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ls" ContentType="application/vnd.ms-exce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256" r:id="rId2"/>
    <p:sldId id="312" r:id="rId3"/>
    <p:sldId id="306" r:id="rId4"/>
    <p:sldId id="318" r:id="rId5"/>
    <p:sldId id="301" r:id="rId6"/>
    <p:sldId id="319" r:id="rId7"/>
    <p:sldId id="302" r:id="rId8"/>
    <p:sldId id="320" r:id="rId9"/>
    <p:sldId id="317" r:id="rId10"/>
    <p:sldId id="321" r:id="rId11"/>
    <p:sldId id="258" r:id="rId12"/>
    <p:sldId id="276" r:id="rId13"/>
    <p:sldId id="277" r:id="rId14"/>
    <p:sldId id="313" r:id="rId15"/>
    <p:sldId id="314" r:id="rId16"/>
    <p:sldId id="315" r:id="rId17"/>
    <p:sldId id="259" r:id="rId18"/>
    <p:sldId id="260" r:id="rId19"/>
    <p:sldId id="261" r:id="rId20"/>
    <p:sldId id="262" r:id="rId21"/>
    <p:sldId id="307" r:id="rId22"/>
    <p:sldId id="308" r:id="rId23"/>
    <p:sldId id="309" r:id="rId24"/>
    <p:sldId id="310" r:id="rId25"/>
    <p:sldId id="311" r:id="rId26"/>
    <p:sldId id="278" r:id="rId27"/>
    <p:sldId id="316" r:id="rId28"/>
    <p:sldId id="297" r:id="rId29"/>
    <p:sldId id="264" r:id="rId30"/>
    <p:sldId id="300" r:id="rId31"/>
    <p:sldId id="266" r:id="rId32"/>
    <p:sldId id="267" r:id="rId33"/>
    <p:sldId id="268" r:id="rId34"/>
    <p:sldId id="269" r:id="rId35"/>
    <p:sldId id="270" r:id="rId36"/>
    <p:sldId id="271" r:id="rId37"/>
    <p:sldId id="284" r:id="rId38"/>
    <p:sldId id="287" r:id="rId39"/>
    <p:sldId id="288" r:id="rId40"/>
    <p:sldId id="289" r:id="rId41"/>
    <p:sldId id="290" r:id="rId42"/>
    <p:sldId id="285" r:id="rId43"/>
    <p:sldId id="291" r:id="rId44"/>
    <p:sldId id="292" r:id="rId45"/>
    <p:sldId id="286" r:id="rId46"/>
    <p:sldId id="293" r:id="rId47"/>
    <p:sldId id="294" r:id="rId48"/>
    <p:sldId id="295" r:id="rId49"/>
    <p:sldId id="296" r:id="rId50"/>
    <p:sldId id="274"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28" autoAdjust="0"/>
    <p:restoredTop sz="94660"/>
  </p:normalViewPr>
  <p:slideViewPr>
    <p:cSldViewPr snapToGrid="0">
      <p:cViewPr>
        <p:scale>
          <a:sx n="104" d="100"/>
          <a:sy n="104" d="100"/>
        </p:scale>
        <p:origin x="629" y="86"/>
      </p:cViewPr>
      <p:guideLst>
        <p:guide orient="horz" pos="2160"/>
        <p:guide pos="2856"/>
      </p:guideLst>
    </p:cSldViewPr>
  </p:slideViewPr>
  <p:notesTextViewPr>
    <p:cViewPr>
      <p:scale>
        <a:sx n="1" d="1"/>
        <a:sy n="1" d="1"/>
      </p:scale>
      <p:origin x="0" y="0"/>
    </p:cViewPr>
  </p:notesTextViewPr>
  <p:sorterViewPr>
    <p:cViewPr>
      <p:scale>
        <a:sx n="89" d="100"/>
        <a:sy n="89" d="100"/>
      </p:scale>
      <p:origin x="0" y="-862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5B5AB4-73B4-4411-AD06-F68237EBD61B}" type="datetimeFigureOut">
              <a:rPr lang="en-US" smtClean="0"/>
              <a:t>10/26/2023</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A5ECE9-4845-42BB-BA80-30254EC238F7}" type="slidenum">
              <a:rPr lang="en-US" smtClean="0"/>
              <a:t>‹#›</a:t>
            </a:fld>
            <a:endParaRPr lang="en-US" dirty="0"/>
          </a:p>
        </p:txBody>
      </p:sp>
    </p:spTree>
    <p:extLst>
      <p:ext uri="{BB962C8B-B14F-4D97-AF65-F5344CB8AC3E}">
        <p14:creationId xmlns:p14="http://schemas.microsoft.com/office/powerpoint/2010/main" val="345753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cid:image003.jpg@01D69AF3.D148FC00" TargetMode="External"/><Relationship Id="rId5" Type="http://schemas.openxmlformats.org/officeDocument/2006/relationships/image" Target="../media/image5.jpe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1">
            <a:lumMod val="75000"/>
          </a:schemeClr>
        </a:solidFill>
        <a:effectLst/>
      </p:bgPr>
    </p:bg>
    <p:spTree>
      <p:nvGrpSpPr>
        <p:cNvPr id="1" name=""/>
        <p:cNvGrpSpPr/>
        <p:nvPr/>
      </p:nvGrpSpPr>
      <p:grpSpPr>
        <a:xfrm>
          <a:off x="0" y="0"/>
          <a:ext cx="0" cy="0"/>
          <a:chOff x="0" y="0"/>
          <a:chExt cx="0" cy="0"/>
        </a:xfrm>
      </p:grpSpPr>
      <p:pic>
        <p:nvPicPr>
          <p:cNvPr id="4" name="Imag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2627313" cy="423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 1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6688" y="2628900"/>
            <a:ext cx="2627312"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 13"/>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64389" y="6054725"/>
            <a:ext cx="1741487"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368000" y="2481871"/>
            <a:ext cx="6300000" cy="1265731"/>
          </a:xfrm>
        </p:spPr>
        <p:txBody>
          <a:bodyPr anchor="b">
            <a:spAutoFit/>
          </a:bodyPr>
          <a:lstStyle>
            <a:lvl1pPr>
              <a:lnSpc>
                <a:spcPts val="4500"/>
              </a:lnSpc>
              <a:defRPr sz="4500" cap="all"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368000" y="3805202"/>
            <a:ext cx="6300000" cy="352233"/>
          </a:xfrm>
        </p:spPr>
        <p:txBody>
          <a:bodyPr>
            <a:spAutoFit/>
          </a:bodyPr>
          <a:lstStyle>
            <a:lvl1pPr marL="0" indent="0" algn="l">
              <a:lnSpc>
                <a:spcPts val="2000"/>
              </a:lnSpc>
              <a:spcBef>
                <a:spcPts val="0"/>
              </a:spcBef>
              <a:buNone/>
              <a:defRPr sz="1800" baseline="0">
                <a:solidFill>
                  <a:schemeClr val="bg1"/>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3"/>
          <p:cNvSpPr>
            <a:spLocks noGrp="1"/>
          </p:cNvSpPr>
          <p:nvPr>
            <p:ph type="dt" sz="half" idx="10"/>
          </p:nvPr>
        </p:nvSpPr>
        <p:spPr>
          <a:xfrm>
            <a:off x="403226" y="6411916"/>
            <a:ext cx="1166812" cy="244475"/>
          </a:xfrm>
        </p:spPr>
        <p:txBody>
          <a:bodyPr/>
          <a:lstStyle>
            <a:lvl1pPr>
              <a:defRPr>
                <a:solidFill>
                  <a:schemeClr val="tx1"/>
                </a:solidFill>
              </a:defRPr>
            </a:lvl1pPr>
          </a:lstStyle>
          <a:p>
            <a:r>
              <a:rPr lang="en-US" dirty="0">
                <a:solidFill>
                  <a:schemeClr val="bg1"/>
                </a:solidFill>
              </a:rPr>
              <a:t>November 2018</a:t>
            </a:r>
            <a:endParaRPr lang="en-GB" dirty="0">
              <a:solidFill>
                <a:schemeClr val="bg1"/>
              </a:solidFill>
            </a:endParaRPr>
          </a:p>
        </p:txBody>
      </p:sp>
      <p:sp>
        <p:nvSpPr>
          <p:cNvPr id="9" name="Footer Placeholder 4"/>
          <p:cNvSpPr>
            <a:spLocks noGrp="1"/>
          </p:cNvSpPr>
          <p:nvPr>
            <p:ph type="ftr" sz="quarter" idx="11"/>
          </p:nvPr>
        </p:nvSpPr>
        <p:spPr>
          <a:xfrm>
            <a:off x="1570038" y="6413603"/>
            <a:ext cx="4679950" cy="244475"/>
          </a:xfrm>
        </p:spPr>
        <p:txBody>
          <a:bodyPr/>
          <a:lstStyle>
            <a:lvl1pPr>
              <a:defRPr baseline="0">
                <a:solidFill>
                  <a:schemeClr val="bg1"/>
                </a:solidFill>
              </a:defRPr>
            </a:lvl1pPr>
          </a:lstStyle>
          <a:p>
            <a:r>
              <a:rPr lang="en-GB" dirty="0"/>
              <a:t>Africa Academy for Tax and Financial Crime Investigation</a:t>
            </a:r>
          </a:p>
        </p:txBody>
      </p:sp>
      <p:grpSp>
        <p:nvGrpSpPr>
          <p:cNvPr id="12" name="Group 4">
            <a:extLst>
              <a:ext uri="{FF2B5EF4-FFF2-40B4-BE49-F238E27FC236}">
                <a16:creationId xmlns:a16="http://schemas.microsoft.com/office/drawing/2014/main" id="{CDC2867D-09EA-4368-81F5-A68A7F9452D7}"/>
              </a:ext>
            </a:extLst>
          </p:cNvPr>
          <p:cNvGrpSpPr>
            <a:grpSpLocks noChangeAspect="1"/>
          </p:cNvGrpSpPr>
          <p:nvPr/>
        </p:nvGrpSpPr>
        <p:grpSpPr bwMode="auto">
          <a:xfrm>
            <a:off x="511175" y="431800"/>
            <a:ext cx="692150" cy="1439863"/>
            <a:chOff x="322" y="272"/>
            <a:chExt cx="436" cy="907"/>
          </a:xfrm>
        </p:grpSpPr>
        <p:sp>
          <p:nvSpPr>
            <p:cNvPr id="13" name="AutoShape 3">
              <a:extLst>
                <a:ext uri="{FF2B5EF4-FFF2-40B4-BE49-F238E27FC236}">
                  <a16:creationId xmlns:a16="http://schemas.microsoft.com/office/drawing/2014/main" id="{CB13C4FF-55AC-4F0E-92E1-D9DE9F619A9A}"/>
                </a:ext>
              </a:extLst>
            </p:cNvPr>
            <p:cNvSpPr>
              <a:spLocks noChangeAspect="1" noChangeArrowheads="1" noTextEdit="1"/>
            </p:cNvSpPr>
            <p:nvPr/>
          </p:nvSpPr>
          <p:spPr bwMode="auto">
            <a:xfrm>
              <a:off x="322" y="272"/>
              <a:ext cx="436"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4" name="Freeform 5">
              <a:extLst>
                <a:ext uri="{FF2B5EF4-FFF2-40B4-BE49-F238E27FC236}">
                  <a16:creationId xmlns:a16="http://schemas.microsoft.com/office/drawing/2014/main" id="{880569A9-DD5B-4DC5-8116-B8E79D73EAEA}"/>
                </a:ext>
              </a:extLst>
            </p:cNvPr>
            <p:cNvSpPr>
              <a:spLocks/>
            </p:cNvSpPr>
            <p:nvPr/>
          </p:nvSpPr>
          <p:spPr bwMode="auto">
            <a:xfrm>
              <a:off x="322" y="272"/>
              <a:ext cx="214" cy="454"/>
            </a:xfrm>
            <a:custGeom>
              <a:avLst/>
              <a:gdLst>
                <a:gd name="T0" fmla="*/ 0 w 1958"/>
                <a:gd name="T1" fmla="*/ 0 h 4156"/>
                <a:gd name="T2" fmla="*/ 0 w 1958"/>
                <a:gd name="T3" fmla="*/ 0 h 4156"/>
                <a:gd name="T4" fmla="*/ 0 w 1958"/>
                <a:gd name="T5" fmla="*/ 2006 h 4156"/>
                <a:gd name="T6" fmla="*/ 1335 w 1958"/>
                <a:gd name="T7" fmla="*/ 4156 h 4156"/>
                <a:gd name="T8" fmla="*/ 1958 w 1958"/>
                <a:gd name="T9" fmla="*/ 3152 h 4156"/>
                <a:gd name="T10" fmla="*/ 0 w 1958"/>
                <a:gd name="T11" fmla="*/ 0 h 4156"/>
              </a:gdLst>
              <a:ahLst/>
              <a:cxnLst>
                <a:cxn ang="0">
                  <a:pos x="T0" y="T1"/>
                </a:cxn>
                <a:cxn ang="0">
                  <a:pos x="T2" y="T3"/>
                </a:cxn>
                <a:cxn ang="0">
                  <a:pos x="T4" y="T5"/>
                </a:cxn>
                <a:cxn ang="0">
                  <a:pos x="T6" y="T7"/>
                </a:cxn>
                <a:cxn ang="0">
                  <a:pos x="T8" y="T9"/>
                </a:cxn>
                <a:cxn ang="0">
                  <a:pos x="T10" y="T11"/>
                </a:cxn>
              </a:cxnLst>
              <a:rect l="0" t="0" r="r" b="b"/>
              <a:pathLst>
                <a:path w="1958" h="4156">
                  <a:moveTo>
                    <a:pt x="0" y="0"/>
                  </a:moveTo>
                  <a:lnTo>
                    <a:pt x="0" y="0"/>
                  </a:lnTo>
                  <a:lnTo>
                    <a:pt x="0" y="2006"/>
                  </a:lnTo>
                  <a:lnTo>
                    <a:pt x="1335" y="4156"/>
                  </a:lnTo>
                  <a:lnTo>
                    <a:pt x="1958" y="3152"/>
                  </a:lnTo>
                  <a:lnTo>
                    <a:pt x="0" y="0"/>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5" name="Freeform 6">
              <a:extLst>
                <a:ext uri="{FF2B5EF4-FFF2-40B4-BE49-F238E27FC236}">
                  <a16:creationId xmlns:a16="http://schemas.microsoft.com/office/drawing/2014/main" id="{B2537147-E121-4467-A2BA-2D28E962B530}"/>
                </a:ext>
              </a:extLst>
            </p:cNvPr>
            <p:cNvSpPr>
              <a:spLocks/>
            </p:cNvSpPr>
            <p:nvPr/>
          </p:nvSpPr>
          <p:spPr bwMode="auto">
            <a:xfrm>
              <a:off x="322" y="616"/>
              <a:ext cx="214"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6" name="Freeform 7">
              <a:extLst>
                <a:ext uri="{FF2B5EF4-FFF2-40B4-BE49-F238E27FC236}">
                  <a16:creationId xmlns:a16="http://schemas.microsoft.com/office/drawing/2014/main" id="{C48876D3-AA47-4FF7-B613-05CB75AE2F0E}"/>
                </a:ext>
              </a:extLst>
            </p:cNvPr>
            <p:cNvSpPr>
              <a:spLocks/>
            </p:cNvSpPr>
            <p:nvPr/>
          </p:nvSpPr>
          <p:spPr bwMode="auto">
            <a:xfrm>
              <a:off x="545" y="272"/>
              <a:ext cx="215" cy="454"/>
            </a:xfrm>
            <a:custGeom>
              <a:avLst/>
              <a:gdLst>
                <a:gd name="T0" fmla="*/ 1958 w 1958"/>
                <a:gd name="T1" fmla="*/ 3152 h 4156"/>
                <a:gd name="T2" fmla="*/ 1958 w 1958"/>
                <a:gd name="T3" fmla="*/ 3152 h 4156"/>
                <a:gd name="T4" fmla="*/ 0 w 1958"/>
                <a:gd name="T5" fmla="*/ 0 h 4156"/>
                <a:gd name="T6" fmla="*/ 0 w 1958"/>
                <a:gd name="T7" fmla="*/ 2006 h 4156"/>
                <a:gd name="T8" fmla="*/ 1335 w 1958"/>
                <a:gd name="T9" fmla="*/ 4156 h 4156"/>
                <a:gd name="T10" fmla="*/ 1958 w 1958"/>
                <a:gd name="T11" fmla="*/ 3152 h 4156"/>
              </a:gdLst>
              <a:ahLst/>
              <a:cxnLst>
                <a:cxn ang="0">
                  <a:pos x="T0" y="T1"/>
                </a:cxn>
                <a:cxn ang="0">
                  <a:pos x="T2" y="T3"/>
                </a:cxn>
                <a:cxn ang="0">
                  <a:pos x="T4" y="T5"/>
                </a:cxn>
                <a:cxn ang="0">
                  <a:pos x="T6" y="T7"/>
                </a:cxn>
                <a:cxn ang="0">
                  <a:pos x="T8" y="T9"/>
                </a:cxn>
                <a:cxn ang="0">
                  <a:pos x="T10" y="T11"/>
                </a:cxn>
              </a:cxnLst>
              <a:rect l="0" t="0" r="r" b="b"/>
              <a:pathLst>
                <a:path w="1958" h="4156">
                  <a:moveTo>
                    <a:pt x="1958" y="3152"/>
                  </a:moveTo>
                  <a:lnTo>
                    <a:pt x="1958" y="3152"/>
                  </a:lnTo>
                  <a:lnTo>
                    <a:pt x="0" y="0"/>
                  </a:lnTo>
                  <a:lnTo>
                    <a:pt x="0" y="2006"/>
                  </a:lnTo>
                  <a:lnTo>
                    <a:pt x="1335" y="4156"/>
                  </a:lnTo>
                  <a:lnTo>
                    <a:pt x="1958" y="3152"/>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7" name="Freeform 8">
              <a:extLst>
                <a:ext uri="{FF2B5EF4-FFF2-40B4-BE49-F238E27FC236}">
                  <a16:creationId xmlns:a16="http://schemas.microsoft.com/office/drawing/2014/main" id="{C325B22A-93F1-4F70-A23A-EC3C8DDC7030}"/>
                </a:ext>
              </a:extLst>
            </p:cNvPr>
            <p:cNvSpPr>
              <a:spLocks/>
            </p:cNvSpPr>
            <p:nvPr/>
          </p:nvSpPr>
          <p:spPr bwMode="auto">
            <a:xfrm>
              <a:off x="545" y="616"/>
              <a:ext cx="215"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grpSp>
      <p:pic>
        <p:nvPicPr>
          <p:cNvPr id="5" name="Picture 4">
            <a:extLst>
              <a:ext uri="{FF2B5EF4-FFF2-40B4-BE49-F238E27FC236}">
                <a16:creationId xmlns:a16="http://schemas.microsoft.com/office/drawing/2014/main" id="{82D3A194-C0D3-4A14-84DD-8CFC123B0C5A}"/>
              </a:ext>
            </a:extLst>
          </p:cNvPr>
          <p:cNvPicPr/>
          <p:nvPr userDrawn="1"/>
        </p:nvPicPr>
        <p:blipFill>
          <a:blip r:embed="rId5" r:link="rId6">
            <a:extLst>
              <a:ext uri="{28A0092B-C50C-407E-A947-70E740481C1C}">
                <a14:useLocalDpi xmlns:a14="http://schemas.microsoft.com/office/drawing/2010/main" val="0"/>
              </a:ext>
            </a:extLst>
          </a:blip>
          <a:srcRect/>
          <a:stretch>
            <a:fillRect/>
          </a:stretch>
        </p:blipFill>
        <p:spPr bwMode="auto">
          <a:xfrm>
            <a:off x="1704975" y="499634"/>
            <a:ext cx="5734050" cy="828675"/>
          </a:xfrm>
          <a:prstGeom prst="rect">
            <a:avLst/>
          </a:prstGeom>
          <a:noFill/>
          <a:ln>
            <a:noFill/>
          </a:ln>
        </p:spPr>
      </p:pic>
    </p:spTree>
    <p:extLst>
      <p:ext uri="{BB962C8B-B14F-4D97-AF65-F5344CB8AC3E}">
        <p14:creationId xmlns:p14="http://schemas.microsoft.com/office/powerpoint/2010/main" val="66922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latin typeface="Calibri" panose="020F050202020403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buFont typeface="Arial" panose="020B0604020202020204" pitchFamily="34" charset="0"/>
              <a:buChar char="•"/>
              <a:defRPr baseline="0">
                <a:solidFill>
                  <a:schemeClr val="bg1"/>
                </a:solidFill>
                <a:latin typeface="Calibri" panose="020F0502020204030204" pitchFamily="34" charset="0"/>
              </a:defRPr>
            </a:lvl1pPr>
            <a:lvl2pPr marL="742950" indent="-285750">
              <a:buClr>
                <a:schemeClr val="tx1"/>
              </a:buClr>
              <a:buFont typeface="Arial" panose="020B0604020202020204" pitchFamily="34" charset="0"/>
              <a:buChar char="•"/>
              <a:defRPr baseline="0">
                <a:solidFill>
                  <a:schemeClr val="bg1"/>
                </a:solidFill>
                <a:latin typeface="Calibri" panose="020F0502020204030204" pitchFamily="34" charset="0"/>
              </a:defRPr>
            </a:lvl2pPr>
            <a:lvl3pPr marL="1143000" indent="-228600">
              <a:buFont typeface="Arial" panose="020B0604020202020204" pitchFamily="34" charset="0"/>
              <a:buChar char="•"/>
              <a:defRPr baseline="0">
                <a:solidFill>
                  <a:schemeClr val="bg1"/>
                </a:solidFill>
                <a:latin typeface="Calibri" panose="020F0502020204030204" pitchFamily="34" charset="0"/>
              </a:defRPr>
            </a:lvl3pPr>
            <a:lvl4pPr marL="1600200" indent="-228600">
              <a:buFont typeface="Arial" panose="020B0604020202020204" pitchFamily="34" charset="0"/>
              <a:buChar char="•"/>
              <a:defRPr baseline="0">
                <a:solidFill>
                  <a:schemeClr val="bg1"/>
                </a:solidFill>
                <a:latin typeface="Calibri" panose="020F0502020204030204" pitchFamily="34" charset="0"/>
              </a:defRPr>
            </a:lvl4pPr>
            <a:lvl5pPr marL="2057400" indent="-228600">
              <a:buFont typeface="Arial" panose="020B0604020202020204" pitchFamily="34" charset="0"/>
              <a:buChar char="•"/>
              <a:defRPr baseline="0">
                <a:solidFill>
                  <a:schemeClr val="bg1"/>
                </a:solidFill>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03226" y="6411915"/>
            <a:ext cx="1199331" cy="244475"/>
          </a:xfrm>
        </p:spPr>
        <p:txBody>
          <a:bodyPr/>
          <a:lstStyle>
            <a:lvl1pPr>
              <a:defRPr baseline="0">
                <a:solidFill>
                  <a:schemeClr val="bg1"/>
                </a:solidFill>
              </a:defRPr>
            </a:lvl1pPr>
          </a:lstStyle>
          <a:p>
            <a:r>
              <a:rPr lang="en-US" dirty="0"/>
              <a:t>November 2018</a:t>
            </a:r>
            <a:endParaRPr lang="en-GB" dirty="0"/>
          </a:p>
        </p:txBody>
      </p:sp>
      <p:sp>
        <p:nvSpPr>
          <p:cNvPr id="5" name="Footer Placeholder 4"/>
          <p:cNvSpPr>
            <a:spLocks noGrp="1"/>
          </p:cNvSpPr>
          <p:nvPr>
            <p:ph type="ftr" sz="quarter" idx="11"/>
          </p:nvPr>
        </p:nvSpPr>
        <p:spPr>
          <a:xfrm>
            <a:off x="1602557" y="6424222"/>
            <a:ext cx="4679950" cy="244475"/>
          </a:xfrm>
        </p:spPr>
        <p:txBody>
          <a:bodyPr/>
          <a:lstStyle>
            <a:lvl1pPr>
              <a:defRPr baseline="0">
                <a:solidFill>
                  <a:schemeClr val="bg1"/>
                </a:solidFill>
              </a:defRPr>
            </a:lvl1pPr>
          </a:lstStyle>
          <a:p>
            <a:r>
              <a:rPr lang="en-US" dirty="0"/>
              <a:t>Africa Academy for Tax and Financial Crime Investigation</a:t>
            </a:r>
            <a:endParaRPr lang="en-GB" dirty="0"/>
          </a:p>
        </p:txBody>
      </p:sp>
      <p:sp>
        <p:nvSpPr>
          <p:cNvPr id="6" name="Slide Number Placeholder 5"/>
          <p:cNvSpPr>
            <a:spLocks noGrp="1"/>
          </p:cNvSpPr>
          <p:nvPr>
            <p:ph type="sldNum" sz="quarter" idx="12"/>
          </p:nvPr>
        </p:nvSpPr>
        <p:spPr/>
        <p:txBody>
          <a:bodyPr/>
          <a:lstStyle>
            <a:lvl1pPr>
              <a:defRPr/>
            </a:lvl1pPr>
          </a:lstStyle>
          <a:p>
            <a:fld id="{941AA2AD-4ABD-40E1-928E-6C7D7FF4C282}" type="slidenum">
              <a:rPr lang="en-GB" smtClean="0"/>
              <a:t>‹#›</a:t>
            </a:fld>
            <a:endParaRPr lang="en-GB" dirty="0"/>
          </a:p>
        </p:txBody>
      </p:sp>
    </p:spTree>
    <p:extLst>
      <p:ext uri="{BB962C8B-B14F-4D97-AF65-F5344CB8AC3E}">
        <p14:creationId xmlns:p14="http://schemas.microsoft.com/office/powerpoint/2010/main" val="547932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1">
            <a:lumMod val="85000"/>
          </a:schemeClr>
        </a:solidFill>
        <a:effectLst/>
      </p:bgPr>
    </p:bg>
    <p:spTree>
      <p:nvGrpSpPr>
        <p:cNvPr id="1" name=""/>
        <p:cNvGrpSpPr/>
        <p:nvPr/>
      </p:nvGrpSpPr>
      <p:grpSpPr>
        <a:xfrm>
          <a:off x="0" y="0"/>
          <a:ext cx="0" cy="0"/>
          <a:chOff x="0" y="0"/>
          <a:chExt cx="0" cy="0"/>
        </a:xfrm>
      </p:grpSpPr>
      <p:pic>
        <p:nvPicPr>
          <p:cNvPr id="3" name="Imag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93088" y="5327650"/>
            <a:ext cx="950912" cy="153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60000" y="2919600"/>
            <a:ext cx="6624000" cy="1058400"/>
          </a:xfrm>
        </p:spPr>
        <p:txBody>
          <a:bodyPr/>
          <a:lstStyle>
            <a:lvl1pPr algn="ctr">
              <a:lnSpc>
                <a:spcPts val="3700"/>
              </a:lnSpc>
              <a:defRPr sz="3700" b="0" i="0" cap="all" baseline="0">
                <a:solidFill>
                  <a:schemeClr val="bg1"/>
                </a:solidFill>
                <a:latin typeface="Calibri" panose="020F0502020204030204" pitchFamily="34" charset="0"/>
              </a:defRPr>
            </a:lvl1pPr>
          </a:lstStyle>
          <a:p>
            <a:r>
              <a:rPr lang="en-US"/>
              <a:t>Click to edit Master title style</a:t>
            </a:r>
            <a:endParaRPr lang="en-US" dirty="0"/>
          </a:p>
        </p:txBody>
      </p:sp>
      <p:sp>
        <p:nvSpPr>
          <p:cNvPr id="5" name="Date Placeholder 3"/>
          <p:cNvSpPr>
            <a:spLocks noGrp="1"/>
          </p:cNvSpPr>
          <p:nvPr>
            <p:ph type="dt" sz="half" idx="10"/>
          </p:nvPr>
        </p:nvSpPr>
        <p:spPr>
          <a:xfrm>
            <a:off x="403226" y="6411915"/>
            <a:ext cx="1161623" cy="244475"/>
          </a:xfrm>
        </p:spPr>
        <p:txBody>
          <a:bodyPr/>
          <a:lstStyle>
            <a:lvl1pPr>
              <a:defRPr baseline="0">
                <a:solidFill>
                  <a:schemeClr val="bg1"/>
                </a:solidFill>
              </a:defRPr>
            </a:lvl1pPr>
          </a:lstStyle>
          <a:p>
            <a:r>
              <a:rPr lang="en-US" dirty="0"/>
              <a:t>November 2018</a:t>
            </a:r>
            <a:endParaRPr lang="en-GB" dirty="0"/>
          </a:p>
        </p:txBody>
      </p:sp>
      <p:sp>
        <p:nvSpPr>
          <p:cNvPr id="6" name="Footer Placeholder 4"/>
          <p:cNvSpPr>
            <a:spLocks noGrp="1"/>
          </p:cNvSpPr>
          <p:nvPr>
            <p:ph type="ftr" sz="quarter" idx="11"/>
          </p:nvPr>
        </p:nvSpPr>
        <p:spPr>
          <a:xfrm>
            <a:off x="1564849" y="6411915"/>
            <a:ext cx="4679950" cy="244475"/>
          </a:xfrm>
        </p:spPr>
        <p:txBody>
          <a:bodyPr/>
          <a:lstStyle>
            <a:lvl1pPr>
              <a:defRPr baseline="0">
                <a:solidFill>
                  <a:schemeClr val="bg1"/>
                </a:solidFill>
              </a:defRPr>
            </a:lvl1pPr>
          </a:lstStyle>
          <a:p>
            <a:r>
              <a:rPr lang="en-GB" dirty="0"/>
              <a:t>Africa Academy for Tax and Financial Crime Investigation</a:t>
            </a:r>
          </a:p>
        </p:txBody>
      </p:sp>
      <p:sp>
        <p:nvSpPr>
          <p:cNvPr id="7" name="Slide Number Placeholder 5"/>
          <p:cNvSpPr>
            <a:spLocks noGrp="1"/>
          </p:cNvSpPr>
          <p:nvPr>
            <p:ph type="sldNum" sz="quarter" idx="12"/>
          </p:nvPr>
        </p:nvSpPr>
        <p:spPr/>
        <p:txBody>
          <a:bodyPr/>
          <a:lstStyle>
            <a:lvl1pPr>
              <a:defRPr/>
            </a:lvl1pPr>
          </a:lstStyle>
          <a:p>
            <a:fld id="{941AA2AD-4ABD-40E1-928E-6C7D7FF4C282}" type="slidenum">
              <a:rPr lang="en-GB" smtClean="0"/>
              <a:t>‹#›</a:t>
            </a:fld>
            <a:endParaRPr lang="en-GB" dirty="0"/>
          </a:p>
        </p:txBody>
      </p:sp>
      <p:grpSp>
        <p:nvGrpSpPr>
          <p:cNvPr id="14" name="Group 4">
            <a:extLst>
              <a:ext uri="{FF2B5EF4-FFF2-40B4-BE49-F238E27FC236}">
                <a16:creationId xmlns:a16="http://schemas.microsoft.com/office/drawing/2014/main" id="{8C86F674-F7C4-40B8-B313-E8B1A4CD0E36}"/>
              </a:ext>
            </a:extLst>
          </p:cNvPr>
          <p:cNvGrpSpPr>
            <a:grpSpLocks noChangeAspect="1"/>
          </p:cNvGrpSpPr>
          <p:nvPr/>
        </p:nvGrpSpPr>
        <p:grpSpPr bwMode="auto">
          <a:xfrm>
            <a:off x="628772" y="642181"/>
            <a:ext cx="631228" cy="1313128"/>
            <a:chOff x="322" y="272"/>
            <a:chExt cx="436" cy="907"/>
          </a:xfrm>
        </p:grpSpPr>
        <p:sp>
          <p:nvSpPr>
            <p:cNvPr id="15" name="AutoShape 3">
              <a:extLst>
                <a:ext uri="{FF2B5EF4-FFF2-40B4-BE49-F238E27FC236}">
                  <a16:creationId xmlns:a16="http://schemas.microsoft.com/office/drawing/2014/main" id="{E217B0D0-4D81-4DF8-AC17-B07E7A1F3843}"/>
                </a:ext>
              </a:extLst>
            </p:cNvPr>
            <p:cNvSpPr>
              <a:spLocks noChangeAspect="1" noChangeArrowheads="1" noTextEdit="1"/>
            </p:cNvSpPr>
            <p:nvPr/>
          </p:nvSpPr>
          <p:spPr bwMode="auto">
            <a:xfrm>
              <a:off x="322" y="272"/>
              <a:ext cx="436"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6" name="Freeform 5">
              <a:extLst>
                <a:ext uri="{FF2B5EF4-FFF2-40B4-BE49-F238E27FC236}">
                  <a16:creationId xmlns:a16="http://schemas.microsoft.com/office/drawing/2014/main" id="{72213B58-2A0A-42D9-B87E-C4D3AA14A164}"/>
                </a:ext>
              </a:extLst>
            </p:cNvPr>
            <p:cNvSpPr>
              <a:spLocks/>
            </p:cNvSpPr>
            <p:nvPr/>
          </p:nvSpPr>
          <p:spPr bwMode="auto">
            <a:xfrm>
              <a:off x="322" y="272"/>
              <a:ext cx="214" cy="454"/>
            </a:xfrm>
            <a:custGeom>
              <a:avLst/>
              <a:gdLst>
                <a:gd name="T0" fmla="*/ 0 w 1958"/>
                <a:gd name="T1" fmla="*/ 0 h 4156"/>
                <a:gd name="T2" fmla="*/ 0 w 1958"/>
                <a:gd name="T3" fmla="*/ 0 h 4156"/>
                <a:gd name="T4" fmla="*/ 0 w 1958"/>
                <a:gd name="T5" fmla="*/ 2006 h 4156"/>
                <a:gd name="T6" fmla="*/ 1335 w 1958"/>
                <a:gd name="T7" fmla="*/ 4156 h 4156"/>
                <a:gd name="T8" fmla="*/ 1958 w 1958"/>
                <a:gd name="T9" fmla="*/ 3152 h 4156"/>
                <a:gd name="T10" fmla="*/ 0 w 1958"/>
                <a:gd name="T11" fmla="*/ 0 h 4156"/>
              </a:gdLst>
              <a:ahLst/>
              <a:cxnLst>
                <a:cxn ang="0">
                  <a:pos x="T0" y="T1"/>
                </a:cxn>
                <a:cxn ang="0">
                  <a:pos x="T2" y="T3"/>
                </a:cxn>
                <a:cxn ang="0">
                  <a:pos x="T4" y="T5"/>
                </a:cxn>
                <a:cxn ang="0">
                  <a:pos x="T6" y="T7"/>
                </a:cxn>
                <a:cxn ang="0">
                  <a:pos x="T8" y="T9"/>
                </a:cxn>
                <a:cxn ang="0">
                  <a:pos x="T10" y="T11"/>
                </a:cxn>
              </a:cxnLst>
              <a:rect l="0" t="0" r="r" b="b"/>
              <a:pathLst>
                <a:path w="1958" h="4156">
                  <a:moveTo>
                    <a:pt x="0" y="0"/>
                  </a:moveTo>
                  <a:lnTo>
                    <a:pt x="0" y="0"/>
                  </a:lnTo>
                  <a:lnTo>
                    <a:pt x="0" y="2006"/>
                  </a:lnTo>
                  <a:lnTo>
                    <a:pt x="1335" y="4156"/>
                  </a:lnTo>
                  <a:lnTo>
                    <a:pt x="1958" y="3152"/>
                  </a:lnTo>
                  <a:lnTo>
                    <a:pt x="0" y="0"/>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7" name="Freeform 6">
              <a:extLst>
                <a:ext uri="{FF2B5EF4-FFF2-40B4-BE49-F238E27FC236}">
                  <a16:creationId xmlns:a16="http://schemas.microsoft.com/office/drawing/2014/main" id="{7B5CE501-D098-4463-9404-3BBBD8AD19B4}"/>
                </a:ext>
              </a:extLst>
            </p:cNvPr>
            <p:cNvSpPr>
              <a:spLocks/>
            </p:cNvSpPr>
            <p:nvPr/>
          </p:nvSpPr>
          <p:spPr bwMode="auto">
            <a:xfrm>
              <a:off x="322" y="616"/>
              <a:ext cx="214"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8" name="Freeform 7">
              <a:extLst>
                <a:ext uri="{FF2B5EF4-FFF2-40B4-BE49-F238E27FC236}">
                  <a16:creationId xmlns:a16="http://schemas.microsoft.com/office/drawing/2014/main" id="{7F2F0A6D-6F78-4C23-9D93-8DAD338B7601}"/>
                </a:ext>
              </a:extLst>
            </p:cNvPr>
            <p:cNvSpPr>
              <a:spLocks/>
            </p:cNvSpPr>
            <p:nvPr/>
          </p:nvSpPr>
          <p:spPr bwMode="auto">
            <a:xfrm>
              <a:off x="545" y="272"/>
              <a:ext cx="215" cy="454"/>
            </a:xfrm>
            <a:custGeom>
              <a:avLst/>
              <a:gdLst>
                <a:gd name="T0" fmla="*/ 1958 w 1958"/>
                <a:gd name="T1" fmla="*/ 3152 h 4156"/>
                <a:gd name="T2" fmla="*/ 1958 w 1958"/>
                <a:gd name="T3" fmla="*/ 3152 h 4156"/>
                <a:gd name="T4" fmla="*/ 0 w 1958"/>
                <a:gd name="T5" fmla="*/ 0 h 4156"/>
                <a:gd name="T6" fmla="*/ 0 w 1958"/>
                <a:gd name="T7" fmla="*/ 2006 h 4156"/>
                <a:gd name="T8" fmla="*/ 1335 w 1958"/>
                <a:gd name="T9" fmla="*/ 4156 h 4156"/>
                <a:gd name="T10" fmla="*/ 1958 w 1958"/>
                <a:gd name="T11" fmla="*/ 3152 h 4156"/>
              </a:gdLst>
              <a:ahLst/>
              <a:cxnLst>
                <a:cxn ang="0">
                  <a:pos x="T0" y="T1"/>
                </a:cxn>
                <a:cxn ang="0">
                  <a:pos x="T2" y="T3"/>
                </a:cxn>
                <a:cxn ang="0">
                  <a:pos x="T4" y="T5"/>
                </a:cxn>
                <a:cxn ang="0">
                  <a:pos x="T6" y="T7"/>
                </a:cxn>
                <a:cxn ang="0">
                  <a:pos x="T8" y="T9"/>
                </a:cxn>
                <a:cxn ang="0">
                  <a:pos x="T10" y="T11"/>
                </a:cxn>
              </a:cxnLst>
              <a:rect l="0" t="0" r="r" b="b"/>
              <a:pathLst>
                <a:path w="1958" h="4156">
                  <a:moveTo>
                    <a:pt x="1958" y="3152"/>
                  </a:moveTo>
                  <a:lnTo>
                    <a:pt x="1958" y="3152"/>
                  </a:lnTo>
                  <a:lnTo>
                    <a:pt x="0" y="0"/>
                  </a:lnTo>
                  <a:lnTo>
                    <a:pt x="0" y="2006"/>
                  </a:lnTo>
                  <a:lnTo>
                    <a:pt x="1335" y="4156"/>
                  </a:lnTo>
                  <a:lnTo>
                    <a:pt x="1958" y="3152"/>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9" name="Freeform 8">
              <a:extLst>
                <a:ext uri="{FF2B5EF4-FFF2-40B4-BE49-F238E27FC236}">
                  <a16:creationId xmlns:a16="http://schemas.microsoft.com/office/drawing/2014/main" id="{6E9303DE-0147-40FB-8E83-89162FC33B9A}"/>
                </a:ext>
              </a:extLst>
            </p:cNvPr>
            <p:cNvSpPr>
              <a:spLocks/>
            </p:cNvSpPr>
            <p:nvPr/>
          </p:nvSpPr>
          <p:spPr bwMode="auto">
            <a:xfrm>
              <a:off x="545" y="616"/>
              <a:ext cx="215"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grpSp>
    </p:spTree>
    <p:extLst>
      <p:ext uri="{BB962C8B-B14F-4D97-AF65-F5344CB8AC3E}">
        <p14:creationId xmlns:p14="http://schemas.microsoft.com/office/powerpoint/2010/main" val="3852700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1_Section Header">
    <p:bg>
      <p:bgPr>
        <a:solidFill>
          <a:schemeClr val="tx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60000" y="2919600"/>
            <a:ext cx="6624000" cy="1058400"/>
          </a:xfrm>
        </p:spPr>
        <p:txBody>
          <a:bodyPr/>
          <a:lstStyle>
            <a:lvl1pPr algn="ctr">
              <a:lnSpc>
                <a:spcPts val="3591"/>
              </a:lnSpc>
              <a:defRPr sz="3591" b="0" i="0" cap="all" baseline="0">
                <a:solidFill>
                  <a:schemeClr val="bg1"/>
                </a:solidFill>
                <a:latin typeface="Calibri" panose="020F050202020403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050848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schemeClr>
        </a:solidFill>
        <a:effectLst/>
      </p:bgPr>
    </p:bg>
    <p:spTree>
      <p:nvGrpSpPr>
        <p:cNvPr id="1" name=""/>
        <p:cNvGrpSpPr/>
        <p:nvPr/>
      </p:nvGrpSpPr>
      <p:grpSpPr>
        <a:xfrm>
          <a:off x="0" y="0"/>
          <a:ext cx="0" cy="0"/>
          <a:chOff x="0" y="0"/>
          <a:chExt cx="0" cy="0"/>
        </a:xfrm>
      </p:grpSpPr>
      <p:pic>
        <p:nvPicPr>
          <p:cNvPr id="1026" name="Image 9"/>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93088" y="5327650"/>
            <a:ext cx="950912" cy="153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6"/>
          <p:cNvSpPr>
            <a:spLocks noChangeArrowheads="1"/>
          </p:cNvSpPr>
          <p:nvPr/>
        </p:nvSpPr>
        <p:spPr bwMode="auto">
          <a:xfrm>
            <a:off x="503239" y="1306513"/>
            <a:ext cx="8154987" cy="0"/>
          </a:xfrm>
          <a:prstGeom prst="rect">
            <a:avLst/>
          </a:prstGeom>
          <a:noFill/>
          <a:ln w="6350" algn="ctr">
            <a:solidFill>
              <a:schemeClr val="tx1"/>
            </a:solidFill>
            <a:miter lim="800000"/>
            <a:headEnd/>
            <a:tailEnd/>
          </a:ln>
        </p:spPr>
        <p:txBody>
          <a:bodyPr wrap="none"/>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endParaRPr lang="fr-FR" altLang="en-US" sz="2000" dirty="0">
              <a:latin typeface="Helvetica 65 Medium"/>
            </a:endParaRPr>
          </a:p>
        </p:txBody>
      </p:sp>
      <p:sp>
        <p:nvSpPr>
          <p:cNvPr id="1028" name="Title Placeholder 1"/>
          <p:cNvSpPr>
            <a:spLocks noGrp="1"/>
          </p:cNvSpPr>
          <p:nvPr>
            <p:ph type="title"/>
          </p:nvPr>
        </p:nvSpPr>
        <p:spPr bwMode="auto">
          <a:xfrm>
            <a:off x="1079500" y="238125"/>
            <a:ext cx="7416800"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en-US" dirty="0"/>
              <a:t>Click to </a:t>
            </a:r>
            <a:r>
              <a:rPr lang="fr-FR" altLang="en-US" dirty="0" err="1"/>
              <a:t>edit</a:t>
            </a:r>
            <a:r>
              <a:rPr lang="fr-FR" altLang="en-US" dirty="0"/>
              <a:t> Slide </a:t>
            </a:r>
            <a:r>
              <a:rPr lang="fr-FR" altLang="en-US" dirty="0" err="1"/>
              <a:t>title</a:t>
            </a:r>
            <a:br>
              <a:rPr lang="fr-FR" altLang="en-US" dirty="0"/>
            </a:br>
            <a:r>
              <a:rPr lang="fr-FR" altLang="en-US" dirty="0"/>
              <a:t>Slide </a:t>
            </a:r>
            <a:r>
              <a:rPr lang="fr-FR" altLang="en-US" dirty="0" err="1"/>
              <a:t>title</a:t>
            </a:r>
            <a:r>
              <a:rPr lang="fr-FR" altLang="en-US" dirty="0"/>
              <a:t> can </a:t>
            </a:r>
            <a:r>
              <a:rPr lang="fr-FR" altLang="en-US" dirty="0" err="1"/>
              <a:t>be</a:t>
            </a:r>
            <a:r>
              <a:rPr lang="fr-FR" altLang="en-US" dirty="0"/>
              <a:t> </a:t>
            </a:r>
            <a:r>
              <a:rPr lang="fr-FR" altLang="en-US" dirty="0" err="1"/>
              <a:t>extended</a:t>
            </a:r>
            <a:r>
              <a:rPr lang="fr-FR" altLang="en-US" dirty="0"/>
              <a:t> to </a:t>
            </a:r>
            <a:r>
              <a:rPr lang="fr-FR" altLang="en-US" dirty="0" err="1"/>
              <a:t>two</a:t>
            </a:r>
            <a:r>
              <a:rPr lang="fr-FR" altLang="en-US" dirty="0"/>
              <a:t> </a:t>
            </a:r>
            <a:r>
              <a:rPr lang="fr-FR" altLang="en-US" dirty="0" err="1"/>
              <a:t>lines</a:t>
            </a:r>
            <a:endParaRPr lang="en-US" altLang="en-US" dirty="0"/>
          </a:p>
        </p:txBody>
      </p:sp>
      <p:sp>
        <p:nvSpPr>
          <p:cNvPr id="1029" name="Text Placeholder 2"/>
          <p:cNvSpPr>
            <a:spLocks noGrp="1"/>
          </p:cNvSpPr>
          <p:nvPr>
            <p:ph type="body" idx="1"/>
          </p:nvPr>
        </p:nvSpPr>
        <p:spPr bwMode="auto">
          <a:xfrm>
            <a:off x="468314" y="1600202"/>
            <a:ext cx="821848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dirty="0"/>
              <a:t>Cliquez pour modifier les styles du texte du masque</a:t>
            </a:r>
          </a:p>
          <a:p>
            <a:pPr lvl="1"/>
            <a:r>
              <a:rPr lang="fr-FR" altLang="en-US" dirty="0"/>
              <a:t>Deuxième niveau</a:t>
            </a:r>
          </a:p>
          <a:p>
            <a:pPr lvl="2"/>
            <a:r>
              <a:rPr lang="fr-FR" altLang="en-US" dirty="0"/>
              <a:t>Troisième niveau</a:t>
            </a:r>
          </a:p>
          <a:p>
            <a:pPr lvl="3"/>
            <a:r>
              <a:rPr lang="fr-FR" altLang="en-US" dirty="0"/>
              <a:t>Quatrième niveau</a:t>
            </a:r>
          </a:p>
          <a:p>
            <a:pPr lvl="4"/>
            <a:r>
              <a:rPr lang="fr-FR" altLang="en-US" dirty="0"/>
              <a:t>Cinquième niveau</a:t>
            </a:r>
            <a:endParaRPr lang="en-US" altLang="en-US" dirty="0"/>
          </a:p>
        </p:txBody>
      </p:sp>
      <p:sp>
        <p:nvSpPr>
          <p:cNvPr id="4" name="Date Placeholder 3"/>
          <p:cNvSpPr>
            <a:spLocks noGrp="1"/>
          </p:cNvSpPr>
          <p:nvPr>
            <p:ph type="dt" sz="half" idx="2"/>
          </p:nvPr>
        </p:nvSpPr>
        <p:spPr>
          <a:xfrm>
            <a:off x="403226" y="6411915"/>
            <a:ext cx="900113" cy="244475"/>
          </a:xfrm>
          <a:prstGeom prst="rect">
            <a:avLst/>
          </a:prstGeom>
        </p:spPr>
        <p:txBody>
          <a:bodyPr vert="horz" lIns="91440" tIns="45720" rIns="91440" bIns="45720" rtlCol="0" anchor="t" anchorCtr="0"/>
          <a:lstStyle>
            <a:lvl1pPr algn="l">
              <a:defRPr sz="1000" baseline="0">
                <a:solidFill>
                  <a:schemeClr val="tx1"/>
                </a:solidFill>
                <a:latin typeface="Arial"/>
              </a:defRPr>
            </a:lvl1pPr>
          </a:lstStyle>
          <a:p>
            <a:r>
              <a:rPr lang="en-US" dirty="0"/>
              <a:t>November 2018</a:t>
            </a:r>
            <a:endParaRPr lang="en-GB" dirty="0"/>
          </a:p>
        </p:txBody>
      </p:sp>
      <p:sp>
        <p:nvSpPr>
          <p:cNvPr id="5" name="Footer Placeholder 4"/>
          <p:cNvSpPr>
            <a:spLocks noGrp="1"/>
          </p:cNvSpPr>
          <p:nvPr>
            <p:ph type="ftr" sz="quarter" idx="3"/>
          </p:nvPr>
        </p:nvSpPr>
        <p:spPr>
          <a:xfrm>
            <a:off x="1368426" y="6411915"/>
            <a:ext cx="4679950" cy="244475"/>
          </a:xfrm>
          <a:prstGeom prst="rect">
            <a:avLst/>
          </a:prstGeom>
        </p:spPr>
        <p:txBody>
          <a:bodyPr vert="horz" lIns="91440" tIns="45720" rIns="91440" bIns="45720" rtlCol="0" anchor="t" anchorCtr="0"/>
          <a:lstStyle>
            <a:lvl1pPr algn="l">
              <a:defRPr sz="1000" kern="1200" baseline="0">
                <a:solidFill>
                  <a:schemeClr val="tx1"/>
                </a:solidFill>
                <a:latin typeface="Arial"/>
              </a:defRPr>
            </a:lvl1pPr>
          </a:lstStyle>
          <a:p>
            <a:r>
              <a:rPr lang="en-US" dirty="0"/>
              <a:t>Africa Academy for Tax and Financial Crime Investigation</a:t>
            </a:r>
            <a:endParaRPr lang="en-GB" dirty="0"/>
          </a:p>
        </p:txBody>
      </p:sp>
      <p:sp>
        <p:nvSpPr>
          <p:cNvPr id="6" name="Slide Number Placeholder 5"/>
          <p:cNvSpPr>
            <a:spLocks noGrp="1"/>
          </p:cNvSpPr>
          <p:nvPr>
            <p:ph type="sldNum" sz="quarter" idx="4"/>
          </p:nvPr>
        </p:nvSpPr>
        <p:spPr>
          <a:xfrm>
            <a:off x="8640763" y="6411915"/>
            <a:ext cx="341312" cy="244475"/>
          </a:xfrm>
          <a:prstGeom prst="rect">
            <a:avLst/>
          </a:prstGeom>
        </p:spPr>
        <p:txBody>
          <a:bodyPr vert="horz" wrap="none" lIns="91440" tIns="45720" rIns="91440" bIns="45720" numCol="1" anchor="t" anchorCtr="0" compatLnSpc="1">
            <a:prstTxWarp prst="textNoShape">
              <a:avLst/>
            </a:prstTxWarp>
          </a:bodyPr>
          <a:lstStyle>
            <a:lvl1pPr algn="r">
              <a:defRPr sz="1000">
                <a:solidFill>
                  <a:srgbClr val="006299"/>
                </a:solidFill>
                <a:latin typeface="Arial" pitchFamily="34" charset="0"/>
              </a:defRPr>
            </a:lvl1pPr>
          </a:lstStyle>
          <a:p>
            <a:fld id="{941AA2AD-4ABD-40E1-928E-6C7D7FF4C282}" type="slidenum">
              <a:rPr lang="en-GB" smtClean="0"/>
              <a:t>‹#›</a:t>
            </a:fld>
            <a:endParaRPr lang="en-GB" dirty="0"/>
          </a:p>
        </p:txBody>
      </p:sp>
      <p:grpSp>
        <p:nvGrpSpPr>
          <p:cNvPr id="10" name="Group 4">
            <a:extLst>
              <a:ext uri="{FF2B5EF4-FFF2-40B4-BE49-F238E27FC236}">
                <a16:creationId xmlns:a16="http://schemas.microsoft.com/office/drawing/2014/main" id="{077FA898-5220-4D56-8670-FDCA6BC951DB}"/>
              </a:ext>
            </a:extLst>
          </p:cNvPr>
          <p:cNvGrpSpPr>
            <a:grpSpLocks noChangeAspect="1"/>
          </p:cNvGrpSpPr>
          <p:nvPr/>
        </p:nvGrpSpPr>
        <p:grpSpPr bwMode="auto">
          <a:xfrm>
            <a:off x="372196" y="201610"/>
            <a:ext cx="506806" cy="1054296"/>
            <a:chOff x="322" y="272"/>
            <a:chExt cx="436" cy="907"/>
          </a:xfrm>
        </p:grpSpPr>
        <p:sp>
          <p:nvSpPr>
            <p:cNvPr id="11" name="AutoShape 3">
              <a:extLst>
                <a:ext uri="{FF2B5EF4-FFF2-40B4-BE49-F238E27FC236}">
                  <a16:creationId xmlns:a16="http://schemas.microsoft.com/office/drawing/2014/main" id="{4670841D-A184-4C91-B468-0EF45824627E}"/>
                </a:ext>
              </a:extLst>
            </p:cNvPr>
            <p:cNvSpPr>
              <a:spLocks noChangeAspect="1" noChangeArrowheads="1" noTextEdit="1"/>
            </p:cNvSpPr>
            <p:nvPr/>
          </p:nvSpPr>
          <p:spPr bwMode="auto">
            <a:xfrm>
              <a:off x="322" y="272"/>
              <a:ext cx="436"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 name="Freeform 5">
              <a:extLst>
                <a:ext uri="{FF2B5EF4-FFF2-40B4-BE49-F238E27FC236}">
                  <a16:creationId xmlns:a16="http://schemas.microsoft.com/office/drawing/2014/main" id="{39BC3780-2645-4F96-B167-35CBE975EF61}"/>
                </a:ext>
              </a:extLst>
            </p:cNvPr>
            <p:cNvSpPr>
              <a:spLocks/>
            </p:cNvSpPr>
            <p:nvPr/>
          </p:nvSpPr>
          <p:spPr bwMode="auto">
            <a:xfrm>
              <a:off x="322" y="272"/>
              <a:ext cx="214" cy="454"/>
            </a:xfrm>
            <a:custGeom>
              <a:avLst/>
              <a:gdLst>
                <a:gd name="T0" fmla="*/ 0 w 1958"/>
                <a:gd name="T1" fmla="*/ 0 h 4156"/>
                <a:gd name="T2" fmla="*/ 0 w 1958"/>
                <a:gd name="T3" fmla="*/ 0 h 4156"/>
                <a:gd name="T4" fmla="*/ 0 w 1958"/>
                <a:gd name="T5" fmla="*/ 2006 h 4156"/>
                <a:gd name="T6" fmla="*/ 1335 w 1958"/>
                <a:gd name="T7" fmla="*/ 4156 h 4156"/>
                <a:gd name="T8" fmla="*/ 1958 w 1958"/>
                <a:gd name="T9" fmla="*/ 3152 h 4156"/>
                <a:gd name="T10" fmla="*/ 0 w 1958"/>
                <a:gd name="T11" fmla="*/ 0 h 4156"/>
              </a:gdLst>
              <a:ahLst/>
              <a:cxnLst>
                <a:cxn ang="0">
                  <a:pos x="T0" y="T1"/>
                </a:cxn>
                <a:cxn ang="0">
                  <a:pos x="T2" y="T3"/>
                </a:cxn>
                <a:cxn ang="0">
                  <a:pos x="T4" y="T5"/>
                </a:cxn>
                <a:cxn ang="0">
                  <a:pos x="T6" y="T7"/>
                </a:cxn>
                <a:cxn ang="0">
                  <a:pos x="T8" y="T9"/>
                </a:cxn>
                <a:cxn ang="0">
                  <a:pos x="T10" y="T11"/>
                </a:cxn>
              </a:cxnLst>
              <a:rect l="0" t="0" r="r" b="b"/>
              <a:pathLst>
                <a:path w="1958" h="4156">
                  <a:moveTo>
                    <a:pt x="0" y="0"/>
                  </a:moveTo>
                  <a:lnTo>
                    <a:pt x="0" y="0"/>
                  </a:lnTo>
                  <a:lnTo>
                    <a:pt x="0" y="2006"/>
                  </a:lnTo>
                  <a:lnTo>
                    <a:pt x="1335" y="4156"/>
                  </a:lnTo>
                  <a:lnTo>
                    <a:pt x="1958" y="3152"/>
                  </a:lnTo>
                  <a:lnTo>
                    <a:pt x="0" y="0"/>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3" name="Freeform 6">
              <a:extLst>
                <a:ext uri="{FF2B5EF4-FFF2-40B4-BE49-F238E27FC236}">
                  <a16:creationId xmlns:a16="http://schemas.microsoft.com/office/drawing/2014/main" id="{01AE440F-BCA1-40C3-8889-EA39A3D3DC36}"/>
                </a:ext>
              </a:extLst>
            </p:cNvPr>
            <p:cNvSpPr>
              <a:spLocks/>
            </p:cNvSpPr>
            <p:nvPr/>
          </p:nvSpPr>
          <p:spPr bwMode="auto">
            <a:xfrm>
              <a:off x="322" y="616"/>
              <a:ext cx="214"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4" name="Freeform 7">
              <a:extLst>
                <a:ext uri="{FF2B5EF4-FFF2-40B4-BE49-F238E27FC236}">
                  <a16:creationId xmlns:a16="http://schemas.microsoft.com/office/drawing/2014/main" id="{D17E375C-E75C-417D-B202-F8088A3E5ADB}"/>
                </a:ext>
              </a:extLst>
            </p:cNvPr>
            <p:cNvSpPr>
              <a:spLocks/>
            </p:cNvSpPr>
            <p:nvPr/>
          </p:nvSpPr>
          <p:spPr bwMode="auto">
            <a:xfrm>
              <a:off x="545" y="272"/>
              <a:ext cx="215" cy="454"/>
            </a:xfrm>
            <a:custGeom>
              <a:avLst/>
              <a:gdLst>
                <a:gd name="T0" fmla="*/ 1958 w 1958"/>
                <a:gd name="T1" fmla="*/ 3152 h 4156"/>
                <a:gd name="T2" fmla="*/ 1958 w 1958"/>
                <a:gd name="T3" fmla="*/ 3152 h 4156"/>
                <a:gd name="T4" fmla="*/ 0 w 1958"/>
                <a:gd name="T5" fmla="*/ 0 h 4156"/>
                <a:gd name="T6" fmla="*/ 0 w 1958"/>
                <a:gd name="T7" fmla="*/ 2006 h 4156"/>
                <a:gd name="T8" fmla="*/ 1335 w 1958"/>
                <a:gd name="T9" fmla="*/ 4156 h 4156"/>
                <a:gd name="T10" fmla="*/ 1958 w 1958"/>
                <a:gd name="T11" fmla="*/ 3152 h 4156"/>
              </a:gdLst>
              <a:ahLst/>
              <a:cxnLst>
                <a:cxn ang="0">
                  <a:pos x="T0" y="T1"/>
                </a:cxn>
                <a:cxn ang="0">
                  <a:pos x="T2" y="T3"/>
                </a:cxn>
                <a:cxn ang="0">
                  <a:pos x="T4" y="T5"/>
                </a:cxn>
                <a:cxn ang="0">
                  <a:pos x="T6" y="T7"/>
                </a:cxn>
                <a:cxn ang="0">
                  <a:pos x="T8" y="T9"/>
                </a:cxn>
                <a:cxn ang="0">
                  <a:pos x="T10" y="T11"/>
                </a:cxn>
              </a:cxnLst>
              <a:rect l="0" t="0" r="r" b="b"/>
              <a:pathLst>
                <a:path w="1958" h="4156">
                  <a:moveTo>
                    <a:pt x="1958" y="3152"/>
                  </a:moveTo>
                  <a:lnTo>
                    <a:pt x="1958" y="3152"/>
                  </a:lnTo>
                  <a:lnTo>
                    <a:pt x="0" y="0"/>
                  </a:lnTo>
                  <a:lnTo>
                    <a:pt x="0" y="2006"/>
                  </a:lnTo>
                  <a:lnTo>
                    <a:pt x="1335" y="4156"/>
                  </a:lnTo>
                  <a:lnTo>
                    <a:pt x="1958" y="3152"/>
                  </a:lnTo>
                  <a:close/>
                </a:path>
              </a:pathLst>
            </a:custGeom>
            <a:solidFill>
              <a:srgbClr val="92D05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5" name="Freeform 8">
              <a:extLst>
                <a:ext uri="{FF2B5EF4-FFF2-40B4-BE49-F238E27FC236}">
                  <a16:creationId xmlns:a16="http://schemas.microsoft.com/office/drawing/2014/main" id="{73CF473C-BB5C-464B-87F8-AAE659EEE7A9}"/>
                </a:ext>
              </a:extLst>
            </p:cNvPr>
            <p:cNvSpPr>
              <a:spLocks/>
            </p:cNvSpPr>
            <p:nvPr/>
          </p:nvSpPr>
          <p:spPr bwMode="auto">
            <a:xfrm>
              <a:off x="545" y="616"/>
              <a:ext cx="215" cy="564"/>
            </a:xfrm>
            <a:custGeom>
              <a:avLst/>
              <a:gdLst>
                <a:gd name="T0" fmla="*/ 0 w 1958"/>
                <a:gd name="T1" fmla="*/ 3154 h 5162"/>
                <a:gd name="T2" fmla="*/ 0 w 1958"/>
                <a:gd name="T3" fmla="*/ 3154 h 5162"/>
                <a:gd name="T4" fmla="*/ 0 w 1958"/>
                <a:gd name="T5" fmla="*/ 5162 h 5162"/>
                <a:gd name="T6" fmla="*/ 1958 w 1958"/>
                <a:gd name="T7" fmla="*/ 2008 h 5162"/>
                <a:gd name="T8" fmla="*/ 1958 w 1958"/>
                <a:gd name="T9" fmla="*/ 0 h 5162"/>
                <a:gd name="T10" fmla="*/ 0 w 1958"/>
                <a:gd name="T11" fmla="*/ 3154 h 5162"/>
              </a:gdLst>
              <a:ahLst/>
              <a:cxnLst>
                <a:cxn ang="0">
                  <a:pos x="T0" y="T1"/>
                </a:cxn>
                <a:cxn ang="0">
                  <a:pos x="T2" y="T3"/>
                </a:cxn>
                <a:cxn ang="0">
                  <a:pos x="T4" y="T5"/>
                </a:cxn>
                <a:cxn ang="0">
                  <a:pos x="T6" y="T7"/>
                </a:cxn>
                <a:cxn ang="0">
                  <a:pos x="T8" y="T9"/>
                </a:cxn>
                <a:cxn ang="0">
                  <a:pos x="T10" y="T11"/>
                </a:cxn>
              </a:cxnLst>
              <a:rect l="0" t="0" r="r" b="b"/>
              <a:pathLst>
                <a:path w="1958" h="5162">
                  <a:moveTo>
                    <a:pt x="0" y="3154"/>
                  </a:moveTo>
                  <a:lnTo>
                    <a:pt x="0" y="3154"/>
                  </a:lnTo>
                  <a:lnTo>
                    <a:pt x="0" y="5162"/>
                  </a:lnTo>
                  <a:lnTo>
                    <a:pt x="1958" y="2008"/>
                  </a:lnTo>
                  <a:lnTo>
                    <a:pt x="1958" y="0"/>
                  </a:lnTo>
                  <a:lnTo>
                    <a:pt x="0" y="3154"/>
                  </a:lnTo>
                  <a:close/>
                </a:path>
              </a:pathLst>
            </a:custGeom>
            <a:solidFill>
              <a:srgbClr val="72727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l" rtl="0" eaLnBrk="1" fontAlgn="base" hangingPunct="1">
        <a:spcBef>
          <a:spcPct val="0"/>
        </a:spcBef>
        <a:spcAft>
          <a:spcPct val="0"/>
        </a:spcAft>
        <a:defRPr sz="3200" kern="1200" baseline="0">
          <a:solidFill>
            <a:schemeClr val="bg1"/>
          </a:solidFill>
          <a:latin typeface="Calibri" panose="020F0502020204030204" pitchFamily="34" charset="0"/>
          <a:ea typeface="+mj-ea"/>
          <a:cs typeface="+mj-cs"/>
        </a:defRPr>
      </a:lvl1pPr>
      <a:lvl2pPr algn="l" rtl="0" eaLnBrk="1" fontAlgn="base" hangingPunct="1">
        <a:spcBef>
          <a:spcPct val="0"/>
        </a:spcBef>
        <a:spcAft>
          <a:spcPct val="0"/>
        </a:spcAft>
        <a:defRPr sz="3200">
          <a:solidFill>
            <a:schemeClr val="tx1"/>
          </a:solidFill>
          <a:latin typeface="Arial" pitchFamily="34" charset="0"/>
        </a:defRPr>
      </a:lvl2pPr>
      <a:lvl3pPr algn="l" rtl="0" eaLnBrk="1" fontAlgn="base" hangingPunct="1">
        <a:spcBef>
          <a:spcPct val="0"/>
        </a:spcBef>
        <a:spcAft>
          <a:spcPct val="0"/>
        </a:spcAft>
        <a:defRPr sz="3200">
          <a:solidFill>
            <a:schemeClr val="tx1"/>
          </a:solidFill>
          <a:latin typeface="Arial" pitchFamily="34" charset="0"/>
        </a:defRPr>
      </a:lvl3pPr>
      <a:lvl4pPr algn="l" rtl="0" eaLnBrk="1" fontAlgn="base" hangingPunct="1">
        <a:spcBef>
          <a:spcPct val="0"/>
        </a:spcBef>
        <a:spcAft>
          <a:spcPct val="0"/>
        </a:spcAft>
        <a:defRPr sz="3200">
          <a:solidFill>
            <a:schemeClr val="tx1"/>
          </a:solidFill>
          <a:latin typeface="Arial" pitchFamily="34" charset="0"/>
        </a:defRPr>
      </a:lvl4pPr>
      <a:lvl5pPr algn="l" rtl="0" eaLnBrk="1" fontAlgn="base" hangingPunct="1">
        <a:spcBef>
          <a:spcPct val="0"/>
        </a:spcBef>
        <a:spcAft>
          <a:spcPct val="0"/>
        </a:spcAft>
        <a:defRPr sz="3200">
          <a:solidFill>
            <a:schemeClr val="tx1"/>
          </a:solidFill>
          <a:latin typeface="Arial" pitchFamily="34" charset="0"/>
        </a:defRPr>
      </a:lvl5pPr>
      <a:lvl6pPr marL="457200" algn="l" rtl="0" eaLnBrk="1" fontAlgn="base" hangingPunct="1">
        <a:spcBef>
          <a:spcPct val="0"/>
        </a:spcBef>
        <a:spcAft>
          <a:spcPct val="0"/>
        </a:spcAft>
        <a:defRPr sz="3200">
          <a:solidFill>
            <a:schemeClr val="tx1"/>
          </a:solidFill>
          <a:latin typeface="Arial" pitchFamily="34" charset="0"/>
        </a:defRPr>
      </a:lvl6pPr>
      <a:lvl7pPr marL="914400" algn="l" rtl="0" eaLnBrk="1" fontAlgn="base" hangingPunct="1">
        <a:spcBef>
          <a:spcPct val="0"/>
        </a:spcBef>
        <a:spcAft>
          <a:spcPct val="0"/>
        </a:spcAft>
        <a:defRPr sz="3200">
          <a:solidFill>
            <a:schemeClr val="tx1"/>
          </a:solidFill>
          <a:latin typeface="Arial" pitchFamily="34" charset="0"/>
        </a:defRPr>
      </a:lvl7pPr>
      <a:lvl8pPr marL="1371600" algn="l" rtl="0" eaLnBrk="1" fontAlgn="base" hangingPunct="1">
        <a:spcBef>
          <a:spcPct val="0"/>
        </a:spcBef>
        <a:spcAft>
          <a:spcPct val="0"/>
        </a:spcAft>
        <a:defRPr sz="3200">
          <a:solidFill>
            <a:schemeClr val="tx1"/>
          </a:solidFill>
          <a:latin typeface="Arial" pitchFamily="34" charset="0"/>
        </a:defRPr>
      </a:lvl8pPr>
      <a:lvl9pPr marL="1828800" algn="l" rtl="0" eaLnBrk="1" fontAlgn="base" hangingPunct="1">
        <a:spcBef>
          <a:spcPct val="0"/>
        </a:spcBef>
        <a:spcAft>
          <a:spcPct val="0"/>
        </a:spcAft>
        <a:defRPr sz="3200">
          <a:solidFill>
            <a:schemeClr val="tx1"/>
          </a:solidFill>
          <a:latin typeface="Arial"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baseline="0">
          <a:solidFill>
            <a:schemeClr val="bg1"/>
          </a:solidFill>
          <a:latin typeface="Calibri" panose="020F0502020204030204" pitchFamily="34" charset="0"/>
          <a:ea typeface="+mn-ea"/>
          <a:cs typeface="+mn-cs"/>
        </a:defRPr>
      </a:lvl1pPr>
      <a:lvl2pPr marL="742950" indent="-285750" algn="l" rtl="0" eaLnBrk="1" fontAlgn="base" hangingPunct="1">
        <a:spcBef>
          <a:spcPct val="20000"/>
        </a:spcBef>
        <a:spcAft>
          <a:spcPct val="0"/>
        </a:spcAft>
        <a:buClr>
          <a:schemeClr val="tx1"/>
        </a:buClr>
        <a:buFont typeface="Arial" pitchFamily="34" charset="0"/>
        <a:buChar char="–"/>
        <a:defRPr sz="2800" kern="1200" baseline="0">
          <a:solidFill>
            <a:schemeClr val="bg1"/>
          </a:solidFill>
          <a:latin typeface="Calibri" panose="020F0502020204030204" pitchFamily="34"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baseline="0">
          <a:solidFill>
            <a:schemeClr val="bg1"/>
          </a:solidFill>
          <a:latin typeface="Calibri" panose="020F0502020204030204" pitchFamily="34"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baseline="0">
          <a:solidFill>
            <a:schemeClr val="bg1"/>
          </a:solidFill>
          <a:latin typeface="Calibri" panose="020F0502020204030204" pitchFamily="34"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baseline="0">
          <a:solidFill>
            <a:schemeClr val="bg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flickr.com/photos/money-transfers/31530143733"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2.jpeg"/><Relationship Id="rId2" Type="http://schemas.openxmlformats.org/officeDocument/2006/relationships/hyperlink" Target="https://www.google.com/url?q=http://www.bio.davidson.edu/GCAT/Synthetic/What_Is_SynBio.html&amp;sa=U&amp;ei=dUt1U97BFsunyATe5IKgCw&amp;ved=0CE4Q9QEwEA&amp;usg=AFQjCNE-674IItWOjkvgJ8wrgqCqEmHMVA" TargetMode="External"/><Relationship Id="rId1" Type="http://schemas.openxmlformats.org/officeDocument/2006/relationships/slideLayout" Target="../slideLayouts/slideLayout3.xml"/><Relationship Id="rId6" Type="http://schemas.openxmlformats.org/officeDocument/2006/relationships/hyperlink" Target="https://www.google.com/url?q=http://www.team-bhp.com/forum/motorbikes/115740-circuit-diagrams-indian-motorcycles-scooters.html&amp;sa=U&amp;ei=dUt1U97BFsunyATe5IKgCw&amp;ved=0CEoQ9QEwDg&amp;usg=AFQjCNH3vbLBaI6-W9j9JRKQvj3HtRIofw" TargetMode="External"/><Relationship Id="rId5" Type="http://schemas.openxmlformats.org/officeDocument/2006/relationships/image" Target="../media/image11.jpeg"/><Relationship Id="rId4" Type="http://schemas.openxmlformats.org/officeDocument/2006/relationships/hyperlink" Target="https://www.google.com/url?q=http://www.ndt-ed.org/EducationResources/HighSchool/Electricity/circuitdiagrams.htm&amp;sa=U&amp;ei=dUt1U97BFsunyATe5IKgCw&amp;ved=0CD4Q9QEwCA&amp;usg=AFQjCNGDXNnh-b4xIkr3vvUM-YXuEPDw5w"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11" Type="http://schemas.openxmlformats.org/officeDocument/2006/relationships/hyperlink" Target="https://en.wikipedia.org/wiki/Railroad_car" TargetMode="External"/><Relationship Id="rId5" Type="http://schemas.openxmlformats.org/officeDocument/2006/relationships/image" Target="../media/image7.jpeg"/><Relationship Id="rId10" Type="http://schemas.openxmlformats.org/officeDocument/2006/relationships/image" Target="../media/image16.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18.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7.jpeg"/><Relationship Id="rId7" Type="http://schemas.openxmlformats.org/officeDocument/2006/relationships/image" Target="../media/image14.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6" Type="http://schemas.openxmlformats.org/officeDocument/2006/relationships/hyperlink" Target="https://www.google.com/url?q=http://thetrustadvisor.com/tag/banks&amp;sa=U&amp;ei=90J1U7fYC9aXqAbGo4KIAQ&amp;ved=0CDQQ9QEwAw&amp;usg=AFQjCNGTuoPW0Ue8agfjJstzpV9nrQe9UQ" TargetMode="External"/><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 Id="rId9" Type="http://schemas.openxmlformats.org/officeDocument/2006/relationships/image" Target="../media/image8.jpeg"/></Relationships>
</file>

<file path=ppt/slides/_rels/slide19.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hyperlink" Target="https://www.flickr.com/photos/money-transfers/31530143733"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https://www.google.com/url?q=http://www.crunchyrock.com/2011/06/lentil-spaghetti-sauce.html&amp;sa=U&amp;ei=bkR1U-qzIYKSqAanlICIDw&amp;ved=0CFAQ9QEwETg8&amp;usg=AFQjCNGvh2JVX4nZ14PKBHo3u13xM5HoZg" TargetMode="Externa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7.jpeg"/><Relationship Id="rId7" Type="http://schemas.openxmlformats.org/officeDocument/2006/relationships/image" Target="../media/image14.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4.xml"/><Relationship Id="rId6" Type="http://schemas.openxmlformats.org/officeDocument/2006/relationships/hyperlink" Target="https://www.google.com/url?q=http://thetrustadvisor.com/tag/banks&amp;sa=U&amp;ei=90J1U7fYC9aXqAbGo4KIAQ&amp;ved=0CDQQ9QEwAw&amp;usg=AFQjCNGTuoPW0Ue8agfjJstzpV9nrQe9UQ" TargetMode="External"/><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 Id="rId9" Type="http://schemas.openxmlformats.org/officeDocument/2006/relationships/image" Target="../media/image8.jpeg"/></Relationships>
</file>

<file path=ppt/slides/_rels/slide23.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7.jpeg"/><Relationship Id="rId7" Type="http://schemas.openxmlformats.org/officeDocument/2006/relationships/image" Target="../media/image14.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4.xml"/><Relationship Id="rId6" Type="http://schemas.openxmlformats.org/officeDocument/2006/relationships/hyperlink" Target="https://www.google.com/url?q=http://thetrustadvisor.com/tag/banks&amp;sa=U&amp;ei=90J1U7fYC9aXqAbGo4KIAQ&amp;ved=0CDQQ9QEwAw&amp;usg=AFQjCNGTuoPW0Ue8agfjJstzpV9nrQe9UQ" TargetMode="External"/><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 Id="rId9" Type="http://schemas.openxmlformats.org/officeDocument/2006/relationships/image" Target="../media/image8.jpeg"/></Relationships>
</file>

<file path=ppt/slides/_rels/slide24.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7.jpeg"/><Relationship Id="rId7" Type="http://schemas.openxmlformats.org/officeDocument/2006/relationships/image" Target="../media/image14.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4.xml"/><Relationship Id="rId6" Type="http://schemas.openxmlformats.org/officeDocument/2006/relationships/hyperlink" Target="https://www.google.com/url?q=http://thetrustadvisor.com/tag/banks&amp;sa=U&amp;ei=90J1U7fYC9aXqAbGo4KIAQ&amp;ved=0CDQQ9QEwAw&amp;usg=AFQjCNGTuoPW0Ue8agfjJstzpV9nrQe9UQ" TargetMode="External"/><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 Id="rId9" Type="http://schemas.openxmlformats.org/officeDocument/2006/relationships/image" Target="../media/image8.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omgnews.today/russias-globex-bank-says-hackers-targeted-swift-computers/" TargetMode="External"/><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oleObject" Target="../embeddings/Microsoft_Excel_97-2003_Worksheet.xl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10" Type="http://schemas.openxmlformats.org/officeDocument/2006/relationships/image" Target="../media/image21.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39.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10" Type="http://schemas.openxmlformats.org/officeDocument/2006/relationships/image" Target="../media/image21.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10" Type="http://schemas.openxmlformats.org/officeDocument/2006/relationships/image" Target="../media/image21.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41.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10" Type="http://schemas.openxmlformats.org/officeDocument/2006/relationships/image" Target="../media/image21.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4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6" Type="http://schemas.openxmlformats.org/officeDocument/2006/relationships/image" Target="../media/image21.jpeg"/><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s>
</file>

<file path=ppt/slides/_rels/slide43.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7.jpeg"/><Relationship Id="rId7" Type="http://schemas.openxmlformats.org/officeDocument/2006/relationships/image" Target="../media/image8.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6" Type="http://schemas.openxmlformats.org/officeDocument/2006/relationships/hyperlink" Target="https://www.google.com/url?q=http://eofdreams.com/bank.html&amp;sa=U&amp;ei=-ER1U_elA4OSqgar-IGwCA&amp;ved=0CC4Q9QEwAA&amp;usg=AFQjCNHpBW5rlETCVkYJOmsZDVIYiSfX7g" TargetMode="External"/><Relationship Id="rId5" Type="http://schemas.openxmlformats.org/officeDocument/2006/relationships/image" Target="../media/image14.jpeg"/><Relationship Id="rId4" Type="http://schemas.openxmlformats.org/officeDocument/2006/relationships/hyperlink" Target="https://www.google.com/url?q=http://thetrustadvisor.com/tag/banks&amp;sa=U&amp;ei=90J1U7fYC9aXqAbGo4KIAQ&amp;ved=0CDQQ9QEwAw&amp;usg=AFQjCNGTuoPW0Ue8agfjJstzpV9nrQe9UQ" TargetMode="External"/></Relationships>
</file>

<file path=ppt/slides/_rels/slide44.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45.xml.rels><?xml version="1.0" encoding="UTF-8" standalone="yes"?>
<Relationships xmlns="http://schemas.openxmlformats.org/package/2006/relationships"><Relationship Id="rId8" Type="http://schemas.openxmlformats.org/officeDocument/2006/relationships/hyperlink" Target="https://www.google.com/url?q=http://eofdreams.com/bank.html&amp;sa=U&amp;ei=-ER1U_elA4OSqgar-IGwCA&amp;ved=0CC4Q9QEwAA&amp;usg=AFQjCNHpBW5rlETCVkYJOmsZDVIYiSfX7g" TargetMode="External"/><Relationship Id="rId3" Type="http://schemas.openxmlformats.org/officeDocument/2006/relationships/image" Target="../media/image14.jpeg"/><Relationship Id="rId7" Type="http://schemas.openxmlformats.org/officeDocument/2006/relationships/image" Target="../media/image15.jpeg"/><Relationship Id="rId2" Type="http://schemas.openxmlformats.org/officeDocument/2006/relationships/hyperlink" Target="https://www.google.com/url?q=http://thetrustadvisor.com/tag/banks&amp;sa=U&amp;ei=90J1U7fYC9aXqAbGo4KIAQ&amp;ved=0CDQQ9QEwAw&amp;usg=AFQjCNGTuoPW0Ue8agfjJstzpV9nrQe9UQ" TargetMode="External"/><Relationship Id="rId1" Type="http://schemas.openxmlformats.org/officeDocument/2006/relationships/slideLayout" Target="../slideLayouts/slideLayout3.xml"/><Relationship Id="rId6" Type="http://schemas.openxmlformats.org/officeDocument/2006/relationships/hyperlink" Target="https://www.google.com/url?q=http://en.wikipedia.org/wiki/Factory&amp;sa=U&amp;ei=30N1U4OsCc-FqgbklILwCw&amp;ved=0CC4Q9QEwAA&amp;usg=AFQjCNGSUMmNA2hBGkP0g4XorBydoHXJVA" TargetMode="External"/><Relationship Id="rId5" Type="http://schemas.openxmlformats.org/officeDocument/2006/relationships/image" Target="../media/image7.jpeg"/><Relationship Id="rId10" Type="http://schemas.openxmlformats.org/officeDocument/2006/relationships/image" Target="../media/image21.jpeg"/><Relationship Id="rId4"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9" Type="http://schemas.openxmlformats.org/officeDocument/2006/relationships/image" Target="../media/image8.jpeg"/></Relationships>
</file>

<file path=ppt/slides/_rels/slide4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4" Type="http://schemas.openxmlformats.org/officeDocument/2006/relationships/image" Target="../media/image21.jpeg"/></Relationships>
</file>

<file path=ppt/slides/_rels/slide4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4" Type="http://schemas.openxmlformats.org/officeDocument/2006/relationships/image" Target="../media/image21.jpeg"/></Relationships>
</file>

<file path=ppt/slides/_rels/slide4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6" Type="http://schemas.openxmlformats.org/officeDocument/2006/relationships/image" Target="../media/image21.jpeg"/><Relationship Id="rId5" Type="http://schemas.openxmlformats.org/officeDocument/2006/relationships/image" Target="../media/image15.jpeg"/><Relationship Id="rId4" Type="http://schemas.openxmlformats.org/officeDocument/2006/relationships/hyperlink" Target="https://www.google.com/url?q=http://en.wikipedia.org/wiki/Factory&amp;sa=U&amp;ei=30N1U4OsCc-FqgbklILwCw&amp;ved=0CC4Q9QEwAA&amp;usg=AFQjCNGSUMmNA2hBGkP0g4XorBydoHXJVA" TargetMode="Externa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url?q=http://www.skf.com/group/news-and-media/media-downloads/factories-and-buildings/index.html?id%3D21-39128%26title%3DJinan%2Bfactory%26description%3DBearing%2Band%2Bhub%2Bunit%2Bfactory%2Bin%2BJinan,%2BShandong%2BProvince%2Bin%2BChina%26format%3Djpg%26fileLength%3D1.2%2BMB%26width%3D1733%26height%3D1153%26filePath%3DD:\skftemp\downloads\Jinan%20factory%200901d196802241c3.jpg%26imagePath%3D/binary/21-105896/full/Jinan-factory.jpg&amp;sa=U&amp;ei=30N1U4OsCc-FqgbklILwCw&amp;ved=0CEoQ9QEwDg&amp;usg=AFQjCNGsCUVN0E1INHF0G4u5NB6KqfuEQw" TargetMode="External"/><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hyperlink" Target="https://www.google.com/url?q=http://eofdreams.com/bank.html&amp;sa=U&amp;ei=-ER1U_elA4OSqgar-IGwCA&amp;ved=0CC4Q9QEwAA&amp;usg=AFQjCNHpBW5rlETCVkYJOmsZDVIYiSfX7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flickr.com/photos/money-transfers/31530143733"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9584" y="5354083"/>
            <a:ext cx="6300000" cy="605294"/>
          </a:xfrm>
        </p:spPr>
        <p:txBody>
          <a:bodyPr/>
          <a:lstStyle/>
          <a:p>
            <a:r>
              <a:rPr lang="en-US" b="1" dirty="0"/>
              <a:t>Douglas Sloan</a:t>
            </a:r>
          </a:p>
          <a:p>
            <a:r>
              <a:rPr lang="en-US" b="1" dirty="0"/>
              <a:t>October 2023</a:t>
            </a:r>
          </a:p>
        </p:txBody>
      </p:sp>
      <p:sp>
        <p:nvSpPr>
          <p:cNvPr id="4" name="Title 2"/>
          <p:cNvSpPr>
            <a:spLocks noGrp="1"/>
          </p:cNvSpPr>
          <p:nvPr>
            <p:ph type="ctrTitle"/>
          </p:nvPr>
        </p:nvSpPr>
        <p:spPr>
          <a:xfrm>
            <a:off x="298579" y="2577369"/>
            <a:ext cx="8584163" cy="1787669"/>
          </a:xfrm>
        </p:spPr>
        <p:txBody>
          <a:bodyPr/>
          <a:lstStyle/>
          <a:p>
            <a:pPr algn="ctr"/>
            <a:r>
              <a:rPr lang="es-ES" sz="3200" b="1" dirty="0"/>
              <a:t>Introducción al sector de los servicios financieros, con especial atención a los pagos globales (</a:t>
            </a:r>
            <a:r>
              <a:rPr lang="es-ES" sz="3200" b="1" dirty="0" err="1"/>
              <a:t>follow</a:t>
            </a:r>
            <a:r>
              <a:rPr lang="es-ES" sz="3200" b="1" dirty="0"/>
              <a:t> </a:t>
            </a:r>
            <a:r>
              <a:rPr lang="es-ES" sz="3200" b="1" dirty="0" err="1"/>
              <a:t>the</a:t>
            </a:r>
            <a:r>
              <a:rPr lang="es-ES" sz="3200" b="1" dirty="0"/>
              <a:t> </a:t>
            </a:r>
            <a:r>
              <a:rPr lang="es-ES" sz="3200" b="1" dirty="0" err="1"/>
              <a:t>money</a:t>
            </a:r>
            <a:r>
              <a:rPr lang="es-ES" sz="3200" b="1" dirty="0"/>
              <a:t>)</a:t>
            </a:r>
            <a:endParaRPr lang="en-US" sz="2800" b="1" dirty="0"/>
          </a:p>
        </p:txBody>
      </p:sp>
    </p:spTree>
    <p:extLst>
      <p:ext uri="{BB962C8B-B14F-4D97-AF65-F5344CB8AC3E}">
        <p14:creationId xmlns:p14="http://schemas.microsoft.com/office/powerpoint/2010/main" val="986882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0F85A-6D52-DF9B-4DF2-9EBFD1C40709}"/>
              </a:ext>
            </a:extLst>
          </p:cNvPr>
          <p:cNvSpPr>
            <a:spLocks noGrp="1"/>
          </p:cNvSpPr>
          <p:nvPr>
            <p:ph type="title"/>
          </p:nvPr>
        </p:nvSpPr>
        <p:spPr>
          <a:xfrm>
            <a:off x="1150620" y="-101600"/>
            <a:ext cx="4356100" cy="1081551"/>
          </a:xfrm>
        </p:spPr>
        <p:txBody>
          <a:bodyPr anchor="b">
            <a:normAutofit/>
          </a:bodyPr>
          <a:lstStyle/>
          <a:p>
            <a:r>
              <a:rPr lang="en-US" sz="4050" dirty="0"/>
              <a:t>Temas de </a:t>
            </a:r>
            <a:r>
              <a:rPr lang="en-US" sz="4050" dirty="0" err="1"/>
              <a:t>discusión</a:t>
            </a:r>
            <a:endParaRPr lang="en-US" sz="4050" dirty="0"/>
          </a:p>
        </p:txBody>
      </p:sp>
      <p:sp>
        <p:nvSpPr>
          <p:cNvPr id="3" name="Content Placeholder 2">
            <a:extLst>
              <a:ext uri="{FF2B5EF4-FFF2-40B4-BE49-F238E27FC236}">
                <a16:creationId xmlns:a16="http://schemas.microsoft.com/office/drawing/2014/main" id="{1D948D6E-411D-41E7-27C8-9F77E881626C}"/>
              </a:ext>
            </a:extLst>
          </p:cNvPr>
          <p:cNvSpPr>
            <a:spLocks noGrp="1"/>
          </p:cNvSpPr>
          <p:nvPr>
            <p:ph idx="1"/>
          </p:nvPr>
        </p:nvSpPr>
        <p:spPr>
          <a:xfrm>
            <a:off x="266700" y="2113280"/>
            <a:ext cx="3182692" cy="3992880"/>
          </a:xfrm>
        </p:spPr>
        <p:txBody>
          <a:bodyPr>
            <a:normAutofit/>
          </a:bodyPr>
          <a:lstStyle/>
          <a:p>
            <a:pPr>
              <a:defRPr/>
            </a:pPr>
            <a:r>
              <a:rPr lang="es-ES" sz="2000" dirty="0"/>
              <a:t>Servicios financieros</a:t>
            </a:r>
          </a:p>
          <a:p>
            <a:pPr>
              <a:defRPr/>
            </a:pPr>
            <a:endParaRPr lang="es-ES" sz="2000" dirty="0"/>
          </a:p>
          <a:p>
            <a:pPr>
              <a:defRPr/>
            </a:pPr>
            <a:r>
              <a:rPr lang="es-ES" sz="2000" dirty="0">
                <a:solidFill>
                  <a:srgbClr val="FF0000"/>
                </a:solidFill>
              </a:rPr>
              <a:t>Banca de corresponsalía - - Explicación de los pagos transfronterizos (por ejemplo, SWIFT MT103/MT202cov)</a:t>
            </a:r>
          </a:p>
          <a:p>
            <a:pPr marL="0" indent="0">
              <a:buNone/>
              <a:defRPr/>
            </a:pPr>
            <a:endParaRPr lang="es-ES" sz="2000" dirty="0"/>
          </a:p>
          <a:p>
            <a:pPr>
              <a:defRPr/>
            </a:pPr>
            <a:r>
              <a:rPr lang="es-ES" sz="2000" dirty="0"/>
              <a:t>Técnicas habituales de blanqueo de capitales</a:t>
            </a:r>
            <a:endParaRPr lang="en-US" sz="2000" dirty="0"/>
          </a:p>
          <a:p>
            <a:pPr marL="0" indent="0">
              <a:buNone/>
            </a:pPr>
            <a:endParaRPr lang="en-US" sz="2000" dirty="0"/>
          </a:p>
        </p:txBody>
      </p:sp>
      <p:pic>
        <p:nvPicPr>
          <p:cNvPr id="5" name="Picture 4" descr="A picture containing text, newspaper, receipt&#10;&#10;Description automatically generated">
            <a:extLst>
              <a:ext uri="{FF2B5EF4-FFF2-40B4-BE49-F238E27FC236}">
                <a16:creationId xmlns:a16="http://schemas.microsoft.com/office/drawing/2014/main" id="{35CDE143-911D-D74F-1E60-CDB6E27174CE}"/>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1818" r="18753" b="1"/>
          <a:stretch/>
        </p:blipFill>
        <p:spPr>
          <a:xfrm>
            <a:off x="3577377" y="1320800"/>
            <a:ext cx="5566623" cy="5537199"/>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137571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11</a:t>
            </a:fld>
            <a:endParaRPr lang="en-US" dirty="0"/>
          </a:p>
        </p:txBody>
      </p:sp>
      <p:pic>
        <p:nvPicPr>
          <p:cNvPr id="4" name="Picture 2" descr="https://encrypted-tbn2.gstatic.com/images?q=tbn:ANd9GcSY4S5RyEcmoaJ_xScHpAh9eCaDuwh9lGKX1-i3H_vBaboEVn67022j8qU">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2788" y="2673350"/>
            <a:ext cx="2676525" cy="17573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5" name="Picture 6" descr="https://encrypted-tbn3.gstatic.com/images?q=tbn:ANd9GcTN5xmoJYeqRJ0_VFEXQ61DyUt3nZxoeVm3Ic22S4YFwSdu_9GGLB78iI8">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70088" y="769938"/>
            <a:ext cx="2692400" cy="1600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6" name="Picture 12" descr="https://encrypted-tbn2.gstatic.com/images?q=tbn:ANd9GcRRxwszoehuElWzj1RH-XCZwZF0PrvzCo1NKhwG1YpjJ9J1Agd4bWvx6m5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70088" y="4692650"/>
            <a:ext cx="2687637" cy="1708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5095875" y="1406525"/>
            <a:ext cx="1409700" cy="369888"/>
          </a:xfrm>
          <a:prstGeom prst="rect">
            <a:avLst/>
          </a:prstGeom>
          <a:noFill/>
        </p:spPr>
        <p:txBody>
          <a:bodyPr>
            <a:spAutoFit/>
          </a:bodyPr>
          <a:lstStyle/>
          <a:p>
            <a:pPr>
              <a:defRPr/>
            </a:pPr>
            <a:r>
              <a:rPr lang="en-US" sz="2000" dirty="0">
                <a:solidFill>
                  <a:srgbClr val="000000"/>
                </a:solidFill>
              </a:rPr>
              <a:t>Simple</a:t>
            </a:r>
          </a:p>
        </p:txBody>
      </p:sp>
      <p:sp>
        <p:nvSpPr>
          <p:cNvPr id="8" name="TextBox 7"/>
          <p:cNvSpPr txBox="1"/>
          <p:nvPr/>
        </p:nvSpPr>
        <p:spPr>
          <a:xfrm>
            <a:off x="5021263" y="3384550"/>
            <a:ext cx="1409700" cy="400110"/>
          </a:xfrm>
          <a:prstGeom prst="rect">
            <a:avLst/>
          </a:prstGeom>
          <a:noFill/>
        </p:spPr>
        <p:txBody>
          <a:bodyPr>
            <a:spAutoFit/>
          </a:bodyPr>
          <a:lstStyle/>
          <a:p>
            <a:pPr>
              <a:defRPr/>
            </a:pPr>
            <a:r>
              <a:rPr lang="en-US" sz="2000" dirty="0" err="1">
                <a:solidFill>
                  <a:srgbClr val="000000"/>
                </a:solidFill>
              </a:rPr>
              <a:t>Estándar</a:t>
            </a:r>
            <a:endParaRPr lang="en-US" sz="2000" dirty="0">
              <a:solidFill>
                <a:srgbClr val="000000"/>
              </a:solidFill>
            </a:endParaRPr>
          </a:p>
        </p:txBody>
      </p:sp>
      <p:sp>
        <p:nvSpPr>
          <p:cNvPr id="9" name="TextBox 8"/>
          <p:cNvSpPr txBox="1"/>
          <p:nvPr/>
        </p:nvSpPr>
        <p:spPr>
          <a:xfrm>
            <a:off x="5011738" y="5475288"/>
            <a:ext cx="1409700" cy="400110"/>
          </a:xfrm>
          <a:prstGeom prst="rect">
            <a:avLst/>
          </a:prstGeom>
          <a:noFill/>
        </p:spPr>
        <p:txBody>
          <a:bodyPr>
            <a:spAutoFit/>
          </a:bodyPr>
          <a:lstStyle/>
          <a:p>
            <a:pPr algn="ctr">
              <a:defRPr/>
            </a:pPr>
            <a:r>
              <a:rPr lang="en-US" sz="2000" dirty="0" err="1">
                <a:solidFill>
                  <a:srgbClr val="000000"/>
                </a:solidFill>
              </a:rPr>
              <a:t>Compleja</a:t>
            </a:r>
            <a:endParaRPr lang="en-US" sz="2000" dirty="0">
              <a:solidFill>
                <a:srgbClr val="000000"/>
              </a:solidFill>
            </a:endParaRPr>
          </a:p>
        </p:txBody>
      </p:sp>
      <p:sp>
        <p:nvSpPr>
          <p:cNvPr id="10" name="TextBox 9"/>
          <p:cNvSpPr txBox="1"/>
          <p:nvPr/>
        </p:nvSpPr>
        <p:spPr>
          <a:xfrm>
            <a:off x="597310" y="171450"/>
            <a:ext cx="8327616" cy="430887"/>
          </a:xfrm>
          <a:prstGeom prst="rect">
            <a:avLst/>
          </a:prstGeom>
          <a:noFill/>
        </p:spPr>
        <p:txBody>
          <a:bodyPr wrap="square">
            <a:spAutoFit/>
          </a:bodyPr>
          <a:lstStyle/>
          <a:p>
            <a:pPr>
              <a:defRPr/>
            </a:pPr>
            <a:r>
              <a:rPr lang="en-US" sz="2200" b="1" dirty="0" err="1">
                <a:solidFill>
                  <a:srgbClr val="000000"/>
                </a:solidFill>
              </a:rPr>
              <a:t>Diagramas</a:t>
            </a:r>
            <a:r>
              <a:rPr lang="en-US" sz="2200" b="1" dirty="0">
                <a:solidFill>
                  <a:srgbClr val="000000"/>
                </a:solidFill>
              </a:rPr>
              <a:t> de </a:t>
            </a:r>
            <a:r>
              <a:rPr lang="en-US" sz="2200" b="1" dirty="0" err="1">
                <a:solidFill>
                  <a:srgbClr val="000000"/>
                </a:solidFill>
              </a:rPr>
              <a:t>circuitos</a:t>
            </a:r>
            <a:r>
              <a:rPr lang="en-US" sz="2200" b="1" dirty="0">
                <a:solidFill>
                  <a:srgbClr val="000000"/>
                </a:solidFill>
              </a:rPr>
              <a:t> </a:t>
            </a:r>
            <a:r>
              <a:rPr lang="en-US" sz="2200" b="1" dirty="0" err="1">
                <a:solidFill>
                  <a:srgbClr val="000000"/>
                </a:solidFill>
              </a:rPr>
              <a:t>como</a:t>
            </a:r>
            <a:r>
              <a:rPr lang="en-US" sz="2200" b="1" dirty="0">
                <a:solidFill>
                  <a:srgbClr val="000000"/>
                </a:solidFill>
              </a:rPr>
              <a:t> </a:t>
            </a:r>
            <a:r>
              <a:rPr lang="en-US" sz="2200" b="1" dirty="0" err="1">
                <a:solidFill>
                  <a:srgbClr val="000000"/>
                </a:solidFill>
              </a:rPr>
              <a:t>analogía</a:t>
            </a:r>
            <a:r>
              <a:rPr lang="en-US" sz="2200" b="1" dirty="0">
                <a:solidFill>
                  <a:srgbClr val="000000"/>
                </a:solidFill>
              </a:rPr>
              <a:t> de las </a:t>
            </a:r>
            <a:r>
              <a:rPr lang="en-US" sz="2200" b="1" dirty="0" err="1">
                <a:solidFill>
                  <a:srgbClr val="000000"/>
                </a:solidFill>
              </a:rPr>
              <a:t>transferencias</a:t>
            </a:r>
            <a:r>
              <a:rPr lang="en-US" sz="2200" b="1" dirty="0">
                <a:solidFill>
                  <a:srgbClr val="000000"/>
                </a:solidFill>
              </a:rPr>
              <a:t> </a:t>
            </a:r>
            <a:r>
              <a:rPr lang="en-US" sz="2200" b="1" dirty="0" err="1">
                <a:solidFill>
                  <a:srgbClr val="000000"/>
                </a:solidFill>
              </a:rPr>
              <a:t>bancarias</a:t>
            </a:r>
            <a:endParaRPr lang="en-US" sz="2200" b="1" dirty="0">
              <a:solidFill>
                <a:srgbClr val="000000"/>
              </a:solidFill>
            </a:endParaRPr>
          </a:p>
        </p:txBody>
      </p:sp>
    </p:spTree>
    <p:extLst>
      <p:ext uri="{BB962C8B-B14F-4D97-AF65-F5344CB8AC3E}">
        <p14:creationId xmlns:p14="http://schemas.microsoft.com/office/powerpoint/2010/main" val="751718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12</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12</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12</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12</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12</a:t>
            </a:fld>
            <a:endParaRPr lang="en-US" dirty="0"/>
          </a:p>
        </p:txBody>
      </p:sp>
      <p:pic>
        <p:nvPicPr>
          <p:cNvPr id="14" name="Picture 13">
            <a:extLst>
              <a:ext uri="{FF2B5EF4-FFF2-40B4-BE49-F238E27FC236}">
                <a16:creationId xmlns:a16="http://schemas.microsoft.com/office/drawing/2014/main" id="{88B6CFE9-A030-40C9-9A42-35CB3EAB62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7359" y="203200"/>
            <a:ext cx="6065521" cy="6492240"/>
          </a:xfrm>
          <a:prstGeom prst="rect">
            <a:avLst/>
          </a:prstGeom>
        </p:spPr>
      </p:pic>
    </p:spTree>
    <p:extLst>
      <p:ext uri="{BB962C8B-B14F-4D97-AF65-F5344CB8AC3E}">
        <p14:creationId xmlns:p14="http://schemas.microsoft.com/office/powerpoint/2010/main" val="2620343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p:txBody>
          <a:bodyPr/>
          <a:lstStyle/>
          <a:p>
            <a:fld id="{A14B9CBE-E2BF-4D02-A5BE-9A98A21C9C67}" type="slidenum">
              <a:rPr lang="en-US" smtClean="0"/>
              <a:pPr/>
              <a:t>13</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13</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13</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13</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13</a:t>
            </a:fld>
            <a:endParaRPr lang="en-US" dirty="0"/>
          </a:p>
        </p:txBody>
      </p:sp>
      <p:sp>
        <p:nvSpPr>
          <p:cNvPr id="9" name="Slide Number Placeholder 1">
            <a:extLst>
              <a:ext uri="{FF2B5EF4-FFF2-40B4-BE49-F238E27FC236}">
                <a16:creationId xmlns:a16="http://schemas.microsoft.com/office/drawing/2014/main" id="{E5E01936-4615-4394-A5A8-47E2EA0D8352}"/>
              </a:ext>
            </a:extLst>
          </p:cNvPr>
          <p:cNvSpPr txBox="1">
            <a:spLocks/>
          </p:cNvSpPr>
          <p:nvPr/>
        </p:nvSpPr>
        <p:spPr>
          <a:xfrm>
            <a:off x="8997950" y="7042150"/>
            <a:ext cx="539750" cy="312738"/>
          </a:xfrm>
          <a:prstGeom prst="rect">
            <a:avLst/>
          </a:prstGeom>
        </p:spPr>
        <p:txBody>
          <a:bodyPr vert="horz" wrap="none" lIns="91440" tIns="45720" rIns="91440" bIns="45720" numCol="1" anchor="t" anchorCtr="0" compatLnSpc="1">
            <a:prstTxWarp prst="textNoShape">
              <a:avLst/>
            </a:prstTxWarp>
          </a:bodyPr>
          <a:lstStyle>
            <a:defPPr>
              <a:defRPr lang="en-US"/>
            </a:defPPr>
            <a:lvl1pPr marL="0" algn="r" defTabSz="914400" rtl="0" eaLnBrk="1" latinLnBrk="0" hangingPunct="1">
              <a:defRPr sz="1000" kern="1200">
                <a:solidFill>
                  <a:srgbClr val="006299"/>
                </a:solidFill>
                <a:latin typeface="Arial"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A14B9CBE-E2BF-4D02-A5BE-9A98A21C9C67}" type="slidenum">
              <a:rPr lang="en-US" smtClean="0"/>
              <a:pPr>
                <a:defRPr/>
              </a:pPr>
              <a:t>13</a:t>
            </a:fld>
            <a:endParaRPr lang="en-US" dirty="0"/>
          </a:p>
        </p:txBody>
      </p:sp>
      <p:pic>
        <p:nvPicPr>
          <p:cNvPr id="10" name="Picture 4" descr="https://encrypted-tbn3.gstatic.com/images?q=tbn:ANd9GcQvOhZ7NoQm4HBdgskJZSUtfXLR3-au3iwNB5mFigdDTr4w_Z7VUuSANzM">
            <a:hlinkClick r:id="rId2"/>
            <a:extLst>
              <a:ext uri="{FF2B5EF4-FFF2-40B4-BE49-F238E27FC236}">
                <a16:creationId xmlns:a16="http://schemas.microsoft.com/office/drawing/2014/main" id="{CC53A12E-2ECC-4133-AC5F-F7C9F91394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https://encrypted-tbn0.gstatic.com/images?q=tbn:ANd9GcTQCzcJfhKrv4rew6SiZ7wpHC9--FvGVVBoGIEVT6dm4NbVg3jK9z-sWeg">
            <a:hlinkClick r:id="rId4"/>
            <a:extLst>
              <a:ext uri="{FF2B5EF4-FFF2-40B4-BE49-F238E27FC236}">
                <a16:creationId xmlns:a16="http://schemas.microsoft.com/office/drawing/2014/main" id="{C83B08B9-BB14-4808-AA1A-F01D8B8E515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8" descr="https://encrypted-tbn1.gstatic.com/images?q=tbn:ANd9GcRqEoyeHo1ykh_DS-PVYUsPY9yBXNocKlyj4jMYMaNxzDGpyu_V5QwdEIg">
            <a:hlinkClick r:id="rId6"/>
            <a:extLst>
              <a:ext uri="{FF2B5EF4-FFF2-40B4-BE49-F238E27FC236}">
                <a16:creationId xmlns:a16="http://schemas.microsoft.com/office/drawing/2014/main" id="{0C3072C0-56C9-4FF4-AB6B-466662789FB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4" descr="https://encrypted-tbn3.gstatic.com/images?q=tbn:ANd9GcQvOhZ7NoQm4HBdgskJZSUtfXLR3-au3iwNB5mFigdDTr4w_Z7VUuSANzM">
            <a:hlinkClick r:id="rId2"/>
            <a:extLst>
              <a:ext uri="{FF2B5EF4-FFF2-40B4-BE49-F238E27FC236}">
                <a16:creationId xmlns:a16="http://schemas.microsoft.com/office/drawing/2014/main" id="{63F3C15B-45C0-46C0-B44F-3FC97A0C83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0" descr="https://encrypted-tbn3.gstatic.com/images?q=tbn:ANd9GcSfhMhT10z8I2B2RdD5qF6ICVeThOaVuc-YEifr-fYgZvqtQQ1d8iRlVqI">
            <a:hlinkClick r:id="rId8"/>
            <a:extLst>
              <a:ext uri="{FF2B5EF4-FFF2-40B4-BE49-F238E27FC236}">
                <a16:creationId xmlns:a16="http://schemas.microsoft.com/office/drawing/2014/main" id="{64D71732-6657-4930-880A-9A56CCB113E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6" name="Straight Arrow Connector 24">
            <a:extLst>
              <a:ext uri="{FF2B5EF4-FFF2-40B4-BE49-F238E27FC236}">
                <a16:creationId xmlns:a16="http://schemas.microsoft.com/office/drawing/2014/main" id="{55AD061B-0E59-4C79-BC5F-63673E6B0754}"/>
              </a:ext>
            </a:extLst>
          </p:cNvPr>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7" name="Straight Arrow Connector 25">
            <a:extLst>
              <a:ext uri="{FF2B5EF4-FFF2-40B4-BE49-F238E27FC236}">
                <a16:creationId xmlns:a16="http://schemas.microsoft.com/office/drawing/2014/main" id="{D0AC2B38-18BC-47B8-B76D-6B00A20B5989}"/>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8" name="Straight Arrow Connector 26">
            <a:extLst>
              <a:ext uri="{FF2B5EF4-FFF2-40B4-BE49-F238E27FC236}">
                <a16:creationId xmlns:a16="http://schemas.microsoft.com/office/drawing/2014/main" id="{E058CE20-4977-47DF-BD54-3D4211D7945A}"/>
              </a:ext>
            </a:extLst>
          </p:cNvPr>
          <p:cNvCxnSpPr>
            <a:cxnSpLocks noChangeShapeType="1"/>
          </p:cNvCxnSpPr>
          <p:nvPr/>
        </p:nvCxnSpPr>
        <p:spPr bwMode="auto">
          <a:xfrm flipV="1">
            <a:off x="3495675"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9" name="Straight Arrow Connector 27">
            <a:extLst>
              <a:ext uri="{FF2B5EF4-FFF2-40B4-BE49-F238E27FC236}">
                <a16:creationId xmlns:a16="http://schemas.microsoft.com/office/drawing/2014/main" id="{FB43A814-EF12-490B-A646-177456001CEE}"/>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20" name="TextBox 19">
            <a:extLst>
              <a:ext uri="{FF2B5EF4-FFF2-40B4-BE49-F238E27FC236}">
                <a16:creationId xmlns:a16="http://schemas.microsoft.com/office/drawing/2014/main" id="{5F50FBB1-42FA-4BCD-95DA-EEE59321C856}"/>
              </a:ext>
            </a:extLst>
          </p:cNvPr>
          <p:cNvSpPr txBox="1"/>
          <p:nvPr/>
        </p:nvSpPr>
        <p:spPr>
          <a:xfrm>
            <a:off x="3343828" y="764916"/>
            <a:ext cx="2352119" cy="523220"/>
          </a:xfrm>
          <a:prstGeom prst="rect">
            <a:avLst/>
          </a:prstGeom>
          <a:noFill/>
        </p:spPr>
        <p:txBody>
          <a:bodyPr wrap="none">
            <a:spAutoFit/>
          </a:bodyPr>
          <a:lstStyle/>
          <a:p>
            <a:pPr>
              <a:defRPr/>
            </a:pPr>
            <a:r>
              <a:rPr lang="en-US" sz="2800" b="1">
                <a:solidFill>
                  <a:srgbClr val="000000"/>
                </a:solidFill>
              </a:rPr>
              <a:t>Tome </a:t>
            </a:r>
            <a:r>
              <a:rPr lang="en-US" sz="2800" b="1" dirty="0" err="1">
                <a:solidFill>
                  <a:srgbClr val="000000"/>
                </a:solidFill>
              </a:rPr>
              <a:t>el</a:t>
            </a:r>
            <a:r>
              <a:rPr lang="en-US" sz="2800" b="1" dirty="0">
                <a:solidFill>
                  <a:srgbClr val="000000"/>
                </a:solidFill>
              </a:rPr>
              <a:t> </a:t>
            </a:r>
            <a:r>
              <a:rPr lang="en-US" sz="2800" b="1" dirty="0" err="1">
                <a:solidFill>
                  <a:srgbClr val="000000"/>
                </a:solidFill>
              </a:rPr>
              <a:t>tren</a:t>
            </a:r>
            <a:r>
              <a:rPr lang="en-US" sz="2800" b="1" dirty="0">
                <a:solidFill>
                  <a:srgbClr val="000000"/>
                </a:solidFill>
              </a:rPr>
              <a:t> A</a:t>
            </a:r>
          </a:p>
        </p:txBody>
      </p:sp>
      <p:sp>
        <p:nvSpPr>
          <p:cNvPr id="21" name="TextBox 20">
            <a:extLst>
              <a:ext uri="{FF2B5EF4-FFF2-40B4-BE49-F238E27FC236}">
                <a16:creationId xmlns:a16="http://schemas.microsoft.com/office/drawing/2014/main" id="{218E489E-F42F-400B-AE27-ABD3F644474F}"/>
              </a:ext>
            </a:extLst>
          </p:cNvPr>
          <p:cNvSpPr txBox="1"/>
          <p:nvPr/>
        </p:nvSpPr>
        <p:spPr>
          <a:xfrm>
            <a:off x="2101850" y="2295525"/>
            <a:ext cx="1470025" cy="707886"/>
          </a:xfrm>
          <a:prstGeom prst="rect">
            <a:avLst/>
          </a:prstGeom>
          <a:noFill/>
        </p:spPr>
        <p:txBody>
          <a:bodyPr wrap="square">
            <a:spAutoFit/>
          </a:bodyPr>
          <a:lstStyle/>
          <a:p>
            <a:pPr algn="ctr">
              <a:defRPr/>
            </a:pPr>
            <a:r>
              <a:rPr lang="en-US" sz="2000">
                <a:solidFill>
                  <a:srgbClr val="000000"/>
                </a:solidFill>
              </a:rPr>
              <a:t>Estación</a:t>
            </a:r>
            <a:r>
              <a:rPr lang="en-US" sz="2000" dirty="0">
                <a:solidFill>
                  <a:srgbClr val="000000"/>
                </a:solidFill>
              </a:rPr>
              <a:t> de </a:t>
            </a:r>
            <a:r>
              <a:rPr lang="en-US" sz="2000" dirty="0" err="1">
                <a:solidFill>
                  <a:srgbClr val="000000"/>
                </a:solidFill>
              </a:rPr>
              <a:t>Partida</a:t>
            </a:r>
            <a:endParaRPr lang="en-US" sz="2000" dirty="0">
              <a:solidFill>
                <a:srgbClr val="000000"/>
              </a:solidFill>
            </a:endParaRPr>
          </a:p>
        </p:txBody>
      </p:sp>
      <p:sp>
        <p:nvSpPr>
          <p:cNvPr id="22" name="TextBox 21">
            <a:extLst>
              <a:ext uri="{FF2B5EF4-FFF2-40B4-BE49-F238E27FC236}">
                <a16:creationId xmlns:a16="http://schemas.microsoft.com/office/drawing/2014/main" id="{655D5FB9-C44B-46AF-9D63-4E7CFB942967}"/>
              </a:ext>
            </a:extLst>
          </p:cNvPr>
          <p:cNvSpPr txBox="1"/>
          <p:nvPr/>
        </p:nvSpPr>
        <p:spPr>
          <a:xfrm>
            <a:off x="5435600" y="2305050"/>
            <a:ext cx="1450975" cy="707886"/>
          </a:xfrm>
          <a:prstGeom prst="rect">
            <a:avLst/>
          </a:prstGeom>
          <a:noFill/>
        </p:spPr>
        <p:txBody>
          <a:bodyPr wrap="square">
            <a:spAutoFit/>
          </a:bodyPr>
          <a:lstStyle/>
          <a:p>
            <a:pPr algn="ctr">
              <a:defRPr/>
            </a:pPr>
            <a:r>
              <a:rPr lang="en-US" sz="2000" dirty="0" err="1">
                <a:solidFill>
                  <a:srgbClr val="000000"/>
                </a:solidFill>
              </a:rPr>
              <a:t>Estación</a:t>
            </a:r>
            <a:r>
              <a:rPr lang="en-US" sz="2000" dirty="0">
                <a:solidFill>
                  <a:srgbClr val="000000"/>
                </a:solidFill>
              </a:rPr>
              <a:t> de </a:t>
            </a:r>
            <a:r>
              <a:rPr lang="en-US" sz="2000" dirty="0" err="1">
                <a:solidFill>
                  <a:srgbClr val="000000"/>
                </a:solidFill>
              </a:rPr>
              <a:t>llegada</a:t>
            </a:r>
            <a:endParaRPr lang="en-US" sz="2000" dirty="0">
              <a:solidFill>
                <a:srgbClr val="000000"/>
              </a:solidFill>
            </a:endParaRPr>
          </a:p>
        </p:txBody>
      </p:sp>
      <p:sp>
        <p:nvSpPr>
          <p:cNvPr id="23" name="TextBox 22">
            <a:extLst>
              <a:ext uri="{FF2B5EF4-FFF2-40B4-BE49-F238E27FC236}">
                <a16:creationId xmlns:a16="http://schemas.microsoft.com/office/drawing/2014/main" id="{F80E53F6-0177-483F-BDB5-5FC1C3F3F7C9}"/>
              </a:ext>
            </a:extLst>
          </p:cNvPr>
          <p:cNvSpPr txBox="1"/>
          <p:nvPr/>
        </p:nvSpPr>
        <p:spPr>
          <a:xfrm>
            <a:off x="3794125" y="1547365"/>
            <a:ext cx="1641475" cy="1323439"/>
          </a:xfrm>
          <a:prstGeom prst="rect">
            <a:avLst/>
          </a:prstGeom>
          <a:noFill/>
        </p:spPr>
        <p:txBody>
          <a:bodyPr wrap="square">
            <a:spAutoFit/>
          </a:bodyPr>
          <a:lstStyle/>
          <a:p>
            <a:pPr algn="ctr">
              <a:defRPr/>
            </a:pPr>
            <a:r>
              <a:rPr lang="es-ES" sz="2000" dirty="0">
                <a:solidFill>
                  <a:srgbClr val="000000"/>
                </a:solidFill>
              </a:rPr>
              <a:t>Segunda estación.  Opción de transferencia</a:t>
            </a:r>
            <a:endParaRPr lang="en-US" sz="2000" dirty="0">
              <a:solidFill>
                <a:srgbClr val="000000"/>
              </a:solidFill>
            </a:endParaRPr>
          </a:p>
        </p:txBody>
      </p:sp>
      <p:sp>
        <p:nvSpPr>
          <p:cNvPr id="24" name="TextBox 23">
            <a:extLst>
              <a:ext uri="{FF2B5EF4-FFF2-40B4-BE49-F238E27FC236}">
                <a16:creationId xmlns:a16="http://schemas.microsoft.com/office/drawing/2014/main" id="{E1D21C06-4188-4907-820C-8B4DFDB6EC3B}"/>
              </a:ext>
            </a:extLst>
          </p:cNvPr>
          <p:cNvSpPr txBox="1"/>
          <p:nvPr/>
        </p:nvSpPr>
        <p:spPr>
          <a:xfrm>
            <a:off x="307975" y="2058421"/>
            <a:ext cx="1409700" cy="1015663"/>
          </a:xfrm>
          <a:prstGeom prst="rect">
            <a:avLst/>
          </a:prstGeom>
          <a:noFill/>
        </p:spPr>
        <p:txBody>
          <a:bodyPr>
            <a:spAutoFit/>
          </a:bodyPr>
          <a:lstStyle/>
          <a:p>
            <a:pPr algn="ctr">
              <a:defRPr/>
            </a:pPr>
            <a:r>
              <a:rPr lang="en-US" sz="2000" dirty="0">
                <a:solidFill>
                  <a:srgbClr val="000000"/>
                </a:solidFill>
              </a:rPr>
              <a:t>Su </a:t>
            </a:r>
            <a:r>
              <a:rPr lang="en-US" sz="2000" dirty="0" err="1">
                <a:solidFill>
                  <a:srgbClr val="000000"/>
                </a:solidFill>
              </a:rPr>
              <a:t>domicilio</a:t>
            </a:r>
            <a:r>
              <a:rPr lang="en-US" sz="2000" dirty="0">
                <a:solidFill>
                  <a:srgbClr val="000000"/>
                </a:solidFill>
              </a:rPr>
              <a:t> de </a:t>
            </a:r>
            <a:r>
              <a:rPr lang="en-US" sz="2000" dirty="0" err="1">
                <a:solidFill>
                  <a:srgbClr val="000000"/>
                </a:solidFill>
              </a:rPr>
              <a:t>salida</a:t>
            </a:r>
            <a:endParaRPr lang="en-US" sz="2000" dirty="0">
              <a:solidFill>
                <a:srgbClr val="000000"/>
              </a:solidFill>
            </a:endParaRPr>
          </a:p>
        </p:txBody>
      </p:sp>
      <p:sp>
        <p:nvSpPr>
          <p:cNvPr id="25" name="TextBox 24">
            <a:extLst>
              <a:ext uri="{FF2B5EF4-FFF2-40B4-BE49-F238E27FC236}">
                <a16:creationId xmlns:a16="http://schemas.microsoft.com/office/drawing/2014/main" id="{A38FDACF-8D81-4E91-9BD8-1D72E099B927}"/>
              </a:ext>
            </a:extLst>
          </p:cNvPr>
          <p:cNvSpPr txBox="1"/>
          <p:nvPr/>
        </p:nvSpPr>
        <p:spPr>
          <a:xfrm>
            <a:off x="7327900" y="2177465"/>
            <a:ext cx="1441450" cy="707886"/>
          </a:xfrm>
          <a:prstGeom prst="rect">
            <a:avLst/>
          </a:prstGeom>
          <a:noFill/>
        </p:spPr>
        <p:txBody>
          <a:bodyPr wrap="square">
            <a:spAutoFit/>
          </a:bodyPr>
          <a:lstStyle/>
          <a:p>
            <a:pPr algn="ctr">
              <a:defRPr/>
            </a:pPr>
            <a:r>
              <a:rPr lang="en-US" sz="2000" dirty="0">
                <a:solidFill>
                  <a:srgbClr val="000000"/>
                </a:solidFill>
              </a:rPr>
              <a:t>Su </a:t>
            </a:r>
            <a:r>
              <a:rPr lang="en-US" sz="2000" dirty="0" err="1">
                <a:solidFill>
                  <a:srgbClr val="000000"/>
                </a:solidFill>
              </a:rPr>
              <a:t>domicilio</a:t>
            </a:r>
            <a:r>
              <a:rPr lang="en-US" sz="2000" dirty="0">
                <a:solidFill>
                  <a:srgbClr val="000000"/>
                </a:solidFill>
              </a:rPr>
              <a:t> de </a:t>
            </a:r>
            <a:r>
              <a:rPr lang="en-US" sz="2000" dirty="0" err="1">
                <a:solidFill>
                  <a:srgbClr val="000000"/>
                </a:solidFill>
              </a:rPr>
              <a:t>destino</a:t>
            </a:r>
            <a:endParaRPr lang="en-US" sz="2000" dirty="0">
              <a:solidFill>
                <a:srgbClr val="000000"/>
              </a:solidFill>
            </a:endParaRPr>
          </a:p>
        </p:txBody>
      </p:sp>
      <p:pic>
        <p:nvPicPr>
          <p:cNvPr id="26" name="Picture 25">
            <a:extLst>
              <a:ext uri="{FF2B5EF4-FFF2-40B4-BE49-F238E27FC236}">
                <a16:creationId xmlns:a16="http://schemas.microsoft.com/office/drawing/2014/main" id="{51331A58-75BA-45BE-A3BF-E74245422C8B}"/>
              </a:ext>
            </a:extLst>
          </p:cNvPr>
          <p:cNvPicPr>
            <a:picLocks noChangeAspect="1"/>
          </p:cNvPicPr>
          <p:nvPr/>
        </p:nvPicPr>
        <p:blipFill>
          <a:blip r:embed="rId10" cstate="print">
            <a:extLst>
              <a:ext uri="{28A0092B-C50C-407E-A947-70E740481C1C}">
                <a14:useLocalDpi xmlns:a14="http://schemas.microsoft.com/office/drawing/2010/main" val="0"/>
              </a:ext>
              <a:ext uri="{837473B0-CC2E-450A-ABE3-18F120FF3D39}">
                <a1611:picAttrSrcUrl xmlns:a1611="http://schemas.microsoft.com/office/drawing/2016/11/main" r:id="rId11"/>
              </a:ext>
            </a:extLst>
          </a:blip>
          <a:stretch>
            <a:fillRect/>
          </a:stretch>
        </p:blipFill>
        <p:spPr>
          <a:xfrm>
            <a:off x="2273300" y="4634875"/>
            <a:ext cx="1298575" cy="1077831"/>
          </a:xfrm>
          <a:prstGeom prst="rect">
            <a:avLst/>
          </a:prstGeom>
        </p:spPr>
      </p:pic>
    </p:spTree>
    <p:extLst>
      <p:ext uri="{BB962C8B-B14F-4D97-AF65-F5344CB8AC3E}">
        <p14:creationId xmlns:p14="http://schemas.microsoft.com/office/powerpoint/2010/main" val="3307824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1C309C-F5DB-298F-A8C6-231AD3BABE4A}"/>
              </a:ext>
            </a:extLst>
          </p:cNvPr>
          <p:cNvSpPr>
            <a:spLocks noGrp="1"/>
          </p:cNvSpPr>
          <p:nvPr>
            <p:ph type="title"/>
          </p:nvPr>
        </p:nvSpPr>
        <p:spPr/>
        <p:txBody>
          <a:bodyPr/>
          <a:lstStyle/>
          <a:p>
            <a:pPr algn="ctr"/>
            <a:r>
              <a:rPr lang="en-US" sz="3200" dirty="0" err="1">
                <a:solidFill>
                  <a:schemeClr val="bg1"/>
                </a:solidFill>
                <a:latin typeface="Poppins Black" panose="00000A00000000000000" pitchFamily="2" charset="0"/>
                <a:cs typeface="Poppins Black" panose="00000A00000000000000" pitchFamily="2" charset="0"/>
              </a:rPr>
              <a:t>Medios</a:t>
            </a:r>
            <a:r>
              <a:rPr lang="en-US" sz="3200" dirty="0">
                <a:solidFill>
                  <a:schemeClr val="bg1"/>
                </a:solidFill>
                <a:latin typeface="Poppins Black" panose="00000A00000000000000" pitchFamily="2" charset="0"/>
                <a:cs typeface="Poppins Black" panose="00000A00000000000000" pitchFamily="2" charset="0"/>
              </a:rPr>
              <a:t> de </a:t>
            </a:r>
            <a:r>
              <a:rPr lang="en-US" sz="3200" dirty="0" err="1">
                <a:solidFill>
                  <a:schemeClr val="bg1"/>
                </a:solidFill>
                <a:latin typeface="Poppins Black" panose="00000A00000000000000" pitchFamily="2" charset="0"/>
                <a:cs typeface="Poppins Black" panose="00000A00000000000000" pitchFamily="2" charset="0"/>
              </a:rPr>
              <a:t>canje</a:t>
            </a:r>
            <a:r>
              <a:rPr lang="en-US" sz="3200" dirty="0">
                <a:solidFill>
                  <a:schemeClr val="bg1"/>
                </a:solidFill>
                <a:latin typeface="Poppins Black" panose="00000A00000000000000" pitchFamily="2" charset="0"/>
                <a:cs typeface="Poppins Black" panose="00000A00000000000000" pitchFamily="2" charset="0"/>
              </a:rPr>
              <a:t> </a:t>
            </a:r>
            <a:r>
              <a:rPr lang="en-US" sz="3200" dirty="0" err="1">
                <a:solidFill>
                  <a:schemeClr val="bg1"/>
                </a:solidFill>
                <a:latin typeface="Poppins Black" panose="00000A00000000000000" pitchFamily="2" charset="0"/>
                <a:cs typeface="Poppins Black" panose="00000A00000000000000" pitchFamily="2" charset="0"/>
              </a:rPr>
              <a:t>habituales</a:t>
            </a:r>
            <a:br>
              <a:rPr lang="en-US" dirty="0">
                <a:solidFill>
                  <a:schemeClr val="bg1"/>
                </a:solidFill>
                <a:latin typeface="Poppins Black" panose="00000A00000000000000" pitchFamily="2" charset="0"/>
                <a:cs typeface="Poppins Black" panose="00000A00000000000000" pitchFamily="2" charset="0"/>
              </a:rPr>
            </a:br>
            <a:endParaRPr lang="en-US" dirty="0"/>
          </a:p>
        </p:txBody>
      </p:sp>
      <p:sp>
        <p:nvSpPr>
          <p:cNvPr id="4" name="Slide Number Placeholder 3">
            <a:extLst>
              <a:ext uri="{FF2B5EF4-FFF2-40B4-BE49-F238E27FC236}">
                <a16:creationId xmlns:a16="http://schemas.microsoft.com/office/drawing/2014/main" id="{C007DDE3-6BF9-AF17-80EC-C5CD6A19073A}"/>
              </a:ext>
            </a:extLst>
          </p:cNvPr>
          <p:cNvSpPr>
            <a:spLocks noGrp="1"/>
          </p:cNvSpPr>
          <p:nvPr>
            <p:ph type="sldNum" sz="quarter" idx="12"/>
          </p:nvPr>
        </p:nvSpPr>
        <p:spPr/>
        <p:txBody>
          <a:bodyPr/>
          <a:lstStyle/>
          <a:p>
            <a:fld id="{941AA2AD-4ABD-40E1-928E-6C7D7FF4C282}" type="slidenum">
              <a:rPr lang="en-GB" smtClean="0"/>
              <a:t>14</a:t>
            </a:fld>
            <a:endParaRPr lang="en-GB" dirty="0"/>
          </a:p>
        </p:txBody>
      </p:sp>
      <p:sp>
        <p:nvSpPr>
          <p:cNvPr id="8" name="TextBox 7">
            <a:extLst>
              <a:ext uri="{FF2B5EF4-FFF2-40B4-BE49-F238E27FC236}">
                <a16:creationId xmlns:a16="http://schemas.microsoft.com/office/drawing/2014/main" id="{987E9086-BE7C-B1B2-D4DA-69A2AE7D3BAA}"/>
              </a:ext>
            </a:extLst>
          </p:cNvPr>
          <p:cNvSpPr txBox="1"/>
          <p:nvPr/>
        </p:nvSpPr>
        <p:spPr>
          <a:xfrm>
            <a:off x="712620" y="1901683"/>
            <a:ext cx="1129833" cy="1006429"/>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Dinero </a:t>
            </a:r>
            <a:r>
              <a:rPr lang="en-US" sz="1980" dirty="0" err="1">
                <a:solidFill>
                  <a:schemeClr val="bg1"/>
                </a:solidFill>
              </a:rPr>
              <a:t>en</a:t>
            </a:r>
            <a:r>
              <a:rPr lang="en-US" sz="1980" dirty="0">
                <a:solidFill>
                  <a:schemeClr val="bg1"/>
                </a:solidFill>
              </a:rPr>
              <a:t> </a:t>
            </a:r>
            <a:r>
              <a:rPr lang="en-US" sz="1980" dirty="0" err="1">
                <a:solidFill>
                  <a:schemeClr val="bg1"/>
                </a:solidFill>
              </a:rPr>
              <a:t>efectivo</a:t>
            </a:r>
            <a:endParaRPr lang="en-US" sz="1980" dirty="0">
              <a:solidFill>
                <a:schemeClr val="bg1"/>
              </a:solidFill>
            </a:endParaRPr>
          </a:p>
        </p:txBody>
      </p:sp>
      <p:sp>
        <p:nvSpPr>
          <p:cNvPr id="9" name="TextBox 8">
            <a:extLst>
              <a:ext uri="{FF2B5EF4-FFF2-40B4-BE49-F238E27FC236}">
                <a16:creationId xmlns:a16="http://schemas.microsoft.com/office/drawing/2014/main" id="{735D35A6-0F4E-B3E3-EA57-7731C7CAC379}"/>
              </a:ext>
            </a:extLst>
          </p:cNvPr>
          <p:cNvSpPr txBox="1"/>
          <p:nvPr/>
        </p:nvSpPr>
        <p:spPr>
          <a:xfrm>
            <a:off x="3091865" y="3747935"/>
            <a:ext cx="1978313" cy="701731"/>
          </a:xfrm>
          <a:prstGeom prst="rect">
            <a:avLst/>
          </a:prstGeom>
          <a:solidFill>
            <a:srgbClr val="00B050"/>
          </a:solidFill>
          <a:ln w="28575">
            <a:solidFill>
              <a:schemeClr val="tx1"/>
            </a:solidFill>
          </a:ln>
        </p:spPr>
        <p:txBody>
          <a:bodyPr wrap="square" rtlCol="0">
            <a:spAutoFit/>
          </a:bodyPr>
          <a:lstStyle/>
          <a:p>
            <a:r>
              <a:rPr lang="en-US" sz="1980" dirty="0" err="1">
                <a:solidFill>
                  <a:schemeClr val="bg1"/>
                </a:solidFill>
              </a:rPr>
              <a:t>Transferencias</a:t>
            </a:r>
            <a:endParaRPr lang="en-US" sz="1980" dirty="0">
              <a:solidFill>
                <a:schemeClr val="bg1"/>
              </a:solidFill>
            </a:endParaRPr>
          </a:p>
          <a:p>
            <a:r>
              <a:rPr lang="en-US" sz="1980" dirty="0">
                <a:solidFill>
                  <a:schemeClr val="bg1"/>
                </a:solidFill>
              </a:rPr>
              <a:t>Cable (Wire)</a:t>
            </a:r>
          </a:p>
        </p:txBody>
      </p:sp>
      <p:sp>
        <p:nvSpPr>
          <p:cNvPr id="10" name="TextBox 9">
            <a:extLst>
              <a:ext uri="{FF2B5EF4-FFF2-40B4-BE49-F238E27FC236}">
                <a16:creationId xmlns:a16="http://schemas.microsoft.com/office/drawing/2014/main" id="{466BFA08-E307-DE92-A47C-FBA6FCFC105F}"/>
              </a:ext>
            </a:extLst>
          </p:cNvPr>
          <p:cNvSpPr txBox="1"/>
          <p:nvPr/>
        </p:nvSpPr>
        <p:spPr>
          <a:xfrm>
            <a:off x="1627433" y="3078986"/>
            <a:ext cx="1129834"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ACH</a:t>
            </a:r>
          </a:p>
        </p:txBody>
      </p:sp>
      <p:sp>
        <p:nvSpPr>
          <p:cNvPr id="11" name="TextBox 10">
            <a:extLst>
              <a:ext uri="{FF2B5EF4-FFF2-40B4-BE49-F238E27FC236}">
                <a16:creationId xmlns:a16="http://schemas.microsoft.com/office/drawing/2014/main" id="{74CFE8FC-B0C9-A560-4A6D-6D30CAA9A533}"/>
              </a:ext>
            </a:extLst>
          </p:cNvPr>
          <p:cNvSpPr txBox="1"/>
          <p:nvPr/>
        </p:nvSpPr>
        <p:spPr>
          <a:xfrm>
            <a:off x="607304" y="5162375"/>
            <a:ext cx="1129833"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Fedwire</a:t>
            </a:r>
          </a:p>
        </p:txBody>
      </p:sp>
      <p:sp>
        <p:nvSpPr>
          <p:cNvPr id="12" name="TextBox 11">
            <a:extLst>
              <a:ext uri="{FF2B5EF4-FFF2-40B4-BE49-F238E27FC236}">
                <a16:creationId xmlns:a16="http://schemas.microsoft.com/office/drawing/2014/main" id="{9FD54BB9-765E-BE08-4A77-7BEA96B42B75}"/>
              </a:ext>
            </a:extLst>
          </p:cNvPr>
          <p:cNvSpPr txBox="1"/>
          <p:nvPr/>
        </p:nvSpPr>
        <p:spPr>
          <a:xfrm>
            <a:off x="324007" y="3811804"/>
            <a:ext cx="1303426" cy="701731"/>
          </a:xfrm>
          <a:prstGeom prst="rect">
            <a:avLst/>
          </a:prstGeom>
          <a:solidFill>
            <a:srgbClr val="00B050"/>
          </a:solidFill>
          <a:ln w="28575">
            <a:solidFill>
              <a:schemeClr val="tx1"/>
            </a:solidFill>
          </a:ln>
        </p:spPr>
        <p:txBody>
          <a:bodyPr wrap="square" rtlCol="0">
            <a:spAutoFit/>
          </a:bodyPr>
          <a:lstStyle/>
          <a:p>
            <a:r>
              <a:rPr lang="en-US" sz="1980" dirty="0" err="1">
                <a:solidFill>
                  <a:schemeClr val="bg1"/>
                </a:solidFill>
              </a:rPr>
              <a:t>Activo</a:t>
            </a:r>
            <a:r>
              <a:rPr lang="en-US" sz="1980" dirty="0">
                <a:solidFill>
                  <a:schemeClr val="bg1"/>
                </a:solidFill>
              </a:rPr>
              <a:t> Virtual</a:t>
            </a:r>
          </a:p>
        </p:txBody>
      </p:sp>
      <p:sp>
        <p:nvSpPr>
          <p:cNvPr id="13" name="TextBox 12">
            <a:extLst>
              <a:ext uri="{FF2B5EF4-FFF2-40B4-BE49-F238E27FC236}">
                <a16:creationId xmlns:a16="http://schemas.microsoft.com/office/drawing/2014/main" id="{96F98CC0-DCBD-0486-952C-9032ED361897}"/>
              </a:ext>
            </a:extLst>
          </p:cNvPr>
          <p:cNvSpPr txBox="1"/>
          <p:nvPr/>
        </p:nvSpPr>
        <p:spPr>
          <a:xfrm>
            <a:off x="2165931" y="5807409"/>
            <a:ext cx="874903"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ICH</a:t>
            </a:r>
          </a:p>
        </p:txBody>
      </p:sp>
      <p:sp>
        <p:nvSpPr>
          <p:cNvPr id="14" name="TextBox 13">
            <a:extLst>
              <a:ext uri="{FF2B5EF4-FFF2-40B4-BE49-F238E27FC236}">
                <a16:creationId xmlns:a16="http://schemas.microsoft.com/office/drawing/2014/main" id="{C18AA2E8-9220-F584-8530-59EFBEF2B59B}"/>
              </a:ext>
            </a:extLst>
          </p:cNvPr>
          <p:cNvSpPr txBox="1"/>
          <p:nvPr/>
        </p:nvSpPr>
        <p:spPr>
          <a:xfrm>
            <a:off x="4554367" y="3078986"/>
            <a:ext cx="874903"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EFT</a:t>
            </a:r>
          </a:p>
        </p:txBody>
      </p:sp>
      <p:sp>
        <p:nvSpPr>
          <p:cNvPr id="15" name="TextBox 14">
            <a:extLst>
              <a:ext uri="{FF2B5EF4-FFF2-40B4-BE49-F238E27FC236}">
                <a16:creationId xmlns:a16="http://schemas.microsoft.com/office/drawing/2014/main" id="{5BD71BB5-F3E1-A69F-D0A4-674616AECD6D}"/>
              </a:ext>
            </a:extLst>
          </p:cNvPr>
          <p:cNvSpPr txBox="1"/>
          <p:nvPr/>
        </p:nvSpPr>
        <p:spPr>
          <a:xfrm>
            <a:off x="5256064" y="2039706"/>
            <a:ext cx="1303426" cy="701731"/>
          </a:xfrm>
          <a:prstGeom prst="rect">
            <a:avLst/>
          </a:prstGeom>
          <a:solidFill>
            <a:srgbClr val="00B050"/>
          </a:solidFill>
          <a:ln w="28575">
            <a:solidFill>
              <a:schemeClr val="tx1"/>
            </a:solidFill>
          </a:ln>
        </p:spPr>
        <p:txBody>
          <a:bodyPr wrap="square" rtlCol="0">
            <a:spAutoFit/>
          </a:bodyPr>
          <a:lstStyle/>
          <a:p>
            <a:r>
              <a:rPr lang="en-US" sz="1980" dirty="0" err="1">
                <a:solidFill>
                  <a:schemeClr val="bg1"/>
                </a:solidFill>
              </a:rPr>
              <a:t>Giros</a:t>
            </a:r>
            <a:r>
              <a:rPr lang="en-US" sz="1980" dirty="0">
                <a:solidFill>
                  <a:schemeClr val="bg1"/>
                </a:solidFill>
              </a:rPr>
              <a:t> </a:t>
            </a:r>
            <a:r>
              <a:rPr lang="en-US" sz="1980" dirty="0" err="1">
                <a:solidFill>
                  <a:schemeClr val="bg1"/>
                </a:solidFill>
              </a:rPr>
              <a:t>Postales</a:t>
            </a:r>
            <a:endParaRPr lang="en-US" sz="1980" dirty="0">
              <a:solidFill>
                <a:schemeClr val="bg1"/>
              </a:solidFill>
            </a:endParaRPr>
          </a:p>
        </p:txBody>
      </p:sp>
      <p:sp>
        <p:nvSpPr>
          <p:cNvPr id="16" name="TextBox 15">
            <a:extLst>
              <a:ext uri="{FF2B5EF4-FFF2-40B4-BE49-F238E27FC236}">
                <a16:creationId xmlns:a16="http://schemas.microsoft.com/office/drawing/2014/main" id="{D72F9AC9-B0A6-0270-71CF-FC7632C0619A}"/>
              </a:ext>
            </a:extLst>
          </p:cNvPr>
          <p:cNvSpPr txBox="1"/>
          <p:nvPr/>
        </p:nvSpPr>
        <p:spPr>
          <a:xfrm>
            <a:off x="3404774" y="4748090"/>
            <a:ext cx="1129832"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cheques</a:t>
            </a:r>
          </a:p>
        </p:txBody>
      </p:sp>
      <p:sp>
        <p:nvSpPr>
          <p:cNvPr id="17" name="TextBox 16">
            <a:extLst>
              <a:ext uri="{FF2B5EF4-FFF2-40B4-BE49-F238E27FC236}">
                <a16:creationId xmlns:a16="http://schemas.microsoft.com/office/drawing/2014/main" id="{D3B95DD8-8004-9100-DE4C-EC98CCCCD623}"/>
              </a:ext>
            </a:extLst>
          </p:cNvPr>
          <p:cNvSpPr txBox="1"/>
          <p:nvPr/>
        </p:nvSpPr>
        <p:spPr>
          <a:xfrm>
            <a:off x="7391159" y="5094017"/>
            <a:ext cx="874903"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CHiPs</a:t>
            </a:r>
          </a:p>
        </p:txBody>
      </p:sp>
      <p:sp>
        <p:nvSpPr>
          <p:cNvPr id="18" name="TextBox 17">
            <a:extLst>
              <a:ext uri="{FF2B5EF4-FFF2-40B4-BE49-F238E27FC236}">
                <a16:creationId xmlns:a16="http://schemas.microsoft.com/office/drawing/2014/main" id="{70C764D5-DA01-93FF-DBD8-52ACDBFF4FDC}"/>
              </a:ext>
            </a:extLst>
          </p:cNvPr>
          <p:cNvSpPr txBox="1"/>
          <p:nvPr/>
        </p:nvSpPr>
        <p:spPr>
          <a:xfrm>
            <a:off x="5070178" y="5239979"/>
            <a:ext cx="1303426" cy="701731"/>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Cheques de </a:t>
            </a:r>
            <a:r>
              <a:rPr lang="en-US" sz="1980" dirty="0" err="1">
                <a:solidFill>
                  <a:schemeClr val="bg1"/>
                </a:solidFill>
              </a:rPr>
              <a:t>viajero</a:t>
            </a:r>
            <a:endParaRPr lang="en-US" sz="1980" dirty="0">
              <a:solidFill>
                <a:schemeClr val="bg1"/>
              </a:solidFill>
            </a:endParaRPr>
          </a:p>
        </p:txBody>
      </p:sp>
      <p:sp>
        <p:nvSpPr>
          <p:cNvPr id="19" name="TextBox 18">
            <a:extLst>
              <a:ext uri="{FF2B5EF4-FFF2-40B4-BE49-F238E27FC236}">
                <a16:creationId xmlns:a16="http://schemas.microsoft.com/office/drawing/2014/main" id="{2659AE46-85D3-C622-7818-85D853E56E8C}"/>
              </a:ext>
            </a:extLst>
          </p:cNvPr>
          <p:cNvSpPr txBox="1"/>
          <p:nvPr/>
        </p:nvSpPr>
        <p:spPr>
          <a:xfrm>
            <a:off x="7290006" y="1795411"/>
            <a:ext cx="1712792" cy="1615827"/>
          </a:xfrm>
          <a:prstGeom prst="rect">
            <a:avLst/>
          </a:prstGeom>
          <a:solidFill>
            <a:srgbClr val="00B050"/>
          </a:solidFill>
          <a:ln w="28575">
            <a:solidFill>
              <a:schemeClr val="tx1"/>
            </a:solidFill>
          </a:ln>
        </p:spPr>
        <p:txBody>
          <a:bodyPr wrap="square" rtlCol="0">
            <a:spAutoFit/>
          </a:bodyPr>
          <a:lstStyle/>
          <a:p>
            <a:r>
              <a:rPr lang="es-ES" sz="1980" dirty="0">
                <a:solidFill>
                  <a:schemeClr val="bg1"/>
                </a:solidFill>
              </a:rPr>
              <a:t>Ni siquiera abarca algunos medios extranjeros</a:t>
            </a:r>
            <a:endParaRPr lang="en-US" sz="1980" dirty="0">
              <a:solidFill>
                <a:schemeClr val="bg1"/>
              </a:solidFill>
            </a:endParaRPr>
          </a:p>
        </p:txBody>
      </p:sp>
      <p:sp>
        <p:nvSpPr>
          <p:cNvPr id="20" name="TextBox 19">
            <a:extLst>
              <a:ext uri="{FF2B5EF4-FFF2-40B4-BE49-F238E27FC236}">
                <a16:creationId xmlns:a16="http://schemas.microsoft.com/office/drawing/2014/main" id="{F76DC471-11A7-1970-A07C-7ECA95F8C6C7}"/>
              </a:ext>
            </a:extLst>
          </p:cNvPr>
          <p:cNvSpPr txBox="1"/>
          <p:nvPr/>
        </p:nvSpPr>
        <p:spPr>
          <a:xfrm>
            <a:off x="6198059" y="3598961"/>
            <a:ext cx="1377874" cy="1006429"/>
          </a:xfrm>
          <a:prstGeom prst="rect">
            <a:avLst/>
          </a:prstGeom>
          <a:solidFill>
            <a:srgbClr val="00B050"/>
          </a:solidFill>
          <a:ln w="28575">
            <a:solidFill>
              <a:schemeClr val="tx1"/>
            </a:solidFill>
          </a:ln>
        </p:spPr>
        <p:txBody>
          <a:bodyPr wrap="square" rtlCol="0">
            <a:spAutoFit/>
          </a:bodyPr>
          <a:lstStyle/>
          <a:p>
            <a:r>
              <a:rPr lang="en-US" sz="1980" dirty="0" err="1">
                <a:solidFill>
                  <a:schemeClr val="bg1"/>
                </a:solidFill>
              </a:rPr>
              <a:t>Tarjetas</a:t>
            </a:r>
            <a:r>
              <a:rPr lang="en-US" sz="1980" dirty="0">
                <a:solidFill>
                  <a:schemeClr val="bg1"/>
                </a:solidFill>
              </a:rPr>
              <a:t> de </a:t>
            </a:r>
            <a:r>
              <a:rPr lang="en-US" sz="1980" dirty="0" err="1">
                <a:solidFill>
                  <a:schemeClr val="bg1"/>
                </a:solidFill>
              </a:rPr>
              <a:t>créditro</a:t>
            </a:r>
            <a:r>
              <a:rPr lang="en-US" sz="1980" dirty="0">
                <a:solidFill>
                  <a:schemeClr val="bg1"/>
                </a:solidFill>
              </a:rPr>
              <a:t> y </a:t>
            </a:r>
            <a:r>
              <a:rPr lang="en-US" sz="1980" dirty="0" err="1">
                <a:solidFill>
                  <a:schemeClr val="bg1"/>
                </a:solidFill>
              </a:rPr>
              <a:t>débito</a:t>
            </a:r>
            <a:endParaRPr lang="en-US" sz="1980" dirty="0">
              <a:solidFill>
                <a:schemeClr val="bg1"/>
              </a:solidFill>
            </a:endParaRPr>
          </a:p>
        </p:txBody>
      </p:sp>
      <p:sp>
        <p:nvSpPr>
          <p:cNvPr id="21" name="TextBox 20">
            <a:extLst>
              <a:ext uri="{FF2B5EF4-FFF2-40B4-BE49-F238E27FC236}">
                <a16:creationId xmlns:a16="http://schemas.microsoft.com/office/drawing/2014/main" id="{A7697920-3CC3-F7F3-9478-DC90B24E4553}"/>
              </a:ext>
            </a:extLst>
          </p:cNvPr>
          <p:cNvSpPr txBox="1"/>
          <p:nvPr/>
        </p:nvSpPr>
        <p:spPr>
          <a:xfrm>
            <a:off x="3331433" y="2208449"/>
            <a:ext cx="1315329" cy="397032"/>
          </a:xfrm>
          <a:prstGeom prst="rect">
            <a:avLst/>
          </a:prstGeom>
          <a:solidFill>
            <a:srgbClr val="00B050"/>
          </a:solidFill>
          <a:ln w="28575">
            <a:solidFill>
              <a:schemeClr val="tx1"/>
            </a:solidFill>
          </a:ln>
        </p:spPr>
        <p:txBody>
          <a:bodyPr wrap="square" rtlCol="0">
            <a:spAutoFit/>
          </a:bodyPr>
          <a:lstStyle/>
          <a:p>
            <a:r>
              <a:rPr lang="en-US" sz="1980" dirty="0">
                <a:solidFill>
                  <a:schemeClr val="bg1"/>
                </a:solidFill>
              </a:rPr>
              <a:t>SWIFT</a:t>
            </a:r>
          </a:p>
        </p:txBody>
      </p:sp>
    </p:spTree>
    <p:extLst>
      <p:ext uri="{BB962C8B-B14F-4D97-AF65-F5344CB8AC3E}">
        <p14:creationId xmlns:p14="http://schemas.microsoft.com/office/powerpoint/2010/main" val="3883966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8"/>
                                        </p:tgtEl>
                                        <p:attrNameLst>
                                          <p:attrName>style.color</p:attrName>
                                        </p:attrNameLst>
                                      </p:cBhvr>
                                      <p:to>
                                        <a:schemeClr val="bg1"/>
                                      </p:to>
                                    </p:animClr>
                                    <p:animClr clrSpc="rgb" dir="cw">
                                      <p:cBhvr>
                                        <p:cTn id="7" dur="250" autoRev="1" fill="remove"/>
                                        <p:tgtEl>
                                          <p:spTgt spid="8"/>
                                        </p:tgtEl>
                                        <p:attrNameLst>
                                          <p:attrName>fillcolor</p:attrName>
                                        </p:attrNameLst>
                                      </p:cBhvr>
                                      <p:to>
                                        <a:schemeClr val="bg1"/>
                                      </p:to>
                                    </p:animClr>
                                    <p:set>
                                      <p:cBhvr>
                                        <p:cTn id="8" dur="250" autoRev="1" fill="remove"/>
                                        <p:tgtEl>
                                          <p:spTgt spid="8"/>
                                        </p:tgtEl>
                                        <p:attrNameLst>
                                          <p:attrName>fill.type</p:attrName>
                                        </p:attrNameLst>
                                      </p:cBhvr>
                                      <p:to>
                                        <p:strVal val="solid"/>
                                      </p:to>
                                    </p:set>
                                    <p:set>
                                      <p:cBhvr>
                                        <p:cTn id="9" dur="250" autoRev="1" fill="remove"/>
                                        <p:tgtEl>
                                          <p:spTgt spid="8"/>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ircle(in)">
                                      <p:cBhvr>
                                        <p:cTn id="27" dur="2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heel(1)">
                                      <p:cBhvr>
                                        <p:cTn id="32" dur="20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arn(inVertic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additive="base">
                                        <p:cTn id="42" dur="500" fill="hold"/>
                                        <p:tgtEl>
                                          <p:spTgt spid="14"/>
                                        </p:tgtEl>
                                        <p:attrNameLst>
                                          <p:attrName>ppt_x</p:attrName>
                                        </p:attrNameLst>
                                      </p:cBhvr>
                                      <p:tavLst>
                                        <p:tav tm="0">
                                          <p:val>
                                            <p:strVal val="#ppt_x"/>
                                          </p:val>
                                        </p:tav>
                                        <p:tav tm="100000">
                                          <p:val>
                                            <p:strVal val="#ppt_x"/>
                                          </p:val>
                                        </p:tav>
                                      </p:tavLst>
                                    </p:anim>
                                    <p:anim calcmode="lin" valueType="num">
                                      <p:cBhvr additive="base">
                                        <p:cTn id="4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5" presetClass="entr" presetSubtype="0"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2000"/>
                                        <p:tgtEl>
                                          <p:spTgt spid="15"/>
                                        </p:tgtEl>
                                      </p:cBhvr>
                                    </p:animEffect>
                                    <p:anim calcmode="lin" valueType="num">
                                      <p:cBhvr>
                                        <p:cTn id="49" dur="2000" fill="hold"/>
                                        <p:tgtEl>
                                          <p:spTgt spid="15"/>
                                        </p:tgtEl>
                                        <p:attrNameLst>
                                          <p:attrName>ppt_w</p:attrName>
                                        </p:attrNameLst>
                                      </p:cBhvr>
                                      <p:tavLst>
                                        <p:tav tm="0" fmla="#ppt_w*sin(2.5*pi*$)">
                                          <p:val>
                                            <p:fltVal val="0"/>
                                          </p:val>
                                        </p:tav>
                                        <p:tav tm="100000">
                                          <p:val>
                                            <p:fltVal val="1"/>
                                          </p:val>
                                        </p:tav>
                                      </p:tavLst>
                                    </p:anim>
                                    <p:anim calcmode="lin" valueType="num">
                                      <p:cBhvr>
                                        <p:cTn id="50" dur="20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45"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fade">
                                      <p:cBhvr>
                                        <p:cTn id="55" dur="2000"/>
                                        <p:tgtEl>
                                          <p:spTgt spid="16"/>
                                        </p:tgtEl>
                                      </p:cBhvr>
                                    </p:animEffect>
                                    <p:anim calcmode="lin" valueType="num">
                                      <p:cBhvr>
                                        <p:cTn id="56" dur="2000" fill="hold"/>
                                        <p:tgtEl>
                                          <p:spTgt spid="16"/>
                                        </p:tgtEl>
                                        <p:attrNameLst>
                                          <p:attrName>ppt_w</p:attrName>
                                        </p:attrNameLst>
                                      </p:cBhvr>
                                      <p:tavLst>
                                        <p:tav tm="0" fmla="#ppt_w*sin(2.5*pi*$)">
                                          <p:val>
                                            <p:fltVal val="0"/>
                                          </p:val>
                                        </p:tav>
                                        <p:tav tm="100000">
                                          <p:val>
                                            <p:fltVal val="1"/>
                                          </p:val>
                                        </p:tav>
                                      </p:tavLst>
                                    </p:anim>
                                    <p:anim calcmode="lin" valueType="num">
                                      <p:cBhvr>
                                        <p:cTn id="57" dur="20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58" fill="hold">
                      <p:stCondLst>
                        <p:cond delay="indefinite"/>
                      </p:stCondLst>
                      <p:childTnLst>
                        <p:par>
                          <p:cTn id="59" fill="hold">
                            <p:stCondLst>
                              <p:cond delay="0"/>
                            </p:stCondLst>
                            <p:childTnLst>
                              <p:par>
                                <p:cTn id="60" presetID="26" presetClass="entr" presetSubtype="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wipe(down)">
                                      <p:cBhvr>
                                        <p:cTn id="62" dur="580">
                                          <p:stCondLst>
                                            <p:cond delay="0"/>
                                          </p:stCondLst>
                                        </p:cTn>
                                        <p:tgtEl>
                                          <p:spTgt spid="17"/>
                                        </p:tgtEl>
                                      </p:cBhvr>
                                    </p:animEffect>
                                    <p:anim calcmode="lin" valueType="num">
                                      <p:cBhvr>
                                        <p:cTn id="63"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68" dur="26">
                                          <p:stCondLst>
                                            <p:cond delay="650"/>
                                          </p:stCondLst>
                                        </p:cTn>
                                        <p:tgtEl>
                                          <p:spTgt spid="17"/>
                                        </p:tgtEl>
                                      </p:cBhvr>
                                      <p:to x="100000" y="60000"/>
                                    </p:animScale>
                                    <p:animScale>
                                      <p:cBhvr>
                                        <p:cTn id="69" dur="166" decel="50000">
                                          <p:stCondLst>
                                            <p:cond delay="676"/>
                                          </p:stCondLst>
                                        </p:cTn>
                                        <p:tgtEl>
                                          <p:spTgt spid="17"/>
                                        </p:tgtEl>
                                      </p:cBhvr>
                                      <p:to x="100000" y="100000"/>
                                    </p:animScale>
                                    <p:animScale>
                                      <p:cBhvr>
                                        <p:cTn id="70" dur="26">
                                          <p:stCondLst>
                                            <p:cond delay="1312"/>
                                          </p:stCondLst>
                                        </p:cTn>
                                        <p:tgtEl>
                                          <p:spTgt spid="17"/>
                                        </p:tgtEl>
                                      </p:cBhvr>
                                      <p:to x="100000" y="80000"/>
                                    </p:animScale>
                                    <p:animScale>
                                      <p:cBhvr>
                                        <p:cTn id="71" dur="166" decel="50000">
                                          <p:stCondLst>
                                            <p:cond delay="1338"/>
                                          </p:stCondLst>
                                        </p:cTn>
                                        <p:tgtEl>
                                          <p:spTgt spid="17"/>
                                        </p:tgtEl>
                                      </p:cBhvr>
                                      <p:to x="100000" y="100000"/>
                                    </p:animScale>
                                    <p:animScale>
                                      <p:cBhvr>
                                        <p:cTn id="72" dur="26">
                                          <p:stCondLst>
                                            <p:cond delay="1642"/>
                                          </p:stCondLst>
                                        </p:cTn>
                                        <p:tgtEl>
                                          <p:spTgt spid="17"/>
                                        </p:tgtEl>
                                      </p:cBhvr>
                                      <p:to x="100000" y="90000"/>
                                    </p:animScale>
                                    <p:animScale>
                                      <p:cBhvr>
                                        <p:cTn id="73" dur="166" decel="50000">
                                          <p:stCondLst>
                                            <p:cond delay="1668"/>
                                          </p:stCondLst>
                                        </p:cTn>
                                        <p:tgtEl>
                                          <p:spTgt spid="17"/>
                                        </p:tgtEl>
                                      </p:cBhvr>
                                      <p:to x="100000" y="100000"/>
                                    </p:animScale>
                                    <p:animScale>
                                      <p:cBhvr>
                                        <p:cTn id="74" dur="26">
                                          <p:stCondLst>
                                            <p:cond delay="1808"/>
                                          </p:stCondLst>
                                        </p:cTn>
                                        <p:tgtEl>
                                          <p:spTgt spid="17"/>
                                        </p:tgtEl>
                                      </p:cBhvr>
                                      <p:to x="100000" y="95000"/>
                                    </p:animScale>
                                    <p:animScale>
                                      <p:cBhvr>
                                        <p:cTn id="75" dur="166" decel="50000">
                                          <p:stCondLst>
                                            <p:cond delay="1834"/>
                                          </p:stCondLst>
                                        </p:cTn>
                                        <p:tgtEl>
                                          <p:spTgt spid="17"/>
                                        </p:tgtEl>
                                      </p:cBhvr>
                                      <p:to x="100000" y="100000"/>
                                    </p:animScale>
                                  </p:childTnLst>
                                </p:cTn>
                              </p:par>
                            </p:childTnLst>
                          </p:cTn>
                        </p:par>
                      </p:childTnLst>
                    </p:cTn>
                  </p:par>
                  <p:par>
                    <p:cTn id="76" fill="hold">
                      <p:stCondLst>
                        <p:cond delay="indefinite"/>
                      </p:stCondLst>
                      <p:childTnLst>
                        <p:par>
                          <p:cTn id="77" fill="hold">
                            <p:stCondLst>
                              <p:cond delay="0"/>
                            </p:stCondLst>
                            <p:childTnLst>
                              <p:par>
                                <p:cTn id="78" presetID="31" presetClass="entr" presetSubtype="0" fill="hold" grpId="0" nodeType="clickEffect">
                                  <p:stCondLst>
                                    <p:cond delay="0"/>
                                  </p:stCondLst>
                                  <p:childTnLst>
                                    <p:set>
                                      <p:cBhvr>
                                        <p:cTn id="79" dur="1" fill="hold">
                                          <p:stCondLst>
                                            <p:cond delay="0"/>
                                          </p:stCondLst>
                                        </p:cTn>
                                        <p:tgtEl>
                                          <p:spTgt spid="18"/>
                                        </p:tgtEl>
                                        <p:attrNameLst>
                                          <p:attrName>style.visibility</p:attrName>
                                        </p:attrNameLst>
                                      </p:cBhvr>
                                      <p:to>
                                        <p:strVal val="visible"/>
                                      </p:to>
                                    </p:set>
                                    <p:anim calcmode="lin" valueType="num">
                                      <p:cBhvr>
                                        <p:cTn id="80" dur="1000" fill="hold"/>
                                        <p:tgtEl>
                                          <p:spTgt spid="18"/>
                                        </p:tgtEl>
                                        <p:attrNameLst>
                                          <p:attrName>ppt_w</p:attrName>
                                        </p:attrNameLst>
                                      </p:cBhvr>
                                      <p:tavLst>
                                        <p:tav tm="0">
                                          <p:val>
                                            <p:fltVal val="0"/>
                                          </p:val>
                                        </p:tav>
                                        <p:tav tm="100000">
                                          <p:val>
                                            <p:strVal val="#ppt_w"/>
                                          </p:val>
                                        </p:tav>
                                      </p:tavLst>
                                    </p:anim>
                                    <p:anim calcmode="lin" valueType="num">
                                      <p:cBhvr>
                                        <p:cTn id="81" dur="1000" fill="hold"/>
                                        <p:tgtEl>
                                          <p:spTgt spid="18"/>
                                        </p:tgtEl>
                                        <p:attrNameLst>
                                          <p:attrName>ppt_h</p:attrName>
                                        </p:attrNameLst>
                                      </p:cBhvr>
                                      <p:tavLst>
                                        <p:tav tm="0">
                                          <p:val>
                                            <p:fltVal val="0"/>
                                          </p:val>
                                        </p:tav>
                                        <p:tav tm="100000">
                                          <p:val>
                                            <p:strVal val="#ppt_h"/>
                                          </p:val>
                                        </p:tav>
                                      </p:tavLst>
                                    </p:anim>
                                    <p:anim calcmode="lin" valueType="num">
                                      <p:cBhvr>
                                        <p:cTn id="82" dur="1000" fill="hold"/>
                                        <p:tgtEl>
                                          <p:spTgt spid="18"/>
                                        </p:tgtEl>
                                        <p:attrNameLst>
                                          <p:attrName>style.rotation</p:attrName>
                                        </p:attrNameLst>
                                      </p:cBhvr>
                                      <p:tavLst>
                                        <p:tav tm="0">
                                          <p:val>
                                            <p:fltVal val="90"/>
                                          </p:val>
                                        </p:tav>
                                        <p:tav tm="100000">
                                          <p:val>
                                            <p:fltVal val="0"/>
                                          </p:val>
                                        </p:tav>
                                      </p:tavLst>
                                    </p:anim>
                                    <p:animEffect transition="in" filter="fade">
                                      <p:cBhvr>
                                        <p:cTn id="83" dur="1000"/>
                                        <p:tgtEl>
                                          <p:spTgt spid="18"/>
                                        </p:tgtEl>
                                      </p:cBhvr>
                                    </p:animEffect>
                                  </p:childTnLst>
                                </p:cTn>
                              </p:par>
                            </p:childTnLst>
                          </p:cTn>
                        </p:par>
                      </p:childTnLst>
                    </p:cTn>
                  </p:par>
                  <p:par>
                    <p:cTn id="84" fill="hold">
                      <p:stCondLst>
                        <p:cond delay="indefinite"/>
                      </p:stCondLst>
                      <p:childTnLst>
                        <p:par>
                          <p:cTn id="85" fill="hold">
                            <p:stCondLst>
                              <p:cond delay="0"/>
                            </p:stCondLst>
                            <p:childTnLst>
                              <p:par>
                                <p:cTn id="86" presetID="31" presetClass="entr" presetSubtype="0" fill="hold" grpId="0" nodeType="clickEffect">
                                  <p:stCondLst>
                                    <p:cond delay="0"/>
                                  </p:stCondLst>
                                  <p:childTnLst>
                                    <p:set>
                                      <p:cBhvr>
                                        <p:cTn id="87" dur="1" fill="hold">
                                          <p:stCondLst>
                                            <p:cond delay="0"/>
                                          </p:stCondLst>
                                        </p:cTn>
                                        <p:tgtEl>
                                          <p:spTgt spid="19"/>
                                        </p:tgtEl>
                                        <p:attrNameLst>
                                          <p:attrName>style.visibility</p:attrName>
                                        </p:attrNameLst>
                                      </p:cBhvr>
                                      <p:to>
                                        <p:strVal val="visible"/>
                                      </p:to>
                                    </p:set>
                                    <p:anim calcmode="lin" valueType="num">
                                      <p:cBhvr>
                                        <p:cTn id="88" dur="1000" fill="hold"/>
                                        <p:tgtEl>
                                          <p:spTgt spid="19"/>
                                        </p:tgtEl>
                                        <p:attrNameLst>
                                          <p:attrName>ppt_w</p:attrName>
                                        </p:attrNameLst>
                                      </p:cBhvr>
                                      <p:tavLst>
                                        <p:tav tm="0">
                                          <p:val>
                                            <p:fltVal val="0"/>
                                          </p:val>
                                        </p:tav>
                                        <p:tav tm="100000">
                                          <p:val>
                                            <p:strVal val="#ppt_w"/>
                                          </p:val>
                                        </p:tav>
                                      </p:tavLst>
                                    </p:anim>
                                    <p:anim calcmode="lin" valueType="num">
                                      <p:cBhvr>
                                        <p:cTn id="89" dur="1000" fill="hold"/>
                                        <p:tgtEl>
                                          <p:spTgt spid="19"/>
                                        </p:tgtEl>
                                        <p:attrNameLst>
                                          <p:attrName>ppt_h</p:attrName>
                                        </p:attrNameLst>
                                      </p:cBhvr>
                                      <p:tavLst>
                                        <p:tav tm="0">
                                          <p:val>
                                            <p:fltVal val="0"/>
                                          </p:val>
                                        </p:tav>
                                        <p:tav tm="100000">
                                          <p:val>
                                            <p:strVal val="#ppt_h"/>
                                          </p:val>
                                        </p:tav>
                                      </p:tavLst>
                                    </p:anim>
                                    <p:anim calcmode="lin" valueType="num">
                                      <p:cBhvr>
                                        <p:cTn id="90" dur="1000" fill="hold"/>
                                        <p:tgtEl>
                                          <p:spTgt spid="19"/>
                                        </p:tgtEl>
                                        <p:attrNameLst>
                                          <p:attrName>style.rotation</p:attrName>
                                        </p:attrNameLst>
                                      </p:cBhvr>
                                      <p:tavLst>
                                        <p:tav tm="0">
                                          <p:val>
                                            <p:fltVal val="90"/>
                                          </p:val>
                                        </p:tav>
                                        <p:tav tm="100000">
                                          <p:val>
                                            <p:fltVal val="0"/>
                                          </p:val>
                                        </p:tav>
                                      </p:tavLst>
                                    </p:anim>
                                    <p:animEffect transition="in" filter="fade">
                                      <p:cBhvr>
                                        <p:cTn id="91" dur="1000"/>
                                        <p:tgtEl>
                                          <p:spTgt spid="19"/>
                                        </p:tgtEl>
                                      </p:cBhvr>
                                    </p:animEffect>
                                  </p:childTnLst>
                                </p:cTn>
                              </p:par>
                            </p:childTnLst>
                          </p:cTn>
                        </p:par>
                      </p:childTnLst>
                    </p:cTn>
                  </p:par>
                  <p:par>
                    <p:cTn id="92" fill="hold">
                      <p:stCondLst>
                        <p:cond delay="indefinite"/>
                      </p:stCondLst>
                      <p:childTnLst>
                        <p:par>
                          <p:cTn id="93" fill="hold">
                            <p:stCondLst>
                              <p:cond delay="0"/>
                            </p:stCondLst>
                            <p:childTnLst>
                              <p:par>
                                <p:cTn id="94" presetID="14" presetClass="entr" presetSubtype="10" fill="hold" grpId="0" nodeType="clickEffect">
                                  <p:stCondLst>
                                    <p:cond delay="0"/>
                                  </p:stCondLst>
                                  <p:childTnLst>
                                    <p:set>
                                      <p:cBhvr>
                                        <p:cTn id="95" dur="1" fill="hold">
                                          <p:stCondLst>
                                            <p:cond delay="0"/>
                                          </p:stCondLst>
                                        </p:cTn>
                                        <p:tgtEl>
                                          <p:spTgt spid="20"/>
                                        </p:tgtEl>
                                        <p:attrNameLst>
                                          <p:attrName>style.visibility</p:attrName>
                                        </p:attrNameLst>
                                      </p:cBhvr>
                                      <p:to>
                                        <p:strVal val="visible"/>
                                      </p:to>
                                    </p:set>
                                    <p:animEffect transition="in" filter="randombar(horizontal)">
                                      <p:cBhvr>
                                        <p:cTn id="96" dur="500"/>
                                        <p:tgtEl>
                                          <p:spTgt spid="20"/>
                                        </p:tgtEl>
                                      </p:cBhvr>
                                    </p:animEffect>
                                  </p:childTnLst>
                                </p:cTn>
                              </p:par>
                            </p:childTnLst>
                          </p:cTn>
                        </p:par>
                      </p:childTnLst>
                    </p:cTn>
                  </p:par>
                  <p:par>
                    <p:cTn id="97" fill="hold">
                      <p:stCondLst>
                        <p:cond delay="indefinite"/>
                      </p:stCondLst>
                      <p:childTnLst>
                        <p:par>
                          <p:cTn id="98" fill="hold">
                            <p:stCondLst>
                              <p:cond delay="0"/>
                            </p:stCondLst>
                            <p:childTnLst>
                              <p:par>
                                <p:cTn id="99" presetID="16" presetClass="entr" presetSubtype="21" fill="hold" grpId="0" nodeType="clickEffect">
                                  <p:stCondLst>
                                    <p:cond delay="0"/>
                                  </p:stCondLst>
                                  <p:childTnLst>
                                    <p:set>
                                      <p:cBhvr>
                                        <p:cTn id="100" dur="1" fill="hold">
                                          <p:stCondLst>
                                            <p:cond delay="0"/>
                                          </p:stCondLst>
                                        </p:cTn>
                                        <p:tgtEl>
                                          <p:spTgt spid="21"/>
                                        </p:tgtEl>
                                        <p:attrNameLst>
                                          <p:attrName>style.visibility</p:attrName>
                                        </p:attrNameLst>
                                      </p:cBhvr>
                                      <p:to>
                                        <p:strVal val="visible"/>
                                      </p:to>
                                    </p:set>
                                    <p:animEffect transition="in" filter="barn(inVertical)">
                                      <p:cBhvr>
                                        <p:cTn id="10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1CD9491-E051-1CE8-A114-9FA88E2D3D6D}"/>
              </a:ext>
            </a:extLst>
          </p:cNvPr>
          <p:cNvSpPr>
            <a:spLocks noGrp="1"/>
          </p:cNvSpPr>
          <p:nvPr>
            <p:ph type="sldNum" sz="quarter" idx="12"/>
          </p:nvPr>
        </p:nvSpPr>
        <p:spPr/>
        <p:txBody>
          <a:bodyPr/>
          <a:lstStyle/>
          <a:p>
            <a:fld id="{941AA2AD-4ABD-40E1-928E-6C7D7FF4C282}" type="slidenum">
              <a:rPr lang="en-GB" smtClean="0"/>
              <a:t>15</a:t>
            </a:fld>
            <a:endParaRPr lang="en-GB" dirty="0"/>
          </a:p>
        </p:txBody>
      </p:sp>
      <p:sp>
        <p:nvSpPr>
          <p:cNvPr id="5" name="Title 1">
            <a:extLst>
              <a:ext uri="{FF2B5EF4-FFF2-40B4-BE49-F238E27FC236}">
                <a16:creationId xmlns:a16="http://schemas.microsoft.com/office/drawing/2014/main" id="{405386C8-825C-788B-8944-C234D7366A19}"/>
              </a:ext>
            </a:extLst>
          </p:cNvPr>
          <p:cNvSpPr txBox="1">
            <a:spLocks noGrp="1"/>
          </p:cNvSpPr>
          <p:nvPr>
            <p:ph type="title"/>
          </p:nvPr>
        </p:nvSpPr>
        <p:spPr>
          <a:xfrm>
            <a:off x="1079500" y="238125"/>
            <a:ext cx="7416800" cy="102235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Poppins Black" panose="00000A00000000000000" pitchFamily="50" charset="0"/>
                <a:ea typeface="+mj-ea"/>
                <a:cs typeface="Poppins Black" panose="00000A00000000000000" pitchFamily="50" charset="0"/>
              </a:defRPr>
            </a:lvl1pPr>
          </a:lstStyle>
          <a:p>
            <a:r>
              <a:rPr lang="es-ES" sz="3400" dirty="0">
                <a:solidFill>
                  <a:schemeClr val="bg1"/>
                </a:solidFill>
                <a:latin typeface="Poppins Black" panose="00000A00000000000000" pitchFamily="2" charset="0"/>
                <a:cs typeface="Poppins Black" panose="00000A00000000000000" pitchFamily="2" charset="0"/>
              </a:rPr>
              <a:t>Principales centros monetarios y bancos corresponsales</a:t>
            </a:r>
            <a:endParaRPr lang="en-US" sz="3400" dirty="0">
              <a:solidFill>
                <a:schemeClr val="bg1"/>
              </a:solidFill>
              <a:latin typeface="Poppins Black" panose="00000A00000000000000" pitchFamily="2" charset="0"/>
              <a:cs typeface="Poppins Black" panose="00000A00000000000000" pitchFamily="2" charset="0"/>
            </a:endParaRPr>
          </a:p>
        </p:txBody>
      </p:sp>
      <p:sp>
        <p:nvSpPr>
          <p:cNvPr id="6" name="TextBox 5">
            <a:extLst>
              <a:ext uri="{FF2B5EF4-FFF2-40B4-BE49-F238E27FC236}">
                <a16:creationId xmlns:a16="http://schemas.microsoft.com/office/drawing/2014/main" id="{9931BECF-3B3E-4C72-1831-C007AEAB9122}"/>
              </a:ext>
            </a:extLst>
          </p:cNvPr>
          <p:cNvSpPr txBox="1"/>
          <p:nvPr/>
        </p:nvSpPr>
        <p:spPr>
          <a:xfrm>
            <a:off x="500875" y="1627724"/>
            <a:ext cx="8194552" cy="1938992"/>
          </a:xfrm>
          <a:prstGeom prst="rect">
            <a:avLst/>
          </a:prstGeom>
          <a:noFill/>
          <a:ln w="28575">
            <a:solidFill>
              <a:schemeClr val="tx1"/>
            </a:solidFill>
          </a:ln>
        </p:spPr>
        <p:txBody>
          <a:bodyPr wrap="square" rtlCol="0">
            <a:spAutoFit/>
          </a:bodyPr>
          <a:lstStyle/>
          <a:p>
            <a:r>
              <a:rPr lang="es-ES" sz="2400" b="1" dirty="0">
                <a:solidFill>
                  <a:schemeClr val="accent1"/>
                </a:solidFill>
              </a:rPr>
              <a:t>Los principales bancos de los centros monetarios son también los principales proveedores de servicios de corresponsalía bancaria.  Junto con otros grandes bancos, actúan como los principales procesadores de pagos en dólares estadounidenses y en todo el mundo.</a:t>
            </a:r>
            <a:endParaRPr lang="en-US" sz="2400" b="1" dirty="0">
              <a:solidFill>
                <a:schemeClr val="accent1"/>
              </a:solidFill>
            </a:endParaRPr>
          </a:p>
        </p:txBody>
      </p:sp>
      <p:sp>
        <p:nvSpPr>
          <p:cNvPr id="7" name="TextBox 6">
            <a:extLst>
              <a:ext uri="{FF2B5EF4-FFF2-40B4-BE49-F238E27FC236}">
                <a16:creationId xmlns:a16="http://schemas.microsoft.com/office/drawing/2014/main" id="{2544CBD8-8652-5BB2-9B6A-CD8F651A5730}"/>
              </a:ext>
            </a:extLst>
          </p:cNvPr>
          <p:cNvSpPr txBox="1"/>
          <p:nvPr/>
        </p:nvSpPr>
        <p:spPr>
          <a:xfrm>
            <a:off x="517586" y="4010304"/>
            <a:ext cx="8195094" cy="2308324"/>
          </a:xfrm>
          <a:prstGeom prst="rect">
            <a:avLst/>
          </a:prstGeom>
          <a:noFill/>
          <a:ln w="28575">
            <a:solidFill>
              <a:schemeClr val="tx1"/>
            </a:solidFill>
          </a:ln>
        </p:spPr>
        <p:txBody>
          <a:bodyPr wrap="square" rtlCol="0">
            <a:spAutoFit/>
          </a:bodyPr>
          <a:lstStyle/>
          <a:p>
            <a:r>
              <a:rPr lang="es-ES" sz="2400" b="1" dirty="0">
                <a:solidFill>
                  <a:schemeClr val="accent1"/>
                </a:solidFill>
              </a:rPr>
              <a:t>Características principales de los centros monetarios y los bancos corresponsales</a:t>
            </a:r>
          </a:p>
          <a:p>
            <a:r>
              <a:rPr lang="es-ES" sz="2400" b="1" dirty="0">
                <a:solidFill>
                  <a:schemeClr val="accent1"/>
                </a:solidFill>
              </a:rPr>
              <a:t>* No hay dos bancos iguales</a:t>
            </a:r>
          </a:p>
          <a:p>
            <a:r>
              <a:rPr lang="es-ES" sz="2400" b="1" dirty="0">
                <a:solidFill>
                  <a:schemeClr val="accent1"/>
                </a:solidFill>
              </a:rPr>
              <a:t>* Depende del banco</a:t>
            </a:r>
          </a:p>
          <a:p>
            <a:r>
              <a:rPr lang="es-ES" sz="2400" b="1" dirty="0">
                <a:solidFill>
                  <a:schemeClr val="accent1"/>
                </a:solidFill>
              </a:rPr>
              <a:t>* Depende de la divisa</a:t>
            </a:r>
          </a:p>
          <a:p>
            <a:r>
              <a:rPr lang="es-ES" sz="2400" b="1" dirty="0">
                <a:solidFill>
                  <a:schemeClr val="accent1"/>
                </a:solidFill>
              </a:rPr>
              <a:t>* Depende del mercado</a:t>
            </a:r>
            <a:endParaRPr lang="en-US" sz="2400" b="1" dirty="0">
              <a:solidFill>
                <a:schemeClr val="accent1"/>
              </a:solidFill>
            </a:endParaRPr>
          </a:p>
        </p:txBody>
      </p:sp>
    </p:spTree>
    <p:extLst>
      <p:ext uri="{BB962C8B-B14F-4D97-AF65-F5344CB8AC3E}">
        <p14:creationId xmlns:p14="http://schemas.microsoft.com/office/powerpoint/2010/main" val="42797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87778-61AF-D19E-7653-1FBE25FBFCDF}"/>
              </a:ext>
            </a:extLst>
          </p:cNvPr>
          <p:cNvSpPr>
            <a:spLocks noGrp="1"/>
          </p:cNvSpPr>
          <p:nvPr>
            <p:ph type="title"/>
          </p:nvPr>
        </p:nvSpPr>
        <p:spPr/>
        <p:txBody>
          <a:bodyPr/>
          <a:lstStyle/>
          <a:p>
            <a:r>
              <a:rPr lang="en-US" sz="3200" dirty="0" err="1">
                <a:latin typeface="Poppins Black" panose="00000A00000000000000" pitchFamily="2" charset="0"/>
                <a:cs typeface="Poppins Black" panose="00000A00000000000000" pitchFamily="2" charset="0"/>
              </a:rPr>
              <a:t>Principales</a:t>
            </a:r>
            <a:r>
              <a:rPr lang="en-US" sz="3200" dirty="0">
                <a:latin typeface="Poppins Black" panose="00000A00000000000000" pitchFamily="2" charset="0"/>
                <a:cs typeface="Poppins Black" panose="00000A00000000000000" pitchFamily="2" charset="0"/>
              </a:rPr>
              <a:t> </a:t>
            </a:r>
            <a:r>
              <a:rPr lang="en-US" sz="3200" dirty="0" err="1">
                <a:latin typeface="Poppins Black" panose="00000A00000000000000" pitchFamily="2" charset="0"/>
                <a:cs typeface="Poppins Black" panose="00000A00000000000000" pitchFamily="2" charset="0"/>
              </a:rPr>
              <a:t>procesadores</a:t>
            </a:r>
            <a:r>
              <a:rPr lang="en-US" sz="3200" dirty="0">
                <a:latin typeface="Poppins Black" panose="00000A00000000000000" pitchFamily="2" charset="0"/>
                <a:cs typeface="Poppins Black" panose="00000A00000000000000" pitchFamily="2" charset="0"/>
              </a:rPr>
              <a:t> de </a:t>
            </a:r>
            <a:r>
              <a:rPr lang="en-US" sz="3200" dirty="0" err="1">
                <a:latin typeface="Poppins Black" panose="00000A00000000000000" pitchFamily="2" charset="0"/>
                <a:cs typeface="Poppins Black" panose="00000A00000000000000" pitchFamily="2" charset="0"/>
              </a:rPr>
              <a:t>pagos</a:t>
            </a:r>
            <a:r>
              <a:rPr lang="en-US" sz="3200" dirty="0">
                <a:latin typeface="Poppins Black" panose="00000A00000000000000" pitchFamily="2" charset="0"/>
                <a:cs typeface="Poppins Black" panose="00000A00000000000000" pitchFamily="2" charset="0"/>
              </a:rPr>
              <a:t> </a:t>
            </a:r>
            <a:r>
              <a:rPr lang="en-US" sz="3200" dirty="0" err="1">
                <a:latin typeface="Poppins Black" panose="00000A00000000000000" pitchFamily="2" charset="0"/>
                <a:cs typeface="Poppins Black" panose="00000A00000000000000" pitchFamily="2" charset="0"/>
              </a:rPr>
              <a:t>globales</a:t>
            </a:r>
            <a:r>
              <a:rPr lang="en-US" sz="3200" dirty="0">
                <a:latin typeface="Poppins Black" panose="00000A00000000000000" pitchFamily="2" charset="0"/>
                <a:cs typeface="Poppins Black" panose="00000A00000000000000" pitchFamily="2" charset="0"/>
              </a:rPr>
              <a:t> </a:t>
            </a:r>
            <a:r>
              <a:rPr lang="en-US" sz="3200" dirty="0" err="1">
                <a:latin typeface="Poppins Black" panose="00000A00000000000000" pitchFamily="2" charset="0"/>
                <a:cs typeface="Poppins Black" panose="00000A00000000000000" pitchFamily="2" charset="0"/>
              </a:rPr>
              <a:t>en</a:t>
            </a:r>
            <a:r>
              <a:rPr lang="en-US" sz="3200" dirty="0">
                <a:latin typeface="Poppins Black" panose="00000A00000000000000" pitchFamily="2" charset="0"/>
                <a:cs typeface="Poppins Black" panose="00000A00000000000000" pitchFamily="2" charset="0"/>
              </a:rPr>
              <a:t> </a:t>
            </a:r>
            <a:r>
              <a:rPr lang="en-US" sz="3200" dirty="0" err="1">
                <a:latin typeface="Poppins Black" panose="00000A00000000000000" pitchFamily="2" charset="0"/>
                <a:cs typeface="Poppins Black" panose="00000A00000000000000" pitchFamily="2" charset="0"/>
              </a:rPr>
              <a:t>dólares</a:t>
            </a:r>
            <a:br>
              <a:rPr lang="en-US" sz="3200" dirty="0">
                <a:latin typeface="Poppins Black" panose="00000A00000000000000" pitchFamily="2" charset="0"/>
                <a:cs typeface="Poppins Black" panose="00000A00000000000000" pitchFamily="2" charset="0"/>
              </a:rPr>
            </a:br>
            <a:endParaRPr lang="en-US" dirty="0"/>
          </a:p>
        </p:txBody>
      </p:sp>
      <p:sp>
        <p:nvSpPr>
          <p:cNvPr id="4" name="Slide Number Placeholder 3">
            <a:extLst>
              <a:ext uri="{FF2B5EF4-FFF2-40B4-BE49-F238E27FC236}">
                <a16:creationId xmlns:a16="http://schemas.microsoft.com/office/drawing/2014/main" id="{21CD9491-E051-1CE8-A114-9FA88E2D3D6D}"/>
              </a:ext>
            </a:extLst>
          </p:cNvPr>
          <p:cNvSpPr>
            <a:spLocks noGrp="1"/>
          </p:cNvSpPr>
          <p:nvPr>
            <p:ph type="sldNum" sz="quarter" idx="12"/>
          </p:nvPr>
        </p:nvSpPr>
        <p:spPr/>
        <p:txBody>
          <a:bodyPr/>
          <a:lstStyle/>
          <a:p>
            <a:fld id="{941AA2AD-4ABD-40E1-928E-6C7D7FF4C282}" type="slidenum">
              <a:rPr lang="en-GB" smtClean="0"/>
              <a:t>16</a:t>
            </a:fld>
            <a:endParaRPr lang="en-GB" dirty="0"/>
          </a:p>
        </p:txBody>
      </p:sp>
      <p:sp>
        <p:nvSpPr>
          <p:cNvPr id="7" name="Oval 6">
            <a:extLst>
              <a:ext uri="{FF2B5EF4-FFF2-40B4-BE49-F238E27FC236}">
                <a16:creationId xmlns:a16="http://schemas.microsoft.com/office/drawing/2014/main" id="{78F3E418-BF0D-26FF-9E4F-3DC09062E026}"/>
              </a:ext>
            </a:extLst>
          </p:cNvPr>
          <p:cNvSpPr/>
          <p:nvPr/>
        </p:nvSpPr>
        <p:spPr>
          <a:xfrm>
            <a:off x="1817083" y="1460384"/>
            <a:ext cx="5594612" cy="52009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0" dirty="0">
              <a:solidFill>
                <a:schemeClr val="accent1"/>
              </a:solidFill>
            </a:endParaRPr>
          </a:p>
        </p:txBody>
      </p:sp>
      <p:sp>
        <p:nvSpPr>
          <p:cNvPr id="8" name="TextBox 7">
            <a:extLst>
              <a:ext uri="{FF2B5EF4-FFF2-40B4-BE49-F238E27FC236}">
                <a16:creationId xmlns:a16="http://schemas.microsoft.com/office/drawing/2014/main" id="{E3A04738-6E8C-8712-27A9-264804FFA515}"/>
              </a:ext>
            </a:extLst>
          </p:cNvPr>
          <p:cNvSpPr txBox="1"/>
          <p:nvPr/>
        </p:nvSpPr>
        <p:spPr>
          <a:xfrm>
            <a:off x="2870490" y="1723130"/>
            <a:ext cx="4061251" cy="701731"/>
          </a:xfrm>
          <a:prstGeom prst="rect">
            <a:avLst/>
          </a:prstGeom>
          <a:noFill/>
          <a:ln w="28575">
            <a:solidFill>
              <a:schemeClr val="tx1"/>
            </a:solidFill>
          </a:ln>
        </p:spPr>
        <p:txBody>
          <a:bodyPr wrap="square" rtlCol="0">
            <a:spAutoFit/>
          </a:bodyPr>
          <a:lstStyle/>
          <a:p>
            <a:pPr algn="ctr"/>
            <a:r>
              <a:rPr lang="en-US" sz="1980" b="1" dirty="0">
                <a:solidFill>
                  <a:schemeClr val="bg1"/>
                </a:solidFill>
              </a:rPr>
              <a:t>La </a:t>
            </a:r>
            <a:r>
              <a:rPr lang="en-US" sz="1980" b="1" dirty="0" err="1">
                <a:solidFill>
                  <a:schemeClr val="bg1"/>
                </a:solidFill>
              </a:rPr>
              <a:t>cámara</a:t>
            </a:r>
            <a:r>
              <a:rPr lang="en-US" sz="1980" b="1" dirty="0">
                <a:solidFill>
                  <a:schemeClr val="bg1"/>
                </a:solidFill>
              </a:rPr>
              <a:t> de </a:t>
            </a:r>
            <a:r>
              <a:rPr lang="en-US" sz="1980" b="1" dirty="0" err="1">
                <a:solidFill>
                  <a:schemeClr val="bg1"/>
                </a:solidFill>
              </a:rPr>
              <a:t>compensación</a:t>
            </a:r>
            <a:r>
              <a:rPr lang="en-US" sz="1980" b="1" dirty="0">
                <a:solidFill>
                  <a:schemeClr val="bg1"/>
                </a:solidFill>
              </a:rPr>
              <a:t> (“TCH”)</a:t>
            </a:r>
          </a:p>
          <a:p>
            <a:pPr algn="ctr"/>
            <a:endParaRPr lang="en-US" sz="1980" b="1" dirty="0">
              <a:solidFill>
                <a:schemeClr val="bg1"/>
              </a:solidFill>
            </a:endParaRPr>
          </a:p>
        </p:txBody>
      </p:sp>
      <p:sp>
        <p:nvSpPr>
          <p:cNvPr id="9" name="TextBox 8">
            <a:extLst>
              <a:ext uri="{FF2B5EF4-FFF2-40B4-BE49-F238E27FC236}">
                <a16:creationId xmlns:a16="http://schemas.microsoft.com/office/drawing/2014/main" id="{0A1BA704-272B-F77B-4268-8513B1309BE7}"/>
              </a:ext>
            </a:extLst>
          </p:cNvPr>
          <p:cNvSpPr txBox="1"/>
          <p:nvPr/>
        </p:nvSpPr>
        <p:spPr>
          <a:xfrm>
            <a:off x="165721" y="4800700"/>
            <a:ext cx="1774693" cy="701731"/>
          </a:xfrm>
          <a:prstGeom prst="rect">
            <a:avLst/>
          </a:prstGeom>
          <a:noFill/>
          <a:ln w="28575">
            <a:solidFill>
              <a:schemeClr val="accent1"/>
            </a:solidFill>
          </a:ln>
        </p:spPr>
        <p:txBody>
          <a:bodyPr wrap="square" rtlCol="0">
            <a:spAutoFit/>
          </a:bodyPr>
          <a:lstStyle/>
          <a:p>
            <a:pPr algn="ctr"/>
            <a:r>
              <a:rPr lang="en-US" sz="1980" dirty="0" err="1">
                <a:solidFill>
                  <a:schemeClr val="bg1"/>
                </a:solidFill>
              </a:rPr>
              <a:t>Generalmente</a:t>
            </a:r>
            <a:r>
              <a:rPr lang="en-US" sz="1980" dirty="0">
                <a:solidFill>
                  <a:schemeClr val="bg1"/>
                </a:solidFill>
              </a:rPr>
              <a:t> SWIFT</a:t>
            </a:r>
          </a:p>
        </p:txBody>
      </p:sp>
      <p:sp>
        <p:nvSpPr>
          <p:cNvPr id="10" name="TextBox 9">
            <a:extLst>
              <a:ext uri="{FF2B5EF4-FFF2-40B4-BE49-F238E27FC236}">
                <a16:creationId xmlns:a16="http://schemas.microsoft.com/office/drawing/2014/main" id="{B2C4D5EF-B7A6-3F82-A4CE-088065D94A66}"/>
              </a:ext>
            </a:extLst>
          </p:cNvPr>
          <p:cNvSpPr txBox="1"/>
          <p:nvPr/>
        </p:nvSpPr>
        <p:spPr>
          <a:xfrm>
            <a:off x="7033450" y="4973228"/>
            <a:ext cx="1792543" cy="701731"/>
          </a:xfrm>
          <a:prstGeom prst="rect">
            <a:avLst/>
          </a:prstGeom>
          <a:noFill/>
          <a:ln w="28575">
            <a:solidFill>
              <a:schemeClr val="accent1"/>
            </a:solidFill>
          </a:ln>
        </p:spPr>
        <p:txBody>
          <a:bodyPr wrap="square" rtlCol="0">
            <a:spAutoFit/>
          </a:bodyPr>
          <a:lstStyle/>
          <a:p>
            <a:pPr algn="ctr"/>
            <a:r>
              <a:rPr lang="en-US" sz="1980" dirty="0" err="1">
                <a:solidFill>
                  <a:schemeClr val="bg1"/>
                </a:solidFill>
              </a:rPr>
              <a:t>Generalmente</a:t>
            </a:r>
            <a:r>
              <a:rPr lang="en-US" sz="1980" dirty="0">
                <a:solidFill>
                  <a:schemeClr val="bg1"/>
                </a:solidFill>
              </a:rPr>
              <a:t> SWIFT</a:t>
            </a:r>
          </a:p>
        </p:txBody>
      </p:sp>
      <p:sp>
        <p:nvSpPr>
          <p:cNvPr id="11" name="TextBox 10">
            <a:extLst>
              <a:ext uri="{FF2B5EF4-FFF2-40B4-BE49-F238E27FC236}">
                <a16:creationId xmlns:a16="http://schemas.microsoft.com/office/drawing/2014/main" id="{EE93E325-41AC-8CB8-350F-88F44B0F313C}"/>
              </a:ext>
            </a:extLst>
          </p:cNvPr>
          <p:cNvSpPr txBox="1"/>
          <p:nvPr/>
        </p:nvSpPr>
        <p:spPr>
          <a:xfrm>
            <a:off x="2525435" y="2738943"/>
            <a:ext cx="815634" cy="701731"/>
          </a:xfrm>
          <a:prstGeom prst="rect">
            <a:avLst/>
          </a:prstGeom>
          <a:noFill/>
          <a:ln w="28575">
            <a:solidFill>
              <a:schemeClr val="tx1"/>
            </a:solidFill>
          </a:ln>
        </p:spPr>
        <p:txBody>
          <a:bodyPr wrap="square" rtlCol="0">
            <a:spAutoFit/>
          </a:bodyPr>
          <a:lstStyle/>
          <a:p>
            <a:r>
              <a:rPr lang="en-US" sz="1980" dirty="0">
                <a:solidFill>
                  <a:schemeClr val="bg1"/>
                </a:solidFill>
              </a:rPr>
              <a:t>Wells Fargo</a:t>
            </a:r>
          </a:p>
        </p:txBody>
      </p:sp>
      <p:sp>
        <p:nvSpPr>
          <p:cNvPr id="12" name="TextBox 11">
            <a:extLst>
              <a:ext uri="{FF2B5EF4-FFF2-40B4-BE49-F238E27FC236}">
                <a16:creationId xmlns:a16="http://schemas.microsoft.com/office/drawing/2014/main" id="{A04768E3-9AB0-6809-0A3B-0D4B8AEB974F}"/>
              </a:ext>
            </a:extLst>
          </p:cNvPr>
          <p:cNvSpPr txBox="1"/>
          <p:nvPr/>
        </p:nvSpPr>
        <p:spPr>
          <a:xfrm>
            <a:off x="2141478" y="3833027"/>
            <a:ext cx="912273" cy="397032"/>
          </a:xfrm>
          <a:prstGeom prst="rect">
            <a:avLst/>
          </a:prstGeom>
          <a:noFill/>
          <a:ln w="28575">
            <a:solidFill>
              <a:schemeClr val="tx1"/>
            </a:solidFill>
          </a:ln>
        </p:spPr>
        <p:txBody>
          <a:bodyPr wrap="square" rtlCol="0">
            <a:spAutoFit/>
          </a:bodyPr>
          <a:lstStyle/>
          <a:p>
            <a:r>
              <a:rPr lang="en-US" sz="1980" dirty="0">
                <a:solidFill>
                  <a:schemeClr val="bg1"/>
                </a:solidFill>
              </a:rPr>
              <a:t>MUFG</a:t>
            </a:r>
          </a:p>
        </p:txBody>
      </p:sp>
      <p:sp>
        <p:nvSpPr>
          <p:cNvPr id="13" name="TextBox 12">
            <a:extLst>
              <a:ext uri="{FF2B5EF4-FFF2-40B4-BE49-F238E27FC236}">
                <a16:creationId xmlns:a16="http://schemas.microsoft.com/office/drawing/2014/main" id="{5344D97C-342E-C7D9-0EEA-7F8ACE708FE3}"/>
              </a:ext>
            </a:extLst>
          </p:cNvPr>
          <p:cNvSpPr txBox="1"/>
          <p:nvPr/>
        </p:nvSpPr>
        <p:spPr>
          <a:xfrm>
            <a:off x="3784213" y="2948207"/>
            <a:ext cx="1005840" cy="701731"/>
          </a:xfrm>
          <a:prstGeom prst="rect">
            <a:avLst/>
          </a:prstGeom>
          <a:noFill/>
          <a:ln w="28575">
            <a:solidFill>
              <a:schemeClr val="tx1"/>
            </a:solidFill>
          </a:ln>
        </p:spPr>
        <p:txBody>
          <a:bodyPr wrap="square" rtlCol="0">
            <a:spAutoFit/>
          </a:bodyPr>
          <a:lstStyle/>
          <a:p>
            <a:r>
              <a:rPr lang="en-US" sz="1980" dirty="0">
                <a:solidFill>
                  <a:schemeClr val="bg1"/>
                </a:solidFill>
              </a:rPr>
              <a:t>BNY Mellon</a:t>
            </a:r>
          </a:p>
        </p:txBody>
      </p:sp>
      <p:sp>
        <p:nvSpPr>
          <p:cNvPr id="14" name="TextBox 13">
            <a:extLst>
              <a:ext uri="{FF2B5EF4-FFF2-40B4-BE49-F238E27FC236}">
                <a16:creationId xmlns:a16="http://schemas.microsoft.com/office/drawing/2014/main" id="{BC7109BE-D76F-0AC0-17FB-CE3795292763}"/>
              </a:ext>
            </a:extLst>
          </p:cNvPr>
          <p:cNvSpPr txBox="1"/>
          <p:nvPr/>
        </p:nvSpPr>
        <p:spPr>
          <a:xfrm>
            <a:off x="5857923" y="4069641"/>
            <a:ext cx="1129833" cy="397032"/>
          </a:xfrm>
          <a:prstGeom prst="rect">
            <a:avLst/>
          </a:prstGeom>
          <a:noFill/>
          <a:ln w="28575">
            <a:solidFill>
              <a:schemeClr val="tx1"/>
            </a:solidFill>
          </a:ln>
        </p:spPr>
        <p:txBody>
          <a:bodyPr wrap="square" rtlCol="0">
            <a:spAutoFit/>
          </a:bodyPr>
          <a:lstStyle/>
          <a:p>
            <a:r>
              <a:rPr lang="en-US" sz="1980" dirty="0">
                <a:solidFill>
                  <a:schemeClr val="bg1"/>
                </a:solidFill>
              </a:rPr>
              <a:t>Citibank</a:t>
            </a:r>
          </a:p>
        </p:txBody>
      </p:sp>
      <p:sp>
        <p:nvSpPr>
          <p:cNvPr id="15" name="TextBox 14">
            <a:extLst>
              <a:ext uri="{FF2B5EF4-FFF2-40B4-BE49-F238E27FC236}">
                <a16:creationId xmlns:a16="http://schemas.microsoft.com/office/drawing/2014/main" id="{B7C0BC89-2B75-DA3B-B43B-317823376281}"/>
              </a:ext>
            </a:extLst>
          </p:cNvPr>
          <p:cNvSpPr txBox="1"/>
          <p:nvPr/>
        </p:nvSpPr>
        <p:spPr>
          <a:xfrm>
            <a:off x="4043414" y="3992922"/>
            <a:ext cx="1129833" cy="701731"/>
          </a:xfrm>
          <a:prstGeom prst="rect">
            <a:avLst/>
          </a:prstGeom>
          <a:noFill/>
          <a:ln w="28575">
            <a:solidFill>
              <a:schemeClr val="tx1"/>
            </a:solidFill>
          </a:ln>
        </p:spPr>
        <p:txBody>
          <a:bodyPr wrap="square" rtlCol="0">
            <a:spAutoFit/>
          </a:bodyPr>
          <a:lstStyle/>
          <a:p>
            <a:r>
              <a:rPr lang="en-US" sz="1980" dirty="0">
                <a:solidFill>
                  <a:schemeClr val="bg1"/>
                </a:solidFill>
              </a:rPr>
              <a:t>Bank of America</a:t>
            </a:r>
          </a:p>
        </p:txBody>
      </p:sp>
      <p:sp>
        <p:nvSpPr>
          <p:cNvPr id="16" name="TextBox 15">
            <a:extLst>
              <a:ext uri="{FF2B5EF4-FFF2-40B4-BE49-F238E27FC236}">
                <a16:creationId xmlns:a16="http://schemas.microsoft.com/office/drawing/2014/main" id="{FC5D31BD-6147-F656-85C2-39302134673D}"/>
              </a:ext>
            </a:extLst>
          </p:cNvPr>
          <p:cNvSpPr txBox="1"/>
          <p:nvPr/>
        </p:nvSpPr>
        <p:spPr>
          <a:xfrm>
            <a:off x="3690292" y="5424527"/>
            <a:ext cx="1303426" cy="701731"/>
          </a:xfrm>
          <a:prstGeom prst="rect">
            <a:avLst/>
          </a:prstGeom>
          <a:noFill/>
          <a:ln w="28575">
            <a:solidFill>
              <a:schemeClr val="tx1"/>
            </a:solidFill>
          </a:ln>
        </p:spPr>
        <p:txBody>
          <a:bodyPr wrap="square" rtlCol="0">
            <a:spAutoFit/>
          </a:bodyPr>
          <a:lstStyle/>
          <a:p>
            <a:r>
              <a:rPr lang="en-US" sz="1980" dirty="0">
                <a:solidFill>
                  <a:schemeClr val="bg1"/>
                </a:solidFill>
              </a:rPr>
              <a:t>Standard Chartered</a:t>
            </a:r>
          </a:p>
        </p:txBody>
      </p:sp>
      <p:sp>
        <p:nvSpPr>
          <p:cNvPr id="17" name="TextBox 16">
            <a:extLst>
              <a:ext uri="{FF2B5EF4-FFF2-40B4-BE49-F238E27FC236}">
                <a16:creationId xmlns:a16="http://schemas.microsoft.com/office/drawing/2014/main" id="{5509499A-997E-2BF5-DC04-9B076E9515AA}"/>
              </a:ext>
            </a:extLst>
          </p:cNvPr>
          <p:cNvSpPr txBox="1"/>
          <p:nvPr/>
        </p:nvSpPr>
        <p:spPr>
          <a:xfrm>
            <a:off x="5386107" y="3005107"/>
            <a:ext cx="1369391" cy="701731"/>
          </a:xfrm>
          <a:prstGeom prst="rect">
            <a:avLst/>
          </a:prstGeom>
          <a:noFill/>
          <a:ln w="28575">
            <a:solidFill>
              <a:schemeClr val="tx1"/>
            </a:solidFill>
          </a:ln>
        </p:spPr>
        <p:txBody>
          <a:bodyPr wrap="square" rtlCol="0">
            <a:spAutoFit/>
          </a:bodyPr>
          <a:lstStyle/>
          <a:p>
            <a:r>
              <a:rPr lang="en-US" sz="1980" dirty="0">
                <a:solidFill>
                  <a:schemeClr val="bg1"/>
                </a:solidFill>
              </a:rPr>
              <a:t>Deutsche Bank</a:t>
            </a:r>
          </a:p>
        </p:txBody>
      </p:sp>
      <p:sp>
        <p:nvSpPr>
          <p:cNvPr id="18" name="TextBox 17">
            <a:extLst>
              <a:ext uri="{FF2B5EF4-FFF2-40B4-BE49-F238E27FC236}">
                <a16:creationId xmlns:a16="http://schemas.microsoft.com/office/drawing/2014/main" id="{5450B1E4-579B-6046-BAE9-AA2B60F5EC2C}"/>
              </a:ext>
            </a:extLst>
          </p:cNvPr>
          <p:cNvSpPr txBox="1"/>
          <p:nvPr/>
        </p:nvSpPr>
        <p:spPr>
          <a:xfrm>
            <a:off x="2453131" y="4723096"/>
            <a:ext cx="1178440" cy="397032"/>
          </a:xfrm>
          <a:prstGeom prst="rect">
            <a:avLst/>
          </a:prstGeom>
          <a:noFill/>
          <a:ln w="28575">
            <a:solidFill>
              <a:schemeClr val="tx1"/>
            </a:solidFill>
          </a:ln>
        </p:spPr>
        <p:txBody>
          <a:bodyPr wrap="square" rtlCol="0">
            <a:spAutoFit/>
          </a:bodyPr>
          <a:lstStyle/>
          <a:p>
            <a:r>
              <a:rPr lang="en-US" sz="1980" dirty="0">
                <a:solidFill>
                  <a:schemeClr val="bg1"/>
                </a:solidFill>
              </a:rPr>
              <a:t>HSBC</a:t>
            </a:r>
          </a:p>
        </p:txBody>
      </p:sp>
      <p:sp>
        <p:nvSpPr>
          <p:cNvPr id="19" name="TextBox 18">
            <a:extLst>
              <a:ext uri="{FF2B5EF4-FFF2-40B4-BE49-F238E27FC236}">
                <a16:creationId xmlns:a16="http://schemas.microsoft.com/office/drawing/2014/main" id="{38B1DBEC-C076-58E8-21E0-F9252AB47BD6}"/>
              </a:ext>
            </a:extLst>
          </p:cNvPr>
          <p:cNvSpPr txBox="1"/>
          <p:nvPr/>
        </p:nvSpPr>
        <p:spPr>
          <a:xfrm>
            <a:off x="5380222" y="5065443"/>
            <a:ext cx="1266724" cy="397032"/>
          </a:xfrm>
          <a:prstGeom prst="rect">
            <a:avLst/>
          </a:prstGeom>
          <a:noFill/>
          <a:ln w="28575">
            <a:solidFill>
              <a:schemeClr val="tx1"/>
            </a:solidFill>
          </a:ln>
        </p:spPr>
        <p:txBody>
          <a:bodyPr wrap="square" rtlCol="0">
            <a:spAutoFit/>
          </a:bodyPr>
          <a:lstStyle/>
          <a:p>
            <a:r>
              <a:rPr lang="en-US" sz="1980" dirty="0">
                <a:solidFill>
                  <a:schemeClr val="bg1"/>
                </a:solidFill>
              </a:rPr>
              <a:t>JPMorgan</a:t>
            </a:r>
          </a:p>
        </p:txBody>
      </p:sp>
      <p:sp>
        <p:nvSpPr>
          <p:cNvPr id="20" name="Arrow: Right 19">
            <a:extLst>
              <a:ext uri="{FF2B5EF4-FFF2-40B4-BE49-F238E27FC236}">
                <a16:creationId xmlns:a16="http://schemas.microsoft.com/office/drawing/2014/main" id="{9A77F171-18B5-2AF6-6225-1364DEF576E9}"/>
              </a:ext>
            </a:extLst>
          </p:cNvPr>
          <p:cNvSpPr/>
          <p:nvPr/>
        </p:nvSpPr>
        <p:spPr>
          <a:xfrm>
            <a:off x="0" y="3515264"/>
            <a:ext cx="1774694" cy="75140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80" dirty="0"/>
              <a:t>Entrada $</a:t>
            </a:r>
          </a:p>
        </p:txBody>
      </p:sp>
      <p:sp>
        <p:nvSpPr>
          <p:cNvPr id="21" name="Arrow: Right 20">
            <a:extLst>
              <a:ext uri="{FF2B5EF4-FFF2-40B4-BE49-F238E27FC236}">
                <a16:creationId xmlns:a16="http://schemas.microsoft.com/office/drawing/2014/main" id="{3BBB1812-F6EA-B6D9-FA2C-1AF9800BE6BC}"/>
              </a:ext>
            </a:extLst>
          </p:cNvPr>
          <p:cNvSpPr/>
          <p:nvPr/>
        </p:nvSpPr>
        <p:spPr>
          <a:xfrm>
            <a:off x="7555328" y="3552273"/>
            <a:ext cx="1588672" cy="751405"/>
          </a:xfrm>
          <a:prstGeom prst="rightArrow">
            <a:avLst>
              <a:gd name="adj1" fmla="val 50000"/>
              <a:gd name="adj2" fmla="val 3422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80" dirty="0"/>
              <a:t>Salida $</a:t>
            </a:r>
          </a:p>
        </p:txBody>
      </p:sp>
    </p:spTree>
    <p:extLst>
      <p:ext uri="{BB962C8B-B14F-4D97-AF65-F5344CB8AC3E}">
        <p14:creationId xmlns:p14="http://schemas.microsoft.com/office/powerpoint/2010/main" val="3656405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17</a:t>
            </a:fld>
            <a:endParaRPr lang="en-US" dirty="0"/>
          </a:p>
        </p:txBody>
      </p:sp>
      <p:pic>
        <p:nvPicPr>
          <p:cNvPr id="4"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https://encrypted-tbn0.gstatic.com/images?q=tbn:ANd9GcTQCzcJfhKrv4rew6SiZ7wpHC9--FvGVVBoGIEVT6dm4NbVg3jK9z-sWe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ttps://encrypted-tbn1.gstatic.com/images?q=tbn:ANd9GcRqEoyeHo1ykh_DS-PVYUsPY9yBXNocKlyj4jMYMaNxzDGpyu_V5QwdEIg">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Arrow Connector 24"/>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0" name="Straight Arrow Connector 25"/>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6"/>
          <p:cNvCxnSpPr>
            <a:cxnSpLocks noChangeShapeType="1"/>
          </p:cNvCxnSpPr>
          <p:nvPr/>
        </p:nvCxnSpPr>
        <p:spPr bwMode="auto">
          <a:xfrm flipV="1">
            <a:off x="3495675"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7"/>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3" name="TextBox 12"/>
          <p:cNvSpPr txBox="1"/>
          <p:nvPr/>
        </p:nvSpPr>
        <p:spPr>
          <a:xfrm>
            <a:off x="2609850" y="828675"/>
            <a:ext cx="4552336" cy="523220"/>
          </a:xfrm>
          <a:prstGeom prst="rect">
            <a:avLst/>
          </a:prstGeom>
          <a:noFill/>
        </p:spPr>
        <p:txBody>
          <a:bodyPr wrap="none">
            <a:spAutoFit/>
          </a:bodyPr>
          <a:lstStyle/>
          <a:p>
            <a:pPr>
              <a:defRPr/>
            </a:pPr>
            <a:r>
              <a:rPr lang="en-US" sz="2800" b="1" dirty="0" err="1">
                <a:solidFill>
                  <a:srgbClr val="000000"/>
                </a:solidFill>
              </a:rPr>
              <a:t>Transferencia</a:t>
            </a:r>
            <a:r>
              <a:rPr lang="en-US" sz="2800" b="1" dirty="0">
                <a:solidFill>
                  <a:srgbClr val="000000"/>
                </a:solidFill>
              </a:rPr>
              <a:t> </a:t>
            </a:r>
            <a:r>
              <a:rPr lang="en-US" sz="2800" b="1" dirty="0" err="1">
                <a:solidFill>
                  <a:srgbClr val="000000"/>
                </a:solidFill>
              </a:rPr>
              <a:t>bancaria</a:t>
            </a:r>
            <a:r>
              <a:rPr lang="en-US" sz="2800" b="1" dirty="0">
                <a:solidFill>
                  <a:srgbClr val="000000"/>
                </a:solidFill>
              </a:rPr>
              <a:t> </a:t>
            </a:r>
            <a:r>
              <a:rPr lang="en-US" sz="2800" b="1" dirty="0" err="1">
                <a:solidFill>
                  <a:srgbClr val="000000"/>
                </a:solidFill>
              </a:rPr>
              <a:t>básica</a:t>
            </a:r>
            <a:endParaRPr lang="en-US" sz="2800" b="1" dirty="0">
              <a:solidFill>
                <a:srgbClr val="000000"/>
              </a:solidFill>
            </a:endParaRPr>
          </a:p>
        </p:txBody>
      </p:sp>
      <p:sp>
        <p:nvSpPr>
          <p:cNvPr id="14" name="TextBox 13"/>
          <p:cNvSpPr txBox="1"/>
          <p:nvPr/>
        </p:nvSpPr>
        <p:spPr>
          <a:xfrm>
            <a:off x="2101850" y="2197341"/>
            <a:ext cx="1470025" cy="707886"/>
          </a:xfrm>
          <a:prstGeom prst="rect">
            <a:avLst/>
          </a:prstGeom>
          <a:noFill/>
        </p:spPr>
        <p:txBody>
          <a:bodyPr wrap="square">
            <a:spAutoFit/>
          </a:bodyPr>
          <a:lstStyle/>
          <a:p>
            <a:pPr algn="ctr">
              <a:defRPr/>
            </a:pPr>
            <a:r>
              <a:rPr lang="en-US" sz="2000" dirty="0">
                <a:solidFill>
                  <a:srgbClr val="000000"/>
                </a:solidFill>
              </a:rPr>
              <a:t>Banco de </a:t>
            </a:r>
            <a:r>
              <a:rPr lang="en-US" sz="2000" dirty="0" err="1">
                <a:solidFill>
                  <a:srgbClr val="000000"/>
                </a:solidFill>
              </a:rPr>
              <a:t>origen</a:t>
            </a:r>
            <a:endParaRPr lang="en-US" sz="2000" dirty="0">
              <a:solidFill>
                <a:srgbClr val="000000"/>
              </a:solidFill>
            </a:endParaRPr>
          </a:p>
        </p:txBody>
      </p:sp>
      <p:sp>
        <p:nvSpPr>
          <p:cNvPr id="15" name="TextBox 14"/>
          <p:cNvSpPr txBox="1"/>
          <p:nvPr/>
        </p:nvSpPr>
        <p:spPr>
          <a:xfrm>
            <a:off x="5435600" y="2209939"/>
            <a:ext cx="1450975" cy="707886"/>
          </a:xfrm>
          <a:prstGeom prst="rect">
            <a:avLst/>
          </a:prstGeom>
          <a:noFill/>
        </p:spPr>
        <p:txBody>
          <a:bodyPr wrap="square">
            <a:spAutoFit/>
          </a:bodyPr>
          <a:lstStyle/>
          <a:p>
            <a:pPr algn="ctr">
              <a:defRPr/>
            </a:pPr>
            <a:r>
              <a:rPr lang="en-US" sz="2000" dirty="0">
                <a:solidFill>
                  <a:srgbClr val="000000"/>
                </a:solidFill>
              </a:rPr>
              <a:t>Banco del </a:t>
            </a:r>
            <a:r>
              <a:rPr lang="en-US" sz="2000" dirty="0" err="1">
                <a:solidFill>
                  <a:srgbClr val="000000"/>
                </a:solidFill>
              </a:rPr>
              <a:t>beneficiario</a:t>
            </a:r>
            <a:endParaRPr lang="en-US" sz="2000" dirty="0">
              <a:solidFill>
                <a:srgbClr val="000000"/>
              </a:solidFill>
            </a:endParaRPr>
          </a:p>
        </p:txBody>
      </p:sp>
      <p:sp>
        <p:nvSpPr>
          <p:cNvPr id="16" name="TextBox 15"/>
          <p:cNvSpPr txBox="1"/>
          <p:nvPr/>
        </p:nvSpPr>
        <p:spPr>
          <a:xfrm>
            <a:off x="3689350" y="2092523"/>
            <a:ext cx="1641475" cy="1015663"/>
          </a:xfrm>
          <a:prstGeom prst="rect">
            <a:avLst/>
          </a:prstGeom>
          <a:noFill/>
        </p:spPr>
        <p:txBody>
          <a:bodyPr wrap="square">
            <a:spAutoFit/>
          </a:bodyPr>
          <a:lstStyle/>
          <a:p>
            <a:pPr algn="ctr">
              <a:defRPr/>
            </a:pPr>
            <a:r>
              <a:rPr lang="en-US" sz="2000" dirty="0">
                <a:solidFill>
                  <a:srgbClr val="000000"/>
                </a:solidFill>
              </a:rPr>
              <a:t>Banco </a:t>
            </a:r>
            <a:r>
              <a:rPr lang="en-US" sz="2000" dirty="0" err="1">
                <a:solidFill>
                  <a:srgbClr val="000000"/>
                </a:solidFill>
              </a:rPr>
              <a:t>Intermediario</a:t>
            </a:r>
            <a:r>
              <a:rPr lang="en-US" sz="2000" dirty="0">
                <a:solidFill>
                  <a:srgbClr val="000000"/>
                </a:solidFill>
              </a:rPr>
              <a:t>	</a:t>
            </a:r>
          </a:p>
        </p:txBody>
      </p:sp>
      <p:sp>
        <p:nvSpPr>
          <p:cNvPr id="17" name="TextBox 16"/>
          <p:cNvSpPr txBox="1"/>
          <p:nvPr/>
        </p:nvSpPr>
        <p:spPr>
          <a:xfrm>
            <a:off x="285750" y="2295525"/>
            <a:ext cx="1409700" cy="400110"/>
          </a:xfrm>
          <a:prstGeom prst="rect">
            <a:avLst/>
          </a:prstGeom>
          <a:noFill/>
        </p:spPr>
        <p:txBody>
          <a:bodyPr>
            <a:spAutoFit/>
          </a:bodyPr>
          <a:lstStyle/>
          <a:p>
            <a:pPr algn="ctr">
              <a:defRPr/>
            </a:pPr>
            <a:r>
              <a:rPr lang="en-US" sz="2000" dirty="0" err="1">
                <a:solidFill>
                  <a:srgbClr val="000000"/>
                </a:solidFill>
              </a:rPr>
              <a:t>Originador</a:t>
            </a:r>
            <a:endParaRPr lang="en-US" sz="2000" dirty="0">
              <a:solidFill>
                <a:srgbClr val="000000"/>
              </a:solidFill>
            </a:endParaRPr>
          </a:p>
        </p:txBody>
      </p:sp>
      <p:sp>
        <p:nvSpPr>
          <p:cNvPr id="18" name="TextBox 17"/>
          <p:cNvSpPr txBox="1"/>
          <p:nvPr/>
        </p:nvSpPr>
        <p:spPr>
          <a:xfrm>
            <a:off x="7312025" y="2400300"/>
            <a:ext cx="1441450" cy="400110"/>
          </a:xfrm>
          <a:prstGeom prst="rect">
            <a:avLst/>
          </a:prstGeom>
          <a:noFill/>
        </p:spPr>
        <p:txBody>
          <a:bodyPr wrap="square">
            <a:spAutoFit/>
          </a:bodyPr>
          <a:lstStyle/>
          <a:p>
            <a:pPr algn="ctr">
              <a:defRPr/>
            </a:pPr>
            <a:r>
              <a:rPr lang="en-US" sz="2000" dirty="0" err="1">
                <a:solidFill>
                  <a:srgbClr val="000000"/>
                </a:solidFill>
              </a:rPr>
              <a:t>Beneficiario</a:t>
            </a:r>
            <a:endParaRPr lang="en-US" sz="2000" dirty="0">
              <a:solidFill>
                <a:srgbClr val="000000"/>
              </a:solidFill>
            </a:endParaRPr>
          </a:p>
        </p:txBody>
      </p:sp>
    </p:spTree>
    <p:extLst>
      <p:ext uri="{BB962C8B-B14F-4D97-AF65-F5344CB8AC3E}">
        <p14:creationId xmlns:p14="http://schemas.microsoft.com/office/powerpoint/2010/main" val="27820062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18</a:t>
            </a:fld>
            <a:endParaRPr lang="en-US" dirty="0"/>
          </a:p>
        </p:txBody>
      </p:sp>
      <p:pic>
        <p:nvPicPr>
          <p:cNvPr id="4" name="Picture 6" descr="https://encrypted-tbn0.gstatic.com/images?q=tbn:ANd9GcTQCzcJfhKrv4rew6SiZ7wpHC9--FvGVVBoGIEVT6dm4NbVg3jK9z-sWe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2575" y="9604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https://encrypted-tbn1.gstatic.com/images?q=tbn:ANd9GcRqEoyeHo1ykh_DS-PVYUsPY9yBXNocKlyj4jMYMaNxzDGpyu_V5QwdEI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00875" y="4722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24475" y="46291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1175" y="25463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98875" y="27447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62550" y="272573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9175" y="27447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4"/>
          <p:cNvCxnSpPr>
            <a:cxnSpLocks noChangeShapeType="1"/>
          </p:cNvCxnSpPr>
          <p:nvPr/>
        </p:nvCxnSpPr>
        <p:spPr bwMode="auto">
          <a:xfrm flipV="1">
            <a:off x="4857750" y="34194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0"/>
          <p:cNvCxnSpPr>
            <a:cxnSpLocks noChangeShapeType="1"/>
          </p:cNvCxnSpPr>
          <p:nvPr/>
        </p:nvCxnSpPr>
        <p:spPr bwMode="auto">
          <a:xfrm flipV="1">
            <a:off x="1790700" y="34194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1"/>
          <p:cNvCxnSpPr>
            <a:cxnSpLocks noChangeShapeType="1"/>
          </p:cNvCxnSpPr>
          <p:nvPr/>
        </p:nvCxnSpPr>
        <p:spPr bwMode="auto">
          <a:xfrm flipV="1">
            <a:off x="3429000" y="34194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4" name="Straight Arrow Connector 22"/>
          <p:cNvCxnSpPr>
            <a:cxnSpLocks noChangeShapeType="1"/>
          </p:cNvCxnSpPr>
          <p:nvPr/>
        </p:nvCxnSpPr>
        <p:spPr bwMode="auto">
          <a:xfrm flipV="1">
            <a:off x="6496050" y="52959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5" name="Straight Arrow Connector 23"/>
          <p:cNvCxnSpPr>
            <a:cxnSpLocks noChangeShapeType="1"/>
          </p:cNvCxnSpPr>
          <p:nvPr/>
        </p:nvCxnSpPr>
        <p:spPr bwMode="auto">
          <a:xfrm flipH="1">
            <a:off x="1123950" y="1943100"/>
            <a:ext cx="9525" cy="55245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6" name="Straight Arrow Connector 26"/>
          <p:cNvCxnSpPr>
            <a:cxnSpLocks noChangeShapeType="1"/>
          </p:cNvCxnSpPr>
          <p:nvPr/>
        </p:nvCxnSpPr>
        <p:spPr bwMode="auto">
          <a:xfrm flipH="1">
            <a:off x="5915025" y="3933825"/>
            <a:ext cx="9525" cy="55245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7" name="TextBox 16"/>
          <p:cNvSpPr txBox="1"/>
          <p:nvPr/>
        </p:nvSpPr>
        <p:spPr>
          <a:xfrm>
            <a:off x="2676525" y="819150"/>
            <a:ext cx="4924425" cy="1015663"/>
          </a:xfrm>
          <a:prstGeom prst="rect">
            <a:avLst/>
          </a:prstGeom>
          <a:noFill/>
        </p:spPr>
        <p:txBody>
          <a:bodyPr wrap="none">
            <a:spAutoFit/>
          </a:bodyPr>
          <a:lstStyle/>
          <a:p>
            <a:pPr>
              <a:defRPr/>
            </a:pPr>
            <a:r>
              <a:rPr lang="en-US" sz="2400" b="1" dirty="0" err="1">
                <a:solidFill>
                  <a:srgbClr val="000000"/>
                </a:solidFill>
              </a:rPr>
              <a:t>Transferencia</a:t>
            </a:r>
            <a:r>
              <a:rPr lang="en-US" sz="2400" b="1" dirty="0">
                <a:solidFill>
                  <a:srgbClr val="000000"/>
                </a:solidFill>
              </a:rPr>
              <a:t> </a:t>
            </a:r>
            <a:r>
              <a:rPr lang="en-US" sz="2400" b="1" dirty="0" err="1">
                <a:solidFill>
                  <a:srgbClr val="000000"/>
                </a:solidFill>
              </a:rPr>
              <a:t>bancaria</a:t>
            </a:r>
            <a:r>
              <a:rPr lang="en-US" sz="2400" b="1" dirty="0">
                <a:solidFill>
                  <a:srgbClr val="000000"/>
                </a:solidFill>
              </a:rPr>
              <a:t> </a:t>
            </a:r>
            <a:r>
              <a:rPr lang="en-US" sz="2400" b="1" dirty="0" err="1">
                <a:solidFill>
                  <a:srgbClr val="000000"/>
                </a:solidFill>
              </a:rPr>
              <a:t>básica</a:t>
            </a:r>
            <a:endParaRPr lang="en-US" sz="2400" b="1" dirty="0">
              <a:solidFill>
                <a:srgbClr val="000000"/>
              </a:solidFill>
            </a:endParaRPr>
          </a:p>
          <a:p>
            <a:pPr>
              <a:defRPr/>
            </a:pPr>
            <a:r>
              <a:rPr lang="en-US" sz="3600" b="1" dirty="0" err="1">
                <a:solidFill>
                  <a:srgbClr val="000000"/>
                </a:solidFill>
              </a:rPr>
              <a:t>Múltiples</a:t>
            </a:r>
            <a:r>
              <a:rPr lang="en-US" sz="3600" b="1" dirty="0">
                <a:solidFill>
                  <a:srgbClr val="000000"/>
                </a:solidFill>
              </a:rPr>
              <a:t> </a:t>
            </a:r>
            <a:r>
              <a:rPr lang="en-US" sz="3600" b="1" dirty="0" err="1">
                <a:solidFill>
                  <a:srgbClr val="000000"/>
                </a:solidFill>
              </a:rPr>
              <a:t>intermediarios</a:t>
            </a:r>
            <a:endParaRPr lang="en-US" sz="3600" b="1" dirty="0">
              <a:solidFill>
                <a:srgbClr val="000000"/>
              </a:solidFill>
            </a:endParaRPr>
          </a:p>
        </p:txBody>
      </p:sp>
    </p:spTree>
    <p:extLst>
      <p:ext uri="{BB962C8B-B14F-4D97-AF65-F5344CB8AC3E}">
        <p14:creationId xmlns:p14="http://schemas.microsoft.com/office/powerpoint/2010/main" val="1235340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19</a:t>
            </a:fld>
            <a:endParaRPr lang="en-US" dirty="0"/>
          </a:p>
        </p:txBody>
      </p:sp>
      <p:pic>
        <p:nvPicPr>
          <p:cNvPr id="4" name="Picture 3"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1375" y="28511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https://encrypted-tbn0.gstatic.com/images?q=tbn:ANd9GcTQCzcJfhKrv4rew6SiZ7wpHC9--FvGVVBoGIEVT6dm4NbVg3jK9z-sWe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975" y="30686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ttps://encrypted-tbn1.gstatic.com/images?q=tbn:ANd9GcRqEoyeHo1ykh_DS-PVYUsPY9yBXNocKlyj4jMYMaNxzDGpyu_V5QwdEIg">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70775" y="29829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6275" y="21907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2075" y="9794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27475" y="22367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2075" y="36337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8675" y="13144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07075" y="42227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 descr="https://encrypted-tbn3.gstatic.com/images?q=tbn:ANd9GcQvOhZ7NoQm4HBdgskJZSUtfXLR3-au3iwNB5mFigdDTr4w_Z7VUuSANzM">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6775" y="467995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89375" y="50434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5" name="Straight Arrow Connector 17"/>
          <p:cNvCxnSpPr>
            <a:cxnSpLocks noChangeShapeType="1"/>
          </p:cNvCxnSpPr>
          <p:nvPr/>
        </p:nvCxnSpPr>
        <p:spPr bwMode="auto">
          <a:xfrm flipV="1">
            <a:off x="161925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6" name="Straight Arrow Connector 18"/>
          <p:cNvCxnSpPr>
            <a:cxnSpLocks noChangeShapeType="1"/>
          </p:cNvCxnSpPr>
          <p:nvPr/>
        </p:nvCxnSpPr>
        <p:spPr bwMode="auto">
          <a:xfrm flipV="1">
            <a:off x="5133975" y="28956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7" name="Straight Arrow Connector 19"/>
          <p:cNvCxnSpPr>
            <a:cxnSpLocks noChangeShapeType="1"/>
          </p:cNvCxnSpPr>
          <p:nvPr/>
        </p:nvCxnSpPr>
        <p:spPr bwMode="auto">
          <a:xfrm>
            <a:off x="6429375" y="3448050"/>
            <a:ext cx="1057275" cy="19050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8" name="Straight Arrow Connector 22"/>
          <p:cNvCxnSpPr>
            <a:cxnSpLocks noChangeShapeType="1"/>
          </p:cNvCxnSpPr>
          <p:nvPr/>
        </p:nvCxnSpPr>
        <p:spPr bwMode="auto">
          <a:xfrm flipV="1">
            <a:off x="6426200" y="3790950"/>
            <a:ext cx="1041400" cy="43180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9" name="Straight Arrow Connector 24"/>
          <p:cNvCxnSpPr>
            <a:cxnSpLocks noChangeShapeType="1"/>
          </p:cNvCxnSpPr>
          <p:nvPr/>
        </p:nvCxnSpPr>
        <p:spPr bwMode="auto">
          <a:xfrm flipV="1">
            <a:off x="3349625" y="2895600"/>
            <a:ext cx="917575" cy="555625"/>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0" name="Straight Arrow Connector 27"/>
          <p:cNvCxnSpPr>
            <a:cxnSpLocks noChangeShapeType="1"/>
          </p:cNvCxnSpPr>
          <p:nvPr/>
        </p:nvCxnSpPr>
        <p:spPr bwMode="auto">
          <a:xfrm>
            <a:off x="5057775" y="4291013"/>
            <a:ext cx="749300" cy="531812"/>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1" name="Straight Arrow Connector 29"/>
          <p:cNvCxnSpPr>
            <a:cxnSpLocks noChangeShapeType="1"/>
          </p:cNvCxnSpPr>
          <p:nvPr/>
        </p:nvCxnSpPr>
        <p:spPr bwMode="auto">
          <a:xfrm flipV="1">
            <a:off x="5038725" y="2914650"/>
            <a:ext cx="762000" cy="136683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2" name="Straight Arrow Connector 31"/>
          <p:cNvCxnSpPr>
            <a:cxnSpLocks noChangeShapeType="1"/>
          </p:cNvCxnSpPr>
          <p:nvPr/>
        </p:nvCxnSpPr>
        <p:spPr bwMode="auto">
          <a:xfrm>
            <a:off x="3349625" y="3451225"/>
            <a:ext cx="889000" cy="854075"/>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3" name="Straight Arrow Connector 33"/>
          <p:cNvCxnSpPr>
            <a:cxnSpLocks noChangeShapeType="1"/>
          </p:cNvCxnSpPr>
          <p:nvPr/>
        </p:nvCxnSpPr>
        <p:spPr bwMode="auto">
          <a:xfrm flipV="1">
            <a:off x="3295650" y="1733550"/>
            <a:ext cx="981075" cy="17621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4" name="Straight Arrow Connector 35"/>
          <p:cNvCxnSpPr>
            <a:cxnSpLocks noChangeShapeType="1"/>
          </p:cNvCxnSpPr>
          <p:nvPr/>
        </p:nvCxnSpPr>
        <p:spPr bwMode="auto">
          <a:xfrm>
            <a:off x="3324225" y="5386388"/>
            <a:ext cx="914400" cy="376237"/>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5" name="Straight Arrow Connector 37"/>
          <p:cNvCxnSpPr>
            <a:cxnSpLocks noChangeShapeType="1"/>
          </p:cNvCxnSpPr>
          <p:nvPr/>
        </p:nvCxnSpPr>
        <p:spPr bwMode="auto">
          <a:xfrm flipV="1">
            <a:off x="5019675" y="4822825"/>
            <a:ext cx="787400" cy="91598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6" name="Straight Arrow Connector 39"/>
          <p:cNvCxnSpPr>
            <a:cxnSpLocks noChangeShapeType="1"/>
          </p:cNvCxnSpPr>
          <p:nvPr/>
        </p:nvCxnSpPr>
        <p:spPr bwMode="auto">
          <a:xfrm>
            <a:off x="1657350" y="3590925"/>
            <a:ext cx="1098550" cy="1089025"/>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7" name="Straight Arrow Connector 42"/>
          <p:cNvCxnSpPr>
            <a:cxnSpLocks noChangeShapeType="1"/>
          </p:cNvCxnSpPr>
          <p:nvPr/>
        </p:nvCxnSpPr>
        <p:spPr bwMode="auto">
          <a:xfrm flipV="1">
            <a:off x="1609725" y="2514600"/>
            <a:ext cx="1108075" cy="103028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8" name="Straight Arrow Connector 46"/>
          <p:cNvCxnSpPr>
            <a:cxnSpLocks noChangeShapeType="1"/>
          </p:cNvCxnSpPr>
          <p:nvPr/>
        </p:nvCxnSpPr>
        <p:spPr bwMode="auto">
          <a:xfrm>
            <a:off x="5048250" y="1719263"/>
            <a:ext cx="708025" cy="1071562"/>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29" name="Straight Arrow Connector 48"/>
          <p:cNvCxnSpPr>
            <a:cxnSpLocks noChangeShapeType="1"/>
          </p:cNvCxnSpPr>
          <p:nvPr/>
        </p:nvCxnSpPr>
        <p:spPr bwMode="auto">
          <a:xfrm>
            <a:off x="4645025" y="3265488"/>
            <a:ext cx="12700" cy="487362"/>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30" name="Straight Arrow Connector 53"/>
          <p:cNvCxnSpPr>
            <a:cxnSpLocks noChangeShapeType="1"/>
          </p:cNvCxnSpPr>
          <p:nvPr/>
        </p:nvCxnSpPr>
        <p:spPr bwMode="auto">
          <a:xfrm flipV="1">
            <a:off x="4619625" y="4648200"/>
            <a:ext cx="9525" cy="51435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31" name="TextBox 30"/>
          <p:cNvSpPr txBox="1"/>
          <p:nvPr/>
        </p:nvSpPr>
        <p:spPr>
          <a:xfrm>
            <a:off x="2571750" y="0"/>
            <a:ext cx="3820790" cy="830997"/>
          </a:xfrm>
          <a:prstGeom prst="rect">
            <a:avLst/>
          </a:prstGeom>
          <a:noFill/>
        </p:spPr>
        <p:txBody>
          <a:bodyPr wrap="none">
            <a:spAutoFit/>
          </a:bodyPr>
          <a:lstStyle/>
          <a:p>
            <a:pPr>
              <a:defRPr/>
            </a:pPr>
            <a:r>
              <a:rPr lang="en-US" b="1" dirty="0" err="1">
                <a:solidFill>
                  <a:srgbClr val="000000"/>
                </a:solidFill>
              </a:rPr>
              <a:t>Transferencia</a:t>
            </a:r>
            <a:r>
              <a:rPr lang="en-US" b="1" dirty="0">
                <a:solidFill>
                  <a:srgbClr val="000000"/>
                </a:solidFill>
              </a:rPr>
              <a:t> </a:t>
            </a:r>
            <a:r>
              <a:rPr lang="en-US" b="1" dirty="0" err="1">
                <a:solidFill>
                  <a:srgbClr val="000000"/>
                </a:solidFill>
              </a:rPr>
              <a:t>bancaria</a:t>
            </a:r>
            <a:r>
              <a:rPr lang="en-US" b="1" dirty="0">
                <a:solidFill>
                  <a:srgbClr val="000000"/>
                </a:solidFill>
              </a:rPr>
              <a:t> </a:t>
            </a:r>
            <a:r>
              <a:rPr lang="en-US" b="1" dirty="0" err="1">
                <a:solidFill>
                  <a:srgbClr val="000000"/>
                </a:solidFill>
              </a:rPr>
              <a:t>básica</a:t>
            </a:r>
            <a:endParaRPr lang="en-US" b="1" dirty="0">
              <a:solidFill>
                <a:srgbClr val="000000"/>
              </a:solidFill>
            </a:endParaRPr>
          </a:p>
          <a:p>
            <a:pPr>
              <a:defRPr/>
            </a:pPr>
            <a:r>
              <a:rPr lang="en-US" sz="3000" b="1" dirty="0" err="1">
                <a:solidFill>
                  <a:srgbClr val="000000"/>
                </a:solidFill>
              </a:rPr>
              <a:t>Múltiples</a:t>
            </a:r>
            <a:r>
              <a:rPr lang="en-US" sz="3000" b="1" dirty="0">
                <a:solidFill>
                  <a:srgbClr val="000000"/>
                </a:solidFill>
              </a:rPr>
              <a:t> </a:t>
            </a:r>
            <a:r>
              <a:rPr lang="en-US" sz="3000" b="1" dirty="0" err="1">
                <a:solidFill>
                  <a:srgbClr val="000000"/>
                </a:solidFill>
              </a:rPr>
              <a:t>instituciones</a:t>
            </a:r>
            <a:endParaRPr lang="en-US" sz="3000" b="1" dirty="0">
              <a:solidFill>
                <a:srgbClr val="000000"/>
              </a:solidFill>
            </a:endParaRPr>
          </a:p>
        </p:txBody>
      </p:sp>
    </p:spTree>
    <p:extLst>
      <p:ext uri="{BB962C8B-B14F-4D97-AF65-F5344CB8AC3E}">
        <p14:creationId xmlns:p14="http://schemas.microsoft.com/office/powerpoint/2010/main" val="311030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0F85A-6D52-DF9B-4DF2-9EBFD1C40709}"/>
              </a:ext>
            </a:extLst>
          </p:cNvPr>
          <p:cNvSpPr>
            <a:spLocks noGrp="1"/>
          </p:cNvSpPr>
          <p:nvPr>
            <p:ph type="title"/>
          </p:nvPr>
        </p:nvSpPr>
        <p:spPr>
          <a:xfrm>
            <a:off x="1150620" y="-101600"/>
            <a:ext cx="4356100" cy="1081551"/>
          </a:xfrm>
        </p:spPr>
        <p:txBody>
          <a:bodyPr anchor="b">
            <a:normAutofit/>
          </a:bodyPr>
          <a:lstStyle/>
          <a:p>
            <a:r>
              <a:rPr lang="en-US" sz="4050" dirty="0"/>
              <a:t>Temas de </a:t>
            </a:r>
            <a:r>
              <a:rPr lang="en-US" sz="4050" dirty="0" err="1"/>
              <a:t>discusión</a:t>
            </a:r>
            <a:endParaRPr lang="en-US" sz="4050" dirty="0"/>
          </a:p>
        </p:txBody>
      </p:sp>
      <p:sp>
        <p:nvSpPr>
          <p:cNvPr id="3" name="Content Placeholder 2">
            <a:extLst>
              <a:ext uri="{FF2B5EF4-FFF2-40B4-BE49-F238E27FC236}">
                <a16:creationId xmlns:a16="http://schemas.microsoft.com/office/drawing/2014/main" id="{1D948D6E-411D-41E7-27C8-9F77E881626C}"/>
              </a:ext>
            </a:extLst>
          </p:cNvPr>
          <p:cNvSpPr>
            <a:spLocks noGrp="1"/>
          </p:cNvSpPr>
          <p:nvPr>
            <p:ph idx="1"/>
          </p:nvPr>
        </p:nvSpPr>
        <p:spPr>
          <a:xfrm>
            <a:off x="266700" y="2113280"/>
            <a:ext cx="3182692" cy="3992880"/>
          </a:xfrm>
        </p:spPr>
        <p:txBody>
          <a:bodyPr>
            <a:normAutofit/>
          </a:bodyPr>
          <a:lstStyle/>
          <a:p>
            <a:pPr>
              <a:defRPr/>
            </a:pPr>
            <a:r>
              <a:rPr lang="es-ES" sz="2000" dirty="0"/>
              <a:t>Servicios financieros</a:t>
            </a:r>
          </a:p>
          <a:p>
            <a:pPr>
              <a:defRPr/>
            </a:pPr>
            <a:endParaRPr lang="es-ES" sz="2000" dirty="0"/>
          </a:p>
          <a:p>
            <a:pPr>
              <a:defRPr/>
            </a:pPr>
            <a:r>
              <a:rPr lang="es-ES" sz="2000" dirty="0"/>
              <a:t>Banca con corresponsalía - - Explicación de los pagos transfronterizos (por ejemplo, SWIFT MT103/MT202cov).</a:t>
            </a:r>
          </a:p>
          <a:p>
            <a:pPr>
              <a:defRPr/>
            </a:pPr>
            <a:endParaRPr lang="es-ES" sz="2000" dirty="0"/>
          </a:p>
          <a:p>
            <a:pPr>
              <a:defRPr/>
            </a:pPr>
            <a:r>
              <a:rPr lang="es-ES" sz="2000" dirty="0"/>
              <a:t>Técnicas habituales de blanqueo de capitales</a:t>
            </a:r>
            <a:endParaRPr lang="en-US" sz="2000" dirty="0"/>
          </a:p>
          <a:p>
            <a:pPr marL="0" indent="0">
              <a:buNone/>
            </a:pPr>
            <a:endParaRPr lang="en-US" sz="2000" dirty="0"/>
          </a:p>
        </p:txBody>
      </p:sp>
      <p:pic>
        <p:nvPicPr>
          <p:cNvPr id="5" name="Picture 4" descr="A picture containing text, newspaper, receipt&#10;&#10;Description automatically generated">
            <a:extLst>
              <a:ext uri="{FF2B5EF4-FFF2-40B4-BE49-F238E27FC236}">
                <a16:creationId xmlns:a16="http://schemas.microsoft.com/office/drawing/2014/main" id="{35CDE143-911D-D74F-1E60-CDB6E27174CE}"/>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1818" r="18753" b="1"/>
          <a:stretch/>
        </p:blipFill>
        <p:spPr>
          <a:xfrm>
            <a:off x="3577377" y="1320800"/>
            <a:ext cx="5566623" cy="5537199"/>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4157737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20</a:t>
            </a:fld>
            <a:endParaRPr lang="en-US" dirty="0"/>
          </a:p>
        </p:txBody>
      </p:sp>
      <p:pic>
        <p:nvPicPr>
          <p:cNvPr id="4" name="Picture 4" descr="https://encrypted-tbn2.gstatic.com/images?q=tbn:ANd9GcTWtFPNXlSwe_84yuG0r304XQadqW3jYPZ0Tfezl4tZynd4w048dhXJsPH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0300" y="1889125"/>
            <a:ext cx="4648200" cy="309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952625" y="1009650"/>
            <a:ext cx="5510213" cy="523220"/>
          </a:xfrm>
          <a:prstGeom prst="rect">
            <a:avLst/>
          </a:prstGeom>
          <a:noFill/>
        </p:spPr>
        <p:txBody>
          <a:bodyPr>
            <a:spAutoFit/>
          </a:bodyPr>
          <a:lstStyle/>
          <a:p>
            <a:pPr algn="ctr">
              <a:defRPr/>
            </a:pPr>
            <a:r>
              <a:rPr lang="en-US" sz="2800" b="1" dirty="0" err="1">
                <a:solidFill>
                  <a:srgbClr val="000000"/>
                </a:solidFill>
              </a:rPr>
              <a:t>Transferencias</a:t>
            </a:r>
            <a:r>
              <a:rPr lang="en-US" sz="2800" b="1" dirty="0">
                <a:solidFill>
                  <a:srgbClr val="000000"/>
                </a:solidFill>
              </a:rPr>
              <a:t> </a:t>
            </a:r>
            <a:r>
              <a:rPr lang="en-US" sz="2800" b="1" dirty="0" err="1">
                <a:solidFill>
                  <a:srgbClr val="000000"/>
                </a:solidFill>
              </a:rPr>
              <a:t>bancarias</a:t>
            </a:r>
            <a:r>
              <a:rPr lang="en-US" sz="2800" b="1" dirty="0">
                <a:solidFill>
                  <a:srgbClr val="000000"/>
                </a:solidFill>
              </a:rPr>
              <a:t> </a:t>
            </a:r>
            <a:r>
              <a:rPr lang="en-US" sz="2800" b="1" dirty="0" err="1">
                <a:solidFill>
                  <a:srgbClr val="000000"/>
                </a:solidFill>
              </a:rPr>
              <a:t>complejas</a:t>
            </a:r>
            <a:endParaRPr lang="en-US" sz="2800" b="1" dirty="0">
              <a:solidFill>
                <a:srgbClr val="000000"/>
              </a:solidFill>
            </a:endParaRPr>
          </a:p>
        </p:txBody>
      </p:sp>
    </p:spTree>
    <p:extLst>
      <p:ext uri="{BB962C8B-B14F-4D97-AF65-F5344CB8AC3E}">
        <p14:creationId xmlns:p14="http://schemas.microsoft.com/office/powerpoint/2010/main" val="29481349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D6974-1765-43F3-8307-DA8B1D2A5BA5}"/>
              </a:ext>
            </a:extLst>
          </p:cNvPr>
          <p:cNvSpPr>
            <a:spLocks noGrp="1"/>
          </p:cNvSpPr>
          <p:nvPr>
            <p:ph type="title"/>
          </p:nvPr>
        </p:nvSpPr>
        <p:spPr/>
        <p:txBody>
          <a:bodyPr/>
          <a:lstStyle/>
          <a:p>
            <a:r>
              <a:rPr lang="es-ES" b="1" dirty="0"/>
              <a:t>Explicación de los tipos de mensajes de pago básicos de SWIFT</a:t>
            </a:r>
            <a:endParaRPr lang="en-US" b="1" dirty="0"/>
          </a:p>
        </p:txBody>
      </p:sp>
      <p:sp>
        <p:nvSpPr>
          <p:cNvPr id="3" name="Slide Number Placeholder 2">
            <a:extLst>
              <a:ext uri="{FF2B5EF4-FFF2-40B4-BE49-F238E27FC236}">
                <a16:creationId xmlns:a16="http://schemas.microsoft.com/office/drawing/2014/main" id="{9D82E0E5-7E03-4B7E-AF9A-52D4AAD44F5A}"/>
              </a:ext>
            </a:extLst>
          </p:cNvPr>
          <p:cNvSpPr>
            <a:spLocks noGrp="1"/>
          </p:cNvSpPr>
          <p:nvPr>
            <p:ph type="sldNum" sz="quarter" idx="4294967295"/>
          </p:nvPr>
        </p:nvSpPr>
        <p:spPr>
          <a:xfrm>
            <a:off x="8678956" y="6324321"/>
            <a:ext cx="330574" cy="236724"/>
          </a:xfrm>
          <a:prstGeom prst="rect">
            <a:avLst/>
          </a:prstGeom>
        </p:spPr>
        <p:txBody>
          <a:bodyPr/>
          <a:lstStyle/>
          <a:p>
            <a:fld id="{941AA2AD-4ABD-40E1-928E-6C7D7FF4C282}" type="slidenum">
              <a:rPr lang="en-GB" smtClean="0"/>
              <a:t>21</a:t>
            </a:fld>
            <a:endParaRPr lang="en-GB" dirty="0"/>
          </a:p>
        </p:txBody>
      </p:sp>
    </p:spTree>
    <p:extLst>
      <p:ext uri="{BB962C8B-B14F-4D97-AF65-F5344CB8AC3E}">
        <p14:creationId xmlns:p14="http://schemas.microsoft.com/office/powerpoint/2010/main" val="25894755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4294967295"/>
          </p:nvPr>
        </p:nvSpPr>
        <p:spPr>
          <a:xfrm>
            <a:off x="8485655" y="7037294"/>
            <a:ext cx="523875" cy="302559"/>
          </a:xfrm>
          <a:prstGeom prst="rect">
            <a:avLst/>
          </a:prstGeom>
        </p:spPr>
        <p:txBody>
          <a:bodyPr/>
          <a:lstStyle/>
          <a:p>
            <a:pPr>
              <a:defRPr/>
            </a:pPr>
            <a:fld id="{A14B9CBE-E2BF-4D02-A5BE-9A98A21C9C67}" type="slidenum">
              <a:rPr lang="en-US" smtClean="0"/>
              <a:pPr>
                <a:defRPr/>
              </a:pPr>
              <a:t>22</a:t>
            </a:fld>
            <a:endParaRPr lang="en-US" dirty="0"/>
          </a:p>
        </p:txBody>
      </p:sp>
      <p:pic>
        <p:nvPicPr>
          <p:cNvPr id="4" name="Picture 6" descr="https://encrypted-tbn0.gstatic.com/images?q=tbn:ANd9GcTQCzcJfhKrv4rew6SiZ7wpHC9--FvGVVBoGIEVT6dm4NbVg3jK9z-sWe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260" y="2781089"/>
            <a:ext cx="1155333"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https://encrypted-tbn1.gstatic.com/images?q=tbn:ANd9GcRqEoyeHo1ykh_DS-PVYUsPY9yBXNocKlyj4jMYMaNxzDGpyu_V5QwdEI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12491" y="2781090"/>
            <a:ext cx="1097038"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07809" y="2781091"/>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17026" y="2748734"/>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35021"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72962"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4"/>
          <p:cNvCxnSpPr>
            <a:cxnSpLocks noChangeShapeType="1"/>
          </p:cNvCxnSpPr>
          <p:nvPr/>
        </p:nvCxnSpPr>
        <p:spPr bwMode="auto">
          <a:xfrm flipV="1">
            <a:off x="5782921" y="342437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0"/>
          <p:cNvCxnSpPr>
            <a:cxnSpLocks noChangeShapeType="1"/>
          </p:cNvCxnSpPr>
          <p:nvPr/>
        </p:nvCxnSpPr>
        <p:spPr bwMode="auto">
          <a:xfrm flipV="1">
            <a:off x="2496926" y="334733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1"/>
          <p:cNvCxnSpPr>
            <a:cxnSpLocks noChangeShapeType="1"/>
          </p:cNvCxnSpPr>
          <p:nvPr/>
        </p:nvCxnSpPr>
        <p:spPr bwMode="auto">
          <a:xfrm flipV="1">
            <a:off x="4119011" y="3415133"/>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4" name="Straight Arrow Connector 22"/>
          <p:cNvCxnSpPr>
            <a:cxnSpLocks noChangeShapeType="1"/>
          </p:cNvCxnSpPr>
          <p:nvPr/>
        </p:nvCxnSpPr>
        <p:spPr bwMode="auto">
          <a:xfrm flipV="1">
            <a:off x="7382226" y="3429001"/>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5" name="Straight Arrow Connector 23"/>
          <p:cNvCxnSpPr>
            <a:cxnSpLocks noChangeShapeType="1"/>
          </p:cNvCxnSpPr>
          <p:nvPr/>
        </p:nvCxnSpPr>
        <p:spPr bwMode="auto">
          <a:xfrm>
            <a:off x="1150795" y="3470958"/>
            <a:ext cx="481871"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7" name="TextBox 16"/>
          <p:cNvSpPr txBox="1"/>
          <p:nvPr/>
        </p:nvSpPr>
        <p:spPr>
          <a:xfrm>
            <a:off x="2213458" y="1043515"/>
            <a:ext cx="3811108" cy="988604"/>
          </a:xfrm>
          <a:prstGeom prst="rect">
            <a:avLst/>
          </a:prstGeom>
          <a:noFill/>
        </p:spPr>
        <p:txBody>
          <a:bodyPr wrap="none">
            <a:spAutoFit/>
          </a:bodyPr>
          <a:lstStyle/>
          <a:p>
            <a:pPr algn="ctr">
              <a:defRPr/>
            </a:pPr>
            <a:r>
              <a:rPr lang="en-US" sz="2330" b="1" dirty="0" err="1">
                <a:solidFill>
                  <a:srgbClr val="000000"/>
                </a:solidFill>
              </a:rPr>
              <a:t>Transferencia</a:t>
            </a:r>
            <a:r>
              <a:rPr lang="en-US" sz="2330" b="1" dirty="0">
                <a:solidFill>
                  <a:srgbClr val="000000"/>
                </a:solidFill>
              </a:rPr>
              <a:t> </a:t>
            </a:r>
            <a:r>
              <a:rPr lang="en-US" sz="2330" b="1" dirty="0" err="1">
                <a:solidFill>
                  <a:srgbClr val="000000"/>
                </a:solidFill>
              </a:rPr>
              <a:t>bancaria</a:t>
            </a:r>
            <a:r>
              <a:rPr lang="en-US" sz="2330" b="1" dirty="0">
                <a:solidFill>
                  <a:srgbClr val="000000"/>
                </a:solidFill>
              </a:rPr>
              <a:t> </a:t>
            </a:r>
            <a:r>
              <a:rPr lang="en-US" sz="2330" b="1" dirty="0" err="1">
                <a:solidFill>
                  <a:srgbClr val="000000"/>
                </a:solidFill>
              </a:rPr>
              <a:t>básica</a:t>
            </a:r>
            <a:endParaRPr lang="en-US" sz="2330" b="1" dirty="0">
              <a:solidFill>
                <a:srgbClr val="000000"/>
              </a:solidFill>
            </a:endParaRPr>
          </a:p>
          <a:p>
            <a:pPr algn="ctr">
              <a:defRPr/>
            </a:pPr>
            <a:r>
              <a:rPr lang="en-US" sz="3494" b="1" dirty="0">
                <a:solidFill>
                  <a:srgbClr val="000000"/>
                </a:solidFill>
              </a:rPr>
              <a:t>Serie MT103</a:t>
            </a:r>
          </a:p>
        </p:txBody>
      </p:sp>
      <p:sp>
        <p:nvSpPr>
          <p:cNvPr id="21" name="Arc 20">
            <a:extLst>
              <a:ext uri="{FF2B5EF4-FFF2-40B4-BE49-F238E27FC236}">
                <a16:creationId xmlns:a16="http://schemas.microsoft.com/office/drawing/2014/main" id="{0C8F9562-C4DD-4DBB-B8B7-7B68377ADA42}"/>
              </a:ext>
            </a:extLst>
          </p:cNvPr>
          <p:cNvSpPr/>
          <p:nvPr/>
        </p:nvSpPr>
        <p:spPr>
          <a:xfrm rot="5400000">
            <a:off x="3805872" y="3110684"/>
            <a:ext cx="1358458" cy="1584341"/>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4" name="Arc 23">
            <a:extLst>
              <a:ext uri="{FF2B5EF4-FFF2-40B4-BE49-F238E27FC236}">
                <a16:creationId xmlns:a16="http://schemas.microsoft.com/office/drawing/2014/main" id="{5A1B0BF6-7B47-4B0C-9C9D-7AB66796D2E4}"/>
              </a:ext>
            </a:extLst>
          </p:cNvPr>
          <p:cNvSpPr/>
          <p:nvPr/>
        </p:nvSpPr>
        <p:spPr>
          <a:xfrm rot="5400000">
            <a:off x="5470637" y="3173349"/>
            <a:ext cx="1234745" cy="1582726"/>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5" name="Arc 24">
            <a:extLst>
              <a:ext uri="{FF2B5EF4-FFF2-40B4-BE49-F238E27FC236}">
                <a16:creationId xmlns:a16="http://schemas.microsoft.com/office/drawing/2014/main" id="{A835A95D-56AB-4986-8B9B-77097248FC36}"/>
              </a:ext>
            </a:extLst>
          </p:cNvPr>
          <p:cNvSpPr/>
          <p:nvPr/>
        </p:nvSpPr>
        <p:spPr>
          <a:xfrm rot="5400000">
            <a:off x="2199406" y="3079757"/>
            <a:ext cx="1412413" cy="1535885"/>
          </a:xfrm>
          <a:prstGeom prst="arc">
            <a:avLst>
              <a:gd name="adj1" fmla="val 16410026"/>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7" name="TextBox 26">
            <a:extLst>
              <a:ext uri="{FF2B5EF4-FFF2-40B4-BE49-F238E27FC236}">
                <a16:creationId xmlns:a16="http://schemas.microsoft.com/office/drawing/2014/main" id="{F86C61CD-6E3A-473B-A31A-43CF8560BA70}"/>
              </a:ext>
            </a:extLst>
          </p:cNvPr>
          <p:cNvSpPr txBox="1"/>
          <p:nvPr/>
        </p:nvSpPr>
        <p:spPr>
          <a:xfrm>
            <a:off x="431877" y="5875891"/>
            <a:ext cx="3380581" cy="898900"/>
          </a:xfrm>
          <a:prstGeom prst="rect">
            <a:avLst/>
          </a:prstGeom>
          <a:noFill/>
          <a:ln w="38100">
            <a:solidFill>
              <a:schemeClr val="tx1"/>
            </a:solidFill>
          </a:ln>
        </p:spPr>
        <p:txBody>
          <a:bodyPr wrap="square" rtlCol="0">
            <a:spAutoFit/>
          </a:bodyPr>
          <a:lstStyle/>
          <a:p>
            <a:r>
              <a:rPr lang="en-US" sz="1747" b="1" dirty="0">
                <a:solidFill>
                  <a:schemeClr val="bg1"/>
                </a:solidFill>
              </a:rPr>
              <a:t>Serie MT103:</a:t>
            </a:r>
            <a:r>
              <a:rPr lang="en-US" sz="1747" dirty="0">
                <a:solidFill>
                  <a:schemeClr val="bg1"/>
                </a:solidFill>
              </a:rPr>
              <a:t> </a:t>
            </a:r>
            <a:r>
              <a:rPr lang="es-ES" sz="1747" dirty="0">
                <a:solidFill>
                  <a:schemeClr val="bg1"/>
                </a:solidFill>
              </a:rPr>
              <a:t>Todos los detalles, todo el valor, menos riesgos, más lento</a:t>
            </a:r>
            <a:endParaRPr lang="en-US" sz="1747" dirty="0">
              <a:solidFill>
                <a:schemeClr val="bg1"/>
              </a:solidFill>
            </a:endParaRPr>
          </a:p>
        </p:txBody>
      </p:sp>
      <p:sp>
        <p:nvSpPr>
          <p:cNvPr id="28" name="TextBox 27">
            <a:extLst>
              <a:ext uri="{FF2B5EF4-FFF2-40B4-BE49-F238E27FC236}">
                <a16:creationId xmlns:a16="http://schemas.microsoft.com/office/drawing/2014/main" id="{C44609B9-623D-4B4D-8945-5BB22BFB7603}"/>
              </a:ext>
            </a:extLst>
          </p:cNvPr>
          <p:cNvSpPr txBox="1"/>
          <p:nvPr/>
        </p:nvSpPr>
        <p:spPr>
          <a:xfrm>
            <a:off x="1842000" y="4617176"/>
            <a:ext cx="1386728" cy="361189"/>
          </a:xfrm>
          <a:prstGeom prst="rect">
            <a:avLst/>
          </a:prstGeom>
          <a:noFill/>
          <a:ln w="38100">
            <a:solidFill>
              <a:schemeClr val="tx1"/>
            </a:solidFill>
          </a:ln>
        </p:spPr>
        <p:txBody>
          <a:bodyPr wrap="square" rtlCol="0">
            <a:spAutoFit/>
          </a:bodyPr>
          <a:lstStyle/>
          <a:p>
            <a:r>
              <a:rPr lang="en-US" sz="1747" b="1" dirty="0">
                <a:solidFill>
                  <a:schemeClr val="bg1"/>
                </a:solidFill>
              </a:rPr>
              <a:t>Serie  MT103</a:t>
            </a:r>
            <a:endParaRPr lang="en-US" sz="1747" dirty="0">
              <a:solidFill>
                <a:schemeClr val="bg1"/>
              </a:solidFill>
            </a:endParaRPr>
          </a:p>
        </p:txBody>
      </p:sp>
    </p:spTree>
    <p:extLst>
      <p:ext uri="{BB962C8B-B14F-4D97-AF65-F5344CB8AC3E}">
        <p14:creationId xmlns:p14="http://schemas.microsoft.com/office/powerpoint/2010/main" val="2622418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4294967295"/>
          </p:nvPr>
        </p:nvSpPr>
        <p:spPr>
          <a:xfrm>
            <a:off x="8485655" y="7037294"/>
            <a:ext cx="523875" cy="302559"/>
          </a:xfrm>
          <a:prstGeom prst="rect">
            <a:avLst/>
          </a:prstGeom>
        </p:spPr>
        <p:txBody>
          <a:bodyPr/>
          <a:lstStyle/>
          <a:p>
            <a:pPr>
              <a:defRPr/>
            </a:pPr>
            <a:fld id="{A14B9CBE-E2BF-4D02-A5BE-9A98A21C9C67}" type="slidenum">
              <a:rPr lang="en-US" smtClean="0"/>
              <a:pPr>
                <a:defRPr/>
              </a:pPr>
              <a:t>23</a:t>
            </a:fld>
            <a:endParaRPr lang="en-US" dirty="0"/>
          </a:p>
        </p:txBody>
      </p:sp>
      <p:pic>
        <p:nvPicPr>
          <p:cNvPr id="4" name="Picture 6" descr="https://encrypted-tbn0.gstatic.com/images?q=tbn:ANd9GcTQCzcJfhKrv4rew6SiZ7wpHC9--FvGVVBoGIEVT6dm4NbVg3jK9z-sWe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260" y="2781089"/>
            <a:ext cx="1155333"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https://encrypted-tbn1.gstatic.com/images?q=tbn:ANd9GcRqEoyeHo1ykh_DS-PVYUsPY9yBXNocKlyj4jMYMaNxzDGpyu_V5QwdEI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12491" y="2781090"/>
            <a:ext cx="1097038"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07809" y="2781091"/>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17026" y="2748734"/>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35021"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72962"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4"/>
          <p:cNvCxnSpPr>
            <a:cxnSpLocks noChangeShapeType="1"/>
          </p:cNvCxnSpPr>
          <p:nvPr/>
        </p:nvCxnSpPr>
        <p:spPr bwMode="auto">
          <a:xfrm flipV="1">
            <a:off x="5782921" y="342437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0"/>
          <p:cNvCxnSpPr>
            <a:cxnSpLocks noChangeShapeType="1"/>
          </p:cNvCxnSpPr>
          <p:nvPr/>
        </p:nvCxnSpPr>
        <p:spPr bwMode="auto">
          <a:xfrm flipV="1">
            <a:off x="2496926" y="334733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1"/>
          <p:cNvCxnSpPr>
            <a:cxnSpLocks noChangeShapeType="1"/>
          </p:cNvCxnSpPr>
          <p:nvPr/>
        </p:nvCxnSpPr>
        <p:spPr bwMode="auto">
          <a:xfrm flipV="1">
            <a:off x="4119011" y="3415133"/>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4" name="Straight Arrow Connector 22"/>
          <p:cNvCxnSpPr>
            <a:cxnSpLocks noChangeShapeType="1"/>
          </p:cNvCxnSpPr>
          <p:nvPr/>
        </p:nvCxnSpPr>
        <p:spPr bwMode="auto">
          <a:xfrm flipV="1">
            <a:off x="7382226" y="3429001"/>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5" name="Straight Arrow Connector 23"/>
          <p:cNvCxnSpPr>
            <a:cxnSpLocks noChangeShapeType="1"/>
          </p:cNvCxnSpPr>
          <p:nvPr/>
        </p:nvCxnSpPr>
        <p:spPr bwMode="auto">
          <a:xfrm>
            <a:off x="1150795" y="3470958"/>
            <a:ext cx="481871"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7" name="TextBox 16"/>
          <p:cNvSpPr txBox="1"/>
          <p:nvPr/>
        </p:nvSpPr>
        <p:spPr>
          <a:xfrm>
            <a:off x="-39955" y="690958"/>
            <a:ext cx="9223910" cy="988604"/>
          </a:xfrm>
          <a:prstGeom prst="rect">
            <a:avLst/>
          </a:prstGeom>
          <a:noFill/>
        </p:spPr>
        <p:txBody>
          <a:bodyPr wrap="square">
            <a:spAutoFit/>
          </a:bodyPr>
          <a:lstStyle/>
          <a:p>
            <a:pPr algn="ctr">
              <a:defRPr/>
            </a:pPr>
            <a:r>
              <a:rPr lang="en-US" sz="2330" b="1" dirty="0" err="1">
                <a:solidFill>
                  <a:srgbClr val="000000"/>
                </a:solidFill>
              </a:rPr>
              <a:t>Transferencia</a:t>
            </a:r>
            <a:r>
              <a:rPr lang="en-US" sz="2330" b="1" dirty="0">
                <a:solidFill>
                  <a:srgbClr val="000000"/>
                </a:solidFill>
              </a:rPr>
              <a:t> </a:t>
            </a:r>
            <a:r>
              <a:rPr lang="en-US" sz="2330" b="1" dirty="0" err="1">
                <a:solidFill>
                  <a:srgbClr val="000000"/>
                </a:solidFill>
              </a:rPr>
              <a:t>bancaria</a:t>
            </a:r>
            <a:r>
              <a:rPr lang="en-US" sz="2330" b="1" dirty="0">
                <a:solidFill>
                  <a:srgbClr val="000000"/>
                </a:solidFill>
              </a:rPr>
              <a:t> </a:t>
            </a:r>
            <a:r>
              <a:rPr lang="en-US" sz="2330" b="1" dirty="0" err="1">
                <a:solidFill>
                  <a:srgbClr val="000000"/>
                </a:solidFill>
              </a:rPr>
              <a:t>básica</a:t>
            </a:r>
            <a:endParaRPr lang="en-US" sz="2330" b="1" dirty="0">
              <a:solidFill>
                <a:srgbClr val="000000"/>
              </a:solidFill>
            </a:endParaRPr>
          </a:p>
          <a:p>
            <a:pPr algn="ctr">
              <a:defRPr/>
            </a:pPr>
            <a:r>
              <a:rPr lang="en-US" sz="3494" b="1" dirty="0">
                <a:solidFill>
                  <a:srgbClr val="000000"/>
                </a:solidFill>
              </a:rPr>
              <a:t>MT103 &amp; MT202 </a:t>
            </a:r>
            <a:r>
              <a:rPr lang="en-US" sz="2330" b="1" dirty="0">
                <a:solidFill>
                  <a:srgbClr val="000000"/>
                </a:solidFill>
              </a:rPr>
              <a:t>(</a:t>
            </a:r>
            <a:r>
              <a:rPr lang="es-ES" sz="2330" b="1" dirty="0">
                <a:solidFill>
                  <a:srgbClr val="000000"/>
                </a:solidFill>
              </a:rPr>
              <a:t>un solo pago en dos mensajes</a:t>
            </a:r>
            <a:r>
              <a:rPr lang="en-US" sz="2330" b="1" dirty="0">
                <a:solidFill>
                  <a:srgbClr val="000000"/>
                </a:solidFill>
              </a:rPr>
              <a:t>)</a:t>
            </a:r>
          </a:p>
        </p:txBody>
      </p:sp>
      <p:sp>
        <p:nvSpPr>
          <p:cNvPr id="21" name="Arc 20">
            <a:extLst>
              <a:ext uri="{FF2B5EF4-FFF2-40B4-BE49-F238E27FC236}">
                <a16:creationId xmlns:a16="http://schemas.microsoft.com/office/drawing/2014/main" id="{0C8F9562-C4DD-4DBB-B8B7-7B68377ADA42}"/>
              </a:ext>
            </a:extLst>
          </p:cNvPr>
          <p:cNvSpPr/>
          <p:nvPr/>
        </p:nvSpPr>
        <p:spPr>
          <a:xfrm rot="5400000">
            <a:off x="3805872" y="3110684"/>
            <a:ext cx="1358458" cy="1584341"/>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4" name="Arc 23">
            <a:extLst>
              <a:ext uri="{FF2B5EF4-FFF2-40B4-BE49-F238E27FC236}">
                <a16:creationId xmlns:a16="http://schemas.microsoft.com/office/drawing/2014/main" id="{5A1B0BF6-7B47-4B0C-9C9D-7AB66796D2E4}"/>
              </a:ext>
            </a:extLst>
          </p:cNvPr>
          <p:cNvSpPr/>
          <p:nvPr/>
        </p:nvSpPr>
        <p:spPr>
          <a:xfrm rot="5400000">
            <a:off x="5470637" y="3173349"/>
            <a:ext cx="1234745" cy="1582726"/>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5" name="Arc 24">
            <a:extLst>
              <a:ext uri="{FF2B5EF4-FFF2-40B4-BE49-F238E27FC236}">
                <a16:creationId xmlns:a16="http://schemas.microsoft.com/office/drawing/2014/main" id="{A835A95D-56AB-4986-8B9B-77097248FC36}"/>
              </a:ext>
            </a:extLst>
          </p:cNvPr>
          <p:cNvSpPr/>
          <p:nvPr/>
        </p:nvSpPr>
        <p:spPr>
          <a:xfrm rot="5400000">
            <a:off x="2199406" y="3079757"/>
            <a:ext cx="1412413" cy="1535885"/>
          </a:xfrm>
          <a:prstGeom prst="arc">
            <a:avLst>
              <a:gd name="adj1" fmla="val 16410026"/>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6" name="Arc 25">
            <a:extLst>
              <a:ext uri="{FF2B5EF4-FFF2-40B4-BE49-F238E27FC236}">
                <a16:creationId xmlns:a16="http://schemas.microsoft.com/office/drawing/2014/main" id="{45B678E0-A2C1-4E45-A2D6-4F8613D7E0C7}"/>
              </a:ext>
            </a:extLst>
          </p:cNvPr>
          <p:cNvSpPr/>
          <p:nvPr/>
        </p:nvSpPr>
        <p:spPr>
          <a:xfrm rot="16200000">
            <a:off x="3691392" y="347949"/>
            <a:ext cx="1547827" cy="4698190"/>
          </a:xfrm>
          <a:prstGeom prst="arc">
            <a:avLst>
              <a:gd name="adj1" fmla="val 16167673"/>
              <a:gd name="adj2" fmla="val 5519446"/>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 name="TextBox 1">
            <a:extLst>
              <a:ext uri="{FF2B5EF4-FFF2-40B4-BE49-F238E27FC236}">
                <a16:creationId xmlns:a16="http://schemas.microsoft.com/office/drawing/2014/main" id="{37733945-5F24-431E-BC13-93893E38E55C}"/>
              </a:ext>
            </a:extLst>
          </p:cNvPr>
          <p:cNvSpPr txBox="1"/>
          <p:nvPr/>
        </p:nvSpPr>
        <p:spPr>
          <a:xfrm>
            <a:off x="576834" y="5583039"/>
            <a:ext cx="3604334" cy="1167756"/>
          </a:xfrm>
          <a:prstGeom prst="rect">
            <a:avLst/>
          </a:prstGeom>
          <a:noFill/>
          <a:ln w="38100">
            <a:solidFill>
              <a:schemeClr val="tx1"/>
            </a:solidFill>
          </a:ln>
        </p:spPr>
        <p:txBody>
          <a:bodyPr wrap="square" rtlCol="0">
            <a:spAutoFit/>
          </a:bodyPr>
          <a:lstStyle/>
          <a:p>
            <a:r>
              <a:rPr lang="en-US" sz="1747" b="1" dirty="0">
                <a:solidFill>
                  <a:schemeClr val="bg1"/>
                </a:solidFill>
              </a:rPr>
              <a:t>MT103:</a:t>
            </a:r>
            <a:r>
              <a:rPr lang="en-US" sz="1747" dirty="0">
                <a:solidFill>
                  <a:schemeClr val="bg1"/>
                </a:solidFill>
              </a:rPr>
              <a:t>  </a:t>
            </a:r>
            <a:r>
              <a:rPr lang="es-ES" sz="1747" dirty="0">
                <a:solidFill>
                  <a:schemeClr val="bg1"/>
                </a:solidFill>
              </a:rPr>
              <a:t>Todos los detalles y comunicación muy rápida entre Banco de origen y Banco del </a:t>
            </a:r>
            <a:r>
              <a:rPr lang="es-ES" sz="1747" dirty="0" err="1">
                <a:solidFill>
                  <a:schemeClr val="bg1"/>
                </a:solidFill>
              </a:rPr>
              <a:t>benef</a:t>
            </a:r>
            <a:r>
              <a:rPr lang="es-ES" sz="1747" dirty="0">
                <a:solidFill>
                  <a:schemeClr val="bg1"/>
                </a:solidFill>
              </a:rPr>
              <a:t>; pero sin valor.</a:t>
            </a:r>
            <a:endParaRPr lang="en-US" sz="1747" dirty="0">
              <a:solidFill>
                <a:schemeClr val="bg1"/>
              </a:solidFill>
            </a:endParaRPr>
          </a:p>
        </p:txBody>
      </p:sp>
      <p:sp>
        <p:nvSpPr>
          <p:cNvPr id="20" name="TextBox 19">
            <a:extLst>
              <a:ext uri="{FF2B5EF4-FFF2-40B4-BE49-F238E27FC236}">
                <a16:creationId xmlns:a16="http://schemas.microsoft.com/office/drawing/2014/main" id="{273AF181-BA3E-487C-9706-B9D6B5F7C14F}"/>
              </a:ext>
            </a:extLst>
          </p:cNvPr>
          <p:cNvSpPr txBox="1"/>
          <p:nvPr/>
        </p:nvSpPr>
        <p:spPr>
          <a:xfrm>
            <a:off x="5431615" y="5601181"/>
            <a:ext cx="2679997" cy="898900"/>
          </a:xfrm>
          <a:prstGeom prst="rect">
            <a:avLst/>
          </a:prstGeom>
          <a:noFill/>
          <a:ln w="38100">
            <a:solidFill>
              <a:schemeClr val="tx1"/>
            </a:solidFill>
          </a:ln>
        </p:spPr>
        <p:txBody>
          <a:bodyPr wrap="square" rtlCol="0">
            <a:spAutoFit/>
          </a:bodyPr>
          <a:lstStyle/>
          <a:p>
            <a:r>
              <a:rPr lang="en-US" sz="1747" b="1" dirty="0">
                <a:solidFill>
                  <a:schemeClr val="bg1"/>
                </a:solidFill>
              </a:rPr>
              <a:t>MT202:</a:t>
            </a:r>
            <a:r>
              <a:rPr lang="en-US" sz="1747" dirty="0">
                <a:solidFill>
                  <a:schemeClr val="bg1"/>
                </a:solidFill>
              </a:rPr>
              <a:t>  </a:t>
            </a:r>
            <a:r>
              <a:rPr lang="es-ES" sz="1747" dirty="0">
                <a:solidFill>
                  <a:schemeClr val="bg1"/>
                </a:solidFill>
              </a:rPr>
              <a:t>Muy pocos detalles; lento; pero tiene el valor real.</a:t>
            </a:r>
            <a:endParaRPr lang="en-US" sz="1747" dirty="0">
              <a:solidFill>
                <a:schemeClr val="bg1"/>
              </a:solidFill>
            </a:endParaRPr>
          </a:p>
        </p:txBody>
      </p:sp>
      <p:sp>
        <p:nvSpPr>
          <p:cNvPr id="22" name="TextBox 21">
            <a:extLst>
              <a:ext uri="{FF2B5EF4-FFF2-40B4-BE49-F238E27FC236}">
                <a16:creationId xmlns:a16="http://schemas.microsoft.com/office/drawing/2014/main" id="{1D89B901-D5CD-49D0-8CE1-96BB8B9A45D5}"/>
              </a:ext>
            </a:extLst>
          </p:cNvPr>
          <p:cNvSpPr txBox="1"/>
          <p:nvPr/>
        </p:nvSpPr>
        <p:spPr>
          <a:xfrm>
            <a:off x="1582280" y="4582084"/>
            <a:ext cx="1043870" cy="361189"/>
          </a:xfrm>
          <a:prstGeom prst="rect">
            <a:avLst/>
          </a:prstGeom>
          <a:noFill/>
          <a:ln w="38100">
            <a:solidFill>
              <a:schemeClr val="tx1"/>
            </a:solidFill>
          </a:ln>
        </p:spPr>
        <p:txBody>
          <a:bodyPr wrap="square" rtlCol="0">
            <a:spAutoFit/>
          </a:bodyPr>
          <a:lstStyle/>
          <a:p>
            <a:r>
              <a:rPr lang="en-US" sz="1747" b="1" dirty="0">
                <a:solidFill>
                  <a:schemeClr val="bg1"/>
                </a:solidFill>
              </a:rPr>
              <a:t>MT202</a:t>
            </a:r>
            <a:r>
              <a:rPr lang="en-US" sz="1747" dirty="0">
                <a:solidFill>
                  <a:schemeClr val="bg1"/>
                </a:solidFill>
              </a:rPr>
              <a:t> </a:t>
            </a:r>
          </a:p>
        </p:txBody>
      </p:sp>
      <p:sp>
        <p:nvSpPr>
          <p:cNvPr id="23" name="TextBox 22">
            <a:extLst>
              <a:ext uri="{FF2B5EF4-FFF2-40B4-BE49-F238E27FC236}">
                <a16:creationId xmlns:a16="http://schemas.microsoft.com/office/drawing/2014/main" id="{27EDC308-CFD2-4D7E-943F-7EDE7DD0ABF6}"/>
              </a:ext>
            </a:extLst>
          </p:cNvPr>
          <p:cNvSpPr txBox="1"/>
          <p:nvPr/>
        </p:nvSpPr>
        <p:spPr>
          <a:xfrm>
            <a:off x="1615735" y="1759003"/>
            <a:ext cx="1043870" cy="361189"/>
          </a:xfrm>
          <a:prstGeom prst="rect">
            <a:avLst/>
          </a:prstGeom>
          <a:noFill/>
          <a:ln w="38100">
            <a:solidFill>
              <a:schemeClr val="tx1"/>
            </a:solidFill>
          </a:ln>
        </p:spPr>
        <p:txBody>
          <a:bodyPr wrap="square" rtlCol="0">
            <a:spAutoFit/>
          </a:bodyPr>
          <a:lstStyle/>
          <a:p>
            <a:r>
              <a:rPr lang="en-US" sz="1747" b="1" dirty="0">
                <a:solidFill>
                  <a:schemeClr val="bg1"/>
                </a:solidFill>
              </a:rPr>
              <a:t>MT103</a:t>
            </a:r>
            <a:r>
              <a:rPr lang="en-US" sz="1747" dirty="0">
                <a:solidFill>
                  <a:schemeClr val="bg1"/>
                </a:solidFill>
              </a:rPr>
              <a:t> </a:t>
            </a:r>
          </a:p>
        </p:txBody>
      </p:sp>
    </p:spTree>
    <p:extLst>
      <p:ext uri="{BB962C8B-B14F-4D97-AF65-F5344CB8AC3E}">
        <p14:creationId xmlns:p14="http://schemas.microsoft.com/office/powerpoint/2010/main" val="12351280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4294967295"/>
          </p:nvPr>
        </p:nvSpPr>
        <p:spPr>
          <a:xfrm>
            <a:off x="8485655" y="7037294"/>
            <a:ext cx="523875" cy="302559"/>
          </a:xfrm>
          <a:prstGeom prst="rect">
            <a:avLst/>
          </a:prstGeom>
        </p:spPr>
        <p:txBody>
          <a:bodyPr/>
          <a:lstStyle/>
          <a:p>
            <a:pPr>
              <a:defRPr/>
            </a:pPr>
            <a:fld id="{A14B9CBE-E2BF-4D02-A5BE-9A98A21C9C67}" type="slidenum">
              <a:rPr lang="en-US" smtClean="0"/>
              <a:pPr>
                <a:defRPr/>
              </a:pPr>
              <a:t>24</a:t>
            </a:fld>
            <a:endParaRPr lang="en-US" dirty="0"/>
          </a:p>
        </p:txBody>
      </p:sp>
      <p:pic>
        <p:nvPicPr>
          <p:cNvPr id="4" name="Picture 6" descr="https://encrypted-tbn0.gstatic.com/images?q=tbn:ANd9GcTQCzcJfhKrv4rew6SiZ7wpHC9--FvGVVBoGIEVT6dm4NbVg3jK9z-sWe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260" y="2781089"/>
            <a:ext cx="1155333"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https://encrypted-tbn1.gstatic.com/images?q=tbn:ANd9GcRqEoyeHo1ykh_DS-PVYUsPY9yBXNocKlyj4jMYMaNxzDGpyu_V5QwdEI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12491" y="2781090"/>
            <a:ext cx="1097038" cy="1132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07809" y="2781091"/>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encrypted-tbn3.gstatic.com/images?q=tbn:ANd9GcQvOhZ7NoQm4HBdgskJZSUtfXLR3-au3iwNB5mFigdDTr4w_Z7VUuSANzM">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17026" y="2748734"/>
            <a:ext cx="1201831" cy="1164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35021"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https://encrypted-tbn3.gstatic.com/images?q=tbn:ANd9GcSfhMhT10z8I2B2RdD5qF6ICVeThOaVuc-YEifr-fYgZvqtQQ1d8iRlVqI">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72962" y="2764912"/>
            <a:ext cx="1386728" cy="110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4"/>
          <p:cNvCxnSpPr>
            <a:cxnSpLocks noChangeShapeType="1"/>
          </p:cNvCxnSpPr>
          <p:nvPr/>
        </p:nvCxnSpPr>
        <p:spPr bwMode="auto">
          <a:xfrm flipV="1">
            <a:off x="5782921" y="342437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0"/>
          <p:cNvCxnSpPr>
            <a:cxnSpLocks noChangeShapeType="1"/>
          </p:cNvCxnSpPr>
          <p:nvPr/>
        </p:nvCxnSpPr>
        <p:spPr bwMode="auto">
          <a:xfrm flipV="1">
            <a:off x="2496926" y="3347338"/>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1"/>
          <p:cNvCxnSpPr>
            <a:cxnSpLocks noChangeShapeType="1"/>
          </p:cNvCxnSpPr>
          <p:nvPr/>
        </p:nvCxnSpPr>
        <p:spPr bwMode="auto">
          <a:xfrm flipV="1">
            <a:off x="4119011" y="3415133"/>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4" name="Straight Arrow Connector 22"/>
          <p:cNvCxnSpPr>
            <a:cxnSpLocks noChangeShapeType="1"/>
          </p:cNvCxnSpPr>
          <p:nvPr/>
        </p:nvCxnSpPr>
        <p:spPr bwMode="auto">
          <a:xfrm flipV="1">
            <a:off x="7382226" y="3429001"/>
            <a:ext cx="619406" cy="462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5" name="Straight Arrow Connector 23"/>
          <p:cNvCxnSpPr>
            <a:cxnSpLocks noChangeShapeType="1"/>
          </p:cNvCxnSpPr>
          <p:nvPr/>
        </p:nvCxnSpPr>
        <p:spPr bwMode="auto">
          <a:xfrm>
            <a:off x="1150795" y="3470958"/>
            <a:ext cx="481871"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7" name="TextBox 16"/>
          <p:cNvSpPr txBox="1"/>
          <p:nvPr/>
        </p:nvSpPr>
        <p:spPr>
          <a:xfrm>
            <a:off x="2747967" y="758136"/>
            <a:ext cx="3980898" cy="988604"/>
          </a:xfrm>
          <a:prstGeom prst="rect">
            <a:avLst/>
          </a:prstGeom>
          <a:noFill/>
        </p:spPr>
        <p:txBody>
          <a:bodyPr wrap="none">
            <a:spAutoFit/>
          </a:bodyPr>
          <a:lstStyle/>
          <a:p>
            <a:pPr algn="ctr">
              <a:defRPr/>
            </a:pPr>
            <a:r>
              <a:rPr lang="en-US" sz="2330" b="1" dirty="0" err="1">
                <a:solidFill>
                  <a:srgbClr val="000000"/>
                </a:solidFill>
              </a:rPr>
              <a:t>Transferencia</a:t>
            </a:r>
            <a:r>
              <a:rPr lang="en-US" sz="2330" b="1" dirty="0">
                <a:solidFill>
                  <a:srgbClr val="000000"/>
                </a:solidFill>
              </a:rPr>
              <a:t> </a:t>
            </a:r>
            <a:r>
              <a:rPr lang="en-US" sz="2330" b="1" dirty="0" err="1">
                <a:solidFill>
                  <a:srgbClr val="000000"/>
                </a:solidFill>
              </a:rPr>
              <a:t>bancaria</a:t>
            </a:r>
            <a:r>
              <a:rPr lang="en-US" sz="2330" b="1" dirty="0">
                <a:solidFill>
                  <a:srgbClr val="000000"/>
                </a:solidFill>
              </a:rPr>
              <a:t> </a:t>
            </a:r>
            <a:r>
              <a:rPr lang="en-US" sz="2330" b="1" dirty="0" err="1">
                <a:solidFill>
                  <a:srgbClr val="000000"/>
                </a:solidFill>
              </a:rPr>
              <a:t>básica</a:t>
            </a:r>
            <a:endParaRPr lang="en-US" sz="2330" b="1" dirty="0">
              <a:solidFill>
                <a:srgbClr val="000000"/>
              </a:solidFill>
            </a:endParaRPr>
          </a:p>
          <a:p>
            <a:pPr algn="ctr">
              <a:defRPr/>
            </a:pPr>
            <a:r>
              <a:rPr lang="en-US" sz="3494" b="1" dirty="0">
                <a:solidFill>
                  <a:srgbClr val="000000"/>
                </a:solidFill>
              </a:rPr>
              <a:t>MT103 &amp; MT202Cov</a:t>
            </a:r>
          </a:p>
        </p:txBody>
      </p:sp>
      <p:sp>
        <p:nvSpPr>
          <p:cNvPr id="21" name="Arc 20">
            <a:extLst>
              <a:ext uri="{FF2B5EF4-FFF2-40B4-BE49-F238E27FC236}">
                <a16:creationId xmlns:a16="http://schemas.microsoft.com/office/drawing/2014/main" id="{0C8F9562-C4DD-4DBB-B8B7-7B68377ADA42}"/>
              </a:ext>
            </a:extLst>
          </p:cNvPr>
          <p:cNvSpPr/>
          <p:nvPr/>
        </p:nvSpPr>
        <p:spPr>
          <a:xfrm rot="5400000">
            <a:off x="3805872" y="3110684"/>
            <a:ext cx="1358458" cy="1584341"/>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4" name="Arc 23">
            <a:extLst>
              <a:ext uri="{FF2B5EF4-FFF2-40B4-BE49-F238E27FC236}">
                <a16:creationId xmlns:a16="http://schemas.microsoft.com/office/drawing/2014/main" id="{5A1B0BF6-7B47-4B0C-9C9D-7AB66796D2E4}"/>
              </a:ext>
            </a:extLst>
          </p:cNvPr>
          <p:cNvSpPr/>
          <p:nvPr/>
        </p:nvSpPr>
        <p:spPr>
          <a:xfrm rot="5400000">
            <a:off x="5470637" y="3173349"/>
            <a:ext cx="1234745" cy="1582726"/>
          </a:xfrm>
          <a:prstGeom prst="arc">
            <a:avLst>
              <a:gd name="adj1" fmla="val 16200000"/>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5" name="Arc 24">
            <a:extLst>
              <a:ext uri="{FF2B5EF4-FFF2-40B4-BE49-F238E27FC236}">
                <a16:creationId xmlns:a16="http://schemas.microsoft.com/office/drawing/2014/main" id="{A835A95D-56AB-4986-8B9B-77097248FC36}"/>
              </a:ext>
            </a:extLst>
          </p:cNvPr>
          <p:cNvSpPr/>
          <p:nvPr/>
        </p:nvSpPr>
        <p:spPr>
          <a:xfrm rot="5400000">
            <a:off x="2199406" y="3079757"/>
            <a:ext cx="1412413" cy="1535885"/>
          </a:xfrm>
          <a:prstGeom prst="arc">
            <a:avLst>
              <a:gd name="adj1" fmla="val 16410026"/>
              <a:gd name="adj2" fmla="val 5592434"/>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26" name="Arc 25">
            <a:extLst>
              <a:ext uri="{FF2B5EF4-FFF2-40B4-BE49-F238E27FC236}">
                <a16:creationId xmlns:a16="http://schemas.microsoft.com/office/drawing/2014/main" id="{45B678E0-A2C1-4E45-A2D6-4F8613D7E0C7}"/>
              </a:ext>
            </a:extLst>
          </p:cNvPr>
          <p:cNvSpPr/>
          <p:nvPr/>
        </p:nvSpPr>
        <p:spPr>
          <a:xfrm rot="16200000">
            <a:off x="3691392" y="347949"/>
            <a:ext cx="1547827" cy="4698190"/>
          </a:xfrm>
          <a:prstGeom prst="arc">
            <a:avLst>
              <a:gd name="adj1" fmla="val 16167673"/>
              <a:gd name="adj2" fmla="val 5519446"/>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747" dirty="0"/>
          </a:p>
        </p:txBody>
      </p:sp>
      <p:sp>
        <p:nvSpPr>
          <p:cNvPr id="19" name="TextBox 18">
            <a:extLst>
              <a:ext uri="{FF2B5EF4-FFF2-40B4-BE49-F238E27FC236}">
                <a16:creationId xmlns:a16="http://schemas.microsoft.com/office/drawing/2014/main" id="{4EBB4D30-1462-4B76-BB53-2178907378B7}"/>
              </a:ext>
            </a:extLst>
          </p:cNvPr>
          <p:cNvSpPr txBox="1"/>
          <p:nvPr/>
        </p:nvSpPr>
        <p:spPr>
          <a:xfrm>
            <a:off x="576834" y="5583039"/>
            <a:ext cx="3542177" cy="1167756"/>
          </a:xfrm>
          <a:prstGeom prst="rect">
            <a:avLst/>
          </a:prstGeom>
          <a:noFill/>
          <a:ln w="38100">
            <a:solidFill>
              <a:schemeClr val="tx1"/>
            </a:solidFill>
          </a:ln>
        </p:spPr>
        <p:txBody>
          <a:bodyPr wrap="square" rtlCol="0">
            <a:spAutoFit/>
          </a:bodyPr>
          <a:lstStyle/>
          <a:p>
            <a:r>
              <a:rPr lang="en-US" sz="1747" b="1" dirty="0">
                <a:solidFill>
                  <a:schemeClr val="bg1"/>
                </a:solidFill>
              </a:rPr>
              <a:t>MT103:</a:t>
            </a:r>
            <a:r>
              <a:rPr lang="en-US" sz="1747" dirty="0">
                <a:solidFill>
                  <a:schemeClr val="bg1"/>
                </a:solidFill>
              </a:rPr>
              <a:t>  </a:t>
            </a:r>
            <a:r>
              <a:rPr lang="es-ES" sz="1747" dirty="0">
                <a:solidFill>
                  <a:schemeClr val="bg1"/>
                </a:solidFill>
              </a:rPr>
              <a:t>Todos los detalles y comunicación muy rápida entre Banco de origen y banco </a:t>
            </a:r>
            <a:r>
              <a:rPr lang="es-ES" sz="1747" dirty="0" err="1">
                <a:solidFill>
                  <a:schemeClr val="bg1"/>
                </a:solidFill>
              </a:rPr>
              <a:t>benef</a:t>
            </a:r>
            <a:r>
              <a:rPr lang="es-ES" sz="1747" dirty="0">
                <a:solidFill>
                  <a:schemeClr val="bg1"/>
                </a:solidFill>
              </a:rPr>
              <a:t> ; pero sin valor.</a:t>
            </a:r>
            <a:endParaRPr lang="en-US" sz="1747" dirty="0">
              <a:solidFill>
                <a:schemeClr val="bg1"/>
              </a:solidFill>
            </a:endParaRPr>
          </a:p>
        </p:txBody>
      </p:sp>
      <p:sp>
        <p:nvSpPr>
          <p:cNvPr id="20" name="TextBox 19">
            <a:extLst>
              <a:ext uri="{FF2B5EF4-FFF2-40B4-BE49-F238E27FC236}">
                <a16:creationId xmlns:a16="http://schemas.microsoft.com/office/drawing/2014/main" id="{6C8D95AD-545E-4139-B8F9-7B56186DF545}"/>
              </a:ext>
            </a:extLst>
          </p:cNvPr>
          <p:cNvSpPr txBox="1"/>
          <p:nvPr/>
        </p:nvSpPr>
        <p:spPr>
          <a:xfrm>
            <a:off x="5277273" y="5583040"/>
            <a:ext cx="3015644" cy="898900"/>
          </a:xfrm>
          <a:prstGeom prst="rect">
            <a:avLst/>
          </a:prstGeom>
          <a:noFill/>
          <a:ln w="38100">
            <a:solidFill>
              <a:schemeClr val="tx1"/>
            </a:solidFill>
          </a:ln>
        </p:spPr>
        <p:txBody>
          <a:bodyPr wrap="square" rtlCol="0">
            <a:spAutoFit/>
          </a:bodyPr>
          <a:lstStyle/>
          <a:p>
            <a:r>
              <a:rPr lang="en-US" sz="1747" b="1" dirty="0">
                <a:solidFill>
                  <a:schemeClr val="bg1"/>
                </a:solidFill>
              </a:rPr>
              <a:t>MT202Cov:</a:t>
            </a:r>
            <a:r>
              <a:rPr lang="en-US" sz="1747" dirty="0">
                <a:solidFill>
                  <a:schemeClr val="bg1"/>
                </a:solidFill>
              </a:rPr>
              <a:t>  </a:t>
            </a:r>
            <a:r>
              <a:rPr lang="es-ES" sz="1747" dirty="0">
                <a:solidFill>
                  <a:schemeClr val="bg1"/>
                </a:solidFill>
              </a:rPr>
              <a:t>Todos los detalles; lento; pero tiene el valor real; menos riesgos.</a:t>
            </a:r>
            <a:endParaRPr lang="en-US" sz="1747" dirty="0">
              <a:solidFill>
                <a:schemeClr val="bg1"/>
              </a:solidFill>
            </a:endParaRPr>
          </a:p>
        </p:txBody>
      </p:sp>
      <p:sp>
        <p:nvSpPr>
          <p:cNvPr id="22" name="TextBox 21">
            <a:extLst>
              <a:ext uri="{FF2B5EF4-FFF2-40B4-BE49-F238E27FC236}">
                <a16:creationId xmlns:a16="http://schemas.microsoft.com/office/drawing/2014/main" id="{37C669B8-733D-48B4-AD98-E81A0B94DB5D}"/>
              </a:ext>
            </a:extLst>
          </p:cNvPr>
          <p:cNvSpPr txBox="1"/>
          <p:nvPr/>
        </p:nvSpPr>
        <p:spPr>
          <a:xfrm>
            <a:off x="1615735" y="1759003"/>
            <a:ext cx="1043870" cy="361189"/>
          </a:xfrm>
          <a:prstGeom prst="rect">
            <a:avLst/>
          </a:prstGeom>
          <a:noFill/>
          <a:ln w="38100">
            <a:solidFill>
              <a:schemeClr val="tx1"/>
            </a:solidFill>
          </a:ln>
        </p:spPr>
        <p:txBody>
          <a:bodyPr wrap="square" rtlCol="0">
            <a:spAutoFit/>
          </a:bodyPr>
          <a:lstStyle/>
          <a:p>
            <a:r>
              <a:rPr lang="en-US" sz="1747" b="1" dirty="0">
                <a:solidFill>
                  <a:schemeClr val="bg1"/>
                </a:solidFill>
              </a:rPr>
              <a:t>MT103</a:t>
            </a:r>
            <a:r>
              <a:rPr lang="en-US" sz="1747" dirty="0">
                <a:solidFill>
                  <a:schemeClr val="bg1"/>
                </a:solidFill>
              </a:rPr>
              <a:t> </a:t>
            </a:r>
          </a:p>
        </p:txBody>
      </p:sp>
      <p:sp>
        <p:nvSpPr>
          <p:cNvPr id="23" name="TextBox 22">
            <a:extLst>
              <a:ext uri="{FF2B5EF4-FFF2-40B4-BE49-F238E27FC236}">
                <a16:creationId xmlns:a16="http://schemas.microsoft.com/office/drawing/2014/main" id="{0CB9A49A-99E0-41F6-89A8-59B2778125DC}"/>
              </a:ext>
            </a:extLst>
          </p:cNvPr>
          <p:cNvSpPr txBox="1"/>
          <p:nvPr/>
        </p:nvSpPr>
        <p:spPr>
          <a:xfrm>
            <a:off x="1582279" y="4582084"/>
            <a:ext cx="1271534" cy="361189"/>
          </a:xfrm>
          <a:prstGeom prst="rect">
            <a:avLst/>
          </a:prstGeom>
          <a:noFill/>
          <a:ln w="38100">
            <a:solidFill>
              <a:schemeClr val="tx1"/>
            </a:solidFill>
          </a:ln>
        </p:spPr>
        <p:txBody>
          <a:bodyPr wrap="square" rtlCol="0">
            <a:spAutoFit/>
          </a:bodyPr>
          <a:lstStyle/>
          <a:p>
            <a:r>
              <a:rPr lang="en-US" sz="1747" b="1" dirty="0">
                <a:solidFill>
                  <a:schemeClr val="bg1"/>
                </a:solidFill>
              </a:rPr>
              <a:t>MT202cov</a:t>
            </a:r>
            <a:r>
              <a:rPr lang="en-US" sz="1747" dirty="0">
                <a:solidFill>
                  <a:schemeClr val="bg1"/>
                </a:solidFill>
              </a:rPr>
              <a:t> </a:t>
            </a:r>
          </a:p>
        </p:txBody>
      </p:sp>
    </p:spTree>
    <p:extLst>
      <p:ext uri="{BB962C8B-B14F-4D97-AF65-F5344CB8AC3E}">
        <p14:creationId xmlns:p14="http://schemas.microsoft.com/office/powerpoint/2010/main" val="16372583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D6974-1765-43F3-8307-DA8B1D2A5BA5}"/>
              </a:ext>
            </a:extLst>
          </p:cNvPr>
          <p:cNvSpPr>
            <a:spLocks noGrp="1"/>
          </p:cNvSpPr>
          <p:nvPr>
            <p:ph type="title"/>
          </p:nvPr>
        </p:nvSpPr>
        <p:spPr/>
        <p:txBody>
          <a:bodyPr/>
          <a:lstStyle/>
          <a:p>
            <a:r>
              <a:rPr lang="en-US" b="1" dirty="0" err="1"/>
              <a:t>Examinar</a:t>
            </a:r>
            <a:r>
              <a:rPr lang="en-US" b="1" dirty="0"/>
              <a:t> </a:t>
            </a:r>
            <a:r>
              <a:rPr lang="en-US" b="1" dirty="0" err="1"/>
              <a:t>el</a:t>
            </a:r>
            <a:r>
              <a:rPr lang="en-US" b="1" dirty="0"/>
              <a:t> cable</a:t>
            </a:r>
          </a:p>
        </p:txBody>
      </p:sp>
      <p:sp>
        <p:nvSpPr>
          <p:cNvPr id="3" name="Slide Number Placeholder 2">
            <a:extLst>
              <a:ext uri="{FF2B5EF4-FFF2-40B4-BE49-F238E27FC236}">
                <a16:creationId xmlns:a16="http://schemas.microsoft.com/office/drawing/2014/main" id="{9D82E0E5-7E03-4B7E-AF9A-52D4AAD44F5A}"/>
              </a:ext>
            </a:extLst>
          </p:cNvPr>
          <p:cNvSpPr>
            <a:spLocks noGrp="1"/>
          </p:cNvSpPr>
          <p:nvPr>
            <p:ph type="sldNum" sz="quarter" idx="4294967295"/>
          </p:nvPr>
        </p:nvSpPr>
        <p:spPr>
          <a:xfrm>
            <a:off x="8678956" y="6324321"/>
            <a:ext cx="330574" cy="236724"/>
          </a:xfrm>
          <a:prstGeom prst="rect">
            <a:avLst/>
          </a:prstGeom>
        </p:spPr>
        <p:txBody>
          <a:bodyPr/>
          <a:lstStyle/>
          <a:p>
            <a:fld id="{941AA2AD-4ABD-40E1-928E-6C7D7FF4C282}" type="slidenum">
              <a:rPr lang="en-GB" smtClean="0"/>
              <a:t>25</a:t>
            </a:fld>
            <a:endParaRPr lang="en-GB" dirty="0"/>
          </a:p>
        </p:txBody>
      </p:sp>
    </p:spTree>
    <p:extLst>
      <p:ext uri="{BB962C8B-B14F-4D97-AF65-F5344CB8AC3E}">
        <p14:creationId xmlns:p14="http://schemas.microsoft.com/office/powerpoint/2010/main" val="560828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26</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26</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26</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26</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26</a:t>
            </a:fld>
            <a:endParaRPr lang="en-US" dirty="0"/>
          </a:p>
        </p:txBody>
      </p:sp>
      <p:sp>
        <p:nvSpPr>
          <p:cNvPr id="12" name="TextBox 11"/>
          <p:cNvSpPr txBox="1"/>
          <p:nvPr/>
        </p:nvSpPr>
        <p:spPr bwMode="ltGray">
          <a:xfrm>
            <a:off x="984692" y="314878"/>
            <a:ext cx="1571159"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b="1" dirty="0" err="1">
                <a:solidFill>
                  <a:schemeClr val="bg1"/>
                </a:solidFill>
                <a:latin typeface="+mn-lt"/>
              </a:rPr>
              <a:t>Boleto</a:t>
            </a:r>
            <a:r>
              <a:rPr lang="en-US" b="1" dirty="0">
                <a:solidFill>
                  <a:schemeClr val="bg1"/>
                </a:solidFill>
                <a:latin typeface="+mn-lt"/>
              </a:rPr>
              <a:t> de </a:t>
            </a:r>
            <a:r>
              <a:rPr lang="en-US" b="1" dirty="0" err="1">
                <a:solidFill>
                  <a:schemeClr val="bg1"/>
                </a:solidFill>
                <a:latin typeface="+mn-lt"/>
              </a:rPr>
              <a:t>tren</a:t>
            </a:r>
            <a:endParaRPr lang="en-US" b="1" dirty="0">
              <a:solidFill>
                <a:schemeClr val="bg1"/>
              </a:solidFill>
              <a:latin typeface="+mn-lt"/>
            </a:endParaRPr>
          </a:p>
        </p:txBody>
      </p:sp>
      <p:sp>
        <p:nvSpPr>
          <p:cNvPr id="2" name="Rectangle 1">
            <a:extLst>
              <a:ext uri="{FF2B5EF4-FFF2-40B4-BE49-F238E27FC236}">
                <a16:creationId xmlns:a16="http://schemas.microsoft.com/office/drawing/2014/main" id="{380F6014-BE42-479F-ADB7-EA93F5FA2BC8}"/>
              </a:ext>
            </a:extLst>
          </p:cNvPr>
          <p:cNvSpPr/>
          <p:nvPr/>
        </p:nvSpPr>
        <p:spPr>
          <a:xfrm>
            <a:off x="2250831" y="1120725"/>
            <a:ext cx="5312898" cy="47595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t>HAPPY RAILS TRANSPORTATION</a:t>
            </a:r>
          </a:p>
          <a:p>
            <a:pPr algn="ctr"/>
            <a:endParaRPr lang="en-US" b="1" u="sng" dirty="0"/>
          </a:p>
          <a:p>
            <a:r>
              <a:rPr lang="en-US" dirty="0"/>
              <a:t>Reservation Number:  XN45BT39283</a:t>
            </a:r>
          </a:p>
          <a:p>
            <a:r>
              <a:rPr lang="en-US" dirty="0"/>
              <a:t>Reservation Date:  August 31, 2020</a:t>
            </a:r>
          </a:p>
          <a:p>
            <a:r>
              <a:rPr lang="en-US" dirty="0"/>
              <a:t>Fare:  $237.89</a:t>
            </a:r>
          </a:p>
          <a:p>
            <a:r>
              <a:rPr lang="en-US" dirty="0"/>
              <a:t>Class:  Economy</a:t>
            </a:r>
          </a:p>
          <a:p>
            <a:r>
              <a:rPr lang="en-US" dirty="0"/>
              <a:t>Date:  September 16, 2020</a:t>
            </a:r>
          </a:p>
          <a:p>
            <a:r>
              <a:rPr lang="en-US" dirty="0"/>
              <a:t>Passenger:  Douglas Sloan</a:t>
            </a:r>
          </a:p>
          <a:p>
            <a:r>
              <a:rPr lang="en-US" dirty="0"/>
              <a:t>Passenger Number: A12345</a:t>
            </a:r>
          </a:p>
          <a:p>
            <a:r>
              <a:rPr lang="en-US" dirty="0"/>
              <a:t>Departure:  B&amp;O Station. Akron, Ohio</a:t>
            </a:r>
          </a:p>
          <a:p>
            <a:r>
              <a:rPr lang="en-US" dirty="0"/>
              <a:t>Train:  3478 Midnight Express</a:t>
            </a:r>
          </a:p>
          <a:p>
            <a:r>
              <a:rPr lang="en-US" dirty="0"/>
              <a:t>Destination:  Union Station. Harpers Ferry, WV</a:t>
            </a:r>
          </a:p>
          <a:p>
            <a:r>
              <a:rPr lang="en-US" dirty="0"/>
              <a:t>Transfers: Penn Station, Newark, NJ</a:t>
            </a:r>
          </a:p>
          <a:p>
            <a:r>
              <a:rPr lang="en-US" dirty="0"/>
              <a:t>Train:  2648 Regional InterCity </a:t>
            </a:r>
          </a:p>
          <a:p>
            <a:pPr algn="ctr"/>
            <a:endParaRPr lang="en-US" dirty="0"/>
          </a:p>
        </p:txBody>
      </p:sp>
    </p:spTree>
    <p:extLst>
      <p:ext uri="{BB962C8B-B14F-4D97-AF65-F5344CB8AC3E}">
        <p14:creationId xmlns:p14="http://schemas.microsoft.com/office/powerpoint/2010/main" val="19459099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10;&#10;Description automatically generated">
            <a:extLst>
              <a:ext uri="{FF2B5EF4-FFF2-40B4-BE49-F238E27FC236}">
                <a16:creationId xmlns:a16="http://schemas.microsoft.com/office/drawing/2014/main" id="{25081662-E634-979C-72DD-DF775551CF52}"/>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654" r="2" b="2"/>
          <a:stretch/>
        </p:blipFill>
        <p:spPr>
          <a:xfrm>
            <a:off x="3709357" y="1345721"/>
            <a:ext cx="5434641" cy="5512279"/>
          </a:xfrm>
          <a:prstGeom prst="rect">
            <a:avLst/>
          </a:prstGeom>
        </p:spPr>
      </p:pic>
      <p:sp>
        <p:nvSpPr>
          <p:cNvPr id="2" name="Title 1">
            <a:extLst>
              <a:ext uri="{FF2B5EF4-FFF2-40B4-BE49-F238E27FC236}">
                <a16:creationId xmlns:a16="http://schemas.microsoft.com/office/drawing/2014/main" id="{B3F0F85A-6D52-DF9B-4DF2-9EBFD1C40709}"/>
              </a:ext>
            </a:extLst>
          </p:cNvPr>
          <p:cNvSpPr>
            <a:spLocks noGrp="1"/>
          </p:cNvSpPr>
          <p:nvPr>
            <p:ph type="title"/>
          </p:nvPr>
        </p:nvSpPr>
        <p:spPr>
          <a:xfrm>
            <a:off x="1025463" y="0"/>
            <a:ext cx="7946008" cy="1424934"/>
          </a:xfrm>
        </p:spPr>
        <p:txBody>
          <a:bodyPr>
            <a:normAutofit/>
          </a:bodyPr>
          <a:lstStyle/>
          <a:p>
            <a:r>
              <a:rPr lang="en-US" sz="4000" b="1" dirty="0" err="1"/>
              <a:t>Contenido</a:t>
            </a:r>
            <a:r>
              <a:rPr lang="en-US" sz="4000" b="1" dirty="0"/>
              <a:t> de un </a:t>
            </a:r>
            <a:br>
              <a:rPr lang="en-US" sz="4000" b="1" dirty="0"/>
            </a:br>
            <a:r>
              <a:rPr lang="en-US" sz="4000" b="1" dirty="0"/>
              <a:t>SWIFT MT103/202Cov</a:t>
            </a:r>
            <a:endParaRPr lang="en-US" sz="4000" dirty="0"/>
          </a:p>
        </p:txBody>
      </p:sp>
      <p:sp>
        <p:nvSpPr>
          <p:cNvPr id="3" name="Content Placeholder 2">
            <a:extLst>
              <a:ext uri="{FF2B5EF4-FFF2-40B4-BE49-F238E27FC236}">
                <a16:creationId xmlns:a16="http://schemas.microsoft.com/office/drawing/2014/main" id="{1D948D6E-411D-41E7-27C8-9F77E881626C}"/>
              </a:ext>
            </a:extLst>
          </p:cNvPr>
          <p:cNvSpPr>
            <a:spLocks noGrp="1"/>
          </p:cNvSpPr>
          <p:nvPr>
            <p:ph idx="1"/>
          </p:nvPr>
        </p:nvSpPr>
        <p:spPr>
          <a:xfrm>
            <a:off x="532507" y="1493151"/>
            <a:ext cx="2866642" cy="2807072"/>
          </a:xfrm>
        </p:spPr>
        <p:txBody>
          <a:bodyPr>
            <a:noAutofit/>
          </a:bodyPr>
          <a:lstStyle/>
          <a:p>
            <a:pPr defTabSz="685800">
              <a:defRPr/>
            </a:pPr>
            <a:r>
              <a:rPr lang="es-ES" sz="2000" dirty="0"/>
              <a:t>Fecha</a:t>
            </a:r>
          </a:p>
          <a:p>
            <a:pPr defTabSz="685800">
              <a:defRPr/>
            </a:pPr>
            <a:r>
              <a:rPr lang="es-ES" sz="2000" dirty="0"/>
              <a:t>Importe</a:t>
            </a:r>
          </a:p>
          <a:p>
            <a:pPr defTabSz="685800">
              <a:defRPr/>
            </a:pPr>
            <a:r>
              <a:rPr lang="es-ES" sz="2000" dirty="0"/>
              <a:t>Ordenante</a:t>
            </a:r>
          </a:p>
          <a:p>
            <a:pPr defTabSz="685800">
              <a:defRPr/>
            </a:pPr>
            <a:r>
              <a:rPr lang="es-ES" sz="2000" dirty="0"/>
              <a:t>Dirección del ordenante</a:t>
            </a:r>
          </a:p>
          <a:p>
            <a:pPr defTabSz="685800">
              <a:defRPr/>
            </a:pPr>
            <a:r>
              <a:rPr lang="es-ES" sz="2000" dirty="0"/>
              <a:t>Banco y CIB del ordenante</a:t>
            </a:r>
          </a:p>
          <a:p>
            <a:pPr defTabSz="685800">
              <a:defRPr/>
            </a:pPr>
            <a:r>
              <a:rPr lang="es-ES" sz="2000" dirty="0"/>
              <a:t>Banco y CIB del beneficiario</a:t>
            </a:r>
          </a:p>
          <a:p>
            <a:pPr defTabSz="685800">
              <a:defRPr/>
            </a:pPr>
            <a:r>
              <a:rPr lang="es-ES" sz="2000" dirty="0"/>
              <a:t>Beneficiario </a:t>
            </a:r>
          </a:p>
          <a:p>
            <a:pPr defTabSz="685800">
              <a:defRPr/>
            </a:pPr>
            <a:r>
              <a:rPr lang="es-ES" sz="2000" dirty="0"/>
              <a:t>Dirección del beneficiario (opcional)</a:t>
            </a:r>
          </a:p>
          <a:p>
            <a:pPr defTabSz="685800">
              <a:defRPr/>
            </a:pPr>
            <a:r>
              <a:rPr lang="es-ES" sz="2000" dirty="0"/>
              <a:t>Campo Referencias/Memo (Opcional)</a:t>
            </a:r>
            <a:endParaRPr lang="en-US" sz="2000" dirty="0"/>
          </a:p>
        </p:txBody>
      </p:sp>
    </p:spTree>
    <p:extLst>
      <p:ext uri="{BB962C8B-B14F-4D97-AF65-F5344CB8AC3E}">
        <p14:creationId xmlns:p14="http://schemas.microsoft.com/office/powerpoint/2010/main" val="41360412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28</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28</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28</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28</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28</a:t>
            </a:fld>
            <a:endParaRPr lang="en-US" dirty="0"/>
          </a:p>
        </p:txBody>
      </p:sp>
      <p:sp>
        <p:nvSpPr>
          <p:cNvPr id="12" name="TextBox 11"/>
          <p:cNvSpPr txBox="1"/>
          <p:nvPr/>
        </p:nvSpPr>
        <p:spPr bwMode="ltGray">
          <a:xfrm>
            <a:off x="984692" y="314878"/>
            <a:ext cx="6515461"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b="1" dirty="0" err="1">
                <a:solidFill>
                  <a:schemeClr val="bg1"/>
                </a:solidFill>
              </a:rPr>
              <a:t>Estándar</a:t>
            </a:r>
            <a:r>
              <a:rPr lang="en-US" b="1" dirty="0">
                <a:solidFill>
                  <a:schemeClr val="bg1"/>
                </a:solidFill>
                <a:latin typeface="+mn-lt"/>
              </a:rPr>
              <a:t> SWIFT MT103/MT202Cov [las </a:t>
            </a:r>
            <a:r>
              <a:rPr lang="en-US" b="1" dirty="0" err="1">
                <a:solidFill>
                  <a:schemeClr val="bg1"/>
                </a:solidFill>
                <a:latin typeface="+mn-lt"/>
              </a:rPr>
              <a:t>apariencias</a:t>
            </a:r>
            <a:r>
              <a:rPr lang="en-US" b="1" dirty="0">
                <a:solidFill>
                  <a:schemeClr val="bg1"/>
                </a:solidFill>
                <a:latin typeface="+mn-lt"/>
              </a:rPr>
              <a:t> </a:t>
            </a:r>
            <a:r>
              <a:rPr lang="en-US" b="1" dirty="0" err="1">
                <a:solidFill>
                  <a:schemeClr val="bg1"/>
                </a:solidFill>
                <a:latin typeface="+mn-lt"/>
              </a:rPr>
              <a:t>pueden</a:t>
            </a:r>
            <a:r>
              <a:rPr lang="en-US" b="1" dirty="0">
                <a:solidFill>
                  <a:schemeClr val="bg1"/>
                </a:solidFill>
                <a:latin typeface="+mn-lt"/>
              </a:rPr>
              <a:t> </a:t>
            </a:r>
            <a:r>
              <a:rPr lang="en-US" b="1" dirty="0" err="1">
                <a:solidFill>
                  <a:schemeClr val="bg1"/>
                </a:solidFill>
                <a:latin typeface="+mn-lt"/>
              </a:rPr>
              <a:t>variar</a:t>
            </a:r>
            <a:r>
              <a:rPr lang="en-US" b="1" dirty="0">
                <a:solidFill>
                  <a:schemeClr val="bg1"/>
                </a:solidFill>
                <a:latin typeface="+mn-lt"/>
              </a:rPr>
              <a:t>]</a:t>
            </a:r>
          </a:p>
        </p:txBody>
      </p:sp>
      <p:sp>
        <p:nvSpPr>
          <p:cNvPr id="2" name="Rectangle 1">
            <a:extLst>
              <a:ext uri="{FF2B5EF4-FFF2-40B4-BE49-F238E27FC236}">
                <a16:creationId xmlns:a16="http://schemas.microsoft.com/office/drawing/2014/main" id="{380F6014-BE42-479F-ADB7-EA93F5FA2BC8}"/>
              </a:ext>
            </a:extLst>
          </p:cNvPr>
          <p:cNvSpPr/>
          <p:nvPr/>
        </p:nvSpPr>
        <p:spPr>
          <a:xfrm>
            <a:off x="2258451" y="815925"/>
            <a:ext cx="5312898" cy="47595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u="sng" dirty="0"/>
          </a:p>
          <a:p>
            <a:r>
              <a:rPr lang="en-US" dirty="0"/>
              <a:t>TXN #:  564794047494</a:t>
            </a:r>
          </a:p>
          <a:p>
            <a:r>
              <a:rPr lang="en-US" dirty="0"/>
              <a:t>Transaction Date :  August 31, 2020</a:t>
            </a:r>
          </a:p>
          <a:p>
            <a:r>
              <a:rPr lang="en-US" dirty="0"/>
              <a:t>Transaction Amount:  $12,237.89</a:t>
            </a:r>
          </a:p>
          <a:p>
            <a:r>
              <a:rPr lang="en-US" dirty="0"/>
              <a:t>ORG:  Bob’s Boats</a:t>
            </a:r>
          </a:p>
          <a:p>
            <a:r>
              <a:rPr lang="en-US" dirty="0"/>
              <a:t>ORG Account #:  009-87-68574</a:t>
            </a:r>
          </a:p>
          <a:p>
            <a:r>
              <a:rPr lang="en-US" dirty="0"/>
              <a:t>ORG Address:  123 Sesame Street, Paris, France</a:t>
            </a:r>
          </a:p>
          <a:p>
            <a:r>
              <a:rPr lang="en-US" dirty="0"/>
              <a:t>ORG Bank:  HSBC Paris</a:t>
            </a:r>
          </a:p>
          <a:p>
            <a:r>
              <a:rPr lang="en-US" dirty="0"/>
              <a:t>ORG Bank SWIFT #CCFRFRPP</a:t>
            </a:r>
          </a:p>
          <a:p>
            <a:r>
              <a:rPr lang="en-US" dirty="0"/>
              <a:t>Intermediate Bank:  Bank of America</a:t>
            </a:r>
          </a:p>
          <a:p>
            <a:r>
              <a:rPr lang="en-US" dirty="0"/>
              <a:t>Bene Bank:  Deutsche Bank Hamburg</a:t>
            </a:r>
          </a:p>
          <a:p>
            <a:r>
              <a:rPr lang="en-US" dirty="0"/>
              <a:t>Bene Bank SWIFT #: DEUTDEHH</a:t>
            </a:r>
          </a:p>
          <a:p>
            <a:r>
              <a:rPr lang="en-US" dirty="0"/>
              <a:t>Beneficiary:  Al Capone</a:t>
            </a:r>
          </a:p>
          <a:p>
            <a:r>
              <a:rPr lang="en-US" dirty="0"/>
              <a:t>Bene Account #:  RT783674842</a:t>
            </a:r>
          </a:p>
          <a:p>
            <a:r>
              <a:rPr lang="en-US" dirty="0"/>
              <a:t>Bene Address:  64-16 Talbot Street, Seoul, Korea</a:t>
            </a:r>
          </a:p>
          <a:p>
            <a:r>
              <a:rPr lang="en-US" dirty="0"/>
              <a:t>Memo:  Payment for contract number 34453</a:t>
            </a:r>
          </a:p>
          <a:p>
            <a:endParaRPr lang="en-US" dirty="0"/>
          </a:p>
          <a:p>
            <a:pPr algn="ctr"/>
            <a:endParaRPr lang="en-US" dirty="0"/>
          </a:p>
        </p:txBody>
      </p:sp>
      <p:sp>
        <p:nvSpPr>
          <p:cNvPr id="8" name="TextBox 7">
            <a:extLst>
              <a:ext uri="{FF2B5EF4-FFF2-40B4-BE49-F238E27FC236}">
                <a16:creationId xmlns:a16="http://schemas.microsoft.com/office/drawing/2014/main" id="{AFACF0A4-0D05-4F4A-ABB8-65C3CC4B1B31}"/>
              </a:ext>
            </a:extLst>
          </p:cNvPr>
          <p:cNvSpPr txBox="1"/>
          <p:nvPr/>
        </p:nvSpPr>
        <p:spPr>
          <a:xfrm>
            <a:off x="377190" y="5801675"/>
            <a:ext cx="8313420" cy="923330"/>
          </a:xfrm>
          <a:prstGeom prst="rect">
            <a:avLst/>
          </a:prstGeom>
          <a:noFill/>
        </p:spPr>
        <p:txBody>
          <a:bodyPr wrap="square" rtlCol="0">
            <a:spAutoFit/>
          </a:bodyPr>
          <a:lstStyle/>
          <a:p>
            <a:r>
              <a:rPr lang="es-ES" dirty="0">
                <a:solidFill>
                  <a:schemeClr val="bg1"/>
                </a:solidFill>
              </a:rPr>
              <a:t>El Código SWIFT o Código CIB consta de 8 a 11 caracteres que incluyen:  4 letras para el banco; 2 letras para el país; dos letras o números para la ubicación.  Otros 3 dígitos son opcionales para la oficina central.</a:t>
            </a:r>
            <a:endParaRPr lang="en-US" dirty="0">
              <a:solidFill>
                <a:schemeClr val="bg1"/>
              </a:solidFill>
            </a:endParaRPr>
          </a:p>
        </p:txBody>
      </p:sp>
    </p:spTree>
    <p:extLst>
      <p:ext uri="{BB962C8B-B14F-4D97-AF65-F5344CB8AC3E}">
        <p14:creationId xmlns:p14="http://schemas.microsoft.com/office/powerpoint/2010/main" val="31462973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2776055769"/>
              </p:ext>
            </p:extLst>
          </p:nvPr>
        </p:nvGraphicFramePr>
        <p:xfrm>
          <a:off x="333375" y="2622550"/>
          <a:ext cx="11318875" cy="4033838"/>
        </p:xfrm>
        <a:graphic>
          <a:graphicData uri="http://schemas.openxmlformats.org/presentationml/2006/ole">
            <mc:AlternateContent xmlns:mc="http://schemas.openxmlformats.org/markup-compatibility/2006">
              <mc:Choice xmlns:v="urn:schemas-microsoft-com:vml" Requires="v">
                <p:oleObj name="Worksheet" r:id="rId2" imgW="11201240" imgH="1859344" progId="Excel.Sheet.8">
                  <p:embed/>
                </p:oleObj>
              </mc:Choice>
              <mc:Fallback>
                <p:oleObj name="Worksheet" r:id="rId2" imgW="11201240" imgH="1859344" progId="Excel.Sheet.8">
                  <p:embed/>
                  <p:pic>
                    <p:nvPicPr>
                      <p:cNvPr id="0" name=""/>
                      <p:cNvPicPr>
                        <a:picLocks noChangeAspect="1" noChangeArrowheads="1"/>
                      </p:cNvPicPr>
                      <p:nvPr/>
                    </p:nvPicPr>
                    <p:blipFill>
                      <a:blip r:embed="rId3"/>
                      <a:srcRect/>
                      <a:stretch>
                        <a:fillRect/>
                      </a:stretch>
                    </p:blipFill>
                    <p:spPr bwMode="auto">
                      <a:xfrm>
                        <a:off x="333375" y="2622550"/>
                        <a:ext cx="11318875" cy="403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extBox 1">
            <a:extLst>
              <a:ext uri="{FF2B5EF4-FFF2-40B4-BE49-F238E27FC236}">
                <a16:creationId xmlns:a16="http://schemas.microsoft.com/office/drawing/2014/main" id="{744FEFED-77C9-43D2-8329-60C1A35251D8}"/>
              </a:ext>
            </a:extLst>
          </p:cNvPr>
          <p:cNvSpPr txBox="1"/>
          <p:nvPr/>
        </p:nvSpPr>
        <p:spPr>
          <a:xfrm>
            <a:off x="1577341" y="434340"/>
            <a:ext cx="6217920" cy="1323439"/>
          </a:xfrm>
          <a:prstGeom prst="rect">
            <a:avLst/>
          </a:prstGeom>
          <a:noFill/>
        </p:spPr>
        <p:txBody>
          <a:bodyPr wrap="square" rtlCol="0">
            <a:spAutoFit/>
          </a:bodyPr>
          <a:lstStyle/>
          <a:p>
            <a:r>
              <a:rPr lang="es-ES" sz="2000" b="1" dirty="0">
                <a:solidFill>
                  <a:schemeClr val="bg1"/>
                </a:solidFill>
              </a:rPr>
              <a:t>Analizar una serie de pagos a lo largo de un periodo de tiempo determinado es crucial para comprender las actividades de su objetivo/sospechoso y ampliar el alcance de su investigación.</a:t>
            </a:r>
            <a:endParaRPr lang="en-US" sz="2000" b="1" dirty="0">
              <a:solidFill>
                <a:schemeClr val="bg1"/>
              </a:solidFill>
            </a:endParaRPr>
          </a:p>
        </p:txBody>
      </p:sp>
      <p:sp>
        <p:nvSpPr>
          <p:cNvPr id="3" name="Slide Number Placeholder 2">
            <a:extLst>
              <a:ext uri="{FF2B5EF4-FFF2-40B4-BE49-F238E27FC236}">
                <a16:creationId xmlns:a16="http://schemas.microsoft.com/office/drawing/2014/main" id="{7B9F03BC-4233-467A-BE65-69EB4346BAC4}"/>
              </a:ext>
            </a:extLst>
          </p:cNvPr>
          <p:cNvSpPr>
            <a:spLocks noGrp="1"/>
          </p:cNvSpPr>
          <p:nvPr>
            <p:ph type="sldNum" sz="quarter" idx="12"/>
          </p:nvPr>
        </p:nvSpPr>
        <p:spPr/>
        <p:txBody>
          <a:bodyPr/>
          <a:lstStyle/>
          <a:p>
            <a:fld id="{941AA2AD-4ABD-40E1-928E-6C7D7FF4C282}" type="slidenum">
              <a:rPr lang="en-GB" smtClean="0"/>
              <a:t>29</a:t>
            </a:fld>
            <a:endParaRPr lang="en-GB" dirty="0"/>
          </a:p>
        </p:txBody>
      </p:sp>
    </p:spTree>
    <p:extLst>
      <p:ext uri="{BB962C8B-B14F-4D97-AF65-F5344CB8AC3E}">
        <p14:creationId xmlns:p14="http://schemas.microsoft.com/office/powerpoint/2010/main" val="3402166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B725F3A-46BE-F7F7-A5C2-9D04E7FF9F08}"/>
              </a:ext>
            </a:extLst>
          </p:cNvPr>
          <p:cNvSpPr>
            <a:spLocks noGrp="1"/>
          </p:cNvSpPr>
          <p:nvPr>
            <p:ph type="sldNum" sz="quarter" idx="12"/>
          </p:nvPr>
        </p:nvSpPr>
        <p:spPr/>
        <p:txBody>
          <a:bodyPr/>
          <a:lstStyle/>
          <a:p>
            <a:fld id="{941AA2AD-4ABD-40E1-928E-6C7D7FF4C282}" type="slidenum">
              <a:rPr lang="en-GB" smtClean="0"/>
              <a:t>3</a:t>
            </a:fld>
            <a:endParaRPr lang="en-GB" dirty="0"/>
          </a:p>
        </p:txBody>
      </p:sp>
      <p:sp>
        <p:nvSpPr>
          <p:cNvPr id="4" name="Title 1">
            <a:extLst>
              <a:ext uri="{FF2B5EF4-FFF2-40B4-BE49-F238E27FC236}">
                <a16:creationId xmlns:a16="http://schemas.microsoft.com/office/drawing/2014/main" id="{9F3C67A2-F8AD-7392-42E0-6FCE228F3F7F}"/>
              </a:ext>
            </a:extLst>
          </p:cNvPr>
          <p:cNvSpPr txBox="1">
            <a:spLocks/>
          </p:cNvSpPr>
          <p:nvPr/>
        </p:nvSpPr>
        <p:spPr>
          <a:xfrm>
            <a:off x="1170221" y="449250"/>
            <a:ext cx="7973779" cy="10584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Poppins Black" panose="00000A00000000000000" pitchFamily="50" charset="0"/>
                <a:ea typeface="+mj-ea"/>
                <a:cs typeface="Poppins Black" panose="00000A00000000000000" pitchFamily="50" charset="0"/>
              </a:defRPr>
            </a:lvl1pPr>
          </a:lstStyle>
          <a:p>
            <a:pPr algn="ctr"/>
            <a:r>
              <a:rPr lang="es-ES" sz="3600" dirty="0">
                <a:solidFill>
                  <a:schemeClr val="bg1"/>
                </a:solidFill>
                <a:latin typeface="Poppins Black" panose="00000A00000000000000" pitchFamily="2" charset="0"/>
                <a:cs typeface="Poppins Black" panose="00000A00000000000000" pitchFamily="2" charset="0"/>
              </a:rPr>
              <a:t>Las entidades financieras en el sistema financiero mundial</a:t>
            </a:r>
            <a:endParaRPr lang="en-US" sz="3600" dirty="0">
              <a:solidFill>
                <a:schemeClr val="bg1"/>
              </a:solidFill>
              <a:latin typeface="Poppins Black" panose="00000A00000000000000" pitchFamily="2" charset="0"/>
              <a:cs typeface="Poppins Black" panose="00000A00000000000000" pitchFamily="2" charset="0"/>
            </a:endParaRPr>
          </a:p>
        </p:txBody>
      </p:sp>
      <p:sp>
        <p:nvSpPr>
          <p:cNvPr id="5" name="TextBox 4">
            <a:extLst>
              <a:ext uri="{FF2B5EF4-FFF2-40B4-BE49-F238E27FC236}">
                <a16:creationId xmlns:a16="http://schemas.microsoft.com/office/drawing/2014/main" id="{356A50A2-48D9-E2EC-67CE-88478E4B88A3}"/>
              </a:ext>
            </a:extLst>
          </p:cNvPr>
          <p:cNvSpPr txBox="1"/>
          <p:nvPr/>
        </p:nvSpPr>
        <p:spPr>
          <a:xfrm>
            <a:off x="2350195" y="2805460"/>
            <a:ext cx="1501572" cy="1311128"/>
          </a:xfrm>
          <a:prstGeom prst="rect">
            <a:avLst/>
          </a:prstGeom>
          <a:solidFill>
            <a:srgbClr val="00B0F0"/>
          </a:solidFill>
          <a:ln w="28575">
            <a:solidFill>
              <a:schemeClr val="bg1"/>
            </a:solidFill>
          </a:ln>
        </p:spPr>
        <p:txBody>
          <a:bodyPr wrap="square" rtlCol="0">
            <a:spAutoFit/>
          </a:bodyPr>
          <a:lstStyle/>
          <a:p>
            <a:r>
              <a:rPr lang="es-ES" sz="1980" dirty="0">
                <a:solidFill>
                  <a:schemeClr val="bg1"/>
                </a:solidFill>
              </a:rPr>
              <a:t>Plataformas y </a:t>
            </a:r>
            <a:r>
              <a:rPr lang="es-ES" sz="1980" dirty="0" err="1">
                <a:solidFill>
                  <a:schemeClr val="bg1"/>
                </a:solidFill>
              </a:rPr>
              <a:t>Admin</a:t>
            </a:r>
            <a:r>
              <a:rPr lang="es-ES" sz="1980" dirty="0">
                <a:solidFill>
                  <a:schemeClr val="bg1"/>
                </a:solidFill>
              </a:rPr>
              <a:t>. de monedas virtuales</a:t>
            </a:r>
            <a:endParaRPr lang="en-US" sz="1980" dirty="0">
              <a:solidFill>
                <a:schemeClr val="bg1"/>
              </a:solidFill>
            </a:endParaRPr>
          </a:p>
        </p:txBody>
      </p:sp>
      <p:sp>
        <p:nvSpPr>
          <p:cNvPr id="6" name="TextBox 5">
            <a:extLst>
              <a:ext uri="{FF2B5EF4-FFF2-40B4-BE49-F238E27FC236}">
                <a16:creationId xmlns:a16="http://schemas.microsoft.com/office/drawing/2014/main" id="{301A53C8-E39D-7A00-09E2-D2A29A0A2A1B}"/>
              </a:ext>
            </a:extLst>
          </p:cNvPr>
          <p:cNvSpPr txBox="1"/>
          <p:nvPr/>
        </p:nvSpPr>
        <p:spPr>
          <a:xfrm>
            <a:off x="1186953" y="5505744"/>
            <a:ext cx="1303426" cy="701731"/>
          </a:xfrm>
          <a:prstGeom prst="rect">
            <a:avLst/>
          </a:prstGeom>
          <a:solidFill>
            <a:srgbClr val="00B0F0"/>
          </a:solidFill>
          <a:ln w="28575">
            <a:solidFill>
              <a:schemeClr val="bg1"/>
            </a:solidFill>
          </a:ln>
        </p:spPr>
        <p:txBody>
          <a:bodyPr wrap="square" rtlCol="0">
            <a:spAutoFit/>
          </a:bodyPr>
          <a:lstStyle/>
          <a:p>
            <a:r>
              <a:rPr lang="en-US" sz="1980" dirty="0" err="1">
                <a:solidFill>
                  <a:schemeClr val="bg1"/>
                </a:solidFill>
              </a:rPr>
              <a:t>Fondos</a:t>
            </a:r>
            <a:r>
              <a:rPr lang="en-US" sz="1980" dirty="0">
                <a:solidFill>
                  <a:schemeClr val="bg1"/>
                </a:solidFill>
              </a:rPr>
              <a:t> de </a:t>
            </a:r>
            <a:r>
              <a:rPr lang="en-US" sz="1980" dirty="0" err="1">
                <a:solidFill>
                  <a:schemeClr val="bg1"/>
                </a:solidFill>
              </a:rPr>
              <a:t>Riesgo</a:t>
            </a:r>
            <a:endParaRPr lang="en-US" sz="1980" dirty="0">
              <a:solidFill>
                <a:schemeClr val="bg1"/>
              </a:solidFill>
            </a:endParaRPr>
          </a:p>
        </p:txBody>
      </p:sp>
      <p:sp>
        <p:nvSpPr>
          <p:cNvPr id="7" name="TextBox 6">
            <a:extLst>
              <a:ext uri="{FF2B5EF4-FFF2-40B4-BE49-F238E27FC236}">
                <a16:creationId xmlns:a16="http://schemas.microsoft.com/office/drawing/2014/main" id="{CC37777B-B06B-1912-DED8-0454C5CC4E7B}"/>
              </a:ext>
            </a:extLst>
          </p:cNvPr>
          <p:cNvSpPr txBox="1"/>
          <p:nvPr/>
        </p:nvSpPr>
        <p:spPr>
          <a:xfrm>
            <a:off x="3623989" y="4724697"/>
            <a:ext cx="87490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FCM</a:t>
            </a:r>
          </a:p>
        </p:txBody>
      </p:sp>
      <p:sp>
        <p:nvSpPr>
          <p:cNvPr id="8" name="TextBox 7">
            <a:extLst>
              <a:ext uri="{FF2B5EF4-FFF2-40B4-BE49-F238E27FC236}">
                <a16:creationId xmlns:a16="http://schemas.microsoft.com/office/drawing/2014/main" id="{7FF404DB-35DB-F150-AF3C-E01E6C3B178E}"/>
              </a:ext>
            </a:extLst>
          </p:cNvPr>
          <p:cNvSpPr txBox="1"/>
          <p:nvPr/>
        </p:nvSpPr>
        <p:spPr>
          <a:xfrm>
            <a:off x="-60139" y="5557141"/>
            <a:ext cx="1129834" cy="397032"/>
          </a:xfrm>
          <a:prstGeom prst="rect">
            <a:avLst/>
          </a:prstGeom>
          <a:solidFill>
            <a:srgbClr val="00B0F0"/>
          </a:solidFill>
          <a:ln w="28575">
            <a:solidFill>
              <a:schemeClr val="bg1"/>
            </a:solidFill>
          </a:ln>
        </p:spPr>
        <p:txBody>
          <a:bodyPr wrap="square" rtlCol="0">
            <a:spAutoFit/>
          </a:bodyPr>
          <a:lstStyle/>
          <a:p>
            <a:r>
              <a:rPr lang="en-US" sz="1980" dirty="0" err="1">
                <a:solidFill>
                  <a:schemeClr val="bg1"/>
                </a:solidFill>
              </a:rPr>
              <a:t>Gestores</a:t>
            </a:r>
            <a:endParaRPr lang="en-US" sz="1980" dirty="0">
              <a:solidFill>
                <a:schemeClr val="bg1"/>
              </a:solidFill>
            </a:endParaRPr>
          </a:p>
        </p:txBody>
      </p:sp>
      <p:sp>
        <p:nvSpPr>
          <p:cNvPr id="9" name="TextBox 8">
            <a:extLst>
              <a:ext uri="{FF2B5EF4-FFF2-40B4-BE49-F238E27FC236}">
                <a16:creationId xmlns:a16="http://schemas.microsoft.com/office/drawing/2014/main" id="{3F5E44C6-8065-B199-230D-4B174600A580}"/>
              </a:ext>
            </a:extLst>
          </p:cNvPr>
          <p:cNvSpPr txBox="1"/>
          <p:nvPr/>
        </p:nvSpPr>
        <p:spPr>
          <a:xfrm>
            <a:off x="2118480" y="4830329"/>
            <a:ext cx="87490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PICs</a:t>
            </a:r>
          </a:p>
        </p:txBody>
      </p:sp>
      <p:sp>
        <p:nvSpPr>
          <p:cNvPr id="10" name="TextBox 9">
            <a:extLst>
              <a:ext uri="{FF2B5EF4-FFF2-40B4-BE49-F238E27FC236}">
                <a16:creationId xmlns:a16="http://schemas.microsoft.com/office/drawing/2014/main" id="{A46E0828-09C8-1B2C-5539-453CF20D6F11}"/>
              </a:ext>
            </a:extLst>
          </p:cNvPr>
          <p:cNvSpPr txBox="1"/>
          <p:nvPr/>
        </p:nvSpPr>
        <p:spPr>
          <a:xfrm>
            <a:off x="4252703" y="2676512"/>
            <a:ext cx="87490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MSB</a:t>
            </a:r>
          </a:p>
        </p:txBody>
      </p:sp>
      <p:sp>
        <p:nvSpPr>
          <p:cNvPr id="11" name="TextBox 10">
            <a:extLst>
              <a:ext uri="{FF2B5EF4-FFF2-40B4-BE49-F238E27FC236}">
                <a16:creationId xmlns:a16="http://schemas.microsoft.com/office/drawing/2014/main" id="{635F7F22-1E62-78F6-53F2-A6D465178314}"/>
              </a:ext>
            </a:extLst>
          </p:cNvPr>
          <p:cNvSpPr txBox="1"/>
          <p:nvPr/>
        </p:nvSpPr>
        <p:spPr>
          <a:xfrm>
            <a:off x="3219329" y="1970592"/>
            <a:ext cx="112983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Hawala</a:t>
            </a:r>
          </a:p>
        </p:txBody>
      </p:sp>
      <p:sp>
        <p:nvSpPr>
          <p:cNvPr id="12" name="TextBox 11">
            <a:extLst>
              <a:ext uri="{FF2B5EF4-FFF2-40B4-BE49-F238E27FC236}">
                <a16:creationId xmlns:a16="http://schemas.microsoft.com/office/drawing/2014/main" id="{46C458D7-0468-88AD-54D2-74E445C3DD61}"/>
              </a:ext>
            </a:extLst>
          </p:cNvPr>
          <p:cNvSpPr txBox="1"/>
          <p:nvPr/>
        </p:nvSpPr>
        <p:spPr>
          <a:xfrm>
            <a:off x="4644526" y="1751616"/>
            <a:ext cx="87490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PSP</a:t>
            </a:r>
          </a:p>
        </p:txBody>
      </p:sp>
      <p:sp>
        <p:nvSpPr>
          <p:cNvPr id="13" name="TextBox 12">
            <a:extLst>
              <a:ext uri="{FF2B5EF4-FFF2-40B4-BE49-F238E27FC236}">
                <a16:creationId xmlns:a16="http://schemas.microsoft.com/office/drawing/2014/main" id="{989783E3-65FC-7CB1-F834-A60864AEA382}"/>
              </a:ext>
            </a:extLst>
          </p:cNvPr>
          <p:cNvSpPr txBox="1"/>
          <p:nvPr/>
        </p:nvSpPr>
        <p:spPr>
          <a:xfrm>
            <a:off x="4597404" y="3500966"/>
            <a:ext cx="1178440"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Casas de Cambio</a:t>
            </a:r>
          </a:p>
        </p:txBody>
      </p:sp>
      <p:sp>
        <p:nvSpPr>
          <p:cNvPr id="14" name="TextBox 13">
            <a:extLst>
              <a:ext uri="{FF2B5EF4-FFF2-40B4-BE49-F238E27FC236}">
                <a16:creationId xmlns:a16="http://schemas.microsoft.com/office/drawing/2014/main" id="{51B372FF-12F3-2607-394E-1BAECE5C6EC1}"/>
              </a:ext>
            </a:extLst>
          </p:cNvPr>
          <p:cNvSpPr txBox="1"/>
          <p:nvPr/>
        </p:nvSpPr>
        <p:spPr>
          <a:xfrm>
            <a:off x="4737373" y="4523113"/>
            <a:ext cx="1413246"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Ent. </a:t>
            </a:r>
            <a:r>
              <a:rPr lang="en-US" sz="1980" dirty="0" err="1">
                <a:solidFill>
                  <a:schemeClr val="bg1"/>
                </a:solidFill>
              </a:rPr>
              <a:t>Financ</a:t>
            </a:r>
            <a:r>
              <a:rPr lang="en-US" sz="1980" dirty="0">
                <a:solidFill>
                  <a:schemeClr val="bg1"/>
                </a:solidFill>
              </a:rPr>
              <a:t> no </a:t>
            </a:r>
            <a:r>
              <a:rPr lang="en-US" sz="1980" dirty="0" err="1">
                <a:solidFill>
                  <a:schemeClr val="bg1"/>
                </a:solidFill>
              </a:rPr>
              <a:t>Bancaria</a:t>
            </a:r>
            <a:endParaRPr lang="en-US" sz="1980" dirty="0">
              <a:solidFill>
                <a:schemeClr val="bg1"/>
              </a:solidFill>
            </a:endParaRPr>
          </a:p>
        </p:txBody>
      </p:sp>
      <p:sp>
        <p:nvSpPr>
          <p:cNvPr id="15" name="TextBox 14">
            <a:extLst>
              <a:ext uri="{FF2B5EF4-FFF2-40B4-BE49-F238E27FC236}">
                <a16:creationId xmlns:a16="http://schemas.microsoft.com/office/drawing/2014/main" id="{673260AB-4E46-185F-8173-788267B65437}"/>
              </a:ext>
            </a:extLst>
          </p:cNvPr>
          <p:cNvSpPr txBox="1"/>
          <p:nvPr/>
        </p:nvSpPr>
        <p:spPr>
          <a:xfrm>
            <a:off x="3597542" y="6032438"/>
            <a:ext cx="1719251" cy="701731"/>
          </a:xfrm>
          <a:prstGeom prst="rect">
            <a:avLst/>
          </a:prstGeom>
          <a:solidFill>
            <a:srgbClr val="00B0F0"/>
          </a:solidFill>
          <a:ln w="28575">
            <a:solidFill>
              <a:schemeClr val="bg1"/>
            </a:solidFill>
          </a:ln>
        </p:spPr>
        <p:txBody>
          <a:bodyPr wrap="square" rtlCol="0">
            <a:spAutoFit/>
          </a:bodyPr>
          <a:lstStyle/>
          <a:p>
            <a:r>
              <a:rPr lang="en-US" sz="1980" dirty="0" err="1">
                <a:solidFill>
                  <a:schemeClr val="bg1"/>
                </a:solidFill>
              </a:rPr>
              <a:t>Empresa</a:t>
            </a:r>
            <a:r>
              <a:rPr lang="en-US" sz="1980" dirty="0">
                <a:solidFill>
                  <a:schemeClr val="bg1"/>
                </a:solidFill>
              </a:rPr>
              <a:t> de </a:t>
            </a:r>
            <a:r>
              <a:rPr lang="en-US" sz="1980" dirty="0" err="1">
                <a:solidFill>
                  <a:schemeClr val="bg1"/>
                </a:solidFill>
              </a:rPr>
              <a:t>financiación</a:t>
            </a:r>
            <a:endParaRPr lang="en-US" sz="1980" dirty="0">
              <a:solidFill>
                <a:schemeClr val="bg1"/>
              </a:solidFill>
            </a:endParaRPr>
          </a:p>
        </p:txBody>
      </p:sp>
      <p:sp>
        <p:nvSpPr>
          <p:cNvPr id="16" name="TextBox 15">
            <a:extLst>
              <a:ext uri="{FF2B5EF4-FFF2-40B4-BE49-F238E27FC236}">
                <a16:creationId xmlns:a16="http://schemas.microsoft.com/office/drawing/2014/main" id="{3A8E8F0F-DEDC-6EFF-82B7-0053BF9A4683}"/>
              </a:ext>
            </a:extLst>
          </p:cNvPr>
          <p:cNvSpPr txBox="1"/>
          <p:nvPr/>
        </p:nvSpPr>
        <p:spPr>
          <a:xfrm>
            <a:off x="6297644" y="3871610"/>
            <a:ext cx="874903" cy="1006429"/>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Banca de </a:t>
            </a:r>
          </a:p>
          <a:p>
            <a:r>
              <a:rPr lang="en-US" sz="1980" dirty="0">
                <a:solidFill>
                  <a:schemeClr val="bg1"/>
                </a:solidFill>
              </a:rPr>
              <a:t>Invers.</a:t>
            </a:r>
          </a:p>
        </p:txBody>
      </p:sp>
      <p:sp>
        <p:nvSpPr>
          <p:cNvPr id="17" name="TextBox 16">
            <a:extLst>
              <a:ext uri="{FF2B5EF4-FFF2-40B4-BE49-F238E27FC236}">
                <a16:creationId xmlns:a16="http://schemas.microsoft.com/office/drawing/2014/main" id="{B872F0A4-E04C-2126-8F95-8227DC2AC935}"/>
              </a:ext>
            </a:extLst>
          </p:cNvPr>
          <p:cNvSpPr txBox="1"/>
          <p:nvPr/>
        </p:nvSpPr>
        <p:spPr>
          <a:xfrm>
            <a:off x="5672004" y="2664516"/>
            <a:ext cx="1501572"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Banca </a:t>
            </a:r>
            <a:r>
              <a:rPr lang="en-US" sz="1980" dirty="0" err="1">
                <a:solidFill>
                  <a:schemeClr val="bg1"/>
                </a:solidFill>
              </a:rPr>
              <a:t>Minorista</a:t>
            </a:r>
            <a:endParaRPr lang="en-US" sz="1980" dirty="0">
              <a:solidFill>
                <a:schemeClr val="bg1"/>
              </a:solidFill>
            </a:endParaRPr>
          </a:p>
        </p:txBody>
      </p:sp>
      <p:sp>
        <p:nvSpPr>
          <p:cNvPr id="18" name="TextBox 17">
            <a:extLst>
              <a:ext uri="{FF2B5EF4-FFF2-40B4-BE49-F238E27FC236}">
                <a16:creationId xmlns:a16="http://schemas.microsoft.com/office/drawing/2014/main" id="{10BC13D4-F1B9-477C-49A3-2A6F72C49D48}"/>
              </a:ext>
            </a:extLst>
          </p:cNvPr>
          <p:cNvSpPr txBox="1"/>
          <p:nvPr/>
        </p:nvSpPr>
        <p:spPr>
          <a:xfrm>
            <a:off x="6776632" y="5058392"/>
            <a:ext cx="1598432" cy="701731"/>
          </a:xfrm>
          <a:prstGeom prst="rect">
            <a:avLst/>
          </a:prstGeom>
          <a:solidFill>
            <a:srgbClr val="00B0F0"/>
          </a:solidFill>
          <a:ln w="28575">
            <a:solidFill>
              <a:schemeClr val="bg1"/>
            </a:solidFill>
          </a:ln>
        </p:spPr>
        <p:txBody>
          <a:bodyPr wrap="square" rtlCol="0">
            <a:spAutoFit/>
          </a:bodyPr>
          <a:lstStyle/>
          <a:p>
            <a:r>
              <a:rPr lang="en-US" sz="1980" dirty="0" err="1">
                <a:solidFill>
                  <a:schemeClr val="bg1"/>
                </a:solidFill>
              </a:rPr>
              <a:t>Bancos</a:t>
            </a:r>
            <a:r>
              <a:rPr lang="en-US" sz="1980" dirty="0">
                <a:solidFill>
                  <a:schemeClr val="bg1"/>
                </a:solidFill>
              </a:rPr>
              <a:t> </a:t>
            </a:r>
            <a:r>
              <a:rPr lang="en-US" sz="1980" dirty="0" err="1">
                <a:solidFill>
                  <a:schemeClr val="bg1"/>
                </a:solidFill>
              </a:rPr>
              <a:t>Mercantiles</a:t>
            </a:r>
            <a:endParaRPr lang="en-US" sz="1980" dirty="0">
              <a:solidFill>
                <a:schemeClr val="bg1"/>
              </a:solidFill>
            </a:endParaRPr>
          </a:p>
        </p:txBody>
      </p:sp>
      <p:sp>
        <p:nvSpPr>
          <p:cNvPr id="19" name="TextBox 18">
            <a:extLst>
              <a:ext uri="{FF2B5EF4-FFF2-40B4-BE49-F238E27FC236}">
                <a16:creationId xmlns:a16="http://schemas.microsoft.com/office/drawing/2014/main" id="{DC1F0EF9-B89E-3342-9557-32083F20C5D4}"/>
              </a:ext>
            </a:extLst>
          </p:cNvPr>
          <p:cNvSpPr txBox="1"/>
          <p:nvPr/>
        </p:nvSpPr>
        <p:spPr>
          <a:xfrm>
            <a:off x="7434457" y="3887157"/>
            <a:ext cx="1178440" cy="701731"/>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Banca Universal</a:t>
            </a:r>
          </a:p>
        </p:txBody>
      </p:sp>
      <p:sp>
        <p:nvSpPr>
          <p:cNvPr id="20" name="TextBox 19">
            <a:extLst>
              <a:ext uri="{FF2B5EF4-FFF2-40B4-BE49-F238E27FC236}">
                <a16:creationId xmlns:a16="http://schemas.microsoft.com/office/drawing/2014/main" id="{3592ED3B-9C52-E411-4CEA-B1D285ADF552}"/>
              </a:ext>
            </a:extLst>
          </p:cNvPr>
          <p:cNvSpPr txBox="1"/>
          <p:nvPr/>
        </p:nvSpPr>
        <p:spPr>
          <a:xfrm>
            <a:off x="7439866" y="2767681"/>
            <a:ext cx="1129834" cy="701731"/>
          </a:xfrm>
          <a:prstGeom prst="rect">
            <a:avLst/>
          </a:prstGeom>
          <a:solidFill>
            <a:srgbClr val="00B0F0"/>
          </a:solidFill>
          <a:ln w="28575">
            <a:solidFill>
              <a:schemeClr val="bg1"/>
            </a:solidFill>
          </a:ln>
        </p:spPr>
        <p:txBody>
          <a:bodyPr wrap="square" rtlCol="0">
            <a:spAutoFit/>
          </a:bodyPr>
          <a:lstStyle/>
          <a:p>
            <a:r>
              <a:rPr lang="en-US" sz="1980" dirty="0" err="1">
                <a:solidFill>
                  <a:schemeClr val="bg1"/>
                </a:solidFill>
              </a:rPr>
              <a:t>Bancos</a:t>
            </a:r>
            <a:r>
              <a:rPr lang="en-US" sz="1980" dirty="0">
                <a:solidFill>
                  <a:schemeClr val="bg1"/>
                </a:solidFill>
              </a:rPr>
              <a:t> </a:t>
            </a:r>
            <a:r>
              <a:rPr lang="en-US" sz="1980" dirty="0" err="1">
                <a:solidFill>
                  <a:schemeClr val="bg1"/>
                </a:solidFill>
              </a:rPr>
              <a:t>Comerc</a:t>
            </a:r>
            <a:r>
              <a:rPr lang="en-US" sz="1980" dirty="0">
                <a:solidFill>
                  <a:schemeClr val="bg1"/>
                </a:solidFill>
              </a:rPr>
              <a:t>.</a:t>
            </a:r>
          </a:p>
        </p:txBody>
      </p:sp>
      <p:sp>
        <p:nvSpPr>
          <p:cNvPr id="21" name="TextBox 20">
            <a:extLst>
              <a:ext uri="{FF2B5EF4-FFF2-40B4-BE49-F238E27FC236}">
                <a16:creationId xmlns:a16="http://schemas.microsoft.com/office/drawing/2014/main" id="{1CB276A6-61B3-D93B-9CCC-7676139346A3}"/>
              </a:ext>
            </a:extLst>
          </p:cNvPr>
          <p:cNvSpPr txBox="1"/>
          <p:nvPr/>
        </p:nvSpPr>
        <p:spPr>
          <a:xfrm>
            <a:off x="6548894" y="1990512"/>
            <a:ext cx="1601012" cy="397032"/>
          </a:xfrm>
          <a:prstGeom prst="rect">
            <a:avLst/>
          </a:prstGeom>
          <a:solidFill>
            <a:srgbClr val="00B0F0"/>
          </a:solidFill>
          <a:ln w="28575">
            <a:solidFill>
              <a:schemeClr val="bg1"/>
            </a:solidFill>
          </a:ln>
        </p:spPr>
        <p:txBody>
          <a:bodyPr wrap="square" rtlCol="0">
            <a:spAutoFit/>
          </a:bodyPr>
          <a:lstStyle/>
          <a:p>
            <a:pPr algn="ctr"/>
            <a:r>
              <a:rPr lang="en-US" sz="1980" dirty="0" err="1">
                <a:solidFill>
                  <a:schemeClr val="bg1"/>
                </a:solidFill>
              </a:rPr>
              <a:t>Bancos</a:t>
            </a:r>
            <a:endParaRPr lang="en-US" sz="1980" dirty="0">
              <a:solidFill>
                <a:schemeClr val="bg1"/>
              </a:solidFill>
            </a:endParaRPr>
          </a:p>
        </p:txBody>
      </p:sp>
      <p:sp>
        <p:nvSpPr>
          <p:cNvPr id="22" name="TextBox 21">
            <a:extLst>
              <a:ext uri="{FF2B5EF4-FFF2-40B4-BE49-F238E27FC236}">
                <a16:creationId xmlns:a16="http://schemas.microsoft.com/office/drawing/2014/main" id="{93308A27-8AC8-775D-8495-12A622F4E071}"/>
              </a:ext>
            </a:extLst>
          </p:cNvPr>
          <p:cNvSpPr txBox="1"/>
          <p:nvPr/>
        </p:nvSpPr>
        <p:spPr>
          <a:xfrm>
            <a:off x="1837768" y="1746814"/>
            <a:ext cx="1129833" cy="701731"/>
          </a:xfrm>
          <a:prstGeom prst="rect">
            <a:avLst/>
          </a:prstGeom>
          <a:solidFill>
            <a:srgbClr val="00B0F0"/>
          </a:solidFill>
          <a:ln w="28575">
            <a:solidFill>
              <a:schemeClr val="bg1"/>
            </a:solidFill>
          </a:ln>
        </p:spPr>
        <p:txBody>
          <a:bodyPr wrap="square" rtlCol="0">
            <a:spAutoFit/>
          </a:bodyPr>
          <a:lstStyle/>
          <a:p>
            <a:r>
              <a:rPr lang="en-US" sz="1980" dirty="0" err="1">
                <a:solidFill>
                  <a:schemeClr val="bg1"/>
                </a:solidFill>
              </a:rPr>
              <a:t>Planific</a:t>
            </a:r>
            <a:r>
              <a:rPr lang="en-US" sz="1980" dirty="0">
                <a:solidFill>
                  <a:schemeClr val="bg1"/>
                </a:solidFill>
              </a:rPr>
              <a:t>. </a:t>
            </a:r>
            <a:r>
              <a:rPr lang="en-US" sz="1980" dirty="0" err="1">
                <a:solidFill>
                  <a:schemeClr val="bg1"/>
                </a:solidFill>
              </a:rPr>
              <a:t>Financ</a:t>
            </a:r>
            <a:r>
              <a:rPr lang="en-US" sz="1980" dirty="0">
                <a:solidFill>
                  <a:schemeClr val="bg1"/>
                </a:solidFill>
              </a:rPr>
              <a:t>.</a:t>
            </a:r>
          </a:p>
        </p:txBody>
      </p:sp>
      <p:sp>
        <p:nvSpPr>
          <p:cNvPr id="23" name="TextBox 22">
            <a:extLst>
              <a:ext uri="{FF2B5EF4-FFF2-40B4-BE49-F238E27FC236}">
                <a16:creationId xmlns:a16="http://schemas.microsoft.com/office/drawing/2014/main" id="{8510B70D-79A7-7ADC-DDE5-6BBAF4EAC5DE}"/>
              </a:ext>
            </a:extLst>
          </p:cNvPr>
          <p:cNvSpPr txBox="1"/>
          <p:nvPr/>
        </p:nvSpPr>
        <p:spPr>
          <a:xfrm>
            <a:off x="197548" y="3603015"/>
            <a:ext cx="1129834" cy="701731"/>
          </a:xfrm>
          <a:prstGeom prst="rect">
            <a:avLst/>
          </a:prstGeom>
          <a:solidFill>
            <a:srgbClr val="00B0F0"/>
          </a:solidFill>
          <a:ln w="28575">
            <a:solidFill>
              <a:schemeClr val="bg1"/>
            </a:solidFill>
          </a:ln>
        </p:spPr>
        <p:txBody>
          <a:bodyPr wrap="square" rtlCol="0">
            <a:spAutoFit/>
          </a:bodyPr>
          <a:lstStyle/>
          <a:p>
            <a:r>
              <a:rPr lang="en-US" sz="1980" dirty="0" err="1">
                <a:solidFill>
                  <a:schemeClr val="bg1"/>
                </a:solidFill>
              </a:rPr>
              <a:t>Agentes</a:t>
            </a:r>
            <a:r>
              <a:rPr lang="en-US" sz="1980" dirty="0">
                <a:solidFill>
                  <a:schemeClr val="bg1"/>
                </a:solidFill>
              </a:rPr>
              <a:t> de </a:t>
            </a:r>
            <a:r>
              <a:rPr lang="en-US" sz="1980" dirty="0" err="1">
                <a:solidFill>
                  <a:schemeClr val="bg1"/>
                </a:solidFill>
              </a:rPr>
              <a:t>bolsa</a:t>
            </a:r>
            <a:endParaRPr lang="en-US" sz="1980" dirty="0">
              <a:solidFill>
                <a:schemeClr val="bg1"/>
              </a:solidFill>
            </a:endParaRPr>
          </a:p>
        </p:txBody>
      </p:sp>
      <p:sp>
        <p:nvSpPr>
          <p:cNvPr id="24" name="TextBox 23">
            <a:extLst>
              <a:ext uri="{FF2B5EF4-FFF2-40B4-BE49-F238E27FC236}">
                <a16:creationId xmlns:a16="http://schemas.microsoft.com/office/drawing/2014/main" id="{E2583CBC-A179-CD7A-23FD-442EC07574D0}"/>
              </a:ext>
            </a:extLst>
          </p:cNvPr>
          <p:cNvSpPr txBox="1"/>
          <p:nvPr/>
        </p:nvSpPr>
        <p:spPr>
          <a:xfrm>
            <a:off x="421482" y="4512992"/>
            <a:ext cx="1598433" cy="397032"/>
          </a:xfrm>
          <a:prstGeom prst="rect">
            <a:avLst/>
          </a:prstGeom>
          <a:solidFill>
            <a:srgbClr val="00B0F0"/>
          </a:solidFill>
          <a:ln w="28575">
            <a:solidFill>
              <a:schemeClr val="bg1"/>
            </a:solidFill>
          </a:ln>
        </p:spPr>
        <p:txBody>
          <a:bodyPr wrap="square" rtlCol="0">
            <a:spAutoFit/>
          </a:bodyPr>
          <a:lstStyle/>
          <a:p>
            <a:r>
              <a:rPr lang="en-US" sz="1980" dirty="0" err="1">
                <a:solidFill>
                  <a:schemeClr val="bg1"/>
                </a:solidFill>
              </a:rPr>
              <a:t>Aseguradoras</a:t>
            </a:r>
            <a:endParaRPr lang="en-US" sz="1980" dirty="0">
              <a:solidFill>
                <a:schemeClr val="bg1"/>
              </a:solidFill>
            </a:endParaRPr>
          </a:p>
        </p:txBody>
      </p:sp>
      <p:sp>
        <p:nvSpPr>
          <p:cNvPr id="25" name="TextBox 24">
            <a:extLst>
              <a:ext uri="{FF2B5EF4-FFF2-40B4-BE49-F238E27FC236}">
                <a16:creationId xmlns:a16="http://schemas.microsoft.com/office/drawing/2014/main" id="{CA53FCD0-5F7F-401F-248A-97700D390374}"/>
              </a:ext>
            </a:extLst>
          </p:cNvPr>
          <p:cNvSpPr txBox="1"/>
          <p:nvPr/>
        </p:nvSpPr>
        <p:spPr>
          <a:xfrm>
            <a:off x="6113581" y="6029561"/>
            <a:ext cx="2036325" cy="701731"/>
          </a:xfrm>
          <a:prstGeom prst="rect">
            <a:avLst/>
          </a:prstGeom>
          <a:solidFill>
            <a:srgbClr val="00B0F0"/>
          </a:solidFill>
          <a:ln w="28575">
            <a:solidFill>
              <a:schemeClr val="bg1"/>
            </a:solidFill>
          </a:ln>
        </p:spPr>
        <p:txBody>
          <a:bodyPr wrap="square" rtlCol="0">
            <a:spAutoFit/>
          </a:bodyPr>
          <a:lstStyle/>
          <a:p>
            <a:r>
              <a:rPr lang="en-US" sz="1980" dirty="0" err="1">
                <a:solidFill>
                  <a:schemeClr val="bg1"/>
                </a:solidFill>
              </a:rPr>
              <a:t>Tarjetas</a:t>
            </a:r>
            <a:r>
              <a:rPr lang="en-US" sz="1980" dirty="0">
                <a:solidFill>
                  <a:schemeClr val="bg1"/>
                </a:solidFill>
              </a:rPr>
              <a:t> de </a:t>
            </a:r>
            <a:r>
              <a:rPr lang="en-US" sz="1980" dirty="0" err="1">
                <a:solidFill>
                  <a:schemeClr val="bg1"/>
                </a:solidFill>
              </a:rPr>
              <a:t>crédito</a:t>
            </a:r>
            <a:r>
              <a:rPr lang="en-US" sz="1980" dirty="0">
                <a:solidFill>
                  <a:schemeClr val="bg1"/>
                </a:solidFill>
              </a:rPr>
              <a:t>/</a:t>
            </a:r>
            <a:r>
              <a:rPr lang="en-US" sz="1980" dirty="0" err="1">
                <a:solidFill>
                  <a:schemeClr val="bg1"/>
                </a:solidFill>
              </a:rPr>
              <a:t>débito</a:t>
            </a:r>
            <a:endParaRPr lang="en-US" sz="1980" dirty="0">
              <a:solidFill>
                <a:schemeClr val="bg1"/>
              </a:solidFill>
            </a:endParaRPr>
          </a:p>
        </p:txBody>
      </p:sp>
      <p:sp>
        <p:nvSpPr>
          <p:cNvPr id="26" name="TextBox 25">
            <a:extLst>
              <a:ext uri="{FF2B5EF4-FFF2-40B4-BE49-F238E27FC236}">
                <a16:creationId xmlns:a16="http://schemas.microsoft.com/office/drawing/2014/main" id="{4F15B9FA-05F1-2B98-FCA0-91C031CD6B49}"/>
              </a:ext>
            </a:extLst>
          </p:cNvPr>
          <p:cNvSpPr txBox="1"/>
          <p:nvPr/>
        </p:nvSpPr>
        <p:spPr>
          <a:xfrm>
            <a:off x="141226" y="2558866"/>
            <a:ext cx="1598433" cy="701731"/>
          </a:xfrm>
          <a:prstGeom prst="rect">
            <a:avLst/>
          </a:prstGeom>
          <a:solidFill>
            <a:srgbClr val="00B0F0"/>
          </a:solidFill>
          <a:ln w="28575">
            <a:solidFill>
              <a:schemeClr val="bg1"/>
            </a:solidFill>
          </a:ln>
        </p:spPr>
        <p:txBody>
          <a:bodyPr wrap="square" rtlCol="0">
            <a:spAutoFit/>
          </a:bodyPr>
          <a:lstStyle/>
          <a:p>
            <a:r>
              <a:rPr lang="en-US" sz="1980" dirty="0" err="1">
                <a:solidFill>
                  <a:schemeClr val="bg1"/>
                </a:solidFill>
              </a:rPr>
              <a:t>Compañías</a:t>
            </a:r>
            <a:r>
              <a:rPr lang="en-US" sz="1980" dirty="0">
                <a:solidFill>
                  <a:schemeClr val="bg1"/>
                </a:solidFill>
              </a:rPr>
              <a:t> </a:t>
            </a:r>
            <a:r>
              <a:rPr lang="en-US" sz="1980" dirty="0" err="1">
                <a:solidFill>
                  <a:schemeClr val="bg1"/>
                </a:solidFill>
              </a:rPr>
              <a:t>hipotecarias</a:t>
            </a:r>
            <a:endParaRPr lang="en-US" sz="1980" dirty="0">
              <a:solidFill>
                <a:schemeClr val="bg1"/>
              </a:solidFill>
            </a:endParaRPr>
          </a:p>
        </p:txBody>
      </p:sp>
      <p:sp>
        <p:nvSpPr>
          <p:cNvPr id="27" name="TextBox 26">
            <a:extLst>
              <a:ext uri="{FF2B5EF4-FFF2-40B4-BE49-F238E27FC236}">
                <a16:creationId xmlns:a16="http://schemas.microsoft.com/office/drawing/2014/main" id="{E2954A7A-50A3-C3EC-2C96-AC4307B5788B}"/>
              </a:ext>
            </a:extLst>
          </p:cNvPr>
          <p:cNvSpPr txBox="1"/>
          <p:nvPr/>
        </p:nvSpPr>
        <p:spPr>
          <a:xfrm>
            <a:off x="1279913" y="6460968"/>
            <a:ext cx="1598433" cy="397032"/>
          </a:xfrm>
          <a:prstGeom prst="rect">
            <a:avLst/>
          </a:prstGeom>
          <a:solidFill>
            <a:srgbClr val="00B0F0"/>
          </a:solidFill>
          <a:ln w="28575">
            <a:solidFill>
              <a:schemeClr val="bg1"/>
            </a:solidFill>
          </a:ln>
        </p:spPr>
        <p:txBody>
          <a:bodyPr wrap="square" rtlCol="0">
            <a:spAutoFit/>
          </a:bodyPr>
          <a:lstStyle/>
          <a:p>
            <a:r>
              <a:rPr lang="en-US" sz="1980" dirty="0">
                <a:solidFill>
                  <a:schemeClr val="bg1"/>
                </a:solidFill>
              </a:rPr>
              <a:t>Forfaiting</a:t>
            </a:r>
          </a:p>
        </p:txBody>
      </p:sp>
      <p:sp>
        <p:nvSpPr>
          <p:cNvPr id="28" name="TextBox 27">
            <a:extLst>
              <a:ext uri="{FF2B5EF4-FFF2-40B4-BE49-F238E27FC236}">
                <a16:creationId xmlns:a16="http://schemas.microsoft.com/office/drawing/2014/main" id="{A2E2B9BA-9CAE-0A99-9B3C-FEFB41355C23}"/>
              </a:ext>
            </a:extLst>
          </p:cNvPr>
          <p:cNvSpPr txBox="1"/>
          <p:nvPr/>
        </p:nvSpPr>
        <p:spPr>
          <a:xfrm>
            <a:off x="2694646" y="5405583"/>
            <a:ext cx="1598433" cy="397032"/>
          </a:xfrm>
          <a:prstGeom prst="rect">
            <a:avLst/>
          </a:prstGeom>
          <a:solidFill>
            <a:srgbClr val="00B0F0"/>
          </a:solidFill>
          <a:ln w="28575">
            <a:solidFill>
              <a:schemeClr val="bg1"/>
            </a:solidFill>
          </a:ln>
        </p:spPr>
        <p:txBody>
          <a:bodyPr wrap="square" rtlCol="0">
            <a:spAutoFit/>
          </a:bodyPr>
          <a:lstStyle/>
          <a:p>
            <a:r>
              <a:rPr lang="en-US" sz="1980" dirty="0" err="1">
                <a:solidFill>
                  <a:schemeClr val="bg1"/>
                </a:solidFill>
              </a:rPr>
              <a:t>Cooperativas</a:t>
            </a:r>
            <a:endParaRPr lang="en-US" sz="1980" dirty="0">
              <a:solidFill>
                <a:schemeClr val="bg1"/>
              </a:solidFill>
            </a:endParaRPr>
          </a:p>
        </p:txBody>
      </p:sp>
    </p:spTree>
    <p:extLst>
      <p:ext uri="{BB962C8B-B14F-4D97-AF65-F5344CB8AC3E}">
        <p14:creationId xmlns:p14="http://schemas.microsoft.com/office/powerpoint/2010/main" val="3584715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grpId="1"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1000" fill="hold"/>
                                        <p:tgtEl>
                                          <p:spTgt spid="9"/>
                                        </p:tgtEl>
                                        <p:attrNameLst>
                                          <p:attrName>ppt_w</p:attrName>
                                        </p:attrNameLst>
                                      </p:cBhvr>
                                      <p:tavLst>
                                        <p:tav tm="0">
                                          <p:val>
                                            <p:fltVal val="0"/>
                                          </p:val>
                                        </p:tav>
                                        <p:tav tm="100000">
                                          <p:val>
                                            <p:strVal val="#ppt_w"/>
                                          </p:val>
                                        </p:tav>
                                      </p:tavLst>
                                    </p:anim>
                                    <p:anim calcmode="lin" valueType="num">
                                      <p:cBhvr>
                                        <p:cTn id="33" dur="1000" fill="hold"/>
                                        <p:tgtEl>
                                          <p:spTgt spid="9"/>
                                        </p:tgtEl>
                                        <p:attrNameLst>
                                          <p:attrName>ppt_h</p:attrName>
                                        </p:attrNameLst>
                                      </p:cBhvr>
                                      <p:tavLst>
                                        <p:tav tm="0">
                                          <p:val>
                                            <p:fltVal val="0"/>
                                          </p:val>
                                        </p:tav>
                                        <p:tav tm="100000">
                                          <p:val>
                                            <p:strVal val="#ppt_h"/>
                                          </p:val>
                                        </p:tav>
                                      </p:tavLst>
                                    </p:anim>
                                    <p:anim calcmode="lin" valueType="num">
                                      <p:cBhvr>
                                        <p:cTn id="34" dur="1000" fill="hold"/>
                                        <p:tgtEl>
                                          <p:spTgt spid="9"/>
                                        </p:tgtEl>
                                        <p:attrNameLst>
                                          <p:attrName>style.rotation</p:attrName>
                                        </p:attrNameLst>
                                      </p:cBhvr>
                                      <p:tavLst>
                                        <p:tav tm="0">
                                          <p:val>
                                            <p:fltVal val="90"/>
                                          </p:val>
                                        </p:tav>
                                        <p:tav tm="100000">
                                          <p:val>
                                            <p:fltVal val="0"/>
                                          </p:val>
                                        </p:tav>
                                      </p:tavLst>
                                    </p:anim>
                                    <p:animEffect transition="in" filter="fade">
                                      <p:cBhvr>
                                        <p:cTn id="35" dur="10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1"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wheel(1)">
                                      <p:cBhvr>
                                        <p:cTn id="40" dur="20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barn(inVertical)">
                                      <p:cBhvr>
                                        <p:cTn id="45" dur="500"/>
                                        <p:tgtEl>
                                          <p:spTgt spid="11"/>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1"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wheel(1)">
                                      <p:cBhvr>
                                        <p:cTn id="50" dur="2000"/>
                                        <p:tgtEl>
                                          <p:spTgt spid="12"/>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5" presetClass="entr" presetSubtype="0"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fade">
                                      <p:cBhvr>
                                        <p:cTn id="61" dur="2000"/>
                                        <p:tgtEl>
                                          <p:spTgt spid="14"/>
                                        </p:tgtEl>
                                      </p:cBhvr>
                                    </p:animEffect>
                                    <p:anim calcmode="lin" valueType="num">
                                      <p:cBhvr>
                                        <p:cTn id="62" dur="2000" fill="hold"/>
                                        <p:tgtEl>
                                          <p:spTgt spid="14"/>
                                        </p:tgtEl>
                                        <p:attrNameLst>
                                          <p:attrName>ppt_w</p:attrName>
                                        </p:attrNameLst>
                                      </p:cBhvr>
                                      <p:tavLst>
                                        <p:tav tm="0" fmla="#ppt_w*sin(2.5*pi*$)">
                                          <p:val>
                                            <p:fltVal val="0"/>
                                          </p:val>
                                        </p:tav>
                                        <p:tav tm="100000">
                                          <p:val>
                                            <p:fltVal val="1"/>
                                          </p:val>
                                        </p:tav>
                                      </p:tavLst>
                                    </p:anim>
                                    <p:anim calcmode="lin" valueType="num">
                                      <p:cBhvr>
                                        <p:cTn id="63" dur="20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64" fill="hold">
                      <p:stCondLst>
                        <p:cond delay="indefinite"/>
                      </p:stCondLst>
                      <p:childTnLst>
                        <p:par>
                          <p:cTn id="65" fill="hold">
                            <p:stCondLst>
                              <p:cond delay="0"/>
                            </p:stCondLst>
                            <p:childTnLst>
                              <p:par>
                                <p:cTn id="66" presetID="53" presetClass="entr" presetSubtype="16"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 calcmode="lin" valueType="num">
                                      <p:cBhvr>
                                        <p:cTn id="68" dur="500" fill="hold"/>
                                        <p:tgtEl>
                                          <p:spTgt spid="15"/>
                                        </p:tgtEl>
                                        <p:attrNameLst>
                                          <p:attrName>ppt_w</p:attrName>
                                        </p:attrNameLst>
                                      </p:cBhvr>
                                      <p:tavLst>
                                        <p:tav tm="0">
                                          <p:val>
                                            <p:fltVal val="0"/>
                                          </p:val>
                                        </p:tav>
                                        <p:tav tm="100000">
                                          <p:val>
                                            <p:strVal val="#ppt_w"/>
                                          </p:val>
                                        </p:tav>
                                      </p:tavLst>
                                    </p:anim>
                                    <p:anim calcmode="lin" valueType="num">
                                      <p:cBhvr>
                                        <p:cTn id="69" dur="500" fill="hold"/>
                                        <p:tgtEl>
                                          <p:spTgt spid="15"/>
                                        </p:tgtEl>
                                        <p:attrNameLst>
                                          <p:attrName>ppt_h</p:attrName>
                                        </p:attrNameLst>
                                      </p:cBhvr>
                                      <p:tavLst>
                                        <p:tav tm="0">
                                          <p:val>
                                            <p:fltVal val="0"/>
                                          </p:val>
                                        </p:tav>
                                        <p:tav tm="100000">
                                          <p:val>
                                            <p:strVal val="#ppt_h"/>
                                          </p:val>
                                        </p:tav>
                                      </p:tavLst>
                                    </p:anim>
                                    <p:animEffect transition="in" filter="fade">
                                      <p:cBhvr>
                                        <p:cTn id="70" dur="500"/>
                                        <p:tgtEl>
                                          <p:spTgt spid="15"/>
                                        </p:tgtEl>
                                      </p:cBhvr>
                                    </p:animEffect>
                                  </p:childTnLst>
                                </p:cTn>
                              </p:par>
                            </p:childTnLst>
                          </p:cTn>
                        </p:par>
                      </p:childTnLst>
                    </p:cTn>
                  </p:par>
                  <p:par>
                    <p:cTn id="71" fill="hold">
                      <p:stCondLst>
                        <p:cond delay="indefinite"/>
                      </p:stCondLst>
                      <p:childTnLst>
                        <p:par>
                          <p:cTn id="72" fill="hold">
                            <p:stCondLst>
                              <p:cond delay="0"/>
                            </p:stCondLst>
                            <p:childTnLst>
                              <p:par>
                                <p:cTn id="73" presetID="45" presetClass="entr" presetSubtype="0"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animEffect transition="in" filter="fade">
                                      <p:cBhvr>
                                        <p:cTn id="75" dur="2000"/>
                                        <p:tgtEl>
                                          <p:spTgt spid="16"/>
                                        </p:tgtEl>
                                      </p:cBhvr>
                                    </p:animEffect>
                                    <p:anim calcmode="lin" valueType="num">
                                      <p:cBhvr>
                                        <p:cTn id="76" dur="2000" fill="hold"/>
                                        <p:tgtEl>
                                          <p:spTgt spid="16"/>
                                        </p:tgtEl>
                                        <p:attrNameLst>
                                          <p:attrName>ppt_w</p:attrName>
                                        </p:attrNameLst>
                                      </p:cBhvr>
                                      <p:tavLst>
                                        <p:tav tm="0" fmla="#ppt_w*sin(2.5*pi*$)">
                                          <p:val>
                                            <p:fltVal val="0"/>
                                          </p:val>
                                        </p:tav>
                                        <p:tav tm="100000">
                                          <p:val>
                                            <p:fltVal val="1"/>
                                          </p:val>
                                        </p:tav>
                                      </p:tavLst>
                                    </p:anim>
                                    <p:anim calcmode="lin" valueType="num">
                                      <p:cBhvr>
                                        <p:cTn id="77" dur="20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78" fill="hold">
                      <p:stCondLst>
                        <p:cond delay="indefinite"/>
                      </p:stCondLst>
                      <p:childTnLst>
                        <p:par>
                          <p:cTn id="79" fill="hold">
                            <p:stCondLst>
                              <p:cond delay="0"/>
                            </p:stCondLst>
                            <p:childTnLst>
                              <p:par>
                                <p:cTn id="80" presetID="26" presetClass="entr" presetSubtype="0" fill="hold" grpId="0" nodeType="clickEffect">
                                  <p:stCondLst>
                                    <p:cond delay="0"/>
                                  </p:stCondLst>
                                  <p:childTnLst>
                                    <p:set>
                                      <p:cBhvr>
                                        <p:cTn id="81" dur="1" fill="hold">
                                          <p:stCondLst>
                                            <p:cond delay="0"/>
                                          </p:stCondLst>
                                        </p:cTn>
                                        <p:tgtEl>
                                          <p:spTgt spid="17"/>
                                        </p:tgtEl>
                                        <p:attrNameLst>
                                          <p:attrName>style.visibility</p:attrName>
                                        </p:attrNameLst>
                                      </p:cBhvr>
                                      <p:to>
                                        <p:strVal val="visible"/>
                                      </p:to>
                                    </p:set>
                                    <p:animEffect transition="in" filter="wipe(down)">
                                      <p:cBhvr>
                                        <p:cTn id="82" dur="580">
                                          <p:stCondLst>
                                            <p:cond delay="0"/>
                                          </p:stCondLst>
                                        </p:cTn>
                                        <p:tgtEl>
                                          <p:spTgt spid="17"/>
                                        </p:tgtEl>
                                      </p:cBhvr>
                                    </p:animEffect>
                                    <p:anim calcmode="lin" valueType="num">
                                      <p:cBhvr>
                                        <p:cTn id="83"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88" dur="26">
                                          <p:stCondLst>
                                            <p:cond delay="650"/>
                                          </p:stCondLst>
                                        </p:cTn>
                                        <p:tgtEl>
                                          <p:spTgt spid="17"/>
                                        </p:tgtEl>
                                      </p:cBhvr>
                                      <p:to x="100000" y="60000"/>
                                    </p:animScale>
                                    <p:animScale>
                                      <p:cBhvr>
                                        <p:cTn id="89" dur="166" decel="50000">
                                          <p:stCondLst>
                                            <p:cond delay="676"/>
                                          </p:stCondLst>
                                        </p:cTn>
                                        <p:tgtEl>
                                          <p:spTgt spid="17"/>
                                        </p:tgtEl>
                                      </p:cBhvr>
                                      <p:to x="100000" y="100000"/>
                                    </p:animScale>
                                    <p:animScale>
                                      <p:cBhvr>
                                        <p:cTn id="90" dur="26">
                                          <p:stCondLst>
                                            <p:cond delay="1312"/>
                                          </p:stCondLst>
                                        </p:cTn>
                                        <p:tgtEl>
                                          <p:spTgt spid="17"/>
                                        </p:tgtEl>
                                      </p:cBhvr>
                                      <p:to x="100000" y="80000"/>
                                    </p:animScale>
                                    <p:animScale>
                                      <p:cBhvr>
                                        <p:cTn id="91" dur="166" decel="50000">
                                          <p:stCondLst>
                                            <p:cond delay="1338"/>
                                          </p:stCondLst>
                                        </p:cTn>
                                        <p:tgtEl>
                                          <p:spTgt spid="17"/>
                                        </p:tgtEl>
                                      </p:cBhvr>
                                      <p:to x="100000" y="100000"/>
                                    </p:animScale>
                                    <p:animScale>
                                      <p:cBhvr>
                                        <p:cTn id="92" dur="26">
                                          <p:stCondLst>
                                            <p:cond delay="1642"/>
                                          </p:stCondLst>
                                        </p:cTn>
                                        <p:tgtEl>
                                          <p:spTgt spid="17"/>
                                        </p:tgtEl>
                                      </p:cBhvr>
                                      <p:to x="100000" y="90000"/>
                                    </p:animScale>
                                    <p:animScale>
                                      <p:cBhvr>
                                        <p:cTn id="93" dur="166" decel="50000">
                                          <p:stCondLst>
                                            <p:cond delay="1668"/>
                                          </p:stCondLst>
                                        </p:cTn>
                                        <p:tgtEl>
                                          <p:spTgt spid="17"/>
                                        </p:tgtEl>
                                      </p:cBhvr>
                                      <p:to x="100000" y="100000"/>
                                    </p:animScale>
                                    <p:animScale>
                                      <p:cBhvr>
                                        <p:cTn id="94" dur="26">
                                          <p:stCondLst>
                                            <p:cond delay="1808"/>
                                          </p:stCondLst>
                                        </p:cTn>
                                        <p:tgtEl>
                                          <p:spTgt spid="17"/>
                                        </p:tgtEl>
                                      </p:cBhvr>
                                      <p:to x="100000" y="95000"/>
                                    </p:animScale>
                                    <p:animScale>
                                      <p:cBhvr>
                                        <p:cTn id="95" dur="166" decel="50000">
                                          <p:stCondLst>
                                            <p:cond delay="1834"/>
                                          </p:stCondLst>
                                        </p:cTn>
                                        <p:tgtEl>
                                          <p:spTgt spid="17"/>
                                        </p:tgtEl>
                                      </p:cBhvr>
                                      <p:to x="100000" y="100000"/>
                                    </p:animScale>
                                  </p:childTnLst>
                                </p:cTn>
                              </p:par>
                            </p:childTnLst>
                          </p:cTn>
                        </p:par>
                      </p:childTnLst>
                    </p:cTn>
                  </p:par>
                  <p:par>
                    <p:cTn id="96" fill="hold">
                      <p:stCondLst>
                        <p:cond delay="indefinite"/>
                      </p:stCondLst>
                      <p:childTnLst>
                        <p:par>
                          <p:cTn id="97" fill="hold">
                            <p:stCondLst>
                              <p:cond delay="0"/>
                            </p:stCondLst>
                            <p:childTnLst>
                              <p:par>
                                <p:cTn id="98" presetID="31" presetClass="entr" presetSubtype="0" fill="hold" grpId="0" nodeType="clickEffect">
                                  <p:stCondLst>
                                    <p:cond delay="0"/>
                                  </p:stCondLst>
                                  <p:childTnLst>
                                    <p:set>
                                      <p:cBhvr>
                                        <p:cTn id="99" dur="1" fill="hold">
                                          <p:stCondLst>
                                            <p:cond delay="0"/>
                                          </p:stCondLst>
                                        </p:cTn>
                                        <p:tgtEl>
                                          <p:spTgt spid="18"/>
                                        </p:tgtEl>
                                        <p:attrNameLst>
                                          <p:attrName>style.visibility</p:attrName>
                                        </p:attrNameLst>
                                      </p:cBhvr>
                                      <p:to>
                                        <p:strVal val="visible"/>
                                      </p:to>
                                    </p:set>
                                    <p:anim calcmode="lin" valueType="num">
                                      <p:cBhvr>
                                        <p:cTn id="100" dur="1000" fill="hold"/>
                                        <p:tgtEl>
                                          <p:spTgt spid="18"/>
                                        </p:tgtEl>
                                        <p:attrNameLst>
                                          <p:attrName>ppt_w</p:attrName>
                                        </p:attrNameLst>
                                      </p:cBhvr>
                                      <p:tavLst>
                                        <p:tav tm="0">
                                          <p:val>
                                            <p:fltVal val="0"/>
                                          </p:val>
                                        </p:tav>
                                        <p:tav tm="100000">
                                          <p:val>
                                            <p:strVal val="#ppt_w"/>
                                          </p:val>
                                        </p:tav>
                                      </p:tavLst>
                                    </p:anim>
                                    <p:anim calcmode="lin" valueType="num">
                                      <p:cBhvr>
                                        <p:cTn id="101" dur="1000" fill="hold"/>
                                        <p:tgtEl>
                                          <p:spTgt spid="18"/>
                                        </p:tgtEl>
                                        <p:attrNameLst>
                                          <p:attrName>ppt_h</p:attrName>
                                        </p:attrNameLst>
                                      </p:cBhvr>
                                      <p:tavLst>
                                        <p:tav tm="0">
                                          <p:val>
                                            <p:fltVal val="0"/>
                                          </p:val>
                                        </p:tav>
                                        <p:tav tm="100000">
                                          <p:val>
                                            <p:strVal val="#ppt_h"/>
                                          </p:val>
                                        </p:tav>
                                      </p:tavLst>
                                    </p:anim>
                                    <p:anim calcmode="lin" valueType="num">
                                      <p:cBhvr>
                                        <p:cTn id="102" dur="1000" fill="hold"/>
                                        <p:tgtEl>
                                          <p:spTgt spid="18"/>
                                        </p:tgtEl>
                                        <p:attrNameLst>
                                          <p:attrName>style.rotation</p:attrName>
                                        </p:attrNameLst>
                                      </p:cBhvr>
                                      <p:tavLst>
                                        <p:tav tm="0">
                                          <p:val>
                                            <p:fltVal val="90"/>
                                          </p:val>
                                        </p:tav>
                                        <p:tav tm="100000">
                                          <p:val>
                                            <p:fltVal val="0"/>
                                          </p:val>
                                        </p:tav>
                                      </p:tavLst>
                                    </p:anim>
                                    <p:animEffect transition="in" filter="fade">
                                      <p:cBhvr>
                                        <p:cTn id="103" dur="1000"/>
                                        <p:tgtEl>
                                          <p:spTgt spid="18"/>
                                        </p:tgtEl>
                                      </p:cBhvr>
                                    </p:animEffect>
                                  </p:childTnLst>
                                </p:cTn>
                              </p:par>
                            </p:childTnLst>
                          </p:cTn>
                        </p:par>
                      </p:childTnLst>
                    </p:cTn>
                  </p:par>
                  <p:par>
                    <p:cTn id="104" fill="hold">
                      <p:stCondLst>
                        <p:cond delay="indefinite"/>
                      </p:stCondLst>
                      <p:childTnLst>
                        <p:par>
                          <p:cTn id="105" fill="hold">
                            <p:stCondLst>
                              <p:cond delay="0"/>
                            </p:stCondLst>
                            <p:childTnLst>
                              <p:par>
                                <p:cTn id="106" presetID="26" presetClass="entr" presetSubtype="0" fill="hold" grpId="0" nodeType="clickEffect">
                                  <p:stCondLst>
                                    <p:cond delay="0"/>
                                  </p:stCondLst>
                                  <p:childTnLst>
                                    <p:set>
                                      <p:cBhvr>
                                        <p:cTn id="107" dur="1" fill="hold">
                                          <p:stCondLst>
                                            <p:cond delay="0"/>
                                          </p:stCondLst>
                                        </p:cTn>
                                        <p:tgtEl>
                                          <p:spTgt spid="19"/>
                                        </p:tgtEl>
                                        <p:attrNameLst>
                                          <p:attrName>style.visibility</p:attrName>
                                        </p:attrNameLst>
                                      </p:cBhvr>
                                      <p:to>
                                        <p:strVal val="visible"/>
                                      </p:to>
                                    </p:set>
                                    <p:animEffect transition="in" filter="wipe(down)">
                                      <p:cBhvr>
                                        <p:cTn id="108" dur="580">
                                          <p:stCondLst>
                                            <p:cond delay="0"/>
                                          </p:stCondLst>
                                        </p:cTn>
                                        <p:tgtEl>
                                          <p:spTgt spid="19"/>
                                        </p:tgtEl>
                                      </p:cBhvr>
                                    </p:animEffect>
                                    <p:anim calcmode="lin" valueType="num">
                                      <p:cBhvr>
                                        <p:cTn id="109"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10"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11"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12"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13"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14" dur="26">
                                          <p:stCondLst>
                                            <p:cond delay="650"/>
                                          </p:stCondLst>
                                        </p:cTn>
                                        <p:tgtEl>
                                          <p:spTgt spid="19"/>
                                        </p:tgtEl>
                                      </p:cBhvr>
                                      <p:to x="100000" y="60000"/>
                                    </p:animScale>
                                    <p:animScale>
                                      <p:cBhvr>
                                        <p:cTn id="115" dur="166" decel="50000">
                                          <p:stCondLst>
                                            <p:cond delay="676"/>
                                          </p:stCondLst>
                                        </p:cTn>
                                        <p:tgtEl>
                                          <p:spTgt spid="19"/>
                                        </p:tgtEl>
                                      </p:cBhvr>
                                      <p:to x="100000" y="100000"/>
                                    </p:animScale>
                                    <p:animScale>
                                      <p:cBhvr>
                                        <p:cTn id="116" dur="26">
                                          <p:stCondLst>
                                            <p:cond delay="1312"/>
                                          </p:stCondLst>
                                        </p:cTn>
                                        <p:tgtEl>
                                          <p:spTgt spid="19"/>
                                        </p:tgtEl>
                                      </p:cBhvr>
                                      <p:to x="100000" y="80000"/>
                                    </p:animScale>
                                    <p:animScale>
                                      <p:cBhvr>
                                        <p:cTn id="117" dur="166" decel="50000">
                                          <p:stCondLst>
                                            <p:cond delay="1338"/>
                                          </p:stCondLst>
                                        </p:cTn>
                                        <p:tgtEl>
                                          <p:spTgt spid="19"/>
                                        </p:tgtEl>
                                      </p:cBhvr>
                                      <p:to x="100000" y="100000"/>
                                    </p:animScale>
                                    <p:animScale>
                                      <p:cBhvr>
                                        <p:cTn id="118" dur="26">
                                          <p:stCondLst>
                                            <p:cond delay="1642"/>
                                          </p:stCondLst>
                                        </p:cTn>
                                        <p:tgtEl>
                                          <p:spTgt spid="19"/>
                                        </p:tgtEl>
                                      </p:cBhvr>
                                      <p:to x="100000" y="90000"/>
                                    </p:animScale>
                                    <p:animScale>
                                      <p:cBhvr>
                                        <p:cTn id="119" dur="166" decel="50000">
                                          <p:stCondLst>
                                            <p:cond delay="1668"/>
                                          </p:stCondLst>
                                        </p:cTn>
                                        <p:tgtEl>
                                          <p:spTgt spid="19"/>
                                        </p:tgtEl>
                                      </p:cBhvr>
                                      <p:to x="100000" y="100000"/>
                                    </p:animScale>
                                    <p:animScale>
                                      <p:cBhvr>
                                        <p:cTn id="120" dur="26">
                                          <p:stCondLst>
                                            <p:cond delay="1808"/>
                                          </p:stCondLst>
                                        </p:cTn>
                                        <p:tgtEl>
                                          <p:spTgt spid="19"/>
                                        </p:tgtEl>
                                      </p:cBhvr>
                                      <p:to x="100000" y="95000"/>
                                    </p:animScale>
                                    <p:animScale>
                                      <p:cBhvr>
                                        <p:cTn id="121" dur="166" decel="50000">
                                          <p:stCondLst>
                                            <p:cond delay="1834"/>
                                          </p:stCondLst>
                                        </p:cTn>
                                        <p:tgtEl>
                                          <p:spTgt spid="19"/>
                                        </p:tgtEl>
                                      </p:cBhvr>
                                      <p:to x="100000" y="100000"/>
                                    </p:animScale>
                                  </p:childTnLst>
                                </p:cTn>
                              </p:par>
                            </p:childTnLst>
                          </p:cTn>
                        </p:par>
                      </p:childTnLst>
                    </p:cTn>
                  </p:par>
                  <p:par>
                    <p:cTn id="122" fill="hold">
                      <p:stCondLst>
                        <p:cond delay="indefinite"/>
                      </p:stCondLst>
                      <p:childTnLst>
                        <p:par>
                          <p:cTn id="123" fill="hold">
                            <p:stCondLst>
                              <p:cond delay="0"/>
                            </p:stCondLst>
                            <p:childTnLst>
                              <p:par>
                                <p:cTn id="124" presetID="31" presetClass="entr" presetSubtype="0" fill="hold" grpId="0" nodeType="clickEffect">
                                  <p:stCondLst>
                                    <p:cond delay="0"/>
                                  </p:stCondLst>
                                  <p:childTnLst>
                                    <p:set>
                                      <p:cBhvr>
                                        <p:cTn id="125" dur="1" fill="hold">
                                          <p:stCondLst>
                                            <p:cond delay="0"/>
                                          </p:stCondLst>
                                        </p:cTn>
                                        <p:tgtEl>
                                          <p:spTgt spid="20"/>
                                        </p:tgtEl>
                                        <p:attrNameLst>
                                          <p:attrName>style.visibility</p:attrName>
                                        </p:attrNameLst>
                                      </p:cBhvr>
                                      <p:to>
                                        <p:strVal val="visible"/>
                                      </p:to>
                                    </p:set>
                                    <p:anim calcmode="lin" valueType="num">
                                      <p:cBhvr>
                                        <p:cTn id="126" dur="1000" fill="hold"/>
                                        <p:tgtEl>
                                          <p:spTgt spid="20"/>
                                        </p:tgtEl>
                                        <p:attrNameLst>
                                          <p:attrName>ppt_w</p:attrName>
                                        </p:attrNameLst>
                                      </p:cBhvr>
                                      <p:tavLst>
                                        <p:tav tm="0">
                                          <p:val>
                                            <p:fltVal val="0"/>
                                          </p:val>
                                        </p:tav>
                                        <p:tav tm="100000">
                                          <p:val>
                                            <p:strVal val="#ppt_w"/>
                                          </p:val>
                                        </p:tav>
                                      </p:tavLst>
                                    </p:anim>
                                    <p:anim calcmode="lin" valueType="num">
                                      <p:cBhvr>
                                        <p:cTn id="127" dur="1000" fill="hold"/>
                                        <p:tgtEl>
                                          <p:spTgt spid="20"/>
                                        </p:tgtEl>
                                        <p:attrNameLst>
                                          <p:attrName>ppt_h</p:attrName>
                                        </p:attrNameLst>
                                      </p:cBhvr>
                                      <p:tavLst>
                                        <p:tav tm="0">
                                          <p:val>
                                            <p:fltVal val="0"/>
                                          </p:val>
                                        </p:tav>
                                        <p:tav tm="100000">
                                          <p:val>
                                            <p:strVal val="#ppt_h"/>
                                          </p:val>
                                        </p:tav>
                                      </p:tavLst>
                                    </p:anim>
                                    <p:anim calcmode="lin" valueType="num">
                                      <p:cBhvr>
                                        <p:cTn id="128" dur="1000" fill="hold"/>
                                        <p:tgtEl>
                                          <p:spTgt spid="20"/>
                                        </p:tgtEl>
                                        <p:attrNameLst>
                                          <p:attrName>style.rotation</p:attrName>
                                        </p:attrNameLst>
                                      </p:cBhvr>
                                      <p:tavLst>
                                        <p:tav tm="0">
                                          <p:val>
                                            <p:fltVal val="90"/>
                                          </p:val>
                                        </p:tav>
                                        <p:tav tm="100000">
                                          <p:val>
                                            <p:fltVal val="0"/>
                                          </p:val>
                                        </p:tav>
                                      </p:tavLst>
                                    </p:anim>
                                    <p:animEffect transition="in" filter="fade">
                                      <p:cBhvr>
                                        <p:cTn id="129" dur="1000"/>
                                        <p:tgtEl>
                                          <p:spTgt spid="20"/>
                                        </p:tgtEl>
                                      </p:cBhvr>
                                    </p:animEffect>
                                  </p:childTnLst>
                                </p:cTn>
                              </p:par>
                            </p:childTnLst>
                          </p:cTn>
                        </p:par>
                      </p:childTnLst>
                    </p:cTn>
                  </p:par>
                  <p:par>
                    <p:cTn id="130" fill="hold">
                      <p:stCondLst>
                        <p:cond delay="indefinite"/>
                      </p:stCondLst>
                      <p:childTnLst>
                        <p:par>
                          <p:cTn id="131" fill="hold">
                            <p:stCondLst>
                              <p:cond delay="0"/>
                            </p:stCondLst>
                            <p:childTnLst>
                              <p:par>
                                <p:cTn id="132" presetID="26" presetClass="entr" presetSubtype="0" fill="hold" grpId="0" nodeType="clickEffect">
                                  <p:stCondLst>
                                    <p:cond delay="0"/>
                                  </p:stCondLst>
                                  <p:childTnLst>
                                    <p:set>
                                      <p:cBhvr>
                                        <p:cTn id="133" dur="1" fill="hold">
                                          <p:stCondLst>
                                            <p:cond delay="0"/>
                                          </p:stCondLst>
                                        </p:cTn>
                                        <p:tgtEl>
                                          <p:spTgt spid="21"/>
                                        </p:tgtEl>
                                        <p:attrNameLst>
                                          <p:attrName>style.visibility</p:attrName>
                                        </p:attrNameLst>
                                      </p:cBhvr>
                                      <p:to>
                                        <p:strVal val="visible"/>
                                      </p:to>
                                    </p:set>
                                    <p:animEffect transition="in" filter="wipe(down)">
                                      <p:cBhvr>
                                        <p:cTn id="134" dur="580">
                                          <p:stCondLst>
                                            <p:cond delay="0"/>
                                          </p:stCondLst>
                                        </p:cTn>
                                        <p:tgtEl>
                                          <p:spTgt spid="21"/>
                                        </p:tgtEl>
                                      </p:cBhvr>
                                    </p:animEffect>
                                    <p:anim calcmode="lin" valueType="num">
                                      <p:cBhvr>
                                        <p:cTn id="135"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136"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137"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138"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139"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140" dur="26">
                                          <p:stCondLst>
                                            <p:cond delay="650"/>
                                          </p:stCondLst>
                                        </p:cTn>
                                        <p:tgtEl>
                                          <p:spTgt spid="21"/>
                                        </p:tgtEl>
                                      </p:cBhvr>
                                      <p:to x="100000" y="60000"/>
                                    </p:animScale>
                                    <p:animScale>
                                      <p:cBhvr>
                                        <p:cTn id="141" dur="166" decel="50000">
                                          <p:stCondLst>
                                            <p:cond delay="676"/>
                                          </p:stCondLst>
                                        </p:cTn>
                                        <p:tgtEl>
                                          <p:spTgt spid="21"/>
                                        </p:tgtEl>
                                      </p:cBhvr>
                                      <p:to x="100000" y="100000"/>
                                    </p:animScale>
                                    <p:animScale>
                                      <p:cBhvr>
                                        <p:cTn id="142" dur="26">
                                          <p:stCondLst>
                                            <p:cond delay="1312"/>
                                          </p:stCondLst>
                                        </p:cTn>
                                        <p:tgtEl>
                                          <p:spTgt spid="21"/>
                                        </p:tgtEl>
                                      </p:cBhvr>
                                      <p:to x="100000" y="80000"/>
                                    </p:animScale>
                                    <p:animScale>
                                      <p:cBhvr>
                                        <p:cTn id="143" dur="166" decel="50000">
                                          <p:stCondLst>
                                            <p:cond delay="1338"/>
                                          </p:stCondLst>
                                        </p:cTn>
                                        <p:tgtEl>
                                          <p:spTgt spid="21"/>
                                        </p:tgtEl>
                                      </p:cBhvr>
                                      <p:to x="100000" y="100000"/>
                                    </p:animScale>
                                    <p:animScale>
                                      <p:cBhvr>
                                        <p:cTn id="144" dur="26">
                                          <p:stCondLst>
                                            <p:cond delay="1642"/>
                                          </p:stCondLst>
                                        </p:cTn>
                                        <p:tgtEl>
                                          <p:spTgt spid="21"/>
                                        </p:tgtEl>
                                      </p:cBhvr>
                                      <p:to x="100000" y="90000"/>
                                    </p:animScale>
                                    <p:animScale>
                                      <p:cBhvr>
                                        <p:cTn id="145" dur="166" decel="50000">
                                          <p:stCondLst>
                                            <p:cond delay="1668"/>
                                          </p:stCondLst>
                                        </p:cTn>
                                        <p:tgtEl>
                                          <p:spTgt spid="21"/>
                                        </p:tgtEl>
                                      </p:cBhvr>
                                      <p:to x="100000" y="100000"/>
                                    </p:animScale>
                                    <p:animScale>
                                      <p:cBhvr>
                                        <p:cTn id="146" dur="26">
                                          <p:stCondLst>
                                            <p:cond delay="1808"/>
                                          </p:stCondLst>
                                        </p:cTn>
                                        <p:tgtEl>
                                          <p:spTgt spid="21"/>
                                        </p:tgtEl>
                                      </p:cBhvr>
                                      <p:to x="100000" y="95000"/>
                                    </p:animScale>
                                    <p:animScale>
                                      <p:cBhvr>
                                        <p:cTn id="147" dur="166" decel="50000">
                                          <p:stCondLst>
                                            <p:cond delay="1834"/>
                                          </p:stCondLst>
                                        </p:cTn>
                                        <p:tgtEl>
                                          <p:spTgt spid="21"/>
                                        </p:tgtEl>
                                      </p:cBhvr>
                                      <p:to x="100000" y="100000"/>
                                    </p:animScale>
                                  </p:childTnLst>
                                </p:cTn>
                              </p:par>
                            </p:childTnLst>
                          </p:cTn>
                        </p:par>
                      </p:childTnLst>
                    </p:cTn>
                  </p:par>
                  <p:par>
                    <p:cTn id="148" fill="hold">
                      <p:stCondLst>
                        <p:cond delay="indefinite"/>
                      </p:stCondLst>
                      <p:childTnLst>
                        <p:par>
                          <p:cTn id="149" fill="hold">
                            <p:stCondLst>
                              <p:cond delay="0"/>
                            </p:stCondLst>
                            <p:childTnLst>
                              <p:par>
                                <p:cTn id="150" presetID="22" presetClass="entr" presetSubtype="4" fill="hold" grpId="0" nodeType="clickEffect">
                                  <p:stCondLst>
                                    <p:cond delay="0"/>
                                  </p:stCondLst>
                                  <p:childTnLst>
                                    <p:set>
                                      <p:cBhvr>
                                        <p:cTn id="151" dur="1" fill="hold">
                                          <p:stCondLst>
                                            <p:cond delay="0"/>
                                          </p:stCondLst>
                                        </p:cTn>
                                        <p:tgtEl>
                                          <p:spTgt spid="22"/>
                                        </p:tgtEl>
                                        <p:attrNameLst>
                                          <p:attrName>style.visibility</p:attrName>
                                        </p:attrNameLst>
                                      </p:cBhvr>
                                      <p:to>
                                        <p:strVal val="visible"/>
                                      </p:to>
                                    </p:set>
                                    <p:animEffect transition="in" filter="wipe(down)">
                                      <p:cBhvr>
                                        <p:cTn id="152" dur="500"/>
                                        <p:tgtEl>
                                          <p:spTgt spid="22"/>
                                        </p:tgtEl>
                                      </p:cBhvr>
                                    </p:animEffect>
                                  </p:childTnLst>
                                </p:cTn>
                              </p:par>
                            </p:childTnLst>
                          </p:cTn>
                        </p:par>
                      </p:childTnLst>
                    </p:cTn>
                  </p:par>
                  <p:par>
                    <p:cTn id="153" fill="hold">
                      <p:stCondLst>
                        <p:cond delay="indefinite"/>
                      </p:stCondLst>
                      <p:childTnLst>
                        <p:par>
                          <p:cTn id="154" fill="hold">
                            <p:stCondLst>
                              <p:cond delay="0"/>
                            </p:stCondLst>
                            <p:childTnLst>
                              <p:par>
                                <p:cTn id="155" presetID="14" presetClass="entr" presetSubtype="10" fill="hold" grpId="0" nodeType="clickEffect">
                                  <p:stCondLst>
                                    <p:cond delay="0"/>
                                  </p:stCondLst>
                                  <p:childTnLst>
                                    <p:set>
                                      <p:cBhvr>
                                        <p:cTn id="156" dur="1" fill="hold">
                                          <p:stCondLst>
                                            <p:cond delay="0"/>
                                          </p:stCondLst>
                                        </p:cTn>
                                        <p:tgtEl>
                                          <p:spTgt spid="23"/>
                                        </p:tgtEl>
                                        <p:attrNameLst>
                                          <p:attrName>style.visibility</p:attrName>
                                        </p:attrNameLst>
                                      </p:cBhvr>
                                      <p:to>
                                        <p:strVal val="visible"/>
                                      </p:to>
                                    </p:set>
                                    <p:animEffect transition="in" filter="randombar(horizontal)">
                                      <p:cBhvr>
                                        <p:cTn id="157" dur="500"/>
                                        <p:tgtEl>
                                          <p:spTgt spid="23"/>
                                        </p:tgtEl>
                                      </p:cBhvr>
                                    </p:animEffect>
                                  </p:childTnLst>
                                </p:cTn>
                              </p:par>
                            </p:childTnLst>
                          </p:cTn>
                        </p:par>
                      </p:childTnLst>
                    </p:cTn>
                  </p:par>
                  <p:par>
                    <p:cTn id="158" fill="hold">
                      <p:stCondLst>
                        <p:cond delay="indefinite"/>
                      </p:stCondLst>
                      <p:childTnLst>
                        <p:par>
                          <p:cTn id="159" fill="hold">
                            <p:stCondLst>
                              <p:cond delay="0"/>
                            </p:stCondLst>
                            <p:childTnLst>
                              <p:par>
                                <p:cTn id="160" presetID="53" presetClass="entr" presetSubtype="16" fill="hold" grpId="0" nodeType="clickEffect">
                                  <p:stCondLst>
                                    <p:cond delay="0"/>
                                  </p:stCondLst>
                                  <p:childTnLst>
                                    <p:set>
                                      <p:cBhvr>
                                        <p:cTn id="161" dur="1" fill="hold">
                                          <p:stCondLst>
                                            <p:cond delay="0"/>
                                          </p:stCondLst>
                                        </p:cTn>
                                        <p:tgtEl>
                                          <p:spTgt spid="24"/>
                                        </p:tgtEl>
                                        <p:attrNameLst>
                                          <p:attrName>style.visibility</p:attrName>
                                        </p:attrNameLst>
                                      </p:cBhvr>
                                      <p:to>
                                        <p:strVal val="visible"/>
                                      </p:to>
                                    </p:set>
                                    <p:anim calcmode="lin" valueType="num">
                                      <p:cBhvr>
                                        <p:cTn id="162" dur="500" fill="hold"/>
                                        <p:tgtEl>
                                          <p:spTgt spid="24"/>
                                        </p:tgtEl>
                                        <p:attrNameLst>
                                          <p:attrName>ppt_w</p:attrName>
                                        </p:attrNameLst>
                                      </p:cBhvr>
                                      <p:tavLst>
                                        <p:tav tm="0">
                                          <p:val>
                                            <p:fltVal val="0"/>
                                          </p:val>
                                        </p:tav>
                                        <p:tav tm="100000">
                                          <p:val>
                                            <p:strVal val="#ppt_w"/>
                                          </p:val>
                                        </p:tav>
                                      </p:tavLst>
                                    </p:anim>
                                    <p:anim calcmode="lin" valueType="num">
                                      <p:cBhvr>
                                        <p:cTn id="163" dur="500" fill="hold"/>
                                        <p:tgtEl>
                                          <p:spTgt spid="24"/>
                                        </p:tgtEl>
                                        <p:attrNameLst>
                                          <p:attrName>ppt_h</p:attrName>
                                        </p:attrNameLst>
                                      </p:cBhvr>
                                      <p:tavLst>
                                        <p:tav tm="0">
                                          <p:val>
                                            <p:fltVal val="0"/>
                                          </p:val>
                                        </p:tav>
                                        <p:tav tm="100000">
                                          <p:val>
                                            <p:strVal val="#ppt_h"/>
                                          </p:val>
                                        </p:tav>
                                      </p:tavLst>
                                    </p:anim>
                                    <p:animEffect transition="in" filter="fade">
                                      <p:cBhvr>
                                        <p:cTn id="164" dur="500"/>
                                        <p:tgtEl>
                                          <p:spTgt spid="24"/>
                                        </p:tgtEl>
                                      </p:cBhvr>
                                    </p:animEffect>
                                  </p:childTnLst>
                                </p:cTn>
                              </p:par>
                            </p:childTnLst>
                          </p:cTn>
                        </p:par>
                      </p:childTnLst>
                    </p:cTn>
                  </p:par>
                  <p:par>
                    <p:cTn id="165" fill="hold">
                      <p:stCondLst>
                        <p:cond delay="indefinite"/>
                      </p:stCondLst>
                      <p:childTnLst>
                        <p:par>
                          <p:cTn id="166" fill="hold">
                            <p:stCondLst>
                              <p:cond delay="0"/>
                            </p:stCondLst>
                            <p:childTnLst>
                              <p:par>
                                <p:cTn id="167" presetID="53" presetClass="entr" presetSubtype="16" fill="hold" grpId="0" nodeType="clickEffect">
                                  <p:stCondLst>
                                    <p:cond delay="0"/>
                                  </p:stCondLst>
                                  <p:childTnLst>
                                    <p:set>
                                      <p:cBhvr>
                                        <p:cTn id="168" dur="1" fill="hold">
                                          <p:stCondLst>
                                            <p:cond delay="0"/>
                                          </p:stCondLst>
                                        </p:cTn>
                                        <p:tgtEl>
                                          <p:spTgt spid="25"/>
                                        </p:tgtEl>
                                        <p:attrNameLst>
                                          <p:attrName>style.visibility</p:attrName>
                                        </p:attrNameLst>
                                      </p:cBhvr>
                                      <p:to>
                                        <p:strVal val="visible"/>
                                      </p:to>
                                    </p:set>
                                    <p:anim calcmode="lin" valueType="num">
                                      <p:cBhvr>
                                        <p:cTn id="169" dur="500" fill="hold"/>
                                        <p:tgtEl>
                                          <p:spTgt spid="25"/>
                                        </p:tgtEl>
                                        <p:attrNameLst>
                                          <p:attrName>ppt_w</p:attrName>
                                        </p:attrNameLst>
                                      </p:cBhvr>
                                      <p:tavLst>
                                        <p:tav tm="0">
                                          <p:val>
                                            <p:fltVal val="0"/>
                                          </p:val>
                                        </p:tav>
                                        <p:tav tm="100000">
                                          <p:val>
                                            <p:strVal val="#ppt_w"/>
                                          </p:val>
                                        </p:tav>
                                      </p:tavLst>
                                    </p:anim>
                                    <p:anim calcmode="lin" valueType="num">
                                      <p:cBhvr>
                                        <p:cTn id="170" dur="500" fill="hold"/>
                                        <p:tgtEl>
                                          <p:spTgt spid="25"/>
                                        </p:tgtEl>
                                        <p:attrNameLst>
                                          <p:attrName>ppt_h</p:attrName>
                                        </p:attrNameLst>
                                      </p:cBhvr>
                                      <p:tavLst>
                                        <p:tav tm="0">
                                          <p:val>
                                            <p:fltVal val="0"/>
                                          </p:val>
                                        </p:tav>
                                        <p:tav tm="100000">
                                          <p:val>
                                            <p:strVal val="#ppt_h"/>
                                          </p:val>
                                        </p:tav>
                                      </p:tavLst>
                                    </p:anim>
                                    <p:animEffect transition="in" filter="fade">
                                      <p:cBhvr>
                                        <p:cTn id="171" dur="500"/>
                                        <p:tgtEl>
                                          <p:spTgt spid="25"/>
                                        </p:tgtEl>
                                      </p:cBhvr>
                                    </p:animEffect>
                                  </p:childTnLst>
                                </p:cTn>
                              </p:par>
                            </p:childTnLst>
                          </p:cTn>
                        </p:par>
                      </p:childTnLst>
                    </p:cTn>
                  </p:par>
                  <p:par>
                    <p:cTn id="172" fill="hold">
                      <p:stCondLst>
                        <p:cond delay="indefinite"/>
                      </p:stCondLst>
                      <p:childTnLst>
                        <p:par>
                          <p:cTn id="173" fill="hold">
                            <p:stCondLst>
                              <p:cond delay="0"/>
                            </p:stCondLst>
                            <p:childTnLst>
                              <p:par>
                                <p:cTn id="174" presetID="53" presetClass="entr" presetSubtype="16" fill="hold" grpId="0" nodeType="clickEffect">
                                  <p:stCondLst>
                                    <p:cond delay="0"/>
                                  </p:stCondLst>
                                  <p:childTnLst>
                                    <p:set>
                                      <p:cBhvr>
                                        <p:cTn id="175" dur="1" fill="hold">
                                          <p:stCondLst>
                                            <p:cond delay="0"/>
                                          </p:stCondLst>
                                        </p:cTn>
                                        <p:tgtEl>
                                          <p:spTgt spid="26"/>
                                        </p:tgtEl>
                                        <p:attrNameLst>
                                          <p:attrName>style.visibility</p:attrName>
                                        </p:attrNameLst>
                                      </p:cBhvr>
                                      <p:to>
                                        <p:strVal val="visible"/>
                                      </p:to>
                                    </p:set>
                                    <p:anim calcmode="lin" valueType="num">
                                      <p:cBhvr>
                                        <p:cTn id="176" dur="500" fill="hold"/>
                                        <p:tgtEl>
                                          <p:spTgt spid="26"/>
                                        </p:tgtEl>
                                        <p:attrNameLst>
                                          <p:attrName>ppt_w</p:attrName>
                                        </p:attrNameLst>
                                      </p:cBhvr>
                                      <p:tavLst>
                                        <p:tav tm="0">
                                          <p:val>
                                            <p:fltVal val="0"/>
                                          </p:val>
                                        </p:tav>
                                        <p:tav tm="100000">
                                          <p:val>
                                            <p:strVal val="#ppt_w"/>
                                          </p:val>
                                        </p:tav>
                                      </p:tavLst>
                                    </p:anim>
                                    <p:anim calcmode="lin" valueType="num">
                                      <p:cBhvr>
                                        <p:cTn id="177" dur="500" fill="hold"/>
                                        <p:tgtEl>
                                          <p:spTgt spid="26"/>
                                        </p:tgtEl>
                                        <p:attrNameLst>
                                          <p:attrName>ppt_h</p:attrName>
                                        </p:attrNameLst>
                                      </p:cBhvr>
                                      <p:tavLst>
                                        <p:tav tm="0">
                                          <p:val>
                                            <p:fltVal val="0"/>
                                          </p:val>
                                        </p:tav>
                                        <p:tav tm="100000">
                                          <p:val>
                                            <p:strVal val="#ppt_h"/>
                                          </p:val>
                                        </p:tav>
                                      </p:tavLst>
                                    </p:anim>
                                    <p:animEffect transition="in" filter="fade">
                                      <p:cBhvr>
                                        <p:cTn id="178" dur="500"/>
                                        <p:tgtEl>
                                          <p:spTgt spid="26"/>
                                        </p:tgtEl>
                                      </p:cBhvr>
                                    </p:animEffect>
                                  </p:childTnLst>
                                </p:cTn>
                              </p:par>
                            </p:childTnLst>
                          </p:cTn>
                        </p:par>
                      </p:childTnLst>
                    </p:cTn>
                  </p:par>
                  <p:par>
                    <p:cTn id="179" fill="hold">
                      <p:stCondLst>
                        <p:cond delay="indefinite"/>
                      </p:stCondLst>
                      <p:childTnLst>
                        <p:par>
                          <p:cTn id="180" fill="hold">
                            <p:stCondLst>
                              <p:cond delay="0"/>
                            </p:stCondLst>
                            <p:childTnLst>
                              <p:par>
                                <p:cTn id="181" presetID="53" presetClass="entr" presetSubtype="16" fill="hold" grpId="0" nodeType="clickEffect">
                                  <p:stCondLst>
                                    <p:cond delay="0"/>
                                  </p:stCondLst>
                                  <p:childTnLst>
                                    <p:set>
                                      <p:cBhvr>
                                        <p:cTn id="182" dur="1" fill="hold">
                                          <p:stCondLst>
                                            <p:cond delay="0"/>
                                          </p:stCondLst>
                                        </p:cTn>
                                        <p:tgtEl>
                                          <p:spTgt spid="27"/>
                                        </p:tgtEl>
                                        <p:attrNameLst>
                                          <p:attrName>style.visibility</p:attrName>
                                        </p:attrNameLst>
                                      </p:cBhvr>
                                      <p:to>
                                        <p:strVal val="visible"/>
                                      </p:to>
                                    </p:set>
                                    <p:anim calcmode="lin" valueType="num">
                                      <p:cBhvr>
                                        <p:cTn id="183" dur="500" fill="hold"/>
                                        <p:tgtEl>
                                          <p:spTgt spid="27"/>
                                        </p:tgtEl>
                                        <p:attrNameLst>
                                          <p:attrName>ppt_w</p:attrName>
                                        </p:attrNameLst>
                                      </p:cBhvr>
                                      <p:tavLst>
                                        <p:tav tm="0">
                                          <p:val>
                                            <p:fltVal val="0"/>
                                          </p:val>
                                        </p:tav>
                                        <p:tav tm="100000">
                                          <p:val>
                                            <p:strVal val="#ppt_w"/>
                                          </p:val>
                                        </p:tav>
                                      </p:tavLst>
                                    </p:anim>
                                    <p:anim calcmode="lin" valueType="num">
                                      <p:cBhvr>
                                        <p:cTn id="184" dur="500" fill="hold"/>
                                        <p:tgtEl>
                                          <p:spTgt spid="27"/>
                                        </p:tgtEl>
                                        <p:attrNameLst>
                                          <p:attrName>ppt_h</p:attrName>
                                        </p:attrNameLst>
                                      </p:cBhvr>
                                      <p:tavLst>
                                        <p:tav tm="0">
                                          <p:val>
                                            <p:fltVal val="0"/>
                                          </p:val>
                                        </p:tav>
                                        <p:tav tm="100000">
                                          <p:val>
                                            <p:strVal val="#ppt_h"/>
                                          </p:val>
                                        </p:tav>
                                      </p:tavLst>
                                    </p:anim>
                                    <p:animEffect transition="in" filter="fade">
                                      <p:cBhvr>
                                        <p:cTn id="185" dur="500"/>
                                        <p:tgtEl>
                                          <p:spTgt spid="27"/>
                                        </p:tgtEl>
                                      </p:cBhvr>
                                    </p:animEffect>
                                  </p:childTnLst>
                                </p:cTn>
                              </p:par>
                            </p:childTnLst>
                          </p:cTn>
                        </p:par>
                      </p:childTnLst>
                    </p:cTn>
                  </p:par>
                  <p:par>
                    <p:cTn id="186" fill="hold">
                      <p:stCondLst>
                        <p:cond delay="indefinite"/>
                      </p:stCondLst>
                      <p:childTnLst>
                        <p:par>
                          <p:cTn id="187" fill="hold">
                            <p:stCondLst>
                              <p:cond delay="0"/>
                            </p:stCondLst>
                            <p:childTnLst>
                              <p:par>
                                <p:cTn id="188" presetID="53" presetClass="entr" presetSubtype="16" fill="hold" grpId="0" nodeType="clickEffect">
                                  <p:stCondLst>
                                    <p:cond delay="0"/>
                                  </p:stCondLst>
                                  <p:childTnLst>
                                    <p:set>
                                      <p:cBhvr>
                                        <p:cTn id="189" dur="1" fill="hold">
                                          <p:stCondLst>
                                            <p:cond delay="0"/>
                                          </p:stCondLst>
                                        </p:cTn>
                                        <p:tgtEl>
                                          <p:spTgt spid="28"/>
                                        </p:tgtEl>
                                        <p:attrNameLst>
                                          <p:attrName>style.visibility</p:attrName>
                                        </p:attrNameLst>
                                      </p:cBhvr>
                                      <p:to>
                                        <p:strVal val="visible"/>
                                      </p:to>
                                    </p:set>
                                    <p:anim calcmode="lin" valueType="num">
                                      <p:cBhvr>
                                        <p:cTn id="190" dur="500" fill="hold"/>
                                        <p:tgtEl>
                                          <p:spTgt spid="28"/>
                                        </p:tgtEl>
                                        <p:attrNameLst>
                                          <p:attrName>ppt_w</p:attrName>
                                        </p:attrNameLst>
                                      </p:cBhvr>
                                      <p:tavLst>
                                        <p:tav tm="0">
                                          <p:val>
                                            <p:fltVal val="0"/>
                                          </p:val>
                                        </p:tav>
                                        <p:tav tm="100000">
                                          <p:val>
                                            <p:strVal val="#ppt_w"/>
                                          </p:val>
                                        </p:tav>
                                      </p:tavLst>
                                    </p:anim>
                                    <p:anim calcmode="lin" valueType="num">
                                      <p:cBhvr>
                                        <p:cTn id="191" dur="500" fill="hold"/>
                                        <p:tgtEl>
                                          <p:spTgt spid="28"/>
                                        </p:tgtEl>
                                        <p:attrNameLst>
                                          <p:attrName>ppt_h</p:attrName>
                                        </p:attrNameLst>
                                      </p:cBhvr>
                                      <p:tavLst>
                                        <p:tav tm="0">
                                          <p:val>
                                            <p:fltVal val="0"/>
                                          </p:val>
                                        </p:tav>
                                        <p:tav tm="100000">
                                          <p:val>
                                            <p:strVal val="#ppt_h"/>
                                          </p:val>
                                        </p:tav>
                                      </p:tavLst>
                                    </p:anim>
                                    <p:animEffect transition="in" filter="fade">
                                      <p:cBhvr>
                                        <p:cTn id="19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9" grpId="1"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FC17C-DAB4-BE6D-6D5E-1F7C7A4741B7}"/>
              </a:ext>
            </a:extLst>
          </p:cNvPr>
          <p:cNvSpPr>
            <a:spLocks noGrp="1"/>
          </p:cNvSpPr>
          <p:nvPr>
            <p:ph type="title"/>
          </p:nvPr>
        </p:nvSpPr>
        <p:spPr/>
        <p:txBody>
          <a:bodyPr/>
          <a:lstStyle/>
          <a:p>
            <a:r>
              <a:rPr lang="en-US" dirty="0" err="1"/>
              <a:t>Soporte</a:t>
            </a:r>
            <a:r>
              <a:rPr lang="en-US" dirty="0"/>
              <a:t> de software Por favor...</a:t>
            </a:r>
          </a:p>
        </p:txBody>
      </p:sp>
      <p:sp>
        <p:nvSpPr>
          <p:cNvPr id="3" name="Content Placeholder 2">
            <a:extLst>
              <a:ext uri="{FF2B5EF4-FFF2-40B4-BE49-F238E27FC236}">
                <a16:creationId xmlns:a16="http://schemas.microsoft.com/office/drawing/2014/main" id="{B9FBAD65-DA21-588F-B904-178826031712}"/>
              </a:ext>
            </a:extLst>
          </p:cNvPr>
          <p:cNvSpPr>
            <a:spLocks noGrp="1"/>
          </p:cNvSpPr>
          <p:nvPr>
            <p:ph idx="1"/>
          </p:nvPr>
        </p:nvSpPr>
        <p:spPr>
          <a:xfrm>
            <a:off x="462756" y="1498602"/>
            <a:ext cx="8218487" cy="4525963"/>
          </a:xfrm>
        </p:spPr>
        <p:txBody>
          <a:bodyPr/>
          <a:lstStyle/>
          <a:p>
            <a:pPr marL="0" indent="0">
              <a:buNone/>
            </a:pPr>
            <a:r>
              <a:rPr lang="es-ES" sz="2800" dirty="0"/>
              <a:t>MS Excel y MS Access son herramientas buenas pero básicas para analizar los datos de pagos en busca de actividades delictivas.  Sin embargo, pueden ser limitadas. Existe una gran variedad de soluciones de software gratuitas y de pago, algunas más fáciles de usar que otras.  Algunos ejemplos comunes son:</a:t>
            </a:r>
            <a:r>
              <a:rPr lang="en-US" sz="2800" dirty="0"/>
              <a:t>Python (and Python notebook: Anaconda)</a:t>
            </a:r>
          </a:p>
          <a:p>
            <a:r>
              <a:rPr lang="en-US" sz="2800" dirty="0"/>
              <a:t>Knime</a:t>
            </a:r>
          </a:p>
          <a:p>
            <a:r>
              <a:rPr lang="en-US" sz="2800" dirty="0"/>
              <a:t>Neo4J</a:t>
            </a:r>
          </a:p>
          <a:p>
            <a:r>
              <a:rPr lang="en-US" sz="2800" dirty="0"/>
              <a:t>ACL and Arbutus</a:t>
            </a:r>
          </a:p>
          <a:p>
            <a:r>
              <a:rPr lang="en-US" sz="2800" dirty="0"/>
              <a:t>Muchos </a:t>
            </a:r>
            <a:r>
              <a:rPr lang="en-US" sz="2800" dirty="0" err="1"/>
              <a:t>otros</a:t>
            </a:r>
            <a:r>
              <a:rPr lang="en-US" sz="2800" dirty="0"/>
              <a:t>…</a:t>
            </a:r>
          </a:p>
        </p:txBody>
      </p:sp>
      <p:sp>
        <p:nvSpPr>
          <p:cNvPr id="4" name="Slide Number Placeholder 3">
            <a:extLst>
              <a:ext uri="{FF2B5EF4-FFF2-40B4-BE49-F238E27FC236}">
                <a16:creationId xmlns:a16="http://schemas.microsoft.com/office/drawing/2014/main" id="{859910BB-2DA4-080A-74A1-F1069674BB68}"/>
              </a:ext>
            </a:extLst>
          </p:cNvPr>
          <p:cNvSpPr>
            <a:spLocks noGrp="1"/>
          </p:cNvSpPr>
          <p:nvPr>
            <p:ph type="sldNum" sz="quarter" idx="12"/>
          </p:nvPr>
        </p:nvSpPr>
        <p:spPr/>
        <p:txBody>
          <a:bodyPr/>
          <a:lstStyle/>
          <a:p>
            <a:fld id="{941AA2AD-4ABD-40E1-928E-6C7D7FF4C282}" type="slidenum">
              <a:rPr lang="en-GB" smtClean="0"/>
              <a:t>30</a:t>
            </a:fld>
            <a:endParaRPr lang="en-GB" dirty="0"/>
          </a:p>
        </p:txBody>
      </p:sp>
      <p:sp>
        <p:nvSpPr>
          <p:cNvPr id="5" name="TextBox 4">
            <a:extLst>
              <a:ext uri="{FF2B5EF4-FFF2-40B4-BE49-F238E27FC236}">
                <a16:creationId xmlns:a16="http://schemas.microsoft.com/office/drawing/2014/main" id="{5BAEA65F-1B6C-E882-8337-9FF1C6FAA9D4}"/>
              </a:ext>
            </a:extLst>
          </p:cNvPr>
          <p:cNvSpPr txBox="1"/>
          <p:nvPr/>
        </p:nvSpPr>
        <p:spPr>
          <a:xfrm>
            <a:off x="3606801" y="4657589"/>
            <a:ext cx="5033962" cy="1323439"/>
          </a:xfrm>
          <a:prstGeom prst="rect">
            <a:avLst/>
          </a:prstGeom>
          <a:solidFill>
            <a:srgbClr val="FF0000"/>
          </a:solidFill>
          <a:ln w="38100">
            <a:solidFill>
              <a:schemeClr val="tx1"/>
            </a:solidFill>
          </a:ln>
        </p:spPr>
        <p:txBody>
          <a:bodyPr wrap="square" rtlCol="0">
            <a:spAutoFit/>
          </a:bodyPr>
          <a:lstStyle/>
          <a:p>
            <a:r>
              <a:rPr lang="es-ES" sz="2000" b="1"/>
              <a:t>Si trabajas en la nube o el software es a través de proveedor, asegúrate de que has cumplido con los protocolos de seguridad y confidencialidad adecuados.</a:t>
            </a:r>
            <a:endParaRPr lang="en-US" sz="2000" b="1" dirty="0"/>
          </a:p>
        </p:txBody>
      </p:sp>
    </p:spTree>
    <p:extLst>
      <p:ext uri="{BB962C8B-B14F-4D97-AF65-F5344CB8AC3E}">
        <p14:creationId xmlns:p14="http://schemas.microsoft.com/office/powerpoint/2010/main" val="6900739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31</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31</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31</a:t>
            </a:fld>
            <a:endParaRPr lang="en-US" dirty="0"/>
          </a:p>
        </p:txBody>
      </p:sp>
      <p:sp>
        <p:nvSpPr>
          <p:cNvPr id="6" name="TextBox 5"/>
          <p:cNvSpPr txBox="1"/>
          <p:nvPr/>
        </p:nvSpPr>
        <p:spPr bwMode="ltGray">
          <a:xfrm>
            <a:off x="275303" y="383458"/>
            <a:ext cx="4430210"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err="1">
                <a:solidFill>
                  <a:schemeClr val="bg1"/>
                </a:solidFill>
                <a:latin typeface="+mn-lt"/>
              </a:rPr>
              <a:t>Flujo</a:t>
            </a:r>
            <a:r>
              <a:rPr lang="en-US" dirty="0">
                <a:solidFill>
                  <a:schemeClr val="bg1"/>
                </a:solidFill>
                <a:latin typeface="+mn-lt"/>
              </a:rPr>
              <a:t> de </a:t>
            </a:r>
            <a:r>
              <a:rPr lang="en-US" dirty="0" err="1">
                <a:solidFill>
                  <a:schemeClr val="bg1"/>
                </a:solidFill>
                <a:latin typeface="+mn-lt"/>
              </a:rPr>
              <a:t>fondos</a:t>
            </a:r>
            <a:r>
              <a:rPr lang="en-US" dirty="0">
                <a:solidFill>
                  <a:schemeClr val="bg1"/>
                </a:solidFill>
                <a:latin typeface="+mn-lt"/>
              </a:rPr>
              <a:t> </a:t>
            </a:r>
            <a:r>
              <a:rPr lang="en-US" dirty="0" err="1">
                <a:solidFill>
                  <a:schemeClr val="bg1"/>
                </a:solidFill>
                <a:latin typeface="+mn-lt"/>
              </a:rPr>
              <a:t>delictivos</a:t>
            </a:r>
            <a:r>
              <a:rPr lang="en-US" dirty="0">
                <a:solidFill>
                  <a:schemeClr val="bg1"/>
                </a:solidFill>
                <a:latin typeface="+mn-lt"/>
              </a:rPr>
              <a:t> Caso 1.  Paso </a:t>
            </a:r>
            <a:r>
              <a:rPr lang="en-US" dirty="0" err="1">
                <a:solidFill>
                  <a:schemeClr val="bg1"/>
                </a:solidFill>
                <a:latin typeface="+mn-lt"/>
              </a:rPr>
              <a:t>Inicial</a:t>
            </a:r>
            <a:endParaRPr lang="en-US" dirty="0">
              <a:solidFill>
                <a:schemeClr val="bg1"/>
              </a:solidFill>
              <a:latin typeface="+mn-lt"/>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06786"/>
            <a:ext cx="9144000" cy="6051214"/>
          </a:xfrm>
          <a:prstGeom prst="rect">
            <a:avLst/>
          </a:prstGeom>
        </p:spPr>
      </p:pic>
      <p:cxnSp>
        <p:nvCxnSpPr>
          <p:cNvPr id="8" name="Curved Connector 7"/>
          <p:cNvCxnSpPr/>
          <p:nvPr/>
        </p:nvCxnSpPr>
        <p:spPr bwMode="auto">
          <a:xfrm rot="10800000" flipV="1">
            <a:off x="5438776" y="2776537"/>
            <a:ext cx="428625" cy="90487"/>
          </a:xfrm>
          <a:prstGeom prst="curvedConnector3">
            <a:avLst/>
          </a:prstGeom>
          <a:noFill/>
          <a:ln w="12700">
            <a:solidFill>
              <a:schemeClr val="tx1"/>
            </a:solidFill>
            <a:round/>
            <a:headEnd/>
            <a:tailEnd type="triangle"/>
          </a:ln>
        </p:spPr>
      </p:cxnSp>
      <p:cxnSp>
        <p:nvCxnSpPr>
          <p:cNvPr id="9" name="Curved Connector 8"/>
          <p:cNvCxnSpPr/>
          <p:nvPr/>
        </p:nvCxnSpPr>
        <p:spPr bwMode="auto">
          <a:xfrm rot="10800000" flipV="1">
            <a:off x="5438777" y="2776536"/>
            <a:ext cx="428625" cy="176213"/>
          </a:xfrm>
          <a:prstGeom prst="curvedConnector3">
            <a:avLst/>
          </a:prstGeom>
          <a:noFill/>
          <a:ln w="12700">
            <a:solidFill>
              <a:schemeClr val="tx1"/>
            </a:solidFill>
            <a:round/>
            <a:headEnd/>
            <a:tailEnd type="triangle"/>
          </a:ln>
        </p:spPr>
      </p:cxnSp>
      <p:cxnSp>
        <p:nvCxnSpPr>
          <p:cNvPr id="10" name="Curved Connector 9"/>
          <p:cNvCxnSpPr/>
          <p:nvPr/>
        </p:nvCxnSpPr>
        <p:spPr bwMode="auto">
          <a:xfrm rot="16200000" flipV="1">
            <a:off x="5305427" y="3000376"/>
            <a:ext cx="309563" cy="42861"/>
          </a:xfrm>
          <a:prstGeom prst="curvedConnector3">
            <a:avLst/>
          </a:prstGeom>
          <a:noFill/>
          <a:ln w="12700">
            <a:solidFill>
              <a:schemeClr val="tx1"/>
            </a:solidFill>
            <a:round/>
            <a:headEnd/>
            <a:tailEnd type="triangle"/>
          </a:ln>
        </p:spPr>
      </p:cxnSp>
      <p:cxnSp>
        <p:nvCxnSpPr>
          <p:cNvPr id="11" name="Curved Connector 10"/>
          <p:cNvCxnSpPr/>
          <p:nvPr/>
        </p:nvCxnSpPr>
        <p:spPr bwMode="auto">
          <a:xfrm rot="16200000" flipH="1">
            <a:off x="5374482" y="3283744"/>
            <a:ext cx="271462" cy="57149"/>
          </a:xfrm>
          <a:prstGeom prst="curvedConnector3">
            <a:avLst/>
          </a:prstGeom>
          <a:noFill/>
          <a:ln w="12700">
            <a:solidFill>
              <a:schemeClr val="tx1"/>
            </a:solidFill>
            <a:round/>
            <a:headEnd/>
            <a:tailEnd type="triangle"/>
          </a:ln>
        </p:spPr>
      </p:cxnSp>
      <p:cxnSp>
        <p:nvCxnSpPr>
          <p:cNvPr id="12" name="Curved Connector 11"/>
          <p:cNvCxnSpPr/>
          <p:nvPr/>
        </p:nvCxnSpPr>
        <p:spPr bwMode="auto">
          <a:xfrm rot="5400000">
            <a:off x="5366148" y="2946796"/>
            <a:ext cx="673894" cy="328614"/>
          </a:xfrm>
          <a:prstGeom prst="curvedConnector3">
            <a:avLst/>
          </a:prstGeom>
          <a:noFill/>
          <a:ln w="12700">
            <a:solidFill>
              <a:schemeClr val="tx1"/>
            </a:solidFill>
            <a:round/>
            <a:headEnd/>
            <a:tailEnd type="triangle"/>
          </a:ln>
        </p:spPr>
      </p:cxnSp>
      <p:cxnSp>
        <p:nvCxnSpPr>
          <p:cNvPr id="13" name="Curved Connector 12"/>
          <p:cNvCxnSpPr/>
          <p:nvPr/>
        </p:nvCxnSpPr>
        <p:spPr bwMode="auto">
          <a:xfrm rot="5400000">
            <a:off x="5329239" y="3100386"/>
            <a:ext cx="862013" cy="214314"/>
          </a:xfrm>
          <a:prstGeom prst="curvedConnector3">
            <a:avLst/>
          </a:prstGeom>
          <a:noFill/>
          <a:ln w="12700">
            <a:solidFill>
              <a:schemeClr val="tx1"/>
            </a:solidFill>
            <a:round/>
            <a:headEnd/>
            <a:tailEnd type="triangle"/>
          </a:ln>
        </p:spPr>
      </p:cxnSp>
      <p:cxnSp>
        <p:nvCxnSpPr>
          <p:cNvPr id="14" name="Curved Connector 13"/>
          <p:cNvCxnSpPr/>
          <p:nvPr/>
        </p:nvCxnSpPr>
        <p:spPr bwMode="auto">
          <a:xfrm rot="16200000" flipH="1">
            <a:off x="5493544" y="3193256"/>
            <a:ext cx="738188" cy="704850"/>
          </a:xfrm>
          <a:prstGeom prst="curvedConnector3">
            <a:avLst/>
          </a:prstGeom>
          <a:noFill/>
          <a:ln w="12700">
            <a:solidFill>
              <a:schemeClr val="tx1"/>
            </a:solidFill>
            <a:round/>
            <a:headEnd/>
            <a:tailEnd type="triangle"/>
          </a:ln>
        </p:spPr>
      </p:cxnSp>
      <p:cxnSp>
        <p:nvCxnSpPr>
          <p:cNvPr id="15" name="Curved Connector 14"/>
          <p:cNvCxnSpPr/>
          <p:nvPr/>
        </p:nvCxnSpPr>
        <p:spPr bwMode="auto">
          <a:xfrm rot="16200000" flipH="1">
            <a:off x="5492593" y="3192305"/>
            <a:ext cx="1097280" cy="347660"/>
          </a:xfrm>
          <a:prstGeom prst="curvedConnector3">
            <a:avLst/>
          </a:prstGeom>
          <a:noFill/>
          <a:ln w="12700">
            <a:solidFill>
              <a:schemeClr val="tx1"/>
            </a:solidFill>
            <a:round/>
            <a:headEnd/>
            <a:tailEnd type="triangle"/>
          </a:ln>
        </p:spPr>
      </p:cxnSp>
      <p:cxnSp>
        <p:nvCxnSpPr>
          <p:cNvPr id="16" name="Curved Connector 15"/>
          <p:cNvCxnSpPr/>
          <p:nvPr/>
        </p:nvCxnSpPr>
        <p:spPr bwMode="auto">
          <a:xfrm rot="16200000" flipH="1">
            <a:off x="5124451" y="3124201"/>
            <a:ext cx="771525" cy="257172"/>
          </a:xfrm>
          <a:prstGeom prst="curvedConnector3">
            <a:avLst>
              <a:gd name="adj1" fmla="val 48765"/>
            </a:avLst>
          </a:prstGeom>
          <a:noFill/>
          <a:ln w="12700">
            <a:solidFill>
              <a:schemeClr val="tx1"/>
            </a:solidFill>
            <a:round/>
            <a:headEnd/>
            <a:tailEnd type="triangle"/>
          </a:ln>
        </p:spPr>
      </p:cxnSp>
      <p:cxnSp>
        <p:nvCxnSpPr>
          <p:cNvPr id="17" name="Curved Connector 16"/>
          <p:cNvCxnSpPr/>
          <p:nvPr/>
        </p:nvCxnSpPr>
        <p:spPr bwMode="auto">
          <a:xfrm rot="10800000" flipV="1">
            <a:off x="4873230" y="2867025"/>
            <a:ext cx="544113" cy="244078"/>
          </a:xfrm>
          <a:prstGeom prst="curvedConnector3">
            <a:avLst/>
          </a:prstGeom>
          <a:noFill/>
          <a:ln w="12700">
            <a:solidFill>
              <a:schemeClr val="tx1"/>
            </a:solidFill>
            <a:round/>
            <a:headEnd/>
            <a:tailEnd type="triangle"/>
          </a:ln>
        </p:spPr>
      </p:cxnSp>
    </p:spTree>
    <p:extLst>
      <p:ext uri="{BB962C8B-B14F-4D97-AF65-F5344CB8AC3E}">
        <p14:creationId xmlns:p14="http://schemas.microsoft.com/office/powerpoint/2010/main" val="26750395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32</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32</a:t>
            </a:fld>
            <a:endParaRPr lang="en-US" dirty="0"/>
          </a:p>
        </p:txBody>
      </p:sp>
      <p:sp>
        <p:nvSpPr>
          <p:cNvPr id="5" name="TextBox 4"/>
          <p:cNvSpPr txBox="1"/>
          <p:nvPr/>
        </p:nvSpPr>
        <p:spPr bwMode="ltGray">
          <a:xfrm>
            <a:off x="275303" y="383458"/>
            <a:ext cx="2544181" cy="409676"/>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latin typeface="+mn-lt"/>
              </a:rPr>
              <a:t>Criminal Funds Flow</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9980"/>
            <a:ext cx="9144000" cy="5898020"/>
          </a:xfrm>
          <a:prstGeom prst="rect">
            <a:avLst/>
          </a:prstGeom>
        </p:spPr>
      </p:pic>
      <p:cxnSp>
        <p:nvCxnSpPr>
          <p:cNvPr id="7" name="Curved Connector 6"/>
          <p:cNvCxnSpPr/>
          <p:nvPr/>
        </p:nvCxnSpPr>
        <p:spPr bwMode="auto">
          <a:xfrm rot="10800000" flipV="1">
            <a:off x="5438776" y="2776537"/>
            <a:ext cx="428625" cy="90487"/>
          </a:xfrm>
          <a:prstGeom prst="curvedConnector3">
            <a:avLst/>
          </a:prstGeom>
          <a:noFill/>
          <a:ln w="12700">
            <a:solidFill>
              <a:schemeClr val="tx1"/>
            </a:solidFill>
            <a:round/>
            <a:headEnd/>
            <a:tailEnd type="triangle"/>
          </a:ln>
        </p:spPr>
      </p:cxnSp>
      <p:cxnSp>
        <p:nvCxnSpPr>
          <p:cNvPr id="8" name="Curved Connector 7"/>
          <p:cNvCxnSpPr/>
          <p:nvPr/>
        </p:nvCxnSpPr>
        <p:spPr bwMode="auto">
          <a:xfrm rot="10800000" flipV="1">
            <a:off x="5438777" y="2776536"/>
            <a:ext cx="428625" cy="176213"/>
          </a:xfrm>
          <a:prstGeom prst="curvedConnector3">
            <a:avLst/>
          </a:prstGeom>
          <a:noFill/>
          <a:ln w="12700">
            <a:solidFill>
              <a:schemeClr val="tx1"/>
            </a:solidFill>
            <a:round/>
            <a:headEnd/>
            <a:tailEnd type="triangle"/>
          </a:ln>
        </p:spPr>
      </p:cxnSp>
      <p:cxnSp>
        <p:nvCxnSpPr>
          <p:cNvPr id="9" name="Curved Connector 8"/>
          <p:cNvCxnSpPr/>
          <p:nvPr/>
        </p:nvCxnSpPr>
        <p:spPr bwMode="auto">
          <a:xfrm rot="16200000" flipV="1">
            <a:off x="5305427" y="3000376"/>
            <a:ext cx="309563" cy="42861"/>
          </a:xfrm>
          <a:prstGeom prst="curvedConnector3">
            <a:avLst/>
          </a:prstGeom>
          <a:noFill/>
          <a:ln w="12700">
            <a:solidFill>
              <a:schemeClr val="tx1"/>
            </a:solidFill>
            <a:round/>
            <a:headEnd/>
            <a:tailEnd type="triangle"/>
          </a:ln>
        </p:spPr>
      </p:cxnSp>
      <p:cxnSp>
        <p:nvCxnSpPr>
          <p:cNvPr id="10" name="Curved Connector 9"/>
          <p:cNvCxnSpPr/>
          <p:nvPr/>
        </p:nvCxnSpPr>
        <p:spPr bwMode="auto">
          <a:xfrm rot="16200000" flipH="1">
            <a:off x="5374482" y="3283744"/>
            <a:ext cx="271462" cy="57149"/>
          </a:xfrm>
          <a:prstGeom prst="curvedConnector3">
            <a:avLst/>
          </a:prstGeom>
          <a:noFill/>
          <a:ln w="12700">
            <a:solidFill>
              <a:schemeClr val="tx1"/>
            </a:solidFill>
            <a:round/>
            <a:headEnd/>
            <a:tailEnd type="triangle"/>
          </a:ln>
        </p:spPr>
      </p:cxnSp>
      <p:cxnSp>
        <p:nvCxnSpPr>
          <p:cNvPr id="11" name="Curved Connector 10"/>
          <p:cNvCxnSpPr/>
          <p:nvPr/>
        </p:nvCxnSpPr>
        <p:spPr bwMode="auto">
          <a:xfrm rot="5400000">
            <a:off x="5366148" y="2946796"/>
            <a:ext cx="673894" cy="328614"/>
          </a:xfrm>
          <a:prstGeom prst="curvedConnector3">
            <a:avLst/>
          </a:prstGeom>
          <a:noFill/>
          <a:ln w="12700">
            <a:solidFill>
              <a:schemeClr val="tx1"/>
            </a:solidFill>
            <a:round/>
            <a:headEnd/>
            <a:tailEnd type="triangle"/>
          </a:ln>
        </p:spPr>
      </p:cxnSp>
      <p:cxnSp>
        <p:nvCxnSpPr>
          <p:cNvPr id="12" name="Curved Connector 11"/>
          <p:cNvCxnSpPr/>
          <p:nvPr/>
        </p:nvCxnSpPr>
        <p:spPr bwMode="auto">
          <a:xfrm rot="5400000">
            <a:off x="5329239" y="3100386"/>
            <a:ext cx="862013" cy="214314"/>
          </a:xfrm>
          <a:prstGeom prst="curvedConnector3">
            <a:avLst/>
          </a:prstGeom>
          <a:noFill/>
          <a:ln w="12700">
            <a:solidFill>
              <a:schemeClr val="tx1"/>
            </a:solidFill>
            <a:round/>
            <a:headEnd/>
            <a:tailEnd type="triangle"/>
          </a:ln>
        </p:spPr>
      </p:cxnSp>
      <p:cxnSp>
        <p:nvCxnSpPr>
          <p:cNvPr id="13" name="Curved Connector 12"/>
          <p:cNvCxnSpPr/>
          <p:nvPr/>
        </p:nvCxnSpPr>
        <p:spPr bwMode="auto">
          <a:xfrm rot="16200000" flipH="1">
            <a:off x="5493544" y="3193256"/>
            <a:ext cx="738188" cy="704850"/>
          </a:xfrm>
          <a:prstGeom prst="curvedConnector3">
            <a:avLst/>
          </a:prstGeom>
          <a:noFill/>
          <a:ln w="12700">
            <a:solidFill>
              <a:schemeClr val="tx1"/>
            </a:solidFill>
            <a:round/>
            <a:headEnd/>
            <a:tailEnd type="triangle"/>
          </a:ln>
        </p:spPr>
      </p:cxnSp>
      <p:cxnSp>
        <p:nvCxnSpPr>
          <p:cNvPr id="14" name="Curved Connector 13"/>
          <p:cNvCxnSpPr/>
          <p:nvPr/>
        </p:nvCxnSpPr>
        <p:spPr bwMode="auto">
          <a:xfrm rot="16200000" flipH="1">
            <a:off x="5492593" y="3192305"/>
            <a:ext cx="1097280" cy="347660"/>
          </a:xfrm>
          <a:prstGeom prst="curvedConnector3">
            <a:avLst/>
          </a:prstGeom>
          <a:noFill/>
          <a:ln w="12700">
            <a:solidFill>
              <a:schemeClr val="tx1"/>
            </a:solidFill>
            <a:round/>
            <a:headEnd/>
            <a:tailEnd type="triangle"/>
          </a:ln>
        </p:spPr>
      </p:cxnSp>
      <p:cxnSp>
        <p:nvCxnSpPr>
          <p:cNvPr id="15" name="Curved Connector 14"/>
          <p:cNvCxnSpPr/>
          <p:nvPr/>
        </p:nvCxnSpPr>
        <p:spPr bwMode="auto">
          <a:xfrm rot="16200000" flipH="1">
            <a:off x="5124451" y="3124201"/>
            <a:ext cx="771525" cy="257172"/>
          </a:xfrm>
          <a:prstGeom prst="curvedConnector3">
            <a:avLst>
              <a:gd name="adj1" fmla="val 48765"/>
            </a:avLst>
          </a:prstGeom>
          <a:noFill/>
          <a:ln w="12700">
            <a:solidFill>
              <a:schemeClr val="tx1"/>
            </a:solidFill>
            <a:round/>
            <a:headEnd/>
            <a:tailEnd type="triangle"/>
          </a:ln>
        </p:spPr>
      </p:cxnSp>
      <p:cxnSp>
        <p:nvCxnSpPr>
          <p:cNvPr id="16" name="Curved Connector 15"/>
          <p:cNvCxnSpPr/>
          <p:nvPr/>
        </p:nvCxnSpPr>
        <p:spPr bwMode="auto">
          <a:xfrm rot="10800000">
            <a:off x="3143251" y="3448050"/>
            <a:ext cx="2488409" cy="190500"/>
          </a:xfrm>
          <a:prstGeom prst="curvedConnector3">
            <a:avLst/>
          </a:prstGeom>
          <a:noFill/>
          <a:ln w="12700">
            <a:solidFill>
              <a:schemeClr val="tx1"/>
            </a:solidFill>
            <a:round/>
            <a:headEnd/>
            <a:tailEnd type="triangle"/>
          </a:ln>
        </p:spPr>
      </p:cxnSp>
      <p:cxnSp>
        <p:nvCxnSpPr>
          <p:cNvPr id="17" name="Curved Connector 16"/>
          <p:cNvCxnSpPr/>
          <p:nvPr/>
        </p:nvCxnSpPr>
        <p:spPr bwMode="auto">
          <a:xfrm rot="10800000">
            <a:off x="3143252" y="3448050"/>
            <a:ext cx="2395537" cy="12700"/>
          </a:xfrm>
          <a:prstGeom prst="curvedConnector3">
            <a:avLst/>
          </a:prstGeom>
          <a:noFill/>
          <a:ln w="12700">
            <a:solidFill>
              <a:schemeClr val="tx1"/>
            </a:solidFill>
            <a:round/>
            <a:headEnd/>
            <a:tailEnd type="triangle"/>
          </a:ln>
        </p:spPr>
      </p:cxnSp>
      <p:cxnSp>
        <p:nvCxnSpPr>
          <p:cNvPr id="18" name="Curved Connector 17"/>
          <p:cNvCxnSpPr/>
          <p:nvPr/>
        </p:nvCxnSpPr>
        <p:spPr bwMode="auto">
          <a:xfrm rot="10800000" flipV="1">
            <a:off x="3157539" y="2860672"/>
            <a:ext cx="2224088" cy="587377"/>
          </a:xfrm>
          <a:prstGeom prst="curvedConnector3">
            <a:avLst/>
          </a:prstGeom>
          <a:noFill/>
          <a:ln w="12700">
            <a:solidFill>
              <a:schemeClr val="tx1"/>
            </a:solidFill>
            <a:round/>
            <a:headEnd/>
            <a:tailEnd type="triangle"/>
          </a:ln>
        </p:spPr>
      </p:cxnSp>
      <p:cxnSp>
        <p:nvCxnSpPr>
          <p:cNvPr id="19" name="Curved Connector 18"/>
          <p:cNvCxnSpPr/>
          <p:nvPr/>
        </p:nvCxnSpPr>
        <p:spPr bwMode="auto">
          <a:xfrm rot="10800000" flipV="1">
            <a:off x="4873230" y="2867025"/>
            <a:ext cx="544113" cy="244078"/>
          </a:xfrm>
          <a:prstGeom prst="curvedConnector3">
            <a:avLst/>
          </a:prstGeom>
          <a:noFill/>
          <a:ln w="12700">
            <a:solidFill>
              <a:schemeClr val="tx1"/>
            </a:solidFill>
            <a:round/>
            <a:headEnd/>
            <a:tailEnd type="triangle"/>
          </a:ln>
        </p:spPr>
      </p:cxnSp>
      <p:cxnSp>
        <p:nvCxnSpPr>
          <p:cNvPr id="20" name="Curved Connector 19"/>
          <p:cNvCxnSpPr/>
          <p:nvPr/>
        </p:nvCxnSpPr>
        <p:spPr bwMode="auto">
          <a:xfrm rot="10800000" flipV="1">
            <a:off x="3157540" y="3111102"/>
            <a:ext cx="1715691" cy="336947"/>
          </a:xfrm>
          <a:prstGeom prst="curvedConnector3">
            <a:avLst/>
          </a:prstGeom>
          <a:noFill/>
          <a:ln w="12700">
            <a:solidFill>
              <a:schemeClr val="tx1"/>
            </a:solidFill>
            <a:round/>
            <a:headEnd/>
            <a:tailEnd type="triangle"/>
          </a:ln>
        </p:spPr>
      </p:cxnSp>
      <p:cxnSp>
        <p:nvCxnSpPr>
          <p:cNvPr id="21" name="Curved Connector 20"/>
          <p:cNvCxnSpPr/>
          <p:nvPr/>
        </p:nvCxnSpPr>
        <p:spPr bwMode="auto">
          <a:xfrm rot="10800000">
            <a:off x="3157541" y="3454401"/>
            <a:ext cx="3057523" cy="460375"/>
          </a:xfrm>
          <a:prstGeom prst="curvedConnector3">
            <a:avLst/>
          </a:prstGeom>
          <a:noFill/>
          <a:ln w="12700">
            <a:solidFill>
              <a:schemeClr val="tx1"/>
            </a:solidFill>
            <a:round/>
            <a:headEnd/>
            <a:tailEnd type="triangle"/>
          </a:ln>
        </p:spPr>
      </p:cxnSp>
      <p:sp>
        <p:nvSpPr>
          <p:cNvPr id="22" name="TextBox 21"/>
          <p:cNvSpPr txBox="1"/>
          <p:nvPr/>
        </p:nvSpPr>
        <p:spPr bwMode="ltGray">
          <a:xfrm>
            <a:off x="275303" y="383458"/>
            <a:ext cx="4853596"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s-ES" dirty="0">
                <a:solidFill>
                  <a:schemeClr val="bg1"/>
                </a:solidFill>
                <a:latin typeface="+mn-lt"/>
              </a:rPr>
              <a:t>Flujo de fondos delictivo Caso 1.  Paso intermedio</a:t>
            </a:r>
            <a:endParaRPr lang="en-US" dirty="0">
              <a:solidFill>
                <a:schemeClr val="bg1"/>
              </a:solidFill>
              <a:latin typeface="+mn-lt"/>
            </a:endParaRPr>
          </a:p>
        </p:txBody>
      </p:sp>
    </p:spTree>
    <p:extLst>
      <p:ext uri="{BB962C8B-B14F-4D97-AF65-F5344CB8AC3E}">
        <p14:creationId xmlns:p14="http://schemas.microsoft.com/office/powerpoint/2010/main" val="26828967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33</a:t>
            </a:fld>
            <a:endParaRPr lang="en-US" dirty="0"/>
          </a:p>
        </p:txBody>
      </p:sp>
      <p:sp>
        <p:nvSpPr>
          <p:cNvPr id="4" name="TextBox 3"/>
          <p:cNvSpPr txBox="1"/>
          <p:nvPr/>
        </p:nvSpPr>
        <p:spPr bwMode="ltGray">
          <a:xfrm>
            <a:off x="275303" y="383458"/>
            <a:ext cx="2544181" cy="409676"/>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latin typeface="+mn-lt"/>
              </a:rPr>
              <a:t>Criminal Funds Flow</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9980"/>
            <a:ext cx="9144000" cy="5898020"/>
          </a:xfrm>
          <a:prstGeom prst="rect">
            <a:avLst/>
          </a:prstGeom>
        </p:spPr>
      </p:pic>
      <p:cxnSp>
        <p:nvCxnSpPr>
          <p:cNvPr id="6" name="Curved Connector 5"/>
          <p:cNvCxnSpPr/>
          <p:nvPr/>
        </p:nvCxnSpPr>
        <p:spPr bwMode="auto">
          <a:xfrm rot="10800000" flipV="1">
            <a:off x="5438776" y="2776537"/>
            <a:ext cx="428625" cy="90487"/>
          </a:xfrm>
          <a:prstGeom prst="curvedConnector3">
            <a:avLst/>
          </a:prstGeom>
          <a:noFill/>
          <a:ln w="12700">
            <a:solidFill>
              <a:schemeClr val="tx1"/>
            </a:solidFill>
            <a:round/>
            <a:headEnd/>
            <a:tailEnd type="triangle"/>
          </a:ln>
        </p:spPr>
      </p:cxnSp>
      <p:cxnSp>
        <p:nvCxnSpPr>
          <p:cNvPr id="7" name="Curved Connector 6"/>
          <p:cNvCxnSpPr/>
          <p:nvPr/>
        </p:nvCxnSpPr>
        <p:spPr bwMode="auto">
          <a:xfrm rot="10800000" flipV="1">
            <a:off x="5438777" y="2776536"/>
            <a:ext cx="428625" cy="176213"/>
          </a:xfrm>
          <a:prstGeom prst="curvedConnector3">
            <a:avLst/>
          </a:prstGeom>
          <a:noFill/>
          <a:ln w="12700">
            <a:solidFill>
              <a:schemeClr val="tx1"/>
            </a:solidFill>
            <a:round/>
            <a:headEnd/>
            <a:tailEnd type="triangle"/>
          </a:ln>
        </p:spPr>
      </p:cxnSp>
      <p:cxnSp>
        <p:nvCxnSpPr>
          <p:cNvPr id="8" name="Curved Connector 7"/>
          <p:cNvCxnSpPr/>
          <p:nvPr/>
        </p:nvCxnSpPr>
        <p:spPr bwMode="auto">
          <a:xfrm rot="16200000" flipV="1">
            <a:off x="5305427" y="3000376"/>
            <a:ext cx="309563" cy="42861"/>
          </a:xfrm>
          <a:prstGeom prst="curvedConnector3">
            <a:avLst/>
          </a:prstGeom>
          <a:noFill/>
          <a:ln w="12700">
            <a:solidFill>
              <a:schemeClr val="tx1"/>
            </a:solidFill>
            <a:round/>
            <a:headEnd/>
            <a:tailEnd type="triangle"/>
          </a:ln>
        </p:spPr>
      </p:cxnSp>
      <p:cxnSp>
        <p:nvCxnSpPr>
          <p:cNvPr id="9" name="Curved Connector 8"/>
          <p:cNvCxnSpPr/>
          <p:nvPr/>
        </p:nvCxnSpPr>
        <p:spPr bwMode="auto">
          <a:xfrm rot="16200000" flipH="1">
            <a:off x="5374482" y="3283744"/>
            <a:ext cx="271462" cy="57149"/>
          </a:xfrm>
          <a:prstGeom prst="curvedConnector3">
            <a:avLst/>
          </a:prstGeom>
          <a:noFill/>
          <a:ln w="12700">
            <a:solidFill>
              <a:schemeClr val="tx1"/>
            </a:solidFill>
            <a:round/>
            <a:headEnd/>
            <a:tailEnd type="triangle"/>
          </a:ln>
        </p:spPr>
      </p:cxnSp>
      <p:cxnSp>
        <p:nvCxnSpPr>
          <p:cNvPr id="10" name="Curved Connector 9"/>
          <p:cNvCxnSpPr/>
          <p:nvPr/>
        </p:nvCxnSpPr>
        <p:spPr bwMode="auto">
          <a:xfrm rot="5400000">
            <a:off x="5366148" y="2946796"/>
            <a:ext cx="673894" cy="328614"/>
          </a:xfrm>
          <a:prstGeom prst="curvedConnector3">
            <a:avLst/>
          </a:prstGeom>
          <a:noFill/>
          <a:ln w="12700">
            <a:solidFill>
              <a:schemeClr val="tx1"/>
            </a:solidFill>
            <a:round/>
            <a:headEnd/>
            <a:tailEnd type="triangle"/>
          </a:ln>
        </p:spPr>
      </p:cxnSp>
      <p:cxnSp>
        <p:nvCxnSpPr>
          <p:cNvPr id="11" name="Curved Connector 10"/>
          <p:cNvCxnSpPr/>
          <p:nvPr/>
        </p:nvCxnSpPr>
        <p:spPr bwMode="auto">
          <a:xfrm rot="5400000">
            <a:off x="5329239" y="3100386"/>
            <a:ext cx="862013" cy="214314"/>
          </a:xfrm>
          <a:prstGeom prst="curvedConnector3">
            <a:avLst/>
          </a:prstGeom>
          <a:noFill/>
          <a:ln w="12700">
            <a:solidFill>
              <a:schemeClr val="tx1"/>
            </a:solidFill>
            <a:round/>
            <a:headEnd/>
            <a:tailEnd type="triangle"/>
          </a:ln>
        </p:spPr>
      </p:cxnSp>
      <p:cxnSp>
        <p:nvCxnSpPr>
          <p:cNvPr id="12" name="Curved Connector 11"/>
          <p:cNvCxnSpPr/>
          <p:nvPr/>
        </p:nvCxnSpPr>
        <p:spPr bwMode="auto">
          <a:xfrm rot="16200000" flipH="1">
            <a:off x="5493544" y="3193256"/>
            <a:ext cx="738188" cy="704850"/>
          </a:xfrm>
          <a:prstGeom prst="curvedConnector3">
            <a:avLst/>
          </a:prstGeom>
          <a:noFill/>
          <a:ln w="12700">
            <a:solidFill>
              <a:schemeClr val="tx1"/>
            </a:solidFill>
            <a:round/>
            <a:headEnd/>
            <a:tailEnd type="triangle"/>
          </a:ln>
        </p:spPr>
      </p:cxnSp>
      <p:cxnSp>
        <p:nvCxnSpPr>
          <p:cNvPr id="13" name="Curved Connector 12"/>
          <p:cNvCxnSpPr/>
          <p:nvPr/>
        </p:nvCxnSpPr>
        <p:spPr bwMode="auto">
          <a:xfrm rot="16200000" flipH="1">
            <a:off x="5492593" y="3192305"/>
            <a:ext cx="1097280" cy="347660"/>
          </a:xfrm>
          <a:prstGeom prst="curvedConnector3">
            <a:avLst/>
          </a:prstGeom>
          <a:noFill/>
          <a:ln w="12700">
            <a:solidFill>
              <a:schemeClr val="tx1"/>
            </a:solidFill>
            <a:round/>
            <a:headEnd/>
            <a:tailEnd type="triangle"/>
          </a:ln>
        </p:spPr>
      </p:cxnSp>
      <p:cxnSp>
        <p:nvCxnSpPr>
          <p:cNvPr id="14" name="Curved Connector 13"/>
          <p:cNvCxnSpPr/>
          <p:nvPr/>
        </p:nvCxnSpPr>
        <p:spPr bwMode="auto">
          <a:xfrm rot="16200000" flipH="1">
            <a:off x="5124451" y="3124201"/>
            <a:ext cx="771525" cy="257172"/>
          </a:xfrm>
          <a:prstGeom prst="curvedConnector3">
            <a:avLst>
              <a:gd name="adj1" fmla="val 48765"/>
            </a:avLst>
          </a:prstGeom>
          <a:noFill/>
          <a:ln w="12700">
            <a:solidFill>
              <a:schemeClr val="tx1"/>
            </a:solidFill>
            <a:round/>
            <a:headEnd/>
            <a:tailEnd type="triangle"/>
          </a:ln>
        </p:spPr>
      </p:cxnSp>
      <p:cxnSp>
        <p:nvCxnSpPr>
          <p:cNvPr id="15" name="Curved Connector 14"/>
          <p:cNvCxnSpPr/>
          <p:nvPr/>
        </p:nvCxnSpPr>
        <p:spPr bwMode="auto">
          <a:xfrm rot="10800000">
            <a:off x="3143251" y="3448050"/>
            <a:ext cx="2488409" cy="190500"/>
          </a:xfrm>
          <a:prstGeom prst="curvedConnector3">
            <a:avLst/>
          </a:prstGeom>
          <a:noFill/>
          <a:ln w="12700">
            <a:solidFill>
              <a:schemeClr val="tx1"/>
            </a:solidFill>
            <a:round/>
            <a:headEnd/>
            <a:tailEnd type="triangle"/>
          </a:ln>
        </p:spPr>
      </p:cxnSp>
      <p:cxnSp>
        <p:nvCxnSpPr>
          <p:cNvPr id="16" name="Curved Connector 15"/>
          <p:cNvCxnSpPr/>
          <p:nvPr/>
        </p:nvCxnSpPr>
        <p:spPr bwMode="auto">
          <a:xfrm rot="10800000">
            <a:off x="3143252" y="3448050"/>
            <a:ext cx="2395537" cy="12700"/>
          </a:xfrm>
          <a:prstGeom prst="curvedConnector3">
            <a:avLst/>
          </a:prstGeom>
          <a:noFill/>
          <a:ln w="12700">
            <a:solidFill>
              <a:schemeClr val="tx1"/>
            </a:solidFill>
            <a:round/>
            <a:headEnd/>
            <a:tailEnd type="triangle"/>
          </a:ln>
        </p:spPr>
      </p:cxnSp>
      <p:cxnSp>
        <p:nvCxnSpPr>
          <p:cNvPr id="17" name="Curved Connector 16"/>
          <p:cNvCxnSpPr/>
          <p:nvPr/>
        </p:nvCxnSpPr>
        <p:spPr bwMode="auto">
          <a:xfrm rot="10800000" flipV="1">
            <a:off x="3157539" y="2860672"/>
            <a:ext cx="2224088" cy="587377"/>
          </a:xfrm>
          <a:prstGeom prst="curvedConnector3">
            <a:avLst/>
          </a:prstGeom>
          <a:noFill/>
          <a:ln w="12700">
            <a:solidFill>
              <a:schemeClr val="tx1"/>
            </a:solidFill>
            <a:round/>
            <a:headEnd/>
            <a:tailEnd type="triangle"/>
          </a:ln>
        </p:spPr>
      </p:cxnSp>
      <p:cxnSp>
        <p:nvCxnSpPr>
          <p:cNvPr id="18" name="Curved Connector 17"/>
          <p:cNvCxnSpPr/>
          <p:nvPr/>
        </p:nvCxnSpPr>
        <p:spPr bwMode="auto">
          <a:xfrm rot="10800000" flipV="1">
            <a:off x="4873230" y="2867025"/>
            <a:ext cx="544113" cy="244078"/>
          </a:xfrm>
          <a:prstGeom prst="curvedConnector3">
            <a:avLst/>
          </a:prstGeom>
          <a:noFill/>
          <a:ln w="12700">
            <a:solidFill>
              <a:schemeClr val="tx1"/>
            </a:solidFill>
            <a:round/>
            <a:headEnd/>
            <a:tailEnd type="triangle"/>
          </a:ln>
        </p:spPr>
      </p:cxnSp>
      <p:cxnSp>
        <p:nvCxnSpPr>
          <p:cNvPr id="19" name="Curved Connector 18"/>
          <p:cNvCxnSpPr/>
          <p:nvPr/>
        </p:nvCxnSpPr>
        <p:spPr bwMode="auto">
          <a:xfrm rot="10800000" flipV="1">
            <a:off x="3157540" y="3111102"/>
            <a:ext cx="1715691" cy="336947"/>
          </a:xfrm>
          <a:prstGeom prst="curvedConnector3">
            <a:avLst/>
          </a:prstGeom>
          <a:noFill/>
          <a:ln w="12700">
            <a:solidFill>
              <a:schemeClr val="tx1"/>
            </a:solidFill>
            <a:round/>
            <a:headEnd/>
            <a:tailEnd type="triangle"/>
          </a:ln>
        </p:spPr>
      </p:cxnSp>
      <p:cxnSp>
        <p:nvCxnSpPr>
          <p:cNvPr id="20" name="Curved Connector 19"/>
          <p:cNvCxnSpPr/>
          <p:nvPr/>
        </p:nvCxnSpPr>
        <p:spPr bwMode="auto">
          <a:xfrm rot="10800000">
            <a:off x="3157541" y="3454401"/>
            <a:ext cx="3057523" cy="460375"/>
          </a:xfrm>
          <a:prstGeom prst="curvedConnector3">
            <a:avLst/>
          </a:prstGeom>
          <a:noFill/>
          <a:ln w="12700">
            <a:solidFill>
              <a:schemeClr val="tx1"/>
            </a:solidFill>
            <a:round/>
            <a:headEnd/>
            <a:tailEnd type="triangle"/>
          </a:ln>
        </p:spPr>
      </p:cxnSp>
      <p:cxnSp>
        <p:nvCxnSpPr>
          <p:cNvPr id="21" name="Curved Connector 20"/>
          <p:cNvCxnSpPr/>
          <p:nvPr/>
        </p:nvCxnSpPr>
        <p:spPr bwMode="auto">
          <a:xfrm>
            <a:off x="3157539" y="3454400"/>
            <a:ext cx="4591049" cy="434580"/>
          </a:xfrm>
          <a:prstGeom prst="curvedConnector3">
            <a:avLst>
              <a:gd name="adj1" fmla="val 19087"/>
            </a:avLst>
          </a:prstGeom>
          <a:noFill/>
          <a:ln w="12700">
            <a:solidFill>
              <a:schemeClr val="tx1"/>
            </a:solidFill>
            <a:round/>
            <a:headEnd/>
            <a:tailEnd type="triangle"/>
          </a:ln>
        </p:spPr>
      </p:cxnSp>
      <p:cxnSp>
        <p:nvCxnSpPr>
          <p:cNvPr id="22" name="Curved Connector 21"/>
          <p:cNvCxnSpPr/>
          <p:nvPr/>
        </p:nvCxnSpPr>
        <p:spPr bwMode="auto">
          <a:xfrm flipV="1">
            <a:off x="3157539" y="2781894"/>
            <a:ext cx="2743200" cy="640080"/>
          </a:xfrm>
          <a:prstGeom prst="curvedConnector3">
            <a:avLst/>
          </a:prstGeom>
          <a:noFill/>
          <a:ln w="12700">
            <a:solidFill>
              <a:schemeClr val="tx1"/>
            </a:solidFill>
            <a:round/>
            <a:headEnd/>
            <a:tailEnd type="triangle"/>
          </a:ln>
        </p:spPr>
      </p:cxnSp>
      <p:cxnSp>
        <p:nvCxnSpPr>
          <p:cNvPr id="23" name="Curved Connector 22"/>
          <p:cNvCxnSpPr/>
          <p:nvPr/>
        </p:nvCxnSpPr>
        <p:spPr bwMode="auto">
          <a:xfrm>
            <a:off x="3157538" y="3448050"/>
            <a:ext cx="4867275" cy="1224685"/>
          </a:xfrm>
          <a:prstGeom prst="curvedConnector3">
            <a:avLst/>
          </a:prstGeom>
          <a:noFill/>
          <a:ln w="12700">
            <a:solidFill>
              <a:schemeClr val="tx1"/>
            </a:solidFill>
            <a:round/>
            <a:headEnd/>
            <a:tailEnd type="triangle"/>
          </a:ln>
        </p:spPr>
      </p:cxnSp>
      <p:cxnSp>
        <p:nvCxnSpPr>
          <p:cNvPr id="24" name="Curved Connector 23"/>
          <p:cNvCxnSpPr/>
          <p:nvPr/>
        </p:nvCxnSpPr>
        <p:spPr bwMode="auto">
          <a:xfrm flipV="1">
            <a:off x="3157538" y="3277950"/>
            <a:ext cx="1938337" cy="170100"/>
          </a:xfrm>
          <a:prstGeom prst="curvedConnector3">
            <a:avLst/>
          </a:prstGeom>
          <a:noFill/>
          <a:ln w="12700">
            <a:solidFill>
              <a:schemeClr val="tx1"/>
            </a:solidFill>
            <a:round/>
            <a:headEnd/>
            <a:tailEnd type="triangle"/>
          </a:ln>
        </p:spPr>
      </p:cxnSp>
      <p:cxnSp>
        <p:nvCxnSpPr>
          <p:cNvPr id="25" name="Curved Connector 24"/>
          <p:cNvCxnSpPr/>
          <p:nvPr/>
        </p:nvCxnSpPr>
        <p:spPr bwMode="auto">
          <a:xfrm>
            <a:off x="3157540" y="3448050"/>
            <a:ext cx="2452690" cy="78778"/>
          </a:xfrm>
          <a:prstGeom prst="curvedConnector3">
            <a:avLst/>
          </a:prstGeom>
          <a:noFill/>
          <a:ln w="12700">
            <a:solidFill>
              <a:schemeClr val="tx1"/>
            </a:solidFill>
            <a:round/>
            <a:headEnd/>
            <a:tailEnd type="triangle"/>
          </a:ln>
        </p:spPr>
      </p:cxnSp>
      <p:sp>
        <p:nvSpPr>
          <p:cNvPr id="26" name="TextBox 25"/>
          <p:cNvSpPr txBox="1"/>
          <p:nvPr/>
        </p:nvSpPr>
        <p:spPr bwMode="ltGray">
          <a:xfrm>
            <a:off x="275303" y="383458"/>
            <a:ext cx="4981900"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s-ES" dirty="0">
                <a:solidFill>
                  <a:schemeClr val="bg1"/>
                </a:solidFill>
                <a:latin typeface="+mn-lt"/>
              </a:rPr>
              <a:t>Flujo de Fondos Penal Caso 1.  Etapa de liquidación</a:t>
            </a:r>
            <a:endParaRPr lang="en-US" dirty="0">
              <a:solidFill>
                <a:schemeClr val="bg1"/>
              </a:solidFill>
              <a:latin typeface="+mn-lt"/>
            </a:endParaRPr>
          </a:p>
        </p:txBody>
      </p:sp>
    </p:spTree>
    <p:extLst>
      <p:ext uri="{BB962C8B-B14F-4D97-AF65-F5344CB8AC3E}">
        <p14:creationId xmlns:p14="http://schemas.microsoft.com/office/powerpoint/2010/main" val="27921008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34</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34</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34</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34</a:t>
            </a:fld>
            <a:endParaRPr lang="en-US" dirty="0"/>
          </a:p>
        </p:txBody>
      </p:sp>
      <p:sp>
        <p:nvSpPr>
          <p:cNvPr id="7" name="TextBox 6"/>
          <p:cNvSpPr txBox="1"/>
          <p:nvPr/>
        </p:nvSpPr>
        <p:spPr bwMode="ltGray">
          <a:xfrm>
            <a:off x="275303" y="383458"/>
            <a:ext cx="2544181" cy="409676"/>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latin typeface="+mn-lt"/>
              </a:rPr>
              <a:t>Criminal Funds Flow</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9980"/>
            <a:ext cx="9144000" cy="5898020"/>
          </a:xfrm>
          <a:prstGeom prst="rect">
            <a:avLst/>
          </a:prstGeom>
        </p:spPr>
      </p:pic>
      <p:cxnSp>
        <p:nvCxnSpPr>
          <p:cNvPr id="9" name="Curved Connector 8"/>
          <p:cNvCxnSpPr/>
          <p:nvPr/>
        </p:nvCxnSpPr>
        <p:spPr bwMode="auto">
          <a:xfrm rot="16200000" flipV="1">
            <a:off x="4434873" y="3557794"/>
            <a:ext cx="1162318" cy="268933"/>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sp>
        <p:nvSpPr>
          <p:cNvPr id="10" name="TextBox 9"/>
          <p:cNvSpPr txBox="1"/>
          <p:nvPr/>
        </p:nvSpPr>
        <p:spPr bwMode="ltGray">
          <a:xfrm>
            <a:off x="275303" y="383458"/>
            <a:ext cx="4356472"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s-ES" dirty="0">
                <a:solidFill>
                  <a:schemeClr val="bg1"/>
                </a:solidFill>
                <a:latin typeface="+mn-lt"/>
              </a:rPr>
              <a:t>Flujo de fondos delictivo Caso 2.  Paso inicial</a:t>
            </a:r>
            <a:endParaRPr lang="en-US" dirty="0">
              <a:solidFill>
                <a:schemeClr val="bg1"/>
              </a:solidFill>
              <a:latin typeface="+mn-lt"/>
            </a:endParaRPr>
          </a:p>
        </p:txBody>
      </p:sp>
      <p:cxnSp>
        <p:nvCxnSpPr>
          <p:cNvPr id="11" name="Curved Connector 10"/>
          <p:cNvCxnSpPr/>
          <p:nvPr/>
        </p:nvCxnSpPr>
        <p:spPr bwMode="auto">
          <a:xfrm rot="10800000">
            <a:off x="4881567" y="3111102"/>
            <a:ext cx="812103" cy="522686"/>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972317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35</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35</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35</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35</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35</a:t>
            </a:fld>
            <a:endParaRPr lang="en-US" dirty="0"/>
          </a:p>
        </p:txBody>
      </p:sp>
      <p:sp>
        <p:nvSpPr>
          <p:cNvPr id="8" name="TextBox 7"/>
          <p:cNvSpPr txBox="1"/>
          <p:nvPr/>
        </p:nvSpPr>
        <p:spPr bwMode="ltGray">
          <a:xfrm>
            <a:off x="275303" y="383458"/>
            <a:ext cx="2544181" cy="409676"/>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latin typeface="+mn-lt"/>
              </a:rPr>
              <a:t>Criminal Funds Flow</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20" y="959980"/>
            <a:ext cx="9072880" cy="5898020"/>
          </a:xfrm>
          <a:prstGeom prst="rect">
            <a:avLst/>
          </a:prstGeom>
        </p:spPr>
      </p:pic>
      <p:cxnSp>
        <p:nvCxnSpPr>
          <p:cNvPr id="10" name="Curved Connector 9"/>
          <p:cNvCxnSpPr/>
          <p:nvPr/>
        </p:nvCxnSpPr>
        <p:spPr bwMode="auto">
          <a:xfrm rot="16200000" flipV="1">
            <a:off x="4434873" y="3557794"/>
            <a:ext cx="1162318" cy="268933"/>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cxnSp>
        <p:nvCxnSpPr>
          <p:cNvPr id="11" name="Curved Connector 10"/>
          <p:cNvCxnSpPr/>
          <p:nvPr/>
        </p:nvCxnSpPr>
        <p:spPr bwMode="auto">
          <a:xfrm rot="10800000" flipV="1">
            <a:off x="3195639" y="3124795"/>
            <a:ext cx="1685927" cy="277416"/>
          </a:xfrm>
          <a:prstGeom prst="curvedConnector3">
            <a:avLst/>
          </a:prstGeom>
          <a:noFill/>
          <a:ln w="63500">
            <a:solidFill>
              <a:schemeClr val="tx1"/>
            </a:solidFill>
            <a:round/>
            <a:headEnd/>
            <a:tailEnd type="triangle"/>
          </a:ln>
        </p:spPr>
      </p:cxnSp>
      <p:sp>
        <p:nvSpPr>
          <p:cNvPr id="12" name="TextBox 11"/>
          <p:cNvSpPr txBox="1"/>
          <p:nvPr/>
        </p:nvSpPr>
        <p:spPr bwMode="ltGray">
          <a:xfrm>
            <a:off x="275303" y="383458"/>
            <a:ext cx="4858405"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s-ES" dirty="0">
                <a:solidFill>
                  <a:schemeClr val="bg1"/>
                </a:solidFill>
                <a:latin typeface="+mn-lt"/>
              </a:rPr>
              <a:t>Flujo de fondos delictivo Caso 2.  Paso Intermedio</a:t>
            </a:r>
            <a:endParaRPr lang="en-US" dirty="0">
              <a:solidFill>
                <a:schemeClr val="bg1"/>
              </a:solidFill>
              <a:latin typeface="+mn-lt"/>
            </a:endParaRPr>
          </a:p>
        </p:txBody>
      </p:sp>
      <p:cxnSp>
        <p:nvCxnSpPr>
          <p:cNvPr id="13" name="Curved Connector 12"/>
          <p:cNvCxnSpPr/>
          <p:nvPr/>
        </p:nvCxnSpPr>
        <p:spPr bwMode="auto">
          <a:xfrm rot="10800000">
            <a:off x="4881567" y="3111102"/>
            <a:ext cx="812103" cy="522686"/>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1715703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36</a:t>
            </a:fld>
            <a:endParaRPr lang="en-US" dirty="0"/>
          </a:p>
        </p:txBody>
      </p:sp>
      <p:sp>
        <p:nvSpPr>
          <p:cNvPr id="4"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36</a:t>
            </a:fld>
            <a:endParaRPr lang="en-US" dirty="0"/>
          </a:p>
        </p:txBody>
      </p:sp>
      <p:sp>
        <p:nvSpPr>
          <p:cNvPr id="5"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36</a:t>
            </a:fld>
            <a:endParaRPr lang="en-US" dirty="0"/>
          </a:p>
        </p:txBody>
      </p:sp>
      <p:sp>
        <p:nvSpPr>
          <p:cNvPr id="6"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36</a:t>
            </a:fld>
            <a:endParaRPr lang="en-US" dirty="0"/>
          </a:p>
        </p:txBody>
      </p:sp>
      <p:sp>
        <p:nvSpPr>
          <p:cNvPr id="7" name="Slide Number Placeholder 1"/>
          <p:cNvSpPr txBox="1">
            <a:spLocks/>
          </p:cNvSpPr>
          <p:nvPr/>
        </p:nvSpPr>
        <p:spPr>
          <a:xfrm>
            <a:off x="8997950" y="7042150"/>
            <a:ext cx="539750" cy="312738"/>
          </a:xfrm>
          <a:prstGeom prst="rect">
            <a:avLst/>
          </a:prstGeom>
        </p:spPr>
        <p:txBody>
          <a:bodyPr vert="horz" wrap="none" lIns="0" tIns="36000" rIns="0" bIns="0" numCol="1" anchor="b" anchorCtr="0" compatLnSpc="1">
            <a:prstTxWarp prst="textNoShape">
              <a:avLst/>
            </a:prstTxWarp>
          </a:bodyPr>
          <a:lstStyle>
            <a:defPPr>
              <a:defRPr lang="en-US"/>
            </a:defPPr>
            <a:lvl1pPr algn="r" defTabSz="1008063" rtl="0" fontAlgn="base">
              <a:spcBef>
                <a:spcPct val="0"/>
              </a:spcBef>
              <a:spcAft>
                <a:spcPct val="0"/>
              </a:spcAft>
              <a:defRPr sz="900" kern="1200">
                <a:solidFill>
                  <a:schemeClr val="tx1"/>
                </a:solidFill>
                <a:latin typeface="Arial" charset="0"/>
                <a:ea typeface="+mn-ea"/>
                <a:cs typeface="Arial" charset="0"/>
              </a:defRPr>
            </a:lvl1pPr>
            <a:lvl2pPr marL="503238" indent="-46038" algn="l" defTabSz="1008063" rtl="0" fontAlgn="base">
              <a:spcBef>
                <a:spcPct val="0"/>
              </a:spcBef>
              <a:spcAft>
                <a:spcPct val="0"/>
              </a:spcAft>
              <a:defRPr sz="2000" kern="1200">
                <a:solidFill>
                  <a:schemeClr val="tx1"/>
                </a:solidFill>
                <a:latin typeface="Arial" charset="0"/>
                <a:ea typeface="+mn-ea"/>
                <a:cs typeface="Arial" charset="0"/>
              </a:defRPr>
            </a:lvl2pPr>
            <a:lvl3pPr marL="1008063" indent="-93663" algn="l" defTabSz="1008063" rtl="0" fontAlgn="base">
              <a:spcBef>
                <a:spcPct val="0"/>
              </a:spcBef>
              <a:spcAft>
                <a:spcPct val="0"/>
              </a:spcAft>
              <a:defRPr sz="2000" kern="1200">
                <a:solidFill>
                  <a:schemeClr val="tx1"/>
                </a:solidFill>
                <a:latin typeface="Arial" charset="0"/>
                <a:ea typeface="+mn-ea"/>
                <a:cs typeface="Arial" charset="0"/>
              </a:defRPr>
            </a:lvl3pPr>
            <a:lvl4pPr marL="1512888" indent="-141288" algn="l" defTabSz="1008063" rtl="0" fontAlgn="base">
              <a:spcBef>
                <a:spcPct val="0"/>
              </a:spcBef>
              <a:spcAft>
                <a:spcPct val="0"/>
              </a:spcAft>
              <a:defRPr sz="2000" kern="1200">
                <a:solidFill>
                  <a:schemeClr val="tx1"/>
                </a:solidFill>
                <a:latin typeface="Arial" charset="0"/>
                <a:ea typeface="+mn-ea"/>
                <a:cs typeface="Arial" charset="0"/>
              </a:defRPr>
            </a:lvl4pPr>
            <a:lvl5pPr marL="2017713" indent="-188913" algn="l" defTabSz="1008063"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a:lstStyle>
          <a:p>
            <a:pPr>
              <a:defRPr/>
            </a:pPr>
            <a:fld id="{A14B9CBE-E2BF-4D02-A5BE-9A98A21C9C67}" type="slidenum">
              <a:rPr lang="en-US" smtClean="0"/>
              <a:pPr>
                <a:defRPr/>
              </a:pPr>
              <a:t>36</a:t>
            </a:fld>
            <a:endParaRPr lang="en-US" dirty="0"/>
          </a:p>
        </p:txBody>
      </p:sp>
      <p:sp>
        <p:nvSpPr>
          <p:cNvPr id="8" name="TextBox 7"/>
          <p:cNvSpPr txBox="1"/>
          <p:nvPr/>
        </p:nvSpPr>
        <p:spPr bwMode="ltGray">
          <a:xfrm>
            <a:off x="275303" y="383458"/>
            <a:ext cx="2544181" cy="409676"/>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n-US" dirty="0">
                <a:latin typeface="+mn-lt"/>
              </a:rPr>
              <a:t>Criminal Funds Flow</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9980"/>
            <a:ext cx="9144000" cy="5898020"/>
          </a:xfrm>
          <a:prstGeom prst="rect">
            <a:avLst/>
          </a:prstGeom>
        </p:spPr>
      </p:pic>
      <p:cxnSp>
        <p:nvCxnSpPr>
          <p:cNvPr id="10" name="Curved Connector 9"/>
          <p:cNvCxnSpPr/>
          <p:nvPr/>
        </p:nvCxnSpPr>
        <p:spPr bwMode="auto">
          <a:xfrm rot="16200000" flipV="1">
            <a:off x="4434873" y="3557794"/>
            <a:ext cx="1162318" cy="268933"/>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cxnSp>
        <p:nvCxnSpPr>
          <p:cNvPr id="11" name="Curved Connector 10"/>
          <p:cNvCxnSpPr/>
          <p:nvPr/>
        </p:nvCxnSpPr>
        <p:spPr bwMode="auto">
          <a:xfrm rot="10800000" flipV="1">
            <a:off x="3195639" y="3124795"/>
            <a:ext cx="1685927" cy="277416"/>
          </a:xfrm>
          <a:prstGeom prst="curvedConnector3">
            <a:avLst/>
          </a:prstGeom>
          <a:noFill/>
          <a:ln w="63500">
            <a:solidFill>
              <a:schemeClr val="tx1"/>
            </a:solidFill>
            <a:round/>
            <a:headEnd/>
            <a:tailEnd type="triangle"/>
          </a:ln>
        </p:spPr>
      </p:cxnSp>
      <p:cxnSp>
        <p:nvCxnSpPr>
          <p:cNvPr id="12" name="Curved Connector 11"/>
          <p:cNvCxnSpPr/>
          <p:nvPr/>
        </p:nvCxnSpPr>
        <p:spPr bwMode="auto">
          <a:xfrm>
            <a:off x="3195639" y="3402211"/>
            <a:ext cx="2981226" cy="535307"/>
          </a:xfrm>
          <a:prstGeom prst="curvedConnector3">
            <a:avLst/>
          </a:prstGeom>
          <a:noFill/>
          <a:ln w="12700">
            <a:solidFill>
              <a:schemeClr val="tx1"/>
            </a:solidFill>
            <a:round/>
            <a:headEnd/>
            <a:tailEnd type="triangle"/>
          </a:ln>
        </p:spPr>
      </p:cxnSp>
      <p:cxnSp>
        <p:nvCxnSpPr>
          <p:cNvPr id="13" name="Curved Connector 12"/>
          <p:cNvCxnSpPr/>
          <p:nvPr/>
        </p:nvCxnSpPr>
        <p:spPr bwMode="auto">
          <a:xfrm flipV="1">
            <a:off x="3195639" y="3277949"/>
            <a:ext cx="1885949" cy="124262"/>
          </a:xfrm>
          <a:prstGeom prst="curvedConnector3">
            <a:avLst/>
          </a:prstGeom>
          <a:noFill/>
          <a:ln w="12700">
            <a:solidFill>
              <a:schemeClr val="tx1"/>
            </a:solidFill>
            <a:round/>
            <a:headEnd/>
            <a:tailEnd type="triangle"/>
          </a:ln>
        </p:spPr>
      </p:cxnSp>
      <p:cxnSp>
        <p:nvCxnSpPr>
          <p:cNvPr id="14" name="Curved Connector 13"/>
          <p:cNvCxnSpPr/>
          <p:nvPr/>
        </p:nvCxnSpPr>
        <p:spPr bwMode="auto">
          <a:xfrm flipV="1">
            <a:off x="3195639" y="3194526"/>
            <a:ext cx="1800224" cy="207685"/>
          </a:xfrm>
          <a:prstGeom prst="curvedConnector3">
            <a:avLst/>
          </a:prstGeom>
          <a:noFill/>
          <a:ln w="12700">
            <a:solidFill>
              <a:schemeClr val="tx1"/>
            </a:solidFill>
            <a:round/>
            <a:headEnd/>
            <a:tailEnd type="triangle"/>
          </a:ln>
        </p:spPr>
      </p:cxnSp>
      <p:cxnSp>
        <p:nvCxnSpPr>
          <p:cNvPr id="15" name="Curved Connector 14"/>
          <p:cNvCxnSpPr/>
          <p:nvPr/>
        </p:nvCxnSpPr>
        <p:spPr bwMode="auto">
          <a:xfrm>
            <a:off x="3195639" y="3402211"/>
            <a:ext cx="4791365" cy="1207111"/>
          </a:xfrm>
          <a:prstGeom prst="curvedConnector3">
            <a:avLst/>
          </a:prstGeom>
          <a:noFill/>
          <a:ln w="12700">
            <a:solidFill>
              <a:schemeClr val="tx1"/>
            </a:solidFill>
            <a:round/>
            <a:headEnd/>
            <a:tailEnd type="triangle"/>
          </a:ln>
        </p:spPr>
      </p:cxnSp>
      <p:sp>
        <p:nvSpPr>
          <p:cNvPr id="16" name="TextBox 15"/>
          <p:cNvSpPr txBox="1"/>
          <p:nvPr/>
        </p:nvSpPr>
        <p:spPr bwMode="ltGray">
          <a:xfrm>
            <a:off x="275303" y="383458"/>
            <a:ext cx="5269607" cy="378898"/>
          </a:xfrm>
          <a:prstGeom prst="rect">
            <a:avLst/>
          </a:prstGeom>
          <a:noFill/>
          <a:ln w="6350">
            <a:noFill/>
            <a:miter lim="800000"/>
            <a:headEnd/>
            <a:tailEnd/>
          </a:ln>
        </p:spPr>
        <p:txBody>
          <a:bodyPr wrap="none" lIns="100913" tIns="50457" rIns="100913" bIns="50457" rtlCol="0" anchor="t" anchorCtr="0">
            <a:spAutoFit/>
          </a:bodyPr>
          <a:lstStyle/>
          <a:p>
            <a:pPr eaLnBrk="0" hangingPunct="0"/>
            <a:r>
              <a:rPr lang="es-ES" dirty="0">
                <a:solidFill>
                  <a:schemeClr val="bg1"/>
                </a:solidFill>
                <a:latin typeface="+mn-lt"/>
              </a:rPr>
              <a:t>Flujo de fondos delictivo Caso 2.  Etapa de Liquidación</a:t>
            </a:r>
            <a:endParaRPr lang="en-US" dirty="0">
              <a:solidFill>
                <a:schemeClr val="bg1"/>
              </a:solidFill>
              <a:latin typeface="+mn-lt"/>
            </a:endParaRPr>
          </a:p>
        </p:txBody>
      </p:sp>
      <p:cxnSp>
        <p:nvCxnSpPr>
          <p:cNvPr id="17" name="Curved Connector 16"/>
          <p:cNvCxnSpPr/>
          <p:nvPr/>
        </p:nvCxnSpPr>
        <p:spPr bwMode="auto">
          <a:xfrm rot="10800000">
            <a:off x="4881567" y="3111102"/>
            <a:ext cx="812103" cy="522686"/>
          </a:xfrm>
          <a:prstGeom prst="curvedConnector3">
            <a:avLst/>
          </a:prstGeom>
          <a:ln>
            <a:headEnd/>
            <a:tailEnd type="triangle"/>
          </a:ln>
        </p:spPr>
        <p:style>
          <a:lnRef idx="3">
            <a:schemeClr val="accent4"/>
          </a:lnRef>
          <a:fillRef idx="0">
            <a:schemeClr val="accent4"/>
          </a:fillRef>
          <a:effectRef idx="2">
            <a:schemeClr val="accent4"/>
          </a:effectRef>
          <a:fontRef idx="minor">
            <a:schemeClr val="tx1"/>
          </a:fontRef>
        </p:style>
      </p:cxnSp>
      <p:cxnSp>
        <p:nvCxnSpPr>
          <p:cNvPr id="18" name="Curved Connector 17"/>
          <p:cNvCxnSpPr/>
          <p:nvPr/>
        </p:nvCxnSpPr>
        <p:spPr bwMode="auto">
          <a:xfrm>
            <a:off x="3348039" y="3402212"/>
            <a:ext cx="1733549" cy="871208"/>
          </a:xfrm>
          <a:prstGeom prst="curvedConnector3">
            <a:avLst/>
          </a:prstGeom>
          <a:noFill/>
          <a:ln w="12700">
            <a:solidFill>
              <a:schemeClr val="tx1"/>
            </a:solidFill>
            <a:round/>
            <a:headEnd/>
            <a:tailEnd type="triangle"/>
          </a:ln>
        </p:spPr>
      </p:cxnSp>
    </p:spTree>
    <p:extLst>
      <p:ext uri="{BB962C8B-B14F-4D97-AF65-F5344CB8AC3E}">
        <p14:creationId xmlns:p14="http://schemas.microsoft.com/office/powerpoint/2010/main" val="10478329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9980" y="108585"/>
            <a:ext cx="7416800" cy="1022350"/>
          </a:xfrm>
        </p:spPr>
        <p:txBody>
          <a:bodyPr/>
          <a:lstStyle/>
          <a:p>
            <a:r>
              <a:rPr lang="es-ES" dirty="0"/>
              <a:t>Técnicas habituales de blanqueo de dinero </a:t>
            </a:r>
            <a:br>
              <a:rPr lang="es-ES" dirty="0"/>
            </a:br>
            <a:r>
              <a:rPr lang="es-ES" dirty="0"/>
              <a:t>Los juegos de los malos</a:t>
            </a:r>
            <a:endParaRPr lang="en-US" dirty="0"/>
          </a:p>
        </p:txBody>
      </p:sp>
      <p:sp>
        <p:nvSpPr>
          <p:cNvPr id="4" name="Content Placeholder 6"/>
          <p:cNvSpPr>
            <a:spLocks noGrp="1"/>
          </p:cNvSpPr>
          <p:nvPr>
            <p:ph idx="1"/>
          </p:nvPr>
        </p:nvSpPr>
        <p:spPr>
          <a:xfrm>
            <a:off x="462756" y="1313815"/>
            <a:ext cx="8218487" cy="4525963"/>
          </a:xfrm>
        </p:spPr>
        <p:txBody>
          <a:bodyPr/>
          <a:lstStyle/>
          <a:p>
            <a:pPr lvl="1" indent="-342900">
              <a:defRPr/>
            </a:pPr>
            <a:r>
              <a:rPr lang="en-US" sz="2000" dirty="0">
                <a:solidFill>
                  <a:srgbClr val="000000"/>
                </a:solidFill>
              </a:rPr>
              <a:t>Spoke and Wheel</a:t>
            </a:r>
          </a:p>
          <a:p>
            <a:pPr lvl="1" indent="-342900">
              <a:defRPr/>
            </a:pPr>
            <a:r>
              <a:rPr lang="en-US" sz="2000" dirty="0">
                <a:solidFill>
                  <a:srgbClr val="000000"/>
                </a:solidFill>
              </a:rPr>
              <a:t>PSPs &amp; MSBs</a:t>
            </a:r>
          </a:p>
          <a:p>
            <a:pPr lvl="1" indent="-342900">
              <a:defRPr/>
            </a:pPr>
            <a:r>
              <a:rPr lang="es-ES" sz="2000" dirty="0">
                <a:solidFill>
                  <a:srgbClr val="000000"/>
                </a:solidFill>
              </a:rPr>
              <a:t>Facilitadores y anonimato (abogados, contadores, proveedores de servicios administrativos)</a:t>
            </a:r>
          </a:p>
          <a:p>
            <a:pPr lvl="1" indent="-342900">
              <a:defRPr/>
            </a:pPr>
            <a:r>
              <a:rPr lang="es-ES" sz="2000" dirty="0">
                <a:solidFill>
                  <a:srgbClr val="000000"/>
                </a:solidFill>
              </a:rPr>
              <a:t>Permítame que le haga un favor (una entidad envía por otra)</a:t>
            </a:r>
          </a:p>
          <a:p>
            <a:pPr lvl="1" indent="-342900">
              <a:defRPr/>
            </a:pPr>
            <a:r>
              <a:rPr lang="es-ES" sz="2000" dirty="0">
                <a:solidFill>
                  <a:srgbClr val="000000"/>
                </a:solidFill>
              </a:rPr>
              <a:t>Cambio de entidades</a:t>
            </a:r>
          </a:p>
          <a:p>
            <a:pPr lvl="1" indent="-342900">
              <a:defRPr/>
            </a:pPr>
            <a:r>
              <a:rPr lang="es-ES" sz="2000" dirty="0">
                <a:solidFill>
                  <a:srgbClr val="000000"/>
                </a:solidFill>
              </a:rPr>
              <a:t>Varias empresas con cuentas en el mismo banco</a:t>
            </a:r>
          </a:p>
          <a:p>
            <a:pPr lvl="1" indent="-342900">
              <a:defRPr/>
            </a:pPr>
            <a:r>
              <a:rPr lang="es-ES" sz="2000" dirty="0">
                <a:solidFill>
                  <a:srgbClr val="000000"/>
                </a:solidFill>
              </a:rPr>
              <a:t>Cambio de divisas en la transferencia</a:t>
            </a:r>
          </a:p>
          <a:p>
            <a:pPr lvl="1" indent="-342900">
              <a:defRPr/>
            </a:pPr>
            <a:r>
              <a:rPr lang="es-ES" sz="2000" dirty="0">
                <a:solidFill>
                  <a:srgbClr val="000000"/>
                </a:solidFill>
              </a:rPr>
              <a:t>Desvío a México</a:t>
            </a:r>
          </a:p>
          <a:p>
            <a:pPr lvl="1" indent="-342900">
              <a:defRPr/>
            </a:pPr>
            <a:r>
              <a:rPr lang="es-ES" sz="2000" dirty="0">
                <a:solidFill>
                  <a:srgbClr val="000000"/>
                </a:solidFill>
              </a:rPr>
              <a:t>Monedas virtuales</a:t>
            </a:r>
          </a:p>
          <a:p>
            <a:pPr lvl="1" indent="-342900">
              <a:defRPr/>
            </a:pPr>
            <a:r>
              <a:rPr lang="es-ES" sz="2000" dirty="0" err="1">
                <a:solidFill>
                  <a:srgbClr val="000000"/>
                </a:solidFill>
              </a:rPr>
              <a:t>Hawala</a:t>
            </a:r>
            <a:endParaRPr lang="es-ES" sz="2000" dirty="0">
              <a:solidFill>
                <a:srgbClr val="000000"/>
              </a:solidFill>
            </a:endParaRPr>
          </a:p>
          <a:p>
            <a:pPr lvl="1" indent="-342900">
              <a:defRPr/>
            </a:pPr>
            <a:r>
              <a:rPr lang="es-ES" sz="2000" dirty="0">
                <a:solidFill>
                  <a:srgbClr val="000000"/>
                </a:solidFill>
              </a:rPr>
              <a:t>Préstamos e impuestos</a:t>
            </a:r>
          </a:p>
          <a:p>
            <a:pPr lvl="1" indent="-342900">
              <a:defRPr/>
            </a:pPr>
            <a:r>
              <a:rPr lang="es-ES" sz="2000" dirty="0">
                <a:solidFill>
                  <a:srgbClr val="000000"/>
                </a:solidFill>
              </a:rPr>
              <a:t>Otros esquemas/casos</a:t>
            </a:r>
            <a:endParaRPr lang="en-US" sz="2000" dirty="0">
              <a:solidFill>
                <a:srgbClr val="000000"/>
              </a:solidFill>
            </a:endParaRPr>
          </a:p>
        </p:txBody>
      </p:sp>
      <p:sp>
        <p:nvSpPr>
          <p:cNvPr id="3" name="Slide Number Placeholder 2">
            <a:extLst>
              <a:ext uri="{FF2B5EF4-FFF2-40B4-BE49-F238E27FC236}">
                <a16:creationId xmlns:a16="http://schemas.microsoft.com/office/drawing/2014/main" id="{D9A5DFD1-CE97-4E02-B791-14E5408FC039}"/>
              </a:ext>
            </a:extLst>
          </p:cNvPr>
          <p:cNvSpPr>
            <a:spLocks noGrp="1"/>
          </p:cNvSpPr>
          <p:nvPr>
            <p:ph type="sldNum" sz="quarter" idx="12"/>
          </p:nvPr>
        </p:nvSpPr>
        <p:spPr/>
        <p:txBody>
          <a:bodyPr/>
          <a:lstStyle/>
          <a:p>
            <a:fld id="{941AA2AD-4ABD-40E1-928E-6C7D7FF4C282}" type="slidenum">
              <a:rPr lang="en-GB" smtClean="0"/>
              <a:t>37</a:t>
            </a:fld>
            <a:endParaRPr lang="en-GB" dirty="0"/>
          </a:p>
        </p:txBody>
      </p:sp>
    </p:spTree>
    <p:extLst>
      <p:ext uri="{BB962C8B-B14F-4D97-AF65-F5344CB8AC3E}">
        <p14:creationId xmlns:p14="http://schemas.microsoft.com/office/powerpoint/2010/main" val="38396854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pPr marL="857250" lvl="1" indent="-457200">
              <a:defRPr/>
            </a:pPr>
            <a:r>
              <a:rPr lang="en-US" sz="2400" dirty="0">
                <a:solidFill>
                  <a:srgbClr val="000000"/>
                </a:solidFill>
              </a:rPr>
              <a:t>Spoke and Wheel</a:t>
            </a:r>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2739" y="3059443"/>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38</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6248" y="1634126"/>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56248" y="4966046"/>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87917" y="3016610"/>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a:stCxn id="6" idx="3"/>
            <a:endCxn id="23" idx="0"/>
          </p:cNvCxnSpPr>
          <p:nvPr/>
        </p:nvCxnSpPr>
        <p:spPr bwMode="auto">
          <a:xfrm>
            <a:off x="2784998" y="2110376"/>
            <a:ext cx="593791" cy="949067"/>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a:stCxn id="23" idx="3"/>
            <a:endCxn id="3" idx="1"/>
          </p:cNvCxnSpPr>
          <p:nvPr/>
        </p:nvCxnSpPr>
        <p:spPr bwMode="auto">
          <a:xfrm>
            <a:off x="4021294" y="3657137"/>
            <a:ext cx="1021445" cy="2381"/>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5005218" y="2272699"/>
            <a:ext cx="1470025" cy="707886"/>
          </a:xfrm>
          <a:prstGeom prst="rect">
            <a:avLst/>
          </a:prstGeom>
          <a:noFill/>
        </p:spPr>
        <p:txBody>
          <a:bodyPr wrap="square">
            <a:spAutoFit/>
          </a:bodyPr>
          <a:lstStyle/>
          <a:p>
            <a:pPr algn="ctr">
              <a:defRPr/>
            </a:pPr>
            <a:r>
              <a:rPr lang="en-US" sz="2000" u="sng" dirty="0">
                <a:solidFill>
                  <a:srgbClr val="000000"/>
                </a:solidFill>
              </a:rPr>
              <a:t>Banco de Origen</a:t>
            </a:r>
          </a:p>
        </p:txBody>
      </p:sp>
      <p:sp>
        <p:nvSpPr>
          <p:cNvPr id="16" name="TextBox 15">
            <a:extLst>
              <a:ext uri="{FF2B5EF4-FFF2-40B4-BE49-F238E27FC236}">
                <a16:creationId xmlns:a16="http://schemas.microsoft.com/office/drawing/2014/main" id="{D092A761-3EDF-4153-89E3-F38480E4BA34}"/>
              </a:ext>
            </a:extLst>
          </p:cNvPr>
          <p:cNvSpPr txBox="1"/>
          <p:nvPr/>
        </p:nvSpPr>
        <p:spPr>
          <a:xfrm>
            <a:off x="7598154" y="2269776"/>
            <a:ext cx="1608276"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Intermediario</a:t>
            </a:r>
            <a:endParaRPr lang="en-US" sz="2000" u="sng" dirty="0">
              <a:solidFill>
                <a:srgbClr val="000000"/>
              </a:solidFill>
            </a:endParaRPr>
          </a:p>
        </p:txBody>
      </p:sp>
      <p:sp>
        <p:nvSpPr>
          <p:cNvPr id="18" name="TextBox 17">
            <a:extLst>
              <a:ext uri="{FF2B5EF4-FFF2-40B4-BE49-F238E27FC236}">
                <a16:creationId xmlns:a16="http://schemas.microsoft.com/office/drawing/2014/main" id="{9EA802D2-7B9E-4FEF-B8D3-32C4A19765ED}"/>
              </a:ext>
            </a:extLst>
          </p:cNvPr>
          <p:cNvSpPr txBox="1"/>
          <p:nvPr/>
        </p:nvSpPr>
        <p:spPr>
          <a:xfrm>
            <a:off x="6165303" y="3809490"/>
            <a:ext cx="1638300" cy="707886"/>
          </a:xfrm>
          <a:prstGeom prst="rect">
            <a:avLst/>
          </a:prstGeom>
          <a:noFill/>
        </p:spPr>
        <p:txBody>
          <a:bodyPr wrap="square">
            <a:spAutoFit/>
          </a:bodyPr>
          <a:lstStyle/>
          <a:p>
            <a:pPr algn="ctr">
              <a:defRPr/>
            </a:pPr>
            <a:r>
              <a:rPr lang="en-US" sz="2000" u="sng" dirty="0" err="1">
                <a:solidFill>
                  <a:srgbClr val="000000"/>
                </a:solidFill>
              </a:rPr>
              <a:t>Enviar</a:t>
            </a:r>
            <a:r>
              <a:rPr lang="en-US" sz="2000" u="sng" dirty="0">
                <a:solidFill>
                  <a:srgbClr val="000000"/>
                </a:solidFill>
              </a:rPr>
              <a:t> transfer.</a:t>
            </a:r>
            <a:endParaRPr lang="en-US" sz="2000" dirty="0">
              <a:solidFill>
                <a:srgbClr val="000000"/>
              </a:solidFill>
            </a:endParaRPr>
          </a:p>
        </p:txBody>
      </p:sp>
      <p:sp>
        <p:nvSpPr>
          <p:cNvPr id="19" name="TextBox 18">
            <a:extLst>
              <a:ext uri="{FF2B5EF4-FFF2-40B4-BE49-F238E27FC236}">
                <a16:creationId xmlns:a16="http://schemas.microsoft.com/office/drawing/2014/main" id="{1BE2CADF-3CA6-4B54-B6CC-13FA7878A1AC}"/>
              </a:ext>
            </a:extLst>
          </p:cNvPr>
          <p:cNvSpPr txBox="1"/>
          <p:nvPr/>
        </p:nvSpPr>
        <p:spPr>
          <a:xfrm>
            <a:off x="286169" y="4327538"/>
            <a:ext cx="1441450" cy="400110"/>
          </a:xfrm>
          <a:prstGeom prst="rect">
            <a:avLst/>
          </a:prstGeom>
          <a:noFill/>
        </p:spPr>
        <p:txBody>
          <a:bodyPr wrap="square">
            <a:spAutoFit/>
          </a:bodyPr>
          <a:lstStyle/>
          <a:p>
            <a:pPr algn="ctr">
              <a:defRPr/>
            </a:pPr>
            <a:r>
              <a:rPr lang="en-US" sz="2000" u="sng" dirty="0">
                <a:solidFill>
                  <a:srgbClr val="000000"/>
                </a:solidFill>
              </a:rPr>
              <a:t>Fuente B</a:t>
            </a: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4389" y="3059443"/>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a:stCxn id="2050" idx="3"/>
            <a:endCxn id="23" idx="1"/>
          </p:cNvCxnSpPr>
          <p:nvPr/>
        </p:nvCxnSpPr>
        <p:spPr bwMode="auto">
          <a:xfrm>
            <a:off x="1649399" y="3657137"/>
            <a:ext cx="1086885"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pic>
        <p:nvPicPr>
          <p:cNvPr id="23" name="Picture 2" descr="Image result for office park">
            <a:extLst>
              <a:ext uri="{FF2B5EF4-FFF2-40B4-BE49-F238E27FC236}">
                <a16:creationId xmlns:a16="http://schemas.microsoft.com/office/drawing/2014/main" id="{1CD7D35B-E0EC-410A-A33D-DDF6D191612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36284" y="3059443"/>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Arrow Connector 24">
            <a:extLst>
              <a:ext uri="{FF2B5EF4-FFF2-40B4-BE49-F238E27FC236}">
                <a16:creationId xmlns:a16="http://schemas.microsoft.com/office/drawing/2014/main" id="{B2CC4F9E-B686-4F85-86D7-019F33DBD231}"/>
              </a:ext>
            </a:extLst>
          </p:cNvPr>
          <p:cNvCxnSpPr>
            <a:cxnSpLocks noChangeShapeType="1"/>
            <a:stCxn id="7" idx="3"/>
            <a:endCxn id="23" idx="2"/>
          </p:cNvCxnSpPr>
          <p:nvPr/>
        </p:nvCxnSpPr>
        <p:spPr bwMode="auto">
          <a:xfrm flipV="1">
            <a:off x="2784998" y="4254831"/>
            <a:ext cx="593791" cy="124937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33" name="Straight Arrow Connector 24">
            <a:extLst>
              <a:ext uri="{FF2B5EF4-FFF2-40B4-BE49-F238E27FC236}">
                <a16:creationId xmlns:a16="http://schemas.microsoft.com/office/drawing/2014/main" id="{D1A86198-B171-4D19-ADE4-86A7F0630D8A}"/>
              </a:ext>
            </a:extLst>
          </p:cNvPr>
          <p:cNvCxnSpPr>
            <a:cxnSpLocks noChangeShapeType="1"/>
            <a:stCxn id="3" idx="3"/>
          </p:cNvCxnSpPr>
          <p:nvPr/>
        </p:nvCxnSpPr>
        <p:spPr bwMode="auto">
          <a:xfrm>
            <a:off x="6280989" y="3659518"/>
            <a:ext cx="1522614"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41" name="TextBox 40">
            <a:extLst>
              <a:ext uri="{FF2B5EF4-FFF2-40B4-BE49-F238E27FC236}">
                <a16:creationId xmlns:a16="http://schemas.microsoft.com/office/drawing/2014/main" id="{B9E2017E-871B-4CFA-9309-5EC9A49DE28D}"/>
              </a:ext>
            </a:extLst>
          </p:cNvPr>
          <p:cNvSpPr txBox="1"/>
          <p:nvPr/>
        </p:nvSpPr>
        <p:spPr>
          <a:xfrm>
            <a:off x="3156369" y="4323857"/>
            <a:ext cx="1441450" cy="400110"/>
          </a:xfrm>
          <a:prstGeom prst="rect">
            <a:avLst/>
          </a:prstGeom>
          <a:noFill/>
        </p:spPr>
        <p:txBody>
          <a:bodyPr wrap="square">
            <a:spAutoFit/>
          </a:bodyPr>
          <a:lstStyle/>
          <a:p>
            <a:pPr algn="ctr">
              <a:defRPr/>
            </a:pPr>
            <a:r>
              <a:rPr lang="en-US" sz="2000" u="sng" dirty="0" err="1">
                <a:solidFill>
                  <a:srgbClr val="000000"/>
                </a:solidFill>
              </a:rPr>
              <a:t>Recolector</a:t>
            </a:r>
            <a:endParaRPr lang="en-US" sz="2000" u="sng" dirty="0">
              <a:solidFill>
                <a:srgbClr val="000000"/>
              </a:solidFill>
            </a:endParaRPr>
          </a:p>
        </p:txBody>
      </p:sp>
      <p:sp>
        <p:nvSpPr>
          <p:cNvPr id="42" name="TextBox 41">
            <a:extLst>
              <a:ext uri="{FF2B5EF4-FFF2-40B4-BE49-F238E27FC236}">
                <a16:creationId xmlns:a16="http://schemas.microsoft.com/office/drawing/2014/main" id="{26706F4C-465C-4C15-8D50-A3A1AF83D732}"/>
              </a:ext>
            </a:extLst>
          </p:cNvPr>
          <p:cNvSpPr txBox="1"/>
          <p:nvPr/>
        </p:nvSpPr>
        <p:spPr>
          <a:xfrm>
            <a:off x="1436037" y="2542123"/>
            <a:ext cx="1441450" cy="400110"/>
          </a:xfrm>
          <a:prstGeom prst="rect">
            <a:avLst/>
          </a:prstGeom>
          <a:noFill/>
        </p:spPr>
        <p:txBody>
          <a:bodyPr wrap="square">
            <a:spAutoFit/>
          </a:bodyPr>
          <a:lstStyle/>
          <a:p>
            <a:pPr algn="ctr">
              <a:defRPr/>
            </a:pPr>
            <a:r>
              <a:rPr lang="en-US" sz="2000" u="sng" dirty="0">
                <a:solidFill>
                  <a:srgbClr val="000000"/>
                </a:solidFill>
              </a:rPr>
              <a:t>Fuente A</a:t>
            </a:r>
          </a:p>
        </p:txBody>
      </p:sp>
      <p:sp>
        <p:nvSpPr>
          <p:cNvPr id="43" name="TextBox 42">
            <a:extLst>
              <a:ext uri="{FF2B5EF4-FFF2-40B4-BE49-F238E27FC236}">
                <a16:creationId xmlns:a16="http://schemas.microsoft.com/office/drawing/2014/main" id="{3CFEADD5-1C0B-4749-A50D-4C597D480641}"/>
              </a:ext>
            </a:extLst>
          </p:cNvPr>
          <p:cNvSpPr txBox="1"/>
          <p:nvPr/>
        </p:nvSpPr>
        <p:spPr>
          <a:xfrm>
            <a:off x="1436037" y="6080714"/>
            <a:ext cx="1441450" cy="400110"/>
          </a:xfrm>
          <a:prstGeom prst="rect">
            <a:avLst/>
          </a:prstGeom>
          <a:noFill/>
        </p:spPr>
        <p:txBody>
          <a:bodyPr wrap="square">
            <a:spAutoFit/>
          </a:bodyPr>
          <a:lstStyle/>
          <a:p>
            <a:pPr algn="ctr">
              <a:defRPr/>
            </a:pPr>
            <a:r>
              <a:rPr lang="en-US" sz="2000" u="sng" dirty="0">
                <a:solidFill>
                  <a:srgbClr val="000000"/>
                </a:solidFill>
              </a:rPr>
              <a:t>Fuente C</a:t>
            </a:r>
          </a:p>
        </p:txBody>
      </p:sp>
    </p:spTree>
    <p:extLst>
      <p:ext uri="{BB962C8B-B14F-4D97-AF65-F5344CB8AC3E}">
        <p14:creationId xmlns:p14="http://schemas.microsoft.com/office/powerpoint/2010/main" val="38758713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r>
              <a:rPr lang="es-ES" sz="3200" b="1" dirty="0"/>
              <a:t>Proveedores de servicios de pago y empresas de servicios monetarios</a:t>
            </a:r>
            <a:endParaRPr lang="en-US" sz="3200" b="1" dirty="0"/>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39</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2"/>
            <a:extLst>
              <a:ext uri="{FF2B5EF4-FFF2-40B4-BE49-F238E27FC236}">
                <a16:creationId xmlns:a16="http://schemas.microsoft.com/office/drawing/2014/main" id="{3614F145-6B0C-4B9B-86CF-DA34DB28AB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2118518" y="2123308"/>
            <a:ext cx="1470025"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emisor</a:t>
            </a:r>
            <a:endParaRPr lang="en-US" sz="2000" u="sng" dirty="0">
              <a:solidFill>
                <a:srgbClr val="000000"/>
              </a:solidFill>
            </a:endParaRPr>
          </a:p>
        </p:txBody>
      </p:sp>
      <p:sp>
        <p:nvSpPr>
          <p:cNvPr id="16" name="TextBox 15">
            <a:extLst>
              <a:ext uri="{FF2B5EF4-FFF2-40B4-BE49-F238E27FC236}">
                <a16:creationId xmlns:a16="http://schemas.microsoft.com/office/drawing/2014/main" id="{D092A761-3EDF-4153-89E3-F38480E4BA34}"/>
              </a:ext>
            </a:extLst>
          </p:cNvPr>
          <p:cNvSpPr txBox="1"/>
          <p:nvPr/>
        </p:nvSpPr>
        <p:spPr>
          <a:xfrm>
            <a:off x="5481637" y="2164554"/>
            <a:ext cx="1450975"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Beneficiario</a:t>
            </a:r>
            <a:endParaRPr lang="en-US" sz="2000" u="sng" dirty="0">
              <a:solidFill>
                <a:srgbClr val="000000"/>
              </a:solidFill>
            </a:endParaRPr>
          </a:p>
        </p:txBody>
      </p:sp>
      <p:sp>
        <p:nvSpPr>
          <p:cNvPr id="17" name="TextBox 16">
            <a:extLst>
              <a:ext uri="{FF2B5EF4-FFF2-40B4-BE49-F238E27FC236}">
                <a16:creationId xmlns:a16="http://schemas.microsoft.com/office/drawing/2014/main" id="{1851E212-2EAD-47FB-A6DD-61DE81B9FB8E}"/>
              </a:ext>
            </a:extLst>
          </p:cNvPr>
          <p:cNvSpPr txBox="1"/>
          <p:nvPr/>
        </p:nvSpPr>
        <p:spPr>
          <a:xfrm>
            <a:off x="3695700" y="2141209"/>
            <a:ext cx="1641475"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intermediario</a:t>
            </a:r>
            <a:endParaRPr lang="en-US" sz="2000" u="sng" dirty="0">
              <a:solidFill>
                <a:srgbClr val="000000"/>
              </a:solidFill>
            </a:endParaRPr>
          </a:p>
        </p:txBody>
      </p:sp>
      <p:sp>
        <p:nvSpPr>
          <p:cNvPr id="18" name="TextBox 17">
            <a:extLst>
              <a:ext uri="{FF2B5EF4-FFF2-40B4-BE49-F238E27FC236}">
                <a16:creationId xmlns:a16="http://schemas.microsoft.com/office/drawing/2014/main" id="{9EA802D2-7B9E-4FEF-B8D3-32C4A19765ED}"/>
              </a:ext>
            </a:extLst>
          </p:cNvPr>
          <p:cNvSpPr txBox="1"/>
          <p:nvPr/>
        </p:nvSpPr>
        <p:spPr>
          <a:xfrm>
            <a:off x="242888" y="2060715"/>
            <a:ext cx="1638300" cy="707886"/>
          </a:xfrm>
          <a:prstGeom prst="rect">
            <a:avLst/>
          </a:prstGeom>
          <a:noFill/>
        </p:spPr>
        <p:txBody>
          <a:bodyPr wrap="square">
            <a:spAutoFit/>
          </a:bodyPr>
          <a:lstStyle/>
          <a:p>
            <a:pPr algn="ctr">
              <a:defRPr/>
            </a:pPr>
            <a:r>
              <a:rPr lang="en-US" sz="2000" u="sng" dirty="0" err="1">
                <a:solidFill>
                  <a:srgbClr val="000000"/>
                </a:solidFill>
              </a:rPr>
              <a:t>Remitente</a:t>
            </a:r>
            <a:endParaRPr lang="en-US" sz="2000" u="sng" dirty="0">
              <a:solidFill>
                <a:srgbClr val="000000"/>
              </a:solidFill>
            </a:endParaRPr>
          </a:p>
          <a:p>
            <a:pPr algn="ctr">
              <a:defRPr/>
            </a:pPr>
            <a:r>
              <a:rPr lang="en-US" sz="2000" dirty="0">
                <a:solidFill>
                  <a:srgbClr val="000000"/>
                </a:solidFill>
              </a:rPr>
              <a:t>PSP/MSB</a:t>
            </a:r>
          </a:p>
        </p:txBody>
      </p:sp>
      <p:sp>
        <p:nvSpPr>
          <p:cNvPr id="19" name="TextBox 18">
            <a:extLst>
              <a:ext uri="{FF2B5EF4-FFF2-40B4-BE49-F238E27FC236}">
                <a16:creationId xmlns:a16="http://schemas.microsoft.com/office/drawing/2014/main" id="{1BE2CADF-3CA6-4B54-B6CC-13FA7878A1AC}"/>
              </a:ext>
            </a:extLst>
          </p:cNvPr>
          <p:cNvSpPr txBox="1"/>
          <p:nvPr/>
        </p:nvSpPr>
        <p:spPr>
          <a:xfrm>
            <a:off x="7327900" y="2148882"/>
            <a:ext cx="1441450" cy="400110"/>
          </a:xfrm>
          <a:prstGeom prst="rect">
            <a:avLst/>
          </a:prstGeom>
          <a:noFill/>
        </p:spPr>
        <p:txBody>
          <a:bodyPr wrap="square">
            <a:spAutoFit/>
          </a:bodyPr>
          <a:lstStyle/>
          <a:p>
            <a:pPr algn="ctr">
              <a:defRPr/>
            </a:pPr>
            <a:r>
              <a:rPr lang="en-US" sz="2000" u="sng" dirty="0" err="1">
                <a:solidFill>
                  <a:srgbClr val="000000"/>
                </a:solidFill>
              </a:rPr>
              <a:t>Beneficiario</a:t>
            </a:r>
            <a:endParaRPr lang="en-US" sz="2000" u="sng" dirty="0">
              <a:solidFill>
                <a:srgbClr val="000000"/>
              </a:solidFill>
            </a:endParaRPr>
          </a:p>
        </p:txBody>
      </p:sp>
      <p:cxnSp>
        <p:nvCxnSpPr>
          <p:cNvPr id="25" name="Straight Arrow Connector 26">
            <a:extLst>
              <a:ext uri="{FF2B5EF4-FFF2-40B4-BE49-F238E27FC236}">
                <a16:creationId xmlns:a16="http://schemas.microsoft.com/office/drawing/2014/main" id="{2EF28225-DF3F-430C-B959-4A528E6630EE}"/>
              </a:ext>
            </a:extLst>
          </p:cNvPr>
          <p:cNvCxnSpPr>
            <a:cxnSpLocks noChangeShapeType="1"/>
            <a:stCxn id="2050" idx="0"/>
            <a:endCxn id="6" idx="2"/>
          </p:cNvCxnSpPr>
          <p:nvPr/>
        </p:nvCxnSpPr>
        <p:spPr bwMode="auto">
          <a:xfrm flipV="1">
            <a:off x="1003300" y="4033838"/>
            <a:ext cx="0" cy="62633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30" name="TextBox 29">
            <a:extLst>
              <a:ext uri="{FF2B5EF4-FFF2-40B4-BE49-F238E27FC236}">
                <a16:creationId xmlns:a16="http://schemas.microsoft.com/office/drawing/2014/main" id="{D85CC26E-62CD-4F4C-A823-9E6A69A0C69C}"/>
              </a:ext>
            </a:extLst>
          </p:cNvPr>
          <p:cNvSpPr txBox="1"/>
          <p:nvPr/>
        </p:nvSpPr>
        <p:spPr>
          <a:xfrm>
            <a:off x="1733117" y="4442262"/>
            <a:ext cx="1470025" cy="1631216"/>
          </a:xfrm>
          <a:prstGeom prst="rect">
            <a:avLst/>
          </a:prstGeom>
          <a:noFill/>
        </p:spPr>
        <p:txBody>
          <a:bodyPr wrap="square">
            <a:spAutoFit/>
          </a:bodyPr>
          <a:lstStyle/>
          <a:p>
            <a:pPr algn="ctr">
              <a:defRPr/>
            </a:pPr>
            <a:r>
              <a:rPr lang="en-US" sz="2000" u="sng" dirty="0">
                <a:solidFill>
                  <a:srgbClr val="000000"/>
                </a:solidFill>
              </a:rPr>
              <a:t>El </a:t>
            </a:r>
            <a:r>
              <a:rPr lang="en-US" sz="2000" u="sng" dirty="0" err="1">
                <a:solidFill>
                  <a:srgbClr val="000000"/>
                </a:solidFill>
              </a:rPr>
              <a:t>verdadero</a:t>
            </a:r>
            <a:r>
              <a:rPr lang="en-US" sz="2000" u="sng" dirty="0">
                <a:solidFill>
                  <a:srgbClr val="000000"/>
                </a:solidFill>
              </a:rPr>
              <a:t> </a:t>
            </a:r>
            <a:r>
              <a:rPr lang="en-US" sz="2000" u="sng" dirty="0" err="1">
                <a:solidFill>
                  <a:srgbClr val="000000"/>
                </a:solidFill>
              </a:rPr>
              <a:t>emisor</a:t>
            </a:r>
            <a:r>
              <a:rPr lang="en-US" sz="2000" u="sng" dirty="0">
                <a:solidFill>
                  <a:srgbClr val="000000"/>
                </a:solidFill>
              </a:rPr>
              <a:t> </a:t>
            </a:r>
            <a:r>
              <a:rPr lang="en-US" sz="2000" u="sng" dirty="0" err="1">
                <a:solidFill>
                  <a:srgbClr val="000000"/>
                </a:solidFill>
              </a:rPr>
              <a:t>ordena</a:t>
            </a:r>
            <a:r>
              <a:rPr lang="en-US" sz="2000" u="sng" dirty="0">
                <a:solidFill>
                  <a:srgbClr val="000000"/>
                </a:solidFill>
              </a:rPr>
              <a:t> </a:t>
            </a:r>
            <a:r>
              <a:rPr lang="en-US" sz="2000" dirty="0">
                <a:solidFill>
                  <a:srgbClr val="000000"/>
                </a:solidFill>
              </a:rPr>
              <a:t>PSP/MSB</a:t>
            </a: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0795" y="4660176"/>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p:cNvCxnSpPr>
          <p:nvPr/>
        </p:nvCxnSpPr>
        <p:spPr bwMode="auto">
          <a:xfrm>
            <a:off x="3463925" y="3527871"/>
            <a:ext cx="552450" cy="21779"/>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22" name="TextBox 21">
            <a:extLst>
              <a:ext uri="{FF2B5EF4-FFF2-40B4-BE49-F238E27FC236}">
                <a16:creationId xmlns:a16="http://schemas.microsoft.com/office/drawing/2014/main" id="{4F7FD4C1-17D4-4520-B3AF-5869A3E808AB}"/>
              </a:ext>
            </a:extLst>
          </p:cNvPr>
          <p:cNvSpPr txBox="1"/>
          <p:nvPr/>
        </p:nvSpPr>
        <p:spPr>
          <a:xfrm>
            <a:off x="526516" y="6213099"/>
            <a:ext cx="8242834" cy="369332"/>
          </a:xfrm>
          <a:prstGeom prst="rect">
            <a:avLst/>
          </a:prstGeom>
          <a:noFill/>
        </p:spPr>
        <p:txBody>
          <a:bodyPr wrap="none" rtlCol="0">
            <a:spAutoFit/>
          </a:bodyPr>
          <a:lstStyle/>
          <a:p>
            <a:r>
              <a:rPr lang="es-ES" b="1" dirty="0">
                <a:solidFill>
                  <a:schemeClr val="bg1"/>
                </a:solidFill>
              </a:rPr>
              <a:t>Nota: El verdadero remitente puede ser también el verdadero beneficiario, o ambos.</a:t>
            </a:r>
            <a:endParaRPr lang="en-US" b="1" dirty="0">
              <a:solidFill>
                <a:schemeClr val="bg1"/>
              </a:solidFill>
            </a:endParaRPr>
          </a:p>
        </p:txBody>
      </p:sp>
    </p:spTree>
    <p:extLst>
      <p:ext uri="{BB962C8B-B14F-4D97-AF65-F5344CB8AC3E}">
        <p14:creationId xmlns:p14="http://schemas.microsoft.com/office/powerpoint/2010/main" val="1123372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2657B-D218-43C2-960A-572FF76CABD7}"/>
              </a:ext>
            </a:extLst>
          </p:cNvPr>
          <p:cNvSpPr>
            <a:spLocks noGrp="1"/>
          </p:cNvSpPr>
          <p:nvPr>
            <p:ph type="title"/>
          </p:nvPr>
        </p:nvSpPr>
        <p:spPr/>
        <p:txBody>
          <a:bodyPr/>
          <a:lstStyle/>
          <a:p>
            <a:r>
              <a:rPr lang="es-ES" dirty="0"/>
              <a:t>Tipos de empresas en la industria de servicios financieros - Parámetros</a:t>
            </a:r>
            <a:endParaRPr lang="en-US" dirty="0"/>
          </a:p>
        </p:txBody>
      </p:sp>
      <p:sp>
        <p:nvSpPr>
          <p:cNvPr id="3" name="Content Placeholder 2">
            <a:extLst>
              <a:ext uri="{FF2B5EF4-FFF2-40B4-BE49-F238E27FC236}">
                <a16:creationId xmlns:a16="http://schemas.microsoft.com/office/drawing/2014/main" id="{8FBCD17A-67C3-4A05-8B1F-DC33858D478A}"/>
              </a:ext>
            </a:extLst>
          </p:cNvPr>
          <p:cNvSpPr>
            <a:spLocks noGrp="1"/>
          </p:cNvSpPr>
          <p:nvPr>
            <p:ph idx="1"/>
          </p:nvPr>
        </p:nvSpPr>
        <p:spPr>
          <a:xfrm>
            <a:off x="462756" y="1415847"/>
            <a:ext cx="8218487" cy="4525963"/>
          </a:xfrm>
        </p:spPr>
        <p:txBody>
          <a:bodyPr/>
          <a:lstStyle/>
          <a:p>
            <a:r>
              <a:rPr lang="es-ES" dirty="0"/>
              <a:t>Objeto social</a:t>
            </a:r>
          </a:p>
          <a:p>
            <a:r>
              <a:rPr lang="es-ES" dirty="0"/>
              <a:t>Regulado y supervisado; Regulado y no supervisado; No regulado y no supervisado</a:t>
            </a:r>
          </a:p>
          <a:p>
            <a:r>
              <a:rPr lang="es-ES" dirty="0"/>
              <a:t>Productos y servicios ofrecidos</a:t>
            </a:r>
          </a:p>
          <a:p>
            <a:r>
              <a:rPr lang="es-ES" dirty="0"/>
              <a:t>El tamaño y el alcance, la base de clientes, los productos y servicios ofrecidos y la ubicación geográfica de la empresa y/o los clientes pueden determinar si una empresa de servicios financieros está regulada y/o supervisada (y en qué medida).</a:t>
            </a:r>
            <a:endParaRPr lang="en-US" dirty="0"/>
          </a:p>
        </p:txBody>
      </p:sp>
      <p:sp>
        <p:nvSpPr>
          <p:cNvPr id="4" name="Slide Number Placeholder 3">
            <a:extLst>
              <a:ext uri="{FF2B5EF4-FFF2-40B4-BE49-F238E27FC236}">
                <a16:creationId xmlns:a16="http://schemas.microsoft.com/office/drawing/2014/main" id="{B867F7DA-1219-48C0-95EF-B4C06FDC1729}"/>
              </a:ext>
            </a:extLst>
          </p:cNvPr>
          <p:cNvSpPr>
            <a:spLocks noGrp="1"/>
          </p:cNvSpPr>
          <p:nvPr>
            <p:ph type="sldNum" sz="quarter" idx="12"/>
          </p:nvPr>
        </p:nvSpPr>
        <p:spPr/>
        <p:txBody>
          <a:bodyPr/>
          <a:lstStyle/>
          <a:p>
            <a:fld id="{941AA2AD-4ABD-40E1-928E-6C7D7FF4C282}" type="slidenum">
              <a:rPr lang="en-GB" smtClean="0"/>
              <a:t>4</a:t>
            </a:fld>
            <a:endParaRPr lang="en-GB" dirty="0"/>
          </a:p>
        </p:txBody>
      </p:sp>
    </p:spTree>
    <p:extLst>
      <p:ext uri="{BB962C8B-B14F-4D97-AF65-F5344CB8AC3E}">
        <p14:creationId xmlns:p14="http://schemas.microsoft.com/office/powerpoint/2010/main" val="4530619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pPr marL="857250" lvl="1" indent="-457200" algn="ctr">
              <a:defRPr/>
            </a:pPr>
            <a:r>
              <a:rPr lang="en-US" sz="2400" dirty="0">
                <a:solidFill>
                  <a:srgbClr val="000000"/>
                </a:solidFill>
              </a:rPr>
              <a:t>     </a:t>
            </a:r>
            <a:r>
              <a:rPr lang="en-US" sz="2400" b="1" dirty="0" err="1">
                <a:solidFill>
                  <a:srgbClr val="000000"/>
                </a:solidFill>
              </a:rPr>
              <a:t>Facilitadores</a:t>
            </a:r>
            <a:r>
              <a:rPr lang="en-US" sz="2400" b="1" dirty="0">
                <a:solidFill>
                  <a:srgbClr val="000000"/>
                </a:solidFill>
              </a:rPr>
              <a:t> y </a:t>
            </a:r>
            <a:r>
              <a:rPr lang="en-US" sz="2400" b="1" dirty="0" err="1">
                <a:solidFill>
                  <a:srgbClr val="000000"/>
                </a:solidFill>
              </a:rPr>
              <a:t>anonimato</a:t>
            </a:r>
            <a:r>
              <a:rPr lang="en-US" sz="2400" b="1" dirty="0">
                <a:solidFill>
                  <a:srgbClr val="000000"/>
                </a:solidFill>
              </a:rPr>
              <a:t> (abogados, </a:t>
            </a:r>
            <a:r>
              <a:rPr lang="en-US" sz="2400" b="1" dirty="0" err="1">
                <a:solidFill>
                  <a:srgbClr val="000000"/>
                </a:solidFill>
              </a:rPr>
              <a:t>contables</a:t>
            </a:r>
            <a:r>
              <a:rPr lang="en-US" sz="2400" b="1" dirty="0">
                <a:solidFill>
                  <a:srgbClr val="000000"/>
                </a:solidFill>
              </a:rPr>
              <a:t>, </a:t>
            </a:r>
            <a:r>
              <a:rPr lang="en-US" sz="2400" b="1" dirty="0" err="1">
                <a:solidFill>
                  <a:srgbClr val="000000"/>
                </a:solidFill>
              </a:rPr>
              <a:t>proveedores</a:t>
            </a:r>
            <a:r>
              <a:rPr lang="en-US" sz="2400" b="1" dirty="0">
                <a:solidFill>
                  <a:srgbClr val="000000"/>
                </a:solidFill>
              </a:rPr>
              <a:t> de </a:t>
            </a:r>
            <a:r>
              <a:rPr lang="en-US" sz="2400" b="1" dirty="0" err="1">
                <a:solidFill>
                  <a:srgbClr val="000000"/>
                </a:solidFill>
              </a:rPr>
              <a:t>servicios</a:t>
            </a:r>
            <a:r>
              <a:rPr lang="en-US" sz="2400" b="1" dirty="0">
                <a:solidFill>
                  <a:srgbClr val="000000"/>
                </a:solidFill>
              </a:rPr>
              <a:t> </a:t>
            </a:r>
            <a:r>
              <a:rPr lang="en-US" sz="2400" b="1" dirty="0" err="1">
                <a:solidFill>
                  <a:srgbClr val="000000"/>
                </a:solidFill>
              </a:rPr>
              <a:t>administrativos</a:t>
            </a:r>
            <a:r>
              <a:rPr lang="en-US" sz="2400" b="1" dirty="0">
                <a:solidFill>
                  <a:srgbClr val="000000"/>
                </a:solidFill>
              </a:rPr>
              <a:t>)</a:t>
            </a:r>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40</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2"/>
            <a:extLst>
              <a:ext uri="{FF2B5EF4-FFF2-40B4-BE49-F238E27FC236}">
                <a16:creationId xmlns:a16="http://schemas.microsoft.com/office/drawing/2014/main" id="{3614F145-6B0C-4B9B-86CF-DA34DB28AB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2118518" y="2123308"/>
            <a:ext cx="1470025"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remitente</a:t>
            </a:r>
            <a:endParaRPr lang="en-US" sz="2000" u="sng" dirty="0">
              <a:solidFill>
                <a:srgbClr val="000000"/>
              </a:solidFill>
            </a:endParaRPr>
          </a:p>
        </p:txBody>
      </p:sp>
      <p:sp>
        <p:nvSpPr>
          <p:cNvPr id="16" name="TextBox 15">
            <a:extLst>
              <a:ext uri="{FF2B5EF4-FFF2-40B4-BE49-F238E27FC236}">
                <a16:creationId xmlns:a16="http://schemas.microsoft.com/office/drawing/2014/main" id="{D092A761-3EDF-4153-89E3-F38480E4BA34}"/>
              </a:ext>
            </a:extLst>
          </p:cNvPr>
          <p:cNvSpPr txBox="1"/>
          <p:nvPr/>
        </p:nvSpPr>
        <p:spPr>
          <a:xfrm>
            <a:off x="5481637" y="2164554"/>
            <a:ext cx="1450975"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beneficiario</a:t>
            </a:r>
            <a:endParaRPr lang="en-US" sz="2000" u="sng" dirty="0">
              <a:solidFill>
                <a:srgbClr val="000000"/>
              </a:solidFill>
            </a:endParaRPr>
          </a:p>
        </p:txBody>
      </p:sp>
      <p:sp>
        <p:nvSpPr>
          <p:cNvPr id="17" name="TextBox 16">
            <a:extLst>
              <a:ext uri="{FF2B5EF4-FFF2-40B4-BE49-F238E27FC236}">
                <a16:creationId xmlns:a16="http://schemas.microsoft.com/office/drawing/2014/main" id="{1851E212-2EAD-47FB-A6DD-61DE81B9FB8E}"/>
              </a:ext>
            </a:extLst>
          </p:cNvPr>
          <p:cNvSpPr txBox="1"/>
          <p:nvPr/>
        </p:nvSpPr>
        <p:spPr>
          <a:xfrm>
            <a:off x="3695700" y="2141209"/>
            <a:ext cx="1641475"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intermediario</a:t>
            </a:r>
            <a:endParaRPr lang="en-US" sz="2000" u="sng" dirty="0">
              <a:solidFill>
                <a:srgbClr val="000000"/>
              </a:solidFill>
            </a:endParaRPr>
          </a:p>
        </p:txBody>
      </p:sp>
      <p:sp>
        <p:nvSpPr>
          <p:cNvPr id="18" name="TextBox 17">
            <a:extLst>
              <a:ext uri="{FF2B5EF4-FFF2-40B4-BE49-F238E27FC236}">
                <a16:creationId xmlns:a16="http://schemas.microsoft.com/office/drawing/2014/main" id="{9EA802D2-7B9E-4FEF-B8D3-32C4A19765ED}"/>
              </a:ext>
            </a:extLst>
          </p:cNvPr>
          <p:cNvSpPr txBox="1"/>
          <p:nvPr/>
        </p:nvSpPr>
        <p:spPr>
          <a:xfrm>
            <a:off x="242888" y="2148882"/>
            <a:ext cx="1638300" cy="707886"/>
          </a:xfrm>
          <a:prstGeom prst="rect">
            <a:avLst/>
          </a:prstGeom>
          <a:noFill/>
        </p:spPr>
        <p:txBody>
          <a:bodyPr wrap="square">
            <a:spAutoFit/>
          </a:bodyPr>
          <a:lstStyle/>
          <a:p>
            <a:pPr algn="ctr">
              <a:defRPr/>
            </a:pPr>
            <a:r>
              <a:rPr lang="en-US" sz="2000" u="sng" dirty="0" err="1">
                <a:solidFill>
                  <a:srgbClr val="000000"/>
                </a:solidFill>
              </a:rPr>
              <a:t>Facilitador</a:t>
            </a:r>
            <a:r>
              <a:rPr lang="en-US" sz="2000" u="sng" dirty="0">
                <a:solidFill>
                  <a:srgbClr val="000000"/>
                </a:solidFill>
              </a:rPr>
              <a:t> </a:t>
            </a:r>
            <a:r>
              <a:rPr lang="en-US" sz="2000" u="sng" dirty="0" err="1">
                <a:solidFill>
                  <a:srgbClr val="000000"/>
                </a:solidFill>
              </a:rPr>
              <a:t>remitente</a:t>
            </a:r>
            <a:endParaRPr lang="en-US" sz="2000" dirty="0">
              <a:solidFill>
                <a:srgbClr val="000000"/>
              </a:solidFill>
            </a:endParaRPr>
          </a:p>
        </p:txBody>
      </p:sp>
      <p:sp>
        <p:nvSpPr>
          <p:cNvPr id="19" name="TextBox 18">
            <a:extLst>
              <a:ext uri="{FF2B5EF4-FFF2-40B4-BE49-F238E27FC236}">
                <a16:creationId xmlns:a16="http://schemas.microsoft.com/office/drawing/2014/main" id="{1BE2CADF-3CA6-4B54-B6CC-13FA7878A1AC}"/>
              </a:ext>
            </a:extLst>
          </p:cNvPr>
          <p:cNvSpPr txBox="1"/>
          <p:nvPr/>
        </p:nvSpPr>
        <p:spPr>
          <a:xfrm>
            <a:off x="7327900" y="2148882"/>
            <a:ext cx="1441450" cy="400110"/>
          </a:xfrm>
          <a:prstGeom prst="rect">
            <a:avLst/>
          </a:prstGeom>
          <a:noFill/>
        </p:spPr>
        <p:txBody>
          <a:bodyPr wrap="square">
            <a:spAutoFit/>
          </a:bodyPr>
          <a:lstStyle/>
          <a:p>
            <a:pPr algn="ctr">
              <a:defRPr/>
            </a:pPr>
            <a:r>
              <a:rPr lang="en-US" sz="2000" u="sng" dirty="0" err="1">
                <a:solidFill>
                  <a:srgbClr val="000000"/>
                </a:solidFill>
              </a:rPr>
              <a:t>beneficiario</a:t>
            </a:r>
            <a:endParaRPr lang="en-US" sz="2000" u="sng" dirty="0">
              <a:solidFill>
                <a:srgbClr val="000000"/>
              </a:solidFill>
            </a:endParaRPr>
          </a:p>
        </p:txBody>
      </p:sp>
      <p:cxnSp>
        <p:nvCxnSpPr>
          <p:cNvPr id="25" name="Straight Arrow Connector 26">
            <a:extLst>
              <a:ext uri="{FF2B5EF4-FFF2-40B4-BE49-F238E27FC236}">
                <a16:creationId xmlns:a16="http://schemas.microsoft.com/office/drawing/2014/main" id="{2EF28225-DF3F-430C-B959-4A528E6630EE}"/>
              </a:ext>
            </a:extLst>
          </p:cNvPr>
          <p:cNvCxnSpPr>
            <a:cxnSpLocks noChangeShapeType="1"/>
            <a:stCxn id="2050" idx="0"/>
            <a:endCxn id="6" idx="2"/>
          </p:cNvCxnSpPr>
          <p:nvPr/>
        </p:nvCxnSpPr>
        <p:spPr bwMode="auto">
          <a:xfrm flipV="1">
            <a:off x="1003300" y="4033838"/>
            <a:ext cx="0" cy="62633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30" name="TextBox 29">
            <a:extLst>
              <a:ext uri="{FF2B5EF4-FFF2-40B4-BE49-F238E27FC236}">
                <a16:creationId xmlns:a16="http://schemas.microsoft.com/office/drawing/2014/main" id="{D85CC26E-62CD-4F4C-A823-9E6A69A0C69C}"/>
              </a:ext>
            </a:extLst>
          </p:cNvPr>
          <p:cNvSpPr txBox="1"/>
          <p:nvPr/>
        </p:nvSpPr>
        <p:spPr>
          <a:xfrm>
            <a:off x="1729652" y="4743450"/>
            <a:ext cx="1618232" cy="1323439"/>
          </a:xfrm>
          <a:prstGeom prst="rect">
            <a:avLst/>
          </a:prstGeom>
          <a:noFill/>
        </p:spPr>
        <p:txBody>
          <a:bodyPr wrap="square">
            <a:spAutoFit/>
          </a:bodyPr>
          <a:lstStyle/>
          <a:p>
            <a:pPr algn="ctr">
              <a:defRPr/>
            </a:pPr>
            <a:r>
              <a:rPr lang="es-ES" sz="2000" u="sng" dirty="0">
                <a:solidFill>
                  <a:srgbClr val="000000"/>
                </a:solidFill>
              </a:rPr>
              <a:t>El verdadero originador instruye al facilitador</a:t>
            </a:r>
            <a:endParaRPr lang="en-US" sz="2000" dirty="0">
              <a:solidFill>
                <a:srgbClr val="000000"/>
              </a:solidFill>
            </a:endParaRP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0795" y="4660176"/>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p:cNvCxnSpPr>
          <p:nvPr/>
        </p:nvCxnSpPr>
        <p:spPr bwMode="auto">
          <a:xfrm>
            <a:off x="3463925" y="3527871"/>
            <a:ext cx="552450" cy="21779"/>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22" name="TextBox 21">
            <a:extLst>
              <a:ext uri="{FF2B5EF4-FFF2-40B4-BE49-F238E27FC236}">
                <a16:creationId xmlns:a16="http://schemas.microsoft.com/office/drawing/2014/main" id="{4F7FD4C1-17D4-4520-B3AF-5869A3E808AB}"/>
              </a:ext>
            </a:extLst>
          </p:cNvPr>
          <p:cNvSpPr txBox="1"/>
          <p:nvPr/>
        </p:nvSpPr>
        <p:spPr>
          <a:xfrm>
            <a:off x="360795" y="6186435"/>
            <a:ext cx="8242834" cy="369332"/>
          </a:xfrm>
          <a:prstGeom prst="rect">
            <a:avLst/>
          </a:prstGeom>
          <a:noFill/>
        </p:spPr>
        <p:txBody>
          <a:bodyPr wrap="none" rtlCol="0">
            <a:spAutoFit/>
          </a:bodyPr>
          <a:lstStyle/>
          <a:p>
            <a:r>
              <a:rPr lang="es-ES" b="1" dirty="0">
                <a:solidFill>
                  <a:schemeClr val="bg1"/>
                </a:solidFill>
              </a:rPr>
              <a:t>Nota: El verdadero remitente puede ser también el verdadero beneficiario, o ambos.</a:t>
            </a:r>
            <a:endParaRPr lang="en-US" b="1" dirty="0">
              <a:solidFill>
                <a:schemeClr val="bg1"/>
              </a:solidFill>
            </a:endParaRPr>
          </a:p>
        </p:txBody>
      </p:sp>
    </p:spTree>
    <p:extLst>
      <p:ext uri="{BB962C8B-B14F-4D97-AF65-F5344CB8AC3E}">
        <p14:creationId xmlns:p14="http://schemas.microsoft.com/office/powerpoint/2010/main" val="42827664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r>
              <a:rPr lang="es-ES" sz="3200" b="1" dirty="0"/>
              <a:t>Déjeme hacerle un favor </a:t>
            </a:r>
            <a:br>
              <a:rPr lang="es-ES" sz="3200" b="1" dirty="0"/>
            </a:br>
            <a:r>
              <a:rPr lang="es-ES" sz="3200" b="1" dirty="0"/>
              <a:t>(una Entidad Envía por otra)</a:t>
            </a:r>
            <a:endParaRPr lang="en-US" sz="3200" b="1" dirty="0"/>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41</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2"/>
            <a:extLst>
              <a:ext uri="{FF2B5EF4-FFF2-40B4-BE49-F238E27FC236}">
                <a16:creationId xmlns:a16="http://schemas.microsoft.com/office/drawing/2014/main" id="{3614F145-6B0C-4B9B-86CF-DA34DB28AB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2118518" y="2123308"/>
            <a:ext cx="1470025"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remitente</a:t>
            </a:r>
            <a:endParaRPr lang="en-US" sz="2000" u="sng" dirty="0">
              <a:solidFill>
                <a:srgbClr val="000000"/>
              </a:solidFill>
            </a:endParaRPr>
          </a:p>
        </p:txBody>
      </p:sp>
      <p:sp>
        <p:nvSpPr>
          <p:cNvPr id="16" name="TextBox 15">
            <a:extLst>
              <a:ext uri="{FF2B5EF4-FFF2-40B4-BE49-F238E27FC236}">
                <a16:creationId xmlns:a16="http://schemas.microsoft.com/office/drawing/2014/main" id="{D092A761-3EDF-4153-89E3-F38480E4BA34}"/>
              </a:ext>
            </a:extLst>
          </p:cNvPr>
          <p:cNvSpPr txBox="1"/>
          <p:nvPr/>
        </p:nvSpPr>
        <p:spPr>
          <a:xfrm>
            <a:off x="5481637" y="2164554"/>
            <a:ext cx="1450975"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Beneficiario</a:t>
            </a:r>
            <a:endParaRPr lang="en-US" sz="2000" u="sng" dirty="0">
              <a:solidFill>
                <a:srgbClr val="000000"/>
              </a:solidFill>
            </a:endParaRPr>
          </a:p>
        </p:txBody>
      </p:sp>
      <p:sp>
        <p:nvSpPr>
          <p:cNvPr id="17" name="TextBox 16">
            <a:extLst>
              <a:ext uri="{FF2B5EF4-FFF2-40B4-BE49-F238E27FC236}">
                <a16:creationId xmlns:a16="http://schemas.microsoft.com/office/drawing/2014/main" id="{1851E212-2EAD-47FB-A6DD-61DE81B9FB8E}"/>
              </a:ext>
            </a:extLst>
          </p:cNvPr>
          <p:cNvSpPr txBox="1"/>
          <p:nvPr/>
        </p:nvSpPr>
        <p:spPr>
          <a:xfrm>
            <a:off x="3695700" y="2141209"/>
            <a:ext cx="1641475"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Intermediario</a:t>
            </a:r>
            <a:endParaRPr lang="en-US" sz="2000" u="sng" dirty="0">
              <a:solidFill>
                <a:srgbClr val="000000"/>
              </a:solidFill>
            </a:endParaRPr>
          </a:p>
        </p:txBody>
      </p:sp>
      <p:sp>
        <p:nvSpPr>
          <p:cNvPr id="18" name="TextBox 17">
            <a:extLst>
              <a:ext uri="{FF2B5EF4-FFF2-40B4-BE49-F238E27FC236}">
                <a16:creationId xmlns:a16="http://schemas.microsoft.com/office/drawing/2014/main" id="{9EA802D2-7B9E-4FEF-B8D3-32C4A19765ED}"/>
              </a:ext>
            </a:extLst>
          </p:cNvPr>
          <p:cNvSpPr txBox="1"/>
          <p:nvPr/>
        </p:nvSpPr>
        <p:spPr>
          <a:xfrm>
            <a:off x="242888" y="2060715"/>
            <a:ext cx="1638300" cy="1015663"/>
          </a:xfrm>
          <a:prstGeom prst="rect">
            <a:avLst/>
          </a:prstGeom>
          <a:noFill/>
        </p:spPr>
        <p:txBody>
          <a:bodyPr wrap="square">
            <a:spAutoFit/>
          </a:bodyPr>
          <a:lstStyle/>
          <a:p>
            <a:pPr algn="ctr">
              <a:defRPr/>
            </a:pPr>
            <a:r>
              <a:rPr lang="es-ES" sz="2000" u="sng" dirty="0">
                <a:solidFill>
                  <a:srgbClr val="000000"/>
                </a:solidFill>
              </a:rPr>
              <a:t>Remitente</a:t>
            </a:r>
          </a:p>
          <a:p>
            <a:pPr algn="ctr">
              <a:defRPr/>
            </a:pPr>
            <a:r>
              <a:rPr lang="es-ES" sz="2000" u="sng" dirty="0">
                <a:solidFill>
                  <a:srgbClr val="000000"/>
                </a:solidFill>
              </a:rPr>
              <a:t>En nombre de otro</a:t>
            </a:r>
            <a:endParaRPr lang="en-US" sz="2000" dirty="0">
              <a:solidFill>
                <a:srgbClr val="000000"/>
              </a:solidFill>
            </a:endParaRPr>
          </a:p>
        </p:txBody>
      </p:sp>
      <p:sp>
        <p:nvSpPr>
          <p:cNvPr id="19" name="TextBox 18">
            <a:extLst>
              <a:ext uri="{FF2B5EF4-FFF2-40B4-BE49-F238E27FC236}">
                <a16:creationId xmlns:a16="http://schemas.microsoft.com/office/drawing/2014/main" id="{1BE2CADF-3CA6-4B54-B6CC-13FA7878A1AC}"/>
              </a:ext>
            </a:extLst>
          </p:cNvPr>
          <p:cNvSpPr txBox="1"/>
          <p:nvPr/>
        </p:nvSpPr>
        <p:spPr>
          <a:xfrm>
            <a:off x="7327900" y="2148882"/>
            <a:ext cx="1441450" cy="400110"/>
          </a:xfrm>
          <a:prstGeom prst="rect">
            <a:avLst/>
          </a:prstGeom>
          <a:noFill/>
        </p:spPr>
        <p:txBody>
          <a:bodyPr wrap="square">
            <a:spAutoFit/>
          </a:bodyPr>
          <a:lstStyle/>
          <a:p>
            <a:pPr algn="ctr">
              <a:defRPr/>
            </a:pPr>
            <a:r>
              <a:rPr lang="en-US" sz="2000" u="sng" dirty="0" err="1">
                <a:solidFill>
                  <a:srgbClr val="000000"/>
                </a:solidFill>
              </a:rPr>
              <a:t>Beneficiario</a:t>
            </a:r>
            <a:endParaRPr lang="en-US" sz="2000" u="sng" dirty="0">
              <a:solidFill>
                <a:srgbClr val="000000"/>
              </a:solidFill>
            </a:endParaRPr>
          </a:p>
        </p:txBody>
      </p:sp>
      <p:cxnSp>
        <p:nvCxnSpPr>
          <p:cNvPr id="25" name="Straight Arrow Connector 26">
            <a:extLst>
              <a:ext uri="{FF2B5EF4-FFF2-40B4-BE49-F238E27FC236}">
                <a16:creationId xmlns:a16="http://schemas.microsoft.com/office/drawing/2014/main" id="{2EF28225-DF3F-430C-B959-4A528E6630EE}"/>
              </a:ext>
            </a:extLst>
          </p:cNvPr>
          <p:cNvCxnSpPr>
            <a:cxnSpLocks noChangeShapeType="1"/>
            <a:stCxn id="2050" idx="0"/>
            <a:endCxn id="6" idx="2"/>
          </p:cNvCxnSpPr>
          <p:nvPr/>
        </p:nvCxnSpPr>
        <p:spPr bwMode="auto">
          <a:xfrm flipV="1">
            <a:off x="1003300" y="4033838"/>
            <a:ext cx="0" cy="626338"/>
          </a:xfrm>
          <a:prstGeom prst="straightConnector1">
            <a:avLst/>
          </a:prstGeom>
          <a:ln w="38100" cap="flat" cmpd="sng" algn="ctr">
            <a:solidFill>
              <a:schemeClr val="dk1"/>
            </a:solidFill>
            <a:prstDash val="dash"/>
            <a:round/>
            <a:headEnd type="triangle" w="med" len="med"/>
            <a:tailEnd type="triangle" w="med" len="med"/>
          </a:ln>
          <a:extLst>
            <a:ext uri="{909E8E84-426E-40DD-AFC4-6F175D3DCCD1}">
              <a14:hiddenFill xmlns:a14="http://schemas.microsoft.com/office/drawing/2010/main">
                <a:noFill/>
              </a14:hiddenFill>
            </a:ext>
          </a:extLst>
        </p:spPr>
        <p:style>
          <a:lnRef idx="0">
            <a:scrgbClr r="0" g="0" b="0"/>
          </a:lnRef>
          <a:fillRef idx="0">
            <a:scrgbClr r="0" g="0" b="0"/>
          </a:fillRef>
          <a:effectRef idx="0">
            <a:scrgbClr r="0" g="0" b="0"/>
          </a:effectRef>
          <a:fontRef idx="minor">
            <a:schemeClr val="tx1"/>
          </a:fontRef>
        </p:style>
      </p:cxnSp>
      <p:sp>
        <p:nvSpPr>
          <p:cNvPr id="30" name="TextBox 29">
            <a:extLst>
              <a:ext uri="{FF2B5EF4-FFF2-40B4-BE49-F238E27FC236}">
                <a16:creationId xmlns:a16="http://schemas.microsoft.com/office/drawing/2014/main" id="{D85CC26E-62CD-4F4C-A823-9E6A69A0C69C}"/>
              </a:ext>
            </a:extLst>
          </p:cNvPr>
          <p:cNvSpPr txBox="1"/>
          <p:nvPr/>
        </p:nvSpPr>
        <p:spPr>
          <a:xfrm>
            <a:off x="156386" y="5594298"/>
            <a:ext cx="5772465" cy="1015663"/>
          </a:xfrm>
          <a:prstGeom prst="rect">
            <a:avLst/>
          </a:prstGeom>
          <a:noFill/>
        </p:spPr>
        <p:txBody>
          <a:bodyPr wrap="square">
            <a:spAutoFit/>
          </a:bodyPr>
          <a:lstStyle/>
          <a:p>
            <a:pPr algn="ctr">
              <a:defRPr/>
            </a:pPr>
            <a:r>
              <a:rPr lang="en-US" sz="2000" u="sng" dirty="0" err="1">
                <a:solidFill>
                  <a:srgbClr val="000000"/>
                </a:solidFill>
              </a:rPr>
              <a:t>Verdadero</a:t>
            </a:r>
            <a:r>
              <a:rPr lang="en-US" sz="2000" u="sng" dirty="0">
                <a:solidFill>
                  <a:srgbClr val="000000"/>
                </a:solidFill>
              </a:rPr>
              <a:t> </a:t>
            </a:r>
            <a:r>
              <a:rPr lang="en-US" sz="2000" u="sng" dirty="0" err="1">
                <a:solidFill>
                  <a:srgbClr val="000000"/>
                </a:solidFill>
              </a:rPr>
              <a:t>remitente</a:t>
            </a:r>
            <a:endParaRPr lang="en-US" sz="2000" u="sng" dirty="0">
              <a:solidFill>
                <a:srgbClr val="000000"/>
              </a:solidFill>
            </a:endParaRPr>
          </a:p>
          <a:p>
            <a:pPr algn="ctr">
              <a:defRPr/>
            </a:pPr>
            <a:r>
              <a:rPr lang="es-ES" sz="2000" dirty="0">
                <a:solidFill>
                  <a:srgbClr val="000000"/>
                </a:solidFill>
              </a:rPr>
              <a:t>Pide a entidad amiga que envíe </a:t>
            </a:r>
            <a:r>
              <a:rPr lang="es-ES" sz="2000" dirty="0" err="1">
                <a:solidFill>
                  <a:srgbClr val="000000"/>
                </a:solidFill>
              </a:rPr>
              <a:t>pymt</a:t>
            </a:r>
            <a:r>
              <a:rPr lang="es-ES" sz="2000" dirty="0">
                <a:solidFill>
                  <a:srgbClr val="000000"/>
                </a:solidFill>
              </a:rPr>
              <a:t> en su nombre.  Intercambian valor entre ellos localmente.</a:t>
            </a:r>
            <a:endParaRPr lang="en-US" sz="2000" dirty="0">
              <a:solidFill>
                <a:srgbClr val="000000"/>
              </a:solidFill>
            </a:endParaRP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0795" y="4660176"/>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p:cNvCxnSpPr>
          <p:nvPr/>
        </p:nvCxnSpPr>
        <p:spPr bwMode="auto">
          <a:xfrm>
            <a:off x="3463925" y="3527871"/>
            <a:ext cx="552450" cy="21779"/>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1477715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pPr marL="857250" lvl="1" indent="-457200">
              <a:defRPr/>
            </a:pPr>
            <a:r>
              <a:rPr lang="es-ES" sz="2400" dirty="0">
                <a:solidFill>
                  <a:srgbClr val="000000"/>
                </a:solidFill>
              </a:rPr>
              <a:t>Cambiar de entidad.... Superponer la vida útil de una entidad ficticia, transferir los activos y continuar el movimiento de fondos.</a:t>
            </a:r>
            <a:endParaRPr lang="en-US" sz="2400" dirty="0">
              <a:solidFill>
                <a:srgbClr val="000000"/>
              </a:solidFill>
            </a:endParaRPr>
          </a:p>
        </p:txBody>
      </p:sp>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42</a:t>
            </a:fld>
            <a:endParaRPr lang="en-US" dirty="0"/>
          </a:p>
        </p:txBody>
      </p:sp>
      <p:pic>
        <p:nvPicPr>
          <p:cNvPr id="6" name="Picture 6" descr="https://encrypted-tbn0.gstatic.com/images?q=tbn:ANd9GcTQCzcJfhKrv4rew6SiZ7wpHC9--FvGVVBoGIEVT6dm4NbVg3jK9z-sWeg">
            <a:hlinkClick r:id="rId2"/>
            <a:extLst>
              <a:ext uri="{FF2B5EF4-FFF2-40B4-BE49-F238E27FC236}">
                <a16:creationId xmlns:a16="http://schemas.microsoft.com/office/drawing/2014/main" id="{A028FC3E-1EB7-493A-8FAA-3CCFCCD12E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2929" y="1529023"/>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4"/>
            <a:extLst>
              <a:ext uri="{FF2B5EF4-FFF2-40B4-BE49-F238E27FC236}">
                <a16:creationId xmlns:a16="http://schemas.microsoft.com/office/drawing/2014/main" id="{29919698-C434-44D0-B0E3-28F9C832F8D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53203" y="4086609"/>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a:stCxn id="6" idx="3"/>
          </p:cNvCxnSpPr>
          <p:nvPr/>
        </p:nvCxnSpPr>
        <p:spPr bwMode="auto">
          <a:xfrm>
            <a:off x="2801679" y="2005273"/>
            <a:ext cx="1770321"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a:stCxn id="2050" idx="3"/>
          </p:cNvCxnSpPr>
          <p:nvPr/>
        </p:nvCxnSpPr>
        <p:spPr bwMode="auto">
          <a:xfrm>
            <a:off x="4890655" y="3253431"/>
            <a:ext cx="1860665"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1180692" y="2465057"/>
            <a:ext cx="1470025" cy="1938992"/>
          </a:xfrm>
          <a:prstGeom prst="rect">
            <a:avLst/>
          </a:prstGeom>
          <a:noFill/>
        </p:spPr>
        <p:txBody>
          <a:bodyPr wrap="square">
            <a:spAutoFit/>
          </a:bodyPr>
          <a:lstStyle/>
          <a:p>
            <a:pPr algn="ctr">
              <a:defRPr/>
            </a:pPr>
            <a:r>
              <a:rPr lang="es-ES" sz="2000" u="sng" dirty="0">
                <a:solidFill>
                  <a:srgbClr val="000000"/>
                </a:solidFill>
              </a:rPr>
              <a:t>Entidad de Pantalla A. Pasa los fondos y “mata” la empresa</a:t>
            </a:r>
            <a:endParaRPr lang="en-US" sz="2000" u="sng" dirty="0">
              <a:solidFill>
                <a:srgbClr val="000000"/>
              </a:solidFill>
            </a:endParaRPr>
          </a:p>
        </p:txBody>
      </p:sp>
      <p:sp>
        <p:nvSpPr>
          <p:cNvPr id="19" name="TextBox 18">
            <a:extLst>
              <a:ext uri="{FF2B5EF4-FFF2-40B4-BE49-F238E27FC236}">
                <a16:creationId xmlns:a16="http://schemas.microsoft.com/office/drawing/2014/main" id="{1BE2CADF-3CA6-4B54-B6CC-13FA7878A1AC}"/>
              </a:ext>
            </a:extLst>
          </p:cNvPr>
          <p:cNvSpPr txBox="1"/>
          <p:nvPr/>
        </p:nvSpPr>
        <p:spPr>
          <a:xfrm>
            <a:off x="5820987" y="5225994"/>
            <a:ext cx="1441450" cy="707886"/>
          </a:xfrm>
          <a:prstGeom prst="rect">
            <a:avLst/>
          </a:prstGeom>
          <a:noFill/>
        </p:spPr>
        <p:txBody>
          <a:bodyPr wrap="square">
            <a:spAutoFit/>
          </a:bodyPr>
          <a:lstStyle/>
          <a:p>
            <a:pPr algn="ctr">
              <a:defRPr/>
            </a:pPr>
            <a:r>
              <a:rPr lang="en-US" sz="2000" u="sng" dirty="0" err="1">
                <a:solidFill>
                  <a:srgbClr val="000000"/>
                </a:solidFill>
              </a:rPr>
              <a:t>Entidad</a:t>
            </a:r>
            <a:r>
              <a:rPr lang="en-US" sz="2000" u="sng" dirty="0">
                <a:solidFill>
                  <a:srgbClr val="000000"/>
                </a:solidFill>
              </a:rPr>
              <a:t> de </a:t>
            </a:r>
            <a:r>
              <a:rPr lang="en-US" sz="2000" u="sng" dirty="0" err="1">
                <a:solidFill>
                  <a:srgbClr val="000000"/>
                </a:solidFill>
              </a:rPr>
              <a:t>Pantalla</a:t>
            </a:r>
            <a:r>
              <a:rPr lang="en-US" sz="2000" u="sng" dirty="0">
                <a:solidFill>
                  <a:srgbClr val="000000"/>
                </a:solidFill>
              </a:rPr>
              <a:t> C</a:t>
            </a: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05645" y="2655737"/>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a:stCxn id="7" idx="3"/>
          </p:cNvCxnSpPr>
          <p:nvPr/>
        </p:nvCxnSpPr>
        <p:spPr bwMode="auto">
          <a:xfrm>
            <a:off x="7281953" y="4624772"/>
            <a:ext cx="798370" cy="2177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Connector 11">
            <a:extLst>
              <a:ext uri="{FF2B5EF4-FFF2-40B4-BE49-F238E27FC236}">
                <a16:creationId xmlns:a16="http://schemas.microsoft.com/office/drawing/2014/main" id="{C5BEC5DD-E5F4-4A92-9062-0BC0E8B8A826}"/>
              </a:ext>
            </a:extLst>
          </p:cNvPr>
          <p:cNvCxnSpPr>
            <a:cxnSpLocks/>
          </p:cNvCxnSpPr>
          <p:nvPr/>
        </p:nvCxnSpPr>
        <p:spPr>
          <a:xfrm>
            <a:off x="925538" y="2159791"/>
            <a:ext cx="0" cy="383714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5CCF2256-EBBB-41B9-9B3F-BEA27E0AB8BC}"/>
              </a:ext>
            </a:extLst>
          </p:cNvPr>
          <p:cNvCxnSpPr>
            <a:cxnSpLocks/>
          </p:cNvCxnSpPr>
          <p:nvPr/>
        </p:nvCxnSpPr>
        <p:spPr>
          <a:xfrm>
            <a:off x="925538" y="5996940"/>
            <a:ext cx="7372642" cy="0"/>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9DF3DF56-8B59-413A-BB0D-5FB24FBC34B1}"/>
              </a:ext>
            </a:extLst>
          </p:cNvPr>
          <p:cNvSpPr txBox="1"/>
          <p:nvPr/>
        </p:nvSpPr>
        <p:spPr>
          <a:xfrm>
            <a:off x="3420630" y="3840324"/>
            <a:ext cx="1470025" cy="1938992"/>
          </a:xfrm>
          <a:prstGeom prst="rect">
            <a:avLst/>
          </a:prstGeom>
          <a:noFill/>
        </p:spPr>
        <p:txBody>
          <a:bodyPr wrap="square">
            <a:spAutoFit/>
          </a:bodyPr>
          <a:lstStyle/>
          <a:p>
            <a:pPr algn="ctr">
              <a:defRPr/>
            </a:pPr>
            <a:r>
              <a:rPr lang="es-ES" sz="2000" u="sng" dirty="0">
                <a:solidFill>
                  <a:srgbClr val="000000"/>
                </a:solidFill>
              </a:rPr>
              <a:t>Entidad de Pantalla B. Pasa los fondos y “mata” la empresa</a:t>
            </a:r>
            <a:endParaRPr lang="en-US" sz="2000" u="sng" dirty="0">
              <a:solidFill>
                <a:srgbClr val="000000"/>
              </a:solidFill>
            </a:endParaRPr>
          </a:p>
        </p:txBody>
      </p:sp>
    </p:spTree>
    <p:extLst>
      <p:ext uri="{BB962C8B-B14F-4D97-AF65-F5344CB8AC3E}">
        <p14:creationId xmlns:p14="http://schemas.microsoft.com/office/powerpoint/2010/main" val="5499643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C4574495-61B1-441E-98CE-D5941A999D6C}"/>
              </a:ext>
            </a:extLst>
          </p:cNvPr>
          <p:cNvSpPr/>
          <p:nvPr/>
        </p:nvSpPr>
        <p:spPr>
          <a:xfrm>
            <a:off x="2564268" y="2857480"/>
            <a:ext cx="4305976" cy="28079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821691" y="353695"/>
            <a:ext cx="8162924" cy="1058400"/>
          </a:xfrm>
        </p:spPr>
        <p:txBody>
          <a:bodyPr/>
          <a:lstStyle/>
          <a:p>
            <a:pPr marL="857250" lvl="1" indent="-457200">
              <a:defRPr/>
            </a:pPr>
            <a:r>
              <a:rPr lang="es-ES" sz="2400" dirty="0">
                <a:solidFill>
                  <a:srgbClr val="000000"/>
                </a:solidFill>
              </a:rPr>
              <a:t>Varias empresas con cuentas en el mismo banco - Separa el flujo ilegal utilizando dos pagos permutados dentro de un banco con una transferencia de libro a libro.</a:t>
            </a:r>
            <a:endParaRPr lang="en-US" sz="2400" dirty="0">
              <a:solidFill>
                <a:srgbClr val="000000"/>
              </a:solidFill>
            </a:endParaRPr>
          </a:p>
        </p:txBody>
      </p:sp>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43</a:t>
            </a:fld>
            <a:endParaRPr lang="en-US" dirty="0"/>
          </a:p>
        </p:txBody>
      </p:sp>
      <p:pic>
        <p:nvPicPr>
          <p:cNvPr id="6" name="Picture 6" descr="https://encrypted-tbn0.gstatic.com/images?q=tbn:ANd9GcTQCzcJfhKrv4rew6SiZ7wpHC9--FvGVVBoGIEVT6dm4NbVg3jK9z-sWeg">
            <a:hlinkClick r:id="rId2"/>
            <a:extLst>
              <a:ext uri="{FF2B5EF4-FFF2-40B4-BE49-F238E27FC236}">
                <a16:creationId xmlns:a16="http://schemas.microsoft.com/office/drawing/2014/main" id="{A028FC3E-1EB7-493A-8FAA-3CCFCCD12E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3267" y="4028963"/>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4"/>
            <a:extLst>
              <a:ext uri="{FF2B5EF4-FFF2-40B4-BE49-F238E27FC236}">
                <a16:creationId xmlns:a16="http://schemas.microsoft.com/office/drawing/2014/main" id="{3614F145-6B0C-4B9B-86CF-DA34DB28ABA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83095" y="1773230"/>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6"/>
            <a:extLst>
              <a:ext uri="{FF2B5EF4-FFF2-40B4-BE49-F238E27FC236}">
                <a16:creationId xmlns:a16="http://schemas.microsoft.com/office/drawing/2014/main" id="{29C1FCB1-92C1-47D0-867D-55BBC00C69D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7482" y="3959907"/>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a:stCxn id="6" idx="3"/>
            <a:endCxn id="34" idx="1"/>
          </p:cNvCxnSpPr>
          <p:nvPr/>
        </p:nvCxnSpPr>
        <p:spPr bwMode="auto">
          <a:xfrm>
            <a:off x="6612017" y="4505213"/>
            <a:ext cx="926706" cy="26194"/>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a:stCxn id="9" idx="3"/>
            <a:endCxn id="2050" idx="1"/>
          </p:cNvCxnSpPr>
          <p:nvPr/>
        </p:nvCxnSpPr>
        <p:spPr bwMode="auto">
          <a:xfrm flipV="1">
            <a:off x="1766232" y="4505213"/>
            <a:ext cx="1131853" cy="26194"/>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6" name="TextBox 15">
            <a:extLst>
              <a:ext uri="{FF2B5EF4-FFF2-40B4-BE49-F238E27FC236}">
                <a16:creationId xmlns:a16="http://schemas.microsoft.com/office/drawing/2014/main" id="{D092A761-3EDF-4153-89E3-F38480E4BA34}"/>
              </a:ext>
            </a:extLst>
          </p:cNvPr>
          <p:cNvSpPr txBox="1"/>
          <p:nvPr/>
        </p:nvSpPr>
        <p:spPr>
          <a:xfrm>
            <a:off x="7344698" y="3075057"/>
            <a:ext cx="1639918" cy="707886"/>
          </a:xfrm>
          <a:prstGeom prst="rect">
            <a:avLst/>
          </a:prstGeom>
          <a:noFill/>
        </p:spPr>
        <p:txBody>
          <a:bodyPr wrap="square">
            <a:spAutoFit/>
          </a:bodyPr>
          <a:lstStyle/>
          <a:p>
            <a:pPr algn="ctr">
              <a:defRPr/>
            </a:pPr>
            <a:r>
              <a:rPr lang="en-US" sz="2000" u="sng" dirty="0" err="1">
                <a:solidFill>
                  <a:srgbClr val="000000"/>
                </a:solidFill>
              </a:rPr>
              <a:t>Transferencia</a:t>
            </a:r>
            <a:r>
              <a:rPr lang="en-US" sz="2000" u="sng" dirty="0">
                <a:solidFill>
                  <a:srgbClr val="000000"/>
                </a:solidFill>
              </a:rPr>
              <a:t> </a:t>
            </a:r>
            <a:r>
              <a:rPr lang="en-US" sz="2000" u="sng" dirty="0" err="1">
                <a:solidFill>
                  <a:srgbClr val="000000"/>
                </a:solidFill>
              </a:rPr>
              <a:t>saliente</a:t>
            </a:r>
            <a:endParaRPr lang="en-US" sz="2000" u="sng" dirty="0">
              <a:solidFill>
                <a:srgbClr val="000000"/>
              </a:solidFill>
            </a:endParaRPr>
          </a:p>
        </p:txBody>
      </p:sp>
      <p:sp>
        <p:nvSpPr>
          <p:cNvPr id="17" name="TextBox 16">
            <a:extLst>
              <a:ext uri="{FF2B5EF4-FFF2-40B4-BE49-F238E27FC236}">
                <a16:creationId xmlns:a16="http://schemas.microsoft.com/office/drawing/2014/main" id="{1851E212-2EAD-47FB-A6DD-61DE81B9FB8E}"/>
              </a:ext>
            </a:extLst>
          </p:cNvPr>
          <p:cNvSpPr txBox="1"/>
          <p:nvPr/>
        </p:nvSpPr>
        <p:spPr>
          <a:xfrm>
            <a:off x="3432730" y="3089279"/>
            <a:ext cx="2569051" cy="707886"/>
          </a:xfrm>
          <a:prstGeom prst="rect">
            <a:avLst/>
          </a:prstGeom>
          <a:noFill/>
        </p:spPr>
        <p:txBody>
          <a:bodyPr wrap="square">
            <a:spAutoFit/>
          </a:bodyPr>
          <a:lstStyle/>
          <a:p>
            <a:pPr algn="ctr">
              <a:defRPr/>
            </a:pPr>
            <a:r>
              <a:rPr lang="es-ES" sz="2000" u="sng" dirty="0">
                <a:solidFill>
                  <a:srgbClr val="000000"/>
                </a:solidFill>
              </a:rPr>
              <a:t>Transferencia bancaria de libro a libro</a:t>
            </a:r>
            <a:endParaRPr lang="en-US" sz="2000" u="sng" dirty="0">
              <a:solidFill>
                <a:srgbClr val="000000"/>
              </a:solidFill>
            </a:endParaRPr>
          </a:p>
        </p:txBody>
      </p:sp>
      <p:sp>
        <p:nvSpPr>
          <p:cNvPr id="18" name="TextBox 17">
            <a:extLst>
              <a:ext uri="{FF2B5EF4-FFF2-40B4-BE49-F238E27FC236}">
                <a16:creationId xmlns:a16="http://schemas.microsoft.com/office/drawing/2014/main" id="{9EA802D2-7B9E-4FEF-B8D3-32C4A19765ED}"/>
              </a:ext>
            </a:extLst>
          </p:cNvPr>
          <p:cNvSpPr txBox="1"/>
          <p:nvPr/>
        </p:nvSpPr>
        <p:spPr>
          <a:xfrm>
            <a:off x="232707" y="3075057"/>
            <a:ext cx="1638300" cy="707886"/>
          </a:xfrm>
          <a:prstGeom prst="rect">
            <a:avLst/>
          </a:prstGeom>
          <a:noFill/>
        </p:spPr>
        <p:txBody>
          <a:bodyPr wrap="square">
            <a:spAutoFit/>
          </a:bodyPr>
          <a:lstStyle/>
          <a:p>
            <a:pPr algn="ctr">
              <a:defRPr/>
            </a:pPr>
            <a:r>
              <a:rPr lang="en-US" sz="2000" u="sng" dirty="0" err="1">
                <a:solidFill>
                  <a:srgbClr val="000000"/>
                </a:solidFill>
              </a:rPr>
              <a:t>Transferencia</a:t>
            </a:r>
            <a:r>
              <a:rPr lang="en-US" sz="2000" u="sng" dirty="0">
                <a:solidFill>
                  <a:srgbClr val="000000"/>
                </a:solidFill>
              </a:rPr>
              <a:t> </a:t>
            </a:r>
            <a:r>
              <a:rPr lang="en-US" sz="2000" u="sng" dirty="0" err="1">
                <a:solidFill>
                  <a:srgbClr val="000000"/>
                </a:solidFill>
              </a:rPr>
              <a:t>entrante</a:t>
            </a:r>
            <a:endParaRPr lang="en-US" sz="2000" dirty="0">
              <a:solidFill>
                <a:srgbClr val="000000"/>
              </a:solidFill>
            </a:endParaRPr>
          </a:p>
        </p:txBody>
      </p:sp>
      <p:cxnSp>
        <p:nvCxnSpPr>
          <p:cNvPr id="25" name="Straight Arrow Connector 26">
            <a:extLst>
              <a:ext uri="{FF2B5EF4-FFF2-40B4-BE49-F238E27FC236}">
                <a16:creationId xmlns:a16="http://schemas.microsoft.com/office/drawing/2014/main" id="{2EF28225-DF3F-430C-B959-4A528E6630EE}"/>
              </a:ext>
            </a:extLst>
          </p:cNvPr>
          <p:cNvCxnSpPr>
            <a:cxnSpLocks noChangeShapeType="1"/>
            <a:stCxn id="2050" idx="3"/>
            <a:endCxn id="6" idx="1"/>
          </p:cNvCxnSpPr>
          <p:nvPr/>
        </p:nvCxnSpPr>
        <p:spPr bwMode="auto">
          <a:xfrm>
            <a:off x="4183095" y="4505213"/>
            <a:ext cx="1000172" cy="0"/>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8085" y="3907519"/>
            <a:ext cx="1285010" cy="1195388"/>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10" descr="https://encrypted-tbn3.gstatic.com/images?q=tbn:ANd9GcSfhMhT10z8I2B2RdD5qF6ICVeThOaVuc-YEifr-fYgZvqtQQ1d8iRlVqI">
            <a:hlinkClick r:id="rId6"/>
            <a:extLst>
              <a:ext uri="{FF2B5EF4-FFF2-40B4-BE49-F238E27FC236}">
                <a16:creationId xmlns:a16="http://schemas.microsoft.com/office/drawing/2014/main" id="{8D1946D9-C495-4CED-B94C-C75953D807C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38723" y="3959907"/>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45722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1256945" y="687831"/>
            <a:ext cx="7490240" cy="1058400"/>
          </a:xfrm>
        </p:spPr>
        <p:txBody>
          <a:bodyPr/>
          <a:lstStyle/>
          <a:p>
            <a:r>
              <a:rPr lang="en-US" b="1" dirty="0"/>
              <a:t>Cambio de divisas </a:t>
            </a:r>
            <a:r>
              <a:rPr lang="en-US" b="1" dirty="0" err="1"/>
              <a:t>por</a:t>
            </a:r>
            <a:r>
              <a:rPr lang="en-US" b="1" dirty="0"/>
              <a:t> </a:t>
            </a:r>
            <a:r>
              <a:rPr lang="en-US" b="1" dirty="0" err="1"/>
              <a:t>transferencia</a:t>
            </a:r>
            <a:endParaRPr lang="en-US" b="1" dirty="0"/>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44</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0600" y="294481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2"/>
            <a:extLst>
              <a:ext uri="{FF2B5EF4-FFF2-40B4-BE49-F238E27FC236}">
                <a16:creationId xmlns:a16="http://schemas.microsoft.com/office/drawing/2014/main" id="{3614F145-6B0C-4B9B-86CF-DA34DB28AB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p:cNvCxnSpPr>
          <p:nvPr/>
        </p:nvCxnSpPr>
        <p:spPr bwMode="auto">
          <a:xfrm flipV="1">
            <a:off x="6810375" y="353377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2" name="Straight Arrow Connector 26">
            <a:extLst>
              <a:ext uri="{FF2B5EF4-FFF2-40B4-BE49-F238E27FC236}">
                <a16:creationId xmlns:a16="http://schemas.microsoft.com/office/drawing/2014/main" id="{D1DCDB24-A54B-44E1-A7AE-530E97284CBE}"/>
              </a:ext>
            </a:extLst>
          </p:cNvPr>
          <p:cNvCxnSpPr>
            <a:cxnSpLocks noChangeShapeType="1"/>
            <a:stCxn id="3" idx="2"/>
          </p:cNvCxnSpPr>
          <p:nvPr/>
        </p:nvCxnSpPr>
        <p:spPr bwMode="auto">
          <a:xfrm>
            <a:off x="2882900" y="4117975"/>
            <a:ext cx="7215" cy="549414"/>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1881127" y="1633805"/>
            <a:ext cx="1733023" cy="1015663"/>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remitente</a:t>
            </a:r>
            <a:r>
              <a:rPr lang="en-US" sz="2000" u="sng" dirty="0">
                <a:solidFill>
                  <a:srgbClr val="000000"/>
                </a:solidFill>
              </a:rPr>
              <a:t> Francos </a:t>
            </a:r>
            <a:r>
              <a:rPr lang="en-US" sz="2000" u="sng" dirty="0" err="1">
                <a:solidFill>
                  <a:srgbClr val="000000"/>
                </a:solidFill>
              </a:rPr>
              <a:t>Suizos</a:t>
            </a:r>
            <a:endParaRPr lang="en-US" sz="2000" dirty="0">
              <a:solidFill>
                <a:srgbClr val="000000"/>
              </a:solidFill>
            </a:endParaRPr>
          </a:p>
        </p:txBody>
      </p:sp>
      <p:sp>
        <p:nvSpPr>
          <p:cNvPr id="16" name="TextBox 15">
            <a:extLst>
              <a:ext uri="{FF2B5EF4-FFF2-40B4-BE49-F238E27FC236}">
                <a16:creationId xmlns:a16="http://schemas.microsoft.com/office/drawing/2014/main" id="{D092A761-3EDF-4153-89E3-F38480E4BA34}"/>
              </a:ext>
            </a:extLst>
          </p:cNvPr>
          <p:cNvSpPr txBox="1"/>
          <p:nvPr/>
        </p:nvSpPr>
        <p:spPr>
          <a:xfrm>
            <a:off x="5481637" y="1677897"/>
            <a:ext cx="1450975" cy="1015663"/>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beneficiario</a:t>
            </a:r>
            <a:endParaRPr lang="en-US" sz="2000" u="sng" dirty="0">
              <a:solidFill>
                <a:srgbClr val="000000"/>
              </a:solidFill>
            </a:endParaRPr>
          </a:p>
          <a:p>
            <a:pPr algn="ctr">
              <a:defRPr/>
            </a:pPr>
            <a:r>
              <a:rPr lang="en-US" sz="2000" dirty="0">
                <a:solidFill>
                  <a:srgbClr val="000000"/>
                </a:solidFill>
              </a:rPr>
              <a:t>USD</a:t>
            </a:r>
          </a:p>
        </p:txBody>
      </p:sp>
      <p:sp>
        <p:nvSpPr>
          <p:cNvPr id="17" name="TextBox 16">
            <a:extLst>
              <a:ext uri="{FF2B5EF4-FFF2-40B4-BE49-F238E27FC236}">
                <a16:creationId xmlns:a16="http://schemas.microsoft.com/office/drawing/2014/main" id="{1851E212-2EAD-47FB-A6DD-61DE81B9FB8E}"/>
              </a:ext>
            </a:extLst>
          </p:cNvPr>
          <p:cNvSpPr txBox="1"/>
          <p:nvPr/>
        </p:nvSpPr>
        <p:spPr>
          <a:xfrm>
            <a:off x="3695700" y="1658845"/>
            <a:ext cx="1641475" cy="1015663"/>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Intermediaro</a:t>
            </a:r>
            <a:endParaRPr lang="en-US" sz="2000" u="sng" dirty="0">
              <a:solidFill>
                <a:srgbClr val="000000"/>
              </a:solidFill>
            </a:endParaRPr>
          </a:p>
          <a:p>
            <a:pPr algn="ctr">
              <a:defRPr/>
            </a:pPr>
            <a:r>
              <a:rPr lang="en-US" sz="2000" dirty="0">
                <a:solidFill>
                  <a:srgbClr val="000000"/>
                </a:solidFill>
              </a:rPr>
              <a:t>USD</a:t>
            </a:r>
          </a:p>
        </p:txBody>
      </p:sp>
      <p:sp>
        <p:nvSpPr>
          <p:cNvPr id="18" name="TextBox 17">
            <a:extLst>
              <a:ext uri="{FF2B5EF4-FFF2-40B4-BE49-F238E27FC236}">
                <a16:creationId xmlns:a16="http://schemas.microsoft.com/office/drawing/2014/main" id="{9EA802D2-7B9E-4FEF-B8D3-32C4A19765ED}"/>
              </a:ext>
            </a:extLst>
          </p:cNvPr>
          <p:cNvSpPr txBox="1"/>
          <p:nvPr/>
        </p:nvSpPr>
        <p:spPr>
          <a:xfrm>
            <a:off x="285750" y="1987321"/>
            <a:ext cx="1409700" cy="1015663"/>
          </a:xfrm>
          <a:prstGeom prst="rect">
            <a:avLst/>
          </a:prstGeom>
          <a:noFill/>
        </p:spPr>
        <p:txBody>
          <a:bodyPr>
            <a:spAutoFit/>
          </a:bodyPr>
          <a:lstStyle/>
          <a:p>
            <a:pPr algn="ctr">
              <a:defRPr/>
            </a:pPr>
            <a:r>
              <a:rPr lang="en-US" sz="2000" u="sng" dirty="0" err="1">
                <a:solidFill>
                  <a:srgbClr val="000000"/>
                </a:solidFill>
              </a:rPr>
              <a:t>Remitente</a:t>
            </a:r>
            <a:endParaRPr lang="en-US" sz="2000" u="sng" dirty="0">
              <a:solidFill>
                <a:srgbClr val="000000"/>
              </a:solidFill>
            </a:endParaRPr>
          </a:p>
          <a:p>
            <a:pPr algn="ctr">
              <a:defRPr/>
            </a:pPr>
            <a:r>
              <a:rPr lang="en-US" sz="2000" dirty="0">
                <a:solidFill>
                  <a:srgbClr val="000000"/>
                </a:solidFill>
              </a:rPr>
              <a:t>Francos </a:t>
            </a:r>
            <a:r>
              <a:rPr lang="en-US" sz="2000" dirty="0" err="1">
                <a:solidFill>
                  <a:srgbClr val="000000"/>
                </a:solidFill>
              </a:rPr>
              <a:t>Suizos</a:t>
            </a:r>
            <a:endParaRPr lang="en-US" sz="2000" dirty="0">
              <a:solidFill>
                <a:srgbClr val="000000"/>
              </a:solidFill>
            </a:endParaRPr>
          </a:p>
        </p:txBody>
      </p:sp>
      <p:sp>
        <p:nvSpPr>
          <p:cNvPr id="19" name="TextBox 18">
            <a:extLst>
              <a:ext uri="{FF2B5EF4-FFF2-40B4-BE49-F238E27FC236}">
                <a16:creationId xmlns:a16="http://schemas.microsoft.com/office/drawing/2014/main" id="{1BE2CADF-3CA6-4B54-B6CC-13FA7878A1AC}"/>
              </a:ext>
            </a:extLst>
          </p:cNvPr>
          <p:cNvSpPr txBox="1"/>
          <p:nvPr/>
        </p:nvSpPr>
        <p:spPr>
          <a:xfrm>
            <a:off x="7212012" y="1687524"/>
            <a:ext cx="1441450" cy="707886"/>
          </a:xfrm>
          <a:prstGeom prst="rect">
            <a:avLst/>
          </a:prstGeom>
          <a:noFill/>
        </p:spPr>
        <p:txBody>
          <a:bodyPr wrap="square">
            <a:spAutoFit/>
          </a:bodyPr>
          <a:lstStyle/>
          <a:p>
            <a:pPr algn="ctr">
              <a:defRPr/>
            </a:pPr>
            <a:r>
              <a:rPr lang="en-US" sz="2000" u="sng" dirty="0" err="1">
                <a:solidFill>
                  <a:srgbClr val="000000"/>
                </a:solidFill>
              </a:rPr>
              <a:t>Beneficiario</a:t>
            </a:r>
            <a:endParaRPr lang="en-US" sz="2000" u="sng" dirty="0">
              <a:solidFill>
                <a:srgbClr val="000000"/>
              </a:solidFill>
            </a:endParaRPr>
          </a:p>
          <a:p>
            <a:pPr algn="ctr">
              <a:defRPr/>
            </a:pPr>
            <a:r>
              <a:rPr lang="en-US" sz="2000" dirty="0">
                <a:solidFill>
                  <a:srgbClr val="000000"/>
                </a:solidFill>
              </a:rPr>
              <a:t>USD</a:t>
            </a:r>
          </a:p>
        </p:txBody>
      </p:sp>
      <p:cxnSp>
        <p:nvCxnSpPr>
          <p:cNvPr id="25" name="Straight Arrow Connector 26">
            <a:extLst>
              <a:ext uri="{FF2B5EF4-FFF2-40B4-BE49-F238E27FC236}">
                <a16:creationId xmlns:a16="http://schemas.microsoft.com/office/drawing/2014/main" id="{2EF28225-DF3F-430C-B959-4A528E6630EE}"/>
              </a:ext>
            </a:extLst>
          </p:cNvPr>
          <p:cNvCxnSpPr>
            <a:cxnSpLocks noChangeShapeType="1"/>
            <a:stCxn id="21" idx="3"/>
            <a:endCxn id="9" idx="2"/>
          </p:cNvCxnSpPr>
          <p:nvPr/>
        </p:nvCxnSpPr>
        <p:spPr bwMode="auto">
          <a:xfrm flipV="1">
            <a:off x="3606800" y="4052888"/>
            <a:ext cx="1016000" cy="1178788"/>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30" name="TextBox 29">
            <a:extLst>
              <a:ext uri="{FF2B5EF4-FFF2-40B4-BE49-F238E27FC236}">
                <a16:creationId xmlns:a16="http://schemas.microsoft.com/office/drawing/2014/main" id="{D85CC26E-62CD-4F4C-A823-9E6A69A0C69C}"/>
              </a:ext>
            </a:extLst>
          </p:cNvPr>
          <p:cNvSpPr txBox="1"/>
          <p:nvPr/>
        </p:nvSpPr>
        <p:spPr>
          <a:xfrm>
            <a:off x="833681" y="5828120"/>
            <a:ext cx="4233619" cy="1015663"/>
          </a:xfrm>
          <a:prstGeom prst="rect">
            <a:avLst/>
          </a:prstGeom>
          <a:noFill/>
        </p:spPr>
        <p:txBody>
          <a:bodyPr wrap="square">
            <a:spAutoFit/>
          </a:bodyPr>
          <a:lstStyle/>
          <a:p>
            <a:pPr algn="ctr">
              <a:defRPr/>
            </a:pPr>
            <a:r>
              <a:rPr lang="en-US" sz="2000" u="sng" dirty="0">
                <a:solidFill>
                  <a:srgbClr val="000000"/>
                </a:solidFill>
              </a:rPr>
              <a:t>Primer Banco </a:t>
            </a:r>
            <a:r>
              <a:rPr lang="en-US" sz="2000" u="sng" dirty="0" err="1">
                <a:solidFill>
                  <a:srgbClr val="000000"/>
                </a:solidFill>
              </a:rPr>
              <a:t>intermediario</a:t>
            </a:r>
            <a:endParaRPr lang="en-US" sz="2000" u="sng" dirty="0">
              <a:solidFill>
                <a:srgbClr val="000000"/>
              </a:solidFill>
            </a:endParaRPr>
          </a:p>
          <a:p>
            <a:pPr algn="ctr">
              <a:defRPr/>
            </a:pPr>
            <a:r>
              <a:rPr lang="es-ES" sz="2000" dirty="0">
                <a:solidFill>
                  <a:srgbClr val="000000"/>
                </a:solidFill>
              </a:rPr>
              <a:t>De las instrucciones originales, convierte los Francos suizos a USD</a:t>
            </a:r>
            <a:endParaRPr lang="en-US" sz="2000" dirty="0">
              <a:solidFill>
                <a:srgbClr val="000000"/>
              </a:solidFill>
            </a:endParaRPr>
          </a:p>
        </p:txBody>
      </p:sp>
      <p:pic>
        <p:nvPicPr>
          <p:cNvPr id="21" name="Picture 10" descr="https://encrypted-tbn3.gstatic.com/images?q=tbn:ANd9GcSfhMhT10z8I2B2RdD5qF6ICVeThOaVuc-YEifr-fYgZvqtQQ1d8iRlVqI">
            <a:hlinkClick r:id="rId8"/>
            <a:extLst>
              <a:ext uri="{FF2B5EF4-FFF2-40B4-BE49-F238E27FC236}">
                <a16:creationId xmlns:a16="http://schemas.microsoft.com/office/drawing/2014/main" id="{BF25B050-F07D-4DF1-9272-29F3B0A4A57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8050" y="4660176"/>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944052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1542961" y="802772"/>
            <a:ext cx="6859167" cy="1058400"/>
          </a:xfrm>
        </p:spPr>
        <p:txBody>
          <a:bodyPr/>
          <a:lstStyle/>
          <a:p>
            <a:pPr marL="857250" lvl="1" indent="-457200">
              <a:defRPr/>
            </a:pPr>
            <a:r>
              <a:rPr lang="en-US" b="1" dirty="0" err="1">
                <a:solidFill>
                  <a:srgbClr val="000000"/>
                </a:solidFill>
              </a:rPr>
              <a:t>Desvío</a:t>
            </a:r>
            <a:r>
              <a:rPr lang="en-US" b="1" dirty="0">
                <a:solidFill>
                  <a:srgbClr val="000000"/>
                </a:solidFill>
              </a:rPr>
              <a:t> a México</a:t>
            </a:r>
          </a:p>
        </p:txBody>
      </p:sp>
      <p:pic>
        <p:nvPicPr>
          <p:cNvPr id="3" name="Picture 4" descr="https://encrypted-tbn3.gstatic.com/images?q=tbn:ANd9GcQvOhZ7NoQm4HBdgskJZSUtfXLR3-au3iwNB5mFigdDTr4w_Z7VUuSANzM">
            <a:hlinkClick r:id="rId2"/>
            <a:extLst>
              <a:ext uri="{FF2B5EF4-FFF2-40B4-BE49-F238E27FC236}">
                <a16:creationId xmlns:a16="http://schemas.microsoft.com/office/drawing/2014/main" id="{288303AF-9339-48AF-BC3E-BA81616A9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3775" y="291782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45</a:t>
            </a:fld>
            <a:endParaRPr lang="en-US" dirty="0"/>
          </a:p>
        </p:txBody>
      </p:sp>
      <p:pic>
        <p:nvPicPr>
          <p:cNvPr id="6" name="Picture 6" descr="https://encrypted-tbn0.gstatic.com/images?q=tbn:ANd9GcTQCzcJfhKrv4rew6SiZ7wpHC9--FvGVVBoGIEVT6dm4NbVg3jK9z-sWeg">
            <a:hlinkClick r:id="rId4"/>
            <a:extLst>
              <a:ext uri="{FF2B5EF4-FFF2-40B4-BE49-F238E27FC236}">
                <a16:creationId xmlns:a16="http://schemas.microsoft.com/office/drawing/2014/main" id="{A028FC3E-1EB7-493A-8FAA-3CCFCCD12E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925" y="3081338"/>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6"/>
            <a:extLst>
              <a:ext uri="{FF2B5EF4-FFF2-40B4-BE49-F238E27FC236}">
                <a16:creationId xmlns:a16="http://schemas.microsoft.com/office/drawing/2014/main" id="{29919698-C434-44D0-B0E3-28F9C832F8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1637" y="4899175"/>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https://encrypted-tbn3.gstatic.com/images?q=tbn:ANd9GcQvOhZ7NoQm4HBdgskJZSUtfXLR3-au3iwNB5mFigdDTr4w_Z7VUuSANzM">
            <a:hlinkClick r:id="rId2"/>
            <a:extLst>
              <a:ext uri="{FF2B5EF4-FFF2-40B4-BE49-F238E27FC236}">
                <a16:creationId xmlns:a16="http://schemas.microsoft.com/office/drawing/2014/main" id="{3614F145-6B0C-4B9B-86CF-DA34DB28AB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0" y="2949575"/>
            <a:ext cx="1238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https://encrypted-tbn3.gstatic.com/images?q=tbn:ANd9GcSfhMhT10z8I2B2RdD5qF6ICVeThOaVuc-YEifr-fYgZvqtQQ1d8iRlVqI">
            <a:hlinkClick r:id="rId8"/>
            <a:extLst>
              <a:ext uri="{FF2B5EF4-FFF2-40B4-BE49-F238E27FC236}">
                <a16:creationId xmlns:a16="http://schemas.microsoft.com/office/drawing/2014/main" id="{29C1FCB1-92C1-47D0-867D-55BBC00C69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8425" y="2909888"/>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a:endCxn id="2050" idx="0"/>
          </p:cNvCxnSpPr>
          <p:nvPr/>
        </p:nvCxnSpPr>
        <p:spPr bwMode="auto">
          <a:xfrm>
            <a:off x="6810375" y="3538539"/>
            <a:ext cx="1386409" cy="1301104"/>
          </a:xfrm>
          <a:prstGeom prst="straightConnector1">
            <a:avLst/>
          </a:prstGeom>
          <a:noFill/>
          <a:ln w="38100" algn="ctr">
            <a:solidFill>
              <a:srgbClr val="000066"/>
            </a:solidFill>
            <a:prstDash val="sysDash"/>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p:cNvCxnSpPr>
          <p:nvPr/>
        </p:nvCxnSpPr>
        <p:spPr bwMode="auto">
          <a:xfrm flipV="1">
            <a:off x="5067300" y="3552825"/>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27">
            <a:extLst>
              <a:ext uri="{FF2B5EF4-FFF2-40B4-BE49-F238E27FC236}">
                <a16:creationId xmlns:a16="http://schemas.microsoft.com/office/drawing/2014/main" id="{4A96AF14-8509-453C-922E-4BC842D43C0B}"/>
              </a:ext>
            </a:extLst>
          </p:cNvPr>
          <p:cNvCxnSpPr>
            <a:cxnSpLocks noChangeShapeType="1"/>
          </p:cNvCxnSpPr>
          <p:nvPr/>
        </p:nvCxnSpPr>
        <p:spPr bwMode="auto">
          <a:xfrm flipV="1">
            <a:off x="1695450" y="3543300"/>
            <a:ext cx="638175" cy="4763"/>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FDC95408-2FB8-47B2-858C-A7360A3E36E4}"/>
              </a:ext>
            </a:extLst>
          </p:cNvPr>
          <p:cNvSpPr txBox="1"/>
          <p:nvPr/>
        </p:nvSpPr>
        <p:spPr>
          <a:xfrm>
            <a:off x="2118518" y="2123308"/>
            <a:ext cx="1470025"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remitente</a:t>
            </a:r>
            <a:endParaRPr lang="en-US" sz="2000" u="sng" dirty="0">
              <a:solidFill>
                <a:srgbClr val="000000"/>
              </a:solidFill>
            </a:endParaRPr>
          </a:p>
        </p:txBody>
      </p:sp>
      <p:sp>
        <p:nvSpPr>
          <p:cNvPr id="16" name="TextBox 15">
            <a:extLst>
              <a:ext uri="{FF2B5EF4-FFF2-40B4-BE49-F238E27FC236}">
                <a16:creationId xmlns:a16="http://schemas.microsoft.com/office/drawing/2014/main" id="{D092A761-3EDF-4153-89E3-F38480E4BA34}"/>
              </a:ext>
            </a:extLst>
          </p:cNvPr>
          <p:cNvSpPr txBox="1"/>
          <p:nvPr/>
        </p:nvSpPr>
        <p:spPr>
          <a:xfrm>
            <a:off x="5481637" y="1816063"/>
            <a:ext cx="1450975" cy="1015663"/>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Beneficiario</a:t>
            </a:r>
            <a:r>
              <a:rPr lang="en-US" sz="2000" u="sng" dirty="0">
                <a:solidFill>
                  <a:srgbClr val="000000"/>
                </a:solidFill>
              </a:rPr>
              <a:t> (MX)</a:t>
            </a:r>
          </a:p>
        </p:txBody>
      </p:sp>
      <p:sp>
        <p:nvSpPr>
          <p:cNvPr id="17" name="TextBox 16">
            <a:extLst>
              <a:ext uri="{FF2B5EF4-FFF2-40B4-BE49-F238E27FC236}">
                <a16:creationId xmlns:a16="http://schemas.microsoft.com/office/drawing/2014/main" id="{1851E212-2EAD-47FB-A6DD-61DE81B9FB8E}"/>
              </a:ext>
            </a:extLst>
          </p:cNvPr>
          <p:cNvSpPr txBox="1"/>
          <p:nvPr/>
        </p:nvSpPr>
        <p:spPr>
          <a:xfrm>
            <a:off x="3695700" y="2141209"/>
            <a:ext cx="1641475" cy="707886"/>
          </a:xfrm>
          <a:prstGeom prst="rect">
            <a:avLst/>
          </a:prstGeom>
          <a:noFill/>
        </p:spPr>
        <p:txBody>
          <a:bodyPr wrap="square">
            <a:spAutoFit/>
          </a:bodyPr>
          <a:lstStyle/>
          <a:p>
            <a:pPr algn="ctr">
              <a:defRPr/>
            </a:pPr>
            <a:r>
              <a:rPr lang="en-US" sz="2000" u="sng" dirty="0">
                <a:solidFill>
                  <a:srgbClr val="000000"/>
                </a:solidFill>
              </a:rPr>
              <a:t>Banco </a:t>
            </a:r>
            <a:r>
              <a:rPr lang="en-US" sz="2000" u="sng" dirty="0" err="1">
                <a:solidFill>
                  <a:srgbClr val="000000"/>
                </a:solidFill>
              </a:rPr>
              <a:t>intermediario</a:t>
            </a:r>
            <a:endParaRPr lang="en-US" sz="2000" u="sng" dirty="0">
              <a:solidFill>
                <a:srgbClr val="000000"/>
              </a:solidFill>
            </a:endParaRPr>
          </a:p>
        </p:txBody>
      </p:sp>
      <p:sp>
        <p:nvSpPr>
          <p:cNvPr id="18" name="TextBox 17">
            <a:extLst>
              <a:ext uri="{FF2B5EF4-FFF2-40B4-BE49-F238E27FC236}">
                <a16:creationId xmlns:a16="http://schemas.microsoft.com/office/drawing/2014/main" id="{9EA802D2-7B9E-4FEF-B8D3-32C4A19765ED}"/>
              </a:ext>
            </a:extLst>
          </p:cNvPr>
          <p:cNvSpPr txBox="1"/>
          <p:nvPr/>
        </p:nvSpPr>
        <p:spPr>
          <a:xfrm>
            <a:off x="242888" y="2148882"/>
            <a:ext cx="1638300" cy="707886"/>
          </a:xfrm>
          <a:prstGeom prst="rect">
            <a:avLst/>
          </a:prstGeom>
          <a:noFill/>
        </p:spPr>
        <p:txBody>
          <a:bodyPr wrap="square">
            <a:spAutoFit/>
          </a:bodyPr>
          <a:lstStyle/>
          <a:p>
            <a:pPr algn="ctr">
              <a:defRPr/>
            </a:pPr>
            <a:r>
              <a:rPr lang="en-US" sz="2000" u="sng" dirty="0" err="1">
                <a:solidFill>
                  <a:srgbClr val="000000"/>
                </a:solidFill>
              </a:rPr>
              <a:t>Remitente</a:t>
            </a:r>
            <a:endParaRPr lang="en-US" sz="2000" u="sng" dirty="0">
              <a:solidFill>
                <a:srgbClr val="000000"/>
              </a:solidFill>
            </a:endParaRPr>
          </a:p>
          <a:p>
            <a:pPr algn="ctr">
              <a:defRPr/>
            </a:pPr>
            <a:endParaRPr lang="en-US" sz="2000" dirty="0">
              <a:solidFill>
                <a:srgbClr val="000000"/>
              </a:solidFill>
            </a:endParaRPr>
          </a:p>
        </p:txBody>
      </p:sp>
      <p:sp>
        <p:nvSpPr>
          <p:cNvPr id="19" name="TextBox 18">
            <a:extLst>
              <a:ext uri="{FF2B5EF4-FFF2-40B4-BE49-F238E27FC236}">
                <a16:creationId xmlns:a16="http://schemas.microsoft.com/office/drawing/2014/main" id="{1BE2CADF-3CA6-4B54-B6CC-13FA7878A1AC}"/>
              </a:ext>
            </a:extLst>
          </p:cNvPr>
          <p:cNvSpPr txBox="1"/>
          <p:nvPr/>
        </p:nvSpPr>
        <p:spPr>
          <a:xfrm>
            <a:off x="5384800" y="6096042"/>
            <a:ext cx="1441450" cy="400110"/>
          </a:xfrm>
          <a:prstGeom prst="rect">
            <a:avLst/>
          </a:prstGeom>
          <a:noFill/>
        </p:spPr>
        <p:txBody>
          <a:bodyPr wrap="square">
            <a:spAutoFit/>
          </a:bodyPr>
          <a:lstStyle/>
          <a:p>
            <a:pPr algn="ctr">
              <a:defRPr/>
            </a:pPr>
            <a:r>
              <a:rPr lang="en-US" sz="2000" u="sng" dirty="0" err="1">
                <a:solidFill>
                  <a:srgbClr val="000000"/>
                </a:solidFill>
              </a:rPr>
              <a:t>Beneficiario</a:t>
            </a:r>
            <a:endParaRPr lang="en-US" sz="2000" u="sng" dirty="0">
              <a:solidFill>
                <a:srgbClr val="000000"/>
              </a:solidFill>
            </a:endParaRPr>
          </a:p>
        </p:txBody>
      </p:sp>
      <p:sp>
        <p:nvSpPr>
          <p:cNvPr id="30" name="TextBox 29">
            <a:extLst>
              <a:ext uri="{FF2B5EF4-FFF2-40B4-BE49-F238E27FC236}">
                <a16:creationId xmlns:a16="http://schemas.microsoft.com/office/drawing/2014/main" id="{D85CC26E-62CD-4F4C-A823-9E6A69A0C69C}"/>
              </a:ext>
            </a:extLst>
          </p:cNvPr>
          <p:cNvSpPr txBox="1"/>
          <p:nvPr/>
        </p:nvSpPr>
        <p:spPr>
          <a:xfrm>
            <a:off x="6810375" y="2941424"/>
            <a:ext cx="2588058" cy="1323439"/>
          </a:xfrm>
          <a:prstGeom prst="rect">
            <a:avLst/>
          </a:prstGeom>
          <a:noFill/>
        </p:spPr>
        <p:txBody>
          <a:bodyPr wrap="square">
            <a:spAutoFit/>
          </a:bodyPr>
          <a:lstStyle/>
          <a:p>
            <a:pPr algn="ctr">
              <a:defRPr/>
            </a:pPr>
            <a:r>
              <a:rPr lang="es-ES" sz="2000" u="sng" dirty="0">
                <a:solidFill>
                  <a:srgbClr val="000000"/>
                </a:solidFill>
              </a:rPr>
              <a:t>Banco </a:t>
            </a:r>
            <a:r>
              <a:rPr lang="es-ES" sz="2000" u="sng" dirty="0" err="1">
                <a:solidFill>
                  <a:srgbClr val="000000"/>
                </a:solidFill>
              </a:rPr>
              <a:t>benef</a:t>
            </a:r>
            <a:endParaRPr lang="es-ES" sz="2000" u="sng" dirty="0">
              <a:solidFill>
                <a:srgbClr val="000000"/>
              </a:solidFill>
            </a:endParaRPr>
          </a:p>
          <a:p>
            <a:pPr algn="ctr">
              <a:defRPr/>
            </a:pPr>
            <a:r>
              <a:rPr lang="es-ES" sz="2000" u="sng" dirty="0">
                <a:solidFill>
                  <a:srgbClr val="000000"/>
                </a:solidFill>
              </a:rPr>
              <a:t>Redireccionamiento basado en orden de los clientes</a:t>
            </a:r>
            <a:endParaRPr lang="en-US" sz="2000" dirty="0">
              <a:solidFill>
                <a:srgbClr val="000000"/>
              </a:solidFill>
            </a:endParaRP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54279" y="4839643"/>
            <a:ext cx="1285010" cy="1195388"/>
          </a:xfrm>
          <a:prstGeom prst="rect">
            <a:avLst/>
          </a:prstGeom>
          <a:noFill/>
          <a:extLst>
            <a:ext uri="{909E8E84-426E-40DD-AFC4-6F175D3DCCD1}">
              <a14:hiddenFill xmlns:a14="http://schemas.microsoft.com/office/drawing/2010/main">
                <a:solidFill>
                  <a:srgbClr val="FFFFFF"/>
                </a:solidFill>
              </a14:hiddenFill>
            </a:ext>
          </a:extLst>
        </p:spPr>
      </p:pic>
      <p:cxnSp>
        <p:nvCxnSpPr>
          <p:cNvPr id="24" name="Straight Arrow Connector 27">
            <a:extLst>
              <a:ext uri="{FF2B5EF4-FFF2-40B4-BE49-F238E27FC236}">
                <a16:creationId xmlns:a16="http://schemas.microsoft.com/office/drawing/2014/main" id="{328BAC56-6A22-4A63-93AA-7875A7534BCF}"/>
              </a:ext>
            </a:extLst>
          </p:cNvPr>
          <p:cNvCxnSpPr>
            <a:cxnSpLocks noChangeShapeType="1"/>
          </p:cNvCxnSpPr>
          <p:nvPr/>
        </p:nvCxnSpPr>
        <p:spPr bwMode="auto">
          <a:xfrm>
            <a:off x="3463925" y="3527871"/>
            <a:ext cx="552450" cy="21779"/>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23" name="TextBox 22">
            <a:extLst>
              <a:ext uri="{FF2B5EF4-FFF2-40B4-BE49-F238E27FC236}">
                <a16:creationId xmlns:a16="http://schemas.microsoft.com/office/drawing/2014/main" id="{50CEABC4-FBAD-42CC-B763-4E907F43F2CC}"/>
              </a:ext>
            </a:extLst>
          </p:cNvPr>
          <p:cNvSpPr txBox="1"/>
          <p:nvPr/>
        </p:nvSpPr>
        <p:spPr>
          <a:xfrm>
            <a:off x="7476059" y="6096042"/>
            <a:ext cx="1441450" cy="400110"/>
          </a:xfrm>
          <a:prstGeom prst="rect">
            <a:avLst/>
          </a:prstGeom>
          <a:noFill/>
        </p:spPr>
        <p:txBody>
          <a:bodyPr wrap="square">
            <a:spAutoFit/>
          </a:bodyPr>
          <a:lstStyle/>
          <a:p>
            <a:pPr algn="ctr">
              <a:defRPr/>
            </a:pPr>
            <a:r>
              <a:rPr lang="en-US" sz="2000" u="sng" dirty="0" err="1">
                <a:solidFill>
                  <a:srgbClr val="000000"/>
                </a:solidFill>
              </a:rPr>
              <a:t>Terceros</a:t>
            </a:r>
            <a:endParaRPr lang="en-US" sz="2000" u="sng" dirty="0">
              <a:solidFill>
                <a:srgbClr val="000000"/>
              </a:solidFill>
            </a:endParaRPr>
          </a:p>
        </p:txBody>
      </p:sp>
      <p:cxnSp>
        <p:nvCxnSpPr>
          <p:cNvPr id="14" name="Straight Arrow Connector 13">
            <a:extLst>
              <a:ext uri="{FF2B5EF4-FFF2-40B4-BE49-F238E27FC236}">
                <a16:creationId xmlns:a16="http://schemas.microsoft.com/office/drawing/2014/main" id="{9BBE8243-751E-4834-A4E7-3E4B7FFEB6F5}"/>
              </a:ext>
            </a:extLst>
          </p:cNvPr>
          <p:cNvCxnSpPr>
            <a:stCxn id="8" idx="2"/>
            <a:endCxn id="7" idx="0"/>
          </p:cNvCxnSpPr>
          <p:nvPr/>
        </p:nvCxnSpPr>
        <p:spPr>
          <a:xfrm flipH="1">
            <a:off x="6196012" y="4149725"/>
            <a:ext cx="11113" cy="749450"/>
          </a:xfrm>
          <a:prstGeom prst="straightConnector1">
            <a:avLst/>
          </a:prstGeom>
          <a:ln w="57150">
            <a:solidFill>
              <a:schemeClr val="bg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78633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r>
              <a:rPr lang="en-US" dirty="0" err="1"/>
              <a:t>Monedas</a:t>
            </a:r>
            <a:r>
              <a:rPr lang="en-US" dirty="0"/>
              <a:t> </a:t>
            </a:r>
            <a:r>
              <a:rPr lang="en-US" dirty="0" err="1"/>
              <a:t>virtuales</a:t>
            </a:r>
            <a:endParaRPr lang="en-US" dirty="0"/>
          </a:p>
        </p:txBody>
      </p:sp>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46</a:t>
            </a:fld>
            <a:endParaRPr lang="en-US" dirty="0"/>
          </a:p>
        </p:txBody>
      </p:sp>
      <p:pic>
        <p:nvPicPr>
          <p:cNvPr id="6" name="Picture 6" descr="https://encrypted-tbn0.gstatic.com/images?q=tbn:ANd9GcTQCzcJfhKrv4rew6SiZ7wpHC9--FvGVVBoGIEVT6dm4NbVg3jK9z-sWeg">
            <a:hlinkClick r:id="rId2"/>
            <a:extLst>
              <a:ext uri="{FF2B5EF4-FFF2-40B4-BE49-F238E27FC236}">
                <a16:creationId xmlns:a16="http://schemas.microsoft.com/office/drawing/2014/main" id="{A028FC3E-1EB7-493A-8FAA-3CCFCCD12E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5686" y="2088916"/>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a:extLst>
              <a:ext uri="{FF2B5EF4-FFF2-40B4-BE49-F238E27FC236}">
                <a16:creationId xmlns:a16="http://schemas.microsoft.com/office/drawing/2014/main" id="{D092A761-3EDF-4153-89E3-F38480E4BA34}"/>
              </a:ext>
            </a:extLst>
          </p:cNvPr>
          <p:cNvSpPr txBox="1"/>
          <p:nvPr/>
        </p:nvSpPr>
        <p:spPr>
          <a:xfrm>
            <a:off x="673684" y="5676705"/>
            <a:ext cx="8185781" cy="1323439"/>
          </a:xfrm>
          <a:prstGeom prst="rect">
            <a:avLst/>
          </a:prstGeom>
          <a:noFill/>
          <a:ln w="28575">
            <a:solidFill>
              <a:schemeClr val="bg1"/>
            </a:solidFill>
          </a:ln>
        </p:spPr>
        <p:txBody>
          <a:bodyPr wrap="square">
            <a:spAutoFit/>
          </a:bodyPr>
          <a:lstStyle/>
          <a:p>
            <a:pPr algn="just">
              <a:defRPr/>
            </a:pPr>
            <a:r>
              <a:rPr lang="es-ES" sz="2000" b="1" dirty="0">
                <a:solidFill>
                  <a:srgbClr val="000000"/>
                </a:solidFill>
              </a:rPr>
              <a:t>NOTA: </a:t>
            </a:r>
            <a:r>
              <a:rPr lang="es-ES" sz="2000" dirty="0">
                <a:solidFill>
                  <a:srgbClr val="000000"/>
                </a:solidFill>
              </a:rPr>
              <a:t>Cualquier transferencia puede realizarse localmente con una desconexión completa de la actividad de transacción de una parte a otra; de un lugar a otro. Muchas maneras de estructurar el intercambio de moneda virtual de valor.</a:t>
            </a:r>
            <a:endParaRPr lang="en-US" sz="2000" dirty="0">
              <a:solidFill>
                <a:srgbClr val="000000"/>
              </a:solidFill>
            </a:endParaRPr>
          </a:p>
        </p:txBody>
      </p:sp>
      <p:sp>
        <p:nvSpPr>
          <p:cNvPr id="30" name="TextBox 29">
            <a:extLst>
              <a:ext uri="{FF2B5EF4-FFF2-40B4-BE49-F238E27FC236}">
                <a16:creationId xmlns:a16="http://schemas.microsoft.com/office/drawing/2014/main" id="{D85CC26E-62CD-4F4C-A823-9E6A69A0C69C}"/>
              </a:ext>
            </a:extLst>
          </p:cNvPr>
          <p:cNvSpPr txBox="1"/>
          <p:nvPr/>
        </p:nvSpPr>
        <p:spPr>
          <a:xfrm>
            <a:off x="302784" y="3325547"/>
            <a:ext cx="2774553" cy="2246769"/>
          </a:xfrm>
          <a:prstGeom prst="rect">
            <a:avLst/>
          </a:prstGeom>
          <a:noFill/>
        </p:spPr>
        <p:txBody>
          <a:bodyPr wrap="square">
            <a:spAutoFit/>
          </a:bodyPr>
          <a:lstStyle/>
          <a:p>
            <a:pPr algn="ctr">
              <a:defRPr/>
            </a:pPr>
            <a:r>
              <a:rPr lang="es-ES" sz="2000" u="sng" dirty="0">
                <a:solidFill>
                  <a:srgbClr val="000000"/>
                </a:solidFill>
              </a:rPr>
              <a:t>El delincuente del país A compra Bitcoin en moneda local.  Anónimamente envía o "Vende" Bitcoin a su contraparte criminal en otra parte del mundo.</a:t>
            </a:r>
            <a:endParaRPr lang="en-US" sz="2000" dirty="0">
              <a:solidFill>
                <a:srgbClr val="000000"/>
              </a:solidFill>
            </a:endParaRP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27530" y="1967472"/>
            <a:ext cx="1285010" cy="1195388"/>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01BEA9E0-3320-419F-93F0-514FEF04CFB8}"/>
              </a:ext>
            </a:extLst>
          </p:cNvPr>
          <p:cNvSpPr txBox="1"/>
          <p:nvPr/>
        </p:nvSpPr>
        <p:spPr>
          <a:xfrm>
            <a:off x="5682758" y="3377741"/>
            <a:ext cx="2774553" cy="2246769"/>
          </a:xfrm>
          <a:prstGeom prst="rect">
            <a:avLst/>
          </a:prstGeom>
          <a:noFill/>
        </p:spPr>
        <p:txBody>
          <a:bodyPr wrap="square">
            <a:spAutoFit/>
          </a:bodyPr>
          <a:lstStyle/>
          <a:p>
            <a:pPr algn="ctr">
              <a:defRPr/>
            </a:pPr>
            <a:r>
              <a:rPr lang="es-ES" sz="2000" u="sng" dirty="0">
                <a:solidFill>
                  <a:srgbClr val="000000"/>
                </a:solidFill>
              </a:rPr>
              <a:t>La contraparte criminal en el país B recibe Bitcoin.  Puede conservar o "vender" en la divisa que desee y utilizarla o transferirla como desee.</a:t>
            </a:r>
            <a:endParaRPr lang="en-US" sz="2000" dirty="0">
              <a:solidFill>
                <a:srgbClr val="000000"/>
              </a:solidFill>
            </a:endParaRPr>
          </a:p>
        </p:txBody>
      </p:sp>
      <p:sp>
        <p:nvSpPr>
          <p:cNvPr id="14" name="Arrow: Right 13">
            <a:extLst>
              <a:ext uri="{FF2B5EF4-FFF2-40B4-BE49-F238E27FC236}">
                <a16:creationId xmlns:a16="http://schemas.microsoft.com/office/drawing/2014/main" id="{6EEF2129-3433-4586-83C9-E6C2233A0E62}"/>
              </a:ext>
            </a:extLst>
          </p:cNvPr>
          <p:cNvSpPr/>
          <p:nvPr/>
        </p:nvSpPr>
        <p:spPr>
          <a:xfrm>
            <a:off x="3685998" y="2174330"/>
            <a:ext cx="1428750" cy="781671"/>
          </a:xfrm>
          <a:prstGeom prst="rightArrow">
            <a:avLst/>
          </a:prstGeom>
          <a:ln w="5715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315630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457715"/>
            <a:ext cx="8162924" cy="1058400"/>
          </a:xfrm>
        </p:spPr>
        <p:txBody>
          <a:bodyPr/>
          <a:lstStyle/>
          <a:p>
            <a:r>
              <a:rPr lang="en-US" dirty="0"/>
              <a:t>Hawala</a:t>
            </a:r>
          </a:p>
        </p:txBody>
      </p:sp>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47</a:t>
            </a:fld>
            <a:endParaRPr lang="en-US" dirty="0"/>
          </a:p>
        </p:txBody>
      </p:sp>
      <p:pic>
        <p:nvPicPr>
          <p:cNvPr id="6" name="Picture 6" descr="https://encrypted-tbn0.gstatic.com/images?q=tbn:ANd9GcTQCzcJfhKrv4rew6SiZ7wpHC9--FvGVVBoGIEVT6dm4NbVg3jK9z-sWeg">
            <a:hlinkClick r:id="rId2"/>
            <a:extLst>
              <a:ext uri="{FF2B5EF4-FFF2-40B4-BE49-F238E27FC236}">
                <a16:creationId xmlns:a16="http://schemas.microsoft.com/office/drawing/2014/main" id="{A028FC3E-1EB7-493A-8FAA-3CCFCCD12E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5686" y="2088916"/>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extBox 29">
            <a:extLst>
              <a:ext uri="{FF2B5EF4-FFF2-40B4-BE49-F238E27FC236}">
                <a16:creationId xmlns:a16="http://schemas.microsoft.com/office/drawing/2014/main" id="{D85CC26E-62CD-4F4C-A823-9E6A69A0C69C}"/>
              </a:ext>
            </a:extLst>
          </p:cNvPr>
          <p:cNvSpPr txBox="1"/>
          <p:nvPr/>
        </p:nvSpPr>
        <p:spPr>
          <a:xfrm>
            <a:off x="302784" y="3325547"/>
            <a:ext cx="2774553" cy="2862322"/>
          </a:xfrm>
          <a:prstGeom prst="rect">
            <a:avLst/>
          </a:prstGeom>
          <a:noFill/>
        </p:spPr>
        <p:txBody>
          <a:bodyPr wrap="square">
            <a:spAutoFit/>
          </a:bodyPr>
          <a:lstStyle/>
          <a:p>
            <a:pPr algn="ctr">
              <a:defRPr/>
            </a:pPr>
            <a:r>
              <a:rPr lang="es-ES" sz="2000" u="sng">
                <a:solidFill>
                  <a:srgbClr val="000000"/>
                </a:solidFill>
              </a:rPr>
              <a:t>El delincuente del país A realiza transacciones con un corredor </a:t>
            </a:r>
            <a:r>
              <a:rPr lang="es-ES" sz="2000" u="sng" dirty="0" err="1">
                <a:solidFill>
                  <a:srgbClr val="000000"/>
                </a:solidFill>
              </a:rPr>
              <a:t>hawala</a:t>
            </a:r>
            <a:r>
              <a:rPr lang="es-ES" sz="2000" u="sng" dirty="0">
                <a:solidFill>
                  <a:srgbClr val="000000"/>
                </a:solidFill>
              </a:rPr>
              <a:t>.  El corredor </a:t>
            </a:r>
            <a:r>
              <a:rPr lang="es-ES" sz="2000" u="sng" dirty="0" err="1">
                <a:solidFill>
                  <a:srgbClr val="000000"/>
                </a:solidFill>
              </a:rPr>
              <a:t>hawala</a:t>
            </a:r>
            <a:r>
              <a:rPr lang="es-ES" sz="2000" u="sng" dirty="0">
                <a:solidFill>
                  <a:srgbClr val="000000"/>
                </a:solidFill>
              </a:rPr>
              <a:t> recibe o dirige la colocación de fondos/efectivo y se "comunica" con la contraparte o con otro corredor </a:t>
            </a:r>
            <a:r>
              <a:rPr lang="es-ES" sz="2000" u="sng" dirty="0" err="1">
                <a:solidFill>
                  <a:srgbClr val="000000"/>
                </a:solidFill>
              </a:rPr>
              <a:t>hawala</a:t>
            </a:r>
            <a:r>
              <a:rPr lang="es-ES" sz="2000" u="sng" dirty="0">
                <a:solidFill>
                  <a:srgbClr val="000000"/>
                </a:solidFill>
              </a:rPr>
              <a:t>.</a:t>
            </a:r>
            <a:endParaRPr lang="en-US" sz="2000" dirty="0">
              <a:solidFill>
                <a:srgbClr val="000000"/>
              </a:solidFill>
            </a:endParaRP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27530" y="1967472"/>
            <a:ext cx="1285010" cy="1195388"/>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01BEA9E0-3320-419F-93F0-514FEF04CFB8}"/>
              </a:ext>
            </a:extLst>
          </p:cNvPr>
          <p:cNvSpPr txBox="1"/>
          <p:nvPr/>
        </p:nvSpPr>
        <p:spPr>
          <a:xfrm>
            <a:off x="5682758" y="3325547"/>
            <a:ext cx="2774553" cy="3477875"/>
          </a:xfrm>
          <a:prstGeom prst="rect">
            <a:avLst/>
          </a:prstGeom>
          <a:noFill/>
        </p:spPr>
        <p:txBody>
          <a:bodyPr wrap="square">
            <a:spAutoFit/>
          </a:bodyPr>
          <a:lstStyle/>
          <a:p>
            <a:pPr algn="ctr">
              <a:defRPr/>
            </a:pPr>
            <a:r>
              <a:rPr lang="es-ES" sz="2000" u="sng" dirty="0">
                <a:solidFill>
                  <a:srgbClr val="000000"/>
                </a:solidFill>
              </a:rPr>
              <a:t>El Corredor </a:t>
            </a:r>
            <a:r>
              <a:rPr lang="es-ES" sz="2000" u="sng" dirty="0" err="1">
                <a:solidFill>
                  <a:srgbClr val="000000"/>
                </a:solidFill>
              </a:rPr>
              <a:t>Hawala</a:t>
            </a:r>
            <a:r>
              <a:rPr lang="es-ES" sz="2000" u="sng" dirty="0">
                <a:solidFill>
                  <a:srgbClr val="000000"/>
                </a:solidFill>
              </a:rPr>
              <a:t> recibe instrucciones (codificadas) del primer Corredor </a:t>
            </a:r>
            <a:r>
              <a:rPr lang="es-ES" sz="2000" u="sng" dirty="0" err="1">
                <a:solidFill>
                  <a:srgbClr val="000000"/>
                </a:solidFill>
              </a:rPr>
              <a:t>Hawala</a:t>
            </a:r>
            <a:r>
              <a:rPr lang="es-ES" sz="2000" u="sng" dirty="0">
                <a:solidFill>
                  <a:srgbClr val="000000"/>
                </a:solidFill>
              </a:rPr>
              <a:t> y proporciona fondos al beneficiario criminal.</a:t>
            </a:r>
          </a:p>
          <a:p>
            <a:pPr algn="ctr">
              <a:defRPr/>
            </a:pPr>
            <a:endParaRPr lang="es-ES" sz="2000" u="sng" dirty="0">
              <a:solidFill>
                <a:srgbClr val="000000"/>
              </a:solidFill>
            </a:endParaRPr>
          </a:p>
          <a:p>
            <a:pPr algn="ctr">
              <a:defRPr/>
            </a:pPr>
            <a:r>
              <a:rPr lang="es-ES" sz="2000" u="sng" dirty="0">
                <a:solidFill>
                  <a:srgbClr val="000000"/>
                </a:solidFill>
              </a:rPr>
              <a:t>Ambos Corredores </a:t>
            </a:r>
            <a:r>
              <a:rPr lang="es-ES" sz="2000" u="sng" dirty="0" err="1">
                <a:solidFill>
                  <a:srgbClr val="000000"/>
                </a:solidFill>
              </a:rPr>
              <a:t>Hawala</a:t>
            </a:r>
            <a:r>
              <a:rPr lang="es-ES" sz="2000" u="sng" dirty="0">
                <a:solidFill>
                  <a:srgbClr val="000000"/>
                </a:solidFill>
              </a:rPr>
              <a:t> "liquidan" sus propios "libros de contabilidad".</a:t>
            </a:r>
            <a:endParaRPr lang="en-US" sz="2000" dirty="0">
              <a:solidFill>
                <a:srgbClr val="000000"/>
              </a:solidFill>
            </a:endParaRPr>
          </a:p>
        </p:txBody>
      </p:sp>
      <p:sp>
        <p:nvSpPr>
          <p:cNvPr id="14" name="Arrow: Right 13">
            <a:extLst>
              <a:ext uri="{FF2B5EF4-FFF2-40B4-BE49-F238E27FC236}">
                <a16:creationId xmlns:a16="http://schemas.microsoft.com/office/drawing/2014/main" id="{6EEF2129-3433-4586-83C9-E6C2233A0E62}"/>
              </a:ext>
            </a:extLst>
          </p:cNvPr>
          <p:cNvSpPr/>
          <p:nvPr/>
        </p:nvSpPr>
        <p:spPr>
          <a:xfrm>
            <a:off x="3685998" y="2174330"/>
            <a:ext cx="1428750" cy="781671"/>
          </a:xfrm>
          <a:prstGeom prst="rightArrow">
            <a:avLst/>
          </a:prstGeom>
          <a:ln w="5715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47426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E7303-C014-480D-8530-1F1BC3C2B784}"/>
              </a:ext>
            </a:extLst>
          </p:cNvPr>
          <p:cNvSpPr>
            <a:spLocks noGrp="1"/>
          </p:cNvSpPr>
          <p:nvPr>
            <p:ph type="title"/>
          </p:nvPr>
        </p:nvSpPr>
        <p:spPr>
          <a:xfrm>
            <a:off x="490538" y="237059"/>
            <a:ext cx="8162924" cy="1058400"/>
          </a:xfrm>
        </p:spPr>
        <p:txBody>
          <a:bodyPr/>
          <a:lstStyle/>
          <a:p>
            <a:r>
              <a:rPr lang="es-ES" sz="3000" b="1" dirty="0"/>
              <a:t>Préstamos, impuestos y precios de transferencia</a:t>
            </a:r>
            <a:endParaRPr lang="en-US" sz="3000" b="1" dirty="0"/>
          </a:p>
        </p:txBody>
      </p:sp>
      <p:sp>
        <p:nvSpPr>
          <p:cNvPr id="4" name="Slide Number Placeholder 1">
            <a:extLst>
              <a:ext uri="{FF2B5EF4-FFF2-40B4-BE49-F238E27FC236}">
                <a16:creationId xmlns:a16="http://schemas.microsoft.com/office/drawing/2014/main" id="{0436D1BC-049A-40A7-81B5-C90CCBCA9A27}"/>
              </a:ext>
            </a:extLst>
          </p:cNvPr>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48</a:t>
            </a:fld>
            <a:endParaRPr lang="en-US" dirty="0"/>
          </a:p>
        </p:txBody>
      </p:sp>
      <p:pic>
        <p:nvPicPr>
          <p:cNvPr id="6" name="Picture 6" descr="https://encrypted-tbn0.gstatic.com/images?q=tbn:ANd9GcTQCzcJfhKrv4rew6SiZ7wpHC9--FvGVVBoGIEVT6dm4NbVg3jK9z-sWeg">
            <a:hlinkClick r:id="rId2"/>
            <a:extLst>
              <a:ext uri="{FF2B5EF4-FFF2-40B4-BE49-F238E27FC236}">
                <a16:creationId xmlns:a16="http://schemas.microsoft.com/office/drawing/2014/main" id="{A028FC3E-1EB7-493A-8FAA-3CCFCCD12E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9385" y="4766945"/>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https://encrypted-tbn1.gstatic.com/images?q=tbn:ANd9GcRqEoyeHo1ykh_DS-PVYUsPY9yBXNocKlyj4jMYMaNxzDGpyu_V5QwdEIg">
            <a:hlinkClick r:id="rId4"/>
            <a:extLst>
              <a:ext uri="{FF2B5EF4-FFF2-40B4-BE49-F238E27FC236}">
                <a16:creationId xmlns:a16="http://schemas.microsoft.com/office/drawing/2014/main" id="{29919698-C434-44D0-B0E3-28F9C832F8D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5558" y="470503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24">
            <a:extLst>
              <a:ext uri="{FF2B5EF4-FFF2-40B4-BE49-F238E27FC236}">
                <a16:creationId xmlns:a16="http://schemas.microsoft.com/office/drawing/2014/main" id="{B78F89CA-D2E5-4B31-A635-5A4D1B4D67B0}"/>
              </a:ext>
            </a:extLst>
          </p:cNvPr>
          <p:cNvCxnSpPr>
            <a:cxnSpLocks noChangeShapeType="1"/>
            <a:stCxn id="2050" idx="2"/>
            <a:endCxn id="6" idx="0"/>
          </p:cNvCxnSpPr>
          <p:nvPr/>
        </p:nvCxnSpPr>
        <p:spPr bwMode="auto">
          <a:xfrm>
            <a:off x="2978216" y="3842744"/>
            <a:ext cx="1215544" cy="924201"/>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25">
            <a:extLst>
              <a:ext uri="{FF2B5EF4-FFF2-40B4-BE49-F238E27FC236}">
                <a16:creationId xmlns:a16="http://schemas.microsoft.com/office/drawing/2014/main" id="{4CCAFD90-00A3-48CB-814D-A499D698FCCD}"/>
              </a:ext>
            </a:extLst>
          </p:cNvPr>
          <p:cNvCxnSpPr>
            <a:cxnSpLocks noChangeShapeType="1"/>
            <a:stCxn id="2050" idx="2"/>
            <a:endCxn id="7" idx="0"/>
          </p:cNvCxnSpPr>
          <p:nvPr/>
        </p:nvCxnSpPr>
        <p:spPr bwMode="auto">
          <a:xfrm flipH="1">
            <a:off x="1689933" y="3842744"/>
            <a:ext cx="1288283" cy="862289"/>
          </a:xfrm>
          <a:prstGeom prst="straightConnector1">
            <a:avLst/>
          </a:prstGeom>
          <a:noFill/>
          <a:ln w="38100" algn="ctr">
            <a:solidFill>
              <a:srgbClr val="000066"/>
            </a:solidFill>
            <a:round/>
            <a:headEnd/>
            <a:tailEnd type="arrow" w="med" len="med"/>
          </a:ln>
          <a:extLst>
            <a:ext uri="{909E8E84-426E-40DD-AFC4-6F175D3DCCD1}">
              <a14:hiddenFill xmlns:a14="http://schemas.microsoft.com/office/drawing/2010/main">
                <a:noFill/>
              </a14:hiddenFill>
            </a:ext>
          </a:extLst>
        </p:spPr>
      </p:cxnSp>
      <p:sp>
        <p:nvSpPr>
          <p:cNvPr id="17" name="TextBox 16">
            <a:extLst>
              <a:ext uri="{FF2B5EF4-FFF2-40B4-BE49-F238E27FC236}">
                <a16:creationId xmlns:a16="http://schemas.microsoft.com/office/drawing/2014/main" id="{1851E212-2EAD-47FB-A6DD-61DE81B9FB8E}"/>
              </a:ext>
            </a:extLst>
          </p:cNvPr>
          <p:cNvSpPr txBox="1"/>
          <p:nvPr/>
        </p:nvSpPr>
        <p:spPr>
          <a:xfrm>
            <a:off x="2086676" y="1805009"/>
            <a:ext cx="1783080" cy="707886"/>
          </a:xfrm>
          <a:prstGeom prst="rect">
            <a:avLst/>
          </a:prstGeom>
          <a:noFill/>
        </p:spPr>
        <p:txBody>
          <a:bodyPr wrap="square">
            <a:spAutoFit/>
          </a:bodyPr>
          <a:lstStyle/>
          <a:p>
            <a:pPr algn="ctr">
              <a:defRPr/>
            </a:pPr>
            <a:r>
              <a:rPr lang="en-US" sz="2000" u="sng" dirty="0">
                <a:solidFill>
                  <a:srgbClr val="000000"/>
                </a:solidFill>
              </a:rPr>
              <a:t>Sociedad </a:t>
            </a:r>
            <a:r>
              <a:rPr lang="en-US" sz="2000" u="sng" dirty="0" err="1">
                <a:solidFill>
                  <a:srgbClr val="000000"/>
                </a:solidFill>
              </a:rPr>
              <a:t>matriz</a:t>
            </a:r>
            <a:endParaRPr lang="en-US" sz="2000" u="sng" dirty="0">
              <a:solidFill>
                <a:srgbClr val="000000"/>
              </a:solidFill>
            </a:endParaRPr>
          </a:p>
        </p:txBody>
      </p:sp>
      <p:sp>
        <p:nvSpPr>
          <p:cNvPr id="19" name="TextBox 18">
            <a:extLst>
              <a:ext uri="{FF2B5EF4-FFF2-40B4-BE49-F238E27FC236}">
                <a16:creationId xmlns:a16="http://schemas.microsoft.com/office/drawing/2014/main" id="{1BE2CADF-3CA6-4B54-B6CC-13FA7878A1AC}"/>
              </a:ext>
            </a:extLst>
          </p:cNvPr>
          <p:cNvSpPr txBox="1"/>
          <p:nvPr/>
        </p:nvSpPr>
        <p:spPr>
          <a:xfrm>
            <a:off x="3442944" y="3918884"/>
            <a:ext cx="1441450" cy="400110"/>
          </a:xfrm>
          <a:prstGeom prst="rect">
            <a:avLst/>
          </a:prstGeom>
          <a:noFill/>
        </p:spPr>
        <p:txBody>
          <a:bodyPr wrap="square">
            <a:spAutoFit/>
          </a:bodyPr>
          <a:lstStyle/>
          <a:p>
            <a:pPr algn="ctr">
              <a:defRPr/>
            </a:pPr>
            <a:r>
              <a:rPr lang="en-US" sz="2000" u="sng" dirty="0">
                <a:solidFill>
                  <a:srgbClr val="000000"/>
                </a:solidFill>
              </a:rPr>
              <a:t>Filial B</a:t>
            </a:r>
          </a:p>
        </p:txBody>
      </p:sp>
      <p:pic>
        <p:nvPicPr>
          <p:cNvPr id="2050" name="Picture 2" descr="Image result for office park">
            <a:extLst>
              <a:ext uri="{FF2B5EF4-FFF2-40B4-BE49-F238E27FC236}">
                <a16:creationId xmlns:a16="http://schemas.microsoft.com/office/drawing/2014/main" id="{C53D359D-DAE9-469C-BF09-9AF49394A99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5711" y="2647356"/>
            <a:ext cx="1285010" cy="1195388"/>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20D5EEB4-533D-4FFC-9C2A-E6F9322D0FDA}"/>
              </a:ext>
            </a:extLst>
          </p:cNvPr>
          <p:cNvSpPr txBox="1"/>
          <p:nvPr/>
        </p:nvSpPr>
        <p:spPr>
          <a:xfrm>
            <a:off x="5071043" y="1371599"/>
            <a:ext cx="3844357" cy="5078313"/>
          </a:xfrm>
          <a:prstGeom prst="rect">
            <a:avLst/>
          </a:prstGeom>
          <a:noFill/>
        </p:spPr>
        <p:txBody>
          <a:bodyPr wrap="square" rtlCol="0">
            <a:spAutoFit/>
          </a:bodyPr>
          <a:lstStyle/>
          <a:p>
            <a:r>
              <a:rPr lang="es-ES" dirty="0">
                <a:solidFill>
                  <a:schemeClr val="bg1"/>
                </a:solidFill>
              </a:rPr>
              <a:t>Préstamos:</a:t>
            </a:r>
          </a:p>
          <a:p>
            <a:r>
              <a:rPr lang="es-ES" dirty="0">
                <a:solidFill>
                  <a:schemeClr val="bg1"/>
                </a:solidFill>
              </a:rPr>
              <a:t>En lugar de dividendos, los préstamos de la matriz a la filial pueden reducir las obligaciones fiscales.</a:t>
            </a:r>
          </a:p>
          <a:p>
            <a:r>
              <a:rPr lang="es-ES" dirty="0">
                <a:solidFill>
                  <a:schemeClr val="bg1"/>
                </a:solidFill>
              </a:rPr>
              <a:t>Los préstamos de matriz a filial (o viceversa) o de filial a filial pueden (aunque no necesariamente) violar las leyes y reglamentos sobre precios de transferencia; controles de capital; y evasión fiscal; sin contar otras leyes e infracciones penales.  </a:t>
            </a:r>
          </a:p>
          <a:p>
            <a:r>
              <a:rPr lang="es-ES" dirty="0">
                <a:solidFill>
                  <a:schemeClr val="bg1"/>
                </a:solidFill>
              </a:rPr>
              <a:t>Muchas "jurisdicciones ficticias" extraterritoriales, así como jurisdicciones con leyes favorables a las transacciones entre empresas, admiten cierto trato favorable que permite el uso de préstamos (y otras transacciones) entre vinculadas.</a:t>
            </a:r>
            <a:endParaRPr lang="en-US" dirty="0">
              <a:solidFill>
                <a:schemeClr val="bg1"/>
              </a:solidFill>
            </a:endParaRPr>
          </a:p>
        </p:txBody>
      </p:sp>
      <p:sp>
        <p:nvSpPr>
          <p:cNvPr id="26" name="Arrow: Right 25">
            <a:extLst>
              <a:ext uri="{FF2B5EF4-FFF2-40B4-BE49-F238E27FC236}">
                <a16:creationId xmlns:a16="http://schemas.microsoft.com/office/drawing/2014/main" id="{25EAFCFB-A0B7-47C6-925B-91F6EFFFA101}"/>
              </a:ext>
            </a:extLst>
          </p:cNvPr>
          <p:cNvSpPr/>
          <p:nvPr/>
        </p:nvSpPr>
        <p:spPr>
          <a:xfrm rot="10800000">
            <a:off x="2110740" y="6050280"/>
            <a:ext cx="1958340" cy="516355"/>
          </a:xfrm>
          <a:prstGeom prst="rightArrow">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Arrow: Right 28">
            <a:extLst>
              <a:ext uri="{FF2B5EF4-FFF2-40B4-BE49-F238E27FC236}">
                <a16:creationId xmlns:a16="http://schemas.microsoft.com/office/drawing/2014/main" id="{948843A4-07E9-42D9-A029-7EB4D129F2DB}"/>
              </a:ext>
            </a:extLst>
          </p:cNvPr>
          <p:cNvSpPr/>
          <p:nvPr/>
        </p:nvSpPr>
        <p:spPr>
          <a:xfrm rot="16200000">
            <a:off x="-351959" y="3867527"/>
            <a:ext cx="1958340" cy="516355"/>
          </a:xfrm>
          <a:prstGeom prst="rightArrow">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a:extLst>
              <a:ext uri="{FF2B5EF4-FFF2-40B4-BE49-F238E27FC236}">
                <a16:creationId xmlns:a16="http://schemas.microsoft.com/office/drawing/2014/main" id="{0D1555A8-FB58-47CA-AA5A-B14FEB8E7B09}"/>
              </a:ext>
            </a:extLst>
          </p:cNvPr>
          <p:cNvSpPr txBox="1"/>
          <p:nvPr/>
        </p:nvSpPr>
        <p:spPr>
          <a:xfrm>
            <a:off x="1072038" y="3911611"/>
            <a:ext cx="1441450" cy="400110"/>
          </a:xfrm>
          <a:prstGeom prst="rect">
            <a:avLst/>
          </a:prstGeom>
          <a:noFill/>
        </p:spPr>
        <p:txBody>
          <a:bodyPr wrap="square">
            <a:spAutoFit/>
          </a:bodyPr>
          <a:lstStyle/>
          <a:p>
            <a:pPr algn="ctr">
              <a:defRPr/>
            </a:pPr>
            <a:r>
              <a:rPr lang="en-US" sz="2000" u="sng" dirty="0">
                <a:solidFill>
                  <a:srgbClr val="000000"/>
                </a:solidFill>
              </a:rPr>
              <a:t>Filial A</a:t>
            </a:r>
          </a:p>
        </p:txBody>
      </p:sp>
    </p:spTree>
    <p:extLst>
      <p:ext uri="{BB962C8B-B14F-4D97-AF65-F5344CB8AC3E}">
        <p14:creationId xmlns:p14="http://schemas.microsoft.com/office/powerpoint/2010/main" val="27176909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E253B-16D4-4A08-8D36-FC5355BB0250}"/>
              </a:ext>
            </a:extLst>
          </p:cNvPr>
          <p:cNvSpPr>
            <a:spLocks noGrp="1"/>
          </p:cNvSpPr>
          <p:nvPr>
            <p:ph type="title"/>
          </p:nvPr>
        </p:nvSpPr>
        <p:spPr>
          <a:xfrm>
            <a:off x="1079500" y="248197"/>
            <a:ext cx="7416800" cy="1002206"/>
          </a:xfrm>
        </p:spPr>
        <p:txBody>
          <a:bodyPr/>
          <a:lstStyle/>
          <a:p>
            <a:r>
              <a:rPr lang="en-US" b="1" dirty="0" err="1"/>
              <a:t>Otros</a:t>
            </a:r>
            <a:r>
              <a:rPr lang="en-US" b="1" dirty="0"/>
              <a:t> </a:t>
            </a:r>
            <a:r>
              <a:rPr lang="en-US" b="1" dirty="0" err="1"/>
              <a:t>esquemas</a:t>
            </a:r>
            <a:r>
              <a:rPr lang="en-US" b="1" dirty="0"/>
              <a:t>/</a:t>
            </a:r>
            <a:r>
              <a:rPr lang="en-US" b="1" dirty="0" err="1"/>
              <a:t>casos</a:t>
            </a:r>
            <a:endParaRPr lang="en-US" b="1" dirty="0"/>
          </a:p>
        </p:txBody>
      </p:sp>
      <p:sp>
        <p:nvSpPr>
          <p:cNvPr id="3" name="Content Placeholder 2">
            <a:extLst>
              <a:ext uri="{FF2B5EF4-FFF2-40B4-BE49-F238E27FC236}">
                <a16:creationId xmlns:a16="http://schemas.microsoft.com/office/drawing/2014/main" id="{CA25CA1B-5CFF-4720-B89D-0301DE0CF2CC}"/>
              </a:ext>
            </a:extLst>
          </p:cNvPr>
          <p:cNvSpPr>
            <a:spLocks noGrp="1"/>
          </p:cNvSpPr>
          <p:nvPr>
            <p:ph idx="1"/>
          </p:nvPr>
        </p:nvSpPr>
        <p:spPr/>
        <p:txBody>
          <a:bodyPr/>
          <a:lstStyle/>
          <a:p>
            <a:pPr lvl="1" indent="-342900">
              <a:defRPr/>
            </a:pPr>
            <a:r>
              <a:rPr lang="es-ES" dirty="0">
                <a:solidFill>
                  <a:srgbClr val="000000"/>
                </a:solidFill>
              </a:rPr>
              <a:t>El trabajo interno</a:t>
            </a:r>
          </a:p>
          <a:p>
            <a:pPr lvl="1" indent="-342900">
              <a:defRPr/>
            </a:pPr>
            <a:r>
              <a:rPr lang="es-ES" dirty="0">
                <a:solidFill>
                  <a:srgbClr val="000000"/>
                </a:solidFill>
              </a:rPr>
              <a:t>Hombres de paja</a:t>
            </a:r>
          </a:p>
          <a:p>
            <a:pPr lvl="1" indent="-342900">
              <a:defRPr/>
            </a:pPr>
            <a:r>
              <a:rPr lang="es-ES" dirty="0">
                <a:solidFill>
                  <a:srgbClr val="000000"/>
                </a:solidFill>
              </a:rPr>
              <a:t>Operaciones espejadas</a:t>
            </a:r>
          </a:p>
          <a:p>
            <a:pPr lvl="1" indent="-342900">
              <a:defRPr/>
            </a:pPr>
            <a:r>
              <a:rPr lang="es-ES" dirty="0" err="1">
                <a:solidFill>
                  <a:srgbClr val="000000"/>
                </a:solidFill>
              </a:rPr>
              <a:t>Flips</a:t>
            </a:r>
            <a:endParaRPr lang="es-ES" dirty="0">
              <a:solidFill>
                <a:srgbClr val="000000"/>
              </a:solidFill>
            </a:endParaRPr>
          </a:p>
          <a:p>
            <a:pPr lvl="1" indent="-342900">
              <a:defRPr/>
            </a:pPr>
            <a:r>
              <a:rPr lang="es-ES" dirty="0" err="1">
                <a:solidFill>
                  <a:srgbClr val="000000"/>
                </a:solidFill>
              </a:rPr>
              <a:t>Pump</a:t>
            </a:r>
            <a:r>
              <a:rPr lang="es-ES" dirty="0">
                <a:solidFill>
                  <a:srgbClr val="000000"/>
                </a:solidFill>
              </a:rPr>
              <a:t> &amp; </a:t>
            </a:r>
            <a:r>
              <a:rPr lang="es-ES" dirty="0" err="1">
                <a:solidFill>
                  <a:srgbClr val="000000"/>
                </a:solidFill>
              </a:rPr>
              <a:t>Dump</a:t>
            </a:r>
            <a:endParaRPr lang="es-ES" dirty="0">
              <a:solidFill>
                <a:srgbClr val="000000"/>
              </a:solidFill>
            </a:endParaRPr>
          </a:p>
          <a:p>
            <a:pPr lvl="1" indent="-342900">
              <a:defRPr/>
            </a:pPr>
            <a:r>
              <a:rPr lang="es-ES" dirty="0">
                <a:solidFill>
                  <a:srgbClr val="000000"/>
                </a:solidFill>
              </a:rPr>
              <a:t>Facturación y modificaciones de cartas de crédito</a:t>
            </a:r>
            <a:endParaRPr lang="en-US" sz="2800" dirty="0"/>
          </a:p>
        </p:txBody>
      </p:sp>
      <p:sp>
        <p:nvSpPr>
          <p:cNvPr id="4" name="Slide Number Placeholder 3">
            <a:extLst>
              <a:ext uri="{FF2B5EF4-FFF2-40B4-BE49-F238E27FC236}">
                <a16:creationId xmlns:a16="http://schemas.microsoft.com/office/drawing/2014/main" id="{0BFA32FF-547A-4DA5-87C2-1D61295AA6B9}"/>
              </a:ext>
            </a:extLst>
          </p:cNvPr>
          <p:cNvSpPr>
            <a:spLocks noGrp="1"/>
          </p:cNvSpPr>
          <p:nvPr>
            <p:ph type="sldNum" sz="quarter" idx="12"/>
          </p:nvPr>
        </p:nvSpPr>
        <p:spPr/>
        <p:txBody>
          <a:bodyPr/>
          <a:lstStyle/>
          <a:p>
            <a:fld id="{941AA2AD-4ABD-40E1-928E-6C7D7FF4C282}" type="slidenum">
              <a:rPr lang="en-GB" smtClean="0"/>
              <a:t>49</a:t>
            </a:fld>
            <a:endParaRPr lang="en-GB" dirty="0"/>
          </a:p>
        </p:txBody>
      </p:sp>
    </p:spTree>
    <p:extLst>
      <p:ext uri="{BB962C8B-B14F-4D97-AF65-F5344CB8AC3E}">
        <p14:creationId xmlns:p14="http://schemas.microsoft.com/office/powerpoint/2010/main" val="2026472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43DE0-AB8C-4E08-9C91-7A6CB6FB0FC7}"/>
              </a:ext>
            </a:extLst>
          </p:cNvPr>
          <p:cNvSpPr>
            <a:spLocks noGrp="1"/>
          </p:cNvSpPr>
          <p:nvPr>
            <p:ph type="title"/>
          </p:nvPr>
        </p:nvSpPr>
        <p:spPr/>
        <p:txBody>
          <a:bodyPr/>
          <a:lstStyle/>
          <a:p>
            <a:r>
              <a:rPr lang="en-US" dirty="0"/>
              <a:t>Los </a:t>
            </a:r>
            <a:r>
              <a:rPr lang="en-US" dirty="0" err="1"/>
              <a:t>Bancos</a:t>
            </a:r>
            <a:r>
              <a:rPr lang="en-US" dirty="0"/>
              <a:t> </a:t>
            </a:r>
            <a:r>
              <a:rPr lang="en-US" dirty="0" err="1"/>
              <a:t>en</a:t>
            </a:r>
            <a:r>
              <a:rPr lang="en-US" dirty="0"/>
              <a:t> la Mira</a:t>
            </a:r>
          </a:p>
        </p:txBody>
      </p:sp>
      <p:sp>
        <p:nvSpPr>
          <p:cNvPr id="3" name="Content Placeholder 2">
            <a:extLst>
              <a:ext uri="{FF2B5EF4-FFF2-40B4-BE49-F238E27FC236}">
                <a16:creationId xmlns:a16="http://schemas.microsoft.com/office/drawing/2014/main" id="{657452D4-08B2-4009-822C-75868FDD655A}"/>
              </a:ext>
            </a:extLst>
          </p:cNvPr>
          <p:cNvSpPr>
            <a:spLocks noGrp="1"/>
          </p:cNvSpPr>
          <p:nvPr>
            <p:ph idx="1"/>
          </p:nvPr>
        </p:nvSpPr>
        <p:spPr>
          <a:xfrm>
            <a:off x="422276" y="1166018"/>
            <a:ext cx="8218487" cy="4525963"/>
          </a:xfrm>
        </p:spPr>
        <p:txBody>
          <a:bodyPr/>
          <a:lstStyle/>
          <a:p>
            <a:r>
              <a:rPr lang="es-ES" sz="2400" dirty="0"/>
              <a:t>Definición más básica de banco:  Cualquier empresa que acepte depósitos Y conceda préstamos.  </a:t>
            </a:r>
          </a:p>
          <a:p>
            <a:r>
              <a:rPr lang="es-ES" sz="2400" dirty="0"/>
              <a:t>Casi todos los bancos están sometidos a algún tipo de regulación y supervisión.  Depende de la jurisdicción el tamaño, el alcance y la sofisticación de la supervisión.  El grado de imposición de las leyes y reglamentos contra el blanqueo de capitales a los bancos varía ampliamente.</a:t>
            </a:r>
          </a:p>
          <a:p>
            <a:r>
              <a:rPr lang="es-ES" sz="2400" dirty="0"/>
              <a:t>Los bancos universales están permitidos en la mayoría de las jurisdicciones del mundo, incluida la Unión Europea.  Los productos y servicios financieros permitidos para los bancos en EE.UU. son limitados.  Sin embargo, las Bank Holding </a:t>
            </a:r>
            <a:r>
              <a:rPr lang="es-ES" sz="2400" dirty="0" err="1"/>
              <a:t>Companies</a:t>
            </a:r>
            <a:r>
              <a:rPr lang="es-ES" sz="2400" dirty="0"/>
              <a:t> (BHC) pueden ser propietarias de bancos, así como de otros tipos de empresas financieras (por ejemplo, corredores de bolsa), lo que permite a las organizaciones BHC competir en los mercados financieros internacionales.</a:t>
            </a:r>
            <a:endParaRPr lang="en-US" sz="2400" dirty="0"/>
          </a:p>
          <a:p>
            <a:endParaRPr lang="en-US" sz="2400" dirty="0"/>
          </a:p>
          <a:p>
            <a:endParaRPr lang="en-US" sz="2400" dirty="0"/>
          </a:p>
        </p:txBody>
      </p:sp>
      <p:sp>
        <p:nvSpPr>
          <p:cNvPr id="4" name="Slide Number Placeholder 3">
            <a:extLst>
              <a:ext uri="{FF2B5EF4-FFF2-40B4-BE49-F238E27FC236}">
                <a16:creationId xmlns:a16="http://schemas.microsoft.com/office/drawing/2014/main" id="{6077E89A-4099-4A2B-88E2-157295A9726E}"/>
              </a:ext>
            </a:extLst>
          </p:cNvPr>
          <p:cNvSpPr>
            <a:spLocks noGrp="1"/>
          </p:cNvSpPr>
          <p:nvPr>
            <p:ph type="sldNum" sz="quarter" idx="12"/>
          </p:nvPr>
        </p:nvSpPr>
        <p:spPr/>
        <p:txBody>
          <a:bodyPr/>
          <a:lstStyle/>
          <a:p>
            <a:fld id="{941AA2AD-4ABD-40E1-928E-6C7D7FF4C282}" type="slidenum">
              <a:rPr lang="en-GB" smtClean="0"/>
              <a:t>5</a:t>
            </a:fld>
            <a:endParaRPr lang="en-GB" dirty="0"/>
          </a:p>
        </p:txBody>
      </p:sp>
    </p:spTree>
    <p:extLst>
      <p:ext uri="{BB962C8B-B14F-4D97-AF65-F5344CB8AC3E}">
        <p14:creationId xmlns:p14="http://schemas.microsoft.com/office/powerpoint/2010/main" val="40883232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6"/>
          <p:cNvSpPr>
            <a:spLocks noGrp="1"/>
          </p:cNvSpPr>
          <p:nvPr>
            <p:ph idx="1"/>
          </p:nvPr>
        </p:nvSpPr>
        <p:spPr/>
        <p:txBody>
          <a:bodyPr/>
          <a:lstStyle/>
          <a:p>
            <a:pPr marL="4762" lvl="2" indent="0" algn="ctr">
              <a:buNone/>
            </a:pPr>
            <a:endParaRPr lang="en-GB" dirty="0">
              <a:solidFill>
                <a:srgbClr val="0018A8"/>
              </a:solidFill>
              <a:ea typeface="ＭＳ Ｐゴシック" pitchFamily="34" charset="-128"/>
            </a:endParaRPr>
          </a:p>
          <a:p>
            <a:pPr marL="4762" lvl="2" indent="0" algn="ctr">
              <a:buNone/>
            </a:pPr>
            <a:endParaRPr lang="en-GB" dirty="0">
              <a:solidFill>
                <a:srgbClr val="0018A8"/>
              </a:solidFill>
              <a:ea typeface="ＭＳ Ｐゴシック" pitchFamily="34" charset="-128"/>
            </a:endParaRPr>
          </a:p>
          <a:p>
            <a:pPr marL="4762" lvl="2" indent="0" algn="ctr">
              <a:buNone/>
            </a:pPr>
            <a:r>
              <a:rPr lang="en-GB" dirty="0">
                <a:solidFill>
                  <a:srgbClr val="0018A8"/>
                </a:solidFill>
                <a:ea typeface="ＭＳ Ｐゴシック" pitchFamily="34" charset="-128"/>
              </a:rPr>
              <a:t>Douglas A. Sloan</a:t>
            </a:r>
          </a:p>
          <a:p>
            <a:pPr marL="4762" lvl="2" indent="0" algn="ctr">
              <a:buNone/>
            </a:pPr>
            <a:r>
              <a:rPr lang="en-GB" dirty="0">
                <a:solidFill>
                  <a:srgbClr val="0018A8"/>
                </a:solidFill>
                <a:ea typeface="ＭＳ Ｐゴシック" pitchFamily="34" charset="-128"/>
              </a:rPr>
              <a:t>President</a:t>
            </a:r>
          </a:p>
          <a:p>
            <a:pPr marL="4762" lvl="2" indent="0" algn="ctr">
              <a:buNone/>
            </a:pPr>
            <a:r>
              <a:rPr lang="en-GB" dirty="0">
                <a:solidFill>
                  <a:srgbClr val="0018A8"/>
                </a:solidFill>
                <a:ea typeface="ＭＳ Ｐゴシック" pitchFamily="34" charset="-128"/>
              </a:rPr>
              <a:t>Catamount Huntsman</a:t>
            </a:r>
          </a:p>
          <a:p>
            <a:pPr marL="4762" lvl="2" indent="0" algn="ctr">
              <a:buNone/>
            </a:pPr>
            <a:endParaRPr lang="en-GB" dirty="0">
              <a:solidFill>
                <a:srgbClr val="0018A8"/>
              </a:solidFill>
              <a:ea typeface="ＭＳ Ｐゴシック" pitchFamily="34" charset="-128"/>
            </a:endParaRPr>
          </a:p>
          <a:p>
            <a:pPr marL="4762" lvl="2" indent="0" algn="ctr">
              <a:buNone/>
            </a:pPr>
            <a:r>
              <a:rPr lang="en-GB" dirty="0">
                <a:solidFill>
                  <a:srgbClr val="0018A8"/>
                </a:solidFill>
                <a:ea typeface="ＭＳ Ｐゴシック" pitchFamily="34" charset="-128"/>
              </a:rPr>
              <a:t>DASloan@outlook.com</a:t>
            </a:r>
          </a:p>
          <a:p>
            <a:pPr marL="4762" lvl="2" indent="0" algn="ctr">
              <a:buNone/>
            </a:pPr>
            <a:endParaRPr lang="en-GB" dirty="0">
              <a:solidFill>
                <a:srgbClr val="0018A8"/>
              </a:solidFill>
              <a:ea typeface="ＭＳ Ｐゴシック" pitchFamily="34" charset="-128"/>
            </a:endParaRPr>
          </a:p>
          <a:p>
            <a:pPr marL="4762" lvl="2" indent="0" algn="ctr">
              <a:buNone/>
            </a:pPr>
            <a:r>
              <a:rPr lang="en-GB" dirty="0">
                <a:solidFill>
                  <a:srgbClr val="0018A8"/>
                </a:solidFill>
                <a:ea typeface="ＭＳ Ｐゴシック" pitchFamily="34" charset="-128"/>
              </a:rPr>
              <a:t>+1-917-565-7695</a:t>
            </a:r>
          </a:p>
        </p:txBody>
      </p:sp>
      <p:sp>
        <p:nvSpPr>
          <p:cNvPr id="5" name="Title 13"/>
          <p:cNvSpPr>
            <a:spLocks noGrp="1"/>
          </p:cNvSpPr>
          <p:nvPr>
            <p:ph type="title"/>
          </p:nvPr>
        </p:nvSpPr>
        <p:spPr>
          <a:xfrm>
            <a:off x="1067143" y="284205"/>
            <a:ext cx="7416800" cy="872791"/>
          </a:xfrm>
        </p:spPr>
        <p:txBody>
          <a:bodyPr/>
          <a:lstStyle/>
          <a:p>
            <a:r>
              <a:rPr lang="es-ES" sz="2800" dirty="0"/>
              <a:t>Si le interesa explorar las posibilidades de colaboración y reforzar sus capacidades...</a:t>
            </a:r>
            <a:endParaRPr lang="en-GB" sz="2800" dirty="0"/>
          </a:p>
        </p:txBody>
      </p:sp>
      <p:sp>
        <p:nvSpPr>
          <p:cNvPr id="2" name="Slide Number Placeholder 1">
            <a:extLst>
              <a:ext uri="{FF2B5EF4-FFF2-40B4-BE49-F238E27FC236}">
                <a16:creationId xmlns:a16="http://schemas.microsoft.com/office/drawing/2014/main" id="{A380BD16-04DC-4F4A-9226-1916E87DA58E}"/>
              </a:ext>
            </a:extLst>
          </p:cNvPr>
          <p:cNvSpPr>
            <a:spLocks noGrp="1"/>
          </p:cNvSpPr>
          <p:nvPr>
            <p:ph type="sldNum" sz="quarter" idx="12"/>
          </p:nvPr>
        </p:nvSpPr>
        <p:spPr/>
        <p:txBody>
          <a:bodyPr/>
          <a:lstStyle/>
          <a:p>
            <a:fld id="{941AA2AD-4ABD-40E1-928E-6C7D7FF4C282}" type="slidenum">
              <a:rPr lang="en-GB" smtClean="0"/>
              <a:t>50</a:t>
            </a:fld>
            <a:endParaRPr lang="en-GB" dirty="0"/>
          </a:p>
        </p:txBody>
      </p:sp>
    </p:spTree>
    <p:extLst>
      <p:ext uri="{BB962C8B-B14F-4D97-AF65-F5344CB8AC3E}">
        <p14:creationId xmlns:p14="http://schemas.microsoft.com/office/powerpoint/2010/main" val="3611147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2"/>
          </p:nvPr>
        </p:nvSpPr>
        <p:spPr>
          <a:xfrm>
            <a:off x="8997950" y="7042150"/>
            <a:ext cx="539750" cy="312738"/>
          </a:xfrm>
        </p:spPr>
        <p:txBody>
          <a:bodyPr/>
          <a:lstStyle/>
          <a:p>
            <a:pPr>
              <a:defRPr/>
            </a:pPr>
            <a:fld id="{A14B9CBE-E2BF-4D02-A5BE-9A98A21C9C67}" type="slidenum">
              <a:rPr lang="en-US" smtClean="0"/>
              <a:pPr>
                <a:defRPr/>
              </a:pPr>
              <a:t>6</a:t>
            </a:fld>
            <a:endParaRPr lang="en-US" dirty="0"/>
          </a:p>
        </p:txBody>
      </p:sp>
      <p:pic>
        <p:nvPicPr>
          <p:cNvPr id="5" name="Picture 6" descr="https://encrypted-tbn0.gstatic.com/images?q=tbn:ANd9GcTQCzcJfhKrv4rew6SiZ7wpHC9--FvGVVBoGIEVT6dm4NbVg3jK9z-sWe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961" y="3203022"/>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s://encrypted-tbn3.gstatic.com/images?q=tbn:ANd9GcSfhMhT10z8I2B2RdD5qF6ICVeThOaVuc-YEifr-fYgZvqtQQ1d8iRlVqI">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9020" y="1575315"/>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2" descr="https://encrypted-tbn3.gstatic.com/images?q=tbn:ANd9GcSfhMhT10z8I2B2RdD5qF6ICVeThOaVuc-YEifr-fYgZvqtQQ1d8iRlVqI">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8974" y="3096060"/>
            <a:ext cx="1428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TextBox 30"/>
          <p:cNvSpPr txBox="1"/>
          <p:nvPr/>
        </p:nvSpPr>
        <p:spPr>
          <a:xfrm>
            <a:off x="819345" y="170636"/>
            <a:ext cx="8098884" cy="584775"/>
          </a:xfrm>
          <a:prstGeom prst="rect">
            <a:avLst/>
          </a:prstGeom>
          <a:noFill/>
        </p:spPr>
        <p:txBody>
          <a:bodyPr wrap="none">
            <a:spAutoFit/>
          </a:bodyPr>
          <a:lstStyle/>
          <a:p>
            <a:pPr>
              <a:defRPr/>
            </a:pPr>
            <a:r>
              <a:rPr lang="en-US" sz="3200" b="1" dirty="0" err="1">
                <a:solidFill>
                  <a:srgbClr val="000000"/>
                </a:solidFill>
              </a:rPr>
              <a:t>Sistemas</a:t>
            </a:r>
            <a:r>
              <a:rPr lang="en-US" sz="3200" b="1" dirty="0">
                <a:solidFill>
                  <a:srgbClr val="000000"/>
                </a:solidFill>
              </a:rPr>
              <a:t> </a:t>
            </a:r>
            <a:r>
              <a:rPr lang="en-US" sz="3200" b="1" dirty="0" err="1">
                <a:solidFill>
                  <a:srgbClr val="000000"/>
                </a:solidFill>
              </a:rPr>
              <a:t>bancarios</a:t>
            </a:r>
            <a:r>
              <a:rPr lang="en-US" sz="3200" b="1" dirty="0">
                <a:solidFill>
                  <a:srgbClr val="000000"/>
                </a:solidFill>
              </a:rPr>
              <a:t> </a:t>
            </a:r>
            <a:r>
              <a:rPr lang="en-US" sz="3200" b="1" dirty="0" err="1">
                <a:solidFill>
                  <a:srgbClr val="000000"/>
                </a:solidFill>
              </a:rPr>
              <a:t>universales</a:t>
            </a:r>
            <a:r>
              <a:rPr lang="en-US" sz="3200" b="1" dirty="0">
                <a:solidFill>
                  <a:srgbClr val="000000"/>
                </a:solidFill>
              </a:rPr>
              <a:t> o </a:t>
            </a:r>
            <a:r>
              <a:rPr lang="en-US" sz="3200" b="1" dirty="0" err="1">
                <a:solidFill>
                  <a:srgbClr val="000000"/>
                </a:solidFill>
              </a:rPr>
              <a:t>segmentados</a:t>
            </a:r>
            <a:endParaRPr lang="en-US" sz="3200" b="1" dirty="0">
              <a:solidFill>
                <a:srgbClr val="000000"/>
              </a:solidFill>
            </a:endParaRPr>
          </a:p>
        </p:txBody>
      </p:sp>
      <p:pic>
        <p:nvPicPr>
          <p:cNvPr id="2" name="Picture 1">
            <a:extLst>
              <a:ext uri="{FF2B5EF4-FFF2-40B4-BE49-F238E27FC236}">
                <a16:creationId xmlns:a16="http://schemas.microsoft.com/office/drawing/2014/main" id="{5331905A-1BB4-4DA4-8073-51493D09DB26}"/>
              </a:ext>
            </a:extLst>
          </p:cNvPr>
          <p:cNvPicPr>
            <a:picLocks noChangeAspect="1"/>
          </p:cNvPicPr>
          <p:nvPr/>
        </p:nvPicPr>
        <p:blipFill>
          <a:blip r:embed="rId6"/>
          <a:stretch>
            <a:fillRect/>
          </a:stretch>
        </p:blipFill>
        <p:spPr>
          <a:xfrm>
            <a:off x="1668711" y="1575315"/>
            <a:ext cx="1423987" cy="1143000"/>
          </a:xfrm>
          <a:prstGeom prst="rect">
            <a:avLst/>
          </a:prstGeom>
        </p:spPr>
      </p:pic>
      <p:pic>
        <p:nvPicPr>
          <p:cNvPr id="33" name="Picture 6" descr="https://encrypted-tbn0.gstatic.com/images?q=tbn:ANd9GcTQCzcJfhKrv4rew6SiZ7wpHC9--FvGVVBoGIEVT6dm4NbVg3jK9z-sWeg">
            <a:hlinkClick r:id="rId2"/>
            <a:extLst>
              <a:ext uri="{FF2B5EF4-FFF2-40B4-BE49-F238E27FC236}">
                <a16:creationId xmlns:a16="http://schemas.microsoft.com/office/drawing/2014/main" id="{14DB8A2C-1A0A-41D8-8CFF-8C24CD22CD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285" y="5133280"/>
            <a:ext cx="1428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Rectangle 34">
            <a:extLst>
              <a:ext uri="{FF2B5EF4-FFF2-40B4-BE49-F238E27FC236}">
                <a16:creationId xmlns:a16="http://schemas.microsoft.com/office/drawing/2014/main" id="{3A3FFDD4-C97F-4BFC-BEDA-5F2E519A31E7}"/>
              </a:ext>
            </a:extLst>
          </p:cNvPr>
          <p:cNvSpPr/>
          <p:nvPr/>
        </p:nvSpPr>
        <p:spPr>
          <a:xfrm>
            <a:off x="331110" y="1928018"/>
            <a:ext cx="1201100" cy="582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BHC</a:t>
            </a:r>
          </a:p>
        </p:txBody>
      </p:sp>
      <p:sp>
        <p:nvSpPr>
          <p:cNvPr id="37" name="Rectangle 36">
            <a:extLst>
              <a:ext uri="{FF2B5EF4-FFF2-40B4-BE49-F238E27FC236}">
                <a16:creationId xmlns:a16="http://schemas.microsoft.com/office/drawing/2014/main" id="{3729DE91-5A46-4291-9D27-F5616625E3CD}"/>
              </a:ext>
            </a:extLst>
          </p:cNvPr>
          <p:cNvSpPr/>
          <p:nvPr/>
        </p:nvSpPr>
        <p:spPr>
          <a:xfrm>
            <a:off x="7660959" y="3052366"/>
            <a:ext cx="1201101"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Banca  </a:t>
            </a:r>
            <a:r>
              <a:rPr lang="en-US" dirty="0" err="1"/>
              <a:t>Depósitos</a:t>
            </a:r>
            <a:endParaRPr lang="en-US" dirty="0"/>
          </a:p>
        </p:txBody>
      </p:sp>
      <p:sp>
        <p:nvSpPr>
          <p:cNvPr id="39" name="Rectangle 38">
            <a:extLst>
              <a:ext uri="{FF2B5EF4-FFF2-40B4-BE49-F238E27FC236}">
                <a16:creationId xmlns:a16="http://schemas.microsoft.com/office/drawing/2014/main" id="{0383E6D2-1436-4BA4-956E-CA5497AE2215}"/>
              </a:ext>
            </a:extLst>
          </p:cNvPr>
          <p:cNvSpPr/>
          <p:nvPr/>
        </p:nvSpPr>
        <p:spPr>
          <a:xfrm>
            <a:off x="7660959" y="5493544"/>
            <a:ext cx="124174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Otras</a:t>
            </a:r>
            <a:r>
              <a:rPr lang="en-US" dirty="0"/>
              <a:t> </a:t>
            </a:r>
            <a:r>
              <a:rPr lang="en-US" dirty="0" err="1"/>
              <a:t>líneas</a:t>
            </a:r>
            <a:r>
              <a:rPr lang="en-US" dirty="0"/>
              <a:t> de </a:t>
            </a:r>
            <a:r>
              <a:rPr lang="en-US" dirty="0" err="1"/>
              <a:t>negocios</a:t>
            </a:r>
            <a:endParaRPr lang="en-US" dirty="0"/>
          </a:p>
        </p:txBody>
      </p:sp>
      <p:sp>
        <p:nvSpPr>
          <p:cNvPr id="42" name="Rectangle 41">
            <a:extLst>
              <a:ext uri="{FF2B5EF4-FFF2-40B4-BE49-F238E27FC236}">
                <a16:creationId xmlns:a16="http://schemas.microsoft.com/office/drawing/2014/main" id="{885BF65C-15A5-4420-ADE0-40606F0800BB}"/>
              </a:ext>
            </a:extLst>
          </p:cNvPr>
          <p:cNvSpPr/>
          <p:nvPr/>
        </p:nvSpPr>
        <p:spPr>
          <a:xfrm>
            <a:off x="1682787" y="988536"/>
            <a:ext cx="2092800" cy="3957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Modelo</a:t>
            </a:r>
            <a:r>
              <a:rPr lang="en-US" dirty="0"/>
              <a:t> de EE.UU.	</a:t>
            </a:r>
          </a:p>
        </p:txBody>
      </p:sp>
      <p:sp>
        <p:nvSpPr>
          <p:cNvPr id="44" name="Rectangle 43">
            <a:extLst>
              <a:ext uri="{FF2B5EF4-FFF2-40B4-BE49-F238E27FC236}">
                <a16:creationId xmlns:a16="http://schemas.microsoft.com/office/drawing/2014/main" id="{A22A20F0-A663-4656-A4FC-9A7DB40DD515}"/>
              </a:ext>
            </a:extLst>
          </p:cNvPr>
          <p:cNvSpPr/>
          <p:nvPr/>
        </p:nvSpPr>
        <p:spPr>
          <a:xfrm>
            <a:off x="5569020" y="988536"/>
            <a:ext cx="1892193" cy="3957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Modelo</a:t>
            </a:r>
            <a:r>
              <a:rPr lang="en-US" dirty="0"/>
              <a:t> Universal</a:t>
            </a:r>
          </a:p>
        </p:txBody>
      </p:sp>
      <p:cxnSp>
        <p:nvCxnSpPr>
          <p:cNvPr id="47" name="Connector: Elbow 46">
            <a:extLst>
              <a:ext uri="{FF2B5EF4-FFF2-40B4-BE49-F238E27FC236}">
                <a16:creationId xmlns:a16="http://schemas.microsoft.com/office/drawing/2014/main" id="{9AF8BB36-2694-44FD-95EA-C952A52EB2A0}"/>
              </a:ext>
            </a:extLst>
          </p:cNvPr>
          <p:cNvCxnSpPr>
            <a:stCxn id="2" idx="2"/>
            <a:endCxn id="14" idx="1"/>
          </p:cNvCxnSpPr>
          <p:nvPr/>
        </p:nvCxnSpPr>
        <p:spPr>
          <a:xfrm rot="16200000" flipH="1">
            <a:off x="2320217" y="2778802"/>
            <a:ext cx="949245" cy="828269"/>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8" name="Connector: Elbow 47">
            <a:extLst>
              <a:ext uri="{FF2B5EF4-FFF2-40B4-BE49-F238E27FC236}">
                <a16:creationId xmlns:a16="http://schemas.microsoft.com/office/drawing/2014/main" id="{B92D4DEA-2AF3-46E9-BF52-830BEA5E80E3}"/>
              </a:ext>
            </a:extLst>
          </p:cNvPr>
          <p:cNvCxnSpPr>
            <a:cxnSpLocks/>
            <a:endCxn id="5" idx="3"/>
          </p:cNvCxnSpPr>
          <p:nvPr/>
        </p:nvCxnSpPr>
        <p:spPr>
          <a:xfrm rot="5400000">
            <a:off x="1573532" y="2856744"/>
            <a:ext cx="865708" cy="779349"/>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1" name="Connector: Elbow 50">
            <a:extLst>
              <a:ext uri="{FF2B5EF4-FFF2-40B4-BE49-F238E27FC236}">
                <a16:creationId xmlns:a16="http://schemas.microsoft.com/office/drawing/2014/main" id="{AEA50A99-36C5-4565-85AF-E4CC85E1B309}"/>
              </a:ext>
            </a:extLst>
          </p:cNvPr>
          <p:cNvCxnSpPr>
            <a:cxnSpLocks/>
            <a:stCxn id="2" idx="2"/>
            <a:endCxn id="33" idx="3"/>
          </p:cNvCxnSpPr>
          <p:nvPr/>
        </p:nvCxnSpPr>
        <p:spPr>
          <a:xfrm rot="5400000">
            <a:off x="567763" y="3796587"/>
            <a:ext cx="2891215" cy="734670"/>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5" name="Rectangle 54">
            <a:extLst>
              <a:ext uri="{FF2B5EF4-FFF2-40B4-BE49-F238E27FC236}">
                <a16:creationId xmlns:a16="http://schemas.microsoft.com/office/drawing/2014/main" id="{967EBCCE-115A-4BD5-BAE4-842EBB3503F9}"/>
              </a:ext>
            </a:extLst>
          </p:cNvPr>
          <p:cNvSpPr/>
          <p:nvPr/>
        </p:nvSpPr>
        <p:spPr>
          <a:xfrm>
            <a:off x="7701599" y="4309903"/>
            <a:ext cx="12011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Agente</a:t>
            </a:r>
            <a:r>
              <a:rPr lang="en-US" dirty="0"/>
              <a:t> de Bolsa</a:t>
            </a:r>
          </a:p>
        </p:txBody>
      </p:sp>
      <p:sp>
        <p:nvSpPr>
          <p:cNvPr id="58" name="Rectangle 57">
            <a:extLst>
              <a:ext uri="{FF2B5EF4-FFF2-40B4-BE49-F238E27FC236}">
                <a16:creationId xmlns:a16="http://schemas.microsoft.com/office/drawing/2014/main" id="{DBE41719-43A6-48BD-B447-D8172FCEB5AE}"/>
              </a:ext>
            </a:extLst>
          </p:cNvPr>
          <p:cNvSpPr/>
          <p:nvPr/>
        </p:nvSpPr>
        <p:spPr>
          <a:xfrm>
            <a:off x="270784" y="4368205"/>
            <a:ext cx="1201100" cy="582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Agente</a:t>
            </a:r>
            <a:r>
              <a:rPr lang="en-US" dirty="0"/>
              <a:t> de Bolsa</a:t>
            </a:r>
          </a:p>
        </p:txBody>
      </p:sp>
      <p:sp>
        <p:nvSpPr>
          <p:cNvPr id="60" name="Rectangle 59">
            <a:extLst>
              <a:ext uri="{FF2B5EF4-FFF2-40B4-BE49-F238E27FC236}">
                <a16:creationId xmlns:a16="http://schemas.microsoft.com/office/drawing/2014/main" id="{3C6DF093-3C7C-4161-90CA-954B0B45E61D}"/>
              </a:ext>
            </a:extLst>
          </p:cNvPr>
          <p:cNvSpPr/>
          <p:nvPr/>
        </p:nvSpPr>
        <p:spPr>
          <a:xfrm>
            <a:off x="301786" y="6137751"/>
            <a:ext cx="1201100" cy="582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Otros</a:t>
            </a:r>
            <a:r>
              <a:rPr lang="en-US" dirty="0"/>
              <a:t> </a:t>
            </a:r>
            <a:r>
              <a:rPr lang="en-US" dirty="0" err="1"/>
              <a:t>Negocios</a:t>
            </a:r>
            <a:endParaRPr lang="en-US" dirty="0"/>
          </a:p>
        </p:txBody>
      </p:sp>
      <p:sp>
        <p:nvSpPr>
          <p:cNvPr id="62" name="Rectangle 61">
            <a:extLst>
              <a:ext uri="{FF2B5EF4-FFF2-40B4-BE49-F238E27FC236}">
                <a16:creationId xmlns:a16="http://schemas.microsoft.com/office/drawing/2014/main" id="{98AE9170-8E67-434A-A63C-38291C0A8B8A}"/>
              </a:ext>
            </a:extLst>
          </p:cNvPr>
          <p:cNvSpPr/>
          <p:nvPr/>
        </p:nvSpPr>
        <p:spPr>
          <a:xfrm>
            <a:off x="7109351" y="1849995"/>
            <a:ext cx="1201100" cy="582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Banco</a:t>
            </a:r>
          </a:p>
        </p:txBody>
      </p:sp>
      <p:sp>
        <p:nvSpPr>
          <p:cNvPr id="64" name="Rectangle 63">
            <a:extLst>
              <a:ext uri="{FF2B5EF4-FFF2-40B4-BE49-F238E27FC236}">
                <a16:creationId xmlns:a16="http://schemas.microsoft.com/office/drawing/2014/main" id="{A5633050-ABBE-42E0-A0AF-BEA1FB0D6CBD}"/>
              </a:ext>
            </a:extLst>
          </p:cNvPr>
          <p:cNvSpPr/>
          <p:nvPr/>
        </p:nvSpPr>
        <p:spPr>
          <a:xfrm>
            <a:off x="3322799" y="4364323"/>
            <a:ext cx="1201100" cy="582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Banco</a:t>
            </a:r>
          </a:p>
        </p:txBody>
      </p:sp>
      <p:cxnSp>
        <p:nvCxnSpPr>
          <p:cNvPr id="71" name="Connector: Elbow 70">
            <a:extLst>
              <a:ext uri="{FF2B5EF4-FFF2-40B4-BE49-F238E27FC236}">
                <a16:creationId xmlns:a16="http://schemas.microsoft.com/office/drawing/2014/main" id="{790A3615-C566-4477-8BD7-61B1A2AE001C}"/>
              </a:ext>
            </a:extLst>
          </p:cNvPr>
          <p:cNvCxnSpPr>
            <a:cxnSpLocks/>
            <a:stCxn id="8" idx="2"/>
            <a:endCxn id="37" idx="1"/>
          </p:cNvCxnSpPr>
          <p:nvPr/>
        </p:nvCxnSpPr>
        <p:spPr>
          <a:xfrm rot="16200000" flipH="1">
            <a:off x="6576552" y="2425158"/>
            <a:ext cx="791251" cy="1377564"/>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4" name="Connector: Elbow 73">
            <a:extLst>
              <a:ext uri="{FF2B5EF4-FFF2-40B4-BE49-F238E27FC236}">
                <a16:creationId xmlns:a16="http://schemas.microsoft.com/office/drawing/2014/main" id="{0F43B767-526D-4953-9A96-A2029AB81068}"/>
              </a:ext>
            </a:extLst>
          </p:cNvPr>
          <p:cNvCxnSpPr>
            <a:cxnSpLocks/>
            <a:stCxn id="8" idx="2"/>
            <a:endCxn id="55" idx="1"/>
          </p:cNvCxnSpPr>
          <p:nvPr/>
        </p:nvCxnSpPr>
        <p:spPr>
          <a:xfrm rot="16200000" flipH="1">
            <a:off x="5968103" y="3033607"/>
            <a:ext cx="2048788" cy="1418204"/>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Connector: Elbow 76">
            <a:extLst>
              <a:ext uri="{FF2B5EF4-FFF2-40B4-BE49-F238E27FC236}">
                <a16:creationId xmlns:a16="http://schemas.microsoft.com/office/drawing/2014/main" id="{4FF06DBB-EEFE-44E5-B5BF-C9778C64535D}"/>
              </a:ext>
            </a:extLst>
          </p:cNvPr>
          <p:cNvCxnSpPr>
            <a:cxnSpLocks/>
            <a:stCxn id="8" idx="2"/>
            <a:endCxn id="39" idx="1"/>
          </p:cNvCxnSpPr>
          <p:nvPr/>
        </p:nvCxnSpPr>
        <p:spPr>
          <a:xfrm rot="16200000" flipH="1">
            <a:off x="5355963" y="3645747"/>
            <a:ext cx="3232429" cy="1377564"/>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0473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7E007-E671-4C84-9441-B8CF01535D9D}"/>
              </a:ext>
            </a:extLst>
          </p:cNvPr>
          <p:cNvSpPr>
            <a:spLocks noGrp="1"/>
          </p:cNvSpPr>
          <p:nvPr>
            <p:ph type="title"/>
          </p:nvPr>
        </p:nvSpPr>
        <p:spPr>
          <a:xfrm>
            <a:off x="1017639" y="238125"/>
            <a:ext cx="7478661" cy="1022350"/>
          </a:xfrm>
        </p:spPr>
        <p:txBody>
          <a:bodyPr/>
          <a:lstStyle/>
          <a:p>
            <a:r>
              <a:rPr lang="en-US" dirty="0"/>
              <a:t>Los </a:t>
            </a:r>
            <a:r>
              <a:rPr lang="en-US" dirty="0" err="1"/>
              <a:t>Bancos</a:t>
            </a:r>
            <a:r>
              <a:rPr lang="en-US" dirty="0"/>
              <a:t> </a:t>
            </a:r>
            <a:r>
              <a:rPr lang="en-US" dirty="0" err="1"/>
              <a:t>en</a:t>
            </a:r>
            <a:r>
              <a:rPr lang="en-US" dirty="0"/>
              <a:t> la Mira (cont.)</a:t>
            </a:r>
          </a:p>
        </p:txBody>
      </p:sp>
      <p:sp>
        <p:nvSpPr>
          <p:cNvPr id="3" name="Content Placeholder 2">
            <a:extLst>
              <a:ext uri="{FF2B5EF4-FFF2-40B4-BE49-F238E27FC236}">
                <a16:creationId xmlns:a16="http://schemas.microsoft.com/office/drawing/2014/main" id="{F50FA75B-E6F2-4A51-AF0C-0D25DF872C69}"/>
              </a:ext>
            </a:extLst>
          </p:cNvPr>
          <p:cNvSpPr>
            <a:spLocks noGrp="1"/>
          </p:cNvSpPr>
          <p:nvPr>
            <p:ph idx="1"/>
          </p:nvPr>
        </p:nvSpPr>
        <p:spPr>
          <a:xfrm>
            <a:off x="422276" y="1349479"/>
            <a:ext cx="8218487" cy="4525963"/>
          </a:xfrm>
        </p:spPr>
        <p:txBody>
          <a:bodyPr/>
          <a:lstStyle/>
          <a:p>
            <a:pPr algn="just"/>
            <a:r>
              <a:rPr lang="es-ES" sz="2400" dirty="0"/>
              <a:t>Los mayores medios para investigar, detectar y denunciar las actividades de blanqueo de capitales siguen estando en los bancos, ya que éstos siguen siendo el eslabón esencial más común que conecta directa o indirectamente todas las actividades financieras del mundo.  Por esta razón, se imponen a los bancos los requisitos más estrictos en materia de lucha contra el blanqueo de capitales.</a:t>
            </a:r>
            <a:endParaRPr lang="en-US" sz="2400" dirty="0"/>
          </a:p>
          <a:p>
            <a:pPr algn="just"/>
            <a:r>
              <a:rPr lang="es-ES" sz="2400" dirty="0"/>
              <a:t>Sin embargo, cuanto más indirecta sea la conexión con los bancos (por ejemplo, el procesamiento de transacciones para los clientes de los clientes; el mantenimiento de cuentas de custodia para fondos de cobertura, etc.), mayor será el reto para conectar a los delincuentes con su dinero, reunir pruebas y perseguir los delitos.</a:t>
            </a:r>
            <a:endParaRPr lang="en-US" sz="2400" dirty="0"/>
          </a:p>
        </p:txBody>
      </p:sp>
      <p:sp>
        <p:nvSpPr>
          <p:cNvPr id="4" name="Slide Number Placeholder 3">
            <a:extLst>
              <a:ext uri="{FF2B5EF4-FFF2-40B4-BE49-F238E27FC236}">
                <a16:creationId xmlns:a16="http://schemas.microsoft.com/office/drawing/2014/main" id="{B63F3687-9807-48A7-AB0D-6A217BEA00E5}"/>
              </a:ext>
            </a:extLst>
          </p:cNvPr>
          <p:cNvSpPr>
            <a:spLocks noGrp="1"/>
          </p:cNvSpPr>
          <p:nvPr>
            <p:ph type="sldNum" sz="quarter" idx="12"/>
          </p:nvPr>
        </p:nvSpPr>
        <p:spPr/>
        <p:txBody>
          <a:bodyPr/>
          <a:lstStyle/>
          <a:p>
            <a:fld id="{941AA2AD-4ABD-40E1-928E-6C7D7FF4C282}" type="slidenum">
              <a:rPr lang="en-GB" smtClean="0"/>
              <a:t>7</a:t>
            </a:fld>
            <a:endParaRPr lang="en-GB" dirty="0"/>
          </a:p>
        </p:txBody>
      </p:sp>
    </p:spTree>
    <p:extLst>
      <p:ext uri="{BB962C8B-B14F-4D97-AF65-F5344CB8AC3E}">
        <p14:creationId xmlns:p14="http://schemas.microsoft.com/office/powerpoint/2010/main" val="1582453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65974-13EA-22D2-1064-B559EB88D5B4}"/>
              </a:ext>
            </a:extLst>
          </p:cNvPr>
          <p:cNvSpPr>
            <a:spLocks noGrp="1"/>
          </p:cNvSpPr>
          <p:nvPr>
            <p:ph type="title"/>
          </p:nvPr>
        </p:nvSpPr>
        <p:spPr/>
        <p:txBody>
          <a:bodyPr/>
          <a:lstStyle/>
          <a:p>
            <a:r>
              <a:rPr lang="en-US" dirty="0"/>
              <a:t>Los </a:t>
            </a:r>
            <a:r>
              <a:rPr lang="en-US" dirty="0" err="1"/>
              <a:t>Bancos</a:t>
            </a:r>
            <a:r>
              <a:rPr lang="en-US" dirty="0"/>
              <a:t> </a:t>
            </a:r>
            <a:r>
              <a:rPr lang="en-US" dirty="0" err="1"/>
              <a:t>en</a:t>
            </a:r>
            <a:r>
              <a:rPr lang="en-US" dirty="0"/>
              <a:t> la Mira (cont.)</a:t>
            </a:r>
          </a:p>
        </p:txBody>
      </p:sp>
      <p:sp>
        <p:nvSpPr>
          <p:cNvPr id="3" name="Content Placeholder 2">
            <a:extLst>
              <a:ext uri="{FF2B5EF4-FFF2-40B4-BE49-F238E27FC236}">
                <a16:creationId xmlns:a16="http://schemas.microsoft.com/office/drawing/2014/main" id="{974D389B-9E90-433A-0E0E-B35A8177A20A}"/>
              </a:ext>
            </a:extLst>
          </p:cNvPr>
          <p:cNvSpPr>
            <a:spLocks noGrp="1"/>
          </p:cNvSpPr>
          <p:nvPr>
            <p:ph idx="1"/>
          </p:nvPr>
        </p:nvSpPr>
        <p:spPr>
          <a:xfrm>
            <a:off x="367302" y="1260475"/>
            <a:ext cx="8218487" cy="4525963"/>
          </a:xfrm>
        </p:spPr>
        <p:txBody>
          <a:bodyPr/>
          <a:lstStyle/>
          <a:p>
            <a:r>
              <a:rPr lang="es-ES" sz="2600" dirty="0"/>
              <a:t>Los bancos suelen contener un tesoro de información sobre sospechosos y otras personas de interés.  </a:t>
            </a:r>
          </a:p>
          <a:p>
            <a:r>
              <a:rPr lang="es-ES" sz="2600" dirty="0"/>
              <a:t>Gracias a la información de debida diligencia debida recopilada sobre los clientes y sus transacciones financieras, se pueden elaborar perfiles financieros.</a:t>
            </a:r>
          </a:p>
          <a:p>
            <a:r>
              <a:rPr lang="es-ES" sz="2600" dirty="0"/>
              <a:t>A menudo, dicha información no está disponible en otras instituciones, organismos gubernamentales o proveedores.  </a:t>
            </a:r>
          </a:p>
          <a:p>
            <a:r>
              <a:rPr lang="es-ES" sz="2600" dirty="0"/>
              <a:t>En función del alcance de la relación dependerá la información disponible (alcance, amplitud y profundidad). </a:t>
            </a:r>
          </a:p>
          <a:p>
            <a:r>
              <a:rPr lang="es-ES" sz="2600" dirty="0"/>
              <a:t>También puede ser útil comparar la información recopilada.</a:t>
            </a:r>
            <a:endParaRPr lang="en-US" sz="2600" dirty="0"/>
          </a:p>
        </p:txBody>
      </p:sp>
      <p:sp>
        <p:nvSpPr>
          <p:cNvPr id="4" name="Slide Number Placeholder 3">
            <a:extLst>
              <a:ext uri="{FF2B5EF4-FFF2-40B4-BE49-F238E27FC236}">
                <a16:creationId xmlns:a16="http://schemas.microsoft.com/office/drawing/2014/main" id="{05396AB7-FCD4-2EAA-A61F-6A35ABBFC38D}"/>
              </a:ext>
            </a:extLst>
          </p:cNvPr>
          <p:cNvSpPr>
            <a:spLocks noGrp="1"/>
          </p:cNvSpPr>
          <p:nvPr>
            <p:ph type="sldNum" sz="quarter" idx="12"/>
          </p:nvPr>
        </p:nvSpPr>
        <p:spPr/>
        <p:txBody>
          <a:bodyPr/>
          <a:lstStyle/>
          <a:p>
            <a:fld id="{941AA2AD-4ABD-40E1-928E-6C7D7FF4C282}" type="slidenum">
              <a:rPr lang="en-GB" smtClean="0"/>
              <a:t>8</a:t>
            </a:fld>
            <a:endParaRPr lang="en-GB" dirty="0"/>
          </a:p>
        </p:txBody>
      </p:sp>
    </p:spTree>
    <p:extLst>
      <p:ext uri="{BB962C8B-B14F-4D97-AF65-F5344CB8AC3E}">
        <p14:creationId xmlns:p14="http://schemas.microsoft.com/office/powerpoint/2010/main" val="1147711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0F85A-6D52-DF9B-4DF2-9EBFD1C40709}"/>
              </a:ext>
            </a:extLst>
          </p:cNvPr>
          <p:cNvSpPr>
            <a:spLocks noGrp="1"/>
          </p:cNvSpPr>
          <p:nvPr>
            <p:ph type="title"/>
          </p:nvPr>
        </p:nvSpPr>
        <p:spPr>
          <a:xfrm>
            <a:off x="1150620" y="73060"/>
            <a:ext cx="7613236" cy="1081551"/>
          </a:xfrm>
        </p:spPr>
        <p:txBody>
          <a:bodyPr anchor="b">
            <a:normAutofit fontScale="90000"/>
          </a:bodyPr>
          <a:lstStyle/>
          <a:p>
            <a:r>
              <a:rPr lang="es-ES" sz="4050" dirty="0"/>
              <a:t>¿Qué información está disponible? - Amplitud frente a profundidad</a:t>
            </a:r>
            <a:endParaRPr lang="en-US" sz="4050" dirty="0"/>
          </a:p>
        </p:txBody>
      </p:sp>
      <p:sp>
        <p:nvSpPr>
          <p:cNvPr id="3" name="Content Placeholder 2">
            <a:extLst>
              <a:ext uri="{FF2B5EF4-FFF2-40B4-BE49-F238E27FC236}">
                <a16:creationId xmlns:a16="http://schemas.microsoft.com/office/drawing/2014/main" id="{1D948D6E-411D-41E7-27C8-9F77E881626C}"/>
              </a:ext>
            </a:extLst>
          </p:cNvPr>
          <p:cNvSpPr>
            <a:spLocks noGrp="1"/>
          </p:cNvSpPr>
          <p:nvPr>
            <p:ph idx="1"/>
          </p:nvPr>
        </p:nvSpPr>
        <p:spPr>
          <a:xfrm>
            <a:off x="266700" y="2113280"/>
            <a:ext cx="3182692" cy="3992880"/>
          </a:xfrm>
        </p:spPr>
        <p:txBody>
          <a:bodyPr>
            <a:normAutofit/>
          </a:bodyPr>
          <a:lstStyle/>
          <a:p>
            <a:pPr>
              <a:defRPr/>
            </a:pPr>
            <a:r>
              <a:rPr lang="es-ES" sz="2000" dirty="0"/>
              <a:t>Relación bancaria directa - diligencia debida con el cliente (profundidad del perfil del cliente y transacciones dentro de la relación con ese banco)</a:t>
            </a:r>
          </a:p>
          <a:p>
            <a:pPr>
              <a:defRPr/>
            </a:pPr>
            <a:endParaRPr lang="es-ES" sz="2000" dirty="0"/>
          </a:p>
          <a:p>
            <a:pPr>
              <a:defRPr/>
            </a:pPr>
            <a:r>
              <a:rPr lang="es-ES" sz="2000" dirty="0"/>
              <a:t>Relación de corresponsalía - transacción (amplitud de la actividad del cliente)</a:t>
            </a:r>
            <a:endParaRPr lang="en-US" sz="2000" dirty="0"/>
          </a:p>
        </p:txBody>
      </p:sp>
      <p:pic>
        <p:nvPicPr>
          <p:cNvPr id="5" name="Picture 4" descr="A picture containing text, newspaper, receipt&#10;&#10;Description automatically generated">
            <a:extLst>
              <a:ext uri="{FF2B5EF4-FFF2-40B4-BE49-F238E27FC236}">
                <a16:creationId xmlns:a16="http://schemas.microsoft.com/office/drawing/2014/main" id="{35CDE143-911D-D74F-1E60-CDB6E27174CE}"/>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1818" r="18753" b="1"/>
          <a:stretch/>
        </p:blipFill>
        <p:spPr>
          <a:xfrm>
            <a:off x="3577377" y="1320800"/>
            <a:ext cx="5566623" cy="5537199"/>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495632876"/>
      </p:ext>
    </p:extLst>
  </p:cSld>
  <p:clrMapOvr>
    <a:masterClrMapping/>
  </p:clrMapOvr>
</p:sld>
</file>

<file path=ppt/theme/theme1.xml><?xml version="1.0" encoding="utf-8"?>
<a:theme xmlns:a="http://schemas.openxmlformats.org/drawingml/2006/main" name="OECD Africa Academy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ECD Africa Academy Theme" id="{DE495D7A-E94E-47A3-8343-F1FEA1504EF2}" vid="{0CFFD8E2-A64F-4125-B54C-2F2C0FEDCC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OECD Africa Academy Theme[2167]</Template>
  <TotalTime>0</TotalTime>
  <Words>2283</Words>
  <Application>Microsoft Office PowerPoint</Application>
  <PresentationFormat>On-screen Show (4:3)</PresentationFormat>
  <Paragraphs>399</Paragraphs>
  <Slides>50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56" baseType="lpstr">
      <vt:lpstr>Arial</vt:lpstr>
      <vt:lpstr>Calibri</vt:lpstr>
      <vt:lpstr>Helvetica 65 Medium</vt:lpstr>
      <vt:lpstr>Poppins Black</vt:lpstr>
      <vt:lpstr>OECD Africa Academy Theme</vt:lpstr>
      <vt:lpstr>Microsoft Excel 97-2003 Worksheet</vt:lpstr>
      <vt:lpstr>Introducción al sector de los servicios financieros, con especial atención a los pagos globales (follow the money)</vt:lpstr>
      <vt:lpstr>Temas de discusión</vt:lpstr>
      <vt:lpstr>PowerPoint Presentation</vt:lpstr>
      <vt:lpstr>Tipos de empresas en la industria de servicios financieros - Parámetros</vt:lpstr>
      <vt:lpstr>Los Bancos en la Mira</vt:lpstr>
      <vt:lpstr>PowerPoint Presentation</vt:lpstr>
      <vt:lpstr>Los Bancos en la Mira (cont.)</vt:lpstr>
      <vt:lpstr>Los Bancos en la Mira (cont.)</vt:lpstr>
      <vt:lpstr>¿Qué información está disponible? - Amplitud frente a profundidad</vt:lpstr>
      <vt:lpstr>Temas de discusión</vt:lpstr>
      <vt:lpstr>PowerPoint Presentation</vt:lpstr>
      <vt:lpstr>PowerPoint Presentation</vt:lpstr>
      <vt:lpstr>PowerPoint Presentation</vt:lpstr>
      <vt:lpstr>Medios de canje habituales </vt:lpstr>
      <vt:lpstr>Principales centros monetarios y bancos corresponsales</vt:lpstr>
      <vt:lpstr>Principales procesadores de pagos globales en dólares </vt:lpstr>
      <vt:lpstr>PowerPoint Presentation</vt:lpstr>
      <vt:lpstr>PowerPoint Presentation</vt:lpstr>
      <vt:lpstr>PowerPoint Presentation</vt:lpstr>
      <vt:lpstr>PowerPoint Presentation</vt:lpstr>
      <vt:lpstr>Explicación de los tipos de mensajes de pago básicos de SWIFT</vt:lpstr>
      <vt:lpstr>PowerPoint Presentation</vt:lpstr>
      <vt:lpstr>PowerPoint Presentation</vt:lpstr>
      <vt:lpstr>PowerPoint Presentation</vt:lpstr>
      <vt:lpstr>Examinar el cable</vt:lpstr>
      <vt:lpstr>PowerPoint Presentation</vt:lpstr>
      <vt:lpstr>Contenido de un  SWIFT MT103/202Cov</vt:lpstr>
      <vt:lpstr>PowerPoint Presentation</vt:lpstr>
      <vt:lpstr>PowerPoint Presentation</vt:lpstr>
      <vt:lpstr>Soporte de software Por favor...</vt:lpstr>
      <vt:lpstr>PowerPoint Presentation</vt:lpstr>
      <vt:lpstr>PowerPoint Presentation</vt:lpstr>
      <vt:lpstr>PowerPoint Presentation</vt:lpstr>
      <vt:lpstr>PowerPoint Presentation</vt:lpstr>
      <vt:lpstr>PowerPoint Presentation</vt:lpstr>
      <vt:lpstr>PowerPoint Presentation</vt:lpstr>
      <vt:lpstr>Técnicas habituales de blanqueo de dinero  Los juegos de los malos</vt:lpstr>
      <vt:lpstr>Spoke and Wheel</vt:lpstr>
      <vt:lpstr>Proveedores de servicios de pago y empresas de servicios monetarios</vt:lpstr>
      <vt:lpstr>     Facilitadores y anonimato (abogados, contables, proveedores de servicios administrativos)</vt:lpstr>
      <vt:lpstr>Déjeme hacerle un favor  (una Entidad Envía por otra)</vt:lpstr>
      <vt:lpstr>Cambiar de entidad.... Superponer la vida útil de una entidad ficticia, transferir los activos y continuar el movimiento de fondos.</vt:lpstr>
      <vt:lpstr>Varias empresas con cuentas en el mismo banco - Separa el flujo ilegal utilizando dos pagos permutados dentro de un banco con una transferencia de libro a libro.</vt:lpstr>
      <vt:lpstr>Cambio de divisas por transferencia</vt:lpstr>
      <vt:lpstr>Desvío a México</vt:lpstr>
      <vt:lpstr>Monedas virtuales</vt:lpstr>
      <vt:lpstr>Hawala</vt:lpstr>
      <vt:lpstr>Préstamos, impuestos y precios de transferencia</vt:lpstr>
      <vt:lpstr>Otros esquemas/casos</vt:lpstr>
      <vt:lpstr>Si le interesa explorar las posibilidades de colaboración y reforzar sus capacidades...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Douglas Sloan</dc:creator>
  <cp:lastModifiedBy>Ignacio Martin Irigaray</cp:lastModifiedBy>
  <cp:revision>56</cp:revision>
  <dcterms:created xsi:type="dcterms:W3CDTF">2018-10-25T16:33:09Z</dcterms:created>
  <dcterms:modified xsi:type="dcterms:W3CDTF">2023-10-26T23:19:09Z</dcterms:modified>
</cp:coreProperties>
</file>