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79" r:id="rId3"/>
    <p:sldId id="283" r:id="rId4"/>
    <p:sldId id="284" r:id="rId5"/>
    <p:sldId id="1096" r:id="rId6"/>
    <p:sldId id="285" r:id="rId7"/>
    <p:sldId id="1097" r:id="rId8"/>
    <p:sldId id="1044" r:id="rId9"/>
    <p:sldId id="1098" r:id="rId10"/>
    <p:sldId id="1099" r:id="rId11"/>
    <p:sldId id="282" r:id="rId12"/>
  </p:sldIdLst>
  <p:sldSz cx="12192000" cy="6858000"/>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DEAEC34-8930-4B73-9E60-B45667A19448}">
          <p14:sldIdLst>
            <p14:sldId id="275"/>
            <p14:sldId id="279"/>
            <p14:sldId id="283"/>
            <p14:sldId id="284"/>
            <p14:sldId id="1096"/>
            <p14:sldId id="285"/>
            <p14:sldId id="1097"/>
            <p14:sldId id="1044"/>
            <p14:sldId id="1098"/>
            <p14:sldId id="1099"/>
            <p14:sldId id="282"/>
          </p14:sldIdLst>
        </p14:section>
        <p14:section name="Sección sin título" id="{3E5B5823-F7EF-4245-A49E-4B4F59EDA49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532" autoAdjust="0"/>
  </p:normalViewPr>
  <p:slideViewPr>
    <p:cSldViewPr snapToGrid="0">
      <p:cViewPr>
        <p:scale>
          <a:sx n="97" d="100"/>
          <a:sy n="97" d="100"/>
        </p:scale>
        <p:origin x="96" y="139"/>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408B2-7426-4ECD-AF41-6A8C101E8D61}"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CL"/>
        </a:p>
      </dgm:t>
    </dgm:pt>
    <dgm:pt modelId="{EA017058-54A6-48A9-9499-BA2B347DC65F}">
      <dgm:prSet phldrT="[Texto]"/>
      <dgm:spPr/>
      <dgm:t>
        <a:bodyPr/>
        <a:lstStyle/>
        <a:p>
          <a:r>
            <a:rPr lang="en-GB" b="1" dirty="0">
              <a:solidFill>
                <a:schemeClr val="tx1"/>
              </a:solidFill>
              <a:latin typeface="Lucida Sans Unicode" panose="020B0602030504020204" pitchFamily="34" charset="0"/>
              <a:cs typeface="Lucida Sans Unicode" panose="020B0602030504020204" pitchFamily="34" charset="0"/>
            </a:rPr>
            <a:t>Bank </a:t>
          </a:r>
        </a:p>
        <a:p>
          <a:r>
            <a:rPr lang="en-GB" b="1" dirty="0">
              <a:solidFill>
                <a:schemeClr val="tx1"/>
              </a:solidFill>
              <a:latin typeface="Lucida Sans Unicode" panose="020B0602030504020204" pitchFamily="34" charset="0"/>
              <a:cs typeface="Lucida Sans Unicode" panose="020B0602030504020204" pitchFamily="34" charset="0"/>
            </a:rPr>
            <a:t>(regulated entity)</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A6419C4C-75C3-423C-8BAD-EBAC8102F25B}" type="parTrans" cxnId="{5EC7907D-2563-4FB4-9066-1A8E4EAE1754}">
      <dgm:prSet/>
      <dgm:spPr/>
      <dgm:t>
        <a:bodyPr/>
        <a:lstStyle/>
        <a:p>
          <a:endParaRPr lang="es-CL"/>
        </a:p>
      </dgm:t>
    </dgm:pt>
    <dgm:pt modelId="{78C43AAE-991C-46B6-985F-901036CD2B1C}" type="sibTrans" cxnId="{5EC7907D-2563-4FB4-9066-1A8E4EAE1754}">
      <dgm:prSet/>
      <dgm:spPr/>
      <dgm:t>
        <a:bodyPr/>
        <a:lstStyle/>
        <a:p>
          <a:endParaRPr lang="es-CL"/>
        </a:p>
      </dgm:t>
    </dgm:pt>
    <dgm:pt modelId="{129B5958-6604-4B33-B6F7-2400D97E5AD0}">
      <dgm:prSet phldrT="[Texto]"/>
      <dgm:spPr/>
      <dgm:t>
        <a:bodyPr/>
        <a:lstStyle/>
        <a:p>
          <a:pPr algn="just"/>
          <a:r>
            <a:rPr lang="en-GB" dirty="0">
              <a:latin typeface="Lucida Sans Unicode" panose="020B0602030504020204" pitchFamily="34" charset="0"/>
              <a:cs typeface="Lucida Sans Unicode" panose="020B0602030504020204" pitchFamily="34" charset="0"/>
            </a:rPr>
            <a:t>The implementation of preventive measures enabled the detection of a suspicious operation by a bank and the sending of a STR to the FAU.</a:t>
          </a:r>
          <a:r>
            <a:rPr lang="es-MX" dirty="0">
              <a:latin typeface="Lucida Sans Unicode" panose="020B0602030504020204" pitchFamily="34" charset="0"/>
              <a:cs typeface="Lucida Sans Unicode" panose="020B0602030504020204" pitchFamily="34" charset="0"/>
            </a:rPr>
            <a:t>. </a:t>
          </a:r>
          <a:endParaRPr lang="es-CL" dirty="0">
            <a:latin typeface="Lucida Sans Unicode" panose="020B0602030504020204" pitchFamily="34" charset="0"/>
            <a:cs typeface="Lucida Sans Unicode" panose="020B0602030504020204" pitchFamily="34" charset="0"/>
          </a:endParaRPr>
        </a:p>
      </dgm:t>
    </dgm:pt>
    <dgm:pt modelId="{F83EC012-8330-49F5-8D8B-B117319A8C0E}" type="parTrans" cxnId="{FC7E3390-DECF-4261-94E5-79A331E2E868}">
      <dgm:prSet/>
      <dgm:spPr/>
      <dgm:t>
        <a:bodyPr/>
        <a:lstStyle/>
        <a:p>
          <a:endParaRPr lang="es-CL"/>
        </a:p>
      </dgm:t>
    </dgm:pt>
    <dgm:pt modelId="{9A1AD122-6A91-41C3-981C-D43D5BBB4E59}" type="sibTrans" cxnId="{FC7E3390-DECF-4261-94E5-79A331E2E868}">
      <dgm:prSet/>
      <dgm:spPr/>
      <dgm:t>
        <a:bodyPr/>
        <a:lstStyle/>
        <a:p>
          <a:endParaRPr lang="es-CL"/>
        </a:p>
      </dgm:t>
    </dgm:pt>
    <dgm:pt modelId="{80319FD5-613A-4DAE-AB25-42E1840AA120}">
      <dgm:prSet phldrT="[Texto]"/>
      <dgm:spPr/>
      <dgm:t>
        <a:bodyPr/>
        <a:lstStyle/>
        <a:p>
          <a:r>
            <a:rPr lang="es-MX" b="1" dirty="0">
              <a:solidFill>
                <a:schemeClr val="tx1"/>
              </a:solidFill>
              <a:latin typeface="Lucida Sans Unicode" panose="020B0602030504020204" pitchFamily="34" charset="0"/>
              <a:cs typeface="Lucida Sans Unicode" panose="020B0602030504020204" pitchFamily="34" charset="0"/>
            </a:rPr>
            <a:t>UAF</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6B3585C8-5267-4D77-8714-2ED12B323094}" type="parTrans" cxnId="{D9C66AE6-B12F-42E1-BD4D-044ADE4AA424}">
      <dgm:prSet/>
      <dgm:spPr/>
      <dgm:t>
        <a:bodyPr/>
        <a:lstStyle/>
        <a:p>
          <a:endParaRPr lang="es-CL"/>
        </a:p>
      </dgm:t>
    </dgm:pt>
    <dgm:pt modelId="{5E81CD6B-CD77-4CAC-99E3-1A6B52684C54}" type="sibTrans" cxnId="{D9C66AE6-B12F-42E1-BD4D-044ADE4AA424}">
      <dgm:prSet/>
      <dgm:spPr/>
      <dgm:t>
        <a:bodyPr/>
        <a:lstStyle/>
        <a:p>
          <a:endParaRPr lang="es-CL"/>
        </a:p>
      </dgm:t>
    </dgm:pt>
    <dgm:pt modelId="{C5C9B5B4-C400-4131-AF93-818497A4933F}">
      <dgm:prSet phldrT="[Texto]"/>
      <dgm:spPr/>
      <dgm:t>
        <a:bodyPr/>
        <a:lstStyle/>
        <a:p>
          <a:pPr algn="just"/>
          <a:r>
            <a:rPr lang="en-GB" dirty="0">
              <a:latin typeface="Lucida Sans Unicode" panose="020B0602030504020204" pitchFamily="34" charset="0"/>
              <a:cs typeface="Lucida Sans Unicode" panose="020B0602030504020204" pitchFamily="34" charset="0"/>
            </a:rPr>
            <a:t>Through financial intelligence processes, the FAU detected indications of ML and sent an Intelligence Report to the Public Prosecutor's Office.</a:t>
          </a:r>
          <a:endParaRPr lang="es-CL" dirty="0">
            <a:latin typeface="Lucida Sans Unicode" panose="020B0602030504020204" pitchFamily="34" charset="0"/>
            <a:cs typeface="Lucida Sans Unicode" panose="020B0602030504020204" pitchFamily="34" charset="0"/>
          </a:endParaRPr>
        </a:p>
      </dgm:t>
    </dgm:pt>
    <dgm:pt modelId="{3053862D-8E3C-49CF-ADD7-5E81F68D8F49}" type="parTrans" cxnId="{CE2EAEB0-C0E7-466B-BAC1-9574351D1D10}">
      <dgm:prSet/>
      <dgm:spPr/>
      <dgm:t>
        <a:bodyPr/>
        <a:lstStyle/>
        <a:p>
          <a:endParaRPr lang="es-CL"/>
        </a:p>
      </dgm:t>
    </dgm:pt>
    <dgm:pt modelId="{F2DD02D6-A46A-436B-A6E5-E3E9E626B9B3}" type="sibTrans" cxnId="{CE2EAEB0-C0E7-466B-BAC1-9574351D1D10}">
      <dgm:prSet/>
      <dgm:spPr/>
      <dgm:t>
        <a:bodyPr/>
        <a:lstStyle/>
        <a:p>
          <a:endParaRPr lang="es-CL"/>
        </a:p>
      </dgm:t>
    </dgm:pt>
    <dgm:pt modelId="{F74DDA2D-2B07-4269-98F3-22560FACCC5F}">
      <dgm:prSet phldrT="[Texto]"/>
      <dgm:spPr>
        <a:solidFill>
          <a:schemeClr val="accent4">
            <a:lumMod val="60000"/>
            <a:lumOff val="40000"/>
          </a:schemeClr>
        </a:solidFill>
      </dgm:spPr>
      <dgm:t>
        <a:bodyPr/>
        <a:lstStyle/>
        <a:p>
          <a:r>
            <a:rPr lang="en-GB" b="1" dirty="0">
              <a:solidFill>
                <a:schemeClr val="tx1"/>
              </a:solidFill>
              <a:latin typeface="Lucida Sans Unicode" panose="020B0602030504020204" pitchFamily="34" charset="0"/>
              <a:cs typeface="Lucida Sans Unicode" panose="020B0602030504020204" pitchFamily="34" charset="0"/>
            </a:rPr>
            <a:t>Public Prosecutor's Office</a:t>
          </a:r>
          <a:endParaRPr lang="es-CL" b="1" dirty="0">
            <a:solidFill>
              <a:schemeClr val="tx1"/>
            </a:solidFill>
            <a:latin typeface="Lucida Sans Unicode" panose="020B0602030504020204" pitchFamily="34" charset="0"/>
            <a:cs typeface="Lucida Sans Unicode" panose="020B0602030504020204" pitchFamily="34" charset="0"/>
          </a:endParaRPr>
        </a:p>
      </dgm:t>
    </dgm:pt>
    <dgm:pt modelId="{7E97F653-533C-407E-AE0B-7C82694CA95C}" type="parTrans" cxnId="{974F2CFF-1B38-4E2B-97F3-D8C56035FD94}">
      <dgm:prSet/>
      <dgm:spPr/>
      <dgm:t>
        <a:bodyPr/>
        <a:lstStyle/>
        <a:p>
          <a:endParaRPr lang="es-CL"/>
        </a:p>
      </dgm:t>
    </dgm:pt>
    <dgm:pt modelId="{501A7E14-690B-4201-AE77-2E8C48B4370C}" type="sibTrans" cxnId="{974F2CFF-1B38-4E2B-97F3-D8C56035FD94}">
      <dgm:prSet/>
      <dgm:spPr/>
      <dgm:t>
        <a:bodyPr/>
        <a:lstStyle/>
        <a:p>
          <a:endParaRPr lang="es-CL"/>
        </a:p>
      </dgm:t>
    </dgm:pt>
    <dgm:pt modelId="{31864404-0B51-44F2-B676-FF0B5DA9231C}">
      <dgm:prSet phldrT="[Texto]"/>
      <dgm:spPr/>
      <dgm:t>
        <a:bodyPr/>
        <a:lstStyle/>
        <a:p>
          <a:pPr algn="just"/>
          <a:r>
            <a:rPr lang="en-GB" dirty="0">
              <a:latin typeface="Lucida Sans Unicode" panose="020B0602030504020204" pitchFamily="34" charset="0"/>
              <a:cs typeface="Lucida Sans Unicode" panose="020B0602030504020204" pitchFamily="34" charset="0"/>
            </a:rPr>
            <a:t>The Public Prosecutor's Office opened a criminal investigation, making it one of the largest cases of corruption and money laundering in Chile.</a:t>
          </a:r>
          <a:endParaRPr lang="es-CL" dirty="0">
            <a:latin typeface="Lucida Sans Unicode" panose="020B0602030504020204" pitchFamily="34" charset="0"/>
            <a:cs typeface="Lucida Sans Unicode" panose="020B0602030504020204" pitchFamily="34" charset="0"/>
          </a:endParaRPr>
        </a:p>
      </dgm:t>
    </dgm:pt>
    <dgm:pt modelId="{4A0BB422-3621-47DB-BFB5-40AD7076A9B8}" type="parTrans" cxnId="{40F55125-5057-4F5A-B93A-5CD47C002D41}">
      <dgm:prSet/>
      <dgm:spPr/>
      <dgm:t>
        <a:bodyPr/>
        <a:lstStyle/>
        <a:p>
          <a:endParaRPr lang="es-CL"/>
        </a:p>
      </dgm:t>
    </dgm:pt>
    <dgm:pt modelId="{51C63BD1-1E39-490E-A42F-AEEDFAFD7CFD}" type="sibTrans" cxnId="{40F55125-5057-4F5A-B93A-5CD47C002D41}">
      <dgm:prSet/>
      <dgm:spPr/>
      <dgm:t>
        <a:bodyPr/>
        <a:lstStyle/>
        <a:p>
          <a:endParaRPr lang="es-CL"/>
        </a:p>
      </dgm:t>
    </dgm:pt>
    <dgm:pt modelId="{07BF5735-E1F1-4FEE-892A-9BD7D7EE5B3C}" type="pres">
      <dgm:prSet presAssocID="{85B408B2-7426-4ECD-AF41-6A8C101E8D61}" presName="Name0" presStyleCnt="0">
        <dgm:presLayoutVars>
          <dgm:dir/>
          <dgm:animLvl val="lvl"/>
          <dgm:resizeHandles val="exact"/>
        </dgm:presLayoutVars>
      </dgm:prSet>
      <dgm:spPr/>
    </dgm:pt>
    <dgm:pt modelId="{86ED61B9-305F-452B-982B-237C2AA61953}" type="pres">
      <dgm:prSet presAssocID="{85B408B2-7426-4ECD-AF41-6A8C101E8D61}" presName="tSp" presStyleCnt="0"/>
      <dgm:spPr/>
    </dgm:pt>
    <dgm:pt modelId="{2CEC636A-657E-4EE8-A61B-38A8768870E5}" type="pres">
      <dgm:prSet presAssocID="{85B408B2-7426-4ECD-AF41-6A8C101E8D61}" presName="bSp" presStyleCnt="0"/>
      <dgm:spPr/>
    </dgm:pt>
    <dgm:pt modelId="{686790BE-3162-493A-B1EA-D4D730AD5E06}" type="pres">
      <dgm:prSet presAssocID="{85B408B2-7426-4ECD-AF41-6A8C101E8D61}" presName="process" presStyleCnt="0"/>
      <dgm:spPr/>
    </dgm:pt>
    <dgm:pt modelId="{4A34BA51-0DF6-442C-AC6A-6B2A736501BB}" type="pres">
      <dgm:prSet presAssocID="{EA017058-54A6-48A9-9499-BA2B347DC65F}" presName="composite1" presStyleCnt="0"/>
      <dgm:spPr/>
    </dgm:pt>
    <dgm:pt modelId="{5CBBD36C-5C39-4FEE-9F1F-CD4BDBE3684C}" type="pres">
      <dgm:prSet presAssocID="{EA017058-54A6-48A9-9499-BA2B347DC65F}" presName="dummyNode1" presStyleLbl="node1" presStyleIdx="0" presStyleCnt="3"/>
      <dgm:spPr/>
    </dgm:pt>
    <dgm:pt modelId="{423882D6-74D3-4E44-9557-9B0831B77C5E}" type="pres">
      <dgm:prSet presAssocID="{EA017058-54A6-48A9-9499-BA2B347DC65F}" presName="childNode1" presStyleLbl="bgAcc1" presStyleIdx="0" presStyleCnt="3">
        <dgm:presLayoutVars>
          <dgm:bulletEnabled val="1"/>
        </dgm:presLayoutVars>
      </dgm:prSet>
      <dgm:spPr/>
    </dgm:pt>
    <dgm:pt modelId="{A2545C59-02BE-47AA-82F8-0972DB5BD36F}" type="pres">
      <dgm:prSet presAssocID="{EA017058-54A6-48A9-9499-BA2B347DC65F}" presName="childNode1tx" presStyleLbl="bgAcc1" presStyleIdx="0" presStyleCnt="3">
        <dgm:presLayoutVars>
          <dgm:bulletEnabled val="1"/>
        </dgm:presLayoutVars>
      </dgm:prSet>
      <dgm:spPr/>
    </dgm:pt>
    <dgm:pt modelId="{EB74D405-8AC5-4AA7-BF20-0A4984B8E981}" type="pres">
      <dgm:prSet presAssocID="{EA017058-54A6-48A9-9499-BA2B347DC65F}" presName="parentNode1" presStyleLbl="node1" presStyleIdx="0" presStyleCnt="3">
        <dgm:presLayoutVars>
          <dgm:chMax val="1"/>
          <dgm:bulletEnabled val="1"/>
        </dgm:presLayoutVars>
      </dgm:prSet>
      <dgm:spPr/>
    </dgm:pt>
    <dgm:pt modelId="{EADE94F3-C53E-45DB-87B2-88A0592A8D56}" type="pres">
      <dgm:prSet presAssocID="{EA017058-54A6-48A9-9499-BA2B347DC65F}" presName="connSite1" presStyleCnt="0"/>
      <dgm:spPr/>
    </dgm:pt>
    <dgm:pt modelId="{331753F3-9B04-456E-8AAC-2288094EB80D}" type="pres">
      <dgm:prSet presAssocID="{78C43AAE-991C-46B6-985F-901036CD2B1C}" presName="Name9" presStyleLbl="sibTrans2D1" presStyleIdx="0" presStyleCnt="2"/>
      <dgm:spPr/>
    </dgm:pt>
    <dgm:pt modelId="{F36782E3-5D22-4962-9E1C-62450BCFFB3E}" type="pres">
      <dgm:prSet presAssocID="{80319FD5-613A-4DAE-AB25-42E1840AA120}" presName="composite2" presStyleCnt="0"/>
      <dgm:spPr/>
    </dgm:pt>
    <dgm:pt modelId="{B9772109-CC40-4E99-82B6-0CA2B8B079AC}" type="pres">
      <dgm:prSet presAssocID="{80319FD5-613A-4DAE-AB25-42E1840AA120}" presName="dummyNode2" presStyleLbl="node1" presStyleIdx="0" presStyleCnt="3"/>
      <dgm:spPr/>
    </dgm:pt>
    <dgm:pt modelId="{21885D5F-E8BD-41D7-92BE-6D4F92216592}" type="pres">
      <dgm:prSet presAssocID="{80319FD5-613A-4DAE-AB25-42E1840AA120}" presName="childNode2" presStyleLbl="bgAcc1" presStyleIdx="1" presStyleCnt="3">
        <dgm:presLayoutVars>
          <dgm:bulletEnabled val="1"/>
        </dgm:presLayoutVars>
      </dgm:prSet>
      <dgm:spPr/>
    </dgm:pt>
    <dgm:pt modelId="{2CD6EE3C-8BD3-4068-94A7-7FE3C427EAE4}" type="pres">
      <dgm:prSet presAssocID="{80319FD5-613A-4DAE-AB25-42E1840AA120}" presName="childNode2tx" presStyleLbl="bgAcc1" presStyleIdx="1" presStyleCnt="3">
        <dgm:presLayoutVars>
          <dgm:bulletEnabled val="1"/>
        </dgm:presLayoutVars>
      </dgm:prSet>
      <dgm:spPr/>
    </dgm:pt>
    <dgm:pt modelId="{830F60A6-5D71-43B0-BA63-F4662E1DCB4E}" type="pres">
      <dgm:prSet presAssocID="{80319FD5-613A-4DAE-AB25-42E1840AA120}" presName="parentNode2" presStyleLbl="node1" presStyleIdx="1" presStyleCnt="3">
        <dgm:presLayoutVars>
          <dgm:chMax val="0"/>
          <dgm:bulletEnabled val="1"/>
        </dgm:presLayoutVars>
      </dgm:prSet>
      <dgm:spPr/>
    </dgm:pt>
    <dgm:pt modelId="{46B3569D-577E-425C-A4B7-1B0D4FDE3DAF}" type="pres">
      <dgm:prSet presAssocID="{80319FD5-613A-4DAE-AB25-42E1840AA120}" presName="connSite2" presStyleCnt="0"/>
      <dgm:spPr/>
    </dgm:pt>
    <dgm:pt modelId="{4726646E-1902-4A7A-8320-F1F7FA0A1EA8}" type="pres">
      <dgm:prSet presAssocID="{5E81CD6B-CD77-4CAC-99E3-1A6B52684C54}" presName="Name18" presStyleLbl="sibTrans2D1" presStyleIdx="1" presStyleCnt="2"/>
      <dgm:spPr/>
    </dgm:pt>
    <dgm:pt modelId="{AA59E350-7BC2-4295-9403-72805B533968}" type="pres">
      <dgm:prSet presAssocID="{F74DDA2D-2B07-4269-98F3-22560FACCC5F}" presName="composite1" presStyleCnt="0"/>
      <dgm:spPr/>
    </dgm:pt>
    <dgm:pt modelId="{9B9947FB-4995-4E08-BA75-6213E3CACD64}" type="pres">
      <dgm:prSet presAssocID="{F74DDA2D-2B07-4269-98F3-22560FACCC5F}" presName="dummyNode1" presStyleLbl="node1" presStyleIdx="1" presStyleCnt="3"/>
      <dgm:spPr/>
    </dgm:pt>
    <dgm:pt modelId="{66E7C5CB-0659-4CEB-A6E1-B89DA5F20402}" type="pres">
      <dgm:prSet presAssocID="{F74DDA2D-2B07-4269-98F3-22560FACCC5F}" presName="childNode1" presStyleLbl="bgAcc1" presStyleIdx="2" presStyleCnt="3">
        <dgm:presLayoutVars>
          <dgm:bulletEnabled val="1"/>
        </dgm:presLayoutVars>
      </dgm:prSet>
      <dgm:spPr/>
    </dgm:pt>
    <dgm:pt modelId="{5B1447C0-FF4A-4F5A-8398-72B63E5802B5}" type="pres">
      <dgm:prSet presAssocID="{F74DDA2D-2B07-4269-98F3-22560FACCC5F}" presName="childNode1tx" presStyleLbl="bgAcc1" presStyleIdx="2" presStyleCnt="3">
        <dgm:presLayoutVars>
          <dgm:bulletEnabled val="1"/>
        </dgm:presLayoutVars>
      </dgm:prSet>
      <dgm:spPr/>
    </dgm:pt>
    <dgm:pt modelId="{0824F675-1DDD-4FD2-A589-EDBC69190BF9}" type="pres">
      <dgm:prSet presAssocID="{F74DDA2D-2B07-4269-98F3-22560FACCC5F}" presName="parentNode1" presStyleLbl="node1" presStyleIdx="2" presStyleCnt="3">
        <dgm:presLayoutVars>
          <dgm:chMax val="1"/>
          <dgm:bulletEnabled val="1"/>
        </dgm:presLayoutVars>
      </dgm:prSet>
      <dgm:spPr/>
    </dgm:pt>
    <dgm:pt modelId="{21832274-FD21-4373-80EC-6514DDAB42B6}" type="pres">
      <dgm:prSet presAssocID="{F74DDA2D-2B07-4269-98F3-22560FACCC5F}" presName="connSite1" presStyleCnt="0"/>
      <dgm:spPr/>
    </dgm:pt>
  </dgm:ptLst>
  <dgm:cxnLst>
    <dgm:cxn modelId="{F4F3AA05-00F6-4D57-A389-34F322C0D1D6}" type="presOf" srcId="{129B5958-6604-4B33-B6F7-2400D97E5AD0}" destId="{A2545C59-02BE-47AA-82F8-0972DB5BD36F}" srcOrd="1" destOrd="0" presId="urn:microsoft.com/office/officeart/2005/8/layout/hProcess4"/>
    <dgm:cxn modelId="{5B78F50E-1995-404F-961F-2760DC152248}" type="presOf" srcId="{31864404-0B51-44F2-B676-FF0B5DA9231C}" destId="{5B1447C0-FF4A-4F5A-8398-72B63E5802B5}" srcOrd="1" destOrd="0" presId="urn:microsoft.com/office/officeart/2005/8/layout/hProcess4"/>
    <dgm:cxn modelId="{0FAFFE12-3FFC-420B-81F2-D1D6CFA9F279}" type="presOf" srcId="{31864404-0B51-44F2-B676-FF0B5DA9231C}" destId="{66E7C5CB-0659-4CEB-A6E1-B89DA5F20402}" srcOrd="0" destOrd="0" presId="urn:microsoft.com/office/officeart/2005/8/layout/hProcess4"/>
    <dgm:cxn modelId="{F99B7722-42A3-41D1-AF5B-FC4E0A2F9E51}" type="presOf" srcId="{78C43AAE-991C-46B6-985F-901036CD2B1C}" destId="{331753F3-9B04-456E-8AAC-2288094EB80D}" srcOrd="0" destOrd="0" presId="urn:microsoft.com/office/officeart/2005/8/layout/hProcess4"/>
    <dgm:cxn modelId="{40F55125-5057-4F5A-B93A-5CD47C002D41}" srcId="{F74DDA2D-2B07-4269-98F3-22560FACCC5F}" destId="{31864404-0B51-44F2-B676-FF0B5DA9231C}" srcOrd="0" destOrd="0" parTransId="{4A0BB422-3621-47DB-BFB5-40AD7076A9B8}" sibTransId="{51C63BD1-1E39-490E-A42F-AEEDFAFD7CFD}"/>
    <dgm:cxn modelId="{DCCB4E42-47B3-470D-B159-4FD25DB07ACB}" type="presOf" srcId="{85B408B2-7426-4ECD-AF41-6A8C101E8D61}" destId="{07BF5735-E1F1-4FEE-892A-9BD7D7EE5B3C}" srcOrd="0" destOrd="0" presId="urn:microsoft.com/office/officeart/2005/8/layout/hProcess4"/>
    <dgm:cxn modelId="{3002F44B-C73E-4C1C-944C-9DD8EA7C3524}" type="presOf" srcId="{129B5958-6604-4B33-B6F7-2400D97E5AD0}" destId="{423882D6-74D3-4E44-9557-9B0831B77C5E}" srcOrd="0" destOrd="0" presId="urn:microsoft.com/office/officeart/2005/8/layout/hProcess4"/>
    <dgm:cxn modelId="{CF4F1153-25A5-457B-B556-03DBA48E2276}" type="presOf" srcId="{80319FD5-613A-4DAE-AB25-42E1840AA120}" destId="{830F60A6-5D71-43B0-BA63-F4662E1DCB4E}" srcOrd="0" destOrd="0" presId="urn:microsoft.com/office/officeart/2005/8/layout/hProcess4"/>
    <dgm:cxn modelId="{5EC7907D-2563-4FB4-9066-1A8E4EAE1754}" srcId="{85B408B2-7426-4ECD-AF41-6A8C101E8D61}" destId="{EA017058-54A6-48A9-9499-BA2B347DC65F}" srcOrd="0" destOrd="0" parTransId="{A6419C4C-75C3-423C-8BAD-EBAC8102F25B}" sibTransId="{78C43AAE-991C-46B6-985F-901036CD2B1C}"/>
    <dgm:cxn modelId="{FC7E3390-DECF-4261-94E5-79A331E2E868}" srcId="{EA017058-54A6-48A9-9499-BA2B347DC65F}" destId="{129B5958-6604-4B33-B6F7-2400D97E5AD0}" srcOrd="0" destOrd="0" parTransId="{F83EC012-8330-49F5-8D8B-B117319A8C0E}" sibTransId="{9A1AD122-6A91-41C3-981C-D43D5BBB4E59}"/>
    <dgm:cxn modelId="{0C53B092-558D-436E-A6D3-E59CE96FE598}" type="presOf" srcId="{C5C9B5B4-C400-4131-AF93-818497A4933F}" destId="{2CD6EE3C-8BD3-4068-94A7-7FE3C427EAE4}" srcOrd="1" destOrd="0" presId="urn:microsoft.com/office/officeart/2005/8/layout/hProcess4"/>
    <dgm:cxn modelId="{42365F99-9180-4381-95D4-4B161B56A010}" type="presOf" srcId="{EA017058-54A6-48A9-9499-BA2B347DC65F}" destId="{EB74D405-8AC5-4AA7-BF20-0A4984B8E981}" srcOrd="0" destOrd="0" presId="urn:microsoft.com/office/officeart/2005/8/layout/hProcess4"/>
    <dgm:cxn modelId="{549805A8-B832-471B-B8E0-A9F52390464F}" type="presOf" srcId="{F74DDA2D-2B07-4269-98F3-22560FACCC5F}" destId="{0824F675-1DDD-4FD2-A589-EDBC69190BF9}" srcOrd="0" destOrd="0" presId="urn:microsoft.com/office/officeart/2005/8/layout/hProcess4"/>
    <dgm:cxn modelId="{FC5309AF-9A0D-47D8-B724-A29DABCF25CD}" type="presOf" srcId="{5E81CD6B-CD77-4CAC-99E3-1A6B52684C54}" destId="{4726646E-1902-4A7A-8320-F1F7FA0A1EA8}" srcOrd="0" destOrd="0" presId="urn:microsoft.com/office/officeart/2005/8/layout/hProcess4"/>
    <dgm:cxn modelId="{CE2EAEB0-C0E7-466B-BAC1-9574351D1D10}" srcId="{80319FD5-613A-4DAE-AB25-42E1840AA120}" destId="{C5C9B5B4-C400-4131-AF93-818497A4933F}" srcOrd="0" destOrd="0" parTransId="{3053862D-8E3C-49CF-ADD7-5E81F68D8F49}" sibTransId="{F2DD02D6-A46A-436B-A6E5-E3E9E626B9B3}"/>
    <dgm:cxn modelId="{8ADE0CBC-924D-4A0F-8528-05E2D1795256}" type="presOf" srcId="{C5C9B5B4-C400-4131-AF93-818497A4933F}" destId="{21885D5F-E8BD-41D7-92BE-6D4F92216592}" srcOrd="0" destOrd="0" presId="urn:microsoft.com/office/officeart/2005/8/layout/hProcess4"/>
    <dgm:cxn modelId="{D9C66AE6-B12F-42E1-BD4D-044ADE4AA424}" srcId="{85B408B2-7426-4ECD-AF41-6A8C101E8D61}" destId="{80319FD5-613A-4DAE-AB25-42E1840AA120}" srcOrd="1" destOrd="0" parTransId="{6B3585C8-5267-4D77-8714-2ED12B323094}" sibTransId="{5E81CD6B-CD77-4CAC-99E3-1A6B52684C54}"/>
    <dgm:cxn modelId="{974F2CFF-1B38-4E2B-97F3-D8C56035FD94}" srcId="{85B408B2-7426-4ECD-AF41-6A8C101E8D61}" destId="{F74DDA2D-2B07-4269-98F3-22560FACCC5F}" srcOrd="2" destOrd="0" parTransId="{7E97F653-533C-407E-AE0B-7C82694CA95C}" sibTransId="{501A7E14-690B-4201-AE77-2E8C48B4370C}"/>
    <dgm:cxn modelId="{C6122338-B962-4695-8C73-A2677CB9B6E3}" type="presParOf" srcId="{07BF5735-E1F1-4FEE-892A-9BD7D7EE5B3C}" destId="{86ED61B9-305F-452B-982B-237C2AA61953}" srcOrd="0" destOrd="0" presId="urn:microsoft.com/office/officeart/2005/8/layout/hProcess4"/>
    <dgm:cxn modelId="{FBE6A386-9EFF-42BF-8A52-D9E63F708F2B}" type="presParOf" srcId="{07BF5735-E1F1-4FEE-892A-9BD7D7EE5B3C}" destId="{2CEC636A-657E-4EE8-A61B-38A8768870E5}" srcOrd="1" destOrd="0" presId="urn:microsoft.com/office/officeart/2005/8/layout/hProcess4"/>
    <dgm:cxn modelId="{9C6C4A2F-6B86-4643-88A9-0EB4F4C0283F}" type="presParOf" srcId="{07BF5735-E1F1-4FEE-892A-9BD7D7EE5B3C}" destId="{686790BE-3162-493A-B1EA-D4D730AD5E06}" srcOrd="2" destOrd="0" presId="urn:microsoft.com/office/officeart/2005/8/layout/hProcess4"/>
    <dgm:cxn modelId="{44FC60B6-21B8-440B-91C4-D514DF648EF8}" type="presParOf" srcId="{686790BE-3162-493A-B1EA-D4D730AD5E06}" destId="{4A34BA51-0DF6-442C-AC6A-6B2A736501BB}" srcOrd="0" destOrd="0" presId="urn:microsoft.com/office/officeart/2005/8/layout/hProcess4"/>
    <dgm:cxn modelId="{A37E953D-F53B-45B6-AC58-693E45630413}" type="presParOf" srcId="{4A34BA51-0DF6-442C-AC6A-6B2A736501BB}" destId="{5CBBD36C-5C39-4FEE-9F1F-CD4BDBE3684C}" srcOrd="0" destOrd="0" presId="urn:microsoft.com/office/officeart/2005/8/layout/hProcess4"/>
    <dgm:cxn modelId="{7648CE06-F9B3-447F-AA3D-D55891B90FC6}" type="presParOf" srcId="{4A34BA51-0DF6-442C-AC6A-6B2A736501BB}" destId="{423882D6-74D3-4E44-9557-9B0831B77C5E}" srcOrd="1" destOrd="0" presId="urn:microsoft.com/office/officeart/2005/8/layout/hProcess4"/>
    <dgm:cxn modelId="{E7890754-D27E-4829-9299-7C4DAB7B15A4}" type="presParOf" srcId="{4A34BA51-0DF6-442C-AC6A-6B2A736501BB}" destId="{A2545C59-02BE-47AA-82F8-0972DB5BD36F}" srcOrd="2" destOrd="0" presId="urn:microsoft.com/office/officeart/2005/8/layout/hProcess4"/>
    <dgm:cxn modelId="{837EDDAC-0852-4172-9228-1EB96F74768C}" type="presParOf" srcId="{4A34BA51-0DF6-442C-AC6A-6B2A736501BB}" destId="{EB74D405-8AC5-4AA7-BF20-0A4984B8E981}" srcOrd="3" destOrd="0" presId="urn:microsoft.com/office/officeart/2005/8/layout/hProcess4"/>
    <dgm:cxn modelId="{BD907806-A64A-4107-BF8A-28035B27A20D}" type="presParOf" srcId="{4A34BA51-0DF6-442C-AC6A-6B2A736501BB}" destId="{EADE94F3-C53E-45DB-87B2-88A0592A8D56}" srcOrd="4" destOrd="0" presId="urn:microsoft.com/office/officeart/2005/8/layout/hProcess4"/>
    <dgm:cxn modelId="{D972D229-358A-4EDE-8ADA-43C4158B1425}" type="presParOf" srcId="{686790BE-3162-493A-B1EA-D4D730AD5E06}" destId="{331753F3-9B04-456E-8AAC-2288094EB80D}" srcOrd="1" destOrd="0" presId="urn:microsoft.com/office/officeart/2005/8/layout/hProcess4"/>
    <dgm:cxn modelId="{551D4F7D-380B-43FB-88F1-85F6D8C7A929}" type="presParOf" srcId="{686790BE-3162-493A-B1EA-D4D730AD5E06}" destId="{F36782E3-5D22-4962-9E1C-62450BCFFB3E}" srcOrd="2" destOrd="0" presId="urn:microsoft.com/office/officeart/2005/8/layout/hProcess4"/>
    <dgm:cxn modelId="{41D0F99F-A13D-4763-BE42-86DE63D2D9D9}" type="presParOf" srcId="{F36782E3-5D22-4962-9E1C-62450BCFFB3E}" destId="{B9772109-CC40-4E99-82B6-0CA2B8B079AC}" srcOrd="0" destOrd="0" presId="urn:microsoft.com/office/officeart/2005/8/layout/hProcess4"/>
    <dgm:cxn modelId="{1AA9CF4A-D208-4446-BDB2-A8B9DCFFAAFF}" type="presParOf" srcId="{F36782E3-5D22-4962-9E1C-62450BCFFB3E}" destId="{21885D5F-E8BD-41D7-92BE-6D4F92216592}" srcOrd="1" destOrd="0" presId="urn:microsoft.com/office/officeart/2005/8/layout/hProcess4"/>
    <dgm:cxn modelId="{E4113EC5-C56F-4C4E-B52C-79B9A62FB115}" type="presParOf" srcId="{F36782E3-5D22-4962-9E1C-62450BCFFB3E}" destId="{2CD6EE3C-8BD3-4068-94A7-7FE3C427EAE4}" srcOrd="2" destOrd="0" presId="urn:microsoft.com/office/officeart/2005/8/layout/hProcess4"/>
    <dgm:cxn modelId="{CD2E2E2C-D1B9-48AF-92B1-FCBD57E2C160}" type="presParOf" srcId="{F36782E3-5D22-4962-9E1C-62450BCFFB3E}" destId="{830F60A6-5D71-43B0-BA63-F4662E1DCB4E}" srcOrd="3" destOrd="0" presId="urn:microsoft.com/office/officeart/2005/8/layout/hProcess4"/>
    <dgm:cxn modelId="{3417980D-0519-4AA9-A806-E82FE7AA9FDA}" type="presParOf" srcId="{F36782E3-5D22-4962-9E1C-62450BCFFB3E}" destId="{46B3569D-577E-425C-A4B7-1B0D4FDE3DAF}" srcOrd="4" destOrd="0" presId="urn:microsoft.com/office/officeart/2005/8/layout/hProcess4"/>
    <dgm:cxn modelId="{9F8AB8AC-1E6A-4ABE-A639-D57071A0EFBA}" type="presParOf" srcId="{686790BE-3162-493A-B1EA-D4D730AD5E06}" destId="{4726646E-1902-4A7A-8320-F1F7FA0A1EA8}" srcOrd="3" destOrd="0" presId="urn:microsoft.com/office/officeart/2005/8/layout/hProcess4"/>
    <dgm:cxn modelId="{A649D36E-97AA-4C8A-B825-067326E5CA03}" type="presParOf" srcId="{686790BE-3162-493A-B1EA-D4D730AD5E06}" destId="{AA59E350-7BC2-4295-9403-72805B533968}" srcOrd="4" destOrd="0" presId="urn:microsoft.com/office/officeart/2005/8/layout/hProcess4"/>
    <dgm:cxn modelId="{6A6B84AB-DFCC-40D4-9FF4-A388AF4C8683}" type="presParOf" srcId="{AA59E350-7BC2-4295-9403-72805B533968}" destId="{9B9947FB-4995-4E08-BA75-6213E3CACD64}" srcOrd="0" destOrd="0" presId="urn:microsoft.com/office/officeart/2005/8/layout/hProcess4"/>
    <dgm:cxn modelId="{78AF046A-25DD-4582-8A15-5869036CA94A}" type="presParOf" srcId="{AA59E350-7BC2-4295-9403-72805B533968}" destId="{66E7C5CB-0659-4CEB-A6E1-B89DA5F20402}" srcOrd="1" destOrd="0" presId="urn:microsoft.com/office/officeart/2005/8/layout/hProcess4"/>
    <dgm:cxn modelId="{3AC8662E-FE66-437D-BB72-8EE690EE5E28}" type="presParOf" srcId="{AA59E350-7BC2-4295-9403-72805B533968}" destId="{5B1447C0-FF4A-4F5A-8398-72B63E5802B5}" srcOrd="2" destOrd="0" presId="urn:microsoft.com/office/officeart/2005/8/layout/hProcess4"/>
    <dgm:cxn modelId="{8720C325-97BF-461F-B9D9-EFE3AA9B14C0}" type="presParOf" srcId="{AA59E350-7BC2-4295-9403-72805B533968}" destId="{0824F675-1DDD-4FD2-A589-EDBC69190BF9}" srcOrd="3" destOrd="0" presId="urn:microsoft.com/office/officeart/2005/8/layout/hProcess4"/>
    <dgm:cxn modelId="{BC891217-FC3C-48C2-8DC5-7B16902F68F7}" type="presParOf" srcId="{AA59E350-7BC2-4295-9403-72805B533968}" destId="{21832274-FD21-4373-80EC-6514DDAB42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882D6-74D3-4E44-9557-9B0831B77C5E}">
      <dsp:nvSpPr>
        <dsp:cNvPr id="0" name=""/>
        <dsp:cNvSpPr/>
      </dsp:nvSpPr>
      <dsp:spPr>
        <a:xfrm>
          <a:off x="64624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n-GB" sz="1200" kern="1200" dirty="0">
              <a:latin typeface="Lucida Sans Unicode" panose="020B0602030504020204" pitchFamily="34" charset="0"/>
              <a:cs typeface="Lucida Sans Unicode" panose="020B0602030504020204" pitchFamily="34" charset="0"/>
            </a:rPr>
            <a:t>The implementation of preventive measures enabled the detection of a suspicious operation by a bank and the sending of a STR to the FAU.</a:t>
          </a:r>
          <a:r>
            <a:rPr lang="es-MX" sz="1200" kern="1200" dirty="0">
              <a:latin typeface="Lucida Sans Unicode" panose="020B0602030504020204" pitchFamily="34" charset="0"/>
              <a:cs typeface="Lucida Sans Unicode" panose="020B0602030504020204" pitchFamily="34" charset="0"/>
            </a:rPr>
            <a:t>. </a:t>
          </a:r>
          <a:endParaRPr lang="es-CL" sz="1200" kern="1200" dirty="0">
            <a:latin typeface="Lucida Sans Unicode" panose="020B0602030504020204" pitchFamily="34" charset="0"/>
            <a:cs typeface="Lucida Sans Unicode" panose="020B0602030504020204" pitchFamily="34" charset="0"/>
          </a:endParaRPr>
        </a:p>
      </dsp:txBody>
      <dsp:txXfrm>
        <a:off x="688696" y="1002425"/>
        <a:ext cx="2151612" cy="1364470"/>
      </dsp:txXfrm>
    </dsp:sp>
    <dsp:sp modelId="{331753F3-9B04-456E-8AAC-2288094EB80D}">
      <dsp:nvSpPr>
        <dsp:cNvPr id="0" name=""/>
        <dsp:cNvSpPr/>
      </dsp:nvSpPr>
      <dsp:spPr>
        <a:xfrm>
          <a:off x="1868171" y="1273836"/>
          <a:ext cx="2651826" cy="2651826"/>
        </a:xfrm>
        <a:prstGeom prst="leftCircularArrow">
          <a:avLst>
            <a:gd name="adj1" fmla="val 3848"/>
            <a:gd name="adj2" fmla="val 481512"/>
            <a:gd name="adj3" fmla="val 2257023"/>
            <a:gd name="adj4" fmla="val 9024489"/>
            <a:gd name="adj5" fmla="val 449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4D405-8AC5-4AA7-BF20-0A4984B8E981}">
      <dsp:nvSpPr>
        <dsp:cNvPr id="0" name=""/>
        <dsp:cNvSpPr/>
      </dsp:nvSpPr>
      <dsp:spPr>
        <a:xfrm>
          <a:off x="1143248" y="2409347"/>
          <a:ext cx="1988012" cy="7905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Lucida Sans Unicode" panose="020B0602030504020204" pitchFamily="34" charset="0"/>
              <a:cs typeface="Lucida Sans Unicode" panose="020B0602030504020204" pitchFamily="34" charset="0"/>
            </a:rPr>
            <a:t>Bank </a:t>
          </a:r>
        </a:p>
        <a:p>
          <a:pPr marL="0" lvl="0" indent="0" algn="ctr" defTabSz="711200">
            <a:lnSpc>
              <a:spcPct val="90000"/>
            </a:lnSpc>
            <a:spcBef>
              <a:spcPct val="0"/>
            </a:spcBef>
            <a:spcAft>
              <a:spcPct val="35000"/>
            </a:spcAft>
            <a:buNone/>
          </a:pPr>
          <a:r>
            <a:rPr lang="en-GB" sz="1600" b="1" kern="1200" dirty="0">
              <a:solidFill>
                <a:schemeClr val="tx1"/>
              </a:solidFill>
              <a:latin typeface="Lucida Sans Unicode" panose="020B0602030504020204" pitchFamily="34" charset="0"/>
              <a:cs typeface="Lucida Sans Unicode" panose="020B0602030504020204" pitchFamily="34" charset="0"/>
            </a:rPr>
            <a:t>(regulated entity)</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1166403" y="2432502"/>
        <a:ext cx="1941702" cy="744257"/>
      </dsp:txXfrm>
    </dsp:sp>
    <dsp:sp modelId="{21885D5F-E8BD-41D7-92BE-6D4F92216592}">
      <dsp:nvSpPr>
        <dsp:cNvPr id="0" name=""/>
        <dsp:cNvSpPr/>
      </dsp:nvSpPr>
      <dsp:spPr>
        <a:xfrm>
          <a:off x="361723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n-GB" sz="1200" kern="1200" dirty="0">
              <a:latin typeface="Lucida Sans Unicode" panose="020B0602030504020204" pitchFamily="34" charset="0"/>
              <a:cs typeface="Lucida Sans Unicode" panose="020B0602030504020204" pitchFamily="34" charset="0"/>
            </a:rPr>
            <a:t>Through financial intelligence processes, the FAU detected indications of ML and sent an Intelligence Report to the Public Prosecutor's Office.</a:t>
          </a:r>
          <a:endParaRPr lang="es-CL" sz="1200" kern="1200" dirty="0">
            <a:latin typeface="Lucida Sans Unicode" panose="020B0602030504020204" pitchFamily="34" charset="0"/>
            <a:cs typeface="Lucida Sans Unicode" panose="020B0602030504020204" pitchFamily="34" charset="0"/>
          </a:endParaRPr>
        </a:p>
      </dsp:txBody>
      <dsp:txXfrm>
        <a:off x="3659686" y="1397708"/>
        <a:ext cx="2151612" cy="1364470"/>
      </dsp:txXfrm>
    </dsp:sp>
    <dsp:sp modelId="{4726646E-1902-4A7A-8320-F1F7FA0A1EA8}">
      <dsp:nvSpPr>
        <dsp:cNvPr id="0" name=""/>
        <dsp:cNvSpPr/>
      </dsp:nvSpPr>
      <dsp:spPr>
        <a:xfrm>
          <a:off x="4820523" y="-233386"/>
          <a:ext cx="2937603" cy="2937603"/>
        </a:xfrm>
        <a:prstGeom prst="circularArrow">
          <a:avLst>
            <a:gd name="adj1" fmla="val 3474"/>
            <a:gd name="adj2" fmla="val 430786"/>
            <a:gd name="adj3" fmla="val 19393703"/>
            <a:gd name="adj4" fmla="val 12575511"/>
            <a:gd name="adj5" fmla="val 405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F60A6-5D71-43B0-BA63-F4662E1DCB4E}">
      <dsp:nvSpPr>
        <dsp:cNvPr id="0" name=""/>
        <dsp:cNvSpPr/>
      </dsp:nvSpPr>
      <dsp:spPr>
        <a:xfrm>
          <a:off x="4114238" y="564690"/>
          <a:ext cx="1988012" cy="7905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Lucida Sans Unicode" panose="020B0602030504020204" pitchFamily="34" charset="0"/>
              <a:cs typeface="Lucida Sans Unicode" panose="020B0602030504020204" pitchFamily="34" charset="0"/>
            </a:rPr>
            <a:t>UAF</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4137393" y="587845"/>
        <a:ext cx="1941702" cy="744257"/>
      </dsp:txXfrm>
    </dsp:sp>
    <dsp:sp modelId="{66E7C5CB-0659-4CEB-A6E1-B89DA5F20402}">
      <dsp:nvSpPr>
        <dsp:cNvPr id="0" name=""/>
        <dsp:cNvSpPr/>
      </dsp:nvSpPr>
      <dsp:spPr>
        <a:xfrm>
          <a:off x="6588225" y="959974"/>
          <a:ext cx="2236514" cy="18446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n-GB" sz="1200" kern="1200" dirty="0">
              <a:latin typeface="Lucida Sans Unicode" panose="020B0602030504020204" pitchFamily="34" charset="0"/>
              <a:cs typeface="Lucida Sans Unicode" panose="020B0602030504020204" pitchFamily="34" charset="0"/>
            </a:rPr>
            <a:t>The Public Prosecutor's Office opened a criminal investigation, making it one of the largest cases of corruption and money laundering in Chile.</a:t>
          </a:r>
          <a:endParaRPr lang="es-CL" sz="1200" kern="1200" dirty="0">
            <a:latin typeface="Lucida Sans Unicode" panose="020B0602030504020204" pitchFamily="34" charset="0"/>
            <a:cs typeface="Lucida Sans Unicode" panose="020B0602030504020204" pitchFamily="34" charset="0"/>
          </a:endParaRPr>
        </a:p>
      </dsp:txBody>
      <dsp:txXfrm>
        <a:off x="6630676" y="1002425"/>
        <a:ext cx="2151612" cy="1364470"/>
      </dsp:txXfrm>
    </dsp:sp>
    <dsp:sp modelId="{0824F675-1DDD-4FD2-A589-EDBC69190BF9}">
      <dsp:nvSpPr>
        <dsp:cNvPr id="0" name=""/>
        <dsp:cNvSpPr/>
      </dsp:nvSpPr>
      <dsp:spPr>
        <a:xfrm>
          <a:off x="7085228" y="2409347"/>
          <a:ext cx="1988012" cy="790567"/>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Lucida Sans Unicode" panose="020B0602030504020204" pitchFamily="34" charset="0"/>
              <a:cs typeface="Lucida Sans Unicode" panose="020B0602030504020204" pitchFamily="34" charset="0"/>
            </a:rPr>
            <a:t>Public Prosecutor's Office</a:t>
          </a:r>
          <a:endParaRPr lang="es-CL" sz="1600" b="1" kern="1200" dirty="0">
            <a:solidFill>
              <a:schemeClr val="tx1"/>
            </a:solidFill>
            <a:latin typeface="Lucida Sans Unicode" panose="020B0602030504020204" pitchFamily="34" charset="0"/>
            <a:cs typeface="Lucida Sans Unicode" panose="020B0602030504020204" pitchFamily="34" charset="0"/>
          </a:endParaRPr>
        </a:p>
      </dsp:txBody>
      <dsp:txXfrm>
        <a:off x="7108383" y="2432502"/>
        <a:ext cx="1941702" cy="744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L"/>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B8B2BE9-5C64-4BE3-AC70-21EB77777BCF}" type="datetimeFigureOut">
              <a:rPr lang="es-CL" smtClean="0"/>
              <a:t>22-10-2023</a:t>
            </a:fld>
            <a:endParaRPr lang="es-CL"/>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L"/>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3A99386-7937-48E0-B1F5-D28C59B550AE}" type="slidenum">
              <a:rPr lang="es-CL" smtClean="0"/>
              <a:t>‹#›</a:t>
            </a:fld>
            <a:endParaRPr lang="es-CL"/>
          </a:p>
        </p:txBody>
      </p:sp>
    </p:spTree>
    <p:extLst>
      <p:ext uri="{BB962C8B-B14F-4D97-AF65-F5344CB8AC3E}">
        <p14:creationId xmlns:p14="http://schemas.microsoft.com/office/powerpoint/2010/main" val="89741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709C79-4377-BEC7-F5F4-8614D3CB78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6"/>
          <p:cNvSpPr>
            <a:spLocks noGrp="1"/>
          </p:cNvSpPr>
          <p:nvPr>
            <p:ph type="title"/>
          </p:nvPr>
        </p:nvSpPr>
        <p:spPr>
          <a:xfrm>
            <a:off x="1411131" y="2403709"/>
            <a:ext cx="4572000" cy="1700823"/>
          </a:xfrm>
        </p:spPr>
        <p:txBody>
          <a:bodyPr>
            <a:normAutofit/>
          </a:bodyPr>
          <a:lstStyle>
            <a:lvl1pPr algn="ctr">
              <a:defRPr sz="3200">
                <a:solidFill>
                  <a:schemeClr val="tx1"/>
                </a:solidFill>
              </a:defRPr>
            </a:lvl1pPr>
          </a:lstStyle>
          <a:p>
            <a:r>
              <a:rPr lang="es-ES"/>
              <a:t>Haga clic para modificar el estilo de título del patrón</a:t>
            </a:r>
            <a:endParaRPr lang="es-CL" dirty="0"/>
          </a:p>
        </p:txBody>
      </p:sp>
    </p:spTree>
    <p:extLst>
      <p:ext uri="{BB962C8B-B14F-4D97-AF65-F5344CB8AC3E}">
        <p14:creationId xmlns:p14="http://schemas.microsoft.com/office/powerpoint/2010/main" val="294383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5F82E05-4CD3-470C-B18D-6976E4768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ítulo 1"/>
          <p:cNvSpPr>
            <a:spLocks noGrp="1"/>
          </p:cNvSpPr>
          <p:nvPr>
            <p:ph type="title"/>
          </p:nvPr>
        </p:nvSpPr>
        <p:spPr>
          <a:xfrm>
            <a:off x="658812" y="501800"/>
            <a:ext cx="8992263" cy="1060998"/>
          </a:xfrm>
        </p:spPr>
        <p:txBody>
          <a:bodyPr>
            <a:normAutofit/>
          </a:bodyPr>
          <a:lstStyle>
            <a:lvl1pPr algn="l">
              <a:defRPr sz="2800">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a:p>
        </p:txBody>
      </p:sp>
      <p:sp>
        <p:nvSpPr>
          <p:cNvPr id="14" name="Marcador de contenido 13">
            <a:extLst>
              <a:ext uri="{FF2B5EF4-FFF2-40B4-BE49-F238E27FC236}">
                <a16:creationId xmlns:a16="http://schemas.microsoft.com/office/drawing/2014/main" id="{E5F0EA6F-367B-4333-9053-2263B5E7ED6B}"/>
              </a:ext>
            </a:extLst>
          </p:cNvPr>
          <p:cNvSpPr>
            <a:spLocks noGrp="1"/>
          </p:cNvSpPr>
          <p:nvPr>
            <p:ph sz="quarter" idx="13"/>
          </p:nvPr>
        </p:nvSpPr>
        <p:spPr>
          <a:xfrm>
            <a:off x="658813" y="1889125"/>
            <a:ext cx="11177587" cy="3332163"/>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Tree>
    <p:extLst>
      <p:ext uri="{BB962C8B-B14F-4D97-AF65-F5344CB8AC3E}">
        <p14:creationId xmlns:p14="http://schemas.microsoft.com/office/powerpoint/2010/main" val="152493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4A3FBEF-292A-4207-95F2-94F42663CA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14"/>
            <a:ext cx="12192000" cy="6856286"/>
          </a:xfrm>
          <a:prstGeom prst="rect">
            <a:avLst/>
          </a:prstGeom>
        </p:spPr>
      </p:pic>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dirty="0"/>
          </a:p>
        </p:txBody>
      </p:sp>
    </p:spTree>
    <p:extLst>
      <p:ext uri="{BB962C8B-B14F-4D97-AF65-F5344CB8AC3E}">
        <p14:creationId xmlns:p14="http://schemas.microsoft.com/office/powerpoint/2010/main" val="35840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pic>
        <p:nvPicPr>
          <p:cNvPr id="7" name="Imagen 6">
            <a:extLst>
              <a:ext uri="{FF2B5EF4-FFF2-40B4-BE49-F238E27FC236}">
                <a16:creationId xmlns:a16="http://schemas.microsoft.com/office/drawing/2014/main" id="{CD41E241-0ACC-48D2-907A-55FBE69C2C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28791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492393" y="2968236"/>
            <a:ext cx="6408712" cy="1325563"/>
          </a:xfrm>
        </p:spPr>
        <p:txBody>
          <a:bodyPr/>
          <a:lstStyle>
            <a:lvl1pPr algn="ctr">
              <a:defRPr>
                <a:solidFill>
                  <a:schemeClr val="tx1"/>
                </a:solidFill>
              </a:defRPr>
            </a:lvl1pPr>
          </a:lstStyle>
          <a:p>
            <a:r>
              <a:rPr lang="es-ES"/>
              <a:t>Haga clic para modificar el estilo de título del patrón</a:t>
            </a:r>
            <a:endParaRPr lang="es-CL" dirty="0"/>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6847A0A-E93E-4613-9947-D9BE8CC80335}" type="datetimeFigureOut">
              <a:rPr lang="es-CL" smtClean="0"/>
              <a:t>22-10-2023</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EDB87203-EFDC-4948-910A-0D00A73EEBAC}" type="slidenum">
              <a:rPr lang="es-CL" smtClean="0"/>
              <a:t>‹#›</a:t>
            </a:fld>
            <a:endParaRPr lang="es-CL" dirty="0"/>
          </a:p>
        </p:txBody>
      </p:sp>
      <p:pic>
        <p:nvPicPr>
          <p:cNvPr id="9" name="Imagen 8">
            <a:extLst>
              <a:ext uri="{FF2B5EF4-FFF2-40B4-BE49-F238E27FC236}">
                <a16:creationId xmlns:a16="http://schemas.microsoft.com/office/drawing/2014/main" id="{2D743633-0170-489C-8C63-EC015A012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09183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41D927-3FFC-4254-AC47-AEEBE2BDA6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75403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87203-EFDC-4948-910A-0D00A73EEBAC}" type="slidenum">
              <a:rPr lang="es-CL" smtClean="0"/>
              <a:t>‹#›</a:t>
            </a:fld>
            <a:endParaRPr lang="es-CL"/>
          </a:p>
        </p:txBody>
      </p:sp>
    </p:spTree>
    <p:extLst>
      <p:ext uri="{BB962C8B-B14F-4D97-AF65-F5344CB8AC3E}">
        <p14:creationId xmlns:p14="http://schemas.microsoft.com/office/powerpoint/2010/main" val="3440874787"/>
      </p:ext>
    </p:extLst>
  </p:cSld>
  <p:clrMap bg1="lt1" tx1="dk1" bg2="lt2" tx2="dk2" accent1="accent1" accent2="accent2" accent3="accent3" accent4="accent4" accent5="accent5" accent6="accent6" hlink="hlink" folHlink="folHlink"/>
  <p:sldLayoutIdLst>
    <p:sldLayoutId id="2147483674" r:id="rId1"/>
    <p:sldLayoutId id="2147483665" r:id="rId2"/>
    <p:sldLayoutId id="2147483676" r:id="rId3"/>
    <p:sldLayoutId id="2147483678" r:id="rId4"/>
    <p:sldLayoutId id="2147483679" r:id="rId5"/>
    <p:sldLayoutId id="2147483675" r:id="rId6"/>
  </p:sldLayoutIdLst>
  <p:txStyles>
    <p:titleStyle>
      <a:lvl1pPr algn="l" defTabSz="914400" rtl="0" eaLnBrk="1" latinLnBrk="0" hangingPunct="1">
        <a:lnSpc>
          <a:spcPct val="90000"/>
        </a:lnSpc>
        <a:spcBef>
          <a:spcPct val="0"/>
        </a:spcBef>
        <a:buNone/>
        <a:defRPr sz="32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p:titleStyle>
    <p:bodyStyle>
      <a:lvl1pPr marL="228600" indent="-228600" algn="l" defTabSz="914400" rtl="0" eaLnBrk="1" latinLnBrk="0" hangingPunct="1">
        <a:lnSpc>
          <a:spcPct val="90000"/>
        </a:lnSpc>
        <a:spcBef>
          <a:spcPts val="1000"/>
        </a:spcBef>
        <a:buFont typeface="Lucida Sans" panose="020B0602040502020204" pitchFamily="34" charset="0"/>
        <a:buChar char="-"/>
        <a:defRPr sz="24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1pPr>
      <a:lvl2pPr marL="685800" indent="-228600" algn="l" defTabSz="914400" rtl="0" eaLnBrk="1" latinLnBrk="0" hangingPunct="1">
        <a:lnSpc>
          <a:spcPct val="90000"/>
        </a:lnSpc>
        <a:spcBef>
          <a:spcPts val="500"/>
        </a:spcBef>
        <a:buFont typeface="Lucida Sans" panose="020B0602040502020204" pitchFamily="34" charset="0"/>
        <a:buChar char="-"/>
        <a:defRPr sz="20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2pPr>
      <a:lvl3pPr marL="1143000" indent="-228600" algn="l" defTabSz="914400" rtl="0" eaLnBrk="1" latinLnBrk="0" hangingPunct="1">
        <a:lnSpc>
          <a:spcPct val="90000"/>
        </a:lnSpc>
        <a:spcBef>
          <a:spcPts val="500"/>
        </a:spcBef>
        <a:buFont typeface="Lucida Sans" panose="020B0602040502020204" pitchFamily="34" charset="0"/>
        <a:buChar char="-"/>
        <a:defRPr sz="18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3pPr>
      <a:lvl4pPr marL="1600200" indent="-228600" algn="l" defTabSz="914400" rtl="0" eaLnBrk="1" latinLnBrk="0" hangingPunct="1">
        <a:lnSpc>
          <a:spcPct val="90000"/>
        </a:lnSpc>
        <a:spcBef>
          <a:spcPts val="500"/>
        </a:spcBef>
        <a:buFont typeface="Lucida Sans" panose="020B0602040502020204" pitchFamily="34" charset="0"/>
        <a:buChar char="-"/>
        <a:defRPr sz="16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4pPr>
      <a:lvl5pPr marL="2057400" indent="-228600" algn="l" defTabSz="914400" rtl="0" eaLnBrk="1" latinLnBrk="0" hangingPunct="1">
        <a:lnSpc>
          <a:spcPct val="90000"/>
        </a:lnSpc>
        <a:spcBef>
          <a:spcPts val="500"/>
        </a:spcBef>
        <a:buFont typeface="Lucida Sans" panose="020B0602040502020204" pitchFamily="34" charset="0"/>
        <a:buChar char="-"/>
        <a:defRPr sz="1600" kern="1200">
          <a:solidFill>
            <a:schemeClr val="tx2"/>
          </a:solidFill>
          <a:latin typeface="Lucida Sans Unicode" panose="020B0602030504020204" pitchFamily="34" charset="0"/>
          <a:ea typeface="Open Sans" panose="020B0606030504020204" pitchFamily="34" charset="0"/>
          <a:cs typeface="Lucida Sans Unicode" panose="020B0602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1130" y="1451295"/>
            <a:ext cx="8596935" cy="2653237"/>
          </a:xfrm>
        </p:spPr>
        <p:txBody>
          <a:bodyPr>
            <a:normAutofit fontScale="90000"/>
          </a:bodyPr>
          <a:lstStyle/>
          <a:p>
            <a:pPr algn="ctr"/>
            <a:r>
              <a:rPr lang="en-GB" sz="4000" dirty="0"/>
              <a:t>Verde Austral Case: </a:t>
            </a:r>
            <a:br>
              <a:rPr lang="en-GB" sz="4000" dirty="0"/>
            </a:br>
            <a:r>
              <a:rPr lang="en-GB" sz="4000" dirty="0"/>
              <a:t>Embezzlement of public funds, fraud, illicit association and money laundering by a police agency.</a:t>
            </a:r>
            <a:endParaRPr lang="es-CL" sz="4000" dirty="0"/>
          </a:p>
        </p:txBody>
      </p:sp>
    </p:spTree>
    <p:extLst>
      <p:ext uri="{BB962C8B-B14F-4D97-AF65-F5344CB8AC3E}">
        <p14:creationId xmlns:p14="http://schemas.microsoft.com/office/powerpoint/2010/main" val="200890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9A82C57-D318-2A60-2193-027D5F456BD8}"/>
              </a:ext>
            </a:extLst>
          </p:cNvPr>
          <p:cNvSpPr>
            <a:spLocks noGrp="1"/>
          </p:cNvSpPr>
          <p:nvPr>
            <p:ph type="title"/>
          </p:nvPr>
        </p:nvSpPr>
        <p:spPr>
          <a:xfrm>
            <a:off x="658812" y="501800"/>
            <a:ext cx="8992263" cy="1060998"/>
          </a:xfrm>
        </p:spPr>
        <p:txBody>
          <a:bodyPr/>
          <a:lstStyle/>
          <a:p>
            <a:r>
              <a:rPr lang="es-MX" dirty="0" err="1"/>
              <a:t>Conclusions</a:t>
            </a:r>
            <a:r>
              <a:rPr lang="es-MX" dirty="0"/>
              <a:t>:</a:t>
            </a:r>
            <a:endParaRPr lang="es-CL" dirty="0"/>
          </a:p>
        </p:txBody>
      </p:sp>
      <p:sp>
        <p:nvSpPr>
          <p:cNvPr id="5" name="Marcador de contenido 2">
            <a:extLst>
              <a:ext uri="{FF2B5EF4-FFF2-40B4-BE49-F238E27FC236}">
                <a16:creationId xmlns:a16="http://schemas.microsoft.com/office/drawing/2014/main" id="{86668561-6132-EA20-6EBB-430BAD00E364}"/>
              </a:ext>
            </a:extLst>
          </p:cNvPr>
          <p:cNvSpPr>
            <a:spLocks noGrp="1"/>
          </p:cNvSpPr>
          <p:nvPr>
            <p:ph sz="quarter" idx="13"/>
          </p:nvPr>
        </p:nvSpPr>
        <p:spPr>
          <a:xfrm>
            <a:off x="906087" y="1828799"/>
            <a:ext cx="10324408" cy="4231179"/>
          </a:xfrm>
        </p:spPr>
        <p:txBody>
          <a:bodyPr>
            <a:normAutofit/>
          </a:bodyPr>
          <a:lstStyle/>
          <a:p>
            <a:pPr algn="just"/>
            <a:r>
              <a:rPr lang="en-GB" sz="1800" dirty="0"/>
              <a:t>The implementation of a multidisciplinary task force made it possible to dismantle the criminal organization from the asset side, with 115 people convicted in an abbreviated trial and 31 people belonging to the organization's leadership, who faced an oral trial.</a:t>
            </a:r>
            <a:endParaRPr lang="es-MX" sz="1800" dirty="0"/>
          </a:p>
          <a:p>
            <a:pPr algn="just"/>
            <a:endParaRPr lang="es-MX" sz="1800" dirty="0"/>
          </a:p>
          <a:p>
            <a:pPr algn="just"/>
            <a:r>
              <a:rPr lang="en-GB" sz="1800" dirty="0"/>
              <a:t>The Office of the Comptroller General of the Republic of Chile implemented an organizational reform and created a department to permanently audit the Armed Forces and the Police and Security Forces.</a:t>
            </a:r>
          </a:p>
          <a:p>
            <a:pPr algn="just"/>
            <a:endParaRPr lang="es-MX" sz="1800" dirty="0"/>
          </a:p>
          <a:p>
            <a:pPr algn="just"/>
            <a:r>
              <a:rPr lang="en-GB" sz="1800" dirty="0"/>
              <a:t>The police agency implemented a structural reform and created an Internal Audit Directorate, composed of approximately 50 police officers, with the objective of auditing all internal processes of this institution on a permanent basis, advised by the General Internal Audit Council of the Chilean Government (CAIGG).</a:t>
            </a:r>
            <a:endParaRPr lang="es-MX" sz="1800" dirty="0"/>
          </a:p>
          <a:p>
            <a:pPr algn="just"/>
            <a:endParaRPr lang="es-MX" sz="1800" dirty="0"/>
          </a:p>
          <a:p>
            <a:pPr algn="just"/>
            <a:endParaRPr lang="es-MX" sz="1800" dirty="0"/>
          </a:p>
          <a:p>
            <a:pPr algn="just"/>
            <a:endParaRPr lang="es-MX" sz="1800" dirty="0"/>
          </a:p>
          <a:p>
            <a:pPr algn="just"/>
            <a:endParaRPr lang="es-CL" sz="1800" dirty="0"/>
          </a:p>
        </p:txBody>
      </p:sp>
    </p:spTree>
    <p:extLst>
      <p:ext uri="{BB962C8B-B14F-4D97-AF65-F5344CB8AC3E}">
        <p14:creationId xmlns:p14="http://schemas.microsoft.com/office/powerpoint/2010/main" val="71081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7740" y="2454043"/>
            <a:ext cx="4748168" cy="1700823"/>
          </a:xfrm>
        </p:spPr>
        <p:txBody>
          <a:bodyPr>
            <a:normAutofit/>
          </a:bodyPr>
          <a:lstStyle/>
          <a:p>
            <a:pPr algn="ctr"/>
            <a:r>
              <a:rPr lang="es-ES" sz="4000" dirty="0"/>
              <a:t>THANK YOU</a:t>
            </a:r>
          </a:p>
        </p:txBody>
      </p:sp>
    </p:spTree>
    <p:extLst>
      <p:ext uri="{BB962C8B-B14F-4D97-AF65-F5344CB8AC3E}">
        <p14:creationId xmlns:p14="http://schemas.microsoft.com/office/powerpoint/2010/main" val="114405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1">
            <a:extLst>
              <a:ext uri="{FF2B5EF4-FFF2-40B4-BE49-F238E27FC236}">
                <a16:creationId xmlns:a16="http://schemas.microsoft.com/office/drawing/2014/main" id="{3840464D-8421-C8CA-ED06-21CA7C988D3C}"/>
              </a:ext>
            </a:extLst>
          </p:cNvPr>
          <p:cNvSpPr txBox="1">
            <a:spLocks/>
          </p:cNvSpPr>
          <p:nvPr/>
        </p:nvSpPr>
        <p:spPr>
          <a:xfrm>
            <a:off x="658812" y="501800"/>
            <a:ext cx="9704548" cy="10609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a:lstStyle>
          <a:p>
            <a:pPr algn="l"/>
            <a:endParaRPr lang="es-MX" dirty="0"/>
          </a:p>
          <a:p>
            <a:pPr algn="l"/>
            <a:r>
              <a:rPr lang="es-MX" dirty="0"/>
              <a:t>Verde Austral Case:</a:t>
            </a:r>
            <a:endParaRPr lang="es-CL" dirty="0"/>
          </a:p>
        </p:txBody>
      </p:sp>
      <p:pic>
        <p:nvPicPr>
          <p:cNvPr id="52" name="Imagen 51">
            <a:extLst>
              <a:ext uri="{FF2B5EF4-FFF2-40B4-BE49-F238E27FC236}">
                <a16:creationId xmlns:a16="http://schemas.microsoft.com/office/drawing/2014/main" id="{95B29A13-2189-017C-D420-843F5F86C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64" t="29855" r="22064" b="17101"/>
          <a:stretch/>
        </p:blipFill>
        <p:spPr>
          <a:xfrm>
            <a:off x="3788708" y="2718033"/>
            <a:ext cx="4679431" cy="3638167"/>
          </a:xfrm>
          <a:prstGeom prst="rect">
            <a:avLst/>
          </a:prstGeom>
        </p:spPr>
      </p:pic>
      <p:sp>
        <p:nvSpPr>
          <p:cNvPr id="53" name="CuadroTexto 52">
            <a:extLst>
              <a:ext uri="{FF2B5EF4-FFF2-40B4-BE49-F238E27FC236}">
                <a16:creationId xmlns:a16="http://schemas.microsoft.com/office/drawing/2014/main" id="{86742A9F-C919-5699-981F-9457653D6512}"/>
              </a:ext>
            </a:extLst>
          </p:cNvPr>
          <p:cNvSpPr txBox="1"/>
          <p:nvPr/>
        </p:nvSpPr>
        <p:spPr>
          <a:xfrm>
            <a:off x="658811" y="4581939"/>
            <a:ext cx="2939039" cy="830997"/>
          </a:xfrm>
          <a:prstGeom prst="rect">
            <a:avLst/>
          </a:prstGeom>
          <a:noFill/>
          <a:ln>
            <a:solidFill>
              <a:schemeClr val="bg1">
                <a:lumMod val="50000"/>
              </a:schemeClr>
            </a:solidFill>
          </a:ln>
        </p:spPr>
        <p:txBody>
          <a:bodyPr wrap="square" rtlCol="0">
            <a:spAutoFit/>
          </a:bodyPr>
          <a:lstStyle/>
          <a:p>
            <a:pPr algn="just"/>
            <a:r>
              <a:rPr lang="en-GB" sz="1600" dirty="0">
                <a:latin typeface="Lucida Sans Unicode" panose="020B0602030504020204" pitchFamily="34" charset="0"/>
                <a:cs typeface="Lucida Sans Unicode" panose="020B0602030504020204" pitchFamily="34" charset="0"/>
              </a:rPr>
              <a:t>It includes a criminal organization within a police agency.</a:t>
            </a:r>
            <a:endParaRPr lang="es-CL" sz="1600" dirty="0">
              <a:latin typeface="Lucida Sans Unicode" panose="020B0602030504020204" pitchFamily="34" charset="0"/>
              <a:cs typeface="Lucida Sans Unicode" panose="020B0602030504020204" pitchFamily="34" charset="0"/>
            </a:endParaRPr>
          </a:p>
        </p:txBody>
      </p:sp>
      <p:sp>
        <p:nvSpPr>
          <p:cNvPr id="54" name="CuadroTexto 53">
            <a:extLst>
              <a:ext uri="{FF2B5EF4-FFF2-40B4-BE49-F238E27FC236}">
                <a16:creationId xmlns:a16="http://schemas.microsoft.com/office/drawing/2014/main" id="{B382C8AE-8720-F499-C801-867B46EFEAA2}"/>
              </a:ext>
            </a:extLst>
          </p:cNvPr>
          <p:cNvSpPr txBox="1"/>
          <p:nvPr/>
        </p:nvSpPr>
        <p:spPr>
          <a:xfrm>
            <a:off x="738230" y="2490972"/>
            <a:ext cx="3615655"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n-GB" dirty="0"/>
              <a:t>It allowed the misappropriation of public funds for more than 10 years, for an amount equivalent to USD 33,341,874.</a:t>
            </a:r>
            <a:endParaRPr lang="es-CL" dirty="0"/>
          </a:p>
        </p:txBody>
      </p:sp>
      <p:sp>
        <p:nvSpPr>
          <p:cNvPr id="55" name="CuadroTexto 54">
            <a:extLst>
              <a:ext uri="{FF2B5EF4-FFF2-40B4-BE49-F238E27FC236}">
                <a16:creationId xmlns:a16="http://schemas.microsoft.com/office/drawing/2014/main" id="{67C88CF8-F8BF-A7A3-3CB6-DABFCE5927D5}"/>
              </a:ext>
            </a:extLst>
          </p:cNvPr>
          <p:cNvSpPr txBox="1"/>
          <p:nvPr/>
        </p:nvSpPr>
        <p:spPr>
          <a:xfrm>
            <a:off x="4474023" y="1562798"/>
            <a:ext cx="3500909"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n-GB" dirty="0"/>
              <a:t>More than 100 people participated, including active and retired civil servants and civilians.</a:t>
            </a:r>
            <a:endParaRPr lang="es-CL" dirty="0"/>
          </a:p>
        </p:txBody>
      </p:sp>
      <p:sp>
        <p:nvSpPr>
          <p:cNvPr id="56" name="CuadroTexto 55">
            <a:extLst>
              <a:ext uri="{FF2B5EF4-FFF2-40B4-BE49-F238E27FC236}">
                <a16:creationId xmlns:a16="http://schemas.microsoft.com/office/drawing/2014/main" id="{079E833C-1DF8-4774-3B69-C5E2872C5A92}"/>
              </a:ext>
            </a:extLst>
          </p:cNvPr>
          <p:cNvSpPr txBox="1"/>
          <p:nvPr/>
        </p:nvSpPr>
        <p:spPr>
          <a:xfrm>
            <a:off x="7974933" y="2828835"/>
            <a:ext cx="3704450" cy="830997"/>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n-GB" dirty="0"/>
              <a:t>Those implicated provided their accounts and banking products to different members and leaders.</a:t>
            </a:r>
            <a:endParaRPr lang="es-CL" dirty="0"/>
          </a:p>
        </p:txBody>
      </p:sp>
      <p:sp>
        <p:nvSpPr>
          <p:cNvPr id="57" name="CuadroTexto 56">
            <a:extLst>
              <a:ext uri="{FF2B5EF4-FFF2-40B4-BE49-F238E27FC236}">
                <a16:creationId xmlns:a16="http://schemas.microsoft.com/office/drawing/2014/main" id="{DBF6EFD7-CD70-52E9-0B57-986E9D88A74C}"/>
              </a:ext>
            </a:extLst>
          </p:cNvPr>
          <p:cNvSpPr txBox="1"/>
          <p:nvPr/>
        </p:nvSpPr>
        <p:spPr>
          <a:xfrm>
            <a:off x="8563555" y="4445339"/>
            <a:ext cx="3340647" cy="1077218"/>
          </a:xfrm>
          <a:prstGeom prst="rect">
            <a:avLst/>
          </a:prstGeom>
          <a:noFill/>
          <a:ln>
            <a:solidFill>
              <a:schemeClr val="bg1">
                <a:lumMod val="50000"/>
              </a:schemeClr>
            </a:solidFill>
          </a:ln>
        </p:spPr>
        <p:txBody>
          <a:bodyPr wrap="square" rtlCol="0">
            <a:spAutoFit/>
          </a:bodyPr>
          <a:lstStyle>
            <a:defPPr>
              <a:defRPr lang="es-CL"/>
            </a:defPPr>
            <a:lvl1pPr algn="just">
              <a:defRPr sz="1600">
                <a:latin typeface="Lucida Sans Unicode" panose="020B0602030504020204" pitchFamily="34" charset="0"/>
                <a:cs typeface="Lucida Sans Unicode" panose="020B0602030504020204" pitchFamily="34" charset="0"/>
              </a:defRPr>
            </a:lvl1pPr>
          </a:lstStyle>
          <a:p>
            <a:r>
              <a:rPr lang="en-GB" dirty="0"/>
              <a:t>The bank accounts and products were used for the theft of millions in public funds.</a:t>
            </a:r>
            <a:endParaRPr lang="es-CL" dirty="0"/>
          </a:p>
        </p:txBody>
      </p:sp>
      <p:sp>
        <p:nvSpPr>
          <p:cNvPr id="58" name="CuadroTexto 57">
            <a:extLst>
              <a:ext uri="{FF2B5EF4-FFF2-40B4-BE49-F238E27FC236}">
                <a16:creationId xmlns:a16="http://schemas.microsoft.com/office/drawing/2014/main" id="{F0F9576E-C0B9-7BEA-F319-74CE91AEF6C9}"/>
              </a:ext>
            </a:extLst>
          </p:cNvPr>
          <p:cNvSpPr txBox="1"/>
          <p:nvPr/>
        </p:nvSpPr>
        <p:spPr>
          <a:xfrm>
            <a:off x="4887885" y="4322228"/>
            <a:ext cx="2427315" cy="1200329"/>
          </a:xfrm>
          <a:prstGeom prst="rect">
            <a:avLst/>
          </a:prstGeom>
          <a:noFill/>
        </p:spPr>
        <p:txBody>
          <a:bodyPr wrap="square" rtlCol="0">
            <a:spAutoFit/>
          </a:bodyPr>
          <a:lstStyle/>
          <a:p>
            <a:pPr algn="ctr"/>
            <a:r>
              <a:rPr lang="en-GB" sz="2400" b="1" dirty="0">
                <a:latin typeface="Lucida Sans Unicode" panose="020B0602030504020204" pitchFamily="34" charset="0"/>
                <a:cs typeface="Lucida Sans Unicode" panose="020B0602030504020204" pitchFamily="34" charset="0"/>
              </a:rPr>
              <a:t>General background of the case</a:t>
            </a:r>
            <a:endParaRPr lang="es-CL" sz="24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19666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5CE1968-55A3-195B-E4D3-65E6F596707C}"/>
              </a:ext>
            </a:extLst>
          </p:cNvPr>
          <p:cNvSpPr txBox="1">
            <a:spLocks/>
          </p:cNvSpPr>
          <p:nvPr/>
        </p:nvSpPr>
        <p:spPr>
          <a:xfrm>
            <a:off x="897622" y="501800"/>
            <a:ext cx="9298801" cy="10609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Lucida Sans Unicode" panose="020B0602030504020204" pitchFamily="34" charset="0"/>
                <a:ea typeface="Open Sans" panose="020B0606030504020204" pitchFamily="34" charset="0"/>
                <a:cs typeface="Lucida Sans Unicode" panose="020B0602030504020204" pitchFamily="34" charset="0"/>
              </a:defRPr>
            </a:lvl1pPr>
          </a:lstStyle>
          <a:p>
            <a:r>
              <a:rPr lang="en-GB" dirty="0"/>
              <a:t>How did Chile's National AML/CFT System work?</a:t>
            </a:r>
            <a:br>
              <a:rPr lang="es-CL" dirty="0"/>
            </a:br>
            <a:endParaRPr lang="es-CL" dirty="0"/>
          </a:p>
        </p:txBody>
      </p:sp>
      <p:pic>
        <p:nvPicPr>
          <p:cNvPr id="5" name="Imagen 4">
            <a:extLst>
              <a:ext uri="{FF2B5EF4-FFF2-40B4-BE49-F238E27FC236}">
                <a16:creationId xmlns:a16="http://schemas.microsoft.com/office/drawing/2014/main" id="{4CF0EC59-DC1B-9032-CDB1-476016074653}"/>
              </a:ext>
            </a:extLst>
          </p:cNvPr>
          <p:cNvPicPr>
            <a:picLocks noChangeAspect="1"/>
          </p:cNvPicPr>
          <p:nvPr/>
        </p:nvPicPr>
        <p:blipFill rotWithShape="1">
          <a:blip r:embed="rId2">
            <a:extLst>
              <a:ext uri="{28A0092B-C50C-407E-A947-70E740481C1C}">
                <a14:useLocalDpi xmlns:a14="http://schemas.microsoft.com/office/drawing/2010/main" val="0"/>
              </a:ext>
            </a:extLst>
          </a:blip>
          <a:srcRect l="5637" t="6197"/>
          <a:stretch/>
        </p:blipFill>
        <p:spPr>
          <a:xfrm>
            <a:off x="836762" y="1621483"/>
            <a:ext cx="10343072" cy="4563391"/>
          </a:xfrm>
          <a:prstGeom prst="rect">
            <a:avLst/>
          </a:prstGeom>
        </p:spPr>
      </p:pic>
      <p:sp>
        <p:nvSpPr>
          <p:cNvPr id="6" name="CuadroTexto 5">
            <a:extLst>
              <a:ext uri="{FF2B5EF4-FFF2-40B4-BE49-F238E27FC236}">
                <a16:creationId xmlns:a16="http://schemas.microsoft.com/office/drawing/2014/main" id="{3A1E5890-A263-93B0-3960-AEF679CF1CBE}"/>
              </a:ext>
            </a:extLst>
          </p:cNvPr>
          <p:cNvSpPr txBox="1"/>
          <p:nvPr/>
        </p:nvSpPr>
        <p:spPr>
          <a:xfrm>
            <a:off x="3122760" y="1857888"/>
            <a:ext cx="7901798" cy="492443"/>
          </a:xfrm>
          <a:prstGeom prst="rect">
            <a:avLst/>
          </a:prstGeom>
          <a:noFill/>
        </p:spPr>
        <p:txBody>
          <a:bodyPr wrap="square" rtlCol="0">
            <a:spAutoFit/>
          </a:bodyPr>
          <a:lstStyle/>
          <a:p>
            <a:pPr algn="just"/>
            <a:r>
              <a:rPr lang="en-GB" sz="1300" dirty="0">
                <a:latin typeface="Lucida Sans Unicode" panose="020B0602030504020204" pitchFamily="34" charset="0"/>
                <a:cs typeface="Lucida Sans Unicode" panose="020B0602030504020204" pitchFamily="34" charset="0"/>
              </a:rPr>
              <a:t>Banking institution (regulated entity) sent a STR to the Financial Analysis Unit (UAF) regarding suspicious transactions of a police officer.</a:t>
            </a:r>
            <a:endParaRPr lang="es-CL" sz="1300" dirty="0">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2B1108F5-99CD-4A8F-F809-88E04EF1615C}"/>
              </a:ext>
            </a:extLst>
          </p:cNvPr>
          <p:cNvSpPr txBox="1"/>
          <p:nvPr/>
        </p:nvSpPr>
        <p:spPr>
          <a:xfrm>
            <a:off x="3114137" y="2680293"/>
            <a:ext cx="7832787" cy="692497"/>
          </a:xfrm>
          <a:prstGeom prst="rect">
            <a:avLst/>
          </a:prstGeom>
          <a:noFill/>
        </p:spPr>
        <p:txBody>
          <a:bodyPr wrap="square" rtlCol="0">
            <a:spAutoFit/>
          </a:bodyPr>
          <a:lstStyle/>
          <a:p>
            <a:pPr algn="just"/>
            <a:r>
              <a:rPr lang="en-GB" sz="1300" dirty="0">
                <a:latin typeface="Lucida Sans Unicode" panose="020B0602030504020204" pitchFamily="34" charset="0"/>
                <a:cs typeface="Lucida Sans Unicode" panose="020B0602030504020204" pitchFamily="34" charset="0"/>
              </a:rPr>
              <a:t>The UAF's financial intelligence processes enabled the detection of indications of money laundering. Therefore, a Financial Intelligence Report was sent to the Public Prosecutor's Office (MP), the only institution responsible for investigating and prosecuting crimes in the country.</a:t>
            </a:r>
            <a:endParaRPr lang="es-CL" sz="1300" dirty="0">
              <a:latin typeface="Lucida Sans Unicode" panose="020B0602030504020204" pitchFamily="34" charset="0"/>
              <a:cs typeface="Lucida Sans Unicode" panose="020B0602030504020204" pitchFamily="34" charset="0"/>
            </a:endParaRPr>
          </a:p>
        </p:txBody>
      </p:sp>
      <p:sp>
        <p:nvSpPr>
          <p:cNvPr id="8" name="CuadroTexto 7">
            <a:extLst>
              <a:ext uri="{FF2B5EF4-FFF2-40B4-BE49-F238E27FC236}">
                <a16:creationId xmlns:a16="http://schemas.microsoft.com/office/drawing/2014/main" id="{736BA67F-FB4D-0E79-59FD-121755B5243D}"/>
              </a:ext>
            </a:extLst>
          </p:cNvPr>
          <p:cNvSpPr txBox="1"/>
          <p:nvPr/>
        </p:nvSpPr>
        <p:spPr>
          <a:xfrm>
            <a:off x="3122758" y="3593744"/>
            <a:ext cx="7901797" cy="692497"/>
          </a:xfrm>
          <a:prstGeom prst="rect">
            <a:avLst/>
          </a:prstGeom>
          <a:noFill/>
        </p:spPr>
        <p:txBody>
          <a:bodyPr wrap="square" rtlCol="0">
            <a:spAutoFit/>
          </a:bodyPr>
          <a:lstStyle/>
          <a:p>
            <a:pPr algn="just"/>
            <a:r>
              <a:rPr lang="en-GB" sz="1300" dirty="0">
                <a:latin typeface="Lucida Sans Unicode" panose="020B0602030504020204" pitchFamily="34" charset="0"/>
                <a:cs typeface="Lucida Sans Unicode" panose="020B0602030504020204" pitchFamily="34" charset="0"/>
              </a:rPr>
              <a:t>In 2016, the MP initiates a secret investigation, detecting complex irregularities, so it forms an inter-institutional "task force" (21 people from 3 public institutions), in charge of investigating the case.</a:t>
            </a:r>
            <a:endParaRPr lang="es-CL" sz="1300" dirty="0">
              <a:latin typeface="Lucida Sans Unicode" panose="020B0602030504020204" pitchFamily="34" charset="0"/>
              <a:cs typeface="Lucida Sans Unicode" panose="020B0602030504020204" pitchFamily="34" charset="0"/>
            </a:endParaRPr>
          </a:p>
        </p:txBody>
      </p:sp>
      <p:sp>
        <p:nvSpPr>
          <p:cNvPr id="9" name="CuadroTexto 8">
            <a:extLst>
              <a:ext uri="{FF2B5EF4-FFF2-40B4-BE49-F238E27FC236}">
                <a16:creationId xmlns:a16="http://schemas.microsoft.com/office/drawing/2014/main" id="{FCC97BEC-1FF9-A619-FF6F-90BDDDB9A1D3}"/>
              </a:ext>
            </a:extLst>
          </p:cNvPr>
          <p:cNvSpPr txBox="1"/>
          <p:nvPr/>
        </p:nvSpPr>
        <p:spPr>
          <a:xfrm>
            <a:off x="3183147" y="4547851"/>
            <a:ext cx="7841408" cy="692497"/>
          </a:xfrm>
          <a:prstGeom prst="rect">
            <a:avLst/>
          </a:prstGeom>
          <a:noFill/>
        </p:spPr>
        <p:txBody>
          <a:bodyPr wrap="square" rtlCol="0">
            <a:spAutoFit/>
          </a:bodyPr>
          <a:lstStyle/>
          <a:p>
            <a:pPr algn="just"/>
            <a:r>
              <a:rPr lang="en-GB" sz="1300" dirty="0">
                <a:latin typeface="Lucida Sans Unicode" panose="020B0602030504020204" pitchFamily="34" charset="0"/>
                <a:cs typeface="Lucida Sans Unicode" panose="020B0602030504020204" pitchFamily="34" charset="0"/>
              </a:rPr>
              <a:t>Based on the investigative work for this fraud case, dozens of related cases have been initiated: DIPRECA case (2017), </a:t>
            </a:r>
            <a:r>
              <a:rPr lang="en-GB" sz="1300" dirty="0" err="1">
                <a:latin typeface="Lucida Sans Unicode" panose="020B0602030504020204" pitchFamily="34" charset="0"/>
                <a:cs typeface="Lucida Sans Unicode" panose="020B0602030504020204" pitchFamily="34" charset="0"/>
              </a:rPr>
              <a:t>Cuentacorrentistas</a:t>
            </a:r>
            <a:r>
              <a:rPr lang="en-GB" sz="1300" dirty="0">
                <a:latin typeface="Lucida Sans Unicode" panose="020B0602030504020204" pitchFamily="34" charset="0"/>
                <a:cs typeface="Lucida Sans Unicode" panose="020B0602030504020204" pitchFamily="34" charset="0"/>
              </a:rPr>
              <a:t> (2018), </a:t>
            </a:r>
            <a:r>
              <a:rPr lang="en-GB" sz="1300" dirty="0" err="1">
                <a:latin typeface="Lucida Sans Unicode" panose="020B0602030504020204" pitchFamily="34" charset="0"/>
                <a:cs typeface="Lucida Sans Unicode" panose="020B0602030504020204" pitchFamily="34" charset="0"/>
              </a:rPr>
              <a:t>Inapillaima</a:t>
            </a:r>
            <a:r>
              <a:rPr lang="en-GB" sz="1300" dirty="0">
                <a:latin typeface="Lucida Sans Unicode" panose="020B0602030504020204" pitchFamily="34" charset="0"/>
                <a:cs typeface="Lucida Sans Unicode" panose="020B0602030504020204" pitchFamily="34" charset="0"/>
              </a:rPr>
              <a:t> (2018), Frontera (2019), etc.</a:t>
            </a:r>
            <a:endParaRPr lang="es-CL" sz="1300" dirty="0">
              <a:latin typeface="Lucida Sans Unicode" panose="020B0602030504020204" pitchFamily="34" charset="0"/>
              <a:cs typeface="Lucida Sans Unicode" panose="020B0602030504020204" pitchFamily="34" charset="0"/>
            </a:endParaRPr>
          </a:p>
        </p:txBody>
      </p:sp>
      <p:sp>
        <p:nvSpPr>
          <p:cNvPr id="10" name="CuadroTexto 9">
            <a:extLst>
              <a:ext uri="{FF2B5EF4-FFF2-40B4-BE49-F238E27FC236}">
                <a16:creationId xmlns:a16="http://schemas.microsoft.com/office/drawing/2014/main" id="{B0CE9AA2-8DC1-3BD0-AB9A-66628780A4F5}"/>
              </a:ext>
            </a:extLst>
          </p:cNvPr>
          <p:cNvSpPr txBox="1"/>
          <p:nvPr/>
        </p:nvSpPr>
        <p:spPr>
          <a:xfrm>
            <a:off x="3114137" y="5446210"/>
            <a:ext cx="7950673" cy="692497"/>
          </a:xfrm>
          <a:prstGeom prst="rect">
            <a:avLst/>
          </a:prstGeom>
          <a:noFill/>
        </p:spPr>
        <p:txBody>
          <a:bodyPr wrap="square" rtlCol="0">
            <a:spAutoFit/>
          </a:bodyPr>
          <a:lstStyle/>
          <a:p>
            <a:pPr algn="just"/>
            <a:r>
              <a:rPr lang="en-GB" sz="1300" dirty="0">
                <a:latin typeface="Lucida Sans Unicode" panose="020B0602030504020204" pitchFamily="34" charset="0"/>
                <a:cs typeface="Lucida Sans Unicode" panose="020B0602030504020204" pitchFamily="34" charset="0"/>
              </a:rPr>
              <a:t>Throughout the process there was full coordination between the FAU and the MP, reflected in an exchange of financial intelligence information, with the FAU sending 41 communications (complete reports) to the MP, where it has reported more than 81 persons related to the case.</a:t>
            </a:r>
            <a:endParaRPr lang="es-CL" sz="1300" dirty="0">
              <a:latin typeface="Lucida Sans Unicode" panose="020B0602030504020204" pitchFamily="34" charset="0"/>
              <a:cs typeface="Lucida Sans Unicode" panose="020B0602030504020204" pitchFamily="34" charset="0"/>
            </a:endParaRPr>
          </a:p>
        </p:txBody>
      </p:sp>
      <p:sp>
        <p:nvSpPr>
          <p:cNvPr id="11" name="CuadroTexto 10">
            <a:extLst>
              <a:ext uri="{FF2B5EF4-FFF2-40B4-BE49-F238E27FC236}">
                <a16:creationId xmlns:a16="http://schemas.microsoft.com/office/drawing/2014/main" id="{221EA653-E2F2-3CCD-15D5-D4A212633481}"/>
              </a:ext>
            </a:extLst>
          </p:cNvPr>
          <p:cNvSpPr txBox="1"/>
          <p:nvPr/>
        </p:nvSpPr>
        <p:spPr>
          <a:xfrm>
            <a:off x="1150190" y="1857888"/>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1</a:t>
            </a:r>
            <a:endParaRPr lang="es-CL" sz="2200" b="1" dirty="0">
              <a:latin typeface="Lucida Sans Unicode" panose="020B0602030504020204" pitchFamily="34" charset="0"/>
              <a:cs typeface="Lucida Sans Unicode" panose="020B0602030504020204" pitchFamily="34" charset="0"/>
            </a:endParaRPr>
          </a:p>
        </p:txBody>
      </p:sp>
      <p:sp>
        <p:nvSpPr>
          <p:cNvPr id="12" name="CuadroTexto 11">
            <a:extLst>
              <a:ext uri="{FF2B5EF4-FFF2-40B4-BE49-F238E27FC236}">
                <a16:creationId xmlns:a16="http://schemas.microsoft.com/office/drawing/2014/main" id="{DCA7F3DD-267B-2C7F-FCF2-4471736F1F00}"/>
              </a:ext>
            </a:extLst>
          </p:cNvPr>
          <p:cNvSpPr txBox="1"/>
          <p:nvPr/>
        </p:nvSpPr>
        <p:spPr>
          <a:xfrm>
            <a:off x="1150189" y="2827684"/>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2</a:t>
            </a:r>
            <a:endParaRPr lang="es-CL" sz="2200" b="1" dirty="0">
              <a:latin typeface="Lucida Sans Unicode" panose="020B0602030504020204" pitchFamily="34" charset="0"/>
              <a:cs typeface="Lucida Sans Unicode" panose="020B0602030504020204" pitchFamily="34" charset="0"/>
            </a:endParaRPr>
          </a:p>
        </p:txBody>
      </p:sp>
      <p:sp>
        <p:nvSpPr>
          <p:cNvPr id="13" name="CuadroTexto 12">
            <a:extLst>
              <a:ext uri="{FF2B5EF4-FFF2-40B4-BE49-F238E27FC236}">
                <a16:creationId xmlns:a16="http://schemas.microsoft.com/office/drawing/2014/main" id="{C7C82C71-D7EC-1C0A-DBEA-B47B38DAD9F7}"/>
              </a:ext>
            </a:extLst>
          </p:cNvPr>
          <p:cNvSpPr txBox="1"/>
          <p:nvPr/>
        </p:nvSpPr>
        <p:spPr>
          <a:xfrm>
            <a:off x="1167445" y="3747632"/>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3</a:t>
            </a:r>
            <a:endParaRPr lang="es-CL" sz="2200" b="1" dirty="0">
              <a:latin typeface="Lucida Sans Unicode" panose="020B0602030504020204" pitchFamily="34" charset="0"/>
              <a:cs typeface="Lucida Sans Unicode" panose="020B0602030504020204" pitchFamily="34" charset="0"/>
            </a:endParaRPr>
          </a:p>
        </p:txBody>
      </p:sp>
      <p:sp>
        <p:nvSpPr>
          <p:cNvPr id="14" name="CuadroTexto 13">
            <a:extLst>
              <a:ext uri="{FF2B5EF4-FFF2-40B4-BE49-F238E27FC236}">
                <a16:creationId xmlns:a16="http://schemas.microsoft.com/office/drawing/2014/main" id="{83F2DB5C-D2AF-D813-C595-AE4113C730D8}"/>
              </a:ext>
            </a:extLst>
          </p:cNvPr>
          <p:cNvSpPr txBox="1"/>
          <p:nvPr/>
        </p:nvSpPr>
        <p:spPr>
          <a:xfrm>
            <a:off x="1153071" y="4667580"/>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4</a:t>
            </a:r>
            <a:endParaRPr lang="es-CL" sz="2200" b="1" dirty="0">
              <a:latin typeface="Lucida Sans Unicode" panose="020B0602030504020204" pitchFamily="34" charset="0"/>
              <a:cs typeface="Lucida Sans Unicode" panose="020B0602030504020204" pitchFamily="34" charset="0"/>
            </a:endParaRPr>
          </a:p>
        </p:txBody>
      </p:sp>
      <p:sp>
        <p:nvSpPr>
          <p:cNvPr id="15" name="CuadroTexto 14">
            <a:extLst>
              <a:ext uri="{FF2B5EF4-FFF2-40B4-BE49-F238E27FC236}">
                <a16:creationId xmlns:a16="http://schemas.microsoft.com/office/drawing/2014/main" id="{3848578B-8470-AE17-5481-33890AF2C759}"/>
              </a:ext>
            </a:extLst>
          </p:cNvPr>
          <p:cNvSpPr txBox="1"/>
          <p:nvPr/>
        </p:nvSpPr>
        <p:spPr>
          <a:xfrm>
            <a:off x="1127189" y="5594246"/>
            <a:ext cx="370937" cy="430887"/>
          </a:xfrm>
          <a:prstGeom prst="rect">
            <a:avLst/>
          </a:prstGeom>
          <a:noFill/>
        </p:spPr>
        <p:txBody>
          <a:bodyPr wrap="square" rtlCol="0">
            <a:spAutoFit/>
          </a:bodyPr>
          <a:lstStyle/>
          <a:p>
            <a:r>
              <a:rPr lang="es-MX" sz="2200" b="1" dirty="0">
                <a:latin typeface="Lucida Sans Unicode" panose="020B0602030504020204" pitchFamily="34" charset="0"/>
                <a:cs typeface="Lucida Sans Unicode" panose="020B0602030504020204" pitchFamily="34" charset="0"/>
              </a:rPr>
              <a:t>5</a:t>
            </a:r>
            <a:endParaRPr lang="es-CL" sz="22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968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9968A06-3327-85AC-29B6-1E352E4F9933}"/>
              </a:ext>
            </a:extLst>
          </p:cNvPr>
          <p:cNvSpPr>
            <a:spLocks noGrp="1"/>
          </p:cNvSpPr>
          <p:nvPr>
            <p:ph type="title"/>
          </p:nvPr>
        </p:nvSpPr>
        <p:spPr>
          <a:xfrm>
            <a:off x="658812" y="501800"/>
            <a:ext cx="8992263" cy="1060998"/>
          </a:xfrm>
        </p:spPr>
        <p:txBody>
          <a:bodyPr>
            <a:normAutofit/>
          </a:bodyPr>
          <a:lstStyle/>
          <a:p>
            <a:r>
              <a:rPr lang="en-GB" dirty="0"/>
              <a:t>National AML/CFT System of Chile:</a:t>
            </a:r>
            <a:br>
              <a:rPr lang="es-CL" dirty="0"/>
            </a:br>
            <a:endParaRPr lang="es-CL" dirty="0"/>
          </a:p>
        </p:txBody>
      </p:sp>
      <p:pic>
        <p:nvPicPr>
          <p:cNvPr id="5" name="Imagen 4">
            <a:extLst>
              <a:ext uri="{FF2B5EF4-FFF2-40B4-BE49-F238E27FC236}">
                <a16:creationId xmlns:a16="http://schemas.microsoft.com/office/drawing/2014/main" id="{2A3E0778-5B49-875A-C058-EA057F4A4788}"/>
              </a:ext>
            </a:extLst>
          </p:cNvPr>
          <p:cNvPicPr>
            <a:picLocks noChangeAspect="1"/>
          </p:cNvPicPr>
          <p:nvPr/>
        </p:nvPicPr>
        <p:blipFill rotWithShape="1">
          <a:blip r:embed="rId2">
            <a:extLst>
              <a:ext uri="{28A0092B-C50C-407E-A947-70E740481C1C}">
                <a14:useLocalDpi xmlns:a14="http://schemas.microsoft.com/office/drawing/2010/main" val="0"/>
              </a:ext>
            </a:extLst>
          </a:blip>
          <a:srcRect t="14369"/>
          <a:stretch/>
        </p:blipFill>
        <p:spPr>
          <a:xfrm>
            <a:off x="122420" y="1103339"/>
            <a:ext cx="10595548" cy="5252861"/>
          </a:xfrm>
          <a:prstGeom prst="rect">
            <a:avLst/>
          </a:prstGeom>
        </p:spPr>
      </p:pic>
    </p:spTree>
    <p:extLst>
      <p:ext uri="{BB962C8B-B14F-4D97-AF65-F5344CB8AC3E}">
        <p14:creationId xmlns:p14="http://schemas.microsoft.com/office/powerpoint/2010/main" val="88317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3FCF2-E55B-7368-E7D3-458A06FD7C88}"/>
              </a:ext>
            </a:extLst>
          </p:cNvPr>
          <p:cNvSpPr>
            <a:spLocks noGrp="1"/>
          </p:cNvSpPr>
          <p:nvPr>
            <p:ph type="title"/>
          </p:nvPr>
        </p:nvSpPr>
        <p:spPr/>
        <p:txBody>
          <a:bodyPr/>
          <a:lstStyle/>
          <a:p>
            <a:r>
              <a:rPr lang="es-MX" dirty="0" err="1"/>
              <a:t>Typologies</a:t>
            </a:r>
            <a:r>
              <a:rPr lang="es-MX" dirty="0"/>
              <a:t> </a:t>
            </a:r>
            <a:r>
              <a:rPr lang="es-MX" dirty="0" err="1"/>
              <a:t>detected</a:t>
            </a:r>
            <a:r>
              <a:rPr lang="es-MX" dirty="0"/>
              <a:t>:</a:t>
            </a:r>
            <a:br>
              <a:rPr lang="es-CL" dirty="0"/>
            </a:br>
            <a:endParaRPr lang="es-CL" dirty="0"/>
          </a:p>
        </p:txBody>
      </p:sp>
      <p:pic>
        <p:nvPicPr>
          <p:cNvPr id="5" name="Imagen 4">
            <a:extLst>
              <a:ext uri="{FF2B5EF4-FFF2-40B4-BE49-F238E27FC236}">
                <a16:creationId xmlns:a16="http://schemas.microsoft.com/office/drawing/2014/main" id="{051996BC-AD9D-2BE3-2910-1482A00AF07E}"/>
              </a:ext>
            </a:extLst>
          </p:cNvPr>
          <p:cNvPicPr>
            <a:picLocks noChangeAspect="1"/>
          </p:cNvPicPr>
          <p:nvPr/>
        </p:nvPicPr>
        <p:blipFill rotWithShape="1">
          <a:blip r:embed="rId2"/>
          <a:srcRect r="575" b="8605"/>
          <a:stretch/>
        </p:blipFill>
        <p:spPr>
          <a:xfrm>
            <a:off x="479990" y="1951277"/>
            <a:ext cx="11232020" cy="3971110"/>
          </a:xfrm>
          <a:prstGeom prst="rect">
            <a:avLst/>
          </a:prstGeom>
        </p:spPr>
      </p:pic>
      <p:sp>
        <p:nvSpPr>
          <p:cNvPr id="6" name="CuadroTexto 5">
            <a:extLst>
              <a:ext uri="{FF2B5EF4-FFF2-40B4-BE49-F238E27FC236}">
                <a16:creationId xmlns:a16="http://schemas.microsoft.com/office/drawing/2014/main" id="{EA1B862F-0CE3-5C58-43A0-705C1F4EE512}"/>
              </a:ext>
            </a:extLst>
          </p:cNvPr>
          <p:cNvSpPr txBox="1"/>
          <p:nvPr/>
        </p:nvSpPr>
        <p:spPr>
          <a:xfrm>
            <a:off x="836614" y="3257792"/>
            <a:ext cx="1519989" cy="323165"/>
          </a:xfrm>
          <a:prstGeom prst="rect">
            <a:avLst/>
          </a:prstGeom>
          <a:noFill/>
        </p:spPr>
        <p:txBody>
          <a:bodyPr wrap="square">
            <a:spAutoFit/>
          </a:bodyPr>
          <a:lstStyle/>
          <a:p>
            <a:pPr algn="ctr" defTabSz="614751">
              <a:defRPr/>
            </a:pPr>
            <a:r>
              <a:rPr lang="es-MX" sz="1500" b="1" dirty="0" err="1">
                <a:solidFill>
                  <a:srgbClr val="DFE3E5">
                    <a:lumMod val="25000"/>
                  </a:srgbClr>
                </a:solidFill>
                <a:latin typeface="Lucida Sans Unicode" panose="020B0602030504020204" pitchFamily="34" charset="0"/>
                <a:cs typeface="Lucida Sans Unicode" panose="020B0602030504020204" pitchFamily="34" charset="0"/>
              </a:rPr>
              <a:t>Frontmen</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8B467C1A-EAAF-1C2D-986D-198C6E4F384C}"/>
              </a:ext>
            </a:extLst>
          </p:cNvPr>
          <p:cNvSpPr txBox="1"/>
          <p:nvPr/>
        </p:nvSpPr>
        <p:spPr>
          <a:xfrm>
            <a:off x="2978721" y="3257791"/>
            <a:ext cx="1773028" cy="323165"/>
          </a:xfrm>
          <a:prstGeom prst="rect">
            <a:avLst/>
          </a:prstGeom>
          <a:noFill/>
        </p:spPr>
        <p:txBody>
          <a:bodyPr wrap="square">
            <a:spAutoFit/>
          </a:bodyPr>
          <a:lstStyle/>
          <a:p>
            <a:pPr algn="ctr" defTabSz="614751">
              <a:defRPr/>
            </a:pPr>
            <a:r>
              <a:rPr lang="es-MX" sz="1500" b="1" dirty="0" err="1">
                <a:solidFill>
                  <a:srgbClr val="DFE3E5">
                    <a:lumMod val="25000"/>
                  </a:srgbClr>
                </a:solidFill>
                <a:latin typeface="Lucida Sans Unicode" panose="020B0602030504020204" pitchFamily="34" charset="0"/>
                <a:cs typeface="Lucida Sans Unicode" panose="020B0602030504020204" pitchFamily="34" charset="0"/>
              </a:rPr>
              <a:t>Fractionation</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8" name="CuadroTexto 7">
            <a:extLst>
              <a:ext uri="{FF2B5EF4-FFF2-40B4-BE49-F238E27FC236}">
                <a16:creationId xmlns:a16="http://schemas.microsoft.com/office/drawing/2014/main" id="{A2AADD3E-F8F2-A9E6-BDCB-B393ACA94562}"/>
              </a:ext>
            </a:extLst>
          </p:cNvPr>
          <p:cNvSpPr txBox="1"/>
          <p:nvPr/>
        </p:nvSpPr>
        <p:spPr>
          <a:xfrm>
            <a:off x="5200385" y="3184187"/>
            <a:ext cx="1982309" cy="553998"/>
          </a:xfrm>
          <a:prstGeom prst="rect">
            <a:avLst/>
          </a:prstGeom>
          <a:noFill/>
        </p:spPr>
        <p:txBody>
          <a:bodyPr wrap="square">
            <a:spAutoFit/>
          </a:bodyPr>
          <a:lstStyle/>
          <a:p>
            <a:pPr algn="ctr" defTabSz="614751">
              <a:defRPr/>
            </a:pPr>
            <a:r>
              <a:rPr lang="es-MX" sz="1500" b="1" dirty="0" err="1">
                <a:solidFill>
                  <a:srgbClr val="DFE3E5">
                    <a:lumMod val="25000"/>
                  </a:srgbClr>
                </a:solidFill>
                <a:latin typeface="Lucida Sans Unicode" panose="020B0602030504020204" pitchFamily="34" charset="0"/>
                <a:cs typeface="Lucida Sans Unicode" panose="020B0602030504020204" pitchFamily="34" charset="0"/>
              </a:rPr>
              <a:t>Dummy</a:t>
            </a:r>
            <a:r>
              <a:rPr lang="es-MX" sz="1500" b="1" dirty="0">
                <a:solidFill>
                  <a:srgbClr val="DFE3E5">
                    <a:lumMod val="25000"/>
                  </a:srgbClr>
                </a:solidFill>
                <a:latin typeface="Lucida Sans Unicode" panose="020B0602030504020204" pitchFamily="34" charset="0"/>
                <a:cs typeface="Lucida Sans Unicode" panose="020B0602030504020204" pitchFamily="34" charset="0"/>
              </a:rPr>
              <a:t> </a:t>
            </a:r>
          </a:p>
          <a:p>
            <a:pPr algn="ctr" defTabSz="614751">
              <a:defRPr/>
            </a:pPr>
            <a:r>
              <a:rPr lang="es-MX" sz="1500" b="1" dirty="0" err="1">
                <a:solidFill>
                  <a:srgbClr val="DFE3E5">
                    <a:lumMod val="25000"/>
                  </a:srgbClr>
                </a:solidFill>
                <a:latin typeface="Lucida Sans Unicode" panose="020B0602030504020204" pitchFamily="34" charset="0"/>
                <a:cs typeface="Lucida Sans Unicode" panose="020B0602030504020204" pitchFamily="34" charset="0"/>
              </a:rPr>
              <a:t>companies</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9" name="CuadroTexto 8">
            <a:extLst>
              <a:ext uri="{FF2B5EF4-FFF2-40B4-BE49-F238E27FC236}">
                <a16:creationId xmlns:a16="http://schemas.microsoft.com/office/drawing/2014/main" id="{FD2C2B27-5D39-E4F8-A85C-CB56787C877B}"/>
              </a:ext>
            </a:extLst>
          </p:cNvPr>
          <p:cNvSpPr txBox="1"/>
          <p:nvPr/>
        </p:nvSpPr>
        <p:spPr>
          <a:xfrm>
            <a:off x="7458472" y="2953355"/>
            <a:ext cx="1950624" cy="784830"/>
          </a:xfrm>
          <a:prstGeom prst="rect">
            <a:avLst/>
          </a:prstGeom>
          <a:noFill/>
        </p:spPr>
        <p:txBody>
          <a:bodyPr wrap="square">
            <a:spAutoFit/>
          </a:bodyPr>
          <a:lstStyle/>
          <a:p>
            <a:pPr algn="ctr" defTabSz="614751">
              <a:defRPr/>
            </a:pPr>
            <a:r>
              <a:rPr lang="en-GB" sz="1500" b="1" dirty="0">
                <a:solidFill>
                  <a:srgbClr val="DFE3E5">
                    <a:lumMod val="25000"/>
                  </a:srgbClr>
                </a:solidFill>
                <a:latin typeface="Lucida Sans Unicode" panose="020B0602030504020204" pitchFamily="34" charset="0"/>
                <a:cs typeface="Lucida Sans Unicode" panose="020B0602030504020204" pitchFamily="34" charset="0"/>
              </a:rPr>
              <a:t>Prepayment of loans and credit cards</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
        <p:nvSpPr>
          <p:cNvPr id="10" name="CuadroTexto 9">
            <a:extLst>
              <a:ext uri="{FF2B5EF4-FFF2-40B4-BE49-F238E27FC236}">
                <a16:creationId xmlns:a16="http://schemas.microsoft.com/office/drawing/2014/main" id="{AA5B17CE-578D-6049-85D7-8CB8FEC7D744}"/>
              </a:ext>
            </a:extLst>
          </p:cNvPr>
          <p:cNvSpPr txBox="1"/>
          <p:nvPr/>
        </p:nvSpPr>
        <p:spPr>
          <a:xfrm>
            <a:off x="9716006" y="2921169"/>
            <a:ext cx="1950624" cy="784830"/>
          </a:xfrm>
          <a:prstGeom prst="rect">
            <a:avLst/>
          </a:prstGeom>
          <a:noFill/>
        </p:spPr>
        <p:txBody>
          <a:bodyPr wrap="square">
            <a:spAutoFit/>
          </a:bodyPr>
          <a:lstStyle/>
          <a:p>
            <a:pPr algn="ctr" defTabSz="614751">
              <a:defRPr/>
            </a:pPr>
            <a:r>
              <a:rPr lang="en-GB" sz="1500" b="1" dirty="0">
                <a:solidFill>
                  <a:srgbClr val="DFE3E5">
                    <a:lumMod val="25000"/>
                  </a:srgbClr>
                </a:solidFill>
                <a:latin typeface="Lucida Sans Unicode" panose="020B0602030504020204" pitchFamily="34" charset="0"/>
                <a:cs typeface="Lucida Sans Unicode" panose="020B0602030504020204" pitchFamily="34" charset="0"/>
              </a:rPr>
              <a:t>Modification of the marital property regime</a:t>
            </a:r>
            <a:endParaRPr lang="en-US" sz="1500" b="1" dirty="0">
              <a:solidFill>
                <a:srgbClr val="DFE3E5">
                  <a:lumMod val="25000"/>
                </a:srgbClr>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6321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8D57F75F-0FAE-3D94-7E12-71229CB7636C}"/>
              </a:ext>
            </a:extLst>
          </p:cNvPr>
          <p:cNvPicPr>
            <a:picLocks noChangeAspect="1"/>
          </p:cNvPicPr>
          <p:nvPr/>
        </p:nvPicPr>
        <p:blipFill>
          <a:blip r:embed="rId2"/>
          <a:stretch>
            <a:fillRect/>
          </a:stretch>
        </p:blipFill>
        <p:spPr>
          <a:xfrm>
            <a:off x="394911" y="538636"/>
            <a:ext cx="11260288" cy="5140087"/>
          </a:xfrm>
          <a:prstGeom prst="rect">
            <a:avLst/>
          </a:prstGeom>
        </p:spPr>
      </p:pic>
      <p:sp>
        <p:nvSpPr>
          <p:cNvPr id="2" name="TextBox 1">
            <a:extLst>
              <a:ext uri="{FF2B5EF4-FFF2-40B4-BE49-F238E27FC236}">
                <a16:creationId xmlns:a16="http://schemas.microsoft.com/office/drawing/2014/main" id="{4B355896-7461-5283-101C-D154278A0C1A}"/>
              </a:ext>
            </a:extLst>
          </p:cNvPr>
          <p:cNvSpPr txBox="1"/>
          <p:nvPr/>
        </p:nvSpPr>
        <p:spPr>
          <a:xfrm>
            <a:off x="1048406" y="323193"/>
            <a:ext cx="5462752" cy="430887"/>
          </a:xfrm>
          <a:prstGeom prst="rect">
            <a:avLst/>
          </a:prstGeom>
          <a:noFill/>
        </p:spPr>
        <p:txBody>
          <a:bodyPr wrap="square" rtlCol="0">
            <a:spAutoFit/>
          </a:bodyPr>
          <a:lstStyle/>
          <a:p>
            <a:r>
              <a:rPr lang="en-GB" sz="2200" b="1" dirty="0"/>
              <a:t>Economic sectors impacted</a:t>
            </a:r>
            <a:endParaRPr lang="en-DE" sz="2200" b="1" dirty="0"/>
          </a:p>
        </p:txBody>
      </p:sp>
      <p:sp>
        <p:nvSpPr>
          <p:cNvPr id="3" name="TextBox 2">
            <a:extLst>
              <a:ext uri="{FF2B5EF4-FFF2-40B4-BE49-F238E27FC236}">
                <a16:creationId xmlns:a16="http://schemas.microsoft.com/office/drawing/2014/main" id="{BF33BE97-3995-7293-17EF-203B352C6168}"/>
              </a:ext>
            </a:extLst>
          </p:cNvPr>
          <p:cNvSpPr txBox="1"/>
          <p:nvPr/>
        </p:nvSpPr>
        <p:spPr>
          <a:xfrm>
            <a:off x="740980" y="5447812"/>
            <a:ext cx="1064171" cy="369332"/>
          </a:xfrm>
          <a:prstGeom prst="rect">
            <a:avLst/>
          </a:prstGeom>
          <a:noFill/>
        </p:spPr>
        <p:txBody>
          <a:bodyPr wrap="square" rtlCol="0">
            <a:spAutoFit/>
          </a:bodyPr>
          <a:lstStyle/>
          <a:p>
            <a:r>
              <a:rPr lang="es-AR" dirty="0"/>
              <a:t>Banks</a:t>
            </a:r>
            <a:endParaRPr lang="en-DE" dirty="0"/>
          </a:p>
        </p:txBody>
      </p:sp>
      <p:sp>
        <p:nvSpPr>
          <p:cNvPr id="5" name="TextBox 4">
            <a:extLst>
              <a:ext uri="{FF2B5EF4-FFF2-40B4-BE49-F238E27FC236}">
                <a16:creationId xmlns:a16="http://schemas.microsoft.com/office/drawing/2014/main" id="{DD74A556-CC89-F3DB-FD62-F64B1BEE6847}"/>
              </a:ext>
            </a:extLst>
          </p:cNvPr>
          <p:cNvSpPr txBox="1"/>
          <p:nvPr/>
        </p:nvSpPr>
        <p:spPr>
          <a:xfrm>
            <a:off x="1742089" y="4752566"/>
            <a:ext cx="1781504" cy="646331"/>
          </a:xfrm>
          <a:prstGeom prst="rect">
            <a:avLst/>
          </a:prstGeom>
          <a:noFill/>
        </p:spPr>
        <p:txBody>
          <a:bodyPr wrap="square">
            <a:spAutoFit/>
          </a:bodyPr>
          <a:lstStyle/>
          <a:p>
            <a:pPr algn="ctr"/>
            <a:r>
              <a:rPr lang="en-GB" dirty="0"/>
              <a:t>Real Estate Agents</a:t>
            </a:r>
            <a:endParaRPr lang="en-DE" dirty="0"/>
          </a:p>
        </p:txBody>
      </p:sp>
      <p:sp>
        <p:nvSpPr>
          <p:cNvPr id="7" name="TextBox 6">
            <a:extLst>
              <a:ext uri="{FF2B5EF4-FFF2-40B4-BE49-F238E27FC236}">
                <a16:creationId xmlns:a16="http://schemas.microsoft.com/office/drawing/2014/main" id="{69A34757-0168-786C-5A63-C78F232F447C}"/>
              </a:ext>
            </a:extLst>
          </p:cNvPr>
          <p:cNvSpPr txBox="1"/>
          <p:nvPr/>
        </p:nvSpPr>
        <p:spPr>
          <a:xfrm>
            <a:off x="5037083" y="4382524"/>
            <a:ext cx="1718441" cy="369332"/>
          </a:xfrm>
          <a:prstGeom prst="rect">
            <a:avLst/>
          </a:prstGeom>
          <a:noFill/>
        </p:spPr>
        <p:txBody>
          <a:bodyPr wrap="square">
            <a:spAutoFit/>
          </a:bodyPr>
          <a:lstStyle/>
          <a:p>
            <a:pPr algn="ctr"/>
            <a:r>
              <a:rPr lang="en-GB" dirty="0"/>
              <a:t>Car Dealers</a:t>
            </a:r>
            <a:endParaRPr lang="en-DE" dirty="0"/>
          </a:p>
        </p:txBody>
      </p:sp>
      <p:sp>
        <p:nvSpPr>
          <p:cNvPr id="8" name="TextBox 7">
            <a:extLst>
              <a:ext uri="{FF2B5EF4-FFF2-40B4-BE49-F238E27FC236}">
                <a16:creationId xmlns:a16="http://schemas.microsoft.com/office/drawing/2014/main" id="{38EF5D63-E0A2-1BA9-5FDD-C951B3A427B3}"/>
              </a:ext>
            </a:extLst>
          </p:cNvPr>
          <p:cNvSpPr txBox="1"/>
          <p:nvPr/>
        </p:nvSpPr>
        <p:spPr>
          <a:xfrm>
            <a:off x="3523593" y="5673033"/>
            <a:ext cx="1634359" cy="646331"/>
          </a:xfrm>
          <a:prstGeom prst="rect">
            <a:avLst/>
          </a:prstGeom>
          <a:noFill/>
        </p:spPr>
        <p:txBody>
          <a:bodyPr wrap="square">
            <a:spAutoFit/>
          </a:bodyPr>
          <a:lstStyle/>
          <a:p>
            <a:pPr algn="ctr"/>
            <a:r>
              <a:rPr lang="en-GB" dirty="0"/>
              <a:t>Real Estate </a:t>
            </a:r>
          </a:p>
          <a:p>
            <a:pPr algn="ctr"/>
            <a:r>
              <a:rPr lang="en-GB" dirty="0"/>
              <a:t>Curators</a:t>
            </a:r>
            <a:endParaRPr lang="en-DE" dirty="0"/>
          </a:p>
        </p:txBody>
      </p:sp>
      <p:sp>
        <p:nvSpPr>
          <p:cNvPr id="9" name="TextBox 8">
            <a:extLst>
              <a:ext uri="{FF2B5EF4-FFF2-40B4-BE49-F238E27FC236}">
                <a16:creationId xmlns:a16="http://schemas.microsoft.com/office/drawing/2014/main" id="{F29F12EC-048B-D247-16F8-046F16E739E9}"/>
              </a:ext>
            </a:extLst>
          </p:cNvPr>
          <p:cNvSpPr txBox="1"/>
          <p:nvPr/>
        </p:nvSpPr>
        <p:spPr>
          <a:xfrm>
            <a:off x="6755524" y="5524834"/>
            <a:ext cx="1424152" cy="369332"/>
          </a:xfrm>
          <a:prstGeom prst="rect">
            <a:avLst/>
          </a:prstGeom>
          <a:noFill/>
        </p:spPr>
        <p:txBody>
          <a:bodyPr wrap="square">
            <a:spAutoFit/>
          </a:bodyPr>
          <a:lstStyle/>
          <a:p>
            <a:pPr algn="ctr"/>
            <a:r>
              <a:rPr lang="en-GB" dirty="0"/>
              <a:t>Notaries</a:t>
            </a:r>
            <a:endParaRPr lang="en-DE" dirty="0"/>
          </a:p>
        </p:txBody>
      </p:sp>
      <p:sp>
        <p:nvSpPr>
          <p:cNvPr id="11" name="TextBox 10">
            <a:extLst>
              <a:ext uri="{FF2B5EF4-FFF2-40B4-BE49-F238E27FC236}">
                <a16:creationId xmlns:a16="http://schemas.microsoft.com/office/drawing/2014/main" id="{CC692189-AB15-AED3-F16F-8092F71FAD55}"/>
              </a:ext>
            </a:extLst>
          </p:cNvPr>
          <p:cNvSpPr txBox="1"/>
          <p:nvPr/>
        </p:nvSpPr>
        <p:spPr>
          <a:xfrm>
            <a:off x="8179676" y="4920547"/>
            <a:ext cx="1781504" cy="923330"/>
          </a:xfrm>
          <a:prstGeom prst="rect">
            <a:avLst/>
          </a:prstGeom>
          <a:noFill/>
        </p:spPr>
        <p:txBody>
          <a:bodyPr wrap="square">
            <a:spAutoFit/>
          </a:bodyPr>
          <a:lstStyle/>
          <a:p>
            <a:pPr algn="ctr"/>
            <a:r>
              <a:rPr lang="en-GB" dirty="0"/>
              <a:t>Fund Management Companies</a:t>
            </a:r>
            <a:endParaRPr lang="en-DE" dirty="0"/>
          </a:p>
        </p:txBody>
      </p:sp>
      <p:sp>
        <p:nvSpPr>
          <p:cNvPr id="13" name="TextBox 12">
            <a:extLst>
              <a:ext uri="{FF2B5EF4-FFF2-40B4-BE49-F238E27FC236}">
                <a16:creationId xmlns:a16="http://schemas.microsoft.com/office/drawing/2014/main" id="{27A14C35-90BF-58D4-F7E2-F747A75EE04D}"/>
              </a:ext>
            </a:extLst>
          </p:cNvPr>
          <p:cNvSpPr txBox="1"/>
          <p:nvPr/>
        </p:nvSpPr>
        <p:spPr>
          <a:xfrm>
            <a:off x="9829953" y="5447812"/>
            <a:ext cx="1781504" cy="369332"/>
          </a:xfrm>
          <a:prstGeom prst="rect">
            <a:avLst/>
          </a:prstGeom>
          <a:noFill/>
        </p:spPr>
        <p:txBody>
          <a:bodyPr wrap="square">
            <a:spAutoFit/>
          </a:bodyPr>
          <a:lstStyle/>
          <a:p>
            <a:r>
              <a:rPr lang="en-GB" dirty="0"/>
              <a:t>Civil Registry</a:t>
            </a:r>
            <a:endParaRPr lang="en-DE" dirty="0"/>
          </a:p>
        </p:txBody>
      </p:sp>
    </p:spTree>
    <p:extLst>
      <p:ext uri="{BB962C8B-B14F-4D97-AF65-F5344CB8AC3E}">
        <p14:creationId xmlns:p14="http://schemas.microsoft.com/office/powerpoint/2010/main" val="274873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6051C4-DE9C-52C0-8359-6372D261CD92}"/>
              </a:ext>
            </a:extLst>
          </p:cNvPr>
          <p:cNvSpPr>
            <a:spLocks noGrp="1"/>
          </p:cNvSpPr>
          <p:nvPr>
            <p:ph type="title"/>
          </p:nvPr>
        </p:nvSpPr>
        <p:spPr>
          <a:xfrm>
            <a:off x="658812" y="425181"/>
            <a:ext cx="8992263" cy="1060998"/>
          </a:xfrm>
        </p:spPr>
        <p:txBody>
          <a:bodyPr/>
          <a:lstStyle/>
          <a:p>
            <a:r>
              <a:rPr lang="es-MX" dirty="0" err="1"/>
              <a:t>Results</a:t>
            </a:r>
            <a:r>
              <a:rPr lang="es-MX" dirty="0"/>
              <a:t> </a:t>
            </a:r>
            <a:r>
              <a:rPr lang="es-MX" dirty="0" err="1"/>
              <a:t>achieved</a:t>
            </a:r>
            <a:r>
              <a:rPr lang="es-MX" dirty="0"/>
              <a:t>:</a:t>
            </a:r>
            <a:endParaRPr lang="es-CL" dirty="0"/>
          </a:p>
        </p:txBody>
      </p:sp>
      <p:graphicFrame>
        <p:nvGraphicFramePr>
          <p:cNvPr id="5" name="Tabla 4">
            <a:extLst>
              <a:ext uri="{FF2B5EF4-FFF2-40B4-BE49-F238E27FC236}">
                <a16:creationId xmlns:a16="http://schemas.microsoft.com/office/drawing/2014/main" id="{8A850248-B5EE-F26B-AEEB-95DE9DD04297}"/>
              </a:ext>
            </a:extLst>
          </p:cNvPr>
          <p:cNvGraphicFramePr>
            <a:graphicFrameLocks noGrp="1"/>
          </p:cNvGraphicFramePr>
          <p:nvPr>
            <p:extLst>
              <p:ext uri="{D42A27DB-BD31-4B8C-83A1-F6EECF244321}">
                <p14:modId xmlns:p14="http://schemas.microsoft.com/office/powerpoint/2010/main" val="4280806611"/>
              </p:ext>
            </p:extLst>
          </p:nvPr>
        </p:nvGraphicFramePr>
        <p:xfrm>
          <a:off x="763398" y="2052538"/>
          <a:ext cx="10365045" cy="4165250"/>
        </p:xfrm>
        <a:graphic>
          <a:graphicData uri="http://schemas.openxmlformats.org/drawingml/2006/table">
            <a:tbl>
              <a:tblPr firstRow="1" bandRow="1">
                <a:tableStyleId>{0505E3EF-67EA-436B-97B2-0124C06EBD24}</a:tableStyleId>
              </a:tblPr>
              <a:tblGrid>
                <a:gridCol w="4483531">
                  <a:extLst>
                    <a:ext uri="{9D8B030D-6E8A-4147-A177-3AD203B41FA5}">
                      <a16:colId xmlns:a16="http://schemas.microsoft.com/office/drawing/2014/main" val="2398806649"/>
                    </a:ext>
                  </a:extLst>
                </a:gridCol>
                <a:gridCol w="5881514">
                  <a:extLst>
                    <a:ext uri="{9D8B030D-6E8A-4147-A177-3AD203B41FA5}">
                      <a16:colId xmlns:a16="http://schemas.microsoft.com/office/drawing/2014/main" val="3453901661"/>
                    </a:ext>
                  </a:extLst>
                </a:gridCol>
              </a:tblGrid>
              <a:tr h="345153">
                <a:tc>
                  <a:txBody>
                    <a:bodyPr/>
                    <a:lstStyle/>
                    <a:p>
                      <a:pPr algn="just"/>
                      <a:r>
                        <a:rPr lang="en-GB" sz="1500" b="0" dirty="0">
                          <a:latin typeface="Lucida Sans Unicode" panose="020B0602030504020204" pitchFamily="34" charset="0"/>
                          <a:cs typeface="Lucida Sans Unicode" panose="020B0602030504020204" pitchFamily="34" charset="0"/>
                        </a:rPr>
                        <a:t>Money laundering and predicate offense convictions</a:t>
                      </a:r>
                      <a:endParaRPr lang="es-CL" sz="1500" b="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b="0" dirty="0">
                          <a:latin typeface="Lucida Sans Unicode" panose="020B0602030504020204" pitchFamily="34" charset="0"/>
                          <a:cs typeface="Lucida Sans Unicode" panose="020B0602030504020204" pitchFamily="34" charset="0"/>
                        </a:rPr>
                        <a:t>98 </a:t>
                      </a:r>
                      <a:r>
                        <a:rPr lang="es-MX" sz="1500" b="0" dirty="0" err="1">
                          <a:latin typeface="Lucida Sans Unicode" panose="020B0602030504020204" pitchFamily="34" charset="0"/>
                          <a:cs typeface="Lucida Sans Unicode" panose="020B0602030504020204" pitchFamily="34" charset="0"/>
                        </a:rPr>
                        <a:t>people</a:t>
                      </a:r>
                      <a:endParaRPr lang="es-CL" sz="1500" b="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786745194"/>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Money </a:t>
                      </a:r>
                      <a:r>
                        <a:rPr lang="es-MX" sz="1500" dirty="0" err="1">
                          <a:latin typeface="Lucida Sans Unicode" panose="020B0602030504020204" pitchFamily="34" charset="0"/>
                          <a:cs typeface="Lucida Sans Unicode" panose="020B0602030504020204" pitchFamily="34" charset="0"/>
                        </a:rPr>
                        <a:t>laundering</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convictions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9 </a:t>
                      </a:r>
                      <a:r>
                        <a:rPr lang="es-MX" sz="1500" dirty="0" err="1">
                          <a:latin typeface="Lucida Sans Unicode" panose="020B0602030504020204" pitchFamily="34" charset="0"/>
                          <a:cs typeface="Lucida Sans Unicode" panose="020B0602030504020204" pitchFamily="34" charset="0"/>
                        </a:rPr>
                        <a:t>people</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398033258"/>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Base </a:t>
                      </a:r>
                      <a:r>
                        <a:rPr lang="es-MX" sz="1500" dirty="0" err="1">
                          <a:latin typeface="Lucida Sans Unicode" panose="020B0602030504020204" pitchFamily="34" charset="0"/>
                          <a:cs typeface="Lucida Sans Unicode" panose="020B0602030504020204" pitchFamily="34" charset="0"/>
                        </a:rPr>
                        <a:t>offense</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convictions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8 </a:t>
                      </a:r>
                      <a:r>
                        <a:rPr lang="es-MX" sz="1500" dirty="0" err="1">
                          <a:latin typeface="Lucida Sans Unicode" panose="020B0602030504020204" pitchFamily="34" charset="0"/>
                          <a:cs typeface="Lucida Sans Unicode" panose="020B0602030504020204" pitchFamily="34" charset="0"/>
                        </a:rPr>
                        <a:t>people</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631715933"/>
                  </a:ext>
                </a:extLst>
              </a:tr>
              <a:tr h="345153">
                <a:tc>
                  <a:txBody>
                    <a:bodyPr/>
                    <a:lstStyle/>
                    <a:p>
                      <a:pPr algn="just"/>
                      <a:r>
                        <a:rPr lang="en-GB" sz="1500" dirty="0">
                          <a:latin typeface="Lucida Sans Unicode" panose="020B0602030504020204" pitchFamily="34" charset="0"/>
                          <a:cs typeface="Lucida Sans Unicode" panose="020B0602030504020204" pitchFamily="34" charset="0"/>
                        </a:rPr>
                        <a:t>Total convicted of money laundering</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107 </a:t>
                      </a:r>
                      <a:r>
                        <a:rPr lang="es-MX" sz="1500" dirty="0" err="1">
                          <a:latin typeface="Lucida Sans Unicode" panose="020B0602030504020204" pitchFamily="34" charset="0"/>
                          <a:cs typeface="Lucida Sans Unicode" panose="020B0602030504020204" pitchFamily="34" charset="0"/>
                        </a:rPr>
                        <a:t>people</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2986086290"/>
                  </a:ext>
                </a:extLst>
              </a:tr>
              <a:tr h="345153">
                <a:tc>
                  <a:txBody>
                    <a:bodyPr/>
                    <a:lstStyle/>
                    <a:p>
                      <a:pPr algn="just"/>
                      <a:r>
                        <a:rPr lang="es-MX" sz="1500" dirty="0" err="1">
                          <a:latin typeface="Lucida Sans Unicode" panose="020B0602030504020204" pitchFamily="34" charset="0"/>
                          <a:cs typeface="Lucida Sans Unicode" panose="020B0602030504020204" pitchFamily="34" charset="0"/>
                        </a:rPr>
                        <a:t>Seized</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or</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forfeited</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assets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n-GB" sz="1500" dirty="0">
                          <a:latin typeface="Lucida Sans Unicode" panose="020B0602030504020204" pitchFamily="34" charset="0"/>
                          <a:cs typeface="Lucida Sans Unicode" panose="020B0602030504020204" pitchFamily="34" charset="0"/>
                        </a:rPr>
                        <a:t>268 real estate and personal property</a:t>
                      </a:r>
                      <a:r>
                        <a:rPr lang="es-MX" sz="1500" dirty="0">
                          <a:latin typeface="Lucida Sans Unicode" panose="020B0602030504020204" pitchFamily="34" charset="0"/>
                          <a:cs typeface="Lucida Sans Unicode" panose="020B0602030504020204" pitchFamily="34" charset="0"/>
                        </a:rPr>
                        <a:t>. </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293778842"/>
                  </a:ext>
                </a:extLst>
              </a:tr>
              <a:tr h="345153">
                <a:tc>
                  <a:txBody>
                    <a:bodyPr/>
                    <a:lstStyle/>
                    <a:p>
                      <a:pPr algn="just"/>
                      <a:r>
                        <a:rPr lang="es-MX" sz="1500" dirty="0">
                          <a:latin typeface="Lucida Sans Unicode" panose="020B0602030504020204" pitchFamily="34" charset="0"/>
                          <a:cs typeface="Lucida Sans Unicode" panose="020B0602030504020204" pitchFamily="34" charset="0"/>
                        </a:rPr>
                        <a:t>Money </a:t>
                      </a:r>
                      <a:r>
                        <a:rPr lang="es-MX" sz="1500" dirty="0" err="1">
                          <a:latin typeface="Lucida Sans Unicode" panose="020B0602030504020204" pitchFamily="34" charset="0"/>
                          <a:cs typeface="Lucida Sans Unicode" panose="020B0602030504020204" pitchFamily="34" charset="0"/>
                        </a:rPr>
                        <a:t>claimed</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for</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recovery</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l"/>
                      <a:r>
                        <a:rPr lang="es-MX" sz="1500" dirty="0">
                          <a:latin typeface="Lucida Sans Unicode" panose="020B0602030504020204" pitchFamily="34" charset="0"/>
                          <a:cs typeface="Lucida Sans Unicode" panose="020B0602030504020204" pitchFamily="34" charset="0"/>
                        </a:rPr>
                        <a:t>USD 2.193.990</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3389891273"/>
                  </a:ext>
                </a:extLst>
              </a:tr>
              <a:tr h="539006">
                <a:tc>
                  <a:txBody>
                    <a:bodyPr/>
                    <a:lstStyle/>
                    <a:p>
                      <a:pPr algn="just"/>
                      <a:r>
                        <a:rPr lang="es-MX" sz="1500" dirty="0" err="1">
                          <a:latin typeface="Lucida Sans Unicode" panose="020B0602030504020204" pitchFamily="34" charset="0"/>
                          <a:cs typeface="Lucida Sans Unicode" panose="020B0602030504020204" pitchFamily="34" charset="0"/>
                        </a:rPr>
                        <a:t>Freeze</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on</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bank</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accounts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147.207  </a:t>
                      </a:r>
                      <a:r>
                        <a:rPr lang="en-GB" sz="1500" dirty="0">
                          <a:latin typeface="Lucida Sans Unicode" panose="020B0602030504020204" pitchFamily="34" charset="0"/>
                          <a:cs typeface="Lucida Sans Unicode" panose="020B0602030504020204" pitchFamily="34" charset="0"/>
                        </a:rPr>
                        <a:t>in bank accounts and deposits</a:t>
                      </a:r>
                      <a:r>
                        <a:rPr lang="es-MX" sz="1500" dirty="0">
                          <a:latin typeface="Lucida Sans Unicode" panose="020B0602030504020204" pitchFamily="34" charset="0"/>
                          <a:cs typeface="Lucida Sans Unicode" panose="020B0602030504020204" pitchFamily="34" charset="0"/>
                        </a:rPr>
                        <a:t>.</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317276853"/>
                  </a:ext>
                </a:extLst>
              </a:tr>
              <a:tr h="385509">
                <a:tc>
                  <a:txBody>
                    <a:bodyPr/>
                    <a:lstStyle/>
                    <a:p>
                      <a:pPr algn="just"/>
                      <a:r>
                        <a:rPr lang="es-MX" sz="1500" dirty="0" err="1">
                          <a:latin typeface="Lucida Sans Unicode" panose="020B0602030504020204" pitchFamily="34" charset="0"/>
                          <a:cs typeface="Lucida Sans Unicode" panose="020B0602030504020204" pitchFamily="34" charset="0"/>
                        </a:rPr>
                        <a:t>Seizure</a:t>
                      </a:r>
                      <a:r>
                        <a:rPr lang="es-MX" sz="1500" dirty="0">
                          <a:latin typeface="Lucida Sans Unicode" panose="020B0602030504020204" pitchFamily="34" charset="0"/>
                          <a:cs typeface="Lucida Sans Unicode" panose="020B0602030504020204" pitchFamily="34" charset="0"/>
                        </a:rPr>
                        <a:t> in </a:t>
                      </a:r>
                      <a:r>
                        <a:rPr lang="es-MX" sz="1500" dirty="0" err="1">
                          <a:latin typeface="Lucida Sans Unicode" panose="020B0602030504020204" pitchFamily="34" charset="0"/>
                          <a:cs typeface="Lucida Sans Unicode" panose="020B0602030504020204" pitchFamily="34" charset="0"/>
                        </a:rPr>
                        <a:t>other</a:t>
                      </a:r>
                      <a:r>
                        <a:rPr lang="es-MX" sz="1500" dirty="0">
                          <a:latin typeface="Lucida Sans Unicode" panose="020B0602030504020204" pitchFamily="34" charset="0"/>
                          <a:cs typeface="Lucida Sans Unicode" panose="020B0602030504020204" pitchFamily="34" charset="0"/>
                        </a:rPr>
                        <a:t> </a:t>
                      </a:r>
                      <a:r>
                        <a:rPr lang="es-MX" sz="1500" dirty="0" err="1">
                          <a:latin typeface="Lucida Sans Unicode" panose="020B0602030504020204" pitchFamily="34" charset="0"/>
                          <a:cs typeface="Lucida Sans Unicode" panose="020B0602030504020204" pitchFamily="34" charset="0"/>
                        </a:rPr>
                        <a:t>accounts</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595.912 (</a:t>
                      </a:r>
                      <a:r>
                        <a:rPr lang="en-GB" sz="1500" dirty="0">
                          <a:latin typeface="Lucida Sans Unicode" panose="020B0602030504020204" pitchFamily="34" charset="0"/>
                          <a:cs typeface="Lucida Sans Unicode" panose="020B0602030504020204" pitchFamily="34" charset="0"/>
                        </a:rPr>
                        <a:t>Cash, vouchers and 7 </a:t>
                      </a:r>
                      <a:r>
                        <a:rPr lang="en-GB" sz="1500" dirty="0" err="1">
                          <a:latin typeface="Lucida Sans Unicode" panose="020B0602030504020204" pitchFamily="34" charset="0"/>
                          <a:cs typeface="Lucida Sans Unicode" panose="020B0602030504020204" pitchFamily="34" charset="0"/>
                        </a:rPr>
                        <a:t>caballeres</a:t>
                      </a:r>
                      <a:r>
                        <a:rPr lang="es-MX" sz="1500" dirty="0">
                          <a:latin typeface="Lucida Sans Unicode" panose="020B0602030504020204" pitchFamily="34" charset="0"/>
                          <a:cs typeface="Lucida Sans Unicode" panose="020B0602030504020204" pitchFamily="34" charset="0"/>
                        </a:rPr>
                        <a:t>)</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138361950"/>
                  </a:ext>
                </a:extLst>
              </a:tr>
              <a:tr h="966330">
                <a:tc>
                  <a:txBody>
                    <a:bodyPr/>
                    <a:lstStyle/>
                    <a:p>
                      <a:pPr algn="just"/>
                      <a:r>
                        <a:rPr lang="es-MX" sz="1500" dirty="0">
                          <a:latin typeface="Lucida Sans Unicode" panose="020B0602030504020204" pitchFamily="34" charset="0"/>
                          <a:cs typeface="Lucida Sans Unicode" panose="020B0602030504020204" pitchFamily="34" charset="0"/>
                        </a:rPr>
                        <a:t>Judicial </a:t>
                      </a:r>
                      <a:r>
                        <a:rPr lang="es-MX" sz="1500" dirty="0" err="1">
                          <a:latin typeface="Lucida Sans Unicode" panose="020B0602030504020204" pitchFamily="34" charset="0"/>
                          <a:cs typeface="Lucida Sans Unicode" panose="020B0602030504020204" pitchFamily="34" charset="0"/>
                        </a:rPr>
                        <a:t>seizure</a:t>
                      </a:r>
                      <a:endParaRPr lang="es-CL" sz="1500" dirty="0">
                        <a:latin typeface="Lucida Sans Unicode" panose="020B0602030504020204" pitchFamily="34" charset="0"/>
                        <a:cs typeface="Lucida Sans Unicode" panose="020B0602030504020204" pitchFamily="34" charset="0"/>
                      </a:endParaRPr>
                    </a:p>
                  </a:txBody>
                  <a:tcPr/>
                </a:tc>
                <a:tc>
                  <a:txBody>
                    <a:bodyPr/>
                    <a:lstStyle/>
                    <a:p>
                      <a:pPr algn="just"/>
                      <a:r>
                        <a:rPr lang="es-MX" sz="1500" dirty="0">
                          <a:latin typeface="Lucida Sans Unicode" panose="020B0602030504020204" pitchFamily="34" charset="0"/>
                          <a:cs typeface="Lucida Sans Unicode" panose="020B0602030504020204" pitchFamily="34" charset="0"/>
                        </a:rPr>
                        <a:t>USD 1.411.350 </a:t>
                      </a:r>
                      <a:r>
                        <a:rPr lang="en-GB" sz="1500" dirty="0">
                          <a:latin typeface="Lucida Sans Unicode" panose="020B0602030504020204" pitchFamily="34" charset="0"/>
                          <a:cs typeface="Lucida Sans Unicode" panose="020B0602030504020204" pitchFamily="34" charset="0"/>
                        </a:rPr>
                        <a:t>for evictions compensation, bonus and payments to Welfare Department funds</a:t>
                      </a:r>
                      <a:r>
                        <a:rPr lang="es-MX" sz="1500" dirty="0">
                          <a:latin typeface="Lucida Sans Unicode" panose="020B0602030504020204" pitchFamily="34" charset="0"/>
                          <a:cs typeface="Lucida Sans Unicode" panose="020B0602030504020204" pitchFamily="34" charset="0"/>
                        </a:rPr>
                        <a:t>.</a:t>
                      </a:r>
                      <a:endParaRPr lang="es-CL" sz="1500" dirty="0">
                        <a:latin typeface="Lucida Sans Unicode" panose="020B0602030504020204" pitchFamily="34" charset="0"/>
                        <a:cs typeface="Lucida Sans Unicode" panose="020B0602030504020204" pitchFamily="34" charset="0"/>
                      </a:endParaRPr>
                    </a:p>
                  </a:txBody>
                  <a:tcPr/>
                </a:tc>
                <a:extLst>
                  <a:ext uri="{0D108BD9-81ED-4DB2-BD59-A6C34878D82A}">
                    <a16:rowId xmlns:a16="http://schemas.microsoft.com/office/drawing/2014/main" val="1877717415"/>
                  </a:ext>
                </a:extLst>
              </a:tr>
            </a:tbl>
          </a:graphicData>
        </a:graphic>
      </p:graphicFrame>
      <p:sp>
        <p:nvSpPr>
          <p:cNvPr id="6" name="CuadroTexto 5">
            <a:extLst>
              <a:ext uri="{FF2B5EF4-FFF2-40B4-BE49-F238E27FC236}">
                <a16:creationId xmlns:a16="http://schemas.microsoft.com/office/drawing/2014/main" id="{79C6F595-1045-1A44-B378-87010AEACA5A}"/>
              </a:ext>
            </a:extLst>
          </p:cNvPr>
          <p:cNvSpPr txBox="1"/>
          <p:nvPr/>
        </p:nvSpPr>
        <p:spPr>
          <a:xfrm>
            <a:off x="658812" y="1486179"/>
            <a:ext cx="10255704" cy="646331"/>
          </a:xfrm>
          <a:prstGeom prst="rect">
            <a:avLst/>
          </a:prstGeom>
          <a:noFill/>
        </p:spPr>
        <p:txBody>
          <a:bodyPr wrap="square" rtlCol="0">
            <a:spAutoFit/>
          </a:bodyPr>
          <a:lstStyle/>
          <a:p>
            <a:pPr algn="just"/>
            <a:r>
              <a:rPr lang="en-GB" dirty="0">
                <a:latin typeface="Lucida Sans Unicode" panose="020B0602030504020204" pitchFamily="34" charset="0"/>
                <a:cs typeface="Lucida Sans Unicode" panose="020B0602030504020204" pitchFamily="34" charset="0"/>
              </a:rPr>
              <a:t>115 persons convicted in the main case and its aspects:</a:t>
            </a:r>
            <a:endParaRPr lang="es-MX" dirty="0">
              <a:latin typeface="Lucida Sans Unicode" panose="020B0602030504020204" pitchFamily="34" charset="0"/>
              <a:cs typeface="Lucida Sans Unicode" panose="020B0602030504020204" pitchFamily="34" charset="0"/>
            </a:endParaRPr>
          </a:p>
          <a:p>
            <a:pPr algn="just"/>
            <a:endParaRPr lang="es-MX"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61382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EF4192E-6909-2C42-7C54-8A50A24D3F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49"/>
            <a:ext cx="9243391" cy="6868849"/>
          </a:xfrm>
          <a:prstGeom prst="rect">
            <a:avLst/>
          </a:prstGeom>
          <a:noFill/>
          <a:ln>
            <a:noFill/>
          </a:ln>
        </p:spPr>
      </p:pic>
      <p:sp>
        <p:nvSpPr>
          <p:cNvPr id="4" name="Título 1">
            <a:extLst>
              <a:ext uri="{FF2B5EF4-FFF2-40B4-BE49-F238E27FC236}">
                <a16:creationId xmlns:a16="http://schemas.microsoft.com/office/drawing/2014/main" id="{2E55C067-B1A0-84F0-6AF7-1423426CD4E0}"/>
              </a:ext>
            </a:extLst>
          </p:cNvPr>
          <p:cNvSpPr>
            <a:spLocks noGrp="1"/>
          </p:cNvSpPr>
          <p:nvPr>
            <p:ph type="title"/>
          </p:nvPr>
        </p:nvSpPr>
        <p:spPr>
          <a:xfrm>
            <a:off x="9014791" y="2394133"/>
            <a:ext cx="2989723" cy="1223710"/>
          </a:xfrm>
        </p:spPr>
        <p:txBody>
          <a:bodyPr>
            <a:normAutofit/>
          </a:bodyPr>
          <a:lstStyle/>
          <a:p>
            <a:pPr algn="ctr"/>
            <a:r>
              <a:rPr lang="es-MX" b="1" dirty="0" err="1"/>
              <a:t>Diagram</a:t>
            </a:r>
            <a:r>
              <a:rPr lang="es-MX" b="1" dirty="0"/>
              <a:t> </a:t>
            </a:r>
            <a:r>
              <a:rPr lang="es-MX" b="1" dirty="0" err="1"/>
              <a:t>of</a:t>
            </a:r>
            <a:r>
              <a:rPr lang="es-MX" b="1" dirty="0"/>
              <a:t> </a:t>
            </a:r>
            <a:r>
              <a:rPr lang="es-MX" b="1" dirty="0" err="1"/>
              <a:t>the</a:t>
            </a:r>
            <a:r>
              <a:rPr lang="es-MX" b="1" dirty="0"/>
              <a:t> case</a:t>
            </a:r>
            <a:endParaRPr lang="es-CL" b="1" dirty="0"/>
          </a:p>
        </p:txBody>
      </p:sp>
    </p:spTree>
    <p:extLst>
      <p:ext uri="{BB962C8B-B14F-4D97-AF65-F5344CB8AC3E}">
        <p14:creationId xmlns:p14="http://schemas.microsoft.com/office/powerpoint/2010/main" val="402298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3020ACC-D90E-B6D6-B4D1-72E1E5143111}"/>
              </a:ext>
            </a:extLst>
          </p:cNvPr>
          <p:cNvSpPr>
            <a:spLocks noGrp="1"/>
          </p:cNvSpPr>
          <p:nvPr>
            <p:ph type="title"/>
          </p:nvPr>
        </p:nvSpPr>
        <p:spPr>
          <a:xfrm>
            <a:off x="658812" y="501800"/>
            <a:ext cx="8992263" cy="1060998"/>
          </a:xfrm>
        </p:spPr>
        <p:txBody>
          <a:bodyPr/>
          <a:lstStyle/>
          <a:p>
            <a:r>
              <a:rPr lang="es-MX" dirty="0" err="1"/>
              <a:t>Conclusions</a:t>
            </a:r>
            <a:r>
              <a:rPr lang="es-MX" dirty="0"/>
              <a:t>:</a:t>
            </a:r>
            <a:endParaRPr lang="es-CL" dirty="0"/>
          </a:p>
        </p:txBody>
      </p:sp>
      <p:sp>
        <p:nvSpPr>
          <p:cNvPr id="5" name="CuadroTexto 4">
            <a:extLst>
              <a:ext uri="{FF2B5EF4-FFF2-40B4-BE49-F238E27FC236}">
                <a16:creationId xmlns:a16="http://schemas.microsoft.com/office/drawing/2014/main" id="{9B918DDD-F952-460A-2DE8-0CE2048EEF26}"/>
              </a:ext>
            </a:extLst>
          </p:cNvPr>
          <p:cNvSpPr txBox="1"/>
          <p:nvPr/>
        </p:nvSpPr>
        <p:spPr>
          <a:xfrm>
            <a:off x="658812" y="1602911"/>
            <a:ext cx="10437778" cy="646331"/>
          </a:xfrm>
          <a:prstGeom prst="rect">
            <a:avLst/>
          </a:prstGeom>
          <a:noFill/>
        </p:spPr>
        <p:txBody>
          <a:bodyPr wrap="square" rtlCol="0">
            <a:spAutoFit/>
          </a:bodyPr>
          <a:lstStyle/>
          <a:p>
            <a:pPr algn="just"/>
            <a:r>
              <a:rPr lang="en-GB" dirty="0">
                <a:latin typeface="Lucida Sans Unicode" panose="020B0602030504020204" pitchFamily="34" charset="0"/>
                <a:cs typeface="Lucida Sans Unicode" panose="020B0602030504020204" pitchFamily="34" charset="0"/>
              </a:rPr>
              <a:t>For Chile, the Verde Austral case is a success example of the National AML/CFT System that shows the importance of public-private collaboration, which reflects the following:</a:t>
            </a:r>
            <a:endParaRPr lang="es-CL" dirty="0">
              <a:latin typeface="Lucida Sans Unicode" panose="020B0602030504020204" pitchFamily="34" charset="0"/>
              <a:cs typeface="Lucida Sans Unicode" panose="020B0602030504020204" pitchFamily="34" charset="0"/>
            </a:endParaRPr>
          </a:p>
        </p:txBody>
      </p:sp>
      <p:graphicFrame>
        <p:nvGraphicFramePr>
          <p:cNvPr id="6" name="Diagrama 5">
            <a:extLst>
              <a:ext uri="{FF2B5EF4-FFF2-40B4-BE49-F238E27FC236}">
                <a16:creationId xmlns:a16="http://schemas.microsoft.com/office/drawing/2014/main" id="{41A26E8D-1878-21FB-CAC7-CA508F57DCDA}"/>
              </a:ext>
            </a:extLst>
          </p:cNvPr>
          <p:cNvGraphicFramePr/>
          <p:nvPr>
            <p:extLst>
              <p:ext uri="{D42A27DB-BD31-4B8C-83A1-F6EECF244321}">
                <p14:modId xmlns:p14="http://schemas.microsoft.com/office/powerpoint/2010/main" val="3605385937"/>
              </p:ext>
            </p:extLst>
          </p:nvPr>
        </p:nvGraphicFramePr>
        <p:xfrm>
          <a:off x="1236256" y="2393004"/>
          <a:ext cx="9719487" cy="3764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966565"/>
      </p:ext>
    </p:extLst>
  </p:cSld>
  <p:clrMapOvr>
    <a:masterClrMapping/>
  </p:clrMapOvr>
</p:sld>
</file>

<file path=ppt/theme/theme1.xml><?xml version="1.0" encoding="utf-8"?>
<a:theme xmlns:a="http://schemas.openxmlformats.org/drawingml/2006/main" name="Tema de Office">
  <a:themeElements>
    <a:clrScheme name="UAF2">
      <a:dk1>
        <a:sysClr val="windowText" lastClr="000000"/>
      </a:dk1>
      <a:lt1>
        <a:sysClr val="window" lastClr="FFFFFF"/>
      </a:lt1>
      <a:dk2>
        <a:srgbClr val="505046"/>
      </a:dk2>
      <a:lt2>
        <a:srgbClr val="F2F2F2"/>
      </a:lt2>
      <a:accent1>
        <a:srgbClr val="F39200"/>
      </a:accent1>
      <a:accent2>
        <a:srgbClr val="00B6ED"/>
      </a:accent2>
      <a:accent3>
        <a:srgbClr val="EFBA1D"/>
      </a:accent3>
      <a:accent4>
        <a:srgbClr val="7F7F7F"/>
      </a:accent4>
      <a:accent5>
        <a:srgbClr val="F26522"/>
      </a:accent5>
      <a:accent6>
        <a:srgbClr val="FF8427"/>
      </a:accent6>
      <a:hlink>
        <a:srgbClr val="FF8427"/>
      </a:hlink>
      <a:folHlink>
        <a:srgbClr val="D05B02"/>
      </a:folHlink>
    </a:clrScheme>
    <a:fontScheme name="UAF">
      <a:majorFont>
        <a:latin typeface="Open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PT UAF 2023 [Solo lectura]" id="{C91A1695-B10F-4B92-B6DF-17AF8D53F9FC}" vid="{6F2FF0B6-5CF3-4F7E-B594-2F9BDE9F1BB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PPT UAF 2023 [Solo lectura]</Template>
  <TotalTime>0</TotalTime>
  <Words>709</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Lucida Sans</vt:lpstr>
      <vt:lpstr>Lucida Sans Unicode</vt:lpstr>
      <vt:lpstr>Tema de Office</vt:lpstr>
      <vt:lpstr>Verde Austral Case:  Embezzlement of public funds, fraud, illicit association and money laundering by a police agency.</vt:lpstr>
      <vt:lpstr>PowerPoint Presentation</vt:lpstr>
      <vt:lpstr>PowerPoint Presentation</vt:lpstr>
      <vt:lpstr>National AML/CFT System of Chile: </vt:lpstr>
      <vt:lpstr>Typologies detected: </vt:lpstr>
      <vt:lpstr>PowerPoint Presentation</vt:lpstr>
      <vt:lpstr>Results achieved:</vt:lpstr>
      <vt:lpstr>Diagram of the case</vt:lpstr>
      <vt:lpstr>Conclusions: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Verde Austral:  Malversación de caudales públicos, fraude, asociación ilícita y lavado de activos en un organismo policial.</dc:title>
  <dc:creator>UAF-SISTEMAS</dc:creator>
  <cp:lastModifiedBy>Ignacio Martin Irigaray</cp:lastModifiedBy>
  <cp:revision>10</cp:revision>
  <cp:lastPrinted>2023-10-20T18:37:34Z</cp:lastPrinted>
  <dcterms:created xsi:type="dcterms:W3CDTF">2023-10-20T17:41:27Z</dcterms:created>
  <dcterms:modified xsi:type="dcterms:W3CDTF">2023-10-23T01:00:26Z</dcterms:modified>
</cp:coreProperties>
</file>