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4252" r:id="rId1"/>
  </p:sldMasterIdLst>
  <p:notesMasterIdLst>
    <p:notesMasterId r:id="rId59"/>
  </p:notesMasterIdLst>
  <p:handoutMasterIdLst>
    <p:handoutMasterId r:id="rId60"/>
  </p:handoutMasterIdLst>
  <p:sldIdLst>
    <p:sldId id="271" r:id="rId2"/>
    <p:sldId id="445" r:id="rId3"/>
    <p:sldId id="553" r:id="rId4"/>
    <p:sldId id="476" r:id="rId5"/>
    <p:sldId id="446" r:id="rId6"/>
    <p:sldId id="478" r:id="rId7"/>
    <p:sldId id="479" r:id="rId8"/>
    <p:sldId id="447" r:id="rId9"/>
    <p:sldId id="444" r:id="rId10"/>
    <p:sldId id="480" r:id="rId11"/>
    <p:sldId id="362" r:id="rId12"/>
    <p:sldId id="449" r:id="rId13"/>
    <p:sldId id="450" r:id="rId14"/>
    <p:sldId id="481" r:id="rId15"/>
    <p:sldId id="554" r:id="rId16"/>
    <p:sldId id="555" r:id="rId17"/>
    <p:sldId id="484" r:id="rId18"/>
    <p:sldId id="557" r:id="rId19"/>
    <p:sldId id="561" r:id="rId20"/>
    <p:sldId id="562" r:id="rId21"/>
    <p:sldId id="563" r:id="rId22"/>
    <p:sldId id="566" r:id="rId23"/>
    <p:sldId id="564" r:id="rId24"/>
    <p:sldId id="507" r:id="rId25"/>
    <p:sldId id="567" r:id="rId26"/>
    <p:sldId id="568" r:id="rId27"/>
    <p:sldId id="569" r:id="rId28"/>
    <p:sldId id="570" r:id="rId29"/>
    <p:sldId id="513" r:id="rId30"/>
    <p:sldId id="514" r:id="rId31"/>
    <p:sldId id="571" r:id="rId32"/>
    <p:sldId id="504" r:id="rId33"/>
    <p:sldId id="520" r:id="rId34"/>
    <p:sldId id="524" r:id="rId35"/>
    <p:sldId id="523" r:id="rId36"/>
    <p:sldId id="521" r:id="rId37"/>
    <p:sldId id="525" r:id="rId38"/>
    <p:sldId id="526" r:id="rId39"/>
    <p:sldId id="527" r:id="rId40"/>
    <p:sldId id="528" r:id="rId41"/>
    <p:sldId id="529" r:id="rId42"/>
    <p:sldId id="530" r:id="rId43"/>
    <p:sldId id="531" r:id="rId44"/>
    <p:sldId id="572" r:id="rId45"/>
    <p:sldId id="573" r:id="rId46"/>
    <p:sldId id="474" r:id="rId47"/>
    <p:sldId id="539" r:id="rId48"/>
    <p:sldId id="533" r:id="rId49"/>
    <p:sldId id="465" r:id="rId50"/>
    <p:sldId id="540" r:id="rId51"/>
    <p:sldId id="466" r:id="rId52"/>
    <p:sldId id="467" r:id="rId53"/>
    <p:sldId id="469" r:id="rId54"/>
    <p:sldId id="471" r:id="rId55"/>
    <p:sldId id="574" r:id="rId56"/>
    <p:sldId id="452" r:id="rId57"/>
    <p:sldId id="440" r:id="rId58"/>
  </p:sldIdLst>
  <p:sldSz cx="9144000" cy="6858000" type="screen4x3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Laburu" initials="P" lastIdx="0" clrIdx="0">
    <p:extLst>
      <p:ext uri="{19B8F6BF-5375-455C-9EA6-DF929625EA0E}">
        <p15:presenceInfo xmlns:p15="http://schemas.microsoft.com/office/powerpoint/2012/main" userId="PLabur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commentAuthors" Target="commentAuthor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D82BBB-A8C2-4EDC-9EB3-88A20D825A8D}" type="doc">
      <dgm:prSet loTypeId="urn:microsoft.com/office/officeart/2005/8/layout/gear1" loCatId="relationship" qsTypeId="urn:microsoft.com/office/officeart/2005/8/quickstyle/simple5" qsCatId="simple" csTypeId="urn:microsoft.com/office/officeart/2005/8/colors/colorful2" csCatId="colorful" phldr="1"/>
      <dgm:spPr/>
    </dgm:pt>
    <dgm:pt modelId="{736E1D65-7ADA-485E-B8A9-BA3AD5514D5C}">
      <dgm:prSet phldrT="[Texto]" custT="1"/>
      <dgm:spPr/>
      <dgm:t>
        <a:bodyPr/>
        <a:lstStyle/>
        <a:p>
          <a:r>
            <a:rPr lang="es-UY" sz="1200" b="1" dirty="0" smtClean="0">
              <a:solidFill>
                <a:schemeClr val="tx2"/>
              </a:solidFill>
            </a:rPr>
            <a:t>REPRESION PENAL</a:t>
          </a:r>
          <a:endParaRPr lang="es-ES" sz="1200" b="1" dirty="0">
            <a:solidFill>
              <a:schemeClr val="tx2"/>
            </a:solidFill>
          </a:endParaRPr>
        </a:p>
      </dgm:t>
    </dgm:pt>
    <dgm:pt modelId="{2C02FDA2-A45A-4E7C-9315-F5A5630DD609}" type="parTrans" cxnId="{17B2D91F-6458-44D3-86BF-C66CFA6F3756}">
      <dgm:prSet/>
      <dgm:spPr/>
      <dgm:t>
        <a:bodyPr/>
        <a:lstStyle/>
        <a:p>
          <a:endParaRPr lang="es-ES"/>
        </a:p>
      </dgm:t>
    </dgm:pt>
    <dgm:pt modelId="{D89F45AA-351B-402C-A122-E39E63FADD04}" type="sibTrans" cxnId="{17B2D91F-6458-44D3-86BF-C66CFA6F3756}">
      <dgm:prSet/>
      <dgm:spPr/>
      <dgm:t>
        <a:bodyPr/>
        <a:lstStyle/>
        <a:p>
          <a:endParaRPr lang="es-ES"/>
        </a:p>
      </dgm:t>
    </dgm:pt>
    <dgm:pt modelId="{C3B3CEF3-1773-4269-931C-46B47397EA5E}">
      <dgm:prSet phldrT="[Texto]" custT="1"/>
      <dgm:spPr/>
      <dgm:t>
        <a:bodyPr/>
        <a:lstStyle/>
        <a:p>
          <a:r>
            <a:rPr lang="es-UY" sz="1100" b="1" dirty="0" smtClean="0">
              <a:solidFill>
                <a:schemeClr val="tx2"/>
              </a:solidFill>
            </a:rPr>
            <a:t>DETECCION</a:t>
          </a:r>
          <a:r>
            <a:rPr lang="es-UY" sz="1100" dirty="0" smtClean="0"/>
            <a:t> </a:t>
          </a:r>
          <a:endParaRPr lang="es-ES" sz="1100" dirty="0"/>
        </a:p>
      </dgm:t>
    </dgm:pt>
    <dgm:pt modelId="{B014BF58-27AA-4424-BAFA-5F3026B631D7}" type="parTrans" cxnId="{92D0ECFA-851A-4FED-958E-580FA91226ED}">
      <dgm:prSet/>
      <dgm:spPr/>
      <dgm:t>
        <a:bodyPr/>
        <a:lstStyle/>
        <a:p>
          <a:endParaRPr lang="es-ES"/>
        </a:p>
      </dgm:t>
    </dgm:pt>
    <dgm:pt modelId="{45DAADD7-1782-46C2-81AD-CA4145C7E226}" type="sibTrans" cxnId="{92D0ECFA-851A-4FED-958E-580FA91226ED}">
      <dgm:prSet/>
      <dgm:spPr/>
      <dgm:t>
        <a:bodyPr/>
        <a:lstStyle/>
        <a:p>
          <a:endParaRPr lang="es-ES"/>
        </a:p>
      </dgm:t>
    </dgm:pt>
    <dgm:pt modelId="{E7BC7A8B-6B38-476A-99AB-4C7ECB533AC3}">
      <dgm:prSet phldrT="[Texto]" custT="1"/>
      <dgm:spPr/>
      <dgm:t>
        <a:bodyPr/>
        <a:lstStyle/>
        <a:p>
          <a:r>
            <a:rPr lang="es-UY" sz="1100" b="1" dirty="0" smtClean="0">
              <a:solidFill>
                <a:schemeClr val="tx2"/>
              </a:solidFill>
            </a:rPr>
            <a:t>PREVENCION</a:t>
          </a:r>
          <a:endParaRPr lang="es-ES" sz="1100" b="1" dirty="0">
            <a:solidFill>
              <a:schemeClr val="tx2"/>
            </a:solidFill>
          </a:endParaRPr>
        </a:p>
      </dgm:t>
    </dgm:pt>
    <dgm:pt modelId="{C93FD299-DF81-4055-AB93-60AAC625D088}" type="parTrans" cxnId="{2C7F2D06-8AC0-431A-9086-C0A488F1B382}">
      <dgm:prSet/>
      <dgm:spPr/>
      <dgm:t>
        <a:bodyPr/>
        <a:lstStyle/>
        <a:p>
          <a:endParaRPr lang="es-ES"/>
        </a:p>
      </dgm:t>
    </dgm:pt>
    <dgm:pt modelId="{92CF1456-EE33-4A91-87BE-7DF4B6F68971}" type="sibTrans" cxnId="{2C7F2D06-8AC0-431A-9086-C0A488F1B382}">
      <dgm:prSet/>
      <dgm:spPr/>
      <dgm:t>
        <a:bodyPr/>
        <a:lstStyle/>
        <a:p>
          <a:endParaRPr lang="es-ES"/>
        </a:p>
      </dgm:t>
    </dgm:pt>
    <dgm:pt modelId="{95BFC8FB-7AC0-48CA-B2F8-5C4AFCE0C9FF}" type="pres">
      <dgm:prSet presAssocID="{F9D82BBB-A8C2-4EDC-9EB3-88A20D825A8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3BA793E-8359-4102-B5B5-5BCAD195E442}" type="pres">
      <dgm:prSet presAssocID="{736E1D65-7ADA-485E-B8A9-BA3AD5514D5C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127E0C-DE70-45D9-959D-266FAD26212E}" type="pres">
      <dgm:prSet presAssocID="{736E1D65-7ADA-485E-B8A9-BA3AD5514D5C}" presName="gear1srcNode" presStyleLbl="node1" presStyleIdx="0" presStyleCnt="3"/>
      <dgm:spPr/>
      <dgm:t>
        <a:bodyPr/>
        <a:lstStyle/>
        <a:p>
          <a:endParaRPr lang="es-ES"/>
        </a:p>
      </dgm:t>
    </dgm:pt>
    <dgm:pt modelId="{F614C959-8109-4D7E-9AA0-1D8C242594BD}" type="pres">
      <dgm:prSet presAssocID="{736E1D65-7ADA-485E-B8A9-BA3AD5514D5C}" presName="gear1dstNode" presStyleLbl="node1" presStyleIdx="0" presStyleCnt="3"/>
      <dgm:spPr/>
      <dgm:t>
        <a:bodyPr/>
        <a:lstStyle/>
        <a:p>
          <a:endParaRPr lang="es-ES"/>
        </a:p>
      </dgm:t>
    </dgm:pt>
    <dgm:pt modelId="{1C5179D3-962D-4DEA-83D4-0E3CEEC68DEF}" type="pres">
      <dgm:prSet presAssocID="{C3B3CEF3-1773-4269-931C-46B47397EA5E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76CA57-A097-4B19-981E-E357F6D14A45}" type="pres">
      <dgm:prSet presAssocID="{C3B3CEF3-1773-4269-931C-46B47397EA5E}" presName="gear2srcNode" presStyleLbl="node1" presStyleIdx="1" presStyleCnt="3"/>
      <dgm:spPr/>
      <dgm:t>
        <a:bodyPr/>
        <a:lstStyle/>
        <a:p>
          <a:endParaRPr lang="es-ES"/>
        </a:p>
      </dgm:t>
    </dgm:pt>
    <dgm:pt modelId="{F63896DC-31AD-4AF3-BF84-8DCBF73B6939}" type="pres">
      <dgm:prSet presAssocID="{C3B3CEF3-1773-4269-931C-46B47397EA5E}" presName="gear2dstNode" presStyleLbl="node1" presStyleIdx="1" presStyleCnt="3"/>
      <dgm:spPr/>
      <dgm:t>
        <a:bodyPr/>
        <a:lstStyle/>
        <a:p>
          <a:endParaRPr lang="es-ES"/>
        </a:p>
      </dgm:t>
    </dgm:pt>
    <dgm:pt modelId="{90F04C3D-79EC-4ED1-9FDB-40EED24D4A60}" type="pres">
      <dgm:prSet presAssocID="{E7BC7A8B-6B38-476A-99AB-4C7ECB533AC3}" presName="gear3" presStyleLbl="node1" presStyleIdx="2" presStyleCnt="3" custLinFactNeighborY="0"/>
      <dgm:spPr/>
      <dgm:t>
        <a:bodyPr/>
        <a:lstStyle/>
        <a:p>
          <a:endParaRPr lang="es-ES"/>
        </a:p>
      </dgm:t>
    </dgm:pt>
    <dgm:pt modelId="{BF40B598-C553-4E2A-B43B-F470C45B07EF}" type="pres">
      <dgm:prSet presAssocID="{E7BC7A8B-6B38-476A-99AB-4C7ECB533AC3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1F1BE9-F5AD-443A-A286-E2DE250E9AC1}" type="pres">
      <dgm:prSet presAssocID="{E7BC7A8B-6B38-476A-99AB-4C7ECB533AC3}" presName="gear3srcNode" presStyleLbl="node1" presStyleIdx="2" presStyleCnt="3"/>
      <dgm:spPr/>
      <dgm:t>
        <a:bodyPr/>
        <a:lstStyle/>
        <a:p>
          <a:endParaRPr lang="es-ES"/>
        </a:p>
      </dgm:t>
    </dgm:pt>
    <dgm:pt modelId="{DF8CDB7B-38E6-46BB-B712-04FB17237DF3}" type="pres">
      <dgm:prSet presAssocID="{E7BC7A8B-6B38-476A-99AB-4C7ECB533AC3}" presName="gear3dstNode" presStyleLbl="node1" presStyleIdx="2" presStyleCnt="3"/>
      <dgm:spPr/>
      <dgm:t>
        <a:bodyPr/>
        <a:lstStyle/>
        <a:p>
          <a:endParaRPr lang="es-ES"/>
        </a:p>
      </dgm:t>
    </dgm:pt>
    <dgm:pt modelId="{F5AE26BC-6DAC-41DF-8271-46E60145EFD5}" type="pres">
      <dgm:prSet presAssocID="{D89F45AA-351B-402C-A122-E39E63FADD04}" presName="connector1" presStyleLbl="sibTrans2D1" presStyleIdx="0" presStyleCnt="3"/>
      <dgm:spPr/>
      <dgm:t>
        <a:bodyPr/>
        <a:lstStyle/>
        <a:p>
          <a:endParaRPr lang="es-ES"/>
        </a:p>
      </dgm:t>
    </dgm:pt>
    <dgm:pt modelId="{CD866E55-74F6-43C4-A732-D39940F56891}" type="pres">
      <dgm:prSet presAssocID="{45DAADD7-1782-46C2-81AD-CA4145C7E226}" presName="connector2" presStyleLbl="sibTrans2D1" presStyleIdx="1" presStyleCnt="3"/>
      <dgm:spPr/>
      <dgm:t>
        <a:bodyPr/>
        <a:lstStyle/>
        <a:p>
          <a:endParaRPr lang="es-ES"/>
        </a:p>
      </dgm:t>
    </dgm:pt>
    <dgm:pt modelId="{AD92F6FB-B17B-46E9-B594-B557C143DF87}" type="pres">
      <dgm:prSet presAssocID="{92CF1456-EE33-4A91-87BE-7DF4B6F68971}" presName="connector3" presStyleLbl="sibTrans2D1" presStyleIdx="2" presStyleCnt="3"/>
      <dgm:spPr/>
      <dgm:t>
        <a:bodyPr/>
        <a:lstStyle/>
        <a:p>
          <a:endParaRPr lang="es-ES"/>
        </a:p>
      </dgm:t>
    </dgm:pt>
  </dgm:ptLst>
  <dgm:cxnLst>
    <dgm:cxn modelId="{648C8521-CFA2-4D29-B204-C5606E9DE06E}" type="presOf" srcId="{C3B3CEF3-1773-4269-931C-46B47397EA5E}" destId="{AD76CA57-A097-4B19-981E-E357F6D14A45}" srcOrd="1" destOrd="0" presId="urn:microsoft.com/office/officeart/2005/8/layout/gear1"/>
    <dgm:cxn modelId="{92D0ECFA-851A-4FED-958E-580FA91226ED}" srcId="{F9D82BBB-A8C2-4EDC-9EB3-88A20D825A8D}" destId="{C3B3CEF3-1773-4269-931C-46B47397EA5E}" srcOrd="1" destOrd="0" parTransId="{B014BF58-27AA-4424-BAFA-5F3026B631D7}" sibTransId="{45DAADD7-1782-46C2-81AD-CA4145C7E226}"/>
    <dgm:cxn modelId="{FF798F54-A8C4-4A48-A12E-5E74F9969189}" type="presOf" srcId="{C3B3CEF3-1773-4269-931C-46B47397EA5E}" destId="{F63896DC-31AD-4AF3-BF84-8DCBF73B6939}" srcOrd="2" destOrd="0" presId="urn:microsoft.com/office/officeart/2005/8/layout/gear1"/>
    <dgm:cxn modelId="{C5CD6A72-45D2-4E5B-B477-89BEFC4FAD7D}" type="presOf" srcId="{736E1D65-7ADA-485E-B8A9-BA3AD5514D5C}" destId="{93BA793E-8359-4102-B5B5-5BCAD195E442}" srcOrd="0" destOrd="0" presId="urn:microsoft.com/office/officeart/2005/8/layout/gear1"/>
    <dgm:cxn modelId="{5C93949B-8499-48EF-AB58-44E1775B8161}" type="presOf" srcId="{C3B3CEF3-1773-4269-931C-46B47397EA5E}" destId="{1C5179D3-962D-4DEA-83D4-0E3CEEC68DEF}" srcOrd="0" destOrd="0" presId="urn:microsoft.com/office/officeart/2005/8/layout/gear1"/>
    <dgm:cxn modelId="{5745FCF8-35BB-49FF-B516-AA9A39BAF824}" type="presOf" srcId="{45DAADD7-1782-46C2-81AD-CA4145C7E226}" destId="{CD866E55-74F6-43C4-A732-D39940F56891}" srcOrd="0" destOrd="0" presId="urn:microsoft.com/office/officeart/2005/8/layout/gear1"/>
    <dgm:cxn modelId="{EB4AE2F5-22A7-44DE-A952-68D3ADA7F137}" type="presOf" srcId="{D89F45AA-351B-402C-A122-E39E63FADD04}" destId="{F5AE26BC-6DAC-41DF-8271-46E60145EFD5}" srcOrd="0" destOrd="0" presId="urn:microsoft.com/office/officeart/2005/8/layout/gear1"/>
    <dgm:cxn modelId="{F21C5018-E618-4E69-8747-3A309800BFE3}" type="presOf" srcId="{736E1D65-7ADA-485E-B8A9-BA3AD5514D5C}" destId="{F614C959-8109-4D7E-9AA0-1D8C242594BD}" srcOrd="2" destOrd="0" presId="urn:microsoft.com/office/officeart/2005/8/layout/gear1"/>
    <dgm:cxn modelId="{E8DCCACA-AFB7-446D-B593-29B432CDC135}" type="presOf" srcId="{E7BC7A8B-6B38-476A-99AB-4C7ECB533AC3}" destId="{E81F1BE9-F5AD-443A-A286-E2DE250E9AC1}" srcOrd="2" destOrd="0" presId="urn:microsoft.com/office/officeart/2005/8/layout/gear1"/>
    <dgm:cxn modelId="{A37A7CE8-5E7F-4D11-A994-C8D30BE78AF6}" type="presOf" srcId="{736E1D65-7ADA-485E-B8A9-BA3AD5514D5C}" destId="{03127E0C-DE70-45D9-959D-266FAD26212E}" srcOrd="1" destOrd="0" presId="urn:microsoft.com/office/officeart/2005/8/layout/gear1"/>
    <dgm:cxn modelId="{2C7F2D06-8AC0-431A-9086-C0A488F1B382}" srcId="{F9D82BBB-A8C2-4EDC-9EB3-88A20D825A8D}" destId="{E7BC7A8B-6B38-476A-99AB-4C7ECB533AC3}" srcOrd="2" destOrd="0" parTransId="{C93FD299-DF81-4055-AB93-60AAC625D088}" sibTransId="{92CF1456-EE33-4A91-87BE-7DF4B6F68971}"/>
    <dgm:cxn modelId="{467ADB99-2757-488C-A351-FC29A0D0043F}" type="presOf" srcId="{E7BC7A8B-6B38-476A-99AB-4C7ECB533AC3}" destId="{90F04C3D-79EC-4ED1-9FDB-40EED24D4A60}" srcOrd="0" destOrd="0" presId="urn:microsoft.com/office/officeart/2005/8/layout/gear1"/>
    <dgm:cxn modelId="{C539D555-0F60-4913-BBBE-EABDB3994EF3}" type="presOf" srcId="{E7BC7A8B-6B38-476A-99AB-4C7ECB533AC3}" destId="{BF40B598-C553-4E2A-B43B-F470C45B07EF}" srcOrd="1" destOrd="0" presId="urn:microsoft.com/office/officeart/2005/8/layout/gear1"/>
    <dgm:cxn modelId="{66BDF7F3-37CA-4D5F-8274-BD6436479881}" type="presOf" srcId="{F9D82BBB-A8C2-4EDC-9EB3-88A20D825A8D}" destId="{95BFC8FB-7AC0-48CA-B2F8-5C4AFCE0C9FF}" srcOrd="0" destOrd="0" presId="urn:microsoft.com/office/officeart/2005/8/layout/gear1"/>
    <dgm:cxn modelId="{087E2233-F124-4931-BB6E-41CFEAA071CF}" type="presOf" srcId="{92CF1456-EE33-4A91-87BE-7DF4B6F68971}" destId="{AD92F6FB-B17B-46E9-B594-B557C143DF87}" srcOrd="0" destOrd="0" presId="urn:microsoft.com/office/officeart/2005/8/layout/gear1"/>
    <dgm:cxn modelId="{17B2D91F-6458-44D3-86BF-C66CFA6F3756}" srcId="{F9D82BBB-A8C2-4EDC-9EB3-88A20D825A8D}" destId="{736E1D65-7ADA-485E-B8A9-BA3AD5514D5C}" srcOrd="0" destOrd="0" parTransId="{2C02FDA2-A45A-4E7C-9315-F5A5630DD609}" sibTransId="{D89F45AA-351B-402C-A122-E39E63FADD04}"/>
    <dgm:cxn modelId="{59E7D2F8-B4DA-4098-9491-9C7D436DB93B}" type="presOf" srcId="{E7BC7A8B-6B38-476A-99AB-4C7ECB533AC3}" destId="{DF8CDB7B-38E6-46BB-B712-04FB17237DF3}" srcOrd="3" destOrd="0" presId="urn:microsoft.com/office/officeart/2005/8/layout/gear1"/>
    <dgm:cxn modelId="{02D266F7-8FEF-4CC7-9F2F-5E74207D51D2}" type="presParOf" srcId="{95BFC8FB-7AC0-48CA-B2F8-5C4AFCE0C9FF}" destId="{93BA793E-8359-4102-B5B5-5BCAD195E442}" srcOrd="0" destOrd="0" presId="urn:microsoft.com/office/officeart/2005/8/layout/gear1"/>
    <dgm:cxn modelId="{8143666D-4A33-434E-BDE4-60FFA2D24A8D}" type="presParOf" srcId="{95BFC8FB-7AC0-48CA-B2F8-5C4AFCE0C9FF}" destId="{03127E0C-DE70-45D9-959D-266FAD26212E}" srcOrd="1" destOrd="0" presId="urn:microsoft.com/office/officeart/2005/8/layout/gear1"/>
    <dgm:cxn modelId="{B78965D9-8136-45A2-8D70-037129135688}" type="presParOf" srcId="{95BFC8FB-7AC0-48CA-B2F8-5C4AFCE0C9FF}" destId="{F614C959-8109-4D7E-9AA0-1D8C242594BD}" srcOrd="2" destOrd="0" presId="urn:microsoft.com/office/officeart/2005/8/layout/gear1"/>
    <dgm:cxn modelId="{85B8252A-0A65-4B8B-805C-A63B849F151A}" type="presParOf" srcId="{95BFC8FB-7AC0-48CA-B2F8-5C4AFCE0C9FF}" destId="{1C5179D3-962D-4DEA-83D4-0E3CEEC68DEF}" srcOrd="3" destOrd="0" presId="urn:microsoft.com/office/officeart/2005/8/layout/gear1"/>
    <dgm:cxn modelId="{37F1A26D-BE88-4E1B-8E67-874F4A2610F2}" type="presParOf" srcId="{95BFC8FB-7AC0-48CA-B2F8-5C4AFCE0C9FF}" destId="{AD76CA57-A097-4B19-981E-E357F6D14A45}" srcOrd="4" destOrd="0" presId="urn:microsoft.com/office/officeart/2005/8/layout/gear1"/>
    <dgm:cxn modelId="{3E8C489E-23BD-4812-BACD-8338655369C8}" type="presParOf" srcId="{95BFC8FB-7AC0-48CA-B2F8-5C4AFCE0C9FF}" destId="{F63896DC-31AD-4AF3-BF84-8DCBF73B6939}" srcOrd="5" destOrd="0" presId="urn:microsoft.com/office/officeart/2005/8/layout/gear1"/>
    <dgm:cxn modelId="{740D0F45-0374-4DCD-BE1B-E86663867D37}" type="presParOf" srcId="{95BFC8FB-7AC0-48CA-B2F8-5C4AFCE0C9FF}" destId="{90F04C3D-79EC-4ED1-9FDB-40EED24D4A60}" srcOrd="6" destOrd="0" presId="urn:microsoft.com/office/officeart/2005/8/layout/gear1"/>
    <dgm:cxn modelId="{707EA743-48E0-4A92-B8E3-F85BAB1F2AB7}" type="presParOf" srcId="{95BFC8FB-7AC0-48CA-B2F8-5C4AFCE0C9FF}" destId="{BF40B598-C553-4E2A-B43B-F470C45B07EF}" srcOrd="7" destOrd="0" presId="urn:microsoft.com/office/officeart/2005/8/layout/gear1"/>
    <dgm:cxn modelId="{BADD25B2-AE42-4929-9D8F-794EB5D7A0A9}" type="presParOf" srcId="{95BFC8FB-7AC0-48CA-B2F8-5C4AFCE0C9FF}" destId="{E81F1BE9-F5AD-443A-A286-E2DE250E9AC1}" srcOrd="8" destOrd="0" presId="urn:microsoft.com/office/officeart/2005/8/layout/gear1"/>
    <dgm:cxn modelId="{9D0FD492-54AA-4895-8626-1695DC8CDBDD}" type="presParOf" srcId="{95BFC8FB-7AC0-48CA-B2F8-5C4AFCE0C9FF}" destId="{DF8CDB7B-38E6-46BB-B712-04FB17237DF3}" srcOrd="9" destOrd="0" presId="urn:microsoft.com/office/officeart/2005/8/layout/gear1"/>
    <dgm:cxn modelId="{60777EDF-4FAF-4C89-BAF0-13938F2C17A9}" type="presParOf" srcId="{95BFC8FB-7AC0-48CA-B2F8-5C4AFCE0C9FF}" destId="{F5AE26BC-6DAC-41DF-8271-46E60145EFD5}" srcOrd="10" destOrd="0" presId="urn:microsoft.com/office/officeart/2005/8/layout/gear1"/>
    <dgm:cxn modelId="{18FEA021-AD92-4931-B2E5-7D869FC203C7}" type="presParOf" srcId="{95BFC8FB-7AC0-48CA-B2F8-5C4AFCE0C9FF}" destId="{CD866E55-74F6-43C4-A732-D39940F56891}" srcOrd="11" destOrd="0" presId="urn:microsoft.com/office/officeart/2005/8/layout/gear1"/>
    <dgm:cxn modelId="{312E932F-7493-455A-BEFC-1B2D6948D81A}" type="presParOf" srcId="{95BFC8FB-7AC0-48CA-B2F8-5C4AFCE0C9FF}" destId="{AD92F6FB-B17B-46E9-B594-B557C143DF8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BA793E-8359-4102-B5B5-5BCAD195E442}">
      <dsp:nvSpPr>
        <dsp:cNvPr id="0" name=""/>
        <dsp:cNvSpPr/>
      </dsp:nvSpPr>
      <dsp:spPr>
        <a:xfrm>
          <a:off x="3269521" y="1996418"/>
          <a:ext cx="2440067" cy="2440067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200" b="1" kern="1200" dirty="0" smtClean="0">
              <a:solidFill>
                <a:schemeClr val="tx2"/>
              </a:solidFill>
            </a:rPr>
            <a:t>REPRESION PENAL</a:t>
          </a:r>
          <a:endParaRPr lang="es-ES" sz="1200" b="1" kern="1200" dirty="0">
            <a:solidFill>
              <a:schemeClr val="tx2"/>
            </a:solidFill>
          </a:endParaRPr>
        </a:p>
      </dsp:txBody>
      <dsp:txXfrm>
        <a:off x="3760083" y="2567992"/>
        <a:ext cx="1458943" cy="1254245"/>
      </dsp:txXfrm>
    </dsp:sp>
    <dsp:sp modelId="{1C5179D3-962D-4DEA-83D4-0E3CEEC68DEF}">
      <dsp:nvSpPr>
        <dsp:cNvPr id="0" name=""/>
        <dsp:cNvSpPr/>
      </dsp:nvSpPr>
      <dsp:spPr>
        <a:xfrm>
          <a:off x="1849845" y="1419675"/>
          <a:ext cx="1774594" cy="1774594"/>
        </a:xfrm>
        <a:prstGeom prst="gear6">
          <a:avLst/>
        </a:prstGeom>
        <a:gradFill rotWithShape="0">
          <a:gsLst>
            <a:gs pos="0">
              <a:schemeClr val="accent2">
                <a:hueOff val="-419062"/>
                <a:satOff val="-4829"/>
                <a:lumOff val="1079"/>
                <a:alphaOff val="0"/>
                <a:shade val="15000"/>
                <a:satMod val="180000"/>
              </a:schemeClr>
            </a:gs>
            <a:gs pos="50000">
              <a:schemeClr val="accent2">
                <a:hueOff val="-419062"/>
                <a:satOff val="-4829"/>
                <a:lumOff val="1079"/>
                <a:alphaOff val="0"/>
                <a:shade val="45000"/>
                <a:satMod val="170000"/>
              </a:schemeClr>
            </a:gs>
            <a:gs pos="70000">
              <a:schemeClr val="accent2">
                <a:hueOff val="-419062"/>
                <a:satOff val="-4829"/>
                <a:lumOff val="1079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419062"/>
                <a:satOff val="-4829"/>
                <a:lumOff val="1079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-419062"/>
              <a:satOff val="-4829"/>
              <a:lumOff val="1079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100" b="1" kern="1200" dirty="0" smtClean="0">
              <a:solidFill>
                <a:schemeClr val="tx2"/>
              </a:solidFill>
            </a:rPr>
            <a:t>DETECCION</a:t>
          </a:r>
          <a:r>
            <a:rPr lang="es-UY" sz="1100" kern="1200" dirty="0" smtClean="0"/>
            <a:t> </a:t>
          </a:r>
          <a:endParaRPr lang="es-ES" sz="1100" kern="1200" dirty="0"/>
        </a:p>
      </dsp:txBody>
      <dsp:txXfrm>
        <a:off x="2296604" y="1869135"/>
        <a:ext cx="881076" cy="875674"/>
      </dsp:txXfrm>
    </dsp:sp>
    <dsp:sp modelId="{90F04C3D-79EC-4ED1-9FDB-40EED24D4A60}">
      <dsp:nvSpPr>
        <dsp:cNvPr id="0" name=""/>
        <dsp:cNvSpPr/>
      </dsp:nvSpPr>
      <dsp:spPr>
        <a:xfrm rot="20700000">
          <a:off x="2843799" y="195386"/>
          <a:ext cx="1738740" cy="1738740"/>
        </a:xfrm>
        <a:prstGeom prst="gear6">
          <a:avLst/>
        </a:prstGeom>
        <a:gradFill rotWithShape="0">
          <a:gsLst>
            <a:gs pos="0">
              <a:schemeClr val="accent2">
                <a:hueOff val="-838123"/>
                <a:satOff val="-9658"/>
                <a:lumOff val="2159"/>
                <a:alphaOff val="0"/>
                <a:shade val="15000"/>
                <a:satMod val="180000"/>
              </a:schemeClr>
            </a:gs>
            <a:gs pos="50000">
              <a:schemeClr val="accent2">
                <a:hueOff val="-838123"/>
                <a:satOff val="-9658"/>
                <a:lumOff val="2159"/>
                <a:alphaOff val="0"/>
                <a:shade val="45000"/>
                <a:satMod val="170000"/>
              </a:schemeClr>
            </a:gs>
            <a:gs pos="70000">
              <a:schemeClr val="accent2">
                <a:hueOff val="-838123"/>
                <a:satOff val="-9658"/>
                <a:lumOff val="2159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838123"/>
                <a:satOff val="-9658"/>
                <a:lumOff val="2159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-838123"/>
              <a:satOff val="-9658"/>
              <a:lumOff val="2159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100" b="1" kern="1200" dirty="0" smtClean="0">
              <a:solidFill>
                <a:schemeClr val="tx2"/>
              </a:solidFill>
            </a:rPr>
            <a:t>PREVENCION</a:t>
          </a:r>
          <a:endParaRPr lang="es-ES" sz="1100" b="1" kern="1200" dirty="0">
            <a:solidFill>
              <a:schemeClr val="tx2"/>
            </a:solidFill>
          </a:endParaRPr>
        </a:p>
      </dsp:txBody>
      <dsp:txXfrm rot="-20700000">
        <a:off x="3225156" y="576743"/>
        <a:ext cx="976026" cy="976026"/>
      </dsp:txXfrm>
    </dsp:sp>
    <dsp:sp modelId="{F5AE26BC-6DAC-41DF-8271-46E60145EFD5}">
      <dsp:nvSpPr>
        <dsp:cNvPr id="0" name=""/>
        <dsp:cNvSpPr/>
      </dsp:nvSpPr>
      <dsp:spPr>
        <a:xfrm>
          <a:off x="3084560" y="1626700"/>
          <a:ext cx="3123286" cy="3123286"/>
        </a:xfrm>
        <a:prstGeom prst="circularArrow">
          <a:avLst>
            <a:gd name="adj1" fmla="val 4687"/>
            <a:gd name="adj2" fmla="val 299029"/>
            <a:gd name="adj3" fmla="val 2521690"/>
            <a:gd name="adj4" fmla="val 15849426"/>
            <a:gd name="adj5" fmla="val 546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D866E55-74F6-43C4-A732-D39940F56891}">
      <dsp:nvSpPr>
        <dsp:cNvPr id="0" name=""/>
        <dsp:cNvSpPr/>
      </dsp:nvSpPr>
      <dsp:spPr>
        <a:xfrm>
          <a:off x="1535568" y="1025985"/>
          <a:ext cx="2269262" cy="226926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2">
                <a:hueOff val="-419062"/>
                <a:satOff val="-4829"/>
                <a:lumOff val="1079"/>
                <a:alphaOff val="0"/>
                <a:shade val="15000"/>
                <a:satMod val="180000"/>
              </a:schemeClr>
            </a:gs>
            <a:gs pos="50000">
              <a:schemeClr val="accent2">
                <a:hueOff val="-419062"/>
                <a:satOff val="-4829"/>
                <a:lumOff val="1079"/>
                <a:alphaOff val="0"/>
                <a:shade val="45000"/>
                <a:satMod val="170000"/>
              </a:schemeClr>
            </a:gs>
            <a:gs pos="70000">
              <a:schemeClr val="accent2">
                <a:hueOff val="-419062"/>
                <a:satOff val="-4829"/>
                <a:lumOff val="1079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419062"/>
                <a:satOff val="-4829"/>
                <a:lumOff val="1079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-419062"/>
              <a:satOff val="-4829"/>
              <a:lumOff val="1079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D92F6FB-B17B-46E9-B594-B557C143DF87}">
      <dsp:nvSpPr>
        <dsp:cNvPr id="0" name=""/>
        <dsp:cNvSpPr/>
      </dsp:nvSpPr>
      <dsp:spPr>
        <a:xfrm>
          <a:off x="2441611" y="-186502"/>
          <a:ext cx="2446722" cy="244672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2">
                <a:hueOff val="-838123"/>
                <a:satOff val="-9658"/>
                <a:lumOff val="2159"/>
                <a:alphaOff val="0"/>
                <a:shade val="15000"/>
                <a:satMod val="180000"/>
              </a:schemeClr>
            </a:gs>
            <a:gs pos="50000">
              <a:schemeClr val="accent2">
                <a:hueOff val="-838123"/>
                <a:satOff val="-9658"/>
                <a:lumOff val="2159"/>
                <a:alphaOff val="0"/>
                <a:shade val="45000"/>
                <a:satMod val="170000"/>
              </a:schemeClr>
            </a:gs>
            <a:gs pos="70000">
              <a:schemeClr val="accent2">
                <a:hueOff val="-838123"/>
                <a:satOff val="-9658"/>
                <a:lumOff val="2159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838123"/>
                <a:satOff val="-9658"/>
                <a:lumOff val="2159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-838123"/>
              <a:satOff val="-9658"/>
              <a:lumOff val="2159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1543" cy="3412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5622799" y="1"/>
            <a:ext cx="4301543" cy="3412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3322A-AF17-4236-8859-B25FB5A5A70A}" type="datetimeFigureOut">
              <a:rPr lang="es-ES" smtClean="0"/>
              <a:t>19/10/2023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6456399"/>
            <a:ext cx="4301543" cy="3412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5622799" y="6456399"/>
            <a:ext cx="4301543" cy="3412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A7A11-520B-4B38-9FDC-9BAFF5E4A1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7302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516313" y="595313"/>
            <a:ext cx="3908425" cy="293052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lvl="0"/>
            <a:r>
              <a:rPr lang="es-UY" noProof="0"/>
              <a:t>                                   </a:t>
            </a: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1093768" y="3713416"/>
            <a:ext cx="8754744" cy="35184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s-UY" noProof="0"/>
              <a:t>Pulse para editar el formato de las notas</a:t>
            </a:r>
          </a:p>
        </p:txBody>
      </p:sp>
      <p:sp>
        <p:nvSpPr>
          <p:cNvPr id="135" name="PlaceHolder 3"/>
          <p:cNvSpPr>
            <a:spLocks noGrp="1"/>
          </p:cNvSpPr>
          <p:nvPr>
            <p:ph type="hdr"/>
          </p:nvPr>
        </p:nvSpPr>
        <p:spPr>
          <a:xfrm>
            <a:off x="2" y="0"/>
            <a:ext cx="4749621" cy="3911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 spc="-1">
                <a:latin typeface="Times New Roman"/>
                <a:cs typeface="+mn-cs"/>
              </a:defRPr>
            </a:lvl1pPr>
          </a:lstStyle>
          <a:p>
            <a:pPr>
              <a:defRPr/>
            </a:pPr>
            <a:r>
              <a:rPr lang="es-UY"/>
              <a:t>&lt;cabecera&gt;</a:t>
            </a:r>
          </a:p>
        </p:txBody>
      </p:sp>
      <p:sp>
        <p:nvSpPr>
          <p:cNvPr id="136" name="PlaceHolder 4"/>
          <p:cNvSpPr>
            <a:spLocks noGrp="1"/>
          </p:cNvSpPr>
          <p:nvPr>
            <p:ph type="dt"/>
          </p:nvPr>
        </p:nvSpPr>
        <p:spPr>
          <a:xfrm>
            <a:off x="6192661" y="0"/>
            <a:ext cx="4749620" cy="3911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 spc="-1">
                <a:latin typeface="Times New Roman"/>
                <a:cs typeface="+mn-cs"/>
              </a:defRPr>
            </a:lvl1pPr>
          </a:lstStyle>
          <a:p>
            <a:pPr>
              <a:defRPr/>
            </a:pPr>
            <a:r>
              <a:rPr lang="es-UY"/>
              <a:t>&lt;fecha/hora&gt;</a:t>
            </a:r>
          </a:p>
        </p:txBody>
      </p:sp>
      <p:sp>
        <p:nvSpPr>
          <p:cNvPr id="137" name="PlaceHolder 5"/>
          <p:cNvSpPr>
            <a:spLocks noGrp="1"/>
          </p:cNvSpPr>
          <p:nvPr>
            <p:ph type="ftr"/>
          </p:nvPr>
        </p:nvSpPr>
        <p:spPr>
          <a:xfrm>
            <a:off x="2" y="7426831"/>
            <a:ext cx="4749621" cy="39119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 spc="-1">
                <a:latin typeface="Times New Roman"/>
                <a:cs typeface="+mn-cs"/>
              </a:defRPr>
            </a:lvl1pPr>
          </a:lstStyle>
          <a:p>
            <a:pPr>
              <a:defRPr/>
            </a:pPr>
            <a:r>
              <a:rPr lang="es-UY"/>
              <a:t>&lt;pie de página&gt;</a:t>
            </a:r>
          </a:p>
        </p:txBody>
      </p:sp>
      <p:sp>
        <p:nvSpPr>
          <p:cNvPr id="138" name="PlaceHolder 6"/>
          <p:cNvSpPr>
            <a:spLocks noGrp="1"/>
          </p:cNvSpPr>
          <p:nvPr>
            <p:ph type="sldNum"/>
          </p:nvPr>
        </p:nvSpPr>
        <p:spPr>
          <a:xfrm>
            <a:off x="6192661" y="7426831"/>
            <a:ext cx="4749620" cy="39119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eaLnBrk="1" hangingPunct="1"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787AE46-C8FD-49BC-9018-85FC699FBD2E}" type="slidenum">
              <a:rPr lang="es-UY" altLang="es-ES"/>
              <a:pPr>
                <a:defRPr/>
              </a:pPr>
              <a:t>‹Nº›</a:t>
            </a:fld>
            <a:endParaRPr lang="es-UY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787AE46-C8FD-49BC-9018-85FC699FBD2E}" type="slidenum">
              <a:rPr lang="es-UY" altLang="es-ES" smtClean="0"/>
              <a:pPr>
                <a:defRPr/>
              </a:pPr>
              <a:t>1</a:t>
            </a:fld>
            <a:endParaRPr lang="es-UY" altLang="es-ES"/>
          </a:p>
        </p:txBody>
      </p:sp>
    </p:spTree>
    <p:extLst>
      <p:ext uri="{BB962C8B-B14F-4D97-AF65-F5344CB8AC3E}">
        <p14:creationId xmlns:p14="http://schemas.microsoft.com/office/powerpoint/2010/main" val="2647683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787AE46-C8FD-49BC-9018-85FC699FBD2E}" type="slidenum">
              <a:rPr lang="es-UY" altLang="es-ES" smtClean="0"/>
              <a:pPr>
                <a:defRPr/>
              </a:pPr>
              <a:t>10</a:t>
            </a:fld>
            <a:endParaRPr lang="es-UY" altLang="es-ES"/>
          </a:p>
        </p:txBody>
      </p:sp>
    </p:spTree>
    <p:extLst>
      <p:ext uri="{BB962C8B-B14F-4D97-AF65-F5344CB8AC3E}">
        <p14:creationId xmlns:p14="http://schemas.microsoft.com/office/powerpoint/2010/main" val="18323110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787AE46-C8FD-49BC-9018-85FC699FBD2E}" type="slidenum">
              <a:rPr lang="es-UY" altLang="es-ES" smtClean="0"/>
              <a:pPr>
                <a:defRPr/>
              </a:pPr>
              <a:t>11</a:t>
            </a:fld>
            <a:endParaRPr lang="es-UY" altLang="es-ES"/>
          </a:p>
        </p:txBody>
      </p:sp>
    </p:spTree>
    <p:extLst>
      <p:ext uri="{BB962C8B-B14F-4D97-AF65-F5344CB8AC3E}">
        <p14:creationId xmlns:p14="http://schemas.microsoft.com/office/powerpoint/2010/main" val="21555997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787AE46-C8FD-49BC-9018-85FC699FBD2E}" type="slidenum">
              <a:rPr lang="es-UY" altLang="es-ES" smtClean="0"/>
              <a:pPr>
                <a:defRPr/>
              </a:pPr>
              <a:t>12</a:t>
            </a:fld>
            <a:endParaRPr lang="es-UY" altLang="es-ES"/>
          </a:p>
        </p:txBody>
      </p:sp>
    </p:spTree>
    <p:extLst>
      <p:ext uri="{BB962C8B-B14F-4D97-AF65-F5344CB8AC3E}">
        <p14:creationId xmlns:p14="http://schemas.microsoft.com/office/powerpoint/2010/main" val="23852116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787AE46-C8FD-49BC-9018-85FC699FBD2E}" type="slidenum">
              <a:rPr lang="es-UY" altLang="es-ES" smtClean="0"/>
              <a:pPr>
                <a:defRPr/>
              </a:pPr>
              <a:t>13</a:t>
            </a:fld>
            <a:endParaRPr lang="es-UY" altLang="es-ES"/>
          </a:p>
        </p:txBody>
      </p:sp>
    </p:spTree>
    <p:extLst>
      <p:ext uri="{BB962C8B-B14F-4D97-AF65-F5344CB8AC3E}">
        <p14:creationId xmlns:p14="http://schemas.microsoft.com/office/powerpoint/2010/main" val="32210051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787AE46-C8FD-49BC-9018-85FC699FBD2E}" type="slidenum">
              <a:rPr lang="es-UY" altLang="es-ES" smtClean="0"/>
              <a:pPr>
                <a:defRPr/>
              </a:pPr>
              <a:t>14</a:t>
            </a:fld>
            <a:endParaRPr lang="es-UY" altLang="es-ES"/>
          </a:p>
        </p:txBody>
      </p:sp>
    </p:spTree>
    <p:extLst>
      <p:ext uri="{BB962C8B-B14F-4D97-AF65-F5344CB8AC3E}">
        <p14:creationId xmlns:p14="http://schemas.microsoft.com/office/powerpoint/2010/main" val="17713771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787AE46-C8FD-49BC-9018-85FC699FBD2E}" type="slidenum">
              <a:rPr lang="es-UY" altLang="es-ES" smtClean="0"/>
              <a:pPr>
                <a:defRPr/>
              </a:pPr>
              <a:t>15</a:t>
            </a:fld>
            <a:endParaRPr lang="es-UY" altLang="es-ES"/>
          </a:p>
        </p:txBody>
      </p:sp>
    </p:spTree>
    <p:extLst>
      <p:ext uri="{BB962C8B-B14F-4D97-AF65-F5344CB8AC3E}">
        <p14:creationId xmlns:p14="http://schemas.microsoft.com/office/powerpoint/2010/main" val="2108284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787AE46-C8FD-49BC-9018-85FC699FBD2E}" type="slidenum">
              <a:rPr lang="es-UY" altLang="es-ES" smtClean="0"/>
              <a:pPr>
                <a:defRPr/>
              </a:pPr>
              <a:t>16</a:t>
            </a:fld>
            <a:endParaRPr lang="es-UY" altLang="es-ES"/>
          </a:p>
        </p:txBody>
      </p:sp>
    </p:spTree>
    <p:extLst>
      <p:ext uri="{BB962C8B-B14F-4D97-AF65-F5344CB8AC3E}">
        <p14:creationId xmlns:p14="http://schemas.microsoft.com/office/powerpoint/2010/main" val="17662393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787AE46-C8FD-49BC-9018-85FC699FBD2E}" type="slidenum">
              <a:rPr lang="es-UY" altLang="es-ES" smtClean="0"/>
              <a:pPr>
                <a:defRPr/>
              </a:pPr>
              <a:t>17</a:t>
            </a:fld>
            <a:endParaRPr lang="es-UY" altLang="es-ES"/>
          </a:p>
        </p:txBody>
      </p:sp>
    </p:spTree>
    <p:extLst>
      <p:ext uri="{BB962C8B-B14F-4D97-AF65-F5344CB8AC3E}">
        <p14:creationId xmlns:p14="http://schemas.microsoft.com/office/powerpoint/2010/main" val="31215657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787AE46-C8FD-49BC-9018-85FC699FBD2E}" type="slidenum">
              <a:rPr lang="es-UY" altLang="es-ES" smtClean="0"/>
              <a:pPr>
                <a:defRPr/>
              </a:pPr>
              <a:t>18</a:t>
            </a:fld>
            <a:endParaRPr lang="es-UY" altLang="es-ES"/>
          </a:p>
        </p:txBody>
      </p:sp>
    </p:spTree>
    <p:extLst>
      <p:ext uri="{BB962C8B-B14F-4D97-AF65-F5344CB8AC3E}">
        <p14:creationId xmlns:p14="http://schemas.microsoft.com/office/powerpoint/2010/main" val="30846402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787AE46-C8FD-49BC-9018-85FC699FBD2E}" type="slidenum">
              <a:rPr lang="es-UY" altLang="es-ES" smtClean="0"/>
              <a:pPr>
                <a:defRPr/>
              </a:pPr>
              <a:t>19</a:t>
            </a:fld>
            <a:endParaRPr lang="es-UY" altLang="es-ES"/>
          </a:p>
        </p:txBody>
      </p:sp>
    </p:spTree>
    <p:extLst>
      <p:ext uri="{BB962C8B-B14F-4D97-AF65-F5344CB8AC3E}">
        <p14:creationId xmlns:p14="http://schemas.microsoft.com/office/powerpoint/2010/main" val="2345373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787AE46-C8FD-49BC-9018-85FC699FBD2E}" type="slidenum">
              <a:rPr lang="es-UY" altLang="es-ES" smtClean="0"/>
              <a:pPr>
                <a:defRPr/>
              </a:pPr>
              <a:t>2</a:t>
            </a:fld>
            <a:endParaRPr lang="es-UY" altLang="es-ES"/>
          </a:p>
        </p:txBody>
      </p:sp>
    </p:spTree>
    <p:extLst>
      <p:ext uri="{BB962C8B-B14F-4D97-AF65-F5344CB8AC3E}">
        <p14:creationId xmlns:p14="http://schemas.microsoft.com/office/powerpoint/2010/main" val="2899531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787AE46-C8FD-49BC-9018-85FC699FBD2E}" type="slidenum">
              <a:rPr lang="es-UY" altLang="es-ES" smtClean="0"/>
              <a:pPr>
                <a:defRPr/>
              </a:pPr>
              <a:t>20</a:t>
            </a:fld>
            <a:endParaRPr lang="es-UY" altLang="es-ES"/>
          </a:p>
        </p:txBody>
      </p:sp>
    </p:spTree>
    <p:extLst>
      <p:ext uri="{BB962C8B-B14F-4D97-AF65-F5344CB8AC3E}">
        <p14:creationId xmlns:p14="http://schemas.microsoft.com/office/powerpoint/2010/main" val="705919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787AE46-C8FD-49BC-9018-85FC699FBD2E}" type="slidenum">
              <a:rPr lang="es-UY" altLang="es-ES" smtClean="0"/>
              <a:pPr>
                <a:defRPr/>
              </a:pPr>
              <a:t>21</a:t>
            </a:fld>
            <a:endParaRPr lang="es-UY" altLang="es-ES"/>
          </a:p>
        </p:txBody>
      </p:sp>
    </p:spTree>
    <p:extLst>
      <p:ext uri="{BB962C8B-B14F-4D97-AF65-F5344CB8AC3E}">
        <p14:creationId xmlns:p14="http://schemas.microsoft.com/office/powerpoint/2010/main" val="15890702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787AE46-C8FD-49BC-9018-85FC699FBD2E}" type="slidenum">
              <a:rPr lang="es-UY" altLang="es-ES" smtClean="0"/>
              <a:pPr>
                <a:defRPr/>
              </a:pPr>
              <a:t>22</a:t>
            </a:fld>
            <a:endParaRPr lang="es-UY" altLang="es-ES"/>
          </a:p>
        </p:txBody>
      </p:sp>
    </p:spTree>
    <p:extLst>
      <p:ext uri="{BB962C8B-B14F-4D97-AF65-F5344CB8AC3E}">
        <p14:creationId xmlns:p14="http://schemas.microsoft.com/office/powerpoint/2010/main" val="6285757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787AE46-C8FD-49BC-9018-85FC699FBD2E}" type="slidenum">
              <a:rPr lang="es-UY" altLang="es-ES" smtClean="0"/>
              <a:pPr>
                <a:defRPr/>
              </a:pPr>
              <a:t>23</a:t>
            </a:fld>
            <a:endParaRPr lang="es-UY" altLang="es-ES"/>
          </a:p>
        </p:txBody>
      </p:sp>
    </p:spTree>
    <p:extLst>
      <p:ext uri="{BB962C8B-B14F-4D97-AF65-F5344CB8AC3E}">
        <p14:creationId xmlns:p14="http://schemas.microsoft.com/office/powerpoint/2010/main" val="27142293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787AE46-C8FD-49BC-9018-85FC699FBD2E}" type="slidenum">
              <a:rPr lang="es-UY" altLang="es-ES" smtClean="0"/>
              <a:pPr>
                <a:defRPr/>
              </a:pPr>
              <a:t>24</a:t>
            </a:fld>
            <a:endParaRPr lang="es-UY" altLang="es-ES"/>
          </a:p>
        </p:txBody>
      </p:sp>
    </p:spTree>
    <p:extLst>
      <p:ext uri="{BB962C8B-B14F-4D97-AF65-F5344CB8AC3E}">
        <p14:creationId xmlns:p14="http://schemas.microsoft.com/office/powerpoint/2010/main" val="17057596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787AE46-C8FD-49BC-9018-85FC699FBD2E}" type="slidenum">
              <a:rPr lang="es-UY" altLang="es-ES" smtClean="0"/>
              <a:pPr>
                <a:defRPr/>
              </a:pPr>
              <a:t>25</a:t>
            </a:fld>
            <a:endParaRPr lang="es-UY" altLang="es-ES"/>
          </a:p>
        </p:txBody>
      </p:sp>
    </p:spTree>
    <p:extLst>
      <p:ext uri="{BB962C8B-B14F-4D97-AF65-F5344CB8AC3E}">
        <p14:creationId xmlns:p14="http://schemas.microsoft.com/office/powerpoint/2010/main" val="24583303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787AE46-C8FD-49BC-9018-85FC699FBD2E}" type="slidenum">
              <a:rPr lang="es-UY" altLang="es-ES" smtClean="0"/>
              <a:pPr>
                <a:defRPr/>
              </a:pPr>
              <a:t>26</a:t>
            </a:fld>
            <a:endParaRPr lang="es-UY" altLang="es-ES"/>
          </a:p>
        </p:txBody>
      </p:sp>
    </p:spTree>
    <p:extLst>
      <p:ext uri="{BB962C8B-B14F-4D97-AF65-F5344CB8AC3E}">
        <p14:creationId xmlns:p14="http://schemas.microsoft.com/office/powerpoint/2010/main" val="7385877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787AE46-C8FD-49BC-9018-85FC699FBD2E}" type="slidenum">
              <a:rPr lang="es-UY" altLang="es-ES" smtClean="0"/>
              <a:pPr>
                <a:defRPr/>
              </a:pPr>
              <a:t>27</a:t>
            </a:fld>
            <a:endParaRPr lang="es-UY" altLang="es-ES"/>
          </a:p>
        </p:txBody>
      </p:sp>
    </p:spTree>
    <p:extLst>
      <p:ext uri="{BB962C8B-B14F-4D97-AF65-F5344CB8AC3E}">
        <p14:creationId xmlns:p14="http://schemas.microsoft.com/office/powerpoint/2010/main" val="10932626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787AE46-C8FD-49BC-9018-85FC699FBD2E}" type="slidenum">
              <a:rPr lang="es-UY" altLang="es-ES" smtClean="0"/>
              <a:pPr>
                <a:defRPr/>
              </a:pPr>
              <a:t>28</a:t>
            </a:fld>
            <a:endParaRPr lang="es-UY" altLang="es-ES"/>
          </a:p>
        </p:txBody>
      </p:sp>
    </p:spTree>
    <p:extLst>
      <p:ext uri="{BB962C8B-B14F-4D97-AF65-F5344CB8AC3E}">
        <p14:creationId xmlns:p14="http://schemas.microsoft.com/office/powerpoint/2010/main" val="25501992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787AE46-C8FD-49BC-9018-85FC699FBD2E}" type="slidenum">
              <a:rPr lang="es-UY" altLang="es-ES" smtClean="0"/>
              <a:pPr>
                <a:defRPr/>
              </a:pPr>
              <a:t>29</a:t>
            </a:fld>
            <a:endParaRPr lang="es-UY" altLang="es-ES"/>
          </a:p>
        </p:txBody>
      </p:sp>
    </p:spTree>
    <p:extLst>
      <p:ext uri="{BB962C8B-B14F-4D97-AF65-F5344CB8AC3E}">
        <p14:creationId xmlns:p14="http://schemas.microsoft.com/office/powerpoint/2010/main" val="2754730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787AE46-C8FD-49BC-9018-85FC699FBD2E}" type="slidenum">
              <a:rPr lang="es-UY" altLang="es-ES" smtClean="0"/>
              <a:pPr>
                <a:defRPr/>
              </a:pPr>
              <a:t>3</a:t>
            </a:fld>
            <a:endParaRPr lang="es-UY" altLang="es-ES"/>
          </a:p>
        </p:txBody>
      </p:sp>
    </p:spTree>
    <p:extLst>
      <p:ext uri="{BB962C8B-B14F-4D97-AF65-F5344CB8AC3E}">
        <p14:creationId xmlns:p14="http://schemas.microsoft.com/office/powerpoint/2010/main" val="20335822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787AE46-C8FD-49BC-9018-85FC699FBD2E}" type="slidenum">
              <a:rPr lang="es-UY" altLang="es-ES" smtClean="0"/>
              <a:pPr>
                <a:defRPr/>
              </a:pPr>
              <a:t>30</a:t>
            </a:fld>
            <a:endParaRPr lang="es-UY" altLang="es-ES"/>
          </a:p>
        </p:txBody>
      </p:sp>
    </p:spTree>
    <p:extLst>
      <p:ext uri="{BB962C8B-B14F-4D97-AF65-F5344CB8AC3E}">
        <p14:creationId xmlns:p14="http://schemas.microsoft.com/office/powerpoint/2010/main" val="30626418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787AE46-C8FD-49BC-9018-85FC699FBD2E}" type="slidenum">
              <a:rPr lang="es-UY" altLang="es-ES" smtClean="0"/>
              <a:pPr>
                <a:defRPr/>
              </a:pPr>
              <a:t>31</a:t>
            </a:fld>
            <a:endParaRPr lang="es-UY" altLang="es-ES"/>
          </a:p>
        </p:txBody>
      </p:sp>
    </p:spTree>
    <p:extLst>
      <p:ext uri="{BB962C8B-B14F-4D97-AF65-F5344CB8AC3E}">
        <p14:creationId xmlns:p14="http://schemas.microsoft.com/office/powerpoint/2010/main" val="34279907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787AE46-C8FD-49BC-9018-85FC699FBD2E}" type="slidenum">
              <a:rPr lang="es-UY" altLang="es-ES" smtClean="0"/>
              <a:pPr>
                <a:defRPr/>
              </a:pPr>
              <a:t>32</a:t>
            </a:fld>
            <a:endParaRPr lang="es-UY" altLang="es-ES"/>
          </a:p>
        </p:txBody>
      </p:sp>
    </p:spTree>
    <p:extLst>
      <p:ext uri="{BB962C8B-B14F-4D97-AF65-F5344CB8AC3E}">
        <p14:creationId xmlns:p14="http://schemas.microsoft.com/office/powerpoint/2010/main" val="12533897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787AE46-C8FD-49BC-9018-85FC699FBD2E}" type="slidenum">
              <a:rPr lang="es-UY" altLang="es-ES" smtClean="0"/>
              <a:pPr>
                <a:defRPr/>
              </a:pPr>
              <a:t>33</a:t>
            </a:fld>
            <a:endParaRPr lang="es-UY" altLang="es-ES"/>
          </a:p>
        </p:txBody>
      </p:sp>
    </p:spTree>
    <p:extLst>
      <p:ext uri="{BB962C8B-B14F-4D97-AF65-F5344CB8AC3E}">
        <p14:creationId xmlns:p14="http://schemas.microsoft.com/office/powerpoint/2010/main" val="21495106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787AE46-C8FD-49BC-9018-85FC699FBD2E}" type="slidenum">
              <a:rPr lang="es-UY" altLang="es-ES" smtClean="0"/>
              <a:pPr>
                <a:defRPr/>
              </a:pPr>
              <a:t>34</a:t>
            </a:fld>
            <a:endParaRPr lang="es-UY" altLang="es-ES"/>
          </a:p>
        </p:txBody>
      </p:sp>
    </p:spTree>
    <p:extLst>
      <p:ext uri="{BB962C8B-B14F-4D97-AF65-F5344CB8AC3E}">
        <p14:creationId xmlns:p14="http://schemas.microsoft.com/office/powerpoint/2010/main" val="17978970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787AE46-C8FD-49BC-9018-85FC699FBD2E}" type="slidenum">
              <a:rPr lang="es-UY" altLang="es-ES" smtClean="0"/>
              <a:pPr>
                <a:defRPr/>
              </a:pPr>
              <a:t>35</a:t>
            </a:fld>
            <a:endParaRPr lang="es-UY" altLang="es-ES"/>
          </a:p>
        </p:txBody>
      </p:sp>
    </p:spTree>
    <p:extLst>
      <p:ext uri="{BB962C8B-B14F-4D97-AF65-F5344CB8AC3E}">
        <p14:creationId xmlns:p14="http://schemas.microsoft.com/office/powerpoint/2010/main" val="235477030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787AE46-C8FD-49BC-9018-85FC699FBD2E}" type="slidenum">
              <a:rPr lang="es-UY" altLang="es-ES" smtClean="0"/>
              <a:pPr>
                <a:defRPr/>
              </a:pPr>
              <a:t>36</a:t>
            </a:fld>
            <a:endParaRPr lang="es-UY" altLang="es-ES"/>
          </a:p>
        </p:txBody>
      </p:sp>
    </p:spTree>
    <p:extLst>
      <p:ext uri="{BB962C8B-B14F-4D97-AF65-F5344CB8AC3E}">
        <p14:creationId xmlns:p14="http://schemas.microsoft.com/office/powerpoint/2010/main" val="90840762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787AE46-C8FD-49BC-9018-85FC699FBD2E}" type="slidenum">
              <a:rPr lang="es-UY" altLang="es-ES" smtClean="0"/>
              <a:pPr>
                <a:defRPr/>
              </a:pPr>
              <a:t>37</a:t>
            </a:fld>
            <a:endParaRPr lang="es-UY" altLang="es-ES"/>
          </a:p>
        </p:txBody>
      </p:sp>
    </p:spTree>
    <p:extLst>
      <p:ext uri="{BB962C8B-B14F-4D97-AF65-F5344CB8AC3E}">
        <p14:creationId xmlns:p14="http://schemas.microsoft.com/office/powerpoint/2010/main" val="255055753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787AE46-C8FD-49BC-9018-85FC699FBD2E}" type="slidenum">
              <a:rPr lang="es-UY" altLang="es-ES" smtClean="0"/>
              <a:pPr>
                <a:defRPr/>
              </a:pPr>
              <a:t>38</a:t>
            </a:fld>
            <a:endParaRPr lang="es-UY" altLang="es-ES"/>
          </a:p>
        </p:txBody>
      </p:sp>
    </p:spTree>
    <p:extLst>
      <p:ext uri="{BB962C8B-B14F-4D97-AF65-F5344CB8AC3E}">
        <p14:creationId xmlns:p14="http://schemas.microsoft.com/office/powerpoint/2010/main" val="50354058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787AE46-C8FD-49BC-9018-85FC699FBD2E}" type="slidenum">
              <a:rPr lang="es-UY" altLang="es-ES" smtClean="0"/>
              <a:pPr>
                <a:defRPr/>
              </a:pPr>
              <a:t>39</a:t>
            </a:fld>
            <a:endParaRPr lang="es-UY" altLang="es-ES"/>
          </a:p>
        </p:txBody>
      </p:sp>
    </p:spTree>
    <p:extLst>
      <p:ext uri="{BB962C8B-B14F-4D97-AF65-F5344CB8AC3E}">
        <p14:creationId xmlns:p14="http://schemas.microsoft.com/office/powerpoint/2010/main" val="1665260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787AE46-C8FD-49BC-9018-85FC699FBD2E}" type="slidenum">
              <a:rPr lang="es-UY" altLang="es-ES" smtClean="0"/>
              <a:pPr>
                <a:defRPr/>
              </a:pPr>
              <a:t>4</a:t>
            </a:fld>
            <a:endParaRPr lang="es-UY" altLang="es-ES"/>
          </a:p>
        </p:txBody>
      </p:sp>
    </p:spTree>
    <p:extLst>
      <p:ext uri="{BB962C8B-B14F-4D97-AF65-F5344CB8AC3E}">
        <p14:creationId xmlns:p14="http://schemas.microsoft.com/office/powerpoint/2010/main" val="66114369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787AE46-C8FD-49BC-9018-85FC699FBD2E}" type="slidenum">
              <a:rPr lang="es-UY" altLang="es-ES" smtClean="0"/>
              <a:pPr>
                <a:defRPr/>
              </a:pPr>
              <a:t>40</a:t>
            </a:fld>
            <a:endParaRPr lang="es-UY" altLang="es-ES"/>
          </a:p>
        </p:txBody>
      </p:sp>
    </p:spTree>
    <p:extLst>
      <p:ext uri="{BB962C8B-B14F-4D97-AF65-F5344CB8AC3E}">
        <p14:creationId xmlns:p14="http://schemas.microsoft.com/office/powerpoint/2010/main" val="149553448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787AE46-C8FD-49BC-9018-85FC699FBD2E}" type="slidenum">
              <a:rPr lang="es-UY" altLang="es-ES" smtClean="0"/>
              <a:pPr>
                <a:defRPr/>
              </a:pPr>
              <a:t>41</a:t>
            </a:fld>
            <a:endParaRPr lang="es-UY" altLang="es-ES"/>
          </a:p>
        </p:txBody>
      </p:sp>
    </p:spTree>
    <p:extLst>
      <p:ext uri="{BB962C8B-B14F-4D97-AF65-F5344CB8AC3E}">
        <p14:creationId xmlns:p14="http://schemas.microsoft.com/office/powerpoint/2010/main" val="49846254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787AE46-C8FD-49BC-9018-85FC699FBD2E}" type="slidenum">
              <a:rPr lang="es-UY" altLang="es-ES" smtClean="0"/>
              <a:pPr>
                <a:defRPr/>
              </a:pPr>
              <a:t>42</a:t>
            </a:fld>
            <a:endParaRPr lang="es-UY" altLang="es-ES"/>
          </a:p>
        </p:txBody>
      </p:sp>
    </p:spTree>
    <p:extLst>
      <p:ext uri="{BB962C8B-B14F-4D97-AF65-F5344CB8AC3E}">
        <p14:creationId xmlns:p14="http://schemas.microsoft.com/office/powerpoint/2010/main" val="399314400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787AE46-C8FD-49BC-9018-85FC699FBD2E}" type="slidenum">
              <a:rPr lang="es-UY" altLang="es-ES" smtClean="0"/>
              <a:pPr>
                <a:defRPr/>
              </a:pPr>
              <a:t>43</a:t>
            </a:fld>
            <a:endParaRPr lang="es-UY" altLang="es-ES"/>
          </a:p>
        </p:txBody>
      </p:sp>
    </p:spTree>
    <p:extLst>
      <p:ext uri="{BB962C8B-B14F-4D97-AF65-F5344CB8AC3E}">
        <p14:creationId xmlns:p14="http://schemas.microsoft.com/office/powerpoint/2010/main" val="49042218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787AE46-C8FD-49BC-9018-85FC699FBD2E}" type="slidenum">
              <a:rPr lang="es-UY" altLang="es-ES" smtClean="0"/>
              <a:pPr>
                <a:defRPr/>
              </a:pPr>
              <a:t>44</a:t>
            </a:fld>
            <a:endParaRPr lang="es-UY" altLang="es-ES"/>
          </a:p>
        </p:txBody>
      </p:sp>
    </p:spTree>
    <p:extLst>
      <p:ext uri="{BB962C8B-B14F-4D97-AF65-F5344CB8AC3E}">
        <p14:creationId xmlns:p14="http://schemas.microsoft.com/office/powerpoint/2010/main" val="338014154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787AE46-C8FD-49BC-9018-85FC699FBD2E}" type="slidenum">
              <a:rPr lang="es-UY" altLang="es-ES" smtClean="0"/>
              <a:pPr>
                <a:defRPr/>
              </a:pPr>
              <a:t>45</a:t>
            </a:fld>
            <a:endParaRPr lang="es-UY" altLang="es-ES"/>
          </a:p>
        </p:txBody>
      </p:sp>
    </p:spTree>
    <p:extLst>
      <p:ext uri="{BB962C8B-B14F-4D97-AF65-F5344CB8AC3E}">
        <p14:creationId xmlns:p14="http://schemas.microsoft.com/office/powerpoint/2010/main" val="132940517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787AE46-C8FD-49BC-9018-85FC699FBD2E}" type="slidenum">
              <a:rPr lang="es-UY" altLang="es-ES" smtClean="0"/>
              <a:pPr>
                <a:defRPr/>
              </a:pPr>
              <a:t>46</a:t>
            </a:fld>
            <a:endParaRPr lang="es-UY" altLang="es-ES"/>
          </a:p>
        </p:txBody>
      </p:sp>
    </p:spTree>
    <p:extLst>
      <p:ext uri="{BB962C8B-B14F-4D97-AF65-F5344CB8AC3E}">
        <p14:creationId xmlns:p14="http://schemas.microsoft.com/office/powerpoint/2010/main" val="159529616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787AE46-C8FD-49BC-9018-85FC699FBD2E}" type="slidenum">
              <a:rPr lang="es-UY" altLang="es-ES" smtClean="0"/>
              <a:pPr>
                <a:defRPr/>
              </a:pPr>
              <a:t>47</a:t>
            </a:fld>
            <a:endParaRPr lang="es-UY" altLang="es-ES"/>
          </a:p>
        </p:txBody>
      </p:sp>
    </p:spTree>
    <p:extLst>
      <p:ext uri="{BB962C8B-B14F-4D97-AF65-F5344CB8AC3E}">
        <p14:creationId xmlns:p14="http://schemas.microsoft.com/office/powerpoint/2010/main" val="292156085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787AE46-C8FD-49BC-9018-85FC699FBD2E}" type="slidenum">
              <a:rPr lang="es-UY" altLang="es-ES" smtClean="0"/>
              <a:pPr>
                <a:defRPr/>
              </a:pPr>
              <a:t>48</a:t>
            </a:fld>
            <a:endParaRPr lang="es-UY" altLang="es-ES"/>
          </a:p>
        </p:txBody>
      </p:sp>
    </p:spTree>
    <p:extLst>
      <p:ext uri="{BB962C8B-B14F-4D97-AF65-F5344CB8AC3E}">
        <p14:creationId xmlns:p14="http://schemas.microsoft.com/office/powerpoint/2010/main" val="190427704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787AE46-C8FD-49BC-9018-85FC699FBD2E}" type="slidenum">
              <a:rPr lang="es-UY" altLang="es-ES" smtClean="0"/>
              <a:pPr>
                <a:defRPr/>
              </a:pPr>
              <a:t>49</a:t>
            </a:fld>
            <a:endParaRPr lang="es-UY" altLang="es-ES"/>
          </a:p>
        </p:txBody>
      </p:sp>
    </p:spTree>
    <p:extLst>
      <p:ext uri="{BB962C8B-B14F-4D97-AF65-F5344CB8AC3E}">
        <p14:creationId xmlns:p14="http://schemas.microsoft.com/office/powerpoint/2010/main" val="2618616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787AE46-C8FD-49BC-9018-85FC699FBD2E}" type="slidenum">
              <a:rPr lang="es-UY" altLang="es-ES" smtClean="0"/>
              <a:pPr>
                <a:defRPr/>
              </a:pPr>
              <a:t>5</a:t>
            </a:fld>
            <a:endParaRPr lang="es-UY" altLang="es-ES"/>
          </a:p>
        </p:txBody>
      </p:sp>
    </p:spTree>
    <p:extLst>
      <p:ext uri="{BB962C8B-B14F-4D97-AF65-F5344CB8AC3E}">
        <p14:creationId xmlns:p14="http://schemas.microsoft.com/office/powerpoint/2010/main" val="180671785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787AE46-C8FD-49BC-9018-85FC699FBD2E}" type="slidenum">
              <a:rPr lang="es-UY" altLang="es-ES" smtClean="0"/>
              <a:pPr>
                <a:defRPr/>
              </a:pPr>
              <a:t>50</a:t>
            </a:fld>
            <a:endParaRPr lang="es-UY" altLang="es-ES"/>
          </a:p>
        </p:txBody>
      </p:sp>
    </p:spTree>
    <p:extLst>
      <p:ext uri="{BB962C8B-B14F-4D97-AF65-F5344CB8AC3E}">
        <p14:creationId xmlns:p14="http://schemas.microsoft.com/office/powerpoint/2010/main" val="7663471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787AE46-C8FD-49BC-9018-85FC699FBD2E}" type="slidenum">
              <a:rPr lang="es-UY" altLang="es-ES" smtClean="0"/>
              <a:pPr>
                <a:defRPr/>
              </a:pPr>
              <a:t>51</a:t>
            </a:fld>
            <a:endParaRPr lang="es-UY" altLang="es-ES"/>
          </a:p>
        </p:txBody>
      </p:sp>
    </p:spTree>
    <p:extLst>
      <p:ext uri="{BB962C8B-B14F-4D97-AF65-F5344CB8AC3E}">
        <p14:creationId xmlns:p14="http://schemas.microsoft.com/office/powerpoint/2010/main" val="45584109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787AE46-C8FD-49BC-9018-85FC699FBD2E}" type="slidenum">
              <a:rPr lang="es-UY" altLang="es-ES" smtClean="0"/>
              <a:pPr>
                <a:defRPr/>
              </a:pPr>
              <a:t>52</a:t>
            </a:fld>
            <a:endParaRPr lang="es-UY" altLang="es-ES"/>
          </a:p>
        </p:txBody>
      </p:sp>
    </p:spTree>
    <p:extLst>
      <p:ext uri="{BB962C8B-B14F-4D97-AF65-F5344CB8AC3E}">
        <p14:creationId xmlns:p14="http://schemas.microsoft.com/office/powerpoint/2010/main" val="221538740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787AE46-C8FD-49BC-9018-85FC699FBD2E}" type="slidenum">
              <a:rPr lang="es-UY" altLang="es-ES" smtClean="0"/>
              <a:pPr>
                <a:defRPr/>
              </a:pPr>
              <a:t>53</a:t>
            </a:fld>
            <a:endParaRPr lang="es-UY" altLang="es-ES"/>
          </a:p>
        </p:txBody>
      </p:sp>
    </p:spTree>
    <p:extLst>
      <p:ext uri="{BB962C8B-B14F-4D97-AF65-F5344CB8AC3E}">
        <p14:creationId xmlns:p14="http://schemas.microsoft.com/office/powerpoint/2010/main" val="173109558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787AE46-C8FD-49BC-9018-85FC699FBD2E}" type="slidenum">
              <a:rPr lang="es-UY" altLang="es-ES" smtClean="0"/>
              <a:pPr>
                <a:defRPr/>
              </a:pPr>
              <a:t>54</a:t>
            </a:fld>
            <a:endParaRPr lang="es-UY" altLang="es-ES"/>
          </a:p>
        </p:txBody>
      </p:sp>
    </p:spTree>
    <p:extLst>
      <p:ext uri="{BB962C8B-B14F-4D97-AF65-F5344CB8AC3E}">
        <p14:creationId xmlns:p14="http://schemas.microsoft.com/office/powerpoint/2010/main" val="275147262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787AE46-C8FD-49BC-9018-85FC699FBD2E}" type="slidenum">
              <a:rPr lang="es-UY" altLang="es-ES" smtClean="0"/>
              <a:pPr>
                <a:defRPr/>
              </a:pPr>
              <a:t>55</a:t>
            </a:fld>
            <a:endParaRPr lang="es-UY" altLang="es-ES"/>
          </a:p>
        </p:txBody>
      </p:sp>
    </p:spTree>
    <p:extLst>
      <p:ext uri="{BB962C8B-B14F-4D97-AF65-F5344CB8AC3E}">
        <p14:creationId xmlns:p14="http://schemas.microsoft.com/office/powerpoint/2010/main" val="275193578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787AE46-C8FD-49BC-9018-85FC699FBD2E}" type="slidenum">
              <a:rPr lang="es-UY" altLang="es-ES" smtClean="0"/>
              <a:pPr>
                <a:defRPr/>
              </a:pPr>
              <a:t>56</a:t>
            </a:fld>
            <a:endParaRPr lang="es-UY" altLang="es-ES"/>
          </a:p>
        </p:txBody>
      </p:sp>
    </p:spTree>
    <p:extLst>
      <p:ext uri="{BB962C8B-B14F-4D97-AF65-F5344CB8AC3E}">
        <p14:creationId xmlns:p14="http://schemas.microsoft.com/office/powerpoint/2010/main" val="139711192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787AE46-C8FD-49BC-9018-85FC699FBD2E}" type="slidenum">
              <a:rPr lang="es-UY" altLang="es-ES" smtClean="0"/>
              <a:pPr>
                <a:defRPr/>
              </a:pPr>
              <a:t>57</a:t>
            </a:fld>
            <a:endParaRPr lang="es-UY" altLang="es-ES"/>
          </a:p>
        </p:txBody>
      </p:sp>
    </p:spTree>
    <p:extLst>
      <p:ext uri="{BB962C8B-B14F-4D97-AF65-F5344CB8AC3E}">
        <p14:creationId xmlns:p14="http://schemas.microsoft.com/office/powerpoint/2010/main" val="1062357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787AE46-C8FD-49BC-9018-85FC699FBD2E}" type="slidenum">
              <a:rPr lang="es-UY" altLang="es-ES" smtClean="0"/>
              <a:pPr>
                <a:defRPr/>
              </a:pPr>
              <a:t>6</a:t>
            </a:fld>
            <a:endParaRPr lang="es-UY" altLang="es-ES"/>
          </a:p>
        </p:txBody>
      </p:sp>
    </p:spTree>
    <p:extLst>
      <p:ext uri="{BB962C8B-B14F-4D97-AF65-F5344CB8AC3E}">
        <p14:creationId xmlns:p14="http://schemas.microsoft.com/office/powerpoint/2010/main" val="3342493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787AE46-C8FD-49BC-9018-85FC699FBD2E}" type="slidenum">
              <a:rPr lang="es-UY" altLang="es-ES" smtClean="0"/>
              <a:pPr>
                <a:defRPr/>
              </a:pPr>
              <a:t>7</a:t>
            </a:fld>
            <a:endParaRPr lang="es-UY" altLang="es-ES"/>
          </a:p>
        </p:txBody>
      </p:sp>
    </p:spTree>
    <p:extLst>
      <p:ext uri="{BB962C8B-B14F-4D97-AF65-F5344CB8AC3E}">
        <p14:creationId xmlns:p14="http://schemas.microsoft.com/office/powerpoint/2010/main" val="2694411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787AE46-C8FD-49BC-9018-85FC699FBD2E}" type="slidenum">
              <a:rPr lang="es-UY" altLang="es-ES" smtClean="0"/>
              <a:pPr>
                <a:defRPr/>
              </a:pPr>
              <a:t>8</a:t>
            </a:fld>
            <a:endParaRPr lang="es-UY" altLang="es-ES"/>
          </a:p>
        </p:txBody>
      </p:sp>
    </p:spTree>
    <p:extLst>
      <p:ext uri="{BB962C8B-B14F-4D97-AF65-F5344CB8AC3E}">
        <p14:creationId xmlns:p14="http://schemas.microsoft.com/office/powerpoint/2010/main" val="2549372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787AE46-C8FD-49BC-9018-85FC699FBD2E}" type="slidenum">
              <a:rPr lang="es-UY" altLang="es-ES" smtClean="0"/>
              <a:pPr>
                <a:defRPr/>
              </a:pPr>
              <a:t>9</a:t>
            </a:fld>
            <a:endParaRPr lang="es-UY" altLang="es-ES"/>
          </a:p>
        </p:txBody>
      </p:sp>
    </p:spTree>
    <p:extLst>
      <p:ext uri="{BB962C8B-B14F-4D97-AF65-F5344CB8AC3E}">
        <p14:creationId xmlns:p14="http://schemas.microsoft.com/office/powerpoint/2010/main" val="235464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675033-0F27-4CCC-ADB0-4C92E6AC5463}" type="datetimeFigureOut">
              <a:rPr lang="es-UY" smtClean="0"/>
              <a:pPr>
                <a:defRPr/>
              </a:pPr>
              <a:t>19/10/2023</a:t>
            </a:fld>
            <a:endParaRPr lang="es-UY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AF4C5F-DCBE-40FA-B97A-EC182B862F84}" type="slidenum">
              <a:rPr lang="es-UY" altLang="es-ES" smtClean="0"/>
              <a:pPr>
                <a:defRPr/>
              </a:pPr>
              <a:t>‹Nº›</a:t>
            </a:fld>
            <a:endParaRPr lang="es-UY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405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675033-0F27-4CCC-ADB0-4C92E6AC5463}" type="datetimeFigureOut">
              <a:rPr lang="es-UY" smtClean="0"/>
              <a:pPr>
                <a:defRPr/>
              </a:pPr>
              <a:t>19/10/2023</a:t>
            </a:fld>
            <a:endParaRPr lang="es-UY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AF4C5F-DCBE-40FA-B97A-EC182B862F84}" type="slidenum">
              <a:rPr lang="es-UY" altLang="es-ES" smtClean="0"/>
              <a:pPr>
                <a:defRPr/>
              </a:pPr>
              <a:t>‹Nº›</a:t>
            </a:fld>
            <a:endParaRPr lang="es-UY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389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675033-0F27-4CCC-ADB0-4C92E6AC5463}" type="datetimeFigureOut">
              <a:rPr lang="es-UY" smtClean="0"/>
              <a:pPr>
                <a:defRPr/>
              </a:pPr>
              <a:t>19/10/2023</a:t>
            </a:fld>
            <a:endParaRPr lang="es-UY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AF4C5F-DCBE-40FA-B97A-EC182B862F84}" type="slidenum">
              <a:rPr lang="es-UY" altLang="es-ES" smtClean="0"/>
              <a:pPr>
                <a:defRPr/>
              </a:pPr>
              <a:t>‹Nº›</a:t>
            </a:fld>
            <a:endParaRPr lang="es-UY" altLang="es-ES">
              <a:latin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5211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675033-0F27-4CCC-ADB0-4C92E6AC5463}" type="datetimeFigureOut">
              <a:rPr lang="es-UY" smtClean="0"/>
              <a:pPr>
                <a:defRPr/>
              </a:pPr>
              <a:t>19/10/2023</a:t>
            </a:fld>
            <a:endParaRPr lang="es-UY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AF4C5F-DCBE-40FA-B97A-EC182B862F84}" type="slidenum">
              <a:rPr lang="es-UY" altLang="es-ES" smtClean="0"/>
              <a:pPr>
                <a:defRPr/>
              </a:pPr>
              <a:t>‹Nº›</a:t>
            </a:fld>
            <a:endParaRPr lang="es-UY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378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675033-0F27-4CCC-ADB0-4C92E6AC5463}" type="datetimeFigureOut">
              <a:rPr lang="es-UY" smtClean="0"/>
              <a:pPr>
                <a:defRPr/>
              </a:pPr>
              <a:t>19/10/2023</a:t>
            </a:fld>
            <a:endParaRPr lang="es-UY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AF4C5F-DCBE-40FA-B97A-EC182B862F84}" type="slidenum">
              <a:rPr lang="es-UY" altLang="es-ES" smtClean="0"/>
              <a:pPr>
                <a:defRPr/>
              </a:pPr>
              <a:t>‹Nº›</a:t>
            </a:fld>
            <a:endParaRPr lang="es-UY" altLang="es-ES">
              <a:latin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5686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675033-0F27-4CCC-ADB0-4C92E6AC5463}" type="datetimeFigureOut">
              <a:rPr lang="es-UY" smtClean="0"/>
              <a:pPr>
                <a:defRPr/>
              </a:pPr>
              <a:t>19/10/2023</a:t>
            </a:fld>
            <a:endParaRPr lang="es-UY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AF4C5F-DCBE-40FA-B97A-EC182B862F84}" type="slidenum">
              <a:rPr lang="es-UY" altLang="es-ES" smtClean="0"/>
              <a:pPr>
                <a:defRPr/>
              </a:pPr>
              <a:t>‹Nº›</a:t>
            </a:fld>
            <a:endParaRPr lang="es-UY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651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675033-0F27-4CCC-ADB0-4C92E6AC5463}" type="datetimeFigureOut">
              <a:rPr lang="es-UY" smtClean="0"/>
              <a:pPr>
                <a:defRPr/>
              </a:pPr>
              <a:t>19/10/2023</a:t>
            </a:fld>
            <a:endParaRPr lang="es-UY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AF4C5F-DCBE-40FA-B97A-EC182B862F84}" type="slidenum">
              <a:rPr lang="es-UY" altLang="es-ES" smtClean="0"/>
              <a:pPr>
                <a:defRPr/>
              </a:pPr>
              <a:t>‹Nº›</a:t>
            </a:fld>
            <a:endParaRPr lang="es-UY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424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675033-0F27-4CCC-ADB0-4C92E6AC5463}" type="datetimeFigureOut">
              <a:rPr lang="es-UY" smtClean="0"/>
              <a:pPr>
                <a:defRPr/>
              </a:pPr>
              <a:t>19/10/2023</a:t>
            </a:fld>
            <a:endParaRPr lang="es-UY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AF4C5F-DCBE-40FA-B97A-EC182B862F84}" type="slidenum">
              <a:rPr lang="es-UY" altLang="es-ES" smtClean="0"/>
              <a:pPr>
                <a:defRPr/>
              </a:pPr>
              <a:t>‹Nº›</a:t>
            </a:fld>
            <a:endParaRPr lang="es-UY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0032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0" tIns="0" rIns="0" bIns="0"/>
          <a:lstStyle/>
          <a:p>
            <a:endParaRPr lang="es-UY"/>
          </a:p>
        </p:txBody>
      </p:sp>
      <p:sp>
        <p:nvSpPr>
          <p:cNvPr id="54" name="PlaceHolder 2"/>
          <p:cNvSpPr>
            <a:spLocks noGrp="1"/>
          </p:cNvSpPr>
          <p:nvPr>
            <p:ph type="subTitle"/>
          </p:nvPr>
        </p:nvSpPr>
        <p:spPr>
          <a:xfrm>
            <a:off x="457200" y="1882800"/>
            <a:ext cx="8229240" cy="4571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6313585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0" tIns="0" rIns="0" bIns="0"/>
          <a:lstStyle/>
          <a:p>
            <a:endParaRPr lang="es-UY"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882800"/>
            <a:ext cx="8229240" cy="457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597956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98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675033-0F27-4CCC-ADB0-4C92E6AC5463}" type="datetimeFigureOut">
              <a:rPr lang="es-UY" smtClean="0"/>
              <a:pPr>
                <a:defRPr/>
              </a:pPr>
              <a:t>19/10/2023</a:t>
            </a:fld>
            <a:endParaRPr lang="es-UY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AF4C5F-DCBE-40FA-B97A-EC182B862F84}" type="slidenum">
              <a:rPr lang="es-UY" altLang="es-ES" smtClean="0"/>
              <a:pPr>
                <a:defRPr/>
              </a:pPr>
              <a:t>‹Nº›</a:t>
            </a:fld>
            <a:endParaRPr lang="es-UY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833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675033-0F27-4CCC-ADB0-4C92E6AC5463}" type="datetimeFigureOut">
              <a:rPr lang="es-UY" smtClean="0"/>
              <a:pPr>
                <a:defRPr/>
              </a:pPr>
              <a:t>19/10/2023</a:t>
            </a:fld>
            <a:endParaRPr lang="es-UY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U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AF4C5F-DCBE-40FA-B97A-EC182B862F84}" type="slidenum">
              <a:rPr lang="es-UY" altLang="es-ES" smtClean="0"/>
              <a:pPr>
                <a:defRPr/>
              </a:pPr>
              <a:t>‹Nº›</a:t>
            </a:fld>
            <a:endParaRPr lang="es-UY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821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675033-0F27-4CCC-ADB0-4C92E6AC5463}" type="datetimeFigureOut">
              <a:rPr lang="es-UY" smtClean="0"/>
              <a:pPr>
                <a:defRPr/>
              </a:pPr>
              <a:t>19/10/2023</a:t>
            </a:fld>
            <a:endParaRPr lang="es-UY"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U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AF4C5F-DCBE-40FA-B97A-EC182B862F84}" type="slidenum">
              <a:rPr lang="es-UY" altLang="es-ES" smtClean="0"/>
              <a:pPr>
                <a:defRPr/>
              </a:pPr>
              <a:t>‹Nº›</a:t>
            </a:fld>
            <a:endParaRPr lang="es-UY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162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675033-0F27-4CCC-ADB0-4C92E6AC5463}" type="datetimeFigureOut">
              <a:rPr lang="es-UY" smtClean="0"/>
              <a:pPr>
                <a:defRPr/>
              </a:pPr>
              <a:t>19/10/2023</a:t>
            </a:fld>
            <a:endParaRPr lang="es-UY"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U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AF4C5F-DCBE-40FA-B97A-EC182B862F84}" type="slidenum">
              <a:rPr lang="es-UY" altLang="es-ES" smtClean="0"/>
              <a:pPr>
                <a:defRPr/>
              </a:pPr>
              <a:t>‹Nº›</a:t>
            </a:fld>
            <a:endParaRPr lang="es-UY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506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675033-0F27-4CCC-ADB0-4C92E6AC5463}" type="datetimeFigureOut">
              <a:rPr lang="es-UY" smtClean="0"/>
              <a:pPr>
                <a:defRPr/>
              </a:pPr>
              <a:t>19/10/2023</a:t>
            </a:fld>
            <a:endParaRPr lang="es-UY">
              <a:latin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U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AF4C5F-DCBE-40FA-B97A-EC182B862F84}" type="slidenum">
              <a:rPr lang="es-UY" altLang="es-ES" smtClean="0"/>
              <a:pPr>
                <a:defRPr/>
              </a:pPr>
              <a:t>‹Nº›</a:t>
            </a:fld>
            <a:endParaRPr lang="es-UY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247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675033-0F27-4CCC-ADB0-4C92E6AC5463}" type="datetimeFigureOut">
              <a:rPr lang="es-UY" smtClean="0"/>
              <a:pPr>
                <a:defRPr/>
              </a:pPr>
              <a:t>19/10/2023</a:t>
            </a:fld>
            <a:endParaRPr lang="es-UY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U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AF4C5F-DCBE-40FA-B97A-EC182B862F84}" type="slidenum">
              <a:rPr lang="es-UY" altLang="es-ES" smtClean="0"/>
              <a:pPr>
                <a:defRPr/>
              </a:pPr>
              <a:t>‹Nº›</a:t>
            </a:fld>
            <a:endParaRPr lang="es-UY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743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675033-0F27-4CCC-ADB0-4C92E6AC5463}" type="datetimeFigureOut">
              <a:rPr lang="es-UY" smtClean="0"/>
              <a:pPr>
                <a:defRPr/>
              </a:pPr>
              <a:t>19/10/2023</a:t>
            </a:fld>
            <a:endParaRPr lang="es-UY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U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AF4C5F-DCBE-40FA-B97A-EC182B862F84}" type="slidenum">
              <a:rPr lang="es-UY" altLang="es-ES" smtClean="0"/>
              <a:pPr>
                <a:defRPr/>
              </a:pPr>
              <a:t>‹Nº›</a:t>
            </a:fld>
            <a:endParaRPr lang="es-UY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702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2675033-0F27-4CCC-ADB0-4C92E6AC5463}" type="datetimeFigureOut">
              <a:rPr lang="es-UY" smtClean="0"/>
              <a:pPr>
                <a:defRPr/>
              </a:pPr>
              <a:t>19/10/2023</a:t>
            </a:fld>
            <a:endParaRPr lang="es-UY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A4AF4C5F-DCBE-40FA-B97A-EC182B862F84}" type="slidenum">
              <a:rPr lang="es-UY" altLang="es-ES" smtClean="0"/>
              <a:pPr>
                <a:defRPr/>
              </a:pPr>
              <a:t>‹Nº›</a:t>
            </a:fld>
            <a:endParaRPr lang="es-UY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146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mailto:plaburu@presidencia.gub.uy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142875" y="285750"/>
            <a:ext cx="7000875" cy="2071688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marL="484200" indent="-483840"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>
                <a:latin typeface="+mn-lt"/>
                <a:cs typeface="+mn-cs"/>
              </a:rPr>
              <a:t/>
            </a:r>
            <a:br>
              <a:rPr>
                <a:latin typeface="+mn-lt"/>
                <a:cs typeface="+mn-cs"/>
              </a:rPr>
            </a:br>
            <a:r>
              <a:rPr lang="es-UY" sz="2800" b="1" spc="-1">
                <a:solidFill>
                  <a:srgbClr val="0B5394"/>
                </a:solidFill>
                <a:latin typeface="Arial"/>
                <a:cs typeface="+mn-cs"/>
              </a:rPr>
              <a:t> </a:t>
            </a:r>
            <a:r>
              <a:rPr>
                <a:latin typeface="+mn-lt"/>
                <a:cs typeface="+mn-cs"/>
              </a:rPr>
              <a:t/>
            </a:r>
            <a:br>
              <a:rPr>
                <a:latin typeface="+mn-lt"/>
                <a:cs typeface="+mn-cs"/>
              </a:rPr>
            </a:br>
            <a:endParaRPr lang="es-UY" sz="2800" spc="-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54275" name="TextShape 2"/>
          <p:cNvSpPr txBox="1">
            <a:spLocks noChangeArrowheads="1"/>
          </p:cNvSpPr>
          <p:nvPr/>
        </p:nvSpPr>
        <p:spPr bwMode="auto">
          <a:xfrm>
            <a:off x="179388" y="720436"/>
            <a:ext cx="8785225" cy="549462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OECD LATIN AMERICA ACADEMY FOR TAX CRIME AND FINANCIAL INVESTIGATION</a:t>
            </a:r>
          </a:p>
          <a:p>
            <a:pPr algn="ctr" eaLnBrk="1" hangingPunct="1">
              <a:defRPr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Managing Financial Investigations (Intermediate)</a:t>
            </a:r>
            <a:endParaRPr lang="es-UY" sz="28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447675" indent="-381000" algn="just" eaLnBrk="1" hangingPunct="1">
              <a:spcBef>
                <a:spcPts val="638"/>
              </a:spcBef>
              <a:tabLst>
                <a:tab pos="0" algn="l"/>
              </a:tabLst>
              <a:defRPr/>
            </a:pPr>
            <a:endParaRPr lang="es-UY" sz="3600" dirty="0">
              <a:solidFill>
                <a:schemeClr val="tx2"/>
              </a:solidFill>
              <a:latin typeface="+mj-lt"/>
            </a:endParaRPr>
          </a:p>
          <a:p>
            <a:pPr marL="447675" indent="-381000" algn="just" eaLnBrk="1" hangingPunct="1">
              <a:spcBef>
                <a:spcPts val="638"/>
              </a:spcBef>
              <a:tabLst>
                <a:tab pos="0" algn="l"/>
              </a:tabLst>
              <a:defRPr/>
            </a:pPr>
            <a:r>
              <a:rPr lang="es-UY" sz="3600" dirty="0">
                <a:solidFill>
                  <a:schemeClr val="tx2"/>
                </a:solidFill>
                <a:latin typeface="+mj-lt"/>
              </a:rPr>
              <a:t>			</a:t>
            </a:r>
            <a:r>
              <a:rPr lang="es-UY" sz="3600" dirty="0" smtClean="0">
                <a:solidFill>
                  <a:schemeClr val="tx2"/>
                </a:solidFill>
                <a:latin typeface="+mj-lt"/>
              </a:rPr>
              <a:t>            </a:t>
            </a:r>
            <a:r>
              <a:rPr lang="es-ES" altLang="es-GT" sz="4400" b="1" i="1" dirty="0" smtClean="0">
                <a:solidFill>
                  <a:schemeClr val="tx2"/>
                </a:solidFill>
                <a:latin typeface="+mj-lt"/>
              </a:rPr>
              <a:t>LAVADO DE </a:t>
            </a:r>
            <a:r>
              <a:rPr lang="es-ES" altLang="es-GT" sz="4400" b="1" i="1" dirty="0" smtClean="0">
                <a:solidFill>
                  <a:schemeClr val="tx2"/>
                </a:solidFill>
                <a:latin typeface="+mj-lt"/>
              </a:rPr>
              <a:t>ACTIVOS</a:t>
            </a:r>
          </a:p>
          <a:p>
            <a:pPr marL="447675" indent="-381000" eaLnBrk="1" hangingPunct="1">
              <a:spcBef>
                <a:spcPts val="638"/>
              </a:spcBef>
              <a:tabLst>
                <a:tab pos="0" algn="l"/>
              </a:tabLst>
              <a:defRPr/>
            </a:pPr>
            <a:endParaRPr lang="es-ES" altLang="es-GT" sz="2800" b="1" dirty="0" smtClean="0">
              <a:solidFill>
                <a:schemeClr val="tx2"/>
              </a:solidFill>
              <a:latin typeface="+mj-lt"/>
            </a:endParaRPr>
          </a:p>
          <a:p>
            <a:pPr marL="447675" indent="-381000" eaLnBrk="1" hangingPunct="1">
              <a:spcBef>
                <a:spcPts val="638"/>
              </a:spcBef>
              <a:tabLst>
                <a:tab pos="0" algn="l"/>
              </a:tabLst>
              <a:defRPr/>
            </a:pPr>
            <a:endParaRPr lang="es-ES" altLang="es-GT" sz="2800" b="1" dirty="0">
              <a:solidFill>
                <a:schemeClr val="tx2"/>
              </a:solidFill>
              <a:latin typeface="+mj-lt"/>
            </a:endParaRPr>
          </a:p>
          <a:p>
            <a:pPr marL="447675" indent="-381000" eaLnBrk="1" hangingPunct="1">
              <a:spcBef>
                <a:spcPts val="638"/>
              </a:spcBef>
              <a:tabLst>
                <a:tab pos="0" algn="l"/>
              </a:tabLst>
              <a:defRPr/>
            </a:pPr>
            <a:r>
              <a:rPr lang="es-ES" altLang="es-GT" sz="2800" b="1" dirty="0" smtClean="0">
                <a:solidFill>
                  <a:schemeClr val="tx2"/>
                </a:solidFill>
                <a:latin typeface="+mj-lt"/>
              </a:rPr>
              <a:t>Patricia </a:t>
            </a:r>
            <a:r>
              <a:rPr lang="es-ES" altLang="es-GT" sz="2800" b="1" dirty="0" err="1" smtClean="0">
                <a:solidFill>
                  <a:schemeClr val="tx2"/>
                </a:solidFill>
                <a:latin typeface="+mj-lt"/>
              </a:rPr>
              <a:t>Laburu</a:t>
            </a:r>
            <a:endParaRPr lang="es-ES" altLang="es-GT" sz="2800" b="1" dirty="0" smtClean="0">
              <a:solidFill>
                <a:schemeClr val="tx2"/>
              </a:solidFill>
              <a:latin typeface="+mj-lt"/>
            </a:endParaRPr>
          </a:p>
          <a:p>
            <a:pPr marL="447675" indent="-381000" eaLnBrk="1" hangingPunct="1">
              <a:spcBef>
                <a:spcPts val="638"/>
              </a:spcBef>
              <a:tabLst>
                <a:tab pos="0" algn="l"/>
              </a:tabLst>
              <a:defRPr/>
            </a:pPr>
            <a:r>
              <a:rPr lang="es-ES" altLang="es-GT" sz="2800" b="1" dirty="0" smtClean="0">
                <a:solidFill>
                  <a:schemeClr val="tx2"/>
                </a:solidFill>
                <a:latin typeface="+mj-lt"/>
              </a:rPr>
              <a:t>Uruguay</a:t>
            </a:r>
          </a:p>
          <a:p>
            <a:pPr marL="447675" indent="-381000" eaLnBrk="1" hangingPunct="1">
              <a:spcBef>
                <a:spcPts val="638"/>
              </a:spcBef>
              <a:tabLst>
                <a:tab pos="0" algn="l"/>
              </a:tabLst>
              <a:defRPr/>
            </a:pPr>
            <a:r>
              <a:rPr lang="es-ES" altLang="es-GT" sz="2800" b="1" dirty="0" smtClean="0">
                <a:solidFill>
                  <a:schemeClr val="tx2"/>
                </a:solidFill>
                <a:latin typeface="+mj-lt"/>
              </a:rPr>
              <a:t>Octubre de 2023</a:t>
            </a:r>
          </a:p>
          <a:p>
            <a:pPr algn="ctr" eaLnBrk="1" hangingPunct="1">
              <a:defRPr/>
            </a:pPr>
            <a:endParaRPr lang="es-ES" sz="3200" b="1" dirty="0">
              <a:solidFill>
                <a:schemeClr val="accent1"/>
              </a:solidFill>
              <a:latin typeface="Arial" charset="0"/>
            </a:endParaRPr>
          </a:p>
          <a:p>
            <a:pPr algn="ctr" eaLnBrk="1" hangingPunct="1">
              <a:defRPr/>
            </a:pPr>
            <a:endParaRPr lang="es-UY" sz="2800" b="1" dirty="0">
              <a:solidFill>
                <a:schemeClr val="accent1"/>
              </a:solidFill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142875" y="285750"/>
            <a:ext cx="7000875" cy="2071688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marL="484200" indent="-483840"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>
                <a:latin typeface="+mn-lt"/>
                <a:cs typeface="+mn-cs"/>
              </a:rPr>
              <a:t/>
            </a:r>
            <a:br>
              <a:rPr>
                <a:latin typeface="+mn-lt"/>
                <a:cs typeface="+mn-cs"/>
              </a:rPr>
            </a:br>
            <a:r>
              <a:rPr lang="es-UY" sz="2800" b="1" spc="-1">
                <a:solidFill>
                  <a:srgbClr val="0B5394"/>
                </a:solidFill>
                <a:latin typeface="Arial"/>
                <a:cs typeface="+mn-cs"/>
              </a:rPr>
              <a:t> </a:t>
            </a:r>
            <a:r>
              <a:rPr>
                <a:latin typeface="+mn-lt"/>
                <a:cs typeface="+mn-cs"/>
              </a:rPr>
              <a:t/>
            </a:r>
            <a:br>
              <a:rPr>
                <a:latin typeface="+mn-lt"/>
                <a:cs typeface="+mn-cs"/>
              </a:rPr>
            </a:br>
            <a:endParaRPr lang="es-UY" sz="2800" spc="-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54275" name="TextShape 2"/>
          <p:cNvSpPr txBox="1">
            <a:spLocks noChangeArrowheads="1"/>
          </p:cNvSpPr>
          <p:nvPr/>
        </p:nvSpPr>
        <p:spPr bwMode="auto">
          <a:xfrm>
            <a:off x="734291" y="124692"/>
            <a:ext cx="8230322" cy="6539344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/>
          <a:lstStyle/>
          <a:p>
            <a:pPr marL="447675" indent="-381000" algn="just" eaLnBrk="1" hangingPunct="1">
              <a:spcBef>
                <a:spcPts val="638"/>
              </a:spcBef>
              <a:tabLst>
                <a:tab pos="0" algn="l"/>
              </a:tabLst>
              <a:defRPr/>
            </a:pPr>
            <a:endParaRPr lang="es-UY" sz="3000" dirty="0">
              <a:solidFill>
                <a:srgbClr val="000000"/>
              </a:solidFill>
              <a:latin typeface="Century Gothic" pitchFamily="34" charset="0"/>
            </a:endParaRPr>
          </a:p>
          <a:p>
            <a:pPr marL="447675" lvl="0" indent="-381000" algn="ctr" eaLnBrk="1" hangingPunct="1">
              <a:spcBef>
                <a:spcPts val="638"/>
              </a:spcBef>
              <a:tabLst>
                <a:tab pos="0" algn="l"/>
              </a:tabLst>
              <a:defRPr/>
            </a:pPr>
            <a:r>
              <a:rPr lang="es-UY" sz="2800" b="1" dirty="0">
                <a:solidFill>
                  <a:schemeClr val="tx2"/>
                </a:solidFill>
                <a:latin typeface="+mj-lt"/>
              </a:rPr>
              <a:t>LA LUCHA CONTRA EL LAVADO DE ACTIVOS </a:t>
            </a:r>
            <a:endParaRPr lang="es-UY" sz="3200" dirty="0">
              <a:solidFill>
                <a:schemeClr val="tx2"/>
              </a:solidFill>
              <a:latin typeface="+mj-lt"/>
            </a:endParaRPr>
          </a:p>
          <a:p>
            <a:pPr marL="447675" lvl="0" indent="-381000" algn="ctr" eaLnBrk="1" hangingPunct="1">
              <a:spcBef>
                <a:spcPts val="638"/>
              </a:spcBef>
              <a:tabLst>
                <a:tab pos="0" algn="l"/>
              </a:tabLst>
              <a:defRPr/>
            </a:pPr>
            <a:r>
              <a:rPr lang="es-UY" sz="2400" u="sng" dirty="0" smtClean="0">
                <a:solidFill>
                  <a:schemeClr val="tx2"/>
                </a:solidFill>
                <a:latin typeface="+mj-lt"/>
              </a:rPr>
              <a:t>Interacción de los tres componentes esenciales del sistema</a:t>
            </a:r>
            <a:endParaRPr lang="es-ES" sz="2400" u="sng" dirty="0">
              <a:solidFill>
                <a:schemeClr val="tx2"/>
              </a:solidFill>
              <a:latin typeface="+mj-lt"/>
            </a:endParaRPr>
          </a:p>
          <a:p>
            <a:pPr algn="just" eaLnBrk="1" hangingPunct="1">
              <a:defRPr/>
            </a:pPr>
            <a:endParaRPr lang="es-ES" altLang="es-GT" sz="2000" dirty="0" smtClean="0">
              <a:solidFill>
                <a:schemeClr val="tx2"/>
              </a:solidFill>
              <a:latin typeface="+mj-lt"/>
            </a:endParaRPr>
          </a:p>
          <a:p>
            <a:pPr algn="just" eaLnBrk="1" hangingPunct="1">
              <a:defRPr/>
            </a:pPr>
            <a:r>
              <a:rPr lang="es-ES" altLang="es-GT" sz="2000" dirty="0">
                <a:solidFill>
                  <a:schemeClr val="tx2"/>
                </a:solidFill>
                <a:latin typeface="+mj-lt"/>
              </a:rPr>
              <a:t>	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712921459"/>
              </p:ext>
            </p:extLst>
          </p:nvPr>
        </p:nvGraphicFramePr>
        <p:xfrm>
          <a:off x="1523999" y="1939636"/>
          <a:ext cx="6982691" cy="4436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911771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1"/>
          <p:cNvSpPr>
            <a:spLocks noGrp="1"/>
          </p:cNvSpPr>
          <p:nvPr>
            <p:ph type="title"/>
          </p:nvPr>
        </p:nvSpPr>
        <p:spPr>
          <a:xfrm>
            <a:off x="457200" y="293688"/>
            <a:ext cx="8229600" cy="1398587"/>
          </a:xfrm>
        </p:spPr>
        <p:txBody>
          <a:bodyPr/>
          <a:lstStyle/>
          <a:p>
            <a:pPr algn="ctr"/>
            <a:r>
              <a:rPr lang="es-ES" altLang="es-ES" sz="2800" b="1" dirty="0" smtClean="0">
                <a:solidFill>
                  <a:schemeClr val="tx2"/>
                </a:solidFill>
              </a:rPr>
              <a:t>SISTEMA PREVENTIVO</a:t>
            </a:r>
            <a:endParaRPr lang="es-ES" altLang="es-ES" dirty="0" smtClean="0">
              <a:solidFill>
                <a:schemeClr val="tx2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457200" y="1149927"/>
            <a:ext cx="8229600" cy="5304848"/>
          </a:xfrm>
        </p:spPr>
        <p:txBody>
          <a:bodyPr/>
          <a:lstStyle/>
          <a:p>
            <a:pPr algn="ctr">
              <a:defRPr/>
            </a:pPr>
            <a:r>
              <a:rPr lang="es-UY" sz="2400" b="1" dirty="0" smtClean="0">
                <a:solidFill>
                  <a:schemeClr val="tx2"/>
                </a:solidFill>
              </a:rPr>
              <a:t>¿Qué es?</a:t>
            </a:r>
          </a:p>
          <a:p>
            <a:pPr algn="just">
              <a:defRPr/>
            </a:pPr>
            <a:r>
              <a:rPr lang="es-UY" sz="2400" dirty="0" smtClean="0">
                <a:solidFill>
                  <a:schemeClr val="tx2"/>
                </a:solidFill>
              </a:rPr>
              <a:t>Es el sistema a través del cual se procura impedir el ingreso de los bienes y activos de origen delictivo al sistema económico y financiero</a:t>
            </a:r>
          </a:p>
          <a:p>
            <a:pPr lvl="0" algn="ctr">
              <a:defRPr/>
            </a:pPr>
            <a:r>
              <a:rPr lang="es-UY" sz="2400" b="1" dirty="0">
                <a:solidFill>
                  <a:schemeClr val="tx2"/>
                </a:solidFill>
              </a:rPr>
              <a:t>¿Cómo funciona?</a:t>
            </a:r>
          </a:p>
          <a:p>
            <a:pPr lvl="0" algn="just">
              <a:defRPr/>
            </a:pPr>
            <a:r>
              <a:rPr lang="es-UY" sz="2400" dirty="0">
                <a:solidFill>
                  <a:schemeClr val="tx2"/>
                </a:solidFill>
              </a:rPr>
              <a:t>Imponiendo ciertas obligaciones a entidades financieras y no financieras de modo que puedan detectar y reportar las “operaciones sospechosas” permitiendo así la actuación de las </a:t>
            </a:r>
            <a:r>
              <a:rPr lang="es-UY" sz="2400" dirty="0" smtClean="0">
                <a:solidFill>
                  <a:schemeClr val="tx2"/>
                </a:solidFill>
              </a:rPr>
              <a:t>autoridades</a:t>
            </a:r>
          </a:p>
          <a:p>
            <a:pPr lvl="0" algn="ctr">
              <a:defRPr/>
            </a:pPr>
            <a:r>
              <a:rPr lang="es-UY" sz="2400" b="1" dirty="0" smtClean="0">
                <a:solidFill>
                  <a:schemeClr val="tx2"/>
                </a:solidFill>
              </a:rPr>
              <a:t>¿</a:t>
            </a:r>
            <a:r>
              <a:rPr lang="es-UY" sz="2400" b="1" dirty="0">
                <a:solidFill>
                  <a:schemeClr val="tx2"/>
                </a:solidFill>
              </a:rPr>
              <a:t>Qué se busca?</a:t>
            </a:r>
          </a:p>
          <a:p>
            <a:pPr lvl="0" algn="just">
              <a:defRPr/>
            </a:pPr>
            <a:r>
              <a:rPr lang="es-ES" sz="2400" dirty="0">
                <a:solidFill>
                  <a:schemeClr val="tx2"/>
                </a:solidFill>
              </a:rPr>
              <a:t>La correcta aplicación de estos procedimientos conduce a una reducción de la actividad de lavado de activos y financiamiento del terrorismo dentro de estas entidades </a:t>
            </a:r>
          </a:p>
          <a:p>
            <a:pPr lvl="0" algn="just">
              <a:defRPr/>
            </a:pPr>
            <a:endParaRPr lang="es-UY" sz="2400" dirty="0" smtClean="0">
              <a:solidFill>
                <a:schemeClr val="tx2"/>
              </a:solidFill>
            </a:endParaRPr>
          </a:p>
          <a:p>
            <a:pPr lvl="0" algn="just">
              <a:defRPr/>
            </a:pPr>
            <a:endParaRPr lang="es-UY" sz="2400" dirty="0">
              <a:solidFill>
                <a:schemeClr val="tx2"/>
              </a:solidFill>
            </a:endParaRPr>
          </a:p>
          <a:p>
            <a:pPr algn="just">
              <a:defRPr/>
            </a:pPr>
            <a:endParaRPr lang="es-UY" sz="2400" dirty="0" smtClean="0">
              <a:solidFill>
                <a:schemeClr val="tx2"/>
              </a:solidFill>
            </a:endParaRPr>
          </a:p>
          <a:p>
            <a:pPr algn="ctr">
              <a:defRPr/>
            </a:pPr>
            <a:endParaRPr lang="es-UY" sz="2400" b="1" dirty="0">
              <a:solidFill>
                <a:schemeClr val="accent1"/>
              </a:solidFill>
            </a:endParaRPr>
          </a:p>
          <a:p>
            <a:pPr algn="just">
              <a:defRPr/>
            </a:pPr>
            <a:endParaRPr lang="es-ES" sz="2400" dirty="0" smtClean="0">
              <a:solidFill>
                <a:schemeClr val="accent1"/>
              </a:solidFill>
            </a:endParaRPr>
          </a:p>
          <a:p>
            <a:pPr>
              <a:defRPr/>
            </a:pPr>
            <a:endParaRPr lang="es-ES" sz="1800" dirty="0"/>
          </a:p>
          <a:p>
            <a:pPr>
              <a:defRPr/>
            </a:pPr>
            <a:endParaRPr lang="es-ES" sz="1800" dirty="0" smtClean="0"/>
          </a:p>
          <a:p>
            <a:pPr>
              <a:defRPr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1"/>
          <p:cNvSpPr>
            <a:spLocks noGrp="1"/>
          </p:cNvSpPr>
          <p:nvPr>
            <p:ph type="title"/>
          </p:nvPr>
        </p:nvSpPr>
        <p:spPr>
          <a:xfrm>
            <a:off x="457200" y="293688"/>
            <a:ext cx="8229600" cy="953221"/>
          </a:xfrm>
        </p:spPr>
        <p:txBody>
          <a:bodyPr/>
          <a:lstStyle/>
          <a:p>
            <a:pPr algn="ctr"/>
            <a:r>
              <a:rPr lang="es-ES" altLang="es-ES" sz="2800" b="1" dirty="0" smtClean="0">
                <a:solidFill>
                  <a:schemeClr val="tx2"/>
                </a:solidFill>
              </a:rPr>
              <a:t>SISTEMA PREVENTIVO</a:t>
            </a:r>
            <a:endParaRPr lang="es-ES" altLang="es-ES" dirty="0" smtClean="0">
              <a:solidFill>
                <a:schemeClr val="tx2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207819" y="955963"/>
            <a:ext cx="8229600" cy="576349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s-UY" sz="2000" b="1" dirty="0" smtClean="0">
                <a:solidFill>
                  <a:schemeClr val="tx2"/>
                </a:solidFill>
                <a:latin typeface="+mn-lt"/>
              </a:rPr>
              <a:t>EFECTIVIDAD DEL SISTEMA PREVENTIVO </a:t>
            </a:r>
          </a:p>
          <a:p>
            <a:pPr algn="just">
              <a:defRPr/>
            </a:pPr>
            <a:endParaRPr lang="es-UY" sz="2000" b="1" dirty="0" smtClean="0">
              <a:solidFill>
                <a:schemeClr val="tx2"/>
              </a:solidFill>
              <a:latin typeface="+mn-lt"/>
            </a:endParaRPr>
          </a:p>
          <a:p>
            <a:pPr algn="just">
              <a:defRPr/>
            </a:pPr>
            <a:r>
              <a:rPr lang="es-ES" sz="2000" dirty="0" smtClean="0">
                <a:solidFill>
                  <a:schemeClr val="tx2"/>
                </a:solidFill>
                <a:latin typeface="+mn-lt"/>
              </a:rPr>
              <a:t>Las </a:t>
            </a:r>
            <a:r>
              <a:rPr lang="es-ES" sz="2000" dirty="0">
                <a:solidFill>
                  <a:schemeClr val="tx2"/>
                </a:solidFill>
                <a:latin typeface="+mn-lt"/>
              </a:rPr>
              <a:t>instituciones financieras, las </a:t>
            </a:r>
            <a:r>
              <a:rPr lang="es-ES" sz="2000" dirty="0" smtClean="0">
                <a:solidFill>
                  <a:schemeClr val="tx2"/>
                </a:solidFill>
                <a:latin typeface="+mn-lt"/>
              </a:rPr>
              <a:t>Actividades y Profesiones No Financieras Designadas (APNFD) </a:t>
            </a:r>
            <a:r>
              <a:rPr lang="es-ES" sz="2000" dirty="0">
                <a:solidFill>
                  <a:schemeClr val="tx2"/>
                </a:solidFill>
                <a:latin typeface="+mn-lt"/>
              </a:rPr>
              <a:t>y los </a:t>
            </a:r>
            <a:r>
              <a:rPr lang="es-ES" sz="2000" dirty="0" smtClean="0">
                <a:solidFill>
                  <a:schemeClr val="tx2"/>
                </a:solidFill>
                <a:latin typeface="+mn-lt"/>
              </a:rPr>
              <a:t>Proveedores de Servicios de Activos Virtuales (PSAV):</a:t>
            </a:r>
          </a:p>
          <a:p>
            <a:pPr algn="just">
              <a:defRPr/>
            </a:pPr>
            <a:endParaRPr lang="es-ES" sz="2000" dirty="0" smtClean="0">
              <a:solidFill>
                <a:schemeClr val="tx2"/>
              </a:solidFill>
              <a:latin typeface="+mn-lt"/>
            </a:endParaRPr>
          </a:p>
          <a:p>
            <a:pPr marL="342900" indent="-342900" algn="just">
              <a:buFontTx/>
              <a:buChar char="-"/>
              <a:defRPr/>
            </a:pPr>
            <a:r>
              <a:rPr lang="es-ES" sz="2000" dirty="0" smtClean="0">
                <a:solidFill>
                  <a:schemeClr val="tx2"/>
                </a:solidFill>
                <a:latin typeface="+mn-lt"/>
              </a:rPr>
              <a:t>entienden </a:t>
            </a:r>
            <a:r>
              <a:rPr lang="es-ES" sz="2000" dirty="0">
                <a:solidFill>
                  <a:schemeClr val="tx2"/>
                </a:solidFill>
                <a:latin typeface="+mn-lt"/>
              </a:rPr>
              <a:t>la naturaleza y el nivel de los riesgos de lavado de </a:t>
            </a:r>
            <a:r>
              <a:rPr lang="es-ES" sz="2000" dirty="0" smtClean="0">
                <a:solidFill>
                  <a:schemeClr val="tx2"/>
                </a:solidFill>
                <a:latin typeface="+mn-lt"/>
              </a:rPr>
              <a:t>activos</a:t>
            </a:r>
          </a:p>
          <a:p>
            <a:pPr algn="just">
              <a:defRPr/>
            </a:pPr>
            <a:r>
              <a:rPr lang="es-ES" sz="2000" dirty="0" smtClean="0">
                <a:solidFill>
                  <a:schemeClr val="tx2"/>
                </a:solidFill>
                <a:latin typeface="+mn-lt"/>
              </a:rPr>
              <a:t> </a:t>
            </a:r>
          </a:p>
          <a:p>
            <a:pPr marL="342900" indent="-342900" algn="just">
              <a:buFontTx/>
              <a:buChar char="-"/>
              <a:defRPr/>
            </a:pPr>
            <a:r>
              <a:rPr lang="es-ES" sz="2000" dirty="0" smtClean="0">
                <a:solidFill>
                  <a:schemeClr val="tx2"/>
                </a:solidFill>
                <a:latin typeface="+mn-lt"/>
              </a:rPr>
              <a:t>desarrollan </a:t>
            </a:r>
            <a:r>
              <a:rPr lang="es-ES" sz="2000" dirty="0">
                <a:solidFill>
                  <a:schemeClr val="tx2"/>
                </a:solidFill>
                <a:latin typeface="+mn-lt"/>
              </a:rPr>
              <a:t>y aplican políticas </a:t>
            </a:r>
            <a:r>
              <a:rPr lang="es-ES" sz="2000" dirty="0" smtClean="0">
                <a:solidFill>
                  <a:schemeClr val="tx2"/>
                </a:solidFill>
                <a:latin typeface="+mn-lt"/>
              </a:rPr>
              <a:t>ALA/CFT, </a:t>
            </a:r>
            <a:r>
              <a:rPr lang="es-ES" sz="2000" dirty="0">
                <a:solidFill>
                  <a:schemeClr val="tx2"/>
                </a:solidFill>
                <a:latin typeface="+mn-lt"/>
              </a:rPr>
              <a:t>controles internos y programas para mitigar adecuadamente esos </a:t>
            </a:r>
            <a:r>
              <a:rPr lang="es-ES" sz="2000" dirty="0" smtClean="0">
                <a:solidFill>
                  <a:schemeClr val="tx2"/>
                </a:solidFill>
                <a:latin typeface="+mn-lt"/>
              </a:rPr>
              <a:t>riesgos</a:t>
            </a:r>
          </a:p>
          <a:p>
            <a:pPr marL="342900" indent="-342900" algn="just">
              <a:buFontTx/>
              <a:buChar char="-"/>
              <a:defRPr/>
            </a:pPr>
            <a:endParaRPr lang="es-ES" sz="2000" dirty="0" smtClean="0">
              <a:solidFill>
                <a:schemeClr val="tx2"/>
              </a:solidFill>
              <a:latin typeface="+mn-lt"/>
            </a:endParaRPr>
          </a:p>
          <a:p>
            <a:pPr marL="342900" indent="-342900" algn="just">
              <a:buFontTx/>
              <a:buChar char="-"/>
              <a:defRPr/>
            </a:pPr>
            <a:r>
              <a:rPr lang="es-ES" sz="2000" dirty="0" smtClean="0">
                <a:solidFill>
                  <a:schemeClr val="tx2"/>
                </a:solidFill>
                <a:latin typeface="+mn-lt"/>
              </a:rPr>
              <a:t>aplican </a:t>
            </a:r>
            <a:r>
              <a:rPr lang="es-ES" sz="2000" dirty="0">
                <a:solidFill>
                  <a:schemeClr val="tx2"/>
                </a:solidFill>
                <a:latin typeface="+mn-lt"/>
              </a:rPr>
              <a:t>medidas apropiadas </a:t>
            </a:r>
            <a:r>
              <a:rPr lang="es-ES" sz="2000" dirty="0" smtClean="0">
                <a:solidFill>
                  <a:schemeClr val="tx2"/>
                </a:solidFill>
                <a:latin typeface="+mn-lt"/>
              </a:rPr>
              <a:t>de debida diligencia del cliente (DDC) </a:t>
            </a:r>
          </a:p>
          <a:p>
            <a:pPr marL="342900" indent="-342900" algn="just">
              <a:buFontTx/>
              <a:buChar char="-"/>
              <a:defRPr/>
            </a:pPr>
            <a:endParaRPr lang="es-ES" sz="2000" dirty="0" smtClean="0">
              <a:solidFill>
                <a:schemeClr val="tx2"/>
              </a:solidFill>
              <a:latin typeface="+mn-lt"/>
            </a:endParaRPr>
          </a:p>
          <a:p>
            <a:pPr marL="342900" indent="-342900" algn="just">
              <a:buFontTx/>
              <a:buChar char="-"/>
              <a:defRPr/>
            </a:pPr>
            <a:r>
              <a:rPr lang="es-ES" sz="2000" dirty="0" smtClean="0">
                <a:solidFill>
                  <a:schemeClr val="tx2"/>
                </a:solidFill>
                <a:latin typeface="+mn-lt"/>
              </a:rPr>
              <a:t>detectan </a:t>
            </a:r>
            <a:r>
              <a:rPr lang="es-ES" sz="2000" dirty="0">
                <a:solidFill>
                  <a:schemeClr val="tx2"/>
                </a:solidFill>
                <a:latin typeface="+mn-lt"/>
              </a:rPr>
              <a:t>y reportan adecuadamente las transacciones sospechosas; y cumplen con otros requisitos </a:t>
            </a:r>
            <a:r>
              <a:rPr lang="es-ES" sz="2000" dirty="0" smtClean="0">
                <a:solidFill>
                  <a:schemeClr val="tx2"/>
                </a:solidFill>
                <a:latin typeface="+mn-lt"/>
              </a:rPr>
              <a:t>ALA/CFT</a:t>
            </a:r>
            <a:endParaRPr lang="es-UY" sz="2000" dirty="0">
              <a:solidFill>
                <a:schemeClr val="tx2"/>
              </a:solidFill>
              <a:latin typeface="+mn-lt"/>
            </a:endParaRPr>
          </a:p>
          <a:p>
            <a:pPr>
              <a:defRPr/>
            </a:pPr>
            <a:endParaRPr lang="es-UY" sz="2000" dirty="0" smtClean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958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142875" y="285750"/>
            <a:ext cx="7000875" cy="2071688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marL="484200" indent="-483840"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>
                <a:latin typeface="+mn-lt"/>
                <a:cs typeface="+mn-cs"/>
              </a:rPr>
              <a:t/>
            </a:r>
            <a:br>
              <a:rPr>
                <a:latin typeface="+mn-lt"/>
                <a:cs typeface="+mn-cs"/>
              </a:rPr>
            </a:br>
            <a:r>
              <a:rPr lang="es-UY" sz="2800" b="1" spc="-1">
                <a:solidFill>
                  <a:srgbClr val="0B5394"/>
                </a:solidFill>
                <a:latin typeface="Arial"/>
                <a:cs typeface="+mn-cs"/>
              </a:rPr>
              <a:t> </a:t>
            </a:r>
            <a:r>
              <a:rPr>
                <a:latin typeface="+mn-lt"/>
                <a:cs typeface="+mn-cs"/>
              </a:rPr>
              <a:t/>
            </a:r>
            <a:br>
              <a:rPr>
                <a:latin typeface="+mn-lt"/>
                <a:cs typeface="+mn-cs"/>
              </a:rPr>
            </a:br>
            <a:endParaRPr lang="es-UY" sz="2800" spc="-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54275" name="TextShape 2"/>
          <p:cNvSpPr txBox="1">
            <a:spLocks noChangeArrowheads="1"/>
          </p:cNvSpPr>
          <p:nvPr/>
        </p:nvSpPr>
        <p:spPr bwMode="auto">
          <a:xfrm>
            <a:off x="179388" y="1123950"/>
            <a:ext cx="8785225" cy="50911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/>
          <a:lstStyle/>
          <a:p>
            <a:pPr marL="447675" indent="-381000" algn="just" eaLnBrk="1" hangingPunct="1">
              <a:spcBef>
                <a:spcPts val="638"/>
              </a:spcBef>
              <a:tabLst>
                <a:tab pos="0" algn="l"/>
              </a:tabLst>
              <a:defRPr/>
            </a:pPr>
            <a:endParaRPr lang="es-UY" sz="3000" dirty="0">
              <a:solidFill>
                <a:srgbClr val="000000"/>
              </a:solidFill>
              <a:latin typeface="Century Gothic" pitchFamily="34" charset="0"/>
            </a:endParaRPr>
          </a:p>
          <a:p>
            <a:pPr marL="447675" indent="-381000" algn="just" eaLnBrk="1" hangingPunct="1">
              <a:spcBef>
                <a:spcPts val="638"/>
              </a:spcBef>
              <a:tabLst>
                <a:tab pos="0" algn="l"/>
              </a:tabLst>
              <a:defRPr/>
            </a:pPr>
            <a:endParaRPr lang="es-UY" sz="3000" dirty="0">
              <a:solidFill>
                <a:srgbClr val="000000"/>
              </a:solidFill>
              <a:latin typeface="Century Gothic" pitchFamily="34" charset="0"/>
            </a:endParaRPr>
          </a:p>
          <a:p>
            <a:pPr marL="447675" indent="-381000" algn="ctr" eaLnBrk="1" hangingPunct="1">
              <a:spcBef>
                <a:spcPts val="638"/>
              </a:spcBef>
              <a:tabLst>
                <a:tab pos="0" algn="l"/>
              </a:tabLst>
              <a:defRPr/>
            </a:pPr>
            <a:r>
              <a:rPr lang="es-UY" sz="3200" dirty="0">
                <a:solidFill>
                  <a:srgbClr val="0B5394"/>
                </a:solidFill>
                <a:latin typeface="Arial" charset="0"/>
              </a:rPr>
              <a:t>	</a:t>
            </a:r>
            <a:r>
              <a:rPr lang="es-UY" sz="3200" b="1" dirty="0" smtClean="0">
                <a:solidFill>
                  <a:schemeClr val="tx2"/>
                </a:solidFill>
                <a:latin typeface="+mj-lt"/>
              </a:rPr>
              <a:t>¿QUE REQUIERE EL SISTEMA PREVENTIVO?</a:t>
            </a:r>
          </a:p>
          <a:p>
            <a:pPr algn="ctr" eaLnBrk="1" hangingPunct="1">
              <a:defRPr/>
            </a:pPr>
            <a:endParaRPr lang="es-UY" sz="3200" b="1" dirty="0" smtClean="0">
              <a:solidFill>
                <a:schemeClr val="tx2"/>
              </a:solidFill>
              <a:latin typeface="+mj-lt"/>
            </a:endParaRPr>
          </a:p>
          <a:p>
            <a:pPr algn="ctr" eaLnBrk="1" hangingPunct="1">
              <a:defRPr/>
            </a:pPr>
            <a:endParaRPr lang="es-UY" sz="3200" b="1" dirty="0" smtClean="0">
              <a:solidFill>
                <a:schemeClr val="tx2"/>
              </a:solidFill>
              <a:latin typeface="+mj-lt"/>
            </a:endParaRPr>
          </a:p>
          <a:p>
            <a:pPr algn="ctr" eaLnBrk="1" hangingPunct="1">
              <a:defRPr/>
            </a:pPr>
            <a:r>
              <a:rPr lang="es-UY" sz="3200" b="1" dirty="0">
                <a:solidFill>
                  <a:schemeClr val="tx2"/>
                </a:solidFill>
                <a:latin typeface="+mj-lt"/>
              </a:rPr>
              <a:t>¿</a:t>
            </a:r>
            <a:r>
              <a:rPr lang="es-UY" sz="3200" b="1" dirty="0" smtClean="0">
                <a:solidFill>
                  <a:schemeClr val="tx2"/>
                </a:solidFill>
                <a:latin typeface="+mj-lt"/>
              </a:rPr>
              <a:t>QUE DEBEN ESTABLECER LOS PAISES?</a:t>
            </a:r>
            <a:endParaRPr lang="es-UY" sz="32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25064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266700"/>
            <a:ext cx="8229600" cy="1398588"/>
          </a:xfrm>
        </p:spPr>
        <p:txBody>
          <a:bodyPr/>
          <a:lstStyle/>
          <a:p>
            <a:pPr algn="ctr"/>
            <a:r>
              <a:rPr lang="es-UY" altLang="es-ES" sz="3600" b="1" dirty="0">
                <a:solidFill>
                  <a:schemeClr val="tx2"/>
                </a:solidFill>
              </a:rPr>
              <a:t>SUJETOS </a:t>
            </a:r>
            <a:r>
              <a:rPr lang="es-UY" altLang="es-ES" sz="3600" b="1" dirty="0" smtClean="0">
                <a:solidFill>
                  <a:schemeClr val="tx2"/>
                </a:solidFill>
              </a:rPr>
              <a:t>OBLIGADOS</a:t>
            </a:r>
            <a:endParaRPr lang="es-ES" sz="3600" dirty="0">
              <a:solidFill>
                <a:schemeClr val="tx2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0" y="1260764"/>
            <a:ext cx="8229600" cy="5194011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s-ES" sz="2800" dirty="0" smtClean="0">
                <a:solidFill>
                  <a:schemeClr val="tx2"/>
                </a:solidFill>
              </a:rPr>
              <a:t>designar </a:t>
            </a:r>
            <a:r>
              <a:rPr lang="es-ES" sz="2800" dirty="0">
                <a:solidFill>
                  <a:schemeClr val="tx2"/>
                </a:solidFill>
              </a:rPr>
              <a:t>a determinados sujetos y actividades con la finalidad de mejorar la prevención y la detección de operaciones inusuales o sospechosas en áreas que pueden presentar riesgos de LA/FT  </a:t>
            </a:r>
            <a:endParaRPr lang="es-ES" sz="2800" dirty="0" smtClean="0">
              <a:solidFill>
                <a:schemeClr val="tx2"/>
              </a:solidFill>
            </a:endParaRPr>
          </a:p>
          <a:p>
            <a:pPr marL="0" indent="0" algn="just">
              <a:buNone/>
              <a:defRPr/>
            </a:pPr>
            <a:endParaRPr lang="es-ES" sz="2800" dirty="0">
              <a:solidFill>
                <a:schemeClr val="tx2"/>
              </a:solidFill>
            </a:endParaRPr>
          </a:p>
          <a:p>
            <a:pPr algn="just">
              <a:defRPr/>
            </a:pPr>
            <a:r>
              <a:rPr lang="es-ES" sz="2800" dirty="0" smtClean="0">
                <a:solidFill>
                  <a:schemeClr val="tx2"/>
                </a:solidFill>
              </a:rPr>
              <a:t>sujetos que por </a:t>
            </a:r>
            <a:r>
              <a:rPr lang="es-ES" sz="2800" dirty="0">
                <a:solidFill>
                  <a:schemeClr val="tx2"/>
                </a:solidFill>
              </a:rPr>
              <a:t>las actividades que realizan, se encuentran en una posición que los convierte en socios del Estado en la lucha contra estos </a:t>
            </a:r>
            <a:r>
              <a:rPr lang="es-ES" sz="2800" dirty="0" smtClean="0">
                <a:solidFill>
                  <a:schemeClr val="tx2"/>
                </a:solidFill>
              </a:rPr>
              <a:t>flagelos</a:t>
            </a:r>
            <a:r>
              <a:rPr lang="es-ES" sz="2800" dirty="0" smtClean="0">
                <a:solidFill>
                  <a:schemeClr val="accent1"/>
                </a:solidFill>
              </a:rPr>
              <a:t> </a:t>
            </a:r>
            <a:endParaRPr lang="es-E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70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266700"/>
            <a:ext cx="8229600" cy="1398588"/>
          </a:xfrm>
        </p:spPr>
        <p:txBody>
          <a:bodyPr/>
          <a:lstStyle/>
          <a:p>
            <a:pPr algn="ctr"/>
            <a:r>
              <a:rPr lang="es-UY" altLang="es-ES" sz="3600" b="1" dirty="0">
                <a:solidFill>
                  <a:schemeClr val="tx2"/>
                </a:solidFill>
              </a:rPr>
              <a:t>SUJETOS </a:t>
            </a:r>
            <a:r>
              <a:rPr lang="es-UY" altLang="es-ES" sz="3600" b="1" dirty="0" smtClean="0">
                <a:solidFill>
                  <a:schemeClr val="tx2"/>
                </a:solidFill>
              </a:rPr>
              <a:t>OBLIGADOS</a:t>
            </a:r>
            <a:endParaRPr lang="es-ES" sz="3600" dirty="0">
              <a:solidFill>
                <a:schemeClr val="tx2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0" y="1260764"/>
            <a:ext cx="8229600" cy="5194011"/>
          </a:xfrm>
        </p:spPr>
        <p:txBody>
          <a:bodyPr>
            <a:normAutofit fontScale="32500" lnSpcReduction="20000"/>
          </a:bodyPr>
          <a:lstStyle/>
          <a:p>
            <a:pPr algn="just">
              <a:defRPr/>
            </a:pPr>
            <a:r>
              <a:rPr lang="es-ES" sz="8600" dirty="0">
                <a:solidFill>
                  <a:schemeClr val="tx2"/>
                </a:solidFill>
              </a:rPr>
              <a:t>son los idóneos para detectar y reportar aquellos negocios sospechosos de maniobras con activos de procedencia ilícita, o que siendo lícitos se sospeche que están destinados al financiamiento del terrorismo.  </a:t>
            </a:r>
          </a:p>
          <a:p>
            <a:pPr marL="0" indent="0" algn="just">
              <a:buNone/>
              <a:defRPr/>
            </a:pPr>
            <a:endParaRPr lang="es-ES" sz="8600" dirty="0">
              <a:solidFill>
                <a:schemeClr val="tx2"/>
              </a:solidFill>
            </a:endParaRPr>
          </a:p>
          <a:p>
            <a:pPr algn="just">
              <a:defRPr/>
            </a:pPr>
            <a:r>
              <a:rPr lang="es-ES" sz="8600" dirty="0" smtClean="0">
                <a:solidFill>
                  <a:schemeClr val="tx2"/>
                </a:solidFill>
              </a:rPr>
              <a:t>designar </a:t>
            </a:r>
            <a:r>
              <a:rPr lang="es-ES" sz="8600" dirty="0">
                <a:solidFill>
                  <a:schemeClr val="tx2"/>
                </a:solidFill>
              </a:rPr>
              <a:t>obligados a estos sujetos resulta vital para lograr que el mecanismo de reporte y por ende, el sistema de prevención de lavado de activos y financiamiento del terrorismo funcione de manera satisfactoria</a:t>
            </a:r>
          </a:p>
          <a:p>
            <a:pPr algn="just">
              <a:defRPr/>
            </a:pPr>
            <a:endParaRPr lang="es-E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77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266700"/>
            <a:ext cx="8229600" cy="1398588"/>
          </a:xfrm>
        </p:spPr>
        <p:txBody>
          <a:bodyPr/>
          <a:lstStyle/>
          <a:p>
            <a:pPr algn="ctr"/>
            <a:r>
              <a:rPr lang="es-UY" altLang="es-ES" sz="3600" b="1" dirty="0">
                <a:solidFill>
                  <a:schemeClr val="tx2"/>
                </a:solidFill>
              </a:rPr>
              <a:t>SUJETOS </a:t>
            </a:r>
            <a:r>
              <a:rPr lang="es-UY" altLang="es-ES" sz="3600" b="1" dirty="0" smtClean="0">
                <a:solidFill>
                  <a:schemeClr val="tx2"/>
                </a:solidFill>
              </a:rPr>
              <a:t>OBLIGADOS</a:t>
            </a:r>
            <a:endParaRPr lang="es-ES" sz="3600" dirty="0">
              <a:solidFill>
                <a:schemeClr val="tx2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0" y="1260764"/>
            <a:ext cx="8229600" cy="5194011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endParaRPr lang="es-ES" sz="2800" dirty="0" smtClean="0">
              <a:solidFill>
                <a:schemeClr val="tx2"/>
              </a:solidFill>
            </a:endParaRPr>
          </a:p>
          <a:p>
            <a:pPr algn="just">
              <a:defRPr/>
            </a:pPr>
            <a:r>
              <a:rPr lang="es-ES" sz="2800" b="1" dirty="0" smtClean="0">
                <a:solidFill>
                  <a:schemeClr val="tx2"/>
                </a:solidFill>
              </a:rPr>
              <a:t>FINANCIEROS</a:t>
            </a:r>
            <a:endParaRPr lang="es-ES" sz="2800" b="1" dirty="0">
              <a:solidFill>
                <a:schemeClr val="tx2"/>
              </a:solidFill>
            </a:endParaRPr>
          </a:p>
          <a:p>
            <a:pPr marL="0" indent="0" algn="just">
              <a:buNone/>
              <a:defRPr/>
            </a:pPr>
            <a:endParaRPr lang="es-ES" sz="2800" b="1" dirty="0">
              <a:solidFill>
                <a:schemeClr val="tx2"/>
              </a:solidFill>
            </a:endParaRPr>
          </a:p>
          <a:p>
            <a:pPr algn="just">
              <a:defRPr/>
            </a:pPr>
            <a:r>
              <a:rPr lang="es-ES" sz="2800" b="1" dirty="0">
                <a:solidFill>
                  <a:schemeClr val="tx2"/>
                </a:solidFill>
              </a:rPr>
              <a:t>NO FINANCIEROS – ACTIVADES Y PROFESIONES NO FINANCIERAS DESIGNADAS -APNFD </a:t>
            </a:r>
          </a:p>
          <a:p>
            <a:pPr algn="just">
              <a:defRPr/>
            </a:pPr>
            <a:endParaRPr lang="es-ES" sz="2800" b="1" dirty="0">
              <a:solidFill>
                <a:schemeClr val="tx2"/>
              </a:solidFill>
            </a:endParaRPr>
          </a:p>
          <a:p>
            <a:pPr algn="just">
              <a:defRPr/>
            </a:pPr>
            <a:r>
              <a:rPr lang="es-ES" sz="2800" b="1" dirty="0">
                <a:solidFill>
                  <a:schemeClr val="tx2"/>
                </a:solidFill>
              </a:rPr>
              <a:t>PROVEEDORES DE SERVICIOS DE ACTIVOS </a:t>
            </a:r>
            <a:r>
              <a:rPr lang="es-ES" sz="2800" b="1" dirty="0" smtClean="0">
                <a:solidFill>
                  <a:schemeClr val="tx2"/>
                </a:solidFill>
              </a:rPr>
              <a:t>VIRTUALES </a:t>
            </a:r>
            <a:r>
              <a:rPr lang="es-ES" sz="2800" b="1" dirty="0">
                <a:solidFill>
                  <a:schemeClr val="tx2"/>
                </a:solidFill>
              </a:rPr>
              <a:t>- PSAV </a:t>
            </a:r>
          </a:p>
          <a:p>
            <a:pPr algn="just">
              <a:defRPr/>
            </a:pPr>
            <a:endParaRPr lang="es-E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48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type="body"/>
          </p:nvPr>
        </p:nvSpPr>
        <p:spPr>
          <a:xfrm>
            <a:off x="457200" y="1989138"/>
            <a:ext cx="8229600" cy="417671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s-UY" sz="2400" b="1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Principales obligaciones: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es-UY" sz="2400" b="1" dirty="0" smtClean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  <a:p>
            <a:pPr>
              <a:spcAft>
                <a:spcPts val="1200"/>
              </a:spcAft>
              <a:defRPr/>
            </a:pPr>
            <a:r>
              <a:rPr lang="es-UY" sz="2400" b="1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Reporte de Operación Sospechosa (ROS)</a:t>
            </a:r>
          </a:p>
          <a:p>
            <a:pPr>
              <a:spcAft>
                <a:spcPts val="1200"/>
              </a:spcAft>
              <a:defRPr/>
            </a:pPr>
            <a:r>
              <a:rPr lang="es-UY" sz="2400" b="1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Análisis de Riesgo y Debida Diligencia del Cliente</a:t>
            </a:r>
          </a:p>
          <a:p>
            <a:pPr>
              <a:spcAft>
                <a:spcPts val="1200"/>
              </a:spcAft>
              <a:defRPr/>
            </a:pPr>
            <a:r>
              <a:rPr lang="es-UY" sz="2400" b="1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Conservación de los Registros</a:t>
            </a:r>
          </a:p>
        </p:txBody>
      </p:sp>
      <p:sp>
        <p:nvSpPr>
          <p:cNvPr id="77826" name="1 Título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>
            <a:normAutofit/>
          </a:bodyPr>
          <a:lstStyle/>
          <a:p>
            <a:pPr algn="ctr"/>
            <a:r>
              <a:rPr lang="es-UY" altLang="es-ES_tradnl" sz="3200" b="1" dirty="0" smtClean="0">
                <a:solidFill>
                  <a:schemeClr val="tx2"/>
                </a:solidFill>
                <a:cs typeface="Calibri" panose="020F0502020204030204" pitchFamily="34" charset="0"/>
              </a:rPr>
              <a:t>OBLIGACIONES DE LOS SUJETOS OBLIGADOS</a:t>
            </a:r>
          </a:p>
        </p:txBody>
      </p:sp>
    </p:spTree>
    <p:extLst>
      <p:ext uri="{BB962C8B-B14F-4D97-AF65-F5344CB8AC3E}">
        <p14:creationId xmlns:p14="http://schemas.microsoft.com/office/powerpoint/2010/main" val="200760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type="body"/>
          </p:nvPr>
        </p:nvSpPr>
        <p:spPr>
          <a:xfrm>
            <a:off x="249382" y="1343891"/>
            <a:ext cx="8229600" cy="4821959"/>
          </a:xfrm>
        </p:spPr>
        <p:txBody>
          <a:bodyPr>
            <a:normAutofit fontScale="25000" lnSpcReduction="20000"/>
          </a:bodyPr>
          <a:lstStyle/>
          <a:p>
            <a:pPr lvl="0">
              <a:buClr>
                <a:srgbClr val="0F6FC6"/>
              </a:buClr>
              <a:buSzPct val="80000"/>
              <a:defRPr/>
            </a:pPr>
            <a:endParaRPr lang="es-MX" sz="9600" b="1" dirty="0" smtClean="0">
              <a:solidFill>
                <a:srgbClr val="17406D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lvl="0">
              <a:buClr>
                <a:srgbClr val="0F6FC6"/>
              </a:buClr>
              <a:buSzPct val="80000"/>
              <a:defRPr/>
            </a:pPr>
            <a:r>
              <a:rPr lang="es-MX" sz="9600" b="1" dirty="0" smtClean="0">
                <a:solidFill>
                  <a:srgbClr val="17406D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CHILE - 78</a:t>
            </a:r>
            <a:r>
              <a:rPr lang="es-MX" sz="9600" b="1" dirty="0">
                <a:solidFill>
                  <a:srgbClr val="17406D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% </a:t>
            </a:r>
            <a:r>
              <a:rPr lang="es-MX" sz="9600" b="1" dirty="0" smtClean="0">
                <a:solidFill>
                  <a:srgbClr val="17406D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SISTEMA </a:t>
            </a:r>
            <a:r>
              <a:rPr lang="es-MX" sz="9600" b="1" dirty="0">
                <a:solidFill>
                  <a:srgbClr val="17406D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FINANCIERO </a:t>
            </a:r>
            <a:endParaRPr lang="es-MX" sz="9600" b="1" dirty="0" smtClean="0">
              <a:solidFill>
                <a:srgbClr val="17406D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lvl="0">
              <a:buClr>
                <a:srgbClr val="0F6FC6"/>
              </a:buClr>
              <a:buSzPct val="80000"/>
              <a:defRPr/>
            </a:pPr>
            <a:r>
              <a:rPr lang="es-MX" sz="9600" b="1" dirty="0">
                <a:solidFill>
                  <a:srgbClr val="17406D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MX" sz="9600" b="1" dirty="0" smtClean="0">
                <a:solidFill>
                  <a:srgbClr val="17406D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           - 15</a:t>
            </a:r>
            <a:r>
              <a:rPr lang="es-MX" sz="9600" b="1" dirty="0">
                <a:solidFill>
                  <a:srgbClr val="17406D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% </a:t>
            </a:r>
            <a:r>
              <a:rPr lang="es-MX" sz="9600" b="1" dirty="0" smtClean="0">
                <a:solidFill>
                  <a:srgbClr val="17406D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CASINOS</a:t>
            </a:r>
            <a:endParaRPr lang="es-MX" sz="9600" b="1" dirty="0">
              <a:solidFill>
                <a:srgbClr val="17406D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lvl="0">
              <a:buClr>
                <a:srgbClr val="0F6FC6"/>
              </a:buClr>
              <a:buSzPct val="80000"/>
              <a:defRPr/>
            </a:pPr>
            <a:r>
              <a:rPr lang="es-MX" sz="9600" b="1" dirty="0" smtClean="0">
                <a:solidFill>
                  <a:srgbClr val="17406D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            - 7</a:t>
            </a:r>
            <a:r>
              <a:rPr lang="es-MX" sz="9600" b="1" dirty="0">
                <a:solidFill>
                  <a:srgbClr val="17406D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% OTRAS APNFD</a:t>
            </a:r>
          </a:p>
          <a:p>
            <a:pPr>
              <a:defRPr/>
            </a:pPr>
            <a:endParaRPr lang="es-UY" sz="9600" b="1" dirty="0" smtClean="0">
              <a:solidFill>
                <a:schemeClr val="tx2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lvl="0">
              <a:buClr>
                <a:srgbClr val="0F6FC6"/>
              </a:buClr>
              <a:buSzPct val="80000"/>
              <a:defRPr/>
            </a:pPr>
            <a:r>
              <a:rPr lang="es-EC" sz="9600" b="1" dirty="0">
                <a:solidFill>
                  <a:schemeClr val="tx2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MÉXICO - </a:t>
            </a:r>
            <a:r>
              <a:rPr lang="es-MX" sz="9600" b="1" dirty="0">
                <a:solidFill>
                  <a:schemeClr val="tx2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99,55% SISTEMA FINANCIERO</a:t>
            </a:r>
            <a:endParaRPr lang="es-EC" sz="9600" b="1" dirty="0">
              <a:solidFill>
                <a:schemeClr val="tx2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lvl="0">
              <a:buClr>
                <a:srgbClr val="0F6FC6"/>
              </a:buClr>
              <a:buSzPct val="80000"/>
              <a:defRPr/>
            </a:pPr>
            <a:r>
              <a:rPr lang="es-MX" sz="9600" b="1" dirty="0">
                <a:solidFill>
                  <a:schemeClr val="tx2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                 - 0, 45 % </a:t>
            </a:r>
            <a:r>
              <a:rPr lang="es-MX" sz="9600" b="1" dirty="0" smtClean="0">
                <a:solidFill>
                  <a:schemeClr val="tx2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APNFD</a:t>
            </a:r>
            <a:endParaRPr lang="es-MX" sz="9600" b="1" dirty="0">
              <a:solidFill>
                <a:schemeClr val="tx2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lvl="0">
              <a:buClr>
                <a:srgbClr val="0F6FC6"/>
              </a:buClr>
              <a:buSzPct val="80000"/>
              <a:defRPr/>
            </a:pPr>
            <a:endParaRPr lang="es-MX" sz="9600" b="1" dirty="0">
              <a:solidFill>
                <a:schemeClr val="tx2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lvl="0">
              <a:buClr>
                <a:srgbClr val="0F6FC6"/>
              </a:buClr>
              <a:buSzPct val="80000"/>
              <a:defRPr/>
            </a:pPr>
            <a:r>
              <a:rPr lang="es-MX" sz="9600" b="1" dirty="0" smtClean="0">
                <a:solidFill>
                  <a:schemeClr val="tx2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PANAMÁ - 95</a:t>
            </a:r>
            <a:r>
              <a:rPr lang="es-MX" sz="9600" b="1" dirty="0">
                <a:solidFill>
                  <a:schemeClr val="tx2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% </a:t>
            </a:r>
            <a:r>
              <a:rPr lang="es-MX" sz="9600" b="1" dirty="0" smtClean="0">
                <a:solidFill>
                  <a:schemeClr val="tx2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SISTEMA </a:t>
            </a:r>
            <a:r>
              <a:rPr lang="es-MX" sz="9600" b="1" dirty="0">
                <a:solidFill>
                  <a:schemeClr val="tx2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FINANCIERO</a:t>
            </a:r>
            <a:endParaRPr lang="es-EC" sz="9600" b="1" dirty="0">
              <a:solidFill>
                <a:schemeClr val="tx2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lvl="0">
              <a:buClr>
                <a:srgbClr val="0F6FC6"/>
              </a:buClr>
              <a:buSzPct val="80000"/>
              <a:defRPr/>
            </a:pPr>
            <a:r>
              <a:rPr lang="es-MX" sz="9600" b="1" dirty="0" smtClean="0">
                <a:solidFill>
                  <a:schemeClr val="tx2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                   - 5</a:t>
            </a:r>
            <a:r>
              <a:rPr lang="es-MX" sz="9600" b="1" dirty="0">
                <a:solidFill>
                  <a:schemeClr val="tx2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% </a:t>
            </a:r>
            <a:r>
              <a:rPr lang="es-MX" sz="9600" b="1" dirty="0" smtClean="0">
                <a:solidFill>
                  <a:schemeClr val="tx2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APNFD</a:t>
            </a:r>
            <a:r>
              <a:rPr lang="es-EC" sz="9600" b="1" dirty="0" smtClean="0">
                <a:solidFill>
                  <a:schemeClr val="tx2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lvl="0">
              <a:buClr>
                <a:srgbClr val="0F6FC6"/>
              </a:buClr>
              <a:buSzPct val="80000"/>
              <a:defRPr/>
            </a:pPr>
            <a:endParaRPr lang="es-EC" sz="9600" b="1" dirty="0" smtClean="0">
              <a:solidFill>
                <a:schemeClr val="tx2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lvl="0">
              <a:buClr>
                <a:srgbClr val="0F6FC6"/>
              </a:buClr>
              <a:buSzPct val="80000"/>
              <a:defRPr/>
            </a:pPr>
            <a:r>
              <a:rPr lang="es-EC" sz="9600" b="1" dirty="0" smtClean="0">
                <a:solidFill>
                  <a:schemeClr val="tx2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PARAGUAY - </a:t>
            </a:r>
            <a:r>
              <a:rPr lang="es-MX" sz="9600" b="1" dirty="0" smtClean="0">
                <a:solidFill>
                  <a:schemeClr val="tx2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98</a:t>
            </a:r>
            <a:r>
              <a:rPr lang="es-MX" sz="9600" b="1" dirty="0">
                <a:solidFill>
                  <a:schemeClr val="tx2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% </a:t>
            </a:r>
            <a:r>
              <a:rPr lang="es-MX" sz="9600" b="1" dirty="0" smtClean="0">
                <a:solidFill>
                  <a:schemeClr val="tx2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SISTEMA </a:t>
            </a:r>
            <a:r>
              <a:rPr lang="es-MX" sz="9600" b="1" dirty="0">
                <a:solidFill>
                  <a:schemeClr val="tx2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FINANCIERO </a:t>
            </a:r>
            <a:endParaRPr lang="es-MX" sz="9600" b="1" dirty="0" smtClean="0">
              <a:solidFill>
                <a:schemeClr val="tx2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lvl="0">
              <a:buClr>
                <a:srgbClr val="0F6FC6"/>
              </a:buClr>
              <a:buSzPct val="80000"/>
              <a:defRPr/>
            </a:pPr>
            <a:r>
              <a:rPr lang="es-MX" sz="9600" b="1" dirty="0">
                <a:solidFill>
                  <a:schemeClr val="tx2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MX" sz="9600" b="1" dirty="0" smtClean="0">
                <a:solidFill>
                  <a:schemeClr val="tx2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                      - 2</a:t>
            </a:r>
            <a:r>
              <a:rPr lang="es-MX" sz="9600" b="1" dirty="0">
                <a:solidFill>
                  <a:schemeClr val="tx2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% </a:t>
            </a:r>
            <a:r>
              <a:rPr lang="es-MX" sz="9600" b="1" dirty="0" smtClean="0">
                <a:solidFill>
                  <a:schemeClr val="tx2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APNFD </a:t>
            </a:r>
            <a:endParaRPr lang="es-MX" sz="9600" b="1" dirty="0">
              <a:solidFill>
                <a:schemeClr val="tx2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lvl="0">
              <a:buClr>
                <a:srgbClr val="0F6FC6"/>
              </a:buClr>
              <a:buSzPct val="80000"/>
              <a:defRPr/>
            </a:pPr>
            <a:endParaRPr lang="es-MX" sz="9600" b="1" dirty="0" smtClean="0">
              <a:solidFill>
                <a:schemeClr val="tx2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lvl="0">
              <a:defRPr/>
            </a:pPr>
            <a:r>
              <a:rPr lang="es-UY" sz="9600" b="1" dirty="0">
                <a:solidFill>
                  <a:srgbClr val="17406D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URUGUAY - 95,23% SISTEMA FINANCIERO </a:t>
            </a:r>
          </a:p>
          <a:p>
            <a:pPr lvl="0">
              <a:defRPr/>
            </a:pPr>
            <a:r>
              <a:rPr lang="es-UY" sz="9600" b="1" dirty="0">
                <a:solidFill>
                  <a:srgbClr val="17406D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                     - 4,77% APNFD </a:t>
            </a:r>
          </a:p>
          <a:p>
            <a:pPr lvl="0">
              <a:buClr>
                <a:srgbClr val="0F6FC6"/>
              </a:buClr>
              <a:buSzPct val="80000"/>
              <a:defRPr/>
            </a:pPr>
            <a:endParaRPr lang="es-MX" sz="2100" b="1" dirty="0">
              <a:solidFill>
                <a:schemeClr val="tx2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lvl="0">
              <a:buClr>
                <a:srgbClr val="0F6FC6"/>
              </a:buClr>
              <a:buSzPct val="80000"/>
              <a:defRPr/>
            </a:pPr>
            <a:endParaRPr lang="es-EC" sz="2000" b="1" dirty="0" smtClean="0">
              <a:solidFill>
                <a:schemeClr val="tx2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lvl="0">
              <a:buClr>
                <a:srgbClr val="0F6FC6"/>
              </a:buClr>
              <a:buSzPct val="80000"/>
              <a:defRPr/>
            </a:pPr>
            <a:endParaRPr lang="es-EC" sz="2000" b="1" dirty="0">
              <a:solidFill>
                <a:schemeClr val="tx2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>
              <a:defRPr/>
            </a:pPr>
            <a:endParaRPr lang="es-UY" sz="2000" b="1" dirty="0">
              <a:solidFill>
                <a:schemeClr val="tx2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es-UY" sz="2400" b="1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77826" name="1 Título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826221"/>
          </a:xfrm>
        </p:spPr>
        <p:txBody>
          <a:bodyPr>
            <a:normAutofit fontScale="90000"/>
          </a:bodyPr>
          <a:lstStyle/>
          <a:p>
            <a:pPr algn="ctr"/>
            <a:r>
              <a:rPr lang="es-UY" altLang="es-ES_tradnl" sz="3200" b="1" dirty="0" smtClean="0">
                <a:solidFill>
                  <a:schemeClr val="tx2"/>
                </a:solidFill>
                <a:cs typeface="Calibri" panose="020F0502020204030204" pitchFamily="34" charset="0"/>
              </a:rPr>
              <a:t>EFECTIVIDAD DEL SISTEMA PREVENTIVO</a:t>
            </a:r>
            <a:br>
              <a:rPr lang="es-UY" altLang="es-ES_tradnl" sz="3200" b="1" dirty="0" smtClean="0">
                <a:solidFill>
                  <a:schemeClr val="tx2"/>
                </a:solidFill>
                <a:cs typeface="Calibri" panose="020F0502020204030204" pitchFamily="34" charset="0"/>
              </a:rPr>
            </a:br>
            <a:r>
              <a:rPr lang="es-UY" altLang="es-ES_tradnl" sz="3200" b="1" dirty="0" smtClean="0">
                <a:solidFill>
                  <a:schemeClr val="tx2"/>
                </a:solidFill>
                <a:cs typeface="Calibri" panose="020F0502020204030204" pitchFamily="34" charset="0"/>
              </a:rPr>
              <a:t>S/ PROPORCION DE LOS ROS</a:t>
            </a:r>
          </a:p>
        </p:txBody>
      </p:sp>
    </p:spTree>
    <p:extLst>
      <p:ext uri="{BB962C8B-B14F-4D97-AF65-F5344CB8AC3E}">
        <p14:creationId xmlns:p14="http://schemas.microsoft.com/office/powerpoint/2010/main" val="407427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type="body"/>
          </p:nvPr>
        </p:nvSpPr>
        <p:spPr>
          <a:xfrm>
            <a:off x="249382" y="1343891"/>
            <a:ext cx="8229600" cy="4821959"/>
          </a:xfrm>
        </p:spPr>
        <p:txBody>
          <a:bodyPr>
            <a:normAutofit fontScale="32500" lnSpcReduction="20000"/>
          </a:bodyPr>
          <a:lstStyle/>
          <a:p>
            <a:pPr algn="just"/>
            <a:endParaRPr lang="es-MX" sz="3400" b="1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endParaRPr>
          </a:p>
          <a:p>
            <a:pPr algn="just"/>
            <a:endParaRPr lang="es-MX" sz="3400" b="1" dirty="0">
              <a:solidFill>
                <a:schemeClr val="tx2"/>
              </a:solidFill>
              <a:latin typeface="+mn-lt"/>
              <a:cs typeface="Times New Roman" panose="02020603050405020304" pitchFamily="18" charset="0"/>
            </a:endParaRPr>
          </a:p>
          <a:p>
            <a:pPr algn="just"/>
            <a:endParaRPr lang="es-MX" sz="3400" b="1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endParaRPr>
          </a:p>
          <a:p>
            <a:pPr algn="just"/>
            <a:endParaRPr lang="es-MX" sz="7400" b="1" dirty="0">
              <a:solidFill>
                <a:schemeClr val="tx2"/>
              </a:solidFill>
              <a:latin typeface="+mn-lt"/>
              <a:cs typeface="Times New Roman" panose="02020603050405020304" pitchFamily="18" charset="0"/>
            </a:endParaRPr>
          </a:p>
          <a:p>
            <a:pPr algn="just"/>
            <a:r>
              <a:rPr lang="es-MX" sz="7400" b="1" dirty="0" smtClean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ALEMANIA - 98</a:t>
            </a:r>
            <a:r>
              <a:rPr lang="es-MX" sz="7400" b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% </a:t>
            </a:r>
            <a:r>
              <a:rPr lang="es-MX" sz="7400" b="1" dirty="0" smtClean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SISTEMA </a:t>
            </a:r>
            <a:r>
              <a:rPr lang="es-MX" sz="7400" b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FINANCIERO </a:t>
            </a:r>
            <a:endParaRPr lang="es-EC" sz="7400" b="1" dirty="0">
              <a:solidFill>
                <a:schemeClr val="tx2"/>
              </a:solidFill>
              <a:latin typeface="+mn-lt"/>
              <a:cs typeface="Times New Roman" panose="02020603050405020304" pitchFamily="18" charset="0"/>
            </a:endParaRPr>
          </a:p>
          <a:p>
            <a:pPr algn="just"/>
            <a:r>
              <a:rPr lang="en-US" sz="7400" b="1" dirty="0" smtClean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                       - 2</a:t>
            </a:r>
            <a:r>
              <a:rPr lang="en-US" sz="7400" b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% </a:t>
            </a:r>
            <a:r>
              <a:rPr lang="en-US" sz="7400" b="1" dirty="0" smtClean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APNFD </a:t>
            </a:r>
            <a:endParaRPr lang="en-US" sz="7400" b="1" dirty="0">
              <a:solidFill>
                <a:schemeClr val="tx2"/>
              </a:solidFill>
              <a:latin typeface="+mn-lt"/>
              <a:cs typeface="Times New Roman" panose="02020603050405020304" pitchFamily="18" charset="0"/>
            </a:endParaRPr>
          </a:p>
          <a:p>
            <a:pPr algn="just"/>
            <a:endParaRPr lang="en-US" sz="7400" b="1" dirty="0">
              <a:solidFill>
                <a:schemeClr val="tx2"/>
              </a:solidFill>
              <a:latin typeface="+mn-lt"/>
              <a:cs typeface="Times New Roman" panose="02020603050405020304" pitchFamily="18" charset="0"/>
            </a:endParaRPr>
          </a:p>
          <a:p>
            <a:r>
              <a:rPr lang="es-EC" sz="7400" b="1" dirty="0" smtClean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FRANCIA - </a:t>
            </a:r>
            <a:r>
              <a:rPr lang="es-MX" sz="7400" b="1" dirty="0" smtClean="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94</a:t>
            </a:r>
            <a:r>
              <a:rPr lang="es-MX" sz="7400" b="1" dirty="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% </a:t>
            </a:r>
            <a:r>
              <a:rPr lang="es-MX" sz="7400" b="1" dirty="0" smtClean="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SISTEMA </a:t>
            </a:r>
            <a:r>
              <a:rPr lang="es-MX" sz="7400" b="1" dirty="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FINANCIERO </a:t>
            </a:r>
            <a:endParaRPr lang="es-EC" sz="7400" dirty="0">
              <a:solidFill>
                <a:schemeClr val="tx2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MX" sz="7400" b="1" dirty="0" smtClean="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             - 6</a:t>
            </a:r>
            <a:r>
              <a:rPr lang="es-MX" sz="7400" b="1" dirty="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% </a:t>
            </a:r>
            <a:r>
              <a:rPr lang="es-MX" sz="7400" b="1" dirty="0" smtClean="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APNFD</a:t>
            </a:r>
            <a:r>
              <a:rPr lang="es-MX" sz="7400" dirty="0" smtClean="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es-MX" sz="7400" dirty="0" smtClean="0">
              <a:solidFill>
                <a:schemeClr val="tx2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MX" sz="7400" b="1" dirty="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REINO </a:t>
            </a:r>
            <a:r>
              <a:rPr lang="es-MX" sz="7400" b="1" dirty="0" smtClean="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UNIDO - 96,54</a:t>
            </a:r>
            <a:r>
              <a:rPr lang="es-MX" sz="7400" b="1" dirty="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% </a:t>
            </a:r>
            <a:r>
              <a:rPr lang="es-MX" sz="7400" b="1" dirty="0" smtClean="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SISTEMA </a:t>
            </a:r>
            <a:r>
              <a:rPr lang="es-MX" sz="7400" b="1" dirty="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FINANCIERO </a:t>
            </a:r>
            <a:endParaRPr lang="es-EC" sz="7400" dirty="0">
              <a:solidFill>
                <a:schemeClr val="tx2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MX" sz="7400" b="1" dirty="0" smtClean="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- 3,45 </a:t>
            </a:r>
            <a:r>
              <a:rPr lang="es-MX" sz="7400" b="1" dirty="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% </a:t>
            </a:r>
            <a:r>
              <a:rPr lang="es-MX" sz="7400" b="1" dirty="0" smtClean="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APNFD </a:t>
            </a:r>
            <a:endParaRPr lang="es-MX" sz="7400" b="1" dirty="0">
              <a:solidFill>
                <a:schemeClr val="tx2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s-MX" sz="7400" b="1" dirty="0">
              <a:solidFill>
                <a:schemeClr val="tx2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MX" sz="7400" b="1" dirty="0" smtClean="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FINLANDIA - 68</a:t>
            </a:r>
            <a:r>
              <a:rPr lang="es-MX" sz="7400" b="1" dirty="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% </a:t>
            </a:r>
            <a:r>
              <a:rPr lang="es-MX" sz="7400" b="1" dirty="0" smtClean="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SISTEMA FINANCIERO</a:t>
            </a:r>
          </a:p>
          <a:p>
            <a:pPr algn="just"/>
            <a:r>
              <a:rPr lang="es-MX" sz="7400" b="1" dirty="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7400" b="1" dirty="0" smtClean="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- 31</a:t>
            </a:r>
            <a:r>
              <a:rPr lang="es-MX" sz="7400" b="1" dirty="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% </a:t>
            </a:r>
            <a:r>
              <a:rPr lang="es-MX" sz="7400" b="1" dirty="0" smtClean="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CASINOS</a:t>
            </a:r>
          </a:p>
          <a:p>
            <a:pPr algn="just"/>
            <a:r>
              <a:rPr lang="es-MX" sz="7400" b="1" dirty="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7400" b="1" dirty="0" smtClean="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- 0,3% OTRAS APNFD</a:t>
            </a:r>
            <a:r>
              <a:rPr lang="es-EC" sz="7400" dirty="0" smtClean="0">
                <a:solidFill>
                  <a:schemeClr val="tx2"/>
                </a:solidFill>
                <a:latin typeface="+mn-lt"/>
              </a:rPr>
              <a:t> </a:t>
            </a:r>
            <a:endParaRPr lang="es-EC" sz="7400" dirty="0">
              <a:solidFill>
                <a:schemeClr val="tx2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s-EC" sz="3100" dirty="0">
              <a:solidFill>
                <a:schemeClr val="tx2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Clr>
                <a:srgbClr val="0F6FC6"/>
              </a:buClr>
              <a:buSzPct val="80000"/>
              <a:defRPr/>
            </a:pPr>
            <a:endParaRPr lang="es-MX" sz="2100" b="1" dirty="0">
              <a:solidFill>
                <a:schemeClr val="tx2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lvl="0">
              <a:buClr>
                <a:srgbClr val="0F6FC6"/>
              </a:buClr>
              <a:buSzPct val="80000"/>
              <a:defRPr/>
            </a:pPr>
            <a:endParaRPr lang="es-EC" sz="2000" b="1" dirty="0" smtClean="0">
              <a:solidFill>
                <a:schemeClr val="tx2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lvl="0">
              <a:buClr>
                <a:srgbClr val="0F6FC6"/>
              </a:buClr>
              <a:buSzPct val="80000"/>
              <a:defRPr/>
            </a:pPr>
            <a:endParaRPr lang="es-EC" sz="2000" b="1" dirty="0">
              <a:solidFill>
                <a:schemeClr val="tx2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>
              <a:defRPr/>
            </a:pPr>
            <a:endParaRPr lang="es-UY" sz="2000" b="1" dirty="0">
              <a:solidFill>
                <a:schemeClr val="tx2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es-UY" sz="2400" b="1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77826" name="1 Título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826221"/>
          </a:xfrm>
        </p:spPr>
        <p:txBody>
          <a:bodyPr>
            <a:normAutofit fontScale="90000"/>
          </a:bodyPr>
          <a:lstStyle/>
          <a:p>
            <a:pPr algn="ctr"/>
            <a:r>
              <a:rPr lang="es-UY" altLang="es-ES_tradnl" sz="3200" b="1" dirty="0" smtClean="0">
                <a:solidFill>
                  <a:schemeClr val="tx2"/>
                </a:solidFill>
                <a:cs typeface="Calibri" panose="020F0502020204030204" pitchFamily="34" charset="0"/>
              </a:rPr>
              <a:t>EFECTIVIDAD DEL SISTEMA PREVENTIVO</a:t>
            </a:r>
            <a:br>
              <a:rPr lang="es-UY" altLang="es-ES_tradnl" sz="3200" b="1" dirty="0" smtClean="0">
                <a:solidFill>
                  <a:schemeClr val="tx2"/>
                </a:solidFill>
                <a:cs typeface="Calibri" panose="020F0502020204030204" pitchFamily="34" charset="0"/>
              </a:rPr>
            </a:br>
            <a:r>
              <a:rPr lang="es-UY" altLang="es-ES_tradnl" sz="3200" b="1" dirty="0" smtClean="0">
                <a:solidFill>
                  <a:schemeClr val="tx2"/>
                </a:solidFill>
                <a:cs typeface="Calibri" panose="020F0502020204030204" pitchFamily="34" charset="0"/>
              </a:rPr>
              <a:t>S/ PROPORCION DE LOS ROS</a:t>
            </a:r>
          </a:p>
        </p:txBody>
      </p:sp>
    </p:spTree>
    <p:extLst>
      <p:ext uri="{BB962C8B-B14F-4D97-AF65-F5344CB8AC3E}">
        <p14:creationId xmlns:p14="http://schemas.microsoft.com/office/powerpoint/2010/main" val="378095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142875" y="285750"/>
            <a:ext cx="7000875" cy="2071688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marL="484200" indent="-483840"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>
                <a:latin typeface="+mn-lt"/>
                <a:cs typeface="+mn-cs"/>
              </a:rPr>
              <a:t/>
            </a:r>
            <a:br>
              <a:rPr>
                <a:latin typeface="+mn-lt"/>
                <a:cs typeface="+mn-cs"/>
              </a:rPr>
            </a:br>
            <a:r>
              <a:rPr lang="es-UY" sz="2800" b="1" spc="-1">
                <a:solidFill>
                  <a:srgbClr val="0B5394"/>
                </a:solidFill>
                <a:latin typeface="Arial"/>
                <a:cs typeface="+mn-cs"/>
              </a:rPr>
              <a:t> </a:t>
            </a:r>
            <a:r>
              <a:rPr>
                <a:latin typeface="+mn-lt"/>
                <a:cs typeface="+mn-cs"/>
              </a:rPr>
              <a:t/>
            </a:r>
            <a:br>
              <a:rPr>
                <a:latin typeface="+mn-lt"/>
                <a:cs typeface="+mn-cs"/>
              </a:rPr>
            </a:br>
            <a:endParaRPr lang="es-UY" sz="2800" spc="-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54275" name="TextShape 2"/>
          <p:cNvSpPr txBox="1">
            <a:spLocks noChangeArrowheads="1"/>
          </p:cNvSpPr>
          <p:nvPr/>
        </p:nvSpPr>
        <p:spPr bwMode="auto">
          <a:xfrm>
            <a:off x="179388" y="1123950"/>
            <a:ext cx="8964612" cy="50911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numCol="2"/>
          <a:lstStyle/>
          <a:p>
            <a:pPr marL="447675" indent="-381000" algn="just" eaLnBrk="1" hangingPunct="1">
              <a:spcBef>
                <a:spcPts val="638"/>
              </a:spcBef>
              <a:tabLst>
                <a:tab pos="0" algn="l"/>
              </a:tabLst>
              <a:defRPr/>
            </a:pPr>
            <a:r>
              <a:rPr lang="es-UY" sz="3200" dirty="0">
                <a:solidFill>
                  <a:srgbClr val="0B5394"/>
                </a:solidFill>
                <a:latin typeface="Arial" charset="0"/>
              </a:rPr>
              <a:t>	</a:t>
            </a:r>
            <a:endParaRPr lang="es-UY" sz="3200" dirty="0" smtClean="0">
              <a:solidFill>
                <a:srgbClr val="0B5394"/>
              </a:solidFill>
              <a:latin typeface="Arial" charset="0"/>
            </a:endParaRPr>
          </a:p>
          <a:p>
            <a:pPr marL="447675" indent="-381000" algn="just" eaLnBrk="1" hangingPunct="1">
              <a:spcBef>
                <a:spcPts val="638"/>
              </a:spcBef>
              <a:tabLst>
                <a:tab pos="0" algn="l"/>
              </a:tabLst>
              <a:defRPr/>
            </a:pPr>
            <a:endParaRPr lang="es-UY" sz="3200" dirty="0">
              <a:solidFill>
                <a:schemeClr val="tx2"/>
              </a:solidFill>
              <a:latin typeface="Arial" charset="0"/>
            </a:endParaRPr>
          </a:p>
          <a:p>
            <a:pPr marL="447675" indent="-381000" algn="just" eaLnBrk="1" hangingPunct="1">
              <a:spcBef>
                <a:spcPts val="638"/>
              </a:spcBef>
              <a:tabLst>
                <a:tab pos="0" algn="l"/>
              </a:tabLst>
              <a:defRPr/>
            </a:pPr>
            <a:endParaRPr lang="es-UY" sz="3200" dirty="0" smtClean="0">
              <a:solidFill>
                <a:schemeClr val="tx2"/>
              </a:solidFill>
              <a:latin typeface="Arial" charset="0"/>
            </a:endParaRPr>
          </a:p>
          <a:p>
            <a:pPr algn="just" eaLnBrk="1" hangingPunct="1">
              <a:defRPr/>
            </a:pPr>
            <a:endParaRPr lang="es-ES" altLang="es-GT" sz="2400" b="1" dirty="0" smtClean="0">
              <a:solidFill>
                <a:schemeClr val="tx2"/>
              </a:solidFill>
              <a:latin typeface="+mj-lt"/>
            </a:endParaRPr>
          </a:p>
          <a:p>
            <a:pPr algn="just" eaLnBrk="1" hangingPunct="1">
              <a:defRPr/>
            </a:pPr>
            <a:r>
              <a:rPr lang="es-ES" altLang="es-GT" sz="3600" b="1" dirty="0" smtClean="0">
                <a:solidFill>
                  <a:schemeClr val="tx2"/>
                </a:solidFill>
                <a:latin typeface="+mj-lt"/>
              </a:rPr>
              <a:t>         Agenda</a:t>
            </a:r>
            <a:endParaRPr lang="es-ES" altLang="es-GT" sz="3600" dirty="0" smtClean="0">
              <a:solidFill>
                <a:schemeClr val="tx2"/>
              </a:solidFill>
              <a:latin typeface="+mj-lt"/>
            </a:endParaRPr>
          </a:p>
          <a:p>
            <a:pPr algn="ctr" eaLnBrk="1" hangingPunct="1">
              <a:defRPr/>
            </a:pPr>
            <a:endParaRPr lang="es-ES" altLang="es-GT" sz="2400" dirty="0">
              <a:solidFill>
                <a:schemeClr val="tx2"/>
              </a:solidFill>
              <a:latin typeface="+mj-lt"/>
            </a:endParaRPr>
          </a:p>
          <a:p>
            <a:pPr algn="ctr" eaLnBrk="1" hangingPunct="1">
              <a:defRPr/>
            </a:pPr>
            <a:endParaRPr lang="es-ES" altLang="es-GT" sz="2400" dirty="0" smtClean="0">
              <a:solidFill>
                <a:schemeClr val="tx2"/>
              </a:solidFill>
              <a:latin typeface="+mj-lt"/>
            </a:endParaRPr>
          </a:p>
          <a:p>
            <a:pPr algn="ctr" eaLnBrk="1" hangingPunct="1">
              <a:defRPr/>
            </a:pPr>
            <a:endParaRPr lang="es-ES" altLang="es-GT" sz="2400" dirty="0">
              <a:solidFill>
                <a:schemeClr val="tx2"/>
              </a:solidFill>
              <a:latin typeface="+mj-lt"/>
            </a:endParaRPr>
          </a:p>
          <a:p>
            <a:pPr algn="ctr" eaLnBrk="1" hangingPunct="1">
              <a:defRPr/>
            </a:pPr>
            <a:endParaRPr lang="es-ES" altLang="es-GT" sz="2400" dirty="0" smtClean="0">
              <a:solidFill>
                <a:schemeClr val="tx2"/>
              </a:solidFill>
              <a:latin typeface="+mj-lt"/>
            </a:endParaRPr>
          </a:p>
          <a:p>
            <a:pPr algn="ctr" eaLnBrk="1" hangingPunct="1">
              <a:defRPr/>
            </a:pPr>
            <a:endParaRPr lang="es-ES" altLang="es-GT" sz="2400" dirty="0" smtClean="0">
              <a:solidFill>
                <a:schemeClr val="tx2"/>
              </a:solidFill>
              <a:latin typeface="+mj-lt"/>
            </a:endParaRPr>
          </a:p>
          <a:p>
            <a:pPr algn="ctr" eaLnBrk="1" hangingPunct="1">
              <a:defRPr/>
            </a:pPr>
            <a:endParaRPr lang="es-ES" altLang="es-GT" sz="2400" dirty="0" smtClean="0">
              <a:solidFill>
                <a:schemeClr val="tx2"/>
              </a:solidFill>
              <a:latin typeface="+mj-lt"/>
            </a:endParaRPr>
          </a:p>
          <a:p>
            <a:pPr algn="ctr" eaLnBrk="1" hangingPunct="1">
              <a:defRPr/>
            </a:pPr>
            <a:endParaRPr lang="es-ES" altLang="es-GT" sz="2400" dirty="0">
              <a:solidFill>
                <a:schemeClr val="tx2"/>
              </a:solidFill>
              <a:latin typeface="+mj-lt"/>
            </a:endParaRPr>
          </a:p>
          <a:p>
            <a:pPr algn="ctr" eaLnBrk="1" hangingPunct="1">
              <a:defRPr/>
            </a:pPr>
            <a:endParaRPr lang="es-ES" altLang="es-GT" sz="2400" dirty="0" smtClean="0">
              <a:solidFill>
                <a:schemeClr val="tx2"/>
              </a:solidFill>
              <a:latin typeface="+mj-lt"/>
            </a:endParaRPr>
          </a:p>
          <a:p>
            <a:pPr algn="ctr" eaLnBrk="1" hangingPunct="1">
              <a:defRPr/>
            </a:pPr>
            <a:endParaRPr lang="es-ES" altLang="es-GT" sz="2400" dirty="0">
              <a:solidFill>
                <a:schemeClr val="tx2"/>
              </a:solidFill>
              <a:latin typeface="+mj-lt"/>
            </a:endParaRPr>
          </a:p>
          <a:p>
            <a:pPr algn="ctr" eaLnBrk="1" hangingPunct="1">
              <a:defRPr/>
            </a:pPr>
            <a:endParaRPr lang="es-ES" altLang="es-GT" sz="2400" dirty="0" smtClean="0">
              <a:solidFill>
                <a:schemeClr val="tx2"/>
              </a:solidFill>
              <a:latin typeface="+mj-lt"/>
            </a:endParaRPr>
          </a:p>
          <a:p>
            <a:pPr algn="ctr" eaLnBrk="1" hangingPunct="1">
              <a:defRPr/>
            </a:pPr>
            <a:endParaRPr lang="es-ES" altLang="es-GT" sz="2400" dirty="0">
              <a:solidFill>
                <a:schemeClr val="tx2"/>
              </a:solidFill>
              <a:latin typeface="+mj-lt"/>
            </a:endParaRPr>
          </a:p>
          <a:p>
            <a:pPr algn="ctr" eaLnBrk="1" hangingPunct="1">
              <a:defRPr/>
            </a:pPr>
            <a:endParaRPr lang="es-ES" altLang="es-GT" sz="2400" dirty="0" smtClean="0">
              <a:solidFill>
                <a:schemeClr val="tx2"/>
              </a:solidFill>
              <a:latin typeface="+mj-lt"/>
            </a:endParaRPr>
          </a:p>
          <a:p>
            <a:pPr algn="ctr" eaLnBrk="1" hangingPunct="1">
              <a:defRPr/>
            </a:pPr>
            <a:endParaRPr lang="es-ES" altLang="es-GT" sz="2400" dirty="0">
              <a:solidFill>
                <a:schemeClr val="tx2"/>
              </a:solidFill>
              <a:latin typeface="+mj-lt"/>
            </a:endParaRPr>
          </a:p>
          <a:p>
            <a:pPr algn="ctr" eaLnBrk="1" hangingPunct="1">
              <a:defRPr/>
            </a:pPr>
            <a:endParaRPr lang="es-ES" altLang="es-GT" sz="2400" dirty="0" smtClean="0">
              <a:solidFill>
                <a:schemeClr val="tx2"/>
              </a:solidFill>
              <a:latin typeface="+mj-lt"/>
            </a:endParaRPr>
          </a:p>
          <a:p>
            <a:pPr algn="ctr" eaLnBrk="1" hangingPunct="1">
              <a:defRPr/>
            </a:pPr>
            <a:endParaRPr lang="es-ES" altLang="es-GT" sz="2400" dirty="0">
              <a:solidFill>
                <a:schemeClr val="tx2"/>
              </a:solidFill>
            </a:endParaRPr>
          </a:p>
          <a:p>
            <a:pPr lvl="0" algn="just">
              <a:defRPr/>
            </a:pPr>
            <a:r>
              <a:rPr lang="es-ES" altLang="es-GT" sz="2400" dirty="0" smtClean="0">
                <a:solidFill>
                  <a:schemeClr val="tx2"/>
                </a:solidFill>
              </a:rPr>
              <a:t>* </a:t>
            </a:r>
            <a:r>
              <a:rPr lang="es-ES" altLang="es-GT" sz="2400" dirty="0" smtClean="0">
                <a:solidFill>
                  <a:schemeClr val="tx2"/>
                </a:solidFill>
              </a:rPr>
              <a:t>Lavado </a:t>
            </a:r>
            <a:r>
              <a:rPr lang="es-ES" altLang="es-GT" sz="2400" dirty="0">
                <a:solidFill>
                  <a:schemeClr val="tx2"/>
                </a:solidFill>
              </a:rPr>
              <a:t>de </a:t>
            </a:r>
            <a:r>
              <a:rPr lang="es-ES" altLang="es-GT" sz="2400" dirty="0" smtClean="0">
                <a:solidFill>
                  <a:schemeClr val="tx2"/>
                </a:solidFill>
              </a:rPr>
              <a:t>activos</a:t>
            </a:r>
            <a:endParaRPr lang="es-ES" altLang="es-GT" sz="2400" dirty="0">
              <a:solidFill>
                <a:schemeClr val="tx2"/>
              </a:solidFill>
            </a:endParaRPr>
          </a:p>
          <a:p>
            <a:pPr lvl="0" algn="just">
              <a:defRPr/>
            </a:pPr>
            <a:r>
              <a:rPr lang="es-ES" altLang="es-GT" sz="2400" dirty="0" smtClean="0">
                <a:solidFill>
                  <a:schemeClr val="tx2"/>
                </a:solidFill>
              </a:rPr>
              <a:t>*Prevención/Detección/Represión</a:t>
            </a:r>
            <a:endParaRPr lang="es-ES" altLang="es-GT" sz="2400" dirty="0">
              <a:solidFill>
                <a:schemeClr val="tx2"/>
              </a:solidFill>
            </a:endParaRPr>
          </a:p>
          <a:p>
            <a:pPr lvl="0" algn="just">
              <a:defRPr/>
            </a:pPr>
            <a:r>
              <a:rPr lang="es-ES" altLang="es-GT" sz="2400" dirty="0">
                <a:solidFill>
                  <a:schemeClr val="tx2"/>
                </a:solidFill>
              </a:rPr>
              <a:t>* El rol del sistema preventivo</a:t>
            </a:r>
          </a:p>
          <a:p>
            <a:pPr lvl="0" algn="just">
              <a:defRPr/>
            </a:pPr>
            <a:r>
              <a:rPr lang="es-ES" altLang="es-GT" sz="2400" dirty="0" smtClean="0">
                <a:solidFill>
                  <a:schemeClr val="tx2"/>
                </a:solidFill>
              </a:rPr>
              <a:t>* De </a:t>
            </a:r>
            <a:r>
              <a:rPr lang="es-ES" altLang="es-GT" sz="2400" dirty="0">
                <a:solidFill>
                  <a:schemeClr val="tx2"/>
                </a:solidFill>
              </a:rPr>
              <a:t>la inteligencia a la </a:t>
            </a:r>
            <a:r>
              <a:rPr lang="es-ES" altLang="es-GT" sz="2400" dirty="0" smtClean="0">
                <a:solidFill>
                  <a:schemeClr val="tx2"/>
                </a:solidFill>
              </a:rPr>
              <a:t>prueba </a:t>
            </a:r>
            <a:endParaRPr lang="es-UY" altLang="es-GT" sz="2400" dirty="0" smtClean="0">
              <a:solidFill>
                <a:schemeClr val="tx2"/>
              </a:solidFill>
            </a:endParaRPr>
          </a:p>
          <a:p>
            <a:pPr lvl="0" algn="just">
              <a:defRPr/>
            </a:pPr>
            <a:r>
              <a:rPr lang="es-UY" altLang="es-GT" sz="2400" dirty="0" smtClean="0">
                <a:solidFill>
                  <a:schemeClr val="tx2"/>
                </a:solidFill>
              </a:rPr>
              <a:t>* Equipos multidisciplinarios</a:t>
            </a:r>
          </a:p>
          <a:p>
            <a:pPr lvl="0" algn="just">
              <a:defRPr/>
            </a:pPr>
            <a:r>
              <a:rPr lang="es-UY" altLang="es-GT" sz="2400" dirty="0" smtClean="0">
                <a:solidFill>
                  <a:schemeClr val="tx2"/>
                </a:solidFill>
              </a:rPr>
              <a:t>* La prueba en juicio</a:t>
            </a:r>
            <a:endParaRPr lang="es-UY" altLang="es-GT" sz="2400" dirty="0">
              <a:solidFill>
                <a:schemeClr val="tx2"/>
              </a:solidFill>
            </a:endParaRPr>
          </a:p>
          <a:p>
            <a:pPr lvl="0" algn="just">
              <a:defRPr/>
            </a:pPr>
            <a:r>
              <a:rPr lang="es-UY" altLang="es-GT" sz="2400" dirty="0">
                <a:solidFill>
                  <a:schemeClr val="tx2"/>
                </a:solidFill>
              </a:rPr>
              <a:t>* </a:t>
            </a:r>
            <a:r>
              <a:rPr lang="es-UY" altLang="es-GT" sz="2400" dirty="0" smtClean="0">
                <a:solidFill>
                  <a:schemeClr val="tx2"/>
                </a:solidFill>
              </a:rPr>
              <a:t>La Sentencia </a:t>
            </a:r>
            <a:endParaRPr lang="es-UY" altLang="es-GT" sz="2400" dirty="0">
              <a:solidFill>
                <a:schemeClr val="tx2"/>
              </a:solidFill>
            </a:endParaRPr>
          </a:p>
          <a:p>
            <a:pPr lvl="0" algn="just">
              <a:defRPr/>
            </a:pPr>
            <a:r>
              <a:rPr lang="es-UY" altLang="es-GT" sz="2400" dirty="0">
                <a:solidFill>
                  <a:schemeClr val="tx2"/>
                </a:solidFill>
              </a:rPr>
              <a:t>* </a:t>
            </a:r>
            <a:r>
              <a:rPr lang="es-UY" altLang="es-GT" sz="2400" dirty="0" smtClean="0">
                <a:solidFill>
                  <a:schemeClr val="tx2"/>
                </a:solidFill>
              </a:rPr>
              <a:t>Confiscación y administración de bienes</a:t>
            </a:r>
            <a:endParaRPr lang="es-UY" altLang="es-GT" sz="2400" dirty="0">
              <a:solidFill>
                <a:schemeClr val="tx2"/>
              </a:solidFill>
            </a:endParaRPr>
          </a:p>
          <a:p>
            <a:pPr lvl="0" algn="just">
              <a:defRPr/>
            </a:pPr>
            <a:endParaRPr lang="es-UY" altLang="es-GT" sz="2400" dirty="0" smtClean="0">
              <a:solidFill>
                <a:srgbClr val="17406D"/>
              </a:solidFill>
            </a:endParaRPr>
          </a:p>
          <a:p>
            <a:pPr lvl="0" algn="just">
              <a:defRPr/>
            </a:pPr>
            <a:endParaRPr lang="es-UY" altLang="es-GT" sz="2400" dirty="0">
              <a:solidFill>
                <a:srgbClr val="17406D"/>
              </a:solidFill>
            </a:endParaRPr>
          </a:p>
          <a:p>
            <a:pPr lvl="0" algn="just">
              <a:defRPr/>
            </a:pPr>
            <a:endParaRPr lang="es-ES" altLang="es-GT" sz="2400" dirty="0" smtClean="0">
              <a:solidFill>
                <a:srgbClr val="17406D"/>
              </a:solidFill>
            </a:endParaRPr>
          </a:p>
          <a:p>
            <a:pPr lvl="0" algn="just">
              <a:defRPr/>
            </a:pPr>
            <a:endParaRPr lang="es-ES" altLang="es-GT" sz="2400" dirty="0" smtClean="0">
              <a:solidFill>
                <a:srgbClr val="17406D"/>
              </a:solidFill>
            </a:endParaRPr>
          </a:p>
          <a:p>
            <a:pPr lvl="0" algn="just">
              <a:defRPr/>
            </a:pPr>
            <a:endParaRPr lang="es-ES" altLang="es-GT" sz="3200" dirty="0" smtClean="0">
              <a:solidFill>
                <a:srgbClr val="17406D"/>
              </a:solidFill>
            </a:endParaRPr>
          </a:p>
          <a:p>
            <a:pPr lvl="0" algn="just">
              <a:defRPr/>
            </a:pPr>
            <a:endParaRPr lang="es-ES" altLang="es-GT" sz="3200" dirty="0">
              <a:solidFill>
                <a:srgbClr val="17406D"/>
              </a:solidFill>
            </a:endParaRPr>
          </a:p>
          <a:p>
            <a:pPr algn="ctr" eaLnBrk="1" hangingPunct="1">
              <a:defRPr/>
            </a:pPr>
            <a:endParaRPr lang="es-ES" altLang="es-GT" sz="320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2935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type="body"/>
          </p:nvPr>
        </p:nvSpPr>
        <p:spPr>
          <a:xfrm>
            <a:off x="249382" y="1343891"/>
            <a:ext cx="8229600" cy="4821959"/>
          </a:xfrm>
        </p:spPr>
        <p:txBody>
          <a:bodyPr>
            <a:normAutofit fontScale="77500" lnSpcReduction="20000"/>
          </a:bodyPr>
          <a:lstStyle/>
          <a:p>
            <a:pPr algn="just"/>
            <a:endParaRPr lang="es-MX" sz="3400" b="1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endParaRPr>
          </a:p>
          <a:p>
            <a:pPr algn="just"/>
            <a:endParaRPr lang="es-MX" sz="3400" b="1" dirty="0">
              <a:solidFill>
                <a:schemeClr val="tx2"/>
              </a:solidFill>
              <a:latin typeface="+mn-lt"/>
              <a:cs typeface="Times New Roman" panose="02020603050405020304" pitchFamily="18" charset="0"/>
            </a:endParaRPr>
          </a:p>
          <a:p>
            <a:pPr algn="just"/>
            <a:endParaRPr lang="es-MX" sz="3400" b="1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endParaRPr>
          </a:p>
          <a:p>
            <a:pPr algn="just"/>
            <a:endParaRPr lang="es-MX" sz="3400" b="1" dirty="0">
              <a:solidFill>
                <a:schemeClr val="tx2"/>
              </a:solidFill>
              <a:latin typeface="+mn-lt"/>
              <a:cs typeface="Times New Roman" panose="02020603050405020304" pitchFamily="18" charset="0"/>
            </a:endParaRPr>
          </a:p>
          <a:p>
            <a:pPr algn="just"/>
            <a:r>
              <a:rPr lang="en-US" sz="3400" b="1" dirty="0" smtClean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CHINA - </a:t>
            </a:r>
            <a:r>
              <a:rPr lang="es-MX" sz="3400" b="1" dirty="0" smtClean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99,99 </a:t>
            </a:r>
            <a:r>
              <a:rPr lang="es-MX" sz="3400" b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% </a:t>
            </a:r>
            <a:r>
              <a:rPr lang="es-MX" sz="3400" b="1" dirty="0" smtClean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SISTEMA </a:t>
            </a:r>
            <a:r>
              <a:rPr lang="es-MX" sz="3400" b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FINANCIERO  </a:t>
            </a:r>
            <a:endParaRPr lang="es-EC" sz="3400" b="1" dirty="0">
              <a:solidFill>
                <a:schemeClr val="tx2"/>
              </a:solidFill>
              <a:latin typeface="+mn-lt"/>
              <a:cs typeface="Times New Roman" panose="02020603050405020304" pitchFamily="18" charset="0"/>
            </a:endParaRPr>
          </a:p>
          <a:p>
            <a:r>
              <a:rPr lang="en-US" sz="3400" b="1" dirty="0" smtClean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              - 0,01</a:t>
            </a:r>
            <a:r>
              <a:rPr lang="en-US" sz="3400" b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% </a:t>
            </a:r>
            <a:r>
              <a:rPr lang="en-US" sz="3400" b="1" dirty="0" smtClean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APNFD </a:t>
            </a:r>
            <a:endParaRPr lang="en-US" sz="3400" b="1" dirty="0">
              <a:solidFill>
                <a:schemeClr val="tx2"/>
              </a:solidFill>
              <a:latin typeface="+mn-lt"/>
              <a:cs typeface="Times New Roman" panose="02020603050405020304" pitchFamily="18" charset="0"/>
            </a:endParaRPr>
          </a:p>
          <a:p>
            <a:endParaRPr lang="en-US" sz="3400" b="1" dirty="0">
              <a:solidFill>
                <a:schemeClr val="tx2"/>
              </a:solidFill>
              <a:latin typeface="+mn-lt"/>
              <a:cs typeface="Times New Roman" panose="02020603050405020304" pitchFamily="18" charset="0"/>
            </a:endParaRPr>
          </a:p>
          <a:p>
            <a:r>
              <a:rPr lang="en-US" sz="3400" b="1" dirty="0" smtClean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EEUU - </a:t>
            </a:r>
            <a:r>
              <a:rPr lang="es-EC" sz="3400" b="1" dirty="0" smtClean="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100</a:t>
            </a:r>
            <a:r>
              <a:rPr lang="es-MX" sz="3400" b="1" dirty="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% </a:t>
            </a:r>
            <a:r>
              <a:rPr lang="es-MX" sz="3400" b="1" dirty="0" smtClean="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SISTEMA </a:t>
            </a:r>
            <a:r>
              <a:rPr lang="es-MX" sz="3400" b="1" dirty="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FINANCIERO </a:t>
            </a:r>
            <a:endParaRPr lang="es-EC" sz="3400" dirty="0">
              <a:solidFill>
                <a:schemeClr val="tx2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MX" sz="3400" b="1" dirty="0" smtClean="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      - Las </a:t>
            </a:r>
            <a:r>
              <a:rPr lang="es-MX" sz="3400" b="1" dirty="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APNFD </a:t>
            </a:r>
            <a:r>
              <a:rPr lang="es-MX" sz="3400" b="1" dirty="0" smtClean="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solo reportan transacciones por encima de un umbral </a:t>
            </a:r>
            <a:endParaRPr lang="es-EC" sz="3400" dirty="0">
              <a:solidFill>
                <a:schemeClr val="tx2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s-EC" sz="3100" dirty="0">
              <a:solidFill>
                <a:schemeClr val="tx2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Clr>
                <a:srgbClr val="0F6FC6"/>
              </a:buClr>
              <a:buSzPct val="80000"/>
              <a:defRPr/>
            </a:pPr>
            <a:endParaRPr lang="es-MX" sz="2100" b="1" dirty="0">
              <a:solidFill>
                <a:schemeClr val="tx2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lvl="0">
              <a:buClr>
                <a:srgbClr val="0F6FC6"/>
              </a:buClr>
              <a:buSzPct val="80000"/>
              <a:defRPr/>
            </a:pPr>
            <a:endParaRPr lang="es-EC" sz="2000" b="1" dirty="0" smtClean="0">
              <a:solidFill>
                <a:schemeClr val="tx2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lvl="0">
              <a:buClr>
                <a:srgbClr val="0F6FC6"/>
              </a:buClr>
              <a:buSzPct val="80000"/>
              <a:defRPr/>
            </a:pPr>
            <a:endParaRPr lang="es-EC" sz="2000" b="1" dirty="0">
              <a:solidFill>
                <a:schemeClr val="tx2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>
              <a:defRPr/>
            </a:pPr>
            <a:endParaRPr lang="es-UY" sz="2000" b="1" dirty="0">
              <a:solidFill>
                <a:schemeClr val="tx2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es-UY" sz="2400" b="1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77826" name="1 Título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826221"/>
          </a:xfrm>
        </p:spPr>
        <p:txBody>
          <a:bodyPr>
            <a:normAutofit fontScale="90000"/>
          </a:bodyPr>
          <a:lstStyle/>
          <a:p>
            <a:pPr algn="ctr"/>
            <a:r>
              <a:rPr lang="es-UY" altLang="es-ES_tradnl" sz="3200" b="1" dirty="0" smtClean="0">
                <a:solidFill>
                  <a:schemeClr val="tx2"/>
                </a:solidFill>
                <a:cs typeface="Calibri" panose="020F0502020204030204" pitchFamily="34" charset="0"/>
              </a:rPr>
              <a:t>EFECTIVIDAD DEL SISTEMA PREVENTIVO</a:t>
            </a:r>
            <a:br>
              <a:rPr lang="es-UY" altLang="es-ES_tradnl" sz="3200" b="1" dirty="0" smtClean="0">
                <a:solidFill>
                  <a:schemeClr val="tx2"/>
                </a:solidFill>
                <a:cs typeface="Calibri" panose="020F0502020204030204" pitchFamily="34" charset="0"/>
              </a:rPr>
            </a:br>
            <a:r>
              <a:rPr lang="es-UY" altLang="es-ES_tradnl" sz="3200" b="1" dirty="0" smtClean="0">
                <a:solidFill>
                  <a:schemeClr val="tx2"/>
                </a:solidFill>
                <a:cs typeface="Calibri" panose="020F0502020204030204" pitchFamily="34" charset="0"/>
              </a:rPr>
              <a:t>S/ PROPORCION DE LOS ROS</a:t>
            </a:r>
          </a:p>
        </p:txBody>
      </p:sp>
    </p:spTree>
    <p:extLst>
      <p:ext uri="{BB962C8B-B14F-4D97-AF65-F5344CB8AC3E}">
        <p14:creationId xmlns:p14="http://schemas.microsoft.com/office/powerpoint/2010/main" val="282189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type="body"/>
          </p:nvPr>
        </p:nvSpPr>
        <p:spPr>
          <a:xfrm>
            <a:off x="249382" y="1343891"/>
            <a:ext cx="8229600" cy="4821959"/>
          </a:xfrm>
        </p:spPr>
        <p:txBody>
          <a:bodyPr>
            <a:normAutofit/>
          </a:bodyPr>
          <a:lstStyle/>
          <a:p>
            <a:pPr algn="just"/>
            <a:endParaRPr lang="es-MX" sz="3400" b="1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endParaRPr>
          </a:p>
          <a:p>
            <a:pPr algn="ctr"/>
            <a:endParaRPr lang="es-MX" sz="3200" b="1" dirty="0">
              <a:solidFill>
                <a:schemeClr val="tx2"/>
              </a:solidFill>
              <a:latin typeface="+mn-lt"/>
              <a:cs typeface="Times New Roman" panose="02020603050405020304" pitchFamily="18" charset="0"/>
            </a:endParaRPr>
          </a:p>
          <a:p>
            <a:pPr lvl="0" algn="ctr">
              <a:buClr>
                <a:srgbClr val="0F6FC6"/>
              </a:buClr>
              <a:buSzPct val="80000"/>
              <a:defRPr/>
            </a:pPr>
            <a:r>
              <a:rPr lang="es-MX" sz="3200" b="1" dirty="0" smtClean="0">
                <a:solidFill>
                  <a:schemeClr val="tx2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¿COMO FUNCIONA EL SISTEMA PREVENTIVO?</a:t>
            </a:r>
          </a:p>
          <a:p>
            <a:pPr lvl="0" algn="ctr">
              <a:buClr>
                <a:srgbClr val="0F6FC6"/>
              </a:buClr>
              <a:buSzPct val="80000"/>
              <a:defRPr/>
            </a:pPr>
            <a:endParaRPr lang="es-MX" sz="3200" b="1" dirty="0">
              <a:solidFill>
                <a:schemeClr val="tx2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lvl="0" algn="ctr">
              <a:buClr>
                <a:srgbClr val="0F6FC6"/>
              </a:buClr>
              <a:buSzPct val="80000"/>
              <a:defRPr/>
            </a:pPr>
            <a:r>
              <a:rPr lang="es-MX" sz="3200" b="1" dirty="0" smtClean="0">
                <a:solidFill>
                  <a:schemeClr val="tx2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¿CUALES SON LAS PRINCIPALES ACTIVIDADES OBLIGADAS?</a:t>
            </a:r>
            <a:endParaRPr lang="es-MX" sz="3200" b="1" dirty="0">
              <a:solidFill>
                <a:schemeClr val="tx2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lvl="0">
              <a:buClr>
                <a:srgbClr val="0F6FC6"/>
              </a:buClr>
              <a:buSzPct val="80000"/>
              <a:defRPr/>
            </a:pPr>
            <a:endParaRPr lang="es-EC" sz="2000" b="1" dirty="0" smtClean="0">
              <a:solidFill>
                <a:schemeClr val="tx2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lvl="0">
              <a:buClr>
                <a:srgbClr val="0F6FC6"/>
              </a:buClr>
              <a:buSzPct val="80000"/>
              <a:defRPr/>
            </a:pPr>
            <a:endParaRPr lang="es-EC" sz="2000" b="1" dirty="0">
              <a:solidFill>
                <a:schemeClr val="tx2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>
              <a:defRPr/>
            </a:pPr>
            <a:endParaRPr lang="es-UY" sz="2000" b="1" dirty="0">
              <a:solidFill>
                <a:schemeClr val="tx2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es-UY" sz="2400" b="1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77826" name="1 Título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826221"/>
          </a:xfrm>
        </p:spPr>
        <p:txBody>
          <a:bodyPr>
            <a:normAutofit/>
          </a:bodyPr>
          <a:lstStyle/>
          <a:p>
            <a:pPr algn="ctr"/>
            <a:r>
              <a:rPr lang="es-UY" altLang="es-ES_tradnl" sz="3200" b="1" dirty="0" smtClean="0">
                <a:solidFill>
                  <a:schemeClr val="tx2"/>
                </a:solidFill>
                <a:cs typeface="Calibri" panose="020F0502020204030204" pitchFamily="34" charset="0"/>
              </a:rPr>
              <a:t>EJERCICIO EN GRUPO</a:t>
            </a:r>
          </a:p>
        </p:txBody>
      </p:sp>
    </p:spTree>
    <p:extLst>
      <p:ext uri="{BB962C8B-B14F-4D97-AF65-F5344CB8AC3E}">
        <p14:creationId xmlns:p14="http://schemas.microsoft.com/office/powerpoint/2010/main" val="6968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type="body"/>
          </p:nvPr>
        </p:nvSpPr>
        <p:spPr>
          <a:xfrm>
            <a:off x="249382" y="1343891"/>
            <a:ext cx="8229600" cy="4821959"/>
          </a:xfrm>
        </p:spPr>
        <p:txBody>
          <a:bodyPr>
            <a:normAutofit/>
          </a:bodyPr>
          <a:lstStyle/>
          <a:p>
            <a:pPr algn="just"/>
            <a:endParaRPr lang="es-MX" sz="2400" b="1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endParaRPr>
          </a:p>
          <a:p>
            <a:pPr lvl="0">
              <a:buClr>
                <a:srgbClr val="0F6FC6"/>
              </a:buClr>
              <a:buSzPct val="80000"/>
              <a:defRPr/>
            </a:pPr>
            <a:endParaRPr lang="es-EC" sz="2400" b="1" dirty="0" smtClean="0">
              <a:solidFill>
                <a:schemeClr val="tx2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lvl="0">
              <a:buClr>
                <a:srgbClr val="0F6FC6"/>
              </a:buClr>
              <a:buSzPct val="80000"/>
              <a:defRPr/>
            </a:pPr>
            <a:endParaRPr lang="es-EC" sz="2400" b="1" dirty="0">
              <a:solidFill>
                <a:schemeClr val="tx2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algn="ctr">
              <a:defRPr/>
            </a:pPr>
            <a:endParaRPr lang="es-UY" sz="2400" b="1" dirty="0">
              <a:solidFill>
                <a:schemeClr val="tx2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es-UY" sz="2400" b="1" dirty="0" smtClean="0">
                <a:solidFill>
                  <a:schemeClr val="tx2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UY" sz="3200" b="1" dirty="0" smtClean="0">
                <a:solidFill>
                  <a:schemeClr val="tx2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¿COMO TRANSFORMAR LA INTELIGENCIA FINANCIERA EN PRUEBA?</a:t>
            </a:r>
          </a:p>
        </p:txBody>
      </p:sp>
      <p:sp>
        <p:nvSpPr>
          <p:cNvPr id="77826" name="1 Título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826221"/>
          </a:xfrm>
        </p:spPr>
        <p:txBody>
          <a:bodyPr>
            <a:normAutofit/>
          </a:bodyPr>
          <a:lstStyle/>
          <a:p>
            <a:pPr algn="ctr"/>
            <a:r>
              <a:rPr lang="es-UY" altLang="es-ES_tradnl" sz="3200" b="1" dirty="0" smtClean="0">
                <a:solidFill>
                  <a:schemeClr val="tx2"/>
                </a:solidFill>
                <a:cs typeface="Calibri" panose="020F0502020204030204" pitchFamily="34" charset="0"/>
              </a:rPr>
              <a:t>DE LA INTELIGENCIA A LA PRUEBA</a:t>
            </a:r>
          </a:p>
        </p:txBody>
      </p:sp>
    </p:spTree>
    <p:extLst>
      <p:ext uri="{BB962C8B-B14F-4D97-AF65-F5344CB8AC3E}">
        <p14:creationId xmlns:p14="http://schemas.microsoft.com/office/powerpoint/2010/main" val="285771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5888"/>
            <a:ext cx="8064500" cy="720725"/>
          </a:xfrm>
        </p:spPr>
        <p:txBody>
          <a:bodyPr lIns="92065" tIns="46033" rIns="92065" bIns="46033" anchor="b"/>
          <a:lstStyle/>
          <a:p>
            <a:pPr algn="ctr"/>
            <a:r>
              <a:rPr lang="es-ES_tradnl" altLang="es-UY" sz="30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CICLO DE INTELIGENCIA FINANCIERA</a:t>
            </a:r>
            <a:endParaRPr lang="en-US" altLang="es-UY" sz="3000" b="1" dirty="0" smtClean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6" name="5 Forma libre"/>
          <p:cNvSpPr/>
          <p:nvPr/>
        </p:nvSpPr>
        <p:spPr>
          <a:xfrm>
            <a:off x="323850" y="1855788"/>
            <a:ext cx="2044700" cy="1141412"/>
          </a:xfrm>
          <a:custGeom>
            <a:avLst/>
            <a:gdLst>
              <a:gd name="connsiteX0" fmla="*/ 0 w 4767019"/>
              <a:gd name="connsiteY0" fmla="*/ 0 h 1108234"/>
              <a:gd name="connsiteX1" fmla="*/ 4767019 w 4767019"/>
              <a:gd name="connsiteY1" fmla="*/ 0 h 1108234"/>
              <a:gd name="connsiteX2" fmla="*/ 4767019 w 4767019"/>
              <a:gd name="connsiteY2" fmla="*/ 1108234 h 1108234"/>
              <a:gd name="connsiteX3" fmla="*/ 0 w 4767019"/>
              <a:gd name="connsiteY3" fmla="*/ 1108234 h 1108234"/>
              <a:gd name="connsiteX4" fmla="*/ 0 w 4767019"/>
              <a:gd name="connsiteY4" fmla="*/ 0 h 110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7019" h="1108234">
                <a:moveTo>
                  <a:pt x="0" y="0"/>
                </a:moveTo>
                <a:lnTo>
                  <a:pt x="4767019" y="0"/>
                </a:lnTo>
                <a:lnTo>
                  <a:pt x="4767019" y="1108234"/>
                </a:lnTo>
                <a:lnTo>
                  <a:pt x="0" y="110823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25730" tIns="125730" rIns="125730" bIns="125730" spcCol="1270" anchor="ctr"/>
          <a:lstStyle/>
          <a:p>
            <a:pPr algn="ctr" defTabSz="14668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UY" sz="1600" dirty="0"/>
              <a:t>Datos financieros y no financieros</a:t>
            </a:r>
          </a:p>
        </p:txBody>
      </p:sp>
      <p:sp>
        <p:nvSpPr>
          <p:cNvPr id="8" name="7 Forma libre"/>
          <p:cNvSpPr/>
          <p:nvPr/>
        </p:nvSpPr>
        <p:spPr>
          <a:xfrm>
            <a:off x="311150" y="928688"/>
            <a:ext cx="2057400" cy="935037"/>
          </a:xfrm>
          <a:custGeom>
            <a:avLst/>
            <a:gdLst>
              <a:gd name="connsiteX0" fmla="*/ 0 w 4841186"/>
              <a:gd name="connsiteY0" fmla="*/ 0 h 1133883"/>
              <a:gd name="connsiteX1" fmla="*/ 4841186 w 4841186"/>
              <a:gd name="connsiteY1" fmla="*/ 0 h 1133883"/>
              <a:gd name="connsiteX2" fmla="*/ 4841186 w 4841186"/>
              <a:gd name="connsiteY2" fmla="*/ 1133883 h 1133883"/>
              <a:gd name="connsiteX3" fmla="*/ 0 w 4841186"/>
              <a:gd name="connsiteY3" fmla="*/ 1133883 h 1133883"/>
              <a:gd name="connsiteX4" fmla="*/ 0 w 4841186"/>
              <a:gd name="connsiteY4" fmla="*/ 0 h 1133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1186" h="1133883">
                <a:moveTo>
                  <a:pt x="0" y="0"/>
                </a:moveTo>
                <a:lnTo>
                  <a:pt x="4841186" y="0"/>
                </a:lnTo>
                <a:lnTo>
                  <a:pt x="4841186" y="1133883"/>
                </a:lnTo>
                <a:lnTo>
                  <a:pt x="0" y="113388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25730" tIns="125730" rIns="125730" bIns="125730" spcCol="1270" anchor="ctr"/>
          <a:lstStyle/>
          <a:p>
            <a:pPr algn="ctr" defTabSz="14668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UY" dirty="0"/>
              <a:t>Sujetos obligados –Detección</a:t>
            </a:r>
            <a:endParaRPr lang="es-UY" sz="2300" dirty="0"/>
          </a:p>
        </p:txBody>
      </p:sp>
      <p:sp>
        <p:nvSpPr>
          <p:cNvPr id="9" name="8 Forma libre"/>
          <p:cNvSpPr/>
          <p:nvPr/>
        </p:nvSpPr>
        <p:spPr>
          <a:xfrm>
            <a:off x="2843213" y="947738"/>
            <a:ext cx="3744912" cy="752475"/>
          </a:xfrm>
          <a:custGeom>
            <a:avLst/>
            <a:gdLst>
              <a:gd name="connsiteX0" fmla="*/ 0 w 4841186"/>
              <a:gd name="connsiteY0" fmla="*/ 0 h 1133883"/>
              <a:gd name="connsiteX1" fmla="*/ 4841186 w 4841186"/>
              <a:gd name="connsiteY1" fmla="*/ 0 h 1133883"/>
              <a:gd name="connsiteX2" fmla="*/ 4841186 w 4841186"/>
              <a:gd name="connsiteY2" fmla="*/ 1133883 h 1133883"/>
              <a:gd name="connsiteX3" fmla="*/ 0 w 4841186"/>
              <a:gd name="connsiteY3" fmla="*/ 1133883 h 1133883"/>
              <a:gd name="connsiteX4" fmla="*/ 0 w 4841186"/>
              <a:gd name="connsiteY4" fmla="*/ 0 h 1133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1186" h="1133883">
                <a:moveTo>
                  <a:pt x="0" y="0"/>
                </a:moveTo>
                <a:lnTo>
                  <a:pt x="4841186" y="0"/>
                </a:lnTo>
                <a:lnTo>
                  <a:pt x="4841186" y="1133883"/>
                </a:lnTo>
                <a:lnTo>
                  <a:pt x="0" y="113388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25730" tIns="125730" rIns="125730" bIns="125730" spcCol="1270" anchor="ctr"/>
          <a:lstStyle/>
          <a:p>
            <a:pPr algn="ctr" defTabSz="14668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UY" sz="2400" dirty="0"/>
              <a:t>UIF - Análisis</a:t>
            </a:r>
          </a:p>
        </p:txBody>
      </p:sp>
      <p:sp>
        <p:nvSpPr>
          <p:cNvPr id="11" name="10 Forma libre"/>
          <p:cNvSpPr/>
          <p:nvPr/>
        </p:nvSpPr>
        <p:spPr>
          <a:xfrm>
            <a:off x="6732588" y="908050"/>
            <a:ext cx="1871662" cy="792163"/>
          </a:xfrm>
          <a:custGeom>
            <a:avLst/>
            <a:gdLst>
              <a:gd name="connsiteX0" fmla="*/ 0 w 4857888"/>
              <a:gd name="connsiteY0" fmla="*/ 0 h 900431"/>
              <a:gd name="connsiteX1" fmla="*/ 4857888 w 4857888"/>
              <a:gd name="connsiteY1" fmla="*/ 0 h 900431"/>
              <a:gd name="connsiteX2" fmla="*/ 4857888 w 4857888"/>
              <a:gd name="connsiteY2" fmla="*/ 900431 h 900431"/>
              <a:gd name="connsiteX3" fmla="*/ 0 w 4857888"/>
              <a:gd name="connsiteY3" fmla="*/ 900431 h 900431"/>
              <a:gd name="connsiteX4" fmla="*/ 0 w 4857888"/>
              <a:gd name="connsiteY4" fmla="*/ 0 h 900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7888" h="900431">
                <a:moveTo>
                  <a:pt x="0" y="0"/>
                </a:moveTo>
                <a:lnTo>
                  <a:pt x="4857888" y="0"/>
                </a:lnTo>
                <a:lnTo>
                  <a:pt x="4857888" y="900431"/>
                </a:lnTo>
                <a:lnTo>
                  <a:pt x="0" y="90043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8580" tIns="68580" rIns="68580" bIns="68580" spcCol="1270" anchor="ctr"/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UY" sz="2100" dirty="0" smtClean="0"/>
              <a:t>Fiscalía/Juez </a:t>
            </a:r>
            <a:r>
              <a:rPr lang="es-UY" sz="2100" dirty="0"/>
              <a:t>- Investigación</a:t>
            </a:r>
          </a:p>
        </p:txBody>
      </p:sp>
      <p:sp>
        <p:nvSpPr>
          <p:cNvPr id="12" name="11 Forma libre"/>
          <p:cNvSpPr/>
          <p:nvPr/>
        </p:nvSpPr>
        <p:spPr>
          <a:xfrm>
            <a:off x="6732588" y="1965325"/>
            <a:ext cx="1871662" cy="4056063"/>
          </a:xfrm>
          <a:custGeom>
            <a:avLst/>
            <a:gdLst>
              <a:gd name="connsiteX0" fmla="*/ 0 w 4841186"/>
              <a:gd name="connsiteY0" fmla="*/ 0 h 1133883"/>
              <a:gd name="connsiteX1" fmla="*/ 4841186 w 4841186"/>
              <a:gd name="connsiteY1" fmla="*/ 0 h 1133883"/>
              <a:gd name="connsiteX2" fmla="*/ 4841186 w 4841186"/>
              <a:gd name="connsiteY2" fmla="*/ 1133883 h 1133883"/>
              <a:gd name="connsiteX3" fmla="*/ 0 w 4841186"/>
              <a:gd name="connsiteY3" fmla="*/ 1133883 h 1133883"/>
              <a:gd name="connsiteX4" fmla="*/ 0 w 4841186"/>
              <a:gd name="connsiteY4" fmla="*/ 0 h 1133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1186" h="1133883">
                <a:moveTo>
                  <a:pt x="0" y="0"/>
                </a:moveTo>
                <a:lnTo>
                  <a:pt x="4841186" y="0"/>
                </a:lnTo>
                <a:lnTo>
                  <a:pt x="4841186" y="1133883"/>
                </a:lnTo>
                <a:lnTo>
                  <a:pt x="0" y="1133883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25730" tIns="125730" rIns="125730" bIns="125730" spcCol="1270" anchor="ctr"/>
          <a:lstStyle/>
          <a:p>
            <a:pPr algn="ctr" defTabSz="14668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UY" sz="2200" dirty="0"/>
              <a:t>Resolución</a:t>
            </a:r>
          </a:p>
          <a:p>
            <a:pPr algn="ctr" defTabSz="14668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UY" sz="2200" dirty="0"/>
              <a:t>(Justicia)</a:t>
            </a:r>
          </a:p>
        </p:txBody>
      </p:sp>
      <p:sp>
        <p:nvSpPr>
          <p:cNvPr id="13" name="12 Forma libre"/>
          <p:cNvSpPr/>
          <p:nvPr/>
        </p:nvSpPr>
        <p:spPr>
          <a:xfrm>
            <a:off x="323850" y="3868738"/>
            <a:ext cx="2044700" cy="1073150"/>
          </a:xfrm>
          <a:custGeom>
            <a:avLst/>
            <a:gdLst>
              <a:gd name="connsiteX0" fmla="*/ 0 w 4841186"/>
              <a:gd name="connsiteY0" fmla="*/ 0 h 1133883"/>
              <a:gd name="connsiteX1" fmla="*/ 4841186 w 4841186"/>
              <a:gd name="connsiteY1" fmla="*/ 0 h 1133883"/>
              <a:gd name="connsiteX2" fmla="*/ 4841186 w 4841186"/>
              <a:gd name="connsiteY2" fmla="*/ 1133883 h 1133883"/>
              <a:gd name="connsiteX3" fmla="*/ 0 w 4841186"/>
              <a:gd name="connsiteY3" fmla="*/ 1133883 h 1133883"/>
              <a:gd name="connsiteX4" fmla="*/ 0 w 4841186"/>
              <a:gd name="connsiteY4" fmla="*/ 0 h 1133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1186" h="1133883">
                <a:moveTo>
                  <a:pt x="0" y="0"/>
                </a:moveTo>
                <a:lnTo>
                  <a:pt x="4841186" y="0"/>
                </a:lnTo>
                <a:lnTo>
                  <a:pt x="4841186" y="1133883"/>
                </a:lnTo>
                <a:lnTo>
                  <a:pt x="0" y="113388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25730" tIns="125730" rIns="125730" bIns="125730" spcCol="1270" anchor="ctr"/>
          <a:lstStyle/>
          <a:p>
            <a:pPr algn="ctr" defTabSz="14668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UY" sz="2000" dirty="0"/>
              <a:t>Otras fuentes de información</a:t>
            </a:r>
          </a:p>
        </p:txBody>
      </p:sp>
      <p:sp>
        <p:nvSpPr>
          <p:cNvPr id="14" name="13 Forma libre"/>
          <p:cNvSpPr/>
          <p:nvPr/>
        </p:nvSpPr>
        <p:spPr>
          <a:xfrm>
            <a:off x="311150" y="4935538"/>
            <a:ext cx="2046288" cy="1085850"/>
          </a:xfrm>
          <a:custGeom>
            <a:avLst/>
            <a:gdLst>
              <a:gd name="connsiteX0" fmla="*/ 0 w 4767019"/>
              <a:gd name="connsiteY0" fmla="*/ 0 h 1108234"/>
              <a:gd name="connsiteX1" fmla="*/ 4767019 w 4767019"/>
              <a:gd name="connsiteY1" fmla="*/ 0 h 1108234"/>
              <a:gd name="connsiteX2" fmla="*/ 4767019 w 4767019"/>
              <a:gd name="connsiteY2" fmla="*/ 1108234 h 1108234"/>
              <a:gd name="connsiteX3" fmla="*/ 0 w 4767019"/>
              <a:gd name="connsiteY3" fmla="*/ 1108234 h 1108234"/>
              <a:gd name="connsiteX4" fmla="*/ 0 w 4767019"/>
              <a:gd name="connsiteY4" fmla="*/ 0 h 110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7019" h="1108234">
                <a:moveTo>
                  <a:pt x="0" y="0"/>
                </a:moveTo>
                <a:lnTo>
                  <a:pt x="4767019" y="0"/>
                </a:lnTo>
                <a:lnTo>
                  <a:pt x="4767019" y="1108234"/>
                </a:lnTo>
                <a:lnTo>
                  <a:pt x="0" y="110823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25730" tIns="125730" rIns="125730" bIns="125730" spcCol="1270" anchor="ctr"/>
          <a:lstStyle/>
          <a:p>
            <a:pPr algn="ctr" defTabSz="14668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UY" sz="1600" dirty="0"/>
              <a:t>Datos financieros y no financieros</a:t>
            </a:r>
          </a:p>
        </p:txBody>
      </p:sp>
      <p:sp>
        <p:nvSpPr>
          <p:cNvPr id="15" name="14 Forma libre"/>
          <p:cNvSpPr/>
          <p:nvPr/>
        </p:nvSpPr>
        <p:spPr>
          <a:xfrm>
            <a:off x="2843213" y="1700213"/>
            <a:ext cx="2233612" cy="4321175"/>
          </a:xfrm>
          <a:custGeom>
            <a:avLst/>
            <a:gdLst>
              <a:gd name="connsiteX0" fmla="*/ 0 w 4857888"/>
              <a:gd name="connsiteY0" fmla="*/ 0 h 900431"/>
              <a:gd name="connsiteX1" fmla="*/ 4857888 w 4857888"/>
              <a:gd name="connsiteY1" fmla="*/ 0 h 900431"/>
              <a:gd name="connsiteX2" fmla="*/ 4857888 w 4857888"/>
              <a:gd name="connsiteY2" fmla="*/ 900431 h 900431"/>
              <a:gd name="connsiteX3" fmla="*/ 0 w 4857888"/>
              <a:gd name="connsiteY3" fmla="*/ 900431 h 900431"/>
              <a:gd name="connsiteX4" fmla="*/ 0 w 4857888"/>
              <a:gd name="connsiteY4" fmla="*/ 0 h 900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7888" h="900431">
                <a:moveTo>
                  <a:pt x="0" y="0"/>
                </a:moveTo>
                <a:lnTo>
                  <a:pt x="4857888" y="0"/>
                </a:lnTo>
                <a:lnTo>
                  <a:pt x="4857888" y="900431"/>
                </a:lnTo>
                <a:lnTo>
                  <a:pt x="0" y="900431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8580" tIns="68580" rIns="68580" bIns="68580" spcCol="1270" anchor="ctr"/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  <a:defRPr/>
            </a:pPr>
            <a:endParaRPr lang="es-UY" sz="2200" dirty="0" smtClean="0"/>
          </a:p>
          <a:p>
            <a:pPr algn="ctr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UY" sz="2200" dirty="0" smtClean="0"/>
              <a:t>Proceso </a:t>
            </a:r>
            <a:r>
              <a:rPr lang="es-UY" sz="2200" dirty="0"/>
              <a:t>de inteligencia financiera</a:t>
            </a:r>
          </a:p>
          <a:p>
            <a:pPr algn="ctr" defTabSz="800100">
              <a:lnSpc>
                <a:spcPct val="90000"/>
              </a:lnSpc>
              <a:spcAft>
                <a:spcPct val="35000"/>
              </a:spcAft>
              <a:defRPr/>
            </a:pPr>
            <a:endParaRPr lang="es-UY" sz="1200" dirty="0"/>
          </a:p>
          <a:p>
            <a:pPr marL="285750" indent="-285750" defTabSz="800100">
              <a:lnSpc>
                <a:spcPct val="90000"/>
              </a:lnSpc>
              <a:spcAft>
                <a:spcPct val="35000"/>
              </a:spcAft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es-UY" dirty="0"/>
              <a:t>Transforma los datos en información útil</a:t>
            </a:r>
          </a:p>
          <a:p>
            <a:pPr defTabSz="800100">
              <a:lnSpc>
                <a:spcPct val="90000"/>
              </a:lnSpc>
              <a:spcAft>
                <a:spcPct val="35000"/>
              </a:spcAft>
              <a:defRPr/>
            </a:pPr>
            <a:endParaRPr lang="es-UY" sz="1200" dirty="0"/>
          </a:p>
          <a:p>
            <a:pPr marL="285750" indent="-285750" defTabSz="800100">
              <a:lnSpc>
                <a:spcPct val="90000"/>
              </a:lnSpc>
              <a:spcAft>
                <a:spcPct val="35000"/>
              </a:spcAft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es-UY" dirty="0"/>
              <a:t>Trata de confirmar si existen elementos de inusualidad o sospecha</a:t>
            </a:r>
          </a:p>
          <a:p>
            <a:pPr algn="ctr" defTabSz="800100">
              <a:lnSpc>
                <a:spcPct val="90000"/>
              </a:lnSpc>
              <a:spcAft>
                <a:spcPct val="35000"/>
              </a:spcAft>
              <a:defRPr/>
            </a:pPr>
            <a:endParaRPr lang="es-UY" sz="1200" dirty="0"/>
          </a:p>
          <a:p>
            <a:pPr algn="ctr" defTabSz="800100">
              <a:lnSpc>
                <a:spcPct val="90000"/>
              </a:lnSpc>
              <a:spcAft>
                <a:spcPct val="35000"/>
              </a:spcAft>
              <a:defRPr/>
            </a:pPr>
            <a:endParaRPr lang="es-UY" sz="1600" dirty="0"/>
          </a:p>
        </p:txBody>
      </p:sp>
      <p:sp>
        <p:nvSpPr>
          <p:cNvPr id="3" name="2 Flecha derecha"/>
          <p:cNvSpPr/>
          <p:nvPr/>
        </p:nvSpPr>
        <p:spPr>
          <a:xfrm>
            <a:off x="5076825" y="4076700"/>
            <a:ext cx="1655763" cy="504825"/>
          </a:xfrm>
          <a:prstGeom prst="rightArrow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UY"/>
          </a:p>
        </p:txBody>
      </p:sp>
      <p:sp>
        <p:nvSpPr>
          <p:cNvPr id="4" name="3 Rectángulo"/>
          <p:cNvSpPr/>
          <p:nvPr/>
        </p:nvSpPr>
        <p:spPr>
          <a:xfrm>
            <a:off x="5219700" y="1965325"/>
            <a:ext cx="1368425" cy="1903413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UY" sz="1600" dirty="0"/>
              <a:t>Informe de inteligencia financiera</a:t>
            </a:r>
          </a:p>
        </p:txBody>
      </p:sp>
    </p:spTree>
    <p:extLst>
      <p:ext uri="{BB962C8B-B14F-4D97-AF65-F5344CB8AC3E}">
        <p14:creationId xmlns:p14="http://schemas.microsoft.com/office/powerpoint/2010/main" val="3471146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0" y="401782"/>
            <a:ext cx="8853488" cy="6192982"/>
          </a:xfrm>
        </p:spPr>
        <p:txBody>
          <a:bodyPr>
            <a:normAutofit fontScale="92500"/>
          </a:bodyPr>
          <a:lstStyle/>
          <a:p>
            <a:pPr marL="0" algn="ctr">
              <a:buFont typeface="Arial" panose="020B0604020202020204" pitchFamily="34" charset="0"/>
              <a:buNone/>
              <a:defRPr/>
            </a:pPr>
            <a:r>
              <a:rPr lang="es-UY" sz="3200" b="1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CONTENIDO DE LA INTELIGENCIA FINANCIERA</a:t>
            </a:r>
          </a:p>
          <a:p>
            <a:pPr marL="0" algn="just">
              <a:buFont typeface="Arial" panose="020B0604020202020204" pitchFamily="34" charset="0"/>
              <a:buNone/>
              <a:defRPr/>
            </a:pPr>
            <a:endParaRPr lang="es-UY" sz="2400" dirty="0" smtClean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0" algn="just">
              <a:buFont typeface="Arial" panose="020B0604020202020204" pitchFamily="34" charset="0"/>
              <a:buNone/>
              <a:defRPr/>
            </a:pPr>
            <a:endParaRPr lang="es-UY" sz="2400" dirty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  <a:p>
            <a:r>
              <a:rPr lang="es-ES" sz="2400" b="1" dirty="0">
                <a:solidFill>
                  <a:schemeClr val="tx2"/>
                </a:solidFill>
              </a:rPr>
              <a:t>Información </a:t>
            </a:r>
            <a:r>
              <a:rPr lang="es-ES" sz="2400" b="1" dirty="0" smtClean="0">
                <a:solidFill>
                  <a:schemeClr val="tx2"/>
                </a:solidFill>
              </a:rPr>
              <a:t>Fiscal - </a:t>
            </a:r>
            <a:r>
              <a:rPr lang="es-ES" sz="2400" dirty="0" smtClean="0">
                <a:solidFill>
                  <a:schemeClr val="tx2"/>
                </a:solidFill>
              </a:rPr>
              <a:t>Información </a:t>
            </a:r>
            <a:r>
              <a:rPr lang="es-ES" sz="2400" dirty="0">
                <a:solidFill>
                  <a:schemeClr val="tx2"/>
                </a:solidFill>
              </a:rPr>
              <a:t>del contribuyente</a:t>
            </a:r>
          </a:p>
          <a:p>
            <a:r>
              <a:rPr lang="es-ES" sz="2400" dirty="0" smtClean="0">
                <a:solidFill>
                  <a:schemeClr val="tx2"/>
                </a:solidFill>
              </a:rPr>
              <a:t>Declaraciones </a:t>
            </a:r>
            <a:r>
              <a:rPr lang="es-ES" sz="2400" dirty="0">
                <a:solidFill>
                  <a:schemeClr val="tx2"/>
                </a:solidFill>
              </a:rPr>
              <a:t>de impuestos  </a:t>
            </a:r>
          </a:p>
          <a:p>
            <a:pPr algn="just"/>
            <a:r>
              <a:rPr lang="es-ES" sz="2400" dirty="0" smtClean="0">
                <a:solidFill>
                  <a:schemeClr val="tx2"/>
                </a:solidFill>
              </a:rPr>
              <a:t>Declaraciones </a:t>
            </a:r>
            <a:r>
              <a:rPr lang="es-ES" sz="2400" dirty="0">
                <a:solidFill>
                  <a:schemeClr val="tx2"/>
                </a:solidFill>
              </a:rPr>
              <a:t>informativas </a:t>
            </a:r>
            <a:r>
              <a:rPr lang="es-ES" sz="2400" dirty="0" smtClean="0">
                <a:solidFill>
                  <a:schemeClr val="tx2"/>
                </a:solidFill>
              </a:rPr>
              <a:t>(pagos, operaciones </a:t>
            </a:r>
            <a:r>
              <a:rPr lang="es-ES" sz="2400" dirty="0">
                <a:solidFill>
                  <a:schemeClr val="tx2"/>
                </a:solidFill>
              </a:rPr>
              <a:t>en </a:t>
            </a:r>
            <a:r>
              <a:rPr lang="es-ES" sz="2400" dirty="0" smtClean="0">
                <a:solidFill>
                  <a:schemeClr val="tx2"/>
                </a:solidFill>
              </a:rPr>
              <a:t>efectivo, clientes </a:t>
            </a:r>
            <a:r>
              <a:rPr lang="es-ES" sz="2400" dirty="0">
                <a:solidFill>
                  <a:schemeClr val="tx2"/>
                </a:solidFill>
              </a:rPr>
              <a:t>y </a:t>
            </a:r>
            <a:r>
              <a:rPr lang="es-ES" sz="2400" dirty="0" smtClean="0">
                <a:solidFill>
                  <a:schemeClr val="tx2"/>
                </a:solidFill>
              </a:rPr>
              <a:t>proveedores, sueldos </a:t>
            </a:r>
            <a:r>
              <a:rPr lang="es-ES" sz="2400" dirty="0">
                <a:solidFill>
                  <a:schemeClr val="tx2"/>
                </a:solidFill>
              </a:rPr>
              <a:t>y </a:t>
            </a:r>
            <a:r>
              <a:rPr lang="es-ES" sz="2400" dirty="0" smtClean="0">
                <a:solidFill>
                  <a:schemeClr val="tx2"/>
                </a:solidFill>
              </a:rPr>
              <a:t>salarios, cuentas bancarias, etc.).</a:t>
            </a:r>
          </a:p>
          <a:p>
            <a:pPr marL="0" indent="0">
              <a:buNone/>
            </a:pPr>
            <a:endParaRPr lang="es-ES" sz="2400" dirty="0" smtClean="0">
              <a:solidFill>
                <a:schemeClr val="tx2"/>
              </a:solidFill>
            </a:endParaRPr>
          </a:p>
          <a:p>
            <a:r>
              <a:rPr lang="es-ES" sz="2400" b="1" dirty="0">
                <a:solidFill>
                  <a:schemeClr val="tx2"/>
                </a:solidFill>
              </a:rPr>
              <a:t>Información </a:t>
            </a:r>
            <a:r>
              <a:rPr lang="es-ES" sz="2400" b="1" dirty="0" smtClean="0">
                <a:solidFill>
                  <a:schemeClr val="tx2"/>
                </a:solidFill>
              </a:rPr>
              <a:t>de Aduanas</a:t>
            </a:r>
            <a:endParaRPr lang="es-ES" sz="2400" dirty="0">
              <a:solidFill>
                <a:schemeClr val="tx2"/>
              </a:solidFill>
            </a:endParaRPr>
          </a:p>
          <a:p>
            <a:r>
              <a:rPr lang="es-ES" sz="2400" dirty="0" smtClean="0">
                <a:solidFill>
                  <a:schemeClr val="tx2"/>
                </a:solidFill>
              </a:rPr>
              <a:t>Declaraciones </a:t>
            </a:r>
            <a:r>
              <a:rPr lang="es-ES" sz="2400" dirty="0">
                <a:solidFill>
                  <a:schemeClr val="tx2"/>
                </a:solidFill>
              </a:rPr>
              <a:t>de transporte transfronterizo de efectivo y valores</a:t>
            </a:r>
          </a:p>
          <a:p>
            <a:r>
              <a:rPr lang="es-ES" sz="2400" dirty="0" smtClean="0">
                <a:solidFill>
                  <a:schemeClr val="tx2"/>
                </a:solidFill>
              </a:rPr>
              <a:t>Operaciones </a:t>
            </a:r>
            <a:r>
              <a:rPr lang="es-ES" sz="2400" dirty="0">
                <a:solidFill>
                  <a:schemeClr val="tx2"/>
                </a:solidFill>
              </a:rPr>
              <a:t>de comercio </a:t>
            </a:r>
            <a:r>
              <a:rPr lang="es-ES" sz="2400" dirty="0" smtClean="0">
                <a:solidFill>
                  <a:schemeClr val="tx2"/>
                </a:solidFill>
              </a:rPr>
              <a:t>exterior (Información </a:t>
            </a:r>
            <a:r>
              <a:rPr lang="es-ES" sz="2400" dirty="0">
                <a:solidFill>
                  <a:schemeClr val="tx2"/>
                </a:solidFill>
              </a:rPr>
              <a:t>de operaciones de importación y </a:t>
            </a:r>
            <a:r>
              <a:rPr lang="es-ES" sz="2400" dirty="0" smtClean="0">
                <a:solidFill>
                  <a:schemeClr val="tx2"/>
                </a:solidFill>
              </a:rPr>
              <a:t>exportación, personas </a:t>
            </a:r>
            <a:r>
              <a:rPr lang="es-ES" sz="2400" dirty="0">
                <a:solidFill>
                  <a:schemeClr val="tx2"/>
                </a:solidFill>
              </a:rPr>
              <a:t>o compañías con las que opera en el </a:t>
            </a:r>
            <a:r>
              <a:rPr lang="es-ES" sz="2400" dirty="0" smtClean="0">
                <a:solidFill>
                  <a:schemeClr val="tx2"/>
                </a:solidFill>
              </a:rPr>
              <a:t>exterior, tipo </a:t>
            </a:r>
            <a:r>
              <a:rPr lang="es-ES" sz="2400" dirty="0">
                <a:solidFill>
                  <a:schemeClr val="tx2"/>
                </a:solidFill>
              </a:rPr>
              <a:t>de mercancías, montos </a:t>
            </a:r>
            <a:r>
              <a:rPr lang="es-ES" sz="2400" dirty="0" smtClean="0">
                <a:solidFill>
                  <a:schemeClr val="tx2"/>
                </a:solidFill>
              </a:rPr>
              <a:t>operados, etc.)</a:t>
            </a:r>
            <a:endParaRPr lang="es-ES" sz="2400" dirty="0">
              <a:solidFill>
                <a:schemeClr val="tx2"/>
              </a:solidFill>
            </a:endParaRPr>
          </a:p>
          <a:p>
            <a:endParaRPr lang="es-ES" sz="2100" dirty="0" smtClean="0">
              <a:solidFill>
                <a:schemeClr val="accent1"/>
              </a:solidFill>
            </a:endParaRPr>
          </a:p>
          <a:p>
            <a:pPr marL="0" algn="ctr">
              <a:buFont typeface="Arial" panose="020B0604020202020204" pitchFamily="34" charset="0"/>
              <a:buNone/>
              <a:defRPr/>
            </a:pPr>
            <a:endParaRPr lang="es-UY" sz="3200" b="1" dirty="0">
              <a:solidFill>
                <a:schemeClr val="accent1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0" algn="ctr">
              <a:buFont typeface="Arial" panose="020B0604020202020204" pitchFamily="34" charset="0"/>
              <a:buNone/>
              <a:defRPr/>
            </a:pPr>
            <a:endParaRPr lang="es-UY" sz="2000" b="1" dirty="0" smtClean="0">
              <a:solidFill>
                <a:schemeClr val="accent1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0" algn="just">
              <a:buClr>
                <a:srgbClr val="0F6FC6"/>
              </a:buClr>
              <a:buFont typeface="Arial" panose="020B0604020202020204" pitchFamily="34" charset="0"/>
              <a:buNone/>
              <a:defRPr/>
            </a:pPr>
            <a:endParaRPr lang="es-UY" sz="2400" dirty="0" smtClean="0">
              <a:solidFill>
                <a:srgbClr val="0F6FC6">
                  <a:lumMod val="75000"/>
                </a:srgbClr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es-UY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377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0" y="401782"/>
            <a:ext cx="8853488" cy="6192982"/>
          </a:xfrm>
        </p:spPr>
        <p:txBody>
          <a:bodyPr>
            <a:normAutofit/>
          </a:bodyPr>
          <a:lstStyle/>
          <a:p>
            <a:pPr marL="0" algn="ctr">
              <a:buFont typeface="Arial" panose="020B0604020202020204" pitchFamily="34" charset="0"/>
              <a:buNone/>
              <a:defRPr/>
            </a:pPr>
            <a:r>
              <a:rPr lang="es-UY" sz="3200" b="1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CONTENIDO DE LA INTELIGENCIA FINANCIERA</a:t>
            </a:r>
          </a:p>
          <a:p>
            <a:pPr marL="0" algn="just">
              <a:buFont typeface="Arial" panose="020B0604020202020204" pitchFamily="34" charset="0"/>
              <a:buNone/>
              <a:defRPr/>
            </a:pPr>
            <a:endParaRPr lang="es-UY" sz="2400" dirty="0" smtClean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0" algn="just">
              <a:buFont typeface="Arial" panose="020B0604020202020204" pitchFamily="34" charset="0"/>
              <a:buNone/>
              <a:defRPr/>
            </a:pPr>
            <a:endParaRPr lang="es-UY" sz="2200" dirty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  <a:p>
            <a:r>
              <a:rPr lang="es-ES" sz="2200" b="1" dirty="0">
                <a:solidFill>
                  <a:schemeClr val="tx2"/>
                </a:solidFill>
              </a:rPr>
              <a:t>Información Patrimonial</a:t>
            </a:r>
            <a:endParaRPr lang="es-ES" sz="2200" dirty="0">
              <a:solidFill>
                <a:schemeClr val="tx2"/>
              </a:solidFill>
            </a:endParaRPr>
          </a:p>
          <a:p>
            <a:r>
              <a:rPr lang="es-ES" sz="2200" dirty="0">
                <a:solidFill>
                  <a:schemeClr val="tx2"/>
                </a:solidFill>
              </a:rPr>
              <a:t>Bienes inmuebles </a:t>
            </a:r>
          </a:p>
          <a:p>
            <a:r>
              <a:rPr lang="es-ES" sz="2200" dirty="0">
                <a:solidFill>
                  <a:schemeClr val="tx2"/>
                </a:solidFill>
              </a:rPr>
              <a:t>Bienes muebles</a:t>
            </a:r>
          </a:p>
          <a:p>
            <a:r>
              <a:rPr lang="es-ES" sz="2200" dirty="0">
                <a:solidFill>
                  <a:schemeClr val="tx2"/>
                </a:solidFill>
              </a:rPr>
              <a:t>Productos financieros (cuentas, inversiones)</a:t>
            </a:r>
          </a:p>
          <a:p>
            <a:pPr marL="0" indent="0">
              <a:buNone/>
            </a:pPr>
            <a:endParaRPr lang="es-ES" sz="2200" dirty="0">
              <a:solidFill>
                <a:schemeClr val="tx2"/>
              </a:solidFill>
            </a:endParaRPr>
          </a:p>
          <a:p>
            <a:r>
              <a:rPr lang="es-ES" sz="2200" b="1" dirty="0">
                <a:solidFill>
                  <a:schemeClr val="tx2"/>
                </a:solidFill>
              </a:rPr>
              <a:t>Información Comercial y Corporativa</a:t>
            </a:r>
            <a:endParaRPr lang="es-ES" sz="2200" dirty="0">
              <a:solidFill>
                <a:schemeClr val="tx2"/>
              </a:solidFill>
            </a:endParaRPr>
          </a:p>
          <a:p>
            <a:r>
              <a:rPr lang="es-ES" sz="2200" dirty="0">
                <a:solidFill>
                  <a:schemeClr val="tx2"/>
                </a:solidFill>
              </a:rPr>
              <a:t>Información del Registro Publico de Comercio</a:t>
            </a:r>
          </a:p>
          <a:p>
            <a:r>
              <a:rPr lang="es-UY" sz="2200" dirty="0">
                <a:solidFill>
                  <a:schemeClr val="tx2"/>
                </a:solidFill>
              </a:rPr>
              <a:t>Información del Registro de Beneficiario Final</a:t>
            </a:r>
            <a:endParaRPr lang="es-ES" sz="2200" dirty="0">
              <a:solidFill>
                <a:schemeClr val="tx2"/>
              </a:solidFill>
            </a:endParaRPr>
          </a:p>
          <a:p>
            <a:endParaRPr lang="es-ES" sz="2100" dirty="0" smtClean="0">
              <a:solidFill>
                <a:schemeClr val="accent1"/>
              </a:solidFill>
            </a:endParaRPr>
          </a:p>
          <a:p>
            <a:pPr marL="0" algn="ctr">
              <a:buFont typeface="Arial" panose="020B0604020202020204" pitchFamily="34" charset="0"/>
              <a:buNone/>
              <a:defRPr/>
            </a:pPr>
            <a:endParaRPr lang="es-UY" sz="3200" b="1" dirty="0">
              <a:solidFill>
                <a:schemeClr val="accent1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0" algn="ctr">
              <a:buFont typeface="Arial" panose="020B0604020202020204" pitchFamily="34" charset="0"/>
              <a:buNone/>
              <a:defRPr/>
            </a:pPr>
            <a:endParaRPr lang="es-UY" sz="2000" b="1" dirty="0" smtClean="0">
              <a:solidFill>
                <a:schemeClr val="accent1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0" algn="just">
              <a:buClr>
                <a:srgbClr val="0F6FC6"/>
              </a:buClr>
              <a:buFont typeface="Arial" panose="020B0604020202020204" pitchFamily="34" charset="0"/>
              <a:buNone/>
              <a:defRPr/>
            </a:pPr>
            <a:endParaRPr lang="es-UY" sz="2400" dirty="0" smtClean="0">
              <a:solidFill>
                <a:srgbClr val="0F6FC6">
                  <a:lumMod val="75000"/>
                </a:srgbClr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es-UY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940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0" y="401782"/>
            <a:ext cx="8853488" cy="6192982"/>
          </a:xfrm>
        </p:spPr>
        <p:txBody>
          <a:bodyPr>
            <a:normAutofit/>
          </a:bodyPr>
          <a:lstStyle/>
          <a:p>
            <a:pPr marL="0" algn="ctr">
              <a:buFont typeface="Arial" panose="020B0604020202020204" pitchFamily="34" charset="0"/>
              <a:buNone/>
              <a:defRPr/>
            </a:pPr>
            <a:r>
              <a:rPr lang="es-UY" sz="3200" b="1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CONTENIDO DE LA INTELIGENCIA FINANCIERA</a:t>
            </a:r>
          </a:p>
          <a:p>
            <a:pPr marL="0" algn="just">
              <a:buFont typeface="Arial" panose="020B0604020202020204" pitchFamily="34" charset="0"/>
              <a:buNone/>
              <a:defRPr/>
            </a:pPr>
            <a:endParaRPr lang="es-UY" sz="2400" dirty="0" smtClean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  <a:p>
            <a:r>
              <a:rPr lang="es-ES" sz="2200" b="1" dirty="0" smtClean="0">
                <a:solidFill>
                  <a:schemeClr val="tx2"/>
                </a:solidFill>
              </a:rPr>
              <a:t>Información </a:t>
            </a:r>
            <a:r>
              <a:rPr lang="es-ES" sz="2200" b="1" dirty="0">
                <a:solidFill>
                  <a:schemeClr val="tx2"/>
                </a:solidFill>
              </a:rPr>
              <a:t>Migratoria</a:t>
            </a:r>
            <a:endParaRPr lang="es-ES" sz="2200" dirty="0">
              <a:solidFill>
                <a:schemeClr val="tx2"/>
              </a:solidFill>
            </a:endParaRPr>
          </a:p>
          <a:p>
            <a:pPr algn="just"/>
            <a:r>
              <a:rPr lang="es-ES" sz="2200" dirty="0">
                <a:solidFill>
                  <a:schemeClr val="tx2"/>
                </a:solidFill>
              </a:rPr>
              <a:t>Registro de entradas y salidas al país, así como su origen y destino (vía</a:t>
            </a:r>
            <a:r>
              <a:rPr lang="pt-BR" sz="2200" dirty="0">
                <a:solidFill>
                  <a:schemeClr val="tx2"/>
                </a:solidFill>
              </a:rPr>
              <a:t> de entrada, </a:t>
            </a:r>
            <a:r>
              <a:rPr lang="es-ES" sz="2200" dirty="0">
                <a:solidFill>
                  <a:schemeClr val="tx2"/>
                </a:solidFill>
              </a:rPr>
              <a:t>frecuencia de viajes)</a:t>
            </a:r>
          </a:p>
          <a:p>
            <a:r>
              <a:rPr lang="es-ES" sz="2200" dirty="0">
                <a:solidFill>
                  <a:schemeClr val="tx2"/>
                </a:solidFill>
              </a:rPr>
              <a:t>Información del pasaporte</a:t>
            </a:r>
          </a:p>
          <a:p>
            <a:pPr marL="0" indent="0">
              <a:buNone/>
            </a:pPr>
            <a:endParaRPr lang="es-UY" sz="2200" dirty="0">
              <a:solidFill>
                <a:schemeClr val="tx2"/>
              </a:solidFill>
            </a:endParaRPr>
          </a:p>
          <a:p>
            <a:r>
              <a:rPr lang="es-ES" sz="2200" b="1" dirty="0">
                <a:solidFill>
                  <a:schemeClr val="tx2"/>
                </a:solidFill>
              </a:rPr>
              <a:t>Información Policial y Judicial</a:t>
            </a:r>
            <a:endParaRPr lang="es-ES" sz="2200" dirty="0">
              <a:solidFill>
                <a:schemeClr val="tx2"/>
              </a:solidFill>
            </a:endParaRPr>
          </a:p>
          <a:p>
            <a:r>
              <a:rPr lang="es-ES" sz="2200" dirty="0">
                <a:solidFill>
                  <a:schemeClr val="tx2"/>
                </a:solidFill>
              </a:rPr>
              <a:t>Registros Criminales</a:t>
            </a:r>
          </a:p>
          <a:p>
            <a:r>
              <a:rPr lang="es-ES" sz="2200" dirty="0">
                <a:solidFill>
                  <a:schemeClr val="tx2"/>
                </a:solidFill>
              </a:rPr>
              <a:t>Reportes de investigación</a:t>
            </a:r>
          </a:p>
          <a:p>
            <a:r>
              <a:rPr lang="es-ES" sz="2200" dirty="0">
                <a:solidFill>
                  <a:schemeClr val="tx2"/>
                </a:solidFill>
              </a:rPr>
              <a:t>Diligencias de la policía </a:t>
            </a:r>
          </a:p>
          <a:p>
            <a:r>
              <a:rPr lang="es-ES" sz="2200" dirty="0">
                <a:solidFill>
                  <a:schemeClr val="tx2"/>
                </a:solidFill>
              </a:rPr>
              <a:t>Sentencias</a:t>
            </a:r>
          </a:p>
          <a:p>
            <a:endParaRPr lang="es-ES" sz="2100" dirty="0" smtClean="0">
              <a:solidFill>
                <a:schemeClr val="accent1"/>
              </a:solidFill>
            </a:endParaRPr>
          </a:p>
          <a:p>
            <a:pPr marL="0" algn="ctr">
              <a:buFont typeface="Arial" panose="020B0604020202020204" pitchFamily="34" charset="0"/>
              <a:buNone/>
              <a:defRPr/>
            </a:pPr>
            <a:endParaRPr lang="es-UY" sz="3200" b="1" dirty="0">
              <a:solidFill>
                <a:schemeClr val="accent1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0" algn="ctr">
              <a:buFont typeface="Arial" panose="020B0604020202020204" pitchFamily="34" charset="0"/>
              <a:buNone/>
              <a:defRPr/>
            </a:pPr>
            <a:endParaRPr lang="es-UY" sz="2000" b="1" dirty="0" smtClean="0">
              <a:solidFill>
                <a:schemeClr val="accent1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0" algn="just">
              <a:buClr>
                <a:srgbClr val="0F6FC6"/>
              </a:buClr>
              <a:buFont typeface="Arial" panose="020B0604020202020204" pitchFamily="34" charset="0"/>
              <a:buNone/>
              <a:defRPr/>
            </a:pPr>
            <a:endParaRPr lang="es-UY" sz="2400" dirty="0" smtClean="0">
              <a:solidFill>
                <a:srgbClr val="0F6FC6">
                  <a:lumMod val="75000"/>
                </a:srgbClr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es-UY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332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0" y="401782"/>
            <a:ext cx="8853488" cy="6192982"/>
          </a:xfrm>
        </p:spPr>
        <p:txBody>
          <a:bodyPr>
            <a:normAutofit/>
          </a:bodyPr>
          <a:lstStyle/>
          <a:p>
            <a:pPr marL="0" algn="ctr">
              <a:buFont typeface="Arial" panose="020B0604020202020204" pitchFamily="34" charset="0"/>
              <a:buNone/>
              <a:defRPr/>
            </a:pPr>
            <a:r>
              <a:rPr lang="es-UY" sz="3200" b="1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CONTENIDO DE LA INTELIGENCIA FINANCIERA</a:t>
            </a:r>
          </a:p>
          <a:p>
            <a:pPr marL="0" algn="just">
              <a:buFont typeface="Arial" panose="020B0604020202020204" pitchFamily="34" charset="0"/>
              <a:buNone/>
              <a:defRPr/>
            </a:pPr>
            <a:endParaRPr lang="es-UY" sz="2400" dirty="0" smtClean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0" algn="just">
              <a:buFont typeface="Arial" panose="020B0604020202020204" pitchFamily="34" charset="0"/>
              <a:buNone/>
              <a:defRPr/>
            </a:pPr>
            <a:endParaRPr lang="es-UY" sz="2400" dirty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  <a:p>
            <a:r>
              <a:rPr lang="es-ES" sz="2400" b="1" dirty="0">
                <a:solidFill>
                  <a:schemeClr val="tx2"/>
                </a:solidFill>
              </a:rPr>
              <a:t>Información de los Organismos Supervisores</a:t>
            </a:r>
          </a:p>
          <a:p>
            <a:r>
              <a:rPr lang="es-ES" sz="2400" dirty="0">
                <a:solidFill>
                  <a:schemeClr val="tx2"/>
                </a:solidFill>
              </a:rPr>
              <a:t>Informes de supervisión, sanciones</a:t>
            </a:r>
          </a:p>
          <a:p>
            <a:endParaRPr lang="es-UY" sz="2400" dirty="0">
              <a:solidFill>
                <a:schemeClr val="tx2"/>
              </a:solidFill>
            </a:endParaRPr>
          </a:p>
          <a:p>
            <a:r>
              <a:rPr lang="es-ES" sz="2400" b="1" dirty="0">
                <a:solidFill>
                  <a:schemeClr val="tx2"/>
                </a:solidFill>
              </a:rPr>
              <a:t>Otras Fuentes de Información</a:t>
            </a:r>
            <a:r>
              <a:rPr lang="es-ES" sz="2400" dirty="0">
                <a:solidFill>
                  <a:schemeClr val="tx2"/>
                </a:solidFill>
              </a:rPr>
              <a:t> </a:t>
            </a:r>
          </a:p>
          <a:p>
            <a:r>
              <a:rPr lang="es-ES" sz="2400" dirty="0">
                <a:solidFill>
                  <a:schemeClr val="tx2"/>
                </a:solidFill>
              </a:rPr>
              <a:t>Seguro Social, Padrón electoral, Funcionarios Públicos, Telefonía e internet, Transporte aéreo y marítimo, Licencias de conducir</a:t>
            </a:r>
          </a:p>
          <a:p>
            <a:endParaRPr lang="es-ES" sz="2100" dirty="0" smtClean="0">
              <a:solidFill>
                <a:schemeClr val="tx2"/>
              </a:solidFill>
            </a:endParaRPr>
          </a:p>
          <a:p>
            <a:pPr marL="0" algn="ctr">
              <a:buFont typeface="Arial" panose="020B0604020202020204" pitchFamily="34" charset="0"/>
              <a:buNone/>
              <a:defRPr/>
            </a:pPr>
            <a:endParaRPr lang="es-UY" sz="3200" b="1" dirty="0">
              <a:solidFill>
                <a:schemeClr val="accent1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0" algn="ctr">
              <a:buFont typeface="Arial" panose="020B0604020202020204" pitchFamily="34" charset="0"/>
              <a:buNone/>
              <a:defRPr/>
            </a:pPr>
            <a:endParaRPr lang="es-UY" sz="2000" b="1" dirty="0" smtClean="0">
              <a:solidFill>
                <a:schemeClr val="accent1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0" algn="just">
              <a:buClr>
                <a:srgbClr val="0F6FC6"/>
              </a:buClr>
              <a:buFont typeface="Arial" panose="020B0604020202020204" pitchFamily="34" charset="0"/>
              <a:buNone/>
              <a:defRPr/>
            </a:pPr>
            <a:endParaRPr lang="es-UY" sz="2400" dirty="0" smtClean="0">
              <a:solidFill>
                <a:srgbClr val="0F6FC6">
                  <a:lumMod val="75000"/>
                </a:srgbClr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es-UY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820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0" y="401782"/>
            <a:ext cx="8853488" cy="6192982"/>
          </a:xfrm>
        </p:spPr>
        <p:txBody>
          <a:bodyPr>
            <a:normAutofit fontScale="92500" lnSpcReduction="20000"/>
          </a:bodyPr>
          <a:lstStyle/>
          <a:p>
            <a:pPr marL="0" algn="ctr">
              <a:buFont typeface="Arial" panose="020B0604020202020204" pitchFamily="34" charset="0"/>
              <a:buNone/>
              <a:defRPr/>
            </a:pPr>
            <a:r>
              <a:rPr lang="es-UY" sz="3200" b="1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CONTENIDO DE LA INTELIGENCIA FINANCIERA</a:t>
            </a:r>
          </a:p>
          <a:p>
            <a:pPr marL="0" algn="just">
              <a:buFont typeface="Arial" panose="020B0604020202020204" pitchFamily="34" charset="0"/>
              <a:buNone/>
              <a:defRPr/>
            </a:pPr>
            <a:endParaRPr lang="es-UY" sz="2200" dirty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0" algn="just">
              <a:buFont typeface="Arial" panose="020B0604020202020204" pitchFamily="34" charset="0"/>
              <a:buNone/>
              <a:defRPr/>
            </a:pPr>
            <a:r>
              <a:rPr lang="es-UY" sz="2400" u="sng" dirty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Intercambio de información</a:t>
            </a:r>
            <a:r>
              <a:rPr lang="es-UY" sz="2400" dirty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marL="0" algn="just">
              <a:buNone/>
              <a:defRPr/>
            </a:pPr>
            <a:r>
              <a:rPr lang="es-ES" sz="24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Con </a:t>
            </a:r>
            <a:r>
              <a:rPr lang="es-ES" sz="2400" dirty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UIF extranjeras a través de</a:t>
            </a:r>
            <a:r>
              <a:rPr lang="es-ES" sz="24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:   </a:t>
            </a:r>
            <a:r>
              <a:rPr lang="es-UY" sz="24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es-UY" sz="2400" dirty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Grupo </a:t>
            </a:r>
            <a:r>
              <a:rPr lang="es-ES" sz="2400" dirty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EGMONT </a:t>
            </a:r>
          </a:p>
          <a:p>
            <a:pPr marL="0" algn="just">
              <a:buNone/>
              <a:defRPr/>
            </a:pPr>
            <a:r>
              <a:rPr lang="es-ES" sz="24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							           - Memorándum </a:t>
            </a:r>
            <a:r>
              <a:rPr lang="es-ES" sz="2400" dirty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de </a:t>
            </a:r>
            <a:r>
              <a:rPr lang="es-ES" sz="24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entendimiento</a:t>
            </a:r>
          </a:p>
          <a:p>
            <a:pPr marL="0" algn="just">
              <a:buNone/>
              <a:defRPr/>
            </a:pPr>
            <a:r>
              <a:rPr lang="es-ES" sz="24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							           - Acuerdos </a:t>
            </a:r>
            <a:r>
              <a:rPr lang="es-ES" sz="2400" dirty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para compartir información</a:t>
            </a:r>
          </a:p>
          <a:p>
            <a:pPr marL="0" algn="just">
              <a:buNone/>
              <a:defRPr/>
            </a:pPr>
            <a:endParaRPr lang="es-ES" sz="2400" dirty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0" indent="0" algn="just">
              <a:buNone/>
              <a:defRPr/>
            </a:pPr>
            <a:r>
              <a:rPr lang="es-ES" sz="24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- Redes </a:t>
            </a:r>
            <a:r>
              <a:rPr lang="es-ES" sz="2400" dirty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de recuperación de activos (ejemplo RRAG – </a:t>
            </a:r>
            <a:r>
              <a:rPr lang="es-ES" sz="2400" dirty="0" err="1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Gafilat</a:t>
            </a:r>
            <a:r>
              <a:rPr lang="es-ES" sz="24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0" algn="just">
              <a:buFont typeface="Arial" panose="020B0604020202020204" pitchFamily="34" charset="0"/>
              <a:buNone/>
              <a:defRPr/>
            </a:pPr>
            <a:endParaRPr lang="es-UY" sz="2400" u="sng" dirty="0" smtClean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0" algn="just">
              <a:buFont typeface="Arial" panose="020B0604020202020204" pitchFamily="34" charset="0"/>
              <a:buNone/>
              <a:defRPr/>
            </a:pPr>
            <a:r>
              <a:rPr lang="es-UY" sz="2400" u="sng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Otras </a:t>
            </a:r>
            <a:r>
              <a:rPr lang="es-UY" sz="2400" u="sng" dirty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fuentes de información</a:t>
            </a:r>
          </a:p>
          <a:p>
            <a:pPr marL="0" algn="just">
              <a:buNone/>
              <a:defRPr/>
            </a:pPr>
            <a:r>
              <a:rPr lang="es-UY" sz="2400" b="1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es-UY" sz="24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Proveedores </a:t>
            </a:r>
            <a:r>
              <a:rPr lang="es-UY" sz="2400" dirty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privados (ejemplo: </a:t>
            </a:r>
            <a:r>
              <a:rPr lang="es-UY" sz="2400" dirty="0" err="1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World</a:t>
            </a:r>
            <a:r>
              <a:rPr lang="es-UY" sz="2400" dirty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UY" sz="2400" dirty="0" err="1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Check</a:t>
            </a:r>
            <a:r>
              <a:rPr lang="es-UY" sz="2400" dirty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s-UY" sz="2400" dirty="0" err="1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World</a:t>
            </a:r>
            <a:r>
              <a:rPr lang="es-UY" sz="2400" dirty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UY" sz="2400" dirty="0" err="1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compliance</a:t>
            </a:r>
            <a:r>
              <a:rPr lang="es-UY" sz="2400" dirty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s-UY" sz="2400" dirty="0" err="1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Lexis</a:t>
            </a:r>
            <a:r>
              <a:rPr lang="es-UY" sz="2400" dirty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UY" sz="2400" dirty="0" err="1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Nexis</a:t>
            </a:r>
            <a:r>
              <a:rPr lang="es-UY" sz="2400" dirty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s-UY" sz="2400" dirty="0" err="1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etc</a:t>
            </a:r>
            <a:r>
              <a:rPr lang="es-UY" sz="2400" dirty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) </a:t>
            </a:r>
          </a:p>
          <a:p>
            <a:pPr marL="0" indent="0">
              <a:buNone/>
            </a:pPr>
            <a:r>
              <a:rPr lang="es-ES" sz="2400" dirty="0" smtClean="0">
                <a:solidFill>
                  <a:schemeClr val="tx2"/>
                </a:solidFill>
              </a:rPr>
              <a:t>- Fuentes </a:t>
            </a:r>
            <a:r>
              <a:rPr lang="es-ES" sz="2400" dirty="0">
                <a:solidFill>
                  <a:schemeClr val="tx2"/>
                </a:solidFill>
              </a:rPr>
              <a:t>Abiertas ( Buscadores especializados, Prensa, Redes sociales, Sitios web, Cámaras de comercio, etc</a:t>
            </a:r>
            <a:r>
              <a:rPr lang="es-ES" sz="2400" dirty="0" smtClean="0">
                <a:solidFill>
                  <a:schemeClr val="tx2"/>
                </a:solidFill>
              </a:rPr>
              <a:t>.)</a:t>
            </a:r>
          </a:p>
          <a:p>
            <a:pPr marL="0" indent="0">
              <a:buNone/>
            </a:pPr>
            <a:r>
              <a:rPr lang="es-UY" sz="24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- Otros</a:t>
            </a:r>
            <a:r>
              <a:rPr lang="es-UY" sz="2400" dirty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: información del Banco Central, información crediticia</a:t>
            </a:r>
          </a:p>
          <a:p>
            <a:pPr marL="0" indent="0">
              <a:buNone/>
            </a:pPr>
            <a:r>
              <a:rPr lang="pt-BR" sz="24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- Listas </a:t>
            </a:r>
            <a:r>
              <a:rPr lang="pt-BR" sz="2400" dirty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ONU, OFAC, DEA, FBI, </a:t>
            </a:r>
            <a:r>
              <a:rPr lang="es-UY" sz="2400" dirty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etc.</a:t>
            </a:r>
          </a:p>
          <a:p>
            <a:pPr marL="0" algn="ctr">
              <a:buFont typeface="Arial" panose="020B0604020202020204" pitchFamily="34" charset="0"/>
              <a:buNone/>
              <a:defRPr/>
            </a:pPr>
            <a:endParaRPr lang="es-UY" sz="2000" dirty="0">
              <a:solidFill>
                <a:schemeClr val="accent1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0" algn="just">
              <a:buFontTx/>
              <a:buChar char="-"/>
              <a:defRPr/>
            </a:pPr>
            <a:endParaRPr lang="es-UY" sz="2200" b="1" dirty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0" algn="ctr">
              <a:buFont typeface="Arial" panose="020B0604020202020204" pitchFamily="34" charset="0"/>
              <a:buNone/>
              <a:defRPr/>
            </a:pPr>
            <a:endParaRPr lang="es-UY" sz="3200" b="1" dirty="0">
              <a:solidFill>
                <a:schemeClr val="accent1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0" algn="ctr">
              <a:buFont typeface="Arial" panose="020B0604020202020204" pitchFamily="34" charset="0"/>
              <a:buNone/>
              <a:defRPr/>
            </a:pPr>
            <a:endParaRPr lang="es-UY" sz="2000" b="1" dirty="0" smtClean="0">
              <a:solidFill>
                <a:schemeClr val="accent1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0" algn="just">
              <a:buClr>
                <a:srgbClr val="0F6FC6"/>
              </a:buClr>
              <a:buFont typeface="Arial" panose="020B0604020202020204" pitchFamily="34" charset="0"/>
              <a:buNone/>
              <a:defRPr/>
            </a:pPr>
            <a:endParaRPr lang="es-UY" sz="2400" dirty="0" smtClean="0">
              <a:solidFill>
                <a:srgbClr val="0F6FC6">
                  <a:lumMod val="75000"/>
                </a:srgbClr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es-UY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135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0" y="332509"/>
            <a:ext cx="8853488" cy="5833341"/>
          </a:xfrm>
        </p:spPr>
        <p:txBody>
          <a:bodyPr>
            <a:normAutofit/>
          </a:bodyPr>
          <a:lstStyle/>
          <a:p>
            <a:pPr marL="0" algn="ctr">
              <a:buFont typeface="Arial" panose="020B0604020202020204" pitchFamily="34" charset="0"/>
              <a:buNone/>
              <a:defRPr/>
            </a:pPr>
            <a:r>
              <a:rPr lang="es-UY" sz="3200" b="1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El informe de inteligencia financiera</a:t>
            </a:r>
          </a:p>
          <a:p>
            <a:pPr marL="0" algn="ctr">
              <a:buFont typeface="Arial" panose="020B0604020202020204" pitchFamily="34" charset="0"/>
              <a:buNone/>
              <a:defRPr/>
            </a:pPr>
            <a:endParaRPr lang="es-UY" sz="3200" b="1" dirty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0" algn="ctr">
              <a:buFont typeface="Arial" panose="020B0604020202020204" pitchFamily="34" charset="0"/>
              <a:buNone/>
              <a:defRPr/>
            </a:pPr>
            <a:r>
              <a:rPr lang="es-UY" sz="2400" b="1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Resultado del análisis</a:t>
            </a:r>
          </a:p>
          <a:p>
            <a:pPr marL="0" algn="ctr">
              <a:buFont typeface="Arial" panose="020B0604020202020204" pitchFamily="34" charset="0"/>
              <a:buNone/>
              <a:defRPr/>
            </a:pPr>
            <a:r>
              <a:rPr lang="es-UY" sz="2400" b="1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¿Cómo se debe presentar?</a:t>
            </a:r>
          </a:p>
          <a:p>
            <a:pPr marL="0" algn="ctr">
              <a:buFont typeface="Arial" panose="020B0604020202020204" pitchFamily="34" charset="0"/>
              <a:buNone/>
              <a:defRPr/>
            </a:pPr>
            <a:endParaRPr lang="es-UY" sz="2400" dirty="0" smtClean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  <a:p>
            <a:r>
              <a:rPr lang="es-ES" sz="2400" dirty="0" smtClean="0">
                <a:solidFill>
                  <a:schemeClr val="tx2"/>
                </a:solidFill>
              </a:rPr>
              <a:t>Secuencia </a:t>
            </a:r>
            <a:r>
              <a:rPr lang="es-ES" sz="2400" dirty="0">
                <a:solidFill>
                  <a:schemeClr val="tx2"/>
                </a:solidFill>
              </a:rPr>
              <a:t>lógica de los hechos</a:t>
            </a:r>
          </a:p>
          <a:p>
            <a:r>
              <a:rPr lang="es-ES" sz="2400" dirty="0" smtClean="0">
                <a:solidFill>
                  <a:schemeClr val="tx2"/>
                </a:solidFill>
              </a:rPr>
              <a:t>Lenguaje </a:t>
            </a:r>
            <a:r>
              <a:rPr lang="es-ES" sz="2400" dirty="0">
                <a:solidFill>
                  <a:schemeClr val="tx2"/>
                </a:solidFill>
              </a:rPr>
              <a:t>simple pero formal</a:t>
            </a:r>
          </a:p>
          <a:p>
            <a:r>
              <a:rPr lang="es-ES" sz="2400" dirty="0" smtClean="0">
                <a:solidFill>
                  <a:schemeClr val="tx2"/>
                </a:solidFill>
              </a:rPr>
              <a:t>Cifras </a:t>
            </a:r>
            <a:r>
              <a:rPr lang="es-ES" sz="2400" dirty="0">
                <a:solidFill>
                  <a:schemeClr val="tx2"/>
                </a:solidFill>
              </a:rPr>
              <a:t>de forma estandarizada</a:t>
            </a:r>
          </a:p>
          <a:p>
            <a:r>
              <a:rPr lang="es-ES" sz="2400" dirty="0" smtClean="0">
                <a:solidFill>
                  <a:schemeClr val="tx2"/>
                </a:solidFill>
              </a:rPr>
              <a:t>Evitar </a:t>
            </a:r>
            <a:r>
              <a:rPr lang="es-ES" sz="2400" dirty="0">
                <a:solidFill>
                  <a:schemeClr val="tx2"/>
                </a:solidFill>
              </a:rPr>
              <a:t>uso de siglas</a:t>
            </a:r>
          </a:p>
          <a:p>
            <a:r>
              <a:rPr lang="es-ES" sz="2400" dirty="0" smtClean="0">
                <a:solidFill>
                  <a:schemeClr val="tx2"/>
                </a:solidFill>
              </a:rPr>
              <a:t>Evitar </a:t>
            </a:r>
            <a:r>
              <a:rPr lang="es-ES" sz="2400" dirty="0">
                <a:solidFill>
                  <a:schemeClr val="tx2"/>
                </a:solidFill>
              </a:rPr>
              <a:t>adjetivos superlativos</a:t>
            </a:r>
          </a:p>
          <a:p>
            <a:pPr marL="0" algn="just">
              <a:buFont typeface="Arial" panose="020B0604020202020204" pitchFamily="34" charset="0"/>
              <a:buNone/>
              <a:defRPr/>
            </a:pPr>
            <a:endParaRPr lang="es-UY" sz="2000" dirty="0">
              <a:solidFill>
                <a:schemeClr val="accent1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0" algn="ctr">
              <a:buFont typeface="Arial" panose="020B0604020202020204" pitchFamily="34" charset="0"/>
              <a:buNone/>
              <a:defRPr/>
            </a:pPr>
            <a:endParaRPr lang="es-UY" sz="1800" dirty="0" smtClean="0">
              <a:solidFill>
                <a:schemeClr val="accent1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0" algn="just">
              <a:buClr>
                <a:srgbClr val="0F6FC6"/>
              </a:buClr>
              <a:buFont typeface="Arial" panose="020B0604020202020204" pitchFamily="34" charset="0"/>
              <a:buNone/>
              <a:defRPr/>
            </a:pPr>
            <a:endParaRPr lang="es-UY" sz="2400" dirty="0" smtClean="0">
              <a:solidFill>
                <a:srgbClr val="0F6FC6">
                  <a:lumMod val="75000"/>
                </a:srgbClr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es-UY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697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142875" y="285750"/>
            <a:ext cx="7000875" cy="2071688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marL="484200" indent="-483840"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>
                <a:latin typeface="+mn-lt"/>
                <a:cs typeface="+mn-cs"/>
              </a:rPr>
              <a:t/>
            </a:r>
            <a:br>
              <a:rPr>
                <a:latin typeface="+mn-lt"/>
                <a:cs typeface="+mn-cs"/>
              </a:rPr>
            </a:br>
            <a:r>
              <a:rPr lang="es-UY" sz="2800" b="1" spc="-1">
                <a:solidFill>
                  <a:srgbClr val="0B5394"/>
                </a:solidFill>
                <a:latin typeface="Arial"/>
                <a:cs typeface="+mn-cs"/>
              </a:rPr>
              <a:t> </a:t>
            </a:r>
            <a:r>
              <a:rPr>
                <a:latin typeface="+mn-lt"/>
                <a:cs typeface="+mn-cs"/>
              </a:rPr>
              <a:t/>
            </a:r>
            <a:br>
              <a:rPr>
                <a:latin typeface="+mn-lt"/>
                <a:cs typeface="+mn-cs"/>
              </a:rPr>
            </a:br>
            <a:endParaRPr lang="es-UY" sz="2800" spc="-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54275" name="TextShape 2"/>
          <p:cNvSpPr txBox="1">
            <a:spLocks noChangeArrowheads="1"/>
          </p:cNvSpPr>
          <p:nvPr/>
        </p:nvSpPr>
        <p:spPr bwMode="auto">
          <a:xfrm>
            <a:off x="179388" y="1123950"/>
            <a:ext cx="8785225" cy="50911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/>
          <a:lstStyle/>
          <a:p>
            <a:pPr marL="447675" indent="-381000" algn="just" eaLnBrk="1" hangingPunct="1">
              <a:spcBef>
                <a:spcPts val="638"/>
              </a:spcBef>
              <a:tabLst>
                <a:tab pos="0" algn="l"/>
              </a:tabLst>
              <a:defRPr/>
            </a:pPr>
            <a:endParaRPr lang="es-UY" sz="3000" dirty="0">
              <a:solidFill>
                <a:srgbClr val="000000"/>
              </a:solidFill>
              <a:latin typeface="Century Gothic" pitchFamily="34" charset="0"/>
            </a:endParaRPr>
          </a:p>
          <a:p>
            <a:pPr marL="447675" indent="-381000" algn="just" eaLnBrk="1" hangingPunct="1">
              <a:spcBef>
                <a:spcPts val="638"/>
              </a:spcBef>
              <a:tabLst>
                <a:tab pos="0" algn="l"/>
              </a:tabLst>
              <a:defRPr/>
            </a:pPr>
            <a:r>
              <a:rPr lang="es-UY" sz="3200" dirty="0">
                <a:solidFill>
                  <a:srgbClr val="0B5394"/>
                </a:solidFill>
                <a:latin typeface="Arial" charset="0"/>
              </a:rPr>
              <a:t>			</a:t>
            </a:r>
            <a:endParaRPr lang="es-UY" sz="3200" dirty="0">
              <a:solidFill>
                <a:srgbClr val="000000"/>
              </a:solidFill>
              <a:latin typeface="Century Gothic" pitchFamily="34" charset="0"/>
            </a:endParaRPr>
          </a:p>
          <a:p>
            <a:pPr algn="ctr" eaLnBrk="1" hangingPunct="1">
              <a:defRPr/>
            </a:pPr>
            <a:r>
              <a:rPr lang="es-ES" altLang="es-GT" sz="3200" b="1" dirty="0" smtClean="0">
                <a:solidFill>
                  <a:schemeClr val="tx2"/>
                </a:solidFill>
                <a:latin typeface="+mj-lt"/>
              </a:rPr>
              <a:t>¿Que es el Lavado de Activos?</a:t>
            </a:r>
          </a:p>
          <a:p>
            <a:pPr algn="ctr" eaLnBrk="1" hangingPunct="1">
              <a:defRPr/>
            </a:pPr>
            <a:endParaRPr lang="es-ES" altLang="es-GT" sz="3200" b="1" dirty="0" smtClean="0">
              <a:solidFill>
                <a:schemeClr val="tx2"/>
              </a:solidFill>
              <a:latin typeface="+mj-lt"/>
            </a:endParaRPr>
          </a:p>
          <a:p>
            <a:pPr algn="ctr" eaLnBrk="1" hangingPunct="1">
              <a:defRPr/>
            </a:pPr>
            <a:r>
              <a:rPr lang="es-ES" sz="3200" b="1" i="1" dirty="0" smtClean="0">
                <a:solidFill>
                  <a:schemeClr val="tx2"/>
                </a:solidFill>
                <a:latin typeface="+mj-lt"/>
              </a:rPr>
              <a:t>Es </a:t>
            </a:r>
            <a:r>
              <a:rPr lang="es-ES" sz="3200" b="1" i="1" dirty="0">
                <a:solidFill>
                  <a:schemeClr val="tx2"/>
                </a:solidFill>
                <a:latin typeface="+mj-lt"/>
              </a:rPr>
              <a:t>el proceso a través del cual los bienes de origen delictivo se integran al sistema económico </a:t>
            </a:r>
            <a:r>
              <a:rPr lang="es-ES" sz="3200" b="1" i="1" dirty="0" smtClean="0">
                <a:solidFill>
                  <a:schemeClr val="tx2"/>
                </a:solidFill>
                <a:latin typeface="+mj-lt"/>
              </a:rPr>
              <a:t>aparentando </a:t>
            </a:r>
            <a:r>
              <a:rPr lang="es-ES" sz="3200" b="1" i="1" dirty="0">
                <a:solidFill>
                  <a:schemeClr val="tx2"/>
                </a:solidFill>
                <a:latin typeface="+mj-lt"/>
              </a:rPr>
              <a:t>haber sido obtenidos de forma </a:t>
            </a:r>
            <a:r>
              <a:rPr lang="es-ES" sz="3200" b="1" i="1" dirty="0" smtClean="0">
                <a:solidFill>
                  <a:schemeClr val="tx2"/>
                </a:solidFill>
                <a:latin typeface="+mj-lt"/>
              </a:rPr>
              <a:t>lícita</a:t>
            </a:r>
            <a:endParaRPr lang="es-UY" sz="3200" b="1" i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925156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0" y="235527"/>
            <a:ext cx="8853488" cy="6719311"/>
          </a:xfrm>
        </p:spPr>
        <p:txBody>
          <a:bodyPr>
            <a:normAutofit/>
          </a:bodyPr>
          <a:lstStyle/>
          <a:p>
            <a:pPr marL="0" algn="ctr">
              <a:buFont typeface="Arial" panose="020B0604020202020204" pitchFamily="34" charset="0"/>
              <a:buNone/>
              <a:defRPr/>
            </a:pPr>
            <a:r>
              <a:rPr lang="es-UY" sz="3200" b="1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El informe de inteligencia financiera</a:t>
            </a:r>
          </a:p>
          <a:p>
            <a:pPr marL="0" algn="ctr">
              <a:buFont typeface="Arial" panose="020B0604020202020204" pitchFamily="34" charset="0"/>
              <a:buNone/>
              <a:defRPr/>
            </a:pPr>
            <a:r>
              <a:rPr lang="es-UY" sz="2400" b="1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Resultado del análisis</a:t>
            </a:r>
          </a:p>
          <a:p>
            <a:pPr marL="0" algn="ctr">
              <a:buFont typeface="Arial" panose="020B0604020202020204" pitchFamily="34" charset="0"/>
              <a:buNone/>
              <a:defRPr/>
            </a:pPr>
            <a:r>
              <a:rPr lang="es-UY" sz="2400" b="1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¿Cómo se debe presentar?</a:t>
            </a:r>
          </a:p>
          <a:p>
            <a:pPr marL="0" indent="0">
              <a:buNone/>
            </a:pPr>
            <a:endParaRPr lang="es-UY" sz="2400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es-UY" sz="24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RESUMEN EJECUTIVO: </a:t>
            </a:r>
            <a:r>
              <a:rPr lang="es-ES" sz="24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Breve descripción </a:t>
            </a:r>
            <a:r>
              <a:rPr lang="es-ES" sz="2400" dirty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del análisis realizado </a:t>
            </a:r>
            <a:r>
              <a:rPr lang="es-ES" sz="24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identificando los principales elementos detectados, </a:t>
            </a:r>
            <a:r>
              <a:rPr lang="es-ES" sz="2400" dirty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conductas </a:t>
            </a:r>
            <a:r>
              <a:rPr lang="es-ES" sz="24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financieras/no financieras </a:t>
            </a:r>
            <a:r>
              <a:rPr lang="es-ES" sz="2400" dirty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y los montos </a:t>
            </a:r>
            <a:r>
              <a:rPr lang="es-ES" sz="24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operados</a:t>
            </a:r>
          </a:p>
          <a:p>
            <a:pPr marL="0" indent="0" algn="just">
              <a:buNone/>
            </a:pPr>
            <a:r>
              <a:rPr lang="es-UY" sz="24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DIAGRAMA DE RELACIONES</a:t>
            </a:r>
          </a:p>
          <a:p>
            <a:pPr marL="0" indent="0" algn="just">
              <a:buNone/>
            </a:pPr>
            <a:r>
              <a:rPr lang="es-UY" sz="24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ANALISIS: </a:t>
            </a:r>
            <a:r>
              <a:rPr lang="es-ES" sz="24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Descripción detallada </a:t>
            </a:r>
            <a:r>
              <a:rPr lang="es-ES" sz="2400" dirty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del caso incluyendo el análisis comparativo de la </a:t>
            </a:r>
            <a:r>
              <a:rPr lang="es-ES" sz="24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información financiera </a:t>
            </a:r>
            <a:r>
              <a:rPr lang="es-ES" sz="2400" dirty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confrontada contra la información de otras bases de </a:t>
            </a:r>
            <a:r>
              <a:rPr lang="es-ES" sz="24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datos. Análisis </a:t>
            </a:r>
            <a:r>
              <a:rPr lang="es-ES" sz="2400" dirty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documental y </a:t>
            </a:r>
            <a:r>
              <a:rPr lang="es-ES" sz="24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su respaldo. </a:t>
            </a:r>
          </a:p>
          <a:p>
            <a:pPr marL="0" indent="0" algn="just">
              <a:buNone/>
            </a:pPr>
            <a:r>
              <a:rPr lang="es-UY" sz="24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ANEXOS: </a:t>
            </a:r>
            <a:r>
              <a:rPr lang="es-ES" sz="24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Información y </a:t>
            </a:r>
            <a:r>
              <a:rPr lang="es-ES" sz="2400" dirty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documentación que sustenta el análisis de las personas </a:t>
            </a:r>
            <a:r>
              <a:rPr lang="es-ES" sz="24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involucradas</a:t>
            </a:r>
            <a:r>
              <a:rPr lang="es-ES" sz="2400" dirty="0" smtClean="0">
                <a:solidFill>
                  <a:schemeClr val="accent1"/>
                </a:solidFill>
                <a:ea typeface="Arial Unicode MS" pitchFamily="34" charset="-128"/>
                <a:cs typeface="Arial Unicode MS" pitchFamily="34" charset="-128"/>
              </a:rPr>
              <a:t>.</a:t>
            </a:r>
            <a:endParaRPr lang="es-UY" sz="2400" dirty="0">
              <a:solidFill>
                <a:schemeClr val="accent1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0" algn="ctr">
              <a:buFont typeface="Arial" panose="020B0604020202020204" pitchFamily="34" charset="0"/>
              <a:buNone/>
              <a:defRPr/>
            </a:pPr>
            <a:endParaRPr lang="es-UY" sz="1800" dirty="0" smtClean="0">
              <a:solidFill>
                <a:schemeClr val="accent1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0" algn="just">
              <a:buClr>
                <a:srgbClr val="0F6FC6"/>
              </a:buClr>
              <a:buFont typeface="Arial" panose="020B0604020202020204" pitchFamily="34" charset="0"/>
              <a:buNone/>
              <a:defRPr/>
            </a:pPr>
            <a:endParaRPr lang="es-UY" sz="2400" dirty="0" smtClean="0">
              <a:solidFill>
                <a:srgbClr val="0F6FC6">
                  <a:lumMod val="75000"/>
                </a:srgbClr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es-UY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922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0" y="235527"/>
            <a:ext cx="8853488" cy="6719311"/>
          </a:xfrm>
        </p:spPr>
        <p:txBody>
          <a:bodyPr>
            <a:normAutofit/>
          </a:bodyPr>
          <a:lstStyle/>
          <a:p>
            <a:pPr marL="0" algn="ctr">
              <a:buFont typeface="Arial" panose="020B0604020202020204" pitchFamily="34" charset="0"/>
              <a:buNone/>
              <a:defRPr/>
            </a:pPr>
            <a:r>
              <a:rPr lang="es-UY" sz="3200" b="1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El informe de inteligencia financiera</a:t>
            </a:r>
          </a:p>
          <a:p>
            <a:pPr marL="0" algn="ctr">
              <a:buFont typeface="Arial" panose="020B0604020202020204" pitchFamily="34" charset="0"/>
              <a:buNone/>
              <a:defRPr/>
            </a:pPr>
            <a:endParaRPr lang="es-UY" sz="2400" b="1" dirty="0" smtClean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0" algn="ctr">
              <a:buFont typeface="Arial" panose="020B0604020202020204" pitchFamily="34" charset="0"/>
              <a:buNone/>
              <a:defRPr/>
            </a:pPr>
            <a:endParaRPr lang="es-UY" sz="2400" b="1" dirty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0" algn="ctr">
              <a:buFont typeface="Arial" panose="020B0604020202020204" pitchFamily="34" charset="0"/>
              <a:buNone/>
              <a:defRPr/>
            </a:pPr>
            <a:endParaRPr lang="es-UY" sz="2400" b="1" dirty="0" smtClean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0" algn="ctr">
              <a:buFont typeface="Arial" panose="020B0604020202020204" pitchFamily="34" charset="0"/>
              <a:buNone/>
              <a:defRPr/>
            </a:pPr>
            <a:endParaRPr lang="es-UY" sz="2400" b="1" dirty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0" algn="ctr">
              <a:buFont typeface="Arial" panose="020B0604020202020204" pitchFamily="34" charset="0"/>
              <a:buNone/>
              <a:defRPr/>
            </a:pPr>
            <a:endParaRPr lang="es-UY" sz="2400" b="1" dirty="0" smtClean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0" algn="ctr">
              <a:buFont typeface="Arial" panose="020B0604020202020204" pitchFamily="34" charset="0"/>
              <a:buNone/>
              <a:defRPr/>
            </a:pPr>
            <a:r>
              <a:rPr lang="es-UY" sz="2400" b="1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UIF </a:t>
            </a:r>
            <a:r>
              <a:rPr lang="es-UY" sz="2400" b="1" dirty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– Querellante – Inconvenientes y Desafíos</a:t>
            </a:r>
          </a:p>
          <a:p>
            <a:pPr marL="0" algn="ctr">
              <a:buFont typeface="Arial" panose="020B0604020202020204" pitchFamily="34" charset="0"/>
              <a:buNone/>
              <a:defRPr/>
            </a:pPr>
            <a:endParaRPr lang="es-UY" sz="1800" dirty="0" smtClean="0">
              <a:solidFill>
                <a:schemeClr val="accent1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0" algn="just">
              <a:buClr>
                <a:srgbClr val="0F6FC6"/>
              </a:buClr>
              <a:buFont typeface="Arial" panose="020B0604020202020204" pitchFamily="34" charset="0"/>
              <a:buNone/>
              <a:defRPr/>
            </a:pPr>
            <a:endParaRPr lang="es-UY" sz="2400" dirty="0" smtClean="0">
              <a:solidFill>
                <a:srgbClr val="0F6FC6">
                  <a:lumMod val="75000"/>
                </a:srgbClr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es-UY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581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ítulo 1"/>
          <p:cNvSpPr>
            <a:spLocks noGrp="1"/>
          </p:cNvSpPr>
          <p:nvPr>
            <p:ph type="title" idx="4294967295"/>
          </p:nvPr>
        </p:nvSpPr>
        <p:spPr>
          <a:xfrm>
            <a:off x="0" y="266700"/>
            <a:ext cx="8229600" cy="1398588"/>
          </a:xfrm>
        </p:spPr>
        <p:txBody>
          <a:bodyPr/>
          <a:lstStyle/>
          <a:p>
            <a:pPr algn="ctr"/>
            <a:r>
              <a:rPr lang="es-ES" altLang="es-ES" sz="2800" b="1" dirty="0">
                <a:solidFill>
                  <a:schemeClr val="tx2"/>
                </a:solidFill>
              </a:rPr>
              <a:t>USO DE LA INTELIGENCIA FINANCIERA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0" y="1357313"/>
            <a:ext cx="8950325" cy="5348287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s-UY" sz="2400" dirty="0" smtClean="0">
                <a:solidFill>
                  <a:schemeClr val="tx2"/>
                </a:solidFill>
              </a:rPr>
              <a:t>PUNTOS CLAVES</a:t>
            </a:r>
            <a:endParaRPr lang="es-UY" sz="2400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es-UY" sz="2400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es-UY" sz="2400" dirty="0" smtClean="0">
                <a:solidFill>
                  <a:schemeClr val="tx2"/>
                </a:solidFill>
              </a:rPr>
              <a:t>• </a:t>
            </a:r>
            <a:r>
              <a:rPr lang="es-UY" sz="2400" dirty="0">
                <a:solidFill>
                  <a:schemeClr val="tx2"/>
                </a:solidFill>
              </a:rPr>
              <a:t>La independencia y autonomía de la UIF en la coordinación e intercambio de información entre la UIF y autoridades </a:t>
            </a:r>
            <a:r>
              <a:rPr lang="es-UY" sz="2400" dirty="0" smtClean="0">
                <a:solidFill>
                  <a:schemeClr val="tx2"/>
                </a:solidFill>
              </a:rPr>
              <a:t>investigativas</a:t>
            </a:r>
          </a:p>
          <a:p>
            <a:pPr marL="0" indent="0" algn="just">
              <a:buNone/>
            </a:pPr>
            <a:r>
              <a:rPr lang="es-UY" sz="2400" dirty="0" smtClean="0">
                <a:solidFill>
                  <a:schemeClr val="tx2"/>
                </a:solidFill>
              </a:rPr>
              <a:t> </a:t>
            </a:r>
            <a:r>
              <a:rPr lang="es-UY" sz="2400" dirty="0">
                <a:solidFill>
                  <a:schemeClr val="tx2"/>
                </a:solidFill>
              </a:rPr>
              <a:t>• El uso de los informes de inteligencia financiera en los procesos penales </a:t>
            </a:r>
            <a:endParaRPr lang="es-UY" sz="2400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es-UY" sz="2400" dirty="0" smtClean="0">
                <a:solidFill>
                  <a:schemeClr val="tx2"/>
                </a:solidFill>
              </a:rPr>
              <a:t>• </a:t>
            </a:r>
            <a:r>
              <a:rPr lang="es-UY" sz="2400" dirty="0">
                <a:solidFill>
                  <a:schemeClr val="tx2"/>
                </a:solidFill>
              </a:rPr>
              <a:t>El uso de la inteligencia financiera como medida de prueba o </a:t>
            </a:r>
            <a:r>
              <a:rPr lang="es-UY" sz="2400" dirty="0" smtClean="0">
                <a:solidFill>
                  <a:schemeClr val="tx2"/>
                </a:solidFill>
              </a:rPr>
              <a:t>evidencia</a:t>
            </a:r>
          </a:p>
          <a:p>
            <a:pPr marL="0" indent="0" algn="just">
              <a:buNone/>
            </a:pPr>
            <a:r>
              <a:rPr lang="es-UY" sz="2400" dirty="0" smtClean="0">
                <a:solidFill>
                  <a:schemeClr val="tx2"/>
                </a:solidFill>
              </a:rPr>
              <a:t>• </a:t>
            </a:r>
            <a:r>
              <a:rPr lang="es-UY" sz="2400" dirty="0">
                <a:solidFill>
                  <a:schemeClr val="tx2"/>
                </a:solidFill>
              </a:rPr>
              <a:t>Coordinación entre </a:t>
            </a:r>
            <a:r>
              <a:rPr lang="es-UY" sz="2400" dirty="0" err="1">
                <a:solidFill>
                  <a:schemeClr val="tx2"/>
                </a:solidFill>
              </a:rPr>
              <a:t>UIFs</a:t>
            </a:r>
            <a:r>
              <a:rPr lang="es-UY" sz="2400" dirty="0">
                <a:solidFill>
                  <a:schemeClr val="tx2"/>
                </a:solidFill>
              </a:rPr>
              <a:t> y autoridades investigativas en la cooperación nacional e internacional y en el recupero y decomiso de </a:t>
            </a:r>
            <a:r>
              <a:rPr lang="es-UY" sz="2400" dirty="0" smtClean="0">
                <a:solidFill>
                  <a:schemeClr val="tx2"/>
                </a:solidFill>
              </a:rPr>
              <a:t>activos</a:t>
            </a:r>
            <a:r>
              <a:rPr lang="es-UY" sz="2400" dirty="0" smtClean="0">
                <a:solidFill>
                  <a:schemeClr val="tx2"/>
                </a:solidFill>
              </a:rPr>
              <a:t>.</a:t>
            </a:r>
          </a:p>
          <a:p>
            <a:pPr marL="0" indent="0" algn="just">
              <a:buNone/>
            </a:pPr>
            <a:endParaRPr lang="es-UY" sz="2400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es-UY" altLang="es-ES" dirty="0" smtClean="0">
                <a:solidFill>
                  <a:schemeClr val="tx2"/>
                </a:solidFill>
              </a:rPr>
              <a:t>Documento </a:t>
            </a:r>
            <a:r>
              <a:rPr lang="es-UY" altLang="es-ES" dirty="0" smtClean="0">
                <a:solidFill>
                  <a:schemeClr val="tx2"/>
                </a:solidFill>
              </a:rPr>
              <a:t>Gafilat “</a:t>
            </a:r>
            <a:r>
              <a:rPr lang="es-ES" altLang="es-ES" dirty="0" smtClean="0">
                <a:solidFill>
                  <a:schemeClr val="tx2"/>
                </a:solidFill>
              </a:rPr>
              <a:t>INTELIGENCIA </a:t>
            </a:r>
            <a:r>
              <a:rPr lang="es-ES" altLang="es-ES" dirty="0">
                <a:solidFill>
                  <a:schemeClr val="tx2"/>
                </a:solidFill>
              </a:rPr>
              <a:t>FINANCIERA</a:t>
            </a:r>
            <a:r>
              <a:rPr lang="es-ES" altLang="es-ES" dirty="0" smtClean="0">
                <a:solidFill>
                  <a:schemeClr val="tx2"/>
                </a:solidFill>
              </a:rPr>
              <a:t>: RETOS</a:t>
            </a:r>
            <a:r>
              <a:rPr lang="es-ES" altLang="es-ES" dirty="0">
                <a:solidFill>
                  <a:schemeClr val="tx2"/>
                </a:solidFill>
              </a:rPr>
              <a:t>, EXPERIENCIAS </a:t>
            </a:r>
            <a:r>
              <a:rPr lang="es-ES" altLang="es-ES" dirty="0" smtClean="0">
                <a:solidFill>
                  <a:schemeClr val="tx2"/>
                </a:solidFill>
              </a:rPr>
              <a:t>Y </a:t>
            </a:r>
            <a:r>
              <a:rPr lang="es-ES" altLang="es-ES" dirty="0">
                <a:solidFill>
                  <a:schemeClr val="tx2"/>
                </a:solidFill>
              </a:rPr>
              <a:t>LECCIONES </a:t>
            </a:r>
            <a:r>
              <a:rPr lang="es-ES" altLang="es-ES" dirty="0" smtClean="0">
                <a:solidFill>
                  <a:schemeClr val="tx2"/>
                </a:solidFill>
              </a:rPr>
              <a:t>APRENDIDAS” en </a:t>
            </a:r>
            <a:r>
              <a:rPr lang="es-ES" altLang="es-ES" dirty="0">
                <a:solidFill>
                  <a:schemeClr val="tx2"/>
                </a:solidFill>
              </a:rPr>
              <a:t>https://www.gafilat.org/index.php/es/biblioteca-virtual/gafilat/documentos-de-interes-17/otros-17/2921-informe-uso-inteligencia-financiera-giz-gafilat/file</a:t>
            </a:r>
            <a:endParaRPr lang="es-UY" altLang="es-ES" dirty="0" smtClean="0">
              <a:solidFill>
                <a:schemeClr val="tx2"/>
              </a:solidFill>
            </a:endParaRPr>
          </a:p>
          <a:p>
            <a:endParaRPr lang="es-ES" altLang="es-ES" sz="2000" dirty="0" smtClean="0"/>
          </a:p>
          <a:p>
            <a:endParaRPr lang="es-ES" altLang="es-ES" sz="2000" dirty="0" smtClean="0"/>
          </a:p>
        </p:txBody>
      </p:sp>
    </p:spTree>
    <p:extLst>
      <p:ext uri="{BB962C8B-B14F-4D97-AF65-F5344CB8AC3E}">
        <p14:creationId xmlns:p14="http://schemas.microsoft.com/office/powerpoint/2010/main" val="337069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142875" y="285750"/>
            <a:ext cx="7000875" cy="2071688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marL="484200" marR="0" lvl="0" indent="-48384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/>
            </a:r>
            <a:b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r>
              <a:rPr kumimoji="0" lang="es-UY" sz="2800" b="1" i="0" u="none" strike="noStrike" kern="1200" cap="none" spc="-1" normalizeH="0" baseline="0" noProof="0">
                <a:ln>
                  <a:noFill/>
                </a:ln>
                <a:solidFill>
                  <a:srgbClr val="0B5394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/>
            </a:r>
            <a:b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endParaRPr kumimoji="0" lang="es-UY" sz="2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54275" name="TextShape 2"/>
          <p:cNvSpPr txBox="1">
            <a:spLocks noChangeArrowheads="1"/>
          </p:cNvSpPr>
          <p:nvPr/>
        </p:nvSpPr>
        <p:spPr bwMode="auto">
          <a:xfrm>
            <a:off x="179388" y="285750"/>
            <a:ext cx="8785225" cy="6239741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" sz="2800" b="1" dirty="0" smtClean="0">
                <a:solidFill>
                  <a:schemeClr val="tx2"/>
                </a:solidFill>
              </a:rPr>
              <a:t>Uso </a:t>
            </a:r>
            <a:r>
              <a:rPr lang="es-ES" sz="2800" b="1" dirty="0">
                <a:solidFill>
                  <a:schemeClr val="tx2"/>
                </a:solidFill>
              </a:rPr>
              <a:t>de la información de inteligencia en la investigación</a:t>
            </a:r>
            <a:endParaRPr lang="es-ES" sz="2800" dirty="0">
              <a:solidFill>
                <a:schemeClr val="tx2"/>
              </a:solidFill>
            </a:endParaRPr>
          </a:p>
          <a:p>
            <a:endParaRPr lang="es-ES" sz="2800" dirty="0" smtClean="0">
              <a:solidFill>
                <a:schemeClr val="tx2"/>
              </a:solidFill>
            </a:endParaRPr>
          </a:p>
          <a:p>
            <a:pPr algn="just"/>
            <a:r>
              <a:rPr lang="es-ES" sz="2200" dirty="0" smtClean="0">
                <a:solidFill>
                  <a:schemeClr val="tx2"/>
                </a:solidFill>
                <a:latin typeface="+mn-lt"/>
              </a:rPr>
              <a:t>Involucrar al fiscal/juez en una etapa temprana para determinar que piezas de inteligencia son útiles</a:t>
            </a:r>
            <a:r>
              <a:rPr lang="es-ES" sz="2200" dirty="0">
                <a:solidFill>
                  <a:schemeClr val="tx2"/>
                </a:solidFill>
                <a:latin typeface="+mn-lt"/>
              </a:rPr>
              <a:t>.</a:t>
            </a:r>
          </a:p>
          <a:p>
            <a:pPr algn="just"/>
            <a:endParaRPr lang="es-ES" sz="2200" dirty="0">
              <a:solidFill>
                <a:schemeClr val="tx2"/>
              </a:solidFill>
              <a:latin typeface="+mn-lt"/>
            </a:endParaRPr>
          </a:p>
          <a:p>
            <a:pPr algn="just"/>
            <a:r>
              <a:rPr lang="es-ES" sz="2200" dirty="0" smtClean="0">
                <a:solidFill>
                  <a:schemeClr val="tx2"/>
                </a:solidFill>
                <a:latin typeface="+mn-lt"/>
              </a:rPr>
              <a:t>Dirigir la investigación de manera que la inteligencia sea complementada o sustituida por pruebas admisibles (ejemplo estados de cuenta o registros de comunicaciones mediante orden judicial, información tributaria/financiera previo levantamiento de secretos, información registral de bienes, etc.).</a:t>
            </a:r>
            <a:endParaRPr lang="es-ES" sz="2200" dirty="0">
              <a:solidFill>
                <a:schemeClr val="tx2"/>
              </a:solidFill>
              <a:latin typeface="+mn-lt"/>
            </a:endParaRPr>
          </a:p>
          <a:p>
            <a:pPr algn="just"/>
            <a:endParaRPr lang="es-ES" sz="2200" dirty="0">
              <a:solidFill>
                <a:schemeClr val="tx2"/>
              </a:solidFill>
              <a:latin typeface="+mn-lt"/>
            </a:endParaRPr>
          </a:p>
          <a:p>
            <a:pPr algn="just"/>
            <a:r>
              <a:rPr lang="es-ES" sz="2200" dirty="0" smtClean="0">
                <a:solidFill>
                  <a:schemeClr val="tx2"/>
                </a:solidFill>
                <a:latin typeface="+mn-lt"/>
              </a:rPr>
              <a:t>Usar facultades administrativas para congelar o embargar activos sobre la base de inteligencia (si la legislación lo habilita).</a:t>
            </a:r>
            <a:endParaRPr lang="es-ES" sz="2200" dirty="0">
              <a:solidFill>
                <a:schemeClr val="tx2"/>
              </a:solidFill>
              <a:latin typeface="+mn-lt"/>
            </a:endParaRPr>
          </a:p>
          <a:p>
            <a:pPr algn="just"/>
            <a:endParaRPr lang="es-ES" sz="2200" dirty="0">
              <a:solidFill>
                <a:schemeClr val="tx2"/>
              </a:solidFill>
              <a:latin typeface="+mn-lt"/>
            </a:endParaRPr>
          </a:p>
          <a:p>
            <a:pPr algn="just"/>
            <a:r>
              <a:rPr lang="es-ES" sz="2200" dirty="0" smtClean="0">
                <a:solidFill>
                  <a:schemeClr val="tx2"/>
                </a:solidFill>
                <a:latin typeface="+mn-lt"/>
              </a:rPr>
              <a:t>La UIF siempre puede brindar inteligencia financiera adicional a requerimiento o integrando Equipos </a:t>
            </a:r>
            <a:r>
              <a:rPr lang="es-ES" sz="2200" dirty="0" err="1" smtClean="0">
                <a:solidFill>
                  <a:schemeClr val="tx2"/>
                </a:solidFill>
                <a:latin typeface="+mn-lt"/>
              </a:rPr>
              <a:t>Muldisciplinarios</a:t>
            </a:r>
            <a:r>
              <a:rPr lang="es-ES" sz="2200" dirty="0" smtClean="0">
                <a:solidFill>
                  <a:schemeClr val="tx2"/>
                </a:solidFill>
                <a:latin typeface="+mn-lt"/>
              </a:rPr>
              <a:t>.</a:t>
            </a:r>
            <a:endParaRPr kumimoji="0" lang="es-UY" sz="2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DejaVu Sans"/>
            </a:endParaRPr>
          </a:p>
          <a:p>
            <a:pPr marL="447675" marR="0" lvl="0" indent="-381000" algn="just" defTabSz="914400" rtl="0" eaLnBrk="1" fontAlgn="base" latinLnBrk="0" hangingPunct="1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es-UY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itchFamily="34" charset="0"/>
              <a:ea typeface="DejaVu Sans"/>
              <a:cs typeface="DejaVu Sans" panose="020B0603030804020204" pitchFamily="34" charset="0"/>
            </a:endParaRPr>
          </a:p>
          <a:p>
            <a:pPr marL="447675" marR="0" lvl="0" indent="-381000" algn="just" defTabSz="914400" rtl="0" eaLnBrk="1" fontAlgn="base" latinLnBrk="0" hangingPunct="1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s-UY" sz="3200" b="0" i="0" u="none" strike="noStrike" kern="1200" cap="none" spc="0" normalizeH="0" baseline="0" noProof="0" dirty="0">
                <a:ln>
                  <a:noFill/>
                </a:ln>
                <a:solidFill>
                  <a:srgbClr val="0B5394"/>
                </a:solidFill>
                <a:effectLst/>
                <a:uLnTx/>
                <a:uFillTx/>
                <a:latin typeface="Arial" charset="0"/>
                <a:ea typeface="DejaVu Sans"/>
                <a:cs typeface="DejaVu Sans" panose="020B0603030804020204" pitchFamily="34" charset="0"/>
              </a:rPr>
              <a:t>				</a:t>
            </a:r>
            <a:endParaRPr kumimoji="0" lang="es-UY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itchFamily="34" charset="0"/>
              <a:ea typeface="DejaVu Sans"/>
              <a:cs typeface="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9785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142875" y="285750"/>
            <a:ext cx="7000875" cy="2071688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marL="484200" marR="0" lvl="0" indent="-48384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/>
            </a:r>
            <a:b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r>
              <a:rPr kumimoji="0" lang="es-UY" sz="2800" b="1" i="0" u="none" strike="noStrike" kern="1200" cap="none" spc="-1" normalizeH="0" baseline="0" noProof="0">
                <a:ln>
                  <a:noFill/>
                </a:ln>
                <a:solidFill>
                  <a:srgbClr val="0B5394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/>
            </a:r>
            <a:b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endParaRPr kumimoji="0" lang="es-UY" sz="2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54275" name="TextShape 2"/>
          <p:cNvSpPr txBox="1">
            <a:spLocks noChangeArrowheads="1"/>
          </p:cNvSpPr>
          <p:nvPr/>
        </p:nvSpPr>
        <p:spPr bwMode="auto">
          <a:xfrm>
            <a:off x="179388" y="285750"/>
            <a:ext cx="8785225" cy="59293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" sz="2800" b="1" dirty="0" smtClean="0">
                <a:solidFill>
                  <a:schemeClr val="tx2"/>
                </a:solidFill>
              </a:rPr>
              <a:t>Planificación de la investigación</a:t>
            </a:r>
          </a:p>
          <a:p>
            <a:pPr algn="ctr"/>
            <a:r>
              <a:rPr lang="es-UY" sz="2400" b="1" dirty="0" smtClean="0">
                <a:solidFill>
                  <a:schemeClr val="tx2"/>
                </a:solidFill>
              </a:rPr>
              <a:t>Fiscal/Juez</a:t>
            </a:r>
            <a:endParaRPr lang="es-UY" sz="2400" b="1" dirty="0">
              <a:solidFill>
                <a:schemeClr val="tx2"/>
              </a:solidFill>
            </a:endParaRPr>
          </a:p>
          <a:p>
            <a:endParaRPr lang="es-ES" dirty="0" smtClean="0">
              <a:solidFill>
                <a:schemeClr val="tx2"/>
              </a:solidFill>
            </a:endParaRPr>
          </a:p>
          <a:p>
            <a:pPr algn="just"/>
            <a:r>
              <a:rPr lang="es-ES" sz="2200" dirty="0" smtClean="0">
                <a:solidFill>
                  <a:schemeClr val="tx2"/>
                </a:solidFill>
                <a:latin typeface="+mn-lt"/>
              </a:rPr>
              <a:t>Planificar, dirigir y controlar de forma eficaz y eficiente la investigación.</a:t>
            </a:r>
          </a:p>
          <a:p>
            <a:pPr algn="just"/>
            <a:endParaRPr lang="es-ES" sz="2200" dirty="0">
              <a:solidFill>
                <a:schemeClr val="tx2"/>
              </a:solidFill>
              <a:latin typeface="+mn-lt"/>
            </a:endParaRPr>
          </a:p>
          <a:p>
            <a:pPr algn="just"/>
            <a:r>
              <a:rPr lang="es-ES" sz="2200" dirty="0" smtClean="0">
                <a:solidFill>
                  <a:schemeClr val="tx2"/>
                </a:solidFill>
                <a:latin typeface="+mn-lt"/>
              </a:rPr>
              <a:t>Buscar y obtener elementos de prueba útiles a la investigación.</a:t>
            </a:r>
          </a:p>
          <a:p>
            <a:pPr algn="just"/>
            <a:endParaRPr lang="es-ES" sz="2200" dirty="0">
              <a:solidFill>
                <a:schemeClr val="tx2"/>
              </a:solidFill>
              <a:latin typeface="+mn-lt"/>
            </a:endParaRPr>
          </a:p>
          <a:p>
            <a:pPr algn="just"/>
            <a:r>
              <a:rPr lang="es-ES" sz="2200" dirty="0" smtClean="0">
                <a:solidFill>
                  <a:schemeClr val="tx2"/>
                </a:solidFill>
                <a:latin typeface="+mn-lt"/>
              </a:rPr>
              <a:t>Legalidad de la prueba.</a:t>
            </a:r>
          </a:p>
          <a:p>
            <a:pPr algn="just"/>
            <a:endParaRPr lang="es-ES" sz="2200" dirty="0">
              <a:solidFill>
                <a:schemeClr val="tx2"/>
              </a:solidFill>
              <a:latin typeface="+mn-lt"/>
            </a:endParaRPr>
          </a:p>
          <a:p>
            <a:pPr algn="just"/>
            <a:r>
              <a:rPr lang="es-ES" sz="2200" dirty="0" smtClean="0">
                <a:solidFill>
                  <a:schemeClr val="tx2"/>
                </a:solidFill>
                <a:latin typeface="+mn-lt"/>
              </a:rPr>
              <a:t>Reunir </a:t>
            </a:r>
            <a:r>
              <a:rPr lang="es-ES" sz="2200" dirty="0">
                <a:solidFill>
                  <a:schemeClr val="tx2"/>
                </a:solidFill>
                <a:latin typeface="+mn-lt"/>
              </a:rPr>
              <a:t>indicios y recabar datos de prueba para sustentar el ejercicio</a:t>
            </a:r>
          </a:p>
          <a:p>
            <a:pPr algn="just"/>
            <a:r>
              <a:rPr lang="es-ES" sz="2200" dirty="0">
                <a:solidFill>
                  <a:schemeClr val="tx2"/>
                </a:solidFill>
                <a:latin typeface="+mn-lt"/>
              </a:rPr>
              <a:t>de la acción </a:t>
            </a:r>
            <a:r>
              <a:rPr lang="es-ES" sz="2200" dirty="0" smtClean="0">
                <a:solidFill>
                  <a:schemeClr val="tx2"/>
                </a:solidFill>
                <a:latin typeface="+mn-lt"/>
              </a:rPr>
              <a:t>penal y consecuentemente la </a:t>
            </a:r>
            <a:r>
              <a:rPr lang="es-ES" sz="2200" dirty="0">
                <a:solidFill>
                  <a:schemeClr val="tx2"/>
                </a:solidFill>
                <a:latin typeface="+mn-lt"/>
              </a:rPr>
              <a:t>reparación del </a:t>
            </a:r>
            <a:r>
              <a:rPr lang="es-ES" sz="2200" dirty="0" smtClean="0">
                <a:solidFill>
                  <a:schemeClr val="tx2"/>
                </a:solidFill>
                <a:latin typeface="+mn-lt"/>
              </a:rPr>
              <a:t>daño.</a:t>
            </a:r>
          </a:p>
          <a:p>
            <a:pPr algn="just"/>
            <a:endParaRPr lang="es-UY" sz="2200" dirty="0">
              <a:solidFill>
                <a:schemeClr val="tx2"/>
              </a:solidFill>
              <a:latin typeface="+mn-lt"/>
            </a:endParaRPr>
          </a:p>
          <a:p>
            <a:pPr algn="just"/>
            <a:r>
              <a:rPr lang="es-ES" sz="2200" dirty="0">
                <a:solidFill>
                  <a:schemeClr val="tx2"/>
                </a:solidFill>
              </a:rPr>
              <a:t>Celeridad y economía procesal.</a:t>
            </a:r>
          </a:p>
          <a:p>
            <a:pPr algn="just"/>
            <a:endParaRPr lang="es-ES" sz="2200" dirty="0">
              <a:solidFill>
                <a:schemeClr val="tx2"/>
              </a:solidFill>
            </a:endParaRPr>
          </a:p>
          <a:p>
            <a:pPr algn="just"/>
            <a:r>
              <a:rPr lang="es-ES" sz="2200" dirty="0">
                <a:solidFill>
                  <a:schemeClr val="tx2"/>
                </a:solidFill>
              </a:rPr>
              <a:t>Optimización en la utilización de recursos.</a:t>
            </a:r>
          </a:p>
          <a:p>
            <a:pPr algn="just"/>
            <a:endParaRPr lang="es-ES" sz="2200" dirty="0">
              <a:solidFill>
                <a:schemeClr val="accent1"/>
              </a:solidFill>
              <a:latin typeface="+mn-lt"/>
            </a:endParaRPr>
          </a:p>
          <a:p>
            <a:pPr marL="447675" marR="0" lvl="0" indent="-381000" algn="just" defTabSz="914400" rtl="0" eaLnBrk="1" fontAlgn="base" latinLnBrk="0" hangingPunct="1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es-UY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DejaVu Sans"/>
            </a:endParaRPr>
          </a:p>
          <a:p>
            <a:pPr marL="447675" marR="0" lvl="0" indent="-381000" algn="just" defTabSz="914400" rtl="0" eaLnBrk="1" fontAlgn="base" latinLnBrk="0" hangingPunct="1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s-UY" sz="3200" b="0" i="0" u="none" strike="noStrike" kern="1200" cap="none" spc="0" normalizeH="0" baseline="0" noProof="0" dirty="0">
                <a:ln>
                  <a:noFill/>
                </a:ln>
                <a:solidFill>
                  <a:srgbClr val="0B5394"/>
                </a:solidFill>
                <a:effectLst/>
                <a:uLnTx/>
                <a:uFillTx/>
                <a:latin typeface="Arial" charset="0"/>
                <a:ea typeface="DejaVu Sans"/>
                <a:cs typeface="DejaVu Sans" panose="020B0603030804020204" pitchFamily="34" charset="0"/>
              </a:rPr>
              <a:t>				</a:t>
            </a:r>
            <a:endParaRPr kumimoji="0" lang="es-UY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itchFamily="34" charset="0"/>
              <a:ea typeface="DejaVu Sans"/>
              <a:cs typeface="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8058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142875" y="285750"/>
            <a:ext cx="7000875" cy="2071688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marL="484200" marR="0" lvl="0" indent="-48384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/>
            </a:r>
            <a:b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r>
              <a:rPr kumimoji="0" lang="es-UY" sz="2800" b="1" i="0" u="none" strike="noStrike" kern="1200" cap="none" spc="-1" normalizeH="0" baseline="0" noProof="0">
                <a:ln>
                  <a:noFill/>
                </a:ln>
                <a:solidFill>
                  <a:srgbClr val="0B5394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/>
            </a:r>
            <a:b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endParaRPr kumimoji="0" lang="es-UY" sz="2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54275" name="TextShape 2"/>
          <p:cNvSpPr txBox="1">
            <a:spLocks noChangeArrowheads="1"/>
          </p:cNvSpPr>
          <p:nvPr/>
        </p:nvSpPr>
        <p:spPr bwMode="auto">
          <a:xfrm>
            <a:off x="179388" y="285750"/>
            <a:ext cx="8785225" cy="647526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UY" sz="2400" b="1" noProof="0" dirty="0" smtClean="0">
                <a:solidFill>
                  <a:schemeClr val="tx2"/>
                </a:solidFill>
              </a:rPr>
              <a:t>INVESTIGACION </a:t>
            </a:r>
            <a:r>
              <a:rPr lang="es-UY" sz="2400" b="1" noProof="0" dirty="0" smtClean="0">
                <a:solidFill>
                  <a:schemeClr val="tx2"/>
                </a:solidFill>
              </a:rPr>
              <a:t>PATRIMONIAL</a:t>
            </a:r>
            <a:endParaRPr lang="es-UY" sz="2400" b="1" noProof="0" dirty="0" smtClean="0">
              <a:solidFill>
                <a:schemeClr val="tx2"/>
              </a:solidFill>
            </a:endParaRPr>
          </a:p>
          <a:p>
            <a:pPr algn="just"/>
            <a:endParaRPr lang="es-UY" sz="2400" noProof="0" dirty="0" smtClean="0">
              <a:solidFill>
                <a:schemeClr val="tx2"/>
              </a:solidFill>
              <a:latin typeface="+mn-lt"/>
              <a:ea typeface="DejaVu Sans"/>
            </a:endParaRPr>
          </a:p>
          <a:p>
            <a:pPr algn="ctr"/>
            <a:r>
              <a:rPr lang="es-UY" sz="2400" noProof="0" dirty="0" smtClean="0">
                <a:solidFill>
                  <a:schemeClr val="tx2"/>
                </a:solidFill>
                <a:latin typeface="+mn-lt"/>
                <a:ea typeface="DejaVu Sans"/>
              </a:rPr>
              <a:t>TEORIA DEL </a:t>
            </a:r>
            <a:r>
              <a:rPr lang="es-UY" sz="2400" noProof="0" dirty="0" smtClean="0">
                <a:solidFill>
                  <a:schemeClr val="tx2"/>
                </a:solidFill>
                <a:latin typeface="+mn-lt"/>
                <a:ea typeface="DejaVu Sans"/>
              </a:rPr>
              <a:t>CASO</a:t>
            </a:r>
          </a:p>
          <a:p>
            <a:pPr algn="ctr"/>
            <a:endParaRPr lang="es-UY" sz="2400" noProof="0" dirty="0" smtClean="0">
              <a:solidFill>
                <a:schemeClr val="tx2"/>
              </a:solidFill>
              <a:latin typeface="+mn-lt"/>
              <a:ea typeface="DejaVu Sans"/>
            </a:endParaRPr>
          </a:p>
          <a:p>
            <a:pPr algn="ctr"/>
            <a:endParaRPr lang="es-UY" sz="2400" noProof="0" dirty="0" smtClean="0">
              <a:solidFill>
                <a:schemeClr val="tx2"/>
              </a:solidFill>
              <a:latin typeface="+mn-lt"/>
              <a:ea typeface="DejaVu Sans"/>
            </a:endParaRPr>
          </a:p>
          <a:p>
            <a:pPr algn="just"/>
            <a:r>
              <a:rPr kumimoji="0" lang="es-UY" sz="2400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DejaVu Sans"/>
              </a:rPr>
              <a:t>OBJETIVOS</a:t>
            </a:r>
            <a:r>
              <a:rPr kumimoji="0" lang="es-UY" sz="2400" i="0" u="none" strike="noStrike" kern="1200" cap="none" spc="0" normalizeH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DejaVu Sans"/>
              </a:rPr>
              <a:t> DE LA INVESTIGACIÓN</a:t>
            </a:r>
          </a:p>
          <a:p>
            <a:pPr algn="just"/>
            <a:endParaRPr kumimoji="0" lang="es-UY" sz="2400" i="0" u="none" strike="noStrike" kern="1200" cap="none" spc="0" normalizeH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DejaVu Sans"/>
            </a:endParaRPr>
          </a:p>
          <a:p>
            <a:pPr algn="just"/>
            <a:r>
              <a:rPr lang="es-UY" sz="2400" baseline="0" noProof="0" dirty="0" smtClean="0">
                <a:solidFill>
                  <a:schemeClr val="tx2"/>
                </a:solidFill>
                <a:latin typeface="+mn-lt"/>
                <a:ea typeface="DejaVu Sans"/>
              </a:rPr>
              <a:t>IDENTIFICACION DEL PATRIMONIO</a:t>
            </a:r>
            <a:endParaRPr kumimoji="0" lang="es-UY" sz="2400" i="0" u="none" strike="noStrike" kern="1200" cap="none" spc="0" normalizeH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DejaVu Sans"/>
            </a:endParaRPr>
          </a:p>
          <a:p>
            <a:pPr algn="just"/>
            <a:endParaRPr lang="es-UY" sz="2400" baseline="0" noProof="0" dirty="0" smtClean="0">
              <a:solidFill>
                <a:schemeClr val="tx2"/>
              </a:solidFill>
              <a:latin typeface="+mn-lt"/>
              <a:ea typeface="DejaVu Sans"/>
            </a:endParaRPr>
          </a:p>
          <a:p>
            <a:pPr algn="just"/>
            <a:r>
              <a:rPr lang="es-UY" sz="2400" baseline="0" noProof="0" dirty="0" smtClean="0">
                <a:solidFill>
                  <a:schemeClr val="tx2"/>
                </a:solidFill>
                <a:latin typeface="+mn-lt"/>
                <a:ea typeface="DejaVu Sans"/>
              </a:rPr>
              <a:t>EVOLUCION</a:t>
            </a:r>
            <a:r>
              <a:rPr lang="es-UY" sz="2400" noProof="0" dirty="0" smtClean="0">
                <a:solidFill>
                  <a:schemeClr val="tx2"/>
                </a:solidFill>
                <a:latin typeface="+mn-lt"/>
                <a:ea typeface="DejaVu Sans"/>
              </a:rPr>
              <a:t> HISTORICO PATRIMONIAL </a:t>
            </a:r>
          </a:p>
          <a:p>
            <a:pPr algn="just"/>
            <a:endParaRPr kumimoji="0" lang="es-UY" sz="2400" i="0" u="none" strike="noStrike" kern="1200" cap="none" spc="0" normalizeH="0" baseline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DejaVu Sans"/>
            </a:endParaRPr>
          </a:p>
          <a:p>
            <a:pPr algn="just"/>
            <a:r>
              <a:rPr kumimoji="0" lang="es-UY" sz="2400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DejaVu Sans"/>
              </a:rPr>
              <a:t>GRUPO SOCIO-FINANCIEROS</a:t>
            </a:r>
            <a:r>
              <a:rPr kumimoji="0" lang="es-UY" sz="2400" i="0" u="none" strike="noStrike" kern="1200" cap="none" spc="0" normalizeH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DejaVu Sans"/>
              </a:rPr>
              <a:t> </a:t>
            </a:r>
            <a:r>
              <a:rPr lang="es-UY" sz="2400" baseline="0" noProof="0" dirty="0" smtClean="0">
                <a:solidFill>
                  <a:schemeClr val="tx2"/>
                </a:solidFill>
                <a:latin typeface="+mn-lt"/>
                <a:ea typeface="DejaVu Sans"/>
              </a:rPr>
              <a:t>INFORME PATRIMONIAL</a:t>
            </a:r>
            <a:endParaRPr kumimoji="0" lang="es-UY" sz="20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DejaVu Sans"/>
            </a:endParaRPr>
          </a:p>
          <a:p>
            <a:pPr marL="447675" marR="0" lvl="0" indent="-381000" algn="just" defTabSz="914400" rtl="0" eaLnBrk="1" fontAlgn="base" latinLnBrk="0" hangingPunct="1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s-UY" sz="3200" b="0" i="0" u="none" strike="noStrike" kern="1200" cap="none" spc="0" normalizeH="0" baseline="0" noProof="0" dirty="0">
                <a:ln>
                  <a:noFill/>
                </a:ln>
                <a:solidFill>
                  <a:srgbClr val="0B5394"/>
                </a:solidFill>
                <a:effectLst/>
                <a:uLnTx/>
                <a:uFillTx/>
                <a:latin typeface="Arial" charset="0"/>
                <a:ea typeface="DejaVu Sans"/>
                <a:cs typeface="DejaVu Sans" panose="020B0603030804020204" pitchFamily="34" charset="0"/>
              </a:rPr>
              <a:t>			</a:t>
            </a:r>
            <a:endParaRPr kumimoji="0" lang="es-UY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itchFamily="34" charset="0"/>
              <a:ea typeface="DejaVu Sans"/>
              <a:cs typeface="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5209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142875" y="285750"/>
            <a:ext cx="7000875" cy="2071688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marL="484200" marR="0" lvl="0" indent="-48384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/>
            </a:r>
            <a:b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r>
              <a:rPr kumimoji="0" lang="es-UY" sz="2800" b="1" i="0" u="none" strike="noStrike" kern="1200" cap="none" spc="-1" normalizeH="0" baseline="0" noProof="0">
                <a:ln>
                  <a:noFill/>
                </a:ln>
                <a:solidFill>
                  <a:srgbClr val="0B5394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/>
            </a:r>
            <a:b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endParaRPr kumimoji="0" lang="es-UY" sz="2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54275" name="TextShape 2"/>
          <p:cNvSpPr txBox="1">
            <a:spLocks noChangeArrowheads="1"/>
          </p:cNvSpPr>
          <p:nvPr/>
        </p:nvSpPr>
        <p:spPr bwMode="auto">
          <a:xfrm>
            <a:off x="179388" y="1123950"/>
            <a:ext cx="8785225" cy="50911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/>
          <a:lstStyle/>
          <a:p>
            <a:pPr marL="447675" marR="0" lvl="0" indent="-381000" algn="just" defTabSz="914400" rtl="0" eaLnBrk="1" fontAlgn="base" latinLnBrk="0" hangingPunct="1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s-UY" sz="3200" b="0" i="0" u="none" strike="noStrike" kern="1200" cap="none" spc="0" normalizeH="0" baseline="0" noProof="0" dirty="0">
                <a:ln>
                  <a:noFill/>
                </a:ln>
                <a:solidFill>
                  <a:srgbClr val="0B5394"/>
                </a:solidFill>
                <a:effectLst/>
                <a:uLnTx/>
                <a:uFillTx/>
                <a:latin typeface="Arial" charset="0"/>
                <a:ea typeface="DejaVu Sans"/>
                <a:cs typeface="DejaVu Sans" panose="020B0603030804020204" pitchFamily="34" charset="0"/>
              </a:rPr>
              <a:t>				</a:t>
            </a:r>
            <a:endParaRPr kumimoji="0" lang="es-UY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itchFamily="34" charset="0"/>
              <a:ea typeface="DejaVu Sans"/>
              <a:cs typeface="DejaVu Sans" panose="020B0603030804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UY" sz="3200" b="1" dirty="0" smtClean="0">
                <a:solidFill>
                  <a:schemeClr val="tx2"/>
                </a:solidFill>
                <a:latin typeface="+mj-lt"/>
                <a:ea typeface="DejaVu Sans"/>
              </a:rPr>
              <a:t>EQUIPOS MULTIDISCIPLINARIOS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UY" sz="3200" b="1" baseline="0" dirty="0">
              <a:solidFill>
                <a:schemeClr val="tx2"/>
              </a:solidFill>
              <a:latin typeface="+mj-lt"/>
              <a:ea typeface="DejaVu San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UY" sz="3200" b="1" dirty="0" smtClean="0">
                <a:solidFill>
                  <a:schemeClr val="tx2"/>
                </a:solidFill>
                <a:latin typeface="+mj-lt"/>
                <a:ea typeface="DejaVu Sans"/>
              </a:rPr>
              <a:t>Integrantes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UY" sz="3200" b="1" baseline="0" dirty="0" smtClean="0">
                <a:solidFill>
                  <a:schemeClr val="tx2"/>
                </a:solidFill>
                <a:latin typeface="+mj-lt"/>
                <a:ea typeface="DejaVu Sans"/>
              </a:rPr>
              <a:t>Roles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UY" sz="3200" b="1" dirty="0" smtClean="0">
                <a:solidFill>
                  <a:schemeClr val="tx2"/>
                </a:solidFill>
                <a:latin typeface="+mj-lt"/>
                <a:ea typeface="DejaVu Sans"/>
              </a:rPr>
              <a:t>Coordinación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UY" sz="3200" b="1" dirty="0" smtClean="0">
                <a:solidFill>
                  <a:schemeClr val="tx2"/>
                </a:solidFill>
                <a:latin typeface="+mj-lt"/>
                <a:ea typeface="DejaVu Sans"/>
              </a:rPr>
              <a:t>Informe final</a:t>
            </a:r>
            <a:endParaRPr lang="es-UY" sz="3200" b="1" baseline="0" dirty="0" smtClean="0">
              <a:solidFill>
                <a:schemeClr val="tx2"/>
              </a:solidFill>
              <a:latin typeface="+mj-lt"/>
              <a:ea typeface="DejaVu San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UY" sz="3200" b="1" baseline="0" dirty="0" smtClean="0">
              <a:solidFill>
                <a:srgbClr val="0F6FC6"/>
              </a:solidFill>
              <a:latin typeface="Arial" charset="0"/>
              <a:ea typeface="DejaVu Sans"/>
            </a:endParaRP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s-UY" sz="3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Arial" charset="0"/>
              <a:ea typeface="DejaVu Sans"/>
              <a:cs typeface="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7536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142875" y="285750"/>
            <a:ext cx="7000875" cy="2071688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marL="484200" marR="0" lvl="0" indent="-48384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/>
            </a:r>
            <a:b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r>
              <a:rPr kumimoji="0" lang="es-UY" sz="2800" b="1" i="0" u="none" strike="noStrike" kern="1200" cap="none" spc="-1" normalizeH="0" baseline="0" noProof="0">
                <a:ln>
                  <a:noFill/>
                </a:ln>
                <a:solidFill>
                  <a:srgbClr val="0B5394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/>
            </a:r>
            <a:b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endParaRPr kumimoji="0" lang="es-UY" sz="2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54275" name="TextShape 2"/>
          <p:cNvSpPr txBox="1">
            <a:spLocks noChangeArrowheads="1"/>
          </p:cNvSpPr>
          <p:nvPr/>
        </p:nvSpPr>
        <p:spPr bwMode="auto">
          <a:xfrm>
            <a:off x="179388" y="484910"/>
            <a:ext cx="8785225" cy="6262254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/>
          <a:lstStyle/>
          <a:p>
            <a:pPr marL="447675" marR="0" lvl="0" indent="-381000" algn="just" defTabSz="914400" rtl="0" eaLnBrk="1" fontAlgn="base" latinLnBrk="0" hangingPunct="1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s-UY" sz="3200" b="0" i="0" u="none" strike="noStrike" kern="1200" cap="none" spc="0" normalizeH="0" baseline="0" noProof="0" dirty="0">
                <a:ln>
                  <a:noFill/>
                </a:ln>
                <a:solidFill>
                  <a:srgbClr val="0B5394"/>
                </a:solidFill>
                <a:effectLst/>
                <a:uLnTx/>
                <a:uFillTx/>
                <a:latin typeface="Arial" charset="0"/>
                <a:ea typeface="DejaVu Sans"/>
                <a:cs typeface="DejaVu Sans" panose="020B0603030804020204" pitchFamily="34" charset="0"/>
              </a:rPr>
              <a:t>				</a:t>
            </a:r>
            <a:r>
              <a:rPr lang="es-ES" sz="2400" b="1" dirty="0" smtClean="0">
                <a:solidFill>
                  <a:schemeClr val="tx2"/>
                </a:solidFill>
                <a:latin typeface="+mj-lt"/>
              </a:rPr>
              <a:t>Equipos </a:t>
            </a:r>
            <a:r>
              <a:rPr lang="es-ES" sz="2400" b="1" dirty="0">
                <a:solidFill>
                  <a:schemeClr val="tx2"/>
                </a:solidFill>
                <a:latin typeface="+mj-lt"/>
              </a:rPr>
              <a:t>Multidisciplinarios</a:t>
            </a:r>
          </a:p>
          <a:p>
            <a:pPr lvl="0" algn="ctr" eaLnBrk="1" hangingPunct="1">
              <a:defRPr/>
            </a:pPr>
            <a:endParaRPr lang="es-ES" sz="2000" dirty="0">
              <a:solidFill>
                <a:schemeClr val="tx2"/>
              </a:solidFill>
              <a:latin typeface="+mj-lt"/>
            </a:endParaRPr>
          </a:p>
          <a:p>
            <a:pPr lvl="0" algn="just" eaLnBrk="1" hangingPunct="1">
              <a:defRPr/>
            </a:pPr>
            <a:r>
              <a:rPr lang="es-ES" sz="2000" dirty="0" smtClean="0">
                <a:solidFill>
                  <a:schemeClr val="tx2"/>
                </a:solidFill>
              </a:rPr>
              <a:t>Necesarios </a:t>
            </a:r>
            <a:r>
              <a:rPr lang="es-ES" sz="2000" dirty="0">
                <a:solidFill>
                  <a:schemeClr val="tx2"/>
                </a:solidFill>
              </a:rPr>
              <a:t>en investigaciones financieras </a:t>
            </a:r>
            <a:r>
              <a:rPr lang="es-ES" sz="2000" dirty="0" smtClean="0">
                <a:solidFill>
                  <a:schemeClr val="tx2"/>
                </a:solidFill>
              </a:rPr>
              <a:t>complejas o de gran magnitud</a:t>
            </a:r>
            <a:endParaRPr lang="es-ES" sz="2000" dirty="0" smtClean="0">
              <a:solidFill>
                <a:schemeClr val="tx2"/>
              </a:solidFill>
            </a:endParaRPr>
          </a:p>
          <a:p>
            <a:pPr lvl="0" algn="just" eaLnBrk="1" hangingPunct="1">
              <a:defRPr/>
            </a:pPr>
            <a:endParaRPr lang="es-UY" sz="2000" dirty="0">
              <a:solidFill>
                <a:schemeClr val="tx2"/>
              </a:solidFill>
            </a:endParaRPr>
          </a:p>
          <a:p>
            <a:pPr lvl="0" algn="just" eaLnBrk="1" hangingPunct="1">
              <a:defRPr/>
            </a:pPr>
            <a:r>
              <a:rPr lang="es-UY" sz="2000" dirty="0">
                <a:solidFill>
                  <a:schemeClr val="tx2"/>
                </a:solidFill>
              </a:rPr>
              <a:t>S</a:t>
            </a:r>
            <a:r>
              <a:rPr lang="es-UY" sz="2000" dirty="0" smtClean="0">
                <a:solidFill>
                  <a:schemeClr val="tx2"/>
                </a:solidFill>
              </a:rPr>
              <a:t>olicitudes de colaboración/información y solicitudes de actuación/asesoramiento</a:t>
            </a:r>
            <a:endParaRPr lang="es-ES" sz="2000" dirty="0">
              <a:solidFill>
                <a:schemeClr val="tx2"/>
              </a:solidFill>
            </a:endParaRPr>
          </a:p>
          <a:p>
            <a:pPr lvl="0" algn="just" eaLnBrk="1" hangingPunct="1">
              <a:defRPr/>
            </a:pPr>
            <a:endParaRPr lang="es-ES" sz="2000" dirty="0">
              <a:solidFill>
                <a:schemeClr val="tx2"/>
              </a:solidFill>
            </a:endParaRPr>
          </a:p>
          <a:p>
            <a:pPr lvl="0" algn="just" eaLnBrk="1" hangingPunct="1">
              <a:defRPr/>
            </a:pPr>
            <a:r>
              <a:rPr lang="es-ES" sz="2000" dirty="0">
                <a:solidFill>
                  <a:schemeClr val="tx2"/>
                </a:solidFill>
              </a:rPr>
              <a:t>E</a:t>
            </a:r>
            <a:r>
              <a:rPr lang="es-ES" sz="2000" dirty="0" smtClean="0">
                <a:solidFill>
                  <a:schemeClr val="tx2"/>
                </a:solidFill>
              </a:rPr>
              <a:t>nfoque </a:t>
            </a:r>
            <a:r>
              <a:rPr lang="es-ES" sz="2000" dirty="0">
                <a:solidFill>
                  <a:schemeClr val="tx2"/>
                </a:solidFill>
              </a:rPr>
              <a:t>estratégico de la cooperación de cada </a:t>
            </a:r>
            <a:r>
              <a:rPr lang="es-ES" sz="2000" dirty="0" smtClean="0">
                <a:solidFill>
                  <a:schemeClr val="tx2"/>
                </a:solidFill>
              </a:rPr>
              <a:t>organismo/agencia</a:t>
            </a:r>
            <a:endParaRPr lang="es-ES" sz="2000" dirty="0">
              <a:solidFill>
                <a:schemeClr val="tx2"/>
              </a:solidFill>
            </a:endParaRPr>
          </a:p>
          <a:p>
            <a:pPr lvl="0" algn="just" eaLnBrk="1" hangingPunct="1">
              <a:defRPr/>
            </a:pPr>
            <a:endParaRPr lang="es-ES" sz="2000" dirty="0" smtClean="0">
              <a:solidFill>
                <a:schemeClr val="tx2"/>
              </a:solidFill>
            </a:endParaRPr>
          </a:p>
          <a:p>
            <a:pPr lvl="0" algn="just" eaLnBrk="1" hangingPunct="1">
              <a:defRPr/>
            </a:pPr>
            <a:r>
              <a:rPr lang="es-ES" sz="2000" dirty="0" smtClean="0">
                <a:solidFill>
                  <a:schemeClr val="tx2"/>
                </a:solidFill>
              </a:rPr>
              <a:t>Pueden </a:t>
            </a:r>
            <a:r>
              <a:rPr lang="es-ES" sz="2000" dirty="0">
                <a:solidFill>
                  <a:schemeClr val="tx2"/>
                </a:solidFill>
              </a:rPr>
              <a:t>estar formados </a:t>
            </a:r>
            <a:r>
              <a:rPr lang="es-ES" sz="2000" dirty="0" smtClean="0">
                <a:solidFill>
                  <a:schemeClr val="tx2"/>
                </a:solidFill>
              </a:rPr>
              <a:t>por: </a:t>
            </a:r>
            <a:endParaRPr lang="es-ES" sz="2000" dirty="0">
              <a:solidFill>
                <a:schemeClr val="tx2"/>
              </a:solidFill>
            </a:endParaRPr>
          </a:p>
          <a:p>
            <a:pPr lvl="0" algn="just" eaLnBrk="1" hangingPunct="1">
              <a:defRPr/>
            </a:pPr>
            <a:endParaRPr lang="es-ES" sz="2000" dirty="0">
              <a:solidFill>
                <a:schemeClr val="tx2"/>
              </a:solidFill>
            </a:endParaRPr>
          </a:p>
          <a:p>
            <a:pPr lvl="0" algn="just" eaLnBrk="1" hangingPunct="1">
              <a:defRPr/>
            </a:pPr>
            <a:r>
              <a:rPr lang="es-ES" sz="2000" dirty="0" smtClean="0">
                <a:solidFill>
                  <a:schemeClr val="tx2"/>
                </a:solidFill>
              </a:rPr>
              <a:t>                                            Investigadores </a:t>
            </a:r>
            <a:r>
              <a:rPr lang="es-ES" sz="2000" dirty="0">
                <a:solidFill>
                  <a:schemeClr val="tx2"/>
                </a:solidFill>
              </a:rPr>
              <a:t>financieros </a:t>
            </a:r>
            <a:r>
              <a:rPr lang="es-ES" sz="2000" dirty="0" smtClean="0">
                <a:solidFill>
                  <a:schemeClr val="tx2"/>
                </a:solidFill>
              </a:rPr>
              <a:t>especializados - UIF</a:t>
            </a:r>
            <a:endParaRPr lang="es-ES" sz="2000" dirty="0">
              <a:solidFill>
                <a:schemeClr val="tx2"/>
              </a:solidFill>
            </a:endParaRPr>
          </a:p>
          <a:p>
            <a:pPr lvl="0" algn="just" eaLnBrk="1" hangingPunct="1">
              <a:defRPr/>
            </a:pPr>
            <a:endParaRPr lang="es-ES" sz="2000" dirty="0">
              <a:solidFill>
                <a:schemeClr val="tx2"/>
              </a:solidFill>
            </a:endParaRPr>
          </a:p>
          <a:p>
            <a:pPr lvl="0" algn="just" eaLnBrk="1" hangingPunct="1">
              <a:defRPr/>
            </a:pPr>
            <a:r>
              <a:rPr lang="es-ES" sz="2000" dirty="0" smtClean="0">
                <a:solidFill>
                  <a:schemeClr val="tx2"/>
                </a:solidFill>
              </a:rPr>
              <a:t>                                            Expertos </a:t>
            </a:r>
            <a:r>
              <a:rPr lang="es-ES" sz="2000" dirty="0">
                <a:solidFill>
                  <a:schemeClr val="tx2"/>
                </a:solidFill>
              </a:rPr>
              <a:t>en análisis financiero</a:t>
            </a:r>
          </a:p>
          <a:p>
            <a:pPr lvl="0" algn="just" eaLnBrk="1" hangingPunct="1">
              <a:defRPr/>
            </a:pPr>
            <a:endParaRPr lang="es-ES" sz="2000" dirty="0">
              <a:solidFill>
                <a:schemeClr val="tx2"/>
              </a:solidFill>
            </a:endParaRPr>
          </a:p>
          <a:p>
            <a:pPr lvl="0" algn="just" eaLnBrk="1" hangingPunct="1">
              <a:defRPr/>
            </a:pPr>
            <a:r>
              <a:rPr lang="es-ES" sz="2000" dirty="0" smtClean="0">
                <a:solidFill>
                  <a:schemeClr val="tx2"/>
                </a:solidFill>
              </a:rPr>
              <a:t>                                            Peritos contables/Peritos </a:t>
            </a:r>
            <a:r>
              <a:rPr lang="es-ES" sz="2000" dirty="0">
                <a:solidFill>
                  <a:schemeClr val="tx2"/>
                </a:solidFill>
              </a:rPr>
              <a:t>informáticos</a:t>
            </a:r>
          </a:p>
          <a:p>
            <a:pPr lvl="0" algn="just" eaLnBrk="1" hangingPunct="1">
              <a:defRPr/>
            </a:pPr>
            <a:endParaRPr lang="es-ES" sz="2000" dirty="0">
              <a:solidFill>
                <a:schemeClr val="tx2"/>
              </a:solidFill>
            </a:endParaRPr>
          </a:p>
          <a:p>
            <a:pPr lvl="0" algn="just" eaLnBrk="1" hangingPunct="1">
              <a:defRPr/>
            </a:pPr>
            <a:r>
              <a:rPr lang="es-ES" sz="2000" dirty="0" smtClean="0">
                <a:solidFill>
                  <a:schemeClr val="tx2"/>
                </a:solidFill>
              </a:rPr>
              <a:t>                                            Expertos Fiscales/Aduaneros/Registrales/En LA</a:t>
            </a:r>
            <a:endParaRPr lang="es-UY" sz="2000" baseline="0" dirty="0" smtClean="0">
              <a:solidFill>
                <a:schemeClr val="tx2"/>
              </a:solidFill>
              <a:ea typeface="DejaVu Sans"/>
            </a:endParaRP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s-UY" sz="3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ea typeface="DejaVu Sans"/>
              <a:cs typeface="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7177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142875" y="285750"/>
            <a:ext cx="7000875" cy="2071688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marL="484200" marR="0" lvl="0" indent="-48384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/>
            </a:r>
            <a:b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r>
              <a:rPr kumimoji="0" lang="es-UY" sz="2800" b="1" i="0" u="none" strike="noStrike" kern="1200" cap="none" spc="-1" normalizeH="0" baseline="0" noProof="0">
                <a:ln>
                  <a:noFill/>
                </a:ln>
                <a:solidFill>
                  <a:srgbClr val="0B5394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/>
            </a:r>
            <a:b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endParaRPr kumimoji="0" lang="es-UY" sz="2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54275" name="TextShape 2"/>
          <p:cNvSpPr txBox="1">
            <a:spLocks noChangeArrowheads="1"/>
          </p:cNvSpPr>
          <p:nvPr/>
        </p:nvSpPr>
        <p:spPr bwMode="auto">
          <a:xfrm>
            <a:off x="179388" y="484910"/>
            <a:ext cx="8785225" cy="5730154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/>
          <a:lstStyle/>
          <a:p>
            <a:pPr marL="447675" marR="0" lvl="0" indent="-381000" algn="ctr" defTabSz="914400" rtl="0" eaLnBrk="1" fontAlgn="base" latinLnBrk="0" hangingPunct="1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s-UY" sz="3200" b="0" i="0" u="none" strike="noStrike" kern="1200" cap="none" spc="0" normalizeH="0" baseline="0" noProof="0" dirty="0">
                <a:ln>
                  <a:noFill/>
                </a:ln>
                <a:solidFill>
                  <a:srgbClr val="0B5394"/>
                </a:solidFill>
                <a:effectLst/>
                <a:uLnTx/>
                <a:uFillTx/>
                <a:latin typeface="Arial" charset="0"/>
                <a:ea typeface="DejaVu Sans"/>
                <a:cs typeface="DejaVu Sans" panose="020B0603030804020204" pitchFamily="34" charset="0"/>
              </a:rPr>
              <a:t>		</a:t>
            </a:r>
            <a:r>
              <a:rPr lang="es-ES" sz="2400" b="1" noProof="0" dirty="0" smtClean="0">
                <a:solidFill>
                  <a:schemeClr val="tx2"/>
                </a:solidFill>
                <a:latin typeface="+mj-lt"/>
              </a:rPr>
              <a:t>Importancia de la instalación de E</a:t>
            </a:r>
            <a:r>
              <a:rPr lang="es-ES" sz="2400" b="1" dirty="0" smtClean="0">
                <a:solidFill>
                  <a:schemeClr val="tx2"/>
                </a:solidFill>
                <a:latin typeface="+mj-lt"/>
              </a:rPr>
              <a:t>quipos </a:t>
            </a:r>
            <a:r>
              <a:rPr lang="es-ES" sz="2400" b="1" dirty="0">
                <a:solidFill>
                  <a:schemeClr val="tx2"/>
                </a:solidFill>
                <a:latin typeface="+mj-lt"/>
              </a:rPr>
              <a:t>Multidisciplinarios</a:t>
            </a:r>
          </a:p>
          <a:p>
            <a:pPr lvl="0" algn="ctr" eaLnBrk="1" hangingPunct="1">
              <a:defRPr/>
            </a:pPr>
            <a:endParaRPr lang="es-ES" sz="2000" dirty="0">
              <a:solidFill>
                <a:schemeClr val="tx2"/>
              </a:solidFill>
              <a:latin typeface="Arial" charset="0"/>
            </a:endParaRPr>
          </a:p>
          <a:p>
            <a:pPr lvl="0" algn="just"/>
            <a:r>
              <a:rPr lang="es-ES" sz="2200" dirty="0">
                <a:solidFill>
                  <a:schemeClr val="tx2"/>
                </a:solidFill>
              </a:rPr>
              <a:t>E</a:t>
            </a:r>
            <a:r>
              <a:rPr lang="es-ES" sz="2200" dirty="0" smtClean="0">
                <a:solidFill>
                  <a:schemeClr val="tx2"/>
                </a:solidFill>
              </a:rPr>
              <a:t>n </a:t>
            </a:r>
            <a:r>
              <a:rPr lang="es-ES" sz="2200" dirty="0">
                <a:solidFill>
                  <a:schemeClr val="tx2"/>
                </a:solidFill>
              </a:rPr>
              <a:t>las </a:t>
            </a:r>
            <a:r>
              <a:rPr lang="es-ES" sz="2200" u="sng" dirty="0" smtClean="0">
                <a:solidFill>
                  <a:schemeClr val="tx2"/>
                </a:solidFill>
              </a:rPr>
              <a:t>investigaciones</a:t>
            </a:r>
            <a:r>
              <a:rPr lang="es-ES" sz="2200" dirty="0" smtClean="0">
                <a:solidFill>
                  <a:schemeClr val="tx2"/>
                </a:solidFill>
              </a:rPr>
              <a:t> que:</a:t>
            </a:r>
          </a:p>
          <a:p>
            <a:pPr lvl="0" algn="just"/>
            <a:endParaRPr lang="es-ES" sz="2200" dirty="0">
              <a:solidFill>
                <a:schemeClr val="tx2"/>
              </a:solidFill>
            </a:endParaRPr>
          </a:p>
          <a:p>
            <a:pPr lvl="0" algn="just"/>
            <a:r>
              <a:rPr lang="es-ES" sz="2200" dirty="0" smtClean="0">
                <a:solidFill>
                  <a:schemeClr val="tx2"/>
                </a:solidFill>
              </a:rPr>
              <a:t>- se </a:t>
            </a:r>
            <a:r>
              <a:rPr lang="es-ES" sz="2200" dirty="0" smtClean="0">
                <a:solidFill>
                  <a:schemeClr val="tx2"/>
                </a:solidFill>
              </a:rPr>
              <a:t>presume </a:t>
            </a:r>
            <a:r>
              <a:rPr lang="es-ES" sz="2200" dirty="0">
                <a:solidFill>
                  <a:schemeClr val="tx2"/>
                </a:solidFill>
              </a:rPr>
              <a:t>afectación al orden económico-financiero atento al gran volumen de activos involucrados en la presunta maniobra delictiva.</a:t>
            </a:r>
          </a:p>
          <a:p>
            <a:pPr algn="just"/>
            <a:r>
              <a:rPr lang="es-ES" sz="2200" dirty="0">
                <a:solidFill>
                  <a:schemeClr val="tx2"/>
                </a:solidFill>
              </a:rPr>
              <a:t> </a:t>
            </a:r>
          </a:p>
          <a:p>
            <a:pPr lvl="0" algn="just"/>
            <a:r>
              <a:rPr lang="es-ES" sz="2200" dirty="0" smtClean="0">
                <a:solidFill>
                  <a:schemeClr val="tx2"/>
                </a:solidFill>
              </a:rPr>
              <a:t>- con </a:t>
            </a:r>
            <a:r>
              <a:rPr lang="es-ES" sz="2200" dirty="0">
                <a:solidFill>
                  <a:schemeClr val="tx2"/>
                </a:solidFill>
              </a:rPr>
              <a:t>una gran complejidad en materia económico financiera.</a:t>
            </a:r>
          </a:p>
          <a:p>
            <a:pPr algn="just"/>
            <a:r>
              <a:rPr lang="es-ES" sz="2200" dirty="0">
                <a:solidFill>
                  <a:schemeClr val="tx2"/>
                </a:solidFill>
              </a:rPr>
              <a:t> </a:t>
            </a:r>
          </a:p>
          <a:p>
            <a:pPr lvl="0" algn="just"/>
            <a:r>
              <a:rPr lang="es-ES" sz="2200" dirty="0" smtClean="0">
                <a:solidFill>
                  <a:schemeClr val="tx2"/>
                </a:solidFill>
              </a:rPr>
              <a:t>- en </a:t>
            </a:r>
            <a:r>
              <a:rPr lang="es-ES" sz="2200" dirty="0">
                <a:solidFill>
                  <a:schemeClr val="tx2"/>
                </a:solidFill>
              </a:rPr>
              <a:t>las que existan elementos que indiquen la </a:t>
            </a:r>
            <a:r>
              <a:rPr lang="es-ES" sz="2200" dirty="0" smtClean="0">
                <a:solidFill>
                  <a:schemeClr val="tx2"/>
                </a:solidFill>
              </a:rPr>
              <a:t>naturaleza transnacional </a:t>
            </a:r>
            <a:r>
              <a:rPr lang="es-ES" sz="2200" dirty="0">
                <a:solidFill>
                  <a:schemeClr val="tx2"/>
                </a:solidFill>
              </a:rPr>
              <a:t>de la operación</a:t>
            </a:r>
            <a:r>
              <a:rPr lang="es-ES" sz="2200" dirty="0" smtClean="0">
                <a:solidFill>
                  <a:schemeClr val="tx2"/>
                </a:solidFill>
              </a:rPr>
              <a:t>.</a:t>
            </a:r>
          </a:p>
          <a:p>
            <a:pPr algn="just"/>
            <a:endParaRPr lang="es-ES" sz="2200" dirty="0" smtClean="0">
              <a:solidFill>
                <a:schemeClr val="tx2"/>
              </a:solidFill>
            </a:endParaRPr>
          </a:p>
          <a:p>
            <a:pPr algn="just"/>
            <a:r>
              <a:rPr lang="es-ES" sz="2200" dirty="0" smtClean="0">
                <a:solidFill>
                  <a:schemeClr val="tx2"/>
                </a:solidFill>
              </a:rPr>
              <a:t>- en </a:t>
            </a:r>
            <a:r>
              <a:rPr lang="es-ES" sz="2200" dirty="0">
                <a:solidFill>
                  <a:schemeClr val="tx2"/>
                </a:solidFill>
              </a:rPr>
              <a:t>las que existan elementos que indiquen la presencia de una organización criminal</a:t>
            </a:r>
            <a:r>
              <a:rPr lang="es-ES" sz="2200" dirty="0" smtClean="0">
                <a:solidFill>
                  <a:schemeClr val="tx2"/>
                </a:solidFill>
              </a:rPr>
              <a:t>.</a:t>
            </a:r>
            <a:endParaRPr lang="es-ES" sz="2200" dirty="0">
              <a:solidFill>
                <a:schemeClr val="tx2"/>
              </a:solidFill>
            </a:endParaRPr>
          </a:p>
          <a:p>
            <a:pPr lvl="0" algn="just"/>
            <a:endParaRPr lang="es-ES" sz="2200" dirty="0">
              <a:solidFill>
                <a:schemeClr val="accent1"/>
              </a:solidFill>
            </a:endParaRP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s-UY" sz="3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Arial" charset="0"/>
              <a:ea typeface="DejaVu Sans"/>
              <a:cs typeface="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9117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142875" y="285750"/>
            <a:ext cx="7000875" cy="2071688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marL="484200" marR="0" lvl="0" indent="-48384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/>
            </a:r>
            <a:b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r>
              <a:rPr kumimoji="0" lang="es-UY" sz="2800" b="1" i="0" u="none" strike="noStrike" kern="1200" cap="none" spc="-1" normalizeH="0" baseline="0" noProof="0">
                <a:ln>
                  <a:noFill/>
                </a:ln>
                <a:solidFill>
                  <a:srgbClr val="0B5394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/>
            </a:r>
            <a:b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endParaRPr kumimoji="0" lang="es-UY" sz="2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54275" name="TextShape 2"/>
          <p:cNvSpPr txBox="1">
            <a:spLocks noChangeArrowheads="1"/>
          </p:cNvSpPr>
          <p:nvPr/>
        </p:nvSpPr>
        <p:spPr bwMode="auto">
          <a:xfrm>
            <a:off x="179388" y="484910"/>
            <a:ext cx="8785225" cy="5730154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/>
          <a:lstStyle/>
          <a:p>
            <a:pPr marL="447675" marR="0" lvl="0" indent="-381000" algn="ctr" defTabSz="914400" rtl="0" eaLnBrk="1" fontAlgn="base" latinLnBrk="0" hangingPunct="1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s-UY" sz="3200" b="0" i="0" u="none" strike="noStrike" kern="1200" cap="none" spc="0" normalizeH="0" baseline="0" noProof="0" dirty="0">
                <a:ln>
                  <a:noFill/>
                </a:ln>
                <a:solidFill>
                  <a:srgbClr val="0B5394"/>
                </a:solidFill>
                <a:effectLst/>
                <a:uLnTx/>
                <a:uFillTx/>
                <a:latin typeface="Arial" charset="0"/>
                <a:ea typeface="DejaVu Sans"/>
                <a:cs typeface="DejaVu Sans" panose="020B0603030804020204" pitchFamily="34" charset="0"/>
              </a:rPr>
              <a:t>		</a:t>
            </a:r>
            <a:r>
              <a:rPr lang="es-ES" sz="2400" b="1" noProof="0" dirty="0" smtClean="0">
                <a:solidFill>
                  <a:schemeClr val="tx2"/>
                </a:solidFill>
                <a:latin typeface="+mj-lt"/>
              </a:rPr>
              <a:t>Importancia de la instalación de E</a:t>
            </a:r>
            <a:r>
              <a:rPr lang="es-ES" sz="2400" b="1" dirty="0" smtClean="0">
                <a:solidFill>
                  <a:schemeClr val="tx2"/>
                </a:solidFill>
                <a:latin typeface="+mj-lt"/>
              </a:rPr>
              <a:t>quipos Multidisciplinarios</a:t>
            </a:r>
          </a:p>
          <a:p>
            <a:pPr marL="447675" marR="0" lvl="0" indent="-381000" algn="ctr" defTabSz="914400" rtl="0" eaLnBrk="1" fontAlgn="base" latinLnBrk="0" hangingPunct="1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lang="es-ES" sz="2400" b="1" dirty="0">
              <a:solidFill>
                <a:schemeClr val="tx2"/>
              </a:solidFill>
              <a:latin typeface="Arial" charset="0"/>
            </a:endParaRPr>
          </a:p>
          <a:p>
            <a:pPr lvl="0" algn="ctr" eaLnBrk="1" hangingPunct="1">
              <a:defRPr/>
            </a:pPr>
            <a:endParaRPr lang="es-ES" sz="2000" dirty="0">
              <a:solidFill>
                <a:schemeClr val="tx2"/>
              </a:solidFill>
              <a:latin typeface="Arial" charset="0"/>
            </a:endParaRPr>
          </a:p>
          <a:p>
            <a:pPr lvl="0" algn="just"/>
            <a:r>
              <a:rPr lang="es-ES" sz="2200" dirty="0" smtClean="0">
                <a:solidFill>
                  <a:schemeClr val="tx2"/>
                </a:solidFill>
              </a:rPr>
              <a:t>Cada Organismo/Agencia compartirá </a:t>
            </a:r>
            <a:r>
              <a:rPr lang="es-ES" sz="2200" dirty="0">
                <a:solidFill>
                  <a:schemeClr val="tx2"/>
                </a:solidFill>
              </a:rPr>
              <a:t>la información que </a:t>
            </a:r>
            <a:r>
              <a:rPr lang="es-ES" sz="2200" dirty="0" smtClean="0">
                <a:solidFill>
                  <a:schemeClr val="tx2"/>
                </a:solidFill>
              </a:rPr>
              <a:t>puede aportar </a:t>
            </a:r>
            <a:r>
              <a:rPr lang="es-ES" sz="2200" dirty="0">
                <a:solidFill>
                  <a:schemeClr val="tx2"/>
                </a:solidFill>
              </a:rPr>
              <a:t>y resultare útil y relevante a los restantes integrantes para los fines de la investigación y análisis de la </a:t>
            </a:r>
            <a:r>
              <a:rPr lang="es-ES" sz="2200" dirty="0" smtClean="0">
                <a:solidFill>
                  <a:schemeClr val="tx2"/>
                </a:solidFill>
              </a:rPr>
              <a:t>información.</a:t>
            </a:r>
          </a:p>
          <a:p>
            <a:pPr lvl="0" algn="just"/>
            <a:endParaRPr lang="es-ES" sz="2200" dirty="0">
              <a:solidFill>
                <a:schemeClr val="tx2"/>
              </a:solidFill>
            </a:endParaRPr>
          </a:p>
          <a:p>
            <a:pPr lvl="0" algn="just"/>
            <a:r>
              <a:rPr lang="es-ES" sz="2200" dirty="0" smtClean="0">
                <a:solidFill>
                  <a:schemeClr val="tx2"/>
                </a:solidFill>
              </a:rPr>
              <a:t>Cada Organismo/Agencia es </a:t>
            </a:r>
            <a:r>
              <a:rPr lang="es-ES" sz="2200" dirty="0">
                <a:solidFill>
                  <a:schemeClr val="tx2"/>
                </a:solidFill>
              </a:rPr>
              <a:t>responsable de seleccionar y analizar la información que le </a:t>
            </a:r>
            <a:r>
              <a:rPr lang="es-ES" sz="2200" dirty="0" smtClean="0">
                <a:solidFill>
                  <a:schemeClr val="tx2"/>
                </a:solidFill>
              </a:rPr>
              <a:t>corresponde aportar</a:t>
            </a:r>
            <a:r>
              <a:rPr lang="es-ES" sz="2200" dirty="0">
                <a:solidFill>
                  <a:schemeClr val="tx2"/>
                </a:solidFill>
              </a:rPr>
              <a:t>.</a:t>
            </a:r>
            <a:endParaRPr lang="es-ES" sz="2200" dirty="0" smtClean="0">
              <a:solidFill>
                <a:schemeClr val="tx2"/>
              </a:solidFill>
            </a:endParaRPr>
          </a:p>
          <a:p>
            <a:pPr lvl="0" algn="just"/>
            <a:endParaRPr lang="es-UY" sz="2200" dirty="0">
              <a:solidFill>
                <a:schemeClr val="tx2"/>
              </a:solidFill>
            </a:endParaRPr>
          </a:p>
          <a:p>
            <a:pPr algn="just"/>
            <a:r>
              <a:rPr lang="es-ES" sz="2200" dirty="0" smtClean="0">
                <a:solidFill>
                  <a:schemeClr val="tx2"/>
                </a:solidFill>
              </a:rPr>
              <a:t>Los </a:t>
            </a:r>
            <a:r>
              <a:rPr lang="es-ES" sz="2200" dirty="0">
                <a:solidFill>
                  <a:schemeClr val="tx2"/>
                </a:solidFill>
              </a:rPr>
              <a:t>Informes de inteligencia financiera </a:t>
            </a:r>
            <a:r>
              <a:rPr lang="es-AR" sz="2200" dirty="0" smtClean="0">
                <a:solidFill>
                  <a:schemeClr val="tx2"/>
                </a:solidFill>
              </a:rPr>
              <a:t>incluirán </a:t>
            </a:r>
            <a:r>
              <a:rPr lang="es-AR" sz="2200" dirty="0">
                <a:solidFill>
                  <a:schemeClr val="tx2"/>
                </a:solidFill>
              </a:rPr>
              <a:t>sugerencias en forma expresa de cómo </a:t>
            </a:r>
            <a:r>
              <a:rPr lang="es-AR" sz="2200" dirty="0" smtClean="0">
                <a:solidFill>
                  <a:schemeClr val="tx2"/>
                </a:solidFill>
              </a:rPr>
              <a:t>proceder </a:t>
            </a:r>
            <a:r>
              <a:rPr lang="es-ES" sz="2200" dirty="0" smtClean="0">
                <a:solidFill>
                  <a:schemeClr val="tx2"/>
                </a:solidFill>
              </a:rPr>
              <a:t>para </a:t>
            </a:r>
            <a:r>
              <a:rPr lang="es-ES" sz="2200" dirty="0">
                <a:solidFill>
                  <a:schemeClr val="tx2"/>
                </a:solidFill>
              </a:rPr>
              <a:t>adquirir o reconstruir la prueba en el proceso (qué pedir, cómo pedir y a quién pedir).</a:t>
            </a:r>
            <a:r>
              <a:rPr lang="es-AR" sz="2200" dirty="0">
                <a:solidFill>
                  <a:schemeClr val="tx2"/>
                </a:solidFill>
              </a:rPr>
              <a:t> </a:t>
            </a:r>
            <a:endParaRPr lang="es-ES" sz="2200" dirty="0">
              <a:solidFill>
                <a:schemeClr val="tx2"/>
              </a:solidFill>
            </a:endParaRPr>
          </a:p>
          <a:p>
            <a:pPr lvl="0"/>
            <a:endParaRPr lang="es-ES" dirty="0"/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s-UY" sz="3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Arial" charset="0"/>
              <a:ea typeface="DejaVu Sans"/>
              <a:cs typeface="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4215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142875" y="285750"/>
            <a:ext cx="7000875" cy="2071688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marL="484200" indent="-483840"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>
                <a:latin typeface="+mn-lt"/>
                <a:cs typeface="+mn-cs"/>
              </a:rPr>
              <a:t/>
            </a:r>
            <a:br>
              <a:rPr>
                <a:latin typeface="+mn-lt"/>
                <a:cs typeface="+mn-cs"/>
              </a:rPr>
            </a:br>
            <a:r>
              <a:rPr lang="es-UY" sz="2800" b="1" spc="-1">
                <a:solidFill>
                  <a:srgbClr val="0B5394"/>
                </a:solidFill>
                <a:latin typeface="Arial"/>
                <a:cs typeface="+mn-cs"/>
              </a:rPr>
              <a:t> </a:t>
            </a:r>
            <a:r>
              <a:rPr>
                <a:latin typeface="+mn-lt"/>
                <a:cs typeface="+mn-cs"/>
              </a:rPr>
              <a:t/>
            </a:r>
            <a:br>
              <a:rPr>
                <a:latin typeface="+mn-lt"/>
                <a:cs typeface="+mn-cs"/>
              </a:rPr>
            </a:br>
            <a:endParaRPr lang="es-UY" sz="2800" spc="-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54275" name="TextShape 2"/>
          <p:cNvSpPr txBox="1">
            <a:spLocks noChangeArrowheads="1"/>
          </p:cNvSpPr>
          <p:nvPr/>
        </p:nvSpPr>
        <p:spPr bwMode="auto">
          <a:xfrm>
            <a:off x="179388" y="1123950"/>
            <a:ext cx="8785225" cy="50911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/>
          <a:lstStyle/>
          <a:p>
            <a:pPr marL="447675" indent="-381000" algn="just" eaLnBrk="1" hangingPunct="1">
              <a:spcBef>
                <a:spcPts val="638"/>
              </a:spcBef>
              <a:tabLst>
                <a:tab pos="0" algn="l"/>
              </a:tabLst>
              <a:defRPr/>
            </a:pPr>
            <a:r>
              <a:rPr lang="es-UY" sz="3200" dirty="0">
                <a:solidFill>
                  <a:srgbClr val="0B5394"/>
                </a:solidFill>
                <a:latin typeface="Arial" charset="0"/>
              </a:rPr>
              <a:t>	</a:t>
            </a:r>
            <a:r>
              <a:rPr lang="es-ES" sz="3200" b="1" dirty="0" smtClean="0">
                <a:solidFill>
                  <a:schemeClr val="tx2"/>
                </a:solidFill>
                <a:latin typeface="+mj-lt"/>
              </a:rPr>
              <a:t>Es un </a:t>
            </a:r>
            <a:r>
              <a:rPr lang="es-ES" sz="3200" b="1" dirty="0">
                <a:solidFill>
                  <a:schemeClr val="tx2"/>
                </a:solidFill>
                <a:latin typeface="+mj-lt"/>
              </a:rPr>
              <a:t>proceso de </a:t>
            </a:r>
            <a:r>
              <a:rPr lang="es-ES" sz="3200" b="1" u="sng" dirty="0" smtClean="0">
                <a:solidFill>
                  <a:schemeClr val="tx2"/>
                </a:solidFill>
                <a:latin typeface="+mj-lt"/>
              </a:rPr>
              <a:t>OCULTAMIENTO</a:t>
            </a:r>
            <a:r>
              <a:rPr lang="es-ES" sz="3200" b="1" dirty="0" smtClean="0">
                <a:solidFill>
                  <a:schemeClr val="tx2"/>
                </a:solidFill>
                <a:latin typeface="+mj-lt"/>
              </a:rPr>
              <a:t> de </a:t>
            </a:r>
            <a:r>
              <a:rPr lang="es-ES" sz="3200" b="1" dirty="0">
                <a:solidFill>
                  <a:schemeClr val="tx2"/>
                </a:solidFill>
                <a:latin typeface="+mj-lt"/>
              </a:rPr>
              <a:t>ingresos </a:t>
            </a:r>
            <a:r>
              <a:rPr lang="es-ES" sz="3200" b="1" dirty="0" smtClean="0">
                <a:solidFill>
                  <a:schemeClr val="tx2"/>
                </a:solidFill>
                <a:latin typeface="+mj-lt"/>
              </a:rPr>
              <a:t>provenientes </a:t>
            </a:r>
            <a:r>
              <a:rPr lang="es-ES" sz="3200" b="1" dirty="0">
                <a:solidFill>
                  <a:schemeClr val="tx2"/>
                </a:solidFill>
                <a:latin typeface="+mj-lt"/>
              </a:rPr>
              <a:t>de actividades criminales </a:t>
            </a:r>
            <a:r>
              <a:rPr lang="es-ES" sz="3200" b="1" dirty="0" smtClean="0">
                <a:solidFill>
                  <a:schemeClr val="tx2"/>
                </a:solidFill>
                <a:latin typeface="+mj-lt"/>
              </a:rPr>
              <a:t>para </a:t>
            </a:r>
            <a:r>
              <a:rPr lang="es-ES" sz="3200" b="1" dirty="0">
                <a:solidFill>
                  <a:schemeClr val="tx2"/>
                </a:solidFill>
                <a:latin typeface="+mj-lt"/>
              </a:rPr>
              <a:t>hacerlos aparecer como </a:t>
            </a:r>
            <a:r>
              <a:rPr lang="es-ES" sz="3200" b="1" dirty="0" smtClean="0">
                <a:solidFill>
                  <a:schemeClr val="tx2"/>
                </a:solidFill>
                <a:latin typeface="+mj-lt"/>
              </a:rPr>
              <a:t>legítimos</a:t>
            </a:r>
          </a:p>
          <a:p>
            <a:pPr algn="ctr" eaLnBrk="1" hangingPunct="1">
              <a:defRPr/>
            </a:pPr>
            <a:endParaRPr lang="es-ES" sz="3200" b="1" dirty="0">
              <a:solidFill>
                <a:schemeClr val="tx2"/>
              </a:solidFill>
              <a:latin typeface="+mj-lt"/>
            </a:endParaRPr>
          </a:p>
          <a:p>
            <a:pPr algn="ctr" eaLnBrk="1" hangingPunct="1">
              <a:defRPr/>
            </a:pPr>
            <a:endParaRPr lang="es-ES" sz="3200" b="1" dirty="0" smtClean="0">
              <a:solidFill>
                <a:schemeClr val="tx2"/>
              </a:solidFill>
              <a:latin typeface="+mj-lt"/>
            </a:endParaRPr>
          </a:p>
          <a:p>
            <a:pPr algn="ctr" eaLnBrk="1" hangingPunct="1">
              <a:defRPr/>
            </a:pPr>
            <a:r>
              <a:rPr lang="es-ES" sz="3200" b="1" dirty="0" smtClean="0">
                <a:solidFill>
                  <a:schemeClr val="tx2"/>
                </a:solidFill>
                <a:latin typeface="+mj-lt"/>
              </a:rPr>
              <a:t>Ocultar/disimilar/esconder</a:t>
            </a:r>
          </a:p>
          <a:p>
            <a:pPr algn="ctr" eaLnBrk="1" hangingPunct="1">
              <a:defRPr/>
            </a:pPr>
            <a:endParaRPr lang="es-ES" sz="3200" b="1" dirty="0" smtClean="0">
              <a:solidFill>
                <a:schemeClr val="tx2"/>
              </a:solidFill>
              <a:latin typeface="+mj-lt"/>
            </a:endParaRPr>
          </a:p>
          <a:p>
            <a:pPr algn="ctr" eaLnBrk="1" hangingPunct="1">
              <a:defRPr/>
            </a:pPr>
            <a:r>
              <a:rPr lang="es-ES" sz="3200" b="1" dirty="0" smtClean="0">
                <a:solidFill>
                  <a:schemeClr val="tx2"/>
                </a:solidFill>
                <a:latin typeface="+mj-lt"/>
              </a:rPr>
              <a:t>Proceso inverso: investigación e identificación</a:t>
            </a:r>
            <a:endParaRPr lang="es-UY" sz="32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192907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142875" y="285750"/>
            <a:ext cx="7000875" cy="2071688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marL="484200" marR="0" lvl="0" indent="-48384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/>
            </a:r>
            <a:b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r>
              <a:rPr kumimoji="0" lang="es-UY" sz="2800" b="1" i="0" u="none" strike="noStrike" kern="1200" cap="none" spc="-1" normalizeH="0" baseline="0" noProof="0">
                <a:ln>
                  <a:noFill/>
                </a:ln>
                <a:solidFill>
                  <a:srgbClr val="0B5394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/>
            </a:r>
            <a:b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endParaRPr kumimoji="0" lang="es-UY" sz="2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54275" name="TextShape 2"/>
          <p:cNvSpPr txBox="1">
            <a:spLocks noChangeArrowheads="1"/>
          </p:cNvSpPr>
          <p:nvPr/>
        </p:nvSpPr>
        <p:spPr bwMode="auto">
          <a:xfrm>
            <a:off x="179388" y="484909"/>
            <a:ext cx="8785225" cy="6248399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" sz="2400" b="1" noProof="0" dirty="0" smtClean="0">
                <a:solidFill>
                  <a:schemeClr val="tx2"/>
                </a:solidFill>
                <a:latin typeface="+mj-lt"/>
              </a:rPr>
              <a:t>P</a:t>
            </a:r>
            <a:r>
              <a:rPr lang="es-ES" sz="2400" b="1" dirty="0" err="1" smtClean="0">
                <a:solidFill>
                  <a:schemeClr val="tx2"/>
                </a:solidFill>
                <a:latin typeface="+mj-lt"/>
              </a:rPr>
              <a:t>autas</a:t>
            </a:r>
            <a:r>
              <a:rPr lang="es-ES" sz="2400" b="1" dirty="0" smtClean="0">
                <a:solidFill>
                  <a:schemeClr val="tx2"/>
                </a:solidFill>
                <a:latin typeface="+mj-lt"/>
              </a:rPr>
              <a:t> para </a:t>
            </a:r>
            <a:r>
              <a:rPr lang="es-ES" sz="2400" b="1" dirty="0">
                <a:solidFill>
                  <a:schemeClr val="tx2"/>
                </a:solidFill>
                <a:latin typeface="+mj-lt"/>
              </a:rPr>
              <a:t>las solicitudes de colaboración (información) y/o actuación (asesoramiento) </a:t>
            </a:r>
            <a:endParaRPr lang="es-ES" sz="2400" b="1" dirty="0" smtClean="0">
              <a:solidFill>
                <a:schemeClr val="tx2"/>
              </a:solidFill>
              <a:latin typeface="+mj-lt"/>
            </a:endParaRPr>
          </a:p>
          <a:p>
            <a:endParaRPr lang="es-ES" sz="2400" b="1" dirty="0">
              <a:solidFill>
                <a:schemeClr val="tx2"/>
              </a:solidFill>
            </a:endParaRPr>
          </a:p>
          <a:p>
            <a:r>
              <a:rPr lang="es-ES" sz="2200" u="sng" dirty="0" smtClean="0">
                <a:solidFill>
                  <a:schemeClr val="tx2"/>
                </a:solidFill>
              </a:rPr>
              <a:t>Indicar</a:t>
            </a:r>
            <a:r>
              <a:rPr lang="es-ES" sz="2200" dirty="0" smtClean="0">
                <a:solidFill>
                  <a:schemeClr val="tx2"/>
                </a:solidFill>
              </a:rPr>
              <a:t>:</a:t>
            </a:r>
          </a:p>
          <a:p>
            <a:endParaRPr lang="es-ES" sz="2200" dirty="0">
              <a:solidFill>
                <a:schemeClr val="tx2"/>
              </a:solidFill>
            </a:endParaRPr>
          </a:p>
          <a:p>
            <a:pPr marL="342900" lvl="0" indent="-342900" algn="just">
              <a:buFontTx/>
              <a:buChar char="-"/>
            </a:pPr>
            <a:r>
              <a:rPr lang="es-AR" sz="2200" dirty="0" smtClean="0">
                <a:solidFill>
                  <a:schemeClr val="tx2"/>
                </a:solidFill>
              </a:rPr>
              <a:t>los </a:t>
            </a:r>
            <a:r>
              <a:rPr lang="es-AR" sz="2200" dirty="0">
                <a:solidFill>
                  <a:schemeClr val="tx2"/>
                </a:solidFill>
              </a:rPr>
              <a:t>hechos objeto de </a:t>
            </a:r>
            <a:r>
              <a:rPr lang="es-AR" sz="2200" dirty="0" smtClean="0">
                <a:solidFill>
                  <a:schemeClr val="tx2"/>
                </a:solidFill>
              </a:rPr>
              <a:t>investigación</a:t>
            </a:r>
            <a:endParaRPr lang="es-AR" sz="2200" dirty="0">
              <a:solidFill>
                <a:schemeClr val="tx2"/>
              </a:solidFill>
            </a:endParaRPr>
          </a:p>
          <a:p>
            <a:pPr lvl="0" algn="just"/>
            <a:endParaRPr lang="es-AR" sz="2200" dirty="0" smtClean="0">
              <a:solidFill>
                <a:schemeClr val="tx2"/>
              </a:solidFill>
            </a:endParaRPr>
          </a:p>
          <a:p>
            <a:pPr marL="342900" lvl="0" indent="-342900" algn="just">
              <a:buFontTx/>
              <a:buChar char="-"/>
            </a:pPr>
            <a:r>
              <a:rPr lang="es-UY" sz="2200" dirty="0" smtClean="0">
                <a:solidFill>
                  <a:schemeClr val="tx2"/>
                </a:solidFill>
              </a:rPr>
              <a:t>personas </a:t>
            </a:r>
            <a:r>
              <a:rPr lang="es-UY" sz="2200" dirty="0">
                <a:solidFill>
                  <a:schemeClr val="tx2"/>
                </a:solidFill>
              </a:rPr>
              <a:t>investigadas: </a:t>
            </a:r>
            <a:r>
              <a:rPr lang="es-UY" sz="2200" dirty="0" smtClean="0">
                <a:solidFill>
                  <a:schemeClr val="tx2"/>
                </a:solidFill>
              </a:rPr>
              <a:t>personas físicas </a:t>
            </a:r>
            <a:r>
              <a:rPr lang="es-UY" sz="2200" dirty="0">
                <a:solidFill>
                  <a:schemeClr val="tx2"/>
                </a:solidFill>
              </a:rPr>
              <a:t>y/o </a:t>
            </a:r>
            <a:r>
              <a:rPr lang="es-UY" sz="2200" dirty="0" smtClean="0">
                <a:solidFill>
                  <a:schemeClr val="tx2"/>
                </a:solidFill>
              </a:rPr>
              <a:t>jurídicas involucradas </a:t>
            </a:r>
            <a:r>
              <a:rPr lang="es-UY" sz="2200" dirty="0">
                <a:solidFill>
                  <a:schemeClr val="tx2"/>
                </a:solidFill>
              </a:rPr>
              <a:t>en los hechos </a:t>
            </a:r>
            <a:r>
              <a:rPr lang="es-UY" sz="2200" dirty="0" smtClean="0">
                <a:solidFill>
                  <a:schemeClr val="tx2"/>
                </a:solidFill>
              </a:rPr>
              <a:t>investigados. </a:t>
            </a:r>
          </a:p>
          <a:p>
            <a:pPr marL="342900" lvl="0" indent="-342900" algn="just">
              <a:buFontTx/>
              <a:buChar char="-"/>
            </a:pPr>
            <a:endParaRPr lang="es-UY" sz="2200" dirty="0" smtClean="0">
              <a:solidFill>
                <a:schemeClr val="tx2"/>
              </a:solidFill>
            </a:endParaRPr>
          </a:p>
          <a:p>
            <a:pPr marL="342900" lvl="0" indent="-342900" algn="just">
              <a:buFontTx/>
              <a:buChar char="-"/>
            </a:pPr>
            <a:r>
              <a:rPr lang="es-AR" sz="2200" dirty="0" smtClean="0">
                <a:solidFill>
                  <a:schemeClr val="tx2"/>
                </a:solidFill>
              </a:rPr>
              <a:t>información </a:t>
            </a:r>
            <a:r>
              <a:rPr lang="es-AR" sz="2200" dirty="0">
                <a:solidFill>
                  <a:schemeClr val="tx2"/>
                </a:solidFill>
              </a:rPr>
              <a:t>a </a:t>
            </a:r>
            <a:r>
              <a:rPr lang="es-AR" sz="2200" dirty="0" smtClean="0">
                <a:solidFill>
                  <a:schemeClr val="tx2"/>
                </a:solidFill>
              </a:rPr>
              <a:t>solicitar</a:t>
            </a:r>
          </a:p>
          <a:p>
            <a:pPr marL="342900" lvl="0" indent="-342900" algn="just">
              <a:buFontTx/>
              <a:buChar char="-"/>
            </a:pPr>
            <a:endParaRPr lang="es-AR" sz="2200" dirty="0" smtClean="0">
              <a:solidFill>
                <a:schemeClr val="tx2"/>
              </a:solidFill>
            </a:endParaRPr>
          </a:p>
          <a:p>
            <a:pPr marL="342900" lvl="0" indent="-342900" algn="just">
              <a:buFontTx/>
              <a:buChar char="-"/>
            </a:pPr>
            <a:r>
              <a:rPr lang="es-AR" sz="2200" dirty="0" smtClean="0">
                <a:solidFill>
                  <a:schemeClr val="tx2"/>
                </a:solidFill>
              </a:rPr>
              <a:t>disposiciones </a:t>
            </a:r>
            <a:r>
              <a:rPr lang="es-AR" sz="2200" dirty="0">
                <a:solidFill>
                  <a:schemeClr val="tx2"/>
                </a:solidFill>
              </a:rPr>
              <a:t>legales aplicables: indicar posibles </a:t>
            </a:r>
            <a:r>
              <a:rPr lang="es-AR" sz="2200" dirty="0" smtClean="0">
                <a:solidFill>
                  <a:schemeClr val="tx2"/>
                </a:solidFill>
              </a:rPr>
              <a:t>ilícitos, lavado de activos, delito precedente, etc.</a:t>
            </a:r>
            <a:endParaRPr lang="es-ES" sz="2200" dirty="0">
              <a:solidFill>
                <a:schemeClr val="tx2"/>
              </a:solidFill>
            </a:endParaRP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s-UY" sz="2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Arial" charset="0"/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4647770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142875" y="285750"/>
            <a:ext cx="7000875" cy="2071688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marL="484200" marR="0" lvl="0" indent="-48384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/>
            </a:r>
            <a:b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r>
              <a:rPr kumimoji="0" lang="es-UY" sz="2800" b="1" i="0" u="none" strike="noStrike" kern="1200" cap="none" spc="-1" normalizeH="0" baseline="0" noProof="0">
                <a:ln>
                  <a:noFill/>
                </a:ln>
                <a:solidFill>
                  <a:srgbClr val="0B5394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/>
            </a:r>
            <a:b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endParaRPr kumimoji="0" lang="es-UY" sz="2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54275" name="TextShape 2"/>
          <p:cNvSpPr txBox="1">
            <a:spLocks noChangeArrowheads="1"/>
          </p:cNvSpPr>
          <p:nvPr/>
        </p:nvSpPr>
        <p:spPr bwMode="auto">
          <a:xfrm>
            <a:off x="142875" y="748146"/>
            <a:ext cx="8785225" cy="5730154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UY" sz="2400" b="1" dirty="0" smtClean="0">
                <a:solidFill>
                  <a:schemeClr val="tx2"/>
                </a:solidFill>
                <a:latin typeface="+mj-lt"/>
                <a:ea typeface="DejaVu Sans"/>
              </a:rPr>
              <a:t>Instancias de intercambio entre el Equipo y el Fiscal/Juez</a:t>
            </a:r>
            <a:r>
              <a:rPr kumimoji="0" lang="es-UY" sz="3200" b="0" i="0" u="none" strike="noStrike" kern="1200" cap="none" spc="0" normalizeH="0" baseline="0" noProof="0" dirty="0">
                <a:ln>
                  <a:noFill/>
                </a:ln>
                <a:solidFill>
                  <a:srgbClr val="0B5394"/>
                </a:solidFill>
                <a:effectLst/>
                <a:uLnTx/>
                <a:uFillTx/>
                <a:latin typeface="Arial" charset="0"/>
                <a:ea typeface="DejaVu Sans"/>
                <a:cs typeface="DejaVu Sans" panose="020B0603030804020204" pitchFamily="34" charset="0"/>
              </a:rPr>
              <a:t>		</a:t>
            </a:r>
            <a:endParaRPr kumimoji="0" lang="es-UY" sz="3200" b="0" i="0" u="none" strike="noStrike" kern="1200" cap="none" spc="0" normalizeH="0" baseline="0" noProof="0" dirty="0" smtClean="0">
              <a:ln>
                <a:noFill/>
              </a:ln>
              <a:solidFill>
                <a:srgbClr val="0B5394"/>
              </a:solidFill>
              <a:effectLst/>
              <a:uLnTx/>
              <a:uFillTx/>
              <a:latin typeface="Arial" charset="0"/>
              <a:ea typeface="DejaVu Sans"/>
              <a:cs typeface="DejaVu Sans" panose="020B0603030804020204" pitchFamily="34" charset="0"/>
            </a:endParaRPr>
          </a:p>
          <a:p>
            <a:pPr algn="just"/>
            <a:endParaRPr lang="es-ES" sz="2200" dirty="0" smtClean="0">
              <a:solidFill>
                <a:schemeClr val="accent1"/>
              </a:solidFill>
            </a:endParaRPr>
          </a:p>
          <a:p>
            <a:pPr algn="just"/>
            <a:endParaRPr lang="es-ES" sz="2200" dirty="0">
              <a:solidFill>
                <a:schemeClr val="tx2"/>
              </a:solidFill>
            </a:endParaRPr>
          </a:p>
          <a:p>
            <a:pPr algn="just"/>
            <a:r>
              <a:rPr lang="es-ES" sz="2200" dirty="0" smtClean="0">
                <a:solidFill>
                  <a:schemeClr val="tx2"/>
                </a:solidFill>
              </a:rPr>
              <a:t>Generación </a:t>
            </a:r>
            <a:r>
              <a:rPr lang="es-ES" sz="2200" dirty="0">
                <a:solidFill>
                  <a:schemeClr val="tx2"/>
                </a:solidFill>
              </a:rPr>
              <a:t>de ámbitos de  intercambio </a:t>
            </a:r>
            <a:endParaRPr lang="es-ES" sz="2200" dirty="0" smtClean="0">
              <a:solidFill>
                <a:schemeClr val="tx2"/>
              </a:solidFill>
            </a:endParaRPr>
          </a:p>
          <a:p>
            <a:pPr algn="just"/>
            <a:endParaRPr lang="es-ES" sz="2200" dirty="0">
              <a:solidFill>
                <a:schemeClr val="tx2"/>
              </a:solidFill>
            </a:endParaRPr>
          </a:p>
          <a:p>
            <a:pPr algn="just"/>
            <a:r>
              <a:rPr lang="es-ES" sz="2200" dirty="0" smtClean="0">
                <a:solidFill>
                  <a:schemeClr val="tx2"/>
                </a:solidFill>
              </a:rPr>
              <a:t>Reducir los </a:t>
            </a:r>
            <a:r>
              <a:rPr lang="es-ES" sz="2200" dirty="0">
                <a:solidFill>
                  <a:schemeClr val="tx2"/>
                </a:solidFill>
              </a:rPr>
              <a:t>plazos de respuesta </a:t>
            </a:r>
            <a:endParaRPr lang="es-ES" sz="2200" dirty="0" smtClean="0">
              <a:solidFill>
                <a:schemeClr val="tx2"/>
              </a:solidFill>
            </a:endParaRPr>
          </a:p>
          <a:p>
            <a:pPr algn="just"/>
            <a:endParaRPr lang="es-ES" sz="2200" dirty="0">
              <a:solidFill>
                <a:schemeClr val="tx2"/>
              </a:solidFill>
            </a:endParaRPr>
          </a:p>
          <a:p>
            <a:pPr algn="just"/>
            <a:r>
              <a:rPr lang="es-ES" sz="2200" dirty="0" smtClean="0">
                <a:solidFill>
                  <a:schemeClr val="tx2"/>
                </a:solidFill>
              </a:rPr>
              <a:t>Centrarse en información </a:t>
            </a:r>
            <a:r>
              <a:rPr lang="es-ES" sz="2200" dirty="0">
                <a:solidFill>
                  <a:schemeClr val="tx2"/>
                </a:solidFill>
              </a:rPr>
              <a:t>que realmente resulte relevante a los fines de la </a:t>
            </a:r>
            <a:r>
              <a:rPr lang="es-ES" sz="2200" dirty="0" smtClean="0">
                <a:solidFill>
                  <a:schemeClr val="tx2"/>
                </a:solidFill>
              </a:rPr>
              <a:t>investigación</a:t>
            </a:r>
          </a:p>
          <a:p>
            <a:pPr algn="just"/>
            <a:endParaRPr lang="es-ES" sz="2200" dirty="0" smtClean="0">
              <a:solidFill>
                <a:schemeClr val="tx2"/>
              </a:solidFill>
            </a:endParaRPr>
          </a:p>
          <a:p>
            <a:pPr algn="just"/>
            <a:r>
              <a:rPr lang="es-ES" sz="2200" dirty="0" smtClean="0">
                <a:solidFill>
                  <a:schemeClr val="tx2"/>
                </a:solidFill>
              </a:rPr>
              <a:t>Plazos intermedios para informes sobre </a:t>
            </a:r>
            <a:r>
              <a:rPr lang="es-ES" sz="2200" dirty="0">
                <a:solidFill>
                  <a:schemeClr val="tx2"/>
                </a:solidFill>
              </a:rPr>
              <a:t>determinados </a:t>
            </a:r>
            <a:r>
              <a:rPr lang="es-ES" sz="2200" dirty="0" smtClean="0">
                <a:solidFill>
                  <a:schemeClr val="tx2"/>
                </a:solidFill>
              </a:rPr>
              <a:t>temas</a:t>
            </a:r>
            <a:endParaRPr lang="es-ES" sz="2200" dirty="0">
              <a:solidFill>
                <a:schemeClr val="tx2"/>
              </a:solidFill>
            </a:endParaRPr>
          </a:p>
          <a:p>
            <a:pPr algn="just"/>
            <a:endParaRPr lang="es-ES" sz="2200" dirty="0">
              <a:solidFill>
                <a:schemeClr val="accent1"/>
              </a:solidFill>
            </a:endParaRPr>
          </a:p>
          <a:p>
            <a:pPr algn="just"/>
            <a:endParaRPr lang="es-ES" sz="2200" dirty="0">
              <a:solidFill>
                <a:schemeClr val="accent1"/>
              </a:solidFill>
            </a:endParaRP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s-UY" sz="3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Arial" charset="0"/>
              <a:ea typeface="DejaVu Sans"/>
              <a:cs typeface="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7032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142875" y="285750"/>
            <a:ext cx="7000875" cy="2071688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marL="484200" marR="0" lvl="0" indent="-48384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/>
            </a:r>
            <a:b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r>
              <a:rPr kumimoji="0" lang="es-UY" sz="2800" b="1" i="0" u="none" strike="noStrike" kern="1200" cap="none" spc="-1" normalizeH="0" baseline="0" noProof="0">
                <a:ln>
                  <a:noFill/>
                </a:ln>
                <a:solidFill>
                  <a:srgbClr val="0B5394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/>
            </a:r>
            <a:b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endParaRPr kumimoji="0" lang="es-UY" sz="2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54275" name="TextShape 2"/>
          <p:cNvSpPr txBox="1">
            <a:spLocks noChangeArrowheads="1"/>
          </p:cNvSpPr>
          <p:nvPr/>
        </p:nvSpPr>
        <p:spPr bwMode="auto">
          <a:xfrm>
            <a:off x="142876" y="484910"/>
            <a:ext cx="8821738" cy="5730154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0" lang="es-UY" sz="3200" b="0" i="0" u="none" strike="noStrike" kern="1200" cap="none" spc="0" normalizeH="0" baseline="0" noProof="0" dirty="0">
                <a:ln>
                  <a:noFill/>
                </a:ln>
                <a:solidFill>
                  <a:srgbClr val="0B5394"/>
                </a:solidFill>
                <a:effectLst/>
                <a:uLnTx/>
                <a:uFillTx/>
                <a:latin typeface="Arial" charset="0"/>
                <a:ea typeface="DejaVu Sans"/>
                <a:cs typeface="DejaVu Sans" panose="020B0603030804020204" pitchFamily="34" charset="0"/>
              </a:rPr>
              <a:t>		</a:t>
            </a:r>
            <a:r>
              <a:rPr lang="es-ES" sz="2400" b="1" dirty="0">
                <a:solidFill>
                  <a:schemeClr val="tx2"/>
                </a:solidFill>
                <a:latin typeface="+mj-lt"/>
              </a:rPr>
              <a:t>Levantamiento de los secretos    </a:t>
            </a:r>
            <a:endParaRPr lang="es-ES" sz="2400" dirty="0">
              <a:solidFill>
                <a:schemeClr val="tx2"/>
              </a:solidFill>
              <a:latin typeface="+mj-lt"/>
            </a:endParaRPr>
          </a:p>
          <a:p>
            <a:endParaRPr lang="es-UY" dirty="0" smtClean="0">
              <a:solidFill>
                <a:schemeClr val="accent1"/>
              </a:solidFill>
            </a:endParaRPr>
          </a:p>
          <a:p>
            <a:endParaRPr lang="es-UY" dirty="0">
              <a:solidFill>
                <a:schemeClr val="accent1"/>
              </a:solidFill>
            </a:endParaRPr>
          </a:p>
          <a:p>
            <a:endParaRPr lang="es-UY" dirty="0" smtClean="0">
              <a:solidFill>
                <a:schemeClr val="accent1"/>
              </a:solidFill>
            </a:endParaRPr>
          </a:p>
          <a:p>
            <a:endParaRPr lang="es-ES" dirty="0" smtClean="0">
              <a:solidFill>
                <a:schemeClr val="accent1"/>
              </a:solidFill>
            </a:endParaRPr>
          </a:p>
          <a:p>
            <a:endParaRPr lang="es-ES" sz="2400" dirty="0">
              <a:solidFill>
                <a:schemeClr val="tx2"/>
              </a:solidFill>
            </a:endParaRPr>
          </a:p>
          <a:p>
            <a:pPr algn="just"/>
            <a:r>
              <a:rPr lang="es-ES" sz="2400" dirty="0" smtClean="0">
                <a:solidFill>
                  <a:schemeClr val="tx2"/>
                </a:solidFill>
              </a:rPr>
              <a:t>Toda </a:t>
            </a:r>
            <a:r>
              <a:rPr lang="es-ES" sz="2400" dirty="0">
                <a:solidFill>
                  <a:schemeClr val="tx2"/>
                </a:solidFill>
              </a:rPr>
              <a:t>solicitud de colaboración (solicitud de información) y/o actuación (solicitud de asesoramiento) </a:t>
            </a:r>
            <a:r>
              <a:rPr lang="es-ES" sz="2400" dirty="0" smtClean="0">
                <a:solidFill>
                  <a:schemeClr val="tx2"/>
                </a:solidFill>
              </a:rPr>
              <a:t>requerida a  Organismos/Agencias bajo Secreto/Reserva deberá acompañarse </a:t>
            </a:r>
            <a:r>
              <a:rPr lang="es-AR" sz="2400" dirty="0" smtClean="0">
                <a:solidFill>
                  <a:schemeClr val="tx2"/>
                </a:solidFill>
              </a:rPr>
              <a:t>del </a:t>
            </a:r>
            <a:r>
              <a:rPr lang="es-AR" sz="2400" dirty="0">
                <a:solidFill>
                  <a:schemeClr val="tx2"/>
                </a:solidFill>
              </a:rPr>
              <a:t>relevamiento del secreto </a:t>
            </a:r>
            <a:r>
              <a:rPr lang="es-AR" sz="2400" dirty="0" smtClean="0">
                <a:solidFill>
                  <a:schemeClr val="tx2"/>
                </a:solidFill>
              </a:rPr>
              <a:t>por parte del Juez competente.</a:t>
            </a:r>
            <a:endParaRPr kumimoji="0" lang="es-UY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DejaVu Sans"/>
              <a:cs typeface="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2217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142875" y="285750"/>
            <a:ext cx="7000875" cy="2071688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marL="484200" marR="0" lvl="0" indent="-48384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/>
            </a:r>
            <a:b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r>
              <a:rPr kumimoji="0" lang="es-UY" sz="2800" b="1" i="0" u="none" strike="noStrike" kern="1200" cap="none" spc="-1" normalizeH="0" baseline="0" noProof="0">
                <a:ln>
                  <a:noFill/>
                </a:ln>
                <a:solidFill>
                  <a:srgbClr val="0B5394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/>
            </a:r>
            <a:b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endParaRPr kumimoji="0" lang="es-UY" sz="2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54275" name="TextShape 2"/>
          <p:cNvSpPr txBox="1">
            <a:spLocks noChangeArrowheads="1"/>
          </p:cNvSpPr>
          <p:nvPr/>
        </p:nvSpPr>
        <p:spPr bwMode="auto">
          <a:xfrm>
            <a:off x="179388" y="484910"/>
            <a:ext cx="8785225" cy="5730154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AR" sz="2400" b="1" u="sng" dirty="0" smtClean="0">
                <a:solidFill>
                  <a:schemeClr val="tx2"/>
                </a:solidFill>
                <a:latin typeface="+mj-lt"/>
              </a:rPr>
              <a:t>Instrumentación</a:t>
            </a:r>
            <a:r>
              <a:rPr lang="es-AR" sz="2400" b="1" u="sng" dirty="0" smtClean="0">
                <a:solidFill>
                  <a:schemeClr val="tx2"/>
                </a:solidFill>
              </a:rPr>
              <a:t> y </a:t>
            </a:r>
            <a:r>
              <a:rPr lang="es-AR" sz="2400" b="1" u="sng" dirty="0">
                <a:solidFill>
                  <a:schemeClr val="tx2"/>
                </a:solidFill>
              </a:rPr>
              <a:t>presentación </a:t>
            </a:r>
            <a:r>
              <a:rPr lang="es-AR" sz="2400" b="1" u="sng" dirty="0" smtClean="0">
                <a:solidFill>
                  <a:schemeClr val="tx2"/>
                </a:solidFill>
              </a:rPr>
              <a:t>en Juicio</a:t>
            </a:r>
            <a:r>
              <a:rPr lang="es-ES" sz="2400" b="1" u="sng" dirty="0" smtClean="0">
                <a:solidFill>
                  <a:schemeClr val="tx2"/>
                </a:solidFill>
              </a:rPr>
              <a:t> </a:t>
            </a:r>
            <a:endParaRPr lang="es-ES" sz="2400" b="1" u="sng" dirty="0" smtClean="0">
              <a:solidFill>
                <a:schemeClr val="tx2"/>
              </a:solidFill>
            </a:endParaRPr>
          </a:p>
          <a:p>
            <a:endParaRPr lang="es-ES" sz="2400" b="1" u="sng" dirty="0">
              <a:solidFill>
                <a:schemeClr val="tx2"/>
              </a:solidFill>
            </a:endParaRPr>
          </a:p>
          <a:p>
            <a:pPr algn="just"/>
            <a:endParaRPr lang="es-AR" sz="2200" dirty="0" smtClean="0">
              <a:solidFill>
                <a:schemeClr val="tx2"/>
              </a:solidFill>
              <a:latin typeface="+mn-lt"/>
            </a:endParaRPr>
          </a:p>
          <a:p>
            <a:pPr algn="just"/>
            <a:endParaRPr lang="es-AR" sz="2200" dirty="0" smtClean="0">
              <a:solidFill>
                <a:schemeClr val="tx2"/>
              </a:solidFill>
              <a:latin typeface="+mn-lt"/>
            </a:endParaRPr>
          </a:p>
          <a:p>
            <a:pPr algn="just"/>
            <a:r>
              <a:rPr lang="es-AR" sz="2200" dirty="0" smtClean="0">
                <a:solidFill>
                  <a:schemeClr val="tx2"/>
                </a:solidFill>
                <a:latin typeface="+mn-lt"/>
              </a:rPr>
              <a:t>Protección </a:t>
            </a:r>
            <a:r>
              <a:rPr lang="es-AR" sz="2200" dirty="0" smtClean="0">
                <a:solidFill>
                  <a:schemeClr val="tx2"/>
                </a:solidFill>
                <a:latin typeface="+mn-lt"/>
              </a:rPr>
              <a:t>para </a:t>
            </a:r>
            <a:r>
              <a:rPr lang="es-AR" sz="2200" dirty="0">
                <a:solidFill>
                  <a:schemeClr val="tx2"/>
                </a:solidFill>
                <a:latin typeface="+mn-lt"/>
              </a:rPr>
              <a:t>los integrantes del equipo </a:t>
            </a:r>
            <a:r>
              <a:rPr lang="es-AR" sz="2200" dirty="0" smtClean="0">
                <a:solidFill>
                  <a:schemeClr val="tx2"/>
                </a:solidFill>
                <a:latin typeface="+mn-lt"/>
              </a:rPr>
              <a:t>interinstitucional</a:t>
            </a:r>
          </a:p>
          <a:p>
            <a:pPr algn="just"/>
            <a:endParaRPr lang="es-AR" sz="2200" dirty="0">
              <a:solidFill>
                <a:schemeClr val="tx2"/>
              </a:solidFill>
              <a:latin typeface="+mn-lt"/>
            </a:endParaRPr>
          </a:p>
          <a:p>
            <a:pPr algn="just"/>
            <a:r>
              <a:rPr lang="es-AR" sz="2200" dirty="0" smtClean="0">
                <a:solidFill>
                  <a:schemeClr val="tx2"/>
                </a:solidFill>
                <a:latin typeface="+mn-lt"/>
              </a:rPr>
              <a:t>Declaración </a:t>
            </a:r>
            <a:r>
              <a:rPr lang="es-AR" sz="2200" dirty="0" smtClean="0">
                <a:solidFill>
                  <a:schemeClr val="tx2"/>
                </a:solidFill>
                <a:latin typeface="+mn-lt"/>
              </a:rPr>
              <a:t>de </a:t>
            </a:r>
            <a:r>
              <a:rPr lang="es-AR" sz="2200" dirty="0">
                <a:solidFill>
                  <a:schemeClr val="tx2"/>
                </a:solidFill>
                <a:latin typeface="+mn-lt"/>
              </a:rPr>
              <a:t>los </a:t>
            </a:r>
            <a:r>
              <a:rPr lang="es-AR" sz="2200" dirty="0" smtClean="0">
                <a:solidFill>
                  <a:schemeClr val="tx2"/>
                </a:solidFill>
                <a:latin typeface="+mn-lt"/>
              </a:rPr>
              <a:t>autores del Informe </a:t>
            </a:r>
            <a:r>
              <a:rPr lang="es-AR" sz="2200" dirty="0">
                <a:solidFill>
                  <a:schemeClr val="tx2"/>
                </a:solidFill>
                <a:latin typeface="+mn-lt"/>
              </a:rPr>
              <a:t>en condiciones de seguridad </a:t>
            </a:r>
            <a:r>
              <a:rPr lang="es-AR" sz="2200" dirty="0" smtClean="0">
                <a:solidFill>
                  <a:schemeClr val="tx2"/>
                </a:solidFill>
                <a:latin typeface="+mn-lt"/>
              </a:rPr>
              <a:t>apropiadas</a:t>
            </a:r>
          </a:p>
          <a:p>
            <a:pPr algn="just"/>
            <a:endParaRPr lang="es-AR" sz="2200" dirty="0">
              <a:solidFill>
                <a:schemeClr val="tx2"/>
              </a:solidFill>
            </a:endParaRPr>
          </a:p>
          <a:p>
            <a:pPr algn="just"/>
            <a:r>
              <a:rPr lang="es-AR" sz="2200" dirty="0" smtClean="0">
                <a:solidFill>
                  <a:schemeClr val="tx2"/>
                </a:solidFill>
                <a:latin typeface="+mn-lt"/>
              </a:rPr>
              <a:t>Testimonios de los analistas</a:t>
            </a:r>
          </a:p>
          <a:p>
            <a:pPr algn="just"/>
            <a:endParaRPr kumimoji="0" lang="es-AR" sz="2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DejaVu Sans"/>
            </a:endParaRPr>
          </a:p>
          <a:p>
            <a:pPr algn="just"/>
            <a:endParaRPr kumimoji="0" lang="es-UY" sz="2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9632324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142875" y="285750"/>
            <a:ext cx="7000875" cy="2071688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marL="484200" marR="0" lvl="0" indent="-48384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/>
            </a:r>
            <a:b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r>
              <a:rPr kumimoji="0" lang="es-UY" sz="2800" b="1" i="0" u="none" strike="noStrike" kern="1200" cap="none" spc="-1" normalizeH="0" baseline="0" noProof="0">
                <a:ln>
                  <a:noFill/>
                </a:ln>
                <a:solidFill>
                  <a:srgbClr val="0B5394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/>
            </a:r>
            <a:b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endParaRPr kumimoji="0" lang="es-UY" sz="2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54275" name="TextShape 2"/>
          <p:cNvSpPr txBox="1">
            <a:spLocks noChangeArrowheads="1"/>
          </p:cNvSpPr>
          <p:nvPr/>
        </p:nvSpPr>
        <p:spPr bwMode="auto">
          <a:xfrm>
            <a:off x="288781" y="285750"/>
            <a:ext cx="8785225" cy="5730154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AR" sz="2400" b="1" u="sng" dirty="0" smtClean="0">
                <a:solidFill>
                  <a:schemeClr val="tx2"/>
                </a:solidFill>
                <a:latin typeface="+mj-lt"/>
              </a:rPr>
              <a:t>Instrumentación</a:t>
            </a:r>
            <a:r>
              <a:rPr lang="es-AR" sz="2400" b="1" u="sng" dirty="0" smtClean="0">
                <a:solidFill>
                  <a:schemeClr val="tx2"/>
                </a:solidFill>
              </a:rPr>
              <a:t> y </a:t>
            </a:r>
            <a:r>
              <a:rPr lang="es-AR" sz="2400" b="1" u="sng" dirty="0">
                <a:solidFill>
                  <a:schemeClr val="tx2"/>
                </a:solidFill>
              </a:rPr>
              <a:t>presentación </a:t>
            </a:r>
            <a:r>
              <a:rPr lang="es-AR" sz="2400" b="1" u="sng" dirty="0" smtClean="0">
                <a:solidFill>
                  <a:schemeClr val="tx2"/>
                </a:solidFill>
              </a:rPr>
              <a:t>en Juicio</a:t>
            </a:r>
            <a:r>
              <a:rPr lang="es-ES" sz="2400" b="1" u="sng" dirty="0" smtClean="0">
                <a:solidFill>
                  <a:schemeClr val="tx2"/>
                </a:solidFill>
              </a:rPr>
              <a:t> </a:t>
            </a:r>
            <a:endParaRPr lang="es-ES" sz="2400" b="1" u="sng" dirty="0" smtClean="0">
              <a:solidFill>
                <a:schemeClr val="tx2"/>
              </a:solidFill>
            </a:endParaRPr>
          </a:p>
          <a:p>
            <a:endParaRPr lang="es-ES" sz="2400" b="1" u="sng" dirty="0" smtClean="0">
              <a:solidFill>
                <a:schemeClr val="tx2"/>
              </a:solidFill>
            </a:endParaRPr>
          </a:p>
          <a:p>
            <a:endParaRPr lang="es-ES" sz="2400" b="1" u="sng" dirty="0">
              <a:solidFill>
                <a:schemeClr val="tx2"/>
              </a:solidFill>
            </a:endParaRPr>
          </a:p>
          <a:p>
            <a:pPr algn="just"/>
            <a:r>
              <a:rPr lang="es-AR" sz="2200" dirty="0" smtClean="0">
                <a:solidFill>
                  <a:schemeClr val="tx2"/>
                </a:solidFill>
                <a:latin typeface="+mn-lt"/>
              </a:rPr>
              <a:t>Evidencia en juicio – desafíos </a:t>
            </a:r>
          </a:p>
          <a:p>
            <a:pPr algn="just"/>
            <a:endParaRPr lang="es-AR" sz="2200" dirty="0">
              <a:solidFill>
                <a:schemeClr val="tx2"/>
              </a:solidFill>
            </a:endParaRPr>
          </a:p>
          <a:p>
            <a:pPr algn="just"/>
            <a:r>
              <a:rPr lang="es-AR" sz="2200" dirty="0" smtClean="0">
                <a:solidFill>
                  <a:schemeClr val="tx2"/>
                </a:solidFill>
              </a:rPr>
              <a:t>¿Cómo incluir la inteligencia? Fuentes de la UIF</a:t>
            </a:r>
          </a:p>
          <a:p>
            <a:pPr algn="just"/>
            <a:endParaRPr lang="es-AR" sz="2200" dirty="0">
              <a:solidFill>
                <a:schemeClr val="tx2"/>
              </a:solidFill>
            </a:endParaRPr>
          </a:p>
          <a:p>
            <a:pPr algn="just"/>
            <a:r>
              <a:rPr lang="es-AR" sz="2200" dirty="0">
                <a:solidFill>
                  <a:schemeClr val="tx2"/>
                </a:solidFill>
              </a:rPr>
              <a:t>Auxiliar de la Justicia</a:t>
            </a:r>
          </a:p>
          <a:p>
            <a:pPr algn="just"/>
            <a:endParaRPr lang="es-AR" sz="2200" dirty="0" smtClean="0">
              <a:solidFill>
                <a:schemeClr val="tx2"/>
              </a:solidFill>
            </a:endParaRPr>
          </a:p>
          <a:p>
            <a:pPr algn="just"/>
            <a:r>
              <a:rPr lang="es-AR" sz="2200" dirty="0" smtClean="0">
                <a:solidFill>
                  <a:schemeClr val="tx2"/>
                </a:solidFill>
              </a:rPr>
              <a:t>Informe pericial </a:t>
            </a:r>
          </a:p>
          <a:p>
            <a:pPr algn="just"/>
            <a:endParaRPr lang="es-AR" sz="2200" dirty="0" smtClean="0">
              <a:solidFill>
                <a:schemeClr val="tx2"/>
              </a:solidFill>
              <a:latin typeface="+mn-lt"/>
            </a:endParaRPr>
          </a:p>
          <a:p>
            <a:pPr algn="just"/>
            <a:r>
              <a:rPr lang="es-AR" sz="2200" dirty="0" smtClean="0">
                <a:solidFill>
                  <a:schemeClr val="tx2"/>
                </a:solidFill>
              </a:rPr>
              <a:t>Prueba testimonial y/o documental</a:t>
            </a:r>
          </a:p>
          <a:p>
            <a:pPr algn="just"/>
            <a:endParaRPr lang="es-AR" sz="2200" dirty="0">
              <a:solidFill>
                <a:schemeClr val="tx2"/>
              </a:solidFill>
            </a:endParaRPr>
          </a:p>
          <a:p>
            <a:pPr algn="just"/>
            <a:r>
              <a:rPr lang="es-AR" sz="2200" dirty="0" smtClean="0">
                <a:solidFill>
                  <a:schemeClr val="tx2"/>
                </a:solidFill>
              </a:rPr>
              <a:t>Interrogatorios – Rol de la defensa</a:t>
            </a:r>
          </a:p>
          <a:p>
            <a:pPr algn="just"/>
            <a:endParaRPr lang="es-AR" sz="2200" dirty="0" smtClean="0">
              <a:solidFill>
                <a:schemeClr val="tx2"/>
              </a:solidFill>
              <a:latin typeface="+mn-lt"/>
            </a:endParaRPr>
          </a:p>
          <a:p>
            <a:pPr algn="just"/>
            <a:endParaRPr kumimoji="0" lang="es-AR" sz="2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DejaVu Sans"/>
            </a:endParaRPr>
          </a:p>
          <a:p>
            <a:pPr algn="just"/>
            <a:endParaRPr kumimoji="0" lang="es-UY" sz="2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5945020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142875" y="285750"/>
            <a:ext cx="7000875" cy="2071688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marL="484200" marR="0" lvl="0" indent="-48384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/>
            </a:r>
            <a:b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r>
              <a:rPr kumimoji="0" lang="es-UY" sz="2800" b="1" i="0" u="none" strike="noStrike" kern="1200" cap="none" spc="-1" normalizeH="0" baseline="0" noProof="0">
                <a:ln>
                  <a:noFill/>
                </a:ln>
                <a:solidFill>
                  <a:srgbClr val="0B5394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/>
            </a:r>
            <a:b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endParaRPr kumimoji="0" lang="es-UY" sz="2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54275" name="TextShape 2"/>
          <p:cNvSpPr txBox="1">
            <a:spLocks noChangeArrowheads="1"/>
          </p:cNvSpPr>
          <p:nvPr/>
        </p:nvSpPr>
        <p:spPr bwMode="auto">
          <a:xfrm>
            <a:off x="288781" y="285750"/>
            <a:ext cx="8785225" cy="5730154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UY" sz="2400" b="1" u="sng" dirty="0" smtClean="0">
                <a:solidFill>
                  <a:schemeClr val="tx2"/>
                </a:solidFill>
                <a:latin typeface="+mj-lt"/>
              </a:rPr>
              <a:t>DESAFÍOS </a:t>
            </a:r>
            <a:r>
              <a:rPr lang="es-UY" sz="2400" b="1" u="sng" dirty="0" smtClean="0">
                <a:solidFill>
                  <a:schemeClr val="tx2"/>
                </a:solidFill>
                <a:latin typeface="+mj-lt"/>
              </a:rPr>
              <a:t>PROBATORIOS </a:t>
            </a:r>
            <a:r>
              <a:rPr lang="es-UY" sz="2400" b="1" u="sng" dirty="0" smtClean="0">
                <a:solidFill>
                  <a:schemeClr val="tx2"/>
                </a:solidFill>
                <a:latin typeface="+mj-lt"/>
              </a:rPr>
              <a:t>EN JUICIOS DE LAVADO DE ACTIVOS</a:t>
            </a:r>
            <a:endParaRPr lang="es-ES" sz="2400" b="1" u="sng" dirty="0" smtClean="0">
              <a:solidFill>
                <a:schemeClr val="tx2"/>
              </a:solidFill>
            </a:endParaRPr>
          </a:p>
          <a:p>
            <a:pPr algn="just"/>
            <a:endParaRPr lang="es-ES" sz="2400" b="1" u="sng" dirty="0">
              <a:solidFill>
                <a:schemeClr val="tx2"/>
              </a:solidFill>
            </a:endParaRPr>
          </a:p>
          <a:p>
            <a:pPr algn="just"/>
            <a:endParaRPr lang="es-ES" sz="2400" b="1" u="sng" dirty="0">
              <a:solidFill>
                <a:schemeClr val="tx2"/>
              </a:solidFill>
            </a:endParaRPr>
          </a:p>
          <a:p>
            <a:pPr algn="just"/>
            <a:endParaRPr lang="es-ES" sz="2400" b="1" u="sng" dirty="0">
              <a:solidFill>
                <a:schemeClr val="tx2"/>
              </a:solidFill>
            </a:endParaRPr>
          </a:p>
          <a:p>
            <a:pPr algn="just"/>
            <a:endParaRPr lang="es-ES" sz="2400" b="1" u="sng" dirty="0">
              <a:solidFill>
                <a:schemeClr val="tx2"/>
              </a:solidFill>
            </a:endParaRPr>
          </a:p>
          <a:p>
            <a:pPr algn="ctr"/>
            <a:r>
              <a:rPr lang="es-ES" sz="2400" dirty="0" smtClean="0">
                <a:solidFill>
                  <a:schemeClr val="tx2"/>
                </a:solidFill>
              </a:rPr>
              <a:t>PRUEBA INDICIARIA </a:t>
            </a:r>
          </a:p>
          <a:p>
            <a:pPr algn="ctr"/>
            <a:endParaRPr lang="es-ES" sz="2400" dirty="0">
              <a:solidFill>
                <a:schemeClr val="tx2"/>
              </a:solidFill>
            </a:endParaRPr>
          </a:p>
          <a:p>
            <a:pPr algn="ctr"/>
            <a:endParaRPr lang="es-ES" sz="2400" dirty="0" smtClean="0">
              <a:solidFill>
                <a:schemeClr val="tx2"/>
              </a:solidFill>
            </a:endParaRPr>
          </a:p>
          <a:p>
            <a:pPr algn="ctr"/>
            <a:r>
              <a:rPr lang="es-ES" sz="2400" dirty="0" smtClean="0">
                <a:solidFill>
                  <a:schemeClr val="tx2"/>
                </a:solidFill>
              </a:rPr>
              <a:t>CARGAS PROBATORIAS DINÁMICAS</a:t>
            </a:r>
            <a:endParaRPr lang="es-AR" sz="2200" dirty="0" smtClean="0">
              <a:solidFill>
                <a:schemeClr val="tx2"/>
              </a:solidFill>
            </a:endParaRPr>
          </a:p>
          <a:p>
            <a:pPr algn="just"/>
            <a:endParaRPr lang="es-AR" sz="2200" dirty="0" smtClean="0">
              <a:solidFill>
                <a:schemeClr val="tx2"/>
              </a:solidFill>
              <a:latin typeface="+mn-lt"/>
            </a:endParaRPr>
          </a:p>
          <a:p>
            <a:pPr algn="just"/>
            <a:endParaRPr kumimoji="0" lang="es-AR" sz="2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DejaVu Sans"/>
            </a:endParaRPr>
          </a:p>
          <a:p>
            <a:pPr algn="just"/>
            <a:endParaRPr kumimoji="0" lang="es-UY" sz="2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5364872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142875" y="285750"/>
            <a:ext cx="7000875" cy="2071688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marL="484200" marR="0" lvl="0" indent="-48384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/>
            </a:r>
            <a:b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r>
              <a:rPr kumimoji="0" lang="es-UY" sz="2800" b="1" i="0" u="none" strike="noStrike" kern="1200" cap="none" spc="-1" normalizeH="0" baseline="0" noProof="0">
                <a:ln>
                  <a:noFill/>
                </a:ln>
                <a:solidFill>
                  <a:srgbClr val="0B5394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/>
            </a:r>
            <a:b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endParaRPr kumimoji="0" lang="es-UY" sz="2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54275" name="TextShape 2"/>
          <p:cNvSpPr txBox="1">
            <a:spLocks noChangeArrowheads="1"/>
          </p:cNvSpPr>
          <p:nvPr/>
        </p:nvSpPr>
        <p:spPr bwMode="auto">
          <a:xfrm>
            <a:off x="179388" y="285750"/>
            <a:ext cx="8785225" cy="59293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/>
          <a:lstStyle/>
          <a:p>
            <a:pPr marL="447675" marR="0" lvl="0" indent="-381000" algn="just" defTabSz="914400" rtl="0" eaLnBrk="1" fontAlgn="base" latinLnBrk="0" hangingPunct="1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es-UY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itchFamily="34" charset="0"/>
              <a:ea typeface="DejaVu Sans"/>
              <a:cs typeface="DejaVu Sans" panose="020B0603030804020204" pitchFamily="34" charset="0"/>
            </a:endParaRPr>
          </a:p>
          <a:p>
            <a:pPr marL="447675" marR="0" lvl="0" indent="-381000" algn="just" defTabSz="914400" rtl="0" eaLnBrk="1" fontAlgn="base" latinLnBrk="0" hangingPunct="1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es-UY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itchFamily="34" charset="0"/>
              <a:ea typeface="DejaVu Sans"/>
              <a:cs typeface="DejaVu Sans" panose="020B0603030804020204" pitchFamily="34" charset="0"/>
            </a:endParaRPr>
          </a:p>
          <a:p>
            <a:pPr marL="447675" marR="0" lvl="0" indent="-381000" algn="just" defTabSz="914400" rtl="0" eaLnBrk="1" fontAlgn="base" latinLnBrk="0" hangingPunct="1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s-UY" sz="3200" b="0" i="0" u="none" strike="noStrike" kern="1200" cap="none" spc="0" normalizeH="0" baseline="0" noProof="0" dirty="0">
                <a:ln>
                  <a:noFill/>
                </a:ln>
                <a:solidFill>
                  <a:srgbClr val="0B5394"/>
                </a:solidFill>
                <a:effectLst/>
                <a:uLnTx/>
                <a:uFillTx/>
                <a:latin typeface="Arial" charset="0"/>
                <a:ea typeface="DejaVu Sans"/>
                <a:cs typeface="DejaVu Sans" panose="020B0603030804020204" pitchFamily="34" charset="0"/>
              </a:rPr>
              <a:t>				</a:t>
            </a:r>
            <a:endParaRPr kumimoji="0" lang="es-UY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itchFamily="34" charset="0"/>
              <a:ea typeface="DejaVu Sans"/>
              <a:cs typeface="DejaVu Sans" panose="020B0603030804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DejaVu Sans"/>
                <a:cs typeface="DejaVu Sans" panose="020B0603030804020204" pitchFamily="34" charset="0"/>
              </a:rPr>
              <a:t>SENTENCIA DE CONDENA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UY" sz="3200" b="1" dirty="0">
              <a:solidFill>
                <a:schemeClr val="tx2"/>
              </a:solidFill>
              <a:latin typeface="+mj-lt"/>
              <a:ea typeface="DejaVu Sans"/>
              <a:cs typeface="DejaVu Sans" panose="020B0603030804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DejaVu Sans"/>
                <a:cs typeface="DejaVu Sans" panose="020B0603030804020204" pitchFamily="34" charset="0"/>
              </a:rPr>
              <a:t>CONFISCACION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UY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DejaVu Sans"/>
              <a:cs typeface="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7704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142875" y="285750"/>
            <a:ext cx="7000875" cy="2071688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marL="484200" marR="0" lvl="0" indent="-48384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/>
            </a:r>
            <a:b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r>
              <a:rPr kumimoji="0" lang="es-UY" sz="2800" b="1" i="0" u="none" strike="noStrike" kern="1200" cap="none" spc="-1" normalizeH="0" baseline="0" noProof="0">
                <a:ln>
                  <a:noFill/>
                </a:ln>
                <a:solidFill>
                  <a:srgbClr val="0B5394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/>
            </a:r>
            <a:b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endParaRPr kumimoji="0" lang="es-UY" sz="2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54275" name="TextShape 2"/>
          <p:cNvSpPr txBox="1">
            <a:spLocks noChangeArrowheads="1"/>
          </p:cNvSpPr>
          <p:nvPr/>
        </p:nvSpPr>
        <p:spPr bwMode="auto">
          <a:xfrm>
            <a:off x="179388" y="1123950"/>
            <a:ext cx="8785225" cy="50911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/>
          <a:lstStyle/>
          <a:p>
            <a:pPr marL="447675" marR="0" lvl="0" indent="-381000" algn="just" defTabSz="914400" rtl="0" eaLnBrk="1" fontAlgn="base" latinLnBrk="0" hangingPunct="1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es-UY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itchFamily="34" charset="0"/>
              <a:ea typeface="DejaVu Sans"/>
              <a:cs typeface="DejaVu Sans" panose="020B0603030804020204" pitchFamily="34" charset="0"/>
            </a:endParaRPr>
          </a:p>
          <a:p>
            <a:pPr marL="447675" marR="0" lvl="0" indent="-381000" algn="just" defTabSz="914400" rtl="0" eaLnBrk="1" fontAlgn="base" latinLnBrk="0" hangingPunct="1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s-UY" sz="3200" b="0" i="0" u="none" strike="noStrike" kern="1200" cap="none" spc="0" normalizeH="0" baseline="0" noProof="0" dirty="0">
                <a:ln>
                  <a:noFill/>
                </a:ln>
                <a:solidFill>
                  <a:srgbClr val="0B5394"/>
                </a:solidFill>
                <a:effectLst/>
                <a:uLnTx/>
                <a:uFillTx/>
                <a:latin typeface="Arial" charset="0"/>
                <a:ea typeface="DejaVu Sans"/>
                <a:cs typeface="DejaVu Sans" panose="020B0603030804020204" pitchFamily="34" charset="0"/>
              </a:rPr>
              <a:t>				</a:t>
            </a:r>
            <a:endParaRPr kumimoji="0" lang="es-UY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itchFamily="34" charset="0"/>
              <a:ea typeface="DejaVu Sans"/>
              <a:cs typeface="DejaVu Sans" panose="020B0603030804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UY" sz="3200" b="1" dirty="0" smtClean="0">
                <a:solidFill>
                  <a:schemeClr val="tx2"/>
                </a:solidFill>
                <a:latin typeface="+mj-lt"/>
                <a:ea typeface="DejaVu Sans"/>
              </a:rPr>
              <a:t>C</a:t>
            </a:r>
            <a:r>
              <a:rPr kumimoji="0" lang="es-UY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DejaVu Sans"/>
                <a:cs typeface="DejaVu Sans" panose="020B0603030804020204" pitchFamily="34" charset="0"/>
              </a:rPr>
              <a:t>onfiscación</a:t>
            </a:r>
            <a:endParaRPr kumimoji="0" lang="es-UY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DejaVu Sans"/>
              <a:cs typeface="DejaVu Sans" panose="020B0603030804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UY" sz="3200" b="1" dirty="0" smtClean="0">
                <a:solidFill>
                  <a:schemeClr val="tx2"/>
                </a:solidFill>
                <a:latin typeface="+mj-lt"/>
                <a:ea typeface="DejaVu Sans"/>
              </a:rPr>
              <a:t>Comiso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DejaVu Sans"/>
                <a:cs typeface="DejaVu Sans" panose="020B0603030804020204" pitchFamily="34" charset="0"/>
              </a:rPr>
              <a:t>Decomiso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DejaVu Sans"/>
                <a:cs typeface="DejaVu Sans" panose="020B0603030804020204" pitchFamily="34" charset="0"/>
              </a:rPr>
              <a:t>Extinción</a:t>
            </a:r>
            <a:r>
              <a:rPr kumimoji="0" lang="es-UY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DejaVu Sans"/>
                <a:cs typeface="DejaVu Sans" panose="020B0603030804020204" pitchFamily="34" charset="0"/>
              </a:rPr>
              <a:t> de Dominio</a:t>
            </a:r>
            <a:r>
              <a:rPr kumimoji="0" lang="es-UY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DejaVu Sans"/>
                <a:cs typeface="DejaVu Sans" panose="020B0603030804020204" pitchFamily="34" charset="0"/>
              </a:rPr>
              <a:t> </a:t>
            </a:r>
            <a:endParaRPr kumimoji="0" lang="es-UY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DejaVu Sans"/>
              <a:cs typeface="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1209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142875" y="285750"/>
            <a:ext cx="7000875" cy="2071688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marL="484200" indent="-483840"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>
                <a:latin typeface="+mn-lt"/>
                <a:cs typeface="+mn-cs"/>
              </a:rPr>
              <a:t/>
            </a:r>
            <a:br>
              <a:rPr>
                <a:latin typeface="+mn-lt"/>
                <a:cs typeface="+mn-cs"/>
              </a:rPr>
            </a:br>
            <a:r>
              <a:rPr lang="es-UY" sz="2800" b="1" spc="-1">
                <a:solidFill>
                  <a:srgbClr val="0B5394"/>
                </a:solidFill>
                <a:latin typeface="Arial"/>
                <a:cs typeface="+mn-cs"/>
              </a:rPr>
              <a:t> </a:t>
            </a:r>
            <a:r>
              <a:rPr>
                <a:latin typeface="+mn-lt"/>
                <a:cs typeface="+mn-cs"/>
              </a:rPr>
              <a:t/>
            </a:r>
            <a:br>
              <a:rPr>
                <a:latin typeface="+mn-lt"/>
                <a:cs typeface="+mn-cs"/>
              </a:rPr>
            </a:br>
            <a:endParaRPr lang="es-UY" sz="2800" spc="-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54275" name="TextShape 2"/>
          <p:cNvSpPr txBox="1">
            <a:spLocks noChangeArrowheads="1"/>
          </p:cNvSpPr>
          <p:nvPr/>
        </p:nvSpPr>
        <p:spPr bwMode="auto">
          <a:xfrm>
            <a:off x="179388" y="285750"/>
            <a:ext cx="8785225" cy="59293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/>
          <a:lstStyle/>
          <a:p>
            <a:pPr marL="447675" indent="-381000" algn="just" eaLnBrk="1" hangingPunct="1">
              <a:spcBef>
                <a:spcPts val="638"/>
              </a:spcBef>
              <a:tabLst>
                <a:tab pos="0" algn="l"/>
              </a:tabLst>
              <a:defRPr/>
            </a:pPr>
            <a:endParaRPr lang="es-UY" sz="3000" dirty="0">
              <a:solidFill>
                <a:srgbClr val="000000"/>
              </a:solidFill>
              <a:latin typeface="Century Gothic" pitchFamily="34" charset="0"/>
            </a:endParaRPr>
          </a:p>
          <a:p>
            <a:pPr marL="447675" indent="-381000" algn="ctr" eaLnBrk="1" hangingPunct="1">
              <a:spcBef>
                <a:spcPts val="638"/>
              </a:spcBef>
              <a:tabLst>
                <a:tab pos="0" algn="l"/>
              </a:tabLst>
              <a:defRPr/>
            </a:pPr>
            <a:r>
              <a:rPr lang="es-UY" sz="3200" dirty="0">
                <a:solidFill>
                  <a:srgbClr val="FF0000"/>
                </a:solidFill>
                <a:latin typeface="Arial" charset="0"/>
              </a:rPr>
              <a:t>	</a:t>
            </a:r>
            <a:endParaRPr lang="es-UY" sz="2800" b="1" dirty="0">
              <a:solidFill>
                <a:schemeClr val="accent1"/>
              </a:solidFill>
              <a:latin typeface="+mn-lt"/>
            </a:endParaRPr>
          </a:p>
          <a:p>
            <a:pPr marL="447675" indent="-381000" algn="ctr" eaLnBrk="1" hangingPunct="1">
              <a:spcBef>
                <a:spcPts val="638"/>
              </a:spcBef>
              <a:tabLst>
                <a:tab pos="0" algn="l"/>
              </a:tabLst>
              <a:defRPr/>
            </a:pPr>
            <a:endParaRPr lang="es-ES" sz="2800" b="1" dirty="0">
              <a:solidFill>
                <a:schemeClr val="accent1"/>
              </a:solidFill>
              <a:latin typeface="+mn-lt"/>
            </a:endParaRPr>
          </a:p>
          <a:p>
            <a:pPr marL="447675" indent="-381000" algn="ctr" eaLnBrk="1" hangingPunct="1">
              <a:lnSpc>
                <a:spcPct val="150000"/>
              </a:lnSpc>
              <a:spcBef>
                <a:spcPts val="638"/>
              </a:spcBef>
              <a:tabLst>
                <a:tab pos="0" algn="l"/>
              </a:tabLst>
              <a:defRPr/>
            </a:pPr>
            <a:r>
              <a:rPr lang="es-ES" sz="2400" dirty="0">
                <a:solidFill>
                  <a:schemeClr val="tx2"/>
                </a:solidFill>
                <a:latin typeface="+mn-lt"/>
              </a:rPr>
              <a:t>“… La privación con carácter definitivo de algún</a:t>
            </a:r>
          </a:p>
          <a:p>
            <a:pPr marL="447675" indent="-381000" algn="ctr" eaLnBrk="1" hangingPunct="1">
              <a:lnSpc>
                <a:spcPct val="150000"/>
              </a:lnSpc>
              <a:spcBef>
                <a:spcPts val="638"/>
              </a:spcBef>
              <a:tabLst>
                <a:tab pos="0" algn="l"/>
              </a:tabLst>
              <a:defRPr/>
            </a:pPr>
            <a:r>
              <a:rPr lang="es-ES" sz="2400" dirty="0">
                <a:solidFill>
                  <a:schemeClr val="tx2"/>
                </a:solidFill>
                <a:latin typeface="+mn-lt"/>
              </a:rPr>
              <a:t>bien, producto o instrumento por decisión de un</a:t>
            </a:r>
          </a:p>
          <a:p>
            <a:pPr marL="447675" indent="-381000" algn="ctr" eaLnBrk="1" hangingPunct="1">
              <a:lnSpc>
                <a:spcPct val="150000"/>
              </a:lnSpc>
              <a:spcBef>
                <a:spcPts val="638"/>
              </a:spcBef>
              <a:tabLst>
                <a:tab pos="0" algn="l"/>
              </a:tabLst>
              <a:defRPr/>
            </a:pPr>
            <a:r>
              <a:rPr lang="es-ES" sz="2400" dirty="0">
                <a:solidFill>
                  <a:schemeClr val="tx2"/>
                </a:solidFill>
                <a:latin typeface="+mn-lt"/>
              </a:rPr>
              <a:t>Tribunal o de otra autoridad competente”</a:t>
            </a:r>
            <a:endParaRPr lang="es-ES" sz="2400" dirty="0" smtClean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394248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142875" y="285750"/>
            <a:ext cx="7000875" cy="2071688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marL="484200" marR="0" lvl="0" indent="-48384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/>
            </a:r>
            <a:b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r>
              <a:rPr kumimoji="0" lang="es-UY" sz="2800" b="1" i="0" u="none" strike="noStrike" kern="1200" cap="none" spc="-1" normalizeH="0" baseline="0" noProof="0">
                <a:ln>
                  <a:noFill/>
                </a:ln>
                <a:solidFill>
                  <a:srgbClr val="0B5394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/>
            </a:r>
            <a:b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endParaRPr kumimoji="0" lang="es-UY" sz="2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54275" name="TextShape 2"/>
          <p:cNvSpPr txBox="1">
            <a:spLocks noChangeArrowheads="1"/>
          </p:cNvSpPr>
          <p:nvPr/>
        </p:nvSpPr>
        <p:spPr bwMode="auto">
          <a:xfrm>
            <a:off x="179388" y="568036"/>
            <a:ext cx="8785225" cy="564702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/>
          <a:lstStyle/>
          <a:p>
            <a:pPr marL="447675" marR="0" lvl="0" indent="-381000" algn="just" defTabSz="914400" rtl="0" eaLnBrk="1" fontAlgn="base" latinLnBrk="0" hangingPunct="1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s-UY" sz="3200" b="0" i="0" u="none" strike="noStrike" kern="1200" cap="none" spc="0" normalizeH="0" baseline="0" noProof="0" dirty="0">
                <a:ln>
                  <a:noFill/>
                </a:ln>
                <a:solidFill>
                  <a:srgbClr val="0B5394"/>
                </a:solidFill>
                <a:effectLst/>
                <a:uLnTx/>
                <a:uFillTx/>
                <a:latin typeface="Arial" charset="0"/>
                <a:ea typeface="DejaVu Sans"/>
                <a:cs typeface="DejaVu Sans" panose="020B0603030804020204" pitchFamily="34" charset="0"/>
              </a:rPr>
              <a:t>			</a:t>
            </a:r>
            <a:r>
              <a:rPr kumimoji="0" lang="es-UY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DejaVu Sans"/>
                <a:cs typeface="DejaVu Sans" panose="020B0603030804020204" pitchFamily="34" charset="0"/>
              </a:rPr>
              <a:t>Proceso de Confiscación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UY" sz="3200" b="1" dirty="0" smtClean="0">
              <a:solidFill>
                <a:schemeClr val="tx2"/>
              </a:solidFill>
              <a:latin typeface="Arial" charset="0"/>
              <a:ea typeface="DejaVu San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UY" sz="3200" b="1" dirty="0">
              <a:solidFill>
                <a:schemeClr val="tx2"/>
              </a:solidFill>
              <a:latin typeface="Arial" charset="0"/>
              <a:ea typeface="DejaVu San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DejaVu Sans"/>
                <a:cs typeface="DejaVu Sans" panose="020B0603030804020204" pitchFamily="34" charset="0"/>
              </a:rPr>
              <a:t>Fase de Investigación: Formación – Herramientas adecuadas -</a:t>
            </a:r>
            <a:r>
              <a:rPr kumimoji="0" lang="es-UY" sz="240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DejaVu Sans"/>
                <a:cs typeface="DejaVu Sans" panose="020B0603030804020204" pitchFamily="34" charset="0"/>
              </a:rPr>
              <a:t> Recursos</a:t>
            </a:r>
            <a:endParaRPr kumimoji="0" lang="es-UY" sz="240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DejaVu Sans"/>
              <a:cs typeface="DejaVu Sans" panose="020B0603030804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UY" sz="2400" dirty="0">
              <a:solidFill>
                <a:schemeClr val="tx2"/>
              </a:solidFill>
              <a:ea typeface="DejaVu San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UY" sz="2400" dirty="0" smtClean="0">
                <a:solidFill>
                  <a:schemeClr val="tx2"/>
                </a:solidFill>
                <a:ea typeface="DejaVu Sans"/>
              </a:rPr>
              <a:t>Medidas Provisionales: Facultades para congelar o embargar temporalmente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UY" sz="24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DejaVu Sans"/>
              <a:cs typeface="DejaVu Sans" panose="020B0603030804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UY" sz="2400" dirty="0" smtClean="0">
                <a:solidFill>
                  <a:schemeClr val="tx2"/>
                </a:solidFill>
                <a:ea typeface="DejaVu Sans"/>
              </a:rPr>
              <a:t>Fase de Disposición: Mecanismos para gestionar o disponer</a:t>
            </a:r>
            <a:endParaRPr kumimoji="0" lang="es-UY" sz="24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DejaVu Sans"/>
              <a:cs typeface="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2647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142875" y="285750"/>
            <a:ext cx="7000875" cy="2071688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marL="484200" indent="-483840"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>
                <a:latin typeface="+mn-lt"/>
                <a:cs typeface="+mn-cs"/>
              </a:rPr>
              <a:t/>
            </a:r>
            <a:br>
              <a:rPr>
                <a:latin typeface="+mn-lt"/>
                <a:cs typeface="+mn-cs"/>
              </a:rPr>
            </a:br>
            <a:r>
              <a:rPr lang="es-UY" sz="2800" b="1" spc="-1">
                <a:solidFill>
                  <a:srgbClr val="0B5394"/>
                </a:solidFill>
                <a:latin typeface="Arial"/>
                <a:cs typeface="+mn-cs"/>
              </a:rPr>
              <a:t> </a:t>
            </a:r>
            <a:r>
              <a:rPr>
                <a:latin typeface="+mn-lt"/>
                <a:cs typeface="+mn-cs"/>
              </a:rPr>
              <a:t/>
            </a:r>
            <a:br>
              <a:rPr>
                <a:latin typeface="+mn-lt"/>
                <a:cs typeface="+mn-cs"/>
              </a:rPr>
            </a:br>
            <a:endParaRPr lang="es-UY" sz="2800" spc="-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54275" name="TextShape 2"/>
          <p:cNvSpPr txBox="1">
            <a:spLocks noChangeArrowheads="1"/>
          </p:cNvSpPr>
          <p:nvPr/>
        </p:nvSpPr>
        <p:spPr bwMode="auto">
          <a:xfrm>
            <a:off x="179388" y="789710"/>
            <a:ext cx="8785225" cy="5425354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/>
          <a:lstStyle/>
          <a:p>
            <a:pPr marL="447675" indent="-381000" algn="just" eaLnBrk="1" hangingPunct="1">
              <a:spcBef>
                <a:spcPts val="638"/>
              </a:spcBef>
              <a:tabLst>
                <a:tab pos="0" algn="l"/>
              </a:tabLst>
              <a:defRPr/>
            </a:pPr>
            <a:r>
              <a:rPr lang="es-UY" sz="3200" dirty="0">
                <a:solidFill>
                  <a:srgbClr val="0B5394"/>
                </a:solidFill>
                <a:latin typeface="Arial" charset="0"/>
              </a:rPr>
              <a:t>				</a:t>
            </a:r>
            <a:endParaRPr lang="es-UY" sz="3200" b="1" u="sng" dirty="0" smtClean="0">
              <a:solidFill>
                <a:schemeClr val="accent1"/>
              </a:solidFill>
              <a:latin typeface="Arial" charset="0"/>
            </a:endParaRPr>
          </a:p>
          <a:p>
            <a:pPr algn="ctr" eaLnBrk="1" hangingPunct="1">
              <a:defRPr/>
            </a:pPr>
            <a:endParaRPr lang="es-UY" sz="3200" b="1" dirty="0" smtClean="0">
              <a:solidFill>
                <a:schemeClr val="accent1"/>
              </a:solidFill>
              <a:latin typeface="Arial" charset="0"/>
            </a:endParaRPr>
          </a:p>
          <a:p>
            <a:pPr algn="ctr" eaLnBrk="1" hangingPunct="1">
              <a:defRPr/>
            </a:pPr>
            <a:endParaRPr lang="es-UY" sz="3200" b="1" dirty="0" smtClean="0">
              <a:solidFill>
                <a:schemeClr val="accent1"/>
              </a:solidFill>
              <a:latin typeface="Arial" charset="0"/>
            </a:endParaRPr>
          </a:p>
          <a:p>
            <a:pPr algn="ctr" eaLnBrk="1" hangingPunct="1">
              <a:defRPr/>
            </a:pPr>
            <a:r>
              <a:rPr lang="es-UY" sz="3200" b="1" dirty="0" smtClean="0">
                <a:solidFill>
                  <a:schemeClr val="accent1"/>
                </a:solidFill>
                <a:latin typeface="Arial" charset="0"/>
              </a:rPr>
              <a:t>¿Porque es importante trabajar en una efectiva confiscación de los ACTIVOS?</a:t>
            </a:r>
          </a:p>
          <a:p>
            <a:pPr algn="ctr" eaLnBrk="1" hangingPunct="1">
              <a:defRPr/>
            </a:pPr>
            <a:r>
              <a:rPr lang="es-UY" sz="3200" b="1" dirty="0" smtClean="0">
                <a:solidFill>
                  <a:schemeClr val="accent1"/>
                </a:solidFill>
                <a:latin typeface="Arial" charset="0"/>
              </a:rPr>
              <a:t> </a:t>
            </a:r>
          </a:p>
          <a:p>
            <a:pPr algn="ctr" eaLnBrk="1" hangingPunct="1">
              <a:defRPr/>
            </a:pPr>
            <a:endParaRPr lang="es-UY" sz="2000" b="1" dirty="0">
              <a:solidFill>
                <a:schemeClr val="accent1"/>
              </a:solidFill>
              <a:latin typeface="Arial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73" y="1454727"/>
            <a:ext cx="8188036" cy="454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5425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142875" y="285750"/>
            <a:ext cx="7000875" cy="2071688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marL="484200" marR="0" lvl="0" indent="-48384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/>
            </a:r>
            <a:b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r>
              <a:rPr kumimoji="0" lang="es-UY" sz="2800" b="1" i="0" u="none" strike="noStrike" kern="1200" cap="none" spc="-1" normalizeH="0" baseline="0" noProof="0">
                <a:ln>
                  <a:noFill/>
                </a:ln>
                <a:solidFill>
                  <a:srgbClr val="0B5394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/>
            </a:r>
            <a:b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endParaRPr kumimoji="0" lang="es-UY" sz="2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54275" name="TextShape 2"/>
          <p:cNvSpPr txBox="1">
            <a:spLocks noChangeArrowheads="1"/>
          </p:cNvSpPr>
          <p:nvPr/>
        </p:nvSpPr>
        <p:spPr bwMode="auto">
          <a:xfrm>
            <a:off x="179388" y="1123950"/>
            <a:ext cx="8785225" cy="50911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/>
          <a:lstStyle/>
          <a:p>
            <a:pPr marL="447675" marR="0" lvl="0" indent="-381000" algn="just" defTabSz="914400" rtl="0" eaLnBrk="1" fontAlgn="base" latinLnBrk="0" hangingPunct="1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s-UY" sz="3200" b="0" i="0" u="none" strike="noStrike" kern="1200" cap="none" spc="0" normalizeH="0" baseline="0" noProof="0" dirty="0">
                <a:ln>
                  <a:noFill/>
                </a:ln>
                <a:solidFill>
                  <a:srgbClr val="0B5394"/>
                </a:solidFill>
                <a:effectLst/>
                <a:uLnTx/>
                <a:uFillTx/>
                <a:latin typeface="Arial" charset="0"/>
                <a:ea typeface="DejaVu Sans"/>
                <a:cs typeface="DejaVu Sans" panose="020B0603030804020204" pitchFamily="34" charset="0"/>
              </a:rPr>
              <a:t>				</a:t>
            </a:r>
            <a:endParaRPr kumimoji="0" lang="es-UY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itchFamily="34" charset="0"/>
              <a:ea typeface="DejaVu Sans"/>
              <a:cs typeface="DejaVu Sans" panose="020B0603030804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DejaVu Sans"/>
                <a:cs typeface="DejaVu Sans" panose="020B0603030804020204" pitchFamily="34" charset="0"/>
              </a:rPr>
              <a:t>Confiscación/Decomiso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UY" sz="3200" b="1" dirty="0">
              <a:solidFill>
                <a:schemeClr val="tx2"/>
              </a:solidFill>
              <a:latin typeface="+mj-lt"/>
              <a:ea typeface="DejaVu San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UY" sz="3200" b="1" dirty="0" smtClean="0">
                <a:solidFill>
                  <a:schemeClr val="tx2"/>
                </a:solidFill>
                <a:latin typeface="+mj-lt"/>
                <a:ea typeface="DejaVu Sans"/>
              </a:rPr>
              <a:t>Bienes del delito base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DejaVu Sans"/>
                <a:cs typeface="DejaVu Sans" panose="020B0603030804020204" pitchFamily="34" charset="0"/>
              </a:rPr>
              <a:t>Bienes lavados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UY" sz="3200" b="1" dirty="0" smtClean="0">
                <a:solidFill>
                  <a:schemeClr val="tx2"/>
                </a:solidFill>
                <a:latin typeface="+mj-lt"/>
                <a:ea typeface="DejaVu Sans"/>
              </a:rPr>
              <a:t>Otros bienes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DejaVu Sans"/>
                <a:cs typeface="DejaVu Sans" panose="020B0603030804020204" pitchFamily="34" charset="0"/>
              </a:rPr>
              <a:t>Productos del delito/instrumentos del de</a:t>
            </a:r>
            <a:r>
              <a:rPr kumimoji="0" lang="es-UY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Arial" charset="0"/>
                <a:ea typeface="DejaVu Sans"/>
                <a:cs typeface="DejaVu Sans" panose="020B0603030804020204" pitchFamily="34" charset="0"/>
              </a:rPr>
              <a:t>lito</a:t>
            </a:r>
            <a:endParaRPr kumimoji="0" lang="es-UY" sz="3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Arial" charset="0"/>
              <a:ea typeface="DejaVu Sans"/>
              <a:cs typeface="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5728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142875" y="285750"/>
            <a:ext cx="7000875" cy="2071688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marL="484200" marR="0" lvl="0" indent="-48384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/>
            </a:r>
            <a:b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r>
              <a:rPr kumimoji="0" lang="es-UY" sz="2800" b="1" i="0" u="none" strike="noStrike" kern="1200" cap="none" spc="-1" normalizeH="0" baseline="0" noProof="0">
                <a:ln>
                  <a:noFill/>
                </a:ln>
                <a:solidFill>
                  <a:srgbClr val="0B5394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/>
            </a:r>
            <a:b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endParaRPr kumimoji="0" lang="es-UY" sz="2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54275" name="TextShape 2"/>
          <p:cNvSpPr txBox="1">
            <a:spLocks noChangeArrowheads="1"/>
          </p:cNvSpPr>
          <p:nvPr/>
        </p:nvSpPr>
        <p:spPr bwMode="auto">
          <a:xfrm>
            <a:off x="179388" y="285750"/>
            <a:ext cx="8785225" cy="59293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/>
          <a:lstStyle/>
          <a:p>
            <a:pPr marL="447675" marR="0" lvl="0" indent="-381000" algn="just" defTabSz="914400" rtl="0" eaLnBrk="1" fontAlgn="base" latinLnBrk="0" hangingPunct="1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es-UY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itchFamily="34" charset="0"/>
              <a:ea typeface="DejaVu Sans"/>
              <a:cs typeface="DejaVu Sans" panose="020B0603030804020204" pitchFamily="34" charset="0"/>
            </a:endParaRPr>
          </a:p>
          <a:p>
            <a:pPr marL="447675" marR="0" lvl="0" indent="-381000" algn="just" defTabSz="914400" rtl="0" eaLnBrk="1" fontAlgn="base" latinLnBrk="0" hangingPunct="1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s-UY" sz="3200" b="0" i="0" u="none" strike="noStrike" kern="1200" cap="none" spc="0" normalizeH="0" baseline="0" noProof="0" dirty="0">
                <a:ln>
                  <a:noFill/>
                </a:ln>
                <a:solidFill>
                  <a:srgbClr val="0B5394"/>
                </a:solidFill>
                <a:effectLst/>
                <a:uLnTx/>
                <a:uFillTx/>
                <a:latin typeface="Arial" charset="0"/>
                <a:ea typeface="DejaVu Sans"/>
                <a:cs typeface="DejaVu Sans" panose="020B0603030804020204" pitchFamily="34" charset="0"/>
              </a:rPr>
              <a:t>	</a:t>
            </a:r>
            <a:endParaRPr kumimoji="0" lang="es-UY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itchFamily="34" charset="0"/>
              <a:ea typeface="DejaVu Sans"/>
              <a:cs typeface="DejaVu Sans" panose="020B0603030804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DejaVu Sans"/>
                <a:cs typeface="DejaVu Sans" panose="020B0603030804020204" pitchFamily="34" charset="0"/>
              </a:rPr>
              <a:t>Medidas provisionales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UY" sz="3200" dirty="0">
              <a:solidFill>
                <a:schemeClr val="tx2"/>
              </a:solidFill>
              <a:ea typeface="DejaVu San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UY" sz="320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DejaVu Sans"/>
              <a:cs typeface="DejaVu Sans" panose="020B0603030804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UY" sz="3200" dirty="0" smtClean="0">
                <a:solidFill>
                  <a:schemeClr val="tx2"/>
                </a:solidFill>
                <a:ea typeface="DejaVu Sans"/>
              </a:rPr>
              <a:t>¿Qué hacer con los activos?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UY" sz="32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DejaVu Sans"/>
              <a:cs typeface="DejaVu Sans" panose="020B0603030804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UY" sz="3200" dirty="0" smtClean="0">
              <a:solidFill>
                <a:schemeClr val="tx2"/>
              </a:solidFill>
              <a:ea typeface="DejaVu San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UY" sz="3200" dirty="0" smtClean="0">
                <a:solidFill>
                  <a:schemeClr val="tx2"/>
                </a:solidFill>
                <a:ea typeface="DejaVu Sans"/>
              </a:rPr>
              <a:t>¿Cómo gestionarlos?</a:t>
            </a:r>
            <a:endParaRPr kumimoji="0" lang="es-UY" sz="32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DejaVu Sans"/>
              <a:cs typeface="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5436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142875" y="285750"/>
            <a:ext cx="7000875" cy="2071688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marL="484200" marR="0" lvl="0" indent="-48384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/>
            </a:r>
            <a:b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r>
              <a:rPr kumimoji="0" lang="es-UY" sz="2800" b="1" i="0" u="none" strike="noStrike" kern="1200" cap="none" spc="-1" normalizeH="0" baseline="0" noProof="0">
                <a:ln>
                  <a:noFill/>
                </a:ln>
                <a:solidFill>
                  <a:srgbClr val="0B5394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/>
            </a:r>
            <a:b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endParaRPr kumimoji="0" lang="es-UY" sz="2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54275" name="TextShape 2"/>
          <p:cNvSpPr txBox="1">
            <a:spLocks noChangeArrowheads="1"/>
          </p:cNvSpPr>
          <p:nvPr/>
        </p:nvSpPr>
        <p:spPr bwMode="auto">
          <a:xfrm>
            <a:off x="179388" y="1123950"/>
            <a:ext cx="8785225" cy="50911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/>
          <a:lstStyle/>
          <a:p>
            <a:pPr marL="447675" marR="0" lvl="0" indent="-381000" algn="just" defTabSz="914400" rtl="0" eaLnBrk="1" fontAlgn="base" latinLnBrk="0" hangingPunct="1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s-UY" sz="3200" b="0" i="0" u="none" strike="noStrike" kern="1200" cap="none" spc="0" normalizeH="0" baseline="0" noProof="0" dirty="0">
                <a:ln>
                  <a:noFill/>
                </a:ln>
                <a:solidFill>
                  <a:srgbClr val="0B5394"/>
                </a:solidFill>
                <a:effectLst/>
                <a:uLnTx/>
                <a:uFillTx/>
                <a:latin typeface="Arial" charset="0"/>
                <a:ea typeface="DejaVu Sans"/>
                <a:cs typeface="DejaVu Sans" panose="020B0603030804020204" pitchFamily="34" charset="0"/>
              </a:rPr>
              <a:t>				</a:t>
            </a:r>
            <a:endParaRPr kumimoji="0" lang="es-UY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itchFamily="34" charset="0"/>
              <a:ea typeface="DejaVu Sans"/>
              <a:cs typeface="DejaVu Sans" panose="020B0603030804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DejaVu Sans"/>
                <a:cs typeface="DejaVu Sans" panose="020B0603030804020204" pitchFamily="34" charset="0"/>
              </a:rPr>
              <a:t>Ejemplos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UY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DejaVu Sans"/>
              <a:cs typeface="DejaVu Sans" panose="020B0603030804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UY" sz="3200" b="1" dirty="0" smtClean="0">
                <a:solidFill>
                  <a:schemeClr val="tx2"/>
                </a:solidFill>
                <a:latin typeface="+mj-lt"/>
                <a:ea typeface="DejaVu Sans"/>
              </a:rPr>
              <a:t>Inmueble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UY" sz="3200" b="1" dirty="0" smtClean="0">
                <a:solidFill>
                  <a:schemeClr val="tx2"/>
                </a:solidFill>
                <a:latin typeface="+mj-lt"/>
                <a:ea typeface="DejaVu Sans"/>
              </a:rPr>
              <a:t>Automóvil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sz="3200" b="1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DejaVu Sans"/>
                <a:cs typeface="DejaVu Sans" panose="020B0603030804020204" pitchFamily="34" charset="0"/>
              </a:rPr>
              <a:t>Cosecha</a:t>
            </a:r>
            <a:r>
              <a:rPr kumimoji="0" lang="es-UY" sz="3200" b="1" i="0" u="none" strike="noStrike" kern="1200" cap="none" spc="0" normalizeH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DejaVu Sans"/>
                <a:cs typeface="DejaVu Sans" panose="020B0603030804020204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UY" sz="3200" b="1" noProof="0" dirty="0" smtClean="0">
                <a:solidFill>
                  <a:schemeClr val="tx2"/>
                </a:solidFill>
                <a:latin typeface="+mj-lt"/>
                <a:ea typeface="DejaVu Sans"/>
              </a:rPr>
              <a:t>Ganado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sz="3200" b="1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DejaVu Sans"/>
                <a:cs typeface="DejaVu Sans" panose="020B0603030804020204" pitchFamily="34" charset="0"/>
              </a:rPr>
              <a:t>Empresa</a:t>
            </a:r>
            <a:endParaRPr kumimoji="0" lang="es-UY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DejaVu Sans"/>
              <a:cs typeface="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3431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142875" y="285750"/>
            <a:ext cx="7000875" cy="2071688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marL="484200" marR="0" lvl="0" indent="-48384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/>
            </a:r>
            <a:b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r>
              <a:rPr kumimoji="0" lang="es-UY" sz="2800" b="1" i="0" u="none" strike="noStrike" kern="1200" cap="none" spc="-1" normalizeH="0" baseline="0" noProof="0">
                <a:ln>
                  <a:noFill/>
                </a:ln>
                <a:solidFill>
                  <a:srgbClr val="0B5394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/>
            </a:r>
            <a:b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endParaRPr kumimoji="0" lang="es-UY" sz="2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54275" name="TextShape 2"/>
          <p:cNvSpPr txBox="1">
            <a:spLocks noChangeArrowheads="1"/>
          </p:cNvSpPr>
          <p:nvPr/>
        </p:nvSpPr>
        <p:spPr bwMode="auto">
          <a:xfrm>
            <a:off x="179388" y="285750"/>
            <a:ext cx="8785225" cy="59293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/>
          <a:lstStyle/>
          <a:p>
            <a:pPr marL="447675" marR="0" lvl="0" indent="-381000" algn="just" defTabSz="914400" rtl="0" eaLnBrk="1" fontAlgn="base" latinLnBrk="0" hangingPunct="1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s-UY" sz="3200" b="0" i="0" u="none" strike="noStrike" kern="1200" cap="none" spc="0" normalizeH="0" baseline="0" noProof="0" dirty="0">
                <a:ln>
                  <a:noFill/>
                </a:ln>
                <a:solidFill>
                  <a:srgbClr val="0B5394"/>
                </a:solidFill>
                <a:effectLst/>
                <a:uLnTx/>
                <a:uFillTx/>
                <a:latin typeface="Arial" charset="0"/>
                <a:ea typeface="DejaVu Sans"/>
                <a:cs typeface="DejaVu Sans" panose="020B0603030804020204" pitchFamily="34" charset="0"/>
              </a:rPr>
              <a:t>				</a:t>
            </a:r>
            <a:endParaRPr kumimoji="0" lang="es-UY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itchFamily="34" charset="0"/>
              <a:ea typeface="DejaVu Sans"/>
              <a:cs typeface="DejaVu Sans" panose="020B0603030804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DejaVu Sans"/>
                <a:cs typeface="DejaVu Sans" panose="020B0603030804020204" pitchFamily="34" charset="0"/>
              </a:rPr>
              <a:t>Sistema</a:t>
            </a:r>
            <a:r>
              <a:rPr kumimoji="0" lang="es-UY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DejaVu Sans"/>
                <a:cs typeface="DejaVu Sans" panose="020B0603030804020204" pitchFamily="34" charset="0"/>
              </a:rPr>
              <a:t> </a:t>
            </a:r>
            <a:r>
              <a:rPr kumimoji="0" lang="es-UY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DejaVu Sans"/>
                <a:cs typeface="DejaVu Sans" panose="020B0603030804020204" pitchFamily="34" charset="0"/>
              </a:rPr>
              <a:t>efectivo</a:t>
            </a:r>
            <a:endParaRPr kumimoji="0" lang="es-UY" sz="3200" b="1" i="0" u="none" strike="noStrike" kern="120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DejaVu Sans"/>
              <a:cs typeface="DejaVu Sans" panose="020B0603030804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UY" sz="3200" b="1" i="0" u="none" strike="noStrike" kern="120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DejaVu Sans"/>
              <a:cs typeface="DejaVu Sans" panose="020B0603030804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UY" sz="3200" i="0" u="none" strike="noStrike" kern="120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DejaVu Sans"/>
            </a:endParaRP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s-UY" sz="3200" baseline="0" dirty="0" smtClean="0">
                <a:solidFill>
                  <a:schemeClr val="tx2"/>
                </a:solidFill>
                <a:ea typeface="DejaVu Sans"/>
              </a:rPr>
              <a:t>Confiscar el dinero</a:t>
            </a:r>
            <a:r>
              <a:rPr lang="es-UY" sz="3200" dirty="0" smtClean="0">
                <a:solidFill>
                  <a:schemeClr val="tx2"/>
                </a:solidFill>
                <a:ea typeface="DejaVu Sans"/>
              </a:rPr>
              <a:t> y bienes</a:t>
            </a:r>
            <a:r>
              <a:rPr lang="es-UY" sz="3200" baseline="0" dirty="0" smtClean="0">
                <a:solidFill>
                  <a:schemeClr val="tx2"/>
                </a:solidFill>
                <a:ea typeface="DejaVu Sans"/>
              </a:rPr>
              <a:t> de los delincuentes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s-UY" sz="3200" dirty="0" smtClean="0">
                <a:solidFill>
                  <a:schemeClr val="tx2"/>
                </a:solidFill>
                <a:ea typeface="DejaVu Sans"/>
              </a:rPr>
              <a:t>Confiscar instrumentos del crimen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s-UY" sz="3200" dirty="0" smtClean="0">
                <a:solidFill>
                  <a:schemeClr val="tx2"/>
                </a:solidFill>
                <a:ea typeface="DejaVu Sans"/>
              </a:rPr>
              <a:t>Gestionarlos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s-UY" sz="3200" dirty="0" smtClean="0">
                <a:solidFill>
                  <a:schemeClr val="tx2"/>
                </a:solidFill>
                <a:ea typeface="DejaVu Sans"/>
              </a:rPr>
              <a:t>Compartirlos o repatriarlos</a:t>
            </a:r>
            <a:endParaRPr lang="es-UY" sz="3200" baseline="0" dirty="0" smtClean="0">
              <a:solidFill>
                <a:schemeClr val="tx2"/>
              </a:solidFill>
              <a:ea typeface="DejaVu Sans"/>
            </a:endParaRP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s-UY" sz="3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Arial" charset="0"/>
              <a:ea typeface="DejaVu Sans"/>
              <a:cs typeface="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1530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142875" y="285750"/>
            <a:ext cx="7000875" cy="2071688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marL="484200" marR="0" lvl="0" indent="-48384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/>
            </a:r>
            <a:b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r>
              <a:rPr kumimoji="0" lang="es-UY" sz="2800" b="1" i="0" u="none" strike="noStrike" kern="1200" cap="none" spc="-1" normalizeH="0" baseline="0" noProof="0">
                <a:ln>
                  <a:noFill/>
                </a:ln>
                <a:solidFill>
                  <a:srgbClr val="0B5394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/>
            </a:r>
            <a:b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endParaRPr kumimoji="0" lang="es-UY" sz="2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54275" name="TextShape 2"/>
          <p:cNvSpPr txBox="1">
            <a:spLocks noChangeArrowheads="1"/>
          </p:cNvSpPr>
          <p:nvPr/>
        </p:nvSpPr>
        <p:spPr bwMode="auto">
          <a:xfrm>
            <a:off x="179388" y="1123950"/>
            <a:ext cx="8785225" cy="50911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/>
          <a:lstStyle/>
          <a:p>
            <a:pPr marL="447675" marR="0" lvl="0" indent="-381000" algn="just" defTabSz="914400" rtl="0" eaLnBrk="1" fontAlgn="base" latinLnBrk="0" hangingPunct="1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s-UY" sz="3200" b="0" i="0" u="none" strike="noStrike" kern="1200" cap="none" spc="0" normalizeH="0" baseline="0" noProof="0" dirty="0">
                <a:ln>
                  <a:noFill/>
                </a:ln>
                <a:solidFill>
                  <a:srgbClr val="0B5394"/>
                </a:solidFill>
                <a:effectLst/>
                <a:uLnTx/>
                <a:uFillTx/>
                <a:latin typeface="Arial" charset="0"/>
                <a:ea typeface="DejaVu Sans"/>
                <a:cs typeface="DejaVu Sans" panose="020B0603030804020204" pitchFamily="34" charset="0"/>
              </a:rPr>
              <a:t>				</a:t>
            </a:r>
            <a:r>
              <a:rPr lang="es-UY" sz="3200" b="1" dirty="0" smtClean="0">
                <a:solidFill>
                  <a:schemeClr val="tx2"/>
                </a:solidFill>
                <a:latin typeface="+mj-lt"/>
                <a:ea typeface="DejaVu Sans"/>
              </a:rPr>
              <a:t>CONCLUSIÓN </a:t>
            </a:r>
          </a:p>
          <a:p>
            <a:pPr marL="447675" marR="0" lvl="0" indent="-381000" algn="just" defTabSz="914400" rtl="0" eaLnBrk="1" fontAlgn="base" latinLnBrk="0" hangingPunct="1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es-UY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DejaVu Sans"/>
              <a:cs typeface="DejaVu Sans" panose="020B0603030804020204" pitchFamily="34" charset="0"/>
            </a:endParaRPr>
          </a:p>
          <a:p>
            <a:pPr marL="447675" marR="0" lvl="0" indent="-381000" algn="just" defTabSz="914400" rtl="0" eaLnBrk="1" fontAlgn="base" latinLnBrk="0" hangingPunct="1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es-UY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DejaVu Sans"/>
              <a:cs typeface="DejaVu Sans" panose="020B0603030804020204" pitchFamily="34" charset="0"/>
            </a:endParaRPr>
          </a:p>
          <a:p>
            <a:pPr marL="447675" marR="0" lvl="0" indent="-381000" algn="just" defTabSz="914400" rtl="0" eaLnBrk="1" fontAlgn="base" latinLnBrk="0" hangingPunct="1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lang="es-UY" sz="3200" i="1" dirty="0" smtClean="0">
                <a:solidFill>
                  <a:schemeClr val="tx2"/>
                </a:solidFill>
                <a:latin typeface="+mj-lt"/>
                <a:ea typeface="DejaVu Sans"/>
              </a:rPr>
              <a:t>    PRIVAR A LOS DELINCUENTES DE SUS PRODUCTOS ILÍCITOS</a:t>
            </a:r>
            <a:endParaRPr kumimoji="0" lang="es-UY" sz="3200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DejaVu Sans"/>
              <a:cs typeface="DejaVu Sans" panose="020B0603030804020204" pitchFamily="34" charset="0"/>
            </a:endParaRP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s-UY" sz="3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Arial" charset="0"/>
              <a:ea typeface="DejaVu Sans"/>
              <a:cs typeface="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8356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142875" y="285750"/>
            <a:ext cx="7000875" cy="2071688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marL="484200" marR="0" lvl="0" indent="-48384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/>
            </a:r>
            <a:b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r>
              <a:rPr kumimoji="0" lang="es-UY" sz="2800" b="1" i="0" u="none" strike="noStrike" kern="1200" cap="none" spc="-1" normalizeH="0" baseline="0" noProof="0">
                <a:ln>
                  <a:noFill/>
                </a:ln>
                <a:solidFill>
                  <a:srgbClr val="0B5394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/>
            </a:r>
            <a:b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endParaRPr kumimoji="0" lang="es-UY" sz="2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54275" name="TextShape 2"/>
          <p:cNvSpPr txBox="1">
            <a:spLocks noChangeArrowheads="1"/>
          </p:cNvSpPr>
          <p:nvPr/>
        </p:nvSpPr>
        <p:spPr bwMode="auto">
          <a:xfrm>
            <a:off x="179388" y="1123950"/>
            <a:ext cx="8785225" cy="50911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/>
          <a:lstStyle/>
          <a:p>
            <a:pPr marL="447675" marR="0" lvl="0" indent="-381000" algn="just" defTabSz="914400" rtl="0" eaLnBrk="1" fontAlgn="base" latinLnBrk="0" hangingPunct="1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s-UY" sz="3200" b="0" i="0" u="none" strike="noStrike" kern="1200" cap="none" spc="0" normalizeH="0" baseline="0" noProof="0" dirty="0">
                <a:ln>
                  <a:noFill/>
                </a:ln>
                <a:solidFill>
                  <a:srgbClr val="0B5394"/>
                </a:solidFill>
                <a:effectLst/>
                <a:uLnTx/>
                <a:uFillTx/>
                <a:latin typeface="Arial" charset="0"/>
                <a:ea typeface="DejaVu Sans"/>
                <a:cs typeface="DejaVu Sans" panose="020B0603030804020204" pitchFamily="34" charset="0"/>
              </a:rPr>
              <a:t>				</a:t>
            </a:r>
            <a:r>
              <a:rPr lang="es-UY" sz="3200" b="1" dirty="0" smtClean="0">
                <a:solidFill>
                  <a:schemeClr val="tx2"/>
                </a:solidFill>
                <a:latin typeface="+mj-lt"/>
                <a:ea typeface="DejaVu Sans"/>
              </a:rPr>
              <a:t>EJERCICIO EN GRUPO</a:t>
            </a:r>
          </a:p>
          <a:p>
            <a:pPr marL="447675" marR="0" lvl="0" indent="-381000" algn="just" defTabSz="914400" rtl="0" eaLnBrk="1" fontAlgn="base" latinLnBrk="0" hangingPunct="1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lang="es-UY" sz="3200" b="1" dirty="0">
              <a:solidFill>
                <a:schemeClr val="tx2"/>
              </a:solidFill>
              <a:latin typeface="+mj-lt"/>
              <a:ea typeface="DejaVu Sans"/>
            </a:endParaRPr>
          </a:p>
          <a:p>
            <a:pPr marL="447675" marR="0" lvl="0" indent="-381000" algn="just" defTabSz="914400" rtl="0" eaLnBrk="1" fontAlgn="base" latinLnBrk="0" hangingPunct="1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lang="es-UY" sz="3200" b="1" dirty="0" smtClean="0">
              <a:solidFill>
                <a:schemeClr val="tx2"/>
              </a:solidFill>
              <a:latin typeface="+mj-lt"/>
              <a:ea typeface="DejaVu Sans"/>
            </a:endParaRPr>
          </a:p>
          <a:p>
            <a:pPr marL="447675" marR="0" lvl="0" indent="-381000" algn="ctr" defTabSz="914400" rtl="0" eaLnBrk="1" fontAlgn="base" latinLnBrk="0" hangingPunct="1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lang="es-UY" sz="3200" b="1" dirty="0" smtClean="0">
                <a:solidFill>
                  <a:schemeClr val="tx2"/>
                </a:solidFill>
                <a:latin typeface="+mj-lt"/>
                <a:ea typeface="DejaVu Sans"/>
              </a:rPr>
              <a:t>¿COMO ENFRENTAR LOS DESAFIOS QUE SE NOS PRESENTAN EN LAS INVESTIGACIONES DE LAVADO DE ACTIVOS?</a:t>
            </a:r>
            <a:endParaRPr lang="es-UY" sz="3200" b="1" dirty="0" smtClean="0">
              <a:solidFill>
                <a:schemeClr val="tx2"/>
              </a:solidFill>
              <a:latin typeface="+mj-lt"/>
              <a:ea typeface="DejaVu Sans"/>
            </a:endParaRPr>
          </a:p>
          <a:p>
            <a:pPr marL="447675" marR="0" lvl="0" indent="-381000" algn="just" defTabSz="914400" rtl="0" eaLnBrk="1" fontAlgn="base" latinLnBrk="0" hangingPunct="1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es-UY" sz="32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DejaVu Sans"/>
              <a:cs typeface="DejaVu Sans" panose="020B0603030804020204" pitchFamily="34" charset="0"/>
            </a:endParaRPr>
          </a:p>
          <a:p>
            <a:pPr marL="447675" marR="0" lvl="0" indent="-381000" algn="just" defTabSz="914400" rtl="0" eaLnBrk="1" fontAlgn="base" latinLnBrk="0" hangingPunct="1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lang="es-UY" sz="3200" b="1" i="1" dirty="0" smtClean="0">
              <a:solidFill>
                <a:schemeClr val="tx2"/>
              </a:solidFill>
              <a:latin typeface="+mj-lt"/>
              <a:ea typeface="DejaVu Sans"/>
              <a:cs typeface="DejaVu Sans" panose="020B0603030804020204" pitchFamily="34" charset="0"/>
            </a:endParaRPr>
          </a:p>
          <a:p>
            <a:pPr marL="447675" marR="0" lvl="0" indent="-381000" algn="just" defTabSz="914400" rtl="0" eaLnBrk="1" fontAlgn="base" latinLnBrk="0" hangingPunct="1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es-UY" sz="3200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DejaVu Sans"/>
              <a:cs typeface="DejaVu Sans" panose="020B0603030804020204" pitchFamily="34" charset="0"/>
            </a:endParaRP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s-UY" sz="3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Arial" charset="0"/>
              <a:ea typeface="DejaVu Sans"/>
              <a:cs typeface="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2303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5575"/>
            <a:ext cx="8231188" cy="1185863"/>
          </a:xfrm>
          <a:extLst/>
        </p:spPr>
        <p:txBody>
          <a:bodyPr lIns="92065" tIns="46033" rIns="92065" bIns="46033" anchor="b">
            <a:noAutofit/>
          </a:bodyPr>
          <a:lstStyle/>
          <a:p>
            <a:pPr algn="ctr">
              <a:defRPr/>
            </a:pPr>
            <a:r>
              <a:rPr lang="es-ES_tradnl" sz="2800" dirty="0" smtClean="0">
                <a:solidFill>
                  <a:schemeClr val="accent1"/>
                </a:solidFill>
                <a:cs typeface="Arial" pitchFamily="34" charset="0"/>
              </a:rPr>
              <a:t>     </a:t>
            </a:r>
            <a:r>
              <a:rPr lang="es-ES_tradnl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Sistema de combate al LA/FT</a:t>
            </a:r>
            <a:br>
              <a:rPr lang="es-ES_tradnl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</a:br>
            <a:r>
              <a:rPr lang="es-ES_tradnl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Esquema gráfico de actuación</a:t>
            </a:r>
            <a:endParaRPr lang="en-US" sz="2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41438"/>
            <a:ext cx="8785225" cy="5287962"/>
          </a:xfrm>
        </p:spPr>
        <p:txBody>
          <a:bodyPr lIns="92065" tIns="46033" rIns="92065" bIns="46033"/>
          <a:lstStyle/>
          <a:p>
            <a:pPr marL="231775" indent="-231775" algn="just" defTabSz="617538">
              <a:buFontTx/>
              <a:buNone/>
            </a:pPr>
            <a:r>
              <a:rPr lang="es-UY" altLang="es-UY" b="1" dirty="0" smtClean="0"/>
              <a:t>	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179388" y="1341438"/>
            <a:ext cx="2944812" cy="71755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6400" tIns="68201" rIns="136400" bIns="68201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2D700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1" lang="es-ES" altLang="es-UY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 panose="020B0603030804020204" pitchFamily="34" charset="0"/>
              </a:rPr>
              <a:t>PREVENCIÓN Y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2D700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1" lang="es-ES" altLang="es-UY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 panose="020B0603030804020204" pitchFamily="34" charset="0"/>
              </a:rPr>
              <a:t>DETECCIÓN</a:t>
            </a:r>
            <a:endParaRPr kumimoji="1" lang="es-UY" altLang="es-UY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DejaVu Sans" panose="020B0603030804020204" pitchFamily="34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348038" y="1412875"/>
            <a:ext cx="3095625" cy="7921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6400" tIns="68201" rIns="136400" bIns="68201" anchor="ctr"/>
          <a:lstStyle>
            <a:lvl1pPr algn="l">
              <a:buBlip>
                <a:blip r:embed="rId3"/>
              </a:buBlip>
              <a:defRPr sz="3200">
                <a:solidFill>
                  <a:schemeClr val="tx1"/>
                </a:solidFill>
                <a:latin typeface="Le Monde Sans Std" pitchFamily="50" charset="0"/>
              </a:defRPr>
            </a:lvl1pPr>
            <a:lvl2pPr marL="742950" indent="-285750" algn="l">
              <a:buBlip>
                <a:blip r:embed="rId4"/>
              </a:buBlip>
              <a:defRPr sz="2800">
                <a:solidFill>
                  <a:schemeClr val="tx1"/>
                </a:solidFill>
                <a:latin typeface="Le Monde Sans Std" pitchFamily="50" charset="0"/>
              </a:defRPr>
            </a:lvl2pPr>
            <a:lvl3pPr marL="1143000" indent="-228600" algn="l">
              <a:buBlip>
                <a:blip r:embed="rId5"/>
              </a:buBlip>
              <a:defRPr sz="2400">
                <a:solidFill>
                  <a:schemeClr val="tx1"/>
                </a:solidFill>
                <a:latin typeface="Le Monde Sans Std" pitchFamily="50" charset="0"/>
              </a:defRPr>
            </a:lvl3pPr>
            <a:lvl4pPr marL="1600200" indent="-228600" algn="l">
              <a:buBlip>
                <a:blip r:embed="rId5"/>
              </a:buBlip>
              <a:defRPr sz="2000">
                <a:solidFill>
                  <a:schemeClr val="tx1"/>
                </a:solidFill>
                <a:latin typeface="Le Monde Sans Std" pitchFamily="50" charset="0"/>
              </a:defRPr>
            </a:lvl4pPr>
            <a:lvl5pPr marL="2057400" indent="-228600" algn="l">
              <a:buBlip>
                <a:blip r:embed="rId5"/>
              </a:buBlip>
              <a:defRPr sz="2000">
                <a:solidFill>
                  <a:schemeClr val="tx1"/>
                </a:solidFill>
                <a:latin typeface="Le Monde Sans Std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5"/>
              </a:buBlip>
              <a:defRPr sz="2000">
                <a:solidFill>
                  <a:schemeClr val="tx1"/>
                </a:solidFill>
                <a:latin typeface="Le Monde Sans Std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5"/>
              </a:buBlip>
              <a:defRPr sz="2000">
                <a:solidFill>
                  <a:schemeClr val="tx1"/>
                </a:solidFill>
                <a:latin typeface="Le Monde Sans Std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5"/>
              </a:buBlip>
              <a:defRPr sz="2000">
                <a:solidFill>
                  <a:schemeClr val="tx1"/>
                </a:solidFill>
                <a:latin typeface="Le Monde Sans Std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5"/>
              </a:buBlip>
              <a:defRPr sz="2000">
                <a:solidFill>
                  <a:schemeClr val="tx1"/>
                </a:solidFill>
                <a:latin typeface="Le Monde Sans Std" pitchFamily="50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2D700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1" lang="es-ES" altLang="es-UY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DejaVu Sans"/>
                <a:cs typeface="DejaVu Sans" panose="020B0603030804020204" pitchFamily="34" charset="0"/>
              </a:rPr>
              <a:t>ANÁLISIS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2D700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1" lang="es-ES" altLang="es-UY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DejaVu Sans"/>
                <a:cs typeface="DejaVu Sans" panose="020B0603030804020204" pitchFamily="34" charset="0"/>
              </a:rPr>
              <a:t> </a:t>
            </a:r>
            <a:r>
              <a:rPr kumimoji="1" lang="es-ES" altLang="es-UY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DejaVu Sans"/>
                <a:cs typeface="DejaVu Sans" panose="020B0603030804020204" pitchFamily="34" charset="0"/>
              </a:rPr>
              <a:t>UNIDAD DE INTELIGENCIA FINANCIERA</a:t>
            </a:r>
            <a:endParaRPr kumimoji="1" lang="es-UY" altLang="es-UY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DejaVu Sans"/>
              <a:cs typeface="DejaVu Sans" panose="020B0603030804020204" pitchFamily="34" charset="0"/>
            </a:endParaRP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6588125" y="1412875"/>
            <a:ext cx="2376488" cy="8636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6400" tIns="68201" rIns="136400" bIns="68201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2D700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1" lang="es-ES" altLang="es-UY" sz="1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 panose="020B0603030804020204" pitchFamily="34" charset="0"/>
              </a:rPr>
              <a:t>INVESTIGACIÓN Y REPRESIÓN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2D700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1" lang="es-ES" altLang="es-UY" sz="1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 panose="020B0603030804020204" pitchFamily="34" charset="0"/>
              </a:rPr>
              <a:t>DEL DELITO</a:t>
            </a:r>
            <a:endParaRPr kumimoji="1" lang="es-UY" altLang="es-UY" sz="1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DejaVu Sans" panose="020B0603030804020204" pitchFamily="34" charset="0"/>
            </a:endParaRPr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609600" y="2627313"/>
            <a:ext cx="1016000" cy="573087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136400" tIns="68201" rIns="136400" bIns="68201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2D700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1" lang="es-ES" altLang="es-UY" sz="1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 panose="020B0603030804020204" pitchFamily="34" charset="0"/>
              </a:rPr>
              <a:t>Sujetos</a:t>
            </a:r>
            <a:r>
              <a:rPr kumimoji="1" lang="es-ES" altLang="es-UY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 panose="020B0603030804020204" pitchFamily="34" charset="0"/>
              </a:rPr>
              <a:t> </a:t>
            </a:r>
            <a:r>
              <a:rPr kumimoji="1" lang="es-ES" altLang="es-UY" sz="1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 panose="020B0603030804020204" pitchFamily="34" charset="0"/>
              </a:rPr>
              <a:t>obligados</a:t>
            </a:r>
            <a:endParaRPr kumimoji="1" lang="es-UY" altLang="es-UY" sz="1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DejaVu Sans" panose="020B0603030804020204" pitchFamily="34" charset="0"/>
            </a:endParaRPr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609600" y="3771900"/>
            <a:ext cx="1016000" cy="5715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136400" tIns="68201" rIns="136400" bIns="68201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2D700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1" lang="es-ES" altLang="es-UY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 panose="020B0603030804020204" pitchFamily="34" charset="0"/>
              </a:rPr>
              <a:t>Sector</a:t>
            </a:r>
            <a:r>
              <a:rPr kumimoji="1" lang="es-ES" altLang="es-UY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 panose="020B0603030804020204" pitchFamily="34" charset="0"/>
              </a:rPr>
              <a:t> </a:t>
            </a:r>
            <a:r>
              <a:rPr kumimoji="1" lang="es-ES" altLang="es-UY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 panose="020B0603030804020204" pitchFamily="34" charset="0"/>
              </a:rPr>
              <a:t>Financiero</a:t>
            </a:r>
            <a:endParaRPr kumimoji="1" lang="es-UY" altLang="es-UY" sz="11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DejaVu Sans" panose="020B0603030804020204" pitchFamily="34" charset="0"/>
            </a:endParaRPr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609600" y="4799013"/>
            <a:ext cx="1016000" cy="573087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136400" tIns="68201" rIns="136400" bIns="68201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2D700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1" lang="es-ES" altLang="es-UY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 panose="020B0603030804020204" pitchFamily="34" charset="0"/>
              </a:rPr>
              <a:t>Sector No Financiero</a:t>
            </a:r>
            <a:endParaRPr kumimoji="1" lang="es-UY" altLang="es-UY" sz="11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DejaVu Sans" panose="020B0603030804020204" pitchFamily="34" charset="0"/>
            </a:endParaRPr>
          </a:p>
        </p:txBody>
      </p:sp>
      <p:sp>
        <p:nvSpPr>
          <p:cNvPr id="62474" name="Line 10"/>
          <p:cNvSpPr>
            <a:spLocks noChangeShapeType="1"/>
          </p:cNvSpPr>
          <p:nvPr/>
        </p:nvSpPr>
        <p:spPr bwMode="auto">
          <a:xfrm flipH="1">
            <a:off x="404813" y="2973388"/>
            <a:ext cx="204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DejaVu Sans" panose="020B0603030804020204" pitchFamily="34" charset="0"/>
            </a:endParaRPr>
          </a:p>
        </p:txBody>
      </p:sp>
      <p:sp>
        <p:nvSpPr>
          <p:cNvPr id="62475" name="Line 11"/>
          <p:cNvSpPr>
            <a:spLocks noChangeShapeType="1"/>
          </p:cNvSpPr>
          <p:nvPr/>
        </p:nvSpPr>
        <p:spPr bwMode="auto">
          <a:xfrm>
            <a:off x="404813" y="2973388"/>
            <a:ext cx="0" cy="2055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DejaVu Sans" panose="020B0603030804020204" pitchFamily="34" charset="0"/>
            </a:endParaRPr>
          </a:p>
        </p:txBody>
      </p:sp>
      <p:sp>
        <p:nvSpPr>
          <p:cNvPr id="62476" name="Line 12"/>
          <p:cNvSpPr>
            <a:spLocks noChangeShapeType="1"/>
          </p:cNvSpPr>
          <p:nvPr/>
        </p:nvSpPr>
        <p:spPr bwMode="auto">
          <a:xfrm>
            <a:off x="404813" y="5029200"/>
            <a:ext cx="204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DejaVu Sans" panose="020B0603030804020204" pitchFamily="34" charset="0"/>
            </a:endParaRPr>
          </a:p>
        </p:txBody>
      </p:sp>
      <p:sp>
        <p:nvSpPr>
          <p:cNvPr id="62477" name="Line 13"/>
          <p:cNvSpPr>
            <a:spLocks noChangeShapeType="1"/>
          </p:cNvSpPr>
          <p:nvPr/>
        </p:nvSpPr>
        <p:spPr bwMode="auto">
          <a:xfrm>
            <a:off x="404813" y="4000500"/>
            <a:ext cx="204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DejaVu Sans" panose="020B0603030804020204" pitchFamily="34" charset="0"/>
            </a:endParaRPr>
          </a:p>
        </p:txBody>
      </p:sp>
      <p:sp>
        <p:nvSpPr>
          <p:cNvPr id="62478" name="Rectangle 14"/>
          <p:cNvSpPr>
            <a:spLocks noChangeArrowheads="1"/>
          </p:cNvSpPr>
          <p:nvPr/>
        </p:nvSpPr>
        <p:spPr bwMode="auto">
          <a:xfrm>
            <a:off x="2336800" y="3541713"/>
            <a:ext cx="1016000" cy="573087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136400" tIns="68201" rIns="136400" bIns="68201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2D700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1" lang="es-ES" altLang="es-UY" sz="1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 panose="020B0603030804020204" pitchFamily="34" charset="0"/>
              </a:rPr>
              <a:t>ROS</a:t>
            </a:r>
            <a:endParaRPr kumimoji="1" lang="es-UY" altLang="es-UY" sz="1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DejaVu Sans" panose="020B0603030804020204" pitchFamily="34" charset="0"/>
            </a:endParaRPr>
          </a:p>
        </p:txBody>
      </p:sp>
      <p:sp>
        <p:nvSpPr>
          <p:cNvPr id="62479" name="Rectangle 15"/>
          <p:cNvSpPr>
            <a:spLocks noChangeArrowheads="1"/>
          </p:cNvSpPr>
          <p:nvPr/>
        </p:nvSpPr>
        <p:spPr bwMode="auto">
          <a:xfrm>
            <a:off x="2336800" y="5141913"/>
            <a:ext cx="1016000" cy="5715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136400" tIns="68201" rIns="136400" bIns="68201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2D700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1" lang="es-ES" altLang="es-UY" sz="1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 panose="020B0603030804020204" pitchFamily="34" charset="0"/>
              </a:rPr>
              <a:t>RST</a:t>
            </a:r>
            <a:endParaRPr kumimoji="1" lang="es-UY" altLang="es-UY" sz="1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DejaVu Sans" panose="020B0603030804020204" pitchFamily="34" charset="0"/>
            </a:endParaRPr>
          </a:p>
        </p:txBody>
      </p:sp>
      <p:sp>
        <p:nvSpPr>
          <p:cNvPr id="62480" name="Line 16"/>
          <p:cNvSpPr>
            <a:spLocks noChangeShapeType="1"/>
          </p:cNvSpPr>
          <p:nvPr/>
        </p:nvSpPr>
        <p:spPr bwMode="auto">
          <a:xfrm flipH="1">
            <a:off x="2132013" y="3771900"/>
            <a:ext cx="204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DejaVu Sans" panose="020B0603030804020204" pitchFamily="34" charset="0"/>
            </a:endParaRPr>
          </a:p>
        </p:txBody>
      </p:sp>
      <p:sp>
        <p:nvSpPr>
          <p:cNvPr id="62481" name="Line 17"/>
          <p:cNvSpPr>
            <a:spLocks noChangeShapeType="1"/>
          </p:cNvSpPr>
          <p:nvPr/>
        </p:nvSpPr>
        <p:spPr bwMode="auto">
          <a:xfrm>
            <a:off x="2132013" y="37719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DejaVu Sans" panose="020B0603030804020204" pitchFamily="34" charset="0"/>
            </a:endParaRPr>
          </a:p>
        </p:txBody>
      </p:sp>
      <p:sp>
        <p:nvSpPr>
          <p:cNvPr id="62482" name="Line 18"/>
          <p:cNvSpPr>
            <a:spLocks noChangeShapeType="1"/>
          </p:cNvSpPr>
          <p:nvPr/>
        </p:nvSpPr>
        <p:spPr bwMode="auto">
          <a:xfrm>
            <a:off x="2132013" y="5372100"/>
            <a:ext cx="204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DejaVu Sans" panose="020B0603030804020204" pitchFamily="34" charset="0"/>
            </a:endParaRPr>
          </a:p>
        </p:txBody>
      </p:sp>
      <p:sp>
        <p:nvSpPr>
          <p:cNvPr id="62483" name="Line 19"/>
          <p:cNvSpPr>
            <a:spLocks noChangeShapeType="1"/>
          </p:cNvSpPr>
          <p:nvPr/>
        </p:nvSpPr>
        <p:spPr bwMode="auto">
          <a:xfrm>
            <a:off x="1619250" y="4149725"/>
            <a:ext cx="5064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DejaVu Sans" panose="020B0603030804020204" pitchFamily="34" charset="0"/>
            </a:endParaRPr>
          </a:p>
        </p:txBody>
      </p:sp>
      <p:sp>
        <p:nvSpPr>
          <p:cNvPr id="62484" name="Line 20"/>
          <p:cNvSpPr>
            <a:spLocks noChangeShapeType="1"/>
          </p:cNvSpPr>
          <p:nvPr/>
        </p:nvSpPr>
        <p:spPr bwMode="auto">
          <a:xfrm>
            <a:off x="1625600" y="5029200"/>
            <a:ext cx="5064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DejaVu Sans" panose="020B0603030804020204" pitchFamily="34" charset="0"/>
            </a:endParaRPr>
          </a:p>
        </p:txBody>
      </p:sp>
      <p:sp>
        <p:nvSpPr>
          <p:cNvPr id="62485" name="Rectangle 21"/>
          <p:cNvSpPr>
            <a:spLocks noChangeArrowheads="1"/>
          </p:cNvSpPr>
          <p:nvPr/>
        </p:nvSpPr>
        <p:spPr bwMode="auto">
          <a:xfrm>
            <a:off x="4267200" y="2514600"/>
            <a:ext cx="1017588" cy="5715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136400" tIns="68201" rIns="136400" bIns="68201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2D700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1" lang="es-ES" altLang="es-UY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 panose="020B0603030804020204" pitchFamily="34" charset="0"/>
              </a:rPr>
              <a:t>BASE DE DATOS</a:t>
            </a:r>
            <a:endParaRPr kumimoji="1" lang="es-UY" altLang="es-UY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DejaVu Sans" panose="020B0603030804020204" pitchFamily="34" charset="0"/>
            </a:endParaRPr>
          </a:p>
        </p:txBody>
      </p:sp>
      <p:sp>
        <p:nvSpPr>
          <p:cNvPr id="62486" name="Rectangle 22"/>
          <p:cNvSpPr>
            <a:spLocks noChangeArrowheads="1"/>
          </p:cNvSpPr>
          <p:nvPr/>
        </p:nvSpPr>
        <p:spPr bwMode="auto">
          <a:xfrm>
            <a:off x="4876800" y="4000500"/>
            <a:ext cx="1017588" cy="57308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136400" tIns="68201" rIns="136400" bIns="68201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2D700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1" lang="es-ES" altLang="es-UY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 panose="020B0603030804020204" pitchFamily="34" charset="0"/>
              </a:rPr>
              <a:t>Organismos Públicos</a:t>
            </a:r>
            <a:endParaRPr kumimoji="1" lang="es-UY" altLang="es-UY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DejaVu Sans" panose="020B0603030804020204" pitchFamily="34" charset="0"/>
            </a:endParaRPr>
          </a:p>
        </p:txBody>
      </p:sp>
      <p:sp>
        <p:nvSpPr>
          <p:cNvPr id="62487" name="Rectangle 23"/>
          <p:cNvSpPr>
            <a:spLocks noChangeArrowheads="1"/>
          </p:cNvSpPr>
          <p:nvPr/>
        </p:nvSpPr>
        <p:spPr bwMode="auto">
          <a:xfrm>
            <a:off x="4876800" y="5600700"/>
            <a:ext cx="1017588" cy="5715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136400" tIns="68201" rIns="136400" bIns="68201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2D700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1" lang="es-ES" altLang="es-UY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 panose="020B0603030804020204" pitchFamily="34" charset="0"/>
              </a:rPr>
              <a:t>Fuentes de información públicas</a:t>
            </a:r>
            <a:endParaRPr kumimoji="1" lang="es-UY" altLang="es-UY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DejaVu Sans" panose="020B0603030804020204" pitchFamily="34" charset="0"/>
            </a:endParaRPr>
          </a:p>
        </p:txBody>
      </p:sp>
      <p:sp>
        <p:nvSpPr>
          <p:cNvPr id="62488" name="Rectangle 24"/>
          <p:cNvSpPr>
            <a:spLocks noChangeArrowheads="1"/>
          </p:cNvSpPr>
          <p:nvPr/>
        </p:nvSpPr>
        <p:spPr bwMode="auto">
          <a:xfrm>
            <a:off x="4876800" y="4799013"/>
            <a:ext cx="1017588" cy="57308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136400" tIns="68201" rIns="136400" bIns="68201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2D700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1" lang="es-ES" altLang="es-UY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 panose="020B0603030804020204" pitchFamily="34" charset="0"/>
              </a:rPr>
              <a:t>UIF del Exterior</a:t>
            </a:r>
            <a:endParaRPr kumimoji="1" lang="es-UY" altLang="es-UY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DejaVu Sans" panose="020B0603030804020204" pitchFamily="34" charset="0"/>
            </a:endParaRPr>
          </a:p>
        </p:txBody>
      </p:sp>
      <p:sp>
        <p:nvSpPr>
          <p:cNvPr id="62489" name="Rectangle 25"/>
          <p:cNvSpPr>
            <a:spLocks noChangeArrowheads="1"/>
          </p:cNvSpPr>
          <p:nvPr/>
        </p:nvSpPr>
        <p:spPr bwMode="auto">
          <a:xfrm>
            <a:off x="4876800" y="3316288"/>
            <a:ext cx="1017588" cy="5715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136400" tIns="68201" rIns="136400" bIns="68201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2D700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1" lang="es-ES" altLang="es-UY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 panose="020B0603030804020204" pitchFamily="34" charset="0"/>
              </a:rPr>
              <a:t>Aduana – Transporte Efectivo</a:t>
            </a:r>
            <a:endParaRPr kumimoji="1" lang="es-UY" altLang="es-UY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DejaVu Sans" panose="020B0603030804020204" pitchFamily="34" charset="0"/>
            </a:endParaRPr>
          </a:p>
        </p:txBody>
      </p:sp>
      <p:sp>
        <p:nvSpPr>
          <p:cNvPr id="62490" name="Line 26"/>
          <p:cNvSpPr>
            <a:spLocks noChangeShapeType="1"/>
          </p:cNvSpPr>
          <p:nvPr/>
        </p:nvSpPr>
        <p:spPr bwMode="auto">
          <a:xfrm flipH="1">
            <a:off x="3962400" y="28575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DejaVu Sans" panose="020B0603030804020204" pitchFamily="34" charset="0"/>
            </a:endParaRPr>
          </a:p>
        </p:txBody>
      </p:sp>
      <p:sp>
        <p:nvSpPr>
          <p:cNvPr id="62491" name="Line 27"/>
          <p:cNvSpPr>
            <a:spLocks noChangeShapeType="1"/>
          </p:cNvSpPr>
          <p:nvPr/>
        </p:nvSpPr>
        <p:spPr bwMode="auto">
          <a:xfrm>
            <a:off x="3962400" y="2857500"/>
            <a:ext cx="0" cy="3086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DejaVu Sans" panose="020B0603030804020204" pitchFamily="34" charset="0"/>
            </a:endParaRPr>
          </a:p>
        </p:txBody>
      </p:sp>
      <p:sp>
        <p:nvSpPr>
          <p:cNvPr id="62492" name="Line 28"/>
          <p:cNvSpPr>
            <a:spLocks noChangeShapeType="1"/>
          </p:cNvSpPr>
          <p:nvPr/>
        </p:nvSpPr>
        <p:spPr bwMode="auto">
          <a:xfrm>
            <a:off x="3352800" y="3884613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DejaVu Sans" panose="020B0603030804020204" pitchFamily="34" charset="0"/>
            </a:endParaRPr>
          </a:p>
        </p:txBody>
      </p:sp>
      <p:sp>
        <p:nvSpPr>
          <p:cNvPr id="62493" name="Line 30"/>
          <p:cNvSpPr>
            <a:spLocks noChangeShapeType="1"/>
          </p:cNvSpPr>
          <p:nvPr/>
        </p:nvSpPr>
        <p:spPr bwMode="auto">
          <a:xfrm>
            <a:off x="3352800" y="5484813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DejaVu Sans" panose="020B0603030804020204" pitchFamily="34" charset="0"/>
            </a:endParaRPr>
          </a:p>
        </p:txBody>
      </p:sp>
      <p:sp>
        <p:nvSpPr>
          <p:cNvPr id="62494" name="Line 31"/>
          <p:cNvSpPr>
            <a:spLocks noChangeShapeType="1"/>
          </p:cNvSpPr>
          <p:nvPr/>
        </p:nvSpPr>
        <p:spPr bwMode="auto">
          <a:xfrm flipH="1">
            <a:off x="3962400" y="3541713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DejaVu Sans" panose="020B0603030804020204" pitchFamily="34" charset="0"/>
            </a:endParaRPr>
          </a:p>
        </p:txBody>
      </p:sp>
      <p:sp>
        <p:nvSpPr>
          <p:cNvPr id="62495" name="Line 32"/>
          <p:cNvSpPr>
            <a:spLocks noChangeShapeType="1"/>
          </p:cNvSpPr>
          <p:nvPr/>
        </p:nvSpPr>
        <p:spPr bwMode="auto">
          <a:xfrm flipH="1">
            <a:off x="3962400" y="43434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DejaVu Sans" panose="020B0603030804020204" pitchFamily="34" charset="0"/>
            </a:endParaRPr>
          </a:p>
        </p:txBody>
      </p:sp>
      <p:sp>
        <p:nvSpPr>
          <p:cNvPr id="62496" name="Line 33"/>
          <p:cNvSpPr>
            <a:spLocks noChangeShapeType="1"/>
          </p:cNvSpPr>
          <p:nvPr/>
        </p:nvSpPr>
        <p:spPr bwMode="auto">
          <a:xfrm flipH="1">
            <a:off x="3962400" y="5141913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DejaVu Sans" panose="020B0603030804020204" pitchFamily="34" charset="0"/>
            </a:endParaRPr>
          </a:p>
        </p:txBody>
      </p:sp>
      <p:sp>
        <p:nvSpPr>
          <p:cNvPr id="62497" name="Line 34"/>
          <p:cNvSpPr>
            <a:spLocks noChangeShapeType="1"/>
          </p:cNvSpPr>
          <p:nvPr/>
        </p:nvSpPr>
        <p:spPr bwMode="auto">
          <a:xfrm>
            <a:off x="3962400" y="59436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DejaVu Sans" panose="020B0603030804020204" pitchFamily="34" charset="0"/>
            </a:endParaRPr>
          </a:p>
        </p:txBody>
      </p:sp>
      <p:sp>
        <p:nvSpPr>
          <p:cNvPr id="62498" name="Rectangle 35"/>
          <p:cNvSpPr>
            <a:spLocks noChangeArrowheads="1"/>
          </p:cNvSpPr>
          <p:nvPr/>
        </p:nvSpPr>
        <p:spPr bwMode="auto">
          <a:xfrm>
            <a:off x="5867400" y="2636838"/>
            <a:ext cx="1117600" cy="5715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136400" tIns="68201" rIns="136400" bIns="68201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2D700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1" lang="es-ES" altLang="es-UY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 panose="020B0603030804020204" pitchFamily="34" charset="0"/>
              </a:rPr>
              <a:t>Informe de Inteligencia Financiera</a:t>
            </a:r>
            <a:endParaRPr kumimoji="1" lang="es-UY" altLang="es-UY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DejaVu Sans" panose="020B0603030804020204" pitchFamily="34" charset="0"/>
            </a:endParaRPr>
          </a:p>
        </p:txBody>
      </p:sp>
      <p:sp>
        <p:nvSpPr>
          <p:cNvPr id="62499" name="Line 36"/>
          <p:cNvSpPr>
            <a:spLocks noChangeShapeType="1"/>
          </p:cNvSpPr>
          <p:nvPr/>
        </p:nvSpPr>
        <p:spPr bwMode="auto">
          <a:xfrm>
            <a:off x="5284788" y="2743200"/>
            <a:ext cx="7096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DejaVu Sans" panose="020B0603030804020204" pitchFamily="34" charset="0"/>
            </a:endParaRPr>
          </a:p>
        </p:txBody>
      </p:sp>
      <p:sp>
        <p:nvSpPr>
          <p:cNvPr id="62500" name="Rectangle 38"/>
          <p:cNvSpPr>
            <a:spLocks noChangeArrowheads="1"/>
          </p:cNvSpPr>
          <p:nvPr/>
        </p:nvSpPr>
        <p:spPr bwMode="auto">
          <a:xfrm>
            <a:off x="7899400" y="2409825"/>
            <a:ext cx="1017588" cy="573088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136400" tIns="68201" rIns="136400" bIns="68201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2D700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1" lang="es-ES" altLang="es-UY" sz="1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 panose="020B0603030804020204" pitchFamily="34" charset="0"/>
              </a:rPr>
              <a:t>JUSTICIA PENAL</a:t>
            </a:r>
            <a:endParaRPr kumimoji="1" lang="es-UY" altLang="es-UY" sz="1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DejaVu Sans" panose="020B0603030804020204" pitchFamily="34" charset="0"/>
            </a:endParaRPr>
          </a:p>
        </p:txBody>
      </p:sp>
      <p:sp>
        <p:nvSpPr>
          <p:cNvPr id="62501" name="Line 36"/>
          <p:cNvSpPr>
            <a:spLocks noChangeShapeType="1"/>
          </p:cNvSpPr>
          <p:nvPr/>
        </p:nvSpPr>
        <p:spPr bwMode="auto">
          <a:xfrm>
            <a:off x="6588125" y="3141663"/>
            <a:ext cx="0" cy="1871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DejaVu Sans" panose="020B0603030804020204" pitchFamily="34" charset="0"/>
            </a:endParaRPr>
          </a:p>
        </p:txBody>
      </p:sp>
      <p:sp>
        <p:nvSpPr>
          <p:cNvPr id="62502" name="Line 45"/>
          <p:cNvSpPr>
            <a:spLocks noChangeShapeType="1"/>
          </p:cNvSpPr>
          <p:nvPr/>
        </p:nvSpPr>
        <p:spPr bwMode="auto">
          <a:xfrm>
            <a:off x="6588125" y="4652963"/>
            <a:ext cx="0" cy="1712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DejaVu Sans" panose="020B0603030804020204" pitchFamily="34" charset="0"/>
            </a:endParaRPr>
          </a:p>
        </p:txBody>
      </p:sp>
      <p:sp>
        <p:nvSpPr>
          <p:cNvPr id="62503" name="Line 46"/>
          <p:cNvSpPr>
            <a:spLocks noChangeShapeType="1"/>
          </p:cNvSpPr>
          <p:nvPr/>
        </p:nvSpPr>
        <p:spPr bwMode="auto">
          <a:xfrm flipH="1">
            <a:off x="3962400" y="6399213"/>
            <a:ext cx="264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DejaVu Sans" panose="020B0603030804020204" pitchFamily="34" charset="0"/>
            </a:endParaRPr>
          </a:p>
        </p:txBody>
      </p:sp>
      <p:sp>
        <p:nvSpPr>
          <p:cNvPr id="62504" name="Line 47"/>
          <p:cNvSpPr>
            <a:spLocks noChangeShapeType="1"/>
          </p:cNvSpPr>
          <p:nvPr/>
        </p:nvSpPr>
        <p:spPr bwMode="auto">
          <a:xfrm flipV="1">
            <a:off x="3962400" y="5943600"/>
            <a:ext cx="0" cy="455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DejaVu Sans" panose="020B0603030804020204" pitchFamily="34" charset="0"/>
            </a:endParaRPr>
          </a:p>
        </p:txBody>
      </p:sp>
      <p:sp>
        <p:nvSpPr>
          <p:cNvPr id="62505" name="Rectangle 38"/>
          <p:cNvSpPr>
            <a:spLocks noChangeArrowheads="1"/>
          </p:cNvSpPr>
          <p:nvPr/>
        </p:nvSpPr>
        <p:spPr bwMode="auto">
          <a:xfrm>
            <a:off x="7899400" y="2973388"/>
            <a:ext cx="1017588" cy="568325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136400" tIns="68201" rIns="136400" bIns="68201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2D700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1" lang="es-ES" altLang="es-UY" sz="1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 panose="020B0603030804020204" pitchFamily="34" charset="0"/>
              </a:rPr>
              <a:t>FISCALÍA</a:t>
            </a:r>
            <a:endParaRPr kumimoji="1" lang="es-UY" altLang="es-UY" sz="1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DejaVu Sans" panose="020B0603030804020204" pitchFamily="34" charset="0"/>
            </a:endParaRPr>
          </a:p>
        </p:txBody>
      </p:sp>
      <p:sp>
        <p:nvSpPr>
          <p:cNvPr id="62506" name="Rectangle 38"/>
          <p:cNvSpPr>
            <a:spLocks noChangeArrowheads="1"/>
          </p:cNvSpPr>
          <p:nvPr/>
        </p:nvSpPr>
        <p:spPr bwMode="auto">
          <a:xfrm>
            <a:off x="6875463" y="4292600"/>
            <a:ext cx="2089150" cy="649288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136400" tIns="68201" rIns="136400" bIns="68201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2D700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1" lang="es-ES" altLang="es-UY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 panose="020B0603030804020204" pitchFamily="34" charset="0"/>
              </a:rPr>
              <a:t>EQUIPOS </a:t>
            </a:r>
            <a:r>
              <a:rPr kumimoji="1" lang="es-ES" altLang="es-UY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 panose="020B0603030804020204" pitchFamily="34" charset="0"/>
              </a:rPr>
              <a:t>MULTIDISCIPLINARIOS</a:t>
            </a:r>
            <a:endParaRPr kumimoji="1" lang="es-ES" altLang="es-UY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DejaVu Sans" panose="020B0603030804020204" pitchFamily="34" charset="0"/>
            </a:endParaRPr>
          </a:p>
        </p:txBody>
      </p:sp>
      <p:sp>
        <p:nvSpPr>
          <p:cNvPr id="2" name="1 Flecha derecha"/>
          <p:cNvSpPr/>
          <p:nvPr/>
        </p:nvSpPr>
        <p:spPr>
          <a:xfrm>
            <a:off x="6985000" y="2752725"/>
            <a:ext cx="635000" cy="3397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UY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3" name="Flecha abajo 2"/>
          <p:cNvSpPr/>
          <p:nvPr/>
        </p:nvSpPr>
        <p:spPr>
          <a:xfrm>
            <a:off x="8118763" y="3733800"/>
            <a:ext cx="277091" cy="3714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6910387" y="5484813"/>
            <a:ext cx="1776414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dirty="0" smtClean="0"/>
              <a:t>SENTENCIA/</a:t>
            </a:r>
          </a:p>
          <a:p>
            <a:pPr algn="ctr"/>
            <a:r>
              <a:rPr lang="es-UY" dirty="0" smtClean="0"/>
              <a:t>DECOMISO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425326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4294967295"/>
          </p:nvPr>
        </p:nvSpPr>
        <p:spPr>
          <a:xfrm>
            <a:off x="0" y="166688"/>
            <a:ext cx="8229600" cy="6288087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561"/>
              </a:spcBef>
              <a:spcAft>
                <a:spcPts val="1800"/>
              </a:spcAft>
              <a:tabLst>
                <a:tab pos="0" algn="l"/>
              </a:tabLst>
              <a:defRPr/>
            </a:pPr>
            <a:endParaRPr lang="es-UY" sz="4400" spc="-1" dirty="0" smtClean="0">
              <a:solidFill>
                <a:srgbClr val="000000"/>
              </a:solidFill>
              <a:latin typeface="Century Gothic"/>
            </a:endParaRPr>
          </a:p>
          <a:p>
            <a:pPr marL="0" indent="0" algn="ctr" eaLnBrk="1" fontAlgn="auto" hangingPunct="1">
              <a:spcBef>
                <a:spcPts val="561"/>
              </a:spcBef>
              <a:spcAft>
                <a:spcPts val="1800"/>
              </a:spcAft>
              <a:buNone/>
              <a:tabLst>
                <a:tab pos="0" algn="l"/>
              </a:tabLst>
              <a:defRPr/>
            </a:pPr>
            <a:endParaRPr lang="es-UY" sz="4400" spc="-1" dirty="0">
              <a:solidFill>
                <a:srgbClr val="000000"/>
              </a:solidFill>
              <a:latin typeface="Century Gothic"/>
            </a:endParaRPr>
          </a:p>
          <a:p>
            <a:pPr marL="0" indent="0" algn="ctr" eaLnBrk="1" fontAlgn="auto" hangingPunct="1">
              <a:spcBef>
                <a:spcPts val="921"/>
              </a:spcBef>
              <a:spcAft>
                <a:spcPts val="1800"/>
              </a:spcAft>
              <a:buNone/>
              <a:tabLst>
                <a:tab pos="0" algn="l"/>
              </a:tabLst>
              <a:defRPr/>
            </a:pPr>
            <a:r>
              <a:rPr lang="en-US" sz="6600" spc="-1" dirty="0">
                <a:solidFill>
                  <a:schemeClr val="tx2"/>
                </a:solidFill>
                <a:latin typeface="+mj-lt"/>
                <a:ea typeface="Times New Roman"/>
              </a:rPr>
              <a:t>MUCHAS </a:t>
            </a:r>
            <a:r>
              <a:rPr lang="en-US" sz="6600" spc="-1" dirty="0" smtClean="0">
                <a:solidFill>
                  <a:schemeClr val="tx2"/>
                </a:solidFill>
                <a:latin typeface="+mj-lt"/>
                <a:ea typeface="Times New Roman"/>
              </a:rPr>
              <a:t>GRACIAS</a:t>
            </a:r>
            <a:endParaRPr lang="es-UY" sz="6600" spc="-1" dirty="0">
              <a:solidFill>
                <a:schemeClr val="tx2"/>
              </a:solidFill>
              <a:latin typeface="+mj-lt"/>
            </a:endParaRPr>
          </a:p>
          <a:p>
            <a:pPr marL="0" indent="0" algn="ctr" eaLnBrk="1" fontAlgn="auto" hangingPunct="1">
              <a:spcBef>
                <a:spcPts val="561"/>
              </a:spcBef>
              <a:spcAft>
                <a:spcPts val="0"/>
              </a:spcAft>
              <a:buNone/>
              <a:tabLst>
                <a:tab pos="0" algn="l"/>
              </a:tabLst>
              <a:defRPr/>
            </a:pPr>
            <a:endParaRPr lang="es-UY" sz="6600" spc="-1" dirty="0">
              <a:solidFill>
                <a:srgbClr val="000000"/>
              </a:solidFill>
              <a:latin typeface="Century Gothic"/>
            </a:endParaRPr>
          </a:p>
          <a:p>
            <a:pPr algn="ctr" eaLnBrk="1" fontAlgn="auto" hangingPunct="1">
              <a:spcBef>
                <a:spcPts val="561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s-UY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plaburu@presidencia.gub.uy</a:t>
            </a:r>
            <a:endParaRPr lang="es-E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09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142875" y="285750"/>
            <a:ext cx="7000875" cy="2071688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marL="484200" indent="-483840"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>
                <a:latin typeface="+mn-lt"/>
                <a:cs typeface="+mn-cs"/>
              </a:rPr>
              <a:t/>
            </a:r>
            <a:br>
              <a:rPr>
                <a:latin typeface="+mn-lt"/>
                <a:cs typeface="+mn-cs"/>
              </a:rPr>
            </a:br>
            <a:r>
              <a:rPr lang="es-UY" sz="2800" b="1" spc="-1">
                <a:solidFill>
                  <a:srgbClr val="0B5394"/>
                </a:solidFill>
                <a:latin typeface="Arial"/>
                <a:cs typeface="+mn-cs"/>
              </a:rPr>
              <a:t> </a:t>
            </a:r>
            <a:r>
              <a:rPr>
                <a:latin typeface="+mn-lt"/>
                <a:cs typeface="+mn-cs"/>
              </a:rPr>
              <a:t/>
            </a:r>
            <a:br>
              <a:rPr>
                <a:latin typeface="+mn-lt"/>
                <a:cs typeface="+mn-cs"/>
              </a:rPr>
            </a:br>
            <a:endParaRPr lang="es-UY" sz="2800" spc="-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54275" name="TextShape 2"/>
          <p:cNvSpPr txBox="1">
            <a:spLocks noChangeArrowheads="1"/>
          </p:cNvSpPr>
          <p:nvPr/>
        </p:nvSpPr>
        <p:spPr bwMode="auto">
          <a:xfrm>
            <a:off x="179388" y="789710"/>
            <a:ext cx="8785225" cy="5425354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/>
          <a:lstStyle/>
          <a:p>
            <a:pPr marL="447675" indent="-381000" algn="just" eaLnBrk="1" hangingPunct="1">
              <a:spcBef>
                <a:spcPts val="638"/>
              </a:spcBef>
              <a:tabLst>
                <a:tab pos="0" algn="l"/>
              </a:tabLst>
              <a:defRPr/>
            </a:pPr>
            <a:r>
              <a:rPr lang="es-UY" sz="3200" dirty="0">
                <a:solidFill>
                  <a:srgbClr val="0B5394"/>
                </a:solidFill>
                <a:latin typeface="Arial" charset="0"/>
              </a:rPr>
              <a:t>				</a:t>
            </a:r>
            <a:endParaRPr lang="es-UY" sz="3200" dirty="0" smtClean="0">
              <a:solidFill>
                <a:srgbClr val="0B5394"/>
              </a:solidFill>
              <a:latin typeface="Arial" charset="0"/>
            </a:endParaRPr>
          </a:p>
          <a:p>
            <a:pPr marL="447675" indent="-381000" algn="just" eaLnBrk="1" hangingPunct="1">
              <a:spcBef>
                <a:spcPts val="638"/>
              </a:spcBef>
              <a:tabLst>
                <a:tab pos="0" algn="l"/>
              </a:tabLst>
              <a:defRPr/>
            </a:pPr>
            <a:endParaRPr lang="es-UY" sz="3200" b="1" dirty="0" smtClean="0">
              <a:solidFill>
                <a:schemeClr val="tx2"/>
              </a:solidFill>
              <a:latin typeface="+mj-lt"/>
            </a:endParaRPr>
          </a:p>
          <a:p>
            <a:pPr algn="just" eaLnBrk="1" hangingPunct="1">
              <a:defRPr/>
            </a:pPr>
            <a:r>
              <a:rPr lang="es-ES" sz="2800" b="1" dirty="0" smtClean="0">
                <a:solidFill>
                  <a:schemeClr val="tx2"/>
                </a:solidFill>
                <a:latin typeface="+mj-lt"/>
              </a:rPr>
              <a:t>- </a:t>
            </a:r>
            <a:r>
              <a:rPr lang="es-ES" sz="2800" b="1" dirty="0">
                <a:solidFill>
                  <a:schemeClr val="tx2"/>
                </a:solidFill>
                <a:latin typeface="+mj-lt"/>
              </a:rPr>
              <a:t>L</a:t>
            </a:r>
            <a:r>
              <a:rPr lang="es-ES" sz="2800" b="1" dirty="0" smtClean="0">
                <a:solidFill>
                  <a:schemeClr val="tx2"/>
                </a:solidFill>
                <a:latin typeface="+mj-lt"/>
              </a:rPr>
              <a:t>os delincuentes necesitan ocultar los recursos para </a:t>
            </a:r>
            <a:r>
              <a:rPr lang="es-ES" sz="2800" b="1" dirty="0">
                <a:solidFill>
                  <a:schemeClr val="tx2"/>
                </a:solidFill>
                <a:latin typeface="+mj-lt"/>
              </a:rPr>
              <a:t>garantizar la permanencia y continuidad de </a:t>
            </a:r>
            <a:r>
              <a:rPr lang="es-ES" sz="2800" b="1" dirty="0" smtClean="0">
                <a:solidFill>
                  <a:schemeClr val="tx2"/>
                </a:solidFill>
                <a:latin typeface="+mj-lt"/>
              </a:rPr>
              <a:t>las organizaciones</a:t>
            </a:r>
          </a:p>
          <a:p>
            <a:pPr algn="ctr" eaLnBrk="1" hangingPunct="1">
              <a:defRPr/>
            </a:pPr>
            <a:endParaRPr lang="es-ES" sz="2800" b="1" dirty="0" smtClean="0">
              <a:solidFill>
                <a:schemeClr val="tx2"/>
              </a:solidFill>
              <a:latin typeface="+mj-lt"/>
            </a:endParaRPr>
          </a:p>
          <a:p>
            <a:pPr algn="just" eaLnBrk="1" hangingPunct="1">
              <a:defRPr/>
            </a:pPr>
            <a:r>
              <a:rPr lang="es-ES" sz="2800" b="1" dirty="0" smtClean="0">
                <a:solidFill>
                  <a:schemeClr val="tx2"/>
                </a:solidFill>
                <a:latin typeface="+mj-lt"/>
              </a:rPr>
              <a:t>- </a:t>
            </a:r>
            <a:r>
              <a:rPr lang="es-ES" sz="2800" b="1" dirty="0">
                <a:solidFill>
                  <a:schemeClr val="tx2"/>
                </a:solidFill>
                <a:latin typeface="+mj-lt"/>
              </a:rPr>
              <a:t>U</a:t>
            </a:r>
            <a:r>
              <a:rPr lang="es-ES" sz="2800" b="1" dirty="0" smtClean="0">
                <a:solidFill>
                  <a:schemeClr val="tx2"/>
                </a:solidFill>
                <a:latin typeface="+mj-lt"/>
              </a:rPr>
              <a:t>na de las principales prioridades para los Estados es combatir </a:t>
            </a:r>
            <a:r>
              <a:rPr lang="es-ES" sz="2800" b="1" dirty="0">
                <a:solidFill>
                  <a:schemeClr val="tx2"/>
                </a:solidFill>
                <a:latin typeface="+mj-lt"/>
              </a:rPr>
              <a:t>el incremento de la delincuencia organizada </a:t>
            </a:r>
            <a:r>
              <a:rPr lang="es-ES" sz="2800" b="1" dirty="0" smtClean="0">
                <a:solidFill>
                  <a:schemeClr val="tx2"/>
                </a:solidFill>
                <a:latin typeface="+mj-lt"/>
              </a:rPr>
              <a:t>privándolos “del </a:t>
            </a:r>
            <a:r>
              <a:rPr lang="es-ES" sz="2800" b="1" dirty="0">
                <a:solidFill>
                  <a:schemeClr val="tx2"/>
                </a:solidFill>
                <a:latin typeface="+mj-lt"/>
              </a:rPr>
              <a:t>producto del delito</a:t>
            </a:r>
            <a:r>
              <a:rPr lang="es-ES" sz="2800" b="1" dirty="0" smtClean="0">
                <a:solidFill>
                  <a:schemeClr val="tx2"/>
                </a:solidFill>
                <a:latin typeface="+mj-lt"/>
              </a:rPr>
              <a:t>”</a:t>
            </a:r>
            <a:endParaRPr lang="es-UY" sz="20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825271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142875" y="285750"/>
            <a:ext cx="7000875" cy="2071688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marL="484200" indent="-483840"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>
                <a:latin typeface="+mn-lt"/>
                <a:cs typeface="+mn-cs"/>
              </a:rPr>
              <a:t/>
            </a:r>
            <a:br>
              <a:rPr>
                <a:latin typeface="+mn-lt"/>
                <a:cs typeface="+mn-cs"/>
              </a:rPr>
            </a:br>
            <a:r>
              <a:rPr lang="es-UY" sz="2800" b="1" spc="-1">
                <a:solidFill>
                  <a:srgbClr val="0B5394"/>
                </a:solidFill>
                <a:latin typeface="Arial"/>
                <a:cs typeface="+mn-cs"/>
              </a:rPr>
              <a:t> </a:t>
            </a:r>
            <a:r>
              <a:rPr>
                <a:latin typeface="+mn-lt"/>
                <a:cs typeface="+mn-cs"/>
              </a:rPr>
              <a:t/>
            </a:r>
            <a:br>
              <a:rPr>
                <a:latin typeface="+mn-lt"/>
                <a:cs typeface="+mn-cs"/>
              </a:rPr>
            </a:br>
            <a:endParaRPr lang="es-UY" sz="2800" spc="-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54275" name="TextShape 2"/>
          <p:cNvSpPr txBox="1">
            <a:spLocks noChangeArrowheads="1"/>
          </p:cNvSpPr>
          <p:nvPr/>
        </p:nvSpPr>
        <p:spPr bwMode="auto">
          <a:xfrm>
            <a:off x="0" y="401782"/>
            <a:ext cx="8785225" cy="645621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/>
          <a:lstStyle/>
          <a:p>
            <a:pPr marL="447675" indent="-381000" algn="just" eaLnBrk="1" hangingPunct="1">
              <a:spcBef>
                <a:spcPts val="638"/>
              </a:spcBef>
              <a:tabLst>
                <a:tab pos="0" algn="l"/>
              </a:tabLst>
              <a:defRPr/>
            </a:pPr>
            <a:r>
              <a:rPr lang="es-UY" sz="3200" dirty="0" smtClean="0">
                <a:solidFill>
                  <a:srgbClr val="0B5394"/>
                </a:solidFill>
                <a:latin typeface="Arial" charset="0"/>
              </a:rPr>
              <a:t>			</a:t>
            </a:r>
            <a:r>
              <a:rPr lang="es-UY" sz="2800" b="1" dirty="0" smtClean="0">
                <a:solidFill>
                  <a:schemeClr val="tx2"/>
                </a:solidFill>
                <a:latin typeface="+mj-lt"/>
              </a:rPr>
              <a:t>LA LUCHA CONTRA EL LAVADO DE ACTIVOS</a:t>
            </a:r>
            <a:r>
              <a:rPr lang="es-UY" sz="2800" b="1" dirty="0" smtClean="0">
                <a:solidFill>
                  <a:schemeClr val="accent1"/>
                </a:solidFill>
                <a:latin typeface="Arial" charset="0"/>
              </a:rPr>
              <a:t> </a:t>
            </a:r>
          </a:p>
          <a:p>
            <a:pPr marL="447675" indent="-381000" algn="ctr" eaLnBrk="1" hangingPunct="1">
              <a:spcBef>
                <a:spcPts val="638"/>
              </a:spcBef>
              <a:tabLst>
                <a:tab pos="0" algn="l"/>
              </a:tabLst>
              <a:defRPr/>
            </a:pPr>
            <a:r>
              <a:rPr lang="es-ES" sz="2800" dirty="0" smtClean="0">
                <a:solidFill>
                  <a:schemeClr val="tx2"/>
                </a:solidFill>
                <a:latin typeface="+mj-lt"/>
              </a:rPr>
              <a:t>“Principales Problemas”</a:t>
            </a:r>
          </a:p>
          <a:p>
            <a:pPr marL="447675" indent="-381000" algn="ctr" eaLnBrk="1" hangingPunct="1">
              <a:spcBef>
                <a:spcPts val="638"/>
              </a:spcBef>
              <a:tabLst>
                <a:tab pos="0" algn="l"/>
              </a:tabLst>
              <a:defRPr/>
            </a:pPr>
            <a:endParaRPr lang="es-UY" sz="2800" dirty="0" smtClean="0">
              <a:solidFill>
                <a:schemeClr val="accent1"/>
              </a:solidFill>
            </a:endParaRPr>
          </a:p>
          <a:p>
            <a:pPr marL="447675" indent="-381000" algn="ctr" eaLnBrk="1" hangingPunct="1">
              <a:spcBef>
                <a:spcPts val="638"/>
              </a:spcBef>
              <a:tabLst>
                <a:tab pos="0" algn="l"/>
              </a:tabLst>
              <a:defRPr/>
            </a:pPr>
            <a:endParaRPr lang="es-ES" sz="2400" u="sng" dirty="0" smtClean="0">
              <a:solidFill>
                <a:schemeClr val="accent1"/>
              </a:solidFill>
            </a:endParaRPr>
          </a:p>
          <a:p>
            <a:pPr marL="447675" indent="-381000" algn="ctr" eaLnBrk="1" hangingPunct="1">
              <a:spcBef>
                <a:spcPts val="638"/>
              </a:spcBef>
              <a:tabLst>
                <a:tab pos="0" algn="l"/>
              </a:tabLst>
              <a:defRPr/>
            </a:pPr>
            <a:endParaRPr lang="es-ES" sz="2400" u="sng" dirty="0" smtClean="0">
              <a:solidFill>
                <a:schemeClr val="accent1"/>
              </a:solidFill>
            </a:endParaRPr>
          </a:p>
          <a:p>
            <a:pPr marL="447675" indent="-381000" algn="just" eaLnBrk="1" hangingPunct="1">
              <a:spcBef>
                <a:spcPts val="638"/>
              </a:spcBef>
              <a:tabLst>
                <a:tab pos="0" algn="l"/>
              </a:tabLst>
              <a:defRPr/>
            </a:pPr>
            <a:endParaRPr lang="es-ES" sz="2400" dirty="0" smtClean="0">
              <a:solidFill>
                <a:schemeClr val="accent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8388" y="1648691"/>
            <a:ext cx="2396837" cy="211281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771652"/>
            <a:ext cx="2479963" cy="198985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3976" y="3013798"/>
            <a:ext cx="3200400" cy="229249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74" y="4461164"/>
            <a:ext cx="2410690" cy="211281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8387" y="4461164"/>
            <a:ext cx="2396837" cy="211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2638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142875" y="285750"/>
            <a:ext cx="7000875" cy="2071688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marL="484200" indent="-483840"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>
                <a:latin typeface="+mn-lt"/>
                <a:cs typeface="+mn-cs"/>
              </a:rPr>
              <a:t/>
            </a:r>
            <a:br>
              <a:rPr>
                <a:latin typeface="+mn-lt"/>
                <a:cs typeface="+mn-cs"/>
              </a:rPr>
            </a:br>
            <a:r>
              <a:rPr lang="es-UY" sz="2800" b="1" spc="-1">
                <a:solidFill>
                  <a:srgbClr val="0B5394"/>
                </a:solidFill>
                <a:latin typeface="Arial"/>
                <a:cs typeface="+mn-cs"/>
              </a:rPr>
              <a:t> </a:t>
            </a:r>
            <a:r>
              <a:rPr>
                <a:latin typeface="+mn-lt"/>
                <a:cs typeface="+mn-cs"/>
              </a:rPr>
              <a:t/>
            </a:r>
            <a:br>
              <a:rPr>
                <a:latin typeface="+mn-lt"/>
                <a:cs typeface="+mn-cs"/>
              </a:rPr>
            </a:br>
            <a:endParaRPr lang="es-UY" sz="2800" spc="-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54275" name="TextShape 2"/>
          <p:cNvSpPr txBox="1">
            <a:spLocks noChangeArrowheads="1"/>
          </p:cNvSpPr>
          <p:nvPr/>
        </p:nvSpPr>
        <p:spPr bwMode="auto">
          <a:xfrm>
            <a:off x="179388" y="285750"/>
            <a:ext cx="8785225" cy="59293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/>
          <a:lstStyle/>
          <a:p>
            <a:pPr marL="447675" indent="-381000" algn="ctr" eaLnBrk="1" hangingPunct="1">
              <a:spcBef>
                <a:spcPts val="638"/>
              </a:spcBef>
              <a:tabLst>
                <a:tab pos="0" algn="l"/>
              </a:tabLst>
              <a:defRPr/>
            </a:pPr>
            <a:r>
              <a:rPr lang="es-UY" sz="2800" b="1" dirty="0" smtClean="0">
                <a:solidFill>
                  <a:schemeClr val="tx2"/>
                </a:solidFill>
                <a:latin typeface="+mj-lt"/>
              </a:rPr>
              <a:t>LA </a:t>
            </a:r>
            <a:r>
              <a:rPr lang="es-UY" sz="2800" b="1" dirty="0">
                <a:solidFill>
                  <a:schemeClr val="tx2"/>
                </a:solidFill>
                <a:latin typeface="+mj-lt"/>
              </a:rPr>
              <a:t>LUCHA CONTRA EL LAVADO DE ACTIVOS </a:t>
            </a:r>
            <a:r>
              <a:rPr lang="es-UY" sz="3200" dirty="0">
                <a:solidFill>
                  <a:schemeClr val="tx2"/>
                </a:solidFill>
                <a:latin typeface="+mj-lt"/>
              </a:rPr>
              <a:t>	</a:t>
            </a:r>
          </a:p>
          <a:p>
            <a:pPr marL="447675" indent="-381000" algn="ctr" eaLnBrk="1" hangingPunct="1">
              <a:spcBef>
                <a:spcPts val="638"/>
              </a:spcBef>
              <a:tabLst>
                <a:tab pos="0" algn="l"/>
              </a:tabLst>
              <a:defRPr/>
            </a:pPr>
            <a:r>
              <a:rPr lang="es-UY" sz="2400" dirty="0" smtClean="0">
                <a:solidFill>
                  <a:schemeClr val="tx2"/>
                </a:solidFill>
                <a:latin typeface="+mj-lt"/>
              </a:rPr>
              <a:t>“Principales Acciones” </a:t>
            </a:r>
            <a:endParaRPr lang="es-ES" sz="2400" dirty="0" smtClean="0">
              <a:solidFill>
                <a:schemeClr val="tx2"/>
              </a:solidFill>
              <a:latin typeface="+mj-lt"/>
            </a:endParaRPr>
          </a:p>
          <a:p>
            <a:pPr marL="447675" indent="-381000" algn="ctr" eaLnBrk="1" hangingPunct="1">
              <a:spcBef>
                <a:spcPts val="638"/>
              </a:spcBef>
              <a:tabLst>
                <a:tab pos="0" algn="l"/>
              </a:tabLst>
              <a:defRPr/>
            </a:pPr>
            <a:endParaRPr lang="es-ES" sz="2400" dirty="0" smtClean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88" y="1485900"/>
            <a:ext cx="2862263" cy="202882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1628775"/>
            <a:ext cx="2386012" cy="188594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388" y="3621881"/>
            <a:ext cx="2862263" cy="24860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6463" y="3626642"/>
            <a:ext cx="2314574" cy="248126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4074" y="2357439"/>
            <a:ext cx="2371725" cy="204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7458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142875" y="285750"/>
            <a:ext cx="7000875" cy="2071688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marL="484200" indent="-483840"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>
                <a:latin typeface="+mn-lt"/>
                <a:cs typeface="+mn-cs"/>
              </a:rPr>
              <a:t/>
            </a:r>
            <a:br>
              <a:rPr>
                <a:latin typeface="+mn-lt"/>
                <a:cs typeface="+mn-cs"/>
              </a:rPr>
            </a:br>
            <a:r>
              <a:rPr lang="es-UY" sz="2800" b="1" spc="-1">
                <a:solidFill>
                  <a:srgbClr val="0B5394"/>
                </a:solidFill>
                <a:latin typeface="Arial"/>
                <a:cs typeface="+mn-cs"/>
              </a:rPr>
              <a:t> </a:t>
            </a:r>
            <a:r>
              <a:rPr>
                <a:latin typeface="+mn-lt"/>
                <a:cs typeface="+mn-cs"/>
              </a:rPr>
              <a:t/>
            </a:r>
            <a:br>
              <a:rPr>
                <a:latin typeface="+mn-lt"/>
                <a:cs typeface="+mn-cs"/>
              </a:rPr>
            </a:br>
            <a:endParaRPr lang="es-UY" sz="2800" spc="-1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54275" name="TextShape 2"/>
          <p:cNvSpPr txBox="1">
            <a:spLocks noChangeArrowheads="1"/>
          </p:cNvSpPr>
          <p:nvPr/>
        </p:nvSpPr>
        <p:spPr bwMode="auto">
          <a:xfrm>
            <a:off x="179388" y="124692"/>
            <a:ext cx="8785225" cy="6090372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/>
          <a:lstStyle/>
          <a:p>
            <a:pPr marL="447675" indent="-381000" algn="just" eaLnBrk="1" hangingPunct="1">
              <a:spcBef>
                <a:spcPts val="638"/>
              </a:spcBef>
              <a:tabLst>
                <a:tab pos="0" algn="l"/>
              </a:tabLst>
              <a:defRPr/>
            </a:pPr>
            <a:endParaRPr lang="es-UY" sz="3000" dirty="0">
              <a:solidFill>
                <a:srgbClr val="000000"/>
              </a:solidFill>
              <a:latin typeface="Century Gothic" pitchFamily="34" charset="0"/>
            </a:endParaRPr>
          </a:p>
          <a:p>
            <a:pPr marL="447675" lvl="0" indent="-381000" algn="ctr" eaLnBrk="1" hangingPunct="1">
              <a:spcBef>
                <a:spcPts val="638"/>
              </a:spcBef>
              <a:tabLst>
                <a:tab pos="0" algn="l"/>
              </a:tabLst>
              <a:defRPr/>
            </a:pPr>
            <a:r>
              <a:rPr lang="es-UY" sz="2800" b="1" dirty="0">
                <a:solidFill>
                  <a:schemeClr val="tx2"/>
                </a:solidFill>
                <a:latin typeface="+mj-lt"/>
              </a:rPr>
              <a:t>LA LUCHA CONTRA EL LAVADO DE ACTIVOS </a:t>
            </a:r>
            <a:r>
              <a:rPr lang="es-UY" sz="3200" dirty="0">
                <a:solidFill>
                  <a:schemeClr val="tx2"/>
                </a:solidFill>
                <a:latin typeface="+mj-lt"/>
              </a:rPr>
              <a:t>	</a:t>
            </a:r>
          </a:p>
          <a:p>
            <a:pPr marL="447675" lvl="0" indent="-381000" algn="ctr" eaLnBrk="1" hangingPunct="1">
              <a:spcBef>
                <a:spcPts val="638"/>
              </a:spcBef>
              <a:tabLst>
                <a:tab pos="0" algn="l"/>
              </a:tabLst>
              <a:defRPr/>
            </a:pPr>
            <a:r>
              <a:rPr lang="es-UY" sz="2400" u="sng" dirty="0" smtClean="0">
                <a:solidFill>
                  <a:schemeClr val="tx2"/>
                </a:solidFill>
                <a:latin typeface="+mj-lt"/>
              </a:rPr>
              <a:t>Los Estados cuentan con:</a:t>
            </a:r>
          </a:p>
          <a:p>
            <a:pPr marL="447675" lvl="0" indent="-381000" algn="ctr" eaLnBrk="1" hangingPunct="1">
              <a:spcBef>
                <a:spcPts val="638"/>
              </a:spcBef>
              <a:tabLst>
                <a:tab pos="0" algn="l"/>
              </a:tabLst>
              <a:defRPr/>
            </a:pPr>
            <a:endParaRPr lang="es-UY" sz="2400" u="sng" dirty="0">
              <a:solidFill>
                <a:schemeClr val="tx2"/>
              </a:solidFill>
              <a:latin typeface="+mj-lt"/>
            </a:endParaRPr>
          </a:p>
          <a:p>
            <a:pPr marL="447675" lvl="0" indent="-381000" algn="ctr" eaLnBrk="1" hangingPunct="1">
              <a:spcBef>
                <a:spcPts val="638"/>
              </a:spcBef>
              <a:tabLst>
                <a:tab pos="0" algn="l"/>
              </a:tabLst>
              <a:defRPr/>
            </a:pPr>
            <a:endParaRPr lang="es-ES" sz="2400" u="sng" dirty="0">
              <a:solidFill>
                <a:schemeClr val="tx2"/>
              </a:solidFill>
              <a:latin typeface="+mj-lt"/>
            </a:endParaRPr>
          </a:p>
          <a:p>
            <a:pPr marL="447675" indent="-381000" algn="ctr" eaLnBrk="1" hangingPunct="1">
              <a:spcBef>
                <a:spcPts val="638"/>
              </a:spcBef>
              <a:tabLst>
                <a:tab pos="0" algn="l"/>
              </a:tabLst>
              <a:defRPr/>
            </a:pPr>
            <a:r>
              <a:rPr lang="es-UY" sz="2400" dirty="0">
                <a:solidFill>
                  <a:schemeClr val="tx2"/>
                </a:solidFill>
                <a:latin typeface="+mj-lt"/>
              </a:rPr>
              <a:t>			</a:t>
            </a:r>
          </a:p>
          <a:p>
            <a:pPr algn="just" eaLnBrk="1" hangingPunct="1">
              <a:defRPr/>
            </a:pPr>
            <a:r>
              <a:rPr lang="es-ES" altLang="es-GT" sz="2400" b="1" dirty="0">
                <a:solidFill>
                  <a:schemeClr val="tx2"/>
                </a:solidFill>
                <a:latin typeface="+mj-lt"/>
              </a:rPr>
              <a:t>1. Sistema represivo o penal: detección y represión</a:t>
            </a:r>
          </a:p>
          <a:p>
            <a:pPr algn="just" eaLnBrk="1" hangingPunct="1">
              <a:defRPr/>
            </a:pPr>
            <a:r>
              <a:rPr lang="es-ES" altLang="es-GT" sz="2400" dirty="0">
                <a:solidFill>
                  <a:schemeClr val="tx2"/>
                </a:solidFill>
                <a:latin typeface="+mj-lt"/>
              </a:rPr>
              <a:t>	</a:t>
            </a:r>
          </a:p>
          <a:p>
            <a:pPr algn="just" eaLnBrk="1" hangingPunct="1">
              <a:defRPr/>
            </a:pPr>
            <a:r>
              <a:rPr lang="es-ES" altLang="es-GT" sz="2400" dirty="0">
                <a:solidFill>
                  <a:schemeClr val="tx2"/>
                </a:solidFill>
                <a:latin typeface="+mj-lt"/>
              </a:rPr>
              <a:t>	</a:t>
            </a:r>
            <a:endParaRPr lang="es-ES" altLang="es-GT" sz="2400" dirty="0" smtClean="0">
              <a:solidFill>
                <a:schemeClr val="tx2"/>
              </a:solidFill>
              <a:latin typeface="+mj-lt"/>
            </a:endParaRPr>
          </a:p>
          <a:p>
            <a:pPr algn="just" eaLnBrk="1" hangingPunct="1">
              <a:defRPr/>
            </a:pPr>
            <a:endParaRPr lang="es-ES" altLang="es-GT" sz="2400" dirty="0">
              <a:solidFill>
                <a:schemeClr val="tx2"/>
              </a:solidFill>
              <a:latin typeface="+mj-lt"/>
            </a:endParaRPr>
          </a:p>
          <a:p>
            <a:pPr algn="just" eaLnBrk="1" hangingPunct="1">
              <a:defRPr/>
            </a:pPr>
            <a:r>
              <a:rPr lang="es-ES" altLang="es-GT" sz="2400" b="1" dirty="0">
                <a:solidFill>
                  <a:schemeClr val="tx2"/>
                </a:solidFill>
                <a:latin typeface="+mj-lt"/>
              </a:rPr>
              <a:t>2. Sistema preventivo o administrativo</a:t>
            </a:r>
          </a:p>
          <a:p>
            <a:pPr algn="just" eaLnBrk="1" hangingPunct="1">
              <a:defRPr/>
            </a:pPr>
            <a:r>
              <a:rPr lang="es-ES" altLang="es-GT" sz="2400" dirty="0">
                <a:solidFill>
                  <a:schemeClr val="accent1"/>
                </a:solidFill>
              </a:rPr>
              <a:t>	</a:t>
            </a:r>
            <a:r>
              <a:rPr lang="es-ES" altLang="es-GT" sz="2000" dirty="0">
                <a:solidFill>
                  <a:schemeClr val="accent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247555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illant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43272</TotalTime>
  <Words>2493</Words>
  <Application>Microsoft Office PowerPoint</Application>
  <PresentationFormat>Presentación en pantalla (4:3)</PresentationFormat>
  <Paragraphs>678</Paragraphs>
  <Slides>57</Slides>
  <Notes>57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57</vt:i4>
      </vt:variant>
    </vt:vector>
  </HeadingPairs>
  <TitlesOfParts>
    <vt:vector size="67" baseType="lpstr">
      <vt:lpstr>Arial Unicode MS</vt:lpstr>
      <vt:lpstr>Arial</vt:lpstr>
      <vt:lpstr>Calibri</vt:lpstr>
      <vt:lpstr>Candara</vt:lpstr>
      <vt:lpstr>Century Gothic</vt:lpstr>
      <vt:lpstr>DejaVu Sans</vt:lpstr>
      <vt:lpstr>Times New Roman</vt:lpstr>
      <vt:lpstr>Wingdings</vt:lpstr>
      <vt:lpstr>Wingdings 3</vt:lpstr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SISTEMA PREVENTIVO</vt:lpstr>
      <vt:lpstr>SISTEMA PREVENTIVO</vt:lpstr>
      <vt:lpstr>Presentación de PowerPoint</vt:lpstr>
      <vt:lpstr>SUJETOS OBLIGADOS</vt:lpstr>
      <vt:lpstr>SUJETOS OBLIGADOS</vt:lpstr>
      <vt:lpstr>SUJETOS OBLIGADOS</vt:lpstr>
      <vt:lpstr>OBLIGACIONES DE LOS SUJETOS OBLIGADOS</vt:lpstr>
      <vt:lpstr>EFECTIVIDAD DEL SISTEMA PREVENTIVO S/ PROPORCION DE LOS ROS</vt:lpstr>
      <vt:lpstr>EFECTIVIDAD DEL SISTEMA PREVENTIVO S/ PROPORCION DE LOS ROS</vt:lpstr>
      <vt:lpstr>EFECTIVIDAD DEL SISTEMA PREVENTIVO S/ PROPORCION DE LOS ROS</vt:lpstr>
      <vt:lpstr>EJERCICIO EN GRUPO</vt:lpstr>
      <vt:lpstr>DE LA INTELIGENCIA A LA PRUEBA</vt:lpstr>
      <vt:lpstr>CICLO DE INTELIGENCIA FINANCIERA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USO DE LA INTELIGENCIA FINANCIERA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  Sistema de combate al LA/FT Esquema gráfico de actuación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mdarosa</dc:creator>
  <cp:lastModifiedBy>PLaburu</cp:lastModifiedBy>
  <cp:revision>1074</cp:revision>
  <cp:lastPrinted>2023-04-24T15:15:54Z</cp:lastPrinted>
  <dcterms:created xsi:type="dcterms:W3CDTF">2016-01-28T18:01:13Z</dcterms:created>
  <dcterms:modified xsi:type="dcterms:W3CDTF">2023-10-19T20:31:31Z</dcterms:modified>
  <dc:language>es-UY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3</vt:i4>
  </property>
  <property fmtid="{D5CDD505-2E9C-101B-9397-08002B2CF9AE}" pid="8" name="PresentationFormat">
    <vt:lpwstr>Presentación en pantalla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36</vt:i4>
  </property>
</Properties>
</file>