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75" r:id="rId2"/>
    <p:sldId id="279" r:id="rId3"/>
    <p:sldId id="283" r:id="rId4"/>
    <p:sldId id="284" r:id="rId5"/>
    <p:sldId id="1096" r:id="rId6"/>
    <p:sldId id="285" r:id="rId7"/>
    <p:sldId id="1097" r:id="rId8"/>
    <p:sldId id="1044" r:id="rId9"/>
    <p:sldId id="1098" r:id="rId10"/>
    <p:sldId id="1099" r:id="rId11"/>
    <p:sldId id="282" r:id="rId12"/>
  </p:sldIdLst>
  <p:sldSz cx="12192000" cy="6858000"/>
  <p:notesSz cx="7023100" cy="93091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DDEAEC34-8930-4B73-9E60-B45667A19448}">
          <p14:sldIdLst>
            <p14:sldId id="275"/>
            <p14:sldId id="279"/>
            <p14:sldId id="283"/>
            <p14:sldId id="284"/>
            <p14:sldId id="1096"/>
            <p14:sldId id="285"/>
            <p14:sldId id="1097"/>
            <p14:sldId id="1044"/>
            <p14:sldId id="1098"/>
            <p14:sldId id="1099"/>
            <p14:sldId id="282"/>
          </p14:sldIdLst>
        </p14:section>
        <p14:section name="Sección sin título" id="{3E5B5823-F7EF-4245-A49E-4B4F59EDA49A}">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9200"/>
    <a:srgbClr val="F265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532" autoAdjust="0"/>
  </p:normalViewPr>
  <p:slideViewPr>
    <p:cSldViewPr snapToGrid="0">
      <p:cViewPr varScale="1">
        <p:scale>
          <a:sx n="97" d="100"/>
          <a:sy n="97" d="100"/>
        </p:scale>
        <p:origin x="96" y="437"/>
      </p:cViewPr>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B408B2-7426-4ECD-AF41-6A8C101E8D61}" type="doc">
      <dgm:prSet loTypeId="urn:microsoft.com/office/officeart/2005/8/layout/hProcess4" loCatId="process" qsTypeId="urn:microsoft.com/office/officeart/2005/8/quickstyle/simple1" qsCatId="simple" csTypeId="urn:microsoft.com/office/officeart/2005/8/colors/colorful1" csCatId="colorful" phldr="1"/>
      <dgm:spPr/>
      <dgm:t>
        <a:bodyPr/>
        <a:lstStyle/>
        <a:p>
          <a:endParaRPr lang="es-CL"/>
        </a:p>
      </dgm:t>
    </dgm:pt>
    <dgm:pt modelId="{EA017058-54A6-48A9-9499-BA2B347DC65F}">
      <dgm:prSet phldrT="[Texto]"/>
      <dgm:spPr/>
      <dgm:t>
        <a:bodyPr/>
        <a:lstStyle/>
        <a:p>
          <a:r>
            <a:rPr lang="es-MX" b="1" dirty="0">
              <a:solidFill>
                <a:schemeClr val="tx1"/>
              </a:solidFill>
              <a:latin typeface="Lucida Sans Unicode" panose="020B0602030504020204" pitchFamily="34" charset="0"/>
              <a:cs typeface="Lucida Sans Unicode" panose="020B0602030504020204" pitchFamily="34" charset="0"/>
            </a:rPr>
            <a:t>Banco </a:t>
          </a:r>
        </a:p>
        <a:p>
          <a:r>
            <a:rPr lang="es-MX" b="1" dirty="0">
              <a:solidFill>
                <a:schemeClr val="tx1"/>
              </a:solidFill>
              <a:latin typeface="Lucida Sans Unicode" panose="020B0602030504020204" pitchFamily="34" charset="0"/>
              <a:cs typeface="Lucida Sans Unicode" panose="020B0602030504020204" pitchFamily="34" charset="0"/>
            </a:rPr>
            <a:t>(sujeto obligado)</a:t>
          </a:r>
          <a:endParaRPr lang="es-CL" b="1" dirty="0">
            <a:solidFill>
              <a:schemeClr val="tx1"/>
            </a:solidFill>
            <a:latin typeface="Lucida Sans Unicode" panose="020B0602030504020204" pitchFamily="34" charset="0"/>
            <a:cs typeface="Lucida Sans Unicode" panose="020B0602030504020204" pitchFamily="34" charset="0"/>
          </a:endParaRPr>
        </a:p>
      </dgm:t>
    </dgm:pt>
    <dgm:pt modelId="{A6419C4C-75C3-423C-8BAD-EBAC8102F25B}" type="parTrans" cxnId="{5EC7907D-2563-4FB4-9066-1A8E4EAE1754}">
      <dgm:prSet/>
      <dgm:spPr/>
      <dgm:t>
        <a:bodyPr/>
        <a:lstStyle/>
        <a:p>
          <a:endParaRPr lang="es-CL"/>
        </a:p>
      </dgm:t>
    </dgm:pt>
    <dgm:pt modelId="{78C43AAE-991C-46B6-985F-901036CD2B1C}" type="sibTrans" cxnId="{5EC7907D-2563-4FB4-9066-1A8E4EAE1754}">
      <dgm:prSet/>
      <dgm:spPr/>
      <dgm:t>
        <a:bodyPr/>
        <a:lstStyle/>
        <a:p>
          <a:endParaRPr lang="es-CL"/>
        </a:p>
      </dgm:t>
    </dgm:pt>
    <dgm:pt modelId="{129B5958-6604-4B33-B6F7-2400D97E5AD0}">
      <dgm:prSet phldrT="[Texto]"/>
      <dgm:spPr/>
      <dgm:t>
        <a:bodyPr/>
        <a:lstStyle/>
        <a:p>
          <a:pPr algn="just"/>
          <a:r>
            <a:rPr lang="es-MX" dirty="0">
              <a:latin typeface="Lucida Sans Unicode" panose="020B0602030504020204" pitchFamily="34" charset="0"/>
              <a:cs typeface="Lucida Sans Unicode" panose="020B0602030504020204" pitchFamily="34" charset="0"/>
            </a:rPr>
            <a:t>La aplicación de medidas preventivas permitió la detección de una operación sospechosa de parte de un banco y el envío de un ROS a la UAF. </a:t>
          </a:r>
          <a:endParaRPr lang="es-CL" dirty="0">
            <a:latin typeface="Lucida Sans Unicode" panose="020B0602030504020204" pitchFamily="34" charset="0"/>
            <a:cs typeface="Lucida Sans Unicode" panose="020B0602030504020204" pitchFamily="34" charset="0"/>
          </a:endParaRPr>
        </a:p>
      </dgm:t>
    </dgm:pt>
    <dgm:pt modelId="{F83EC012-8330-49F5-8D8B-B117319A8C0E}" type="parTrans" cxnId="{FC7E3390-DECF-4261-94E5-79A331E2E868}">
      <dgm:prSet/>
      <dgm:spPr/>
      <dgm:t>
        <a:bodyPr/>
        <a:lstStyle/>
        <a:p>
          <a:endParaRPr lang="es-CL"/>
        </a:p>
      </dgm:t>
    </dgm:pt>
    <dgm:pt modelId="{9A1AD122-6A91-41C3-981C-D43D5BBB4E59}" type="sibTrans" cxnId="{FC7E3390-DECF-4261-94E5-79A331E2E868}">
      <dgm:prSet/>
      <dgm:spPr/>
      <dgm:t>
        <a:bodyPr/>
        <a:lstStyle/>
        <a:p>
          <a:endParaRPr lang="es-CL"/>
        </a:p>
      </dgm:t>
    </dgm:pt>
    <dgm:pt modelId="{80319FD5-613A-4DAE-AB25-42E1840AA120}">
      <dgm:prSet phldrT="[Texto]"/>
      <dgm:spPr/>
      <dgm:t>
        <a:bodyPr/>
        <a:lstStyle/>
        <a:p>
          <a:r>
            <a:rPr lang="es-MX" b="1" dirty="0">
              <a:solidFill>
                <a:schemeClr val="tx1"/>
              </a:solidFill>
              <a:latin typeface="Lucida Sans Unicode" panose="020B0602030504020204" pitchFamily="34" charset="0"/>
              <a:cs typeface="Lucida Sans Unicode" panose="020B0602030504020204" pitchFamily="34" charset="0"/>
            </a:rPr>
            <a:t>UAF</a:t>
          </a:r>
          <a:endParaRPr lang="es-CL" b="1" dirty="0">
            <a:solidFill>
              <a:schemeClr val="tx1"/>
            </a:solidFill>
            <a:latin typeface="Lucida Sans Unicode" panose="020B0602030504020204" pitchFamily="34" charset="0"/>
            <a:cs typeface="Lucida Sans Unicode" panose="020B0602030504020204" pitchFamily="34" charset="0"/>
          </a:endParaRPr>
        </a:p>
      </dgm:t>
    </dgm:pt>
    <dgm:pt modelId="{6B3585C8-5267-4D77-8714-2ED12B323094}" type="parTrans" cxnId="{D9C66AE6-B12F-42E1-BD4D-044ADE4AA424}">
      <dgm:prSet/>
      <dgm:spPr/>
      <dgm:t>
        <a:bodyPr/>
        <a:lstStyle/>
        <a:p>
          <a:endParaRPr lang="es-CL"/>
        </a:p>
      </dgm:t>
    </dgm:pt>
    <dgm:pt modelId="{5E81CD6B-CD77-4CAC-99E3-1A6B52684C54}" type="sibTrans" cxnId="{D9C66AE6-B12F-42E1-BD4D-044ADE4AA424}">
      <dgm:prSet/>
      <dgm:spPr/>
      <dgm:t>
        <a:bodyPr/>
        <a:lstStyle/>
        <a:p>
          <a:endParaRPr lang="es-CL"/>
        </a:p>
      </dgm:t>
    </dgm:pt>
    <dgm:pt modelId="{C5C9B5B4-C400-4131-AF93-818497A4933F}">
      <dgm:prSet phldrT="[Texto]"/>
      <dgm:spPr/>
      <dgm:t>
        <a:bodyPr/>
        <a:lstStyle/>
        <a:p>
          <a:pPr algn="just"/>
          <a:r>
            <a:rPr lang="es-MX" dirty="0">
              <a:latin typeface="Lucida Sans Unicode" panose="020B0602030504020204" pitchFamily="34" charset="0"/>
              <a:cs typeface="Lucida Sans Unicode" panose="020B0602030504020204" pitchFamily="34" charset="0"/>
            </a:rPr>
            <a:t>A través de los procesos de inteligencia financiera, la UAF detectó indicios de LA y envió un Informe de Inteligencia al Ministerio Público.</a:t>
          </a:r>
          <a:endParaRPr lang="es-CL" dirty="0">
            <a:latin typeface="Lucida Sans Unicode" panose="020B0602030504020204" pitchFamily="34" charset="0"/>
            <a:cs typeface="Lucida Sans Unicode" panose="020B0602030504020204" pitchFamily="34" charset="0"/>
          </a:endParaRPr>
        </a:p>
      </dgm:t>
    </dgm:pt>
    <dgm:pt modelId="{3053862D-8E3C-49CF-ADD7-5E81F68D8F49}" type="parTrans" cxnId="{CE2EAEB0-C0E7-466B-BAC1-9574351D1D10}">
      <dgm:prSet/>
      <dgm:spPr/>
      <dgm:t>
        <a:bodyPr/>
        <a:lstStyle/>
        <a:p>
          <a:endParaRPr lang="es-CL"/>
        </a:p>
      </dgm:t>
    </dgm:pt>
    <dgm:pt modelId="{F2DD02D6-A46A-436B-A6E5-E3E9E626B9B3}" type="sibTrans" cxnId="{CE2EAEB0-C0E7-466B-BAC1-9574351D1D10}">
      <dgm:prSet/>
      <dgm:spPr/>
      <dgm:t>
        <a:bodyPr/>
        <a:lstStyle/>
        <a:p>
          <a:endParaRPr lang="es-CL"/>
        </a:p>
      </dgm:t>
    </dgm:pt>
    <dgm:pt modelId="{F74DDA2D-2B07-4269-98F3-22560FACCC5F}">
      <dgm:prSet phldrT="[Texto]"/>
      <dgm:spPr>
        <a:solidFill>
          <a:schemeClr val="accent4">
            <a:lumMod val="60000"/>
            <a:lumOff val="40000"/>
          </a:schemeClr>
        </a:solidFill>
      </dgm:spPr>
      <dgm:t>
        <a:bodyPr/>
        <a:lstStyle/>
        <a:p>
          <a:r>
            <a:rPr lang="es-MX" b="1" dirty="0">
              <a:solidFill>
                <a:schemeClr val="tx1"/>
              </a:solidFill>
              <a:latin typeface="Lucida Sans Unicode" panose="020B0602030504020204" pitchFamily="34" charset="0"/>
              <a:cs typeface="Lucida Sans Unicode" panose="020B0602030504020204" pitchFamily="34" charset="0"/>
            </a:rPr>
            <a:t>Ministerio Público</a:t>
          </a:r>
          <a:endParaRPr lang="es-CL" b="1" dirty="0">
            <a:solidFill>
              <a:schemeClr val="tx1"/>
            </a:solidFill>
            <a:latin typeface="Lucida Sans Unicode" panose="020B0602030504020204" pitchFamily="34" charset="0"/>
            <a:cs typeface="Lucida Sans Unicode" panose="020B0602030504020204" pitchFamily="34" charset="0"/>
          </a:endParaRPr>
        </a:p>
      </dgm:t>
    </dgm:pt>
    <dgm:pt modelId="{7E97F653-533C-407E-AE0B-7C82694CA95C}" type="parTrans" cxnId="{974F2CFF-1B38-4E2B-97F3-D8C56035FD94}">
      <dgm:prSet/>
      <dgm:spPr/>
      <dgm:t>
        <a:bodyPr/>
        <a:lstStyle/>
        <a:p>
          <a:endParaRPr lang="es-CL"/>
        </a:p>
      </dgm:t>
    </dgm:pt>
    <dgm:pt modelId="{501A7E14-690B-4201-AE77-2E8C48B4370C}" type="sibTrans" cxnId="{974F2CFF-1B38-4E2B-97F3-D8C56035FD94}">
      <dgm:prSet/>
      <dgm:spPr/>
      <dgm:t>
        <a:bodyPr/>
        <a:lstStyle/>
        <a:p>
          <a:endParaRPr lang="es-CL"/>
        </a:p>
      </dgm:t>
    </dgm:pt>
    <dgm:pt modelId="{31864404-0B51-44F2-B676-FF0B5DA9231C}">
      <dgm:prSet phldrT="[Texto]"/>
      <dgm:spPr/>
      <dgm:t>
        <a:bodyPr/>
        <a:lstStyle/>
        <a:p>
          <a:pPr algn="just"/>
          <a:r>
            <a:rPr lang="es-MX" dirty="0">
              <a:latin typeface="Lucida Sans Unicode" panose="020B0602030504020204" pitchFamily="34" charset="0"/>
              <a:cs typeface="Lucida Sans Unicode" panose="020B0602030504020204" pitchFamily="34" charset="0"/>
            </a:rPr>
            <a:t>El Ministerio Público dio inicio a una investigación penal, constituyéndose en uno de los casos más grandes de corrupción y de lavado de activos en Chile. </a:t>
          </a:r>
          <a:endParaRPr lang="es-CL" dirty="0">
            <a:latin typeface="Lucida Sans Unicode" panose="020B0602030504020204" pitchFamily="34" charset="0"/>
            <a:cs typeface="Lucida Sans Unicode" panose="020B0602030504020204" pitchFamily="34" charset="0"/>
          </a:endParaRPr>
        </a:p>
      </dgm:t>
    </dgm:pt>
    <dgm:pt modelId="{4A0BB422-3621-47DB-BFB5-40AD7076A9B8}" type="parTrans" cxnId="{40F55125-5057-4F5A-B93A-5CD47C002D41}">
      <dgm:prSet/>
      <dgm:spPr/>
      <dgm:t>
        <a:bodyPr/>
        <a:lstStyle/>
        <a:p>
          <a:endParaRPr lang="es-CL"/>
        </a:p>
      </dgm:t>
    </dgm:pt>
    <dgm:pt modelId="{51C63BD1-1E39-490E-A42F-AEEDFAFD7CFD}" type="sibTrans" cxnId="{40F55125-5057-4F5A-B93A-5CD47C002D41}">
      <dgm:prSet/>
      <dgm:spPr/>
      <dgm:t>
        <a:bodyPr/>
        <a:lstStyle/>
        <a:p>
          <a:endParaRPr lang="es-CL"/>
        </a:p>
      </dgm:t>
    </dgm:pt>
    <dgm:pt modelId="{07BF5735-E1F1-4FEE-892A-9BD7D7EE5B3C}" type="pres">
      <dgm:prSet presAssocID="{85B408B2-7426-4ECD-AF41-6A8C101E8D61}" presName="Name0" presStyleCnt="0">
        <dgm:presLayoutVars>
          <dgm:dir/>
          <dgm:animLvl val="lvl"/>
          <dgm:resizeHandles val="exact"/>
        </dgm:presLayoutVars>
      </dgm:prSet>
      <dgm:spPr/>
    </dgm:pt>
    <dgm:pt modelId="{86ED61B9-305F-452B-982B-237C2AA61953}" type="pres">
      <dgm:prSet presAssocID="{85B408B2-7426-4ECD-AF41-6A8C101E8D61}" presName="tSp" presStyleCnt="0"/>
      <dgm:spPr/>
    </dgm:pt>
    <dgm:pt modelId="{2CEC636A-657E-4EE8-A61B-38A8768870E5}" type="pres">
      <dgm:prSet presAssocID="{85B408B2-7426-4ECD-AF41-6A8C101E8D61}" presName="bSp" presStyleCnt="0"/>
      <dgm:spPr/>
    </dgm:pt>
    <dgm:pt modelId="{686790BE-3162-493A-B1EA-D4D730AD5E06}" type="pres">
      <dgm:prSet presAssocID="{85B408B2-7426-4ECD-AF41-6A8C101E8D61}" presName="process" presStyleCnt="0"/>
      <dgm:spPr/>
    </dgm:pt>
    <dgm:pt modelId="{4A34BA51-0DF6-442C-AC6A-6B2A736501BB}" type="pres">
      <dgm:prSet presAssocID="{EA017058-54A6-48A9-9499-BA2B347DC65F}" presName="composite1" presStyleCnt="0"/>
      <dgm:spPr/>
    </dgm:pt>
    <dgm:pt modelId="{5CBBD36C-5C39-4FEE-9F1F-CD4BDBE3684C}" type="pres">
      <dgm:prSet presAssocID="{EA017058-54A6-48A9-9499-BA2B347DC65F}" presName="dummyNode1" presStyleLbl="node1" presStyleIdx="0" presStyleCnt="3"/>
      <dgm:spPr/>
    </dgm:pt>
    <dgm:pt modelId="{423882D6-74D3-4E44-9557-9B0831B77C5E}" type="pres">
      <dgm:prSet presAssocID="{EA017058-54A6-48A9-9499-BA2B347DC65F}" presName="childNode1" presStyleLbl="bgAcc1" presStyleIdx="0" presStyleCnt="3">
        <dgm:presLayoutVars>
          <dgm:bulletEnabled val="1"/>
        </dgm:presLayoutVars>
      </dgm:prSet>
      <dgm:spPr/>
    </dgm:pt>
    <dgm:pt modelId="{A2545C59-02BE-47AA-82F8-0972DB5BD36F}" type="pres">
      <dgm:prSet presAssocID="{EA017058-54A6-48A9-9499-BA2B347DC65F}" presName="childNode1tx" presStyleLbl="bgAcc1" presStyleIdx="0" presStyleCnt="3">
        <dgm:presLayoutVars>
          <dgm:bulletEnabled val="1"/>
        </dgm:presLayoutVars>
      </dgm:prSet>
      <dgm:spPr/>
    </dgm:pt>
    <dgm:pt modelId="{EB74D405-8AC5-4AA7-BF20-0A4984B8E981}" type="pres">
      <dgm:prSet presAssocID="{EA017058-54A6-48A9-9499-BA2B347DC65F}" presName="parentNode1" presStyleLbl="node1" presStyleIdx="0" presStyleCnt="3">
        <dgm:presLayoutVars>
          <dgm:chMax val="1"/>
          <dgm:bulletEnabled val="1"/>
        </dgm:presLayoutVars>
      </dgm:prSet>
      <dgm:spPr/>
    </dgm:pt>
    <dgm:pt modelId="{EADE94F3-C53E-45DB-87B2-88A0592A8D56}" type="pres">
      <dgm:prSet presAssocID="{EA017058-54A6-48A9-9499-BA2B347DC65F}" presName="connSite1" presStyleCnt="0"/>
      <dgm:spPr/>
    </dgm:pt>
    <dgm:pt modelId="{331753F3-9B04-456E-8AAC-2288094EB80D}" type="pres">
      <dgm:prSet presAssocID="{78C43AAE-991C-46B6-985F-901036CD2B1C}" presName="Name9" presStyleLbl="sibTrans2D1" presStyleIdx="0" presStyleCnt="2"/>
      <dgm:spPr/>
    </dgm:pt>
    <dgm:pt modelId="{F36782E3-5D22-4962-9E1C-62450BCFFB3E}" type="pres">
      <dgm:prSet presAssocID="{80319FD5-613A-4DAE-AB25-42E1840AA120}" presName="composite2" presStyleCnt="0"/>
      <dgm:spPr/>
    </dgm:pt>
    <dgm:pt modelId="{B9772109-CC40-4E99-82B6-0CA2B8B079AC}" type="pres">
      <dgm:prSet presAssocID="{80319FD5-613A-4DAE-AB25-42E1840AA120}" presName="dummyNode2" presStyleLbl="node1" presStyleIdx="0" presStyleCnt="3"/>
      <dgm:spPr/>
    </dgm:pt>
    <dgm:pt modelId="{21885D5F-E8BD-41D7-92BE-6D4F92216592}" type="pres">
      <dgm:prSet presAssocID="{80319FD5-613A-4DAE-AB25-42E1840AA120}" presName="childNode2" presStyleLbl="bgAcc1" presStyleIdx="1" presStyleCnt="3">
        <dgm:presLayoutVars>
          <dgm:bulletEnabled val="1"/>
        </dgm:presLayoutVars>
      </dgm:prSet>
      <dgm:spPr/>
    </dgm:pt>
    <dgm:pt modelId="{2CD6EE3C-8BD3-4068-94A7-7FE3C427EAE4}" type="pres">
      <dgm:prSet presAssocID="{80319FD5-613A-4DAE-AB25-42E1840AA120}" presName="childNode2tx" presStyleLbl="bgAcc1" presStyleIdx="1" presStyleCnt="3">
        <dgm:presLayoutVars>
          <dgm:bulletEnabled val="1"/>
        </dgm:presLayoutVars>
      </dgm:prSet>
      <dgm:spPr/>
    </dgm:pt>
    <dgm:pt modelId="{830F60A6-5D71-43B0-BA63-F4662E1DCB4E}" type="pres">
      <dgm:prSet presAssocID="{80319FD5-613A-4DAE-AB25-42E1840AA120}" presName="parentNode2" presStyleLbl="node1" presStyleIdx="1" presStyleCnt="3">
        <dgm:presLayoutVars>
          <dgm:chMax val="0"/>
          <dgm:bulletEnabled val="1"/>
        </dgm:presLayoutVars>
      </dgm:prSet>
      <dgm:spPr/>
    </dgm:pt>
    <dgm:pt modelId="{46B3569D-577E-425C-A4B7-1B0D4FDE3DAF}" type="pres">
      <dgm:prSet presAssocID="{80319FD5-613A-4DAE-AB25-42E1840AA120}" presName="connSite2" presStyleCnt="0"/>
      <dgm:spPr/>
    </dgm:pt>
    <dgm:pt modelId="{4726646E-1902-4A7A-8320-F1F7FA0A1EA8}" type="pres">
      <dgm:prSet presAssocID="{5E81CD6B-CD77-4CAC-99E3-1A6B52684C54}" presName="Name18" presStyleLbl="sibTrans2D1" presStyleIdx="1" presStyleCnt="2"/>
      <dgm:spPr/>
    </dgm:pt>
    <dgm:pt modelId="{AA59E350-7BC2-4295-9403-72805B533968}" type="pres">
      <dgm:prSet presAssocID="{F74DDA2D-2B07-4269-98F3-22560FACCC5F}" presName="composite1" presStyleCnt="0"/>
      <dgm:spPr/>
    </dgm:pt>
    <dgm:pt modelId="{9B9947FB-4995-4E08-BA75-6213E3CACD64}" type="pres">
      <dgm:prSet presAssocID="{F74DDA2D-2B07-4269-98F3-22560FACCC5F}" presName="dummyNode1" presStyleLbl="node1" presStyleIdx="1" presStyleCnt="3"/>
      <dgm:spPr/>
    </dgm:pt>
    <dgm:pt modelId="{66E7C5CB-0659-4CEB-A6E1-B89DA5F20402}" type="pres">
      <dgm:prSet presAssocID="{F74DDA2D-2B07-4269-98F3-22560FACCC5F}" presName="childNode1" presStyleLbl="bgAcc1" presStyleIdx="2" presStyleCnt="3">
        <dgm:presLayoutVars>
          <dgm:bulletEnabled val="1"/>
        </dgm:presLayoutVars>
      </dgm:prSet>
      <dgm:spPr/>
    </dgm:pt>
    <dgm:pt modelId="{5B1447C0-FF4A-4F5A-8398-72B63E5802B5}" type="pres">
      <dgm:prSet presAssocID="{F74DDA2D-2B07-4269-98F3-22560FACCC5F}" presName="childNode1tx" presStyleLbl="bgAcc1" presStyleIdx="2" presStyleCnt="3">
        <dgm:presLayoutVars>
          <dgm:bulletEnabled val="1"/>
        </dgm:presLayoutVars>
      </dgm:prSet>
      <dgm:spPr/>
    </dgm:pt>
    <dgm:pt modelId="{0824F675-1DDD-4FD2-A589-EDBC69190BF9}" type="pres">
      <dgm:prSet presAssocID="{F74DDA2D-2B07-4269-98F3-22560FACCC5F}" presName="parentNode1" presStyleLbl="node1" presStyleIdx="2" presStyleCnt="3">
        <dgm:presLayoutVars>
          <dgm:chMax val="1"/>
          <dgm:bulletEnabled val="1"/>
        </dgm:presLayoutVars>
      </dgm:prSet>
      <dgm:spPr/>
    </dgm:pt>
    <dgm:pt modelId="{21832274-FD21-4373-80EC-6514DDAB42B6}" type="pres">
      <dgm:prSet presAssocID="{F74DDA2D-2B07-4269-98F3-22560FACCC5F}" presName="connSite1" presStyleCnt="0"/>
      <dgm:spPr/>
    </dgm:pt>
  </dgm:ptLst>
  <dgm:cxnLst>
    <dgm:cxn modelId="{F4F3AA05-00F6-4D57-A389-34F322C0D1D6}" type="presOf" srcId="{129B5958-6604-4B33-B6F7-2400D97E5AD0}" destId="{A2545C59-02BE-47AA-82F8-0972DB5BD36F}" srcOrd="1" destOrd="0" presId="urn:microsoft.com/office/officeart/2005/8/layout/hProcess4"/>
    <dgm:cxn modelId="{5B78F50E-1995-404F-961F-2760DC152248}" type="presOf" srcId="{31864404-0B51-44F2-B676-FF0B5DA9231C}" destId="{5B1447C0-FF4A-4F5A-8398-72B63E5802B5}" srcOrd="1" destOrd="0" presId="urn:microsoft.com/office/officeart/2005/8/layout/hProcess4"/>
    <dgm:cxn modelId="{0FAFFE12-3FFC-420B-81F2-D1D6CFA9F279}" type="presOf" srcId="{31864404-0B51-44F2-B676-FF0B5DA9231C}" destId="{66E7C5CB-0659-4CEB-A6E1-B89DA5F20402}" srcOrd="0" destOrd="0" presId="urn:microsoft.com/office/officeart/2005/8/layout/hProcess4"/>
    <dgm:cxn modelId="{F99B7722-42A3-41D1-AF5B-FC4E0A2F9E51}" type="presOf" srcId="{78C43AAE-991C-46B6-985F-901036CD2B1C}" destId="{331753F3-9B04-456E-8AAC-2288094EB80D}" srcOrd="0" destOrd="0" presId="urn:microsoft.com/office/officeart/2005/8/layout/hProcess4"/>
    <dgm:cxn modelId="{40F55125-5057-4F5A-B93A-5CD47C002D41}" srcId="{F74DDA2D-2B07-4269-98F3-22560FACCC5F}" destId="{31864404-0B51-44F2-B676-FF0B5DA9231C}" srcOrd="0" destOrd="0" parTransId="{4A0BB422-3621-47DB-BFB5-40AD7076A9B8}" sibTransId="{51C63BD1-1E39-490E-A42F-AEEDFAFD7CFD}"/>
    <dgm:cxn modelId="{DCCB4E42-47B3-470D-B159-4FD25DB07ACB}" type="presOf" srcId="{85B408B2-7426-4ECD-AF41-6A8C101E8D61}" destId="{07BF5735-E1F1-4FEE-892A-9BD7D7EE5B3C}" srcOrd="0" destOrd="0" presId="urn:microsoft.com/office/officeart/2005/8/layout/hProcess4"/>
    <dgm:cxn modelId="{3002F44B-C73E-4C1C-944C-9DD8EA7C3524}" type="presOf" srcId="{129B5958-6604-4B33-B6F7-2400D97E5AD0}" destId="{423882D6-74D3-4E44-9557-9B0831B77C5E}" srcOrd="0" destOrd="0" presId="urn:microsoft.com/office/officeart/2005/8/layout/hProcess4"/>
    <dgm:cxn modelId="{CF4F1153-25A5-457B-B556-03DBA48E2276}" type="presOf" srcId="{80319FD5-613A-4DAE-AB25-42E1840AA120}" destId="{830F60A6-5D71-43B0-BA63-F4662E1DCB4E}" srcOrd="0" destOrd="0" presId="urn:microsoft.com/office/officeart/2005/8/layout/hProcess4"/>
    <dgm:cxn modelId="{5EC7907D-2563-4FB4-9066-1A8E4EAE1754}" srcId="{85B408B2-7426-4ECD-AF41-6A8C101E8D61}" destId="{EA017058-54A6-48A9-9499-BA2B347DC65F}" srcOrd="0" destOrd="0" parTransId="{A6419C4C-75C3-423C-8BAD-EBAC8102F25B}" sibTransId="{78C43AAE-991C-46B6-985F-901036CD2B1C}"/>
    <dgm:cxn modelId="{FC7E3390-DECF-4261-94E5-79A331E2E868}" srcId="{EA017058-54A6-48A9-9499-BA2B347DC65F}" destId="{129B5958-6604-4B33-B6F7-2400D97E5AD0}" srcOrd="0" destOrd="0" parTransId="{F83EC012-8330-49F5-8D8B-B117319A8C0E}" sibTransId="{9A1AD122-6A91-41C3-981C-D43D5BBB4E59}"/>
    <dgm:cxn modelId="{0C53B092-558D-436E-A6D3-E59CE96FE598}" type="presOf" srcId="{C5C9B5B4-C400-4131-AF93-818497A4933F}" destId="{2CD6EE3C-8BD3-4068-94A7-7FE3C427EAE4}" srcOrd="1" destOrd="0" presId="urn:microsoft.com/office/officeart/2005/8/layout/hProcess4"/>
    <dgm:cxn modelId="{42365F99-9180-4381-95D4-4B161B56A010}" type="presOf" srcId="{EA017058-54A6-48A9-9499-BA2B347DC65F}" destId="{EB74D405-8AC5-4AA7-BF20-0A4984B8E981}" srcOrd="0" destOrd="0" presId="urn:microsoft.com/office/officeart/2005/8/layout/hProcess4"/>
    <dgm:cxn modelId="{549805A8-B832-471B-B8E0-A9F52390464F}" type="presOf" srcId="{F74DDA2D-2B07-4269-98F3-22560FACCC5F}" destId="{0824F675-1DDD-4FD2-A589-EDBC69190BF9}" srcOrd="0" destOrd="0" presId="urn:microsoft.com/office/officeart/2005/8/layout/hProcess4"/>
    <dgm:cxn modelId="{FC5309AF-9A0D-47D8-B724-A29DABCF25CD}" type="presOf" srcId="{5E81CD6B-CD77-4CAC-99E3-1A6B52684C54}" destId="{4726646E-1902-4A7A-8320-F1F7FA0A1EA8}" srcOrd="0" destOrd="0" presId="urn:microsoft.com/office/officeart/2005/8/layout/hProcess4"/>
    <dgm:cxn modelId="{CE2EAEB0-C0E7-466B-BAC1-9574351D1D10}" srcId="{80319FD5-613A-4DAE-AB25-42E1840AA120}" destId="{C5C9B5B4-C400-4131-AF93-818497A4933F}" srcOrd="0" destOrd="0" parTransId="{3053862D-8E3C-49CF-ADD7-5E81F68D8F49}" sibTransId="{F2DD02D6-A46A-436B-A6E5-E3E9E626B9B3}"/>
    <dgm:cxn modelId="{8ADE0CBC-924D-4A0F-8528-05E2D1795256}" type="presOf" srcId="{C5C9B5B4-C400-4131-AF93-818497A4933F}" destId="{21885D5F-E8BD-41D7-92BE-6D4F92216592}" srcOrd="0" destOrd="0" presId="urn:microsoft.com/office/officeart/2005/8/layout/hProcess4"/>
    <dgm:cxn modelId="{D9C66AE6-B12F-42E1-BD4D-044ADE4AA424}" srcId="{85B408B2-7426-4ECD-AF41-6A8C101E8D61}" destId="{80319FD5-613A-4DAE-AB25-42E1840AA120}" srcOrd="1" destOrd="0" parTransId="{6B3585C8-5267-4D77-8714-2ED12B323094}" sibTransId="{5E81CD6B-CD77-4CAC-99E3-1A6B52684C54}"/>
    <dgm:cxn modelId="{974F2CFF-1B38-4E2B-97F3-D8C56035FD94}" srcId="{85B408B2-7426-4ECD-AF41-6A8C101E8D61}" destId="{F74DDA2D-2B07-4269-98F3-22560FACCC5F}" srcOrd="2" destOrd="0" parTransId="{7E97F653-533C-407E-AE0B-7C82694CA95C}" sibTransId="{501A7E14-690B-4201-AE77-2E8C48B4370C}"/>
    <dgm:cxn modelId="{C6122338-B962-4695-8C73-A2677CB9B6E3}" type="presParOf" srcId="{07BF5735-E1F1-4FEE-892A-9BD7D7EE5B3C}" destId="{86ED61B9-305F-452B-982B-237C2AA61953}" srcOrd="0" destOrd="0" presId="urn:microsoft.com/office/officeart/2005/8/layout/hProcess4"/>
    <dgm:cxn modelId="{FBE6A386-9EFF-42BF-8A52-D9E63F708F2B}" type="presParOf" srcId="{07BF5735-E1F1-4FEE-892A-9BD7D7EE5B3C}" destId="{2CEC636A-657E-4EE8-A61B-38A8768870E5}" srcOrd="1" destOrd="0" presId="urn:microsoft.com/office/officeart/2005/8/layout/hProcess4"/>
    <dgm:cxn modelId="{9C6C4A2F-6B86-4643-88A9-0EB4F4C0283F}" type="presParOf" srcId="{07BF5735-E1F1-4FEE-892A-9BD7D7EE5B3C}" destId="{686790BE-3162-493A-B1EA-D4D730AD5E06}" srcOrd="2" destOrd="0" presId="urn:microsoft.com/office/officeart/2005/8/layout/hProcess4"/>
    <dgm:cxn modelId="{44FC60B6-21B8-440B-91C4-D514DF648EF8}" type="presParOf" srcId="{686790BE-3162-493A-B1EA-D4D730AD5E06}" destId="{4A34BA51-0DF6-442C-AC6A-6B2A736501BB}" srcOrd="0" destOrd="0" presId="urn:microsoft.com/office/officeart/2005/8/layout/hProcess4"/>
    <dgm:cxn modelId="{A37E953D-F53B-45B6-AC58-693E45630413}" type="presParOf" srcId="{4A34BA51-0DF6-442C-AC6A-6B2A736501BB}" destId="{5CBBD36C-5C39-4FEE-9F1F-CD4BDBE3684C}" srcOrd="0" destOrd="0" presId="urn:microsoft.com/office/officeart/2005/8/layout/hProcess4"/>
    <dgm:cxn modelId="{7648CE06-F9B3-447F-AA3D-D55891B90FC6}" type="presParOf" srcId="{4A34BA51-0DF6-442C-AC6A-6B2A736501BB}" destId="{423882D6-74D3-4E44-9557-9B0831B77C5E}" srcOrd="1" destOrd="0" presId="urn:microsoft.com/office/officeart/2005/8/layout/hProcess4"/>
    <dgm:cxn modelId="{E7890754-D27E-4829-9299-7C4DAB7B15A4}" type="presParOf" srcId="{4A34BA51-0DF6-442C-AC6A-6B2A736501BB}" destId="{A2545C59-02BE-47AA-82F8-0972DB5BD36F}" srcOrd="2" destOrd="0" presId="urn:microsoft.com/office/officeart/2005/8/layout/hProcess4"/>
    <dgm:cxn modelId="{837EDDAC-0852-4172-9228-1EB96F74768C}" type="presParOf" srcId="{4A34BA51-0DF6-442C-AC6A-6B2A736501BB}" destId="{EB74D405-8AC5-4AA7-BF20-0A4984B8E981}" srcOrd="3" destOrd="0" presId="urn:microsoft.com/office/officeart/2005/8/layout/hProcess4"/>
    <dgm:cxn modelId="{BD907806-A64A-4107-BF8A-28035B27A20D}" type="presParOf" srcId="{4A34BA51-0DF6-442C-AC6A-6B2A736501BB}" destId="{EADE94F3-C53E-45DB-87B2-88A0592A8D56}" srcOrd="4" destOrd="0" presId="urn:microsoft.com/office/officeart/2005/8/layout/hProcess4"/>
    <dgm:cxn modelId="{D972D229-358A-4EDE-8ADA-43C4158B1425}" type="presParOf" srcId="{686790BE-3162-493A-B1EA-D4D730AD5E06}" destId="{331753F3-9B04-456E-8AAC-2288094EB80D}" srcOrd="1" destOrd="0" presId="urn:microsoft.com/office/officeart/2005/8/layout/hProcess4"/>
    <dgm:cxn modelId="{551D4F7D-380B-43FB-88F1-85F6D8C7A929}" type="presParOf" srcId="{686790BE-3162-493A-B1EA-D4D730AD5E06}" destId="{F36782E3-5D22-4962-9E1C-62450BCFFB3E}" srcOrd="2" destOrd="0" presId="urn:microsoft.com/office/officeart/2005/8/layout/hProcess4"/>
    <dgm:cxn modelId="{41D0F99F-A13D-4763-BE42-86DE63D2D9D9}" type="presParOf" srcId="{F36782E3-5D22-4962-9E1C-62450BCFFB3E}" destId="{B9772109-CC40-4E99-82B6-0CA2B8B079AC}" srcOrd="0" destOrd="0" presId="urn:microsoft.com/office/officeart/2005/8/layout/hProcess4"/>
    <dgm:cxn modelId="{1AA9CF4A-D208-4446-BDB2-A8B9DCFFAAFF}" type="presParOf" srcId="{F36782E3-5D22-4962-9E1C-62450BCFFB3E}" destId="{21885D5F-E8BD-41D7-92BE-6D4F92216592}" srcOrd="1" destOrd="0" presId="urn:microsoft.com/office/officeart/2005/8/layout/hProcess4"/>
    <dgm:cxn modelId="{E4113EC5-C56F-4C4E-B52C-79B9A62FB115}" type="presParOf" srcId="{F36782E3-5D22-4962-9E1C-62450BCFFB3E}" destId="{2CD6EE3C-8BD3-4068-94A7-7FE3C427EAE4}" srcOrd="2" destOrd="0" presId="urn:microsoft.com/office/officeart/2005/8/layout/hProcess4"/>
    <dgm:cxn modelId="{CD2E2E2C-D1B9-48AF-92B1-FCBD57E2C160}" type="presParOf" srcId="{F36782E3-5D22-4962-9E1C-62450BCFFB3E}" destId="{830F60A6-5D71-43B0-BA63-F4662E1DCB4E}" srcOrd="3" destOrd="0" presId="urn:microsoft.com/office/officeart/2005/8/layout/hProcess4"/>
    <dgm:cxn modelId="{3417980D-0519-4AA9-A806-E82FE7AA9FDA}" type="presParOf" srcId="{F36782E3-5D22-4962-9E1C-62450BCFFB3E}" destId="{46B3569D-577E-425C-A4B7-1B0D4FDE3DAF}" srcOrd="4" destOrd="0" presId="urn:microsoft.com/office/officeart/2005/8/layout/hProcess4"/>
    <dgm:cxn modelId="{9F8AB8AC-1E6A-4ABE-A639-D57071A0EFBA}" type="presParOf" srcId="{686790BE-3162-493A-B1EA-D4D730AD5E06}" destId="{4726646E-1902-4A7A-8320-F1F7FA0A1EA8}" srcOrd="3" destOrd="0" presId="urn:microsoft.com/office/officeart/2005/8/layout/hProcess4"/>
    <dgm:cxn modelId="{A649D36E-97AA-4C8A-B825-067326E5CA03}" type="presParOf" srcId="{686790BE-3162-493A-B1EA-D4D730AD5E06}" destId="{AA59E350-7BC2-4295-9403-72805B533968}" srcOrd="4" destOrd="0" presId="urn:microsoft.com/office/officeart/2005/8/layout/hProcess4"/>
    <dgm:cxn modelId="{6A6B84AB-DFCC-40D4-9FF4-A388AF4C8683}" type="presParOf" srcId="{AA59E350-7BC2-4295-9403-72805B533968}" destId="{9B9947FB-4995-4E08-BA75-6213E3CACD64}" srcOrd="0" destOrd="0" presId="urn:microsoft.com/office/officeart/2005/8/layout/hProcess4"/>
    <dgm:cxn modelId="{78AF046A-25DD-4582-8A15-5869036CA94A}" type="presParOf" srcId="{AA59E350-7BC2-4295-9403-72805B533968}" destId="{66E7C5CB-0659-4CEB-A6E1-B89DA5F20402}" srcOrd="1" destOrd="0" presId="urn:microsoft.com/office/officeart/2005/8/layout/hProcess4"/>
    <dgm:cxn modelId="{3AC8662E-FE66-437D-BB72-8EE690EE5E28}" type="presParOf" srcId="{AA59E350-7BC2-4295-9403-72805B533968}" destId="{5B1447C0-FF4A-4F5A-8398-72B63E5802B5}" srcOrd="2" destOrd="0" presId="urn:microsoft.com/office/officeart/2005/8/layout/hProcess4"/>
    <dgm:cxn modelId="{8720C325-97BF-461F-B9D9-EFE3AA9B14C0}" type="presParOf" srcId="{AA59E350-7BC2-4295-9403-72805B533968}" destId="{0824F675-1DDD-4FD2-A589-EDBC69190BF9}" srcOrd="3" destOrd="0" presId="urn:microsoft.com/office/officeart/2005/8/layout/hProcess4"/>
    <dgm:cxn modelId="{BC891217-FC3C-48C2-8DC5-7B16902F68F7}" type="presParOf" srcId="{AA59E350-7BC2-4295-9403-72805B533968}" destId="{21832274-FD21-4373-80EC-6514DDAB42B6}"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3882D6-74D3-4E44-9557-9B0831B77C5E}">
      <dsp:nvSpPr>
        <dsp:cNvPr id="0" name=""/>
        <dsp:cNvSpPr/>
      </dsp:nvSpPr>
      <dsp:spPr>
        <a:xfrm>
          <a:off x="646245" y="959974"/>
          <a:ext cx="2236514" cy="1844656"/>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20955" rIns="20955" bIns="20955" numCol="1" spcCol="1270" anchor="t" anchorCtr="0">
          <a:noAutofit/>
        </a:bodyPr>
        <a:lstStyle/>
        <a:p>
          <a:pPr marL="57150" lvl="1" indent="-57150" algn="just" defTabSz="488950">
            <a:lnSpc>
              <a:spcPct val="90000"/>
            </a:lnSpc>
            <a:spcBef>
              <a:spcPct val="0"/>
            </a:spcBef>
            <a:spcAft>
              <a:spcPct val="15000"/>
            </a:spcAft>
            <a:buChar char="•"/>
          </a:pPr>
          <a:r>
            <a:rPr lang="es-MX" sz="1100" kern="1200" dirty="0">
              <a:latin typeface="Lucida Sans Unicode" panose="020B0602030504020204" pitchFamily="34" charset="0"/>
              <a:cs typeface="Lucida Sans Unicode" panose="020B0602030504020204" pitchFamily="34" charset="0"/>
            </a:rPr>
            <a:t>La aplicación de medidas preventivas permitió la detección de una operación sospechosa de parte de un banco y el envío de un ROS a la UAF. </a:t>
          </a:r>
          <a:endParaRPr lang="es-CL" sz="1100" kern="1200" dirty="0">
            <a:latin typeface="Lucida Sans Unicode" panose="020B0602030504020204" pitchFamily="34" charset="0"/>
            <a:cs typeface="Lucida Sans Unicode" panose="020B0602030504020204" pitchFamily="34" charset="0"/>
          </a:endParaRPr>
        </a:p>
      </dsp:txBody>
      <dsp:txXfrm>
        <a:off x="688696" y="1002425"/>
        <a:ext cx="2151612" cy="1364470"/>
      </dsp:txXfrm>
    </dsp:sp>
    <dsp:sp modelId="{331753F3-9B04-456E-8AAC-2288094EB80D}">
      <dsp:nvSpPr>
        <dsp:cNvPr id="0" name=""/>
        <dsp:cNvSpPr/>
      </dsp:nvSpPr>
      <dsp:spPr>
        <a:xfrm>
          <a:off x="1868171" y="1273836"/>
          <a:ext cx="2651826" cy="2651826"/>
        </a:xfrm>
        <a:prstGeom prst="leftCircularArrow">
          <a:avLst>
            <a:gd name="adj1" fmla="val 3848"/>
            <a:gd name="adj2" fmla="val 481512"/>
            <a:gd name="adj3" fmla="val 2257023"/>
            <a:gd name="adj4" fmla="val 9024489"/>
            <a:gd name="adj5" fmla="val 449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B74D405-8AC5-4AA7-BF20-0A4984B8E981}">
      <dsp:nvSpPr>
        <dsp:cNvPr id="0" name=""/>
        <dsp:cNvSpPr/>
      </dsp:nvSpPr>
      <dsp:spPr>
        <a:xfrm>
          <a:off x="1143248" y="2409347"/>
          <a:ext cx="1988012" cy="79056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s-MX" sz="1600" b="1" kern="1200" dirty="0">
              <a:solidFill>
                <a:schemeClr val="tx1"/>
              </a:solidFill>
              <a:latin typeface="Lucida Sans Unicode" panose="020B0602030504020204" pitchFamily="34" charset="0"/>
              <a:cs typeface="Lucida Sans Unicode" panose="020B0602030504020204" pitchFamily="34" charset="0"/>
            </a:rPr>
            <a:t>Banco </a:t>
          </a:r>
        </a:p>
        <a:p>
          <a:pPr marL="0" lvl="0" indent="0" algn="ctr" defTabSz="711200">
            <a:lnSpc>
              <a:spcPct val="90000"/>
            </a:lnSpc>
            <a:spcBef>
              <a:spcPct val="0"/>
            </a:spcBef>
            <a:spcAft>
              <a:spcPct val="35000"/>
            </a:spcAft>
            <a:buNone/>
          </a:pPr>
          <a:r>
            <a:rPr lang="es-MX" sz="1600" b="1" kern="1200" dirty="0">
              <a:solidFill>
                <a:schemeClr val="tx1"/>
              </a:solidFill>
              <a:latin typeface="Lucida Sans Unicode" panose="020B0602030504020204" pitchFamily="34" charset="0"/>
              <a:cs typeface="Lucida Sans Unicode" panose="020B0602030504020204" pitchFamily="34" charset="0"/>
            </a:rPr>
            <a:t>(sujeto obligado)</a:t>
          </a:r>
          <a:endParaRPr lang="es-CL" sz="1600" b="1" kern="1200" dirty="0">
            <a:solidFill>
              <a:schemeClr val="tx1"/>
            </a:solidFill>
            <a:latin typeface="Lucida Sans Unicode" panose="020B0602030504020204" pitchFamily="34" charset="0"/>
            <a:cs typeface="Lucida Sans Unicode" panose="020B0602030504020204" pitchFamily="34" charset="0"/>
          </a:endParaRPr>
        </a:p>
      </dsp:txBody>
      <dsp:txXfrm>
        <a:off x="1166403" y="2432502"/>
        <a:ext cx="1941702" cy="744257"/>
      </dsp:txXfrm>
    </dsp:sp>
    <dsp:sp modelId="{21885D5F-E8BD-41D7-92BE-6D4F92216592}">
      <dsp:nvSpPr>
        <dsp:cNvPr id="0" name=""/>
        <dsp:cNvSpPr/>
      </dsp:nvSpPr>
      <dsp:spPr>
        <a:xfrm>
          <a:off x="3617235" y="959974"/>
          <a:ext cx="2236514" cy="1844656"/>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20955" rIns="20955" bIns="20955" numCol="1" spcCol="1270" anchor="t" anchorCtr="0">
          <a:noAutofit/>
        </a:bodyPr>
        <a:lstStyle/>
        <a:p>
          <a:pPr marL="57150" lvl="1" indent="-57150" algn="just" defTabSz="488950">
            <a:lnSpc>
              <a:spcPct val="90000"/>
            </a:lnSpc>
            <a:spcBef>
              <a:spcPct val="0"/>
            </a:spcBef>
            <a:spcAft>
              <a:spcPct val="15000"/>
            </a:spcAft>
            <a:buChar char="•"/>
          </a:pPr>
          <a:r>
            <a:rPr lang="es-MX" sz="1100" kern="1200" dirty="0">
              <a:latin typeface="Lucida Sans Unicode" panose="020B0602030504020204" pitchFamily="34" charset="0"/>
              <a:cs typeface="Lucida Sans Unicode" panose="020B0602030504020204" pitchFamily="34" charset="0"/>
            </a:rPr>
            <a:t>A través de los procesos de inteligencia financiera, la UAF detectó indicios de LA y envió un Informe de Inteligencia al Ministerio Público.</a:t>
          </a:r>
          <a:endParaRPr lang="es-CL" sz="1100" kern="1200" dirty="0">
            <a:latin typeface="Lucida Sans Unicode" panose="020B0602030504020204" pitchFamily="34" charset="0"/>
            <a:cs typeface="Lucida Sans Unicode" panose="020B0602030504020204" pitchFamily="34" charset="0"/>
          </a:endParaRPr>
        </a:p>
      </dsp:txBody>
      <dsp:txXfrm>
        <a:off x="3659686" y="1397708"/>
        <a:ext cx="2151612" cy="1364470"/>
      </dsp:txXfrm>
    </dsp:sp>
    <dsp:sp modelId="{4726646E-1902-4A7A-8320-F1F7FA0A1EA8}">
      <dsp:nvSpPr>
        <dsp:cNvPr id="0" name=""/>
        <dsp:cNvSpPr/>
      </dsp:nvSpPr>
      <dsp:spPr>
        <a:xfrm>
          <a:off x="4820523" y="-233386"/>
          <a:ext cx="2937603" cy="2937603"/>
        </a:xfrm>
        <a:prstGeom prst="circularArrow">
          <a:avLst>
            <a:gd name="adj1" fmla="val 3474"/>
            <a:gd name="adj2" fmla="val 430786"/>
            <a:gd name="adj3" fmla="val 19393703"/>
            <a:gd name="adj4" fmla="val 12575511"/>
            <a:gd name="adj5" fmla="val 4053"/>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30F60A6-5D71-43B0-BA63-F4662E1DCB4E}">
      <dsp:nvSpPr>
        <dsp:cNvPr id="0" name=""/>
        <dsp:cNvSpPr/>
      </dsp:nvSpPr>
      <dsp:spPr>
        <a:xfrm>
          <a:off x="4114238" y="564690"/>
          <a:ext cx="1988012" cy="790567"/>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s-MX" sz="1600" b="1" kern="1200" dirty="0">
              <a:solidFill>
                <a:schemeClr val="tx1"/>
              </a:solidFill>
              <a:latin typeface="Lucida Sans Unicode" panose="020B0602030504020204" pitchFamily="34" charset="0"/>
              <a:cs typeface="Lucida Sans Unicode" panose="020B0602030504020204" pitchFamily="34" charset="0"/>
            </a:rPr>
            <a:t>UAF</a:t>
          </a:r>
          <a:endParaRPr lang="es-CL" sz="1600" b="1" kern="1200" dirty="0">
            <a:solidFill>
              <a:schemeClr val="tx1"/>
            </a:solidFill>
            <a:latin typeface="Lucida Sans Unicode" panose="020B0602030504020204" pitchFamily="34" charset="0"/>
            <a:cs typeface="Lucida Sans Unicode" panose="020B0602030504020204" pitchFamily="34" charset="0"/>
          </a:endParaRPr>
        </a:p>
      </dsp:txBody>
      <dsp:txXfrm>
        <a:off x="4137393" y="587845"/>
        <a:ext cx="1941702" cy="744257"/>
      </dsp:txXfrm>
    </dsp:sp>
    <dsp:sp modelId="{66E7C5CB-0659-4CEB-A6E1-B89DA5F20402}">
      <dsp:nvSpPr>
        <dsp:cNvPr id="0" name=""/>
        <dsp:cNvSpPr/>
      </dsp:nvSpPr>
      <dsp:spPr>
        <a:xfrm>
          <a:off x="6588225" y="959974"/>
          <a:ext cx="2236514" cy="1844656"/>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20955" rIns="20955" bIns="20955" numCol="1" spcCol="1270" anchor="t" anchorCtr="0">
          <a:noAutofit/>
        </a:bodyPr>
        <a:lstStyle/>
        <a:p>
          <a:pPr marL="57150" lvl="1" indent="-57150" algn="just" defTabSz="488950">
            <a:lnSpc>
              <a:spcPct val="90000"/>
            </a:lnSpc>
            <a:spcBef>
              <a:spcPct val="0"/>
            </a:spcBef>
            <a:spcAft>
              <a:spcPct val="15000"/>
            </a:spcAft>
            <a:buChar char="•"/>
          </a:pPr>
          <a:r>
            <a:rPr lang="es-MX" sz="1100" kern="1200" dirty="0">
              <a:latin typeface="Lucida Sans Unicode" panose="020B0602030504020204" pitchFamily="34" charset="0"/>
              <a:cs typeface="Lucida Sans Unicode" panose="020B0602030504020204" pitchFamily="34" charset="0"/>
            </a:rPr>
            <a:t>El Ministerio Público dio inicio a una investigación penal, constituyéndose en uno de los casos más grandes de corrupción y de lavado de activos en Chile. </a:t>
          </a:r>
          <a:endParaRPr lang="es-CL" sz="1100" kern="1200" dirty="0">
            <a:latin typeface="Lucida Sans Unicode" panose="020B0602030504020204" pitchFamily="34" charset="0"/>
            <a:cs typeface="Lucida Sans Unicode" panose="020B0602030504020204" pitchFamily="34" charset="0"/>
          </a:endParaRPr>
        </a:p>
      </dsp:txBody>
      <dsp:txXfrm>
        <a:off x="6630676" y="1002425"/>
        <a:ext cx="2151612" cy="1364470"/>
      </dsp:txXfrm>
    </dsp:sp>
    <dsp:sp modelId="{0824F675-1DDD-4FD2-A589-EDBC69190BF9}">
      <dsp:nvSpPr>
        <dsp:cNvPr id="0" name=""/>
        <dsp:cNvSpPr/>
      </dsp:nvSpPr>
      <dsp:spPr>
        <a:xfrm>
          <a:off x="7085228" y="2409347"/>
          <a:ext cx="1988012" cy="790567"/>
        </a:xfrm>
        <a:prstGeom prst="roundRect">
          <a:avLst>
            <a:gd name="adj" fmla="val 10000"/>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s-MX" sz="1600" b="1" kern="1200" dirty="0">
              <a:solidFill>
                <a:schemeClr val="tx1"/>
              </a:solidFill>
              <a:latin typeface="Lucida Sans Unicode" panose="020B0602030504020204" pitchFamily="34" charset="0"/>
              <a:cs typeface="Lucida Sans Unicode" panose="020B0602030504020204" pitchFamily="34" charset="0"/>
            </a:rPr>
            <a:t>Ministerio Público</a:t>
          </a:r>
          <a:endParaRPr lang="es-CL" sz="1600" b="1" kern="1200" dirty="0">
            <a:solidFill>
              <a:schemeClr val="tx1"/>
            </a:solidFill>
            <a:latin typeface="Lucida Sans Unicode" panose="020B0602030504020204" pitchFamily="34" charset="0"/>
            <a:cs typeface="Lucida Sans Unicode" panose="020B0602030504020204" pitchFamily="34" charset="0"/>
          </a:endParaRPr>
        </a:p>
      </dsp:txBody>
      <dsp:txXfrm>
        <a:off x="7108383" y="2432502"/>
        <a:ext cx="1941702" cy="74425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s-CL"/>
          </a:p>
        </p:txBody>
      </p:sp>
      <p:sp>
        <p:nvSpPr>
          <p:cNvPr id="3" name="Marcador de fecha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0B8B2BE9-5C64-4BE3-AC70-21EB77777BCF}" type="datetimeFigureOut">
              <a:rPr lang="es-CL" smtClean="0"/>
              <a:t>22-10-2023</a:t>
            </a:fld>
            <a:endParaRPr lang="es-CL"/>
          </a:p>
        </p:txBody>
      </p:sp>
      <p:sp>
        <p:nvSpPr>
          <p:cNvPr id="4" name="Marcador de imagen de diapositiva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s-CL"/>
          </a:p>
        </p:txBody>
      </p:sp>
      <p:sp>
        <p:nvSpPr>
          <p:cNvPr id="5" name="Marcador de notas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83A99386-7937-48E0-B1F5-D28C59B550AE}" type="slidenum">
              <a:rPr lang="es-CL" smtClean="0"/>
              <a:t>‹#›</a:t>
            </a:fld>
            <a:endParaRPr lang="es-CL"/>
          </a:p>
        </p:txBody>
      </p:sp>
    </p:spTree>
    <p:extLst>
      <p:ext uri="{BB962C8B-B14F-4D97-AF65-F5344CB8AC3E}">
        <p14:creationId xmlns:p14="http://schemas.microsoft.com/office/powerpoint/2010/main" val="897419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6_Diseño personalizado">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1709C79-4377-BEC7-F5F4-8614D3CB78E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ítulo 6"/>
          <p:cNvSpPr>
            <a:spLocks noGrp="1"/>
          </p:cNvSpPr>
          <p:nvPr>
            <p:ph type="title"/>
          </p:nvPr>
        </p:nvSpPr>
        <p:spPr>
          <a:xfrm>
            <a:off x="1411131" y="2403709"/>
            <a:ext cx="4572000" cy="1700823"/>
          </a:xfrm>
        </p:spPr>
        <p:txBody>
          <a:bodyPr>
            <a:normAutofit/>
          </a:bodyPr>
          <a:lstStyle>
            <a:lvl1pPr algn="ctr">
              <a:defRPr sz="3200">
                <a:solidFill>
                  <a:schemeClr val="tx1"/>
                </a:solidFill>
              </a:defRPr>
            </a:lvl1pPr>
          </a:lstStyle>
          <a:p>
            <a:r>
              <a:rPr lang="es-ES"/>
              <a:t>Haga clic para modificar el estilo de título del patrón</a:t>
            </a:r>
            <a:endParaRPr lang="es-CL" dirty="0"/>
          </a:p>
        </p:txBody>
      </p:sp>
    </p:spTree>
    <p:extLst>
      <p:ext uri="{BB962C8B-B14F-4D97-AF65-F5344CB8AC3E}">
        <p14:creationId xmlns:p14="http://schemas.microsoft.com/office/powerpoint/2010/main" val="2943831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A5F82E05-4CD3-470C-B18D-6976E476842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4" y="0"/>
            <a:ext cx="12189631" cy="6858000"/>
          </a:xfrm>
          <a:prstGeom prst="rect">
            <a:avLst/>
          </a:prstGeom>
        </p:spPr>
      </p:pic>
      <p:sp>
        <p:nvSpPr>
          <p:cNvPr id="2" name="Título 1"/>
          <p:cNvSpPr>
            <a:spLocks noGrp="1"/>
          </p:cNvSpPr>
          <p:nvPr>
            <p:ph type="title"/>
          </p:nvPr>
        </p:nvSpPr>
        <p:spPr>
          <a:xfrm>
            <a:off x="658812" y="501800"/>
            <a:ext cx="8992263" cy="1060998"/>
          </a:xfrm>
        </p:spPr>
        <p:txBody>
          <a:bodyPr>
            <a:normAutofit/>
          </a:bodyPr>
          <a:lstStyle>
            <a:lvl1pPr algn="l">
              <a:defRPr sz="2800">
                <a:solidFill>
                  <a:schemeClr val="tx1"/>
                </a:solidFill>
              </a:defRPr>
            </a:lvl1pPr>
          </a:lstStyle>
          <a:p>
            <a:r>
              <a:rPr lang="es-ES"/>
              <a:t>Haga clic para modificar el estilo de título del patrón</a:t>
            </a:r>
            <a:endParaRPr lang="es-CL" dirty="0"/>
          </a:p>
        </p:txBody>
      </p:sp>
      <p:sp>
        <p:nvSpPr>
          <p:cNvPr id="3" name="Marcador de fecha 2"/>
          <p:cNvSpPr>
            <a:spLocks noGrp="1"/>
          </p:cNvSpPr>
          <p:nvPr>
            <p:ph type="dt" sz="half" idx="10"/>
          </p:nvPr>
        </p:nvSpPr>
        <p:spPr>
          <a:xfrm>
            <a:off x="838200" y="6356350"/>
            <a:ext cx="2743200" cy="365125"/>
          </a:xfrm>
          <a:prstGeom prst="rect">
            <a:avLst/>
          </a:prstGeom>
        </p:spPr>
        <p:txBody>
          <a:bodyPr/>
          <a:lstStyle/>
          <a:p>
            <a:fld id="{16847A0A-E93E-4613-9947-D9BE8CC80335}" type="datetimeFigureOut">
              <a:rPr lang="es-CL" smtClean="0"/>
              <a:t>22-10-2023</a:t>
            </a:fld>
            <a:endParaRPr lang="es-CL"/>
          </a:p>
        </p:txBody>
      </p:sp>
      <p:sp>
        <p:nvSpPr>
          <p:cNvPr id="4" name="Marcador de pie de página 3"/>
          <p:cNvSpPr>
            <a:spLocks noGrp="1"/>
          </p:cNvSpPr>
          <p:nvPr>
            <p:ph type="ftr" sz="quarter" idx="11"/>
          </p:nvPr>
        </p:nvSpPr>
        <p:spPr/>
        <p:txBody>
          <a:bodyPr/>
          <a:lstStyle/>
          <a:p>
            <a:endParaRPr lang="es-CL"/>
          </a:p>
        </p:txBody>
      </p:sp>
      <p:sp>
        <p:nvSpPr>
          <p:cNvPr id="5" name="Marcador de número de diapositiva 4"/>
          <p:cNvSpPr>
            <a:spLocks noGrp="1"/>
          </p:cNvSpPr>
          <p:nvPr>
            <p:ph type="sldNum" sz="quarter" idx="12"/>
          </p:nvPr>
        </p:nvSpPr>
        <p:spPr/>
        <p:txBody>
          <a:bodyPr/>
          <a:lstStyle/>
          <a:p>
            <a:fld id="{EDB87203-EFDC-4948-910A-0D00A73EEBAC}" type="slidenum">
              <a:rPr lang="es-CL" smtClean="0"/>
              <a:t>‹#›</a:t>
            </a:fld>
            <a:endParaRPr lang="es-CL"/>
          </a:p>
        </p:txBody>
      </p:sp>
      <p:sp>
        <p:nvSpPr>
          <p:cNvPr id="14" name="Marcador de contenido 13">
            <a:extLst>
              <a:ext uri="{FF2B5EF4-FFF2-40B4-BE49-F238E27FC236}">
                <a16:creationId xmlns:a16="http://schemas.microsoft.com/office/drawing/2014/main" id="{E5F0EA6F-367B-4333-9053-2263B5E7ED6B}"/>
              </a:ext>
            </a:extLst>
          </p:cNvPr>
          <p:cNvSpPr>
            <a:spLocks noGrp="1"/>
          </p:cNvSpPr>
          <p:nvPr>
            <p:ph sz="quarter" idx="13"/>
          </p:nvPr>
        </p:nvSpPr>
        <p:spPr>
          <a:xfrm>
            <a:off x="658813" y="1889125"/>
            <a:ext cx="11177587" cy="3332163"/>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dirty="0"/>
          </a:p>
        </p:txBody>
      </p:sp>
    </p:spTree>
    <p:extLst>
      <p:ext uri="{BB962C8B-B14F-4D97-AF65-F5344CB8AC3E}">
        <p14:creationId xmlns:p14="http://schemas.microsoft.com/office/powerpoint/2010/main" val="1524938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8_Diseño personalizado">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84A3FBEF-292A-4207-95F2-94F42663CA7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714"/>
            <a:ext cx="12192000" cy="6856286"/>
          </a:xfrm>
          <a:prstGeom prst="rect">
            <a:avLst/>
          </a:prstGeom>
        </p:spPr>
      </p:pic>
      <p:sp>
        <p:nvSpPr>
          <p:cNvPr id="2" name="Título 1"/>
          <p:cNvSpPr>
            <a:spLocks noGrp="1"/>
          </p:cNvSpPr>
          <p:nvPr>
            <p:ph type="title"/>
          </p:nvPr>
        </p:nvSpPr>
        <p:spPr>
          <a:xfrm>
            <a:off x="1492393" y="2968236"/>
            <a:ext cx="6408712" cy="1325563"/>
          </a:xfrm>
        </p:spPr>
        <p:txBody>
          <a:bodyPr/>
          <a:lstStyle>
            <a:lvl1pPr algn="ctr">
              <a:defRPr>
                <a:solidFill>
                  <a:schemeClr val="tx1"/>
                </a:solidFill>
              </a:defRPr>
            </a:lvl1pPr>
          </a:lstStyle>
          <a:p>
            <a:r>
              <a:rPr lang="es-ES"/>
              <a:t>Haga clic para modificar el estilo de título del patrón</a:t>
            </a:r>
            <a:endParaRPr lang="es-CL" dirty="0"/>
          </a:p>
        </p:txBody>
      </p:sp>
      <p:sp>
        <p:nvSpPr>
          <p:cNvPr id="3" name="Marcador de fecha 2"/>
          <p:cNvSpPr>
            <a:spLocks noGrp="1"/>
          </p:cNvSpPr>
          <p:nvPr>
            <p:ph type="dt" sz="half" idx="10"/>
          </p:nvPr>
        </p:nvSpPr>
        <p:spPr>
          <a:xfrm>
            <a:off x="838200" y="6356350"/>
            <a:ext cx="2743200" cy="365125"/>
          </a:xfrm>
          <a:prstGeom prst="rect">
            <a:avLst/>
          </a:prstGeom>
        </p:spPr>
        <p:txBody>
          <a:bodyPr/>
          <a:lstStyle/>
          <a:p>
            <a:fld id="{16847A0A-E93E-4613-9947-D9BE8CC80335}" type="datetimeFigureOut">
              <a:rPr lang="es-CL" smtClean="0"/>
              <a:t>22-10-2023</a:t>
            </a:fld>
            <a:endParaRPr lang="es-CL" dirty="0"/>
          </a:p>
        </p:txBody>
      </p:sp>
      <p:sp>
        <p:nvSpPr>
          <p:cNvPr id="4" name="Marcador de pie de página 3"/>
          <p:cNvSpPr>
            <a:spLocks noGrp="1"/>
          </p:cNvSpPr>
          <p:nvPr>
            <p:ph type="ftr" sz="quarter" idx="11"/>
          </p:nvPr>
        </p:nvSpPr>
        <p:spPr/>
        <p:txBody>
          <a:bodyPr/>
          <a:lstStyle/>
          <a:p>
            <a:endParaRPr lang="es-CL" dirty="0"/>
          </a:p>
        </p:txBody>
      </p:sp>
      <p:sp>
        <p:nvSpPr>
          <p:cNvPr id="5" name="Marcador de número de diapositiva 4"/>
          <p:cNvSpPr>
            <a:spLocks noGrp="1"/>
          </p:cNvSpPr>
          <p:nvPr>
            <p:ph type="sldNum" sz="quarter" idx="12"/>
          </p:nvPr>
        </p:nvSpPr>
        <p:spPr/>
        <p:txBody>
          <a:bodyPr/>
          <a:lstStyle/>
          <a:p>
            <a:fld id="{EDB87203-EFDC-4948-910A-0D00A73EEBAC}" type="slidenum">
              <a:rPr lang="es-CL" smtClean="0"/>
              <a:t>‹#›</a:t>
            </a:fld>
            <a:endParaRPr lang="es-CL" dirty="0"/>
          </a:p>
        </p:txBody>
      </p:sp>
    </p:spTree>
    <p:extLst>
      <p:ext uri="{BB962C8B-B14F-4D97-AF65-F5344CB8AC3E}">
        <p14:creationId xmlns:p14="http://schemas.microsoft.com/office/powerpoint/2010/main" val="3584098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Diseño personalizado">
    <p:spTree>
      <p:nvGrpSpPr>
        <p:cNvPr id="1" name=""/>
        <p:cNvGrpSpPr/>
        <p:nvPr/>
      </p:nvGrpSpPr>
      <p:grpSpPr>
        <a:xfrm>
          <a:off x="0" y="0"/>
          <a:ext cx="0" cy="0"/>
          <a:chOff x="0" y="0"/>
          <a:chExt cx="0" cy="0"/>
        </a:xfrm>
      </p:grpSpPr>
      <p:sp>
        <p:nvSpPr>
          <p:cNvPr id="2" name="Título 1"/>
          <p:cNvSpPr>
            <a:spLocks noGrp="1"/>
          </p:cNvSpPr>
          <p:nvPr>
            <p:ph type="title"/>
          </p:nvPr>
        </p:nvSpPr>
        <p:spPr>
          <a:xfrm>
            <a:off x="1492393" y="2968236"/>
            <a:ext cx="6408712" cy="1325563"/>
          </a:xfrm>
        </p:spPr>
        <p:txBody>
          <a:bodyPr/>
          <a:lstStyle>
            <a:lvl1pPr algn="ctr">
              <a:defRPr>
                <a:solidFill>
                  <a:schemeClr val="tx1"/>
                </a:solidFill>
              </a:defRPr>
            </a:lvl1pPr>
          </a:lstStyle>
          <a:p>
            <a:r>
              <a:rPr lang="es-ES"/>
              <a:t>Haga clic para modificar el estilo de título del patrón</a:t>
            </a:r>
            <a:endParaRPr lang="es-CL" dirty="0"/>
          </a:p>
        </p:txBody>
      </p:sp>
      <p:pic>
        <p:nvPicPr>
          <p:cNvPr id="7" name="Imagen 6">
            <a:extLst>
              <a:ext uri="{FF2B5EF4-FFF2-40B4-BE49-F238E27FC236}">
                <a16:creationId xmlns:a16="http://schemas.microsoft.com/office/drawing/2014/main" id="{CD41E241-0ACC-48D2-907A-55FBE69C2CB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4" y="0"/>
            <a:ext cx="12189631" cy="6858000"/>
          </a:xfrm>
          <a:prstGeom prst="rect">
            <a:avLst/>
          </a:prstGeom>
        </p:spPr>
      </p:pic>
    </p:spTree>
    <p:extLst>
      <p:ext uri="{BB962C8B-B14F-4D97-AF65-F5344CB8AC3E}">
        <p14:creationId xmlns:p14="http://schemas.microsoft.com/office/powerpoint/2010/main" val="1287916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_Diseño personalizado">
    <p:spTree>
      <p:nvGrpSpPr>
        <p:cNvPr id="1" name=""/>
        <p:cNvGrpSpPr/>
        <p:nvPr/>
      </p:nvGrpSpPr>
      <p:grpSpPr>
        <a:xfrm>
          <a:off x="0" y="0"/>
          <a:ext cx="0" cy="0"/>
          <a:chOff x="0" y="0"/>
          <a:chExt cx="0" cy="0"/>
        </a:xfrm>
      </p:grpSpPr>
      <p:sp>
        <p:nvSpPr>
          <p:cNvPr id="2" name="Título 1"/>
          <p:cNvSpPr>
            <a:spLocks noGrp="1"/>
          </p:cNvSpPr>
          <p:nvPr>
            <p:ph type="title"/>
          </p:nvPr>
        </p:nvSpPr>
        <p:spPr>
          <a:xfrm>
            <a:off x="1492393" y="2968236"/>
            <a:ext cx="6408712" cy="1325563"/>
          </a:xfrm>
        </p:spPr>
        <p:txBody>
          <a:bodyPr/>
          <a:lstStyle>
            <a:lvl1pPr algn="ctr">
              <a:defRPr>
                <a:solidFill>
                  <a:schemeClr val="tx1"/>
                </a:solidFill>
              </a:defRPr>
            </a:lvl1pPr>
          </a:lstStyle>
          <a:p>
            <a:r>
              <a:rPr lang="es-ES"/>
              <a:t>Haga clic para modificar el estilo de título del patrón</a:t>
            </a:r>
            <a:endParaRPr lang="es-CL" dirty="0"/>
          </a:p>
        </p:txBody>
      </p:sp>
      <p:sp>
        <p:nvSpPr>
          <p:cNvPr id="3" name="Marcador de fecha 2"/>
          <p:cNvSpPr>
            <a:spLocks noGrp="1"/>
          </p:cNvSpPr>
          <p:nvPr>
            <p:ph type="dt" sz="half" idx="10"/>
          </p:nvPr>
        </p:nvSpPr>
        <p:spPr>
          <a:xfrm>
            <a:off x="838200" y="6356350"/>
            <a:ext cx="2743200" cy="365125"/>
          </a:xfrm>
          <a:prstGeom prst="rect">
            <a:avLst/>
          </a:prstGeom>
        </p:spPr>
        <p:txBody>
          <a:bodyPr/>
          <a:lstStyle/>
          <a:p>
            <a:fld id="{16847A0A-E93E-4613-9947-D9BE8CC80335}" type="datetimeFigureOut">
              <a:rPr lang="es-CL" smtClean="0"/>
              <a:t>22-10-2023</a:t>
            </a:fld>
            <a:endParaRPr lang="es-CL" dirty="0"/>
          </a:p>
        </p:txBody>
      </p:sp>
      <p:sp>
        <p:nvSpPr>
          <p:cNvPr id="4" name="Marcador de pie de página 3"/>
          <p:cNvSpPr>
            <a:spLocks noGrp="1"/>
          </p:cNvSpPr>
          <p:nvPr>
            <p:ph type="ftr" sz="quarter" idx="11"/>
          </p:nvPr>
        </p:nvSpPr>
        <p:spPr/>
        <p:txBody>
          <a:bodyPr/>
          <a:lstStyle/>
          <a:p>
            <a:endParaRPr lang="es-CL" dirty="0"/>
          </a:p>
        </p:txBody>
      </p:sp>
      <p:sp>
        <p:nvSpPr>
          <p:cNvPr id="5" name="Marcador de número de diapositiva 4"/>
          <p:cNvSpPr>
            <a:spLocks noGrp="1"/>
          </p:cNvSpPr>
          <p:nvPr>
            <p:ph type="sldNum" sz="quarter" idx="12"/>
          </p:nvPr>
        </p:nvSpPr>
        <p:spPr/>
        <p:txBody>
          <a:bodyPr/>
          <a:lstStyle/>
          <a:p>
            <a:fld id="{EDB87203-EFDC-4948-910A-0D00A73EEBAC}" type="slidenum">
              <a:rPr lang="es-CL" smtClean="0"/>
              <a:t>‹#›</a:t>
            </a:fld>
            <a:endParaRPr lang="es-CL" dirty="0"/>
          </a:p>
        </p:txBody>
      </p:sp>
      <p:pic>
        <p:nvPicPr>
          <p:cNvPr id="9" name="Imagen 8">
            <a:extLst>
              <a:ext uri="{FF2B5EF4-FFF2-40B4-BE49-F238E27FC236}">
                <a16:creationId xmlns:a16="http://schemas.microsoft.com/office/drawing/2014/main" id="{2D743633-0170-489C-8C63-EC015A012BE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4" y="0"/>
            <a:ext cx="12189631" cy="6858000"/>
          </a:xfrm>
          <a:prstGeom prst="rect">
            <a:avLst/>
          </a:prstGeom>
        </p:spPr>
      </p:pic>
    </p:spTree>
    <p:extLst>
      <p:ext uri="{BB962C8B-B14F-4D97-AF65-F5344CB8AC3E}">
        <p14:creationId xmlns:p14="http://schemas.microsoft.com/office/powerpoint/2010/main" val="1091835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Diseño personalizado">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D41D927-3FFC-4254-AC47-AEEBE2BDA6D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4" y="0"/>
            <a:ext cx="12189631" cy="6858000"/>
          </a:xfrm>
          <a:prstGeom prst="rect">
            <a:avLst/>
          </a:prstGeom>
        </p:spPr>
      </p:pic>
    </p:spTree>
    <p:extLst>
      <p:ext uri="{BB962C8B-B14F-4D97-AF65-F5344CB8AC3E}">
        <p14:creationId xmlns:p14="http://schemas.microsoft.com/office/powerpoint/2010/main" val="7540376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s-CL" dirty="0"/>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L" dirty="0"/>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B87203-EFDC-4948-910A-0D00A73EEBAC}" type="slidenum">
              <a:rPr lang="es-CL" smtClean="0"/>
              <a:t>‹#›</a:t>
            </a:fld>
            <a:endParaRPr lang="es-CL"/>
          </a:p>
        </p:txBody>
      </p:sp>
    </p:spTree>
    <p:extLst>
      <p:ext uri="{BB962C8B-B14F-4D97-AF65-F5344CB8AC3E}">
        <p14:creationId xmlns:p14="http://schemas.microsoft.com/office/powerpoint/2010/main" val="3440874787"/>
      </p:ext>
    </p:extLst>
  </p:cSld>
  <p:clrMap bg1="lt1" tx1="dk1" bg2="lt2" tx2="dk2" accent1="accent1" accent2="accent2" accent3="accent3" accent4="accent4" accent5="accent5" accent6="accent6" hlink="hlink" folHlink="folHlink"/>
  <p:sldLayoutIdLst>
    <p:sldLayoutId id="2147483674" r:id="rId1"/>
    <p:sldLayoutId id="2147483665" r:id="rId2"/>
    <p:sldLayoutId id="2147483676" r:id="rId3"/>
    <p:sldLayoutId id="2147483678" r:id="rId4"/>
    <p:sldLayoutId id="2147483679" r:id="rId5"/>
    <p:sldLayoutId id="2147483675" r:id="rId6"/>
  </p:sldLayoutIdLst>
  <p:txStyles>
    <p:titleStyle>
      <a:lvl1pPr algn="l" defTabSz="914400" rtl="0" eaLnBrk="1" latinLnBrk="0" hangingPunct="1">
        <a:lnSpc>
          <a:spcPct val="90000"/>
        </a:lnSpc>
        <a:spcBef>
          <a:spcPct val="0"/>
        </a:spcBef>
        <a:buNone/>
        <a:defRPr sz="3200" kern="1200">
          <a:solidFill>
            <a:schemeClr val="tx1"/>
          </a:solidFill>
          <a:latin typeface="Lucida Sans Unicode" panose="020B0602030504020204" pitchFamily="34" charset="0"/>
          <a:ea typeface="Open Sans" panose="020B0606030504020204" pitchFamily="34" charset="0"/>
          <a:cs typeface="Lucida Sans Unicode" panose="020B0602030504020204" pitchFamily="34" charset="0"/>
        </a:defRPr>
      </a:lvl1pPr>
    </p:titleStyle>
    <p:bodyStyle>
      <a:lvl1pPr marL="228600" indent="-228600" algn="l" defTabSz="914400" rtl="0" eaLnBrk="1" latinLnBrk="0" hangingPunct="1">
        <a:lnSpc>
          <a:spcPct val="90000"/>
        </a:lnSpc>
        <a:spcBef>
          <a:spcPts val="1000"/>
        </a:spcBef>
        <a:buFont typeface="Lucida Sans" panose="020B0602040502020204" pitchFamily="34" charset="0"/>
        <a:buChar char="-"/>
        <a:defRPr sz="2400" kern="1200">
          <a:solidFill>
            <a:schemeClr val="tx2"/>
          </a:solidFill>
          <a:latin typeface="Lucida Sans Unicode" panose="020B0602030504020204" pitchFamily="34" charset="0"/>
          <a:ea typeface="Open Sans" panose="020B0606030504020204" pitchFamily="34" charset="0"/>
          <a:cs typeface="Lucida Sans Unicode" panose="020B0602030504020204" pitchFamily="34" charset="0"/>
        </a:defRPr>
      </a:lvl1pPr>
      <a:lvl2pPr marL="685800" indent="-228600" algn="l" defTabSz="914400" rtl="0" eaLnBrk="1" latinLnBrk="0" hangingPunct="1">
        <a:lnSpc>
          <a:spcPct val="90000"/>
        </a:lnSpc>
        <a:spcBef>
          <a:spcPts val="500"/>
        </a:spcBef>
        <a:buFont typeface="Lucida Sans" panose="020B0602040502020204" pitchFamily="34" charset="0"/>
        <a:buChar char="-"/>
        <a:defRPr sz="2000" kern="1200">
          <a:solidFill>
            <a:schemeClr val="tx2"/>
          </a:solidFill>
          <a:latin typeface="Lucida Sans Unicode" panose="020B0602030504020204" pitchFamily="34" charset="0"/>
          <a:ea typeface="Open Sans" panose="020B0606030504020204" pitchFamily="34" charset="0"/>
          <a:cs typeface="Lucida Sans Unicode" panose="020B0602030504020204" pitchFamily="34" charset="0"/>
        </a:defRPr>
      </a:lvl2pPr>
      <a:lvl3pPr marL="1143000" indent="-228600" algn="l" defTabSz="914400" rtl="0" eaLnBrk="1" latinLnBrk="0" hangingPunct="1">
        <a:lnSpc>
          <a:spcPct val="90000"/>
        </a:lnSpc>
        <a:spcBef>
          <a:spcPts val="500"/>
        </a:spcBef>
        <a:buFont typeface="Lucida Sans" panose="020B0602040502020204" pitchFamily="34" charset="0"/>
        <a:buChar char="-"/>
        <a:defRPr sz="1800" kern="1200">
          <a:solidFill>
            <a:schemeClr val="tx2"/>
          </a:solidFill>
          <a:latin typeface="Lucida Sans Unicode" panose="020B0602030504020204" pitchFamily="34" charset="0"/>
          <a:ea typeface="Open Sans" panose="020B0606030504020204" pitchFamily="34" charset="0"/>
          <a:cs typeface="Lucida Sans Unicode" panose="020B0602030504020204" pitchFamily="34" charset="0"/>
        </a:defRPr>
      </a:lvl3pPr>
      <a:lvl4pPr marL="1600200" indent="-228600" algn="l" defTabSz="914400" rtl="0" eaLnBrk="1" latinLnBrk="0" hangingPunct="1">
        <a:lnSpc>
          <a:spcPct val="90000"/>
        </a:lnSpc>
        <a:spcBef>
          <a:spcPts val="500"/>
        </a:spcBef>
        <a:buFont typeface="Lucida Sans" panose="020B0602040502020204" pitchFamily="34" charset="0"/>
        <a:buChar char="-"/>
        <a:defRPr sz="1600" kern="1200">
          <a:solidFill>
            <a:schemeClr val="tx2"/>
          </a:solidFill>
          <a:latin typeface="Lucida Sans Unicode" panose="020B0602030504020204" pitchFamily="34" charset="0"/>
          <a:ea typeface="Open Sans" panose="020B0606030504020204" pitchFamily="34" charset="0"/>
          <a:cs typeface="Lucida Sans Unicode" panose="020B0602030504020204" pitchFamily="34" charset="0"/>
        </a:defRPr>
      </a:lvl4pPr>
      <a:lvl5pPr marL="2057400" indent="-228600" algn="l" defTabSz="914400" rtl="0" eaLnBrk="1" latinLnBrk="0" hangingPunct="1">
        <a:lnSpc>
          <a:spcPct val="90000"/>
        </a:lnSpc>
        <a:spcBef>
          <a:spcPts val="500"/>
        </a:spcBef>
        <a:buFont typeface="Lucida Sans" panose="020B0602040502020204" pitchFamily="34" charset="0"/>
        <a:buChar char="-"/>
        <a:defRPr sz="1600" kern="1200">
          <a:solidFill>
            <a:schemeClr val="tx2"/>
          </a:solidFill>
          <a:latin typeface="Lucida Sans Unicode" panose="020B0602030504020204" pitchFamily="34" charset="0"/>
          <a:ea typeface="Open Sans" panose="020B0606030504020204" pitchFamily="34" charset="0"/>
          <a:cs typeface="Lucida Sans Unicode" panose="020B0602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11130" y="1451295"/>
            <a:ext cx="8596935" cy="2653237"/>
          </a:xfrm>
        </p:spPr>
        <p:txBody>
          <a:bodyPr>
            <a:normAutofit fontScale="90000"/>
          </a:bodyPr>
          <a:lstStyle/>
          <a:p>
            <a:pPr algn="ctr"/>
            <a:r>
              <a:rPr lang="es-ES" sz="4000" dirty="0"/>
              <a:t>Caso Verde Austral: </a:t>
            </a:r>
            <a:br>
              <a:rPr lang="es-ES" sz="4000" dirty="0"/>
            </a:br>
            <a:r>
              <a:rPr lang="es-ES" sz="4000" dirty="0"/>
              <a:t>Malversación de caudales públicos, fraude, asociación ilícita y lavado de activos de un organismo policial.</a:t>
            </a:r>
            <a:endParaRPr lang="es-CL" sz="4000" dirty="0"/>
          </a:p>
        </p:txBody>
      </p:sp>
    </p:spTree>
    <p:extLst>
      <p:ext uri="{BB962C8B-B14F-4D97-AF65-F5344CB8AC3E}">
        <p14:creationId xmlns:p14="http://schemas.microsoft.com/office/powerpoint/2010/main" val="20089047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89A82C57-D318-2A60-2193-027D5F456BD8}"/>
              </a:ext>
            </a:extLst>
          </p:cNvPr>
          <p:cNvSpPr>
            <a:spLocks noGrp="1"/>
          </p:cNvSpPr>
          <p:nvPr>
            <p:ph type="title"/>
          </p:nvPr>
        </p:nvSpPr>
        <p:spPr>
          <a:xfrm>
            <a:off x="658812" y="501800"/>
            <a:ext cx="8992263" cy="1060998"/>
          </a:xfrm>
        </p:spPr>
        <p:txBody>
          <a:bodyPr/>
          <a:lstStyle/>
          <a:p>
            <a:r>
              <a:rPr lang="es-MX" dirty="0"/>
              <a:t>Conclusiones:</a:t>
            </a:r>
            <a:endParaRPr lang="es-CL" dirty="0"/>
          </a:p>
        </p:txBody>
      </p:sp>
      <p:sp>
        <p:nvSpPr>
          <p:cNvPr id="5" name="Marcador de contenido 2">
            <a:extLst>
              <a:ext uri="{FF2B5EF4-FFF2-40B4-BE49-F238E27FC236}">
                <a16:creationId xmlns:a16="http://schemas.microsoft.com/office/drawing/2014/main" id="{86668561-6132-EA20-6EBB-430BAD00E364}"/>
              </a:ext>
            </a:extLst>
          </p:cNvPr>
          <p:cNvSpPr>
            <a:spLocks noGrp="1"/>
          </p:cNvSpPr>
          <p:nvPr>
            <p:ph sz="quarter" idx="13"/>
          </p:nvPr>
        </p:nvSpPr>
        <p:spPr>
          <a:xfrm>
            <a:off x="906087" y="1828799"/>
            <a:ext cx="10324408" cy="4231179"/>
          </a:xfrm>
        </p:spPr>
        <p:txBody>
          <a:bodyPr>
            <a:normAutofit/>
          </a:bodyPr>
          <a:lstStyle/>
          <a:p>
            <a:pPr algn="just"/>
            <a:r>
              <a:rPr lang="es-MX" sz="1800" dirty="0"/>
              <a:t>La puesta en marcha de una fuerza de tareas multidisciplinaria permitió desbaratar la organización criminal desde la arista patrimonial, con 115 personas condenadas con juicio abreviado y con 31 personas pertenecientes a la cúpula de la organización, que enfrentaron un juicio oral.</a:t>
            </a:r>
          </a:p>
          <a:p>
            <a:pPr algn="just"/>
            <a:endParaRPr lang="es-MX" sz="1800" dirty="0"/>
          </a:p>
          <a:p>
            <a:pPr algn="just"/>
            <a:r>
              <a:rPr lang="es-MX" sz="1800" dirty="0"/>
              <a:t>La Contraloría General de la República de Chile, implementó una reforma orgánica y creó un departamento con el objetivo de auditar de manera permanente a las Fuerzas Armadas y de Orden.</a:t>
            </a:r>
          </a:p>
          <a:p>
            <a:pPr algn="just"/>
            <a:endParaRPr lang="es-MX" sz="1800" dirty="0"/>
          </a:p>
          <a:p>
            <a:pPr algn="just"/>
            <a:r>
              <a:rPr lang="es-MX" sz="1800" dirty="0"/>
              <a:t>El organismo policial implementó una reforma estructural y creó una Dirección de Auditoria Interna, compuesta por 50 funcionarios policiales aproximadamente, con el objetivo de auditar todos los procesos internos de esta institución de manera permanente, asesorado por el Consejo de Auditoria Interna General del Gobierno de Chile (CAIGG).</a:t>
            </a:r>
          </a:p>
          <a:p>
            <a:pPr algn="just"/>
            <a:endParaRPr lang="es-MX" sz="1800" dirty="0"/>
          </a:p>
          <a:p>
            <a:pPr algn="just"/>
            <a:endParaRPr lang="es-MX" sz="1800" dirty="0"/>
          </a:p>
          <a:p>
            <a:pPr algn="just"/>
            <a:endParaRPr lang="es-MX" sz="1800" dirty="0"/>
          </a:p>
          <a:p>
            <a:pPr algn="just"/>
            <a:endParaRPr lang="es-CL" sz="1800" dirty="0"/>
          </a:p>
        </p:txBody>
      </p:sp>
    </p:spTree>
    <p:extLst>
      <p:ext uri="{BB962C8B-B14F-4D97-AF65-F5344CB8AC3E}">
        <p14:creationId xmlns:p14="http://schemas.microsoft.com/office/powerpoint/2010/main" val="7108104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17740" y="2454043"/>
            <a:ext cx="4748168" cy="1700823"/>
          </a:xfrm>
        </p:spPr>
        <p:txBody>
          <a:bodyPr>
            <a:normAutofit/>
          </a:bodyPr>
          <a:lstStyle/>
          <a:p>
            <a:pPr algn="ctr"/>
            <a:r>
              <a:rPr lang="es-ES" sz="4000" dirty="0"/>
              <a:t>MUCHAS GRACIAS</a:t>
            </a:r>
          </a:p>
        </p:txBody>
      </p:sp>
    </p:spTree>
    <p:extLst>
      <p:ext uri="{BB962C8B-B14F-4D97-AF65-F5344CB8AC3E}">
        <p14:creationId xmlns:p14="http://schemas.microsoft.com/office/powerpoint/2010/main" val="1144058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ítulo 1">
            <a:extLst>
              <a:ext uri="{FF2B5EF4-FFF2-40B4-BE49-F238E27FC236}">
                <a16:creationId xmlns:a16="http://schemas.microsoft.com/office/drawing/2014/main" id="{3840464D-8421-C8CA-ED06-21CA7C988D3C}"/>
              </a:ext>
            </a:extLst>
          </p:cNvPr>
          <p:cNvSpPr txBox="1">
            <a:spLocks/>
          </p:cNvSpPr>
          <p:nvPr/>
        </p:nvSpPr>
        <p:spPr>
          <a:xfrm>
            <a:off x="658812" y="501800"/>
            <a:ext cx="9704548" cy="106099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200" kern="1200">
                <a:solidFill>
                  <a:schemeClr val="tx1"/>
                </a:solidFill>
                <a:latin typeface="Lucida Sans Unicode" panose="020B0602030504020204" pitchFamily="34" charset="0"/>
                <a:ea typeface="Open Sans" panose="020B0606030504020204" pitchFamily="34" charset="0"/>
                <a:cs typeface="Lucida Sans Unicode" panose="020B0602030504020204" pitchFamily="34" charset="0"/>
              </a:defRPr>
            </a:lvl1pPr>
          </a:lstStyle>
          <a:p>
            <a:pPr algn="l"/>
            <a:endParaRPr lang="es-MX" dirty="0"/>
          </a:p>
          <a:p>
            <a:pPr algn="l"/>
            <a:r>
              <a:rPr lang="es-MX" dirty="0"/>
              <a:t>Caso Verde Austral:</a:t>
            </a:r>
            <a:endParaRPr lang="es-CL" dirty="0"/>
          </a:p>
        </p:txBody>
      </p:sp>
      <p:pic>
        <p:nvPicPr>
          <p:cNvPr id="52" name="Imagen 51">
            <a:extLst>
              <a:ext uri="{FF2B5EF4-FFF2-40B4-BE49-F238E27FC236}">
                <a16:creationId xmlns:a16="http://schemas.microsoft.com/office/drawing/2014/main" id="{95B29A13-2189-017C-D420-843F5F86CB9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8564" t="29855" r="22064" b="17101"/>
          <a:stretch/>
        </p:blipFill>
        <p:spPr>
          <a:xfrm>
            <a:off x="3788708" y="2718033"/>
            <a:ext cx="4679431" cy="3638167"/>
          </a:xfrm>
          <a:prstGeom prst="rect">
            <a:avLst/>
          </a:prstGeom>
        </p:spPr>
      </p:pic>
      <p:sp>
        <p:nvSpPr>
          <p:cNvPr id="53" name="CuadroTexto 52">
            <a:extLst>
              <a:ext uri="{FF2B5EF4-FFF2-40B4-BE49-F238E27FC236}">
                <a16:creationId xmlns:a16="http://schemas.microsoft.com/office/drawing/2014/main" id="{86742A9F-C919-5699-981F-9457653D6512}"/>
              </a:ext>
            </a:extLst>
          </p:cNvPr>
          <p:cNvSpPr txBox="1"/>
          <p:nvPr/>
        </p:nvSpPr>
        <p:spPr>
          <a:xfrm>
            <a:off x="658811" y="4581939"/>
            <a:ext cx="2939039" cy="1077218"/>
          </a:xfrm>
          <a:prstGeom prst="rect">
            <a:avLst/>
          </a:prstGeom>
          <a:noFill/>
          <a:ln>
            <a:solidFill>
              <a:schemeClr val="bg1">
                <a:lumMod val="50000"/>
              </a:schemeClr>
            </a:solidFill>
          </a:ln>
        </p:spPr>
        <p:txBody>
          <a:bodyPr wrap="square" rtlCol="0">
            <a:spAutoFit/>
          </a:bodyPr>
          <a:lstStyle/>
          <a:p>
            <a:pPr algn="just"/>
            <a:r>
              <a:rPr lang="es-MX" sz="1600" dirty="0">
                <a:latin typeface="Lucida Sans Unicode" panose="020B0602030504020204" pitchFamily="34" charset="0"/>
                <a:cs typeface="Lucida Sans Unicode" panose="020B0602030504020204" pitchFamily="34" charset="0"/>
              </a:rPr>
              <a:t>Comprende una organización criminal al interior de un organismo policial.</a:t>
            </a:r>
            <a:endParaRPr lang="es-CL" sz="1600" dirty="0">
              <a:latin typeface="Lucida Sans Unicode" panose="020B0602030504020204" pitchFamily="34" charset="0"/>
              <a:cs typeface="Lucida Sans Unicode" panose="020B0602030504020204" pitchFamily="34" charset="0"/>
            </a:endParaRPr>
          </a:p>
        </p:txBody>
      </p:sp>
      <p:sp>
        <p:nvSpPr>
          <p:cNvPr id="54" name="CuadroTexto 53">
            <a:extLst>
              <a:ext uri="{FF2B5EF4-FFF2-40B4-BE49-F238E27FC236}">
                <a16:creationId xmlns:a16="http://schemas.microsoft.com/office/drawing/2014/main" id="{B382C8AE-8720-F499-C801-867B46EFEAA2}"/>
              </a:ext>
            </a:extLst>
          </p:cNvPr>
          <p:cNvSpPr txBox="1"/>
          <p:nvPr/>
        </p:nvSpPr>
        <p:spPr>
          <a:xfrm>
            <a:off x="738230" y="2490972"/>
            <a:ext cx="3615655" cy="1077218"/>
          </a:xfrm>
          <a:prstGeom prst="rect">
            <a:avLst/>
          </a:prstGeom>
          <a:noFill/>
          <a:ln>
            <a:solidFill>
              <a:schemeClr val="bg1">
                <a:lumMod val="50000"/>
              </a:schemeClr>
            </a:solidFill>
          </a:ln>
        </p:spPr>
        <p:txBody>
          <a:bodyPr wrap="square" rtlCol="0">
            <a:spAutoFit/>
          </a:bodyPr>
          <a:lstStyle>
            <a:defPPr>
              <a:defRPr lang="es-CL"/>
            </a:defPPr>
            <a:lvl1pPr algn="just">
              <a:defRPr sz="1600">
                <a:latin typeface="Lucida Sans Unicode" panose="020B0602030504020204" pitchFamily="34" charset="0"/>
                <a:cs typeface="Lucida Sans Unicode" panose="020B0602030504020204" pitchFamily="34" charset="0"/>
              </a:defRPr>
            </a:lvl1pPr>
          </a:lstStyle>
          <a:p>
            <a:r>
              <a:rPr lang="es-MX" dirty="0"/>
              <a:t>Permitió la malversación de fondos públicos durante más de 10 años, por un monto equivalente a USD 33.341.874.</a:t>
            </a:r>
            <a:endParaRPr lang="es-CL" dirty="0"/>
          </a:p>
        </p:txBody>
      </p:sp>
      <p:sp>
        <p:nvSpPr>
          <p:cNvPr id="55" name="CuadroTexto 54">
            <a:extLst>
              <a:ext uri="{FF2B5EF4-FFF2-40B4-BE49-F238E27FC236}">
                <a16:creationId xmlns:a16="http://schemas.microsoft.com/office/drawing/2014/main" id="{67C88CF8-F8BF-A7A3-3CB6-DABFCE5927D5}"/>
              </a:ext>
            </a:extLst>
          </p:cNvPr>
          <p:cNvSpPr txBox="1"/>
          <p:nvPr/>
        </p:nvSpPr>
        <p:spPr>
          <a:xfrm>
            <a:off x="4474023" y="1562798"/>
            <a:ext cx="3500909" cy="1077218"/>
          </a:xfrm>
          <a:prstGeom prst="rect">
            <a:avLst/>
          </a:prstGeom>
          <a:noFill/>
          <a:ln>
            <a:solidFill>
              <a:schemeClr val="bg1">
                <a:lumMod val="50000"/>
              </a:schemeClr>
            </a:solidFill>
          </a:ln>
        </p:spPr>
        <p:txBody>
          <a:bodyPr wrap="square" rtlCol="0">
            <a:spAutoFit/>
          </a:bodyPr>
          <a:lstStyle>
            <a:defPPr>
              <a:defRPr lang="es-CL"/>
            </a:defPPr>
            <a:lvl1pPr algn="just">
              <a:defRPr sz="1600">
                <a:latin typeface="Lucida Sans Unicode" panose="020B0602030504020204" pitchFamily="34" charset="0"/>
                <a:cs typeface="Lucida Sans Unicode" panose="020B0602030504020204" pitchFamily="34" charset="0"/>
              </a:defRPr>
            </a:lvl1pPr>
          </a:lstStyle>
          <a:p>
            <a:r>
              <a:rPr lang="es-MX" dirty="0"/>
              <a:t>Participaron más de 100 personas, entre funcionarios públicos activos, en retiro y civiles.</a:t>
            </a:r>
            <a:endParaRPr lang="es-CL" dirty="0"/>
          </a:p>
        </p:txBody>
      </p:sp>
      <p:sp>
        <p:nvSpPr>
          <p:cNvPr id="56" name="CuadroTexto 55">
            <a:extLst>
              <a:ext uri="{FF2B5EF4-FFF2-40B4-BE49-F238E27FC236}">
                <a16:creationId xmlns:a16="http://schemas.microsoft.com/office/drawing/2014/main" id="{079E833C-1DF8-4774-3B69-C5E2872C5A92}"/>
              </a:ext>
            </a:extLst>
          </p:cNvPr>
          <p:cNvSpPr txBox="1"/>
          <p:nvPr/>
        </p:nvSpPr>
        <p:spPr>
          <a:xfrm>
            <a:off x="7974933" y="2828835"/>
            <a:ext cx="3704450" cy="830997"/>
          </a:xfrm>
          <a:prstGeom prst="rect">
            <a:avLst/>
          </a:prstGeom>
          <a:noFill/>
          <a:ln>
            <a:solidFill>
              <a:schemeClr val="bg1">
                <a:lumMod val="50000"/>
              </a:schemeClr>
            </a:solidFill>
          </a:ln>
        </p:spPr>
        <p:txBody>
          <a:bodyPr wrap="square" rtlCol="0">
            <a:spAutoFit/>
          </a:bodyPr>
          <a:lstStyle>
            <a:defPPr>
              <a:defRPr lang="es-CL"/>
            </a:defPPr>
            <a:lvl1pPr algn="just">
              <a:defRPr sz="1600">
                <a:latin typeface="Lucida Sans Unicode" panose="020B0602030504020204" pitchFamily="34" charset="0"/>
                <a:cs typeface="Lucida Sans Unicode" panose="020B0602030504020204" pitchFamily="34" charset="0"/>
              </a:defRPr>
            </a:lvl1pPr>
          </a:lstStyle>
          <a:p>
            <a:r>
              <a:rPr lang="es-MX" dirty="0"/>
              <a:t>Los involucrados facilitaron sus cuentas y productos bancarios a distintos miembros y líderes.</a:t>
            </a:r>
            <a:endParaRPr lang="es-CL" dirty="0"/>
          </a:p>
        </p:txBody>
      </p:sp>
      <p:sp>
        <p:nvSpPr>
          <p:cNvPr id="57" name="CuadroTexto 56">
            <a:extLst>
              <a:ext uri="{FF2B5EF4-FFF2-40B4-BE49-F238E27FC236}">
                <a16:creationId xmlns:a16="http://schemas.microsoft.com/office/drawing/2014/main" id="{DBF6EFD7-CD70-52E9-0B57-986E9D88A74C}"/>
              </a:ext>
            </a:extLst>
          </p:cNvPr>
          <p:cNvSpPr txBox="1"/>
          <p:nvPr/>
        </p:nvSpPr>
        <p:spPr>
          <a:xfrm>
            <a:off x="8563555" y="4445339"/>
            <a:ext cx="3340647" cy="1077218"/>
          </a:xfrm>
          <a:prstGeom prst="rect">
            <a:avLst/>
          </a:prstGeom>
          <a:noFill/>
          <a:ln>
            <a:solidFill>
              <a:schemeClr val="bg1">
                <a:lumMod val="50000"/>
              </a:schemeClr>
            </a:solidFill>
          </a:ln>
        </p:spPr>
        <p:txBody>
          <a:bodyPr wrap="square" rtlCol="0">
            <a:spAutoFit/>
          </a:bodyPr>
          <a:lstStyle>
            <a:defPPr>
              <a:defRPr lang="es-CL"/>
            </a:defPPr>
            <a:lvl1pPr algn="just">
              <a:defRPr sz="1600">
                <a:latin typeface="Lucida Sans Unicode" panose="020B0602030504020204" pitchFamily="34" charset="0"/>
                <a:cs typeface="Lucida Sans Unicode" panose="020B0602030504020204" pitchFamily="34" charset="0"/>
              </a:defRPr>
            </a:lvl1pPr>
          </a:lstStyle>
          <a:p>
            <a:r>
              <a:rPr lang="es-MX" dirty="0"/>
              <a:t>Las cuentas y productos bancarios fueron utilizados para la sustracción de millonarios caudales públicos.</a:t>
            </a:r>
            <a:endParaRPr lang="es-CL" dirty="0"/>
          </a:p>
        </p:txBody>
      </p:sp>
      <p:sp>
        <p:nvSpPr>
          <p:cNvPr id="58" name="CuadroTexto 57">
            <a:extLst>
              <a:ext uri="{FF2B5EF4-FFF2-40B4-BE49-F238E27FC236}">
                <a16:creationId xmlns:a16="http://schemas.microsoft.com/office/drawing/2014/main" id="{F0F9576E-C0B9-7BEA-F319-74CE91AEF6C9}"/>
              </a:ext>
            </a:extLst>
          </p:cNvPr>
          <p:cNvSpPr txBox="1"/>
          <p:nvPr/>
        </p:nvSpPr>
        <p:spPr>
          <a:xfrm>
            <a:off x="4887885" y="4322228"/>
            <a:ext cx="2427315" cy="1200329"/>
          </a:xfrm>
          <a:prstGeom prst="rect">
            <a:avLst/>
          </a:prstGeom>
          <a:noFill/>
        </p:spPr>
        <p:txBody>
          <a:bodyPr wrap="square" rtlCol="0">
            <a:spAutoFit/>
          </a:bodyPr>
          <a:lstStyle/>
          <a:p>
            <a:pPr algn="ctr"/>
            <a:r>
              <a:rPr lang="es-MX" sz="2400" b="1" dirty="0">
                <a:latin typeface="Lucida Sans Unicode" panose="020B0602030504020204" pitchFamily="34" charset="0"/>
                <a:cs typeface="Lucida Sans Unicode" panose="020B0602030504020204" pitchFamily="34" charset="0"/>
              </a:rPr>
              <a:t>Antecedentes generales del caso</a:t>
            </a:r>
            <a:endParaRPr lang="es-CL" sz="2400" b="1" dirty="0">
              <a:latin typeface="Lucida Sans Unicode" panose="020B0602030504020204" pitchFamily="34" charset="0"/>
              <a:cs typeface="Lucida Sans Unicode" panose="020B0602030504020204" pitchFamily="34" charset="0"/>
            </a:endParaRPr>
          </a:p>
        </p:txBody>
      </p:sp>
    </p:spTree>
    <p:extLst>
      <p:ext uri="{BB962C8B-B14F-4D97-AF65-F5344CB8AC3E}">
        <p14:creationId xmlns:p14="http://schemas.microsoft.com/office/powerpoint/2010/main" val="1196666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B5CE1968-55A3-195B-E4D3-65E6F596707C}"/>
              </a:ext>
            </a:extLst>
          </p:cNvPr>
          <p:cNvSpPr txBox="1">
            <a:spLocks/>
          </p:cNvSpPr>
          <p:nvPr/>
        </p:nvSpPr>
        <p:spPr>
          <a:xfrm>
            <a:off x="897622" y="501800"/>
            <a:ext cx="9298801" cy="1060998"/>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2800" kern="1200">
                <a:solidFill>
                  <a:schemeClr val="tx1"/>
                </a:solidFill>
                <a:latin typeface="Lucida Sans Unicode" panose="020B0602030504020204" pitchFamily="34" charset="0"/>
                <a:ea typeface="Open Sans" panose="020B0606030504020204" pitchFamily="34" charset="0"/>
                <a:cs typeface="Lucida Sans Unicode" panose="020B0602030504020204" pitchFamily="34" charset="0"/>
              </a:defRPr>
            </a:lvl1pPr>
          </a:lstStyle>
          <a:p>
            <a:r>
              <a:rPr lang="es-MX" dirty="0"/>
              <a:t>¿Cómo funcionó el Sistema Nacional ALA/CFT de Chile?</a:t>
            </a:r>
            <a:br>
              <a:rPr lang="es-CL" dirty="0"/>
            </a:br>
            <a:endParaRPr lang="es-CL" dirty="0"/>
          </a:p>
        </p:txBody>
      </p:sp>
      <p:pic>
        <p:nvPicPr>
          <p:cNvPr id="5" name="Imagen 4">
            <a:extLst>
              <a:ext uri="{FF2B5EF4-FFF2-40B4-BE49-F238E27FC236}">
                <a16:creationId xmlns:a16="http://schemas.microsoft.com/office/drawing/2014/main" id="{4CF0EC59-DC1B-9032-CDB1-476016074653}"/>
              </a:ext>
            </a:extLst>
          </p:cNvPr>
          <p:cNvPicPr>
            <a:picLocks noChangeAspect="1"/>
          </p:cNvPicPr>
          <p:nvPr/>
        </p:nvPicPr>
        <p:blipFill rotWithShape="1">
          <a:blip r:embed="rId2">
            <a:extLst>
              <a:ext uri="{28A0092B-C50C-407E-A947-70E740481C1C}">
                <a14:useLocalDpi xmlns:a14="http://schemas.microsoft.com/office/drawing/2010/main" val="0"/>
              </a:ext>
            </a:extLst>
          </a:blip>
          <a:srcRect l="5637" t="6197"/>
          <a:stretch/>
        </p:blipFill>
        <p:spPr>
          <a:xfrm>
            <a:off x="836762" y="1621483"/>
            <a:ext cx="10343072" cy="4563391"/>
          </a:xfrm>
          <a:prstGeom prst="rect">
            <a:avLst/>
          </a:prstGeom>
        </p:spPr>
      </p:pic>
      <p:sp>
        <p:nvSpPr>
          <p:cNvPr id="6" name="CuadroTexto 5">
            <a:extLst>
              <a:ext uri="{FF2B5EF4-FFF2-40B4-BE49-F238E27FC236}">
                <a16:creationId xmlns:a16="http://schemas.microsoft.com/office/drawing/2014/main" id="{3A1E5890-A263-93B0-3960-AEF679CF1CBE}"/>
              </a:ext>
            </a:extLst>
          </p:cNvPr>
          <p:cNvSpPr txBox="1"/>
          <p:nvPr/>
        </p:nvSpPr>
        <p:spPr>
          <a:xfrm>
            <a:off x="3122760" y="1857888"/>
            <a:ext cx="7901798" cy="492443"/>
          </a:xfrm>
          <a:prstGeom prst="rect">
            <a:avLst/>
          </a:prstGeom>
          <a:noFill/>
        </p:spPr>
        <p:txBody>
          <a:bodyPr wrap="square" rtlCol="0">
            <a:spAutoFit/>
          </a:bodyPr>
          <a:lstStyle/>
          <a:p>
            <a:pPr algn="just"/>
            <a:r>
              <a:rPr lang="es-MX" sz="1300" dirty="0">
                <a:latin typeface="Lucida Sans Unicode" panose="020B0602030504020204" pitchFamily="34" charset="0"/>
                <a:cs typeface="Lucida Sans Unicode" panose="020B0602030504020204" pitchFamily="34" charset="0"/>
              </a:rPr>
              <a:t>Institución bancaria (sujeto obligado) envió un ROS a la Unidad de Análisis Financiero (UAF) sobre </a:t>
            </a:r>
            <a:r>
              <a:rPr lang="es-MX" sz="1300" b="1" dirty="0">
                <a:latin typeface="Lucida Sans Unicode" panose="020B0602030504020204" pitchFamily="34" charset="0"/>
                <a:cs typeface="Lucida Sans Unicode" panose="020B0602030504020204" pitchFamily="34" charset="0"/>
              </a:rPr>
              <a:t>operaciones sospechosas </a:t>
            </a:r>
            <a:r>
              <a:rPr lang="es-MX" sz="1300" dirty="0">
                <a:latin typeface="Lucida Sans Unicode" panose="020B0602030504020204" pitchFamily="34" charset="0"/>
                <a:cs typeface="Lucida Sans Unicode" panose="020B0602030504020204" pitchFamily="34" charset="0"/>
              </a:rPr>
              <a:t>de un funcionario policial.</a:t>
            </a:r>
            <a:endParaRPr lang="es-CL" sz="1300" dirty="0">
              <a:latin typeface="Lucida Sans Unicode" panose="020B0602030504020204" pitchFamily="34" charset="0"/>
              <a:cs typeface="Lucida Sans Unicode" panose="020B0602030504020204" pitchFamily="34" charset="0"/>
            </a:endParaRPr>
          </a:p>
        </p:txBody>
      </p:sp>
      <p:sp>
        <p:nvSpPr>
          <p:cNvPr id="7" name="CuadroTexto 6">
            <a:extLst>
              <a:ext uri="{FF2B5EF4-FFF2-40B4-BE49-F238E27FC236}">
                <a16:creationId xmlns:a16="http://schemas.microsoft.com/office/drawing/2014/main" id="{2B1108F5-99CD-4A8F-F809-88E04EF1615C}"/>
              </a:ext>
            </a:extLst>
          </p:cNvPr>
          <p:cNvSpPr txBox="1"/>
          <p:nvPr/>
        </p:nvSpPr>
        <p:spPr>
          <a:xfrm>
            <a:off x="3114137" y="2680293"/>
            <a:ext cx="7832787" cy="692497"/>
          </a:xfrm>
          <a:prstGeom prst="rect">
            <a:avLst/>
          </a:prstGeom>
          <a:noFill/>
        </p:spPr>
        <p:txBody>
          <a:bodyPr wrap="square" rtlCol="0">
            <a:spAutoFit/>
          </a:bodyPr>
          <a:lstStyle/>
          <a:p>
            <a:pPr algn="just"/>
            <a:r>
              <a:rPr lang="es-MX" sz="1300" dirty="0">
                <a:latin typeface="Lucida Sans Unicode" panose="020B0602030504020204" pitchFamily="34" charset="0"/>
                <a:cs typeface="Lucida Sans Unicode" panose="020B0602030504020204" pitchFamily="34" charset="0"/>
              </a:rPr>
              <a:t>Los procesos de inteligencia financiera de la UAF permitieron detectar indicios de lavado de activos. Por tanto, se envió un </a:t>
            </a:r>
            <a:r>
              <a:rPr lang="es-MX" sz="1300" b="1" dirty="0">
                <a:latin typeface="Lucida Sans Unicode" panose="020B0602030504020204" pitchFamily="34" charset="0"/>
                <a:cs typeface="Lucida Sans Unicode" panose="020B0602030504020204" pitchFamily="34" charset="0"/>
              </a:rPr>
              <a:t>Informe de Inteligencia Financiera al Ministerio Público </a:t>
            </a:r>
            <a:r>
              <a:rPr lang="es-MX" sz="1300" dirty="0">
                <a:latin typeface="Lucida Sans Unicode" panose="020B0602030504020204" pitchFamily="34" charset="0"/>
                <a:cs typeface="Lucida Sans Unicode" panose="020B0602030504020204" pitchFamily="34" charset="0"/>
              </a:rPr>
              <a:t>(MP), única institución responsable de investigar y perseguir delitos en el país. </a:t>
            </a:r>
            <a:endParaRPr lang="es-CL" sz="1300" dirty="0">
              <a:latin typeface="Lucida Sans Unicode" panose="020B0602030504020204" pitchFamily="34" charset="0"/>
              <a:cs typeface="Lucida Sans Unicode" panose="020B0602030504020204" pitchFamily="34" charset="0"/>
            </a:endParaRPr>
          </a:p>
        </p:txBody>
      </p:sp>
      <p:sp>
        <p:nvSpPr>
          <p:cNvPr id="8" name="CuadroTexto 7">
            <a:extLst>
              <a:ext uri="{FF2B5EF4-FFF2-40B4-BE49-F238E27FC236}">
                <a16:creationId xmlns:a16="http://schemas.microsoft.com/office/drawing/2014/main" id="{736BA67F-FB4D-0E79-59FD-121755B5243D}"/>
              </a:ext>
            </a:extLst>
          </p:cNvPr>
          <p:cNvSpPr txBox="1"/>
          <p:nvPr/>
        </p:nvSpPr>
        <p:spPr>
          <a:xfrm>
            <a:off x="3122758" y="3593744"/>
            <a:ext cx="7901797" cy="692497"/>
          </a:xfrm>
          <a:prstGeom prst="rect">
            <a:avLst/>
          </a:prstGeom>
          <a:noFill/>
        </p:spPr>
        <p:txBody>
          <a:bodyPr wrap="square" rtlCol="0">
            <a:spAutoFit/>
          </a:bodyPr>
          <a:lstStyle/>
          <a:p>
            <a:pPr algn="just"/>
            <a:r>
              <a:rPr lang="es-MX" sz="1300" dirty="0">
                <a:latin typeface="Lucida Sans Unicode" panose="020B0602030504020204" pitchFamily="34" charset="0"/>
                <a:cs typeface="Lucida Sans Unicode" panose="020B0602030504020204" pitchFamily="34" charset="0"/>
              </a:rPr>
              <a:t>En 2016, el MP inicia una investigación secreta, detectando complejas irregularidades, por lo que conforma una “</a:t>
            </a:r>
            <a:r>
              <a:rPr lang="es-MX" sz="1300" b="1" dirty="0">
                <a:latin typeface="Lucida Sans Unicode" panose="020B0602030504020204" pitchFamily="34" charset="0"/>
                <a:cs typeface="Lucida Sans Unicode" panose="020B0602030504020204" pitchFamily="34" charset="0"/>
              </a:rPr>
              <a:t>fuerza de tarea” interinstitucional </a:t>
            </a:r>
            <a:r>
              <a:rPr lang="es-MX" sz="1300" dirty="0">
                <a:latin typeface="Lucida Sans Unicode" panose="020B0602030504020204" pitchFamily="34" charset="0"/>
                <a:cs typeface="Lucida Sans Unicode" panose="020B0602030504020204" pitchFamily="34" charset="0"/>
              </a:rPr>
              <a:t>(21 personas de 3 instituciones públicas), a cargo de investigar el caso.</a:t>
            </a:r>
            <a:endParaRPr lang="es-CL" sz="1300" dirty="0">
              <a:latin typeface="Lucida Sans Unicode" panose="020B0602030504020204" pitchFamily="34" charset="0"/>
              <a:cs typeface="Lucida Sans Unicode" panose="020B0602030504020204" pitchFamily="34" charset="0"/>
            </a:endParaRPr>
          </a:p>
        </p:txBody>
      </p:sp>
      <p:sp>
        <p:nvSpPr>
          <p:cNvPr id="9" name="CuadroTexto 8">
            <a:extLst>
              <a:ext uri="{FF2B5EF4-FFF2-40B4-BE49-F238E27FC236}">
                <a16:creationId xmlns:a16="http://schemas.microsoft.com/office/drawing/2014/main" id="{FCC97BEC-1FF9-A619-FF6F-90BDDDB9A1D3}"/>
              </a:ext>
            </a:extLst>
          </p:cNvPr>
          <p:cNvSpPr txBox="1"/>
          <p:nvPr/>
        </p:nvSpPr>
        <p:spPr>
          <a:xfrm>
            <a:off x="3183147" y="4547851"/>
            <a:ext cx="7841408" cy="692497"/>
          </a:xfrm>
          <a:prstGeom prst="rect">
            <a:avLst/>
          </a:prstGeom>
          <a:noFill/>
        </p:spPr>
        <p:txBody>
          <a:bodyPr wrap="square" rtlCol="0">
            <a:spAutoFit/>
          </a:bodyPr>
          <a:lstStyle/>
          <a:p>
            <a:pPr algn="just"/>
            <a:r>
              <a:rPr lang="es-MX" sz="1300" dirty="0">
                <a:latin typeface="Lucida Sans Unicode" panose="020B0602030504020204" pitchFamily="34" charset="0"/>
                <a:cs typeface="Lucida Sans Unicode" panose="020B0602030504020204" pitchFamily="34" charset="0"/>
              </a:rPr>
              <a:t>Sobre la base del trabajo investigativo por este caso de fraude se han </a:t>
            </a:r>
            <a:r>
              <a:rPr lang="es-MX" sz="1300" b="1" dirty="0">
                <a:latin typeface="Lucida Sans Unicode" panose="020B0602030504020204" pitchFamily="34" charset="0"/>
                <a:cs typeface="Lucida Sans Unicode" panose="020B0602030504020204" pitchFamily="34" charset="0"/>
              </a:rPr>
              <a:t>iniciado decenas de aristas </a:t>
            </a:r>
            <a:r>
              <a:rPr lang="es-MX" sz="1300" dirty="0">
                <a:latin typeface="Lucida Sans Unicode" panose="020B0602030504020204" pitchFamily="34" charset="0"/>
                <a:cs typeface="Lucida Sans Unicode" panose="020B0602030504020204" pitchFamily="34" charset="0"/>
              </a:rPr>
              <a:t>relacionadas: Caso DIPRECA (2017), Cuentacorrentistas (2018), </a:t>
            </a:r>
            <a:r>
              <a:rPr lang="es-MX" sz="1300" dirty="0" err="1">
                <a:latin typeface="Lucida Sans Unicode" panose="020B0602030504020204" pitchFamily="34" charset="0"/>
                <a:cs typeface="Lucida Sans Unicode" panose="020B0602030504020204" pitchFamily="34" charset="0"/>
              </a:rPr>
              <a:t>Inapillaima</a:t>
            </a:r>
            <a:r>
              <a:rPr lang="es-MX" sz="1300" dirty="0">
                <a:latin typeface="Lucida Sans Unicode" panose="020B0602030504020204" pitchFamily="34" charset="0"/>
                <a:cs typeface="Lucida Sans Unicode" panose="020B0602030504020204" pitchFamily="34" charset="0"/>
              </a:rPr>
              <a:t> (2018), Frontera (2019), etc.</a:t>
            </a:r>
            <a:endParaRPr lang="es-CL" sz="1300" dirty="0">
              <a:latin typeface="Lucida Sans Unicode" panose="020B0602030504020204" pitchFamily="34" charset="0"/>
              <a:cs typeface="Lucida Sans Unicode" panose="020B0602030504020204" pitchFamily="34" charset="0"/>
            </a:endParaRPr>
          </a:p>
        </p:txBody>
      </p:sp>
      <p:sp>
        <p:nvSpPr>
          <p:cNvPr id="10" name="CuadroTexto 9">
            <a:extLst>
              <a:ext uri="{FF2B5EF4-FFF2-40B4-BE49-F238E27FC236}">
                <a16:creationId xmlns:a16="http://schemas.microsoft.com/office/drawing/2014/main" id="{B0CE9AA2-8DC1-3BD0-AB9A-66628780A4F5}"/>
              </a:ext>
            </a:extLst>
          </p:cNvPr>
          <p:cNvSpPr txBox="1"/>
          <p:nvPr/>
        </p:nvSpPr>
        <p:spPr>
          <a:xfrm>
            <a:off x="3114137" y="5446210"/>
            <a:ext cx="7950673" cy="692497"/>
          </a:xfrm>
          <a:prstGeom prst="rect">
            <a:avLst/>
          </a:prstGeom>
          <a:noFill/>
        </p:spPr>
        <p:txBody>
          <a:bodyPr wrap="square" rtlCol="0">
            <a:spAutoFit/>
          </a:bodyPr>
          <a:lstStyle/>
          <a:p>
            <a:pPr algn="just"/>
            <a:r>
              <a:rPr lang="es-MX" sz="1300" dirty="0">
                <a:latin typeface="Lucida Sans Unicode" panose="020B0602030504020204" pitchFamily="34" charset="0"/>
                <a:cs typeface="Lucida Sans Unicode" panose="020B0602030504020204" pitchFamily="34" charset="0"/>
              </a:rPr>
              <a:t>Durante todo el proceso existió </a:t>
            </a:r>
            <a:r>
              <a:rPr lang="es-MX" sz="1300" b="1" dirty="0">
                <a:latin typeface="Lucida Sans Unicode" panose="020B0602030504020204" pitchFamily="34" charset="0"/>
                <a:cs typeface="Lucida Sans Unicode" panose="020B0602030504020204" pitchFamily="34" charset="0"/>
              </a:rPr>
              <a:t>plena coordinación entre la UAF y el MP</a:t>
            </a:r>
            <a:r>
              <a:rPr lang="es-MX" sz="1300" dirty="0">
                <a:latin typeface="Lucida Sans Unicode" panose="020B0602030504020204" pitchFamily="34" charset="0"/>
                <a:cs typeface="Lucida Sans Unicode" panose="020B0602030504020204" pitchFamily="34" charset="0"/>
              </a:rPr>
              <a:t>, reflejado en un intercambio de información de inteligencia financiera, remitiendo la UAF 41 comunicaciones (informes completos) al MP, donde ha reportado a más de 81 personas relacionadas con el caso.</a:t>
            </a:r>
            <a:endParaRPr lang="es-CL" sz="1300" dirty="0">
              <a:latin typeface="Lucida Sans Unicode" panose="020B0602030504020204" pitchFamily="34" charset="0"/>
              <a:cs typeface="Lucida Sans Unicode" panose="020B0602030504020204" pitchFamily="34" charset="0"/>
            </a:endParaRPr>
          </a:p>
        </p:txBody>
      </p:sp>
      <p:sp>
        <p:nvSpPr>
          <p:cNvPr id="11" name="CuadroTexto 10">
            <a:extLst>
              <a:ext uri="{FF2B5EF4-FFF2-40B4-BE49-F238E27FC236}">
                <a16:creationId xmlns:a16="http://schemas.microsoft.com/office/drawing/2014/main" id="{221EA653-E2F2-3CCD-15D5-D4A212633481}"/>
              </a:ext>
            </a:extLst>
          </p:cNvPr>
          <p:cNvSpPr txBox="1"/>
          <p:nvPr/>
        </p:nvSpPr>
        <p:spPr>
          <a:xfrm>
            <a:off x="1150190" y="1857888"/>
            <a:ext cx="370937" cy="430887"/>
          </a:xfrm>
          <a:prstGeom prst="rect">
            <a:avLst/>
          </a:prstGeom>
          <a:noFill/>
        </p:spPr>
        <p:txBody>
          <a:bodyPr wrap="square" rtlCol="0">
            <a:spAutoFit/>
          </a:bodyPr>
          <a:lstStyle/>
          <a:p>
            <a:r>
              <a:rPr lang="es-MX" sz="2200" b="1" dirty="0">
                <a:latin typeface="Lucida Sans Unicode" panose="020B0602030504020204" pitchFamily="34" charset="0"/>
                <a:cs typeface="Lucida Sans Unicode" panose="020B0602030504020204" pitchFamily="34" charset="0"/>
              </a:rPr>
              <a:t>1</a:t>
            </a:r>
            <a:endParaRPr lang="es-CL" sz="2200" b="1" dirty="0">
              <a:latin typeface="Lucida Sans Unicode" panose="020B0602030504020204" pitchFamily="34" charset="0"/>
              <a:cs typeface="Lucida Sans Unicode" panose="020B0602030504020204" pitchFamily="34" charset="0"/>
            </a:endParaRPr>
          </a:p>
        </p:txBody>
      </p:sp>
      <p:sp>
        <p:nvSpPr>
          <p:cNvPr id="12" name="CuadroTexto 11">
            <a:extLst>
              <a:ext uri="{FF2B5EF4-FFF2-40B4-BE49-F238E27FC236}">
                <a16:creationId xmlns:a16="http://schemas.microsoft.com/office/drawing/2014/main" id="{DCA7F3DD-267B-2C7F-FCF2-4471736F1F00}"/>
              </a:ext>
            </a:extLst>
          </p:cNvPr>
          <p:cNvSpPr txBox="1"/>
          <p:nvPr/>
        </p:nvSpPr>
        <p:spPr>
          <a:xfrm>
            <a:off x="1150189" y="2827684"/>
            <a:ext cx="370937" cy="430887"/>
          </a:xfrm>
          <a:prstGeom prst="rect">
            <a:avLst/>
          </a:prstGeom>
          <a:noFill/>
        </p:spPr>
        <p:txBody>
          <a:bodyPr wrap="square" rtlCol="0">
            <a:spAutoFit/>
          </a:bodyPr>
          <a:lstStyle/>
          <a:p>
            <a:r>
              <a:rPr lang="es-MX" sz="2200" b="1" dirty="0">
                <a:latin typeface="Lucida Sans Unicode" panose="020B0602030504020204" pitchFamily="34" charset="0"/>
                <a:cs typeface="Lucida Sans Unicode" panose="020B0602030504020204" pitchFamily="34" charset="0"/>
              </a:rPr>
              <a:t>2</a:t>
            </a:r>
            <a:endParaRPr lang="es-CL" sz="2200" b="1" dirty="0">
              <a:latin typeface="Lucida Sans Unicode" panose="020B0602030504020204" pitchFamily="34" charset="0"/>
              <a:cs typeface="Lucida Sans Unicode" panose="020B0602030504020204" pitchFamily="34" charset="0"/>
            </a:endParaRPr>
          </a:p>
        </p:txBody>
      </p:sp>
      <p:sp>
        <p:nvSpPr>
          <p:cNvPr id="13" name="CuadroTexto 12">
            <a:extLst>
              <a:ext uri="{FF2B5EF4-FFF2-40B4-BE49-F238E27FC236}">
                <a16:creationId xmlns:a16="http://schemas.microsoft.com/office/drawing/2014/main" id="{C7C82C71-D7EC-1C0A-DBEA-B47B38DAD9F7}"/>
              </a:ext>
            </a:extLst>
          </p:cNvPr>
          <p:cNvSpPr txBox="1"/>
          <p:nvPr/>
        </p:nvSpPr>
        <p:spPr>
          <a:xfrm>
            <a:off x="1167445" y="3747632"/>
            <a:ext cx="370937" cy="430887"/>
          </a:xfrm>
          <a:prstGeom prst="rect">
            <a:avLst/>
          </a:prstGeom>
          <a:noFill/>
        </p:spPr>
        <p:txBody>
          <a:bodyPr wrap="square" rtlCol="0">
            <a:spAutoFit/>
          </a:bodyPr>
          <a:lstStyle/>
          <a:p>
            <a:r>
              <a:rPr lang="es-MX" sz="2200" b="1" dirty="0">
                <a:latin typeface="Lucida Sans Unicode" panose="020B0602030504020204" pitchFamily="34" charset="0"/>
                <a:cs typeface="Lucida Sans Unicode" panose="020B0602030504020204" pitchFamily="34" charset="0"/>
              </a:rPr>
              <a:t>3</a:t>
            </a:r>
            <a:endParaRPr lang="es-CL" sz="2200" b="1" dirty="0">
              <a:latin typeface="Lucida Sans Unicode" panose="020B0602030504020204" pitchFamily="34" charset="0"/>
              <a:cs typeface="Lucida Sans Unicode" panose="020B0602030504020204" pitchFamily="34" charset="0"/>
            </a:endParaRPr>
          </a:p>
        </p:txBody>
      </p:sp>
      <p:sp>
        <p:nvSpPr>
          <p:cNvPr id="14" name="CuadroTexto 13">
            <a:extLst>
              <a:ext uri="{FF2B5EF4-FFF2-40B4-BE49-F238E27FC236}">
                <a16:creationId xmlns:a16="http://schemas.microsoft.com/office/drawing/2014/main" id="{83F2DB5C-D2AF-D813-C595-AE4113C730D8}"/>
              </a:ext>
            </a:extLst>
          </p:cNvPr>
          <p:cNvSpPr txBox="1"/>
          <p:nvPr/>
        </p:nvSpPr>
        <p:spPr>
          <a:xfrm>
            <a:off x="1153071" y="4667580"/>
            <a:ext cx="370937" cy="430887"/>
          </a:xfrm>
          <a:prstGeom prst="rect">
            <a:avLst/>
          </a:prstGeom>
          <a:noFill/>
        </p:spPr>
        <p:txBody>
          <a:bodyPr wrap="square" rtlCol="0">
            <a:spAutoFit/>
          </a:bodyPr>
          <a:lstStyle/>
          <a:p>
            <a:r>
              <a:rPr lang="es-MX" sz="2200" b="1" dirty="0">
                <a:latin typeface="Lucida Sans Unicode" panose="020B0602030504020204" pitchFamily="34" charset="0"/>
                <a:cs typeface="Lucida Sans Unicode" panose="020B0602030504020204" pitchFamily="34" charset="0"/>
              </a:rPr>
              <a:t>4</a:t>
            </a:r>
            <a:endParaRPr lang="es-CL" sz="2200" b="1" dirty="0">
              <a:latin typeface="Lucida Sans Unicode" panose="020B0602030504020204" pitchFamily="34" charset="0"/>
              <a:cs typeface="Lucida Sans Unicode" panose="020B0602030504020204" pitchFamily="34" charset="0"/>
            </a:endParaRPr>
          </a:p>
        </p:txBody>
      </p:sp>
      <p:sp>
        <p:nvSpPr>
          <p:cNvPr id="15" name="CuadroTexto 14">
            <a:extLst>
              <a:ext uri="{FF2B5EF4-FFF2-40B4-BE49-F238E27FC236}">
                <a16:creationId xmlns:a16="http://schemas.microsoft.com/office/drawing/2014/main" id="{3848578B-8470-AE17-5481-33890AF2C759}"/>
              </a:ext>
            </a:extLst>
          </p:cNvPr>
          <p:cNvSpPr txBox="1"/>
          <p:nvPr/>
        </p:nvSpPr>
        <p:spPr>
          <a:xfrm>
            <a:off x="1127189" y="5594246"/>
            <a:ext cx="370937" cy="430887"/>
          </a:xfrm>
          <a:prstGeom prst="rect">
            <a:avLst/>
          </a:prstGeom>
          <a:noFill/>
        </p:spPr>
        <p:txBody>
          <a:bodyPr wrap="square" rtlCol="0">
            <a:spAutoFit/>
          </a:bodyPr>
          <a:lstStyle/>
          <a:p>
            <a:r>
              <a:rPr lang="es-MX" sz="2200" b="1" dirty="0">
                <a:latin typeface="Lucida Sans Unicode" panose="020B0602030504020204" pitchFamily="34" charset="0"/>
                <a:cs typeface="Lucida Sans Unicode" panose="020B0602030504020204" pitchFamily="34" charset="0"/>
              </a:rPr>
              <a:t>5</a:t>
            </a:r>
            <a:endParaRPr lang="es-CL" sz="2200" b="1" dirty="0">
              <a:latin typeface="Lucida Sans Unicode" panose="020B0602030504020204" pitchFamily="34" charset="0"/>
              <a:cs typeface="Lucida Sans Unicode" panose="020B0602030504020204" pitchFamily="34" charset="0"/>
            </a:endParaRPr>
          </a:p>
        </p:txBody>
      </p:sp>
    </p:spTree>
    <p:extLst>
      <p:ext uri="{BB962C8B-B14F-4D97-AF65-F5344CB8AC3E}">
        <p14:creationId xmlns:p14="http://schemas.microsoft.com/office/powerpoint/2010/main" val="329686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59968A06-3327-85AC-29B6-1E352E4F9933}"/>
              </a:ext>
            </a:extLst>
          </p:cNvPr>
          <p:cNvSpPr>
            <a:spLocks noGrp="1"/>
          </p:cNvSpPr>
          <p:nvPr>
            <p:ph type="title"/>
          </p:nvPr>
        </p:nvSpPr>
        <p:spPr>
          <a:xfrm>
            <a:off x="658812" y="501800"/>
            <a:ext cx="8992263" cy="1060998"/>
          </a:xfrm>
        </p:spPr>
        <p:txBody>
          <a:bodyPr>
            <a:normAutofit/>
          </a:bodyPr>
          <a:lstStyle/>
          <a:p>
            <a:r>
              <a:rPr lang="es-MX" dirty="0"/>
              <a:t>Sistema Nacional ALA/CFT de Chile:</a:t>
            </a:r>
            <a:br>
              <a:rPr lang="es-CL" dirty="0"/>
            </a:br>
            <a:endParaRPr lang="es-CL" dirty="0"/>
          </a:p>
        </p:txBody>
      </p:sp>
      <p:pic>
        <p:nvPicPr>
          <p:cNvPr id="5" name="Imagen 4">
            <a:extLst>
              <a:ext uri="{FF2B5EF4-FFF2-40B4-BE49-F238E27FC236}">
                <a16:creationId xmlns:a16="http://schemas.microsoft.com/office/drawing/2014/main" id="{2A3E0778-5B49-875A-C058-EA057F4A4788}"/>
              </a:ext>
            </a:extLst>
          </p:cNvPr>
          <p:cNvPicPr>
            <a:picLocks noChangeAspect="1"/>
          </p:cNvPicPr>
          <p:nvPr/>
        </p:nvPicPr>
        <p:blipFill rotWithShape="1">
          <a:blip r:embed="rId2">
            <a:extLst>
              <a:ext uri="{28A0092B-C50C-407E-A947-70E740481C1C}">
                <a14:useLocalDpi xmlns:a14="http://schemas.microsoft.com/office/drawing/2010/main" val="0"/>
              </a:ext>
            </a:extLst>
          </a:blip>
          <a:srcRect t="14369"/>
          <a:stretch/>
        </p:blipFill>
        <p:spPr>
          <a:xfrm>
            <a:off x="122420" y="1103339"/>
            <a:ext cx="10595548" cy="5252861"/>
          </a:xfrm>
          <a:prstGeom prst="rect">
            <a:avLst/>
          </a:prstGeom>
        </p:spPr>
      </p:pic>
    </p:spTree>
    <p:extLst>
      <p:ext uri="{BB962C8B-B14F-4D97-AF65-F5344CB8AC3E}">
        <p14:creationId xmlns:p14="http://schemas.microsoft.com/office/powerpoint/2010/main" val="8831742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A3FCF2-E55B-7368-E7D3-458A06FD7C88}"/>
              </a:ext>
            </a:extLst>
          </p:cNvPr>
          <p:cNvSpPr>
            <a:spLocks noGrp="1"/>
          </p:cNvSpPr>
          <p:nvPr>
            <p:ph type="title"/>
          </p:nvPr>
        </p:nvSpPr>
        <p:spPr/>
        <p:txBody>
          <a:bodyPr/>
          <a:lstStyle/>
          <a:p>
            <a:r>
              <a:rPr lang="es-MX" dirty="0"/>
              <a:t>Tipologías detectadas:</a:t>
            </a:r>
            <a:br>
              <a:rPr lang="es-CL" dirty="0"/>
            </a:br>
            <a:endParaRPr lang="es-CL" dirty="0"/>
          </a:p>
        </p:txBody>
      </p:sp>
      <p:pic>
        <p:nvPicPr>
          <p:cNvPr id="5" name="Imagen 4">
            <a:extLst>
              <a:ext uri="{FF2B5EF4-FFF2-40B4-BE49-F238E27FC236}">
                <a16:creationId xmlns:a16="http://schemas.microsoft.com/office/drawing/2014/main" id="{051996BC-AD9D-2BE3-2910-1482A00AF07E}"/>
              </a:ext>
            </a:extLst>
          </p:cNvPr>
          <p:cNvPicPr>
            <a:picLocks noChangeAspect="1"/>
          </p:cNvPicPr>
          <p:nvPr/>
        </p:nvPicPr>
        <p:blipFill rotWithShape="1">
          <a:blip r:embed="rId2"/>
          <a:srcRect r="575" b="8605"/>
          <a:stretch/>
        </p:blipFill>
        <p:spPr>
          <a:xfrm>
            <a:off x="479990" y="1951277"/>
            <a:ext cx="11232020" cy="3971110"/>
          </a:xfrm>
          <a:prstGeom prst="rect">
            <a:avLst/>
          </a:prstGeom>
        </p:spPr>
      </p:pic>
      <p:sp>
        <p:nvSpPr>
          <p:cNvPr id="6" name="CuadroTexto 5">
            <a:extLst>
              <a:ext uri="{FF2B5EF4-FFF2-40B4-BE49-F238E27FC236}">
                <a16:creationId xmlns:a16="http://schemas.microsoft.com/office/drawing/2014/main" id="{EA1B862F-0CE3-5C58-43A0-705C1F4EE512}"/>
              </a:ext>
            </a:extLst>
          </p:cNvPr>
          <p:cNvSpPr txBox="1"/>
          <p:nvPr/>
        </p:nvSpPr>
        <p:spPr>
          <a:xfrm>
            <a:off x="836614" y="3257792"/>
            <a:ext cx="1519989" cy="323165"/>
          </a:xfrm>
          <a:prstGeom prst="rect">
            <a:avLst/>
          </a:prstGeom>
          <a:noFill/>
        </p:spPr>
        <p:txBody>
          <a:bodyPr wrap="square">
            <a:spAutoFit/>
          </a:bodyPr>
          <a:lstStyle/>
          <a:p>
            <a:pPr algn="ctr" defTabSz="614751">
              <a:defRPr/>
            </a:pPr>
            <a:r>
              <a:rPr lang="es-MX" sz="1500" b="1" dirty="0">
                <a:solidFill>
                  <a:srgbClr val="DFE3E5">
                    <a:lumMod val="25000"/>
                  </a:srgbClr>
                </a:solidFill>
                <a:latin typeface="Lucida Sans Unicode" panose="020B0602030504020204" pitchFamily="34" charset="0"/>
                <a:cs typeface="Lucida Sans Unicode" panose="020B0602030504020204" pitchFamily="34" charset="0"/>
              </a:rPr>
              <a:t>Testaferros</a:t>
            </a:r>
            <a:endParaRPr lang="en-US" sz="1500" b="1" dirty="0">
              <a:solidFill>
                <a:srgbClr val="DFE3E5">
                  <a:lumMod val="25000"/>
                </a:srgbClr>
              </a:solidFill>
              <a:latin typeface="Lucida Sans Unicode" panose="020B0602030504020204" pitchFamily="34" charset="0"/>
              <a:cs typeface="Lucida Sans Unicode" panose="020B0602030504020204" pitchFamily="34" charset="0"/>
            </a:endParaRPr>
          </a:p>
        </p:txBody>
      </p:sp>
      <p:sp>
        <p:nvSpPr>
          <p:cNvPr id="7" name="CuadroTexto 6">
            <a:extLst>
              <a:ext uri="{FF2B5EF4-FFF2-40B4-BE49-F238E27FC236}">
                <a16:creationId xmlns:a16="http://schemas.microsoft.com/office/drawing/2014/main" id="{8B467C1A-EAAF-1C2D-986D-198C6E4F384C}"/>
              </a:ext>
            </a:extLst>
          </p:cNvPr>
          <p:cNvSpPr txBox="1"/>
          <p:nvPr/>
        </p:nvSpPr>
        <p:spPr>
          <a:xfrm>
            <a:off x="2978721" y="3257791"/>
            <a:ext cx="1773028" cy="323165"/>
          </a:xfrm>
          <a:prstGeom prst="rect">
            <a:avLst/>
          </a:prstGeom>
          <a:noFill/>
        </p:spPr>
        <p:txBody>
          <a:bodyPr wrap="square">
            <a:spAutoFit/>
          </a:bodyPr>
          <a:lstStyle/>
          <a:p>
            <a:pPr algn="ctr" defTabSz="614751">
              <a:defRPr/>
            </a:pPr>
            <a:r>
              <a:rPr lang="es-MX" sz="1500" b="1" dirty="0">
                <a:solidFill>
                  <a:srgbClr val="DFE3E5">
                    <a:lumMod val="25000"/>
                  </a:srgbClr>
                </a:solidFill>
                <a:latin typeface="Lucida Sans Unicode" panose="020B0602030504020204" pitchFamily="34" charset="0"/>
                <a:cs typeface="Lucida Sans Unicode" panose="020B0602030504020204" pitchFamily="34" charset="0"/>
              </a:rPr>
              <a:t>Fraccionamiento</a:t>
            </a:r>
            <a:endParaRPr lang="en-US" sz="1500" b="1" dirty="0">
              <a:solidFill>
                <a:srgbClr val="DFE3E5">
                  <a:lumMod val="25000"/>
                </a:srgbClr>
              </a:solidFill>
              <a:latin typeface="Lucida Sans Unicode" panose="020B0602030504020204" pitchFamily="34" charset="0"/>
              <a:cs typeface="Lucida Sans Unicode" panose="020B0602030504020204" pitchFamily="34" charset="0"/>
            </a:endParaRPr>
          </a:p>
        </p:txBody>
      </p:sp>
      <p:sp>
        <p:nvSpPr>
          <p:cNvPr id="8" name="CuadroTexto 7">
            <a:extLst>
              <a:ext uri="{FF2B5EF4-FFF2-40B4-BE49-F238E27FC236}">
                <a16:creationId xmlns:a16="http://schemas.microsoft.com/office/drawing/2014/main" id="{A2AADD3E-F8F2-A9E6-BDCB-B393ACA94562}"/>
              </a:ext>
            </a:extLst>
          </p:cNvPr>
          <p:cNvSpPr txBox="1"/>
          <p:nvPr/>
        </p:nvSpPr>
        <p:spPr>
          <a:xfrm>
            <a:off x="5200385" y="3184187"/>
            <a:ext cx="1982309" cy="553998"/>
          </a:xfrm>
          <a:prstGeom prst="rect">
            <a:avLst/>
          </a:prstGeom>
          <a:noFill/>
        </p:spPr>
        <p:txBody>
          <a:bodyPr wrap="square">
            <a:spAutoFit/>
          </a:bodyPr>
          <a:lstStyle/>
          <a:p>
            <a:pPr algn="ctr" defTabSz="614751">
              <a:defRPr/>
            </a:pPr>
            <a:r>
              <a:rPr lang="es-MX" sz="1500" b="1" dirty="0">
                <a:solidFill>
                  <a:srgbClr val="DFE3E5">
                    <a:lumMod val="25000"/>
                  </a:srgbClr>
                </a:solidFill>
                <a:latin typeface="Lucida Sans Unicode" panose="020B0602030504020204" pitchFamily="34" charset="0"/>
                <a:cs typeface="Lucida Sans Unicode" panose="020B0602030504020204" pitchFamily="34" charset="0"/>
              </a:rPr>
              <a:t>Sociedades de pantalla</a:t>
            </a:r>
            <a:endParaRPr lang="en-US" sz="1500" b="1" dirty="0">
              <a:solidFill>
                <a:srgbClr val="DFE3E5">
                  <a:lumMod val="25000"/>
                </a:srgbClr>
              </a:solidFill>
              <a:latin typeface="Lucida Sans Unicode" panose="020B0602030504020204" pitchFamily="34" charset="0"/>
              <a:cs typeface="Lucida Sans Unicode" panose="020B0602030504020204" pitchFamily="34" charset="0"/>
            </a:endParaRPr>
          </a:p>
        </p:txBody>
      </p:sp>
      <p:sp>
        <p:nvSpPr>
          <p:cNvPr id="9" name="CuadroTexto 8">
            <a:extLst>
              <a:ext uri="{FF2B5EF4-FFF2-40B4-BE49-F238E27FC236}">
                <a16:creationId xmlns:a16="http://schemas.microsoft.com/office/drawing/2014/main" id="{FD2C2B27-5D39-E4F8-A85C-CB56787C877B}"/>
              </a:ext>
            </a:extLst>
          </p:cNvPr>
          <p:cNvSpPr txBox="1"/>
          <p:nvPr/>
        </p:nvSpPr>
        <p:spPr>
          <a:xfrm>
            <a:off x="7458472" y="2953355"/>
            <a:ext cx="1950624" cy="784830"/>
          </a:xfrm>
          <a:prstGeom prst="rect">
            <a:avLst/>
          </a:prstGeom>
          <a:noFill/>
        </p:spPr>
        <p:txBody>
          <a:bodyPr wrap="square">
            <a:spAutoFit/>
          </a:bodyPr>
          <a:lstStyle/>
          <a:p>
            <a:pPr algn="ctr" defTabSz="614751">
              <a:defRPr/>
            </a:pPr>
            <a:r>
              <a:rPr lang="es-MX" sz="1500" b="1" dirty="0">
                <a:solidFill>
                  <a:srgbClr val="DFE3E5">
                    <a:lumMod val="25000"/>
                  </a:srgbClr>
                </a:solidFill>
                <a:latin typeface="Lucida Sans Unicode" panose="020B0602030504020204" pitchFamily="34" charset="0"/>
                <a:cs typeface="Lucida Sans Unicode" panose="020B0602030504020204" pitchFamily="34" charset="0"/>
              </a:rPr>
              <a:t>Prepago de créditos y de tarjetas de crédito</a:t>
            </a:r>
            <a:endParaRPr lang="en-US" sz="1500" b="1" dirty="0">
              <a:solidFill>
                <a:srgbClr val="DFE3E5">
                  <a:lumMod val="25000"/>
                </a:srgbClr>
              </a:solidFill>
              <a:latin typeface="Lucida Sans Unicode" panose="020B0602030504020204" pitchFamily="34" charset="0"/>
              <a:cs typeface="Lucida Sans Unicode" panose="020B0602030504020204" pitchFamily="34" charset="0"/>
            </a:endParaRPr>
          </a:p>
        </p:txBody>
      </p:sp>
      <p:sp>
        <p:nvSpPr>
          <p:cNvPr id="10" name="CuadroTexto 9">
            <a:extLst>
              <a:ext uri="{FF2B5EF4-FFF2-40B4-BE49-F238E27FC236}">
                <a16:creationId xmlns:a16="http://schemas.microsoft.com/office/drawing/2014/main" id="{AA5B17CE-578D-6049-85D7-8CB8FEC7D744}"/>
              </a:ext>
            </a:extLst>
          </p:cNvPr>
          <p:cNvSpPr txBox="1"/>
          <p:nvPr/>
        </p:nvSpPr>
        <p:spPr>
          <a:xfrm>
            <a:off x="9716006" y="2921169"/>
            <a:ext cx="1950624" cy="1015663"/>
          </a:xfrm>
          <a:prstGeom prst="rect">
            <a:avLst/>
          </a:prstGeom>
          <a:noFill/>
        </p:spPr>
        <p:txBody>
          <a:bodyPr wrap="square">
            <a:spAutoFit/>
          </a:bodyPr>
          <a:lstStyle/>
          <a:p>
            <a:pPr algn="ctr" defTabSz="614751">
              <a:defRPr/>
            </a:pPr>
            <a:r>
              <a:rPr lang="es-MX" sz="1500" b="1" dirty="0">
                <a:solidFill>
                  <a:srgbClr val="DFE3E5">
                    <a:lumMod val="25000"/>
                  </a:srgbClr>
                </a:solidFill>
                <a:latin typeface="Lucida Sans Unicode" panose="020B0602030504020204" pitchFamily="34" charset="0"/>
                <a:cs typeface="Lucida Sans Unicode" panose="020B0602030504020204" pitchFamily="34" charset="0"/>
              </a:rPr>
              <a:t>Modificación régimen patrimonial del matrimonio</a:t>
            </a:r>
            <a:endParaRPr lang="en-US" sz="1500" b="1" dirty="0">
              <a:solidFill>
                <a:srgbClr val="DFE3E5">
                  <a:lumMod val="25000"/>
                </a:srgbClr>
              </a:solidFill>
              <a:latin typeface="Lucida Sans Unicode" panose="020B0602030504020204" pitchFamily="34" charset="0"/>
              <a:cs typeface="Lucida Sans Unicode" panose="020B0602030504020204" pitchFamily="34" charset="0"/>
            </a:endParaRPr>
          </a:p>
        </p:txBody>
      </p:sp>
    </p:spTree>
    <p:extLst>
      <p:ext uri="{BB962C8B-B14F-4D97-AF65-F5344CB8AC3E}">
        <p14:creationId xmlns:p14="http://schemas.microsoft.com/office/powerpoint/2010/main" val="3063212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agen 19">
            <a:extLst>
              <a:ext uri="{FF2B5EF4-FFF2-40B4-BE49-F238E27FC236}">
                <a16:creationId xmlns:a16="http://schemas.microsoft.com/office/drawing/2014/main" id="{8D57F75F-0FAE-3D94-7E12-71229CB7636C}"/>
              </a:ext>
            </a:extLst>
          </p:cNvPr>
          <p:cNvPicPr>
            <a:picLocks noChangeAspect="1"/>
          </p:cNvPicPr>
          <p:nvPr/>
        </p:nvPicPr>
        <p:blipFill>
          <a:blip r:embed="rId2"/>
          <a:stretch>
            <a:fillRect/>
          </a:stretch>
        </p:blipFill>
        <p:spPr>
          <a:xfrm>
            <a:off x="465856" y="687897"/>
            <a:ext cx="11260288" cy="5140087"/>
          </a:xfrm>
          <a:prstGeom prst="rect">
            <a:avLst/>
          </a:prstGeom>
        </p:spPr>
      </p:pic>
    </p:spTree>
    <p:extLst>
      <p:ext uri="{BB962C8B-B14F-4D97-AF65-F5344CB8AC3E}">
        <p14:creationId xmlns:p14="http://schemas.microsoft.com/office/powerpoint/2010/main" val="27487322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D86051C4-DE9C-52C0-8359-6372D261CD92}"/>
              </a:ext>
            </a:extLst>
          </p:cNvPr>
          <p:cNvSpPr>
            <a:spLocks noGrp="1"/>
          </p:cNvSpPr>
          <p:nvPr>
            <p:ph type="title"/>
          </p:nvPr>
        </p:nvSpPr>
        <p:spPr>
          <a:xfrm>
            <a:off x="658812" y="425181"/>
            <a:ext cx="8992263" cy="1060998"/>
          </a:xfrm>
        </p:spPr>
        <p:txBody>
          <a:bodyPr/>
          <a:lstStyle/>
          <a:p>
            <a:r>
              <a:rPr lang="es-MX" dirty="0"/>
              <a:t>Resultados obtenidos:</a:t>
            </a:r>
            <a:endParaRPr lang="es-CL" dirty="0"/>
          </a:p>
        </p:txBody>
      </p:sp>
      <p:graphicFrame>
        <p:nvGraphicFramePr>
          <p:cNvPr id="5" name="Tabla 4">
            <a:extLst>
              <a:ext uri="{FF2B5EF4-FFF2-40B4-BE49-F238E27FC236}">
                <a16:creationId xmlns:a16="http://schemas.microsoft.com/office/drawing/2014/main" id="{8A850248-B5EE-F26B-AEEB-95DE9DD04297}"/>
              </a:ext>
            </a:extLst>
          </p:cNvPr>
          <p:cNvGraphicFramePr>
            <a:graphicFrameLocks noGrp="1"/>
          </p:cNvGraphicFramePr>
          <p:nvPr>
            <p:extLst>
              <p:ext uri="{D42A27DB-BD31-4B8C-83A1-F6EECF244321}">
                <p14:modId xmlns:p14="http://schemas.microsoft.com/office/powerpoint/2010/main" val="1198392005"/>
              </p:ext>
            </p:extLst>
          </p:nvPr>
        </p:nvGraphicFramePr>
        <p:xfrm>
          <a:off x="763398" y="2052538"/>
          <a:ext cx="10365045" cy="3961763"/>
        </p:xfrm>
        <a:graphic>
          <a:graphicData uri="http://schemas.openxmlformats.org/drawingml/2006/table">
            <a:tbl>
              <a:tblPr firstRow="1" bandRow="1">
                <a:tableStyleId>{0505E3EF-67EA-436B-97B2-0124C06EBD24}</a:tableStyleId>
              </a:tblPr>
              <a:tblGrid>
                <a:gridCol w="4483531">
                  <a:extLst>
                    <a:ext uri="{9D8B030D-6E8A-4147-A177-3AD203B41FA5}">
                      <a16:colId xmlns:a16="http://schemas.microsoft.com/office/drawing/2014/main" val="2398806649"/>
                    </a:ext>
                  </a:extLst>
                </a:gridCol>
                <a:gridCol w="5881514">
                  <a:extLst>
                    <a:ext uri="{9D8B030D-6E8A-4147-A177-3AD203B41FA5}">
                      <a16:colId xmlns:a16="http://schemas.microsoft.com/office/drawing/2014/main" val="3453901661"/>
                    </a:ext>
                  </a:extLst>
                </a:gridCol>
              </a:tblGrid>
              <a:tr h="345153">
                <a:tc>
                  <a:txBody>
                    <a:bodyPr/>
                    <a:lstStyle/>
                    <a:p>
                      <a:pPr algn="just"/>
                      <a:r>
                        <a:rPr lang="es-MX" sz="1500" b="0" dirty="0">
                          <a:latin typeface="Lucida Sans Unicode" panose="020B0602030504020204" pitchFamily="34" charset="0"/>
                          <a:cs typeface="Lucida Sans Unicode" panose="020B0602030504020204" pitchFamily="34" charset="0"/>
                        </a:rPr>
                        <a:t>Condenas por lavado de activos y delito base</a:t>
                      </a:r>
                      <a:endParaRPr lang="es-CL" sz="1500" b="0" dirty="0">
                        <a:latin typeface="Lucida Sans Unicode" panose="020B0602030504020204" pitchFamily="34" charset="0"/>
                        <a:cs typeface="Lucida Sans Unicode" panose="020B0602030504020204" pitchFamily="34" charset="0"/>
                      </a:endParaRPr>
                    </a:p>
                  </a:txBody>
                  <a:tcPr/>
                </a:tc>
                <a:tc>
                  <a:txBody>
                    <a:bodyPr/>
                    <a:lstStyle/>
                    <a:p>
                      <a:pPr algn="just"/>
                      <a:r>
                        <a:rPr lang="es-MX" sz="1500" b="0" dirty="0">
                          <a:latin typeface="Lucida Sans Unicode" panose="020B0602030504020204" pitchFamily="34" charset="0"/>
                          <a:cs typeface="Lucida Sans Unicode" panose="020B0602030504020204" pitchFamily="34" charset="0"/>
                        </a:rPr>
                        <a:t>98 personas</a:t>
                      </a:r>
                      <a:endParaRPr lang="es-CL" sz="1500" b="0" dirty="0">
                        <a:latin typeface="Lucida Sans Unicode" panose="020B0602030504020204" pitchFamily="34" charset="0"/>
                        <a:cs typeface="Lucida Sans Unicode" panose="020B0602030504020204" pitchFamily="34" charset="0"/>
                      </a:endParaRPr>
                    </a:p>
                  </a:txBody>
                  <a:tcPr/>
                </a:tc>
                <a:extLst>
                  <a:ext uri="{0D108BD9-81ED-4DB2-BD59-A6C34878D82A}">
                    <a16:rowId xmlns:a16="http://schemas.microsoft.com/office/drawing/2014/main" val="3786745194"/>
                  </a:ext>
                </a:extLst>
              </a:tr>
              <a:tr h="345153">
                <a:tc>
                  <a:txBody>
                    <a:bodyPr/>
                    <a:lstStyle/>
                    <a:p>
                      <a:pPr algn="just"/>
                      <a:r>
                        <a:rPr lang="es-MX" sz="1500" dirty="0">
                          <a:latin typeface="Lucida Sans Unicode" panose="020B0602030504020204" pitchFamily="34" charset="0"/>
                          <a:cs typeface="Lucida Sans Unicode" panose="020B0602030504020204" pitchFamily="34" charset="0"/>
                        </a:rPr>
                        <a:t>Condenas por lavado de activos</a:t>
                      </a:r>
                      <a:endParaRPr lang="es-CL" sz="1500" dirty="0">
                        <a:latin typeface="Lucida Sans Unicode" panose="020B0602030504020204" pitchFamily="34" charset="0"/>
                        <a:cs typeface="Lucida Sans Unicode" panose="020B0602030504020204" pitchFamily="34" charset="0"/>
                      </a:endParaRPr>
                    </a:p>
                  </a:txBody>
                  <a:tcPr/>
                </a:tc>
                <a:tc>
                  <a:txBody>
                    <a:bodyPr/>
                    <a:lstStyle/>
                    <a:p>
                      <a:pPr algn="just"/>
                      <a:r>
                        <a:rPr lang="es-MX" sz="1500" dirty="0">
                          <a:latin typeface="Lucida Sans Unicode" panose="020B0602030504020204" pitchFamily="34" charset="0"/>
                          <a:cs typeface="Lucida Sans Unicode" panose="020B0602030504020204" pitchFamily="34" charset="0"/>
                        </a:rPr>
                        <a:t>9 personas </a:t>
                      </a:r>
                      <a:endParaRPr lang="es-CL" sz="1500" dirty="0">
                        <a:latin typeface="Lucida Sans Unicode" panose="020B0602030504020204" pitchFamily="34" charset="0"/>
                        <a:cs typeface="Lucida Sans Unicode" panose="020B0602030504020204" pitchFamily="34" charset="0"/>
                      </a:endParaRPr>
                    </a:p>
                  </a:txBody>
                  <a:tcPr/>
                </a:tc>
                <a:extLst>
                  <a:ext uri="{0D108BD9-81ED-4DB2-BD59-A6C34878D82A}">
                    <a16:rowId xmlns:a16="http://schemas.microsoft.com/office/drawing/2014/main" val="3398033258"/>
                  </a:ext>
                </a:extLst>
              </a:tr>
              <a:tr h="345153">
                <a:tc>
                  <a:txBody>
                    <a:bodyPr/>
                    <a:lstStyle/>
                    <a:p>
                      <a:pPr algn="just"/>
                      <a:r>
                        <a:rPr lang="es-MX" sz="1500" dirty="0">
                          <a:latin typeface="Lucida Sans Unicode" panose="020B0602030504020204" pitchFamily="34" charset="0"/>
                          <a:cs typeface="Lucida Sans Unicode" panose="020B0602030504020204" pitchFamily="34" charset="0"/>
                        </a:rPr>
                        <a:t>Condenas por delito base</a:t>
                      </a:r>
                      <a:endParaRPr lang="es-CL" sz="1500" dirty="0">
                        <a:latin typeface="Lucida Sans Unicode" panose="020B0602030504020204" pitchFamily="34" charset="0"/>
                        <a:cs typeface="Lucida Sans Unicode" panose="020B0602030504020204" pitchFamily="34" charset="0"/>
                      </a:endParaRPr>
                    </a:p>
                  </a:txBody>
                  <a:tcPr/>
                </a:tc>
                <a:tc>
                  <a:txBody>
                    <a:bodyPr/>
                    <a:lstStyle/>
                    <a:p>
                      <a:pPr algn="just"/>
                      <a:r>
                        <a:rPr lang="es-MX" sz="1500" dirty="0">
                          <a:latin typeface="Lucida Sans Unicode" panose="020B0602030504020204" pitchFamily="34" charset="0"/>
                          <a:cs typeface="Lucida Sans Unicode" panose="020B0602030504020204" pitchFamily="34" charset="0"/>
                        </a:rPr>
                        <a:t>8 personas</a:t>
                      </a:r>
                      <a:endParaRPr lang="es-CL" sz="1500" dirty="0">
                        <a:latin typeface="Lucida Sans Unicode" panose="020B0602030504020204" pitchFamily="34" charset="0"/>
                        <a:cs typeface="Lucida Sans Unicode" panose="020B0602030504020204" pitchFamily="34" charset="0"/>
                      </a:endParaRPr>
                    </a:p>
                  </a:txBody>
                  <a:tcPr/>
                </a:tc>
                <a:extLst>
                  <a:ext uri="{0D108BD9-81ED-4DB2-BD59-A6C34878D82A}">
                    <a16:rowId xmlns:a16="http://schemas.microsoft.com/office/drawing/2014/main" val="631715933"/>
                  </a:ext>
                </a:extLst>
              </a:tr>
              <a:tr h="345153">
                <a:tc>
                  <a:txBody>
                    <a:bodyPr/>
                    <a:lstStyle/>
                    <a:p>
                      <a:pPr algn="just"/>
                      <a:r>
                        <a:rPr lang="es-MX" sz="1500" dirty="0">
                          <a:latin typeface="Lucida Sans Unicode" panose="020B0602030504020204" pitchFamily="34" charset="0"/>
                          <a:cs typeface="Lucida Sans Unicode" panose="020B0602030504020204" pitchFamily="34" charset="0"/>
                        </a:rPr>
                        <a:t>Total condenados por lavado de activos</a:t>
                      </a:r>
                      <a:endParaRPr lang="es-CL" sz="1500" dirty="0">
                        <a:latin typeface="Lucida Sans Unicode" panose="020B0602030504020204" pitchFamily="34" charset="0"/>
                        <a:cs typeface="Lucida Sans Unicode" panose="020B0602030504020204" pitchFamily="34" charset="0"/>
                      </a:endParaRPr>
                    </a:p>
                  </a:txBody>
                  <a:tcPr/>
                </a:tc>
                <a:tc>
                  <a:txBody>
                    <a:bodyPr/>
                    <a:lstStyle/>
                    <a:p>
                      <a:pPr algn="just"/>
                      <a:r>
                        <a:rPr lang="es-MX" sz="1500" dirty="0">
                          <a:latin typeface="Lucida Sans Unicode" panose="020B0602030504020204" pitchFamily="34" charset="0"/>
                          <a:cs typeface="Lucida Sans Unicode" panose="020B0602030504020204" pitchFamily="34" charset="0"/>
                        </a:rPr>
                        <a:t>107 personas</a:t>
                      </a:r>
                      <a:endParaRPr lang="es-CL" sz="1500" dirty="0">
                        <a:latin typeface="Lucida Sans Unicode" panose="020B0602030504020204" pitchFamily="34" charset="0"/>
                        <a:cs typeface="Lucida Sans Unicode" panose="020B0602030504020204" pitchFamily="34" charset="0"/>
                      </a:endParaRPr>
                    </a:p>
                  </a:txBody>
                  <a:tcPr/>
                </a:tc>
                <a:extLst>
                  <a:ext uri="{0D108BD9-81ED-4DB2-BD59-A6C34878D82A}">
                    <a16:rowId xmlns:a16="http://schemas.microsoft.com/office/drawing/2014/main" val="2986086290"/>
                  </a:ext>
                </a:extLst>
              </a:tr>
              <a:tr h="345153">
                <a:tc>
                  <a:txBody>
                    <a:bodyPr/>
                    <a:lstStyle/>
                    <a:p>
                      <a:pPr algn="just"/>
                      <a:r>
                        <a:rPr lang="es-MX" sz="1500" dirty="0">
                          <a:latin typeface="Lucida Sans Unicode" panose="020B0602030504020204" pitchFamily="34" charset="0"/>
                          <a:cs typeface="Lucida Sans Unicode" panose="020B0602030504020204" pitchFamily="34" charset="0"/>
                        </a:rPr>
                        <a:t>Bienes incautados o cautelados</a:t>
                      </a:r>
                      <a:endParaRPr lang="es-CL" sz="1500" dirty="0">
                        <a:latin typeface="Lucida Sans Unicode" panose="020B0602030504020204" pitchFamily="34" charset="0"/>
                        <a:cs typeface="Lucida Sans Unicode" panose="020B0602030504020204" pitchFamily="34" charset="0"/>
                      </a:endParaRPr>
                    </a:p>
                  </a:txBody>
                  <a:tcPr/>
                </a:tc>
                <a:tc>
                  <a:txBody>
                    <a:bodyPr/>
                    <a:lstStyle/>
                    <a:p>
                      <a:pPr algn="just"/>
                      <a:r>
                        <a:rPr lang="es-MX" sz="1500" dirty="0">
                          <a:latin typeface="Lucida Sans Unicode" panose="020B0602030504020204" pitchFamily="34" charset="0"/>
                          <a:cs typeface="Lucida Sans Unicode" panose="020B0602030504020204" pitchFamily="34" charset="0"/>
                        </a:rPr>
                        <a:t>268 bienes entre inmuebles y muebles. </a:t>
                      </a:r>
                      <a:endParaRPr lang="es-CL" sz="1500" dirty="0">
                        <a:latin typeface="Lucida Sans Unicode" panose="020B0602030504020204" pitchFamily="34" charset="0"/>
                        <a:cs typeface="Lucida Sans Unicode" panose="020B0602030504020204" pitchFamily="34" charset="0"/>
                      </a:endParaRPr>
                    </a:p>
                  </a:txBody>
                  <a:tcPr/>
                </a:tc>
                <a:extLst>
                  <a:ext uri="{0D108BD9-81ED-4DB2-BD59-A6C34878D82A}">
                    <a16:rowId xmlns:a16="http://schemas.microsoft.com/office/drawing/2014/main" val="1293778842"/>
                  </a:ext>
                </a:extLst>
              </a:tr>
              <a:tr h="345153">
                <a:tc>
                  <a:txBody>
                    <a:bodyPr/>
                    <a:lstStyle/>
                    <a:p>
                      <a:pPr algn="just"/>
                      <a:r>
                        <a:rPr lang="es-MX" sz="1500" dirty="0">
                          <a:latin typeface="Lucida Sans Unicode" panose="020B0602030504020204" pitchFamily="34" charset="0"/>
                          <a:cs typeface="Lucida Sans Unicode" panose="020B0602030504020204" pitchFamily="34" charset="0"/>
                        </a:rPr>
                        <a:t>Dinero que se pretendió recuperar</a:t>
                      </a:r>
                      <a:endParaRPr lang="es-CL" sz="1500" dirty="0">
                        <a:latin typeface="Lucida Sans Unicode" panose="020B0602030504020204" pitchFamily="34" charset="0"/>
                        <a:cs typeface="Lucida Sans Unicode" panose="020B0602030504020204" pitchFamily="34" charset="0"/>
                      </a:endParaRPr>
                    </a:p>
                  </a:txBody>
                  <a:tcPr/>
                </a:tc>
                <a:tc>
                  <a:txBody>
                    <a:bodyPr/>
                    <a:lstStyle/>
                    <a:p>
                      <a:pPr algn="l"/>
                      <a:r>
                        <a:rPr lang="es-MX" sz="1500" dirty="0">
                          <a:latin typeface="Lucida Sans Unicode" panose="020B0602030504020204" pitchFamily="34" charset="0"/>
                          <a:cs typeface="Lucida Sans Unicode" panose="020B0602030504020204" pitchFamily="34" charset="0"/>
                        </a:rPr>
                        <a:t>USD 2.193.990</a:t>
                      </a:r>
                      <a:endParaRPr lang="es-CL" sz="1500" dirty="0">
                        <a:latin typeface="Lucida Sans Unicode" panose="020B0602030504020204" pitchFamily="34" charset="0"/>
                        <a:cs typeface="Lucida Sans Unicode" panose="020B0602030504020204" pitchFamily="34" charset="0"/>
                      </a:endParaRPr>
                    </a:p>
                  </a:txBody>
                  <a:tcPr/>
                </a:tc>
                <a:extLst>
                  <a:ext uri="{0D108BD9-81ED-4DB2-BD59-A6C34878D82A}">
                    <a16:rowId xmlns:a16="http://schemas.microsoft.com/office/drawing/2014/main" val="3389891273"/>
                  </a:ext>
                </a:extLst>
              </a:tr>
              <a:tr h="539006">
                <a:tc>
                  <a:txBody>
                    <a:bodyPr/>
                    <a:lstStyle/>
                    <a:p>
                      <a:pPr algn="just"/>
                      <a:r>
                        <a:rPr lang="es-MX" sz="1500" dirty="0">
                          <a:latin typeface="Lucida Sans Unicode" panose="020B0602030504020204" pitchFamily="34" charset="0"/>
                          <a:cs typeface="Lucida Sans Unicode" panose="020B0602030504020204" pitchFamily="34" charset="0"/>
                        </a:rPr>
                        <a:t>Retención bancaria</a:t>
                      </a:r>
                      <a:endParaRPr lang="es-CL" sz="1500" dirty="0">
                        <a:latin typeface="Lucida Sans Unicode" panose="020B0602030504020204" pitchFamily="34" charset="0"/>
                        <a:cs typeface="Lucida Sans Unicode" panose="020B0602030504020204" pitchFamily="34" charset="0"/>
                      </a:endParaRPr>
                    </a:p>
                  </a:txBody>
                  <a:tcPr/>
                </a:tc>
                <a:tc>
                  <a:txBody>
                    <a:bodyPr/>
                    <a:lstStyle/>
                    <a:p>
                      <a:pPr algn="just"/>
                      <a:r>
                        <a:rPr lang="es-MX" sz="1500" dirty="0">
                          <a:latin typeface="Lucida Sans Unicode" panose="020B0602030504020204" pitchFamily="34" charset="0"/>
                          <a:cs typeface="Lucida Sans Unicode" panose="020B0602030504020204" pitchFamily="34" charset="0"/>
                        </a:rPr>
                        <a:t>USD 147.207  en cuentas bancarias y depósitos a plazo.</a:t>
                      </a:r>
                      <a:endParaRPr lang="es-CL" sz="1500" dirty="0">
                        <a:latin typeface="Lucida Sans Unicode" panose="020B0602030504020204" pitchFamily="34" charset="0"/>
                        <a:cs typeface="Lucida Sans Unicode" panose="020B0602030504020204" pitchFamily="34" charset="0"/>
                      </a:endParaRPr>
                    </a:p>
                  </a:txBody>
                  <a:tcPr/>
                </a:tc>
                <a:extLst>
                  <a:ext uri="{0D108BD9-81ED-4DB2-BD59-A6C34878D82A}">
                    <a16:rowId xmlns:a16="http://schemas.microsoft.com/office/drawing/2014/main" val="1317276853"/>
                  </a:ext>
                </a:extLst>
              </a:tr>
              <a:tr h="385509">
                <a:tc>
                  <a:txBody>
                    <a:bodyPr/>
                    <a:lstStyle/>
                    <a:p>
                      <a:pPr algn="just"/>
                      <a:r>
                        <a:rPr lang="es-MX" sz="1500" dirty="0">
                          <a:latin typeface="Lucida Sans Unicode" panose="020B0602030504020204" pitchFamily="34" charset="0"/>
                          <a:cs typeface="Lucida Sans Unicode" panose="020B0602030504020204" pitchFamily="34" charset="0"/>
                        </a:rPr>
                        <a:t>Incautación en otras cuentas</a:t>
                      </a:r>
                      <a:endParaRPr lang="es-CL" sz="1500" dirty="0">
                        <a:latin typeface="Lucida Sans Unicode" panose="020B0602030504020204" pitchFamily="34" charset="0"/>
                        <a:cs typeface="Lucida Sans Unicode" panose="020B0602030504020204" pitchFamily="34" charset="0"/>
                      </a:endParaRPr>
                    </a:p>
                  </a:txBody>
                  <a:tcPr/>
                </a:tc>
                <a:tc>
                  <a:txBody>
                    <a:bodyPr/>
                    <a:lstStyle/>
                    <a:p>
                      <a:pPr algn="just"/>
                      <a:r>
                        <a:rPr lang="es-MX" sz="1500" dirty="0">
                          <a:latin typeface="Lucida Sans Unicode" panose="020B0602030504020204" pitchFamily="34" charset="0"/>
                          <a:cs typeface="Lucida Sans Unicode" panose="020B0602030504020204" pitchFamily="34" charset="0"/>
                        </a:rPr>
                        <a:t>USD 595.912 (Efectivo, vales vista y 7 caballeres)</a:t>
                      </a:r>
                      <a:endParaRPr lang="es-CL" sz="1500" dirty="0">
                        <a:latin typeface="Lucida Sans Unicode" panose="020B0602030504020204" pitchFamily="34" charset="0"/>
                        <a:cs typeface="Lucida Sans Unicode" panose="020B0602030504020204" pitchFamily="34" charset="0"/>
                      </a:endParaRPr>
                    </a:p>
                  </a:txBody>
                  <a:tcPr/>
                </a:tc>
                <a:extLst>
                  <a:ext uri="{0D108BD9-81ED-4DB2-BD59-A6C34878D82A}">
                    <a16:rowId xmlns:a16="http://schemas.microsoft.com/office/drawing/2014/main" val="1138361950"/>
                  </a:ext>
                </a:extLst>
              </a:tr>
              <a:tr h="966330">
                <a:tc>
                  <a:txBody>
                    <a:bodyPr/>
                    <a:lstStyle/>
                    <a:p>
                      <a:pPr algn="just"/>
                      <a:r>
                        <a:rPr lang="es-MX" sz="1500" dirty="0">
                          <a:latin typeface="Lucida Sans Unicode" panose="020B0602030504020204" pitchFamily="34" charset="0"/>
                          <a:cs typeface="Lucida Sans Unicode" panose="020B0602030504020204" pitchFamily="34" charset="0"/>
                        </a:rPr>
                        <a:t>Retención judicial</a:t>
                      </a:r>
                      <a:endParaRPr lang="es-CL" sz="1500" dirty="0">
                        <a:latin typeface="Lucida Sans Unicode" panose="020B0602030504020204" pitchFamily="34" charset="0"/>
                        <a:cs typeface="Lucida Sans Unicode" panose="020B0602030504020204" pitchFamily="34" charset="0"/>
                      </a:endParaRPr>
                    </a:p>
                  </a:txBody>
                  <a:tcPr/>
                </a:tc>
                <a:tc>
                  <a:txBody>
                    <a:bodyPr/>
                    <a:lstStyle/>
                    <a:p>
                      <a:pPr algn="just"/>
                      <a:r>
                        <a:rPr lang="es-MX" sz="1500" dirty="0">
                          <a:latin typeface="Lucida Sans Unicode" panose="020B0602030504020204" pitchFamily="34" charset="0"/>
                          <a:cs typeface="Lucida Sans Unicode" panose="020B0602030504020204" pitchFamily="34" charset="0"/>
                        </a:rPr>
                        <a:t>USD 1.411.350 por concepto de indemnización de desahucios, bono de permanencia en dirección de desahucios y abonos a fondos de la Dirección de Bienestar.</a:t>
                      </a:r>
                      <a:endParaRPr lang="es-CL" sz="1500" dirty="0">
                        <a:latin typeface="Lucida Sans Unicode" panose="020B0602030504020204" pitchFamily="34" charset="0"/>
                        <a:cs typeface="Lucida Sans Unicode" panose="020B0602030504020204" pitchFamily="34" charset="0"/>
                      </a:endParaRPr>
                    </a:p>
                  </a:txBody>
                  <a:tcPr/>
                </a:tc>
                <a:extLst>
                  <a:ext uri="{0D108BD9-81ED-4DB2-BD59-A6C34878D82A}">
                    <a16:rowId xmlns:a16="http://schemas.microsoft.com/office/drawing/2014/main" val="1877717415"/>
                  </a:ext>
                </a:extLst>
              </a:tr>
            </a:tbl>
          </a:graphicData>
        </a:graphic>
      </p:graphicFrame>
      <p:sp>
        <p:nvSpPr>
          <p:cNvPr id="6" name="CuadroTexto 5">
            <a:extLst>
              <a:ext uri="{FF2B5EF4-FFF2-40B4-BE49-F238E27FC236}">
                <a16:creationId xmlns:a16="http://schemas.microsoft.com/office/drawing/2014/main" id="{79C6F595-1045-1A44-B378-87010AEACA5A}"/>
              </a:ext>
            </a:extLst>
          </p:cNvPr>
          <p:cNvSpPr txBox="1"/>
          <p:nvPr/>
        </p:nvSpPr>
        <p:spPr>
          <a:xfrm>
            <a:off x="658812" y="1486179"/>
            <a:ext cx="10255704" cy="646331"/>
          </a:xfrm>
          <a:prstGeom prst="rect">
            <a:avLst/>
          </a:prstGeom>
          <a:noFill/>
        </p:spPr>
        <p:txBody>
          <a:bodyPr wrap="square" rtlCol="0">
            <a:spAutoFit/>
          </a:bodyPr>
          <a:lstStyle/>
          <a:p>
            <a:pPr algn="just"/>
            <a:r>
              <a:rPr lang="es-MX" dirty="0">
                <a:latin typeface="Lucida Sans Unicode" panose="020B0602030504020204" pitchFamily="34" charset="0"/>
                <a:cs typeface="Lucida Sans Unicode" panose="020B0602030504020204" pitchFamily="34" charset="0"/>
              </a:rPr>
              <a:t>115 personas condenadas en la causa principal y sus aristas:</a:t>
            </a:r>
          </a:p>
          <a:p>
            <a:pPr algn="just"/>
            <a:endParaRPr lang="es-MX" dirty="0">
              <a:latin typeface="Lucida Sans Unicode" panose="020B0602030504020204" pitchFamily="34" charset="0"/>
              <a:cs typeface="Lucida Sans Unicode" panose="020B0602030504020204" pitchFamily="34" charset="0"/>
            </a:endParaRPr>
          </a:p>
        </p:txBody>
      </p:sp>
    </p:spTree>
    <p:extLst>
      <p:ext uri="{BB962C8B-B14F-4D97-AF65-F5344CB8AC3E}">
        <p14:creationId xmlns:p14="http://schemas.microsoft.com/office/powerpoint/2010/main" val="26138286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FEF4192E-6909-2C42-7C54-8A50A24D3F3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0849"/>
            <a:ext cx="9243391" cy="6868849"/>
          </a:xfrm>
          <a:prstGeom prst="rect">
            <a:avLst/>
          </a:prstGeom>
          <a:noFill/>
          <a:ln>
            <a:noFill/>
          </a:ln>
        </p:spPr>
      </p:pic>
      <p:sp>
        <p:nvSpPr>
          <p:cNvPr id="4" name="Título 1">
            <a:extLst>
              <a:ext uri="{FF2B5EF4-FFF2-40B4-BE49-F238E27FC236}">
                <a16:creationId xmlns:a16="http://schemas.microsoft.com/office/drawing/2014/main" id="{2E55C067-B1A0-84F0-6AF7-1423426CD4E0}"/>
              </a:ext>
            </a:extLst>
          </p:cNvPr>
          <p:cNvSpPr>
            <a:spLocks noGrp="1"/>
          </p:cNvSpPr>
          <p:nvPr>
            <p:ph type="title"/>
          </p:nvPr>
        </p:nvSpPr>
        <p:spPr>
          <a:xfrm>
            <a:off x="9014791" y="2394133"/>
            <a:ext cx="2989723" cy="1223710"/>
          </a:xfrm>
        </p:spPr>
        <p:txBody>
          <a:bodyPr>
            <a:normAutofit/>
          </a:bodyPr>
          <a:lstStyle/>
          <a:p>
            <a:pPr algn="ctr"/>
            <a:r>
              <a:rPr lang="es-MX" b="1" dirty="0"/>
              <a:t>Diagrama del caso</a:t>
            </a:r>
            <a:endParaRPr lang="es-CL" b="1" dirty="0"/>
          </a:p>
        </p:txBody>
      </p:sp>
    </p:spTree>
    <p:extLst>
      <p:ext uri="{BB962C8B-B14F-4D97-AF65-F5344CB8AC3E}">
        <p14:creationId xmlns:p14="http://schemas.microsoft.com/office/powerpoint/2010/main" val="40229862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E3020ACC-D90E-B6D6-B4D1-72E1E5143111}"/>
              </a:ext>
            </a:extLst>
          </p:cNvPr>
          <p:cNvSpPr>
            <a:spLocks noGrp="1"/>
          </p:cNvSpPr>
          <p:nvPr>
            <p:ph type="title"/>
          </p:nvPr>
        </p:nvSpPr>
        <p:spPr>
          <a:xfrm>
            <a:off x="658812" y="501800"/>
            <a:ext cx="8992263" cy="1060998"/>
          </a:xfrm>
        </p:spPr>
        <p:txBody>
          <a:bodyPr/>
          <a:lstStyle/>
          <a:p>
            <a:r>
              <a:rPr lang="es-MX" dirty="0"/>
              <a:t>Conclusiones:</a:t>
            </a:r>
            <a:endParaRPr lang="es-CL" dirty="0"/>
          </a:p>
        </p:txBody>
      </p:sp>
      <p:sp>
        <p:nvSpPr>
          <p:cNvPr id="5" name="CuadroTexto 4">
            <a:extLst>
              <a:ext uri="{FF2B5EF4-FFF2-40B4-BE49-F238E27FC236}">
                <a16:creationId xmlns:a16="http://schemas.microsoft.com/office/drawing/2014/main" id="{9B918DDD-F952-460A-2DE8-0CE2048EEF26}"/>
              </a:ext>
            </a:extLst>
          </p:cNvPr>
          <p:cNvSpPr txBox="1"/>
          <p:nvPr/>
        </p:nvSpPr>
        <p:spPr>
          <a:xfrm>
            <a:off x="658812" y="1602911"/>
            <a:ext cx="10437778" cy="646331"/>
          </a:xfrm>
          <a:prstGeom prst="rect">
            <a:avLst/>
          </a:prstGeom>
          <a:noFill/>
        </p:spPr>
        <p:txBody>
          <a:bodyPr wrap="square" rtlCol="0">
            <a:spAutoFit/>
          </a:bodyPr>
          <a:lstStyle/>
          <a:p>
            <a:pPr algn="just"/>
            <a:r>
              <a:rPr lang="es-MX" dirty="0">
                <a:latin typeface="Lucida Sans Unicode" panose="020B0602030504020204" pitchFamily="34" charset="0"/>
                <a:cs typeface="Lucida Sans Unicode" panose="020B0602030504020204" pitchFamily="34" charset="0"/>
              </a:rPr>
              <a:t>Para Chile, el caso Verde Austral es un caso de éxito del Sistema Nacional ALA/CFT que muestra la importancia de la colaboración público – privada, donde se refleja lo siguiente:</a:t>
            </a:r>
            <a:endParaRPr lang="es-CL" dirty="0">
              <a:latin typeface="Lucida Sans Unicode" panose="020B0602030504020204" pitchFamily="34" charset="0"/>
              <a:cs typeface="Lucida Sans Unicode" panose="020B0602030504020204" pitchFamily="34" charset="0"/>
            </a:endParaRPr>
          </a:p>
        </p:txBody>
      </p:sp>
      <p:graphicFrame>
        <p:nvGraphicFramePr>
          <p:cNvPr id="6" name="Diagrama 5">
            <a:extLst>
              <a:ext uri="{FF2B5EF4-FFF2-40B4-BE49-F238E27FC236}">
                <a16:creationId xmlns:a16="http://schemas.microsoft.com/office/drawing/2014/main" id="{41A26E8D-1878-21FB-CAC7-CA508F57DCDA}"/>
              </a:ext>
            </a:extLst>
          </p:cNvPr>
          <p:cNvGraphicFramePr/>
          <p:nvPr>
            <p:extLst>
              <p:ext uri="{D42A27DB-BD31-4B8C-83A1-F6EECF244321}">
                <p14:modId xmlns:p14="http://schemas.microsoft.com/office/powerpoint/2010/main" val="3068126764"/>
              </p:ext>
            </p:extLst>
          </p:nvPr>
        </p:nvGraphicFramePr>
        <p:xfrm>
          <a:off x="1236256" y="2393004"/>
          <a:ext cx="9719487" cy="37646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26966565"/>
      </p:ext>
    </p:extLst>
  </p:cSld>
  <p:clrMapOvr>
    <a:masterClrMapping/>
  </p:clrMapOvr>
</p:sld>
</file>

<file path=ppt/theme/theme1.xml><?xml version="1.0" encoding="utf-8"?>
<a:theme xmlns:a="http://schemas.openxmlformats.org/drawingml/2006/main" name="Tema de Office">
  <a:themeElements>
    <a:clrScheme name="UAF2">
      <a:dk1>
        <a:sysClr val="windowText" lastClr="000000"/>
      </a:dk1>
      <a:lt1>
        <a:sysClr val="window" lastClr="FFFFFF"/>
      </a:lt1>
      <a:dk2>
        <a:srgbClr val="505046"/>
      </a:dk2>
      <a:lt2>
        <a:srgbClr val="F2F2F2"/>
      </a:lt2>
      <a:accent1>
        <a:srgbClr val="F39200"/>
      </a:accent1>
      <a:accent2>
        <a:srgbClr val="00B6ED"/>
      </a:accent2>
      <a:accent3>
        <a:srgbClr val="EFBA1D"/>
      </a:accent3>
      <a:accent4>
        <a:srgbClr val="7F7F7F"/>
      </a:accent4>
      <a:accent5>
        <a:srgbClr val="F26522"/>
      </a:accent5>
      <a:accent6>
        <a:srgbClr val="FF8427"/>
      </a:accent6>
      <a:hlink>
        <a:srgbClr val="FF8427"/>
      </a:hlink>
      <a:folHlink>
        <a:srgbClr val="D05B02"/>
      </a:folHlink>
    </a:clrScheme>
    <a:fontScheme name="UAF">
      <a:majorFont>
        <a:latin typeface="Open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lantilla PPT UAF 2023 [Solo lectura]" id="{C91A1695-B10F-4B92-B6DF-17AF8D53F9FC}" vid="{6F2FF0B6-5CF3-4F7E-B594-2F9BDE9F1BBE}"/>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Plantilla PPT UAF 2023 [Solo lectura]</Template>
  <TotalTime>0</TotalTime>
  <Words>734</Words>
  <Application>Microsoft Office PowerPoint</Application>
  <PresentationFormat>Widescreen</PresentationFormat>
  <Paragraphs>66</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Lucida Sans</vt:lpstr>
      <vt:lpstr>Lucida Sans Unicode</vt:lpstr>
      <vt:lpstr>Tema de Office</vt:lpstr>
      <vt:lpstr>Caso Verde Austral:  Malversación de caudales públicos, fraude, asociación ilícita y lavado de activos de un organismo policial.</vt:lpstr>
      <vt:lpstr>PowerPoint Presentation</vt:lpstr>
      <vt:lpstr>PowerPoint Presentation</vt:lpstr>
      <vt:lpstr>Sistema Nacional ALA/CFT de Chile: </vt:lpstr>
      <vt:lpstr>Tipologías detectadas: </vt:lpstr>
      <vt:lpstr>PowerPoint Presentation</vt:lpstr>
      <vt:lpstr>Resultados obtenidos:</vt:lpstr>
      <vt:lpstr>Diagrama del caso</vt:lpstr>
      <vt:lpstr>Conclusiones:</vt:lpstr>
      <vt:lpstr>Conclusiones:</vt:lpstr>
      <vt:lpstr>MUCHAS GRACIAS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Caso Verde Austral:  Malversación de caudales públicos, fraude, asociación ilícita y lavado de activos en un organismo policial.</dc:title>
  <dc:creator>UAF-SISTEMAS</dc:creator>
  <cp:lastModifiedBy>Ignacio Martin Irigaray</cp:lastModifiedBy>
  <cp:revision>9</cp:revision>
  <cp:lastPrinted>2023-10-20T18:37:34Z</cp:lastPrinted>
  <dcterms:created xsi:type="dcterms:W3CDTF">2023-10-20T17:41:27Z</dcterms:created>
  <dcterms:modified xsi:type="dcterms:W3CDTF">2023-10-23T00:10:38Z</dcterms:modified>
</cp:coreProperties>
</file>