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9" r:id="rId3"/>
    <p:sldId id="590" r:id="rId4"/>
    <p:sldId id="591" r:id="rId5"/>
    <p:sldId id="1403" r:id="rId6"/>
    <p:sldId id="1164" r:id="rId7"/>
    <p:sldId id="584" r:id="rId8"/>
    <p:sldId id="679" r:id="rId9"/>
    <p:sldId id="678" r:id="rId10"/>
    <p:sldId id="680" r:id="rId11"/>
    <p:sldId id="681" r:id="rId12"/>
    <p:sldId id="713" r:id="rId13"/>
    <p:sldId id="717" r:id="rId14"/>
    <p:sldId id="269" r:id="rId15"/>
    <p:sldId id="1402" r:id="rId16"/>
    <p:sldId id="270" r:id="rId17"/>
    <p:sldId id="1376" r:id="rId18"/>
    <p:sldId id="726" r:id="rId19"/>
    <p:sldId id="621" r:id="rId20"/>
    <p:sldId id="622" r:id="rId21"/>
    <p:sldId id="623" r:id="rId22"/>
    <p:sldId id="626" r:id="rId23"/>
    <p:sldId id="627" r:id="rId24"/>
    <p:sldId id="629" r:id="rId25"/>
    <p:sldId id="630" r:id="rId26"/>
    <p:sldId id="631" r:id="rId27"/>
    <p:sldId id="632" r:id="rId28"/>
    <p:sldId id="633" r:id="rId29"/>
    <p:sldId id="634" r:id="rId30"/>
    <p:sldId id="635" r:id="rId31"/>
    <p:sldId id="636" r:id="rId32"/>
    <p:sldId id="638" r:id="rId33"/>
    <p:sldId id="639" r:id="rId34"/>
    <p:sldId id="640" r:id="rId35"/>
    <p:sldId id="641" r:id="rId36"/>
    <p:sldId id="642" r:id="rId37"/>
    <p:sldId id="643" r:id="rId38"/>
    <p:sldId id="644" r:id="rId39"/>
    <p:sldId id="11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1AB3B-EB1B-4E1F-9276-350E9A866AFE}"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en-GB"/>
        </a:p>
      </dgm:t>
    </dgm:pt>
    <dgm:pt modelId="{031B847D-475B-4AD3-AB14-9E81EA51DD9C}">
      <dgm:prSet/>
      <dgm:spPr/>
      <dgm:t>
        <a:bodyPr/>
        <a:lstStyle/>
        <a:p>
          <a:pPr algn="ctr" rtl="0"/>
          <a:r>
            <a:rPr lang="en-GB" b="1" dirty="0">
              <a:latin typeface="Tahoma" pitchFamily="34" charset="0"/>
              <a:ea typeface="Tahoma" pitchFamily="34" charset="0"/>
              <a:cs typeface="Tahoma" pitchFamily="34" charset="0"/>
            </a:rPr>
            <a:t>TED</a:t>
          </a:r>
          <a:endParaRPr lang="en-GB" dirty="0">
            <a:latin typeface="Tahoma" pitchFamily="34" charset="0"/>
            <a:ea typeface="Tahoma" pitchFamily="34" charset="0"/>
            <a:cs typeface="Tahoma" pitchFamily="34" charset="0"/>
          </a:endParaRPr>
        </a:p>
      </dgm:t>
    </dgm:pt>
    <dgm:pt modelId="{5383B8C8-A7CC-4889-AA75-4054B7E26A59}" type="parTrans" cxnId="{F27AD654-A71C-44CA-B248-B8A03C1A561E}">
      <dgm:prSet/>
      <dgm:spPr/>
      <dgm:t>
        <a:bodyPr/>
        <a:lstStyle/>
        <a:p>
          <a:endParaRPr lang="en-GB">
            <a:latin typeface="Tahoma" pitchFamily="34" charset="0"/>
            <a:ea typeface="Tahoma" pitchFamily="34" charset="0"/>
            <a:cs typeface="Tahoma" pitchFamily="34" charset="0"/>
          </a:endParaRPr>
        </a:p>
      </dgm:t>
    </dgm:pt>
    <dgm:pt modelId="{B6428D00-B5CC-4FF8-B909-FA70CA8E5817}" type="sibTrans" cxnId="{F27AD654-A71C-44CA-B248-B8A03C1A561E}">
      <dgm:prSet/>
      <dgm:spPr/>
      <dgm:t>
        <a:bodyPr/>
        <a:lstStyle/>
        <a:p>
          <a:endParaRPr lang="en-GB">
            <a:latin typeface="Tahoma" pitchFamily="34" charset="0"/>
            <a:ea typeface="Tahoma" pitchFamily="34" charset="0"/>
            <a:cs typeface="Tahoma" pitchFamily="34" charset="0"/>
          </a:endParaRPr>
        </a:p>
      </dgm:t>
    </dgm:pt>
    <dgm:pt modelId="{AB2D5753-0AFE-4215-AE13-DC9011615F0D}">
      <dgm:prSet/>
      <dgm:spPr/>
      <dgm:t>
        <a:bodyPr/>
        <a:lstStyle/>
        <a:p>
          <a:pPr rtl="0"/>
          <a:r>
            <a:rPr lang="en-GB" dirty="0">
              <a:latin typeface="Tahoma" pitchFamily="34" charset="0"/>
              <a:ea typeface="Tahoma" pitchFamily="34" charset="0"/>
              <a:cs typeface="Tahoma" pitchFamily="34" charset="0"/>
            </a:rPr>
            <a:t>Tell</a:t>
          </a:r>
        </a:p>
      </dgm:t>
    </dgm:pt>
    <dgm:pt modelId="{56880F33-0104-4187-A2A1-4E632B7C4940}" type="parTrans" cxnId="{00AF2DAD-6BDE-4F13-9810-5709086083BB}">
      <dgm:prSet/>
      <dgm:spPr/>
      <dgm:t>
        <a:bodyPr/>
        <a:lstStyle/>
        <a:p>
          <a:endParaRPr lang="en-GB">
            <a:latin typeface="Tahoma" pitchFamily="34" charset="0"/>
            <a:ea typeface="Tahoma" pitchFamily="34" charset="0"/>
            <a:cs typeface="Tahoma" pitchFamily="34" charset="0"/>
          </a:endParaRPr>
        </a:p>
      </dgm:t>
    </dgm:pt>
    <dgm:pt modelId="{1C0A6EAD-A172-49C6-BE1B-8171E752009C}" type="sibTrans" cxnId="{00AF2DAD-6BDE-4F13-9810-5709086083BB}">
      <dgm:prSet/>
      <dgm:spPr/>
      <dgm:t>
        <a:bodyPr/>
        <a:lstStyle/>
        <a:p>
          <a:endParaRPr lang="en-GB">
            <a:latin typeface="Tahoma" pitchFamily="34" charset="0"/>
            <a:ea typeface="Tahoma" pitchFamily="34" charset="0"/>
            <a:cs typeface="Tahoma" pitchFamily="34" charset="0"/>
          </a:endParaRPr>
        </a:p>
      </dgm:t>
    </dgm:pt>
    <dgm:pt modelId="{C6248D46-BF0F-4EDD-AABA-6FC76C29F6CA}">
      <dgm:prSet/>
      <dgm:spPr/>
      <dgm:t>
        <a:bodyPr/>
        <a:lstStyle/>
        <a:p>
          <a:pPr rtl="0"/>
          <a:r>
            <a:rPr lang="en-GB" dirty="0">
              <a:latin typeface="Tahoma" pitchFamily="34" charset="0"/>
              <a:ea typeface="Tahoma" pitchFamily="34" charset="0"/>
              <a:cs typeface="Tahoma" pitchFamily="34" charset="0"/>
            </a:rPr>
            <a:t>Explain</a:t>
          </a:r>
        </a:p>
      </dgm:t>
    </dgm:pt>
    <dgm:pt modelId="{ADB0E4C7-39D1-4B66-BC8A-F28AC737CB10}" type="parTrans" cxnId="{3E6A64F4-B3BE-480B-ABE5-0059D9FFC786}">
      <dgm:prSet/>
      <dgm:spPr/>
      <dgm:t>
        <a:bodyPr/>
        <a:lstStyle/>
        <a:p>
          <a:endParaRPr lang="en-GB">
            <a:latin typeface="Tahoma" pitchFamily="34" charset="0"/>
            <a:ea typeface="Tahoma" pitchFamily="34" charset="0"/>
            <a:cs typeface="Tahoma" pitchFamily="34" charset="0"/>
          </a:endParaRPr>
        </a:p>
      </dgm:t>
    </dgm:pt>
    <dgm:pt modelId="{67743973-C56F-45DD-B3E1-AC3014B04D33}" type="sibTrans" cxnId="{3E6A64F4-B3BE-480B-ABE5-0059D9FFC786}">
      <dgm:prSet/>
      <dgm:spPr/>
      <dgm:t>
        <a:bodyPr/>
        <a:lstStyle/>
        <a:p>
          <a:endParaRPr lang="en-GB">
            <a:latin typeface="Tahoma" pitchFamily="34" charset="0"/>
            <a:ea typeface="Tahoma" pitchFamily="34" charset="0"/>
            <a:cs typeface="Tahoma" pitchFamily="34" charset="0"/>
          </a:endParaRPr>
        </a:p>
      </dgm:t>
    </dgm:pt>
    <dgm:pt modelId="{AB4B0B99-986F-462B-A8AA-2167AE00F3B8}">
      <dgm:prSet/>
      <dgm:spPr/>
      <dgm:t>
        <a:bodyPr/>
        <a:lstStyle/>
        <a:p>
          <a:pPr rtl="0"/>
          <a:r>
            <a:rPr lang="en-GB" dirty="0">
              <a:latin typeface="Tahoma" pitchFamily="34" charset="0"/>
              <a:ea typeface="Tahoma" pitchFamily="34" charset="0"/>
              <a:cs typeface="Tahoma" pitchFamily="34" charset="0"/>
            </a:rPr>
            <a:t>Describe</a:t>
          </a:r>
        </a:p>
      </dgm:t>
    </dgm:pt>
    <dgm:pt modelId="{FF699C9A-0DA3-4D49-82FA-0FEB1E5FB231}" type="parTrans" cxnId="{ADCD00D9-3428-454F-84B3-4F5E9FD1AD48}">
      <dgm:prSet/>
      <dgm:spPr/>
      <dgm:t>
        <a:bodyPr/>
        <a:lstStyle/>
        <a:p>
          <a:endParaRPr lang="en-GB">
            <a:latin typeface="Tahoma" pitchFamily="34" charset="0"/>
            <a:ea typeface="Tahoma" pitchFamily="34" charset="0"/>
            <a:cs typeface="Tahoma" pitchFamily="34" charset="0"/>
          </a:endParaRPr>
        </a:p>
      </dgm:t>
    </dgm:pt>
    <dgm:pt modelId="{52062E57-1D17-4334-A0A4-B448962871F0}" type="sibTrans" cxnId="{ADCD00D9-3428-454F-84B3-4F5E9FD1AD48}">
      <dgm:prSet/>
      <dgm:spPr/>
      <dgm:t>
        <a:bodyPr/>
        <a:lstStyle/>
        <a:p>
          <a:endParaRPr lang="en-GB">
            <a:latin typeface="Tahoma" pitchFamily="34" charset="0"/>
            <a:ea typeface="Tahoma" pitchFamily="34" charset="0"/>
            <a:cs typeface="Tahoma" pitchFamily="34" charset="0"/>
          </a:endParaRPr>
        </a:p>
      </dgm:t>
    </dgm:pt>
    <dgm:pt modelId="{D5757E80-5E0E-4188-B670-7E6E61D337E5}" type="pres">
      <dgm:prSet presAssocID="{ECD1AB3B-EB1B-4E1F-9276-350E9A866AFE}" presName="linear" presStyleCnt="0">
        <dgm:presLayoutVars>
          <dgm:animLvl val="lvl"/>
          <dgm:resizeHandles val="exact"/>
        </dgm:presLayoutVars>
      </dgm:prSet>
      <dgm:spPr/>
    </dgm:pt>
    <dgm:pt modelId="{DCAB5E50-CC04-4C50-96A9-9E19736F354A}" type="pres">
      <dgm:prSet presAssocID="{031B847D-475B-4AD3-AB14-9E81EA51DD9C}" presName="parentText" presStyleLbl="node1" presStyleIdx="0" presStyleCnt="4">
        <dgm:presLayoutVars>
          <dgm:chMax val="0"/>
          <dgm:bulletEnabled val="1"/>
        </dgm:presLayoutVars>
      </dgm:prSet>
      <dgm:spPr/>
    </dgm:pt>
    <dgm:pt modelId="{131CD2A5-37B7-427A-B5F1-86E4039F848A}" type="pres">
      <dgm:prSet presAssocID="{B6428D00-B5CC-4FF8-B909-FA70CA8E5817}" presName="spacer" presStyleCnt="0"/>
      <dgm:spPr/>
    </dgm:pt>
    <dgm:pt modelId="{1766B737-DFA7-4BDA-A087-38D99D295B2C}" type="pres">
      <dgm:prSet presAssocID="{AB2D5753-0AFE-4215-AE13-DC9011615F0D}" presName="parentText" presStyleLbl="node1" presStyleIdx="1" presStyleCnt="4">
        <dgm:presLayoutVars>
          <dgm:chMax val="0"/>
          <dgm:bulletEnabled val="1"/>
        </dgm:presLayoutVars>
      </dgm:prSet>
      <dgm:spPr/>
    </dgm:pt>
    <dgm:pt modelId="{A3B85C3C-52B1-43AC-85AA-1C1609FCCF1C}" type="pres">
      <dgm:prSet presAssocID="{1C0A6EAD-A172-49C6-BE1B-8171E752009C}" presName="spacer" presStyleCnt="0"/>
      <dgm:spPr/>
    </dgm:pt>
    <dgm:pt modelId="{A69F6DFB-C143-4217-ADF0-9A6CFC5FE037}" type="pres">
      <dgm:prSet presAssocID="{C6248D46-BF0F-4EDD-AABA-6FC76C29F6CA}" presName="parentText" presStyleLbl="node1" presStyleIdx="2" presStyleCnt="4">
        <dgm:presLayoutVars>
          <dgm:chMax val="0"/>
          <dgm:bulletEnabled val="1"/>
        </dgm:presLayoutVars>
      </dgm:prSet>
      <dgm:spPr/>
    </dgm:pt>
    <dgm:pt modelId="{65C26A97-D1D8-4446-8463-F3615C8525FC}" type="pres">
      <dgm:prSet presAssocID="{67743973-C56F-45DD-B3E1-AC3014B04D33}" presName="spacer" presStyleCnt="0"/>
      <dgm:spPr/>
    </dgm:pt>
    <dgm:pt modelId="{404113F2-4A10-450F-BEEB-589A85BC1B86}" type="pres">
      <dgm:prSet presAssocID="{AB4B0B99-986F-462B-A8AA-2167AE00F3B8}" presName="parentText" presStyleLbl="node1" presStyleIdx="3" presStyleCnt="4">
        <dgm:presLayoutVars>
          <dgm:chMax val="0"/>
          <dgm:bulletEnabled val="1"/>
        </dgm:presLayoutVars>
      </dgm:prSet>
      <dgm:spPr/>
    </dgm:pt>
  </dgm:ptLst>
  <dgm:cxnLst>
    <dgm:cxn modelId="{89FA5400-3B63-457A-A764-9CF83948FB8E}" type="presOf" srcId="{AB2D5753-0AFE-4215-AE13-DC9011615F0D}" destId="{1766B737-DFA7-4BDA-A087-38D99D295B2C}" srcOrd="0" destOrd="0" presId="urn:microsoft.com/office/officeart/2005/8/layout/vList2"/>
    <dgm:cxn modelId="{0B7A130D-5B2F-4302-A442-2B26F46A97C8}" type="presOf" srcId="{C6248D46-BF0F-4EDD-AABA-6FC76C29F6CA}" destId="{A69F6DFB-C143-4217-ADF0-9A6CFC5FE037}" srcOrd="0" destOrd="0" presId="urn:microsoft.com/office/officeart/2005/8/layout/vList2"/>
    <dgm:cxn modelId="{F27AD654-A71C-44CA-B248-B8A03C1A561E}" srcId="{ECD1AB3B-EB1B-4E1F-9276-350E9A866AFE}" destId="{031B847D-475B-4AD3-AB14-9E81EA51DD9C}" srcOrd="0" destOrd="0" parTransId="{5383B8C8-A7CC-4889-AA75-4054B7E26A59}" sibTransId="{B6428D00-B5CC-4FF8-B909-FA70CA8E5817}"/>
    <dgm:cxn modelId="{00AF2DAD-6BDE-4F13-9810-5709086083BB}" srcId="{ECD1AB3B-EB1B-4E1F-9276-350E9A866AFE}" destId="{AB2D5753-0AFE-4215-AE13-DC9011615F0D}" srcOrd="1" destOrd="0" parTransId="{56880F33-0104-4187-A2A1-4E632B7C4940}" sibTransId="{1C0A6EAD-A172-49C6-BE1B-8171E752009C}"/>
    <dgm:cxn modelId="{A064BDB2-1264-44FA-A286-4D9B97F73E80}" type="presOf" srcId="{AB4B0B99-986F-462B-A8AA-2167AE00F3B8}" destId="{404113F2-4A10-450F-BEEB-589A85BC1B86}" srcOrd="0" destOrd="0" presId="urn:microsoft.com/office/officeart/2005/8/layout/vList2"/>
    <dgm:cxn modelId="{ADCD00D9-3428-454F-84B3-4F5E9FD1AD48}" srcId="{ECD1AB3B-EB1B-4E1F-9276-350E9A866AFE}" destId="{AB4B0B99-986F-462B-A8AA-2167AE00F3B8}" srcOrd="3" destOrd="0" parTransId="{FF699C9A-0DA3-4D49-82FA-0FEB1E5FB231}" sibTransId="{52062E57-1D17-4334-A0A4-B448962871F0}"/>
    <dgm:cxn modelId="{294525DB-D54F-486A-BFAA-7878FA7582FF}" type="presOf" srcId="{031B847D-475B-4AD3-AB14-9E81EA51DD9C}" destId="{DCAB5E50-CC04-4C50-96A9-9E19736F354A}" srcOrd="0" destOrd="0" presId="urn:microsoft.com/office/officeart/2005/8/layout/vList2"/>
    <dgm:cxn modelId="{04D74EEA-477F-4D7D-A53F-A4032DB12E97}" type="presOf" srcId="{ECD1AB3B-EB1B-4E1F-9276-350E9A866AFE}" destId="{D5757E80-5E0E-4188-B670-7E6E61D337E5}" srcOrd="0" destOrd="0" presId="urn:microsoft.com/office/officeart/2005/8/layout/vList2"/>
    <dgm:cxn modelId="{3E6A64F4-B3BE-480B-ABE5-0059D9FFC786}" srcId="{ECD1AB3B-EB1B-4E1F-9276-350E9A866AFE}" destId="{C6248D46-BF0F-4EDD-AABA-6FC76C29F6CA}" srcOrd="2" destOrd="0" parTransId="{ADB0E4C7-39D1-4B66-BC8A-F28AC737CB10}" sibTransId="{67743973-C56F-45DD-B3E1-AC3014B04D33}"/>
    <dgm:cxn modelId="{1A7D48FE-8E4E-4CF1-B813-95DA717C47EF}" type="presParOf" srcId="{D5757E80-5E0E-4188-B670-7E6E61D337E5}" destId="{DCAB5E50-CC04-4C50-96A9-9E19736F354A}" srcOrd="0" destOrd="0" presId="urn:microsoft.com/office/officeart/2005/8/layout/vList2"/>
    <dgm:cxn modelId="{335C4D2B-DF8B-48D1-80DF-27473C5C43B9}" type="presParOf" srcId="{D5757E80-5E0E-4188-B670-7E6E61D337E5}" destId="{131CD2A5-37B7-427A-B5F1-86E4039F848A}" srcOrd="1" destOrd="0" presId="urn:microsoft.com/office/officeart/2005/8/layout/vList2"/>
    <dgm:cxn modelId="{6C153E5B-F4AA-4E94-8CAE-28D86A09CB2C}" type="presParOf" srcId="{D5757E80-5E0E-4188-B670-7E6E61D337E5}" destId="{1766B737-DFA7-4BDA-A087-38D99D295B2C}" srcOrd="2" destOrd="0" presId="urn:microsoft.com/office/officeart/2005/8/layout/vList2"/>
    <dgm:cxn modelId="{8851739E-86CA-494C-B010-2E49A6CB6216}" type="presParOf" srcId="{D5757E80-5E0E-4188-B670-7E6E61D337E5}" destId="{A3B85C3C-52B1-43AC-85AA-1C1609FCCF1C}" srcOrd="3" destOrd="0" presId="urn:microsoft.com/office/officeart/2005/8/layout/vList2"/>
    <dgm:cxn modelId="{098143A0-C057-4392-84F1-C06528E47BED}" type="presParOf" srcId="{D5757E80-5E0E-4188-B670-7E6E61D337E5}" destId="{A69F6DFB-C143-4217-ADF0-9A6CFC5FE037}" srcOrd="4" destOrd="0" presId="urn:microsoft.com/office/officeart/2005/8/layout/vList2"/>
    <dgm:cxn modelId="{96382162-08E4-4C6B-89AF-6DC93F4A0826}" type="presParOf" srcId="{D5757E80-5E0E-4188-B670-7E6E61D337E5}" destId="{65C26A97-D1D8-4446-8463-F3615C8525FC}" srcOrd="5" destOrd="0" presId="urn:microsoft.com/office/officeart/2005/8/layout/vList2"/>
    <dgm:cxn modelId="{462D46F1-43CD-4956-8930-67F8A7848448}" type="presParOf" srcId="{D5757E80-5E0E-4188-B670-7E6E61D337E5}" destId="{404113F2-4A10-450F-BEEB-589A85BC1B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B1FDF-737F-477F-855B-D7973FD0ED06}"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GB"/>
        </a:p>
      </dgm:t>
    </dgm:pt>
    <dgm:pt modelId="{E027CCFD-9B64-4EFB-8244-435B44BED6DB}">
      <dgm:prSet custT="1"/>
      <dgm:spPr/>
      <dgm:t>
        <a:bodyPr/>
        <a:lstStyle/>
        <a:p>
          <a:pPr algn="ctr" rtl="0"/>
          <a:r>
            <a:rPr lang="en-GB" sz="3700" b="1" dirty="0">
              <a:latin typeface="Tahoma" pitchFamily="34" charset="0"/>
              <a:ea typeface="Tahoma" pitchFamily="34" charset="0"/>
              <a:cs typeface="Tahoma" pitchFamily="34" charset="0"/>
            </a:rPr>
            <a:t>5WH</a:t>
          </a:r>
          <a:endParaRPr lang="en-GB" sz="3700" dirty="0">
            <a:latin typeface="Tahoma" pitchFamily="34" charset="0"/>
            <a:ea typeface="Tahoma" pitchFamily="34" charset="0"/>
            <a:cs typeface="Tahoma" pitchFamily="34" charset="0"/>
          </a:endParaRPr>
        </a:p>
      </dgm:t>
    </dgm:pt>
    <dgm:pt modelId="{4BD8EB46-32EC-4175-80EB-51FDA756A47E}" type="parTrans" cxnId="{5578AA89-4300-4AB2-ACE2-41BB47A081EB}">
      <dgm:prSet/>
      <dgm:spPr/>
      <dgm:t>
        <a:bodyPr/>
        <a:lstStyle/>
        <a:p>
          <a:endParaRPr lang="en-GB">
            <a:latin typeface="Tahoma" pitchFamily="34" charset="0"/>
            <a:ea typeface="Tahoma" pitchFamily="34" charset="0"/>
            <a:cs typeface="Tahoma" pitchFamily="34" charset="0"/>
          </a:endParaRPr>
        </a:p>
      </dgm:t>
    </dgm:pt>
    <dgm:pt modelId="{5F8188C9-099E-4D7A-848B-1087DA0F0368}" type="sibTrans" cxnId="{5578AA89-4300-4AB2-ACE2-41BB47A081EB}">
      <dgm:prSet/>
      <dgm:spPr/>
      <dgm:t>
        <a:bodyPr/>
        <a:lstStyle/>
        <a:p>
          <a:endParaRPr lang="en-GB">
            <a:latin typeface="Tahoma" pitchFamily="34" charset="0"/>
            <a:ea typeface="Tahoma" pitchFamily="34" charset="0"/>
            <a:cs typeface="Tahoma" pitchFamily="34" charset="0"/>
          </a:endParaRPr>
        </a:p>
      </dgm:t>
    </dgm:pt>
    <dgm:pt modelId="{651C15B9-0DDC-46F4-8E3E-995C1AD434C5}">
      <dgm:prSet custT="1"/>
      <dgm:spPr/>
      <dgm:t>
        <a:bodyPr/>
        <a:lstStyle/>
        <a:p>
          <a:pPr rtl="0"/>
          <a:r>
            <a:rPr lang="en-GB" sz="2800" dirty="0">
              <a:latin typeface="Tahoma" pitchFamily="34" charset="0"/>
              <a:ea typeface="Tahoma" pitchFamily="34" charset="0"/>
              <a:cs typeface="Tahoma" pitchFamily="34" charset="0"/>
            </a:rPr>
            <a:t>When</a:t>
          </a:r>
        </a:p>
      </dgm:t>
    </dgm:pt>
    <dgm:pt modelId="{E7162CC4-FD96-411D-859B-171F51632C28}" type="parTrans" cxnId="{A17676C9-212F-42F4-ADB5-179DF4406DB8}">
      <dgm:prSet/>
      <dgm:spPr/>
      <dgm:t>
        <a:bodyPr/>
        <a:lstStyle/>
        <a:p>
          <a:endParaRPr lang="en-GB">
            <a:latin typeface="Tahoma" pitchFamily="34" charset="0"/>
            <a:ea typeface="Tahoma" pitchFamily="34" charset="0"/>
            <a:cs typeface="Tahoma" pitchFamily="34" charset="0"/>
          </a:endParaRPr>
        </a:p>
      </dgm:t>
    </dgm:pt>
    <dgm:pt modelId="{EE34C23A-9680-4315-8C52-CDFCFFAF4D88}" type="sibTrans" cxnId="{A17676C9-212F-42F4-ADB5-179DF4406DB8}">
      <dgm:prSet/>
      <dgm:spPr/>
      <dgm:t>
        <a:bodyPr/>
        <a:lstStyle/>
        <a:p>
          <a:endParaRPr lang="en-GB">
            <a:latin typeface="Tahoma" pitchFamily="34" charset="0"/>
            <a:ea typeface="Tahoma" pitchFamily="34" charset="0"/>
            <a:cs typeface="Tahoma" pitchFamily="34" charset="0"/>
          </a:endParaRPr>
        </a:p>
      </dgm:t>
    </dgm:pt>
    <dgm:pt modelId="{E3511B91-9DAF-44C0-A030-6321C5E78287}">
      <dgm:prSet custT="1"/>
      <dgm:spPr/>
      <dgm:t>
        <a:bodyPr/>
        <a:lstStyle/>
        <a:p>
          <a:pPr rtl="0"/>
          <a:r>
            <a:rPr lang="en-GB" sz="2800" dirty="0">
              <a:latin typeface="Tahoma" pitchFamily="34" charset="0"/>
              <a:ea typeface="Tahoma" pitchFamily="34" charset="0"/>
              <a:cs typeface="Tahoma" pitchFamily="34" charset="0"/>
            </a:rPr>
            <a:t>Where</a:t>
          </a:r>
        </a:p>
      </dgm:t>
    </dgm:pt>
    <dgm:pt modelId="{952CC0F0-B7CC-45FD-ACA4-037986D25C21}" type="parTrans" cxnId="{5409FA68-0AEF-4B4C-8E5F-82C786FC24CA}">
      <dgm:prSet/>
      <dgm:spPr/>
      <dgm:t>
        <a:bodyPr/>
        <a:lstStyle/>
        <a:p>
          <a:endParaRPr lang="en-GB">
            <a:latin typeface="Tahoma" pitchFamily="34" charset="0"/>
            <a:ea typeface="Tahoma" pitchFamily="34" charset="0"/>
            <a:cs typeface="Tahoma" pitchFamily="34" charset="0"/>
          </a:endParaRPr>
        </a:p>
      </dgm:t>
    </dgm:pt>
    <dgm:pt modelId="{D2766725-6A6D-4572-B633-2064EF87AC66}" type="sibTrans" cxnId="{5409FA68-0AEF-4B4C-8E5F-82C786FC24CA}">
      <dgm:prSet/>
      <dgm:spPr/>
      <dgm:t>
        <a:bodyPr/>
        <a:lstStyle/>
        <a:p>
          <a:endParaRPr lang="en-GB">
            <a:latin typeface="Tahoma" pitchFamily="34" charset="0"/>
            <a:ea typeface="Tahoma" pitchFamily="34" charset="0"/>
            <a:cs typeface="Tahoma" pitchFamily="34" charset="0"/>
          </a:endParaRPr>
        </a:p>
      </dgm:t>
    </dgm:pt>
    <dgm:pt modelId="{E9A0C773-D02C-47E0-9C5E-DFD4D43507F8}">
      <dgm:prSet custT="1"/>
      <dgm:spPr/>
      <dgm:t>
        <a:bodyPr/>
        <a:lstStyle/>
        <a:p>
          <a:pPr rtl="0"/>
          <a:r>
            <a:rPr lang="en-GB" sz="2800" dirty="0">
              <a:latin typeface="Tahoma" pitchFamily="34" charset="0"/>
              <a:ea typeface="Tahoma" pitchFamily="34" charset="0"/>
              <a:cs typeface="Tahoma" pitchFamily="34" charset="0"/>
            </a:rPr>
            <a:t>Why</a:t>
          </a:r>
        </a:p>
      </dgm:t>
    </dgm:pt>
    <dgm:pt modelId="{B119ECF0-E59E-4A73-B2A3-3DCF3B72EAA8}" type="parTrans" cxnId="{7882A7B4-3F20-4EA1-B0F6-2E438C50BDB0}">
      <dgm:prSet/>
      <dgm:spPr/>
      <dgm:t>
        <a:bodyPr/>
        <a:lstStyle/>
        <a:p>
          <a:endParaRPr lang="en-GB">
            <a:latin typeface="Tahoma" pitchFamily="34" charset="0"/>
            <a:ea typeface="Tahoma" pitchFamily="34" charset="0"/>
            <a:cs typeface="Tahoma" pitchFamily="34" charset="0"/>
          </a:endParaRPr>
        </a:p>
      </dgm:t>
    </dgm:pt>
    <dgm:pt modelId="{29412FAC-47FB-443B-A33C-5C8773BC77BB}" type="sibTrans" cxnId="{7882A7B4-3F20-4EA1-B0F6-2E438C50BDB0}">
      <dgm:prSet/>
      <dgm:spPr/>
      <dgm:t>
        <a:bodyPr/>
        <a:lstStyle/>
        <a:p>
          <a:endParaRPr lang="en-GB">
            <a:latin typeface="Tahoma" pitchFamily="34" charset="0"/>
            <a:ea typeface="Tahoma" pitchFamily="34" charset="0"/>
            <a:cs typeface="Tahoma" pitchFamily="34" charset="0"/>
          </a:endParaRPr>
        </a:p>
      </dgm:t>
    </dgm:pt>
    <dgm:pt modelId="{F53D40D5-E177-4305-988F-0A04CB8144E6}">
      <dgm:prSet custT="1"/>
      <dgm:spPr/>
      <dgm:t>
        <a:bodyPr/>
        <a:lstStyle/>
        <a:p>
          <a:pPr rtl="0"/>
          <a:r>
            <a:rPr lang="en-GB" sz="2800" dirty="0">
              <a:latin typeface="Tahoma" pitchFamily="34" charset="0"/>
              <a:ea typeface="Tahoma" pitchFamily="34" charset="0"/>
              <a:cs typeface="Tahoma" pitchFamily="34" charset="0"/>
            </a:rPr>
            <a:t>What</a:t>
          </a:r>
        </a:p>
      </dgm:t>
    </dgm:pt>
    <dgm:pt modelId="{FEF553F3-463D-4BAD-B2DA-F7AEC9386827}" type="parTrans" cxnId="{38DECE73-8B78-4D0F-97A0-6AA515451FB0}">
      <dgm:prSet/>
      <dgm:spPr/>
      <dgm:t>
        <a:bodyPr/>
        <a:lstStyle/>
        <a:p>
          <a:endParaRPr lang="en-GB">
            <a:latin typeface="Tahoma" pitchFamily="34" charset="0"/>
            <a:ea typeface="Tahoma" pitchFamily="34" charset="0"/>
            <a:cs typeface="Tahoma" pitchFamily="34" charset="0"/>
          </a:endParaRPr>
        </a:p>
      </dgm:t>
    </dgm:pt>
    <dgm:pt modelId="{7C8D15C5-EB6A-4908-B126-F2571BE36E3A}" type="sibTrans" cxnId="{38DECE73-8B78-4D0F-97A0-6AA515451FB0}">
      <dgm:prSet/>
      <dgm:spPr/>
      <dgm:t>
        <a:bodyPr/>
        <a:lstStyle/>
        <a:p>
          <a:endParaRPr lang="en-GB">
            <a:latin typeface="Tahoma" pitchFamily="34" charset="0"/>
            <a:ea typeface="Tahoma" pitchFamily="34" charset="0"/>
            <a:cs typeface="Tahoma" pitchFamily="34" charset="0"/>
          </a:endParaRPr>
        </a:p>
      </dgm:t>
    </dgm:pt>
    <dgm:pt modelId="{7B9ABFA9-6DFF-4777-AC89-45E3404DB998}">
      <dgm:prSet custT="1"/>
      <dgm:spPr/>
      <dgm:t>
        <a:bodyPr/>
        <a:lstStyle/>
        <a:p>
          <a:pPr rtl="0"/>
          <a:r>
            <a:rPr lang="en-GB" sz="2800" dirty="0">
              <a:latin typeface="Tahoma" pitchFamily="34" charset="0"/>
              <a:ea typeface="Tahoma" pitchFamily="34" charset="0"/>
              <a:cs typeface="Tahoma" pitchFamily="34" charset="0"/>
            </a:rPr>
            <a:t>Who</a:t>
          </a:r>
        </a:p>
      </dgm:t>
    </dgm:pt>
    <dgm:pt modelId="{72D33CE8-0DA7-499D-A3A5-C02CBE43E447}" type="parTrans" cxnId="{D6AF31D9-8CD0-4F26-821A-BA40A556ED97}">
      <dgm:prSet/>
      <dgm:spPr/>
      <dgm:t>
        <a:bodyPr/>
        <a:lstStyle/>
        <a:p>
          <a:endParaRPr lang="en-GB">
            <a:latin typeface="Tahoma" pitchFamily="34" charset="0"/>
            <a:ea typeface="Tahoma" pitchFamily="34" charset="0"/>
            <a:cs typeface="Tahoma" pitchFamily="34" charset="0"/>
          </a:endParaRPr>
        </a:p>
      </dgm:t>
    </dgm:pt>
    <dgm:pt modelId="{5977DB3D-34EC-4EA7-A4ED-4F81E04D0C1B}" type="sibTrans" cxnId="{D6AF31D9-8CD0-4F26-821A-BA40A556ED97}">
      <dgm:prSet/>
      <dgm:spPr/>
      <dgm:t>
        <a:bodyPr/>
        <a:lstStyle/>
        <a:p>
          <a:endParaRPr lang="en-GB">
            <a:latin typeface="Tahoma" pitchFamily="34" charset="0"/>
            <a:ea typeface="Tahoma" pitchFamily="34" charset="0"/>
            <a:cs typeface="Tahoma" pitchFamily="34" charset="0"/>
          </a:endParaRPr>
        </a:p>
      </dgm:t>
    </dgm:pt>
    <dgm:pt modelId="{214BBD16-7236-4943-AC40-694ED68CDB5C}">
      <dgm:prSet custT="1"/>
      <dgm:spPr/>
      <dgm:t>
        <a:bodyPr/>
        <a:lstStyle/>
        <a:p>
          <a:pPr rtl="0"/>
          <a:r>
            <a:rPr lang="en-GB" sz="2800" dirty="0">
              <a:latin typeface="Tahoma" pitchFamily="34" charset="0"/>
              <a:ea typeface="Tahoma" pitchFamily="34" charset="0"/>
              <a:cs typeface="Tahoma" pitchFamily="34" charset="0"/>
            </a:rPr>
            <a:t>How</a:t>
          </a:r>
        </a:p>
      </dgm:t>
    </dgm:pt>
    <dgm:pt modelId="{B38FC3CF-E3D7-4913-9EEF-6AD679437241}" type="parTrans" cxnId="{7D00E04D-CD71-47F8-AA31-0252C9543AC9}">
      <dgm:prSet/>
      <dgm:spPr/>
      <dgm:t>
        <a:bodyPr/>
        <a:lstStyle/>
        <a:p>
          <a:endParaRPr lang="en-GB">
            <a:latin typeface="Tahoma" pitchFamily="34" charset="0"/>
            <a:ea typeface="Tahoma" pitchFamily="34" charset="0"/>
            <a:cs typeface="Tahoma" pitchFamily="34" charset="0"/>
          </a:endParaRPr>
        </a:p>
      </dgm:t>
    </dgm:pt>
    <dgm:pt modelId="{FD009D66-6DE7-4814-ACC3-0DBB4BD27643}" type="sibTrans" cxnId="{7D00E04D-CD71-47F8-AA31-0252C9543AC9}">
      <dgm:prSet/>
      <dgm:spPr/>
      <dgm:t>
        <a:bodyPr/>
        <a:lstStyle/>
        <a:p>
          <a:endParaRPr lang="en-GB">
            <a:latin typeface="Tahoma" pitchFamily="34" charset="0"/>
            <a:ea typeface="Tahoma" pitchFamily="34" charset="0"/>
            <a:cs typeface="Tahoma" pitchFamily="34" charset="0"/>
          </a:endParaRPr>
        </a:p>
      </dgm:t>
    </dgm:pt>
    <dgm:pt modelId="{EEE9DD70-1086-4BCC-BF89-B1DDCA7111BB}" type="pres">
      <dgm:prSet presAssocID="{BCAB1FDF-737F-477F-855B-D7973FD0ED06}" presName="linear" presStyleCnt="0">
        <dgm:presLayoutVars>
          <dgm:animLvl val="lvl"/>
          <dgm:resizeHandles val="exact"/>
        </dgm:presLayoutVars>
      </dgm:prSet>
      <dgm:spPr/>
    </dgm:pt>
    <dgm:pt modelId="{F4F50D37-5886-46DC-A18A-3B0DEC0A9707}" type="pres">
      <dgm:prSet presAssocID="{E027CCFD-9B64-4EFB-8244-435B44BED6DB}" presName="parentText" presStyleLbl="node1" presStyleIdx="0" presStyleCnt="7" custScaleY="151173" custLinFactY="-913" custLinFactNeighborY="-100000">
        <dgm:presLayoutVars>
          <dgm:chMax val="0"/>
          <dgm:bulletEnabled val="1"/>
        </dgm:presLayoutVars>
      </dgm:prSet>
      <dgm:spPr/>
    </dgm:pt>
    <dgm:pt modelId="{BA147196-EFE9-484E-B6B4-06FD14F48C59}" type="pres">
      <dgm:prSet presAssocID="{5F8188C9-099E-4D7A-848B-1087DA0F0368}" presName="spacer" presStyleCnt="0"/>
      <dgm:spPr/>
    </dgm:pt>
    <dgm:pt modelId="{B2D49B8B-9E19-4F51-B51F-F0F83E0A2F54}" type="pres">
      <dgm:prSet presAssocID="{651C15B9-0DDC-46F4-8E3E-995C1AD434C5}" presName="parentText" presStyleLbl="node1" presStyleIdx="1" presStyleCnt="7">
        <dgm:presLayoutVars>
          <dgm:chMax val="0"/>
          <dgm:bulletEnabled val="1"/>
        </dgm:presLayoutVars>
      </dgm:prSet>
      <dgm:spPr/>
    </dgm:pt>
    <dgm:pt modelId="{B62E43C0-F8D9-4F8D-9A21-19834AF61A0B}" type="pres">
      <dgm:prSet presAssocID="{EE34C23A-9680-4315-8C52-CDFCFFAF4D88}" presName="spacer" presStyleCnt="0"/>
      <dgm:spPr/>
    </dgm:pt>
    <dgm:pt modelId="{EE62D0DB-567F-4992-8386-B5CB585E9B1D}" type="pres">
      <dgm:prSet presAssocID="{E3511B91-9DAF-44C0-A030-6321C5E78287}" presName="parentText" presStyleLbl="node1" presStyleIdx="2" presStyleCnt="7">
        <dgm:presLayoutVars>
          <dgm:chMax val="0"/>
          <dgm:bulletEnabled val="1"/>
        </dgm:presLayoutVars>
      </dgm:prSet>
      <dgm:spPr/>
    </dgm:pt>
    <dgm:pt modelId="{0D2C160A-684A-45A7-8C26-08002A0D829A}" type="pres">
      <dgm:prSet presAssocID="{D2766725-6A6D-4572-B633-2064EF87AC66}" presName="spacer" presStyleCnt="0"/>
      <dgm:spPr/>
    </dgm:pt>
    <dgm:pt modelId="{651967C7-5D7A-422C-81B7-61E7AB42AC14}" type="pres">
      <dgm:prSet presAssocID="{E9A0C773-D02C-47E0-9C5E-DFD4D43507F8}" presName="parentText" presStyleLbl="node1" presStyleIdx="3" presStyleCnt="7">
        <dgm:presLayoutVars>
          <dgm:chMax val="0"/>
          <dgm:bulletEnabled val="1"/>
        </dgm:presLayoutVars>
      </dgm:prSet>
      <dgm:spPr/>
    </dgm:pt>
    <dgm:pt modelId="{6F1D14B5-3604-4FB1-9B27-5E5A0EC01CCE}" type="pres">
      <dgm:prSet presAssocID="{29412FAC-47FB-443B-A33C-5C8773BC77BB}" presName="spacer" presStyleCnt="0"/>
      <dgm:spPr/>
    </dgm:pt>
    <dgm:pt modelId="{C97CC72B-4F46-4B98-BAA1-F72F54A86B4A}" type="pres">
      <dgm:prSet presAssocID="{F53D40D5-E177-4305-988F-0A04CB8144E6}" presName="parentText" presStyleLbl="node1" presStyleIdx="4" presStyleCnt="7">
        <dgm:presLayoutVars>
          <dgm:chMax val="0"/>
          <dgm:bulletEnabled val="1"/>
        </dgm:presLayoutVars>
      </dgm:prSet>
      <dgm:spPr/>
    </dgm:pt>
    <dgm:pt modelId="{7934EBFF-2092-48C7-82F9-884D41CDDD99}" type="pres">
      <dgm:prSet presAssocID="{7C8D15C5-EB6A-4908-B126-F2571BE36E3A}" presName="spacer" presStyleCnt="0"/>
      <dgm:spPr/>
    </dgm:pt>
    <dgm:pt modelId="{7C9F1670-B2FB-4ACF-B6E7-199CA4E32E9A}" type="pres">
      <dgm:prSet presAssocID="{7B9ABFA9-6DFF-4777-AC89-45E3404DB998}" presName="parentText" presStyleLbl="node1" presStyleIdx="5" presStyleCnt="7">
        <dgm:presLayoutVars>
          <dgm:chMax val="0"/>
          <dgm:bulletEnabled val="1"/>
        </dgm:presLayoutVars>
      </dgm:prSet>
      <dgm:spPr/>
    </dgm:pt>
    <dgm:pt modelId="{D8D83E5C-12F6-48BE-A446-807CF7588C80}" type="pres">
      <dgm:prSet presAssocID="{5977DB3D-34EC-4EA7-A4ED-4F81E04D0C1B}" presName="spacer" presStyleCnt="0"/>
      <dgm:spPr/>
    </dgm:pt>
    <dgm:pt modelId="{41C2A4DF-AF83-425F-9B80-C8FD5C213C0F}" type="pres">
      <dgm:prSet presAssocID="{214BBD16-7236-4943-AC40-694ED68CDB5C}" presName="parentText" presStyleLbl="node1" presStyleIdx="6" presStyleCnt="7">
        <dgm:presLayoutVars>
          <dgm:chMax val="0"/>
          <dgm:bulletEnabled val="1"/>
        </dgm:presLayoutVars>
      </dgm:prSet>
      <dgm:spPr/>
    </dgm:pt>
  </dgm:ptLst>
  <dgm:cxnLst>
    <dgm:cxn modelId="{090DA036-35DC-48E8-BF80-E43D5556E109}" type="presOf" srcId="{E3511B91-9DAF-44C0-A030-6321C5E78287}" destId="{EE62D0DB-567F-4992-8386-B5CB585E9B1D}" srcOrd="0" destOrd="0" presId="urn:microsoft.com/office/officeart/2005/8/layout/vList2"/>
    <dgm:cxn modelId="{3787BC3E-C02E-4B79-ACF7-4FD0F7CE6647}" type="presOf" srcId="{651C15B9-0DDC-46F4-8E3E-995C1AD434C5}" destId="{B2D49B8B-9E19-4F51-B51F-F0F83E0A2F54}" srcOrd="0" destOrd="0" presId="urn:microsoft.com/office/officeart/2005/8/layout/vList2"/>
    <dgm:cxn modelId="{0BFEC647-FEC3-4AD9-9CEA-19D7C0492D9F}" type="presOf" srcId="{E027CCFD-9B64-4EFB-8244-435B44BED6DB}" destId="{F4F50D37-5886-46DC-A18A-3B0DEC0A9707}" srcOrd="0" destOrd="0" presId="urn:microsoft.com/office/officeart/2005/8/layout/vList2"/>
    <dgm:cxn modelId="{5409FA68-0AEF-4B4C-8E5F-82C786FC24CA}" srcId="{BCAB1FDF-737F-477F-855B-D7973FD0ED06}" destId="{E3511B91-9DAF-44C0-A030-6321C5E78287}" srcOrd="2" destOrd="0" parTransId="{952CC0F0-B7CC-45FD-ACA4-037986D25C21}" sibTransId="{D2766725-6A6D-4572-B633-2064EF87AC66}"/>
    <dgm:cxn modelId="{7D00E04D-CD71-47F8-AA31-0252C9543AC9}" srcId="{BCAB1FDF-737F-477F-855B-D7973FD0ED06}" destId="{214BBD16-7236-4943-AC40-694ED68CDB5C}" srcOrd="6" destOrd="0" parTransId="{B38FC3CF-E3D7-4913-9EEF-6AD679437241}" sibTransId="{FD009D66-6DE7-4814-ACC3-0DBB4BD27643}"/>
    <dgm:cxn modelId="{08315052-C77F-411F-A7D4-9C45FCC47104}" type="presOf" srcId="{7B9ABFA9-6DFF-4777-AC89-45E3404DB998}" destId="{7C9F1670-B2FB-4ACF-B6E7-199CA4E32E9A}" srcOrd="0" destOrd="0" presId="urn:microsoft.com/office/officeart/2005/8/layout/vList2"/>
    <dgm:cxn modelId="{38DECE73-8B78-4D0F-97A0-6AA515451FB0}" srcId="{BCAB1FDF-737F-477F-855B-D7973FD0ED06}" destId="{F53D40D5-E177-4305-988F-0A04CB8144E6}" srcOrd="4" destOrd="0" parTransId="{FEF553F3-463D-4BAD-B2DA-F7AEC9386827}" sibTransId="{7C8D15C5-EB6A-4908-B126-F2571BE36E3A}"/>
    <dgm:cxn modelId="{40948A54-430B-40A7-820B-12521629CF99}" type="presOf" srcId="{F53D40D5-E177-4305-988F-0A04CB8144E6}" destId="{C97CC72B-4F46-4B98-BAA1-F72F54A86B4A}" srcOrd="0" destOrd="0" presId="urn:microsoft.com/office/officeart/2005/8/layout/vList2"/>
    <dgm:cxn modelId="{5578AA89-4300-4AB2-ACE2-41BB47A081EB}" srcId="{BCAB1FDF-737F-477F-855B-D7973FD0ED06}" destId="{E027CCFD-9B64-4EFB-8244-435B44BED6DB}" srcOrd="0" destOrd="0" parTransId="{4BD8EB46-32EC-4175-80EB-51FDA756A47E}" sibTransId="{5F8188C9-099E-4D7A-848B-1087DA0F0368}"/>
    <dgm:cxn modelId="{E22482AB-9681-4A75-87FB-3709901592B5}" type="presOf" srcId="{214BBD16-7236-4943-AC40-694ED68CDB5C}" destId="{41C2A4DF-AF83-425F-9B80-C8FD5C213C0F}" srcOrd="0" destOrd="0" presId="urn:microsoft.com/office/officeart/2005/8/layout/vList2"/>
    <dgm:cxn modelId="{7882A7B4-3F20-4EA1-B0F6-2E438C50BDB0}" srcId="{BCAB1FDF-737F-477F-855B-D7973FD0ED06}" destId="{E9A0C773-D02C-47E0-9C5E-DFD4D43507F8}" srcOrd="3" destOrd="0" parTransId="{B119ECF0-E59E-4A73-B2A3-3DCF3B72EAA8}" sibTransId="{29412FAC-47FB-443B-A33C-5C8773BC77BB}"/>
    <dgm:cxn modelId="{25F1BAC4-749D-442B-8923-8A6B25F71A0B}" type="presOf" srcId="{BCAB1FDF-737F-477F-855B-D7973FD0ED06}" destId="{EEE9DD70-1086-4BCC-BF89-B1DDCA7111BB}" srcOrd="0" destOrd="0" presId="urn:microsoft.com/office/officeart/2005/8/layout/vList2"/>
    <dgm:cxn modelId="{A17676C9-212F-42F4-ADB5-179DF4406DB8}" srcId="{BCAB1FDF-737F-477F-855B-D7973FD0ED06}" destId="{651C15B9-0DDC-46F4-8E3E-995C1AD434C5}" srcOrd="1" destOrd="0" parTransId="{E7162CC4-FD96-411D-859B-171F51632C28}" sibTransId="{EE34C23A-9680-4315-8C52-CDFCFFAF4D88}"/>
    <dgm:cxn modelId="{D6AF31D9-8CD0-4F26-821A-BA40A556ED97}" srcId="{BCAB1FDF-737F-477F-855B-D7973FD0ED06}" destId="{7B9ABFA9-6DFF-4777-AC89-45E3404DB998}" srcOrd="5" destOrd="0" parTransId="{72D33CE8-0DA7-499D-A3A5-C02CBE43E447}" sibTransId="{5977DB3D-34EC-4EA7-A4ED-4F81E04D0C1B}"/>
    <dgm:cxn modelId="{736E1EEF-EA98-4463-BC8F-72B2FDAC4856}" type="presOf" srcId="{E9A0C773-D02C-47E0-9C5E-DFD4D43507F8}" destId="{651967C7-5D7A-422C-81B7-61E7AB42AC14}" srcOrd="0" destOrd="0" presId="urn:microsoft.com/office/officeart/2005/8/layout/vList2"/>
    <dgm:cxn modelId="{677C6A21-C700-4125-8CB2-FD047CC29BBA}" type="presParOf" srcId="{EEE9DD70-1086-4BCC-BF89-B1DDCA7111BB}" destId="{F4F50D37-5886-46DC-A18A-3B0DEC0A9707}" srcOrd="0" destOrd="0" presId="urn:microsoft.com/office/officeart/2005/8/layout/vList2"/>
    <dgm:cxn modelId="{C31E7A56-4AF3-4C86-B0F8-462BF511E1D7}" type="presParOf" srcId="{EEE9DD70-1086-4BCC-BF89-B1DDCA7111BB}" destId="{BA147196-EFE9-484E-B6B4-06FD14F48C59}" srcOrd="1" destOrd="0" presId="urn:microsoft.com/office/officeart/2005/8/layout/vList2"/>
    <dgm:cxn modelId="{B306C12F-1DBA-4ECB-9F48-13EDCBBF5943}" type="presParOf" srcId="{EEE9DD70-1086-4BCC-BF89-B1DDCA7111BB}" destId="{B2D49B8B-9E19-4F51-B51F-F0F83E0A2F54}" srcOrd="2" destOrd="0" presId="urn:microsoft.com/office/officeart/2005/8/layout/vList2"/>
    <dgm:cxn modelId="{ABF5C9C2-9293-4367-A296-2800F62B2911}" type="presParOf" srcId="{EEE9DD70-1086-4BCC-BF89-B1DDCA7111BB}" destId="{B62E43C0-F8D9-4F8D-9A21-19834AF61A0B}" srcOrd="3" destOrd="0" presId="urn:microsoft.com/office/officeart/2005/8/layout/vList2"/>
    <dgm:cxn modelId="{A1308E14-B0FF-4421-AD6D-E1C3CF6D515E}" type="presParOf" srcId="{EEE9DD70-1086-4BCC-BF89-B1DDCA7111BB}" destId="{EE62D0DB-567F-4992-8386-B5CB585E9B1D}" srcOrd="4" destOrd="0" presId="urn:microsoft.com/office/officeart/2005/8/layout/vList2"/>
    <dgm:cxn modelId="{273CAB09-9B00-4A14-97AF-18FADEB2C980}" type="presParOf" srcId="{EEE9DD70-1086-4BCC-BF89-B1DDCA7111BB}" destId="{0D2C160A-684A-45A7-8C26-08002A0D829A}" srcOrd="5" destOrd="0" presId="urn:microsoft.com/office/officeart/2005/8/layout/vList2"/>
    <dgm:cxn modelId="{EA4CA29A-845E-45D9-9ED3-4294C4380B4E}" type="presParOf" srcId="{EEE9DD70-1086-4BCC-BF89-B1DDCA7111BB}" destId="{651967C7-5D7A-422C-81B7-61E7AB42AC14}" srcOrd="6" destOrd="0" presId="urn:microsoft.com/office/officeart/2005/8/layout/vList2"/>
    <dgm:cxn modelId="{38EB35DA-51CC-4F26-AF64-98B80A8C9503}" type="presParOf" srcId="{EEE9DD70-1086-4BCC-BF89-B1DDCA7111BB}" destId="{6F1D14B5-3604-4FB1-9B27-5E5A0EC01CCE}" srcOrd="7" destOrd="0" presId="urn:microsoft.com/office/officeart/2005/8/layout/vList2"/>
    <dgm:cxn modelId="{CBD3B448-3320-4AA0-B60E-13909C9D881F}" type="presParOf" srcId="{EEE9DD70-1086-4BCC-BF89-B1DDCA7111BB}" destId="{C97CC72B-4F46-4B98-BAA1-F72F54A86B4A}" srcOrd="8" destOrd="0" presId="urn:microsoft.com/office/officeart/2005/8/layout/vList2"/>
    <dgm:cxn modelId="{E61BE1BD-EFC4-42ED-B83E-FCCC86204A16}" type="presParOf" srcId="{EEE9DD70-1086-4BCC-BF89-B1DDCA7111BB}" destId="{7934EBFF-2092-48C7-82F9-884D41CDDD99}" srcOrd="9" destOrd="0" presId="urn:microsoft.com/office/officeart/2005/8/layout/vList2"/>
    <dgm:cxn modelId="{1F8D0BE4-31C7-46CC-BED0-1528CEB3A912}" type="presParOf" srcId="{EEE9DD70-1086-4BCC-BF89-B1DDCA7111BB}" destId="{7C9F1670-B2FB-4ACF-B6E7-199CA4E32E9A}" srcOrd="10" destOrd="0" presId="urn:microsoft.com/office/officeart/2005/8/layout/vList2"/>
    <dgm:cxn modelId="{A879E4B2-D364-44AE-9AC6-9BE830EF2DE7}" type="presParOf" srcId="{EEE9DD70-1086-4BCC-BF89-B1DDCA7111BB}" destId="{D8D83E5C-12F6-48BE-A446-807CF7588C80}" srcOrd="11" destOrd="0" presId="urn:microsoft.com/office/officeart/2005/8/layout/vList2"/>
    <dgm:cxn modelId="{38E4B670-85D5-4A3B-A521-21A5CA89F5F6}" type="presParOf" srcId="{EEE9DD70-1086-4BCC-BF89-B1DDCA7111BB}" destId="{41C2A4DF-AF83-425F-9B80-C8FD5C213C0F}"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B5E50-CC04-4C50-96A9-9E19736F354A}">
      <dsp:nvSpPr>
        <dsp:cNvPr id="0" name=""/>
        <dsp:cNvSpPr/>
      </dsp:nvSpPr>
      <dsp:spPr>
        <a:xfrm>
          <a:off x="0" y="40913"/>
          <a:ext cx="4040188" cy="88744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dirty="0">
              <a:latin typeface="Tahoma" pitchFamily="34" charset="0"/>
              <a:ea typeface="Tahoma" pitchFamily="34" charset="0"/>
              <a:cs typeface="Tahoma" pitchFamily="34" charset="0"/>
            </a:rPr>
            <a:t>TED</a:t>
          </a:r>
          <a:endParaRPr lang="en-GB" sz="3700" kern="1200" dirty="0">
            <a:latin typeface="Tahoma" pitchFamily="34" charset="0"/>
            <a:ea typeface="Tahoma" pitchFamily="34" charset="0"/>
            <a:cs typeface="Tahoma" pitchFamily="34" charset="0"/>
          </a:endParaRPr>
        </a:p>
      </dsp:txBody>
      <dsp:txXfrm>
        <a:off x="43321" y="84234"/>
        <a:ext cx="3953546" cy="800803"/>
      </dsp:txXfrm>
    </dsp:sp>
    <dsp:sp modelId="{1766B737-DFA7-4BDA-A087-38D99D295B2C}">
      <dsp:nvSpPr>
        <dsp:cNvPr id="0" name=""/>
        <dsp:cNvSpPr/>
      </dsp:nvSpPr>
      <dsp:spPr>
        <a:xfrm>
          <a:off x="0" y="1034918"/>
          <a:ext cx="4040188" cy="887445"/>
        </a:xfrm>
        <a:prstGeom prst="round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kern="1200" dirty="0">
              <a:latin typeface="Tahoma" pitchFamily="34" charset="0"/>
              <a:ea typeface="Tahoma" pitchFamily="34" charset="0"/>
              <a:cs typeface="Tahoma" pitchFamily="34" charset="0"/>
            </a:rPr>
            <a:t>Tell</a:t>
          </a:r>
        </a:p>
      </dsp:txBody>
      <dsp:txXfrm>
        <a:off x="43321" y="1078239"/>
        <a:ext cx="3953546" cy="800803"/>
      </dsp:txXfrm>
    </dsp:sp>
    <dsp:sp modelId="{A69F6DFB-C143-4217-ADF0-9A6CFC5FE037}">
      <dsp:nvSpPr>
        <dsp:cNvPr id="0" name=""/>
        <dsp:cNvSpPr/>
      </dsp:nvSpPr>
      <dsp:spPr>
        <a:xfrm>
          <a:off x="0" y="2028923"/>
          <a:ext cx="4040188" cy="887445"/>
        </a:xfrm>
        <a:prstGeom prst="round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kern="1200" dirty="0">
              <a:latin typeface="Tahoma" pitchFamily="34" charset="0"/>
              <a:ea typeface="Tahoma" pitchFamily="34" charset="0"/>
              <a:cs typeface="Tahoma" pitchFamily="34" charset="0"/>
            </a:rPr>
            <a:t>Explain</a:t>
          </a:r>
        </a:p>
      </dsp:txBody>
      <dsp:txXfrm>
        <a:off x="43321" y="2072244"/>
        <a:ext cx="3953546" cy="800803"/>
      </dsp:txXfrm>
    </dsp:sp>
    <dsp:sp modelId="{404113F2-4A10-450F-BEEB-589A85BC1B86}">
      <dsp:nvSpPr>
        <dsp:cNvPr id="0" name=""/>
        <dsp:cNvSpPr/>
      </dsp:nvSpPr>
      <dsp:spPr>
        <a:xfrm>
          <a:off x="0" y="3022928"/>
          <a:ext cx="4040188" cy="887445"/>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kern="1200" dirty="0">
              <a:latin typeface="Tahoma" pitchFamily="34" charset="0"/>
              <a:ea typeface="Tahoma" pitchFamily="34" charset="0"/>
              <a:cs typeface="Tahoma" pitchFamily="34" charset="0"/>
            </a:rPr>
            <a:t>Describe</a:t>
          </a:r>
        </a:p>
      </dsp:txBody>
      <dsp:txXfrm>
        <a:off x="43321" y="3066249"/>
        <a:ext cx="3953546"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0D37-5886-46DC-A18A-3B0DEC0A9707}">
      <dsp:nvSpPr>
        <dsp:cNvPr id="0" name=""/>
        <dsp:cNvSpPr/>
      </dsp:nvSpPr>
      <dsp:spPr>
        <a:xfrm>
          <a:off x="0" y="0"/>
          <a:ext cx="4041775" cy="88608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dirty="0">
              <a:latin typeface="Tahoma" pitchFamily="34" charset="0"/>
              <a:ea typeface="Tahoma" pitchFamily="34" charset="0"/>
              <a:cs typeface="Tahoma" pitchFamily="34" charset="0"/>
            </a:rPr>
            <a:t>5WH</a:t>
          </a:r>
          <a:endParaRPr lang="en-GB" sz="3700" kern="1200" dirty="0">
            <a:latin typeface="Tahoma" pitchFamily="34" charset="0"/>
            <a:ea typeface="Tahoma" pitchFamily="34" charset="0"/>
            <a:cs typeface="Tahoma" pitchFamily="34" charset="0"/>
          </a:endParaRPr>
        </a:p>
      </dsp:txBody>
      <dsp:txXfrm>
        <a:off x="43255" y="43255"/>
        <a:ext cx="3955265" cy="799579"/>
      </dsp:txXfrm>
    </dsp:sp>
    <dsp:sp modelId="{B2D49B8B-9E19-4F51-B51F-F0F83E0A2F54}">
      <dsp:nvSpPr>
        <dsp:cNvPr id="0" name=""/>
        <dsp:cNvSpPr/>
      </dsp:nvSpPr>
      <dsp:spPr>
        <a:xfrm>
          <a:off x="0" y="897308"/>
          <a:ext cx="4041775" cy="586142"/>
        </a:xfrm>
        <a:prstGeom prst="roundRect">
          <a:avLst/>
        </a:prstGeom>
        <a:solidFill>
          <a:schemeClr val="accent3">
            <a:hueOff val="451767"/>
            <a:satOff val="16667"/>
            <a:lumOff val="-2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Tahoma" pitchFamily="34" charset="0"/>
              <a:ea typeface="Tahoma" pitchFamily="34" charset="0"/>
              <a:cs typeface="Tahoma" pitchFamily="34" charset="0"/>
            </a:rPr>
            <a:t>When</a:t>
          </a:r>
        </a:p>
      </dsp:txBody>
      <dsp:txXfrm>
        <a:off x="28613" y="925921"/>
        <a:ext cx="3984549" cy="528916"/>
      </dsp:txXfrm>
    </dsp:sp>
    <dsp:sp modelId="{EE62D0DB-567F-4992-8386-B5CB585E9B1D}">
      <dsp:nvSpPr>
        <dsp:cNvPr id="0" name=""/>
        <dsp:cNvSpPr/>
      </dsp:nvSpPr>
      <dsp:spPr>
        <a:xfrm>
          <a:off x="0" y="1492942"/>
          <a:ext cx="4041775" cy="586142"/>
        </a:xfrm>
        <a:prstGeom prst="round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Tahoma" pitchFamily="34" charset="0"/>
              <a:ea typeface="Tahoma" pitchFamily="34" charset="0"/>
              <a:cs typeface="Tahoma" pitchFamily="34" charset="0"/>
            </a:rPr>
            <a:t>Where</a:t>
          </a:r>
        </a:p>
      </dsp:txBody>
      <dsp:txXfrm>
        <a:off x="28613" y="1521555"/>
        <a:ext cx="3984549" cy="528916"/>
      </dsp:txXfrm>
    </dsp:sp>
    <dsp:sp modelId="{651967C7-5D7A-422C-81B7-61E7AB42AC14}">
      <dsp:nvSpPr>
        <dsp:cNvPr id="0" name=""/>
        <dsp:cNvSpPr/>
      </dsp:nvSpPr>
      <dsp:spPr>
        <a:xfrm>
          <a:off x="0" y="2088577"/>
          <a:ext cx="4041775" cy="586142"/>
        </a:xfrm>
        <a:prstGeom prst="roundRect">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Tahoma" pitchFamily="34" charset="0"/>
              <a:ea typeface="Tahoma" pitchFamily="34" charset="0"/>
              <a:cs typeface="Tahoma" pitchFamily="34" charset="0"/>
            </a:rPr>
            <a:t>Why</a:t>
          </a:r>
        </a:p>
      </dsp:txBody>
      <dsp:txXfrm>
        <a:off x="28613" y="2117190"/>
        <a:ext cx="3984549" cy="528916"/>
      </dsp:txXfrm>
    </dsp:sp>
    <dsp:sp modelId="{C97CC72B-4F46-4B98-BAA1-F72F54A86B4A}">
      <dsp:nvSpPr>
        <dsp:cNvPr id="0" name=""/>
        <dsp:cNvSpPr/>
      </dsp:nvSpPr>
      <dsp:spPr>
        <a:xfrm>
          <a:off x="0" y="2684212"/>
          <a:ext cx="4041775" cy="586142"/>
        </a:xfrm>
        <a:prstGeom prst="round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Tahoma" pitchFamily="34" charset="0"/>
              <a:ea typeface="Tahoma" pitchFamily="34" charset="0"/>
              <a:cs typeface="Tahoma" pitchFamily="34" charset="0"/>
            </a:rPr>
            <a:t>What</a:t>
          </a:r>
        </a:p>
      </dsp:txBody>
      <dsp:txXfrm>
        <a:off x="28613" y="2712825"/>
        <a:ext cx="3984549" cy="528916"/>
      </dsp:txXfrm>
    </dsp:sp>
    <dsp:sp modelId="{7C9F1670-B2FB-4ACF-B6E7-199CA4E32E9A}">
      <dsp:nvSpPr>
        <dsp:cNvPr id="0" name=""/>
        <dsp:cNvSpPr/>
      </dsp:nvSpPr>
      <dsp:spPr>
        <a:xfrm>
          <a:off x="0" y="3279847"/>
          <a:ext cx="4041775" cy="586142"/>
        </a:xfrm>
        <a:prstGeom prst="roundRect">
          <a:avLst/>
        </a:prstGeom>
        <a:solidFill>
          <a:schemeClr val="accent3">
            <a:hueOff val="2258833"/>
            <a:satOff val="83333"/>
            <a:lumOff val="-122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Tahoma" pitchFamily="34" charset="0"/>
              <a:ea typeface="Tahoma" pitchFamily="34" charset="0"/>
              <a:cs typeface="Tahoma" pitchFamily="34" charset="0"/>
            </a:rPr>
            <a:t>Who</a:t>
          </a:r>
        </a:p>
      </dsp:txBody>
      <dsp:txXfrm>
        <a:off x="28613" y="3308460"/>
        <a:ext cx="3984549" cy="528916"/>
      </dsp:txXfrm>
    </dsp:sp>
    <dsp:sp modelId="{41C2A4DF-AF83-425F-9B80-C8FD5C213C0F}">
      <dsp:nvSpPr>
        <dsp:cNvPr id="0" name=""/>
        <dsp:cNvSpPr/>
      </dsp:nvSpPr>
      <dsp:spPr>
        <a:xfrm>
          <a:off x="0" y="3875481"/>
          <a:ext cx="4041775" cy="586142"/>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Tahoma" pitchFamily="34" charset="0"/>
              <a:ea typeface="Tahoma" pitchFamily="34" charset="0"/>
              <a:cs typeface="Tahoma" pitchFamily="34" charset="0"/>
            </a:rPr>
            <a:t>How</a:t>
          </a:r>
        </a:p>
      </dsp:txBody>
      <dsp:txXfrm>
        <a:off x="28613" y="3904094"/>
        <a:ext cx="3984549" cy="5289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C09FC-75C6-4BB2-9A4F-4B3FAD4D277E}"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0E501-18E4-4D55-A12C-EBA5D51A3C96}" type="slidenum">
              <a:rPr lang="en-GB" smtClean="0"/>
              <a:t>‹#›</a:t>
            </a:fld>
            <a:endParaRPr lang="en-GB"/>
          </a:p>
        </p:txBody>
      </p:sp>
    </p:spTree>
    <p:extLst>
      <p:ext uri="{BB962C8B-B14F-4D97-AF65-F5344CB8AC3E}">
        <p14:creationId xmlns:p14="http://schemas.microsoft.com/office/powerpoint/2010/main" val="3423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16334-EED5-4E43-A1B2-78A22B0222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5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Memory Test.   Get the students to view</a:t>
            </a:r>
            <a:r>
              <a:rPr lang="en-GB" baseline="0" dirty="0"/>
              <a:t> the slide for 60 seconds and then write down as many as they can remember.   Debrief with how they remembered any techniques to help them etc.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FB8F-3BC9-4CFD-9EEF-6892D8E2D4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15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16334-EED5-4E43-A1B2-78A22B0222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08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These are important commands</a:t>
            </a:r>
            <a:r>
              <a:rPr lang="en-GB" baseline="0" dirty="0"/>
              <a:t> to be used in questioning. The TED questions are to be used in the opening questioning of a witness e.g. tell me everything you can. The 5WH are commands to gather further detail. See next slide re funnel.</a:t>
            </a:r>
            <a:endParaRPr lang="en-GB" dirty="0"/>
          </a:p>
        </p:txBody>
      </p:sp>
    </p:spTree>
    <p:extLst>
      <p:ext uri="{BB962C8B-B14F-4D97-AF65-F5344CB8AC3E}">
        <p14:creationId xmlns:p14="http://schemas.microsoft.com/office/powerpoint/2010/main" val="394342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16334-EED5-4E43-A1B2-78A22B0222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452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115E93-3C12-4CFF-BC0E-2882674BF51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403" name="Rectangle 2"/>
          <p:cNvSpPr>
            <a:spLocks noGrp="1" noRot="1" noChangeAspect="1" noChangeArrowheads="1" noTextEdit="1"/>
          </p:cNvSpPr>
          <p:nvPr>
            <p:ph type="sldImg"/>
          </p:nvPr>
        </p:nvSpPr>
        <p:spPr>
          <a:xfrm>
            <a:off x="90488" y="744538"/>
            <a:ext cx="6616700" cy="3722687"/>
          </a:xfrm>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0061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EA3304-3F9C-4084-A35E-E9B56BE06F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51" name="Rectangle 2"/>
          <p:cNvSpPr>
            <a:spLocks noGrp="1" noRot="1" noChangeAspect="1" noChangeArrowheads="1" noTextEdit="1"/>
          </p:cNvSpPr>
          <p:nvPr>
            <p:ph type="sldImg"/>
          </p:nvPr>
        </p:nvSpPr>
        <p:spPr>
          <a:xfrm>
            <a:off x="90488" y="744538"/>
            <a:ext cx="6616700" cy="3722687"/>
          </a:xfrm>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460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E450-4130-4345-92E6-445B1850D6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499" name="Rectangle 2"/>
          <p:cNvSpPr>
            <a:spLocks noGrp="1" noRot="1" noChangeAspect="1" noChangeArrowheads="1" noTextEdit="1"/>
          </p:cNvSpPr>
          <p:nvPr>
            <p:ph type="sldImg"/>
          </p:nvPr>
        </p:nvSpPr>
        <p:spPr>
          <a:xfrm>
            <a:off x="90488" y="744538"/>
            <a:ext cx="6616700" cy="3722687"/>
          </a:xfrm>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361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207846-71E3-4BB1-A16C-7EABC8A3EF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0595" name="Rectangle 2"/>
          <p:cNvSpPr>
            <a:spLocks noGrp="1" noRot="1" noChangeAspect="1" noChangeArrowheads="1" noTextEdit="1"/>
          </p:cNvSpPr>
          <p:nvPr>
            <p:ph type="sldImg"/>
          </p:nvPr>
        </p:nvSpPr>
        <p:spPr>
          <a:xfrm>
            <a:off x="90488" y="744538"/>
            <a:ext cx="6616700" cy="3722687"/>
          </a:xfrm>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826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D605DB-E663-4007-9C72-5564C25A93B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643" name="Rectangle 2"/>
          <p:cNvSpPr>
            <a:spLocks noGrp="1" noRot="1" noChangeAspect="1" noChangeArrowheads="1" noTextEdit="1"/>
          </p:cNvSpPr>
          <p:nvPr>
            <p:ph type="sldImg"/>
          </p:nvPr>
        </p:nvSpPr>
        <p:spPr>
          <a:xfrm>
            <a:off x="90488" y="744538"/>
            <a:ext cx="6616700" cy="3722687"/>
          </a:xfrm>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7952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332F63-9F01-4591-9267-B0821E11D29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4691" name="Rectangle 2"/>
          <p:cNvSpPr>
            <a:spLocks noGrp="1" noRot="1" noChangeAspect="1" noChangeArrowheads="1" noTextEdit="1"/>
          </p:cNvSpPr>
          <p:nvPr>
            <p:ph type="sldImg"/>
          </p:nvPr>
        </p:nvSpPr>
        <p:spPr>
          <a:xfrm>
            <a:off x="90488" y="744538"/>
            <a:ext cx="6616700" cy="3722687"/>
          </a:xfrm>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4237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16334-EED5-4E43-A1B2-78A22B0222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88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302A4-EBE9-4756-8A86-E4FFB6B83D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6739" name="Rectangle 2"/>
          <p:cNvSpPr>
            <a:spLocks noGrp="1" noRot="1" noChangeAspect="1" noChangeArrowheads="1" noTextEdit="1"/>
          </p:cNvSpPr>
          <p:nvPr>
            <p:ph type="sldImg"/>
          </p:nvPr>
        </p:nvSpPr>
        <p:spPr>
          <a:xfrm>
            <a:off x="90488" y="744538"/>
            <a:ext cx="6616700" cy="3722687"/>
          </a:xfrm>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2625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20BAD6-C15F-4913-9E09-8959DD5E56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883" name="Rectangle 2"/>
          <p:cNvSpPr>
            <a:spLocks noGrp="1" noRot="1" noChangeAspect="1" noChangeArrowheads="1" noTextEdit="1"/>
          </p:cNvSpPr>
          <p:nvPr>
            <p:ph type="sldImg"/>
          </p:nvPr>
        </p:nvSpPr>
        <p:spPr>
          <a:xfrm>
            <a:off x="90488" y="744538"/>
            <a:ext cx="6616700" cy="3722687"/>
          </a:xfrm>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05270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AB4EB-9A69-49C8-9FB7-55C2F4BAEF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4931" name="Rectangle 2"/>
          <p:cNvSpPr>
            <a:spLocks noGrp="1" noRot="1" noChangeAspect="1" noChangeArrowheads="1" noTextEdit="1"/>
          </p:cNvSpPr>
          <p:nvPr>
            <p:ph type="sldImg"/>
          </p:nvPr>
        </p:nvSpPr>
        <p:spPr>
          <a:xfrm>
            <a:off x="90488" y="744538"/>
            <a:ext cx="6616700" cy="3722687"/>
          </a:xfrm>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9895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34A456-81BA-4372-A24D-F444D35AC0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6979" name="Rectangle 2"/>
          <p:cNvSpPr>
            <a:spLocks noGrp="1" noRot="1" noChangeAspect="1" noChangeArrowheads="1" noTextEdit="1"/>
          </p:cNvSpPr>
          <p:nvPr>
            <p:ph type="sldImg"/>
          </p:nvPr>
        </p:nvSpPr>
        <p:spPr>
          <a:xfrm>
            <a:off x="90488" y="744538"/>
            <a:ext cx="6616700" cy="3722687"/>
          </a:xfrm>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50713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61D47AA-B4D9-44ED-A587-96AB3DC751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9027" name="Rectangle 2"/>
          <p:cNvSpPr>
            <a:spLocks noGrp="1" noRot="1" noChangeAspect="1" noChangeArrowheads="1" noTextEdit="1"/>
          </p:cNvSpPr>
          <p:nvPr>
            <p:ph type="sldImg"/>
          </p:nvPr>
        </p:nvSpPr>
        <p:spPr>
          <a:xfrm>
            <a:off x="90488" y="744538"/>
            <a:ext cx="6616700" cy="3722687"/>
          </a:xfrm>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37712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D1D0DE-4EFF-4DA8-968F-B867C21C18D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1075" name="Rectangle 2"/>
          <p:cNvSpPr>
            <a:spLocks noGrp="1" noRot="1" noChangeAspect="1" noChangeArrowheads="1" noTextEdit="1"/>
          </p:cNvSpPr>
          <p:nvPr>
            <p:ph type="sldImg"/>
          </p:nvPr>
        </p:nvSpPr>
        <p:spPr>
          <a:xfrm>
            <a:off x="90488" y="744538"/>
            <a:ext cx="6616700" cy="3722687"/>
          </a:xfrm>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3904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BED511-2D75-4D9A-A51A-8B8CA927DA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3123" name="Rectangle 2"/>
          <p:cNvSpPr>
            <a:spLocks noGrp="1" noRot="1" noChangeAspect="1" noChangeArrowheads="1" noTextEdit="1"/>
          </p:cNvSpPr>
          <p:nvPr>
            <p:ph type="sldImg"/>
          </p:nvPr>
        </p:nvSpPr>
        <p:spPr>
          <a:xfrm>
            <a:off x="90488" y="744538"/>
            <a:ext cx="6616700" cy="3722687"/>
          </a:xfrm>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925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D4CA0B-96C1-41CE-950D-8CE57E00A0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5171" name="Rectangle 2"/>
          <p:cNvSpPr>
            <a:spLocks noGrp="1" noRot="1" noChangeAspect="1" noChangeArrowheads="1" noTextEdit="1"/>
          </p:cNvSpPr>
          <p:nvPr>
            <p:ph type="sldImg"/>
          </p:nvPr>
        </p:nvSpPr>
        <p:spPr>
          <a:xfrm>
            <a:off x="90488" y="744538"/>
            <a:ext cx="6616700" cy="3722687"/>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2161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16334-EED5-4E43-A1B2-78A22B0222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07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E9560D-8DE3-457E-8BEF-9155595D8B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9E80D06-A833-433E-A623-01DFB7DC9D96}"/>
              </a:ext>
            </a:extLst>
          </p:cNvPr>
          <p:cNvSpPr>
            <a:spLocks noGrp="1"/>
          </p:cNvSpPr>
          <p:nvPr>
            <p:ph type="body" idx="1"/>
          </p:nvPr>
        </p:nvSpPr>
        <p:spPr/>
        <p:txBody>
          <a:bodyPr>
            <a:normAutofit fontScale="92500" lnSpcReduction="20000"/>
          </a:bodyPr>
          <a:lstStyle/>
          <a:p>
            <a:pPr>
              <a:defRPr/>
            </a:pPr>
            <a:r>
              <a:rPr lang="en-GB" dirty="0">
                <a:ea typeface="+mn-ea"/>
              </a:rPr>
              <a:t>Who has seen or carried out interviews?</a:t>
            </a:r>
          </a:p>
          <a:p>
            <a:pPr>
              <a:defRPr/>
            </a:pPr>
            <a:endParaRPr lang="en-GB" dirty="0">
              <a:ea typeface="+mn-ea"/>
            </a:endParaRPr>
          </a:p>
          <a:p>
            <a:pPr>
              <a:defRPr/>
            </a:pPr>
            <a:r>
              <a:rPr lang="en-GB" dirty="0">
                <a:ea typeface="+mn-ea"/>
              </a:rPr>
              <a:t>This is the PEACE model of interviewing which was introduced as a result of the Police &amp; Criminal Evidence Act 1984, this introduced audio recorded interviewing for policing, this then resulted in the acknowledgement that police interviewing was very poor and generally without structure.  Dr Eric Shepherd was then tasked to introduce a structured phased model of interviewing which resulted in the PEACE model.  This has developed in application over the years but the general principles remain the same.</a:t>
            </a:r>
          </a:p>
          <a:p>
            <a:pPr>
              <a:defRPr/>
            </a:pPr>
            <a:endParaRPr lang="en-GB" dirty="0">
              <a:ea typeface="+mn-ea"/>
            </a:endParaRPr>
          </a:p>
          <a:p>
            <a:pPr>
              <a:defRPr/>
            </a:pPr>
            <a:r>
              <a:rPr lang="en-GB" dirty="0">
                <a:ea typeface="+mn-ea"/>
              </a:rPr>
              <a:t>Movement between phases in the interview is fluid and can go full circle, an applicant may think they are finished with an account but the telling of their account triggers further memories and you have to move back through the process.</a:t>
            </a:r>
          </a:p>
          <a:p>
            <a:pPr>
              <a:defRPr/>
            </a:pPr>
            <a:endParaRPr lang="en-GB" dirty="0">
              <a:ea typeface="+mn-ea"/>
            </a:endParaRPr>
          </a:p>
          <a:p>
            <a:pPr>
              <a:defRPr/>
            </a:pPr>
            <a:r>
              <a:rPr lang="en-GB" dirty="0">
                <a:ea typeface="+mn-ea"/>
              </a:rPr>
              <a:t>The material facts may need separate interviews and more sensitive areas may need further Engage &amp; Explain in order to ease the applicant into the process</a:t>
            </a:r>
          </a:p>
          <a:p>
            <a:pPr>
              <a:defRPr/>
            </a:pPr>
            <a:endParaRPr lang="en-GB" b="1" i="1" dirty="0">
              <a:ea typeface="+mn-ea"/>
            </a:endParaRPr>
          </a:p>
          <a:p>
            <a:pPr>
              <a:defRPr/>
            </a:pPr>
            <a:r>
              <a:rPr lang="en-GB" dirty="0">
                <a:ea typeface="+mn-ea"/>
              </a:rPr>
              <a:t>The ‘P.E.A.C.E</a:t>
            </a:r>
            <a:r>
              <a:rPr lang="en-GB" b="1" dirty="0">
                <a:ea typeface="+mn-ea"/>
              </a:rPr>
              <a:t> </a:t>
            </a:r>
            <a:r>
              <a:rPr lang="en-GB" dirty="0">
                <a:ea typeface="+mn-ea"/>
              </a:rPr>
              <a:t>Model’ diagram shows lines linking the three active phases of the interview.   Planning &amp; Prep and Evaluation are generally factors to be conducted outside of the interview itself.</a:t>
            </a:r>
          </a:p>
          <a:p>
            <a:pPr>
              <a:defRPr/>
            </a:pPr>
            <a:endParaRPr lang="en-GB" dirty="0">
              <a:ea typeface="+mn-ea"/>
            </a:endParaRPr>
          </a:p>
          <a:p>
            <a:pPr>
              <a:defRPr/>
            </a:pPr>
            <a:r>
              <a:rPr lang="en-GB" dirty="0">
                <a:ea typeface="+mn-ea"/>
              </a:rPr>
              <a:t>We will explain each of these stages in further detail as we go through this week.</a:t>
            </a:r>
          </a:p>
          <a:p>
            <a:pPr>
              <a:defRPr/>
            </a:pPr>
            <a:endParaRPr lang="en-GB" dirty="0">
              <a:ea typeface="+mn-ea"/>
            </a:endParaRPr>
          </a:p>
          <a:p>
            <a:pPr>
              <a:defRPr/>
            </a:pPr>
            <a:r>
              <a:rPr lang="en-GB" dirty="0">
                <a:ea typeface="+mn-ea"/>
              </a:rPr>
              <a:t>It is important to remember that there are no rigid boundaries between the phases and flexibility is required throughout.</a:t>
            </a:r>
          </a:p>
          <a:p>
            <a:pPr>
              <a:defRPr/>
            </a:pPr>
            <a:endParaRPr lang="en-GB" dirty="0">
              <a:ea typeface="+mn-ea"/>
            </a:endParaRPr>
          </a:p>
        </p:txBody>
      </p:sp>
      <p:sp>
        <p:nvSpPr>
          <p:cNvPr id="25604" name="Slide Number Placeholder 3">
            <a:extLst>
              <a:ext uri="{FF2B5EF4-FFF2-40B4-BE49-F238E27FC236}">
                <a16:creationId xmlns:a16="http://schemas.microsoft.com/office/drawing/2014/main" id="{D739D955-1FFB-449E-9ABD-15D8405988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0425C-E3DD-42EA-B425-EA67E034E0DE}"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9871DF2-8B6C-4389-8680-AECD0ECECF1F}" type="slidenum">
              <a:rPr kumimoji="0" lang="en-GB"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6979"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6980" name="Rectangle 3"/>
          <p:cNvSpPr>
            <a:spLocks noGrp="1" noChangeArrowheads="1"/>
          </p:cNvSpPr>
          <p:nvPr>
            <p:ph type="body" idx="1"/>
          </p:nvPr>
        </p:nvSpPr>
        <p:spPr bwMode="auto">
          <a:xfrm>
            <a:off x="906357" y="4715907"/>
            <a:ext cx="4984962" cy="4467701"/>
          </a:xfrm>
          <a:noFill/>
        </p:spPr>
        <p:txBody>
          <a:bodyPr wrap="square" numCol="1" anchor="t" anchorCtr="0" compatLnSpc="1">
            <a:prstTxWarp prst="textNoShape">
              <a:avLst/>
            </a:prstTxWarp>
          </a:bodyPr>
          <a:lstStyle/>
          <a:p>
            <a:pPr eaLnBrk="1" hangingPunct="1"/>
            <a:r>
              <a:rPr lang="en-GB"/>
              <a:t>Give out </a:t>
            </a:r>
            <a:r>
              <a:rPr lang="en-GB" b="1"/>
              <a:t>handout 3 ‘7 Principles of Investigative Interviewing</a:t>
            </a:r>
            <a:r>
              <a:rPr lang="en-GB"/>
              <a:t> and discuss</a:t>
            </a:r>
          </a:p>
        </p:txBody>
      </p:sp>
    </p:spTree>
    <p:extLst>
      <p:ext uri="{BB962C8B-B14F-4D97-AF65-F5344CB8AC3E}">
        <p14:creationId xmlns:p14="http://schemas.microsoft.com/office/powerpoint/2010/main" val="220972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16334-EED5-4E43-A1B2-78A22B0222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36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A7817ED-0015-47BA-970F-6B70F302793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91" name="Rectangle 2"/>
          <p:cNvSpPr>
            <a:spLocks noGrp="1" noRot="1" noChangeAspect="1" noChangeArrowheads="1" noTextEdit="1"/>
          </p:cNvSpPr>
          <p:nvPr>
            <p:ph type="sldImg"/>
          </p:nvPr>
        </p:nvSpPr>
        <p:spPr>
          <a:xfrm>
            <a:off x="90488" y="744538"/>
            <a:ext cx="6616700" cy="3722687"/>
          </a:xfrm>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Arial" panose="020B0604020202020204" pitchFamily="34" charset="0"/>
              </a:rPr>
              <a:t>Pose the question, Why do investigative interviewers need to know about memory.</a:t>
            </a:r>
          </a:p>
          <a:p>
            <a:endParaRPr lang="en-AU" altLang="en-US" dirty="0">
              <a:latin typeface="Arial" panose="020B0604020202020204" pitchFamily="34" charset="0"/>
            </a:endParaRPr>
          </a:p>
          <a:p>
            <a:r>
              <a:rPr lang="en-AU" altLang="en-US" dirty="0">
                <a:latin typeface="Arial" panose="020B0604020202020204" pitchFamily="34" charset="0"/>
              </a:rPr>
              <a:t>Interviewers are generally obtaining information about peoples past experiences.</a:t>
            </a:r>
          </a:p>
          <a:p>
            <a:r>
              <a:rPr lang="en-AU" altLang="en-US" dirty="0">
                <a:latin typeface="Arial" panose="020B0604020202020204" pitchFamily="34" charset="0"/>
              </a:rPr>
              <a:t>The models of interview to be taught have been constructed specifically to work with peoples memory and cognitive processes.</a:t>
            </a:r>
          </a:p>
          <a:p>
            <a:endParaRPr lang="en-AU" altLang="en-US" dirty="0">
              <a:latin typeface="Arial" panose="020B0604020202020204" pitchFamily="34" charset="0"/>
            </a:endParaRPr>
          </a:p>
          <a:p>
            <a:r>
              <a:rPr lang="en-AU" altLang="en-US" dirty="0">
                <a:latin typeface="Arial" panose="020B0604020202020204" pitchFamily="34" charset="0"/>
              </a:rPr>
              <a:t>Having even just a basic insight into memory allows us to;</a:t>
            </a:r>
          </a:p>
          <a:p>
            <a:endParaRPr lang="en-AU" altLang="en-US" dirty="0">
              <a:latin typeface="Arial" panose="020B0604020202020204" pitchFamily="34" charset="0"/>
            </a:endParaRPr>
          </a:p>
          <a:p>
            <a:pPr>
              <a:buFontTx/>
              <a:buChar char="•"/>
            </a:pPr>
            <a:r>
              <a:rPr lang="en-AU" altLang="en-US" dirty="0">
                <a:latin typeface="Arial" panose="020B0604020202020204" pitchFamily="34" charset="0"/>
              </a:rPr>
              <a:t>Place more realistic expectations on our witnesses</a:t>
            </a:r>
          </a:p>
          <a:p>
            <a:pPr>
              <a:buFontTx/>
              <a:buChar char="•"/>
            </a:pPr>
            <a:r>
              <a:rPr lang="en-AU" altLang="en-US" dirty="0">
                <a:latin typeface="Arial" panose="020B0604020202020204" pitchFamily="34" charset="0"/>
              </a:rPr>
              <a:t>Overcome many of our previous frustrations with witnesses i.e. “why can’t they remember that particular piece of information? They were stood right there watching?” </a:t>
            </a:r>
          </a:p>
          <a:p>
            <a:pPr>
              <a:buFontTx/>
              <a:buChar char="•"/>
            </a:pPr>
            <a:r>
              <a:rPr lang="en-AU" altLang="en-US" dirty="0">
                <a:latin typeface="Arial" panose="020B0604020202020204" pitchFamily="34" charset="0"/>
              </a:rPr>
              <a:t>Better assist them to recall information</a:t>
            </a:r>
          </a:p>
          <a:p>
            <a:pPr>
              <a:buFontTx/>
              <a:buChar char="•"/>
            </a:pPr>
            <a:r>
              <a:rPr lang="en-AU" altLang="en-US" dirty="0">
                <a:latin typeface="Arial" panose="020B0604020202020204" pitchFamily="34" charset="0"/>
              </a:rPr>
              <a:t>Avoid influencing their account</a:t>
            </a:r>
          </a:p>
          <a:p>
            <a:pPr>
              <a:buFontTx/>
              <a:buChar char="•"/>
            </a:pPr>
            <a:r>
              <a:rPr lang="en-AU" altLang="en-US" dirty="0">
                <a:latin typeface="Arial" panose="020B0604020202020204" pitchFamily="34" charset="0"/>
              </a:rPr>
              <a:t>Obtain the maximum quantity and quality of information we can in a way which will withstand scrutiny</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7198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36E32A-8EBE-4121-BCB5-CAB944A5D27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987" name="Rectangle 2"/>
          <p:cNvSpPr>
            <a:spLocks noGrp="1" noRot="1" noChangeAspect="1" noChangeArrowheads="1" noTextEdit="1"/>
          </p:cNvSpPr>
          <p:nvPr>
            <p:ph type="sldImg"/>
          </p:nvPr>
        </p:nvSpPr>
        <p:spPr>
          <a:xfrm>
            <a:off x="90488" y="744538"/>
            <a:ext cx="6616700" cy="3722687"/>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277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E4C5C1-4150-4BD0-8D88-819790C046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8371" name="Rectangle 2"/>
          <p:cNvSpPr>
            <a:spLocks noGrp="1" noRot="1" noChangeAspect="1" noChangeArrowheads="1" noTextEdit="1"/>
          </p:cNvSpPr>
          <p:nvPr>
            <p:ph type="sldImg"/>
          </p:nvPr>
        </p:nvSpPr>
        <p:spPr>
          <a:xfrm>
            <a:off x="90488" y="744538"/>
            <a:ext cx="6616700" cy="3722687"/>
          </a:xfrm>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AU" altLang="en-US" b="1">
                <a:latin typeface="Arial" panose="020B0604020202020204" pitchFamily="34" charset="0"/>
              </a:rPr>
              <a:t>Drugs and alcohol </a:t>
            </a:r>
            <a:r>
              <a:rPr lang="en-AU" altLang="en-US">
                <a:latin typeface="Arial" panose="020B0604020202020204" pitchFamily="34" charset="0"/>
              </a:rPr>
              <a:t>– Surprisingly there has been little research in this area. What research has been done tends to suggest that persons who ingested amounts of alcohol compared to sober controls remembered fewer details. It seems to be quantity, rather than quality of information that is effected.</a:t>
            </a:r>
          </a:p>
          <a:p>
            <a:endParaRPr lang="en-AU" altLang="en-US">
              <a:latin typeface="Arial" panose="020B0604020202020204" pitchFamily="34" charset="0"/>
            </a:endParaRPr>
          </a:p>
          <a:p>
            <a:r>
              <a:rPr lang="en-AU" altLang="en-US" b="1">
                <a:latin typeface="Arial" panose="020B0604020202020204" pitchFamily="34" charset="0"/>
              </a:rPr>
              <a:t>Partisanship</a:t>
            </a:r>
            <a:r>
              <a:rPr lang="en-AU" altLang="en-US">
                <a:latin typeface="Arial" panose="020B0604020202020204" pitchFamily="34" charset="0"/>
              </a:rPr>
              <a:t> -  Has been found to effect accuracy. Boon and Davies (1996) showed a controversial football match between England and Scotland separately to opposing fans. When asked to comment on who was responsible for the majority of the infringements the Scottish fans adjudged the English to be responsible for 57% of them and the Scottish just 10%. Finding in reverse i.e. when the English fans were posed the same question were very similar.</a:t>
            </a:r>
          </a:p>
          <a:p>
            <a:endParaRPr lang="en-AU" altLang="en-US">
              <a:latin typeface="Arial" panose="020B0604020202020204" pitchFamily="34" charset="0"/>
            </a:endParaRPr>
          </a:p>
          <a:p>
            <a:r>
              <a:rPr lang="en-AU" altLang="en-US" b="1">
                <a:latin typeface="Arial" panose="020B0604020202020204" pitchFamily="34" charset="0"/>
              </a:rPr>
              <a:t>Stereotypes</a:t>
            </a:r>
            <a:r>
              <a:rPr lang="en-AU" altLang="en-US">
                <a:latin typeface="Arial" panose="020B0604020202020204" pitchFamily="34" charset="0"/>
              </a:rPr>
              <a:t> – Studies have shown that witnesses often used stereotypes to fill in the gaps of information to be remembered. For example stereotypes in relation to hair and eye colour and complexion. Blonde hair – must have blue eyes etc.</a:t>
            </a:r>
          </a:p>
          <a:p>
            <a:r>
              <a:rPr lang="en-AU" altLang="en-US">
                <a:latin typeface="Arial" panose="020B0604020202020204" pitchFamily="34" charset="0"/>
              </a:rPr>
              <a:t> </a:t>
            </a:r>
          </a:p>
          <a:p>
            <a:r>
              <a:rPr lang="en-AU" altLang="en-US" b="1">
                <a:latin typeface="Arial" panose="020B0604020202020204" pitchFamily="34" charset="0"/>
              </a:rPr>
              <a:t>Violence</a:t>
            </a:r>
            <a:r>
              <a:rPr lang="en-AU" altLang="en-US">
                <a:latin typeface="Arial" panose="020B0604020202020204" pitchFamily="34" charset="0"/>
              </a:rPr>
              <a:t> – recall has been found in some studies to be greater in none violent events than violent ones. The same studies tend to suggest that less information was recalled about the assailant themselves but there was more peripheral detail available for recall.</a:t>
            </a:r>
          </a:p>
          <a:p>
            <a:endParaRPr lang="en-AU" altLang="en-US">
              <a:latin typeface="Arial" panose="020B0604020202020204" pitchFamily="34" charset="0"/>
            </a:endParaRPr>
          </a:p>
          <a:p>
            <a:r>
              <a:rPr lang="en-AU" altLang="en-US" b="1">
                <a:latin typeface="Arial" panose="020B0604020202020204" pitchFamily="34" charset="0"/>
              </a:rPr>
              <a:t>Time</a:t>
            </a:r>
            <a:r>
              <a:rPr lang="en-AU" altLang="en-US">
                <a:latin typeface="Arial" panose="020B0604020202020204" pitchFamily="34" charset="0"/>
              </a:rPr>
              <a:t> – Memory can be subject to decay over long periods of time. It is worth noting however that whilst the loss of a small amount of recall was evident between recall straight after the event to that a few days later. From that point on the amount of detail seemed to remain largely consistent. i.e. you are not going to lose much by interviewing someone a few days after the event as opposed to immediately after. Interviewing someone immediately after a traumatic event may be detrimental as other factors such as fear, trauma, emotions and anxiety may all be influencing recall attempts.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3084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D7EA-D540-E1BA-DEC4-7CCCAE2E36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B8679E-6015-90A6-C1AA-2A382B958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12F29A-A0A2-D64B-E331-161EBF2BBF4B}"/>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5" name="Footer Placeholder 4">
            <a:extLst>
              <a:ext uri="{FF2B5EF4-FFF2-40B4-BE49-F238E27FC236}">
                <a16:creationId xmlns:a16="http://schemas.microsoft.com/office/drawing/2014/main" id="{5699BBAB-3D1A-D36B-4C34-A3F288507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B120E-90C7-CDA5-0847-9941D9662E02}"/>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21533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707E-080C-7965-54C6-C66F004B1F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F55848-5B2B-A78C-87C9-713A347CAB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587497-15AC-27CB-242A-968B840B13C5}"/>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5" name="Footer Placeholder 4">
            <a:extLst>
              <a:ext uri="{FF2B5EF4-FFF2-40B4-BE49-F238E27FC236}">
                <a16:creationId xmlns:a16="http://schemas.microsoft.com/office/drawing/2014/main" id="{A7D70779-6538-8CEB-F706-7ABD19765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77D59-87E2-95C0-9378-5CC60FEFF580}"/>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50270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4B981-F4A5-1724-3EF7-C163CE7C66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889005-DFCF-34E3-82A8-EDF5A64334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C137E-3947-2A67-BCF2-06B2A7E4BF78}"/>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5" name="Footer Placeholder 4">
            <a:extLst>
              <a:ext uri="{FF2B5EF4-FFF2-40B4-BE49-F238E27FC236}">
                <a16:creationId xmlns:a16="http://schemas.microsoft.com/office/drawing/2014/main" id="{E7452217-4CFC-DEBE-675E-910B13AE4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6C8D10-ACE2-50A5-5CCD-E57EA9AF90E2}"/>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304692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4635-0A04-4FF8-8FA6-38D0E8D011D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B127D92-16D6-4708-BB4C-9F3537C95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9634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08EB-6CB7-4EEE-A3B8-4185EE81DC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D45E78-9398-481B-A59E-17B5603FC5A0}"/>
              </a:ext>
            </a:extLst>
          </p:cNvPr>
          <p:cNvSpPr>
            <a:spLocks noGrp="1"/>
          </p:cNvSpPr>
          <p:nvPr>
            <p:ph idx="1"/>
          </p:nvPr>
        </p:nvSpPr>
        <p:spPr>
          <a:xfrm>
            <a:off x="838200" y="1825625"/>
            <a:ext cx="10515600" cy="3894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476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195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935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584" y="52292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51584" y="1052736"/>
            <a:ext cx="7315200" cy="4042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51584" y="587727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762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59918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124744"/>
            <a:ext cx="4011084" cy="1162050"/>
          </a:xfrm>
          <a:prstGeom prst="rect">
            <a:avLst/>
          </a:prstGeo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276873"/>
            <a:ext cx="4011084" cy="384929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43834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242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997E-8D6E-BFCD-1C5E-12C54D05A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76FF2B-A8CC-F7A2-63C2-766C1E26EF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88F3D-881B-CDBF-43BB-7D418F0A1563}"/>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5" name="Footer Placeholder 4">
            <a:extLst>
              <a:ext uri="{FF2B5EF4-FFF2-40B4-BE49-F238E27FC236}">
                <a16:creationId xmlns:a16="http://schemas.microsoft.com/office/drawing/2014/main" id="{52A08DBE-B5A8-487A-1B96-6F7B8AEF4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7762F-A783-BC18-BF81-795533353513}"/>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432475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a:prstGeom prst="rect">
            <a:avLst/>
          </a:prstGeo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477000"/>
            <a:ext cx="2844800" cy="274638"/>
          </a:xfrm>
          <a:prstGeom prst="rect">
            <a:avLst/>
          </a:prstGeom>
        </p:spPr>
        <p:txBody>
          <a:bodyPr/>
          <a:lstStyle>
            <a:lvl1pPr>
              <a:defRPr>
                <a:latin typeface="Arial" charset="0"/>
                <a:cs typeface="+mn-cs"/>
              </a:defRPr>
            </a:lvl1pPr>
          </a:lstStyle>
          <a:p>
            <a:pPr>
              <a:defRPr/>
            </a:pPr>
            <a:endParaRPr lang="en-GB" dirty="0"/>
          </a:p>
        </p:txBody>
      </p:sp>
      <p:sp>
        <p:nvSpPr>
          <p:cNvPr id="8" name="Footer Placeholder 4"/>
          <p:cNvSpPr>
            <a:spLocks noGrp="1"/>
          </p:cNvSpPr>
          <p:nvPr>
            <p:ph type="ftr" sz="quarter" idx="11"/>
          </p:nvPr>
        </p:nvSpPr>
        <p:spPr>
          <a:xfrm>
            <a:off x="3520018" y="6477000"/>
            <a:ext cx="7344833" cy="274638"/>
          </a:xfrm>
          <a:prstGeom prst="rect">
            <a:avLst/>
          </a:prstGeom>
        </p:spPr>
        <p:txBody>
          <a:bodyPr/>
          <a:lstStyle>
            <a:lvl1pPr>
              <a:defRPr>
                <a:latin typeface="Arial" charset="0"/>
                <a:cs typeface="+mn-cs"/>
              </a:defRPr>
            </a:lvl1pPr>
          </a:lstStyle>
          <a:p>
            <a:pPr>
              <a:defRPr/>
            </a:pPr>
            <a:r>
              <a:rPr lang="en-GB" dirty="0"/>
              <a:t>CT 2009</a:t>
            </a:r>
          </a:p>
        </p:txBody>
      </p:sp>
      <p:sp>
        <p:nvSpPr>
          <p:cNvPr id="9" name="Slide Number Placeholder 5"/>
          <p:cNvSpPr>
            <a:spLocks noGrp="1"/>
          </p:cNvSpPr>
          <p:nvPr>
            <p:ph type="sldNum" sz="quarter" idx="12"/>
          </p:nvPr>
        </p:nvSpPr>
        <p:spPr>
          <a:xfrm>
            <a:off x="10938934" y="6477000"/>
            <a:ext cx="977900" cy="274638"/>
          </a:xfrm>
          <a:prstGeom prst="rect">
            <a:avLst/>
          </a:prstGeom>
        </p:spPr>
        <p:txBody>
          <a:bodyPr/>
          <a:lstStyle>
            <a:lvl1pPr>
              <a:defRPr>
                <a:latin typeface="Arial" charset="0"/>
                <a:cs typeface="+mn-cs"/>
              </a:defRPr>
            </a:lvl1pPr>
          </a:lstStyle>
          <a:p>
            <a:pPr>
              <a:defRPr/>
            </a:pPr>
            <a:fld id="{908ABA17-D63D-4A85-B8E1-D882E9A1A5A4}" type="slidenum">
              <a:rPr lang="en-GB"/>
              <a:pPr>
                <a:defRPr/>
              </a:pPr>
              <a:t>‹#›</a:t>
            </a:fld>
            <a:endParaRPr lang="en-GB" dirty="0"/>
          </a:p>
        </p:txBody>
      </p:sp>
    </p:spTree>
    <p:extLst>
      <p:ext uri="{BB962C8B-B14F-4D97-AF65-F5344CB8AC3E}">
        <p14:creationId xmlns:p14="http://schemas.microsoft.com/office/powerpoint/2010/main" val="3902875152"/>
      </p:ext>
    </p:extLst>
  </p:cSld>
  <p:clrMapOvr>
    <a:masterClrMapping/>
  </p:clrMapOvr>
  <p:transitio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9375"/>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2565401"/>
            <a:ext cx="5384800" cy="356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565401"/>
            <a:ext cx="5384800" cy="356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0"/>
          <p:cNvSpPr>
            <a:spLocks noGrp="1" noChangeArrowheads="1"/>
          </p:cNvSpPr>
          <p:nvPr>
            <p:ph type="sldNum" sz="quarter" idx="10"/>
          </p:nvPr>
        </p:nvSpPr>
        <p:spPr>
          <a:xfrm>
            <a:off x="8737600" y="6245225"/>
            <a:ext cx="2844800" cy="476250"/>
          </a:xfrm>
          <a:prstGeom prst="rect">
            <a:avLst/>
          </a:prstGeom>
          <a:ln/>
        </p:spPr>
        <p:txBody>
          <a:bodyPr/>
          <a:lstStyle>
            <a:lvl1pPr>
              <a:defRPr/>
            </a:lvl1pPr>
          </a:lstStyle>
          <a:p>
            <a:pPr>
              <a:defRPr/>
            </a:pPr>
            <a:fld id="{B118E6D3-8B7F-41B9-9B6E-98B0D302DC21}" type="slidenum">
              <a:rPr lang="en-GB" altLang="en-US"/>
              <a:pPr>
                <a:defRPr/>
              </a:pPr>
              <a:t>‹#›</a:t>
            </a:fld>
            <a:endParaRPr lang="en-GB" altLang="en-US"/>
          </a:p>
        </p:txBody>
      </p:sp>
    </p:spTree>
    <p:extLst>
      <p:ext uri="{BB962C8B-B14F-4D97-AF65-F5344CB8AC3E}">
        <p14:creationId xmlns:p14="http://schemas.microsoft.com/office/powerpoint/2010/main" val="28147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2999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071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421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7827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6375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4058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3E9D48-68B8-3541-B522-11019FD07EF7}"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D59FF-79AD-7542-8954-42329949D552}" type="slidenum">
              <a:rPr lang="en-US" smtClean="0"/>
              <a:t>‹#›</a:t>
            </a:fld>
            <a:endParaRPr lang="en-US"/>
          </a:p>
        </p:txBody>
      </p:sp>
    </p:spTree>
    <p:extLst>
      <p:ext uri="{BB962C8B-B14F-4D97-AF65-F5344CB8AC3E}">
        <p14:creationId xmlns:p14="http://schemas.microsoft.com/office/powerpoint/2010/main" val="218975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8F9DA7-FF9F-473E-9FBA-F073DCD2E8EE}" type="datetimeFigureOut">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D9136-DA66-4F0F-91F5-4213F9C27B50}" type="slidenum">
              <a:rPr lang="en-GB" smtClean="0"/>
              <a:t>‹#›</a:t>
            </a:fld>
            <a:endParaRPr lang="en-GB"/>
          </a:p>
        </p:txBody>
      </p:sp>
    </p:spTree>
    <p:extLst>
      <p:ext uri="{BB962C8B-B14F-4D97-AF65-F5344CB8AC3E}">
        <p14:creationId xmlns:p14="http://schemas.microsoft.com/office/powerpoint/2010/main" val="79353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3CF0-9339-86E3-7315-66DFF8798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242396-D0B3-4C42-AD61-AA44888299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0D9E1-FC41-C453-648A-EC7265B6223F}"/>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5" name="Footer Placeholder 4">
            <a:extLst>
              <a:ext uri="{FF2B5EF4-FFF2-40B4-BE49-F238E27FC236}">
                <a16:creationId xmlns:a16="http://schemas.microsoft.com/office/drawing/2014/main" id="{69AD7845-A4CC-4C09-B8BC-FF0D06322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73A5E-CA77-BE76-630B-8A3F1F1B566D}"/>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8101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7"/>
            <a:ext cx="4942829" cy="2958275"/>
          </a:xfrm>
          <a:prstGeom prst="rect">
            <a:avLst/>
          </a:prstGeom>
        </p:spPr>
        <p:txBody>
          <a:bodyPr>
            <a:normAutofit/>
          </a:bodyPr>
          <a:lstStyle>
            <a:lvl1pPr>
              <a:buClr>
                <a:schemeClr val="accent2"/>
              </a:buClr>
              <a:defRPr sz="2399">
                <a:solidFill>
                  <a:schemeClr val="tx1"/>
                </a:solidFill>
              </a:defRPr>
            </a:lvl1pPr>
            <a:lvl2pPr>
              <a:buClr>
                <a:schemeClr val="accent2"/>
              </a:buClr>
              <a:defRPr sz="1999">
                <a:solidFill>
                  <a:schemeClr val="tx1"/>
                </a:solidFill>
              </a:defRPr>
            </a:lvl2pPr>
            <a:lvl3pPr>
              <a:buClr>
                <a:schemeClr val="accent2"/>
              </a:buClr>
              <a:defRPr sz="1799">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1"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80" y="2563479"/>
            <a:ext cx="7342631" cy="608895"/>
          </a:xfrm>
          <a:prstGeom prst="rect">
            <a:avLst/>
          </a:prstGeom>
        </p:spPr>
        <p:txBody>
          <a:bodyPr/>
          <a:lstStyle>
            <a:lvl1pPr marL="0" indent="0">
              <a:buNone/>
              <a:defRPr sz="1999" spc="300">
                <a:solidFill>
                  <a:schemeClr val="accent6"/>
                </a:solidFill>
              </a:defRPr>
            </a:lvl1pPr>
            <a:lvl2pPr marL="457063"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399"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2"/>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103761206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A167-EC58-617A-8183-E07C445FD4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A86900-ADB6-035A-F824-91B0B0680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B5AF19-8162-12A1-2013-691DC23AB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F4514-E744-BEAC-72A7-656A75DB19D5}"/>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6" name="Footer Placeholder 5">
            <a:extLst>
              <a:ext uri="{FF2B5EF4-FFF2-40B4-BE49-F238E27FC236}">
                <a16:creationId xmlns:a16="http://schemas.microsoft.com/office/drawing/2014/main" id="{97409D36-8A97-9869-C31F-D1606AF2CC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52307F-2021-2B90-31EB-9510171DFE3A}"/>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72845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EF51-F77C-C941-2961-E6E7E56201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A60898-D92F-834D-FF19-57B7C51BD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FC092-1375-E8D5-8E1F-D4E766EB8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1120A6-C5CC-94FC-30CB-1CA191883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8D97BC-9BFF-4900-6EE0-28024C341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8A115B-16FA-F6DC-D6F5-6415B63E33A2}"/>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8" name="Footer Placeholder 7">
            <a:extLst>
              <a:ext uri="{FF2B5EF4-FFF2-40B4-BE49-F238E27FC236}">
                <a16:creationId xmlns:a16="http://schemas.microsoft.com/office/drawing/2014/main" id="{16B83574-FDB6-0230-AD49-6586574F3C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CA9676-46A2-A51B-9084-92B38AABB5CF}"/>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8713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C598-65F2-7044-A4D3-2537CCA046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5BE8D0-469A-C695-5125-9BB6079E1E6C}"/>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4" name="Footer Placeholder 3">
            <a:extLst>
              <a:ext uri="{FF2B5EF4-FFF2-40B4-BE49-F238E27FC236}">
                <a16:creationId xmlns:a16="http://schemas.microsoft.com/office/drawing/2014/main" id="{150EDC69-E009-23D2-741D-C512FDDF91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8D2B7C-D26B-C7E5-6B13-5DD6415F0CF4}"/>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9997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5FF32-0115-10C6-999E-337DFF3CD125}"/>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3" name="Footer Placeholder 2">
            <a:extLst>
              <a:ext uri="{FF2B5EF4-FFF2-40B4-BE49-F238E27FC236}">
                <a16:creationId xmlns:a16="http://schemas.microsoft.com/office/drawing/2014/main" id="{6250FB1A-F4E9-78D9-D5BB-1012D71443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5959D0-A6D0-D371-F03D-64D5C0E366BA}"/>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379160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3EA0-A169-E276-F685-253C73933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86780C-C262-D94D-0447-048F3E3E2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6BF4B6-E44B-9E4C-A589-BE9BED833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F3C20-3DDF-35E7-BA33-87DFC5F00A3B}"/>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6" name="Footer Placeholder 5">
            <a:extLst>
              <a:ext uri="{FF2B5EF4-FFF2-40B4-BE49-F238E27FC236}">
                <a16:creationId xmlns:a16="http://schemas.microsoft.com/office/drawing/2014/main" id="{3EF12DEA-AE2D-163D-09BB-3CBA0A6B2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FA5729-BFDF-569D-5933-BDA8DBAD786E}"/>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66429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F8F4-91D6-23E9-40E6-26AE63045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1A1D5F-BBE0-F477-A850-2F757342D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A2C582-9DB1-4C6E-59F9-24EB24D78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BE81D-84C5-9A3E-3F04-9A08BE61AE6C}"/>
              </a:ext>
            </a:extLst>
          </p:cNvPr>
          <p:cNvSpPr>
            <a:spLocks noGrp="1"/>
          </p:cNvSpPr>
          <p:nvPr>
            <p:ph type="dt" sz="half" idx="10"/>
          </p:nvPr>
        </p:nvSpPr>
        <p:spPr/>
        <p:txBody>
          <a:bodyPr/>
          <a:lstStyle/>
          <a:p>
            <a:fld id="{FA5F5F08-295E-4FFA-8906-672B3E9A2419}" type="datetimeFigureOut">
              <a:rPr lang="en-GB" smtClean="0"/>
              <a:t>23/10/2023</a:t>
            </a:fld>
            <a:endParaRPr lang="en-GB"/>
          </a:p>
        </p:txBody>
      </p:sp>
      <p:sp>
        <p:nvSpPr>
          <p:cNvPr id="6" name="Footer Placeholder 5">
            <a:extLst>
              <a:ext uri="{FF2B5EF4-FFF2-40B4-BE49-F238E27FC236}">
                <a16:creationId xmlns:a16="http://schemas.microsoft.com/office/drawing/2014/main" id="{00BF4742-E3DB-FE3D-F632-0854696D0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207C35-3924-58C7-DD7A-A813D3416485}"/>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18587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89142-A78E-ADE2-1B07-3198309A3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9B278-3AD8-38F7-2807-49F55FD62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3F3C2-FD26-0041-7C33-BA20B4D75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F5F08-295E-4FFA-8906-672B3E9A2419}" type="datetimeFigureOut">
              <a:rPr lang="en-GB" smtClean="0"/>
              <a:t>23/10/2023</a:t>
            </a:fld>
            <a:endParaRPr lang="en-GB"/>
          </a:p>
        </p:txBody>
      </p:sp>
      <p:sp>
        <p:nvSpPr>
          <p:cNvPr id="5" name="Footer Placeholder 4">
            <a:extLst>
              <a:ext uri="{FF2B5EF4-FFF2-40B4-BE49-F238E27FC236}">
                <a16:creationId xmlns:a16="http://schemas.microsoft.com/office/drawing/2014/main" id="{EEE69F56-8ED8-6297-D8B2-998E6EA60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F23349-2C65-9972-659B-1EA38D68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C58DF-1DA0-43BF-BF2B-06D19E15B9CF}" type="slidenum">
              <a:rPr lang="en-GB" smtClean="0"/>
              <a:t>‹#›</a:t>
            </a:fld>
            <a:endParaRPr lang="en-GB"/>
          </a:p>
        </p:txBody>
      </p:sp>
    </p:spTree>
    <p:extLst>
      <p:ext uri="{BB962C8B-B14F-4D97-AF65-F5344CB8AC3E}">
        <p14:creationId xmlns:p14="http://schemas.microsoft.com/office/powerpoint/2010/main" val="116949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05425-4828-497C-8C60-64F5CD5C4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FA5CCD4-C3F1-4EC9-9F50-0610FE1A9C43}"/>
              </a:ext>
            </a:extLst>
          </p:cNvPr>
          <p:cNvSpPr>
            <a:spLocks noGrp="1"/>
          </p:cNvSpPr>
          <p:nvPr>
            <p:ph type="body" idx="1"/>
          </p:nvPr>
        </p:nvSpPr>
        <p:spPr>
          <a:xfrm>
            <a:off x="838200" y="1825625"/>
            <a:ext cx="10515600" cy="39873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B8D216B4-EAD6-494C-AD05-EF5132F98BE0}"/>
              </a:ext>
            </a:extLst>
          </p:cNvPr>
          <p:cNvSpPr txBox="1"/>
          <p:nvPr userDrawn="1"/>
        </p:nvSpPr>
        <p:spPr>
          <a:xfrm>
            <a:off x="837172" y="6169248"/>
            <a:ext cx="2878301" cy="584775"/>
          </a:xfrm>
          <a:prstGeom prst="rect">
            <a:avLst/>
          </a:prstGeom>
          <a:noFill/>
        </p:spPr>
        <p:txBody>
          <a:bodyPr wrap="square" rtlCol="0" anchor="ctr">
            <a:spAutoFit/>
          </a:bodyPr>
          <a:lstStyle/>
          <a:p>
            <a:r>
              <a:rPr lang="en-GB" sz="3200" b="1" dirty="0">
                <a:solidFill>
                  <a:srgbClr val="0066B3"/>
                </a:solidFill>
                <a:latin typeface="Poppins" panose="00000500000000000000" pitchFamily="50" charset="0"/>
                <a:cs typeface="Poppins" panose="00000500000000000000" pitchFamily="50" charset="0"/>
              </a:rPr>
              <a:t>GENTIUM</a:t>
            </a:r>
            <a:r>
              <a:rPr lang="en-GB" sz="3200" b="1" dirty="0">
                <a:solidFill>
                  <a:schemeClr val="bg1"/>
                </a:solidFill>
                <a:latin typeface="Poppins" panose="00000500000000000000" pitchFamily="50" charset="0"/>
                <a:cs typeface="Poppins" panose="00000500000000000000" pitchFamily="50" charset="0"/>
              </a:rPr>
              <a:t> </a:t>
            </a:r>
            <a:r>
              <a:rPr lang="en-GB" sz="3200" b="1" dirty="0">
                <a:solidFill>
                  <a:srgbClr val="0A0128"/>
                </a:solidFill>
                <a:latin typeface="Open Sans Semibold" panose="020B0706030804020204" pitchFamily="34" charset="0"/>
                <a:ea typeface="Open Sans Semibold" panose="020B0706030804020204" pitchFamily="34" charset="0"/>
                <a:cs typeface="Open Sans Semibold" panose="020B0706030804020204" pitchFamily="34" charset="0"/>
              </a:rPr>
              <a:t>UK</a:t>
            </a:r>
          </a:p>
        </p:txBody>
      </p:sp>
      <p:pic>
        <p:nvPicPr>
          <p:cNvPr id="10" name="Picture 9" descr="Logo&#10;&#10;Description automatically generated">
            <a:extLst>
              <a:ext uri="{FF2B5EF4-FFF2-40B4-BE49-F238E27FC236}">
                <a16:creationId xmlns:a16="http://schemas.microsoft.com/office/drawing/2014/main" id="{1EEE729D-0F84-4557-8D0F-AFBD45DE448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1900" y="5970270"/>
            <a:ext cx="788400" cy="788400"/>
          </a:xfrm>
          <a:prstGeom prst="rect">
            <a:avLst/>
          </a:prstGeom>
        </p:spPr>
      </p:pic>
      <p:sp>
        <p:nvSpPr>
          <p:cNvPr id="12" name="TextBox 11">
            <a:extLst>
              <a:ext uri="{FF2B5EF4-FFF2-40B4-BE49-F238E27FC236}">
                <a16:creationId xmlns:a16="http://schemas.microsoft.com/office/drawing/2014/main" id="{FFB612F6-831E-4D14-A6E5-6663F0B4598D}"/>
              </a:ext>
            </a:extLst>
          </p:cNvPr>
          <p:cNvSpPr txBox="1"/>
          <p:nvPr userDrawn="1"/>
        </p:nvSpPr>
        <p:spPr>
          <a:xfrm>
            <a:off x="10622650" y="6364470"/>
            <a:ext cx="1457450" cy="415498"/>
          </a:xfrm>
          <a:prstGeom prst="rect">
            <a:avLst/>
          </a:prstGeom>
          <a:noFill/>
        </p:spPr>
        <p:txBody>
          <a:bodyPr wrap="none" rtlCol="0">
            <a:spAutoFit/>
          </a:bodyPr>
          <a:lstStyle/>
          <a:p>
            <a:pPr algn="r"/>
            <a:r>
              <a:rPr lang="en-GB" sz="1050" dirty="0">
                <a:solidFill>
                  <a:srgbClr val="0A0128"/>
                </a:solidFill>
                <a:latin typeface="Poppins Light" panose="00000400000000000000" pitchFamily="50" charset="0"/>
                <a:cs typeface="Poppins Light" panose="00000400000000000000" pitchFamily="50" charset="0"/>
              </a:rPr>
              <a:t>© Gentium UK</a:t>
            </a:r>
          </a:p>
          <a:p>
            <a:pPr algn="r"/>
            <a:r>
              <a:rPr lang="en-GB" sz="1050" dirty="0">
                <a:solidFill>
                  <a:srgbClr val="0A0128"/>
                </a:solidFill>
                <a:latin typeface="Poppins Light" panose="00000400000000000000" pitchFamily="50" charset="0"/>
                <a:cs typeface="Poppins Light" panose="00000400000000000000" pitchFamily="50" charset="0"/>
              </a:rPr>
              <a:t>All Rights Reserved </a:t>
            </a:r>
          </a:p>
        </p:txBody>
      </p:sp>
    </p:spTree>
    <p:extLst>
      <p:ext uri="{BB962C8B-B14F-4D97-AF65-F5344CB8AC3E}">
        <p14:creationId xmlns:p14="http://schemas.microsoft.com/office/powerpoint/2010/main" val="975526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Poppins Black" panose="00000A00000000000000" pitchFamily="50" charset="0"/>
          <a:ea typeface="+mj-ea"/>
          <a:cs typeface="Poppins Black" panose="00000A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cid:image003.jpg@01D69AF3.D148FC0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10.xml"/><Relationship Id="rId16"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view-image.php?image=164575&amp;picture=human-ear" TargetMode="External"/><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BB448400-FBC7-460E-9684-D51CB563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627120"/>
            <a:ext cx="7305040" cy="3470220"/>
          </a:xfrm>
          <a:prstGeom prst="rect">
            <a:avLst/>
          </a:prstGeom>
        </p:spPr>
      </p:pic>
      <p:sp>
        <p:nvSpPr>
          <p:cNvPr id="2" name="TextBox 1">
            <a:extLst>
              <a:ext uri="{FF2B5EF4-FFF2-40B4-BE49-F238E27FC236}">
                <a16:creationId xmlns:a16="http://schemas.microsoft.com/office/drawing/2014/main" id="{B5D1ECE1-134A-8AFA-EC6D-405240A29A5D}"/>
              </a:ext>
            </a:extLst>
          </p:cNvPr>
          <p:cNvSpPr txBox="1"/>
          <p:nvPr/>
        </p:nvSpPr>
        <p:spPr>
          <a:xfrm>
            <a:off x="9855999" y="5909010"/>
            <a:ext cx="1579278" cy="369332"/>
          </a:xfrm>
          <a:prstGeom prst="rect">
            <a:avLst/>
          </a:prstGeom>
          <a:noFill/>
        </p:spPr>
        <p:txBody>
          <a:bodyPr wrap="none" rtlCol="0">
            <a:spAutoFit/>
          </a:bodyPr>
          <a:lstStyle/>
          <a:p>
            <a:r>
              <a:rPr lang="en-US" b="1" dirty="0"/>
              <a:t>Douglas Sloan </a:t>
            </a:r>
          </a:p>
        </p:txBody>
      </p:sp>
      <p:sp>
        <p:nvSpPr>
          <p:cNvPr id="3" name="TextBox 2">
            <a:extLst>
              <a:ext uri="{FF2B5EF4-FFF2-40B4-BE49-F238E27FC236}">
                <a16:creationId xmlns:a16="http://schemas.microsoft.com/office/drawing/2014/main" id="{3FCDDD7D-B3AD-EB7A-5735-7E78EA7784B3}"/>
              </a:ext>
            </a:extLst>
          </p:cNvPr>
          <p:cNvSpPr txBox="1"/>
          <p:nvPr/>
        </p:nvSpPr>
        <p:spPr>
          <a:xfrm>
            <a:off x="1005155" y="5875105"/>
            <a:ext cx="1469633" cy="369332"/>
          </a:xfrm>
          <a:prstGeom prst="rect">
            <a:avLst/>
          </a:prstGeom>
          <a:noFill/>
        </p:spPr>
        <p:txBody>
          <a:bodyPr wrap="none" rtlCol="0">
            <a:spAutoFit/>
          </a:bodyPr>
          <a:lstStyle/>
          <a:p>
            <a:r>
              <a:rPr lang="en-US" b="1" dirty="0"/>
              <a:t>October 2023</a:t>
            </a:r>
          </a:p>
        </p:txBody>
      </p:sp>
      <p:pic>
        <p:nvPicPr>
          <p:cNvPr id="4" name="Picture 3">
            <a:extLst>
              <a:ext uri="{FF2B5EF4-FFF2-40B4-BE49-F238E27FC236}">
                <a16:creationId xmlns:a16="http://schemas.microsoft.com/office/drawing/2014/main" id="{27C67CD3-633A-31DA-B2AF-8CC91D83ABC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03680" y="242780"/>
            <a:ext cx="9113520" cy="1525060"/>
          </a:xfrm>
          <a:prstGeom prst="rect">
            <a:avLst/>
          </a:prstGeom>
          <a:noFill/>
          <a:ln>
            <a:noFill/>
          </a:ln>
        </p:spPr>
      </p:pic>
      <p:sp>
        <p:nvSpPr>
          <p:cNvPr id="6" name="TextBox 5">
            <a:extLst>
              <a:ext uri="{FF2B5EF4-FFF2-40B4-BE49-F238E27FC236}">
                <a16:creationId xmlns:a16="http://schemas.microsoft.com/office/drawing/2014/main" id="{A9B8A751-A6FC-4A3C-A8E4-990A7A551B9D}"/>
              </a:ext>
            </a:extLst>
          </p:cNvPr>
          <p:cNvSpPr txBox="1"/>
          <p:nvPr/>
        </p:nvSpPr>
        <p:spPr>
          <a:xfrm>
            <a:off x="914400" y="2641600"/>
            <a:ext cx="10617200" cy="584775"/>
          </a:xfrm>
          <a:prstGeom prst="rect">
            <a:avLst/>
          </a:prstGeom>
          <a:noFill/>
        </p:spPr>
        <p:txBody>
          <a:bodyPr wrap="square">
            <a:spAutoFit/>
          </a:bodyPr>
          <a:lstStyle/>
          <a:p>
            <a:r>
              <a:rPr kumimoji="0" lang="en-GB" sz="3200" b="1" i="0" u="none" strike="noStrike" kern="1200" cap="none" spc="0" normalizeH="0" baseline="0" noProof="0" dirty="0">
                <a:ln>
                  <a:noFill/>
                </a:ln>
                <a:solidFill>
                  <a:srgbClr val="0A0128"/>
                </a:solidFill>
                <a:effectLst/>
                <a:uLnTx/>
                <a:uFillTx/>
                <a:latin typeface="Calibri Light" panose="020F0302020204030204"/>
                <a:ea typeface="+mn-ea"/>
                <a:cs typeface="+mn-cs"/>
              </a:rPr>
              <a:t>Investigative Interviewing to the Criminal Investigation Standard</a:t>
            </a:r>
            <a:endParaRPr lang="en-US" sz="3200" b="1" dirty="0"/>
          </a:p>
        </p:txBody>
      </p:sp>
    </p:spTree>
    <p:extLst>
      <p:ext uri="{BB962C8B-B14F-4D97-AF65-F5344CB8AC3E}">
        <p14:creationId xmlns:p14="http://schemas.microsoft.com/office/powerpoint/2010/main" val="337066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ChangeArrowheads="1"/>
          </p:cNvSpPr>
          <p:nvPr/>
        </p:nvSpPr>
        <p:spPr bwMode="auto">
          <a:xfrm>
            <a:off x="10598150" y="31496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1"/>
          <p:cNvSpPr>
            <a:spLocks noChangeArrowheads="1"/>
          </p:cNvSpPr>
          <p:nvPr/>
        </p:nvSpPr>
        <p:spPr bwMode="auto">
          <a:xfrm>
            <a:off x="479394" y="827410"/>
            <a:ext cx="1141668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“HURDLES TO EFFECTIVE LYING”</a:t>
            </a:r>
            <a:endParaRPr kumimoji="0" lang="en-NZ"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000" b="1" i="0" u="none" strike="noStrike" kern="1200" cap="none" spc="0" normalizeH="0" baseline="0" noProof="0" dirty="0">
              <a:ln>
                <a:noFill/>
              </a:ln>
              <a:solidFill>
                <a:srgbClr val="009AEE"/>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HURDLE ONE</a:t>
            </a:r>
            <a:endParaRPr kumimoji="0" lang="en-NZ"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Anticipate being questioned</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HURDLE TWO </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Create a storyline (a script, account or version of events)</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endParaRPr kumimoji="0" lang="en-NZ" altLang="en-US" sz="2400" b="1" i="0" u="none" strike="noStrike" kern="1200" cap="none" spc="0" normalizeH="0" baseline="0" noProof="0" dirty="0">
              <a:ln>
                <a:noFill/>
              </a:ln>
              <a:solidFill>
                <a:srgbClr val="009AEE"/>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HURDLE THREE</a:t>
            </a:r>
            <a:endParaRPr kumimoji="0" lang="en-NZ"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Cope with being questioned (link with “fine grain detail” questioning)</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endParaRPr kumimoji="0" lang="en-NZ" altLang="en-US" sz="2400" b="1" i="0" u="none" strike="noStrike" kern="1200" cap="none" spc="0" normalizeH="0" baseline="0" noProof="0" dirty="0">
              <a:ln>
                <a:noFill/>
              </a:ln>
              <a:solidFill>
                <a:srgbClr val="009AEE"/>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HURDLE FOUR</a:t>
            </a:r>
            <a:endParaRPr kumimoji="0" lang="en-NZ"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Remember what you’ve said!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NZ" altLang="en-US" sz="12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yriad Pro"/>
            </a:endParaRPr>
          </a:p>
        </p:txBody>
      </p:sp>
    </p:spTree>
    <p:extLst>
      <p:ext uri="{BB962C8B-B14F-4D97-AF65-F5344CB8AC3E}">
        <p14:creationId xmlns:p14="http://schemas.microsoft.com/office/powerpoint/2010/main" val="1928066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ChangeArrowheads="1"/>
          </p:cNvSpPr>
          <p:nvPr/>
        </p:nvSpPr>
        <p:spPr bwMode="auto">
          <a:xfrm>
            <a:off x="10598150" y="31496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347" name="Title 1"/>
          <p:cNvSpPr>
            <a:spLocks noGrp="1"/>
          </p:cNvSpPr>
          <p:nvPr>
            <p:ph type="title"/>
          </p:nvPr>
        </p:nvSpPr>
        <p:spPr>
          <a:xfrm>
            <a:off x="1919288" y="452762"/>
            <a:ext cx="8229600" cy="1296139"/>
          </a:xfrm>
        </p:spPr>
        <p:txBody>
          <a:bodyPr>
            <a:normAutofit/>
          </a:bodyPr>
          <a:lstStyle/>
          <a:p>
            <a:r>
              <a:rPr lang="en-AU" altLang="en-US" b="1" dirty="0">
                <a:solidFill>
                  <a:srgbClr val="C00000"/>
                </a:solidFill>
                <a:latin typeface="+mn-lt"/>
                <a:ea typeface="Myriad Pro"/>
                <a:cs typeface="Arial" panose="020B0604020202020204" pitchFamily="34" charset="0"/>
              </a:rPr>
              <a:t>Factors affecting memory &amp; recall</a:t>
            </a:r>
            <a:endParaRPr lang="en-GB" altLang="en-US" b="1" dirty="0">
              <a:solidFill>
                <a:srgbClr val="C00000"/>
              </a:solidFill>
              <a:latin typeface="+mn-lt"/>
              <a:ea typeface="Myriad Pro"/>
              <a:cs typeface="Arial" panose="020B0604020202020204" pitchFamily="34" charset="0"/>
            </a:endParaRPr>
          </a:p>
        </p:txBody>
      </p:sp>
      <p:sp>
        <p:nvSpPr>
          <p:cNvPr id="4" name="Content Placeholder 2"/>
          <p:cNvSpPr>
            <a:spLocks noGrp="1"/>
          </p:cNvSpPr>
          <p:nvPr>
            <p:ph sz="half" idx="1"/>
          </p:nvPr>
        </p:nvSpPr>
        <p:spPr>
          <a:xfrm>
            <a:off x="2351088" y="2492376"/>
            <a:ext cx="6135964" cy="3529013"/>
          </a:xfrm>
        </p:spPr>
        <p:txBody>
          <a:bodyPr/>
          <a:lstStyle/>
          <a:p>
            <a:r>
              <a:rPr lang="en-AU" altLang="en-US" dirty="0">
                <a:latin typeface="+mn-lt"/>
                <a:ea typeface="Myriad Pro"/>
                <a:cs typeface="Arial" panose="020B0604020202020204" pitchFamily="34" charset="0"/>
              </a:rPr>
              <a:t>Drugs and alcohol</a:t>
            </a:r>
          </a:p>
          <a:p>
            <a:r>
              <a:rPr lang="en-AU" altLang="en-US" dirty="0">
                <a:latin typeface="+mn-lt"/>
                <a:ea typeface="Myriad Pro"/>
                <a:cs typeface="Arial" panose="020B0604020202020204" pitchFamily="34" charset="0"/>
              </a:rPr>
              <a:t>Prejudice</a:t>
            </a:r>
          </a:p>
          <a:p>
            <a:r>
              <a:rPr lang="en-AU" altLang="en-US" dirty="0">
                <a:latin typeface="+mn-lt"/>
                <a:ea typeface="Myriad Pro"/>
                <a:cs typeface="Arial" panose="020B0604020202020204" pitchFamily="34" charset="0"/>
              </a:rPr>
              <a:t>Stereotypes</a:t>
            </a:r>
          </a:p>
          <a:p>
            <a:r>
              <a:rPr lang="en-AU" altLang="en-US" dirty="0">
                <a:latin typeface="+mn-lt"/>
                <a:ea typeface="Myriad Pro"/>
                <a:cs typeface="Arial" panose="020B0604020202020204" pitchFamily="34" charset="0"/>
              </a:rPr>
              <a:t>Violence</a:t>
            </a:r>
          </a:p>
          <a:p>
            <a:r>
              <a:rPr lang="en-AU" altLang="en-US" dirty="0">
                <a:latin typeface="+mn-lt"/>
                <a:ea typeface="Myriad Pro"/>
                <a:cs typeface="Arial" panose="020B0604020202020204" pitchFamily="34" charset="0"/>
              </a:rPr>
              <a:t>Time</a:t>
            </a:r>
          </a:p>
          <a:p>
            <a:endParaRPr lang="en-GB" altLang="en-US" sz="4000" dirty="0">
              <a:solidFill>
                <a:srgbClr val="000080"/>
              </a:solidFill>
              <a:latin typeface="+mn-lt"/>
              <a:ea typeface="Myriad Pro"/>
              <a:cs typeface="Arial" panose="020B0604020202020204" pitchFamily="34" charset="0"/>
            </a:endParaRPr>
          </a:p>
        </p:txBody>
      </p:sp>
    </p:spTree>
    <p:extLst>
      <p:ext uri="{BB962C8B-B14F-4D97-AF65-F5344CB8AC3E}">
        <p14:creationId xmlns:p14="http://schemas.microsoft.com/office/powerpoint/2010/main" val="351444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135560" y="98072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en-GB" sz="4000" b="1" dirty="0">
                <a:solidFill>
                  <a:srgbClr val="C00000"/>
                </a:solidFill>
                <a:latin typeface="+mn-lt"/>
              </a:rPr>
              <a:t>Memory: Retrieval</a:t>
            </a:r>
            <a:br>
              <a:rPr lang="en-GB" sz="4000" b="1" i="1" dirty="0">
                <a:solidFill>
                  <a:srgbClr val="C00000"/>
                </a:solidFill>
              </a:rPr>
            </a:br>
            <a:endParaRPr lang="en-GB" sz="4000" b="1" i="1" dirty="0">
              <a:solidFill>
                <a:srgbClr val="C00000"/>
              </a:solidFill>
            </a:endParaRPr>
          </a:p>
        </p:txBody>
      </p:sp>
      <p:sp>
        <p:nvSpPr>
          <p:cNvPr id="66563" name="Rectangle 3"/>
          <p:cNvSpPr>
            <a:spLocks noGrp="1" noChangeArrowheads="1"/>
          </p:cNvSpPr>
          <p:nvPr>
            <p:ph idx="1"/>
          </p:nvPr>
        </p:nvSpPr>
        <p:spPr bwMode="auto">
          <a:xfrm>
            <a:off x="1919288" y="1989139"/>
            <a:ext cx="8229600" cy="363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eaLnBrk="1" hangingPunct="1">
              <a:lnSpc>
                <a:spcPct val="90000"/>
              </a:lnSpc>
            </a:pPr>
            <a:r>
              <a:rPr lang="en-GB" dirty="0">
                <a:latin typeface="+mn-lt"/>
              </a:rPr>
              <a:t>A first attempt at recall reveals broad outlines, but little detail</a:t>
            </a:r>
          </a:p>
          <a:p>
            <a:pPr eaLnBrk="1" hangingPunct="1">
              <a:lnSpc>
                <a:spcPct val="90000"/>
              </a:lnSpc>
            </a:pPr>
            <a:r>
              <a:rPr lang="en-GB" dirty="0">
                <a:latin typeface="+mn-lt"/>
              </a:rPr>
              <a:t>People may add or miss detail in their first attempt at recall</a:t>
            </a:r>
          </a:p>
          <a:p>
            <a:pPr eaLnBrk="1" hangingPunct="1">
              <a:lnSpc>
                <a:spcPct val="90000"/>
              </a:lnSpc>
            </a:pPr>
            <a:r>
              <a:rPr lang="en-GB" dirty="0">
                <a:latin typeface="+mn-lt"/>
              </a:rPr>
              <a:t>Retrieval is aided by setting the scene</a:t>
            </a:r>
          </a:p>
          <a:p>
            <a:pPr eaLnBrk="1" hangingPunct="1">
              <a:lnSpc>
                <a:spcPct val="90000"/>
              </a:lnSpc>
            </a:pPr>
            <a:r>
              <a:rPr lang="en-GB" dirty="0">
                <a:latin typeface="+mn-lt"/>
              </a:rPr>
              <a:t>Allow the person to give an uninterrupted account</a:t>
            </a:r>
          </a:p>
          <a:p>
            <a:pPr eaLnBrk="1" hangingPunct="1">
              <a:lnSpc>
                <a:spcPct val="90000"/>
              </a:lnSpc>
            </a:pPr>
            <a:r>
              <a:rPr lang="en-GB" dirty="0">
                <a:latin typeface="+mn-lt"/>
              </a:rPr>
              <a:t>The way people remember varies</a:t>
            </a:r>
          </a:p>
          <a:p>
            <a:pPr eaLnBrk="1" hangingPunct="1">
              <a:lnSpc>
                <a:spcPct val="90000"/>
              </a:lnSpc>
            </a:pPr>
            <a:r>
              <a:rPr lang="en-GB" dirty="0">
                <a:latin typeface="+mn-lt"/>
              </a:rPr>
              <a:t>Confidence does not guarantee the accuracy of what the witness says</a:t>
            </a:r>
          </a:p>
          <a:p>
            <a:pPr eaLnBrk="1" hangingPunct="1">
              <a:lnSpc>
                <a:spcPct val="90000"/>
              </a:lnSpc>
            </a:pPr>
            <a:endParaRPr lang="en-GB" dirty="0"/>
          </a:p>
        </p:txBody>
      </p:sp>
    </p:spTree>
    <p:extLst>
      <p:ext uri="{BB962C8B-B14F-4D97-AF65-F5344CB8AC3E}">
        <p14:creationId xmlns:p14="http://schemas.microsoft.com/office/powerpoint/2010/main" val="330649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90241"/>
            <a:ext cx="8280920" cy="1073517"/>
          </a:xfrm>
        </p:spPr>
        <p:txBody>
          <a:bodyPr>
            <a:normAutofit/>
          </a:bodyPr>
          <a:lstStyle/>
          <a:p>
            <a:pPr algn="ctr"/>
            <a:r>
              <a:rPr lang="en-GB" sz="6600" dirty="0">
                <a:latin typeface="+mn-lt"/>
              </a:rPr>
              <a:t>MEMORY TEST</a:t>
            </a:r>
          </a:p>
        </p:txBody>
      </p:sp>
      <p:pic>
        <p:nvPicPr>
          <p:cNvPr id="4" name="Picture 3">
            <a:extLst>
              <a:ext uri="{FF2B5EF4-FFF2-40B4-BE49-F238E27FC236}">
                <a16:creationId xmlns:a16="http://schemas.microsoft.com/office/drawing/2014/main" id="{C309B1C6-98C7-470F-93EE-83FE724D46EE}"/>
              </a:ext>
            </a:extLst>
          </p:cNvPr>
          <p:cNvPicPr>
            <a:picLocks noChangeAspect="1"/>
          </p:cNvPicPr>
          <p:nvPr/>
        </p:nvPicPr>
        <p:blipFill>
          <a:blip r:embed="rId2"/>
          <a:stretch>
            <a:fillRect/>
          </a:stretch>
        </p:blipFill>
        <p:spPr>
          <a:xfrm>
            <a:off x="2253941" y="1714738"/>
            <a:ext cx="7684119" cy="4322317"/>
          </a:xfrm>
          <a:prstGeom prst="rect">
            <a:avLst/>
          </a:prstGeom>
        </p:spPr>
      </p:pic>
    </p:spTree>
    <p:extLst>
      <p:ext uri="{BB962C8B-B14F-4D97-AF65-F5344CB8AC3E}">
        <p14:creationId xmlns:p14="http://schemas.microsoft.com/office/powerpoint/2010/main" val="335086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gle logo">
            <a:extLst>
              <a:ext uri="{FF2B5EF4-FFF2-40B4-BE49-F238E27FC236}">
                <a16:creationId xmlns:a16="http://schemas.microsoft.com/office/drawing/2014/main" id="{9A118C67-C210-4A8E-B4C8-A0EC76F86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86" y="470622"/>
            <a:ext cx="9620828" cy="540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7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41" y="2030709"/>
            <a:ext cx="7543800" cy="1398291"/>
          </a:xfrm>
        </p:spPr>
        <p:txBody>
          <a:bodyPr/>
          <a:lstStyle/>
          <a:p>
            <a:r>
              <a:rPr lang="en-GB" dirty="0"/>
              <a:t>The number 17</a:t>
            </a:r>
          </a:p>
        </p:txBody>
      </p:sp>
      <p:pic>
        <p:nvPicPr>
          <p:cNvPr id="4" name="Picture 3" descr="Los perros también pueden ser pesimistas - Te interesa sab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214" y="990558"/>
            <a:ext cx="1655997" cy="1398291"/>
          </a:xfrm>
          <a:prstGeom prst="rect">
            <a:avLst/>
          </a:prstGeom>
        </p:spPr>
      </p:pic>
      <p:pic>
        <p:nvPicPr>
          <p:cNvPr id="5" name="Picture 4" descr="Requests for permission to run a bot [ edi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842" y="3105519"/>
            <a:ext cx="1536751" cy="1701328"/>
          </a:xfrm>
          <a:prstGeom prst="rect">
            <a:avLst/>
          </a:prstGeom>
        </p:spPr>
      </p:pic>
      <p:pic>
        <p:nvPicPr>
          <p:cNvPr id="6" name="Picture 5" descr="File:City Car Club Fiat 500.jpe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6972" y="827745"/>
            <a:ext cx="1738312" cy="1428237"/>
          </a:xfrm>
          <a:prstGeom prst="rect">
            <a:avLst/>
          </a:prstGeom>
        </p:spPr>
      </p:pic>
      <p:pic>
        <p:nvPicPr>
          <p:cNvPr id="7" name="Picture 6" descr="Turtles-&amp;-Coquies: Instrumentos Basicos Para Cos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421" y="965992"/>
            <a:ext cx="1670542" cy="1479853"/>
          </a:xfrm>
          <a:prstGeom prst="rect">
            <a:avLst/>
          </a:prstGeom>
        </p:spPr>
      </p:pic>
      <p:pic>
        <p:nvPicPr>
          <p:cNvPr id="8" name="Picture 7" descr="File:Cambridgeshire fire engine.jp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6168" y="2803760"/>
            <a:ext cx="1826737" cy="1202380"/>
          </a:xfrm>
          <a:prstGeom prst="rect">
            <a:avLst/>
          </a:prstGeom>
        </p:spPr>
      </p:pic>
      <p:pic>
        <p:nvPicPr>
          <p:cNvPr id="9" name="Picture 8" descr="File:Зеленое-яблоко.jp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3964" y="955819"/>
            <a:ext cx="1807755" cy="1300163"/>
          </a:xfrm>
          <a:prstGeom prst="rect">
            <a:avLst/>
          </a:prstGeom>
        </p:spPr>
      </p:pic>
      <p:pic>
        <p:nvPicPr>
          <p:cNvPr id="11" name="Picture 10" descr="File:Lemon03.jp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0313" y="2571976"/>
            <a:ext cx="1955855" cy="1664273"/>
          </a:xfrm>
          <a:prstGeom prst="rect">
            <a:avLst/>
          </a:prstGeom>
        </p:spPr>
      </p:pic>
      <p:pic>
        <p:nvPicPr>
          <p:cNvPr id="12" name="Picture 11" descr="Why Are Rolex Watches So Expensiv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7899" y="1055114"/>
            <a:ext cx="1997206" cy="1360587"/>
          </a:xfrm>
          <a:prstGeom prst="rect">
            <a:avLst/>
          </a:prstGeom>
        </p:spPr>
      </p:pic>
      <p:pic>
        <p:nvPicPr>
          <p:cNvPr id="13" name="Picture 12" descr="2011 Yamaha 242 Limited S | Designed from direct customer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52221" y="5054600"/>
            <a:ext cx="1888840" cy="1550868"/>
          </a:xfrm>
          <a:prstGeom prst="rect">
            <a:avLst/>
          </a:prstGeom>
        </p:spPr>
      </p:pic>
      <p:pic>
        <p:nvPicPr>
          <p:cNvPr id="14" name="Picture 13" descr="The Bavarian chesnut horse by Copeydude101 on DeviantA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0771" y="4733615"/>
            <a:ext cx="1741971" cy="1879600"/>
          </a:xfrm>
          <a:prstGeom prst="rect">
            <a:avLst/>
          </a:prstGeom>
        </p:spPr>
      </p:pic>
      <p:pic>
        <p:nvPicPr>
          <p:cNvPr id="15" name="Picture 14" descr="File:Teddy Bear 90 flash.jpg - Wikimedia Common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0908" y="2687249"/>
            <a:ext cx="1821309" cy="1506720"/>
          </a:xfrm>
          <a:prstGeom prst="rect">
            <a:avLst/>
          </a:prstGeom>
        </p:spPr>
      </p:pic>
      <p:pic>
        <p:nvPicPr>
          <p:cNvPr id="16" name="Picture 15" descr="Heels Shoes White Background Images | All White Background"/>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66513" y="4315940"/>
            <a:ext cx="1684576" cy="1676777"/>
          </a:xfrm>
          <a:prstGeom prst="rect">
            <a:avLst/>
          </a:prstGeom>
        </p:spPr>
      </p:pic>
      <p:pic>
        <p:nvPicPr>
          <p:cNvPr id="20" name="Picture 19" descr="Cute lying ginger cat | Flickr - Photo Shar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1642" y="5300667"/>
            <a:ext cx="1799477" cy="1343918"/>
          </a:xfrm>
          <a:prstGeom prst="rect">
            <a:avLst/>
          </a:prstGeom>
        </p:spPr>
      </p:pic>
      <p:pic>
        <p:nvPicPr>
          <p:cNvPr id="21" name="Picture 20" descr="Archbishop Holgate's School - Wikipedia"/>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82596" y="3183867"/>
            <a:ext cx="2142689" cy="1498505"/>
          </a:xfrm>
          <a:prstGeom prst="rect">
            <a:avLst/>
          </a:prstGeom>
        </p:spPr>
      </p:pic>
      <p:pic>
        <p:nvPicPr>
          <p:cNvPr id="22" name="Picture 21" descr="Kate's Wish: Simple pleasure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47534" y="4394200"/>
            <a:ext cx="1600200" cy="1600200"/>
          </a:xfrm>
          <a:prstGeom prst="rect">
            <a:avLst/>
          </a:prstGeom>
        </p:spPr>
      </p:pic>
    </p:spTree>
    <p:extLst>
      <p:ext uri="{BB962C8B-B14F-4D97-AF65-F5344CB8AC3E}">
        <p14:creationId xmlns:p14="http://schemas.microsoft.com/office/powerpoint/2010/main" val="86621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8675-AC1D-40DB-83B2-DF8537829BB9}"/>
              </a:ext>
            </a:extLst>
          </p:cNvPr>
          <p:cNvSpPr>
            <a:spLocks noGrp="1"/>
          </p:cNvSpPr>
          <p:nvPr>
            <p:ph type="title"/>
          </p:nvPr>
        </p:nvSpPr>
        <p:spPr>
          <a:xfrm>
            <a:off x="2036763" y="685801"/>
            <a:ext cx="7543800" cy="727075"/>
          </a:xfrm>
        </p:spPr>
        <p:txBody>
          <a:bodyPr>
            <a:normAutofit/>
          </a:bodyPr>
          <a:lstStyle/>
          <a:p>
            <a:pPr>
              <a:defRPr/>
            </a:pPr>
            <a:r>
              <a:rPr lang="en-GB" sz="3600" b="1" dirty="0">
                <a:latin typeface="+mn-lt"/>
              </a:rPr>
              <a:t>What can you remember???</a:t>
            </a:r>
          </a:p>
        </p:txBody>
      </p:sp>
      <p:pic>
        <p:nvPicPr>
          <p:cNvPr id="36867" name="Picture 3">
            <a:extLst>
              <a:ext uri="{FF2B5EF4-FFF2-40B4-BE49-F238E27FC236}">
                <a16:creationId xmlns:a16="http://schemas.microsoft.com/office/drawing/2014/main" id="{F9611AE8-2143-462B-A98F-7CEA89CD3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704" y="1618973"/>
            <a:ext cx="32766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CA2E6181-7C16-48AC-90A4-E5D6424D8635}"/>
              </a:ext>
            </a:extLst>
          </p:cNvPr>
          <p:cNvSpPr>
            <a:spLocks noGrp="1"/>
          </p:cNvSpPr>
          <p:nvPr>
            <p:ph type="body" idx="1"/>
          </p:nvPr>
        </p:nvSpPr>
        <p:spPr>
          <a:xfrm>
            <a:off x="2036764" y="4114800"/>
            <a:ext cx="6402387" cy="1879600"/>
          </a:xfrm>
        </p:spPr>
        <p:txBody>
          <a:bodyPr/>
          <a:lstStyle/>
          <a:p>
            <a:pPr>
              <a:defRPr/>
            </a:pPr>
            <a:r>
              <a:rPr lang="en-GB"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113"/>
            <a:ext cx="10515600" cy="4929552"/>
          </a:xfrm>
        </p:spPr>
        <p:txBody>
          <a:bodyPr>
            <a:normAutofit/>
          </a:bodyPr>
          <a:lstStyle/>
          <a:p>
            <a:pPr marL="0" indent="0" algn="ctr">
              <a:buNone/>
            </a:pPr>
            <a:r>
              <a:rPr lang="en-GB" sz="5400" dirty="0">
                <a:solidFill>
                  <a:srgbClr val="002060"/>
                </a:solidFill>
              </a:rPr>
              <a:t>“The biggest communication problem is that we don’t listen to understand. </a:t>
            </a:r>
          </a:p>
          <a:p>
            <a:pPr marL="0" indent="0" algn="ctr">
              <a:buNone/>
            </a:pPr>
            <a:endParaRPr lang="en-GB" sz="5400" dirty="0">
              <a:solidFill>
                <a:srgbClr val="002060"/>
              </a:solidFill>
            </a:endParaRPr>
          </a:p>
          <a:p>
            <a:pPr marL="0" indent="0" algn="ctr">
              <a:buNone/>
            </a:pPr>
            <a:r>
              <a:rPr lang="en-GB" sz="5400" dirty="0">
                <a:solidFill>
                  <a:srgbClr val="002060"/>
                </a:solidFill>
              </a:rPr>
              <a:t>We listen to reply”</a:t>
            </a:r>
          </a:p>
        </p:txBody>
      </p:sp>
    </p:spTree>
    <p:extLst>
      <p:ext uri="{BB962C8B-B14F-4D97-AF65-F5344CB8AC3E}">
        <p14:creationId xmlns:p14="http://schemas.microsoft.com/office/powerpoint/2010/main" val="401263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ctr">
              <a:defRPr/>
            </a:pPr>
            <a:r>
              <a:rPr lang="en-GB" sz="4000" b="1" dirty="0">
                <a:solidFill>
                  <a:srgbClr val="C00000"/>
                </a:solidFill>
              </a:rPr>
              <a:t> </a:t>
            </a:r>
            <a:r>
              <a:rPr lang="en-GB" sz="4000" b="1" dirty="0">
                <a:solidFill>
                  <a:srgbClr val="C00000"/>
                </a:solidFill>
                <a:latin typeface="+mn-lt"/>
              </a:rPr>
              <a:t>The six ways a communication transaction may take place</a:t>
            </a:r>
          </a:p>
        </p:txBody>
      </p:sp>
      <p:sp>
        <p:nvSpPr>
          <p:cNvPr id="95235" name="Rectangle 3"/>
          <p:cNvSpPr>
            <a:spLocks noGrp="1" noChangeArrowheads="1"/>
          </p:cNvSpPr>
          <p:nvPr>
            <p:ph idx="1"/>
          </p:nvPr>
        </p:nvSpPr>
        <p:spPr>
          <a:xfrm>
            <a:off x="1919536" y="1846555"/>
            <a:ext cx="8229600" cy="4136113"/>
          </a:xfrm>
        </p:spPr>
        <p:txBody>
          <a:bodyPr>
            <a:normAutofit fontScale="92500" lnSpcReduction="10000"/>
          </a:bodyPr>
          <a:lstStyle/>
          <a:p>
            <a:pPr marL="0" indent="0">
              <a:buNone/>
              <a:defRPr/>
            </a:pPr>
            <a:r>
              <a:rPr lang="en-GB" b="1" dirty="0"/>
              <a:t>Verbal communication</a:t>
            </a:r>
          </a:p>
          <a:p>
            <a:pPr eaLnBrk="1" hangingPunct="1">
              <a:lnSpc>
                <a:spcPct val="90000"/>
              </a:lnSpc>
              <a:buFontTx/>
              <a:buChar char="•"/>
              <a:defRPr/>
            </a:pPr>
            <a:r>
              <a:rPr lang="en-GB" dirty="0"/>
              <a:t>Words</a:t>
            </a:r>
          </a:p>
          <a:p>
            <a:pPr eaLnBrk="1" hangingPunct="1">
              <a:lnSpc>
                <a:spcPct val="90000"/>
              </a:lnSpc>
              <a:buFontTx/>
              <a:buChar char="•"/>
              <a:defRPr/>
            </a:pPr>
            <a:endParaRPr lang="en-GB" dirty="0"/>
          </a:p>
          <a:p>
            <a:pPr marL="0" indent="0">
              <a:buNone/>
              <a:defRPr/>
            </a:pPr>
            <a:r>
              <a:rPr lang="en-GB" b="1" dirty="0"/>
              <a:t>Non-verbal communication</a:t>
            </a:r>
          </a:p>
          <a:p>
            <a:pPr eaLnBrk="1" hangingPunct="1">
              <a:lnSpc>
                <a:spcPct val="90000"/>
              </a:lnSpc>
              <a:buFontTx/>
              <a:buChar char="•"/>
              <a:defRPr/>
            </a:pPr>
            <a:r>
              <a:rPr lang="en-GB" dirty="0"/>
              <a:t>Voice tone</a:t>
            </a:r>
          </a:p>
          <a:p>
            <a:pPr eaLnBrk="1" hangingPunct="1">
              <a:lnSpc>
                <a:spcPct val="90000"/>
              </a:lnSpc>
              <a:buFontTx/>
              <a:buChar char="•"/>
              <a:defRPr/>
            </a:pPr>
            <a:r>
              <a:rPr lang="en-GB" dirty="0"/>
              <a:t>Dress and ornaments</a:t>
            </a:r>
          </a:p>
          <a:p>
            <a:pPr eaLnBrk="1" hangingPunct="1">
              <a:lnSpc>
                <a:spcPct val="90000"/>
              </a:lnSpc>
              <a:buFontTx/>
              <a:buChar char="•"/>
              <a:defRPr/>
            </a:pPr>
            <a:r>
              <a:rPr lang="en-GB" dirty="0"/>
              <a:t>Distance</a:t>
            </a:r>
          </a:p>
          <a:p>
            <a:pPr eaLnBrk="1" hangingPunct="1">
              <a:lnSpc>
                <a:spcPct val="90000"/>
              </a:lnSpc>
              <a:buFontTx/>
              <a:buChar char="•"/>
              <a:defRPr/>
            </a:pPr>
            <a:r>
              <a:rPr lang="en-GB" dirty="0"/>
              <a:t>Position and gestures</a:t>
            </a:r>
          </a:p>
          <a:p>
            <a:pPr eaLnBrk="1" hangingPunct="1">
              <a:lnSpc>
                <a:spcPct val="90000"/>
              </a:lnSpc>
              <a:buFontTx/>
              <a:buChar char="•"/>
              <a:defRPr/>
            </a:pPr>
            <a:r>
              <a:rPr lang="en-GB" dirty="0"/>
              <a:t>Word spacers</a:t>
            </a:r>
          </a:p>
          <a:p>
            <a:pPr eaLnBrk="1" hangingPunct="1">
              <a:lnSpc>
                <a:spcPct val="90000"/>
              </a:lnSpc>
              <a:buFontTx/>
              <a:buChar char="•"/>
              <a:defRPr/>
            </a:pPr>
            <a:endParaRPr lang="en-GB" dirty="0"/>
          </a:p>
        </p:txBody>
      </p:sp>
    </p:spTree>
    <p:extLst>
      <p:ext uri="{BB962C8B-B14F-4D97-AF65-F5344CB8AC3E}">
        <p14:creationId xmlns:p14="http://schemas.microsoft.com/office/powerpoint/2010/main" val="244743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GB" sz="4800" b="1" dirty="0">
                <a:solidFill>
                  <a:srgbClr val="C00000"/>
                </a:solidFill>
                <a:latin typeface="+mn-lt"/>
              </a:rPr>
              <a:t>Active Listening</a:t>
            </a:r>
          </a:p>
        </p:txBody>
      </p:sp>
      <p:sp>
        <p:nvSpPr>
          <p:cNvPr id="81923" name="Content Placeholder 2"/>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dirty="0">
                <a:latin typeface="+mn-lt"/>
              </a:rPr>
              <a:t>Active listening is a communication technique that requires the listener to feed back what they hear to the speaker</a:t>
            </a:r>
          </a:p>
          <a:p>
            <a:endParaRPr lang="en-US" dirty="0">
              <a:latin typeface="+mn-lt"/>
            </a:endParaRPr>
          </a:p>
          <a:p>
            <a:r>
              <a:rPr lang="en-US" dirty="0">
                <a:latin typeface="+mn-lt"/>
              </a:rPr>
              <a:t>Re-stating  </a:t>
            </a:r>
          </a:p>
          <a:p>
            <a:endParaRPr lang="en-US" dirty="0">
              <a:latin typeface="+mn-lt"/>
            </a:endParaRPr>
          </a:p>
          <a:p>
            <a:r>
              <a:rPr lang="en-US" dirty="0">
                <a:latin typeface="+mn-lt"/>
              </a:rPr>
              <a:t>Paraphrasing </a:t>
            </a:r>
          </a:p>
          <a:p>
            <a:endParaRPr lang="en-GB" dirty="0"/>
          </a:p>
        </p:txBody>
      </p:sp>
      <p:pic>
        <p:nvPicPr>
          <p:cNvPr id="3" name="Picture 2">
            <a:extLst>
              <a:ext uri="{FF2B5EF4-FFF2-40B4-BE49-F238E27FC236}">
                <a16:creationId xmlns:a16="http://schemas.microsoft.com/office/drawing/2014/main" id="{DC907EC7-EF04-D227-E040-44E2E30085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5938" y="2920753"/>
            <a:ext cx="3572122" cy="3572122"/>
          </a:xfrm>
          <a:prstGeom prst="rect">
            <a:avLst/>
          </a:prstGeom>
        </p:spPr>
      </p:pic>
    </p:spTree>
    <p:extLst>
      <p:ext uri="{BB962C8B-B14F-4D97-AF65-F5344CB8AC3E}">
        <p14:creationId xmlns:p14="http://schemas.microsoft.com/office/powerpoint/2010/main" val="366213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57400" y="257452"/>
            <a:ext cx="8229600" cy="1587372"/>
          </a:xfrm>
        </p:spPr>
        <p:txBody>
          <a:bodyPr/>
          <a:lstStyle/>
          <a:p>
            <a:r>
              <a:rPr lang="en-NZ" altLang="en-US" b="1" dirty="0">
                <a:solidFill>
                  <a:srgbClr val="C00000"/>
                </a:solidFill>
                <a:latin typeface="Calibri" panose="020F0502020204030204" pitchFamily="34" charset="0"/>
                <a:ea typeface="ＭＳ Ｐゴシック" panose="020B0600070205080204" pitchFamily="34" charset="-128"/>
                <a:cs typeface="Myriad Pro"/>
              </a:rPr>
              <a:t>Benefits of interviewing training </a:t>
            </a:r>
            <a:endParaRPr lang="en-GB" altLang="en-US" b="1" dirty="0">
              <a:solidFill>
                <a:srgbClr val="C00000"/>
              </a:solidFill>
              <a:latin typeface="Calibri" panose="020F0502020204030204" pitchFamily="34" charset="0"/>
              <a:ea typeface="ＭＳ Ｐゴシック" panose="020B0600070205080204" pitchFamily="34" charset="-128"/>
              <a:cs typeface="Myriad Pro"/>
            </a:endParaRPr>
          </a:p>
        </p:txBody>
      </p:sp>
      <p:sp>
        <p:nvSpPr>
          <p:cNvPr id="7171" name="Content Placeholder 2"/>
          <p:cNvSpPr>
            <a:spLocks noGrp="1"/>
          </p:cNvSpPr>
          <p:nvPr>
            <p:ph idx="1"/>
          </p:nvPr>
        </p:nvSpPr>
        <p:spPr>
          <a:xfrm>
            <a:off x="1631504" y="2060849"/>
            <a:ext cx="8928992" cy="4065315"/>
          </a:xfrm>
        </p:spPr>
        <p:txBody>
          <a:bodyPr>
            <a:normAutofit fontScale="92500" lnSpcReduction="20000"/>
          </a:bodyPr>
          <a:lstStyle/>
          <a:p>
            <a:pPr lvl="1">
              <a:buFont typeface="Arial" panose="020B0604020202020204" pitchFamily="34" charset="0"/>
              <a:buChar char="•"/>
            </a:pPr>
            <a:r>
              <a:rPr lang="en-NZ" altLang="en-US" dirty="0">
                <a:cs typeface="Arial" panose="020B0604020202020204" pitchFamily="34" charset="0"/>
              </a:rPr>
              <a:t>more complete, accurate, and reliable information</a:t>
            </a:r>
          </a:p>
          <a:p>
            <a:pPr marL="457200" lvl="1" indent="0">
              <a:buNone/>
            </a:pPr>
            <a:r>
              <a:rPr lang="en-NZ" altLang="en-US" dirty="0">
                <a:cs typeface="Arial" panose="020B0604020202020204" pitchFamily="34" charset="0"/>
              </a:rPr>
              <a:t> </a:t>
            </a:r>
          </a:p>
          <a:p>
            <a:pPr lvl="1">
              <a:buFont typeface="Arial" panose="020B0604020202020204" pitchFamily="34" charset="0"/>
              <a:buChar char="•"/>
            </a:pPr>
            <a:r>
              <a:rPr lang="en-NZ" altLang="en-US" dirty="0">
                <a:cs typeface="Arial" panose="020B0604020202020204" pitchFamily="34" charset="0"/>
              </a:rPr>
              <a:t>less duplication of effort (e.g. re-interviewing)</a:t>
            </a:r>
          </a:p>
          <a:p>
            <a:pPr lvl="1">
              <a:buFont typeface="Arial" panose="020B0604020202020204" pitchFamily="34" charset="0"/>
              <a:buChar char="•"/>
            </a:pPr>
            <a:endParaRPr lang="en-NZ" altLang="en-US" dirty="0">
              <a:cs typeface="Arial" panose="020B0604020202020204" pitchFamily="34" charset="0"/>
            </a:endParaRPr>
          </a:p>
          <a:p>
            <a:pPr lvl="1">
              <a:buFont typeface="Arial" panose="020B0604020202020204" pitchFamily="34" charset="0"/>
              <a:buChar char="•"/>
            </a:pPr>
            <a:r>
              <a:rPr lang="en-NZ" altLang="en-US" dirty="0">
                <a:cs typeface="Arial" panose="020B0604020202020204" pitchFamily="34" charset="0"/>
              </a:rPr>
              <a:t>greater consistency in performance</a:t>
            </a:r>
          </a:p>
          <a:p>
            <a:pPr lvl="1">
              <a:buFont typeface="Arial" panose="020B0604020202020204" pitchFamily="34" charset="0"/>
              <a:buChar char="•"/>
            </a:pPr>
            <a:endParaRPr lang="en-NZ" altLang="en-US" dirty="0">
              <a:cs typeface="Arial" panose="020B0604020202020204" pitchFamily="34" charset="0"/>
            </a:endParaRPr>
          </a:p>
          <a:p>
            <a:pPr lvl="1">
              <a:buFont typeface="Arial" panose="020B0604020202020204" pitchFamily="34" charset="0"/>
              <a:buChar char="•"/>
            </a:pPr>
            <a:r>
              <a:rPr lang="en-NZ" altLang="en-US" dirty="0">
                <a:cs typeface="Arial" panose="020B0604020202020204" pitchFamily="34" charset="0"/>
              </a:rPr>
              <a:t>better deployment of staff (use of experts)</a:t>
            </a:r>
          </a:p>
          <a:p>
            <a:pPr lvl="1">
              <a:buFont typeface="Arial" panose="020B0604020202020204" pitchFamily="34" charset="0"/>
              <a:buChar char="•"/>
            </a:pPr>
            <a:endParaRPr lang="en-NZ" altLang="en-US" dirty="0">
              <a:cs typeface="Arial" panose="020B0604020202020204" pitchFamily="34" charset="0"/>
            </a:endParaRPr>
          </a:p>
          <a:p>
            <a:pPr lvl="1">
              <a:buFont typeface="Arial" panose="020B0604020202020204" pitchFamily="34" charset="0"/>
              <a:buChar char="•"/>
            </a:pPr>
            <a:r>
              <a:rPr lang="en-NZ" altLang="en-US" dirty="0">
                <a:cs typeface="Arial" panose="020B0604020202020204" pitchFamily="34" charset="0"/>
              </a:rPr>
              <a:t>better decision-making re prosecutions/disciplinary etc</a:t>
            </a:r>
          </a:p>
          <a:p>
            <a:pPr lvl="1">
              <a:buFont typeface="Arial" panose="020B0604020202020204" pitchFamily="34" charset="0"/>
              <a:buChar char="•"/>
            </a:pPr>
            <a:endParaRPr lang="en-NZ" altLang="en-US" dirty="0">
              <a:cs typeface="Arial" panose="020B0604020202020204" pitchFamily="34" charset="0"/>
            </a:endParaRPr>
          </a:p>
          <a:p>
            <a:pPr lvl="1">
              <a:buFont typeface="Arial" panose="020B0604020202020204" pitchFamily="34" charset="0"/>
              <a:buChar char="•"/>
            </a:pPr>
            <a:r>
              <a:rPr lang="en-NZ" altLang="en-US" dirty="0">
                <a:cs typeface="Arial" panose="020B0604020202020204" pitchFamily="34" charset="0"/>
              </a:rPr>
              <a:t>enhanced credibility of investigators</a:t>
            </a:r>
          </a:p>
          <a:p>
            <a:pPr lvl="1">
              <a:buFont typeface="Arial" panose="020B0604020202020204" pitchFamily="34" charset="0"/>
              <a:buChar char="•"/>
            </a:pPr>
            <a:endParaRPr lang="en-NZ" altLang="en-US" dirty="0">
              <a:cs typeface="Arial" panose="020B0604020202020204" pitchFamily="34" charset="0"/>
            </a:endParaRPr>
          </a:p>
          <a:p>
            <a:pPr lvl="1">
              <a:buFont typeface="Arial" panose="020B0604020202020204" pitchFamily="34" charset="0"/>
              <a:buChar char="•"/>
            </a:pPr>
            <a:r>
              <a:rPr lang="en-NZ" altLang="en-US" dirty="0">
                <a:cs typeface="Arial" panose="020B0604020202020204" pitchFamily="34" charset="0"/>
              </a:rPr>
              <a:t>improved public trust and confidence</a:t>
            </a:r>
          </a:p>
          <a:p>
            <a:endParaRPr lang="en-GB" altLang="en-US" dirty="0"/>
          </a:p>
        </p:txBody>
      </p:sp>
    </p:spTree>
    <p:extLst>
      <p:ext uri="{BB962C8B-B14F-4D97-AF65-F5344CB8AC3E}">
        <p14:creationId xmlns:p14="http://schemas.microsoft.com/office/powerpoint/2010/main" val="1729053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8" end="8"/>
                                            </p:txEl>
                                          </p:spTgt>
                                        </p:tgtEl>
                                        <p:attrNameLst>
                                          <p:attrName>style.visibility</p:attrName>
                                        </p:attrNameLst>
                                      </p:cBhvr>
                                      <p:to>
                                        <p:strVal val="visible"/>
                                      </p:to>
                                    </p:set>
                                    <p:anim calcmode="lin" valueType="num">
                                      <p:cBhvr additive="base">
                                        <p:cTn id="3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anim calcmode="lin" valueType="num">
                                      <p:cBhvr additive="base">
                                        <p:cTn id="43"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12" end="12"/>
                                            </p:txEl>
                                          </p:spTgt>
                                        </p:tgtEl>
                                        <p:attrNameLst>
                                          <p:attrName>style.visibility</p:attrName>
                                        </p:attrNameLst>
                                      </p:cBhvr>
                                      <p:to>
                                        <p:strVal val="visible"/>
                                      </p:to>
                                    </p:set>
                                    <p:anim calcmode="lin" valueType="num">
                                      <p:cBhvr additive="base">
                                        <p:cTn id="49"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bwMode="auto">
          <a:xfrm>
            <a:off x="1992313" y="1196975"/>
            <a:ext cx="8229600" cy="4466978"/>
          </a:xfr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endParaRPr lang="en-US" dirty="0">
              <a:latin typeface="+mn-lt"/>
            </a:endParaRPr>
          </a:p>
          <a:p>
            <a:r>
              <a:rPr lang="en-US" dirty="0">
                <a:latin typeface="+mn-lt"/>
              </a:rPr>
              <a:t>To confirm what they have heard and moreover, to confirm the understanding of both parties</a:t>
            </a:r>
          </a:p>
          <a:p>
            <a:endParaRPr lang="en-US" dirty="0">
              <a:latin typeface="+mn-lt"/>
            </a:endParaRPr>
          </a:p>
          <a:p>
            <a:r>
              <a:rPr lang="en-US" dirty="0">
                <a:latin typeface="+mn-lt"/>
              </a:rPr>
              <a:t>The ability to listen actively demonstrates nothing is being assumed or taken for granted</a:t>
            </a:r>
          </a:p>
          <a:p>
            <a:endParaRPr lang="en-US" dirty="0">
              <a:latin typeface="+mn-lt"/>
            </a:endParaRPr>
          </a:p>
          <a:p>
            <a:r>
              <a:rPr lang="en-US" dirty="0">
                <a:latin typeface="+mn-lt"/>
              </a:rPr>
              <a:t>Active listening can be used to improve personal relationships, reduce misunderstanding and conflicts, strengthen cooperation, and foster understanding</a:t>
            </a:r>
            <a:endParaRPr lang="en-GB" dirty="0">
              <a:latin typeface="+mn-lt"/>
            </a:endParaRPr>
          </a:p>
        </p:txBody>
      </p:sp>
      <p:sp>
        <p:nvSpPr>
          <p:cNvPr id="3" name="TextBox 2">
            <a:extLst>
              <a:ext uri="{FF2B5EF4-FFF2-40B4-BE49-F238E27FC236}">
                <a16:creationId xmlns:a16="http://schemas.microsoft.com/office/drawing/2014/main" id="{2B1412DC-7B30-7617-14C5-55F89F4960E0}"/>
              </a:ext>
            </a:extLst>
          </p:cNvPr>
          <p:cNvSpPr txBox="1"/>
          <p:nvPr/>
        </p:nvSpPr>
        <p:spPr>
          <a:xfrm>
            <a:off x="568171" y="363050"/>
            <a:ext cx="10963922" cy="830997"/>
          </a:xfrm>
          <a:prstGeom prst="rect">
            <a:avLst/>
          </a:prstGeom>
          <a:noFill/>
        </p:spPr>
        <p:txBody>
          <a:bodyPr wrap="square">
            <a:spAutoFit/>
          </a:bodyPr>
          <a:lstStyle/>
          <a:p>
            <a:pPr algn="ctr"/>
            <a:r>
              <a:rPr kumimoji="0" lang="en-GB" sz="4800" b="1" i="0" u="none" strike="noStrike" kern="1200" cap="none" spc="0" normalizeH="0" baseline="0" noProof="0" dirty="0">
                <a:ln>
                  <a:noFill/>
                </a:ln>
                <a:solidFill>
                  <a:srgbClr val="C00000"/>
                </a:solidFill>
                <a:effectLst/>
                <a:uLnTx/>
                <a:uFillTx/>
                <a:latin typeface="Calibri" panose="020F0502020204030204"/>
                <a:ea typeface="+mj-ea"/>
                <a:cs typeface="Poppins Black" panose="00000A00000000000000" pitchFamily="50" charset="0"/>
              </a:rPr>
              <a:t>Active Listening</a:t>
            </a:r>
            <a:endParaRPr lang="en-GB" dirty="0"/>
          </a:p>
        </p:txBody>
      </p:sp>
    </p:spTree>
    <p:extLst>
      <p:ext uri="{BB962C8B-B14F-4D97-AF65-F5344CB8AC3E}">
        <p14:creationId xmlns:p14="http://schemas.microsoft.com/office/powerpoint/2010/main" val="57078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351584" y="908720"/>
            <a:ext cx="764438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sz="3200" b="1" dirty="0">
                <a:solidFill>
                  <a:srgbClr val="C00000"/>
                </a:solidFill>
                <a:latin typeface="+mn-lt"/>
              </a:rPr>
              <a:t>Finding out the truth – Open Questions</a:t>
            </a:r>
            <a:endParaRPr lang="en-US" sz="3200" b="1" dirty="0">
              <a:solidFill>
                <a:srgbClr val="C00000"/>
              </a:solidFill>
              <a:latin typeface="+mn-lt"/>
            </a:endParaRPr>
          </a:p>
        </p:txBody>
      </p:sp>
      <p:graphicFrame>
        <p:nvGraphicFramePr>
          <p:cNvPr id="2" name="Content Placeholder 1"/>
          <p:cNvGraphicFramePr>
            <a:graphicFrameLocks noGrp="1"/>
          </p:cNvGraphicFramePr>
          <p:nvPr>
            <p:ph sz="half" idx="2"/>
          </p:nvPr>
        </p:nvGraphicFramePr>
        <p:xfrm>
          <a:off x="1981200" y="1568138"/>
          <a:ext cx="4040188" cy="395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sz="quarter" idx="4"/>
          </p:nvPr>
        </p:nvGraphicFramePr>
        <p:xfrm>
          <a:off x="6169026" y="1622730"/>
          <a:ext cx="4041775" cy="44633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411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6"/>
          <p:cNvSpPr>
            <a:spLocks noGrp="1"/>
          </p:cNvSpPr>
          <p:nvPr>
            <p:ph type="title"/>
          </p:nvPr>
        </p:nvSpPr>
        <p:spPr bwMode="auto">
          <a:xfrm>
            <a:off x="1991544" y="447256"/>
            <a:ext cx="8229600" cy="1712414"/>
          </a:xfrm>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GB" b="1" dirty="0">
                <a:solidFill>
                  <a:srgbClr val="C00000"/>
                </a:solidFill>
                <a:latin typeface="+mn-lt"/>
              </a:rPr>
              <a:t>Questioning Funnel</a:t>
            </a:r>
          </a:p>
        </p:txBody>
      </p:sp>
      <p:cxnSp>
        <p:nvCxnSpPr>
          <p:cNvPr id="9" name="Straight Connector 8"/>
          <p:cNvCxnSpPr/>
          <p:nvPr/>
        </p:nvCxnSpPr>
        <p:spPr>
          <a:xfrm>
            <a:off x="4275536" y="2420516"/>
            <a:ext cx="649287" cy="176530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6669486" y="2420516"/>
            <a:ext cx="719137" cy="176530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924822" y="4185816"/>
            <a:ext cx="0" cy="183515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669486" y="4185816"/>
            <a:ext cx="34925" cy="1835150"/>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4940698" y="2433217"/>
            <a:ext cx="1800225"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Tell</a:t>
            </a:r>
          </a:p>
        </p:txBody>
      </p:sp>
      <p:sp>
        <p:nvSpPr>
          <p:cNvPr id="23" name="TextBox 22"/>
          <p:cNvSpPr txBox="1"/>
          <p:nvPr/>
        </p:nvSpPr>
        <p:spPr>
          <a:xfrm>
            <a:off x="4943873" y="2895179"/>
            <a:ext cx="1800225"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Explain</a:t>
            </a:r>
          </a:p>
        </p:txBody>
      </p:sp>
      <p:sp>
        <p:nvSpPr>
          <p:cNvPr id="24" name="TextBox 23"/>
          <p:cNvSpPr txBox="1"/>
          <p:nvPr/>
        </p:nvSpPr>
        <p:spPr>
          <a:xfrm>
            <a:off x="4940698" y="3357142"/>
            <a:ext cx="1800225"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Describe</a:t>
            </a:r>
          </a:p>
        </p:txBody>
      </p:sp>
      <p:sp>
        <p:nvSpPr>
          <p:cNvPr id="77834" name="TextBox 24"/>
          <p:cNvSpPr txBox="1">
            <a:spLocks noChangeArrowheads="1"/>
          </p:cNvSpPr>
          <p:nvPr/>
        </p:nvSpPr>
        <p:spPr bwMode="auto">
          <a:xfrm>
            <a:off x="5588398" y="4365204"/>
            <a:ext cx="504825" cy="120015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5WH</a:t>
            </a:r>
          </a:p>
        </p:txBody>
      </p:sp>
      <p:sp>
        <p:nvSpPr>
          <p:cNvPr id="26" name="Curved Up Arrow 25"/>
          <p:cNvSpPr/>
          <p:nvPr/>
        </p:nvSpPr>
        <p:spPr>
          <a:xfrm>
            <a:off x="5840811" y="5805066"/>
            <a:ext cx="2251075" cy="647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7061598" y="5305004"/>
            <a:ext cx="1800225"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28" name="TextBox 27"/>
          <p:cNvSpPr txBox="1"/>
          <p:nvPr/>
        </p:nvSpPr>
        <p:spPr>
          <a:xfrm>
            <a:off x="4943873" y="1772817"/>
            <a:ext cx="1800225"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Topic</a:t>
            </a:r>
          </a:p>
        </p:txBody>
      </p:sp>
    </p:spTree>
    <p:extLst>
      <p:ext uri="{BB962C8B-B14F-4D97-AF65-F5344CB8AC3E}">
        <p14:creationId xmlns:p14="http://schemas.microsoft.com/office/powerpoint/2010/main" val="22657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97149" y="242887"/>
            <a:ext cx="11265763" cy="1295402"/>
          </a:xfrm>
        </p:spPr>
        <p:txBody>
          <a:bodyPr>
            <a:normAutofit/>
          </a:bodyPr>
          <a:lstStyle/>
          <a:p>
            <a:pPr algn="ctr" eaLnBrk="1" hangingPunct="1"/>
            <a:r>
              <a:rPr lang="en-NZ" altLang="en-US" b="1" dirty="0">
                <a:solidFill>
                  <a:srgbClr val="C00000"/>
                </a:solidFill>
                <a:latin typeface="+mn-lt"/>
                <a:ea typeface="Myriad Pro"/>
                <a:cs typeface="Arial" panose="020B0604020202020204" pitchFamily="34" charset="0"/>
              </a:rPr>
              <a:t>Questioning sequence</a:t>
            </a:r>
            <a:endParaRPr lang="en-US" altLang="en-US" b="1" dirty="0">
              <a:solidFill>
                <a:srgbClr val="C00000"/>
              </a:solidFill>
              <a:latin typeface="+mn-lt"/>
              <a:ea typeface="Myriad Pro"/>
              <a:cs typeface="Arial" panose="020B0604020202020204" pitchFamily="34" charset="0"/>
            </a:endParaRPr>
          </a:p>
        </p:txBody>
      </p:sp>
      <p:sp>
        <p:nvSpPr>
          <p:cNvPr id="204808" name="Rectangle 8"/>
          <p:cNvSpPr>
            <a:spLocks noGrp="1" noChangeArrowheads="1"/>
          </p:cNvSpPr>
          <p:nvPr>
            <p:ph type="body" sz="half" idx="1"/>
          </p:nvPr>
        </p:nvSpPr>
        <p:spPr>
          <a:xfrm>
            <a:off x="2209799" y="1690687"/>
            <a:ext cx="3400887" cy="4017639"/>
          </a:xfrm>
        </p:spPr>
        <p:txBody>
          <a:bodyPr>
            <a:normAutofit lnSpcReduction="10000"/>
          </a:bodyPr>
          <a:lstStyle/>
          <a:p>
            <a:pPr eaLnBrk="1" hangingPunct="1"/>
            <a:r>
              <a:rPr lang="en-NZ" altLang="en-US" sz="1800" dirty="0">
                <a:ea typeface="Myriad Pro"/>
                <a:cs typeface="Arial" panose="020B0604020202020204" pitchFamily="34" charset="0"/>
              </a:rPr>
              <a:t>Use open TEDS style questions until these are no longer productive. It is possible to obtain all information by asking open questions.</a:t>
            </a:r>
          </a:p>
          <a:p>
            <a:pPr eaLnBrk="1" hangingPunct="1"/>
            <a:endParaRPr lang="en-NZ" altLang="en-US" sz="1800" b="1" dirty="0">
              <a:ea typeface="Myriad Pro"/>
              <a:cs typeface="Arial" panose="020B0604020202020204" pitchFamily="34" charset="0"/>
            </a:endParaRPr>
          </a:p>
          <a:p>
            <a:pPr eaLnBrk="1" hangingPunct="1"/>
            <a:r>
              <a:rPr lang="en-NZ" altLang="en-US" sz="1800" dirty="0">
                <a:ea typeface="Myriad Pro"/>
                <a:cs typeface="Arial" panose="020B0604020202020204" pitchFamily="34" charset="0"/>
              </a:rPr>
              <a:t>Use probing 5WH questions when and where necessary.</a:t>
            </a:r>
          </a:p>
          <a:p>
            <a:pPr eaLnBrk="1" hangingPunct="1"/>
            <a:endParaRPr lang="en-NZ" altLang="en-US" sz="1800" b="1" dirty="0">
              <a:ea typeface="Myriad Pro"/>
              <a:cs typeface="Arial" panose="020B0604020202020204" pitchFamily="34" charset="0"/>
            </a:endParaRPr>
          </a:p>
          <a:p>
            <a:pPr eaLnBrk="1" hangingPunct="1"/>
            <a:r>
              <a:rPr lang="en-NZ" altLang="en-US" sz="1800" dirty="0">
                <a:ea typeface="Myriad Pro"/>
                <a:cs typeface="Arial" panose="020B0604020202020204" pitchFamily="34" charset="0"/>
              </a:rPr>
              <a:t>Use appropriately closed questions sparingly, aimed at checking and confirming points raised</a:t>
            </a:r>
            <a:r>
              <a:rPr lang="en-NZ" altLang="en-US" sz="1800" dirty="0">
                <a:latin typeface="Arial" panose="020B0604020202020204" pitchFamily="34" charset="0"/>
                <a:ea typeface="Myriad Pro"/>
                <a:cs typeface="Arial" panose="020B0604020202020204" pitchFamily="34" charset="0"/>
              </a:rPr>
              <a:t>. </a:t>
            </a:r>
            <a:endParaRPr lang="en-US" altLang="en-US" sz="1800" dirty="0">
              <a:latin typeface="Arial" panose="020B0604020202020204" pitchFamily="34" charset="0"/>
              <a:ea typeface="Myriad Pro"/>
              <a:cs typeface="Arial" panose="020B0604020202020204" pitchFamily="34" charset="0"/>
            </a:endParaRPr>
          </a:p>
        </p:txBody>
      </p:sp>
      <p:sp>
        <p:nvSpPr>
          <p:cNvPr id="204804" name="Line 4"/>
          <p:cNvSpPr>
            <a:spLocks noChangeShapeType="1"/>
          </p:cNvSpPr>
          <p:nvPr/>
        </p:nvSpPr>
        <p:spPr bwMode="auto">
          <a:xfrm>
            <a:off x="6705600" y="2209800"/>
            <a:ext cx="1524000" cy="3810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05" name="Line 5"/>
          <p:cNvSpPr>
            <a:spLocks noChangeShapeType="1"/>
          </p:cNvSpPr>
          <p:nvPr/>
        </p:nvSpPr>
        <p:spPr bwMode="auto">
          <a:xfrm flipH="1">
            <a:off x="8229600" y="2209800"/>
            <a:ext cx="1676400" cy="3810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2" name="Text Box 12"/>
          <p:cNvSpPr txBox="1">
            <a:spLocks noChangeArrowheads="1"/>
          </p:cNvSpPr>
          <p:nvPr/>
        </p:nvSpPr>
        <p:spPr bwMode="auto">
          <a:xfrm>
            <a:off x="6400800" y="1690688"/>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NZ" altLang="en-US" sz="2800" b="1" i="0" u="none" strike="noStrike" kern="1200" cap="none" spc="0" normalizeH="0" baseline="0" noProof="0" dirty="0">
                <a:ln>
                  <a:noFill/>
                </a:ln>
                <a:solidFill>
                  <a:srgbClr val="002060"/>
                </a:solidFill>
                <a:effectLst/>
                <a:uLnTx/>
                <a:uFillTx/>
                <a:latin typeface="Myriad Pro"/>
                <a:ea typeface="ＭＳ Ｐゴシック" panose="020B0600070205080204" pitchFamily="34" charset="-128"/>
                <a:cs typeface="Myriad Pro"/>
              </a:rPr>
              <a:t>Information Funnel</a:t>
            </a:r>
            <a:endParaRPr kumimoji="0" lang="en-US" altLang="en-US" sz="2800" b="1" i="0" u="none" strike="noStrike" kern="1200" cap="none" spc="0" normalizeH="0" baseline="0" noProof="0" dirty="0">
              <a:ln>
                <a:noFill/>
              </a:ln>
              <a:solidFill>
                <a:srgbClr val="002060"/>
              </a:solidFill>
              <a:effectLst/>
              <a:uLnTx/>
              <a:uFillTx/>
              <a:latin typeface="Myriad Pro"/>
              <a:ea typeface="ＭＳ Ｐゴシック" panose="020B0600070205080204" pitchFamily="34" charset="-128"/>
              <a:cs typeface="Myriad Pro"/>
            </a:endParaRPr>
          </a:p>
        </p:txBody>
      </p:sp>
      <p:sp>
        <p:nvSpPr>
          <p:cNvPr id="204815" name="Line 15"/>
          <p:cNvSpPr>
            <a:spLocks noChangeShapeType="1"/>
          </p:cNvSpPr>
          <p:nvPr/>
        </p:nvSpPr>
        <p:spPr bwMode="auto">
          <a:xfrm>
            <a:off x="6515100" y="2422525"/>
            <a:ext cx="3657600" cy="0"/>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6" name="Line 16"/>
          <p:cNvSpPr>
            <a:spLocks noChangeShapeType="1"/>
          </p:cNvSpPr>
          <p:nvPr/>
        </p:nvSpPr>
        <p:spPr bwMode="auto">
          <a:xfrm>
            <a:off x="6477000" y="20574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7" name="Line 17"/>
          <p:cNvSpPr>
            <a:spLocks noChangeShapeType="1"/>
          </p:cNvSpPr>
          <p:nvPr/>
        </p:nvSpPr>
        <p:spPr bwMode="auto">
          <a:xfrm>
            <a:off x="10134600" y="20574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8" name="Line 18"/>
          <p:cNvSpPr>
            <a:spLocks noChangeShapeType="1"/>
          </p:cNvSpPr>
          <p:nvPr/>
        </p:nvSpPr>
        <p:spPr bwMode="auto">
          <a:xfrm>
            <a:off x="7010400" y="3886200"/>
            <a:ext cx="2514600" cy="0"/>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9" name="Line 19"/>
          <p:cNvSpPr>
            <a:spLocks noChangeShapeType="1"/>
          </p:cNvSpPr>
          <p:nvPr/>
        </p:nvSpPr>
        <p:spPr bwMode="auto">
          <a:xfrm>
            <a:off x="7010400" y="38862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0" name="Line 20"/>
          <p:cNvSpPr>
            <a:spLocks noChangeShapeType="1"/>
          </p:cNvSpPr>
          <p:nvPr/>
        </p:nvSpPr>
        <p:spPr bwMode="auto">
          <a:xfrm>
            <a:off x="9525000" y="38862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1" name="Line 21"/>
          <p:cNvSpPr>
            <a:spLocks noChangeShapeType="1"/>
          </p:cNvSpPr>
          <p:nvPr/>
        </p:nvSpPr>
        <p:spPr bwMode="auto">
          <a:xfrm>
            <a:off x="7848600" y="6165850"/>
            <a:ext cx="914400" cy="0"/>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2" name="Line 22"/>
          <p:cNvSpPr>
            <a:spLocks noChangeShapeType="1"/>
          </p:cNvSpPr>
          <p:nvPr/>
        </p:nvSpPr>
        <p:spPr bwMode="auto">
          <a:xfrm>
            <a:off x="7772400" y="55626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3" name="Line 23"/>
          <p:cNvSpPr>
            <a:spLocks noChangeShapeType="1"/>
          </p:cNvSpPr>
          <p:nvPr/>
        </p:nvSpPr>
        <p:spPr bwMode="auto">
          <a:xfrm>
            <a:off x="8686800" y="55626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584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0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0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8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8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48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build="p"/>
      <p:bldP spid="204804" grpId="0" animBg="1"/>
      <p:bldP spid="204805" grpId="0" animBg="1"/>
      <p:bldP spid="204812" grpId="0"/>
      <p:bldP spid="204815" grpId="0" animBg="1"/>
      <p:bldP spid="204816" grpId="0" animBg="1"/>
      <p:bldP spid="204817" grpId="0" animBg="1"/>
      <p:bldP spid="204818" grpId="0" animBg="1"/>
      <p:bldP spid="204819" grpId="0" animBg="1"/>
      <p:bldP spid="204820" grpId="0" animBg="1"/>
      <p:bldP spid="204821" grpId="0" animBg="1"/>
      <p:bldP spid="204822" grpId="0" animBg="1"/>
      <p:bldP spid="2048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5" descr="PhotoImage_Query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379" name="Rectangle 2"/>
          <p:cNvSpPr txBox="1">
            <a:spLocks noChangeArrowheads="1"/>
          </p:cNvSpPr>
          <p:nvPr/>
        </p:nvSpPr>
        <p:spPr bwMode="auto">
          <a:xfrm>
            <a:off x="1942299" y="4269021"/>
            <a:ext cx="7772400" cy="150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Calibri Light" panose="020F0302020204030204"/>
                <a:ea typeface="ＭＳ Ｐゴシック" panose="020B0600070205080204" pitchFamily="34" charset="-128"/>
                <a:cs typeface="Arial" panose="020B0604020202020204" pitchFamily="34" charset="0"/>
              </a:rPr>
              <a:t>QUESTIONING TIPS</a:t>
            </a:r>
          </a:p>
        </p:txBody>
      </p:sp>
    </p:spTree>
    <p:extLst>
      <p:ext uri="{BB962C8B-B14F-4D97-AF65-F5344CB8AC3E}">
        <p14:creationId xmlns:p14="http://schemas.microsoft.com/office/powerpoint/2010/main" val="49865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 name="Rectangle 2"/>
          <p:cNvSpPr txBox="1">
            <a:spLocks noChangeArrowheads="1"/>
          </p:cNvSpPr>
          <p:nvPr/>
        </p:nvSpPr>
        <p:spPr bwMode="auto">
          <a:xfrm>
            <a:off x="1409700" y="230820"/>
            <a:ext cx="9188450" cy="5832630"/>
          </a:xfrm>
          <a:prstGeom prst="rect">
            <a:avLst/>
          </a:prstGeom>
          <a:noFill/>
          <a:ln>
            <a:noFill/>
          </a:ln>
          <a:extLst>
            <a:ext uri="{FAA26D3D-D897-4be2-8F04-BA451C77F1D7}"/>
          </a:extLst>
        </p:spPr>
        <p:txBody>
          <a:bodyPr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900" b="1" i="0" u="none" strike="noStrike" kern="1200" cap="none" spc="0" normalizeH="0" baseline="0" noProof="0" dirty="0">
                <a:ln>
                  <a:noFill/>
                </a:ln>
                <a:solidFill>
                  <a:srgbClr val="1F497D"/>
                </a:solidFill>
                <a:effectLst/>
                <a:uLnTx/>
                <a:uFillTx/>
                <a:latin typeface="Arial" panose="020B0604020202020204" pitchFamily="34" charset="0"/>
                <a:ea typeface="ＭＳ Ｐゴシック"/>
                <a:cs typeface="Arial" panose="020B0604020202020204" pitchFamily="34" charset="0"/>
              </a:rPr>
              <a:t>      </a:t>
            </a:r>
            <a:r>
              <a:rPr kumimoji="0" lang="en-US" sz="4100" b="1" i="0" u="none" strike="noStrike" kern="1200" cap="none" spc="0" normalizeH="0" baseline="0" noProof="0" dirty="0">
                <a:ln>
                  <a:noFill/>
                </a:ln>
                <a:solidFill>
                  <a:srgbClr val="C00000"/>
                </a:solidFill>
                <a:effectLst/>
                <a:uLnTx/>
                <a:uFillTx/>
                <a:latin typeface="+mn-lt"/>
                <a:ea typeface="ＭＳ Ｐゴシック"/>
                <a:cs typeface="Arial" panose="020B0604020202020204" pitchFamily="34" charset="0"/>
              </a:rPr>
              <a:t>THE BASIC RULES OF CONVERSATION</a:t>
            </a:r>
            <a:br>
              <a:rPr kumimoji="0" lang="en-US" sz="2900" b="1" i="0" u="none" strike="noStrike" kern="1200" cap="none" spc="0" normalizeH="0" baseline="0" noProof="0" dirty="0">
                <a:ln>
                  <a:noFill/>
                </a:ln>
                <a:solidFill>
                  <a:srgbClr val="1F497D"/>
                </a:solidFill>
                <a:effectLst/>
                <a:uLnTx/>
                <a:uFillTx/>
                <a:latin typeface="+mn-lt"/>
                <a:ea typeface="ＭＳ Ｐゴシック"/>
                <a:cs typeface="Arial" panose="020B0604020202020204" pitchFamily="34" charset="0"/>
              </a:rPr>
            </a:br>
            <a:br>
              <a:rPr kumimoji="0" lang="en-US" sz="2900" b="1" i="0" u="none" strike="noStrike" kern="1200" cap="none" spc="0" normalizeH="0" baseline="0" noProof="0" dirty="0">
                <a:ln>
                  <a:noFill/>
                </a:ln>
                <a:solidFill>
                  <a:srgbClr val="1F497D"/>
                </a:solidFill>
                <a:effectLst/>
                <a:uLnTx/>
                <a:uFillTx/>
                <a:latin typeface="+mn-lt"/>
                <a:ea typeface="ＭＳ Ｐゴシック"/>
                <a:cs typeface="Arial" panose="020B0604020202020204" pitchFamily="34" charset="0"/>
              </a:rPr>
            </a:br>
            <a:r>
              <a:rPr kumimoji="0" lang="en-US" sz="2500" b="0" i="0" u="none" strike="noStrike" kern="1200" cap="none" spc="0" normalizeH="0" baseline="0" noProof="0" dirty="0" err="1">
                <a:ln>
                  <a:noFill/>
                </a:ln>
                <a:solidFill>
                  <a:prstClr val="black"/>
                </a:solidFill>
                <a:effectLst/>
                <a:uLnTx/>
                <a:uFillTx/>
                <a:latin typeface="+mn-lt"/>
                <a:ea typeface="ＭＳ Ｐゴシック"/>
                <a:cs typeface="Arial" panose="020B0604020202020204" pitchFamily="34" charset="0"/>
              </a:rPr>
              <a:t>Conversation</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requires co-operation.</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Co-operation grows from:</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R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Respect for the person</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Empathy</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Supportiveness</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P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Positiveness (Unconditional Positive Regard)</a:t>
            </a:r>
            <a:b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O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Openness</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N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Non-</a:t>
            </a:r>
            <a:r>
              <a:rPr kumimoji="0" lang="en-US" sz="2500" b="0" i="0" u="none" strike="noStrike" kern="1200" cap="none" spc="0" normalizeH="0" baseline="0" noProof="0" dirty="0" err="1">
                <a:ln>
                  <a:noFill/>
                </a:ln>
                <a:solidFill>
                  <a:prstClr val="black"/>
                </a:solidFill>
                <a:effectLst/>
                <a:uLnTx/>
                <a:uFillTx/>
                <a:latin typeface="+mn-lt"/>
                <a:ea typeface="ＭＳ Ｐゴシック"/>
                <a:cs typeface="Arial" panose="020B0604020202020204" pitchFamily="34" charset="0"/>
              </a:rPr>
              <a:t>judgemental</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attitude</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Straightforward talk</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Equals talking ‘across’ to each other</a:t>
            </a:r>
          </a:p>
        </p:txBody>
      </p:sp>
    </p:spTree>
    <p:extLst>
      <p:ext uri="{BB962C8B-B14F-4D97-AF65-F5344CB8AC3E}">
        <p14:creationId xmlns:p14="http://schemas.microsoft.com/office/powerpoint/2010/main" val="3779727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475" name="Rectangle 4"/>
          <p:cNvSpPr txBox="1">
            <a:spLocks noChangeArrowheads="1"/>
          </p:cNvSpPr>
          <p:nvPr/>
        </p:nvSpPr>
        <p:spPr bwMode="auto">
          <a:xfrm>
            <a:off x="1819275" y="426128"/>
            <a:ext cx="7920038" cy="57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ECHO PROBE</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9AE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 the forms were duplicated”</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“Duplicated?”</a:t>
            </a: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3600"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MIRROR PROBE</a:t>
            </a: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3600"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“she blamed you?”</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“Blamed you?”</a:t>
            </a: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2800" b="1" i="0" u="none" strike="noStrike" kern="1200" cap="none" spc="0" normalizeH="0" baseline="0" noProof="0" dirty="0">
              <a:ln>
                <a:noFill/>
              </a:ln>
              <a:solidFill>
                <a:srgbClr val="898989"/>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2800" b="1" i="0" u="none" strike="noStrike" kern="1200" cap="none" spc="0" normalizeH="0" baseline="0" noProof="0" dirty="0">
              <a:ln>
                <a:noFill/>
              </a:ln>
              <a:solidFill>
                <a:srgbClr val="898989"/>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2800" b="0" i="0" u="none" strike="noStrike" kern="1200" cap="none" spc="0" normalizeH="0" baseline="0" noProof="0" dirty="0">
              <a:ln>
                <a:noFill/>
              </a:ln>
              <a:solidFill>
                <a:srgbClr val="898989"/>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9930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571" name="Rectangle 2"/>
          <p:cNvSpPr txBox="1">
            <a:spLocks noChangeArrowheads="1"/>
          </p:cNvSpPr>
          <p:nvPr/>
        </p:nvSpPr>
        <p:spPr bwMode="auto">
          <a:xfrm>
            <a:off x="1145219" y="491881"/>
            <a:ext cx="10351364" cy="517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t> </a:t>
            </a:r>
            <a:r>
              <a:rPr kumimoji="0" lang="en-US"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mn-cs"/>
              </a:rPr>
              <a:t>EFFECTIVE NON VERBAL COMMUNICATION</a:t>
            </a:r>
            <a:b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br>
            <a:b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br>
            <a:r>
              <a:rPr kumimoji="0" lang="en-US" altLang="en-US"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S</a:t>
            </a:r>
            <a: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Signs of sincerity</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O</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Open posture</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F</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Forward lean</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T </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Touch</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E </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Eye contact</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N </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Nods</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S</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Supportive</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sounds and silence</a:t>
            </a:r>
            <a:endPar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endParaRPr>
          </a:p>
        </p:txBody>
      </p:sp>
      <p:pic>
        <p:nvPicPr>
          <p:cNvPr id="109572" name="Picture 4" descr="body_langu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447" y="2065878"/>
            <a:ext cx="2796703" cy="31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65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619" name="Rectangle 2"/>
          <p:cNvSpPr txBox="1">
            <a:spLocks noChangeArrowheads="1"/>
          </p:cNvSpPr>
          <p:nvPr/>
        </p:nvSpPr>
        <p:spPr bwMode="auto">
          <a:xfrm>
            <a:off x="896645" y="328474"/>
            <a:ext cx="10484528" cy="53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INAPPROPRIATE QUESTIONS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6600" b="1" dirty="0">
                <a:latin typeface="+mn-lt"/>
                <a:ea typeface="ＭＳ Ｐゴシック" panose="020B0600070205080204" pitchFamily="34" charset="-128"/>
                <a:cs typeface="Arial" panose="020B0604020202020204" pitchFamily="34" charset="0"/>
              </a:rPr>
              <a:t>AND</a:t>
            </a:r>
            <a:r>
              <a:rPr lang="en-US" altLang="en-US" sz="6600" b="1" dirty="0">
                <a:solidFill>
                  <a:srgbClr val="C00000"/>
                </a:solidFill>
                <a:latin typeface="+mn-lt"/>
                <a:ea typeface="ＭＳ Ｐゴシック" panose="020B0600070205080204" pitchFamily="34" charset="-128"/>
                <a:cs typeface="Arial" panose="020B06040202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BLAME</a:t>
            </a:r>
          </a:p>
        </p:txBody>
      </p:sp>
    </p:spTree>
    <p:extLst>
      <p:ext uri="{BB962C8B-B14F-4D97-AF65-F5344CB8AC3E}">
        <p14:creationId xmlns:p14="http://schemas.microsoft.com/office/powerpoint/2010/main" val="58722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668" name="Title 1"/>
          <p:cNvSpPr>
            <a:spLocks noGrp="1"/>
          </p:cNvSpPr>
          <p:nvPr>
            <p:ph type="title"/>
          </p:nvPr>
        </p:nvSpPr>
        <p:spPr>
          <a:xfrm>
            <a:off x="323273" y="696912"/>
            <a:ext cx="11369963" cy="1113415"/>
          </a:xfrm>
        </p:spPr>
        <p:txBody>
          <a:bodyPr>
            <a:normAutofit/>
          </a:bodyPr>
          <a:lstStyle/>
          <a:p>
            <a:pPr algn="ctr"/>
            <a:r>
              <a:rPr lang="en-US" altLang="en-US" b="1" dirty="0">
                <a:solidFill>
                  <a:srgbClr val="C00000"/>
                </a:solidFill>
                <a:latin typeface="+mn-lt"/>
                <a:ea typeface="ＭＳ Ｐゴシック" panose="020B0600070205080204" pitchFamily="34" charset="-128"/>
                <a:cs typeface="Arial" panose="020B0604020202020204" pitchFamily="34" charset="0"/>
              </a:rPr>
              <a:t>FORCED CHOICE QUESTIONS</a:t>
            </a:r>
            <a:endParaRPr lang="en-GB" altLang="en-US" b="1" dirty="0">
              <a:solidFill>
                <a:srgbClr val="C00000"/>
              </a:solidFill>
              <a:latin typeface="+mn-lt"/>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1955800" y="2309092"/>
            <a:ext cx="7751618" cy="701964"/>
          </a:xfrm>
        </p:spPr>
        <p:txBody>
          <a:bodyPr/>
          <a:lstStyle/>
          <a:p>
            <a:pPr marL="0" indent="0" algn="ctr">
              <a:buNone/>
              <a:defRPr/>
            </a:pPr>
            <a:r>
              <a:rPr lang="en-US" altLang="en-US" b="1" dirty="0">
                <a:latin typeface="+mn-lt"/>
                <a:ea typeface="ＭＳ Ｐゴシック" pitchFamily="34" charset="-128"/>
                <a:cs typeface="Myriad Pro"/>
              </a:rPr>
              <a:t>“Do you prefer Tea or Coffee?”</a:t>
            </a:r>
          </a:p>
          <a:p>
            <a:pPr marL="0" indent="0" algn="ctr">
              <a:buNone/>
              <a:defRPr/>
            </a:pPr>
            <a:endParaRPr lang="en-US" altLang="en-US" b="1" dirty="0">
              <a:solidFill>
                <a:srgbClr val="084A99"/>
              </a:solidFill>
              <a:latin typeface="Myriad Pro"/>
              <a:ea typeface="ＭＳ Ｐゴシック" pitchFamily="34" charset="-128"/>
              <a:cs typeface="Myriad Pro"/>
            </a:endParaRPr>
          </a:p>
          <a:p>
            <a:pPr marL="0" indent="0" algn="ctr">
              <a:buNone/>
              <a:defRPr/>
            </a:pPr>
            <a:endParaRPr lang="en-US" altLang="en-US" b="1" dirty="0">
              <a:solidFill>
                <a:srgbClr val="084A99"/>
              </a:solidFill>
              <a:latin typeface="Myriad Pro"/>
              <a:ea typeface="ＭＳ Ｐゴシック" pitchFamily="34" charset="-128"/>
              <a:cs typeface="Myriad Pro"/>
            </a:endParaRPr>
          </a:p>
          <a:p>
            <a:pPr>
              <a:defRPr/>
            </a:pPr>
            <a:endParaRPr lang="en-GB" dirty="0"/>
          </a:p>
        </p:txBody>
      </p:sp>
      <p:pic>
        <p:nvPicPr>
          <p:cNvPr id="113670" name="Picture 5" descr="mycuppa_coffee_or_tea-thu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702" y="3011056"/>
            <a:ext cx="5968595" cy="305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91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11658" y="417250"/>
            <a:ext cx="9475342" cy="1813188"/>
          </a:xfrm>
        </p:spPr>
        <p:txBody>
          <a:bodyPr/>
          <a:lstStyle/>
          <a:p>
            <a:r>
              <a:rPr lang="en-GB" altLang="en-US" sz="4000" b="1" dirty="0">
                <a:solidFill>
                  <a:srgbClr val="C00000"/>
                </a:solidFill>
                <a:latin typeface="Calibri" panose="020F0502020204030204" pitchFamily="34" charset="0"/>
                <a:ea typeface="ＭＳ Ｐゴシック" panose="020B0600070205080204" pitchFamily="34" charset="-128"/>
              </a:rPr>
              <a:t>Who are we Interviewing or Interrogating?</a:t>
            </a:r>
            <a:endParaRPr lang="en-GB" altLang="en-US" sz="4000" b="1" dirty="0">
              <a:solidFill>
                <a:srgbClr val="C00000"/>
              </a:solidFill>
            </a:endParaRPr>
          </a:p>
        </p:txBody>
      </p:sp>
      <p:sp>
        <p:nvSpPr>
          <p:cNvPr id="8195" name="Content Placeholder 2"/>
          <p:cNvSpPr>
            <a:spLocks noGrp="1"/>
          </p:cNvSpPr>
          <p:nvPr>
            <p:ph idx="1"/>
          </p:nvPr>
        </p:nvSpPr>
        <p:spPr>
          <a:xfrm>
            <a:off x="409255" y="2133635"/>
            <a:ext cx="3453829" cy="2900703"/>
          </a:xfrm>
        </p:spPr>
        <p:txBody>
          <a:bodyPr/>
          <a:lstStyle/>
          <a:p>
            <a:r>
              <a:rPr lang="en-GB" altLang="en-US" dirty="0"/>
              <a:t>Suspect</a:t>
            </a:r>
          </a:p>
          <a:p>
            <a:r>
              <a:rPr lang="en-GB" altLang="en-US" dirty="0"/>
              <a:t>Witness</a:t>
            </a:r>
          </a:p>
          <a:p>
            <a:r>
              <a:rPr lang="en-GB" altLang="en-US" dirty="0"/>
              <a:t>Victim</a:t>
            </a:r>
          </a:p>
          <a:p>
            <a:r>
              <a:rPr lang="en-GB" altLang="en-US" dirty="0"/>
              <a:t>Bystander</a:t>
            </a:r>
          </a:p>
          <a:p>
            <a:r>
              <a:rPr lang="en-GB" altLang="en-US" dirty="0"/>
              <a:t>Expert</a:t>
            </a:r>
          </a:p>
        </p:txBody>
      </p:sp>
      <p:sp>
        <p:nvSpPr>
          <p:cNvPr id="2" name="TextBox 1">
            <a:extLst>
              <a:ext uri="{FF2B5EF4-FFF2-40B4-BE49-F238E27FC236}">
                <a16:creationId xmlns:a16="http://schemas.microsoft.com/office/drawing/2014/main" id="{0B887A85-7456-3992-0C1E-27D5B08D9B78}"/>
              </a:ext>
            </a:extLst>
          </p:cNvPr>
          <p:cNvSpPr txBox="1"/>
          <p:nvPr/>
        </p:nvSpPr>
        <p:spPr>
          <a:xfrm>
            <a:off x="5363111" y="3195264"/>
            <a:ext cx="2519472" cy="646331"/>
          </a:xfrm>
          <a:prstGeom prst="rect">
            <a:avLst/>
          </a:prstGeom>
          <a:solidFill>
            <a:srgbClr val="FFFF00"/>
          </a:solidFill>
          <a:ln w="38100">
            <a:solidFill>
              <a:srgbClr val="0070C0"/>
            </a:solidFill>
          </a:ln>
        </p:spPr>
        <p:txBody>
          <a:bodyPr wrap="none" rtlCol="0">
            <a:spAutoFit/>
          </a:bodyPr>
          <a:lstStyle/>
          <a:p>
            <a:r>
              <a:rPr lang="en-US" sz="3600" dirty="0"/>
              <a:t>Interviewing</a:t>
            </a:r>
          </a:p>
        </p:txBody>
      </p:sp>
      <p:sp>
        <p:nvSpPr>
          <p:cNvPr id="3" name="TextBox 2">
            <a:extLst>
              <a:ext uri="{FF2B5EF4-FFF2-40B4-BE49-F238E27FC236}">
                <a16:creationId xmlns:a16="http://schemas.microsoft.com/office/drawing/2014/main" id="{3A5F0AF3-1470-C1CE-8F30-889DA585283E}"/>
              </a:ext>
            </a:extLst>
          </p:cNvPr>
          <p:cNvSpPr txBox="1"/>
          <p:nvPr/>
        </p:nvSpPr>
        <p:spPr>
          <a:xfrm>
            <a:off x="5371673" y="5433317"/>
            <a:ext cx="2724720" cy="646331"/>
          </a:xfrm>
          <a:prstGeom prst="rect">
            <a:avLst/>
          </a:prstGeom>
          <a:solidFill>
            <a:srgbClr val="FF0000"/>
          </a:solidFill>
          <a:ln w="38100">
            <a:solidFill>
              <a:srgbClr val="0070C0"/>
            </a:solidFill>
          </a:ln>
        </p:spPr>
        <p:txBody>
          <a:bodyPr wrap="none" rtlCol="0">
            <a:spAutoFit/>
          </a:bodyPr>
          <a:lstStyle/>
          <a:p>
            <a:r>
              <a:rPr lang="en-US" sz="3600" dirty="0"/>
              <a:t>Interrogating </a:t>
            </a:r>
          </a:p>
        </p:txBody>
      </p:sp>
      <p:sp>
        <p:nvSpPr>
          <p:cNvPr id="4" name="Right Brace 3">
            <a:extLst>
              <a:ext uri="{FF2B5EF4-FFF2-40B4-BE49-F238E27FC236}">
                <a16:creationId xmlns:a16="http://schemas.microsoft.com/office/drawing/2014/main" id="{AC37045F-2447-1EA3-CFD9-DE76CA816527}"/>
              </a:ext>
            </a:extLst>
          </p:cNvPr>
          <p:cNvSpPr/>
          <p:nvPr/>
        </p:nvSpPr>
        <p:spPr>
          <a:xfrm>
            <a:off x="2167847" y="2147299"/>
            <a:ext cx="1263721" cy="2661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38100">
                <a:solidFill>
                  <a:schemeClr val="accent2"/>
                </a:solidFill>
                <a:prstDash val="solid"/>
              </a:ln>
              <a:solidFill>
                <a:schemeClr val="accent2">
                  <a:lumMod val="40000"/>
                  <a:lumOff val="60000"/>
                </a:schemeClr>
              </a:solidFill>
            </a:endParaRPr>
          </a:p>
        </p:txBody>
      </p:sp>
      <p:sp>
        <p:nvSpPr>
          <p:cNvPr id="5" name="Arrow: Notched Right 4">
            <a:extLst>
              <a:ext uri="{FF2B5EF4-FFF2-40B4-BE49-F238E27FC236}">
                <a16:creationId xmlns:a16="http://schemas.microsoft.com/office/drawing/2014/main" id="{90749B3D-5948-45CB-8624-52DFB5E14F3E}"/>
              </a:ext>
            </a:extLst>
          </p:cNvPr>
          <p:cNvSpPr/>
          <p:nvPr/>
        </p:nvSpPr>
        <p:spPr>
          <a:xfrm>
            <a:off x="3493213" y="2897313"/>
            <a:ext cx="1592495" cy="120207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Striped Right 5">
            <a:extLst>
              <a:ext uri="{FF2B5EF4-FFF2-40B4-BE49-F238E27FC236}">
                <a16:creationId xmlns:a16="http://schemas.microsoft.com/office/drawing/2014/main" id="{4ECACE8C-AC9A-3C66-88E4-723E49A09DBC}"/>
              </a:ext>
            </a:extLst>
          </p:cNvPr>
          <p:cNvSpPr/>
          <p:nvPr/>
        </p:nvSpPr>
        <p:spPr>
          <a:xfrm rot="5400000">
            <a:off x="6143945" y="4161036"/>
            <a:ext cx="1150706" cy="863029"/>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32C36B30-0A05-BAD9-9AEA-0C3C0D187D74}"/>
              </a:ext>
            </a:extLst>
          </p:cNvPr>
          <p:cNvSpPr/>
          <p:nvPr/>
        </p:nvSpPr>
        <p:spPr>
          <a:xfrm>
            <a:off x="8258710" y="3215811"/>
            <a:ext cx="1263721" cy="29161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38100">
                <a:solidFill>
                  <a:schemeClr val="accent2"/>
                </a:solidFill>
                <a:prstDash val="solid"/>
              </a:ln>
              <a:solidFill>
                <a:schemeClr val="accent2">
                  <a:lumMod val="40000"/>
                  <a:lumOff val="60000"/>
                </a:schemeClr>
              </a:solidFill>
            </a:endParaRPr>
          </a:p>
        </p:txBody>
      </p:sp>
      <p:sp>
        <p:nvSpPr>
          <p:cNvPr id="8" name="TextBox 7">
            <a:extLst>
              <a:ext uri="{FF2B5EF4-FFF2-40B4-BE49-F238E27FC236}">
                <a16:creationId xmlns:a16="http://schemas.microsoft.com/office/drawing/2014/main" id="{1FD351DE-2CC6-E871-4FD3-62255740E5F7}"/>
              </a:ext>
            </a:extLst>
          </p:cNvPr>
          <p:cNvSpPr txBox="1"/>
          <p:nvPr/>
        </p:nvSpPr>
        <p:spPr>
          <a:xfrm>
            <a:off x="9707367" y="4292886"/>
            <a:ext cx="1914435" cy="646331"/>
          </a:xfrm>
          <a:prstGeom prst="rect">
            <a:avLst/>
          </a:prstGeom>
          <a:solidFill>
            <a:schemeClr val="accent6"/>
          </a:solidFill>
          <a:ln w="38100">
            <a:solidFill>
              <a:srgbClr val="0070C0"/>
            </a:solidFill>
          </a:ln>
        </p:spPr>
        <p:txBody>
          <a:bodyPr wrap="none" rtlCol="0">
            <a:spAutoFit/>
          </a:bodyPr>
          <a:lstStyle/>
          <a:p>
            <a:r>
              <a:rPr lang="en-US" sz="3600" dirty="0"/>
              <a:t>Outcome</a:t>
            </a:r>
          </a:p>
        </p:txBody>
      </p:sp>
      <p:sp>
        <p:nvSpPr>
          <p:cNvPr id="9" name="TextBox 8">
            <a:extLst>
              <a:ext uri="{FF2B5EF4-FFF2-40B4-BE49-F238E27FC236}">
                <a16:creationId xmlns:a16="http://schemas.microsoft.com/office/drawing/2014/main" id="{66B85106-D05C-2FBD-E939-1CD919541C5C}"/>
              </a:ext>
            </a:extLst>
          </p:cNvPr>
          <p:cNvSpPr txBox="1"/>
          <p:nvPr/>
        </p:nvSpPr>
        <p:spPr>
          <a:xfrm>
            <a:off x="5671335" y="6174769"/>
            <a:ext cx="2108526" cy="369332"/>
          </a:xfrm>
          <a:prstGeom prst="rect">
            <a:avLst/>
          </a:prstGeom>
          <a:noFill/>
        </p:spPr>
        <p:txBody>
          <a:bodyPr wrap="none" rtlCol="0">
            <a:spAutoFit/>
          </a:bodyPr>
          <a:lstStyle/>
          <a:p>
            <a:r>
              <a:rPr lang="en-US" b="1" dirty="0"/>
              <a:t>(When Appropriate)</a:t>
            </a:r>
          </a:p>
        </p:txBody>
      </p:sp>
    </p:spTree>
    <p:extLst>
      <p:ext uri="{BB962C8B-B14F-4D97-AF65-F5344CB8AC3E}">
        <p14:creationId xmlns:p14="http://schemas.microsoft.com/office/powerpoint/2010/main" val="16028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715" name="Rectangle 2"/>
          <p:cNvSpPr txBox="1">
            <a:spLocks noChangeArrowheads="1"/>
          </p:cNvSpPr>
          <p:nvPr/>
        </p:nvSpPr>
        <p:spPr bwMode="auto">
          <a:xfrm>
            <a:off x="1524001" y="176213"/>
            <a:ext cx="85328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altLang="en-US" sz="40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rPr>
            </a:br>
            <a:endParaRPr kumimoji="0" lang="en-US" altLang="en-US" sz="40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endParaRPr>
          </a:p>
        </p:txBody>
      </p:sp>
      <p:sp>
        <p:nvSpPr>
          <p:cNvPr id="115716" name="Title 1"/>
          <p:cNvSpPr>
            <a:spLocks noGrp="1"/>
          </p:cNvSpPr>
          <p:nvPr>
            <p:ph type="title"/>
          </p:nvPr>
        </p:nvSpPr>
        <p:spPr>
          <a:xfrm>
            <a:off x="381739" y="239697"/>
            <a:ext cx="11416683" cy="1357328"/>
          </a:xfrm>
        </p:spPr>
        <p:txBody>
          <a:bodyPr/>
          <a:lstStyle/>
          <a:p>
            <a:pPr algn="ctr"/>
            <a:r>
              <a:rPr lang="en-US" altLang="en-US" b="1" dirty="0">
                <a:solidFill>
                  <a:srgbClr val="C00000"/>
                </a:solidFill>
                <a:latin typeface="+mn-lt"/>
                <a:ea typeface="ＭＳ Ｐゴシック" panose="020B0600070205080204" pitchFamily="34" charset="-128"/>
                <a:cs typeface="Arial" panose="020B0604020202020204" pitchFamily="34" charset="0"/>
              </a:rPr>
              <a:t>MULTIPLE QUESTIONS</a:t>
            </a:r>
            <a:endParaRPr lang="en-GB" altLang="en-US" b="1" dirty="0">
              <a:solidFill>
                <a:srgbClr val="C00000"/>
              </a:solidFill>
              <a:latin typeface="+mn-lt"/>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1827213" y="1660509"/>
            <a:ext cx="8229600" cy="4465655"/>
          </a:xfrm>
        </p:spPr>
        <p:txBody>
          <a:bodyPr/>
          <a:lstStyle/>
          <a:p>
            <a:pPr marL="0" indent="0" algn="ctr">
              <a:buNone/>
              <a:defRPr/>
            </a:pPr>
            <a:r>
              <a:rPr lang="en-US" altLang="en-US" b="1" dirty="0">
                <a:latin typeface="+mn-lt"/>
                <a:ea typeface="ＭＳ Ｐゴシック" pitchFamily="34" charset="-128"/>
                <a:cs typeface="Arial" panose="020B0604020202020204" pitchFamily="34" charset="0"/>
              </a:rPr>
              <a:t>“Did you see the car? Was there another vehicle ? Which way did it go?”</a:t>
            </a:r>
          </a:p>
          <a:p>
            <a:pPr>
              <a:defRPr/>
            </a:pPr>
            <a:endParaRPr lang="en-GB" dirty="0"/>
          </a:p>
        </p:txBody>
      </p:sp>
      <p:pic>
        <p:nvPicPr>
          <p:cNvPr id="115718" name="Picture 4" descr="multiple%20fa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853" y="2831977"/>
            <a:ext cx="6958453" cy="30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764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2"/>
          <p:cNvSpPr txBox="1">
            <a:spLocks noChangeArrowheads="1"/>
          </p:cNvSpPr>
          <p:nvPr/>
        </p:nvSpPr>
        <p:spPr bwMode="auto">
          <a:xfrm>
            <a:off x="532660" y="337351"/>
            <a:ext cx="11301274" cy="5509413"/>
          </a:xfrm>
          <a:prstGeom prst="rect">
            <a:avLst/>
          </a:prstGeom>
          <a:noFill/>
          <a:ln>
            <a:noFill/>
          </a:ln>
          <a:extLst>
            <a:ext uri="{FAA26D3D-D897-4be2-8F04-BA451C77F1D7}"/>
          </a:extLst>
        </p:spPr>
        <p:txBody>
          <a:bodyPr anchor="ctr">
            <a:normAutofit fontScale="90000" lnSpcReduction="100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5400" b="1" dirty="0">
                <a:solidFill>
                  <a:srgbClr val="C00000"/>
                </a:solidFill>
                <a:latin typeface="+mn-lt"/>
                <a:ea typeface="ＭＳ Ｐゴシック" panose="020B0600070205080204" pitchFamily="34" charset="-128"/>
                <a:cs typeface="Arial" panose="020B0604020202020204" pitchFamily="34" charset="0"/>
              </a:rPr>
              <a:t>LEADING AND MISLEADING QUESTIONS</a:t>
            </a:r>
            <a:br>
              <a:rPr kumimoji="0" lang="en-US" sz="4000" b="1" i="0" u="none" strike="noStrike" kern="1200" cap="none" spc="0" normalizeH="0" baseline="0" noProof="0" dirty="0">
                <a:ln>
                  <a:noFill/>
                </a:ln>
                <a:solidFill>
                  <a:srgbClr val="084A99"/>
                </a:solidFill>
                <a:effectLst/>
                <a:uLnTx/>
                <a:uFillTx/>
                <a:latin typeface="+mn-lt"/>
                <a:ea typeface="ＭＳ Ｐゴシック"/>
                <a:cs typeface="Myriad Pro"/>
              </a:rPr>
            </a:br>
            <a:endParaRPr kumimoji="0" lang="en-US" sz="4000" b="1" i="0" u="none" strike="noStrike" kern="1200" cap="none" spc="0" normalizeH="0" baseline="0" noProof="0" dirty="0">
              <a:ln>
                <a:noFill/>
              </a:ln>
              <a:solidFill>
                <a:srgbClr val="084A99"/>
              </a:solidFill>
              <a:effectLst/>
              <a:uLnTx/>
              <a:uFillTx/>
              <a:latin typeface="+mn-lt"/>
              <a:ea typeface="ＭＳ Ｐゴシック"/>
              <a:cs typeface="Myriad Pro"/>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Leading</a:t>
            </a:r>
            <a: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
            </a:r>
            <a:r>
              <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questions</a:t>
            </a:r>
            <a: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and </a:t>
            </a:r>
            <a:r>
              <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misleading</a:t>
            </a:r>
            <a: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
            </a:r>
            <a:r>
              <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questions</a:t>
            </a:r>
            <a: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9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introduce information to the interviewee and imply it is the correct or incorrect response</a:t>
            </a:r>
            <a:br>
              <a:rPr kumimoji="0" lang="en-NZ" sz="29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b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NZ" sz="2900" b="1" i="0" u="none" strike="noStrike" kern="1200" cap="none" spc="0" normalizeH="0" baseline="0" noProof="0" dirty="0">
                <a:ln>
                  <a:noFill/>
                </a:ln>
                <a:solidFill>
                  <a:srgbClr val="009AEE"/>
                </a:solidFill>
                <a:effectLst/>
                <a:uLnTx/>
                <a:uFillTx/>
                <a:latin typeface="+mn-lt"/>
                <a:ea typeface="ＭＳ Ｐゴシック"/>
                <a:cs typeface="Arial" panose="020B0604020202020204" pitchFamily="34" charset="0"/>
              </a:rPr>
              <a:t>-  </a:t>
            </a:r>
            <a: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t>Was his jacket black?</a:t>
            </a:r>
            <a:b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br>
            <a:b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br>
            <a: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t>-  And was the car, a Ford?</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br>
            <a: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t>-  Did you go straight home?</a:t>
            </a:r>
            <a:br>
              <a:rPr kumimoji="0" lang="en-NZ" sz="2900" b="1" i="1" u="none" strike="noStrike" kern="1200" cap="none" spc="0" normalizeH="0" baseline="0" noProof="0" dirty="0">
                <a:ln>
                  <a:noFill/>
                </a:ln>
                <a:solidFill>
                  <a:srgbClr val="002060"/>
                </a:solidFill>
                <a:effectLst/>
                <a:uLnTx/>
                <a:uFillTx/>
                <a:latin typeface="+mn-lt"/>
                <a:ea typeface="ＭＳ Ｐゴシック"/>
                <a:cs typeface="Arial" panose="020B0604020202020204" pitchFamily="34" charset="0"/>
              </a:rPr>
            </a:br>
            <a:br>
              <a:rPr kumimoji="0" lang="en-US" sz="3100" b="1" i="0" u="none" strike="noStrike" kern="1200" cap="none" spc="0" normalizeH="0" baseline="0" noProof="0" dirty="0">
                <a:ln>
                  <a:noFill/>
                </a:ln>
                <a:solidFill>
                  <a:srgbClr val="002060"/>
                </a:solidFill>
                <a:effectLst/>
                <a:uLnTx/>
                <a:uFillTx/>
                <a:latin typeface="+mn-lt"/>
                <a:ea typeface="ＭＳ Ｐゴシック"/>
                <a:cs typeface="Myriad Pro"/>
              </a:rPr>
            </a:br>
            <a:br>
              <a:rPr kumimoji="0" lang="en-US" sz="2200" b="1" i="0" u="none" strike="noStrike" kern="1200" cap="none" spc="0" normalizeH="0" baseline="0" noProof="0" dirty="0">
                <a:ln>
                  <a:noFill/>
                </a:ln>
                <a:solidFill>
                  <a:srgbClr val="009AEE"/>
                </a:solidFill>
                <a:effectLst/>
                <a:uLnTx/>
                <a:uFillTx/>
                <a:latin typeface="+mn-lt"/>
                <a:ea typeface="ＭＳ Ｐゴシック"/>
                <a:cs typeface="Myriad Pro"/>
              </a:rPr>
            </a:br>
            <a:endParaRPr kumimoji="0" lang="en-US" sz="2200" b="1" i="0" u="none" strike="noStrike" kern="1200" cap="none" spc="0" normalizeH="0" baseline="0" noProof="0" dirty="0">
              <a:ln>
                <a:noFill/>
              </a:ln>
              <a:solidFill>
                <a:srgbClr val="009AEE"/>
              </a:solidFill>
              <a:effectLst/>
              <a:uLnTx/>
              <a:uFillTx/>
              <a:latin typeface="+mn-lt"/>
              <a:ea typeface="ＭＳ Ｐゴシック"/>
              <a:cs typeface="Myriad Pro"/>
            </a:endParaRPr>
          </a:p>
        </p:txBody>
      </p:sp>
    </p:spTree>
    <p:extLst>
      <p:ext uri="{BB962C8B-B14F-4D97-AF65-F5344CB8AC3E}">
        <p14:creationId xmlns:p14="http://schemas.microsoft.com/office/powerpoint/2010/main" val="134188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907" name="Rectangle 2"/>
          <p:cNvSpPr txBox="1">
            <a:spLocks noChangeArrowheads="1"/>
          </p:cNvSpPr>
          <p:nvPr/>
        </p:nvSpPr>
        <p:spPr bwMode="auto">
          <a:xfrm>
            <a:off x="4079876" y="112714"/>
            <a:ext cx="78470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altLang="en-US" sz="44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rPr>
            </a:br>
            <a:endParaRPr kumimoji="0" lang="en-US" altLang="en-US" sz="44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endParaRPr>
          </a:p>
        </p:txBody>
      </p:sp>
      <p:sp>
        <p:nvSpPr>
          <p:cNvPr id="4" name="Rectangle 3"/>
          <p:cNvSpPr txBox="1">
            <a:spLocks noChangeArrowheads="1"/>
          </p:cNvSpPr>
          <p:nvPr/>
        </p:nvSpPr>
        <p:spPr bwMode="auto">
          <a:xfrm>
            <a:off x="2063750" y="2133600"/>
            <a:ext cx="8064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2600" b="1" i="1" u="none" strike="noStrike" kern="1200" cap="none" spc="0" normalizeH="0" baseline="0" noProof="0">
              <a:ln>
                <a:noFill/>
              </a:ln>
              <a:solidFill>
                <a:srgbClr val="009AEE"/>
              </a:solidFill>
              <a:effectLst/>
              <a:uLnTx/>
              <a:uFillTx/>
              <a:latin typeface="Myriad Pro"/>
              <a:ea typeface="ＭＳ Ｐゴシック" panose="020B0600070205080204" pitchFamily="34" charset="-128"/>
              <a:cs typeface="Myriad Pro"/>
            </a:endParaRPr>
          </a:p>
        </p:txBody>
      </p:sp>
      <p:sp>
        <p:nvSpPr>
          <p:cNvPr id="123909" name="Title 1"/>
          <p:cNvSpPr>
            <a:spLocks noGrp="1"/>
          </p:cNvSpPr>
          <p:nvPr>
            <p:ph type="title"/>
          </p:nvPr>
        </p:nvSpPr>
        <p:spPr>
          <a:xfrm>
            <a:off x="435005" y="213065"/>
            <a:ext cx="11491883" cy="1296140"/>
          </a:xfrm>
        </p:spPr>
        <p:txBody>
          <a:bodyPr/>
          <a:lstStyle/>
          <a:p>
            <a:pPr algn="ctr"/>
            <a:r>
              <a:rPr lang="en-US" altLang="en-US" b="1" dirty="0">
                <a:solidFill>
                  <a:srgbClr val="C00000"/>
                </a:solidFill>
                <a:latin typeface="+mn-lt"/>
                <a:ea typeface="ＭＳ Ｐゴシック" panose="020B0600070205080204" pitchFamily="34" charset="-128"/>
                <a:cs typeface="Arial" panose="020B0604020202020204" pitchFamily="34" charset="0"/>
              </a:rPr>
              <a:t>COMPLEX QUESTIONS</a:t>
            </a:r>
            <a:br>
              <a:rPr lang="en-US" altLang="en-US" sz="3600" b="1" dirty="0">
                <a:solidFill>
                  <a:srgbClr val="C00000"/>
                </a:solidFill>
                <a:ea typeface="ＭＳ Ｐゴシック" panose="020B0600070205080204" pitchFamily="34" charset="-128"/>
                <a:cs typeface="Arial" panose="020B0604020202020204" pitchFamily="34" charset="0"/>
              </a:rPr>
            </a:br>
            <a:endParaRPr lang="en-GB" altLang="en-US" sz="3600" b="1" dirty="0">
              <a:solidFill>
                <a:srgbClr val="C00000"/>
              </a:solidFill>
              <a:ea typeface="ＭＳ Ｐゴシック" panose="020B0600070205080204" pitchFamily="34" charset="-128"/>
              <a:cs typeface="Arial" panose="020B0604020202020204" pitchFamily="34" charset="0"/>
            </a:endParaRPr>
          </a:p>
        </p:txBody>
      </p:sp>
      <p:sp>
        <p:nvSpPr>
          <p:cNvPr id="123910" name="Content Placeholder 2"/>
          <p:cNvSpPr>
            <a:spLocks noGrp="1"/>
          </p:cNvSpPr>
          <p:nvPr>
            <p:ph idx="1"/>
          </p:nvPr>
        </p:nvSpPr>
        <p:spPr>
          <a:xfrm>
            <a:off x="1981200" y="1811045"/>
            <a:ext cx="8229600" cy="4315118"/>
          </a:xfrm>
        </p:spPr>
        <p:txBody>
          <a:bodyPr/>
          <a:lstStyle/>
          <a:p>
            <a:pPr eaLnBrk="1" hangingPunct="1">
              <a:buFontTx/>
              <a:buNone/>
            </a:pPr>
            <a:r>
              <a:rPr lang="en-NZ" altLang="en-US" b="1" dirty="0">
                <a:latin typeface="+mn-lt"/>
                <a:ea typeface="ＭＳ Ｐゴシック" panose="020B0600070205080204" pitchFamily="34" charset="-128"/>
                <a:cs typeface="Arial" panose="020B0604020202020204" pitchFamily="34" charset="0"/>
              </a:rPr>
              <a:t>   </a:t>
            </a:r>
            <a:r>
              <a:rPr lang="en-NZ" altLang="en-US" b="1" u="sng" dirty="0">
                <a:latin typeface="+mn-lt"/>
                <a:ea typeface="ＭＳ Ｐゴシック" panose="020B0600070205080204" pitchFamily="34" charset="-128"/>
                <a:cs typeface="Arial" panose="020B0604020202020204" pitchFamily="34" charset="0"/>
              </a:rPr>
              <a:t>Complex questions </a:t>
            </a:r>
            <a:r>
              <a:rPr lang="en-NZ" altLang="en-US" dirty="0">
                <a:latin typeface="+mn-lt"/>
                <a:ea typeface="ＭＳ Ｐゴシック" panose="020B0600070205080204" pitchFamily="34" charset="-128"/>
                <a:cs typeface="Arial" panose="020B0604020202020204" pitchFamily="34" charset="0"/>
              </a:rPr>
              <a:t>occur when the question is not well thought out by the interviewer: </a:t>
            </a:r>
          </a:p>
          <a:p>
            <a:pPr eaLnBrk="1" hangingPunct="1">
              <a:buFontTx/>
              <a:buNone/>
            </a:pPr>
            <a:endParaRPr lang="en-NZ" altLang="en-US" dirty="0">
              <a:latin typeface="+mn-lt"/>
              <a:ea typeface="ＭＳ Ｐゴシック" panose="020B0600070205080204" pitchFamily="34" charset="-128"/>
              <a:cs typeface="Arial" panose="020B0604020202020204" pitchFamily="34" charset="0"/>
            </a:endParaRPr>
          </a:p>
          <a:p>
            <a:pPr lvl="1" eaLnBrk="1" hangingPunct="1">
              <a:buFontTx/>
              <a:buNone/>
            </a:pPr>
            <a:r>
              <a:rPr lang="en-NZ" altLang="en-US" sz="3200" b="1" i="1" dirty="0">
                <a:solidFill>
                  <a:srgbClr val="002060"/>
                </a:solidFill>
                <a:latin typeface="+mn-lt"/>
                <a:ea typeface="ＭＳ Ｐゴシック" panose="020B0600070205080204" pitchFamily="34" charset="-128"/>
                <a:cs typeface="Arial" panose="020B0604020202020204" pitchFamily="34" charset="0"/>
              </a:rPr>
              <a:t>‘You said that you’ve never been there before but I think that you did go there, and that you said you’ve never been there because you know you would get into trouble for being there because you know that place was unsafe. Isn’t that so?’</a:t>
            </a:r>
            <a:endParaRPr lang="en-US" altLang="en-US" sz="3200" b="1" i="1" dirty="0">
              <a:solidFill>
                <a:srgbClr val="002060"/>
              </a:solidFill>
              <a:latin typeface="+mn-lt"/>
              <a:ea typeface="ＭＳ Ｐゴシック" panose="020B0600070205080204" pitchFamily="34" charset="-128"/>
              <a:cs typeface="Arial" panose="020B0604020202020204" pitchFamily="34" charset="0"/>
            </a:endParaRPr>
          </a:p>
          <a:p>
            <a:endParaRPr lang="en-GB" altLang="en-US"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6988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955" name="Rectangle 2"/>
          <p:cNvSpPr>
            <a:spLocks noGrp="1" noChangeArrowheads="1"/>
          </p:cNvSpPr>
          <p:nvPr>
            <p:ph type="title"/>
          </p:nvPr>
        </p:nvSpPr>
        <p:spPr>
          <a:xfrm>
            <a:off x="337351" y="292963"/>
            <a:ext cx="11461072" cy="1216241"/>
          </a:xfrm>
        </p:spPr>
        <p:txBody>
          <a:bodyPr/>
          <a:lstStyle/>
          <a:p>
            <a:pPr algn="ctr" eaLnBrk="1" hangingPunct="1"/>
            <a:r>
              <a:rPr lang="en-NZ" altLang="en-US" b="1" dirty="0">
                <a:solidFill>
                  <a:srgbClr val="C00000"/>
                </a:solidFill>
                <a:latin typeface="+mn-lt"/>
                <a:ea typeface="ＭＳ Ｐゴシック" panose="020B0600070205080204" pitchFamily="34" charset="-128"/>
                <a:cs typeface="Arial" panose="020B0604020202020204" pitchFamily="34" charset="0"/>
              </a:rPr>
              <a:t>Questions to avoid</a:t>
            </a:r>
            <a:endParaRPr lang="en-US" altLang="en-US" b="1" dirty="0">
              <a:solidFill>
                <a:srgbClr val="C00000"/>
              </a:solidFill>
              <a:latin typeface="+mn-lt"/>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a:xfrm>
            <a:off x="1091953" y="1651247"/>
            <a:ext cx="9792070" cy="4474917"/>
          </a:xfrm>
        </p:spPr>
        <p:txBody>
          <a:bodyPr>
            <a:normAutofit/>
          </a:bodyPr>
          <a:lstStyle/>
          <a:p>
            <a:pPr marL="0" indent="0">
              <a:buNone/>
              <a:defRPr/>
            </a:pPr>
            <a:r>
              <a:rPr lang="en-NZ" sz="2400" b="1" u="sng" dirty="0">
                <a:latin typeface="+mn-lt"/>
                <a:ea typeface="ＭＳ Ｐゴシック"/>
                <a:cs typeface="Arial" panose="020B0604020202020204" pitchFamily="34" charset="0"/>
              </a:rPr>
              <a:t>Statement / Opinion</a:t>
            </a:r>
            <a:r>
              <a:rPr lang="en-NZ" sz="2400" dirty="0">
                <a:latin typeface="+mn-lt"/>
                <a:ea typeface="ＭＳ Ｐゴシック"/>
                <a:cs typeface="Arial" panose="020B0604020202020204" pitchFamily="34" charset="0"/>
              </a:rPr>
              <a:t> type questions are those that attempt to impose the interviewers thoughts and ideas on the interviewee.</a:t>
            </a:r>
          </a:p>
          <a:p>
            <a:pPr>
              <a:defRPr/>
            </a:pPr>
            <a:endParaRPr lang="en-NZ" sz="2400" dirty="0">
              <a:solidFill>
                <a:srgbClr val="084A99"/>
              </a:solidFill>
              <a:latin typeface="+mn-lt"/>
              <a:ea typeface="ＭＳ Ｐゴシック"/>
              <a:cs typeface="Arial" panose="020B0604020202020204" pitchFamily="34" charset="0"/>
            </a:endParaRPr>
          </a:p>
          <a:p>
            <a:pPr lvl="1">
              <a:defRPr/>
            </a:pPr>
            <a:r>
              <a:rPr lang="en-NZ" b="1" i="1" dirty="0">
                <a:solidFill>
                  <a:srgbClr val="002060"/>
                </a:solidFill>
                <a:latin typeface="+mn-lt"/>
                <a:ea typeface="ＭＳ Ｐゴシック"/>
                <a:cs typeface="Arial" panose="020B0604020202020204" pitchFamily="34" charset="0"/>
              </a:rPr>
              <a:t>We’ve spoken to the girlfriend and she’s telling the truth. </a:t>
            </a:r>
          </a:p>
          <a:p>
            <a:pPr marL="457200" lvl="1" indent="0">
              <a:buNone/>
              <a:defRPr/>
            </a:pPr>
            <a:r>
              <a:rPr lang="en-NZ" b="1" i="1" dirty="0">
                <a:solidFill>
                  <a:srgbClr val="002060"/>
                </a:solidFill>
                <a:latin typeface="+mn-lt"/>
                <a:ea typeface="ＭＳ Ｐゴシック"/>
                <a:cs typeface="Arial" panose="020B0604020202020204" pitchFamily="34" charset="0"/>
              </a:rPr>
              <a:t>(No evidence.)</a:t>
            </a:r>
          </a:p>
          <a:p>
            <a:pPr lvl="1">
              <a:defRPr/>
            </a:pPr>
            <a:endParaRPr lang="en-NZ" b="1" i="1" dirty="0">
              <a:solidFill>
                <a:srgbClr val="002060"/>
              </a:solidFill>
              <a:latin typeface="+mn-lt"/>
              <a:ea typeface="ＭＳ Ｐゴシック"/>
              <a:cs typeface="Arial" panose="020B0604020202020204" pitchFamily="34" charset="0"/>
            </a:endParaRPr>
          </a:p>
          <a:p>
            <a:pPr lvl="1">
              <a:defRPr/>
            </a:pPr>
            <a:r>
              <a:rPr lang="en-NZ" b="1" i="1" dirty="0">
                <a:solidFill>
                  <a:srgbClr val="002060"/>
                </a:solidFill>
                <a:latin typeface="+mn-lt"/>
                <a:ea typeface="ＭＳ Ｐゴシック"/>
                <a:cs typeface="Arial" panose="020B0604020202020204" pitchFamily="34" charset="0"/>
              </a:rPr>
              <a:t>You’re lying, I know you are!</a:t>
            </a:r>
          </a:p>
          <a:p>
            <a:pPr lvl="1">
              <a:defRPr/>
            </a:pPr>
            <a:endParaRPr lang="en-NZ" b="1" i="1" dirty="0">
              <a:solidFill>
                <a:srgbClr val="002060"/>
              </a:solidFill>
              <a:latin typeface="+mn-lt"/>
              <a:ea typeface="ＭＳ Ｐゴシック"/>
              <a:cs typeface="Arial" panose="020B0604020202020204" pitchFamily="34" charset="0"/>
            </a:endParaRPr>
          </a:p>
          <a:p>
            <a:pPr lvl="1">
              <a:defRPr/>
            </a:pPr>
            <a:r>
              <a:rPr lang="en-NZ" b="1" i="1" dirty="0">
                <a:solidFill>
                  <a:srgbClr val="002060"/>
                </a:solidFill>
                <a:latin typeface="+mn-lt"/>
                <a:ea typeface="ＭＳ Ｐゴシック"/>
                <a:cs typeface="Arial" panose="020B0604020202020204" pitchFamily="34" charset="0"/>
              </a:rPr>
              <a:t>Are you sure you don’t know what happened…..</a:t>
            </a:r>
            <a:endParaRPr lang="en-GB" dirty="0">
              <a:latin typeface="+mn-lt"/>
              <a:cs typeface="Arial" panose="020B0604020202020204" pitchFamily="34" charset="0"/>
            </a:endParaRPr>
          </a:p>
        </p:txBody>
      </p:sp>
    </p:spTree>
    <p:extLst>
      <p:ext uri="{BB962C8B-B14F-4D97-AF65-F5344CB8AC3E}">
        <p14:creationId xmlns:p14="http://schemas.microsoft.com/office/powerpoint/2010/main" val="332618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txBox="1">
            <a:spLocks noChangeArrowheads="1"/>
          </p:cNvSpPr>
          <p:nvPr/>
        </p:nvSpPr>
        <p:spPr bwMode="auto">
          <a:xfrm>
            <a:off x="887768" y="559293"/>
            <a:ext cx="10502282" cy="5998670"/>
          </a:xfrm>
          <a:prstGeom prst="rect">
            <a:avLst/>
          </a:prstGeom>
          <a:noFill/>
          <a:ln>
            <a:noFill/>
          </a:ln>
        </p:spPr>
        <p:txBody>
          <a:bodyPr/>
          <a:lstStyle>
            <a:lvl1pPr marL="342900" indent="-342900"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NZ" altLang="en-US" sz="3200" b="1" i="0" u="sng" strike="noStrike" kern="1200" cap="none" spc="0" normalizeH="0" baseline="0" noProof="0" dirty="0">
                <a:ln>
                  <a:noFill/>
                </a:ln>
                <a:solidFill>
                  <a:prstClr val="black"/>
                </a:solidFill>
                <a:effectLst/>
                <a:uLnTx/>
                <a:uFillTx/>
                <a:latin typeface="+mn-lt"/>
                <a:ea typeface="ＭＳ Ｐゴシック" pitchFamily="34" charset="-128"/>
                <a:cs typeface="Arial" panose="020B0604020202020204" pitchFamily="34" charset="0"/>
              </a:rPr>
              <a:t>Negative phrasing</a:t>
            </a:r>
            <a:r>
              <a:rPr kumimoji="0" lang="en-NZ" altLang="en-US" sz="3200" b="0" i="0" u="none" strike="noStrike" kern="1200" cap="none" spc="0" normalizeH="0" baseline="0" noProof="0" dirty="0">
                <a:ln>
                  <a:noFill/>
                </a:ln>
                <a:solidFill>
                  <a:prstClr val="black"/>
                </a:solidFill>
                <a:effectLst/>
                <a:uLnTx/>
                <a:uFillTx/>
                <a:latin typeface="+mn-lt"/>
                <a:ea typeface="ＭＳ Ｐゴシック" pitchFamily="34" charset="-128"/>
                <a:cs typeface="Arial" panose="020B0604020202020204" pitchFamily="34" charset="0"/>
              </a:rPr>
              <a:t> occurs when a question begins with a negative statement and seeks the interviewee’s agreement</a:t>
            </a:r>
          </a:p>
          <a:p>
            <a:pPr marL="342900" marR="0" lvl="0" indent="-342900" algn="l" defTabSz="914400" rtl="0" eaLnBrk="0" fontAlgn="auto" latinLnBrk="0" hangingPunct="0">
              <a:lnSpc>
                <a:spcPct val="100000"/>
              </a:lnSpc>
              <a:spcBef>
                <a:spcPct val="20000"/>
              </a:spcBef>
              <a:spcAft>
                <a:spcPts val="0"/>
              </a:spcAft>
              <a:buClrTx/>
              <a:buSzTx/>
              <a:buFontTx/>
              <a:buChar char="•"/>
              <a:tabLst/>
              <a:defRPr/>
            </a:pPr>
            <a:endParaRPr kumimoji="0" lang="en-NZ" altLang="en-US" sz="3200" b="0" i="0" u="none" strike="noStrike" kern="1200" cap="none" spc="0" normalizeH="0" baseline="0" noProof="0" dirty="0">
              <a:ln>
                <a:noFill/>
              </a:ln>
              <a:solidFill>
                <a:prstClr val="black"/>
              </a:solidFill>
              <a:effectLst/>
              <a:uLnTx/>
              <a:uFillTx/>
              <a:latin typeface="+mn-lt"/>
              <a:ea typeface="ＭＳ Ｐゴシック" pitchFamily="34" charset="-128"/>
              <a:cs typeface="Arial" panose="020B0604020202020204" pitchFamily="34" charset="0"/>
            </a:endParaRPr>
          </a:p>
          <a:p>
            <a:pPr marL="342900" marR="0" lvl="0" indent="-342900" algn="l" defTabSz="914400" rtl="0" eaLnBrk="0" fontAlgn="auto" latinLnBrk="0" hangingPunct="0">
              <a:lnSpc>
                <a:spcPct val="100000"/>
              </a:lnSpc>
              <a:spcBef>
                <a:spcPct val="20000"/>
              </a:spcBef>
              <a:spcAft>
                <a:spcPts val="0"/>
              </a:spcAft>
              <a:buClrTx/>
              <a:buSzTx/>
              <a:buFontTx/>
              <a:buChar char="•"/>
              <a:tabLst/>
              <a:defRPr/>
            </a:pPr>
            <a:endParaRPr kumimoji="0" lang="en-NZ" altLang="en-US" sz="3200" b="0" i="0" u="none" strike="noStrike" kern="1200" cap="none" spc="0" normalizeH="0" baseline="0" noProof="0" dirty="0">
              <a:ln>
                <a:noFill/>
              </a:ln>
              <a:solidFill>
                <a:prstClr val="black"/>
              </a:solidFill>
              <a:effectLst/>
              <a:uLnTx/>
              <a:uFillTx/>
              <a:latin typeface="+mn-lt"/>
              <a:ea typeface="ＭＳ Ｐゴシック" pitchFamily="34" charset="-128"/>
              <a:cs typeface="Arial" panose="020B0604020202020204" pitchFamily="34" charset="0"/>
            </a:endParaRPr>
          </a:p>
          <a:p>
            <a:pPr marL="742950" marR="0" lvl="1" indent="-285750" algn="l" defTabSz="914400" rtl="0" eaLnBrk="0" fontAlgn="auto" latinLnBrk="0" hangingPunct="0">
              <a:lnSpc>
                <a:spcPct val="100000"/>
              </a:lnSpc>
              <a:spcBef>
                <a:spcPct val="20000"/>
              </a:spcBef>
              <a:spcAft>
                <a:spcPts val="0"/>
              </a:spcAft>
              <a:buClrTx/>
              <a:buSzTx/>
              <a:buFontTx/>
              <a:buChar char="–"/>
              <a:tabLst/>
              <a:defRPr/>
            </a:pPr>
            <a:r>
              <a:rPr kumimoji="0" lang="en-NZ" altLang="en-US" sz="2800" b="1" i="1" u="none" strike="noStrike" kern="1200" cap="none" spc="0" normalizeH="0" baseline="0" noProof="0" dirty="0">
                <a:ln>
                  <a:noFill/>
                </a:ln>
                <a:solidFill>
                  <a:srgbClr val="002060"/>
                </a:solidFill>
                <a:effectLst/>
                <a:uLnTx/>
                <a:uFillTx/>
                <a:latin typeface="+mn-lt"/>
                <a:ea typeface="ＭＳ Ｐゴシック" pitchFamily="34" charset="-128"/>
                <a:cs typeface="Arial" panose="020B0604020202020204" pitchFamily="34" charset="0"/>
              </a:rPr>
              <a:t>You’re not employed are you?</a:t>
            </a:r>
          </a:p>
          <a:p>
            <a:pPr marL="742950" marR="0" lvl="1" indent="-285750" algn="l" defTabSz="914400" rtl="0" eaLnBrk="0" fontAlgn="auto" latinLnBrk="0" hangingPunct="0">
              <a:lnSpc>
                <a:spcPct val="100000"/>
              </a:lnSpc>
              <a:spcBef>
                <a:spcPct val="20000"/>
              </a:spcBef>
              <a:spcAft>
                <a:spcPts val="0"/>
              </a:spcAft>
              <a:buClrTx/>
              <a:buSzTx/>
              <a:buFontTx/>
              <a:buChar char="–"/>
              <a:tabLst/>
              <a:defRPr/>
            </a:pPr>
            <a:endParaRPr kumimoji="0" lang="en-NZ" altLang="en-US" sz="2800" b="1" i="1" u="none" strike="noStrike" kern="1200" cap="none" spc="0" normalizeH="0" baseline="0" noProof="0" dirty="0">
              <a:ln>
                <a:noFill/>
              </a:ln>
              <a:solidFill>
                <a:srgbClr val="002060"/>
              </a:solidFill>
              <a:effectLst/>
              <a:uLnTx/>
              <a:uFillTx/>
              <a:latin typeface="+mn-lt"/>
              <a:ea typeface="ＭＳ Ｐゴシック" pitchFamily="34" charset="-128"/>
              <a:cs typeface="Arial" panose="020B0604020202020204" pitchFamily="34" charset="0"/>
            </a:endParaRPr>
          </a:p>
          <a:p>
            <a:pPr marL="742950" marR="0" lvl="1" indent="-285750" algn="l" defTabSz="914400" rtl="0" eaLnBrk="0" fontAlgn="auto" latinLnBrk="0" hangingPunct="0">
              <a:lnSpc>
                <a:spcPct val="100000"/>
              </a:lnSpc>
              <a:spcBef>
                <a:spcPct val="20000"/>
              </a:spcBef>
              <a:spcAft>
                <a:spcPts val="0"/>
              </a:spcAft>
              <a:buClrTx/>
              <a:buSzTx/>
              <a:buFontTx/>
              <a:buChar char="–"/>
              <a:tabLst/>
              <a:defRPr/>
            </a:pPr>
            <a:r>
              <a:rPr kumimoji="0" lang="en-NZ" altLang="en-US" sz="2800" b="1" i="1" u="none" strike="noStrike" kern="1200" cap="none" spc="0" normalizeH="0" baseline="0" noProof="0" dirty="0">
                <a:ln>
                  <a:noFill/>
                </a:ln>
                <a:solidFill>
                  <a:srgbClr val="002060"/>
                </a:solidFill>
                <a:effectLst/>
                <a:uLnTx/>
                <a:uFillTx/>
                <a:latin typeface="+mn-lt"/>
                <a:ea typeface="ＭＳ Ｐゴシック" pitchFamily="34" charset="-128"/>
                <a:cs typeface="Arial" panose="020B0604020202020204" pitchFamily="34" charset="0"/>
              </a:rPr>
              <a:t>You didn’t see it did you?</a:t>
            </a:r>
          </a:p>
          <a:p>
            <a:pPr marL="742950" marR="0" lvl="1" indent="-285750" algn="l" defTabSz="914400" rtl="0" eaLnBrk="0" fontAlgn="auto" latinLnBrk="0" hangingPunct="0">
              <a:lnSpc>
                <a:spcPct val="100000"/>
              </a:lnSpc>
              <a:spcBef>
                <a:spcPct val="20000"/>
              </a:spcBef>
              <a:spcAft>
                <a:spcPts val="0"/>
              </a:spcAft>
              <a:buClrTx/>
              <a:buSzTx/>
              <a:buFontTx/>
              <a:buChar char="–"/>
              <a:tabLst/>
              <a:defRPr/>
            </a:pPr>
            <a:endParaRPr kumimoji="0" lang="en-NZ" altLang="en-US" sz="2800" b="1" i="1" u="none" strike="noStrike" kern="1200" cap="none" spc="0" normalizeH="0" baseline="0" noProof="0" dirty="0">
              <a:ln>
                <a:noFill/>
              </a:ln>
              <a:solidFill>
                <a:srgbClr val="002060"/>
              </a:solidFill>
              <a:effectLst/>
              <a:uLnTx/>
              <a:uFillTx/>
              <a:latin typeface="+mn-lt"/>
              <a:ea typeface="ＭＳ Ｐゴシック" pitchFamily="34" charset="-128"/>
              <a:cs typeface="Arial" panose="020B0604020202020204" pitchFamily="34" charset="0"/>
            </a:endParaRPr>
          </a:p>
          <a:p>
            <a:pPr marL="742950" marR="0" lvl="1" indent="-285750" algn="l" defTabSz="914400" rtl="0" eaLnBrk="0" fontAlgn="auto" latinLnBrk="0" hangingPunct="0">
              <a:lnSpc>
                <a:spcPct val="100000"/>
              </a:lnSpc>
              <a:spcBef>
                <a:spcPct val="20000"/>
              </a:spcBef>
              <a:spcAft>
                <a:spcPts val="0"/>
              </a:spcAft>
              <a:buClrTx/>
              <a:buSzTx/>
              <a:buFontTx/>
              <a:buChar char="–"/>
              <a:tabLst/>
              <a:defRPr/>
            </a:pPr>
            <a:r>
              <a:rPr kumimoji="0" lang="en-NZ" altLang="en-US" sz="2800" b="1" i="1" u="none" strike="noStrike" kern="1200" cap="none" spc="0" normalizeH="0" baseline="0" noProof="0" dirty="0">
                <a:ln>
                  <a:noFill/>
                </a:ln>
                <a:solidFill>
                  <a:srgbClr val="002060"/>
                </a:solidFill>
                <a:effectLst/>
                <a:uLnTx/>
                <a:uFillTx/>
                <a:latin typeface="+mn-lt"/>
                <a:ea typeface="ＭＳ Ｐゴシック" pitchFamily="34" charset="-128"/>
                <a:cs typeface="Arial" panose="020B0604020202020204" pitchFamily="34" charset="0"/>
              </a:rPr>
              <a:t>You don’t work there do</a:t>
            </a:r>
            <a:r>
              <a:rPr kumimoji="0" lang="en-NZ" altLang="en-US" sz="2800" b="1" i="1" u="none" strike="noStrike" kern="1200" cap="none" spc="0" normalizeH="0" noProof="0" dirty="0">
                <a:ln>
                  <a:noFill/>
                </a:ln>
                <a:solidFill>
                  <a:srgbClr val="002060"/>
                </a:solidFill>
                <a:effectLst/>
                <a:uLnTx/>
                <a:uFillTx/>
                <a:latin typeface="+mn-lt"/>
                <a:ea typeface="ＭＳ Ｐゴシック" pitchFamily="34" charset="-128"/>
                <a:cs typeface="Arial" panose="020B0604020202020204" pitchFamily="34" charset="0"/>
              </a:rPr>
              <a:t> you</a:t>
            </a:r>
            <a:r>
              <a:rPr kumimoji="0" lang="en-NZ" altLang="en-US" sz="2800" b="1" i="1" u="none" strike="noStrike" kern="1200" cap="none" spc="0" normalizeH="0" baseline="0" noProof="0" dirty="0">
                <a:ln>
                  <a:noFill/>
                </a:ln>
                <a:solidFill>
                  <a:srgbClr val="002060"/>
                </a:solidFill>
                <a:effectLst/>
                <a:uLnTx/>
                <a:uFillTx/>
                <a:latin typeface="+mn-lt"/>
                <a:ea typeface="ＭＳ Ｐゴシック" pitchFamily="34" charset="-128"/>
                <a:cs typeface="Arial" panose="020B0604020202020204" pitchFamily="34" charset="0"/>
              </a:rPr>
              <a:t>?</a:t>
            </a:r>
          </a:p>
          <a:p>
            <a:pPr marL="742950" marR="0" lvl="1" indent="-285750" algn="l" defTabSz="914400" rtl="0" eaLnBrk="0" fontAlgn="auto" latinLnBrk="0" hangingPunct="0">
              <a:lnSpc>
                <a:spcPct val="100000"/>
              </a:lnSpc>
              <a:spcBef>
                <a:spcPct val="20000"/>
              </a:spcBef>
              <a:spcAft>
                <a:spcPts val="0"/>
              </a:spcAft>
              <a:buClrTx/>
              <a:buSzTx/>
              <a:buFontTx/>
              <a:buChar char="–"/>
              <a:tabLst/>
              <a:defRPr/>
            </a:pPr>
            <a:endParaRPr kumimoji="0" lang="en-NZ" altLang="en-US" sz="1800" b="0" i="1" u="none" strike="noStrike" kern="1200" cap="none" spc="0" normalizeH="0" baseline="0" noProof="0" dirty="0">
              <a:ln>
                <a:noFill/>
              </a:ln>
              <a:solidFill>
                <a:srgbClr val="084A99"/>
              </a:solidFill>
              <a:effectLst/>
              <a:uLnTx/>
              <a:uFillTx/>
              <a:latin typeface="Myriad Pro"/>
              <a:ea typeface="ＭＳ Ｐゴシック" pitchFamily="34" charset="-128"/>
              <a:cs typeface="Myriad Pro"/>
            </a:endParaRPr>
          </a:p>
        </p:txBody>
      </p:sp>
    </p:spTree>
    <p:extLst>
      <p:ext uri="{BB962C8B-B14F-4D97-AF65-F5344CB8AC3E}">
        <p14:creationId xmlns:p14="http://schemas.microsoft.com/office/powerpoint/2010/main" val="231802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txBox="1">
            <a:spLocks noChangeArrowheads="1"/>
          </p:cNvSpPr>
          <p:nvPr/>
        </p:nvSpPr>
        <p:spPr bwMode="auto">
          <a:xfrm>
            <a:off x="1631950" y="763480"/>
            <a:ext cx="8229600" cy="5618270"/>
          </a:xfrm>
          <a:prstGeom prst="rect">
            <a:avLst/>
          </a:prstGeom>
          <a:noFill/>
          <a:ln>
            <a:noFill/>
          </a:ln>
          <a:extLst>
            <a:ext uri="{FAA26D3D-D897-4be2-8F04-BA451C77F1D7}"/>
          </a:extLst>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NZ" sz="3200" b="1" i="0" u="sng" strike="noStrike" kern="1200" cap="none" spc="0" normalizeH="0" baseline="0" noProof="0" dirty="0">
                <a:ln>
                  <a:noFill/>
                </a:ln>
                <a:solidFill>
                  <a:prstClr val="black"/>
                </a:solidFill>
                <a:effectLst/>
                <a:uLnTx/>
                <a:uFillTx/>
                <a:ea typeface="ＭＳ Ｐゴシック"/>
                <a:cs typeface="Arial" panose="020B0604020202020204" pitchFamily="34" charset="0"/>
              </a:rPr>
              <a:t>Hypothetical</a:t>
            </a:r>
            <a:r>
              <a:rPr kumimoji="0" lang="en-NZ" sz="3200" b="1" i="0" u="none" strike="noStrike" kern="1200" cap="none" spc="0" normalizeH="0" baseline="0" noProof="0" dirty="0">
                <a:ln>
                  <a:noFill/>
                </a:ln>
                <a:solidFill>
                  <a:prstClr val="black"/>
                </a:solidFill>
                <a:effectLst/>
                <a:uLnTx/>
                <a:uFillTx/>
                <a:ea typeface="ＭＳ Ｐゴシック"/>
                <a:cs typeface="Arial" panose="020B0604020202020204" pitchFamily="34" charset="0"/>
              </a:rPr>
              <a:t> </a:t>
            </a:r>
            <a:r>
              <a:rPr kumimoji="0" lang="en-NZ" sz="3200" b="1" i="0" u="sng" strike="noStrike" kern="1200" cap="none" spc="0" normalizeH="0" baseline="0" noProof="0" dirty="0">
                <a:ln>
                  <a:noFill/>
                </a:ln>
                <a:solidFill>
                  <a:prstClr val="black"/>
                </a:solidFill>
                <a:effectLst/>
                <a:uLnTx/>
                <a:uFillTx/>
                <a:ea typeface="ＭＳ Ｐゴシック"/>
                <a:cs typeface="Arial" panose="020B0604020202020204" pitchFamily="34" charset="0"/>
              </a:rPr>
              <a:t>questions</a:t>
            </a:r>
            <a:r>
              <a:rPr kumimoji="0" lang="en-NZ" sz="3200" b="0" i="0" u="none" strike="noStrike" kern="1200" cap="none" spc="0" normalizeH="0" baseline="0" noProof="0" dirty="0">
                <a:ln>
                  <a:noFill/>
                </a:ln>
                <a:solidFill>
                  <a:prstClr val="black"/>
                </a:solidFill>
                <a:effectLst/>
                <a:uLnTx/>
                <a:uFillTx/>
                <a:ea typeface="ＭＳ Ｐゴシック"/>
                <a:cs typeface="Arial" panose="020B0604020202020204" pitchFamily="34" charset="0"/>
              </a:rPr>
              <a:t> are suggestive questions about things that may not have actually happened. I.e. The ‘what if’ factor.</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NZ" sz="2400" b="0" i="0" u="none" strike="noStrike" kern="1200" cap="none" spc="0" normalizeH="0" baseline="0" noProof="0" dirty="0">
              <a:ln>
                <a:noFill/>
              </a:ln>
              <a:solidFill>
                <a:srgbClr val="084A99"/>
              </a:solidFill>
              <a:effectLst/>
              <a:uLnTx/>
              <a:uFillTx/>
              <a:ea typeface="ＭＳ Ｐゴシック"/>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NZ" sz="2400" b="0" i="0" u="none" strike="noStrike" kern="1200" cap="none" spc="0" normalizeH="0" baseline="0" noProof="0" dirty="0">
              <a:ln>
                <a:noFill/>
              </a:ln>
              <a:solidFill>
                <a:srgbClr val="084A99"/>
              </a:solidFill>
              <a:effectLst/>
              <a:uLnTx/>
              <a:uFillTx/>
              <a:ea typeface="ＭＳ Ｐゴシック"/>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NZ" b="1" i="1" u="none" strike="noStrike" kern="1200" cap="none" spc="0" normalizeH="0" baseline="0" noProof="0" dirty="0">
                <a:ln>
                  <a:noFill/>
                </a:ln>
                <a:solidFill>
                  <a:srgbClr val="002060"/>
                </a:solidFill>
                <a:effectLst/>
                <a:uLnTx/>
                <a:uFillTx/>
                <a:ea typeface="ＭＳ Ｐゴシック"/>
                <a:cs typeface="Arial" panose="020B0604020202020204" pitchFamily="34" charset="0"/>
              </a:rPr>
              <a:t>You say you didn’t hit them, but if you did hit them would you have injuried them?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NZ" b="1" i="1" u="none" strike="noStrike" kern="1200" cap="none" spc="0" normalizeH="0" baseline="0" noProof="0" dirty="0">
              <a:ln>
                <a:noFill/>
              </a:ln>
              <a:solidFill>
                <a:srgbClr val="002060"/>
              </a:solidFill>
              <a:effectLst/>
              <a:uLnTx/>
              <a:uFillTx/>
              <a:ea typeface="ＭＳ Ｐゴシック"/>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NZ" b="1" i="1" u="none" strike="noStrike" kern="1200" cap="none" spc="0" normalizeH="0" baseline="0" noProof="0" dirty="0">
                <a:ln>
                  <a:noFill/>
                </a:ln>
                <a:solidFill>
                  <a:srgbClr val="002060"/>
                </a:solidFill>
                <a:effectLst/>
                <a:uLnTx/>
                <a:uFillTx/>
                <a:ea typeface="ＭＳ Ｐゴシック"/>
                <a:cs typeface="Arial" panose="020B0604020202020204" pitchFamily="34" charset="0"/>
              </a:rPr>
              <a:t>If you were the driver where do you think you would have gone?</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NZ" sz="2400" b="1" i="1" u="none" strike="noStrike" kern="1200" cap="none" spc="0" normalizeH="0" baseline="0" noProof="0" dirty="0">
              <a:ln>
                <a:noFill/>
              </a:ln>
              <a:solidFill>
                <a:srgbClr val="009AEE"/>
              </a:solidFill>
              <a:effectLst/>
              <a:uLnTx/>
              <a:uFillTx/>
              <a:latin typeface="Arial" panose="020B0604020202020204" pitchFamily="34" charset="0"/>
              <a:ea typeface="ＭＳ Ｐゴシック"/>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NZ" sz="2400" b="0" i="1" u="none" strike="noStrike" kern="1200" cap="none" spc="0" normalizeH="0" baseline="0" noProof="0" dirty="0">
              <a:ln>
                <a:noFill/>
              </a:ln>
              <a:solidFill>
                <a:srgbClr val="009AEE"/>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38388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099" name="Rectangle 2"/>
          <p:cNvSpPr txBox="1">
            <a:spLocks noChangeArrowheads="1"/>
          </p:cNvSpPr>
          <p:nvPr/>
        </p:nvSpPr>
        <p:spPr bwMode="auto">
          <a:xfrm>
            <a:off x="1509192" y="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ASSUMPTIONS</a:t>
            </a: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Arial" panose="020B0604020202020204" pitchFamily="34" charset="0"/>
              </a:rPr>
              <a:t>Do not assume anything. Seek clarification from the interviewee. If they don’t know, tell them that its is okay to say so.</a:t>
            </a:r>
          </a:p>
        </p:txBody>
      </p:sp>
      <p:pic>
        <p:nvPicPr>
          <p:cNvPr id="132100" name="Picture 4" descr="nba003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612" y="1700214"/>
            <a:ext cx="6682032" cy="237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59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147" name="Rectangle 2"/>
          <p:cNvSpPr txBox="1">
            <a:spLocks noChangeArrowheads="1"/>
          </p:cNvSpPr>
          <p:nvPr/>
        </p:nvSpPr>
        <p:spPr bwMode="auto">
          <a:xfrm>
            <a:off x="1847851" y="1216242"/>
            <a:ext cx="8208963" cy="391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REMEMBER! </a:t>
            </a:r>
            <a:b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b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 </a:t>
            </a:r>
            <a:br>
              <a:rPr kumimoji="0" lang="en-US" altLang="en-US" sz="2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rPr>
            </a:b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The way in which interviewers structure questions can have a marked influence on the responses given by the witness or suspects. </a:t>
            </a:r>
            <a:b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br>
            <a:br>
              <a:rPr kumimoji="0" lang="en-US" altLang="en-US" sz="28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Arial" panose="020B0604020202020204" pitchFamily="34" charset="0"/>
              </a:rPr>
              <a:t>Thus, it is imperative to understand the nature of questioning in order to conduct the most effective and non-biased conversation in order to obtain quality evidence.</a:t>
            </a:r>
          </a:p>
        </p:txBody>
      </p:sp>
    </p:spTree>
    <p:extLst>
      <p:ext uri="{BB962C8B-B14F-4D97-AF65-F5344CB8AC3E}">
        <p14:creationId xmlns:p14="http://schemas.microsoft.com/office/powerpoint/2010/main" val="1306393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2AB73-30AD-4A45-BCF4-2D8C95B77FC3}"/>
              </a:ext>
            </a:extLst>
          </p:cNvPr>
          <p:cNvPicPr>
            <a:picLocks noChangeAspect="1"/>
          </p:cNvPicPr>
          <p:nvPr/>
        </p:nvPicPr>
        <p:blipFill>
          <a:blip r:embed="rId2"/>
          <a:stretch>
            <a:fillRect/>
          </a:stretch>
        </p:blipFill>
        <p:spPr>
          <a:xfrm>
            <a:off x="0" y="0"/>
            <a:ext cx="12192003" cy="5868140"/>
          </a:xfrm>
          <a:prstGeom prst="rect">
            <a:avLst/>
          </a:prstGeom>
        </p:spPr>
      </p:pic>
      <p:sp>
        <p:nvSpPr>
          <p:cNvPr id="3" name="TextBox 2">
            <a:extLst>
              <a:ext uri="{FF2B5EF4-FFF2-40B4-BE49-F238E27FC236}">
                <a16:creationId xmlns:a16="http://schemas.microsoft.com/office/drawing/2014/main" id="{994C2D66-774B-C992-12C6-D715E72DE222}"/>
              </a:ext>
            </a:extLst>
          </p:cNvPr>
          <p:cNvSpPr txBox="1"/>
          <p:nvPr/>
        </p:nvSpPr>
        <p:spPr>
          <a:xfrm>
            <a:off x="3901440" y="6187440"/>
            <a:ext cx="4622800" cy="461665"/>
          </a:xfrm>
          <a:prstGeom prst="rect">
            <a:avLst/>
          </a:prstGeom>
          <a:noFill/>
        </p:spPr>
        <p:txBody>
          <a:bodyPr wrap="square" rtlCol="0">
            <a:spAutoFit/>
          </a:bodyPr>
          <a:lstStyle/>
          <a:p>
            <a:r>
              <a:rPr lang="en-US" sz="2400" b="1" dirty="0"/>
              <a:t>Douglas Sloan:  +1 917 565 7695</a:t>
            </a:r>
          </a:p>
        </p:txBody>
      </p:sp>
    </p:spTree>
    <p:extLst>
      <p:ext uri="{BB962C8B-B14F-4D97-AF65-F5344CB8AC3E}">
        <p14:creationId xmlns:p14="http://schemas.microsoft.com/office/powerpoint/2010/main" val="213445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57400" y="417250"/>
            <a:ext cx="8229600" cy="1813188"/>
          </a:xfrm>
        </p:spPr>
        <p:txBody>
          <a:bodyPr/>
          <a:lstStyle/>
          <a:p>
            <a:r>
              <a:rPr lang="en-GB" altLang="en-US" sz="4000" b="1" dirty="0">
                <a:solidFill>
                  <a:srgbClr val="C00000"/>
                </a:solidFill>
                <a:latin typeface="Calibri" panose="020F0502020204030204" pitchFamily="34" charset="0"/>
                <a:ea typeface="ＭＳ Ｐゴシック" panose="020B0600070205080204" pitchFamily="34" charset="-128"/>
              </a:rPr>
              <a:t>An introduction to the PEACE Model</a:t>
            </a:r>
            <a:endParaRPr lang="en-GB" altLang="en-US" sz="4000" b="1" dirty="0">
              <a:solidFill>
                <a:srgbClr val="C00000"/>
              </a:solidFill>
            </a:endParaRPr>
          </a:p>
        </p:txBody>
      </p:sp>
      <p:sp>
        <p:nvSpPr>
          <p:cNvPr id="8195" name="Content Placeholder 2"/>
          <p:cNvSpPr>
            <a:spLocks noGrp="1"/>
          </p:cNvSpPr>
          <p:nvPr>
            <p:ph idx="1"/>
          </p:nvPr>
        </p:nvSpPr>
        <p:spPr>
          <a:xfrm>
            <a:off x="1981200" y="2503504"/>
            <a:ext cx="8305800" cy="3622660"/>
          </a:xfrm>
        </p:spPr>
        <p:txBody>
          <a:bodyPr/>
          <a:lstStyle/>
          <a:p>
            <a:r>
              <a:rPr lang="en-GB" altLang="en-US" dirty="0">
                <a:latin typeface="Calibri" panose="020F0502020204030204" pitchFamily="34" charset="0"/>
              </a:rPr>
              <a:t>Plan and Prepare</a:t>
            </a:r>
          </a:p>
          <a:p>
            <a:r>
              <a:rPr lang="en-GB" altLang="en-US" dirty="0">
                <a:latin typeface="Calibri" panose="020F0502020204030204" pitchFamily="34" charset="0"/>
              </a:rPr>
              <a:t>Engage and explain</a:t>
            </a:r>
          </a:p>
          <a:p>
            <a:r>
              <a:rPr lang="en-GB" altLang="en-US" dirty="0">
                <a:latin typeface="Calibri" panose="020F0502020204030204" pitchFamily="34" charset="0"/>
              </a:rPr>
              <a:t>Account, clarification, compare and contrast</a:t>
            </a:r>
          </a:p>
          <a:p>
            <a:r>
              <a:rPr lang="en-GB" altLang="en-US" dirty="0">
                <a:latin typeface="Calibri" panose="020F0502020204030204" pitchFamily="34" charset="0"/>
              </a:rPr>
              <a:t>Closure</a:t>
            </a:r>
          </a:p>
          <a:p>
            <a:r>
              <a:rPr lang="en-GB" altLang="en-US" dirty="0">
                <a:latin typeface="Calibri" panose="020F0502020204030204" pitchFamily="34" charset="0"/>
              </a:rPr>
              <a:t>Evaluate</a:t>
            </a:r>
          </a:p>
          <a:p>
            <a:endParaRPr lang="en-GB" altLang="en-US" dirty="0"/>
          </a:p>
        </p:txBody>
      </p:sp>
    </p:spTree>
    <p:extLst>
      <p:ext uri="{BB962C8B-B14F-4D97-AF65-F5344CB8AC3E}">
        <p14:creationId xmlns:p14="http://schemas.microsoft.com/office/powerpoint/2010/main" val="285272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2B81-D03E-4FE0-A56E-CD7D72C6459E}"/>
              </a:ext>
            </a:extLst>
          </p:cNvPr>
          <p:cNvSpPr>
            <a:spLocks noGrp="1"/>
          </p:cNvSpPr>
          <p:nvPr>
            <p:ph type="title"/>
          </p:nvPr>
        </p:nvSpPr>
        <p:spPr/>
        <p:txBody>
          <a:bodyPr/>
          <a:lstStyle/>
          <a:p>
            <a:pPr algn="l"/>
            <a:r>
              <a:rPr lang="en-GB" altLang="en-US" sz="3600" dirty="0">
                <a:solidFill>
                  <a:srgbClr val="FFFFFF"/>
                </a:solidFill>
                <a:ea typeface="ＭＳ Ｐゴシック" panose="020B0600070205080204" pitchFamily="34" charset="-128"/>
              </a:rPr>
              <a:t>The PEACE Model</a:t>
            </a:r>
          </a:p>
        </p:txBody>
      </p:sp>
      <p:sp>
        <p:nvSpPr>
          <p:cNvPr id="3" name="Content Placeholder 2">
            <a:extLst>
              <a:ext uri="{FF2B5EF4-FFF2-40B4-BE49-F238E27FC236}">
                <a16:creationId xmlns:a16="http://schemas.microsoft.com/office/drawing/2014/main" id="{271B2A28-5F1D-4090-8595-87656801A7C4}"/>
              </a:ext>
            </a:extLst>
          </p:cNvPr>
          <p:cNvSpPr>
            <a:spLocks noGrp="1"/>
          </p:cNvSpPr>
          <p:nvPr>
            <p:ph idx="1"/>
          </p:nvPr>
        </p:nvSpPr>
        <p:spPr/>
        <p:txBody>
          <a:bodyPr/>
          <a:lstStyle/>
          <a:p>
            <a:pPr marL="117475" indent="0">
              <a:buNone/>
            </a:pPr>
            <a:r>
              <a:rPr lang="en-GB" altLang="en-US" dirty="0">
                <a:ea typeface="ＭＳ Ｐゴシック" panose="020B0600070205080204" pitchFamily="34" charset="-128"/>
              </a:rPr>
              <a:t>      		</a:t>
            </a:r>
            <a:r>
              <a:rPr lang="en-GB" altLang="en-US" dirty="0">
                <a:solidFill>
                  <a:srgbClr val="8F23B3"/>
                </a:solidFill>
                <a:ea typeface="ＭＳ Ｐゴシック" panose="020B0600070205080204" pitchFamily="34" charset="-128"/>
              </a:rPr>
              <a:t>P               E               A               C               E</a:t>
            </a:r>
          </a:p>
        </p:txBody>
      </p:sp>
      <p:sp>
        <p:nvSpPr>
          <p:cNvPr id="4" name="Rectangle 3">
            <a:extLst>
              <a:ext uri="{FF2B5EF4-FFF2-40B4-BE49-F238E27FC236}">
                <a16:creationId xmlns:a16="http://schemas.microsoft.com/office/drawing/2014/main" id="{9675BB11-6770-4113-AC88-4015EE91A99B}"/>
              </a:ext>
            </a:extLst>
          </p:cNvPr>
          <p:cNvSpPr/>
          <p:nvPr/>
        </p:nvSpPr>
        <p:spPr>
          <a:xfrm>
            <a:off x="2054225" y="3373438"/>
            <a:ext cx="1498600" cy="9207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Planning</a:t>
            </a:r>
          </a:p>
        </p:txBody>
      </p:sp>
      <p:sp>
        <p:nvSpPr>
          <p:cNvPr id="7" name="Oval 6">
            <a:extLst>
              <a:ext uri="{FF2B5EF4-FFF2-40B4-BE49-F238E27FC236}">
                <a16:creationId xmlns:a16="http://schemas.microsoft.com/office/drawing/2014/main" id="{10840F53-51C8-455B-AAB7-06A0B6D23638}"/>
              </a:ext>
            </a:extLst>
          </p:cNvPr>
          <p:cNvSpPr/>
          <p:nvPr/>
        </p:nvSpPr>
        <p:spPr>
          <a:xfrm>
            <a:off x="7367588" y="3373438"/>
            <a:ext cx="952500" cy="920750"/>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28EFECF-E181-4E18-9C06-BE5434F482CD}"/>
              </a:ext>
            </a:extLst>
          </p:cNvPr>
          <p:cNvSpPr/>
          <p:nvPr/>
        </p:nvSpPr>
        <p:spPr>
          <a:xfrm>
            <a:off x="4075113" y="3373438"/>
            <a:ext cx="952500" cy="920750"/>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Engage &amp; Explain</a:t>
            </a:r>
          </a:p>
        </p:txBody>
      </p:sp>
      <p:sp>
        <p:nvSpPr>
          <p:cNvPr id="9" name="Oval 8">
            <a:extLst>
              <a:ext uri="{FF2B5EF4-FFF2-40B4-BE49-F238E27FC236}">
                <a16:creationId xmlns:a16="http://schemas.microsoft.com/office/drawing/2014/main" id="{58504992-A20E-44F7-A077-C54ED96C075F}"/>
              </a:ext>
            </a:extLst>
          </p:cNvPr>
          <p:cNvSpPr/>
          <p:nvPr/>
        </p:nvSpPr>
        <p:spPr>
          <a:xfrm>
            <a:off x="5414964" y="3373438"/>
            <a:ext cx="1552575" cy="92075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Account Clarification &amp; Challenge</a:t>
            </a:r>
          </a:p>
        </p:txBody>
      </p:sp>
      <p:sp>
        <p:nvSpPr>
          <p:cNvPr id="10" name="Rectangle 9">
            <a:extLst>
              <a:ext uri="{FF2B5EF4-FFF2-40B4-BE49-F238E27FC236}">
                <a16:creationId xmlns:a16="http://schemas.microsoft.com/office/drawing/2014/main" id="{C0FFDC92-6B16-4143-B2F0-E8D325310B22}"/>
              </a:ext>
            </a:extLst>
          </p:cNvPr>
          <p:cNvSpPr/>
          <p:nvPr/>
        </p:nvSpPr>
        <p:spPr>
          <a:xfrm>
            <a:off x="8870950" y="3373438"/>
            <a:ext cx="1498600" cy="92075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p>
        </p:txBody>
      </p:sp>
      <p:cxnSp>
        <p:nvCxnSpPr>
          <p:cNvPr id="12" name="Straight Connector 11">
            <a:extLst>
              <a:ext uri="{FF2B5EF4-FFF2-40B4-BE49-F238E27FC236}">
                <a16:creationId xmlns:a16="http://schemas.microsoft.com/office/drawing/2014/main" id="{7DD04488-C4E8-4BF5-A07B-507D5B53E19D}"/>
              </a:ext>
            </a:extLst>
          </p:cNvPr>
          <p:cNvCxnSpPr/>
          <p:nvPr/>
        </p:nvCxnSpPr>
        <p:spPr>
          <a:xfrm>
            <a:off x="4564063" y="2841626"/>
            <a:ext cx="0" cy="531813"/>
          </a:xfrm>
          <a:prstGeom prst="line">
            <a:avLst/>
          </a:prstGeom>
          <a:ln w="12700" cap="flat"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A9AEEF0-58F9-49ED-9EC5-F2381AAA0ED6}"/>
              </a:ext>
            </a:extLst>
          </p:cNvPr>
          <p:cNvCxnSpPr/>
          <p:nvPr/>
        </p:nvCxnSpPr>
        <p:spPr>
          <a:xfrm>
            <a:off x="4564063" y="2841625"/>
            <a:ext cx="3270250" cy="0"/>
          </a:xfrm>
          <a:prstGeom prst="line">
            <a:avLst/>
          </a:prstGeom>
          <a:ln w="12700" cap="flat"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BF7D47-6875-4997-A4A7-F9D90C172AA8}"/>
              </a:ext>
            </a:extLst>
          </p:cNvPr>
          <p:cNvCxnSpPr/>
          <p:nvPr/>
        </p:nvCxnSpPr>
        <p:spPr>
          <a:xfrm>
            <a:off x="7834313" y="2841626"/>
            <a:ext cx="0" cy="531813"/>
          </a:xfrm>
          <a:prstGeom prst="line">
            <a:avLst/>
          </a:prstGeom>
          <a:ln w="12700" cap="flat"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Right Arrow 18">
            <a:extLst>
              <a:ext uri="{FF2B5EF4-FFF2-40B4-BE49-F238E27FC236}">
                <a16:creationId xmlns:a16="http://schemas.microsoft.com/office/drawing/2014/main" id="{A97BCCE6-1297-445C-96D6-96C22FB23239}"/>
              </a:ext>
            </a:extLst>
          </p:cNvPr>
          <p:cNvSpPr/>
          <p:nvPr/>
        </p:nvSpPr>
        <p:spPr>
          <a:xfrm>
            <a:off x="3560763" y="3795714"/>
            <a:ext cx="520700" cy="122237"/>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Arrow 20">
            <a:extLst>
              <a:ext uri="{FF2B5EF4-FFF2-40B4-BE49-F238E27FC236}">
                <a16:creationId xmlns:a16="http://schemas.microsoft.com/office/drawing/2014/main" id="{533AAFB4-E95D-45AF-8FFB-B19897A76247}"/>
              </a:ext>
            </a:extLst>
          </p:cNvPr>
          <p:cNvSpPr/>
          <p:nvPr/>
        </p:nvSpPr>
        <p:spPr>
          <a:xfrm>
            <a:off x="6986588" y="3776663"/>
            <a:ext cx="374650" cy="114300"/>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ight Arrow 21">
            <a:extLst>
              <a:ext uri="{FF2B5EF4-FFF2-40B4-BE49-F238E27FC236}">
                <a16:creationId xmlns:a16="http://schemas.microsoft.com/office/drawing/2014/main" id="{5B84D874-2859-4838-8FC5-A322BEDA8D0F}"/>
              </a:ext>
            </a:extLst>
          </p:cNvPr>
          <p:cNvSpPr/>
          <p:nvPr/>
        </p:nvSpPr>
        <p:spPr>
          <a:xfrm>
            <a:off x="8335964" y="3770313"/>
            <a:ext cx="522287" cy="120650"/>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22">
            <a:extLst>
              <a:ext uri="{FF2B5EF4-FFF2-40B4-BE49-F238E27FC236}">
                <a16:creationId xmlns:a16="http://schemas.microsoft.com/office/drawing/2014/main" id="{874AE7F9-834D-4E07-930B-D25B8388ACD8}"/>
              </a:ext>
            </a:extLst>
          </p:cNvPr>
          <p:cNvSpPr/>
          <p:nvPr/>
        </p:nvSpPr>
        <p:spPr>
          <a:xfrm>
            <a:off x="5032376" y="3776663"/>
            <a:ext cx="373063" cy="114300"/>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34F4DEF-3D2A-4A95-9709-38AC1D29CBD6}"/>
              </a:ext>
            </a:extLst>
          </p:cNvPr>
          <p:cNvSpPr txBox="1">
            <a:spLocks noChangeArrowheads="1"/>
          </p:cNvSpPr>
          <p:nvPr/>
        </p:nvSpPr>
        <p:spPr bwMode="auto">
          <a:xfrm>
            <a:off x="4776788" y="2849564"/>
            <a:ext cx="2889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a:ln>
                  <a:noFill/>
                </a:ln>
                <a:solidFill>
                  <a:prstClr val="black"/>
                </a:solidFill>
                <a:effectLst/>
                <a:uLnTx/>
                <a:uFillTx/>
                <a:latin typeface="Calibri" panose="020F0502020204030204"/>
                <a:ea typeface="+mn-ea"/>
                <a:cs typeface="+mn-cs"/>
              </a:rPr>
              <a:t>Interview</a:t>
            </a:r>
          </a:p>
        </p:txBody>
      </p:sp>
      <p:sp>
        <p:nvSpPr>
          <p:cNvPr id="24593" name="TextBox 4">
            <a:extLst>
              <a:ext uri="{FF2B5EF4-FFF2-40B4-BE49-F238E27FC236}">
                <a16:creationId xmlns:a16="http://schemas.microsoft.com/office/drawing/2014/main" id="{3D80CF22-86D5-4990-9C6A-45FA16B545EB}"/>
              </a:ext>
            </a:extLst>
          </p:cNvPr>
          <p:cNvSpPr txBox="1">
            <a:spLocks noChangeArrowheads="1"/>
          </p:cNvSpPr>
          <p:nvPr/>
        </p:nvSpPr>
        <p:spPr bwMode="auto">
          <a:xfrm>
            <a:off x="7175500" y="3573463"/>
            <a:ext cx="1296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Calibri" panose="020F0502020204030204"/>
                <a:ea typeface="+mn-ea"/>
                <a:cs typeface="+mn-cs"/>
              </a:rPr>
              <a:t> Closure</a:t>
            </a:r>
          </a:p>
        </p:txBody>
      </p:sp>
      <p:sp>
        <p:nvSpPr>
          <p:cNvPr id="24594" name="Title 1">
            <a:extLst>
              <a:ext uri="{FF2B5EF4-FFF2-40B4-BE49-F238E27FC236}">
                <a16:creationId xmlns:a16="http://schemas.microsoft.com/office/drawing/2014/main" id="{3C1B7544-A20D-43ED-BB91-735CAFE15517}"/>
              </a:ext>
            </a:extLst>
          </p:cNvPr>
          <p:cNvSpPr txBox="1">
            <a:spLocks/>
          </p:cNvSpPr>
          <p:nvPr/>
        </p:nvSpPr>
        <p:spPr bwMode="auto">
          <a:xfrm>
            <a:off x="2133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0" rIns="91264" bIns="4563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36600" indent="-2794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36650" indent="-2222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593850" indent="-2222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1050" indent="-2222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082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654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26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798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The PEACE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nodeType="clickEffect">
                                  <p:stCondLst>
                                    <p:cond delay="0"/>
                                  </p:stCondLst>
                                  <p:childTnLst>
                                    <p:set>
                                      <p:cBhvr>
                                        <p:cTn id="85" dur="1" fill="hold">
                                          <p:stCondLst>
                                            <p:cond delay="0"/>
                                          </p:stCondLst>
                                        </p:cTn>
                                        <p:tgtEl>
                                          <p:spTgt spid="26">
                                            <p:txEl>
                                              <p:pRg st="0" end="0"/>
                                            </p:txEl>
                                          </p:spTgt>
                                        </p:tgtEl>
                                        <p:attrNameLst>
                                          <p:attrName>style.visibility</p:attrName>
                                        </p:attrNameLst>
                                      </p:cBhvr>
                                      <p:to>
                                        <p:strVal val="visible"/>
                                      </p:to>
                                    </p:set>
                                    <p:anim calcmode="lin" valueType="num">
                                      <p:cBhvr>
                                        <p:cTn id="86"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0" grpId="0" animBg="1"/>
      <p:bldP spid="19"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304800"/>
            <a:ext cx="9144000" cy="1381957"/>
          </a:xfrm>
        </p:spPr>
        <p:txBody>
          <a:bodyPr>
            <a:normAutofit/>
          </a:bodyPr>
          <a:lstStyle/>
          <a:p>
            <a:r>
              <a:rPr lang="en-GB" sz="4000" b="1" dirty="0">
                <a:solidFill>
                  <a:srgbClr val="C00000"/>
                </a:solidFill>
                <a:latin typeface="+mn-lt"/>
              </a:rPr>
              <a:t>7 Principles of Investigative Interviewing</a:t>
            </a:r>
            <a:endParaRPr lang="en-GB" sz="4000" dirty="0">
              <a:latin typeface="+mn-lt"/>
            </a:endParaRPr>
          </a:p>
        </p:txBody>
      </p:sp>
      <p:sp>
        <p:nvSpPr>
          <p:cNvPr id="5" name="Content Placeholder 4"/>
          <p:cNvSpPr>
            <a:spLocks noGrp="1"/>
          </p:cNvSpPr>
          <p:nvPr>
            <p:ph idx="1"/>
          </p:nvPr>
        </p:nvSpPr>
        <p:spPr>
          <a:xfrm>
            <a:off x="1524000" y="1844823"/>
            <a:ext cx="9608598" cy="4112093"/>
          </a:xfrm>
        </p:spPr>
        <p:txBody>
          <a:bodyPr>
            <a:normAutofit/>
          </a:bodyPr>
          <a:lstStyle/>
          <a:p>
            <a:pPr marL="533400" indent="-533400">
              <a:buNone/>
            </a:pPr>
            <a:r>
              <a:rPr lang="en-GB" dirty="0">
                <a:latin typeface="+mn-lt"/>
                <a:cs typeface="Times New Roman" pitchFamily="18" charset="0"/>
              </a:rPr>
              <a:t>Investigators should…</a:t>
            </a:r>
          </a:p>
          <a:p>
            <a:pPr marL="533400" indent="-533400">
              <a:buNone/>
            </a:pPr>
            <a:endParaRPr lang="en-GB" dirty="0">
              <a:latin typeface="+mn-lt"/>
              <a:cs typeface="Times New Roman" pitchFamily="18" charset="0"/>
            </a:endParaRPr>
          </a:p>
          <a:p>
            <a:pPr marL="990600" lvl="1" indent="-533400">
              <a:buFont typeface="Wingdings" pitchFamily="2" charset="2"/>
              <a:buAutoNum type="arabicPeriod"/>
            </a:pPr>
            <a:r>
              <a:rPr lang="en-GB" dirty="0">
                <a:latin typeface="+mn-lt"/>
                <a:cs typeface="Times New Roman" pitchFamily="18" charset="0"/>
              </a:rPr>
              <a:t>Obtain accurate and reliable accounts</a:t>
            </a:r>
          </a:p>
          <a:p>
            <a:pPr marL="990600" lvl="1" indent="-533400">
              <a:buFont typeface="Wingdings" pitchFamily="2" charset="2"/>
              <a:buAutoNum type="arabicPeriod"/>
            </a:pPr>
            <a:r>
              <a:rPr lang="en-GB" dirty="0">
                <a:latin typeface="+mn-lt"/>
                <a:cs typeface="Times New Roman" pitchFamily="18" charset="0"/>
              </a:rPr>
              <a:t>Must act fairly</a:t>
            </a:r>
          </a:p>
          <a:p>
            <a:pPr marL="990600" lvl="1" indent="-533400">
              <a:buFont typeface="Wingdings" pitchFamily="2" charset="2"/>
              <a:buAutoNum type="arabicPeriod"/>
            </a:pPr>
            <a:r>
              <a:rPr lang="en-GB" dirty="0">
                <a:latin typeface="+mn-lt"/>
                <a:cs typeface="Times New Roman" pitchFamily="18" charset="0"/>
              </a:rPr>
              <a:t>Approached with an investigators mindset </a:t>
            </a:r>
          </a:p>
          <a:p>
            <a:pPr marL="990600" lvl="1" indent="-533400">
              <a:buFont typeface="Wingdings" pitchFamily="2" charset="2"/>
              <a:buAutoNum type="arabicPeriod"/>
            </a:pPr>
            <a:r>
              <a:rPr lang="en-GB" dirty="0">
                <a:latin typeface="+mn-lt"/>
                <a:cs typeface="Arial" pitchFamily="34" charset="0"/>
              </a:rPr>
              <a:t>Be free to ask a wide range of questions </a:t>
            </a:r>
            <a:r>
              <a:rPr lang="en-GB" dirty="0">
                <a:latin typeface="+mn-lt"/>
                <a:cs typeface="Times New Roman" pitchFamily="18" charset="0"/>
              </a:rPr>
              <a:t> </a:t>
            </a:r>
          </a:p>
          <a:p>
            <a:pPr marL="990600" lvl="1" indent="-533400">
              <a:buFont typeface="Wingdings" pitchFamily="2" charset="2"/>
              <a:buAutoNum type="arabicPeriod"/>
            </a:pPr>
            <a:r>
              <a:rPr lang="en-GB" dirty="0">
                <a:latin typeface="+mn-lt"/>
                <a:cs typeface="Arial" pitchFamily="34" charset="0"/>
              </a:rPr>
              <a:t>Recognise the positive impact of an early admission </a:t>
            </a:r>
          </a:p>
          <a:p>
            <a:pPr marL="990600" lvl="1" indent="-533400">
              <a:buFont typeface="Wingdings" pitchFamily="2" charset="2"/>
              <a:buAutoNum type="arabicPeriod"/>
            </a:pPr>
            <a:r>
              <a:rPr lang="en-GB" dirty="0">
                <a:latin typeface="+mn-lt"/>
                <a:cs typeface="Arial" pitchFamily="34" charset="0"/>
              </a:rPr>
              <a:t>Not bound to accept the first answer given</a:t>
            </a:r>
          </a:p>
          <a:p>
            <a:pPr marL="990600" lvl="1" indent="-533400">
              <a:buFont typeface="Wingdings" pitchFamily="2" charset="2"/>
              <a:buAutoNum type="arabicPeriod"/>
            </a:pPr>
            <a:r>
              <a:rPr lang="en-GB" dirty="0">
                <a:latin typeface="+mn-lt"/>
                <a:cs typeface="Arial" pitchFamily="34" charset="0"/>
              </a:rPr>
              <a:t>If right of silence is exercised by suspect, put questions to them</a:t>
            </a:r>
          </a:p>
          <a:p>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229600" cy="1143000"/>
          </a:xfrm>
        </p:spPr>
        <p:txBody>
          <a:bodyPr>
            <a:normAutofit fontScale="90000"/>
          </a:bodyPr>
          <a:lstStyle/>
          <a:p>
            <a:pPr algn="ctr"/>
            <a:r>
              <a:rPr lang="en-GB" sz="4000" b="1" dirty="0">
                <a:solidFill>
                  <a:srgbClr val="C00000"/>
                </a:solidFill>
                <a:latin typeface="+mn-lt"/>
              </a:rPr>
              <a:t>Learning Outcome</a:t>
            </a:r>
            <a:br>
              <a:rPr lang="en-GB" sz="4000" b="1" dirty="0">
                <a:solidFill>
                  <a:srgbClr val="C00000"/>
                </a:solidFill>
                <a:latin typeface="+mn-lt"/>
              </a:rPr>
            </a:br>
            <a:endParaRPr lang="en-GB" sz="4000" dirty="0">
              <a:solidFill>
                <a:srgbClr val="C00000"/>
              </a:solidFill>
              <a:latin typeface="+mn-lt"/>
            </a:endParaRPr>
          </a:p>
        </p:txBody>
      </p:sp>
      <p:sp>
        <p:nvSpPr>
          <p:cNvPr id="3" name="Content Placeholder 2"/>
          <p:cNvSpPr>
            <a:spLocks noGrp="1"/>
          </p:cNvSpPr>
          <p:nvPr>
            <p:ph idx="1"/>
          </p:nvPr>
        </p:nvSpPr>
        <p:spPr>
          <a:xfrm>
            <a:off x="1919536" y="2132856"/>
            <a:ext cx="8229600" cy="3633788"/>
          </a:xfrm>
        </p:spPr>
        <p:txBody>
          <a:bodyPr/>
          <a:lstStyle/>
          <a:p>
            <a:pPr marL="0" lvl="0" indent="0" algn="ctr">
              <a:buNone/>
            </a:pPr>
            <a:r>
              <a:rPr lang="en-GB" dirty="0">
                <a:latin typeface="+mn-lt"/>
              </a:rPr>
              <a:t>Understand how the memory works</a:t>
            </a:r>
          </a:p>
          <a:p>
            <a:endParaRPr lang="en-GB" dirty="0">
              <a:latin typeface="+mn-lt"/>
            </a:endParaRPr>
          </a:p>
        </p:txBody>
      </p:sp>
      <p:pic>
        <p:nvPicPr>
          <p:cNvPr id="8" name="Picture 7" descr="Brain 1.JPG"/>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Effect>
                      <a14:brightnessContrast contrast="20000"/>
                    </a14:imgEffect>
                  </a14:imgLayer>
                </a14:imgProps>
              </a:ext>
            </a:extLst>
          </a:blip>
          <a:stretch>
            <a:fillRect/>
          </a:stretch>
        </p:blipFill>
        <p:spPr>
          <a:xfrm>
            <a:off x="3071664" y="2204865"/>
            <a:ext cx="5616624" cy="4195133"/>
          </a:xfrm>
          <a:prstGeom prst="rect">
            <a:avLst/>
          </a:prstGeom>
        </p:spPr>
      </p:pic>
    </p:spTree>
    <p:extLst>
      <p:ext uri="{BB962C8B-B14F-4D97-AF65-F5344CB8AC3E}">
        <p14:creationId xmlns:p14="http://schemas.microsoft.com/office/powerpoint/2010/main" val="389945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0598150" y="3149601"/>
            <a:ext cx="1841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67" name="Title 3"/>
          <p:cNvSpPr>
            <a:spLocks noGrp="1"/>
          </p:cNvSpPr>
          <p:nvPr>
            <p:ph type="title"/>
          </p:nvPr>
        </p:nvSpPr>
        <p:spPr>
          <a:xfrm>
            <a:off x="230819" y="365125"/>
            <a:ext cx="11961181" cy="1325563"/>
          </a:xfrm>
        </p:spPr>
        <p:txBody>
          <a:bodyPr/>
          <a:lstStyle/>
          <a:p>
            <a:pPr algn="ctr"/>
            <a:r>
              <a:rPr lang="en-AU" altLang="en-US" sz="3600" b="1" dirty="0">
                <a:solidFill>
                  <a:srgbClr val="C00000"/>
                </a:solidFill>
                <a:latin typeface="+mn-lt"/>
                <a:ea typeface="ＭＳ Ｐゴシック" panose="020B0600070205080204" pitchFamily="34" charset="-128"/>
                <a:cs typeface="Arial" panose="020B0604020202020204" pitchFamily="34" charset="0"/>
              </a:rPr>
              <a:t>Why do interviewers need to know about memory?</a:t>
            </a:r>
            <a:endParaRPr lang="en-GB" altLang="en-US" sz="3600" b="1" dirty="0">
              <a:solidFill>
                <a:srgbClr val="C00000"/>
              </a:solidFill>
              <a:latin typeface="+mn-lt"/>
              <a:ea typeface="ＭＳ Ｐゴシック" panose="020B0600070205080204" pitchFamily="34" charset="-128"/>
              <a:cs typeface="Arial" panose="020B0604020202020204" pitchFamily="34" charset="0"/>
            </a:endParaRPr>
          </a:p>
        </p:txBody>
      </p:sp>
      <p:sp>
        <p:nvSpPr>
          <p:cNvPr id="6" name="Content Placeholder 4"/>
          <p:cNvSpPr>
            <a:spLocks noGrp="1"/>
          </p:cNvSpPr>
          <p:nvPr>
            <p:ph idx="1"/>
          </p:nvPr>
        </p:nvSpPr>
        <p:spPr>
          <a:xfrm>
            <a:off x="1981200" y="2636912"/>
            <a:ext cx="8305800" cy="3489251"/>
          </a:xfrm>
        </p:spPr>
        <p:txBody>
          <a:bodyPr/>
          <a:lstStyle/>
          <a:p>
            <a:r>
              <a:rPr lang="en-AU" altLang="en-US" dirty="0">
                <a:latin typeface="+mn-lt"/>
                <a:cs typeface="Arial" panose="020B0604020202020204" pitchFamily="34" charset="0"/>
              </a:rPr>
              <a:t>To understand memory is fragile</a:t>
            </a:r>
          </a:p>
          <a:p>
            <a:r>
              <a:rPr lang="en-AU" altLang="en-US" dirty="0">
                <a:latin typeface="+mn-lt"/>
                <a:cs typeface="Arial" panose="020B0604020202020204" pitchFamily="34" charset="0"/>
              </a:rPr>
              <a:t>Memory can be influenced by the                      interviewer</a:t>
            </a:r>
          </a:p>
          <a:p>
            <a:r>
              <a:rPr lang="en-AU" altLang="en-US" dirty="0">
                <a:latin typeface="+mn-lt"/>
                <a:cs typeface="Arial" panose="020B0604020202020204" pitchFamily="34" charset="0"/>
              </a:rPr>
              <a:t>Interviewees’ can be assisted to                            remember</a:t>
            </a:r>
            <a:endParaRPr lang="en-GB" altLang="en-US" dirty="0">
              <a:latin typeface="+mn-lt"/>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474620"/>
            <a:ext cx="16383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17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b="1" dirty="0">
                <a:solidFill>
                  <a:srgbClr val="C00000"/>
                </a:solidFill>
                <a:latin typeface="+mn-lt"/>
              </a:rPr>
              <a:t>Lying (Deception)</a:t>
            </a:r>
          </a:p>
        </p:txBody>
      </p:sp>
      <p:sp>
        <p:nvSpPr>
          <p:cNvPr id="72707" name="Rectangle 1"/>
          <p:cNvSpPr>
            <a:spLocks noGrp="1" noChangeArrowheads="1"/>
          </p:cNvSpPr>
          <p:nvPr>
            <p:ph idx="1"/>
          </p:nvPr>
        </p:nvSpPr>
        <p:spPr bwMode="auto">
          <a:xfrm>
            <a:off x="6167438" y="2084868"/>
            <a:ext cx="3960812" cy="158812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a:spcBef>
                <a:spcPct val="0"/>
              </a:spcBef>
              <a:buNone/>
            </a:pPr>
            <a:r>
              <a:rPr lang="en-US" sz="3600" dirty="0">
                <a:latin typeface="+mn-lt"/>
                <a:cs typeface="Arial" pitchFamily="34" charset="0"/>
              </a:rPr>
              <a:t>‘A liar should have a good memory’</a:t>
            </a:r>
          </a:p>
          <a:p>
            <a:pPr marL="0" indent="0">
              <a:spcBef>
                <a:spcPct val="0"/>
              </a:spcBef>
              <a:buNone/>
            </a:pPr>
            <a:r>
              <a:rPr lang="en-US" sz="3600" i="1" dirty="0">
                <a:latin typeface="+mn-lt"/>
                <a:cs typeface="Arial" pitchFamily="34" charset="0"/>
              </a:rPr>
              <a:t>Quintilian </a:t>
            </a:r>
            <a:endParaRPr lang="en-US" sz="3600" dirty="0">
              <a:latin typeface="+mn-lt"/>
              <a:cs typeface="Arial" pitchFamily="34" charset="0"/>
            </a:endParaRPr>
          </a:p>
        </p:txBody>
      </p:sp>
      <p:pic>
        <p:nvPicPr>
          <p:cNvPr id="727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919" y="1308074"/>
            <a:ext cx="3960811" cy="4824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481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1939</Words>
  <Application>Microsoft Office PowerPoint</Application>
  <PresentationFormat>Widescreen</PresentationFormat>
  <Paragraphs>265</Paragraphs>
  <Slides>38</Slides>
  <Notes>27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Arial</vt:lpstr>
      <vt:lpstr>Calibri</vt:lpstr>
      <vt:lpstr>Calibri Light</vt:lpstr>
      <vt:lpstr>Century Gothic</vt:lpstr>
      <vt:lpstr>Myriad Pro</vt:lpstr>
      <vt:lpstr>Open Sans Semibold</vt:lpstr>
      <vt:lpstr>Poppins</vt:lpstr>
      <vt:lpstr>Poppins Black</vt:lpstr>
      <vt:lpstr>Poppins Light</vt:lpstr>
      <vt:lpstr>Tahoma</vt:lpstr>
      <vt:lpstr>Times New Roman</vt:lpstr>
      <vt:lpstr>Wingdings</vt:lpstr>
      <vt:lpstr>Office Theme</vt:lpstr>
      <vt:lpstr>White Theme</vt:lpstr>
      <vt:lpstr>PowerPoint Presentation</vt:lpstr>
      <vt:lpstr>Benefits of interviewing training </vt:lpstr>
      <vt:lpstr>Who are we Interviewing or Interrogating?</vt:lpstr>
      <vt:lpstr>An introduction to the PEACE Model</vt:lpstr>
      <vt:lpstr>The PEACE Model</vt:lpstr>
      <vt:lpstr>7 Principles of Investigative Interviewing</vt:lpstr>
      <vt:lpstr>Learning Outcome </vt:lpstr>
      <vt:lpstr>Why do interviewers need to know about memory?</vt:lpstr>
      <vt:lpstr>Lying (Deception)</vt:lpstr>
      <vt:lpstr>PowerPoint Presentation</vt:lpstr>
      <vt:lpstr>Factors affecting memory &amp; recall</vt:lpstr>
      <vt:lpstr>Memory: Retrieval </vt:lpstr>
      <vt:lpstr>MEMORY TEST</vt:lpstr>
      <vt:lpstr>PowerPoint Presentation</vt:lpstr>
      <vt:lpstr>The number 17</vt:lpstr>
      <vt:lpstr>What can you remember???</vt:lpstr>
      <vt:lpstr>PowerPoint Presentation</vt:lpstr>
      <vt:lpstr> The six ways a communication transaction may take place</vt:lpstr>
      <vt:lpstr>Active Listening</vt:lpstr>
      <vt:lpstr>PowerPoint Presentation</vt:lpstr>
      <vt:lpstr>Finding out the truth – Open Questions</vt:lpstr>
      <vt:lpstr>Questioning Funnel</vt:lpstr>
      <vt:lpstr>Questioning sequence</vt:lpstr>
      <vt:lpstr>PowerPoint Presentation</vt:lpstr>
      <vt:lpstr>PowerPoint Presentation</vt:lpstr>
      <vt:lpstr>PowerPoint Presentation</vt:lpstr>
      <vt:lpstr>PowerPoint Presentation</vt:lpstr>
      <vt:lpstr>PowerPoint Presentation</vt:lpstr>
      <vt:lpstr>FORCED CHOICE QUESTIONS</vt:lpstr>
      <vt:lpstr>MULTIPLE QUESTIONS</vt:lpstr>
      <vt:lpstr>PowerPoint Presentation</vt:lpstr>
      <vt:lpstr>COMPLEX QUESTIONS </vt:lpstr>
      <vt:lpstr>Questions to avoid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Garnham</dc:creator>
  <cp:lastModifiedBy>Douglas Sloan</cp:lastModifiedBy>
  <cp:revision>6</cp:revision>
  <dcterms:created xsi:type="dcterms:W3CDTF">2022-09-19T19:44:55Z</dcterms:created>
  <dcterms:modified xsi:type="dcterms:W3CDTF">2023-10-23T12:05:20Z</dcterms:modified>
</cp:coreProperties>
</file>