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99" r:id="rId2"/>
    <p:sldId id="260" r:id="rId3"/>
    <p:sldId id="393" r:id="rId4"/>
    <p:sldId id="381" r:id="rId5"/>
    <p:sldId id="386" r:id="rId6"/>
    <p:sldId id="390" r:id="rId7"/>
    <p:sldId id="398" r:id="rId8"/>
    <p:sldId id="400" r:id="rId9"/>
    <p:sldId id="395" r:id="rId10"/>
    <p:sldId id="385" r:id="rId11"/>
    <p:sldId id="389" r:id="rId12"/>
    <p:sldId id="394" r:id="rId13"/>
    <p:sldId id="396" r:id="rId14"/>
  </p:sldIdLst>
  <p:sldSz cx="9144000" cy="6858000" type="screen4x3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33CC33"/>
    <a:srgbClr val="009900"/>
    <a:srgbClr val="008000"/>
    <a:srgbClr val="FFFF00"/>
    <a:srgbClr val="DDDDDD"/>
    <a:srgbClr val="47F1A8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7" autoAdjust="0"/>
    <p:restoredTop sz="90958" autoAdjust="0"/>
  </p:normalViewPr>
  <p:slideViewPr>
    <p:cSldViewPr>
      <p:cViewPr varScale="1">
        <p:scale>
          <a:sx n="91" d="100"/>
          <a:sy n="91" d="100"/>
        </p:scale>
        <p:origin x="1238" y="62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36"/>
    </p:cViewPr>
  </p:sorterViewPr>
  <p:notesViewPr>
    <p:cSldViewPr>
      <p:cViewPr varScale="1">
        <p:scale>
          <a:sx n="25" d="100"/>
          <a:sy n="25" d="100"/>
        </p:scale>
        <p:origin x="-1254" y="-78"/>
      </p:cViewPr>
      <p:guideLst>
        <p:guide orient="horz" pos="3120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nacio Martin Irigaray" userId="39c082d874f97954" providerId="LiveId" clId="{6A837571-9D1F-4AB8-9B7A-CDC39F1BFB33}"/>
    <pc:docChg chg="custSel modSld">
      <pc:chgData name="Ignacio Martin Irigaray" userId="39c082d874f97954" providerId="LiveId" clId="{6A837571-9D1F-4AB8-9B7A-CDC39F1BFB33}" dt="2023-09-20T19:52:39.393" v="161" actId="122"/>
      <pc:docMkLst>
        <pc:docMk/>
      </pc:docMkLst>
      <pc:sldChg chg="modSp mod">
        <pc:chgData name="Ignacio Martin Irigaray" userId="39c082d874f97954" providerId="LiveId" clId="{6A837571-9D1F-4AB8-9B7A-CDC39F1BFB33}" dt="2023-09-20T19:44:43.496" v="89" actId="20577"/>
        <pc:sldMkLst>
          <pc:docMk/>
          <pc:sldMk cId="3814649039" sldId="381"/>
        </pc:sldMkLst>
        <pc:spChg chg="mod">
          <ac:chgData name="Ignacio Martin Irigaray" userId="39c082d874f97954" providerId="LiveId" clId="{6A837571-9D1F-4AB8-9B7A-CDC39F1BFB33}" dt="2023-09-20T19:44:43.496" v="89" actId="20577"/>
          <ac:spMkLst>
            <pc:docMk/>
            <pc:sldMk cId="3814649039" sldId="381"/>
            <ac:spMk id="4099" creationId="{00000000-0000-0000-0000-000000000000}"/>
          </ac:spMkLst>
        </pc:spChg>
      </pc:sldChg>
      <pc:sldChg chg="modSp mod">
        <pc:chgData name="Ignacio Martin Irigaray" userId="39c082d874f97954" providerId="LiveId" clId="{6A837571-9D1F-4AB8-9B7A-CDC39F1BFB33}" dt="2023-09-20T19:52:39.393" v="161" actId="122"/>
        <pc:sldMkLst>
          <pc:docMk/>
          <pc:sldMk cId="2965024408" sldId="399"/>
        </pc:sldMkLst>
        <pc:spChg chg="mod">
          <ac:chgData name="Ignacio Martin Irigaray" userId="39c082d874f97954" providerId="LiveId" clId="{6A837571-9D1F-4AB8-9B7A-CDC39F1BFB33}" dt="2023-09-20T19:52:39.393" v="161" actId="122"/>
          <ac:spMkLst>
            <pc:docMk/>
            <pc:sldMk cId="2965024408" sldId="399"/>
            <ac:spMk id="2" creationId="{2C45B58A-FCAB-4183-AF63-5B1AA45E1305}"/>
          </ac:spMkLst>
        </pc:spChg>
        <pc:spChg chg="mod">
          <ac:chgData name="Ignacio Martin Irigaray" userId="39c082d874f97954" providerId="LiveId" clId="{6A837571-9D1F-4AB8-9B7A-CDC39F1BFB33}" dt="2023-09-20T19:44:08.301" v="70" actId="20577"/>
          <ac:spMkLst>
            <pc:docMk/>
            <pc:sldMk cId="2965024408" sldId="399"/>
            <ac:spMk id="3" creationId="{FEE2F58C-F515-4ADD-AF9B-F3FE5C93614F}"/>
          </ac:spMkLst>
        </pc:spChg>
      </pc:sldChg>
      <pc:sldChg chg="modSp mod">
        <pc:chgData name="Ignacio Martin Irigaray" userId="39c082d874f97954" providerId="LiveId" clId="{6A837571-9D1F-4AB8-9B7A-CDC39F1BFB33}" dt="2023-09-20T19:45:57.818" v="160" actId="122"/>
        <pc:sldMkLst>
          <pc:docMk/>
          <pc:sldMk cId="2428470445" sldId="400"/>
        </pc:sldMkLst>
        <pc:spChg chg="mod">
          <ac:chgData name="Ignacio Martin Irigaray" userId="39c082d874f97954" providerId="LiveId" clId="{6A837571-9D1F-4AB8-9B7A-CDC39F1BFB33}" dt="2023-09-20T19:45:57.818" v="160" actId="122"/>
          <ac:spMkLst>
            <pc:docMk/>
            <pc:sldMk cId="2428470445" sldId="400"/>
            <ac:spMk id="4099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7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CA9C4C-1644-461E-9F7A-F88FF35683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11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05350"/>
            <a:ext cx="4982633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586D14-41CB-4897-B644-AD27A541ED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86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607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92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92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14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92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68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7313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431800"/>
            <a:ext cx="6921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628900"/>
            <a:ext cx="2627312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054725"/>
            <a:ext cx="17414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000" y="2481869"/>
            <a:ext cx="6300000" cy="1265731"/>
          </a:xfrm>
        </p:spPr>
        <p:txBody>
          <a:bodyPr anchor="b">
            <a:spAutoFit/>
          </a:bodyPr>
          <a:lstStyle>
            <a:lvl1pPr>
              <a:lnSpc>
                <a:spcPts val="4500"/>
              </a:lnSpc>
              <a:defRPr sz="45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000" y="3805200"/>
            <a:ext cx="6300000" cy="352233"/>
          </a:xfrm>
        </p:spPr>
        <p:txBody>
          <a:bodyPr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9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1FD99-5F24-4F83-A971-16C4DEDF05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60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rgbClr val="727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5327650"/>
            <a:ext cx="95091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468313"/>
            <a:ext cx="6921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0" y="2919600"/>
            <a:ext cx="6624000" cy="1058400"/>
          </a:xfrm>
        </p:spPr>
        <p:txBody>
          <a:bodyPr/>
          <a:lstStyle>
            <a:lvl1pPr algn="ctr">
              <a:lnSpc>
                <a:spcPts val="3700"/>
              </a:lnSpc>
              <a:defRPr sz="3700" b="0" i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0FB0C-C7BC-460D-8372-014CF04985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46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5327650"/>
            <a:ext cx="95091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6"/>
          <p:cNvSpPr>
            <a:spLocks noChangeArrowheads="1"/>
          </p:cNvSpPr>
          <p:nvPr/>
        </p:nvSpPr>
        <p:spPr bwMode="auto">
          <a:xfrm>
            <a:off x="503238" y="1306513"/>
            <a:ext cx="8154987" cy="0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endParaRPr lang="fr-FR" altLang="en-US" sz="2000" dirty="0">
              <a:latin typeface="Helvetica 65 Medium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00" y="238125"/>
            <a:ext cx="74168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Click to edit Slide title</a:t>
            </a:r>
            <a:br>
              <a:rPr lang="fr-FR" altLang="en-US"/>
            </a:br>
            <a:r>
              <a:rPr lang="fr-FR" altLang="en-US"/>
              <a:t>Slide title can be extended to two lines</a:t>
            </a:r>
            <a:endParaRPr lang="en-US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3225" y="6411913"/>
            <a:ext cx="900113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425" y="6411913"/>
            <a:ext cx="467995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763" y="6411913"/>
            <a:ext cx="341312" cy="244475"/>
          </a:xfrm>
          <a:prstGeom prst="rect">
            <a:avLst/>
          </a:prstGeom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629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934C372-B79A-4624-B5E5-CBFBB2E81C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3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7338"/>
            <a:ext cx="4587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2" r:id="rId2"/>
    <p:sldLayoutId id="2147483724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Georgia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Georgia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Georgia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Georgia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Georgia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5B58A-FCAB-4183-AF63-5B1AA45E1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762000"/>
            <a:ext cx="6300000" cy="1246495"/>
          </a:xfrm>
        </p:spPr>
        <p:txBody>
          <a:bodyPr/>
          <a:lstStyle/>
          <a:p>
            <a:pPr algn="ctr"/>
            <a:r>
              <a:rPr lang="en-GB" dirty="0"/>
              <a:t>Welcome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2F58C-F515-4ADD-AF9B-F3FE5C936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400" y="2286000"/>
            <a:ext cx="6300000" cy="341632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2400" b="1" dirty="0"/>
              <a:t>OECD Latin America Academy For Tax And </a:t>
            </a:r>
            <a:r>
              <a:rPr lang="en-GB" sz="2400" b="1" dirty="0" err="1"/>
              <a:t>Finantial</a:t>
            </a:r>
            <a:r>
              <a:rPr lang="en-GB" sz="2400" b="1" dirty="0"/>
              <a:t> Crime Investigation</a:t>
            </a:r>
          </a:p>
          <a:p>
            <a:pPr algn="ctr">
              <a:lnSpc>
                <a:spcPct val="100000"/>
              </a:lnSpc>
            </a:pPr>
            <a:endParaRPr lang="en-GB" sz="2400" b="1" dirty="0"/>
          </a:p>
          <a:p>
            <a:pPr algn="ctr">
              <a:lnSpc>
                <a:spcPct val="100000"/>
              </a:lnSpc>
            </a:pPr>
            <a:endParaRPr lang="en-GB" sz="2400" b="1" dirty="0"/>
          </a:p>
          <a:p>
            <a:pPr algn="ctr">
              <a:lnSpc>
                <a:spcPct val="100000"/>
              </a:lnSpc>
            </a:pPr>
            <a:r>
              <a:rPr lang="en-GB" sz="2400" b="1" dirty="0"/>
              <a:t>Intermediate Course</a:t>
            </a:r>
          </a:p>
          <a:p>
            <a:pPr algn="ctr">
              <a:lnSpc>
                <a:spcPct val="100000"/>
              </a:lnSpc>
            </a:pPr>
            <a:r>
              <a:rPr lang="en-GB" sz="2400" b="1" dirty="0"/>
              <a:t>Managing Tax and Financial Investigation</a:t>
            </a:r>
          </a:p>
          <a:p>
            <a:pPr algn="ctr">
              <a:lnSpc>
                <a:spcPct val="100000"/>
              </a:lnSpc>
            </a:pPr>
            <a:endParaRPr lang="en-GB" sz="2400" b="1" dirty="0"/>
          </a:p>
          <a:p>
            <a:pPr algn="ctr">
              <a:lnSpc>
                <a:spcPct val="100000"/>
              </a:lnSpc>
            </a:pPr>
            <a:endParaRPr lang="en-GB" sz="2400" b="1" dirty="0"/>
          </a:p>
          <a:p>
            <a:pPr algn="ctr">
              <a:lnSpc>
                <a:spcPct val="100000"/>
              </a:lnSpc>
            </a:pPr>
            <a:r>
              <a:rPr lang="en-GB" sz="2400" b="1" dirty="0"/>
              <a:t>Introductory Session</a:t>
            </a:r>
          </a:p>
        </p:txBody>
      </p:sp>
    </p:spTree>
    <p:extLst>
      <p:ext uri="{BB962C8B-B14F-4D97-AF65-F5344CB8AC3E}">
        <p14:creationId xmlns:p14="http://schemas.microsoft.com/office/powerpoint/2010/main" val="2965024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4000" dirty="0">
                <a:latin typeface="Arial" pitchFamily="34" charset="0"/>
              </a:rPr>
              <a:t>Introductions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 rtlCol="0">
            <a:noAutofit/>
          </a:bodyPr>
          <a:lstStyle/>
          <a:p>
            <a:pPr marL="0" lvl="0" indent="0">
              <a:buNone/>
            </a:pPr>
            <a:endParaRPr lang="en-US" sz="2400" dirty="0">
              <a:latin typeface="+mj-lt"/>
            </a:endParaRPr>
          </a:p>
          <a:p>
            <a:pPr marL="0" lvl="0" indent="0">
              <a:buNone/>
            </a:pPr>
            <a:endParaRPr lang="en-US" sz="2400" dirty="0">
              <a:latin typeface="+mj-lt"/>
            </a:endParaRPr>
          </a:p>
          <a:p>
            <a:pPr marL="0" lvl="0" indent="0">
              <a:buNone/>
            </a:pPr>
            <a:endParaRPr lang="en-US" sz="24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0"/>
            <a:ext cx="5715000" cy="5715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0364EF-6A09-481E-AF2C-B166526A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21912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4000" dirty="0">
                <a:latin typeface="Arial" pitchFamily="34" charset="0"/>
              </a:rPr>
              <a:t>Introductions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 rtlCol="0">
            <a:noAutofit/>
          </a:bodyPr>
          <a:lstStyle/>
          <a:p>
            <a:pPr>
              <a:spcAft>
                <a:spcPts val="2400"/>
              </a:spcAft>
            </a:pPr>
            <a:r>
              <a:rPr lang="en-GB" dirty="0">
                <a:latin typeface="+mj-lt"/>
              </a:rPr>
              <a:t>Your name</a:t>
            </a:r>
          </a:p>
          <a:p>
            <a:pPr lvl="0">
              <a:spcAft>
                <a:spcPts val="2400"/>
              </a:spcAft>
            </a:pPr>
            <a:r>
              <a:rPr lang="en-GB" dirty="0">
                <a:latin typeface="+mj-lt"/>
              </a:rPr>
              <a:t>Your country</a:t>
            </a:r>
          </a:p>
          <a:p>
            <a:pPr lvl="0">
              <a:spcAft>
                <a:spcPts val="2400"/>
              </a:spcAft>
            </a:pPr>
            <a:r>
              <a:rPr lang="en-GB" dirty="0">
                <a:latin typeface="+mj-lt"/>
              </a:rPr>
              <a:t>The agency you work for</a:t>
            </a:r>
          </a:p>
          <a:p>
            <a:pPr lvl="0">
              <a:spcAft>
                <a:spcPts val="2400"/>
              </a:spcAft>
            </a:pPr>
            <a:r>
              <a:rPr lang="en-GB" dirty="0">
                <a:latin typeface="+mj-lt"/>
              </a:rPr>
              <a:t>What are your duties / job</a:t>
            </a:r>
          </a:p>
          <a:p>
            <a:pPr lvl="0">
              <a:spcAft>
                <a:spcPts val="2400"/>
              </a:spcAft>
            </a:pPr>
            <a:r>
              <a:rPr lang="en-GB" dirty="0">
                <a:latin typeface="+mj-lt"/>
              </a:rPr>
              <a:t>What do you hope to learn from the course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36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752600"/>
            <a:ext cx="3733800" cy="37338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92F161-4320-4397-8715-318D3125F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7340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DF53F-41B7-4133-9F37-833F2BAC5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Participant Directory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85591-938A-435C-8DBD-6E12B8EA6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Photograph</a:t>
            </a:r>
          </a:p>
          <a:p>
            <a:r>
              <a:rPr lang="en-GB" dirty="0">
                <a:latin typeface="+mj-lt"/>
              </a:rPr>
              <a:t>Contact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CEFF2-BDD1-4768-9DA8-7BDE2DE9A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460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57E3A-2EE3-40E5-AE14-A651529A6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In Your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72131-9A43-4554-98C0-EEB7B3FF8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Consider what you hope to achieve from the course.</a:t>
            </a:r>
          </a:p>
          <a:p>
            <a:r>
              <a:rPr lang="en-GB" dirty="0">
                <a:latin typeface="+mj-lt"/>
              </a:rPr>
              <a:t>Elect a spokesperson</a:t>
            </a:r>
          </a:p>
          <a:p>
            <a:r>
              <a:rPr lang="en-GB" dirty="0">
                <a:latin typeface="+mj-lt"/>
              </a:rPr>
              <a:t>Feedback your answers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8B588-C57E-4828-ABD2-B7D213FA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97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1828800"/>
            <a:ext cx="6477000" cy="682816"/>
          </a:xfrm>
        </p:spPr>
        <p:txBody>
          <a:bodyPr/>
          <a:lstStyle/>
          <a:p>
            <a:pPr algn="ctr" eaLnBrk="1" hangingPunct="1"/>
            <a:r>
              <a:rPr lang="en-US" altLang="en-US" sz="5400" cap="none" dirty="0">
                <a:latin typeface="Arial" pitchFamily="34" charset="0"/>
              </a:rPr>
              <a:t>Administration Stuff</a:t>
            </a:r>
            <a:endParaRPr lang="en-US" altLang="en-US" cap="none" dirty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124200"/>
            <a:ext cx="3366757" cy="34004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3521-0835-49EB-B5E7-974B5A6E3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2F02C-EBC4-434E-86AE-11956DCA0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Background to the Academy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Additional Courses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The Virtual World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B1281-C2A7-4987-B1C6-E0F71A530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716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4000" dirty="0">
                <a:latin typeface="Arial" pitchFamily="34" charset="0"/>
              </a:rPr>
              <a:t>Administrative Items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26711" y="1447800"/>
            <a:ext cx="8839200" cy="4648200"/>
          </a:xfrm>
        </p:spPr>
        <p:txBody>
          <a:bodyPr rtlCol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2800" dirty="0">
                <a:latin typeface="+mj-lt"/>
              </a:rPr>
              <a:t>Course duration: </a:t>
            </a:r>
          </a:p>
          <a:p>
            <a:pPr>
              <a:spcAft>
                <a:spcPts val="1200"/>
              </a:spcAft>
            </a:pPr>
            <a:r>
              <a:rPr lang="en-GB" sz="2800" dirty="0">
                <a:latin typeface="+mj-lt"/>
              </a:rPr>
              <a:t>23/10/2023 - 3/11/2023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800" dirty="0">
                <a:latin typeface="+mj-lt"/>
              </a:rPr>
              <a:t>Hours:</a:t>
            </a:r>
          </a:p>
          <a:p>
            <a:pPr>
              <a:spcAft>
                <a:spcPts val="1200"/>
              </a:spcAft>
            </a:pPr>
            <a:r>
              <a:rPr lang="en-GB" sz="2800" dirty="0">
                <a:latin typeface="+mj-lt"/>
              </a:rPr>
              <a:t>Workshop starts promptly at 09:30 (Buenos Aries Time)</a:t>
            </a:r>
          </a:p>
          <a:p>
            <a:pPr>
              <a:spcAft>
                <a:spcPts val="1200"/>
              </a:spcAft>
            </a:pPr>
            <a:r>
              <a:rPr lang="en-GB" sz="2800" dirty="0">
                <a:latin typeface="+mj-lt"/>
              </a:rPr>
              <a:t>First Session 09:30 – 12:30 (BA Time)</a:t>
            </a:r>
          </a:p>
          <a:p>
            <a:pPr>
              <a:spcAft>
                <a:spcPts val="1200"/>
              </a:spcAft>
            </a:pPr>
            <a:r>
              <a:rPr lang="en-GB" sz="2800" dirty="0">
                <a:latin typeface="+mj-lt"/>
              </a:rPr>
              <a:t>Second Session 13:30 – 16:30 (BA Time)</a:t>
            </a:r>
          </a:p>
          <a:p>
            <a:pPr>
              <a:spcAft>
                <a:spcPts val="1200"/>
              </a:spcAft>
            </a:pPr>
            <a:r>
              <a:rPr lang="en-GB" sz="2800" dirty="0">
                <a:latin typeface="+mj-lt"/>
              </a:rPr>
              <a:t>Log in to ZOOM 15 minutes before scheduled time</a:t>
            </a:r>
          </a:p>
          <a:p>
            <a:pPr>
              <a:spcAft>
                <a:spcPts val="600"/>
              </a:spcAft>
            </a:pPr>
            <a:endParaRPr lang="en-GB" sz="3600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0503E9-55BD-4BC8-8FBA-49C68CA5B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4903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4000" dirty="0">
                <a:latin typeface="Arial" pitchFamily="34" charset="0"/>
              </a:rPr>
              <a:t>Administrative Items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 rtlCol="0">
            <a:noAutofit/>
          </a:bodyPr>
          <a:lstStyle/>
          <a:p>
            <a:pPr marL="400050">
              <a:spcAft>
                <a:spcPts val="1200"/>
              </a:spcAft>
            </a:pPr>
            <a:r>
              <a:rPr lang="en-US" sz="2800" dirty="0">
                <a:latin typeface="+mj-lt"/>
              </a:rPr>
              <a:t>Complete all evaluation and assessment tools at the end of the course</a:t>
            </a:r>
          </a:p>
          <a:p>
            <a:pPr marL="400050">
              <a:spcAft>
                <a:spcPts val="1200"/>
              </a:spcAft>
            </a:pPr>
            <a:r>
              <a:rPr lang="en-US" sz="2800" dirty="0">
                <a:latin typeface="+mj-lt"/>
              </a:rPr>
              <a:t>Keep chat to business only </a:t>
            </a:r>
          </a:p>
          <a:p>
            <a:pPr marL="400050">
              <a:spcAft>
                <a:spcPts val="1200"/>
              </a:spcAft>
            </a:pPr>
            <a:r>
              <a:rPr lang="en-US" sz="2800" dirty="0">
                <a:latin typeface="+mj-lt"/>
              </a:rPr>
              <a:t>Do not log out during breaks</a:t>
            </a:r>
          </a:p>
          <a:p>
            <a:pPr marL="400050">
              <a:spcAft>
                <a:spcPts val="1200"/>
              </a:spcAft>
            </a:pPr>
            <a:r>
              <a:rPr lang="en-US" sz="2800" dirty="0">
                <a:latin typeface="+mj-lt"/>
              </a:rPr>
              <a:t>Keep video on where possible</a:t>
            </a:r>
          </a:p>
          <a:p>
            <a:pPr marL="400050">
              <a:spcAft>
                <a:spcPts val="1200"/>
              </a:spcAft>
            </a:pPr>
            <a:r>
              <a:rPr lang="en-US" sz="2800" dirty="0">
                <a:latin typeface="+mj-lt"/>
              </a:rPr>
              <a:t>Use raise hand option for questions</a:t>
            </a:r>
          </a:p>
          <a:p>
            <a:pPr marL="400050">
              <a:spcAft>
                <a:spcPts val="1200"/>
              </a:spcAft>
            </a:pPr>
            <a:r>
              <a:rPr lang="en-US" sz="2800" dirty="0">
                <a:latin typeface="+mj-lt"/>
              </a:rPr>
              <a:t>Group Country then Name (1 Argentina, Ignacio Irigaray)</a:t>
            </a:r>
          </a:p>
          <a:p>
            <a:pPr marL="457200" lvl="1" indent="0">
              <a:buNone/>
            </a:pPr>
            <a:endParaRPr lang="en-GB" dirty="0">
              <a:latin typeface="+mj-lt"/>
            </a:endParaRPr>
          </a:p>
          <a:p>
            <a:pPr lvl="1"/>
            <a:endParaRPr lang="en-GB" sz="2000" dirty="0">
              <a:latin typeface="+mj-lt"/>
            </a:endParaRPr>
          </a:p>
          <a:p>
            <a:pPr lvl="1"/>
            <a:endParaRPr lang="en-GB" sz="2000" dirty="0">
              <a:latin typeface="+mj-lt"/>
            </a:endParaRPr>
          </a:p>
          <a:p>
            <a:pPr lvl="1"/>
            <a:endParaRPr lang="en-GB" sz="2000" dirty="0">
              <a:latin typeface="+mj-lt"/>
            </a:endParaRPr>
          </a:p>
          <a:p>
            <a:pPr lvl="1"/>
            <a:endParaRPr lang="en-GB" sz="2000" dirty="0">
              <a:latin typeface="+mj-lt"/>
            </a:endParaRPr>
          </a:p>
          <a:p>
            <a:pPr lvl="1"/>
            <a:endParaRPr lang="en-GB" sz="2000" dirty="0">
              <a:latin typeface="+mj-lt"/>
            </a:endParaRPr>
          </a:p>
          <a:p>
            <a:pPr lvl="1"/>
            <a:endParaRPr lang="en-GB" sz="2000" dirty="0"/>
          </a:p>
          <a:p>
            <a:pPr marL="400050" lvl="1" indent="0" eaLnBrk="1" fontAlgn="auto" hangingPunct="1">
              <a:spcAft>
                <a:spcPts val="0"/>
              </a:spcAft>
              <a:buNone/>
              <a:defRPr/>
            </a:pPr>
            <a:endParaRPr lang="en-US" sz="2000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9A69ED-F2F2-4F31-9E12-B0E7A4E1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0102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32E43-8616-40C6-A895-A046170D0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Comfort Breaks</a:t>
            </a:r>
          </a:p>
        </p:txBody>
      </p:sp>
      <p:graphicFrame>
        <p:nvGraphicFramePr>
          <p:cNvPr id="5" name="Content Placeholder 4">
            <a:hlinkClick r:id="" action="ppaction://ole?verb=0"/>
            <a:extLst>
              <a:ext uri="{FF2B5EF4-FFF2-40B4-BE49-F238E27FC236}">
                <a16:creationId xmlns:a16="http://schemas.microsoft.com/office/drawing/2014/main" id="{A239A1BE-D224-4108-A5ED-CDF4DE73112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680831"/>
              </p:ext>
            </p:extLst>
          </p:nvPr>
        </p:nvGraphicFramePr>
        <p:xfrm>
          <a:off x="554038" y="1600200"/>
          <a:ext cx="804545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6350040" imgH="3571920" progId="PowerPoint.Show.12">
                  <p:embed/>
                </p:oleObj>
              </mc:Choice>
              <mc:Fallback>
                <p:oleObj name="Presentation" r:id="rId2" imgW="6350040" imgH="3571920" progId="PowerPoint.Show.12">
                  <p:embed/>
                  <p:pic>
                    <p:nvPicPr>
                      <p:cNvPr id="5" name="Content Placeholder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A239A1BE-D224-4108-A5ED-CDF4DE7311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4038" y="1600200"/>
                        <a:ext cx="8045450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998AFE-7728-4D76-ADD4-6BDB777B3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995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25BB7-7870-437D-83FF-B65C6D84E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Attendance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7BB64-BDB3-4A5B-923A-1A901CD27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56" y="1876714"/>
            <a:ext cx="8218487" cy="4525963"/>
          </a:xfrm>
        </p:spPr>
        <p:txBody>
          <a:bodyPr/>
          <a:lstStyle/>
          <a:p>
            <a:r>
              <a:rPr lang="en-GB" dirty="0">
                <a:latin typeface="+mj-lt"/>
              </a:rPr>
              <a:t>All sessions are mandatory</a:t>
            </a:r>
          </a:p>
          <a:p>
            <a:r>
              <a:rPr lang="en-GB" dirty="0">
                <a:latin typeface="+mj-lt"/>
              </a:rPr>
              <a:t>If not present this will become apparent during breakout sessions</a:t>
            </a:r>
          </a:p>
          <a:p>
            <a:r>
              <a:rPr lang="en-GB" dirty="0">
                <a:latin typeface="+mj-lt"/>
              </a:rPr>
              <a:t>In exceptional cases if unable to attend please email Secretariat and copy in your Senior Manager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5EFAD-9942-42D6-A936-CE8D4987C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990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4000" dirty="0">
                <a:latin typeface="Arial" pitchFamily="34" charset="0"/>
              </a:rPr>
              <a:t>Administrative Items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 rtlCol="0">
            <a:noAutofit/>
          </a:bodyPr>
          <a:lstStyle/>
          <a:p>
            <a:pPr lvl="0">
              <a:spcAft>
                <a:spcPts val="1800"/>
              </a:spcAft>
            </a:pPr>
            <a:r>
              <a:rPr lang="en-GB" sz="2000" dirty="0">
                <a:latin typeface="+mj-lt"/>
              </a:rPr>
              <a:t>Use </a:t>
            </a:r>
            <a:r>
              <a:rPr lang="en-GB" sz="2000" dirty="0" err="1">
                <a:latin typeface="+mj-lt"/>
              </a:rPr>
              <a:t>Inwink</a:t>
            </a:r>
            <a:r>
              <a:rPr lang="en-GB" sz="2000" dirty="0">
                <a:latin typeface="+mj-lt"/>
              </a:rPr>
              <a:t> Platform</a:t>
            </a:r>
          </a:p>
          <a:p>
            <a:pPr>
              <a:spcAft>
                <a:spcPts val="1800"/>
              </a:spcAft>
            </a:pPr>
            <a:r>
              <a:rPr lang="en-US" sz="2000" dirty="0">
                <a:latin typeface="+mj-lt"/>
              </a:rPr>
              <a:t>https://oecd-events.org/2022-march-argentina-academy</a:t>
            </a:r>
            <a:endParaRPr lang="en-GB" sz="2000" dirty="0">
              <a:latin typeface="+mj-lt"/>
            </a:endParaRPr>
          </a:p>
          <a:p>
            <a:pPr lvl="0">
              <a:spcAft>
                <a:spcPts val="1800"/>
              </a:spcAft>
            </a:pPr>
            <a:r>
              <a:rPr lang="en-GB" sz="2000" dirty="0" err="1">
                <a:latin typeface="+mj-lt"/>
              </a:rPr>
              <a:t>Inwink</a:t>
            </a:r>
            <a:r>
              <a:rPr lang="en-GB" sz="2000" dirty="0">
                <a:latin typeface="+mj-lt"/>
              </a:rPr>
              <a:t> access issues, contact </a:t>
            </a:r>
            <a:r>
              <a:rPr lang="en-GB" sz="2000" dirty="0" err="1">
                <a:latin typeface="+mj-lt"/>
              </a:rPr>
              <a:t>Eunkyung</a:t>
            </a:r>
            <a:r>
              <a:rPr lang="en-GB" sz="2000" dirty="0">
                <a:latin typeface="+mj-lt"/>
              </a:rPr>
              <a:t> at OECD:</a:t>
            </a:r>
          </a:p>
          <a:p>
            <a:pPr marL="0" lvl="0" indent="0" algn="ctr">
              <a:spcAft>
                <a:spcPts val="1800"/>
              </a:spcAft>
              <a:buNone/>
            </a:pPr>
            <a:r>
              <a:rPr lang="en-GB" sz="2000" dirty="0">
                <a:latin typeface="+mj-lt"/>
              </a:rPr>
              <a:t>      lac-taxacademy@oecd.org	</a:t>
            </a:r>
            <a:endParaRPr lang="en-GB" sz="2000" dirty="0">
              <a:solidFill>
                <a:srgbClr val="FFC000"/>
              </a:solidFill>
              <a:latin typeface="+mj-lt"/>
            </a:endParaRPr>
          </a:p>
          <a:p>
            <a:pPr lvl="0">
              <a:spcAft>
                <a:spcPts val="1800"/>
              </a:spcAft>
            </a:pPr>
            <a:r>
              <a:rPr lang="en-GB" sz="2000" dirty="0">
                <a:latin typeface="+mj-lt"/>
              </a:rPr>
              <a:t>Any issues or problems generally, please raise with Ignacio</a:t>
            </a:r>
          </a:p>
          <a:p>
            <a:pPr marL="0" lvl="0" indent="0" algn="ctr">
              <a:spcAft>
                <a:spcPts val="1800"/>
              </a:spcAft>
              <a:buNone/>
            </a:pPr>
            <a:r>
              <a:rPr lang="en-GB" sz="2000" dirty="0">
                <a:latin typeface="+mj-lt"/>
              </a:rPr>
              <a:t>irigarayignacio@gmail.com</a:t>
            </a:r>
          </a:p>
          <a:p>
            <a:pPr marL="0" lvl="0" indent="0" algn="ctr">
              <a:spcAft>
                <a:spcPts val="1800"/>
              </a:spcAft>
              <a:buNone/>
            </a:pPr>
            <a:r>
              <a:rPr lang="en-GB" sz="2000" dirty="0">
                <a:latin typeface="+mj-lt"/>
              </a:rPr>
              <a:t>Ignaciogaray@uca.edu.ar</a:t>
            </a:r>
          </a:p>
          <a:p>
            <a:pPr lvl="0">
              <a:spcAft>
                <a:spcPts val="1800"/>
              </a:spcAft>
            </a:pPr>
            <a:r>
              <a:rPr lang="en-GB" sz="2000" dirty="0">
                <a:latin typeface="+mj-lt"/>
              </a:rPr>
              <a:t>Participant Presentations </a:t>
            </a:r>
          </a:p>
          <a:p>
            <a:pPr lvl="0">
              <a:spcAft>
                <a:spcPts val="1800"/>
              </a:spcAft>
            </a:pPr>
            <a:endParaRPr lang="en-GB" sz="3600" dirty="0">
              <a:latin typeface="+mj-lt"/>
            </a:endParaRPr>
          </a:p>
          <a:p>
            <a:pPr lvl="0"/>
            <a:endParaRPr lang="en-US" sz="3200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433B0B-C697-422E-B01B-B3A4AFDDF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47044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E5CC3-38F1-4A0C-B5B2-0B05AEC74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Breakout Useful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EFBF8-EEC7-491F-A8BF-572F506A3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+mj-lt"/>
                <a:ea typeface="Microsoft YaHei Light" panose="020B0502040204020203" pitchFamily="34" charset="-122"/>
              </a:rPr>
              <a:t>Take screenshot of task for breakout </a:t>
            </a:r>
          </a:p>
          <a:p>
            <a:r>
              <a:rPr lang="en-GB" dirty="0">
                <a:latin typeface="+mj-lt"/>
                <a:ea typeface="Microsoft YaHei Light" panose="020B0502040204020203" pitchFamily="34" charset="-122"/>
              </a:rPr>
              <a:t>Manage time effectively</a:t>
            </a:r>
          </a:p>
          <a:p>
            <a:r>
              <a:rPr lang="en-GB" dirty="0">
                <a:latin typeface="+mj-lt"/>
                <a:ea typeface="Microsoft YaHei Light" panose="020B0502040204020203" pitchFamily="34" charset="-122"/>
              </a:rPr>
              <a:t>Nominate a different spokesperson to feedback answers</a:t>
            </a:r>
          </a:p>
          <a:p>
            <a:r>
              <a:rPr lang="en-GB" dirty="0">
                <a:latin typeface="+mj-lt"/>
                <a:ea typeface="Microsoft YaHei Light" panose="020B0502040204020203" pitchFamily="34" charset="-122"/>
              </a:rPr>
              <a:t>WhatsApp Group</a:t>
            </a:r>
          </a:p>
          <a:p>
            <a:r>
              <a:rPr lang="en-GB" dirty="0">
                <a:latin typeface="+mj-lt"/>
                <a:ea typeface="Microsoft YaHei Light" panose="020B0502040204020203" pitchFamily="34" charset="-122"/>
              </a:rPr>
              <a:t>Capture results/charts on laptop and screen share for feedback</a:t>
            </a:r>
          </a:p>
          <a:p>
            <a:endParaRPr lang="en-GB" dirty="0">
              <a:latin typeface="+mj-lt"/>
              <a:ea typeface="Microsoft YaHei Light" panose="020B0502040204020203" pitchFamily="34" charset="-122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2C3D4-F8FB-42EE-901A-85E5F013E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7364"/>
      </p:ext>
    </p:extLst>
  </p:cSld>
  <p:clrMapOvr>
    <a:masterClrMapping/>
  </p:clrMapOvr>
</p:sld>
</file>

<file path=ppt/theme/theme1.xml><?xml version="1.0" encoding="utf-8"?>
<a:theme xmlns:a="http://schemas.openxmlformats.org/drawingml/2006/main" name="OECD_English_blu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OECD_English_blue</Template>
  <TotalTime>0</TotalTime>
  <Words>311</Words>
  <Application>Microsoft Office PowerPoint</Application>
  <PresentationFormat>On-screen Show (4:3)</PresentationFormat>
  <Paragraphs>91</Paragraphs>
  <Slides>13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Georgia</vt:lpstr>
      <vt:lpstr>Helvetica 65 Medium</vt:lpstr>
      <vt:lpstr>Times New Roman</vt:lpstr>
      <vt:lpstr>OECD_English_blue</vt:lpstr>
      <vt:lpstr>Presentation</vt:lpstr>
      <vt:lpstr>Welcome </vt:lpstr>
      <vt:lpstr>Administration Stuff</vt:lpstr>
      <vt:lpstr>Welcome</vt:lpstr>
      <vt:lpstr>Administrative Items</vt:lpstr>
      <vt:lpstr>Administrative Items</vt:lpstr>
      <vt:lpstr>Comfort Breaks</vt:lpstr>
      <vt:lpstr>Attendance</vt:lpstr>
      <vt:lpstr>Administrative Items</vt:lpstr>
      <vt:lpstr>Breakout Useful Ideas</vt:lpstr>
      <vt:lpstr>Introductions</vt:lpstr>
      <vt:lpstr>Introductions</vt:lpstr>
      <vt:lpstr>Participant Directory</vt:lpstr>
      <vt:lpstr>In Your Groups</vt:lpstr>
    </vt:vector>
  </TitlesOfParts>
  <Company>Criminal Investigation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Goals</dc:title>
  <dc:creator>Vicki Duane</dc:creator>
  <cp:lastModifiedBy>Ignacio Martin Irigaray</cp:lastModifiedBy>
  <cp:revision>157</cp:revision>
  <cp:lastPrinted>2016-09-09T08:49:58Z</cp:lastPrinted>
  <dcterms:created xsi:type="dcterms:W3CDTF">1999-07-31T14:14:30Z</dcterms:created>
  <dcterms:modified xsi:type="dcterms:W3CDTF">2023-09-20T19:52:50Z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.DocumentId">
    <vt:lpwstr>nvmaGD583GwAaS4DHc3Edk</vt:lpwstr>
  </property>
  <property fmtid="{D5CDD505-2E9C-101B-9397-08002B2CF9AE}" pid="3" name="DV.VersionId">
    <vt:lpwstr>PL7Mwrk5EQdm9Vd2uZc67Y</vt:lpwstr>
  </property>
  <property fmtid="{D5CDD505-2E9C-101B-9397-08002B2CF9AE}" pid="4" name="DV.MergeIncapabilityFlags">
    <vt:i4>0</vt:i4>
  </property>
</Properties>
</file>