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755" r:id="rId3"/>
  </p:sldMasterIdLst>
  <p:sldIdLst>
    <p:sldId id="256" r:id="rId4"/>
    <p:sldId id="257" r:id="rId5"/>
    <p:sldId id="261" r:id="rId6"/>
    <p:sldId id="260" r:id="rId7"/>
    <p:sldId id="262" r:id="rId8"/>
    <p:sldId id="263" r:id="rId9"/>
    <p:sldId id="259" r:id="rId10"/>
    <p:sldId id="258" r:id="rId11"/>
    <p:sldId id="264" r:id="rId12"/>
    <p:sldId id="265" r:id="rId13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>
        <p:scale>
          <a:sx n="103" d="100"/>
          <a:sy n="103" d="100"/>
        </p:scale>
        <p:origin x="-1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65554-C46D-4D26-99DF-9D9ED38B785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B6BEAC-C6A2-4372-AE61-36C3726B8394}">
      <dgm:prSet phldrT="[Texto]"/>
      <dgm:spPr/>
      <dgm:t>
        <a:bodyPr/>
        <a:lstStyle/>
        <a:p>
          <a:r>
            <a:rPr lang="en-GB" dirty="0"/>
            <a:t>ILLEGAL CASINOS</a:t>
          </a:r>
          <a:endParaRPr lang="es-ES" dirty="0"/>
        </a:p>
      </dgm:t>
    </dgm:pt>
    <dgm:pt modelId="{60AE714A-51A4-4857-9FB4-CEB85FB2F82E}" type="parTrans" cxnId="{8F47A5FA-4FB2-402A-A52A-0CEECF8F53FB}">
      <dgm:prSet/>
      <dgm:spPr/>
      <dgm:t>
        <a:bodyPr/>
        <a:lstStyle/>
        <a:p>
          <a:endParaRPr lang="es-ES"/>
        </a:p>
      </dgm:t>
    </dgm:pt>
    <dgm:pt modelId="{A6C89BB9-4BA6-4814-857C-07C33259F200}" type="sibTrans" cxnId="{8F47A5FA-4FB2-402A-A52A-0CEECF8F53FB}">
      <dgm:prSet/>
      <dgm:spPr/>
      <dgm:t>
        <a:bodyPr/>
        <a:lstStyle/>
        <a:p>
          <a:endParaRPr lang="es-ES"/>
        </a:p>
      </dgm:t>
    </dgm:pt>
    <dgm:pt modelId="{CC6850AF-E45A-46BE-A9B6-D7548C99E601}">
      <dgm:prSet phldrT="[Texto]"/>
      <dgm:spPr/>
      <dgm:t>
        <a:bodyPr/>
        <a:lstStyle/>
        <a:p>
          <a:r>
            <a:rPr lang="en-GB" dirty="0"/>
            <a:t>CASINOS AS VICTIMS</a:t>
          </a:r>
          <a:endParaRPr lang="es-ES" dirty="0"/>
        </a:p>
      </dgm:t>
    </dgm:pt>
    <dgm:pt modelId="{D9C2463E-01C0-4933-8A3A-81C9B690F140}" type="parTrans" cxnId="{9C777B12-938D-4B1B-B1D3-5C0F47CF2A8C}">
      <dgm:prSet/>
      <dgm:spPr/>
      <dgm:t>
        <a:bodyPr/>
        <a:lstStyle/>
        <a:p>
          <a:endParaRPr lang="es-ES"/>
        </a:p>
      </dgm:t>
    </dgm:pt>
    <dgm:pt modelId="{7CF64DE8-F179-408B-B698-F84937B52447}" type="sibTrans" cxnId="{9C777B12-938D-4B1B-B1D3-5C0F47CF2A8C}">
      <dgm:prSet/>
      <dgm:spPr/>
      <dgm:t>
        <a:bodyPr/>
        <a:lstStyle/>
        <a:p>
          <a:endParaRPr lang="es-ES"/>
        </a:p>
      </dgm:t>
    </dgm:pt>
    <dgm:pt modelId="{ADA6194F-8FF0-4A74-BC96-F39721CF9E44}">
      <dgm:prSet phldrT="[Texto]"/>
      <dgm:spPr/>
      <dgm:t>
        <a:bodyPr/>
        <a:lstStyle/>
        <a:p>
          <a:r>
            <a:rPr lang="en-GB" dirty="0"/>
            <a:t>CASINO-OWNING CRIMINALS</a:t>
          </a:r>
          <a:endParaRPr lang="es-ES" dirty="0"/>
        </a:p>
      </dgm:t>
    </dgm:pt>
    <dgm:pt modelId="{B9BE333E-BA4E-40A7-8A19-EB9B3AAE3AFB}" type="parTrans" cxnId="{E2358C85-68D1-47F6-9EB7-ACFAB0FE89D7}">
      <dgm:prSet/>
      <dgm:spPr/>
      <dgm:t>
        <a:bodyPr/>
        <a:lstStyle/>
        <a:p>
          <a:endParaRPr lang="es-ES"/>
        </a:p>
      </dgm:t>
    </dgm:pt>
    <dgm:pt modelId="{BE9782AE-55B2-4990-8D04-426DE3BDAD9F}" type="sibTrans" cxnId="{E2358C85-68D1-47F6-9EB7-ACFAB0FE89D7}">
      <dgm:prSet/>
      <dgm:spPr/>
      <dgm:t>
        <a:bodyPr/>
        <a:lstStyle/>
        <a:p>
          <a:endParaRPr lang="es-ES"/>
        </a:p>
      </dgm:t>
    </dgm:pt>
    <dgm:pt modelId="{716AC102-8D05-4F54-AB95-ECCF724183C0}">
      <dgm:prSet phldrT="[Texto]"/>
      <dgm:spPr/>
      <dgm:t>
        <a:bodyPr/>
        <a:lstStyle/>
        <a:p>
          <a:r>
            <a:rPr lang="en-GB" dirty="0"/>
            <a:t>USE OF CASINO OPERATIONS FOR THE ML/FT/FPADM</a:t>
          </a:r>
          <a:endParaRPr lang="es-ES" dirty="0"/>
        </a:p>
      </dgm:t>
    </dgm:pt>
    <dgm:pt modelId="{C1E88274-92EE-4A22-9B50-B6AA13954DCB}" type="parTrans" cxnId="{6B3D06BD-1BA9-4CC9-A5A2-C6AF861AB778}">
      <dgm:prSet/>
      <dgm:spPr/>
      <dgm:t>
        <a:bodyPr/>
        <a:lstStyle/>
        <a:p>
          <a:endParaRPr lang="es-ES"/>
        </a:p>
      </dgm:t>
    </dgm:pt>
    <dgm:pt modelId="{FE7266D0-59D3-4DA3-B5FC-469F83998F60}" type="sibTrans" cxnId="{6B3D06BD-1BA9-4CC9-A5A2-C6AF861AB778}">
      <dgm:prSet/>
      <dgm:spPr/>
      <dgm:t>
        <a:bodyPr/>
        <a:lstStyle/>
        <a:p>
          <a:endParaRPr lang="es-ES"/>
        </a:p>
      </dgm:t>
    </dgm:pt>
    <dgm:pt modelId="{AA2BF81D-C39B-4709-88A5-661088BED852}">
      <dgm:prSet phldrT="[Texto]"/>
      <dgm:spPr/>
      <dgm:t>
        <a:bodyPr/>
        <a:lstStyle/>
        <a:p>
          <a:r>
            <a:rPr lang="en-GB" dirty="0"/>
            <a:t>OTHER CRIMES</a:t>
          </a:r>
          <a:endParaRPr lang="es-ES" dirty="0"/>
        </a:p>
        <a:p>
          <a:endParaRPr lang="es-ES" dirty="0"/>
        </a:p>
      </dgm:t>
    </dgm:pt>
    <dgm:pt modelId="{AF6CA251-489C-4BA5-B5C5-AE0A3E949822}" type="parTrans" cxnId="{7B5C67E7-8A84-4798-A118-B22CB9CB3935}">
      <dgm:prSet/>
      <dgm:spPr/>
      <dgm:t>
        <a:bodyPr/>
        <a:lstStyle/>
        <a:p>
          <a:endParaRPr lang="es-ES"/>
        </a:p>
      </dgm:t>
    </dgm:pt>
    <dgm:pt modelId="{7AFA7264-CBDF-420D-9219-78D3B9840F81}" type="sibTrans" cxnId="{7B5C67E7-8A84-4798-A118-B22CB9CB3935}">
      <dgm:prSet/>
      <dgm:spPr/>
      <dgm:t>
        <a:bodyPr/>
        <a:lstStyle/>
        <a:p>
          <a:endParaRPr lang="es-ES"/>
        </a:p>
      </dgm:t>
    </dgm:pt>
    <dgm:pt modelId="{AB42B0E8-F249-4B91-A40B-AC8AB6CC45AB}" type="pres">
      <dgm:prSet presAssocID="{05965554-C46D-4D26-99DF-9D9ED38B785D}" presName="diagram" presStyleCnt="0">
        <dgm:presLayoutVars>
          <dgm:dir/>
          <dgm:resizeHandles val="exact"/>
        </dgm:presLayoutVars>
      </dgm:prSet>
      <dgm:spPr/>
    </dgm:pt>
    <dgm:pt modelId="{DCF5B21A-39E2-4209-84D5-35567662EC3D}" type="pres">
      <dgm:prSet presAssocID="{D0B6BEAC-C6A2-4372-AE61-36C3726B8394}" presName="node" presStyleLbl="node1" presStyleIdx="0" presStyleCnt="5">
        <dgm:presLayoutVars>
          <dgm:bulletEnabled val="1"/>
        </dgm:presLayoutVars>
      </dgm:prSet>
      <dgm:spPr/>
    </dgm:pt>
    <dgm:pt modelId="{B988B0C1-F13D-42C0-AB6B-16A11F0EC901}" type="pres">
      <dgm:prSet presAssocID="{A6C89BB9-4BA6-4814-857C-07C33259F200}" presName="sibTrans" presStyleCnt="0"/>
      <dgm:spPr/>
    </dgm:pt>
    <dgm:pt modelId="{A58CC55B-F522-40AA-83AF-0AED3DEA0D38}" type="pres">
      <dgm:prSet presAssocID="{CC6850AF-E45A-46BE-A9B6-D7548C99E601}" presName="node" presStyleLbl="node1" presStyleIdx="1" presStyleCnt="5">
        <dgm:presLayoutVars>
          <dgm:bulletEnabled val="1"/>
        </dgm:presLayoutVars>
      </dgm:prSet>
      <dgm:spPr/>
    </dgm:pt>
    <dgm:pt modelId="{FC57B2E4-D9EF-478C-920C-71C1068DA566}" type="pres">
      <dgm:prSet presAssocID="{7CF64DE8-F179-408B-B698-F84937B52447}" presName="sibTrans" presStyleCnt="0"/>
      <dgm:spPr/>
    </dgm:pt>
    <dgm:pt modelId="{A59DC842-37C6-4985-A775-2944FC11B87F}" type="pres">
      <dgm:prSet presAssocID="{ADA6194F-8FF0-4A74-BC96-F39721CF9E44}" presName="node" presStyleLbl="node1" presStyleIdx="2" presStyleCnt="5">
        <dgm:presLayoutVars>
          <dgm:bulletEnabled val="1"/>
        </dgm:presLayoutVars>
      </dgm:prSet>
      <dgm:spPr/>
    </dgm:pt>
    <dgm:pt modelId="{8FF6B043-D919-4EFC-BFA3-4FB840C7513D}" type="pres">
      <dgm:prSet presAssocID="{BE9782AE-55B2-4990-8D04-426DE3BDAD9F}" presName="sibTrans" presStyleCnt="0"/>
      <dgm:spPr/>
    </dgm:pt>
    <dgm:pt modelId="{C17C295B-2208-47F6-9B4A-2FB1F68E3E57}" type="pres">
      <dgm:prSet presAssocID="{716AC102-8D05-4F54-AB95-ECCF724183C0}" presName="node" presStyleLbl="node1" presStyleIdx="3" presStyleCnt="5">
        <dgm:presLayoutVars>
          <dgm:bulletEnabled val="1"/>
        </dgm:presLayoutVars>
      </dgm:prSet>
      <dgm:spPr/>
    </dgm:pt>
    <dgm:pt modelId="{4CE2589A-97BD-4CC7-BE48-A27B14AD3081}" type="pres">
      <dgm:prSet presAssocID="{FE7266D0-59D3-4DA3-B5FC-469F83998F60}" presName="sibTrans" presStyleCnt="0"/>
      <dgm:spPr/>
    </dgm:pt>
    <dgm:pt modelId="{A0874475-4397-4891-8617-A7854E8E3CD7}" type="pres">
      <dgm:prSet presAssocID="{AA2BF81D-C39B-4709-88A5-661088BED852}" presName="node" presStyleLbl="node1" presStyleIdx="4" presStyleCnt="5">
        <dgm:presLayoutVars>
          <dgm:bulletEnabled val="1"/>
        </dgm:presLayoutVars>
      </dgm:prSet>
      <dgm:spPr/>
    </dgm:pt>
  </dgm:ptLst>
  <dgm:cxnLst>
    <dgm:cxn modelId="{9C777B12-938D-4B1B-B1D3-5C0F47CF2A8C}" srcId="{05965554-C46D-4D26-99DF-9D9ED38B785D}" destId="{CC6850AF-E45A-46BE-A9B6-D7548C99E601}" srcOrd="1" destOrd="0" parTransId="{D9C2463E-01C0-4933-8A3A-81C9B690F140}" sibTransId="{7CF64DE8-F179-408B-B698-F84937B52447}"/>
    <dgm:cxn modelId="{676B6B66-98FC-4289-8104-A7D6D9B5C299}" type="presOf" srcId="{ADA6194F-8FF0-4A74-BC96-F39721CF9E44}" destId="{A59DC842-37C6-4985-A775-2944FC11B87F}" srcOrd="0" destOrd="0" presId="urn:microsoft.com/office/officeart/2005/8/layout/default"/>
    <dgm:cxn modelId="{88864C7F-A163-41F1-B05D-10485BB64375}" type="presOf" srcId="{D0B6BEAC-C6A2-4372-AE61-36C3726B8394}" destId="{DCF5B21A-39E2-4209-84D5-35567662EC3D}" srcOrd="0" destOrd="0" presId="urn:microsoft.com/office/officeart/2005/8/layout/default"/>
    <dgm:cxn modelId="{E2358C85-68D1-47F6-9EB7-ACFAB0FE89D7}" srcId="{05965554-C46D-4D26-99DF-9D9ED38B785D}" destId="{ADA6194F-8FF0-4A74-BC96-F39721CF9E44}" srcOrd="2" destOrd="0" parTransId="{B9BE333E-BA4E-40A7-8A19-EB9B3AAE3AFB}" sibTransId="{BE9782AE-55B2-4990-8D04-426DE3BDAD9F}"/>
    <dgm:cxn modelId="{F59BBA86-7B0B-452F-8BE6-67C6FA038D85}" type="presOf" srcId="{CC6850AF-E45A-46BE-A9B6-D7548C99E601}" destId="{A58CC55B-F522-40AA-83AF-0AED3DEA0D38}" srcOrd="0" destOrd="0" presId="urn:microsoft.com/office/officeart/2005/8/layout/default"/>
    <dgm:cxn modelId="{58D61788-4189-4DEA-A503-11900C25BCC5}" type="presOf" srcId="{AA2BF81D-C39B-4709-88A5-661088BED852}" destId="{A0874475-4397-4891-8617-A7854E8E3CD7}" srcOrd="0" destOrd="0" presId="urn:microsoft.com/office/officeart/2005/8/layout/default"/>
    <dgm:cxn modelId="{D72BDE90-93A2-4B37-B6CF-0A8E785A0156}" type="presOf" srcId="{716AC102-8D05-4F54-AB95-ECCF724183C0}" destId="{C17C295B-2208-47F6-9B4A-2FB1F68E3E57}" srcOrd="0" destOrd="0" presId="urn:microsoft.com/office/officeart/2005/8/layout/default"/>
    <dgm:cxn modelId="{74BE1FA3-2FEA-43CC-8EF8-91FF7BFF6D28}" type="presOf" srcId="{05965554-C46D-4D26-99DF-9D9ED38B785D}" destId="{AB42B0E8-F249-4B91-A40B-AC8AB6CC45AB}" srcOrd="0" destOrd="0" presId="urn:microsoft.com/office/officeart/2005/8/layout/default"/>
    <dgm:cxn modelId="{6B3D06BD-1BA9-4CC9-A5A2-C6AF861AB778}" srcId="{05965554-C46D-4D26-99DF-9D9ED38B785D}" destId="{716AC102-8D05-4F54-AB95-ECCF724183C0}" srcOrd="3" destOrd="0" parTransId="{C1E88274-92EE-4A22-9B50-B6AA13954DCB}" sibTransId="{FE7266D0-59D3-4DA3-B5FC-469F83998F60}"/>
    <dgm:cxn modelId="{7B5C67E7-8A84-4798-A118-B22CB9CB3935}" srcId="{05965554-C46D-4D26-99DF-9D9ED38B785D}" destId="{AA2BF81D-C39B-4709-88A5-661088BED852}" srcOrd="4" destOrd="0" parTransId="{AF6CA251-489C-4BA5-B5C5-AE0A3E949822}" sibTransId="{7AFA7264-CBDF-420D-9219-78D3B9840F81}"/>
    <dgm:cxn modelId="{8F47A5FA-4FB2-402A-A52A-0CEECF8F53FB}" srcId="{05965554-C46D-4D26-99DF-9D9ED38B785D}" destId="{D0B6BEAC-C6A2-4372-AE61-36C3726B8394}" srcOrd="0" destOrd="0" parTransId="{60AE714A-51A4-4857-9FB4-CEB85FB2F82E}" sibTransId="{A6C89BB9-4BA6-4814-857C-07C33259F200}"/>
    <dgm:cxn modelId="{E53F941D-88E1-4016-B380-248451C6405F}" type="presParOf" srcId="{AB42B0E8-F249-4B91-A40B-AC8AB6CC45AB}" destId="{DCF5B21A-39E2-4209-84D5-35567662EC3D}" srcOrd="0" destOrd="0" presId="urn:microsoft.com/office/officeart/2005/8/layout/default"/>
    <dgm:cxn modelId="{CB7F1A0E-DA75-45DC-AE88-CD1503383AFE}" type="presParOf" srcId="{AB42B0E8-F249-4B91-A40B-AC8AB6CC45AB}" destId="{B988B0C1-F13D-42C0-AB6B-16A11F0EC901}" srcOrd="1" destOrd="0" presId="urn:microsoft.com/office/officeart/2005/8/layout/default"/>
    <dgm:cxn modelId="{FC61E2DE-EA27-49BE-9977-C3731071BCE1}" type="presParOf" srcId="{AB42B0E8-F249-4B91-A40B-AC8AB6CC45AB}" destId="{A58CC55B-F522-40AA-83AF-0AED3DEA0D38}" srcOrd="2" destOrd="0" presId="urn:microsoft.com/office/officeart/2005/8/layout/default"/>
    <dgm:cxn modelId="{1F2990F1-6B22-4D21-A878-6FF8885E4D36}" type="presParOf" srcId="{AB42B0E8-F249-4B91-A40B-AC8AB6CC45AB}" destId="{FC57B2E4-D9EF-478C-920C-71C1068DA566}" srcOrd="3" destOrd="0" presId="urn:microsoft.com/office/officeart/2005/8/layout/default"/>
    <dgm:cxn modelId="{4AC4A7A0-305A-4F76-A2EF-80ADC52BA85A}" type="presParOf" srcId="{AB42B0E8-F249-4B91-A40B-AC8AB6CC45AB}" destId="{A59DC842-37C6-4985-A775-2944FC11B87F}" srcOrd="4" destOrd="0" presId="urn:microsoft.com/office/officeart/2005/8/layout/default"/>
    <dgm:cxn modelId="{AD9FC897-BCC1-47D3-9167-6054A48FE37B}" type="presParOf" srcId="{AB42B0E8-F249-4B91-A40B-AC8AB6CC45AB}" destId="{8FF6B043-D919-4EFC-BFA3-4FB840C7513D}" srcOrd="5" destOrd="0" presId="urn:microsoft.com/office/officeart/2005/8/layout/default"/>
    <dgm:cxn modelId="{62916538-F423-4FBF-B2DF-5629477D7E7E}" type="presParOf" srcId="{AB42B0E8-F249-4B91-A40B-AC8AB6CC45AB}" destId="{C17C295B-2208-47F6-9B4A-2FB1F68E3E57}" srcOrd="6" destOrd="0" presId="urn:microsoft.com/office/officeart/2005/8/layout/default"/>
    <dgm:cxn modelId="{A8921D7F-5933-404F-89F0-869D591B1C09}" type="presParOf" srcId="{AB42B0E8-F249-4B91-A40B-AC8AB6CC45AB}" destId="{4CE2589A-97BD-4CC7-BE48-A27B14AD3081}" srcOrd="7" destOrd="0" presId="urn:microsoft.com/office/officeart/2005/8/layout/default"/>
    <dgm:cxn modelId="{9B9EEEB0-FAA5-44E3-9867-C875E5407334}" type="presParOf" srcId="{AB42B0E8-F249-4B91-A40B-AC8AB6CC45AB}" destId="{A0874475-4397-4891-8617-A7854E8E3C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75735-A380-4781-9A8C-0471D4ABBD1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7E7018-EE5C-4478-9B05-1F5DBA0F0166}">
      <dgm:prSet phldrT="[Texto]"/>
      <dgm:spPr/>
      <dgm:t>
        <a:bodyPr/>
        <a:lstStyle/>
        <a:p>
          <a:r>
            <a:rPr lang="en-GB" dirty="0"/>
            <a:t>USE OF CASH</a:t>
          </a:r>
          <a:r>
            <a:rPr lang="es-ES" dirty="0"/>
            <a:t> </a:t>
          </a:r>
        </a:p>
      </dgm:t>
    </dgm:pt>
    <dgm:pt modelId="{FFC1EA4D-4B3B-4B93-9835-2354A0545378}" type="parTrans" cxnId="{7459D27D-A9EE-490E-893D-B9436B8F7FA5}">
      <dgm:prSet/>
      <dgm:spPr/>
      <dgm:t>
        <a:bodyPr/>
        <a:lstStyle/>
        <a:p>
          <a:endParaRPr lang="es-ES"/>
        </a:p>
      </dgm:t>
    </dgm:pt>
    <dgm:pt modelId="{F8D419AF-9C97-4FA0-AF64-76343A9C28F2}" type="sibTrans" cxnId="{7459D27D-A9EE-490E-893D-B9436B8F7FA5}">
      <dgm:prSet/>
      <dgm:spPr/>
      <dgm:t>
        <a:bodyPr/>
        <a:lstStyle/>
        <a:p>
          <a:endParaRPr lang="es-ES"/>
        </a:p>
      </dgm:t>
    </dgm:pt>
    <dgm:pt modelId="{5B91B14D-D07B-4CF9-B643-CCCA8D68BA8A}">
      <dgm:prSet phldrT="[Texto]"/>
      <dgm:spPr/>
      <dgm:t>
        <a:bodyPr/>
        <a:lstStyle/>
        <a:p>
          <a:r>
            <a:rPr lang="en-GB" dirty="0"/>
            <a:t>CURRENCY EXCHANGE OPERATIONS</a:t>
          </a:r>
          <a:r>
            <a:rPr lang="es-ES" dirty="0"/>
            <a:t> </a:t>
          </a:r>
        </a:p>
      </dgm:t>
    </dgm:pt>
    <dgm:pt modelId="{F02431BD-9C4C-487C-9BE9-0940DA0C9808}" type="parTrans" cxnId="{ACF8B280-78BF-43BB-A758-17EF2A120238}">
      <dgm:prSet/>
      <dgm:spPr/>
      <dgm:t>
        <a:bodyPr/>
        <a:lstStyle/>
        <a:p>
          <a:endParaRPr lang="es-ES"/>
        </a:p>
      </dgm:t>
    </dgm:pt>
    <dgm:pt modelId="{4F3F2DF9-D54E-4937-95A6-8AAC6B51424F}" type="sibTrans" cxnId="{ACF8B280-78BF-43BB-A758-17EF2A120238}">
      <dgm:prSet/>
      <dgm:spPr/>
      <dgm:t>
        <a:bodyPr/>
        <a:lstStyle/>
        <a:p>
          <a:endParaRPr lang="es-ES"/>
        </a:p>
      </dgm:t>
    </dgm:pt>
    <dgm:pt modelId="{246F66FD-465E-475F-8FC0-64EF7789C1AC}">
      <dgm:prSet phldrT="[Texto]"/>
      <dgm:spPr/>
      <dgm:t>
        <a:bodyPr/>
        <a:lstStyle/>
        <a:p>
          <a:r>
            <a:rPr lang="en-GB" dirty="0"/>
            <a:t>RECEIVING AND SENDING BANK TRANSFERS</a:t>
          </a:r>
          <a:r>
            <a:rPr lang="es-ES" dirty="0"/>
            <a:t> </a:t>
          </a:r>
        </a:p>
      </dgm:t>
    </dgm:pt>
    <dgm:pt modelId="{DB6528ED-F6B7-497C-8797-58084054DD92}" type="parTrans" cxnId="{DF2531F8-3B0E-4420-8C2A-099362680167}">
      <dgm:prSet/>
      <dgm:spPr/>
      <dgm:t>
        <a:bodyPr/>
        <a:lstStyle/>
        <a:p>
          <a:endParaRPr lang="es-ES"/>
        </a:p>
      </dgm:t>
    </dgm:pt>
    <dgm:pt modelId="{898D6224-F68F-45CB-9217-C9CDF36D6D7C}" type="sibTrans" cxnId="{DF2531F8-3B0E-4420-8C2A-099362680167}">
      <dgm:prSet/>
      <dgm:spPr/>
      <dgm:t>
        <a:bodyPr/>
        <a:lstStyle/>
        <a:p>
          <a:endParaRPr lang="es-ES"/>
        </a:p>
      </dgm:t>
    </dgm:pt>
    <dgm:pt modelId="{74C47D2E-7B42-46A7-8194-98CD87F1B3B8}">
      <dgm:prSet phldrT="[Texto]"/>
      <dgm:spPr/>
      <dgm:t>
        <a:bodyPr/>
        <a:lstStyle/>
        <a:p>
          <a:r>
            <a:rPr lang="en-GB" dirty="0"/>
            <a:t>DIFFICULTY IDENTIFYING THE CUSTOMER</a:t>
          </a:r>
          <a:endParaRPr lang="es-ES" dirty="0"/>
        </a:p>
      </dgm:t>
    </dgm:pt>
    <dgm:pt modelId="{C32962E4-4EE8-4332-B1AA-40200533D78F}" type="parTrans" cxnId="{98C72A4F-C91B-40FE-B27A-6548A8901055}">
      <dgm:prSet/>
      <dgm:spPr/>
      <dgm:t>
        <a:bodyPr/>
        <a:lstStyle/>
        <a:p>
          <a:endParaRPr lang="es-ES"/>
        </a:p>
      </dgm:t>
    </dgm:pt>
    <dgm:pt modelId="{F698BD85-C7C3-45EB-B0E2-635F5775B674}" type="sibTrans" cxnId="{98C72A4F-C91B-40FE-B27A-6548A8901055}">
      <dgm:prSet/>
      <dgm:spPr/>
      <dgm:t>
        <a:bodyPr/>
        <a:lstStyle/>
        <a:p>
          <a:endParaRPr lang="es-ES"/>
        </a:p>
      </dgm:t>
    </dgm:pt>
    <dgm:pt modelId="{3D0BA640-72C8-4282-9931-8F407A1750B7}" type="pres">
      <dgm:prSet presAssocID="{67775735-A380-4781-9A8C-0471D4ABBD1F}" presName="linear" presStyleCnt="0">
        <dgm:presLayoutVars>
          <dgm:dir/>
          <dgm:animLvl val="lvl"/>
          <dgm:resizeHandles val="exact"/>
        </dgm:presLayoutVars>
      </dgm:prSet>
      <dgm:spPr/>
    </dgm:pt>
    <dgm:pt modelId="{02A6AB2D-7E2C-43D0-A3DF-AB46BC21A3BD}" type="pres">
      <dgm:prSet presAssocID="{F57E7018-EE5C-4478-9B05-1F5DBA0F0166}" presName="parentLin" presStyleCnt="0"/>
      <dgm:spPr/>
    </dgm:pt>
    <dgm:pt modelId="{5588344D-6877-4802-A2E5-B5DC6202D857}" type="pres">
      <dgm:prSet presAssocID="{F57E7018-EE5C-4478-9B05-1F5DBA0F0166}" presName="parentLeftMargin" presStyleLbl="node1" presStyleIdx="0" presStyleCnt="4"/>
      <dgm:spPr/>
    </dgm:pt>
    <dgm:pt modelId="{5312DBDD-08EA-43B1-98D6-C9F2FF15AE7B}" type="pres">
      <dgm:prSet presAssocID="{F57E7018-EE5C-4478-9B05-1F5DBA0F01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7DBEEF-55D2-4496-91A0-CB11A4E8686C}" type="pres">
      <dgm:prSet presAssocID="{F57E7018-EE5C-4478-9B05-1F5DBA0F0166}" presName="negativeSpace" presStyleCnt="0"/>
      <dgm:spPr/>
    </dgm:pt>
    <dgm:pt modelId="{BB37C7F7-D75F-4313-B605-60D192BE0AE3}" type="pres">
      <dgm:prSet presAssocID="{F57E7018-EE5C-4478-9B05-1F5DBA0F0166}" presName="childText" presStyleLbl="conFgAcc1" presStyleIdx="0" presStyleCnt="4">
        <dgm:presLayoutVars>
          <dgm:bulletEnabled val="1"/>
        </dgm:presLayoutVars>
      </dgm:prSet>
      <dgm:spPr/>
    </dgm:pt>
    <dgm:pt modelId="{BF6F3EFA-9BDC-46E1-9B51-C9D7C1CA1528}" type="pres">
      <dgm:prSet presAssocID="{F8D419AF-9C97-4FA0-AF64-76343A9C28F2}" presName="spaceBetweenRectangles" presStyleCnt="0"/>
      <dgm:spPr/>
    </dgm:pt>
    <dgm:pt modelId="{16A17FD9-1B66-4A29-A2C1-A64BA61C2F52}" type="pres">
      <dgm:prSet presAssocID="{5B91B14D-D07B-4CF9-B643-CCCA8D68BA8A}" presName="parentLin" presStyleCnt="0"/>
      <dgm:spPr/>
    </dgm:pt>
    <dgm:pt modelId="{C9070A4E-41FA-4F84-8AD9-6D747F87F227}" type="pres">
      <dgm:prSet presAssocID="{5B91B14D-D07B-4CF9-B643-CCCA8D68BA8A}" presName="parentLeftMargin" presStyleLbl="node1" presStyleIdx="0" presStyleCnt="4"/>
      <dgm:spPr/>
    </dgm:pt>
    <dgm:pt modelId="{DDDBD71E-3350-454F-BC11-ACEBF5133F1C}" type="pres">
      <dgm:prSet presAssocID="{5B91B14D-D07B-4CF9-B643-CCCA8D68BA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3541F9-2A48-42A4-A637-FFA1316CCEF0}" type="pres">
      <dgm:prSet presAssocID="{5B91B14D-D07B-4CF9-B643-CCCA8D68BA8A}" presName="negativeSpace" presStyleCnt="0"/>
      <dgm:spPr/>
    </dgm:pt>
    <dgm:pt modelId="{7586568B-8E8E-456B-B1EF-F49537EB0C88}" type="pres">
      <dgm:prSet presAssocID="{5B91B14D-D07B-4CF9-B643-CCCA8D68BA8A}" presName="childText" presStyleLbl="conFgAcc1" presStyleIdx="1" presStyleCnt="4">
        <dgm:presLayoutVars>
          <dgm:bulletEnabled val="1"/>
        </dgm:presLayoutVars>
      </dgm:prSet>
      <dgm:spPr/>
    </dgm:pt>
    <dgm:pt modelId="{C11C841A-33B5-42BE-845F-0287D76645DF}" type="pres">
      <dgm:prSet presAssocID="{4F3F2DF9-D54E-4937-95A6-8AAC6B51424F}" presName="spaceBetweenRectangles" presStyleCnt="0"/>
      <dgm:spPr/>
    </dgm:pt>
    <dgm:pt modelId="{69849BF7-6F87-43E8-91F6-67732800A8D4}" type="pres">
      <dgm:prSet presAssocID="{246F66FD-465E-475F-8FC0-64EF7789C1AC}" presName="parentLin" presStyleCnt="0"/>
      <dgm:spPr/>
    </dgm:pt>
    <dgm:pt modelId="{963CB523-37FF-4ACB-9E92-B90B2BFA2B3A}" type="pres">
      <dgm:prSet presAssocID="{246F66FD-465E-475F-8FC0-64EF7789C1AC}" presName="parentLeftMargin" presStyleLbl="node1" presStyleIdx="1" presStyleCnt="4"/>
      <dgm:spPr/>
    </dgm:pt>
    <dgm:pt modelId="{B2A7889D-D103-4DCB-8E64-DCE628283B52}" type="pres">
      <dgm:prSet presAssocID="{246F66FD-465E-475F-8FC0-64EF7789C1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F88D5B-0C97-472E-B093-B14E0B1573B5}" type="pres">
      <dgm:prSet presAssocID="{246F66FD-465E-475F-8FC0-64EF7789C1AC}" presName="negativeSpace" presStyleCnt="0"/>
      <dgm:spPr/>
    </dgm:pt>
    <dgm:pt modelId="{23A63657-8FC2-40CA-B954-189BE3119D08}" type="pres">
      <dgm:prSet presAssocID="{246F66FD-465E-475F-8FC0-64EF7789C1AC}" presName="childText" presStyleLbl="conFgAcc1" presStyleIdx="2" presStyleCnt="4">
        <dgm:presLayoutVars>
          <dgm:bulletEnabled val="1"/>
        </dgm:presLayoutVars>
      </dgm:prSet>
      <dgm:spPr/>
    </dgm:pt>
    <dgm:pt modelId="{8B69E1E5-535E-4524-8BE3-C8C73087DED6}" type="pres">
      <dgm:prSet presAssocID="{898D6224-F68F-45CB-9217-C9CDF36D6D7C}" presName="spaceBetweenRectangles" presStyleCnt="0"/>
      <dgm:spPr/>
    </dgm:pt>
    <dgm:pt modelId="{50F83704-5191-4D3A-89C0-818D9C84C649}" type="pres">
      <dgm:prSet presAssocID="{74C47D2E-7B42-46A7-8194-98CD87F1B3B8}" presName="parentLin" presStyleCnt="0"/>
      <dgm:spPr/>
    </dgm:pt>
    <dgm:pt modelId="{CF624444-C693-480B-A5BF-64D2DE3235B8}" type="pres">
      <dgm:prSet presAssocID="{74C47D2E-7B42-46A7-8194-98CD87F1B3B8}" presName="parentLeftMargin" presStyleLbl="node1" presStyleIdx="2" presStyleCnt="4"/>
      <dgm:spPr/>
    </dgm:pt>
    <dgm:pt modelId="{D88F4FB8-D927-4B5A-85DF-36BC7C5D3853}" type="pres">
      <dgm:prSet presAssocID="{74C47D2E-7B42-46A7-8194-98CD87F1B3B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F9F598A-F12F-43F6-9088-A3309209952F}" type="pres">
      <dgm:prSet presAssocID="{74C47D2E-7B42-46A7-8194-98CD87F1B3B8}" presName="negativeSpace" presStyleCnt="0"/>
      <dgm:spPr/>
    </dgm:pt>
    <dgm:pt modelId="{14523D59-2074-4643-9D75-A4294ED7BCC7}" type="pres">
      <dgm:prSet presAssocID="{74C47D2E-7B42-46A7-8194-98CD87F1B3B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1E61B04-8BEE-4075-A25F-2325688FD323}" type="presOf" srcId="{F57E7018-EE5C-4478-9B05-1F5DBA0F0166}" destId="{5312DBDD-08EA-43B1-98D6-C9F2FF15AE7B}" srcOrd="1" destOrd="0" presId="urn:microsoft.com/office/officeart/2005/8/layout/list1"/>
    <dgm:cxn modelId="{215CAD0C-7909-4209-9DD1-4DC8E0B7A939}" type="presOf" srcId="{246F66FD-465E-475F-8FC0-64EF7789C1AC}" destId="{B2A7889D-D103-4DCB-8E64-DCE628283B52}" srcOrd="1" destOrd="0" presId="urn:microsoft.com/office/officeart/2005/8/layout/list1"/>
    <dgm:cxn modelId="{15BC461E-22BB-4B6F-BCAA-D2A98ABBF84A}" type="presOf" srcId="{74C47D2E-7B42-46A7-8194-98CD87F1B3B8}" destId="{CF624444-C693-480B-A5BF-64D2DE3235B8}" srcOrd="0" destOrd="0" presId="urn:microsoft.com/office/officeart/2005/8/layout/list1"/>
    <dgm:cxn modelId="{98C72A4F-C91B-40FE-B27A-6548A8901055}" srcId="{67775735-A380-4781-9A8C-0471D4ABBD1F}" destId="{74C47D2E-7B42-46A7-8194-98CD87F1B3B8}" srcOrd="3" destOrd="0" parTransId="{C32962E4-4EE8-4332-B1AA-40200533D78F}" sibTransId="{F698BD85-C7C3-45EB-B0E2-635F5775B674}"/>
    <dgm:cxn modelId="{85077557-BF73-4905-AEB2-674716EA8FBF}" type="presOf" srcId="{67775735-A380-4781-9A8C-0471D4ABBD1F}" destId="{3D0BA640-72C8-4282-9931-8F407A1750B7}" srcOrd="0" destOrd="0" presId="urn:microsoft.com/office/officeart/2005/8/layout/list1"/>
    <dgm:cxn modelId="{BDE3EA78-4BFC-41AB-89E8-B4193A08997C}" type="presOf" srcId="{F57E7018-EE5C-4478-9B05-1F5DBA0F0166}" destId="{5588344D-6877-4802-A2E5-B5DC6202D857}" srcOrd="0" destOrd="0" presId="urn:microsoft.com/office/officeart/2005/8/layout/list1"/>
    <dgm:cxn modelId="{7459D27D-A9EE-490E-893D-B9436B8F7FA5}" srcId="{67775735-A380-4781-9A8C-0471D4ABBD1F}" destId="{F57E7018-EE5C-4478-9B05-1F5DBA0F0166}" srcOrd="0" destOrd="0" parTransId="{FFC1EA4D-4B3B-4B93-9835-2354A0545378}" sibTransId="{F8D419AF-9C97-4FA0-AF64-76343A9C28F2}"/>
    <dgm:cxn modelId="{ACF8B280-78BF-43BB-A758-17EF2A120238}" srcId="{67775735-A380-4781-9A8C-0471D4ABBD1F}" destId="{5B91B14D-D07B-4CF9-B643-CCCA8D68BA8A}" srcOrd="1" destOrd="0" parTransId="{F02431BD-9C4C-487C-9BE9-0940DA0C9808}" sibTransId="{4F3F2DF9-D54E-4937-95A6-8AAC6B51424F}"/>
    <dgm:cxn modelId="{49C2B088-9BE7-444F-9F1A-B683401350AD}" type="presOf" srcId="{246F66FD-465E-475F-8FC0-64EF7789C1AC}" destId="{963CB523-37FF-4ACB-9E92-B90B2BFA2B3A}" srcOrd="0" destOrd="0" presId="urn:microsoft.com/office/officeart/2005/8/layout/list1"/>
    <dgm:cxn modelId="{B5768FB9-E153-4ED3-A83A-16A198FF5244}" type="presOf" srcId="{5B91B14D-D07B-4CF9-B643-CCCA8D68BA8A}" destId="{DDDBD71E-3350-454F-BC11-ACEBF5133F1C}" srcOrd="1" destOrd="0" presId="urn:microsoft.com/office/officeart/2005/8/layout/list1"/>
    <dgm:cxn modelId="{3016BEC4-4CD9-469B-97FB-AA6C193F3B2F}" type="presOf" srcId="{5B91B14D-D07B-4CF9-B643-CCCA8D68BA8A}" destId="{C9070A4E-41FA-4F84-8AD9-6D747F87F227}" srcOrd="0" destOrd="0" presId="urn:microsoft.com/office/officeart/2005/8/layout/list1"/>
    <dgm:cxn modelId="{47B498D9-0E88-4886-B543-6A064663A5F5}" type="presOf" srcId="{74C47D2E-7B42-46A7-8194-98CD87F1B3B8}" destId="{D88F4FB8-D927-4B5A-85DF-36BC7C5D3853}" srcOrd="1" destOrd="0" presId="urn:microsoft.com/office/officeart/2005/8/layout/list1"/>
    <dgm:cxn modelId="{DF2531F8-3B0E-4420-8C2A-099362680167}" srcId="{67775735-A380-4781-9A8C-0471D4ABBD1F}" destId="{246F66FD-465E-475F-8FC0-64EF7789C1AC}" srcOrd="2" destOrd="0" parTransId="{DB6528ED-F6B7-497C-8797-58084054DD92}" sibTransId="{898D6224-F68F-45CB-9217-C9CDF36D6D7C}"/>
    <dgm:cxn modelId="{064D435F-7FFE-4E97-A5F1-58A52D28AA69}" type="presParOf" srcId="{3D0BA640-72C8-4282-9931-8F407A1750B7}" destId="{02A6AB2D-7E2C-43D0-A3DF-AB46BC21A3BD}" srcOrd="0" destOrd="0" presId="urn:microsoft.com/office/officeart/2005/8/layout/list1"/>
    <dgm:cxn modelId="{3F76537F-4E3D-4C28-8B87-040DAB3A1D5B}" type="presParOf" srcId="{02A6AB2D-7E2C-43D0-A3DF-AB46BC21A3BD}" destId="{5588344D-6877-4802-A2E5-B5DC6202D857}" srcOrd="0" destOrd="0" presId="urn:microsoft.com/office/officeart/2005/8/layout/list1"/>
    <dgm:cxn modelId="{542EC1B3-6986-4241-85A2-2DD6BF7B1CBB}" type="presParOf" srcId="{02A6AB2D-7E2C-43D0-A3DF-AB46BC21A3BD}" destId="{5312DBDD-08EA-43B1-98D6-C9F2FF15AE7B}" srcOrd="1" destOrd="0" presId="urn:microsoft.com/office/officeart/2005/8/layout/list1"/>
    <dgm:cxn modelId="{FB351287-FE23-4AFB-876E-C63A5BAC07F8}" type="presParOf" srcId="{3D0BA640-72C8-4282-9931-8F407A1750B7}" destId="{D17DBEEF-55D2-4496-91A0-CB11A4E8686C}" srcOrd="1" destOrd="0" presId="urn:microsoft.com/office/officeart/2005/8/layout/list1"/>
    <dgm:cxn modelId="{164E2567-EAC1-4B0F-A7F3-19A810E8B178}" type="presParOf" srcId="{3D0BA640-72C8-4282-9931-8F407A1750B7}" destId="{BB37C7F7-D75F-4313-B605-60D192BE0AE3}" srcOrd="2" destOrd="0" presId="urn:microsoft.com/office/officeart/2005/8/layout/list1"/>
    <dgm:cxn modelId="{AB10D464-C808-4B89-94C4-FF250CFCD8D3}" type="presParOf" srcId="{3D0BA640-72C8-4282-9931-8F407A1750B7}" destId="{BF6F3EFA-9BDC-46E1-9B51-C9D7C1CA1528}" srcOrd="3" destOrd="0" presId="urn:microsoft.com/office/officeart/2005/8/layout/list1"/>
    <dgm:cxn modelId="{67173FAE-BD1A-472F-9D8E-D42115DE344F}" type="presParOf" srcId="{3D0BA640-72C8-4282-9931-8F407A1750B7}" destId="{16A17FD9-1B66-4A29-A2C1-A64BA61C2F52}" srcOrd="4" destOrd="0" presId="urn:microsoft.com/office/officeart/2005/8/layout/list1"/>
    <dgm:cxn modelId="{3729DE86-F958-4C52-85FC-A0A402963C3E}" type="presParOf" srcId="{16A17FD9-1B66-4A29-A2C1-A64BA61C2F52}" destId="{C9070A4E-41FA-4F84-8AD9-6D747F87F227}" srcOrd="0" destOrd="0" presId="urn:microsoft.com/office/officeart/2005/8/layout/list1"/>
    <dgm:cxn modelId="{DD0D0C47-910D-4879-BA81-874A57383242}" type="presParOf" srcId="{16A17FD9-1B66-4A29-A2C1-A64BA61C2F52}" destId="{DDDBD71E-3350-454F-BC11-ACEBF5133F1C}" srcOrd="1" destOrd="0" presId="urn:microsoft.com/office/officeart/2005/8/layout/list1"/>
    <dgm:cxn modelId="{D7843366-BB6E-4C82-9729-29B8DC695554}" type="presParOf" srcId="{3D0BA640-72C8-4282-9931-8F407A1750B7}" destId="{CD3541F9-2A48-42A4-A637-FFA1316CCEF0}" srcOrd="5" destOrd="0" presId="urn:microsoft.com/office/officeart/2005/8/layout/list1"/>
    <dgm:cxn modelId="{12AF061A-E5E9-43F6-9D64-723C3A08A7D9}" type="presParOf" srcId="{3D0BA640-72C8-4282-9931-8F407A1750B7}" destId="{7586568B-8E8E-456B-B1EF-F49537EB0C88}" srcOrd="6" destOrd="0" presId="urn:microsoft.com/office/officeart/2005/8/layout/list1"/>
    <dgm:cxn modelId="{ED9D3996-29EB-464A-9D00-BCA0B3DE7D9A}" type="presParOf" srcId="{3D0BA640-72C8-4282-9931-8F407A1750B7}" destId="{C11C841A-33B5-42BE-845F-0287D76645DF}" srcOrd="7" destOrd="0" presId="urn:microsoft.com/office/officeart/2005/8/layout/list1"/>
    <dgm:cxn modelId="{3763BC47-B00E-4896-BBCA-EBD6E18A9CA4}" type="presParOf" srcId="{3D0BA640-72C8-4282-9931-8F407A1750B7}" destId="{69849BF7-6F87-43E8-91F6-67732800A8D4}" srcOrd="8" destOrd="0" presId="urn:microsoft.com/office/officeart/2005/8/layout/list1"/>
    <dgm:cxn modelId="{468C3DFF-8FAD-45AE-9A53-3385415066AD}" type="presParOf" srcId="{69849BF7-6F87-43E8-91F6-67732800A8D4}" destId="{963CB523-37FF-4ACB-9E92-B90B2BFA2B3A}" srcOrd="0" destOrd="0" presId="urn:microsoft.com/office/officeart/2005/8/layout/list1"/>
    <dgm:cxn modelId="{FDB48557-16DC-4BFB-A08A-1A7FCAE669F5}" type="presParOf" srcId="{69849BF7-6F87-43E8-91F6-67732800A8D4}" destId="{B2A7889D-D103-4DCB-8E64-DCE628283B52}" srcOrd="1" destOrd="0" presId="urn:microsoft.com/office/officeart/2005/8/layout/list1"/>
    <dgm:cxn modelId="{9898F819-E052-4F49-B560-0775B1B31034}" type="presParOf" srcId="{3D0BA640-72C8-4282-9931-8F407A1750B7}" destId="{40F88D5B-0C97-472E-B093-B14E0B1573B5}" srcOrd="9" destOrd="0" presId="urn:microsoft.com/office/officeart/2005/8/layout/list1"/>
    <dgm:cxn modelId="{118C68B1-73FA-4663-BFF7-FCA0F6638019}" type="presParOf" srcId="{3D0BA640-72C8-4282-9931-8F407A1750B7}" destId="{23A63657-8FC2-40CA-B954-189BE3119D08}" srcOrd="10" destOrd="0" presId="urn:microsoft.com/office/officeart/2005/8/layout/list1"/>
    <dgm:cxn modelId="{D45DBB68-3B70-4506-8001-8C5928E91656}" type="presParOf" srcId="{3D0BA640-72C8-4282-9931-8F407A1750B7}" destId="{8B69E1E5-535E-4524-8BE3-C8C73087DED6}" srcOrd="11" destOrd="0" presId="urn:microsoft.com/office/officeart/2005/8/layout/list1"/>
    <dgm:cxn modelId="{2121C555-42E3-43FE-AEE9-0E925B855799}" type="presParOf" srcId="{3D0BA640-72C8-4282-9931-8F407A1750B7}" destId="{50F83704-5191-4D3A-89C0-818D9C84C649}" srcOrd="12" destOrd="0" presId="urn:microsoft.com/office/officeart/2005/8/layout/list1"/>
    <dgm:cxn modelId="{8111CF51-EEE9-4488-BC3F-62B528D602C9}" type="presParOf" srcId="{50F83704-5191-4D3A-89C0-818D9C84C649}" destId="{CF624444-C693-480B-A5BF-64D2DE3235B8}" srcOrd="0" destOrd="0" presId="urn:microsoft.com/office/officeart/2005/8/layout/list1"/>
    <dgm:cxn modelId="{8472FF45-B533-48B8-A7A9-DB2B77A934E9}" type="presParOf" srcId="{50F83704-5191-4D3A-89C0-818D9C84C649}" destId="{D88F4FB8-D927-4B5A-85DF-36BC7C5D3853}" srcOrd="1" destOrd="0" presId="urn:microsoft.com/office/officeart/2005/8/layout/list1"/>
    <dgm:cxn modelId="{0C939544-6012-4B19-AC58-8B0D60042F46}" type="presParOf" srcId="{3D0BA640-72C8-4282-9931-8F407A1750B7}" destId="{2F9F598A-F12F-43F6-9088-A3309209952F}" srcOrd="13" destOrd="0" presId="urn:microsoft.com/office/officeart/2005/8/layout/list1"/>
    <dgm:cxn modelId="{DAF173F4-9622-4842-8D7A-20673DB456E2}" type="presParOf" srcId="{3D0BA640-72C8-4282-9931-8F407A1750B7}" destId="{14523D59-2074-4643-9D75-A4294ED7BC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3C08A-61DB-4769-A5D0-991462E104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11CFC9-1B1C-4AAA-9064-DF7BDD512A5B}">
      <dgm:prSet phldrT="[Texto]"/>
      <dgm:spPr/>
      <dgm:t>
        <a:bodyPr/>
        <a:lstStyle/>
        <a:p>
          <a:r>
            <a:rPr lang="en-GB" dirty="0"/>
            <a:t>CONTROL SYSTEM</a:t>
          </a:r>
          <a:endParaRPr lang="es-ES" dirty="0"/>
        </a:p>
      </dgm:t>
    </dgm:pt>
    <dgm:pt modelId="{CBEDD752-8D14-4FC8-9B7D-F28CCEBD924A}" type="parTrans" cxnId="{CCE50EB7-5E0A-497C-8935-F986359DEB7A}">
      <dgm:prSet/>
      <dgm:spPr/>
      <dgm:t>
        <a:bodyPr/>
        <a:lstStyle/>
        <a:p>
          <a:endParaRPr lang="es-ES"/>
        </a:p>
      </dgm:t>
    </dgm:pt>
    <dgm:pt modelId="{92CAAC64-83DD-4648-8C94-D470E4D433C1}" type="sibTrans" cxnId="{CCE50EB7-5E0A-497C-8935-F986359DEB7A}">
      <dgm:prSet/>
      <dgm:spPr/>
      <dgm:t>
        <a:bodyPr/>
        <a:lstStyle/>
        <a:p>
          <a:endParaRPr lang="es-ES"/>
        </a:p>
      </dgm:t>
    </dgm:pt>
    <dgm:pt modelId="{AAD66914-25DC-4668-A924-C116D4F86261}">
      <dgm:prSet phldrT="[Texto]"/>
      <dgm:spPr/>
      <dgm:t>
        <a:bodyPr/>
        <a:lstStyle/>
        <a:p>
          <a:r>
            <a:rPr lang="en-GB" dirty="0"/>
            <a:t>SPECIALIZED CONTROL ENTITY FOR THE SECTOR. </a:t>
          </a:r>
          <a:endParaRPr lang="es-ES" dirty="0"/>
        </a:p>
      </dgm:t>
    </dgm:pt>
    <dgm:pt modelId="{98C509A4-9510-4010-8E03-66E5509CB4BB}" type="parTrans" cxnId="{4A328803-C4B1-4B96-ADE1-4F53FEE7CC8A}">
      <dgm:prSet/>
      <dgm:spPr/>
      <dgm:t>
        <a:bodyPr/>
        <a:lstStyle/>
        <a:p>
          <a:endParaRPr lang="es-ES"/>
        </a:p>
      </dgm:t>
    </dgm:pt>
    <dgm:pt modelId="{7FFE5765-4155-4F68-AED4-9F482423D6D9}" type="sibTrans" cxnId="{4A328803-C4B1-4B96-ADE1-4F53FEE7CC8A}">
      <dgm:prSet/>
      <dgm:spPr/>
      <dgm:t>
        <a:bodyPr/>
        <a:lstStyle/>
        <a:p>
          <a:endParaRPr lang="es-ES"/>
        </a:p>
      </dgm:t>
    </dgm:pt>
    <dgm:pt modelId="{A020BB81-6BD9-4E22-AA52-74F35A0B4AFB}">
      <dgm:prSet phldrT="[Texto]"/>
      <dgm:spPr/>
      <dgm:t>
        <a:bodyPr/>
        <a:lstStyle/>
        <a:p>
          <a:r>
            <a:rPr lang="en-GB" dirty="0"/>
            <a:t>PREVENTION AND DETECTION PROCEDURES</a:t>
          </a:r>
          <a:endParaRPr lang="es-ES" dirty="0"/>
        </a:p>
      </dgm:t>
    </dgm:pt>
    <dgm:pt modelId="{E69AED6C-4394-411D-99CC-CB4B26F58E08}" type="parTrans" cxnId="{F6956839-9B34-4C6D-8DE5-39F112B122F2}">
      <dgm:prSet/>
      <dgm:spPr/>
      <dgm:t>
        <a:bodyPr/>
        <a:lstStyle/>
        <a:p>
          <a:endParaRPr lang="es-ES"/>
        </a:p>
      </dgm:t>
    </dgm:pt>
    <dgm:pt modelId="{4BE0D1ED-F420-4AEA-9BE0-31CF224F271E}" type="sibTrans" cxnId="{F6956839-9B34-4C6D-8DE5-39F112B122F2}">
      <dgm:prSet/>
      <dgm:spPr/>
      <dgm:t>
        <a:bodyPr/>
        <a:lstStyle/>
        <a:p>
          <a:endParaRPr lang="es-ES"/>
        </a:p>
      </dgm:t>
    </dgm:pt>
    <dgm:pt modelId="{38C3A5DC-F54D-4199-B641-5D413BD952D3}">
      <dgm:prSet phldrT="[Texto]"/>
      <dgm:spPr/>
      <dgm:t>
        <a:bodyPr/>
        <a:lstStyle/>
        <a:p>
          <a:r>
            <a:rPr lang="en-GB" dirty="0"/>
            <a:t>TRAINING</a:t>
          </a:r>
          <a:endParaRPr lang="es-ES" dirty="0"/>
        </a:p>
      </dgm:t>
    </dgm:pt>
    <dgm:pt modelId="{919D9DB6-0F0A-4216-900D-5C53DEA49413}" type="parTrans" cxnId="{C52B9467-0788-445A-9D01-8B42C5A2D4A1}">
      <dgm:prSet/>
      <dgm:spPr/>
      <dgm:t>
        <a:bodyPr/>
        <a:lstStyle/>
        <a:p>
          <a:endParaRPr lang="es-ES"/>
        </a:p>
      </dgm:t>
    </dgm:pt>
    <dgm:pt modelId="{428969B4-E4DD-47A3-84CD-A8789C841541}" type="sibTrans" cxnId="{C52B9467-0788-445A-9D01-8B42C5A2D4A1}">
      <dgm:prSet/>
      <dgm:spPr/>
      <dgm:t>
        <a:bodyPr/>
        <a:lstStyle/>
        <a:p>
          <a:endParaRPr lang="es-ES"/>
        </a:p>
      </dgm:t>
    </dgm:pt>
    <dgm:pt modelId="{6D26DF49-5438-4426-BD78-EA2C8AE8A444}">
      <dgm:prSet phldrT="[Texto]"/>
      <dgm:spPr/>
      <dgm:t>
        <a:bodyPr/>
        <a:lstStyle/>
        <a:p>
          <a:r>
            <a:rPr lang="en-GB" dirty="0"/>
            <a:t>INVESTIGATIVE BODIES</a:t>
          </a:r>
          <a:endParaRPr lang="es-ES" dirty="0"/>
        </a:p>
      </dgm:t>
    </dgm:pt>
    <dgm:pt modelId="{4D2790CC-E108-43C6-9970-DCA0C107F92F}" type="parTrans" cxnId="{1AB2FD93-6000-4215-A7DF-33B112F8DEEF}">
      <dgm:prSet/>
      <dgm:spPr/>
      <dgm:t>
        <a:bodyPr/>
        <a:lstStyle/>
        <a:p>
          <a:endParaRPr lang="es-ES"/>
        </a:p>
      </dgm:t>
    </dgm:pt>
    <dgm:pt modelId="{D229B206-8EDA-4855-9BA9-05E66DDCC616}" type="sibTrans" cxnId="{1AB2FD93-6000-4215-A7DF-33B112F8DEEF}">
      <dgm:prSet/>
      <dgm:spPr/>
      <dgm:t>
        <a:bodyPr/>
        <a:lstStyle/>
        <a:p>
          <a:endParaRPr lang="es-ES"/>
        </a:p>
      </dgm:t>
    </dgm:pt>
    <dgm:pt modelId="{11CD4471-7C50-488C-BE7F-8FD4A217457A}">
      <dgm:prSet phldrT="[Texto]"/>
      <dgm:spPr/>
      <dgm:t>
        <a:bodyPr/>
        <a:lstStyle/>
        <a:p>
          <a:r>
            <a:rPr lang="en-GB" dirty="0"/>
            <a:t>SPECIALIZED BODIES UNIF, CICPC AND PUBLIC PROSECUTOR'S OFFICE.</a:t>
          </a:r>
          <a:endParaRPr lang="es-ES" dirty="0"/>
        </a:p>
      </dgm:t>
    </dgm:pt>
    <dgm:pt modelId="{005DA7E9-945D-423D-8C88-2C9FBF783783}" type="parTrans" cxnId="{1C1BAB3C-1C32-43AC-8D3B-5674EE224F50}">
      <dgm:prSet/>
      <dgm:spPr/>
      <dgm:t>
        <a:bodyPr/>
        <a:lstStyle/>
        <a:p>
          <a:endParaRPr lang="es-ES"/>
        </a:p>
      </dgm:t>
    </dgm:pt>
    <dgm:pt modelId="{05A2DE4B-3654-4C15-A7E8-4C4B0D99ADFC}" type="sibTrans" cxnId="{1C1BAB3C-1C32-43AC-8D3B-5674EE224F50}">
      <dgm:prSet/>
      <dgm:spPr/>
      <dgm:t>
        <a:bodyPr/>
        <a:lstStyle/>
        <a:p>
          <a:endParaRPr lang="es-ES"/>
        </a:p>
      </dgm:t>
    </dgm:pt>
    <dgm:pt modelId="{E11A00C8-8DFB-44E8-A448-0C211FE16124}">
      <dgm:prSet/>
      <dgm:spPr/>
      <dgm:t>
        <a:bodyPr/>
        <a:lstStyle/>
        <a:p>
          <a:r>
            <a:rPr lang="en-GB" dirty="0"/>
            <a:t>SPECIFIC STRUCTURES IN THE CASINOS FOR THE FIGHT AGAINST CRIME.</a:t>
          </a:r>
          <a:endParaRPr lang="en-DE" dirty="0"/>
        </a:p>
      </dgm:t>
    </dgm:pt>
    <dgm:pt modelId="{A36B4644-201E-4B5C-B381-37C3A81FC03A}" type="parTrans" cxnId="{2EF22BA3-4BA8-4CE6-BCDA-2CF7A1208A81}">
      <dgm:prSet/>
      <dgm:spPr/>
      <dgm:t>
        <a:bodyPr/>
        <a:lstStyle/>
        <a:p>
          <a:endParaRPr lang="en-DE"/>
        </a:p>
      </dgm:t>
    </dgm:pt>
    <dgm:pt modelId="{90A71CE2-A2AD-4E3C-A8D5-90A3FB6A7222}" type="sibTrans" cxnId="{2EF22BA3-4BA8-4CE6-BCDA-2CF7A1208A81}">
      <dgm:prSet/>
      <dgm:spPr/>
      <dgm:t>
        <a:bodyPr/>
        <a:lstStyle/>
        <a:p>
          <a:endParaRPr lang="en-DE"/>
        </a:p>
      </dgm:t>
    </dgm:pt>
    <dgm:pt modelId="{6C4B75A3-1E22-48A9-BB83-7A9750466804}">
      <dgm:prSet/>
      <dgm:spPr/>
      <dgm:t>
        <a:bodyPr/>
        <a:lstStyle/>
        <a:p>
          <a:r>
            <a:rPr lang="en-GB" dirty="0"/>
            <a:t>APPLICATION OF PROCESSES FOR CUSTOMER KNOWLEDGE. </a:t>
          </a:r>
          <a:endParaRPr lang="en-DE" dirty="0"/>
        </a:p>
      </dgm:t>
    </dgm:pt>
    <dgm:pt modelId="{DB7C5633-83F6-43CA-A310-570C1D487307}" type="parTrans" cxnId="{152A841A-0C1F-400C-A222-A11C21267F2E}">
      <dgm:prSet/>
      <dgm:spPr/>
      <dgm:t>
        <a:bodyPr/>
        <a:lstStyle/>
        <a:p>
          <a:endParaRPr lang="en-DE"/>
        </a:p>
      </dgm:t>
    </dgm:pt>
    <dgm:pt modelId="{63D80A88-76C4-443E-9131-547B75B4CC90}" type="sibTrans" cxnId="{152A841A-0C1F-400C-A222-A11C21267F2E}">
      <dgm:prSet/>
      <dgm:spPr/>
      <dgm:t>
        <a:bodyPr/>
        <a:lstStyle/>
        <a:p>
          <a:endParaRPr lang="en-DE"/>
        </a:p>
      </dgm:t>
    </dgm:pt>
    <dgm:pt modelId="{B1EC221C-4BA8-4A4A-B552-7F4106146C58}">
      <dgm:prSet/>
      <dgm:spPr/>
      <dgm:t>
        <a:bodyPr/>
        <a:lstStyle/>
        <a:p>
          <a:r>
            <a:rPr lang="en-GB" dirty="0"/>
            <a:t>ALERT SYSTEMS</a:t>
          </a:r>
          <a:endParaRPr lang="en-DE" dirty="0"/>
        </a:p>
      </dgm:t>
    </dgm:pt>
    <dgm:pt modelId="{AD8B8E69-9ED3-4C0B-925C-204EC2C947A8}" type="parTrans" cxnId="{70013783-A680-4839-806D-3433454F155F}">
      <dgm:prSet/>
      <dgm:spPr/>
      <dgm:t>
        <a:bodyPr/>
        <a:lstStyle/>
        <a:p>
          <a:endParaRPr lang="en-DE"/>
        </a:p>
      </dgm:t>
    </dgm:pt>
    <dgm:pt modelId="{94CD23C9-5D5E-4755-9E63-67F89F0E8F1C}" type="sibTrans" cxnId="{70013783-A680-4839-806D-3433454F155F}">
      <dgm:prSet/>
      <dgm:spPr/>
      <dgm:t>
        <a:bodyPr/>
        <a:lstStyle/>
        <a:p>
          <a:endParaRPr lang="en-DE"/>
        </a:p>
      </dgm:t>
    </dgm:pt>
    <dgm:pt modelId="{A2AD73B2-DE48-4594-82AE-3E1B2E921D80}">
      <dgm:prSet/>
      <dgm:spPr/>
      <dgm:t>
        <a:bodyPr/>
        <a:lstStyle/>
        <a:p>
          <a:r>
            <a:rPr lang="en-GB" dirty="0"/>
            <a:t>PROCEDURES FOR ANALYZING UNUSUAL TRANSACTIONS</a:t>
          </a:r>
          <a:endParaRPr lang="en-DE" dirty="0"/>
        </a:p>
      </dgm:t>
    </dgm:pt>
    <dgm:pt modelId="{01F82E1D-1853-4CD8-A7DB-5D2DD4A51DFA}" type="parTrans" cxnId="{57074728-9137-4013-8BA9-76A3039631BE}">
      <dgm:prSet/>
      <dgm:spPr/>
      <dgm:t>
        <a:bodyPr/>
        <a:lstStyle/>
        <a:p>
          <a:endParaRPr lang="en-DE"/>
        </a:p>
      </dgm:t>
    </dgm:pt>
    <dgm:pt modelId="{E04D29A5-CA84-4B1B-A4AD-F9F05501097D}" type="sibTrans" cxnId="{57074728-9137-4013-8BA9-76A3039631BE}">
      <dgm:prSet/>
      <dgm:spPr/>
      <dgm:t>
        <a:bodyPr/>
        <a:lstStyle/>
        <a:p>
          <a:endParaRPr lang="en-DE"/>
        </a:p>
      </dgm:t>
    </dgm:pt>
    <dgm:pt modelId="{68F528E2-4DAF-4521-B619-3C925095DCC3}">
      <dgm:prSet/>
      <dgm:spPr/>
      <dgm:t>
        <a:bodyPr/>
        <a:lstStyle/>
        <a:p>
          <a:r>
            <a:rPr lang="en-GB" dirty="0"/>
            <a:t>REPORTING OBLIGATIONS.</a:t>
          </a:r>
          <a:endParaRPr lang="en-DE" dirty="0"/>
        </a:p>
      </dgm:t>
    </dgm:pt>
    <dgm:pt modelId="{7F027CCB-107A-4DB9-AF70-C099930FCC07}" type="parTrans" cxnId="{002735FB-2824-4FD5-8819-AB521AF27FE0}">
      <dgm:prSet/>
      <dgm:spPr/>
      <dgm:t>
        <a:bodyPr/>
        <a:lstStyle/>
        <a:p>
          <a:endParaRPr lang="en-DE"/>
        </a:p>
      </dgm:t>
    </dgm:pt>
    <dgm:pt modelId="{73AFBD92-44A9-4473-8DEE-D658AE736538}" type="sibTrans" cxnId="{002735FB-2824-4FD5-8819-AB521AF27FE0}">
      <dgm:prSet/>
      <dgm:spPr/>
      <dgm:t>
        <a:bodyPr/>
        <a:lstStyle/>
        <a:p>
          <a:endParaRPr lang="en-DE"/>
        </a:p>
      </dgm:t>
    </dgm:pt>
    <dgm:pt modelId="{FECDBE35-58E5-4ADB-A530-5F6FC0905A8C}">
      <dgm:prSet/>
      <dgm:spPr/>
      <dgm:t>
        <a:bodyPr/>
        <a:lstStyle/>
        <a:p>
          <a:r>
            <a:rPr lang="en-GB" dirty="0"/>
            <a:t>NATIONAL COORDINATION</a:t>
          </a:r>
          <a:endParaRPr lang="en-DE" dirty="0"/>
        </a:p>
      </dgm:t>
    </dgm:pt>
    <dgm:pt modelId="{9B52EBE4-615A-4CBD-B1F6-0A619CE15A95}" type="parTrans" cxnId="{978621D2-2FF3-4041-99DD-8E1C7D2637C8}">
      <dgm:prSet/>
      <dgm:spPr/>
      <dgm:t>
        <a:bodyPr/>
        <a:lstStyle/>
        <a:p>
          <a:endParaRPr lang="en-DE"/>
        </a:p>
      </dgm:t>
    </dgm:pt>
    <dgm:pt modelId="{62774CD7-6B70-431D-B61F-4F39DE7DC0C5}" type="sibTrans" cxnId="{978621D2-2FF3-4041-99DD-8E1C7D2637C8}">
      <dgm:prSet/>
      <dgm:spPr/>
      <dgm:t>
        <a:bodyPr/>
        <a:lstStyle/>
        <a:p>
          <a:endParaRPr lang="en-DE"/>
        </a:p>
      </dgm:t>
    </dgm:pt>
    <dgm:pt modelId="{7FF7A9FC-61DB-4A27-81C5-2DD32FD05B22}">
      <dgm:prSet/>
      <dgm:spPr/>
      <dgm:t>
        <a:bodyPr/>
        <a:lstStyle/>
        <a:p>
          <a:r>
            <a:rPr lang="en-GB" dirty="0"/>
            <a:t>INTERNATIONAL COORDINATION.</a:t>
          </a:r>
          <a:endParaRPr lang="en-DE" dirty="0"/>
        </a:p>
      </dgm:t>
    </dgm:pt>
    <dgm:pt modelId="{0BB245A1-C109-4A3C-8BE2-E107BDD0D5FB}" type="parTrans" cxnId="{5A108B75-5890-422B-937E-32CB413CAB53}">
      <dgm:prSet/>
      <dgm:spPr/>
      <dgm:t>
        <a:bodyPr/>
        <a:lstStyle/>
        <a:p>
          <a:endParaRPr lang="en-DE"/>
        </a:p>
      </dgm:t>
    </dgm:pt>
    <dgm:pt modelId="{140C0504-56B5-4A59-86B8-011F5D708D56}" type="sibTrans" cxnId="{5A108B75-5890-422B-937E-32CB413CAB53}">
      <dgm:prSet/>
      <dgm:spPr/>
      <dgm:t>
        <a:bodyPr/>
        <a:lstStyle/>
        <a:p>
          <a:endParaRPr lang="en-DE"/>
        </a:p>
      </dgm:t>
    </dgm:pt>
    <dgm:pt modelId="{9D3F2081-3B48-4925-B5E4-319170AF1046}" type="pres">
      <dgm:prSet presAssocID="{DD33C08A-61DB-4769-A5D0-991462E1042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82D1ACA-EF03-499E-93DA-024A9F3E05F0}" type="pres">
      <dgm:prSet presAssocID="{2D11CFC9-1B1C-4AAA-9064-DF7BDD512A5B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7F6F108D-6C72-4345-80B8-AC1C5641D740}" type="pres">
      <dgm:prSet presAssocID="{2D11CFC9-1B1C-4AAA-9064-DF7BDD512A5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C0C2B910-A954-45F7-9EDD-0F9A9EF86CE4}" type="pres">
      <dgm:prSet presAssocID="{A020BB81-6BD9-4E22-AA52-74F35A0B4AF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DBFCD97-D5C9-470B-8B94-4D00B47D6547}" type="pres">
      <dgm:prSet presAssocID="{A020BB81-6BD9-4E22-AA52-74F35A0B4AF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8344FB91-626C-4742-AAD2-C2DDFF23746F}" type="pres">
      <dgm:prSet presAssocID="{6D26DF49-5438-4426-BD78-EA2C8AE8A444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2265223-6EC5-4B8B-87D9-CE77E35E708F}" type="pres">
      <dgm:prSet presAssocID="{6D26DF49-5438-4426-BD78-EA2C8AE8A44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A328803-C4B1-4B96-ADE1-4F53FEE7CC8A}" srcId="{2D11CFC9-1B1C-4AAA-9064-DF7BDD512A5B}" destId="{AAD66914-25DC-4668-A924-C116D4F86261}" srcOrd="0" destOrd="0" parTransId="{98C509A4-9510-4010-8E03-66E5509CB4BB}" sibTransId="{7FFE5765-4155-4F68-AED4-9F482423D6D9}"/>
    <dgm:cxn modelId="{8000980D-7EF3-4DA4-9EE9-003CD1546159}" type="presOf" srcId="{AAD66914-25DC-4668-A924-C116D4F86261}" destId="{7F6F108D-6C72-4345-80B8-AC1C5641D740}" srcOrd="0" destOrd="0" presId="urn:microsoft.com/office/officeart/2009/3/layout/IncreasingArrowsProcess"/>
    <dgm:cxn modelId="{152A841A-0C1F-400C-A222-A11C21267F2E}" srcId="{A020BB81-6BD9-4E22-AA52-74F35A0B4AFB}" destId="{6C4B75A3-1E22-48A9-BB83-7A9750466804}" srcOrd="1" destOrd="0" parTransId="{DB7C5633-83F6-43CA-A310-570C1D487307}" sibTransId="{63D80A88-76C4-443E-9131-547B75B4CC90}"/>
    <dgm:cxn modelId="{57074728-9137-4013-8BA9-76A3039631BE}" srcId="{A020BB81-6BD9-4E22-AA52-74F35A0B4AFB}" destId="{A2AD73B2-DE48-4594-82AE-3E1B2E921D80}" srcOrd="3" destOrd="0" parTransId="{01F82E1D-1853-4CD8-A7DB-5D2DD4A51DFA}" sibTransId="{E04D29A5-CA84-4B1B-A4AD-F9F05501097D}"/>
    <dgm:cxn modelId="{E466E333-1B75-451F-A464-F4129D1341C2}" type="presOf" srcId="{A020BB81-6BD9-4E22-AA52-74F35A0B4AFB}" destId="{C0C2B910-A954-45F7-9EDD-0F9A9EF86CE4}" srcOrd="0" destOrd="0" presId="urn:microsoft.com/office/officeart/2009/3/layout/IncreasingArrowsProcess"/>
    <dgm:cxn modelId="{F6956839-9B34-4C6D-8DE5-39F112B122F2}" srcId="{DD33C08A-61DB-4769-A5D0-991462E1042B}" destId="{A020BB81-6BD9-4E22-AA52-74F35A0B4AFB}" srcOrd="1" destOrd="0" parTransId="{E69AED6C-4394-411D-99CC-CB4B26F58E08}" sibTransId="{4BE0D1ED-F420-4AEA-9BE0-31CF224F271E}"/>
    <dgm:cxn modelId="{1C1BAB3C-1C32-43AC-8D3B-5674EE224F50}" srcId="{6D26DF49-5438-4426-BD78-EA2C8AE8A444}" destId="{11CD4471-7C50-488C-BE7F-8FD4A217457A}" srcOrd="0" destOrd="0" parTransId="{005DA7E9-945D-423D-8C88-2C9FBF783783}" sibTransId="{05A2DE4B-3654-4C15-A7E8-4C4B0D99ADFC}"/>
    <dgm:cxn modelId="{C52B9467-0788-445A-9D01-8B42C5A2D4A1}" srcId="{A020BB81-6BD9-4E22-AA52-74F35A0B4AFB}" destId="{38C3A5DC-F54D-4199-B641-5D413BD952D3}" srcOrd="0" destOrd="0" parTransId="{919D9DB6-0F0A-4216-900D-5C53DEA49413}" sibTransId="{428969B4-E4DD-47A3-84CD-A8789C841541}"/>
    <dgm:cxn modelId="{46131569-9D45-433C-80C8-02F48536A376}" type="presOf" srcId="{E11A00C8-8DFB-44E8-A448-0C211FE16124}" destId="{7F6F108D-6C72-4345-80B8-AC1C5641D740}" srcOrd="0" destOrd="1" presId="urn:microsoft.com/office/officeart/2009/3/layout/IncreasingArrowsProcess"/>
    <dgm:cxn modelId="{D2958269-1241-4885-8CF0-81B364E5D38B}" type="presOf" srcId="{A2AD73B2-DE48-4594-82AE-3E1B2E921D80}" destId="{0DBFCD97-D5C9-470B-8B94-4D00B47D6547}" srcOrd="0" destOrd="3" presId="urn:microsoft.com/office/officeart/2009/3/layout/IncreasingArrowsProcess"/>
    <dgm:cxn modelId="{118B0751-7EA2-42EC-A7E5-5EE20773A90C}" type="presOf" srcId="{FECDBE35-58E5-4ADB-A530-5F6FC0905A8C}" destId="{72265223-6EC5-4B8B-87D9-CE77E35E708F}" srcOrd="0" destOrd="1" presId="urn:microsoft.com/office/officeart/2009/3/layout/IncreasingArrowsProcess"/>
    <dgm:cxn modelId="{16234654-C1B8-4F29-8C72-CFBD06F7B897}" type="presOf" srcId="{68F528E2-4DAF-4521-B619-3C925095DCC3}" destId="{0DBFCD97-D5C9-470B-8B94-4D00B47D6547}" srcOrd="0" destOrd="4" presId="urn:microsoft.com/office/officeart/2009/3/layout/IncreasingArrowsProcess"/>
    <dgm:cxn modelId="{5A108B75-5890-422B-937E-32CB413CAB53}" srcId="{6D26DF49-5438-4426-BD78-EA2C8AE8A444}" destId="{7FF7A9FC-61DB-4A27-81C5-2DD32FD05B22}" srcOrd="2" destOrd="0" parTransId="{0BB245A1-C109-4A3C-8BE2-E107BDD0D5FB}" sibTransId="{140C0504-56B5-4A59-86B8-011F5D708D56}"/>
    <dgm:cxn modelId="{31168479-CB69-4EEA-82A4-45A5E1F1C2AB}" type="presOf" srcId="{6C4B75A3-1E22-48A9-BB83-7A9750466804}" destId="{0DBFCD97-D5C9-470B-8B94-4D00B47D6547}" srcOrd="0" destOrd="1" presId="urn:microsoft.com/office/officeart/2009/3/layout/IncreasingArrowsProcess"/>
    <dgm:cxn modelId="{F7A5CA7F-0BB9-4845-85B2-8EE9D91ED978}" type="presOf" srcId="{11CD4471-7C50-488C-BE7F-8FD4A217457A}" destId="{72265223-6EC5-4B8B-87D9-CE77E35E708F}" srcOrd="0" destOrd="0" presId="urn:microsoft.com/office/officeart/2009/3/layout/IncreasingArrowsProcess"/>
    <dgm:cxn modelId="{70013783-A680-4839-806D-3433454F155F}" srcId="{A020BB81-6BD9-4E22-AA52-74F35A0B4AFB}" destId="{B1EC221C-4BA8-4A4A-B552-7F4106146C58}" srcOrd="2" destOrd="0" parTransId="{AD8B8E69-9ED3-4C0B-925C-204EC2C947A8}" sibTransId="{94CD23C9-5D5E-4755-9E63-67F89F0E8F1C}"/>
    <dgm:cxn modelId="{9ADE058C-CBBD-4956-A957-9951FD5EBEF7}" type="presOf" srcId="{6D26DF49-5438-4426-BD78-EA2C8AE8A444}" destId="{8344FB91-626C-4742-AAD2-C2DDFF23746F}" srcOrd="0" destOrd="0" presId="urn:microsoft.com/office/officeart/2009/3/layout/IncreasingArrowsProcess"/>
    <dgm:cxn modelId="{1AB2FD93-6000-4215-A7DF-33B112F8DEEF}" srcId="{DD33C08A-61DB-4769-A5D0-991462E1042B}" destId="{6D26DF49-5438-4426-BD78-EA2C8AE8A444}" srcOrd="2" destOrd="0" parTransId="{4D2790CC-E108-43C6-9970-DCA0C107F92F}" sibTransId="{D229B206-8EDA-4855-9BA9-05E66DDCC616}"/>
    <dgm:cxn modelId="{2EF22BA3-4BA8-4CE6-BCDA-2CF7A1208A81}" srcId="{2D11CFC9-1B1C-4AAA-9064-DF7BDD512A5B}" destId="{E11A00C8-8DFB-44E8-A448-0C211FE16124}" srcOrd="1" destOrd="0" parTransId="{A36B4644-201E-4B5C-B381-37C3A81FC03A}" sibTransId="{90A71CE2-A2AD-4E3C-A8D5-90A3FB6A7222}"/>
    <dgm:cxn modelId="{337F29A6-3A15-457E-B98F-A0DDA07D2980}" type="presOf" srcId="{DD33C08A-61DB-4769-A5D0-991462E1042B}" destId="{9D3F2081-3B48-4925-B5E4-319170AF1046}" srcOrd="0" destOrd="0" presId="urn:microsoft.com/office/officeart/2009/3/layout/IncreasingArrowsProcess"/>
    <dgm:cxn modelId="{BFDB20AA-4E86-4CF5-8C9B-9BC2B3D12D20}" type="presOf" srcId="{B1EC221C-4BA8-4A4A-B552-7F4106146C58}" destId="{0DBFCD97-D5C9-470B-8B94-4D00B47D6547}" srcOrd="0" destOrd="2" presId="urn:microsoft.com/office/officeart/2009/3/layout/IncreasingArrowsProcess"/>
    <dgm:cxn modelId="{46B976AD-1EF1-4341-BA70-72AA978FF6C6}" type="presOf" srcId="{38C3A5DC-F54D-4199-B641-5D413BD952D3}" destId="{0DBFCD97-D5C9-470B-8B94-4D00B47D6547}" srcOrd="0" destOrd="0" presId="urn:microsoft.com/office/officeart/2009/3/layout/IncreasingArrowsProcess"/>
    <dgm:cxn modelId="{CCE50EB7-5E0A-497C-8935-F986359DEB7A}" srcId="{DD33C08A-61DB-4769-A5D0-991462E1042B}" destId="{2D11CFC9-1B1C-4AAA-9064-DF7BDD512A5B}" srcOrd="0" destOrd="0" parTransId="{CBEDD752-8D14-4FC8-9B7D-F28CCEBD924A}" sibTransId="{92CAAC64-83DD-4648-8C94-D470E4D433C1}"/>
    <dgm:cxn modelId="{EC52D5C3-60D6-445D-AE3E-B768045DAA6E}" type="presOf" srcId="{2D11CFC9-1B1C-4AAA-9064-DF7BDD512A5B}" destId="{782D1ACA-EF03-499E-93DA-024A9F3E05F0}" srcOrd="0" destOrd="0" presId="urn:microsoft.com/office/officeart/2009/3/layout/IncreasingArrowsProcess"/>
    <dgm:cxn modelId="{978621D2-2FF3-4041-99DD-8E1C7D2637C8}" srcId="{6D26DF49-5438-4426-BD78-EA2C8AE8A444}" destId="{FECDBE35-58E5-4ADB-A530-5F6FC0905A8C}" srcOrd="1" destOrd="0" parTransId="{9B52EBE4-615A-4CBD-B1F6-0A619CE15A95}" sibTransId="{62774CD7-6B70-431D-B61F-4F39DE7DC0C5}"/>
    <dgm:cxn modelId="{002735FB-2824-4FD5-8819-AB521AF27FE0}" srcId="{A020BB81-6BD9-4E22-AA52-74F35A0B4AFB}" destId="{68F528E2-4DAF-4521-B619-3C925095DCC3}" srcOrd="4" destOrd="0" parTransId="{7F027CCB-107A-4DB9-AF70-C099930FCC07}" sibTransId="{73AFBD92-44A9-4473-8DEE-D658AE736538}"/>
    <dgm:cxn modelId="{785D9CFC-DE82-413C-914B-79D8969748A9}" type="presOf" srcId="{7FF7A9FC-61DB-4A27-81C5-2DD32FD05B22}" destId="{72265223-6EC5-4B8B-87D9-CE77E35E708F}" srcOrd="0" destOrd="2" presId="urn:microsoft.com/office/officeart/2009/3/layout/IncreasingArrowsProcess"/>
    <dgm:cxn modelId="{EDC04609-3D34-4974-85FE-711AE2FFE9A9}" type="presParOf" srcId="{9D3F2081-3B48-4925-B5E4-319170AF1046}" destId="{782D1ACA-EF03-499E-93DA-024A9F3E05F0}" srcOrd="0" destOrd="0" presId="urn:microsoft.com/office/officeart/2009/3/layout/IncreasingArrowsProcess"/>
    <dgm:cxn modelId="{AF74169F-1C9D-4E3D-91F0-203F6356863B}" type="presParOf" srcId="{9D3F2081-3B48-4925-B5E4-319170AF1046}" destId="{7F6F108D-6C72-4345-80B8-AC1C5641D740}" srcOrd="1" destOrd="0" presId="urn:microsoft.com/office/officeart/2009/3/layout/IncreasingArrowsProcess"/>
    <dgm:cxn modelId="{CB42B365-DBC9-4AB8-AC39-63A432D2BC8D}" type="presParOf" srcId="{9D3F2081-3B48-4925-B5E4-319170AF1046}" destId="{C0C2B910-A954-45F7-9EDD-0F9A9EF86CE4}" srcOrd="2" destOrd="0" presId="urn:microsoft.com/office/officeart/2009/3/layout/IncreasingArrowsProcess"/>
    <dgm:cxn modelId="{6D2A54B9-A42C-4F0D-B772-C4735D550823}" type="presParOf" srcId="{9D3F2081-3B48-4925-B5E4-319170AF1046}" destId="{0DBFCD97-D5C9-470B-8B94-4D00B47D6547}" srcOrd="3" destOrd="0" presId="urn:microsoft.com/office/officeart/2009/3/layout/IncreasingArrowsProcess"/>
    <dgm:cxn modelId="{D0F31EF0-3BA1-44CF-958E-47FBC9DAAC35}" type="presParOf" srcId="{9D3F2081-3B48-4925-B5E4-319170AF1046}" destId="{8344FB91-626C-4742-AAD2-C2DDFF23746F}" srcOrd="4" destOrd="0" presId="urn:microsoft.com/office/officeart/2009/3/layout/IncreasingArrowsProcess"/>
    <dgm:cxn modelId="{F9EED0A6-63A9-46B6-A838-1DC10ED438E8}" type="presParOf" srcId="{9D3F2081-3B48-4925-B5E4-319170AF1046}" destId="{72265223-6EC5-4B8B-87D9-CE77E35E708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5B21A-39E2-4209-84D5-35567662EC3D}">
      <dsp:nvSpPr>
        <dsp:cNvPr id="0" name=""/>
        <dsp:cNvSpPr/>
      </dsp:nvSpPr>
      <dsp:spPr>
        <a:xfrm>
          <a:off x="572358" y="705"/>
          <a:ext cx="2471301" cy="1482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ILLEGAL CASINOS</a:t>
          </a:r>
          <a:endParaRPr lang="es-ES" sz="2300" kern="1200" dirty="0"/>
        </a:p>
      </dsp:txBody>
      <dsp:txXfrm>
        <a:off x="572358" y="705"/>
        <a:ext cx="2471301" cy="1482780"/>
      </dsp:txXfrm>
    </dsp:sp>
    <dsp:sp modelId="{A58CC55B-F522-40AA-83AF-0AED3DEA0D38}">
      <dsp:nvSpPr>
        <dsp:cNvPr id="0" name=""/>
        <dsp:cNvSpPr/>
      </dsp:nvSpPr>
      <dsp:spPr>
        <a:xfrm>
          <a:off x="3290789" y="705"/>
          <a:ext cx="2471301" cy="1482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CASINOS AS VICTIMS</a:t>
          </a:r>
          <a:endParaRPr lang="es-ES" sz="2300" kern="1200" dirty="0"/>
        </a:p>
      </dsp:txBody>
      <dsp:txXfrm>
        <a:off x="3290789" y="705"/>
        <a:ext cx="2471301" cy="1482780"/>
      </dsp:txXfrm>
    </dsp:sp>
    <dsp:sp modelId="{A59DC842-37C6-4985-A775-2944FC11B87F}">
      <dsp:nvSpPr>
        <dsp:cNvPr id="0" name=""/>
        <dsp:cNvSpPr/>
      </dsp:nvSpPr>
      <dsp:spPr>
        <a:xfrm>
          <a:off x="572358" y="1730616"/>
          <a:ext cx="2471301" cy="14827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CASINO-OWNING CRIMINALS</a:t>
          </a:r>
          <a:endParaRPr lang="es-ES" sz="2300" kern="1200" dirty="0"/>
        </a:p>
      </dsp:txBody>
      <dsp:txXfrm>
        <a:off x="572358" y="1730616"/>
        <a:ext cx="2471301" cy="1482780"/>
      </dsp:txXfrm>
    </dsp:sp>
    <dsp:sp modelId="{C17C295B-2208-47F6-9B4A-2FB1F68E3E57}">
      <dsp:nvSpPr>
        <dsp:cNvPr id="0" name=""/>
        <dsp:cNvSpPr/>
      </dsp:nvSpPr>
      <dsp:spPr>
        <a:xfrm>
          <a:off x="3290789" y="1730616"/>
          <a:ext cx="2471301" cy="14827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USE OF CASINO OPERATIONS FOR THE ML/FT/FPADM</a:t>
          </a:r>
          <a:endParaRPr lang="es-ES" sz="2300" kern="1200" dirty="0"/>
        </a:p>
      </dsp:txBody>
      <dsp:txXfrm>
        <a:off x="3290789" y="1730616"/>
        <a:ext cx="2471301" cy="1482780"/>
      </dsp:txXfrm>
    </dsp:sp>
    <dsp:sp modelId="{A0874475-4397-4891-8617-A7854E8E3CD7}">
      <dsp:nvSpPr>
        <dsp:cNvPr id="0" name=""/>
        <dsp:cNvSpPr/>
      </dsp:nvSpPr>
      <dsp:spPr>
        <a:xfrm>
          <a:off x="1931573" y="3460527"/>
          <a:ext cx="2471301" cy="14827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OTHER CRIMES</a:t>
          </a:r>
          <a:endParaRPr lang="es-E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 dirty="0"/>
        </a:p>
      </dsp:txBody>
      <dsp:txXfrm>
        <a:off x="1931573" y="3460527"/>
        <a:ext cx="2471301" cy="148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7C7F7-D75F-4313-B605-60D192BE0AE3}">
      <dsp:nvSpPr>
        <dsp:cNvPr id="0" name=""/>
        <dsp:cNvSpPr/>
      </dsp:nvSpPr>
      <dsp:spPr>
        <a:xfrm>
          <a:off x="0" y="1020216"/>
          <a:ext cx="105575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2DBDD-08EA-43B1-98D6-C9F2FF15AE7B}">
      <dsp:nvSpPr>
        <dsp:cNvPr id="0" name=""/>
        <dsp:cNvSpPr/>
      </dsp:nvSpPr>
      <dsp:spPr>
        <a:xfrm>
          <a:off x="527879" y="621696"/>
          <a:ext cx="7390311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36" tIns="0" rIns="27933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USE OF CASH</a:t>
          </a:r>
          <a:r>
            <a:rPr lang="es-ES" sz="2700" kern="1200" dirty="0"/>
            <a:t> </a:t>
          </a:r>
        </a:p>
      </dsp:txBody>
      <dsp:txXfrm>
        <a:off x="566787" y="660604"/>
        <a:ext cx="7312495" cy="719224"/>
      </dsp:txXfrm>
    </dsp:sp>
    <dsp:sp modelId="{7586568B-8E8E-456B-B1EF-F49537EB0C88}">
      <dsp:nvSpPr>
        <dsp:cNvPr id="0" name=""/>
        <dsp:cNvSpPr/>
      </dsp:nvSpPr>
      <dsp:spPr>
        <a:xfrm>
          <a:off x="0" y="2244936"/>
          <a:ext cx="105575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BD71E-3350-454F-BC11-ACEBF5133F1C}">
      <dsp:nvSpPr>
        <dsp:cNvPr id="0" name=""/>
        <dsp:cNvSpPr/>
      </dsp:nvSpPr>
      <dsp:spPr>
        <a:xfrm>
          <a:off x="527879" y="1846416"/>
          <a:ext cx="7390311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36" tIns="0" rIns="27933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CURRENCY EXCHANGE OPERATIONS</a:t>
          </a:r>
          <a:r>
            <a:rPr lang="es-ES" sz="2700" kern="1200" dirty="0"/>
            <a:t> </a:t>
          </a:r>
        </a:p>
      </dsp:txBody>
      <dsp:txXfrm>
        <a:off x="566787" y="1885324"/>
        <a:ext cx="7312495" cy="719224"/>
      </dsp:txXfrm>
    </dsp:sp>
    <dsp:sp modelId="{23A63657-8FC2-40CA-B954-189BE3119D08}">
      <dsp:nvSpPr>
        <dsp:cNvPr id="0" name=""/>
        <dsp:cNvSpPr/>
      </dsp:nvSpPr>
      <dsp:spPr>
        <a:xfrm>
          <a:off x="0" y="3469656"/>
          <a:ext cx="105575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7889D-D103-4DCB-8E64-DCE628283B52}">
      <dsp:nvSpPr>
        <dsp:cNvPr id="0" name=""/>
        <dsp:cNvSpPr/>
      </dsp:nvSpPr>
      <dsp:spPr>
        <a:xfrm>
          <a:off x="527879" y="3071136"/>
          <a:ext cx="7390311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36" tIns="0" rIns="27933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RECEIVING AND SENDING BANK TRANSFERS</a:t>
          </a:r>
          <a:r>
            <a:rPr lang="es-ES" sz="2700" kern="1200" dirty="0"/>
            <a:t> </a:t>
          </a:r>
        </a:p>
      </dsp:txBody>
      <dsp:txXfrm>
        <a:off x="566787" y="3110044"/>
        <a:ext cx="7312495" cy="719224"/>
      </dsp:txXfrm>
    </dsp:sp>
    <dsp:sp modelId="{14523D59-2074-4643-9D75-A4294ED7BCC7}">
      <dsp:nvSpPr>
        <dsp:cNvPr id="0" name=""/>
        <dsp:cNvSpPr/>
      </dsp:nvSpPr>
      <dsp:spPr>
        <a:xfrm>
          <a:off x="0" y="4694376"/>
          <a:ext cx="105575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F4FB8-D927-4B5A-85DF-36BC7C5D3853}">
      <dsp:nvSpPr>
        <dsp:cNvPr id="0" name=""/>
        <dsp:cNvSpPr/>
      </dsp:nvSpPr>
      <dsp:spPr>
        <a:xfrm>
          <a:off x="527879" y="4295856"/>
          <a:ext cx="7390311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36" tIns="0" rIns="27933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DIFFICULTY IDENTIFYING THE CUSTOMER</a:t>
          </a:r>
          <a:endParaRPr lang="es-ES" sz="2700" kern="1200" dirty="0"/>
        </a:p>
      </dsp:txBody>
      <dsp:txXfrm>
        <a:off x="566787" y="4334764"/>
        <a:ext cx="7312495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D1ACA-EF03-499E-93DA-024A9F3E05F0}">
      <dsp:nvSpPr>
        <dsp:cNvPr id="0" name=""/>
        <dsp:cNvSpPr/>
      </dsp:nvSpPr>
      <dsp:spPr>
        <a:xfrm>
          <a:off x="0" y="244034"/>
          <a:ext cx="10287875" cy="14983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78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CONTROL SYSTEM</a:t>
          </a:r>
          <a:endParaRPr lang="es-ES" sz="2400" kern="1200" dirty="0"/>
        </a:p>
      </dsp:txBody>
      <dsp:txXfrm>
        <a:off x="0" y="618611"/>
        <a:ext cx="9913299" cy="749153"/>
      </dsp:txXfrm>
    </dsp:sp>
    <dsp:sp modelId="{7F6F108D-6C72-4345-80B8-AC1C5641D740}">
      <dsp:nvSpPr>
        <dsp:cNvPr id="0" name=""/>
        <dsp:cNvSpPr/>
      </dsp:nvSpPr>
      <dsp:spPr>
        <a:xfrm>
          <a:off x="0" y="1399445"/>
          <a:ext cx="3168665" cy="2886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SPECIALIZED CONTROL ENTITY FOR THE SECTOR. </a:t>
          </a:r>
          <a:endParaRPr 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SPECIFIC STRUCTURES IN THE CASINOS FOR THE FIGHT AGAINST CRIME.</a:t>
          </a:r>
          <a:endParaRPr lang="en-DE" sz="1800" kern="1200" dirty="0"/>
        </a:p>
      </dsp:txBody>
      <dsp:txXfrm>
        <a:off x="0" y="1399445"/>
        <a:ext cx="3168665" cy="2886290"/>
      </dsp:txXfrm>
    </dsp:sp>
    <dsp:sp modelId="{C0C2B910-A954-45F7-9EDD-0F9A9EF86CE4}">
      <dsp:nvSpPr>
        <dsp:cNvPr id="0" name=""/>
        <dsp:cNvSpPr/>
      </dsp:nvSpPr>
      <dsp:spPr>
        <a:xfrm>
          <a:off x="3168665" y="743470"/>
          <a:ext cx="7119209" cy="14983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78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PREVENTION AND DETECTION PROCEDURES</a:t>
          </a:r>
          <a:endParaRPr lang="es-ES" sz="2400" kern="1200" dirty="0"/>
        </a:p>
      </dsp:txBody>
      <dsp:txXfrm>
        <a:off x="3168665" y="1118047"/>
        <a:ext cx="6744633" cy="749153"/>
      </dsp:txXfrm>
    </dsp:sp>
    <dsp:sp modelId="{0DBFCD97-D5C9-470B-8B94-4D00B47D6547}">
      <dsp:nvSpPr>
        <dsp:cNvPr id="0" name=""/>
        <dsp:cNvSpPr/>
      </dsp:nvSpPr>
      <dsp:spPr>
        <a:xfrm>
          <a:off x="3168665" y="1898880"/>
          <a:ext cx="3168665" cy="2886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TRAINING</a:t>
          </a:r>
          <a:endParaRPr 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APPLICATION OF PROCESSES FOR CUSTOMER KNOWLEDGE. </a:t>
          </a:r>
          <a:endParaRPr lang="en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ALERT SYSTEMS</a:t>
          </a:r>
          <a:endParaRPr lang="en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PROCEDURES FOR ANALYZING UNUSUAL TRANSACTIONS</a:t>
          </a:r>
          <a:endParaRPr lang="en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REPORTING OBLIGATIONS.</a:t>
          </a:r>
          <a:endParaRPr lang="en-DE" sz="1800" kern="1200" dirty="0"/>
        </a:p>
      </dsp:txBody>
      <dsp:txXfrm>
        <a:off x="3168665" y="1898880"/>
        <a:ext cx="3168665" cy="2886290"/>
      </dsp:txXfrm>
    </dsp:sp>
    <dsp:sp modelId="{8344FB91-626C-4742-AAD2-C2DDFF23746F}">
      <dsp:nvSpPr>
        <dsp:cNvPr id="0" name=""/>
        <dsp:cNvSpPr/>
      </dsp:nvSpPr>
      <dsp:spPr>
        <a:xfrm>
          <a:off x="6337330" y="1242905"/>
          <a:ext cx="3950544" cy="14983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78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INVESTIGATIVE BODIES</a:t>
          </a:r>
          <a:endParaRPr lang="es-ES" sz="2400" kern="1200" dirty="0"/>
        </a:p>
      </dsp:txBody>
      <dsp:txXfrm>
        <a:off x="6337330" y="1617482"/>
        <a:ext cx="3575968" cy="749153"/>
      </dsp:txXfrm>
    </dsp:sp>
    <dsp:sp modelId="{72265223-6EC5-4B8B-87D9-CE77E35E708F}">
      <dsp:nvSpPr>
        <dsp:cNvPr id="0" name=""/>
        <dsp:cNvSpPr/>
      </dsp:nvSpPr>
      <dsp:spPr>
        <a:xfrm>
          <a:off x="6337330" y="2398316"/>
          <a:ext cx="3168665" cy="2844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SPECIALIZED BODIES UNIF, CICPC AND PUBLIC PROSECUTOR'S OFFICE.</a:t>
          </a:r>
          <a:endParaRPr 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NATIONAL COORDINATION</a:t>
          </a:r>
          <a:endParaRPr lang="en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INTERNATIONAL COORDINATION.</a:t>
          </a:r>
          <a:endParaRPr lang="en-DE" sz="1800" kern="1200" dirty="0"/>
        </a:p>
      </dsp:txBody>
      <dsp:txXfrm>
        <a:off x="6337330" y="2398316"/>
        <a:ext cx="3168665" cy="2844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7489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902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D347D-5ACD-4C99-B74B-A9C85AD731A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8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41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519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78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76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02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5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24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54218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27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59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83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200" b="0" i="0" u="none" strike="noStrike" kern="1200" cap="none" spc="0" normalizeH="0" baseline="0" noProof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200" b="0" i="0" u="none" strike="noStrike" kern="1200" cap="none" spc="0" normalizeH="0" baseline="0" noProof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41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41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244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texto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89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920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795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D347D-5ACD-4C99-B74B-A9C85AD731A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3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13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5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566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887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7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20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09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39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471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652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0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23889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200" b="0" i="0" u="none" strike="noStrike" kern="1200" cap="none" spc="0" normalizeH="0" baseline="0" noProof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200" b="0" i="0" u="none" strike="noStrike" kern="1200" cap="none" spc="0" normalizeH="0" baseline="0" noProof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262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33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77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texto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44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45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9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7089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6817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9202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7196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836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6D86B21-85A6-44A5-9E91-691600B89BF6}" type="datetimeFigureOut">
              <a:rPr lang="es-VE" smtClean="0"/>
              <a:t>23/10/2023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1ED3893-7DB6-4DAC-ABA0-ABB3C04BD94A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8900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0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53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0240" y="2078156"/>
            <a:ext cx="8767860" cy="138816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FINANCIAL CRIMES AND THEIR POSSIBLE IMPACT ON THE CASINO SECTOR</a:t>
            </a:r>
            <a:endParaRPr lang="es-VE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56" y="618007"/>
            <a:ext cx="2328315" cy="9495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881" y="542530"/>
            <a:ext cx="4031715" cy="10250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881607" y="5830180"/>
            <a:ext cx="412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/>
              <a:t>PARTICIPANT: GEOVANNI VARGAS</a:t>
            </a:r>
          </a:p>
          <a:p>
            <a:r>
              <a:rPr lang="es-VE" b="1" dirty="0" err="1"/>
              <a:t>October</a:t>
            </a:r>
            <a:r>
              <a:rPr lang="es-VE" b="1" dirty="0"/>
              <a:t> 2023.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E40B15-DDFD-4964-8DD0-4954E3F8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6" y="4028450"/>
            <a:ext cx="5242035" cy="24995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345330-C94E-4DAD-80A6-8AB953DB5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08" y="3931402"/>
            <a:ext cx="5074278" cy="18573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0398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E13DBB-F60A-445D-AFA8-294337D1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71" y="74403"/>
            <a:ext cx="7044744" cy="62455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2C2402F-49C5-4AB3-B2A9-91BD3E9C1E68}"/>
              </a:ext>
            </a:extLst>
          </p:cNvPr>
          <p:cNvSpPr/>
          <p:nvPr/>
        </p:nvSpPr>
        <p:spPr>
          <a:xfrm>
            <a:off x="2517554" y="4921940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Discurso en Bogotá, 13 ene. 1815</a:t>
            </a:r>
            <a:endParaRPr lang="es-VE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BAD49B-2C8C-4C17-B7BF-DDE0C4C5F465}"/>
              </a:ext>
            </a:extLst>
          </p:cNvPr>
          <p:cNvSpPr/>
          <p:nvPr/>
        </p:nvSpPr>
        <p:spPr>
          <a:xfrm>
            <a:off x="624469" y="5836058"/>
            <a:ext cx="7044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 THE OCCASION OF THE INSTALLATION OF THE GENERAL GOVERNMENT OF THE NEW GRENADA IN THE AFOREMENTIONED CITY</a:t>
            </a:r>
            <a:endParaRPr lang="es-V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B839F-3D7F-9517-0ACD-316BED15B2C8}"/>
              </a:ext>
            </a:extLst>
          </p:cNvPr>
          <p:cNvSpPr txBox="1"/>
          <p:nvPr/>
        </p:nvSpPr>
        <p:spPr>
          <a:xfrm>
            <a:off x="389909" y="689565"/>
            <a:ext cx="2632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"Justice is the queen of republican virtues and it supports equality and liberty“</a:t>
            </a:r>
          </a:p>
          <a:p>
            <a:endParaRPr lang="en-GB" b="1" dirty="0"/>
          </a:p>
          <a:p>
            <a:r>
              <a:rPr lang="en-GB" b="1" dirty="0"/>
              <a:t> Simón Bolivar. 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100060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CRIMES AND THE CASINO SECTOR</a:t>
            </a:r>
            <a:endParaRPr lang="es-VE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7892829"/>
              </p:ext>
            </p:extLst>
          </p:nvPr>
        </p:nvGraphicFramePr>
        <p:xfrm>
          <a:off x="6102219" y="1474237"/>
          <a:ext cx="6334449" cy="4944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FDA7D46-8591-423C-B522-D4A504EC0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618" y="2311016"/>
            <a:ext cx="6124819" cy="39373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4755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RELEVANT CHARACTERISTICS OF THE SECTOR THAT MAKE IT VULNERABLE</a:t>
            </a:r>
            <a:endParaRPr lang="es-V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21416"/>
              </p:ext>
            </p:extLst>
          </p:nvPr>
        </p:nvGraphicFramePr>
        <p:xfrm>
          <a:off x="1143000" y="1076130"/>
          <a:ext cx="10557588" cy="599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56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MODALITIES OF MONEY LAUNDERING.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PURCHASE OF CHIPS WITH ILLICIT RESOURCES FOR THEIR SUBSEQUENT REDEMPTION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PURCHASE OF PRIZES WITH ILLICIT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PURCHASE OF CHIPS FROM OTHER PLAYERS IN CASH TO LATER REQUEST TRANSFERS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TRANSFER OF ILLICIT FUNDS TO CASINO ACCOUNTS TO LATER EXCHANGE THEM FOR LICIT ASSETS.</a:t>
            </a:r>
          </a:p>
          <a:p>
            <a:pPr>
              <a:buFont typeface="Wingdings" panose="05000000000000000000" pitchFamily="2" charset="2"/>
              <a:buChar char="ü"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797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ALARMS AND WARNING INDICATORS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CUSTOMERS WHO GO OUTSIDE THE PARAMETERS OF THE USUAL CLIENTELE; CUSTOMERS WHO TIP EXAGGERATEDLY.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CUSTOMERS WHO APPROACH OTHER CUSTOMERS TO BUY CHIPS OR RECEIPTS.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PLAYERS WHO BUY CHIPS OR CARDS FOR HIGH AMOUNTS, PLAY LITTLE AND THEN CASH THEM IN.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PLAYERS WITH LARGE AMOUNTS OF CASH.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PLAYERS WHO REQUEST PAYMENT OF PRIZES WITH TRANSFERS OR CHECKS MADE OUT TO THIRD PARTIES.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80215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INVESTIGATION TECHNIQUES.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513802"/>
              </p:ext>
            </p:extLst>
          </p:nvPr>
        </p:nvGraphicFramePr>
        <p:xfrm>
          <a:off x="730645" y="1318882"/>
          <a:ext cx="1028787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13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992F1F-2DF8-005C-0842-EB30FEA0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" y="197625"/>
            <a:ext cx="127164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EB2B088-4004-8500-E843-9E0021E4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604" y="241701"/>
            <a:ext cx="1028142" cy="11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25359" y="469072"/>
            <a:ext cx="8548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IMPORTANCE OF SECTORAL RISK ASSESSMENT</a:t>
            </a:r>
            <a:endParaRPr kumimoji="0" lang="es-V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33742"/>
              </p:ext>
            </p:extLst>
          </p:nvPr>
        </p:nvGraphicFramePr>
        <p:xfrm>
          <a:off x="2125359" y="1618419"/>
          <a:ext cx="8945915" cy="4290011"/>
        </p:xfrm>
        <a:graphic>
          <a:graphicData uri="http://schemas.openxmlformats.org/drawingml/2006/table">
            <a:tbl>
              <a:tblPr firstRow="1" firstCol="1" bandRow="1"/>
              <a:tblGrid>
                <a:gridCol w="7193045">
                  <a:extLst>
                    <a:ext uri="{9D8B030D-6E8A-4147-A177-3AD203B41FA5}">
                      <a16:colId xmlns:a16="http://schemas.microsoft.com/office/drawing/2014/main" val="1757072600"/>
                    </a:ext>
                  </a:extLst>
                </a:gridCol>
                <a:gridCol w="1752870">
                  <a:extLst>
                    <a:ext uri="{9D8B030D-6E8A-4147-A177-3AD203B41FA5}">
                      <a16:colId xmlns:a16="http://schemas.microsoft.com/office/drawing/2014/main" val="3985386410"/>
                    </a:ext>
                  </a:extLst>
                </a:gridCol>
              </a:tblGrid>
              <a:tr h="625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b="1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STATUTORY OFFENCE 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b="1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LEVEL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53730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Money </a:t>
                      </a: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Laundering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23245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Terrorism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88737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Terrorism</a:t>
                      </a: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Financing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17700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Drug</a:t>
                      </a: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trafficking</a:t>
                      </a: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59387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Illicit</a:t>
                      </a: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enrichment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08389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Corruption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16711"/>
                  </a:ext>
                </a:extLst>
              </a:tr>
              <a:tr h="6953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Illicit trafficking of strategic resources or materials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58898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Criminal </a:t>
                      </a: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organization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38052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Illicit</a:t>
                      </a: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drug</a:t>
                      </a: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production</a:t>
                      </a: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273555"/>
                  </a:ext>
                </a:extLst>
              </a:tr>
              <a:tr h="469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Drug</a:t>
                      </a: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VE" sz="1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trafficking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5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6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992F1F-2DF8-005C-0842-EB30FEA0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" y="197625"/>
            <a:ext cx="127164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EB2B088-4004-8500-E843-9E0021E4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604" y="241701"/>
            <a:ext cx="1028142" cy="11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99426"/>
              </p:ext>
            </p:extLst>
          </p:nvPr>
        </p:nvGraphicFramePr>
        <p:xfrm>
          <a:off x="2039814" y="1209824"/>
          <a:ext cx="8811790" cy="5359790"/>
        </p:xfrm>
        <a:graphic>
          <a:graphicData uri="http://schemas.openxmlformats.org/drawingml/2006/table">
            <a:tbl>
              <a:tblPr firstRow="1" firstCol="1" bandRow="1"/>
              <a:tblGrid>
                <a:gridCol w="709911">
                  <a:extLst>
                    <a:ext uri="{9D8B030D-6E8A-4147-A177-3AD203B41FA5}">
                      <a16:colId xmlns:a16="http://schemas.microsoft.com/office/drawing/2014/main" val="2864576952"/>
                    </a:ext>
                  </a:extLst>
                </a:gridCol>
                <a:gridCol w="924977">
                  <a:extLst>
                    <a:ext uri="{9D8B030D-6E8A-4147-A177-3AD203B41FA5}">
                      <a16:colId xmlns:a16="http://schemas.microsoft.com/office/drawing/2014/main" val="609128057"/>
                    </a:ext>
                  </a:extLst>
                </a:gridCol>
                <a:gridCol w="2012069">
                  <a:extLst>
                    <a:ext uri="{9D8B030D-6E8A-4147-A177-3AD203B41FA5}">
                      <a16:colId xmlns:a16="http://schemas.microsoft.com/office/drawing/2014/main" val="3953841853"/>
                    </a:ext>
                  </a:extLst>
                </a:gridCol>
                <a:gridCol w="2615428">
                  <a:extLst>
                    <a:ext uri="{9D8B030D-6E8A-4147-A177-3AD203B41FA5}">
                      <a16:colId xmlns:a16="http://schemas.microsoft.com/office/drawing/2014/main" val="139392759"/>
                    </a:ext>
                  </a:extLst>
                </a:gridCol>
                <a:gridCol w="967466">
                  <a:extLst>
                    <a:ext uri="{9D8B030D-6E8A-4147-A177-3AD203B41FA5}">
                      <a16:colId xmlns:a16="http://schemas.microsoft.com/office/drawing/2014/main" val="2267481947"/>
                    </a:ext>
                  </a:extLst>
                </a:gridCol>
                <a:gridCol w="1581939">
                  <a:extLst>
                    <a:ext uri="{9D8B030D-6E8A-4147-A177-3AD203B41FA5}">
                      <a16:colId xmlns:a16="http://schemas.microsoft.com/office/drawing/2014/main" val="115691298"/>
                    </a:ext>
                  </a:extLst>
                </a:gridCol>
              </a:tblGrid>
              <a:tr h="679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Factor 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Variable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 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Inherent</a:t>
                      </a:r>
                      <a:r>
                        <a:rPr lang="es-V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VE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es-V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VE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Residual </a:t>
                      </a:r>
                      <a:r>
                        <a:rPr lang="es-VE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35238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 FRAMEWORK RESULTS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05455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SUPERVISION EFFECTIVENESS RESULTS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12920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COOPERATION AND COORDINATION RESULTS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74647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RESULTS OF RISK ASSESSMENT 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5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7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59544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RESULTS OF COMPLIANCE BY REGULATED ENTITIES 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3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76748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RESULTS OF TECHNOLOGICAL TOOLS 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009350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RESULTS OF ALERT INDICATORS AND SARS 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4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3277"/>
                  </a:ext>
                </a:extLst>
              </a:tr>
              <a:tr h="4458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RESULTS OF TERRORIST FINANCING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63853"/>
                  </a:ext>
                </a:extLst>
              </a:tr>
              <a:tr h="5732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RESULTS OF FINANCING FOR THE SPREAD OF WEAPONS OF MASS DESTRUCTION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71928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48980"/>
                  </a:ext>
                </a:extLst>
              </a:tr>
              <a:tr h="78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INHERENT RISK OF THE SECTOR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37903"/>
                  </a:ext>
                </a:extLst>
              </a:tr>
              <a:tr h="58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AVERAGE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9110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92619" y="347186"/>
            <a:ext cx="848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ANALYSIS OF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347651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DDE925-1799-49BD-BD57-170805EC6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62" b="17781"/>
          <a:stretch/>
        </p:blipFill>
        <p:spPr>
          <a:xfrm>
            <a:off x="1614152" y="1442435"/>
            <a:ext cx="9144000" cy="45438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B5650-1525-1845-FC0C-E37FE9661F5B}"/>
              </a:ext>
            </a:extLst>
          </p:cNvPr>
          <p:cNvSpPr txBox="1"/>
          <p:nvPr/>
        </p:nvSpPr>
        <p:spPr>
          <a:xfrm>
            <a:off x="2412124" y="5115910"/>
            <a:ext cx="327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</a:rPr>
              <a:t>QUESTIONS?</a:t>
            </a:r>
            <a:endParaRPr lang="en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015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77_TF78884036_Win32" id="{F1E076FC-6030-4509-B277-491A790BB673}" vid="{D93CB026-5A42-48B9-A074-7DDFFFA1BBCD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77_TF78884036_Win32" id="{F1E076FC-6030-4509-B277-491A790BB673}" vid="{D93CB026-5A42-48B9-A074-7DDFFFA1BB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0</TotalTime>
  <Words>441</Words>
  <Application>Microsoft Office PowerPoint</Application>
  <PresentationFormat>Widescreen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Corbel</vt:lpstr>
      <vt:lpstr>Gadugi</vt:lpstr>
      <vt:lpstr>Wingdings</vt:lpstr>
      <vt:lpstr>Wingdings 3</vt:lpstr>
      <vt:lpstr>Base</vt:lpstr>
      <vt:lpstr>Ion</vt:lpstr>
      <vt:lpstr>1_Ion</vt:lpstr>
      <vt:lpstr>PowerPoint Presentation</vt:lpstr>
      <vt:lpstr>FINANCIAL CRIMES AND THE CASINO SECTOR</vt:lpstr>
      <vt:lpstr>RELEVANT CHARACTERISTICS OF THE SECTOR THAT MAKE IT VULNERABLE</vt:lpstr>
      <vt:lpstr>MODALITIES OF MONEY LAUNDERING. </vt:lpstr>
      <vt:lpstr>ALARMS AND WARNING INDICATORS</vt:lpstr>
      <vt:lpstr>INVESTIGATION TECHNIQUES. 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ectp</dc:creator>
  <cp:lastModifiedBy>Ignacio Martin Irigaray</cp:lastModifiedBy>
  <cp:revision>12</cp:revision>
  <dcterms:created xsi:type="dcterms:W3CDTF">2023-10-20T07:16:45Z</dcterms:created>
  <dcterms:modified xsi:type="dcterms:W3CDTF">2023-10-23T20:44:18Z</dcterms:modified>
</cp:coreProperties>
</file>