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sldIdLst>
    <p:sldId id="257" r:id="rId2"/>
    <p:sldId id="259" r:id="rId3"/>
    <p:sldId id="260" r:id="rId4"/>
    <p:sldId id="266" r:id="rId5"/>
    <p:sldId id="262" r:id="rId6"/>
    <p:sldId id="261" r:id="rId7"/>
    <p:sldId id="267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5274" autoAdjust="0"/>
  </p:normalViewPr>
  <p:slideViewPr>
    <p:cSldViewPr snapToGrid="0">
      <p:cViewPr varScale="1">
        <p:scale>
          <a:sx n="47" d="100"/>
          <a:sy n="47" d="100"/>
        </p:scale>
        <p:origin x="53" y="1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The Role of a State Attorney in Asset Recovery and Money Laundering Cases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Understanding the Relationship between Investigation and Litigation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0" y="2997473"/>
            <a:ext cx="9201150" cy="37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1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894" y="2073729"/>
            <a:ext cx="110296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on the Law Governing Civil Asset Recovery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(Dominica)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Attorney’s Role  In Investigation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investigation and litigation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Investigators participation and responsibility at trial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in Asset Recovery Cases and Money Laundering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8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/>
              <a:t>Asset Recovery- cash forfeiture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405719"/>
            <a:ext cx="11029615" cy="5452281"/>
          </a:xfrm>
        </p:spPr>
        <p:txBody>
          <a:bodyPr>
            <a:normAutofit/>
          </a:bodyPr>
          <a:lstStyle/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for forfeiture of the seized cash filed at the Magistrate Court pursuant to: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Section 68A. of the Proceeds of Crime Act Chap 12:29, which states: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law enforcement officer may apply to the Magistrates’ Court for a forfeiture of the whole or any part of the cash detained under section 66.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 law enforcement officer applies to the Magistrates’ Court for a forfeiture order and the Magistrates’ Court is satisfied that the cash or part of it-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recoverable cash; or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intended by any person for use in unlawful conduct,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Magistrates’ Court may order the forfeiture of the cash or any part of it.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4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3" y="643392"/>
            <a:ext cx="3046771" cy="528513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44" y="643391"/>
            <a:ext cx="2925108" cy="528513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24" y="643392"/>
            <a:ext cx="2891192" cy="5285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17" y="643392"/>
            <a:ext cx="2602522" cy="528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3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66" y="374610"/>
            <a:ext cx="11029616" cy="640869"/>
          </a:xfrm>
        </p:spPr>
        <p:txBody>
          <a:bodyPr/>
          <a:lstStyle/>
          <a:p>
            <a:r>
              <a:rPr lang="en-US" dirty="0"/>
              <a:t>Production Order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67" y="1015479"/>
            <a:ext cx="11029615" cy="60267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An application is made at the High Court for a production order under Section 41(1)(b) of POCA (Chap 12:29) pertaining to documents relevant for identifying, locating, and quantifying the property of the accused, or documents necessary for the transfer of property of the aforementioned individuals.</a:t>
            </a: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Section 17 of the MLA.</a:t>
            </a: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An affidavit supporting the application, executed by the Financial Investigator, accompanied by eight exhibits, and a draft of the order.</a:t>
            </a: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 grounds for this application must be specified in the notice of application and the supporting affidavit.</a:t>
            </a: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The production order is submitted subsequent to the initiation of a forfeiture case in the magistrate court. This is done when there is a high likelihood that the accused will attempt to dispose of the assets.</a:t>
            </a: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The production order empowers the investigator to access information that is constitutionally protected, including the personal information of the accused, held by banking institutions and other financial entities.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5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42" y="614105"/>
            <a:ext cx="11000966" cy="313544"/>
          </a:xfrm>
        </p:spPr>
        <p:txBody>
          <a:bodyPr>
            <a:normAutofit fontScale="90000"/>
          </a:bodyPr>
          <a:lstStyle/>
          <a:p>
            <a:r>
              <a:rPr lang="en-US" dirty="0"/>
              <a:t>  evidence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495" y="770877"/>
            <a:ext cx="2638159" cy="1476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020" y="2639542"/>
            <a:ext cx="2637536" cy="1676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379" y="2639541"/>
            <a:ext cx="2505673" cy="1676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01" y="2452931"/>
            <a:ext cx="2438611" cy="1676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01" y="4493369"/>
            <a:ext cx="2871465" cy="1798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5659" y="4633701"/>
            <a:ext cx="2694666" cy="1798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0162" y="4633701"/>
            <a:ext cx="2071918" cy="18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6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81" y="699303"/>
            <a:ext cx="3810330" cy="2188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100" y="653022"/>
            <a:ext cx="4389500" cy="2206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221" y="3028988"/>
            <a:ext cx="4221065" cy="382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21924"/>
            <a:ext cx="11029616" cy="526143"/>
          </a:xfrm>
        </p:spPr>
        <p:txBody>
          <a:bodyPr/>
          <a:lstStyle/>
          <a:p>
            <a:r>
              <a:rPr lang="en-US" dirty="0"/>
              <a:t>Case study – operation Runner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228299"/>
            <a:ext cx="11029615" cy="5629701"/>
          </a:xfrm>
        </p:spPr>
        <p:txBody>
          <a:bodyPr>
            <a:normAutofit lnSpcReduction="100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None/>
            </a:pPr>
            <a:endParaRPr lang="en-US" sz="1300" dirty="0">
              <a:solidFill>
                <a:prstClr val="black"/>
              </a:solidFill>
              <a:latin typeface="Constantia"/>
            </a:endParaRPr>
          </a:p>
          <a:p>
            <a:pPr marL="274320" lvl="0" indent="-27432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Intelligence received indicated that 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€4775.00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obtained from illicit activity.</a:t>
            </a:r>
          </a:p>
          <a:p>
            <a:pPr marL="274320" lvl="0" indent="-27432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cash was found concealed under a chest of drawers amongst one unlicensed firearm and fifty-one rounds of 9mm Ammunition. </a:t>
            </a:r>
          </a:p>
          <a:p>
            <a:pPr marL="274320" lvl="0" indent="-27432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1 at the scene, was questioned about the firearm, cash, and ammunition, under caution, and claimed the properties. </a:t>
            </a:r>
          </a:p>
          <a:p>
            <a:pPr marL="274320" lvl="0" indent="-27432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cash was wrapped in a manner associated with drug dealers’ packaging of their cash while traveling via sea on “Go Fast” open keel vessels.</a:t>
            </a:r>
          </a:p>
          <a:p>
            <a:pPr marL="274320" lvl="0" indent="-27432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quantity of cash found totaled 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€4775.00. 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not a currency predominantly used in Dominica since the Euro currency is not in common circulation or used for direct commerce.</a:t>
            </a:r>
          </a:p>
          <a:p>
            <a:pPr marL="274320" lvl="0" indent="-27432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vacuum sealer machine was found at the apartment occupied by the subjects in a blue bag which also consisted of  Marijuana residue.</a:t>
            </a:r>
          </a:p>
          <a:p>
            <a:pPr marL="274320" lvl="0" indent="-27432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1 is unemployed.</a:t>
            </a:r>
          </a:p>
          <a:p>
            <a:pPr marL="274320" lvl="0" indent="-27432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1 has no record of receipt of returns and employment history at the Inland Revenue Division</a:t>
            </a:r>
          </a:p>
          <a:p>
            <a:pPr marL="274320" lvl="0" indent="-27432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1 last Social Security contribution was in July 2009</a:t>
            </a:r>
          </a:p>
          <a:p>
            <a:pPr marL="274320" lvl="0" indent="-27432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2 has no record of receipt of returns at the Inland Revenue Division</a:t>
            </a:r>
          </a:p>
          <a:p>
            <a:pPr marL="274320" lvl="0" indent="-27432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subjects have no monetary declarations declared at the Customs and Excise Division</a:t>
            </a:r>
          </a:p>
          <a:p>
            <a:pPr marL="274320" lvl="0" indent="-27432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subjects do not receive cash consistently at the MSB or the Financial Institutions (MOBANKING, Wire Transfers) often enough to fund their livelihood.</a:t>
            </a:r>
          </a:p>
          <a:p>
            <a:pPr marL="274320" lvl="0" indent="-27432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records indicated Subject 2 earns a salary of $1,100 </a:t>
            </a:r>
            <a:r>
              <a:rPr 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xcd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before deductions. Investigation revealed the rent (including utility payments but excluding electricity) paid by Subject 2 amounted to 700xcd. It is highly unlikely that Subject 2 salary alone can sustain the lifestyle of herself and her family. (Subject 1 and son).</a:t>
            </a:r>
          </a:p>
          <a:p>
            <a:pPr marL="274320" lvl="0" indent="-27432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subjects have no registered company to explain a legitimate alternative source of income to support their lifestyle.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0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Limited resources for investigating matters.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Restrictions and extended response times for Mutual Legal Assistance Treaty (MLAT) requests.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Unauthorized disclosure of information to the accused.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Delays within the legal system.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Accused individuals evading state authorities.</a:t>
            </a:r>
          </a:p>
        </p:txBody>
      </p:sp>
    </p:spTree>
    <p:extLst>
      <p:ext uri="{BB962C8B-B14F-4D97-AF65-F5344CB8AC3E}">
        <p14:creationId xmlns:p14="http://schemas.microsoft.com/office/powerpoint/2010/main" val="107993997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.pptx" id="{C8B94E25-33BD-45D5-BF09-DFDE6F66F827}" vid="{3906A810-667D-48F7-952C-A904CEA9ED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Future forward</Template>
  <TotalTime>0</TotalTime>
  <Words>739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Constantia</vt:lpstr>
      <vt:lpstr>Franklin Gothic Book</vt:lpstr>
      <vt:lpstr>Franklin Gothic Demi</vt:lpstr>
      <vt:lpstr>Times New Roman</vt:lpstr>
      <vt:lpstr>Wingdings 2</vt:lpstr>
      <vt:lpstr>DividendVTI</vt:lpstr>
      <vt:lpstr>The Role of a State Attorney in Asset Recovery and Money Laundering Cases</vt:lpstr>
      <vt:lpstr>Introduction </vt:lpstr>
      <vt:lpstr>Asset Recovery- cash forfeiture Application</vt:lpstr>
      <vt:lpstr>PowerPoint Presentation</vt:lpstr>
      <vt:lpstr>Production Order </vt:lpstr>
      <vt:lpstr>  evidence </vt:lpstr>
      <vt:lpstr>PowerPoint Presentation</vt:lpstr>
      <vt:lpstr>Case study – operation Runner </vt:lpstr>
      <vt:lpstr>Challenges </vt:lpstr>
      <vt:lpstr>Thank you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2023-10-30T06:59:17Z</dcterms:created>
  <dcterms:modified xsi:type="dcterms:W3CDTF">2023-11-01T19:58:43Z</dcterms:modified>
</cp:coreProperties>
</file>