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52" r:id="rId1"/>
  </p:sldMasterIdLst>
  <p:notesMasterIdLst>
    <p:notesMasterId r:id="rId58"/>
  </p:notesMasterIdLst>
  <p:handoutMasterIdLst>
    <p:handoutMasterId r:id="rId59"/>
  </p:handoutMasterIdLst>
  <p:sldIdLst>
    <p:sldId id="271" r:id="rId2"/>
    <p:sldId id="553" r:id="rId3"/>
    <p:sldId id="476" r:id="rId4"/>
    <p:sldId id="446" r:id="rId5"/>
    <p:sldId id="478" r:id="rId6"/>
    <p:sldId id="479" r:id="rId7"/>
    <p:sldId id="447" r:id="rId8"/>
    <p:sldId id="444" r:id="rId9"/>
    <p:sldId id="480" r:id="rId10"/>
    <p:sldId id="362" r:id="rId11"/>
    <p:sldId id="449" r:id="rId12"/>
    <p:sldId id="450" r:id="rId13"/>
    <p:sldId id="481" r:id="rId14"/>
    <p:sldId id="554" r:id="rId15"/>
    <p:sldId id="555" r:id="rId16"/>
    <p:sldId id="484" r:id="rId17"/>
    <p:sldId id="557" r:id="rId18"/>
    <p:sldId id="561" r:id="rId19"/>
    <p:sldId id="562" r:id="rId20"/>
    <p:sldId id="563" r:id="rId21"/>
    <p:sldId id="566" r:id="rId22"/>
    <p:sldId id="564" r:id="rId23"/>
    <p:sldId id="507" r:id="rId24"/>
    <p:sldId id="567" r:id="rId25"/>
    <p:sldId id="568" r:id="rId26"/>
    <p:sldId id="569" r:id="rId27"/>
    <p:sldId id="570" r:id="rId28"/>
    <p:sldId id="513" r:id="rId29"/>
    <p:sldId id="514" r:id="rId30"/>
    <p:sldId id="571" r:id="rId31"/>
    <p:sldId id="504" r:id="rId32"/>
    <p:sldId id="520" r:id="rId33"/>
    <p:sldId id="524" r:id="rId34"/>
    <p:sldId id="523" r:id="rId35"/>
    <p:sldId id="521" r:id="rId36"/>
    <p:sldId id="525" r:id="rId37"/>
    <p:sldId id="526" r:id="rId38"/>
    <p:sldId id="527" r:id="rId39"/>
    <p:sldId id="528" r:id="rId40"/>
    <p:sldId id="529" r:id="rId41"/>
    <p:sldId id="530" r:id="rId42"/>
    <p:sldId id="531" r:id="rId43"/>
    <p:sldId id="572" r:id="rId44"/>
    <p:sldId id="573" r:id="rId45"/>
    <p:sldId id="474" r:id="rId46"/>
    <p:sldId id="539" r:id="rId47"/>
    <p:sldId id="533" r:id="rId48"/>
    <p:sldId id="465" r:id="rId49"/>
    <p:sldId id="540" r:id="rId50"/>
    <p:sldId id="466" r:id="rId51"/>
    <p:sldId id="467" r:id="rId52"/>
    <p:sldId id="469" r:id="rId53"/>
    <p:sldId id="471" r:id="rId54"/>
    <p:sldId id="574" r:id="rId55"/>
    <p:sldId id="452" r:id="rId56"/>
    <p:sldId id="440" r:id="rId57"/>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Laburu" initials="P" lastIdx="0" clrIdx="0">
    <p:extLst>
      <p:ext uri="{19B8F6BF-5375-455C-9EA6-DF929625EA0E}">
        <p15:presenceInfo xmlns:p15="http://schemas.microsoft.com/office/powerpoint/2012/main" userId="PLabur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8" d="100"/>
          <a:sy n="98" d="100"/>
        </p:scale>
        <p:origin x="1018"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D82BBB-A8C2-4EDC-9EB3-88A20D825A8D}" type="doc">
      <dgm:prSet loTypeId="urn:microsoft.com/office/officeart/2005/8/layout/gear1" loCatId="relationship" qsTypeId="urn:microsoft.com/office/officeart/2005/8/quickstyle/simple5" qsCatId="simple" csTypeId="urn:microsoft.com/office/officeart/2005/8/colors/colorful2" csCatId="colorful" phldr="1"/>
      <dgm:spPr/>
    </dgm:pt>
    <dgm:pt modelId="{736E1D65-7ADA-485E-B8A9-BA3AD5514D5C}">
      <dgm:prSet phldrT="[Texto]" custT="1"/>
      <dgm:spPr/>
      <dgm:t>
        <a:bodyPr/>
        <a:lstStyle/>
        <a:p>
          <a:r>
            <a:rPr lang="es-UY" sz="1200" b="1" dirty="0">
              <a:solidFill>
                <a:schemeClr val="tx2"/>
              </a:solidFill>
            </a:rPr>
            <a:t>Criminal </a:t>
          </a:r>
          <a:r>
            <a:rPr lang="es-UY" sz="1200" b="1" dirty="0" err="1">
              <a:solidFill>
                <a:schemeClr val="tx2"/>
              </a:solidFill>
            </a:rPr>
            <a:t>Enforcement</a:t>
          </a:r>
          <a:endParaRPr lang="es-ES" sz="1200" b="1" dirty="0">
            <a:solidFill>
              <a:schemeClr val="tx2"/>
            </a:solidFill>
          </a:endParaRPr>
        </a:p>
      </dgm:t>
    </dgm:pt>
    <dgm:pt modelId="{2C02FDA2-A45A-4E7C-9315-F5A5630DD609}" type="parTrans" cxnId="{17B2D91F-6458-44D3-86BF-C66CFA6F3756}">
      <dgm:prSet/>
      <dgm:spPr/>
      <dgm:t>
        <a:bodyPr/>
        <a:lstStyle/>
        <a:p>
          <a:endParaRPr lang="es-ES"/>
        </a:p>
      </dgm:t>
    </dgm:pt>
    <dgm:pt modelId="{D89F45AA-351B-402C-A122-E39E63FADD04}" type="sibTrans" cxnId="{17B2D91F-6458-44D3-86BF-C66CFA6F3756}">
      <dgm:prSet/>
      <dgm:spPr/>
      <dgm:t>
        <a:bodyPr/>
        <a:lstStyle/>
        <a:p>
          <a:endParaRPr lang="es-ES"/>
        </a:p>
      </dgm:t>
    </dgm:pt>
    <dgm:pt modelId="{C3B3CEF3-1773-4269-931C-46B47397EA5E}">
      <dgm:prSet phldrT="[Texto]" custT="1"/>
      <dgm:spPr/>
      <dgm:t>
        <a:bodyPr/>
        <a:lstStyle/>
        <a:p>
          <a:r>
            <a:rPr lang="es-UY" sz="1100" b="1" dirty="0" err="1">
              <a:solidFill>
                <a:schemeClr val="tx2"/>
              </a:solidFill>
            </a:rPr>
            <a:t>Detection</a:t>
          </a:r>
          <a:endParaRPr lang="es-ES" sz="1100" dirty="0"/>
        </a:p>
      </dgm:t>
    </dgm:pt>
    <dgm:pt modelId="{B014BF58-27AA-4424-BAFA-5F3026B631D7}" type="parTrans" cxnId="{92D0ECFA-851A-4FED-958E-580FA91226ED}">
      <dgm:prSet/>
      <dgm:spPr/>
      <dgm:t>
        <a:bodyPr/>
        <a:lstStyle/>
        <a:p>
          <a:endParaRPr lang="es-ES"/>
        </a:p>
      </dgm:t>
    </dgm:pt>
    <dgm:pt modelId="{45DAADD7-1782-46C2-81AD-CA4145C7E226}" type="sibTrans" cxnId="{92D0ECFA-851A-4FED-958E-580FA91226ED}">
      <dgm:prSet/>
      <dgm:spPr/>
      <dgm:t>
        <a:bodyPr/>
        <a:lstStyle/>
        <a:p>
          <a:endParaRPr lang="es-ES"/>
        </a:p>
      </dgm:t>
    </dgm:pt>
    <dgm:pt modelId="{E7BC7A8B-6B38-476A-99AB-4C7ECB533AC3}">
      <dgm:prSet phldrT="[Texto]" custT="1"/>
      <dgm:spPr/>
      <dgm:t>
        <a:bodyPr/>
        <a:lstStyle/>
        <a:p>
          <a:r>
            <a:rPr lang="es-UY" sz="1100" b="1" dirty="0" err="1">
              <a:solidFill>
                <a:schemeClr val="tx2"/>
              </a:solidFill>
            </a:rPr>
            <a:t>Prevention</a:t>
          </a:r>
          <a:endParaRPr lang="es-ES" sz="1100" b="1" dirty="0">
            <a:solidFill>
              <a:schemeClr val="tx2"/>
            </a:solidFill>
          </a:endParaRPr>
        </a:p>
      </dgm:t>
    </dgm:pt>
    <dgm:pt modelId="{C93FD299-DF81-4055-AB93-60AAC625D088}" type="parTrans" cxnId="{2C7F2D06-8AC0-431A-9086-C0A488F1B382}">
      <dgm:prSet/>
      <dgm:spPr/>
      <dgm:t>
        <a:bodyPr/>
        <a:lstStyle/>
        <a:p>
          <a:endParaRPr lang="es-ES"/>
        </a:p>
      </dgm:t>
    </dgm:pt>
    <dgm:pt modelId="{92CF1456-EE33-4A91-87BE-7DF4B6F68971}" type="sibTrans" cxnId="{2C7F2D06-8AC0-431A-9086-C0A488F1B382}">
      <dgm:prSet/>
      <dgm:spPr/>
      <dgm:t>
        <a:bodyPr/>
        <a:lstStyle/>
        <a:p>
          <a:endParaRPr lang="es-ES"/>
        </a:p>
      </dgm:t>
    </dgm:pt>
    <dgm:pt modelId="{95BFC8FB-7AC0-48CA-B2F8-5C4AFCE0C9FF}" type="pres">
      <dgm:prSet presAssocID="{F9D82BBB-A8C2-4EDC-9EB3-88A20D825A8D}" presName="composite" presStyleCnt="0">
        <dgm:presLayoutVars>
          <dgm:chMax val="3"/>
          <dgm:animLvl val="lvl"/>
          <dgm:resizeHandles val="exact"/>
        </dgm:presLayoutVars>
      </dgm:prSet>
      <dgm:spPr/>
    </dgm:pt>
    <dgm:pt modelId="{93BA793E-8359-4102-B5B5-5BCAD195E442}" type="pres">
      <dgm:prSet presAssocID="{736E1D65-7ADA-485E-B8A9-BA3AD5514D5C}" presName="gear1" presStyleLbl="node1" presStyleIdx="0" presStyleCnt="3">
        <dgm:presLayoutVars>
          <dgm:chMax val="1"/>
          <dgm:bulletEnabled val="1"/>
        </dgm:presLayoutVars>
      </dgm:prSet>
      <dgm:spPr/>
    </dgm:pt>
    <dgm:pt modelId="{03127E0C-DE70-45D9-959D-266FAD26212E}" type="pres">
      <dgm:prSet presAssocID="{736E1D65-7ADA-485E-B8A9-BA3AD5514D5C}" presName="gear1srcNode" presStyleLbl="node1" presStyleIdx="0" presStyleCnt="3"/>
      <dgm:spPr/>
    </dgm:pt>
    <dgm:pt modelId="{F614C959-8109-4D7E-9AA0-1D8C242594BD}" type="pres">
      <dgm:prSet presAssocID="{736E1D65-7ADA-485E-B8A9-BA3AD5514D5C}" presName="gear1dstNode" presStyleLbl="node1" presStyleIdx="0" presStyleCnt="3"/>
      <dgm:spPr/>
    </dgm:pt>
    <dgm:pt modelId="{1C5179D3-962D-4DEA-83D4-0E3CEEC68DEF}" type="pres">
      <dgm:prSet presAssocID="{C3B3CEF3-1773-4269-931C-46B47397EA5E}" presName="gear2" presStyleLbl="node1" presStyleIdx="1" presStyleCnt="3">
        <dgm:presLayoutVars>
          <dgm:chMax val="1"/>
          <dgm:bulletEnabled val="1"/>
        </dgm:presLayoutVars>
      </dgm:prSet>
      <dgm:spPr/>
    </dgm:pt>
    <dgm:pt modelId="{AD76CA57-A097-4B19-981E-E357F6D14A45}" type="pres">
      <dgm:prSet presAssocID="{C3B3CEF3-1773-4269-931C-46B47397EA5E}" presName="gear2srcNode" presStyleLbl="node1" presStyleIdx="1" presStyleCnt="3"/>
      <dgm:spPr/>
    </dgm:pt>
    <dgm:pt modelId="{F63896DC-31AD-4AF3-BF84-8DCBF73B6939}" type="pres">
      <dgm:prSet presAssocID="{C3B3CEF3-1773-4269-931C-46B47397EA5E}" presName="gear2dstNode" presStyleLbl="node1" presStyleIdx="1" presStyleCnt="3"/>
      <dgm:spPr/>
    </dgm:pt>
    <dgm:pt modelId="{90F04C3D-79EC-4ED1-9FDB-40EED24D4A60}" type="pres">
      <dgm:prSet presAssocID="{E7BC7A8B-6B38-476A-99AB-4C7ECB533AC3}" presName="gear3" presStyleLbl="node1" presStyleIdx="2" presStyleCnt="3" custLinFactNeighborY="0"/>
      <dgm:spPr/>
    </dgm:pt>
    <dgm:pt modelId="{BF40B598-C553-4E2A-B43B-F470C45B07EF}" type="pres">
      <dgm:prSet presAssocID="{E7BC7A8B-6B38-476A-99AB-4C7ECB533AC3}" presName="gear3tx" presStyleLbl="node1" presStyleIdx="2" presStyleCnt="3">
        <dgm:presLayoutVars>
          <dgm:chMax val="1"/>
          <dgm:bulletEnabled val="1"/>
        </dgm:presLayoutVars>
      </dgm:prSet>
      <dgm:spPr/>
    </dgm:pt>
    <dgm:pt modelId="{E81F1BE9-F5AD-443A-A286-E2DE250E9AC1}" type="pres">
      <dgm:prSet presAssocID="{E7BC7A8B-6B38-476A-99AB-4C7ECB533AC3}" presName="gear3srcNode" presStyleLbl="node1" presStyleIdx="2" presStyleCnt="3"/>
      <dgm:spPr/>
    </dgm:pt>
    <dgm:pt modelId="{DF8CDB7B-38E6-46BB-B712-04FB17237DF3}" type="pres">
      <dgm:prSet presAssocID="{E7BC7A8B-6B38-476A-99AB-4C7ECB533AC3}" presName="gear3dstNode" presStyleLbl="node1" presStyleIdx="2" presStyleCnt="3"/>
      <dgm:spPr/>
    </dgm:pt>
    <dgm:pt modelId="{F5AE26BC-6DAC-41DF-8271-46E60145EFD5}" type="pres">
      <dgm:prSet presAssocID="{D89F45AA-351B-402C-A122-E39E63FADD04}" presName="connector1" presStyleLbl="sibTrans2D1" presStyleIdx="0" presStyleCnt="3"/>
      <dgm:spPr/>
    </dgm:pt>
    <dgm:pt modelId="{CD866E55-74F6-43C4-A732-D39940F56891}" type="pres">
      <dgm:prSet presAssocID="{45DAADD7-1782-46C2-81AD-CA4145C7E226}" presName="connector2" presStyleLbl="sibTrans2D1" presStyleIdx="1" presStyleCnt="3"/>
      <dgm:spPr/>
    </dgm:pt>
    <dgm:pt modelId="{AD92F6FB-B17B-46E9-B594-B557C143DF87}" type="pres">
      <dgm:prSet presAssocID="{92CF1456-EE33-4A91-87BE-7DF4B6F68971}" presName="connector3" presStyleLbl="sibTrans2D1" presStyleIdx="2" presStyleCnt="3"/>
      <dgm:spPr/>
    </dgm:pt>
  </dgm:ptLst>
  <dgm:cxnLst>
    <dgm:cxn modelId="{2C7F2D06-8AC0-431A-9086-C0A488F1B382}" srcId="{F9D82BBB-A8C2-4EDC-9EB3-88A20D825A8D}" destId="{E7BC7A8B-6B38-476A-99AB-4C7ECB533AC3}" srcOrd="2" destOrd="0" parTransId="{C93FD299-DF81-4055-AB93-60AAC625D088}" sibTransId="{92CF1456-EE33-4A91-87BE-7DF4B6F68971}"/>
    <dgm:cxn modelId="{F21C5018-E618-4E69-8747-3A309800BFE3}" type="presOf" srcId="{736E1D65-7ADA-485E-B8A9-BA3AD5514D5C}" destId="{F614C959-8109-4D7E-9AA0-1D8C242594BD}" srcOrd="2" destOrd="0" presId="urn:microsoft.com/office/officeart/2005/8/layout/gear1"/>
    <dgm:cxn modelId="{17B2D91F-6458-44D3-86BF-C66CFA6F3756}" srcId="{F9D82BBB-A8C2-4EDC-9EB3-88A20D825A8D}" destId="{736E1D65-7ADA-485E-B8A9-BA3AD5514D5C}" srcOrd="0" destOrd="0" parTransId="{2C02FDA2-A45A-4E7C-9315-F5A5630DD609}" sibTransId="{D89F45AA-351B-402C-A122-E39E63FADD04}"/>
    <dgm:cxn modelId="{648C8521-CFA2-4D29-B204-C5606E9DE06E}" type="presOf" srcId="{C3B3CEF3-1773-4269-931C-46B47397EA5E}" destId="{AD76CA57-A097-4B19-981E-E357F6D14A45}" srcOrd="1" destOrd="0" presId="urn:microsoft.com/office/officeart/2005/8/layout/gear1"/>
    <dgm:cxn modelId="{087E2233-F124-4931-BB6E-41CFEAA071CF}" type="presOf" srcId="{92CF1456-EE33-4A91-87BE-7DF4B6F68971}" destId="{AD92F6FB-B17B-46E9-B594-B557C143DF87}" srcOrd="0" destOrd="0" presId="urn:microsoft.com/office/officeart/2005/8/layout/gear1"/>
    <dgm:cxn modelId="{C5CD6A72-45D2-4E5B-B477-89BEFC4FAD7D}" type="presOf" srcId="{736E1D65-7ADA-485E-B8A9-BA3AD5514D5C}" destId="{93BA793E-8359-4102-B5B5-5BCAD195E442}" srcOrd="0" destOrd="0" presId="urn:microsoft.com/office/officeart/2005/8/layout/gear1"/>
    <dgm:cxn modelId="{FF798F54-A8C4-4A48-A12E-5E74F9969189}" type="presOf" srcId="{C3B3CEF3-1773-4269-931C-46B47397EA5E}" destId="{F63896DC-31AD-4AF3-BF84-8DCBF73B6939}" srcOrd="2" destOrd="0" presId="urn:microsoft.com/office/officeart/2005/8/layout/gear1"/>
    <dgm:cxn modelId="{C539D555-0F60-4913-BBBE-EABDB3994EF3}" type="presOf" srcId="{E7BC7A8B-6B38-476A-99AB-4C7ECB533AC3}" destId="{BF40B598-C553-4E2A-B43B-F470C45B07EF}" srcOrd="1" destOrd="0" presId="urn:microsoft.com/office/officeart/2005/8/layout/gear1"/>
    <dgm:cxn modelId="{467ADB99-2757-488C-A351-FC29A0D0043F}" type="presOf" srcId="{E7BC7A8B-6B38-476A-99AB-4C7ECB533AC3}" destId="{90F04C3D-79EC-4ED1-9FDB-40EED24D4A60}" srcOrd="0" destOrd="0" presId="urn:microsoft.com/office/officeart/2005/8/layout/gear1"/>
    <dgm:cxn modelId="{5C93949B-8499-48EF-AB58-44E1775B8161}" type="presOf" srcId="{C3B3CEF3-1773-4269-931C-46B47397EA5E}" destId="{1C5179D3-962D-4DEA-83D4-0E3CEEC68DEF}" srcOrd="0" destOrd="0" presId="urn:microsoft.com/office/officeart/2005/8/layout/gear1"/>
    <dgm:cxn modelId="{E8DCCACA-AFB7-446D-B593-29B432CDC135}" type="presOf" srcId="{E7BC7A8B-6B38-476A-99AB-4C7ECB533AC3}" destId="{E81F1BE9-F5AD-443A-A286-E2DE250E9AC1}" srcOrd="2" destOrd="0" presId="urn:microsoft.com/office/officeart/2005/8/layout/gear1"/>
    <dgm:cxn modelId="{A37A7CE8-5E7F-4D11-A994-C8D30BE78AF6}" type="presOf" srcId="{736E1D65-7ADA-485E-B8A9-BA3AD5514D5C}" destId="{03127E0C-DE70-45D9-959D-266FAD26212E}" srcOrd="1" destOrd="0" presId="urn:microsoft.com/office/officeart/2005/8/layout/gear1"/>
    <dgm:cxn modelId="{66BDF7F3-37CA-4D5F-8274-BD6436479881}" type="presOf" srcId="{F9D82BBB-A8C2-4EDC-9EB3-88A20D825A8D}" destId="{95BFC8FB-7AC0-48CA-B2F8-5C4AFCE0C9FF}" srcOrd="0" destOrd="0" presId="urn:microsoft.com/office/officeart/2005/8/layout/gear1"/>
    <dgm:cxn modelId="{EB4AE2F5-22A7-44DE-A952-68D3ADA7F137}" type="presOf" srcId="{D89F45AA-351B-402C-A122-E39E63FADD04}" destId="{F5AE26BC-6DAC-41DF-8271-46E60145EFD5}" srcOrd="0" destOrd="0" presId="urn:microsoft.com/office/officeart/2005/8/layout/gear1"/>
    <dgm:cxn modelId="{59E7D2F8-B4DA-4098-9491-9C7D436DB93B}" type="presOf" srcId="{E7BC7A8B-6B38-476A-99AB-4C7ECB533AC3}" destId="{DF8CDB7B-38E6-46BB-B712-04FB17237DF3}" srcOrd="3" destOrd="0" presId="urn:microsoft.com/office/officeart/2005/8/layout/gear1"/>
    <dgm:cxn modelId="{5745FCF8-35BB-49FF-B516-AA9A39BAF824}" type="presOf" srcId="{45DAADD7-1782-46C2-81AD-CA4145C7E226}" destId="{CD866E55-74F6-43C4-A732-D39940F56891}" srcOrd="0" destOrd="0" presId="urn:microsoft.com/office/officeart/2005/8/layout/gear1"/>
    <dgm:cxn modelId="{92D0ECFA-851A-4FED-958E-580FA91226ED}" srcId="{F9D82BBB-A8C2-4EDC-9EB3-88A20D825A8D}" destId="{C3B3CEF3-1773-4269-931C-46B47397EA5E}" srcOrd="1" destOrd="0" parTransId="{B014BF58-27AA-4424-BAFA-5F3026B631D7}" sibTransId="{45DAADD7-1782-46C2-81AD-CA4145C7E226}"/>
    <dgm:cxn modelId="{02D266F7-8FEF-4CC7-9F2F-5E74207D51D2}" type="presParOf" srcId="{95BFC8FB-7AC0-48CA-B2F8-5C4AFCE0C9FF}" destId="{93BA793E-8359-4102-B5B5-5BCAD195E442}" srcOrd="0" destOrd="0" presId="urn:microsoft.com/office/officeart/2005/8/layout/gear1"/>
    <dgm:cxn modelId="{8143666D-4A33-434E-BDE4-60FFA2D24A8D}" type="presParOf" srcId="{95BFC8FB-7AC0-48CA-B2F8-5C4AFCE0C9FF}" destId="{03127E0C-DE70-45D9-959D-266FAD26212E}" srcOrd="1" destOrd="0" presId="urn:microsoft.com/office/officeart/2005/8/layout/gear1"/>
    <dgm:cxn modelId="{B78965D9-8136-45A2-8D70-037129135688}" type="presParOf" srcId="{95BFC8FB-7AC0-48CA-B2F8-5C4AFCE0C9FF}" destId="{F614C959-8109-4D7E-9AA0-1D8C242594BD}" srcOrd="2" destOrd="0" presId="urn:microsoft.com/office/officeart/2005/8/layout/gear1"/>
    <dgm:cxn modelId="{85B8252A-0A65-4B8B-805C-A63B849F151A}" type="presParOf" srcId="{95BFC8FB-7AC0-48CA-B2F8-5C4AFCE0C9FF}" destId="{1C5179D3-962D-4DEA-83D4-0E3CEEC68DEF}" srcOrd="3" destOrd="0" presId="urn:microsoft.com/office/officeart/2005/8/layout/gear1"/>
    <dgm:cxn modelId="{37F1A26D-BE88-4E1B-8E67-874F4A2610F2}" type="presParOf" srcId="{95BFC8FB-7AC0-48CA-B2F8-5C4AFCE0C9FF}" destId="{AD76CA57-A097-4B19-981E-E357F6D14A45}" srcOrd="4" destOrd="0" presId="urn:microsoft.com/office/officeart/2005/8/layout/gear1"/>
    <dgm:cxn modelId="{3E8C489E-23BD-4812-BACD-8338655369C8}" type="presParOf" srcId="{95BFC8FB-7AC0-48CA-B2F8-5C4AFCE0C9FF}" destId="{F63896DC-31AD-4AF3-BF84-8DCBF73B6939}" srcOrd="5" destOrd="0" presId="urn:microsoft.com/office/officeart/2005/8/layout/gear1"/>
    <dgm:cxn modelId="{740D0F45-0374-4DCD-BE1B-E86663867D37}" type="presParOf" srcId="{95BFC8FB-7AC0-48CA-B2F8-5C4AFCE0C9FF}" destId="{90F04C3D-79EC-4ED1-9FDB-40EED24D4A60}" srcOrd="6" destOrd="0" presId="urn:microsoft.com/office/officeart/2005/8/layout/gear1"/>
    <dgm:cxn modelId="{707EA743-48E0-4A92-B8E3-F85BAB1F2AB7}" type="presParOf" srcId="{95BFC8FB-7AC0-48CA-B2F8-5C4AFCE0C9FF}" destId="{BF40B598-C553-4E2A-B43B-F470C45B07EF}" srcOrd="7" destOrd="0" presId="urn:microsoft.com/office/officeart/2005/8/layout/gear1"/>
    <dgm:cxn modelId="{BADD25B2-AE42-4929-9D8F-794EB5D7A0A9}" type="presParOf" srcId="{95BFC8FB-7AC0-48CA-B2F8-5C4AFCE0C9FF}" destId="{E81F1BE9-F5AD-443A-A286-E2DE250E9AC1}" srcOrd="8" destOrd="0" presId="urn:microsoft.com/office/officeart/2005/8/layout/gear1"/>
    <dgm:cxn modelId="{9D0FD492-54AA-4895-8626-1695DC8CDBDD}" type="presParOf" srcId="{95BFC8FB-7AC0-48CA-B2F8-5C4AFCE0C9FF}" destId="{DF8CDB7B-38E6-46BB-B712-04FB17237DF3}" srcOrd="9" destOrd="0" presId="urn:microsoft.com/office/officeart/2005/8/layout/gear1"/>
    <dgm:cxn modelId="{60777EDF-4FAF-4C89-BAF0-13938F2C17A9}" type="presParOf" srcId="{95BFC8FB-7AC0-48CA-B2F8-5C4AFCE0C9FF}" destId="{F5AE26BC-6DAC-41DF-8271-46E60145EFD5}" srcOrd="10" destOrd="0" presId="urn:microsoft.com/office/officeart/2005/8/layout/gear1"/>
    <dgm:cxn modelId="{18FEA021-AD92-4931-B2E5-7D869FC203C7}" type="presParOf" srcId="{95BFC8FB-7AC0-48CA-B2F8-5C4AFCE0C9FF}" destId="{CD866E55-74F6-43C4-A732-D39940F56891}" srcOrd="11" destOrd="0" presId="urn:microsoft.com/office/officeart/2005/8/layout/gear1"/>
    <dgm:cxn modelId="{312E932F-7493-455A-BEFC-1B2D6948D81A}" type="presParOf" srcId="{95BFC8FB-7AC0-48CA-B2F8-5C4AFCE0C9FF}" destId="{AD92F6FB-B17B-46E9-B594-B557C143DF8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A793E-8359-4102-B5B5-5BCAD195E442}">
      <dsp:nvSpPr>
        <dsp:cNvPr id="0" name=""/>
        <dsp:cNvSpPr/>
      </dsp:nvSpPr>
      <dsp:spPr>
        <a:xfrm>
          <a:off x="3269521" y="1996418"/>
          <a:ext cx="2440067" cy="2440067"/>
        </a:xfrm>
        <a:prstGeom prst="gear9">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UY" sz="1200" b="1" kern="1200" dirty="0">
              <a:solidFill>
                <a:schemeClr val="tx2"/>
              </a:solidFill>
            </a:rPr>
            <a:t>Criminal </a:t>
          </a:r>
          <a:r>
            <a:rPr lang="es-UY" sz="1200" b="1" kern="1200" dirty="0" err="1">
              <a:solidFill>
                <a:schemeClr val="tx2"/>
              </a:solidFill>
            </a:rPr>
            <a:t>Enforcement</a:t>
          </a:r>
          <a:endParaRPr lang="es-ES" sz="1200" b="1" kern="1200" dirty="0">
            <a:solidFill>
              <a:schemeClr val="tx2"/>
            </a:solidFill>
          </a:endParaRPr>
        </a:p>
      </dsp:txBody>
      <dsp:txXfrm>
        <a:off x="3760083" y="2567992"/>
        <a:ext cx="1458943" cy="1254245"/>
      </dsp:txXfrm>
    </dsp:sp>
    <dsp:sp modelId="{1C5179D3-962D-4DEA-83D4-0E3CEEC68DEF}">
      <dsp:nvSpPr>
        <dsp:cNvPr id="0" name=""/>
        <dsp:cNvSpPr/>
      </dsp:nvSpPr>
      <dsp:spPr>
        <a:xfrm>
          <a:off x="1849845" y="1419675"/>
          <a:ext cx="1774594" cy="1774594"/>
        </a:xfrm>
        <a:prstGeom prst="gear6">
          <a:avLst/>
        </a:prstGeom>
        <a:gradFill rotWithShape="0">
          <a:gsLst>
            <a:gs pos="0">
              <a:schemeClr val="accent2">
                <a:hueOff val="-419062"/>
                <a:satOff val="-4829"/>
                <a:lumOff val="1079"/>
                <a:alphaOff val="0"/>
                <a:shade val="15000"/>
                <a:satMod val="180000"/>
              </a:schemeClr>
            </a:gs>
            <a:gs pos="50000">
              <a:schemeClr val="accent2">
                <a:hueOff val="-419062"/>
                <a:satOff val="-4829"/>
                <a:lumOff val="1079"/>
                <a:alphaOff val="0"/>
                <a:shade val="45000"/>
                <a:satMod val="170000"/>
              </a:schemeClr>
            </a:gs>
            <a:gs pos="70000">
              <a:schemeClr val="accent2">
                <a:hueOff val="-419062"/>
                <a:satOff val="-4829"/>
                <a:lumOff val="1079"/>
                <a:alphaOff val="0"/>
                <a:tint val="99000"/>
                <a:shade val="65000"/>
                <a:satMod val="155000"/>
              </a:schemeClr>
            </a:gs>
            <a:gs pos="100000">
              <a:schemeClr val="accent2">
                <a:hueOff val="-419062"/>
                <a:satOff val="-4829"/>
                <a:lumOff val="1079"/>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2">
              <a:hueOff val="-419062"/>
              <a:satOff val="-4829"/>
              <a:lumOff val="1079"/>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UY" sz="1100" b="1" kern="1200" dirty="0" err="1">
              <a:solidFill>
                <a:schemeClr val="tx2"/>
              </a:solidFill>
            </a:rPr>
            <a:t>Detection</a:t>
          </a:r>
          <a:endParaRPr lang="es-ES" sz="1100" kern="1200" dirty="0"/>
        </a:p>
      </dsp:txBody>
      <dsp:txXfrm>
        <a:off x="2296604" y="1869135"/>
        <a:ext cx="881076" cy="875674"/>
      </dsp:txXfrm>
    </dsp:sp>
    <dsp:sp modelId="{90F04C3D-79EC-4ED1-9FDB-40EED24D4A60}">
      <dsp:nvSpPr>
        <dsp:cNvPr id="0" name=""/>
        <dsp:cNvSpPr/>
      </dsp:nvSpPr>
      <dsp:spPr>
        <a:xfrm rot="20700000">
          <a:off x="2843799" y="195386"/>
          <a:ext cx="1738740" cy="1738740"/>
        </a:xfrm>
        <a:prstGeom prst="gear6">
          <a:avLst/>
        </a:prstGeom>
        <a:gradFill rotWithShape="0">
          <a:gsLst>
            <a:gs pos="0">
              <a:schemeClr val="accent2">
                <a:hueOff val="-838123"/>
                <a:satOff val="-9658"/>
                <a:lumOff val="2159"/>
                <a:alphaOff val="0"/>
                <a:shade val="15000"/>
                <a:satMod val="180000"/>
              </a:schemeClr>
            </a:gs>
            <a:gs pos="50000">
              <a:schemeClr val="accent2">
                <a:hueOff val="-838123"/>
                <a:satOff val="-9658"/>
                <a:lumOff val="2159"/>
                <a:alphaOff val="0"/>
                <a:shade val="45000"/>
                <a:satMod val="170000"/>
              </a:schemeClr>
            </a:gs>
            <a:gs pos="70000">
              <a:schemeClr val="accent2">
                <a:hueOff val="-838123"/>
                <a:satOff val="-9658"/>
                <a:lumOff val="2159"/>
                <a:alphaOff val="0"/>
                <a:tint val="99000"/>
                <a:shade val="65000"/>
                <a:satMod val="155000"/>
              </a:schemeClr>
            </a:gs>
            <a:gs pos="100000">
              <a:schemeClr val="accent2">
                <a:hueOff val="-838123"/>
                <a:satOff val="-9658"/>
                <a:lumOff val="2159"/>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2">
              <a:hueOff val="-838123"/>
              <a:satOff val="-9658"/>
              <a:lumOff val="2159"/>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UY" sz="1100" b="1" kern="1200" dirty="0" err="1">
              <a:solidFill>
                <a:schemeClr val="tx2"/>
              </a:solidFill>
            </a:rPr>
            <a:t>Prevention</a:t>
          </a:r>
          <a:endParaRPr lang="es-ES" sz="1100" b="1" kern="1200" dirty="0">
            <a:solidFill>
              <a:schemeClr val="tx2"/>
            </a:solidFill>
          </a:endParaRPr>
        </a:p>
      </dsp:txBody>
      <dsp:txXfrm rot="-20700000">
        <a:off x="3225156" y="576743"/>
        <a:ext cx="976026" cy="976026"/>
      </dsp:txXfrm>
    </dsp:sp>
    <dsp:sp modelId="{F5AE26BC-6DAC-41DF-8271-46E60145EFD5}">
      <dsp:nvSpPr>
        <dsp:cNvPr id="0" name=""/>
        <dsp:cNvSpPr/>
      </dsp:nvSpPr>
      <dsp:spPr>
        <a:xfrm>
          <a:off x="3084560" y="1626700"/>
          <a:ext cx="3123286" cy="3123286"/>
        </a:xfrm>
        <a:prstGeom prst="circularArrow">
          <a:avLst>
            <a:gd name="adj1" fmla="val 4687"/>
            <a:gd name="adj2" fmla="val 299029"/>
            <a:gd name="adj3" fmla="val 2521690"/>
            <a:gd name="adj4" fmla="val 15849426"/>
            <a:gd name="adj5" fmla="val 5469"/>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CD866E55-74F6-43C4-A732-D39940F56891}">
      <dsp:nvSpPr>
        <dsp:cNvPr id="0" name=""/>
        <dsp:cNvSpPr/>
      </dsp:nvSpPr>
      <dsp:spPr>
        <a:xfrm>
          <a:off x="1535568" y="1025985"/>
          <a:ext cx="2269262" cy="2269262"/>
        </a:xfrm>
        <a:prstGeom prst="leftCircularArrow">
          <a:avLst>
            <a:gd name="adj1" fmla="val 6452"/>
            <a:gd name="adj2" fmla="val 429999"/>
            <a:gd name="adj3" fmla="val 10489124"/>
            <a:gd name="adj4" fmla="val 14837806"/>
            <a:gd name="adj5" fmla="val 7527"/>
          </a:avLst>
        </a:prstGeom>
        <a:gradFill rotWithShape="0">
          <a:gsLst>
            <a:gs pos="0">
              <a:schemeClr val="accent2">
                <a:hueOff val="-419062"/>
                <a:satOff val="-4829"/>
                <a:lumOff val="1079"/>
                <a:alphaOff val="0"/>
                <a:shade val="15000"/>
                <a:satMod val="180000"/>
              </a:schemeClr>
            </a:gs>
            <a:gs pos="50000">
              <a:schemeClr val="accent2">
                <a:hueOff val="-419062"/>
                <a:satOff val="-4829"/>
                <a:lumOff val="1079"/>
                <a:alphaOff val="0"/>
                <a:shade val="45000"/>
                <a:satMod val="170000"/>
              </a:schemeClr>
            </a:gs>
            <a:gs pos="70000">
              <a:schemeClr val="accent2">
                <a:hueOff val="-419062"/>
                <a:satOff val="-4829"/>
                <a:lumOff val="1079"/>
                <a:alphaOff val="0"/>
                <a:tint val="99000"/>
                <a:shade val="65000"/>
                <a:satMod val="155000"/>
              </a:schemeClr>
            </a:gs>
            <a:gs pos="100000">
              <a:schemeClr val="accent2">
                <a:hueOff val="-419062"/>
                <a:satOff val="-4829"/>
                <a:lumOff val="1079"/>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2">
              <a:hueOff val="-419062"/>
              <a:satOff val="-4829"/>
              <a:lumOff val="1079"/>
              <a:alphaOff val="0"/>
              <a:satMod val="300000"/>
            </a:schemeClr>
          </a:contourClr>
        </a:sp3d>
      </dsp:spPr>
      <dsp:style>
        <a:lnRef idx="0">
          <a:scrgbClr r="0" g="0" b="0"/>
        </a:lnRef>
        <a:fillRef idx="3">
          <a:scrgbClr r="0" g="0" b="0"/>
        </a:fillRef>
        <a:effectRef idx="3">
          <a:scrgbClr r="0" g="0" b="0"/>
        </a:effectRef>
        <a:fontRef idx="minor">
          <a:schemeClr val="lt1"/>
        </a:fontRef>
      </dsp:style>
    </dsp:sp>
    <dsp:sp modelId="{AD92F6FB-B17B-46E9-B594-B557C143DF87}">
      <dsp:nvSpPr>
        <dsp:cNvPr id="0" name=""/>
        <dsp:cNvSpPr/>
      </dsp:nvSpPr>
      <dsp:spPr>
        <a:xfrm>
          <a:off x="2441611" y="-186502"/>
          <a:ext cx="2446722" cy="2446722"/>
        </a:xfrm>
        <a:prstGeom prst="circularArrow">
          <a:avLst>
            <a:gd name="adj1" fmla="val 5984"/>
            <a:gd name="adj2" fmla="val 394124"/>
            <a:gd name="adj3" fmla="val 13313824"/>
            <a:gd name="adj4" fmla="val 10508221"/>
            <a:gd name="adj5" fmla="val 6981"/>
          </a:avLst>
        </a:prstGeom>
        <a:gradFill rotWithShape="0">
          <a:gsLst>
            <a:gs pos="0">
              <a:schemeClr val="accent2">
                <a:hueOff val="-838123"/>
                <a:satOff val="-9658"/>
                <a:lumOff val="2159"/>
                <a:alphaOff val="0"/>
                <a:shade val="15000"/>
                <a:satMod val="180000"/>
              </a:schemeClr>
            </a:gs>
            <a:gs pos="50000">
              <a:schemeClr val="accent2">
                <a:hueOff val="-838123"/>
                <a:satOff val="-9658"/>
                <a:lumOff val="2159"/>
                <a:alphaOff val="0"/>
                <a:shade val="45000"/>
                <a:satMod val="170000"/>
              </a:schemeClr>
            </a:gs>
            <a:gs pos="70000">
              <a:schemeClr val="accent2">
                <a:hueOff val="-838123"/>
                <a:satOff val="-9658"/>
                <a:lumOff val="2159"/>
                <a:alphaOff val="0"/>
                <a:tint val="99000"/>
                <a:shade val="65000"/>
                <a:satMod val="155000"/>
              </a:schemeClr>
            </a:gs>
            <a:gs pos="100000">
              <a:schemeClr val="accent2">
                <a:hueOff val="-838123"/>
                <a:satOff val="-9658"/>
                <a:lumOff val="2159"/>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2">
              <a:hueOff val="-838123"/>
              <a:satOff val="-9658"/>
              <a:lumOff val="2159"/>
              <a:alphaOff val="0"/>
              <a:satMod val="30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301543" cy="341277"/>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5622799" y="1"/>
            <a:ext cx="4301543" cy="341277"/>
          </a:xfrm>
          <a:prstGeom prst="rect">
            <a:avLst/>
          </a:prstGeom>
        </p:spPr>
        <p:txBody>
          <a:bodyPr vert="horz" lIns="91440" tIns="45720" rIns="91440" bIns="45720" rtlCol="0"/>
          <a:lstStyle>
            <a:lvl1pPr algn="r">
              <a:defRPr sz="1200"/>
            </a:lvl1pPr>
          </a:lstStyle>
          <a:p>
            <a:fld id="{62B3322A-AF17-4236-8859-B25FB5A5A70A}" type="datetimeFigureOut">
              <a:rPr lang="es-ES" smtClean="0"/>
              <a:t>29/10/2023</a:t>
            </a:fld>
            <a:endParaRPr lang="es-ES"/>
          </a:p>
        </p:txBody>
      </p:sp>
      <p:sp>
        <p:nvSpPr>
          <p:cNvPr id="4" name="Marcador de pie de página 3"/>
          <p:cNvSpPr>
            <a:spLocks noGrp="1"/>
          </p:cNvSpPr>
          <p:nvPr>
            <p:ph type="ftr" sz="quarter" idx="2"/>
          </p:nvPr>
        </p:nvSpPr>
        <p:spPr>
          <a:xfrm>
            <a:off x="1" y="6456399"/>
            <a:ext cx="4301543" cy="34127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5622799" y="6456399"/>
            <a:ext cx="4301543" cy="341277"/>
          </a:xfrm>
          <a:prstGeom prst="rect">
            <a:avLst/>
          </a:prstGeom>
        </p:spPr>
        <p:txBody>
          <a:bodyPr vert="horz" lIns="91440" tIns="45720" rIns="91440" bIns="45720" rtlCol="0" anchor="b"/>
          <a:lstStyle>
            <a:lvl1pPr algn="r">
              <a:defRPr sz="1200"/>
            </a:lvl1pPr>
          </a:lstStyle>
          <a:p>
            <a:fld id="{8ECA7A11-520B-4B38-9FDC-9BAFF5E4A105}" type="slidenum">
              <a:rPr lang="es-ES" smtClean="0"/>
              <a:t>‹#›</a:t>
            </a:fld>
            <a:endParaRPr lang="es-ES"/>
          </a:p>
        </p:txBody>
      </p:sp>
    </p:spTree>
    <p:extLst>
      <p:ext uri="{BB962C8B-B14F-4D97-AF65-F5344CB8AC3E}">
        <p14:creationId xmlns:p14="http://schemas.microsoft.com/office/powerpoint/2010/main" val="1167302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 name="PlaceHolder 1"/>
          <p:cNvSpPr>
            <a:spLocks noGrp="1" noRot="1" noChangeAspect="1"/>
          </p:cNvSpPr>
          <p:nvPr>
            <p:ph type="sldImg"/>
          </p:nvPr>
        </p:nvSpPr>
        <p:spPr>
          <a:xfrm>
            <a:off x="3516313" y="595313"/>
            <a:ext cx="3908425" cy="2930525"/>
          </a:xfrm>
          <a:prstGeom prst="rect">
            <a:avLst/>
          </a:prstGeom>
        </p:spPr>
        <p:txBody>
          <a:bodyPr lIns="0" tIns="0" rIns="0" bIns="0" anchor="ctr">
            <a:noAutofit/>
          </a:bodyPr>
          <a:lstStyle/>
          <a:p>
            <a:pPr lvl="0"/>
            <a:r>
              <a:rPr lang="es-UY" noProof="0"/>
              <a:t>                                   </a:t>
            </a:r>
          </a:p>
        </p:txBody>
      </p:sp>
      <p:sp>
        <p:nvSpPr>
          <p:cNvPr id="134" name="PlaceHolder 2"/>
          <p:cNvSpPr>
            <a:spLocks noGrp="1"/>
          </p:cNvSpPr>
          <p:nvPr>
            <p:ph type="body"/>
          </p:nvPr>
        </p:nvSpPr>
        <p:spPr>
          <a:xfrm>
            <a:off x="1093768" y="3713416"/>
            <a:ext cx="8754744" cy="3518400"/>
          </a:xfrm>
          <a:prstGeom prst="rect">
            <a:avLst/>
          </a:prstGeom>
        </p:spPr>
        <p:txBody>
          <a:bodyPr lIns="0" tIns="0" rIns="0" bIns="0">
            <a:noAutofit/>
          </a:bodyPr>
          <a:lstStyle/>
          <a:p>
            <a:pPr lvl="0"/>
            <a:r>
              <a:rPr lang="es-UY" noProof="0"/>
              <a:t>Pulse para editar el formato de las notas</a:t>
            </a:r>
          </a:p>
        </p:txBody>
      </p:sp>
      <p:sp>
        <p:nvSpPr>
          <p:cNvPr id="135" name="PlaceHolder 3"/>
          <p:cNvSpPr>
            <a:spLocks noGrp="1"/>
          </p:cNvSpPr>
          <p:nvPr>
            <p:ph type="hdr"/>
          </p:nvPr>
        </p:nvSpPr>
        <p:spPr>
          <a:xfrm>
            <a:off x="2" y="0"/>
            <a:ext cx="4749621" cy="391192"/>
          </a:xfrm>
          <a:prstGeom prst="rect">
            <a:avLst/>
          </a:prstGeom>
        </p:spPr>
        <p:txBody>
          <a:bodyPr lIns="0" tIns="0" rIns="0" bIns="0">
            <a:noAutofit/>
          </a:bodyPr>
          <a:lstStyle>
            <a:lvl1pPr eaLnBrk="1" fontAlgn="auto" hangingPunct="1">
              <a:spcBef>
                <a:spcPts val="0"/>
              </a:spcBef>
              <a:spcAft>
                <a:spcPts val="0"/>
              </a:spcAft>
              <a:defRPr sz="1400" spc="-1">
                <a:latin typeface="Times New Roman"/>
                <a:cs typeface="+mn-cs"/>
              </a:defRPr>
            </a:lvl1pPr>
          </a:lstStyle>
          <a:p>
            <a:pPr>
              <a:defRPr/>
            </a:pPr>
            <a:r>
              <a:rPr lang="es-UY"/>
              <a:t>&lt;cabecera&gt;</a:t>
            </a:r>
          </a:p>
        </p:txBody>
      </p:sp>
      <p:sp>
        <p:nvSpPr>
          <p:cNvPr id="136" name="PlaceHolder 4"/>
          <p:cNvSpPr>
            <a:spLocks noGrp="1"/>
          </p:cNvSpPr>
          <p:nvPr>
            <p:ph type="dt"/>
          </p:nvPr>
        </p:nvSpPr>
        <p:spPr>
          <a:xfrm>
            <a:off x="6192661" y="0"/>
            <a:ext cx="4749620" cy="391192"/>
          </a:xfrm>
          <a:prstGeom prst="rect">
            <a:avLst/>
          </a:prstGeom>
        </p:spPr>
        <p:txBody>
          <a:bodyPr lIns="0" tIns="0" rIns="0" bIns="0">
            <a:noAutofit/>
          </a:bodyPr>
          <a:lstStyle>
            <a:lvl1pPr algn="r" eaLnBrk="1" fontAlgn="auto" hangingPunct="1">
              <a:spcBef>
                <a:spcPts val="0"/>
              </a:spcBef>
              <a:spcAft>
                <a:spcPts val="0"/>
              </a:spcAft>
              <a:defRPr sz="1400" spc="-1">
                <a:latin typeface="Times New Roman"/>
                <a:cs typeface="+mn-cs"/>
              </a:defRPr>
            </a:lvl1pPr>
          </a:lstStyle>
          <a:p>
            <a:pPr>
              <a:defRPr/>
            </a:pPr>
            <a:r>
              <a:rPr lang="es-UY"/>
              <a:t>&lt;fecha/hora&gt;</a:t>
            </a:r>
          </a:p>
        </p:txBody>
      </p:sp>
      <p:sp>
        <p:nvSpPr>
          <p:cNvPr id="137" name="PlaceHolder 5"/>
          <p:cNvSpPr>
            <a:spLocks noGrp="1"/>
          </p:cNvSpPr>
          <p:nvPr>
            <p:ph type="ftr"/>
          </p:nvPr>
        </p:nvSpPr>
        <p:spPr>
          <a:xfrm>
            <a:off x="2" y="7426831"/>
            <a:ext cx="4749621" cy="391192"/>
          </a:xfrm>
          <a:prstGeom prst="rect">
            <a:avLst/>
          </a:prstGeom>
        </p:spPr>
        <p:txBody>
          <a:bodyPr lIns="0" tIns="0" rIns="0" bIns="0" anchor="b">
            <a:noAutofit/>
          </a:bodyPr>
          <a:lstStyle>
            <a:lvl1pPr eaLnBrk="1" fontAlgn="auto" hangingPunct="1">
              <a:spcBef>
                <a:spcPts val="0"/>
              </a:spcBef>
              <a:spcAft>
                <a:spcPts val="0"/>
              </a:spcAft>
              <a:defRPr sz="1400" spc="-1">
                <a:latin typeface="Times New Roman"/>
                <a:cs typeface="+mn-cs"/>
              </a:defRPr>
            </a:lvl1pPr>
          </a:lstStyle>
          <a:p>
            <a:pPr>
              <a:defRPr/>
            </a:pPr>
            <a:r>
              <a:rPr lang="es-UY"/>
              <a:t>&lt;pie de página&gt;</a:t>
            </a:r>
          </a:p>
        </p:txBody>
      </p:sp>
      <p:sp>
        <p:nvSpPr>
          <p:cNvPr id="138" name="PlaceHolder 6"/>
          <p:cNvSpPr>
            <a:spLocks noGrp="1"/>
          </p:cNvSpPr>
          <p:nvPr>
            <p:ph type="sldNum"/>
          </p:nvPr>
        </p:nvSpPr>
        <p:spPr>
          <a:xfrm>
            <a:off x="6192661" y="7426831"/>
            <a:ext cx="4749620" cy="391192"/>
          </a:xfrm>
          <a:prstGeom prst="rect">
            <a:avLst/>
          </a:prstGeom>
        </p:spPr>
        <p:txBody>
          <a:bodyPr vert="horz" wrap="square" lIns="0" tIns="0" rIns="0" bIns="0" numCol="1" anchor="b" anchorCtr="0" compatLnSpc="1">
            <a:prstTxWarp prst="textNoShape">
              <a:avLst/>
            </a:prstTxWarp>
            <a:noAutofit/>
          </a:bodyPr>
          <a:lstStyle>
            <a:lvl1pPr algn="r" eaLnBrk="1" hangingPunct="1">
              <a:defRPr sz="1400">
                <a:latin typeface="Times New Roman" panose="02020603050405020304" pitchFamily="18" charset="0"/>
              </a:defRPr>
            </a:lvl1pPr>
          </a:lstStyle>
          <a:p>
            <a:pPr>
              <a:defRPr/>
            </a:pPr>
            <a:fld id="{B787AE46-C8FD-49BC-9018-85FC699FBD2E}" type="slidenum">
              <a:rPr lang="es-UY" altLang="es-ES"/>
              <a:pPr>
                <a:defRPr/>
              </a:pPr>
              <a:t>‹#›</a:t>
            </a:fld>
            <a:endParaRPr lang="es-UY"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1</a:t>
            </a:fld>
            <a:endParaRPr lang="es-UY" altLang="es-ES"/>
          </a:p>
        </p:txBody>
      </p:sp>
    </p:spTree>
    <p:extLst>
      <p:ext uri="{BB962C8B-B14F-4D97-AF65-F5344CB8AC3E}">
        <p14:creationId xmlns:p14="http://schemas.microsoft.com/office/powerpoint/2010/main" val="2647683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10</a:t>
            </a:fld>
            <a:endParaRPr lang="es-UY" altLang="es-ES"/>
          </a:p>
        </p:txBody>
      </p:sp>
    </p:spTree>
    <p:extLst>
      <p:ext uri="{BB962C8B-B14F-4D97-AF65-F5344CB8AC3E}">
        <p14:creationId xmlns:p14="http://schemas.microsoft.com/office/powerpoint/2010/main" val="2155599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11</a:t>
            </a:fld>
            <a:endParaRPr lang="es-UY" altLang="es-ES"/>
          </a:p>
        </p:txBody>
      </p:sp>
    </p:spTree>
    <p:extLst>
      <p:ext uri="{BB962C8B-B14F-4D97-AF65-F5344CB8AC3E}">
        <p14:creationId xmlns:p14="http://schemas.microsoft.com/office/powerpoint/2010/main" val="2385211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12</a:t>
            </a:fld>
            <a:endParaRPr lang="es-UY" altLang="es-ES"/>
          </a:p>
        </p:txBody>
      </p:sp>
    </p:spTree>
    <p:extLst>
      <p:ext uri="{BB962C8B-B14F-4D97-AF65-F5344CB8AC3E}">
        <p14:creationId xmlns:p14="http://schemas.microsoft.com/office/powerpoint/2010/main" val="3221005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13</a:t>
            </a:fld>
            <a:endParaRPr lang="es-UY" altLang="es-ES"/>
          </a:p>
        </p:txBody>
      </p:sp>
    </p:spTree>
    <p:extLst>
      <p:ext uri="{BB962C8B-B14F-4D97-AF65-F5344CB8AC3E}">
        <p14:creationId xmlns:p14="http://schemas.microsoft.com/office/powerpoint/2010/main" val="1771377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14</a:t>
            </a:fld>
            <a:endParaRPr lang="es-UY" altLang="es-ES"/>
          </a:p>
        </p:txBody>
      </p:sp>
    </p:spTree>
    <p:extLst>
      <p:ext uri="{BB962C8B-B14F-4D97-AF65-F5344CB8AC3E}">
        <p14:creationId xmlns:p14="http://schemas.microsoft.com/office/powerpoint/2010/main" val="210828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15</a:t>
            </a:fld>
            <a:endParaRPr lang="es-UY" altLang="es-ES"/>
          </a:p>
        </p:txBody>
      </p:sp>
    </p:spTree>
    <p:extLst>
      <p:ext uri="{BB962C8B-B14F-4D97-AF65-F5344CB8AC3E}">
        <p14:creationId xmlns:p14="http://schemas.microsoft.com/office/powerpoint/2010/main" val="1766239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16</a:t>
            </a:fld>
            <a:endParaRPr lang="es-UY" altLang="es-ES"/>
          </a:p>
        </p:txBody>
      </p:sp>
    </p:spTree>
    <p:extLst>
      <p:ext uri="{BB962C8B-B14F-4D97-AF65-F5344CB8AC3E}">
        <p14:creationId xmlns:p14="http://schemas.microsoft.com/office/powerpoint/2010/main" val="3121565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17</a:t>
            </a:fld>
            <a:endParaRPr lang="es-UY" altLang="es-ES"/>
          </a:p>
        </p:txBody>
      </p:sp>
    </p:spTree>
    <p:extLst>
      <p:ext uri="{BB962C8B-B14F-4D97-AF65-F5344CB8AC3E}">
        <p14:creationId xmlns:p14="http://schemas.microsoft.com/office/powerpoint/2010/main" val="3084640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18</a:t>
            </a:fld>
            <a:endParaRPr lang="es-UY" altLang="es-ES"/>
          </a:p>
        </p:txBody>
      </p:sp>
    </p:spTree>
    <p:extLst>
      <p:ext uri="{BB962C8B-B14F-4D97-AF65-F5344CB8AC3E}">
        <p14:creationId xmlns:p14="http://schemas.microsoft.com/office/powerpoint/2010/main" val="2345373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19</a:t>
            </a:fld>
            <a:endParaRPr lang="es-UY" altLang="es-ES"/>
          </a:p>
        </p:txBody>
      </p:sp>
    </p:spTree>
    <p:extLst>
      <p:ext uri="{BB962C8B-B14F-4D97-AF65-F5344CB8AC3E}">
        <p14:creationId xmlns:p14="http://schemas.microsoft.com/office/powerpoint/2010/main" val="7059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2</a:t>
            </a:fld>
            <a:endParaRPr lang="es-UY" altLang="es-ES"/>
          </a:p>
        </p:txBody>
      </p:sp>
    </p:spTree>
    <p:extLst>
      <p:ext uri="{BB962C8B-B14F-4D97-AF65-F5344CB8AC3E}">
        <p14:creationId xmlns:p14="http://schemas.microsoft.com/office/powerpoint/2010/main" val="2033582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20</a:t>
            </a:fld>
            <a:endParaRPr lang="es-UY" altLang="es-ES"/>
          </a:p>
        </p:txBody>
      </p:sp>
    </p:spTree>
    <p:extLst>
      <p:ext uri="{BB962C8B-B14F-4D97-AF65-F5344CB8AC3E}">
        <p14:creationId xmlns:p14="http://schemas.microsoft.com/office/powerpoint/2010/main" val="1589070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21</a:t>
            </a:fld>
            <a:endParaRPr lang="es-UY" altLang="es-ES"/>
          </a:p>
        </p:txBody>
      </p:sp>
    </p:spTree>
    <p:extLst>
      <p:ext uri="{BB962C8B-B14F-4D97-AF65-F5344CB8AC3E}">
        <p14:creationId xmlns:p14="http://schemas.microsoft.com/office/powerpoint/2010/main" val="628575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22</a:t>
            </a:fld>
            <a:endParaRPr lang="es-UY" altLang="es-ES"/>
          </a:p>
        </p:txBody>
      </p:sp>
    </p:spTree>
    <p:extLst>
      <p:ext uri="{BB962C8B-B14F-4D97-AF65-F5344CB8AC3E}">
        <p14:creationId xmlns:p14="http://schemas.microsoft.com/office/powerpoint/2010/main" val="2714229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23</a:t>
            </a:fld>
            <a:endParaRPr lang="es-UY" altLang="es-ES"/>
          </a:p>
        </p:txBody>
      </p:sp>
    </p:spTree>
    <p:extLst>
      <p:ext uri="{BB962C8B-B14F-4D97-AF65-F5344CB8AC3E}">
        <p14:creationId xmlns:p14="http://schemas.microsoft.com/office/powerpoint/2010/main" val="1705759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24</a:t>
            </a:fld>
            <a:endParaRPr lang="es-UY" altLang="es-ES"/>
          </a:p>
        </p:txBody>
      </p:sp>
    </p:spTree>
    <p:extLst>
      <p:ext uri="{BB962C8B-B14F-4D97-AF65-F5344CB8AC3E}">
        <p14:creationId xmlns:p14="http://schemas.microsoft.com/office/powerpoint/2010/main" val="2458330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25</a:t>
            </a:fld>
            <a:endParaRPr lang="es-UY" altLang="es-ES"/>
          </a:p>
        </p:txBody>
      </p:sp>
    </p:spTree>
    <p:extLst>
      <p:ext uri="{BB962C8B-B14F-4D97-AF65-F5344CB8AC3E}">
        <p14:creationId xmlns:p14="http://schemas.microsoft.com/office/powerpoint/2010/main" val="738587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26</a:t>
            </a:fld>
            <a:endParaRPr lang="es-UY" altLang="es-ES"/>
          </a:p>
        </p:txBody>
      </p:sp>
    </p:spTree>
    <p:extLst>
      <p:ext uri="{BB962C8B-B14F-4D97-AF65-F5344CB8AC3E}">
        <p14:creationId xmlns:p14="http://schemas.microsoft.com/office/powerpoint/2010/main" val="1093262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27</a:t>
            </a:fld>
            <a:endParaRPr lang="es-UY" altLang="es-ES"/>
          </a:p>
        </p:txBody>
      </p:sp>
    </p:spTree>
    <p:extLst>
      <p:ext uri="{BB962C8B-B14F-4D97-AF65-F5344CB8AC3E}">
        <p14:creationId xmlns:p14="http://schemas.microsoft.com/office/powerpoint/2010/main" val="2550199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28</a:t>
            </a:fld>
            <a:endParaRPr lang="es-UY" altLang="es-ES"/>
          </a:p>
        </p:txBody>
      </p:sp>
    </p:spTree>
    <p:extLst>
      <p:ext uri="{BB962C8B-B14F-4D97-AF65-F5344CB8AC3E}">
        <p14:creationId xmlns:p14="http://schemas.microsoft.com/office/powerpoint/2010/main" val="2754730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29</a:t>
            </a:fld>
            <a:endParaRPr lang="es-UY" altLang="es-ES"/>
          </a:p>
        </p:txBody>
      </p:sp>
    </p:spTree>
    <p:extLst>
      <p:ext uri="{BB962C8B-B14F-4D97-AF65-F5344CB8AC3E}">
        <p14:creationId xmlns:p14="http://schemas.microsoft.com/office/powerpoint/2010/main" val="306264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3</a:t>
            </a:fld>
            <a:endParaRPr lang="es-UY" altLang="es-ES"/>
          </a:p>
        </p:txBody>
      </p:sp>
    </p:spTree>
    <p:extLst>
      <p:ext uri="{BB962C8B-B14F-4D97-AF65-F5344CB8AC3E}">
        <p14:creationId xmlns:p14="http://schemas.microsoft.com/office/powerpoint/2010/main" val="661143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30</a:t>
            </a:fld>
            <a:endParaRPr lang="es-UY" altLang="es-ES"/>
          </a:p>
        </p:txBody>
      </p:sp>
    </p:spTree>
    <p:extLst>
      <p:ext uri="{BB962C8B-B14F-4D97-AF65-F5344CB8AC3E}">
        <p14:creationId xmlns:p14="http://schemas.microsoft.com/office/powerpoint/2010/main" val="3427990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31</a:t>
            </a:fld>
            <a:endParaRPr lang="es-UY" altLang="es-ES"/>
          </a:p>
        </p:txBody>
      </p:sp>
    </p:spTree>
    <p:extLst>
      <p:ext uri="{BB962C8B-B14F-4D97-AF65-F5344CB8AC3E}">
        <p14:creationId xmlns:p14="http://schemas.microsoft.com/office/powerpoint/2010/main" val="12533897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32</a:t>
            </a:fld>
            <a:endParaRPr lang="es-UY" altLang="es-ES"/>
          </a:p>
        </p:txBody>
      </p:sp>
    </p:spTree>
    <p:extLst>
      <p:ext uri="{BB962C8B-B14F-4D97-AF65-F5344CB8AC3E}">
        <p14:creationId xmlns:p14="http://schemas.microsoft.com/office/powerpoint/2010/main" val="2149510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33</a:t>
            </a:fld>
            <a:endParaRPr lang="es-UY" altLang="es-ES"/>
          </a:p>
        </p:txBody>
      </p:sp>
    </p:spTree>
    <p:extLst>
      <p:ext uri="{BB962C8B-B14F-4D97-AF65-F5344CB8AC3E}">
        <p14:creationId xmlns:p14="http://schemas.microsoft.com/office/powerpoint/2010/main" val="1797897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34</a:t>
            </a:fld>
            <a:endParaRPr lang="es-UY" altLang="es-ES"/>
          </a:p>
        </p:txBody>
      </p:sp>
    </p:spTree>
    <p:extLst>
      <p:ext uri="{BB962C8B-B14F-4D97-AF65-F5344CB8AC3E}">
        <p14:creationId xmlns:p14="http://schemas.microsoft.com/office/powerpoint/2010/main" val="2354770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35</a:t>
            </a:fld>
            <a:endParaRPr lang="es-UY" altLang="es-ES"/>
          </a:p>
        </p:txBody>
      </p:sp>
    </p:spTree>
    <p:extLst>
      <p:ext uri="{BB962C8B-B14F-4D97-AF65-F5344CB8AC3E}">
        <p14:creationId xmlns:p14="http://schemas.microsoft.com/office/powerpoint/2010/main" val="908407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36</a:t>
            </a:fld>
            <a:endParaRPr lang="es-UY" altLang="es-ES"/>
          </a:p>
        </p:txBody>
      </p:sp>
    </p:spTree>
    <p:extLst>
      <p:ext uri="{BB962C8B-B14F-4D97-AF65-F5344CB8AC3E}">
        <p14:creationId xmlns:p14="http://schemas.microsoft.com/office/powerpoint/2010/main" val="25505575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37</a:t>
            </a:fld>
            <a:endParaRPr lang="es-UY" altLang="es-ES"/>
          </a:p>
        </p:txBody>
      </p:sp>
    </p:spTree>
    <p:extLst>
      <p:ext uri="{BB962C8B-B14F-4D97-AF65-F5344CB8AC3E}">
        <p14:creationId xmlns:p14="http://schemas.microsoft.com/office/powerpoint/2010/main" val="503540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38</a:t>
            </a:fld>
            <a:endParaRPr lang="es-UY" altLang="es-ES"/>
          </a:p>
        </p:txBody>
      </p:sp>
    </p:spTree>
    <p:extLst>
      <p:ext uri="{BB962C8B-B14F-4D97-AF65-F5344CB8AC3E}">
        <p14:creationId xmlns:p14="http://schemas.microsoft.com/office/powerpoint/2010/main" val="16652603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39</a:t>
            </a:fld>
            <a:endParaRPr lang="es-UY" altLang="es-ES"/>
          </a:p>
        </p:txBody>
      </p:sp>
    </p:spTree>
    <p:extLst>
      <p:ext uri="{BB962C8B-B14F-4D97-AF65-F5344CB8AC3E}">
        <p14:creationId xmlns:p14="http://schemas.microsoft.com/office/powerpoint/2010/main" val="1495534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4</a:t>
            </a:fld>
            <a:endParaRPr lang="es-UY" altLang="es-ES"/>
          </a:p>
        </p:txBody>
      </p:sp>
    </p:spTree>
    <p:extLst>
      <p:ext uri="{BB962C8B-B14F-4D97-AF65-F5344CB8AC3E}">
        <p14:creationId xmlns:p14="http://schemas.microsoft.com/office/powerpoint/2010/main" val="18067178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40</a:t>
            </a:fld>
            <a:endParaRPr lang="es-UY" altLang="es-ES"/>
          </a:p>
        </p:txBody>
      </p:sp>
    </p:spTree>
    <p:extLst>
      <p:ext uri="{BB962C8B-B14F-4D97-AF65-F5344CB8AC3E}">
        <p14:creationId xmlns:p14="http://schemas.microsoft.com/office/powerpoint/2010/main" val="4984625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41</a:t>
            </a:fld>
            <a:endParaRPr lang="es-UY" altLang="es-ES"/>
          </a:p>
        </p:txBody>
      </p:sp>
    </p:spTree>
    <p:extLst>
      <p:ext uri="{BB962C8B-B14F-4D97-AF65-F5344CB8AC3E}">
        <p14:creationId xmlns:p14="http://schemas.microsoft.com/office/powerpoint/2010/main" val="39931440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42</a:t>
            </a:fld>
            <a:endParaRPr lang="es-UY" altLang="es-ES"/>
          </a:p>
        </p:txBody>
      </p:sp>
    </p:spTree>
    <p:extLst>
      <p:ext uri="{BB962C8B-B14F-4D97-AF65-F5344CB8AC3E}">
        <p14:creationId xmlns:p14="http://schemas.microsoft.com/office/powerpoint/2010/main" val="4904221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43</a:t>
            </a:fld>
            <a:endParaRPr lang="es-UY" altLang="es-ES"/>
          </a:p>
        </p:txBody>
      </p:sp>
    </p:spTree>
    <p:extLst>
      <p:ext uri="{BB962C8B-B14F-4D97-AF65-F5344CB8AC3E}">
        <p14:creationId xmlns:p14="http://schemas.microsoft.com/office/powerpoint/2010/main" val="33801415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44</a:t>
            </a:fld>
            <a:endParaRPr lang="es-UY" altLang="es-ES"/>
          </a:p>
        </p:txBody>
      </p:sp>
    </p:spTree>
    <p:extLst>
      <p:ext uri="{BB962C8B-B14F-4D97-AF65-F5344CB8AC3E}">
        <p14:creationId xmlns:p14="http://schemas.microsoft.com/office/powerpoint/2010/main" val="13294051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45</a:t>
            </a:fld>
            <a:endParaRPr lang="es-UY" altLang="es-ES"/>
          </a:p>
        </p:txBody>
      </p:sp>
    </p:spTree>
    <p:extLst>
      <p:ext uri="{BB962C8B-B14F-4D97-AF65-F5344CB8AC3E}">
        <p14:creationId xmlns:p14="http://schemas.microsoft.com/office/powerpoint/2010/main" val="15952961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46</a:t>
            </a:fld>
            <a:endParaRPr lang="es-UY" altLang="es-ES"/>
          </a:p>
        </p:txBody>
      </p:sp>
    </p:spTree>
    <p:extLst>
      <p:ext uri="{BB962C8B-B14F-4D97-AF65-F5344CB8AC3E}">
        <p14:creationId xmlns:p14="http://schemas.microsoft.com/office/powerpoint/2010/main" val="29215608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47</a:t>
            </a:fld>
            <a:endParaRPr lang="es-UY" altLang="es-ES"/>
          </a:p>
        </p:txBody>
      </p:sp>
    </p:spTree>
    <p:extLst>
      <p:ext uri="{BB962C8B-B14F-4D97-AF65-F5344CB8AC3E}">
        <p14:creationId xmlns:p14="http://schemas.microsoft.com/office/powerpoint/2010/main" val="19042770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48</a:t>
            </a:fld>
            <a:endParaRPr lang="es-UY" altLang="es-ES"/>
          </a:p>
        </p:txBody>
      </p:sp>
    </p:spTree>
    <p:extLst>
      <p:ext uri="{BB962C8B-B14F-4D97-AF65-F5344CB8AC3E}">
        <p14:creationId xmlns:p14="http://schemas.microsoft.com/office/powerpoint/2010/main" val="26186169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49</a:t>
            </a:fld>
            <a:endParaRPr lang="es-UY" altLang="es-ES"/>
          </a:p>
        </p:txBody>
      </p:sp>
    </p:spTree>
    <p:extLst>
      <p:ext uri="{BB962C8B-B14F-4D97-AF65-F5344CB8AC3E}">
        <p14:creationId xmlns:p14="http://schemas.microsoft.com/office/powerpoint/2010/main" val="76634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5</a:t>
            </a:fld>
            <a:endParaRPr lang="es-UY" altLang="es-ES"/>
          </a:p>
        </p:txBody>
      </p:sp>
    </p:spTree>
    <p:extLst>
      <p:ext uri="{BB962C8B-B14F-4D97-AF65-F5344CB8AC3E}">
        <p14:creationId xmlns:p14="http://schemas.microsoft.com/office/powerpoint/2010/main" val="33424937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50</a:t>
            </a:fld>
            <a:endParaRPr lang="es-UY" altLang="es-ES"/>
          </a:p>
        </p:txBody>
      </p:sp>
    </p:spTree>
    <p:extLst>
      <p:ext uri="{BB962C8B-B14F-4D97-AF65-F5344CB8AC3E}">
        <p14:creationId xmlns:p14="http://schemas.microsoft.com/office/powerpoint/2010/main" val="4558410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51</a:t>
            </a:fld>
            <a:endParaRPr lang="es-UY" altLang="es-ES"/>
          </a:p>
        </p:txBody>
      </p:sp>
    </p:spTree>
    <p:extLst>
      <p:ext uri="{BB962C8B-B14F-4D97-AF65-F5344CB8AC3E}">
        <p14:creationId xmlns:p14="http://schemas.microsoft.com/office/powerpoint/2010/main" val="22153874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52</a:t>
            </a:fld>
            <a:endParaRPr lang="es-UY" altLang="es-ES"/>
          </a:p>
        </p:txBody>
      </p:sp>
    </p:spTree>
    <p:extLst>
      <p:ext uri="{BB962C8B-B14F-4D97-AF65-F5344CB8AC3E}">
        <p14:creationId xmlns:p14="http://schemas.microsoft.com/office/powerpoint/2010/main" val="17310955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53</a:t>
            </a:fld>
            <a:endParaRPr lang="es-UY" altLang="es-ES"/>
          </a:p>
        </p:txBody>
      </p:sp>
    </p:spTree>
    <p:extLst>
      <p:ext uri="{BB962C8B-B14F-4D97-AF65-F5344CB8AC3E}">
        <p14:creationId xmlns:p14="http://schemas.microsoft.com/office/powerpoint/2010/main" val="27514726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54</a:t>
            </a:fld>
            <a:endParaRPr lang="es-UY" altLang="es-ES"/>
          </a:p>
        </p:txBody>
      </p:sp>
    </p:spTree>
    <p:extLst>
      <p:ext uri="{BB962C8B-B14F-4D97-AF65-F5344CB8AC3E}">
        <p14:creationId xmlns:p14="http://schemas.microsoft.com/office/powerpoint/2010/main" val="2751935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55</a:t>
            </a:fld>
            <a:endParaRPr lang="es-UY" altLang="es-ES"/>
          </a:p>
        </p:txBody>
      </p:sp>
    </p:spTree>
    <p:extLst>
      <p:ext uri="{BB962C8B-B14F-4D97-AF65-F5344CB8AC3E}">
        <p14:creationId xmlns:p14="http://schemas.microsoft.com/office/powerpoint/2010/main" val="13971119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56</a:t>
            </a:fld>
            <a:endParaRPr lang="es-UY" altLang="es-ES"/>
          </a:p>
        </p:txBody>
      </p:sp>
    </p:spTree>
    <p:extLst>
      <p:ext uri="{BB962C8B-B14F-4D97-AF65-F5344CB8AC3E}">
        <p14:creationId xmlns:p14="http://schemas.microsoft.com/office/powerpoint/2010/main" val="1062357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6</a:t>
            </a:fld>
            <a:endParaRPr lang="es-UY" altLang="es-ES"/>
          </a:p>
        </p:txBody>
      </p:sp>
    </p:spTree>
    <p:extLst>
      <p:ext uri="{BB962C8B-B14F-4D97-AF65-F5344CB8AC3E}">
        <p14:creationId xmlns:p14="http://schemas.microsoft.com/office/powerpoint/2010/main" val="2694411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7</a:t>
            </a:fld>
            <a:endParaRPr lang="es-UY" altLang="es-ES"/>
          </a:p>
        </p:txBody>
      </p:sp>
    </p:spTree>
    <p:extLst>
      <p:ext uri="{BB962C8B-B14F-4D97-AF65-F5344CB8AC3E}">
        <p14:creationId xmlns:p14="http://schemas.microsoft.com/office/powerpoint/2010/main" val="2549372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8</a:t>
            </a:fld>
            <a:endParaRPr lang="es-UY" altLang="es-ES"/>
          </a:p>
        </p:txBody>
      </p:sp>
    </p:spTree>
    <p:extLst>
      <p:ext uri="{BB962C8B-B14F-4D97-AF65-F5344CB8AC3E}">
        <p14:creationId xmlns:p14="http://schemas.microsoft.com/office/powerpoint/2010/main" val="235464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idx="10"/>
          </p:nvPr>
        </p:nvSpPr>
        <p:spPr/>
        <p:txBody>
          <a:bodyPr/>
          <a:lstStyle/>
          <a:p>
            <a:pPr>
              <a:defRPr/>
            </a:pPr>
            <a:fld id="{B787AE46-C8FD-49BC-9018-85FC699FBD2E}" type="slidenum">
              <a:rPr lang="es-UY" altLang="es-ES" smtClean="0"/>
              <a:pPr>
                <a:defRPr/>
              </a:pPr>
              <a:t>9</a:t>
            </a:fld>
            <a:endParaRPr lang="es-UY" altLang="es-ES"/>
          </a:p>
        </p:txBody>
      </p:sp>
    </p:spTree>
    <p:extLst>
      <p:ext uri="{BB962C8B-B14F-4D97-AF65-F5344CB8AC3E}">
        <p14:creationId xmlns:p14="http://schemas.microsoft.com/office/powerpoint/2010/main" val="1832311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pPr>
              <a:defRPr/>
            </a:pPr>
            <a:fld id="{32675033-0F27-4CCC-ADB0-4C92E6AC5463}" type="datetimeFigureOut">
              <a:rPr lang="es-UY" smtClean="0"/>
              <a:pPr>
                <a:defRPr/>
              </a:pPr>
              <a:t>29/10/2023</a:t>
            </a:fld>
            <a:endParaRPr lang="es-UY">
              <a:latin typeface="Times New Roman"/>
            </a:endParaRPr>
          </a:p>
        </p:txBody>
      </p:sp>
      <p:sp>
        <p:nvSpPr>
          <p:cNvPr id="5" name="Footer Placeholder 4"/>
          <p:cNvSpPr>
            <a:spLocks noGrp="1"/>
          </p:cNvSpPr>
          <p:nvPr>
            <p:ph type="ftr" sz="quarter" idx="11"/>
          </p:nvPr>
        </p:nvSpPr>
        <p:spPr/>
        <p:txBody>
          <a:bodyPr/>
          <a:lstStyle/>
          <a:p>
            <a:pPr>
              <a:defRPr/>
            </a:pPr>
            <a:endParaRPr lang="es-UY"/>
          </a:p>
        </p:txBody>
      </p:sp>
      <p:sp>
        <p:nvSpPr>
          <p:cNvPr id="6" name="Slide Number Placeholder 5"/>
          <p:cNvSpPr>
            <a:spLocks noGrp="1"/>
          </p:cNvSpPr>
          <p:nvPr>
            <p:ph type="sldNum" sz="quarter" idx="12"/>
          </p:nvPr>
        </p:nvSpPr>
        <p:spPr/>
        <p:txBody>
          <a:bodyPr/>
          <a:lstStyle/>
          <a:p>
            <a:pPr>
              <a:defRPr/>
            </a:pPr>
            <a:fld id="{A4AF4C5F-DCBE-40FA-B97A-EC182B862F84}" type="slidenum">
              <a:rPr lang="es-UY" altLang="es-ES" smtClean="0"/>
              <a:pPr>
                <a:defRPr/>
              </a:pPr>
              <a:t>‹#›</a:t>
            </a:fld>
            <a:endParaRPr lang="es-UY" altLang="es-ES">
              <a:latin typeface="Times New Roman" panose="02020603050405020304" pitchFamily="18" charset="0"/>
            </a:endParaRPr>
          </a:p>
        </p:txBody>
      </p:sp>
    </p:spTree>
    <p:extLst>
      <p:ext uri="{BB962C8B-B14F-4D97-AF65-F5344CB8AC3E}">
        <p14:creationId xmlns:p14="http://schemas.microsoft.com/office/powerpoint/2010/main" val="71940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fld id="{32675033-0F27-4CCC-ADB0-4C92E6AC5463}" type="datetimeFigureOut">
              <a:rPr lang="es-UY" smtClean="0"/>
              <a:pPr>
                <a:defRPr/>
              </a:pPr>
              <a:t>29/10/2023</a:t>
            </a:fld>
            <a:endParaRPr lang="es-UY">
              <a:latin typeface="Times New Roman"/>
            </a:endParaRPr>
          </a:p>
        </p:txBody>
      </p:sp>
      <p:sp>
        <p:nvSpPr>
          <p:cNvPr id="5" name="Footer Placeholder 4"/>
          <p:cNvSpPr>
            <a:spLocks noGrp="1"/>
          </p:cNvSpPr>
          <p:nvPr>
            <p:ph type="ftr" sz="quarter" idx="11"/>
          </p:nvPr>
        </p:nvSpPr>
        <p:spPr/>
        <p:txBody>
          <a:bodyPr/>
          <a:lstStyle/>
          <a:p>
            <a:pPr>
              <a:defRPr/>
            </a:pPr>
            <a:endParaRPr lang="es-UY"/>
          </a:p>
        </p:txBody>
      </p:sp>
      <p:sp>
        <p:nvSpPr>
          <p:cNvPr id="6" name="Slide Number Placeholder 5"/>
          <p:cNvSpPr>
            <a:spLocks noGrp="1"/>
          </p:cNvSpPr>
          <p:nvPr>
            <p:ph type="sldNum" sz="quarter" idx="12"/>
          </p:nvPr>
        </p:nvSpPr>
        <p:spPr/>
        <p:txBody>
          <a:bodyPr/>
          <a:lstStyle/>
          <a:p>
            <a:pPr>
              <a:defRPr/>
            </a:pPr>
            <a:fld id="{A4AF4C5F-DCBE-40FA-B97A-EC182B862F84}" type="slidenum">
              <a:rPr lang="es-UY" altLang="es-ES" smtClean="0"/>
              <a:pPr>
                <a:defRPr/>
              </a:pPr>
              <a:t>‹#›</a:t>
            </a:fld>
            <a:endParaRPr lang="es-UY" altLang="es-ES">
              <a:latin typeface="Times New Roman" panose="02020603050405020304" pitchFamily="18" charset="0"/>
            </a:endParaRPr>
          </a:p>
        </p:txBody>
      </p:sp>
    </p:spTree>
    <p:extLst>
      <p:ext uri="{BB962C8B-B14F-4D97-AF65-F5344CB8AC3E}">
        <p14:creationId xmlns:p14="http://schemas.microsoft.com/office/powerpoint/2010/main" val="4088389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fld id="{32675033-0F27-4CCC-ADB0-4C92E6AC5463}" type="datetimeFigureOut">
              <a:rPr lang="es-UY" smtClean="0"/>
              <a:pPr>
                <a:defRPr/>
              </a:pPr>
              <a:t>29/10/2023</a:t>
            </a:fld>
            <a:endParaRPr lang="es-UY">
              <a:latin typeface="Times New Roman"/>
            </a:endParaRPr>
          </a:p>
        </p:txBody>
      </p:sp>
      <p:sp>
        <p:nvSpPr>
          <p:cNvPr id="5" name="Footer Placeholder 4"/>
          <p:cNvSpPr>
            <a:spLocks noGrp="1"/>
          </p:cNvSpPr>
          <p:nvPr>
            <p:ph type="ftr" sz="quarter" idx="11"/>
          </p:nvPr>
        </p:nvSpPr>
        <p:spPr/>
        <p:txBody>
          <a:bodyPr/>
          <a:lstStyle/>
          <a:p>
            <a:pPr>
              <a:defRPr/>
            </a:pPr>
            <a:endParaRPr lang="es-UY"/>
          </a:p>
        </p:txBody>
      </p:sp>
      <p:sp>
        <p:nvSpPr>
          <p:cNvPr id="6" name="Slide Number Placeholder 5"/>
          <p:cNvSpPr>
            <a:spLocks noGrp="1"/>
          </p:cNvSpPr>
          <p:nvPr>
            <p:ph type="sldNum" sz="quarter" idx="12"/>
          </p:nvPr>
        </p:nvSpPr>
        <p:spPr/>
        <p:txBody>
          <a:bodyPr/>
          <a:lstStyle/>
          <a:p>
            <a:pPr>
              <a:defRPr/>
            </a:pPr>
            <a:fld id="{A4AF4C5F-DCBE-40FA-B97A-EC182B862F84}" type="slidenum">
              <a:rPr lang="es-UY" altLang="es-ES" smtClean="0"/>
              <a:pPr>
                <a:defRPr/>
              </a:pPr>
              <a:t>‹#›</a:t>
            </a:fld>
            <a:endParaRPr lang="es-UY" altLang="es-ES">
              <a:latin typeface="Times New Roman" panose="02020603050405020304" pitchFamily="18" charset="0"/>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5211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fld id="{32675033-0F27-4CCC-ADB0-4C92E6AC5463}" type="datetimeFigureOut">
              <a:rPr lang="es-UY" smtClean="0"/>
              <a:pPr>
                <a:defRPr/>
              </a:pPr>
              <a:t>29/10/2023</a:t>
            </a:fld>
            <a:endParaRPr lang="es-UY">
              <a:latin typeface="Times New Roman"/>
            </a:endParaRPr>
          </a:p>
        </p:txBody>
      </p:sp>
      <p:sp>
        <p:nvSpPr>
          <p:cNvPr id="5" name="Footer Placeholder 4"/>
          <p:cNvSpPr>
            <a:spLocks noGrp="1"/>
          </p:cNvSpPr>
          <p:nvPr>
            <p:ph type="ftr" sz="quarter" idx="11"/>
          </p:nvPr>
        </p:nvSpPr>
        <p:spPr/>
        <p:txBody>
          <a:bodyPr/>
          <a:lstStyle/>
          <a:p>
            <a:pPr>
              <a:defRPr/>
            </a:pPr>
            <a:endParaRPr lang="es-UY"/>
          </a:p>
        </p:txBody>
      </p:sp>
      <p:sp>
        <p:nvSpPr>
          <p:cNvPr id="6" name="Slide Number Placeholder 5"/>
          <p:cNvSpPr>
            <a:spLocks noGrp="1"/>
          </p:cNvSpPr>
          <p:nvPr>
            <p:ph type="sldNum" sz="quarter" idx="12"/>
          </p:nvPr>
        </p:nvSpPr>
        <p:spPr/>
        <p:txBody>
          <a:bodyPr/>
          <a:lstStyle/>
          <a:p>
            <a:pPr>
              <a:defRPr/>
            </a:pPr>
            <a:fld id="{A4AF4C5F-DCBE-40FA-B97A-EC182B862F84}" type="slidenum">
              <a:rPr lang="es-UY" altLang="es-ES" smtClean="0"/>
              <a:pPr>
                <a:defRPr/>
              </a:pPr>
              <a:t>‹#›</a:t>
            </a:fld>
            <a:endParaRPr lang="es-UY" altLang="es-ES">
              <a:latin typeface="Times New Roman" panose="02020603050405020304" pitchFamily="18" charset="0"/>
            </a:endParaRPr>
          </a:p>
        </p:txBody>
      </p:sp>
    </p:spTree>
    <p:extLst>
      <p:ext uri="{BB962C8B-B14F-4D97-AF65-F5344CB8AC3E}">
        <p14:creationId xmlns:p14="http://schemas.microsoft.com/office/powerpoint/2010/main" val="653378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fld id="{32675033-0F27-4CCC-ADB0-4C92E6AC5463}" type="datetimeFigureOut">
              <a:rPr lang="es-UY" smtClean="0"/>
              <a:pPr>
                <a:defRPr/>
              </a:pPr>
              <a:t>29/10/2023</a:t>
            </a:fld>
            <a:endParaRPr lang="es-UY">
              <a:latin typeface="Times New Roman"/>
            </a:endParaRPr>
          </a:p>
        </p:txBody>
      </p:sp>
      <p:sp>
        <p:nvSpPr>
          <p:cNvPr id="5" name="Footer Placeholder 4"/>
          <p:cNvSpPr>
            <a:spLocks noGrp="1"/>
          </p:cNvSpPr>
          <p:nvPr>
            <p:ph type="ftr" sz="quarter" idx="11"/>
          </p:nvPr>
        </p:nvSpPr>
        <p:spPr/>
        <p:txBody>
          <a:bodyPr/>
          <a:lstStyle/>
          <a:p>
            <a:pPr>
              <a:defRPr/>
            </a:pPr>
            <a:endParaRPr lang="es-UY"/>
          </a:p>
        </p:txBody>
      </p:sp>
      <p:sp>
        <p:nvSpPr>
          <p:cNvPr id="6" name="Slide Number Placeholder 5"/>
          <p:cNvSpPr>
            <a:spLocks noGrp="1"/>
          </p:cNvSpPr>
          <p:nvPr>
            <p:ph type="sldNum" sz="quarter" idx="12"/>
          </p:nvPr>
        </p:nvSpPr>
        <p:spPr/>
        <p:txBody>
          <a:bodyPr/>
          <a:lstStyle/>
          <a:p>
            <a:pPr>
              <a:defRPr/>
            </a:pPr>
            <a:fld id="{A4AF4C5F-DCBE-40FA-B97A-EC182B862F84}" type="slidenum">
              <a:rPr lang="es-UY" altLang="es-ES" smtClean="0"/>
              <a:pPr>
                <a:defRPr/>
              </a:pPr>
              <a:t>‹#›</a:t>
            </a:fld>
            <a:endParaRPr lang="es-UY" altLang="es-ES">
              <a:latin typeface="Times New Roman" panose="02020603050405020304" pitchFamily="18" charset="0"/>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55686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fld id="{32675033-0F27-4CCC-ADB0-4C92E6AC5463}" type="datetimeFigureOut">
              <a:rPr lang="es-UY" smtClean="0"/>
              <a:pPr>
                <a:defRPr/>
              </a:pPr>
              <a:t>29/10/2023</a:t>
            </a:fld>
            <a:endParaRPr lang="es-UY">
              <a:latin typeface="Times New Roman"/>
            </a:endParaRPr>
          </a:p>
        </p:txBody>
      </p:sp>
      <p:sp>
        <p:nvSpPr>
          <p:cNvPr id="5" name="Footer Placeholder 4"/>
          <p:cNvSpPr>
            <a:spLocks noGrp="1"/>
          </p:cNvSpPr>
          <p:nvPr>
            <p:ph type="ftr" sz="quarter" idx="11"/>
          </p:nvPr>
        </p:nvSpPr>
        <p:spPr/>
        <p:txBody>
          <a:bodyPr/>
          <a:lstStyle/>
          <a:p>
            <a:pPr>
              <a:defRPr/>
            </a:pPr>
            <a:endParaRPr lang="es-UY"/>
          </a:p>
        </p:txBody>
      </p:sp>
      <p:sp>
        <p:nvSpPr>
          <p:cNvPr id="6" name="Slide Number Placeholder 5"/>
          <p:cNvSpPr>
            <a:spLocks noGrp="1"/>
          </p:cNvSpPr>
          <p:nvPr>
            <p:ph type="sldNum" sz="quarter" idx="12"/>
          </p:nvPr>
        </p:nvSpPr>
        <p:spPr/>
        <p:txBody>
          <a:bodyPr/>
          <a:lstStyle/>
          <a:p>
            <a:pPr>
              <a:defRPr/>
            </a:pPr>
            <a:fld id="{A4AF4C5F-DCBE-40FA-B97A-EC182B862F84}" type="slidenum">
              <a:rPr lang="es-UY" altLang="es-ES" smtClean="0"/>
              <a:pPr>
                <a:defRPr/>
              </a:pPr>
              <a:t>‹#›</a:t>
            </a:fld>
            <a:endParaRPr lang="es-UY" altLang="es-ES">
              <a:latin typeface="Times New Roman" panose="02020603050405020304" pitchFamily="18" charset="0"/>
            </a:endParaRPr>
          </a:p>
        </p:txBody>
      </p:sp>
    </p:spTree>
    <p:extLst>
      <p:ext uri="{BB962C8B-B14F-4D97-AF65-F5344CB8AC3E}">
        <p14:creationId xmlns:p14="http://schemas.microsoft.com/office/powerpoint/2010/main" val="90065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32675033-0F27-4CCC-ADB0-4C92E6AC5463}" type="datetimeFigureOut">
              <a:rPr lang="es-UY" smtClean="0"/>
              <a:pPr>
                <a:defRPr/>
              </a:pPr>
              <a:t>29/10/2023</a:t>
            </a:fld>
            <a:endParaRPr lang="es-UY">
              <a:latin typeface="Times New Roman"/>
            </a:endParaRPr>
          </a:p>
        </p:txBody>
      </p:sp>
      <p:sp>
        <p:nvSpPr>
          <p:cNvPr id="5" name="Footer Placeholder 4"/>
          <p:cNvSpPr>
            <a:spLocks noGrp="1"/>
          </p:cNvSpPr>
          <p:nvPr>
            <p:ph type="ftr" sz="quarter" idx="11"/>
          </p:nvPr>
        </p:nvSpPr>
        <p:spPr/>
        <p:txBody>
          <a:bodyPr/>
          <a:lstStyle/>
          <a:p>
            <a:pPr>
              <a:defRPr/>
            </a:pPr>
            <a:endParaRPr lang="es-UY"/>
          </a:p>
        </p:txBody>
      </p:sp>
      <p:sp>
        <p:nvSpPr>
          <p:cNvPr id="6" name="Slide Number Placeholder 5"/>
          <p:cNvSpPr>
            <a:spLocks noGrp="1"/>
          </p:cNvSpPr>
          <p:nvPr>
            <p:ph type="sldNum" sz="quarter" idx="12"/>
          </p:nvPr>
        </p:nvSpPr>
        <p:spPr/>
        <p:txBody>
          <a:bodyPr/>
          <a:lstStyle/>
          <a:p>
            <a:pPr>
              <a:defRPr/>
            </a:pPr>
            <a:fld id="{A4AF4C5F-DCBE-40FA-B97A-EC182B862F84}" type="slidenum">
              <a:rPr lang="es-UY" altLang="es-ES" smtClean="0"/>
              <a:pPr>
                <a:defRPr/>
              </a:pPr>
              <a:t>‹#›</a:t>
            </a:fld>
            <a:endParaRPr lang="es-UY" altLang="es-ES">
              <a:latin typeface="Times New Roman" panose="02020603050405020304" pitchFamily="18" charset="0"/>
            </a:endParaRPr>
          </a:p>
        </p:txBody>
      </p:sp>
    </p:spTree>
    <p:extLst>
      <p:ext uri="{BB962C8B-B14F-4D97-AF65-F5344CB8AC3E}">
        <p14:creationId xmlns:p14="http://schemas.microsoft.com/office/powerpoint/2010/main" val="2128424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32675033-0F27-4CCC-ADB0-4C92E6AC5463}" type="datetimeFigureOut">
              <a:rPr lang="es-UY" smtClean="0"/>
              <a:pPr>
                <a:defRPr/>
              </a:pPr>
              <a:t>29/10/2023</a:t>
            </a:fld>
            <a:endParaRPr lang="es-UY">
              <a:latin typeface="Times New Roman"/>
            </a:endParaRPr>
          </a:p>
        </p:txBody>
      </p:sp>
      <p:sp>
        <p:nvSpPr>
          <p:cNvPr id="5" name="Footer Placeholder 4"/>
          <p:cNvSpPr>
            <a:spLocks noGrp="1"/>
          </p:cNvSpPr>
          <p:nvPr>
            <p:ph type="ftr" sz="quarter" idx="11"/>
          </p:nvPr>
        </p:nvSpPr>
        <p:spPr/>
        <p:txBody>
          <a:bodyPr/>
          <a:lstStyle/>
          <a:p>
            <a:pPr>
              <a:defRPr/>
            </a:pPr>
            <a:endParaRPr lang="es-UY"/>
          </a:p>
        </p:txBody>
      </p:sp>
      <p:sp>
        <p:nvSpPr>
          <p:cNvPr id="6" name="Slide Number Placeholder 5"/>
          <p:cNvSpPr>
            <a:spLocks noGrp="1"/>
          </p:cNvSpPr>
          <p:nvPr>
            <p:ph type="sldNum" sz="quarter" idx="12"/>
          </p:nvPr>
        </p:nvSpPr>
        <p:spPr/>
        <p:txBody>
          <a:bodyPr/>
          <a:lstStyle/>
          <a:p>
            <a:pPr>
              <a:defRPr/>
            </a:pPr>
            <a:fld id="{A4AF4C5F-DCBE-40FA-B97A-EC182B862F84}" type="slidenum">
              <a:rPr lang="es-UY" altLang="es-ES" smtClean="0"/>
              <a:pPr>
                <a:defRPr/>
              </a:pPr>
              <a:t>‹#›</a:t>
            </a:fld>
            <a:endParaRPr lang="es-UY" altLang="es-ES">
              <a:latin typeface="Times New Roman" panose="02020603050405020304" pitchFamily="18" charset="0"/>
            </a:endParaRPr>
          </a:p>
        </p:txBody>
      </p:sp>
    </p:spTree>
    <p:extLst>
      <p:ext uri="{BB962C8B-B14F-4D97-AF65-F5344CB8AC3E}">
        <p14:creationId xmlns:p14="http://schemas.microsoft.com/office/powerpoint/2010/main" val="3660003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67480"/>
            <a:ext cx="8229240" cy="1398600"/>
          </a:xfrm>
          <a:prstGeom prst="rect">
            <a:avLst/>
          </a:prstGeom>
        </p:spPr>
        <p:txBody>
          <a:bodyPr lIns="0" tIns="0" rIns="0" bIns="0"/>
          <a:lstStyle/>
          <a:p>
            <a:endParaRPr lang="es-UY"/>
          </a:p>
        </p:txBody>
      </p:sp>
      <p:sp>
        <p:nvSpPr>
          <p:cNvPr id="54" name="PlaceHolder 2"/>
          <p:cNvSpPr>
            <a:spLocks noGrp="1"/>
          </p:cNvSpPr>
          <p:nvPr>
            <p:ph type="subTitle"/>
          </p:nvPr>
        </p:nvSpPr>
        <p:spPr>
          <a:xfrm>
            <a:off x="457200" y="1882800"/>
            <a:ext cx="8229240" cy="4571640"/>
          </a:xfrm>
          <a:prstGeom prst="rect">
            <a:avLst/>
          </a:prstGeom>
        </p:spPr>
        <p:txBody>
          <a:bodyPr lIns="0" tIns="0" rIns="0" bIns="0" anchor="ctr"/>
          <a:lstStyle/>
          <a:p>
            <a:endParaRPr lang="es-UY"/>
          </a:p>
        </p:txBody>
      </p:sp>
    </p:spTree>
    <p:extLst>
      <p:ext uri="{BB962C8B-B14F-4D97-AF65-F5344CB8AC3E}">
        <p14:creationId xmlns:p14="http://schemas.microsoft.com/office/powerpoint/2010/main" val="1631358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67480"/>
            <a:ext cx="8229240" cy="1398600"/>
          </a:xfrm>
          <a:prstGeom prst="rect">
            <a:avLst/>
          </a:prstGeom>
        </p:spPr>
        <p:txBody>
          <a:bodyPr lIns="0" tIns="0" rIns="0" bIns="0"/>
          <a:lstStyle/>
          <a:p>
            <a:endParaRPr lang="es-UY"/>
          </a:p>
        </p:txBody>
      </p:sp>
      <p:sp>
        <p:nvSpPr>
          <p:cNvPr id="56" name="PlaceHolder 2"/>
          <p:cNvSpPr>
            <a:spLocks noGrp="1"/>
          </p:cNvSpPr>
          <p:nvPr>
            <p:ph type="body"/>
          </p:nvPr>
        </p:nvSpPr>
        <p:spPr>
          <a:xfrm>
            <a:off x="457200" y="1882800"/>
            <a:ext cx="8229240" cy="4571640"/>
          </a:xfrm>
          <a:prstGeom prst="rect">
            <a:avLst/>
          </a:prstGeom>
        </p:spPr>
        <p:txBody>
          <a:bodyPr lIns="0" tIns="0" rIns="0" bIns="0">
            <a:normAutofit/>
          </a:bodyPr>
          <a:lstStyle/>
          <a:p>
            <a:endParaRPr lang="es-UY"/>
          </a:p>
        </p:txBody>
      </p:sp>
    </p:spTree>
    <p:extLst>
      <p:ext uri="{BB962C8B-B14F-4D97-AF65-F5344CB8AC3E}">
        <p14:creationId xmlns:p14="http://schemas.microsoft.com/office/powerpoint/2010/main" val="359795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E45834-53BD-4C8F-B791-CD5378F4150E}"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90609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fld id="{32675033-0F27-4CCC-ADB0-4C92E6AC5463}" type="datetimeFigureOut">
              <a:rPr lang="es-UY" smtClean="0"/>
              <a:pPr>
                <a:defRPr/>
              </a:pPr>
              <a:t>29/10/2023</a:t>
            </a:fld>
            <a:endParaRPr lang="es-UY">
              <a:latin typeface="Times New Roman"/>
            </a:endParaRPr>
          </a:p>
        </p:txBody>
      </p:sp>
      <p:sp>
        <p:nvSpPr>
          <p:cNvPr id="5" name="Footer Placeholder 4"/>
          <p:cNvSpPr>
            <a:spLocks noGrp="1"/>
          </p:cNvSpPr>
          <p:nvPr>
            <p:ph type="ftr" sz="quarter" idx="11"/>
          </p:nvPr>
        </p:nvSpPr>
        <p:spPr/>
        <p:txBody>
          <a:bodyPr/>
          <a:lstStyle/>
          <a:p>
            <a:pPr>
              <a:defRPr/>
            </a:pPr>
            <a:endParaRPr lang="es-UY"/>
          </a:p>
        </p:txBody>
      </p:sp>
      <p:sp>
        <p:nvSpPr>
          <p:cNvPr id="6" name="Slide Number Placeholder 5"/>
          <p:cNvSpPr>
            <a:spLocks noGrp="1"/>
          </p:cNvSpPr>
          <p:nvPr>
            <p:ph type="sldNum" sz="quarter" idx="12"/>
          </p:nvPr>
        </p:nvSpPr>
        <p:spPr/>
        <p:txBody>
          <a:bodyPr/>
          <a:lstStyle/>
          <a:p>
            <a:pPr>
              <a:defRPr/>
            </a:pPr>
            <a:fld id="{A4AF4C5F-DCBE-40FA-B97A-EC182B862F84}" type="slidenum">
              <a:rPr lang="es-UY" altLang="es-ES" smtClean="0"/>
              <a:pPr>
                <a:defRPr/>
              </a:pPr>
              <a:t>‹#›</a:t>
            </a:fld>
            <a:endParaRPr lang="es-UY" altLang="es-ES">
              <a:latin typeface="Times New Roman" panose="02020603050405020304" pitchFamily="18" charset="0"/>
            </a:endParaRPr>
          </a:p>
        </p:txBody>
      </p:sp>
    </p:spTree>
    <p:extLst>
      <p:ext uri="{BB962C8B-B14F-4D97-AF65-F5344CB8AC3E}">
        <p14:creationId xmlns:p14="http://schemas.microsoft.com/office/powerpoint/2010/main" val="1492833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32675033-0F27-4CCC-ADB0-4C92E6AC5463}" type="datetimeFigureOut">
              <a:rPr lang="es-UY" smtClean="0"/>
              <a:pPr>
                <a:defRPr/>
              </a:pPr>
              <a:t>29/10/2023</a:t>
            </a:fld>
            <a:endParaRPr lang="es-UY">
              <a:latin typeface="Times New Roman"/>
            </a:endParaRPr>
          </a:p>
        </p:txBody>
      </p:sp>
      <p:sp>
        <p:nvSpPr>
          <p:cNvPr id="6" name="Footer Placeholder 5"/>
          <p:cNvSpPr>
            <a:spLocks noGrp="1"/>
          </p:cNvSpPr>
          <p:nvPr>
            <p:ph type="ftr" sz="quarter" idx="11"/>
          </p:nvPr>
        </p:nvSpPr>
        <p:spPr/>
        <p:txBody>
          <a:bodyPr/>
          <a:lstStyle/>
          <a:p>
            <a:pPr>
              <a:defRPr/>
            </a:pPr>
            <a:endParaRPr lang="es-UY"/>
          </a:p>
        </p:txBody>
      </p:sp>
      <p:sp>
        <p:nvSpPr>
          <p:cNvPr id="7" name="Slide Number Placeholder 6"/>
          <p:cNvSpPr>
            <a:spLocks noGrp="1"/>
          </p:cNvSpPr>
          <p:nvPr>
            <p:ph type="sldNum" sz="quarter" idx="12"/>
          </p:nvPr>
        </p:nvSpPr>
        <p:spPr/>
        <p:txBody>
          <a:bodyPr/>
          <a:lstStyle/>
          <a:p>
            <a:pPr>
              <a:defRPr/>
            </a:pPr>
            <a:fld id="{A4AF4C5F-DCBE-40FA-B97A-EC182B862F84}" type="slidenum">
              <a:rPr lang="es-UY" altLang="es-ES" smtClean="0"/>
              <a:pPr>
                <a:defRPr/>
              </a:pPr>
              <a:t>‹#›</a:t>
            </a:fld>
            <a:endParaRPr lang="es-UY" altLang="es-ES">
              <a:latin typeface="Times New Roman" panose="02020603050405020304" pitchFamily="18" charset="0"/>
            </a:endParaRPr>
          </a:p>
        </p:txBody>
      </p:sp>
    </p:spTree>
    <p:extLst>
      <p:ext uri="{BB962C8B-B14F-4D97-AF65-F5344CB8AC3E}">
        <p14:creationId xmlns:p14="http://schemas.microsoft.com/office/powerpoint/2010/main" val="3608821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fld id="{32675033-0F27-4CCC-ADB0-4C92E6AC5463}" type="datetimeFigureOut">
              <a:rPr lang="es-UY" smtClean="0"/>
              <a:pPr>
                <a:defRPr/>
              </a:pPr>
              <a:t>29/10/2023</a:t>
            </a:fld>
            <a:endParaRPr lang="es-UY">
              <a:latin typeface="Times New Roman"/>
            </a:endParaRPr>
          </a:p>
        </p:txBody>
      </p:sp>
      <p:sp>
        <p:nvSpPr>
          <p:cNvPr id="8" name="Footer Placeholder 7"/>
          <p:cNvSpPr>
            <a:spLocks noGrp="1"/>
          </p:cNvSpPr>
          <p:nvPr>
            <p:ph type="ftr" sz="quarter" idx="11"/>
          </p:nvPr>
        </p:nvSpPr>
        <p:spPr/>
        <p:txBody>
          <a:bodyPr/>
          <a:lstStyle/>
          <a:p>
            <a:pPr>
              <a:defRPr/>
            </a:pPr>
            <a:endParaRPr lang="es-UY"/>
          </a:p>
        </p:txBody>
      </p:sp>
      <p:sp>
        <p:nvSpPr>
          <p:cNvPr id="9" name="Slide Number Placeholder 8"/>
          <p:cNvSpPr>
            <a:spLocks noGrp="1"/>
          </p:cNvSpPr>
          <p:nvPr>
            <p:ph type="sldNum" sz="quarter" idx="12"/>
          </p:nvPr>
        </p:nvSpPr>
        <p:spPr/>
        <p:txBody>
          <a:bodyPr/>
          <a:lstStyle/>
          <a:p>
            <a:pPr>
              <a:defRPr/>
            </a:pPr>
            <a:fld id="{A4AF4C5F-DCBE-40FA-B97A-EC182B862F84}" type="slidenum">
              <a:rPr lang="es-UY" altLang="es-ES" smtClean="0"/>
              <a:pPr>
                <a:defRPr/>
              </a:pPr>
              <a:t>‹#›</a:t>
            </a:fld>
            <a:endParaRPr lang="es-UY" altLang="es-ES">
              <a:latin typeface="Times New Roman" panose="02020603050405020304" pitchFamily="18" charset="0"/>
            </a:endParaRPr>
          </a:p>
        </p:txBody>
      </p:sp>
    </p:spTree>
    <p:extLst>
      <p:ext uri="{BB962C8B-B14F-4D97-AF65-F5344CB8AC3E}">
        <p14:creationId xmlns:p14="http://schemas.microsoft.com/office/powerpoint/2010/main" val="204116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32675033-0F27-4CCC-ADB0-4C92E6AC5463}" type="datetimeFigureOut">
              <a:rPr lang="es-UY" smtClean="0"/>
              <a:pPr>
                <a:defRPr/>
              </a:pPr>
              <a:t>29/10/2023</a:t>
            </a:fld>
            <a:endParaRPr lang="es-UY">
              <a:latin typeface="Times New Roman"/>
            </a:endParaRPr>
          </a:p>
        </p:txBody>
      </p:sp>
      <p:sp>
        <p:nvSpPr>
          <p:cNvPr id="4" name="Footer Placeholder 3"/>
          <p:cNvSpPr>
            <a:spLocks noGrp="1"/>
          </p:cNvSpPr>
          <p:nvPr>
            <p:ph type="ftr" sz="quarter" idx="11"/>
          </p:nvPr>
        </p:nvSpPr>
        <p:spPr/>
        <p:txBody>
          <a:bodyPr/>
          <a:lstStyle/>
          <a:p>
            <a:pPr>
              <a:defRPr/>
            </a:pPr>
            <a:endParaRPr lang="es-UY"/>
          </a:p>
        </p:txBody>
      </p:sp>
      <p:sp>
        <p:nvSpPr>
          <p:cNvPr id="5" name="Slide Number Placeholder 4"/>
          <p:cNvSpPr>
            <a:spLocks noGrp="1"/>
          </p:cNvSpPr>
          <p:nvPr>
            <p:ph type="sldNum" sz="quarter" idx="12"/>
          </p:nvPr>
        </p:nvSpPr>
        <p:spPr/>
        <p:txBody>
          <a:bodyPr/>
          <a:lstStyle/>
          <a:p>
            <a:pPr>
              <a:defRPr/>
            </a:pPr>
            <a:fld id="{A4AF4C5F-DCBE-40FA-B97A-EC182B862F84}" type="slidenum">
              <a:rPr lang="es-UY" altLang="es-ES" smtClean="0"/>
              <a:pPr>
                <a:defRPr/>
              </a:pPr>
              <a:t>‹#›</a:t>
            </a:fld>
            <a:endParaRPr lang="es-UY" altLang="es-ES">
              <a:latin typeface="Times New Roman" panose="02020603050405020304" pitchFamily="18" charset="0"/>
            </a:endParaRPr>
          </a:p>
        </p:txBody>
      </p:sp>
    </p:spTree>
    <p:extLst>
      <p:ext uri="{BB962C8B-B14F-4D97-AF65-F5344CB8AC3E}">
        <p14:creationId xmlns:p14="http://schemas.microsoft.com/office/powerpoint/2010/main" val="178550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2675033-0F27-4CCC-ADB0-4C92E6AC5463}" type="datetimeFigureOut">
              <a:rPr lang="es-UY" smtClean="0"/>
              <a:pPr>
                <a:defRPr/>
              </a:pPr>
              <a:t>29/10/2023</a:t>
            </a:fld>
            <a:endParaRPr lang="es-UY">
              <a:latin typeface="Times New Roman"/>
            </a:endParaRPr>
          </a:p>
        </p:txBody>
      </p:sp>
      <p:sp>
        <p:nvSpPr>
          <p:cNvPr id="3" name="Footer Placeholder 2"/>
          <p:cNvSpPr>
            <a:spLocks noGrp="1"/>
          </p:cNvSpPr>
          <p:nvPr>
            <p:ph type="ftr" sz="quarter" idx="11"/>
          </p:nvPr>
        </p:nvSpPr>
        <p:spPr/>
        <p:txBody>
          <a:bodyPr/>
          <a:lstStyle/>
          <a:p>
            <a:pPr>
              <a:defRPr/>
            </a:pPr>
            <a:endParaRPr lang="es-UY"/>
          </a:p>
        </p:txBody>
      </p:sp>
      <p:sp>
        <p:nvSpPr>
          <p:cNvPr id="4" name="Slide Number Placeholder 3"/>
          <p:cNvSpPr>
            <a:spLocks noGrp="1"/>
          </p:cNvSpPr>
          <p:nvPr>
            <p:ph type="sldNum" sz="quarter" idx="12"/>
          </p:nvPr>
        </p:nvSpPr>
        <p:spPr/>
        <p:txBody>
          <a:bodyPr/>
          <a:lstStyle/>
          <a:p>
            <a:pPr>
              <a:defRPr/>
            </a:pPr>
            <a:fld id="{A4AF4C5F-DCBE-40FA-B97A-EC182B862F84}" type="slidenum">
              <a:rPr lang="es-UY" altLang="es-ES" smtClean="0"/>
              <a:pPr>
                <a:defRPr/>
              </a:pPr>
              <a:t>‹#›</a:t>
            </a:fld>
            <a:endParaRPr lang="es-UY" altLang="es-ES">
              <a:latin typeface="Times New Roman" panose="02020603050405020304" pitchFamily="18" charset="0"/>
            </a:endParaRPr>
          </a:p>
        </p:txBody>
      </p:sp>
    </p:spTree>
    <p:extLst>
      <p:ext uri="{BB962C8B-B14F-4D97-AF65-F5344CB8AC3E}">
        <p14:creationId xmlns:p14="http://schemas.microsoft.com/office/powerpoint/2010/main" val="4123247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fld id="{32675033-0F27-4CCC-ADB0-4C92E6AC5463}" type="datetimeFigureOut">
              <a:rPr lang="es-UY" smtClean="0"/>
              <a:pPr>
                <a:defRPr/>
              </a:pPr>
              <a:t>29/10/2023</a:t>
            </a:fld>
            <a:endParaRPr lang="es-UY">
              <a:latin typeface="Times New Roman"/>
            </a:endParaRPr>
          </a:p>
        </p:txBody>
      </p:sp>
      <p:sp>
        <p:nvSpPr>
          <p:cNvPr id="6" name="Footer Placeholder 5"/>
          <p:cNvSpPr>
            <a:spLocks noGrp="1"/>
          </p:cNvSpPr>
          <p:nvPr>
            <p:ph type="ftr" sz="quarter" idx="11"/>
          </p:nvPr>
        </p:nvSpPr>
        <p:spPr/>
        <p:txBody>
          <a:bodyPr/>
          <a:lstStyle/>
          <a:p>
            <a:pPr>
              <a:defRPr/>
            </a:pPr>
            <a:endParaRPr lang="es-UY"/>
          </a:p>
        </p:txBody>
      </p:sp>
      <p:sp>
        <p:nvSpPr>
          <p:cNvPr id="7" name="Slide Number Placeholder 6"/>
          <p:cNvSpPr>
            <a:spLocks noGrp="1"/>
          </p:cNvSpPr>
          <p:nvPr>
            <p:ph type="sldNum" sz="quarter" idx="12"/>
          </p:nvPr>
        </p:nvSpPr>
        <p:spPr/>
        <p:txBody>
          <a:bodyPr/>
          <a:lstStyle/>
          <a:p>
            <a:pPr>
              <a:defRPr/>
            </a:pPr>
            <a:fld id="{A4AF4C5F-DCBE-40FA-B97A-EC182B862F84}" type="slidenum">
              <a:rPr lang="es-UY" altLang="es-ES" smtClean="0"/>
              <a:pPr>
                <a:defRPr/>
              </a:pPr>
              <a:t>‹#›</a:t>
            </a:fld>
            <a:endParaRPr lang="es-UY" altLang="es-ES">
              <a:latin typeface="Times New Roman" panose="02020603050405020304" pitchFamily="18" charset="0"/>
            </a:endParaRPr>
          </a:p>
        </p:txBody>
      </p:sp>
    </p:spTree>
    <p:extLst>
      <p:ext uri="{BB962C8B-B14F-4D97-AF65-F5344CB8AC3E}">
        <p14:creationId xmlns:p14="http://schemas.microsoft.com/office/powerpoint/2010/main" val="99274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fld id="{32675033-0F27-4CCC-ADB0-4C92E6AC5463}" type="datetimeFigureOut">
              <a:rPr lang="es-UY" smtClean="0"/>
              <a:pPr>
                <a:defRPr/>
              </a:pPr>
              <a:t>29/10/2023</a:t>
            </a:fld>
            <a:endParaRPr lang="es-UY">
              <a:latin typeface="Times New Roman"/>
            </a:endParaRPr>
          </a:p>
        </p:txBody>
      </p:sp>
      <p:sp>
        <p:nvSpPr>
          <p:cNvPr id="6" name="Footer Placeholder 5"/>
          <p:cNvSpPr>
            <a:spLocks noGrp="1"/>
          </p:cNvSpPr>
          <p:nvPr>
            <p:ph type="ftr" sz="quarter" idx="11"/>
          </p:nvPr>
        </p:nvSpPr>
        <p:spPr/>
        <p:txBody>
          <a:bodyPr/>
          <a:lstStyle/>
          <a:p>
            <a:pPr>
              <a:defRPr/>
            </a:pPr>
            <a:endParaRPr lang="es-UY"/>
          </a:p>
        </p:txBody>
      </p:sp>
      <p:sp>
        <p:nvSpPr>
          <p:cNvPr id="7" name="Slide Number Placeholder 6"/>
          <p:cNvSpPr>
            <a:spLocks noGrp="1"/>
          </p:cNvSpPr>
          <p:nvPr>
            <p:ph type="sldNum" sz="quarter" idx="12"/>
          </p:nvPr>
        </p:nvSpPr>
        <p:spPr/>
        <p:txBody>
          <a:bodyPr/>
          <a:lstStyle/>
          <a:p>
            <a:pPr>
              <a:defRPr/>
            </a:pPr>
            <a:fld id="{A4AF4C5F-DCBE-40FA-B97A-EC182B862F84}" type="slidenum">
              <a:rPr lang="es-UY" altLang="es-ES" smtClean="0"/>
              <a:pPr>
                <a:defRPr/>
              </a:pPr>
              <a:t>‹#›</a:t>
            </a:fld>
            <a:endParaRPr lang="es-UY" altLang="es-ES">
              <a:latin typeface="Times New Roman" panose="02020603050405020304" pitchFamily="18" charset="0"/>
            </a:endParaRPr>
          </a:p>
        </p:txBody>
      </p:sp>
    </p:spTree>
    <p:extLst>
      <p:ext uri="{BB962C8B-B14F-4D97-AF65-F5344CB8AC3E}">
        <p14:creationId xmlns:p14="http://schemas.microsoft.com/office/powerpoint/2010/main" val="426870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2675033-0F27-4CCC-ADB0-4C92E6AC5463}" type="datetimeFigureOut">
              <a:rPr lang="es-UY" smtClean="0"/>
              <a:pPr>
                <a:defRPr/>
              </a:pPr>
              <a:t>29/10/2023</a:t>
            </a:fld>
            <a:endParaRPr lang="es-UY">
              <a:latin typeface="Times New Roman"/>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UY"/>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A4AF4C5F-DCBE-40FA-B97A-EC182B862F84}" type="slidenum">
              <a:rPr lang="es-UY" altLang="es-ES" smtClean="0"/>
              <a:pPr>
                <a:defRPr/>
              </a:pPr>
              <a:t>‹#›</a:t>
            </a:fld>
            <a:endParaRPr lang="es-UY" altLang="es-ES">
              <a:latin typeface="Times New Roman" panose="02020603050405020304" pitchFamily="18" charset="0"/>
            </a:endParaRPr>
          </a:p>
        </p:txBody>
      </p:sp>
    </p:spTree>
    <p:extLst>
      <p:ext uri="{BB962C8B-B14F-4D97-AF65-F5344CB8AC3E}">
        <p14:creationId xmlns:p14="http://schemas.microsoft.com/office/powerpoint/2010/main" val="1539146251"/>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hyperlink" Target="mailto:plaburu@presidencia.gub.uy"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indent="-483840" algn="ctr" eaLnBrk="1" fontAlgn="auto" hangingPunct="1">
              <a:spcBef>
                <a:spcPts val="0"/>
              </a:spcBef>
              <a:spcAft>
                <a:spcPts val="0"/>
              </a:spcAft>
              <a:tabLst>
                <a:tab pos="0" algn="l"/>
              </a:tabLst>
              <a:defRPr/>
            </a:pPr>
            <a:br>
              <a:rPr>
                <a:latin typeface="+mn-lt"/>
                <a:cs typeface="+mn-cs"/>
              </a:rPr>
            </a:br>
            <a:r>
              <a:rPr lang="es-UY" sz="2800" b="1" spc="-1">
                <a:solidFill>
                  <a:srgbClr val="0B5394"/>
                </a:solidFill>
                <a:latin typeface="Arial"/>
                <a:cs typeface="+mn-cs"/>
              </a:rPr>
              <a:t> </a:t>
            </a:r>
            <a:br>
              <a:rPr>
                <a:latin typeface="+mn-lt"/>
                <a:cs typeface="+mn-cs"/>
              </a:rPr>
            </a:br>
            <a:endParaRPr lang="es-UY" sz="2800" spc="-1">
              <a:solidFill>
                <a:srgbClr val="000000"/>
              </a:solidFill>
              <a:latin typeface="Arial"/>
              <a:cs typeface="+mn-cs"/>
            </a:endParaRPr>
          </a:p>
        </p:txBody>
      </p:sp>
      <p:sp>
        <p:nvSpPr>
          <p:cNvPr id="54275" name="TextShape 2"/>
          <p:cNvSpPr txBox="1">
            <a:spLocks noChangeArrowheads="1"/>
          </p:cNvSpPr>
          <p:nvPr/>
        </p:nvSpPr>
        <p:spPr bwMode="auto">
          <a:xfrm>
            <a:off x="179388" y="720436"/>
            <a:ext cx="8785225" cy="5494627"/>
          </a:xfrm>
          <a:prstGeom prst="rect">
            <a:avLst/>
          </a:prstGeom>
          <a:noFill/>
          <a:ln w="9360">
            <a:noFill/>
            <a:miter lim="800000"/>
            <a:headEnd/>
            <a:tailEnd/>
          </a:ln>
        </p:spPr>
        <p:txBody>
          <a:bodyPr/>
          <a:lstStyle/>
          <a:p>
            <a:pPr algn="ctr" eaLnBrk="1" hangingPunct="1">
              <a:defRPr/>
            </a:pPr>
            <a:r>
              <a:rPr lang="en-US" sz="2800" b="1" dirty="0">
                <a:solidFill>
                  <a:schemeClr val="tx2">
                    <a:lumMod val="75000"/>
                  </a:schemeClr>
                </a:solidFill>
                <a:latin typeface="+mj-lt"/>
              </a:rPr>
              <a:t>OECD LATIN AMERICA ACADEMY FOR TAX CRIME AND FINANCIAL INVESTIGATION</a:t>
            </a:r>
          </a:p>
          <a:p>
            <a:pPr algn="ctr" eaLnBrk="1" hangingPunct="1">
              <a:defRPr/>
            </a:pPr>
            <a:r>
              <a:rPr lang="en-US" sz="2800" b="1" dirty="0">
                <a:solidFill>
                  <a:schemeClr val="tx2">
                    <a:lumMod val="75000"/>
                  </a:schemeClr>
                </a:solidFill>
                <a:latin typeface="+mj-lt"/>
              </a:rPr>
              <a:t>Managing Financial Investigations (Intermediate)</a:t>
            </a:r>
            <a:endParaRPr lang="es-UY" sz="2800" dirty="0">
              <a:solidFill>
                <a:schemeClr val="tx2">
                  <a:lumMod val="75000"/>
                </a:schemeClr>
              </a:solidFill>
              <a:latin typeface="+mj-lt"/>
            </a:endParaRPr>
          </a:p>
          <a:p>
            <a:pPr marL="447675" indent="-381000" algn="just" eaLnBrk="1" hangingPunct="1">
              <a:spcBef>
                <a:spcPts val="638"/>
              </a:spcBef>
              <a:tabLst>
                <a:tab pos="0" algn="l"/>
              </a:tabLst>
              <a:defRPr/>
            </a:pPr>
            <a:endParaRPr lang="es-UY" sz="3600" dirty="0">
              <a:solidFill>
                <a:schemeClr val="tx2"/>
              </a:solidFill>
              <a:latin typeface="+mj-lt"/>
            </a:endParaRPr>
          </a:p>
          <a:p>
            <a:pPr marL="447675" indent="-381000" algn="just" eaLnBrk="1" hangingPunct="1">
              <a:spcBef>
                <a:spcPts val="638"/>
              </a:spcBef>
              <a:tabLst>
                <a:tab pos="0" algn="l"/>
              </a:tabLst>
              <a:defRPr/>
            </a:pPr>
            <a:r>
              <a:rPr lang="es-UY" sz="3600" dirty="0">
                <a:solidFill>
                  <a:schemeClr val="tx2"/>
                </a:solidFill>
                <a:latin typeface="+mj-lt"/>
              </a:rPr>
              <a:t>			            </a:t>
            </a:r>
            <a:r>
              <a:rPr lang="es-ES" altLang="es-GT" sz="4400" b="1" i="1" dirty="0">
                <a:solidFill>
                  <a:schemeClr val="tx2"/>
                </a:solidFill>
                <a:latin typeface="+mj-lt"/>
              </a:rPr>
              <a:t>LAVADO DE ACTIVOS</a:t>
            </a:r>
          </a:p>
          <a:p>
            <a:pPr marL="447675" indent="-381000" eaLnBrk="1" hangingPunct="1">
              <a:spcBef>
                <a:spcPts val="638"/>
              </a:spcBef>
              <a:tabLst>
                <a:tab pos="0" algn="l"/>
              </a:tabLst>
              <a:defRPr/>
            </a:pPr>
            <a:endParaRPr lang="es-ES" altLang="es-GT" sz="2800" b="1" dirty="0">
              <a:solidFill>
                <a:schemeClr val="tx2"/>
              </a:solidFill>
              <a:latin typeface="+mj-lt"/>
            </a:endParaRPr>
          </a:p>
          <a:p>
            <a:pPr marL="447675" indent="-381000" eaLnBrk="1" hangingPunct="1">
              <a:spcBef>
                <a:spcPts val="638"/>
              </a:spcBef>
              <a:tabLst>
                <a:tab pos="0" algn="l"/>
              </a:tabLst>
              <a:defRPr/>
            </a:pPr>
            <a:endParaRPr lang="es-ES" altLang="es-GT" sz="2800" b="1" dirty="0">
              <a:solidFill>
                <a:schemeClr val="tx2"/>
              </a:solidFill>
              <a:latin typeface="+mj-lt"/>
            </a:endParaRPr>
          </a:p>
          <a:p>
            <a:pPr marL="447675" indent="-381000" eaLnBrk="1" hangingPunct="1">
              <a:spcBef>
                <a:spcPts val="638"/>
              </a:spcBef>
              <a:tabLst>
                <a:tab pos="0" algn="l"/>
              </a:tabLst>
              <a:defRPr/>
            </a:pPr>
            <a:r>
              <a:rPr lang="es-ES" altLang="es-GT" sz="2800" b="1" dirty="0">
                <a:solidFill>
                  <a:schemeClr val="tx2"/>
                </a:solidFill>
                <a:latin typeface="+mj-lt"/>
              </a:rPr>
              <a:t>Patricia </a:t>
            </a:r>
            <a:r>
              <a:rPr lang="es-ES" altLang="es-GT" sz="2800" b="1" dirty="0" err="1">
                <a:solidFill>
                  <a:schemeClr val="tx2"/>
                </a:solidFill>
                <a:latin typeface="+mj-lt"/>
              </a:rPr>
              <a:t>Laburu</a:t>
            </a:r>
            <a:endParaRPr lang="es-ES" altLang="es-GT" sz="2800" b="1" dirty="0">
              <a:solidFill>
                <a:schemeClr val="tx2"/>
              </a:solidFill>
              <a:latin typeface="+mj-lt"/>
            </a:endParaRPr>
          </a:p>
          <a:p>
            <a:pPr marL="447675" indent="-381000" eaLnBrk="1" hangingPunct="1">
              <a:spcBef>
                <a:spcPts val="638"/>
              </a:spcBef>
              <a:tabLst>
                <a:tab pos="0" algn="l"/>
              </a:tabLst>
              <a:defRPr/>
            </a:pPr>
            <a:r>
              <a:rPr lang="es-ES" altLang="es-GT" sz="2800" b="1" dirty="0">
                <a:solidFill>
                  <a:schemeClr val="tx2"/>
                </a:solidFill>
                <a:latin typeface="+mj-lt"/>
              </a:rPr>
              <a:t>Uruguay</a:t>
            </a:r>
          </a:p>
          <a:p>
            <a:pPr marL="447675" indent="-381000" eaLnBrk="1" hangingPunct="1">
              <a:spcBef>
                <a:spcPts val="638"/>
              </a:spcBef>
              <a:tabLst>
                <a:tab pos="0" algn="l"/>
              </a:tabLst>
              <a:defRPr/>
            </a:pPr>
            <a:r>
              <a:rPr lang="es-ES" altLang="es-GT" sz="2800" b="1" dirty="0">
                <a:solidFill>
                  <a:schemeClr val="tx2"/>
                </a:solidFill>
                <a:latin typeface="+mj-lt"/>
              </a:rPr>
              <a:t>Octubre de 2023</a:t>
            </a:r>
          </a:p>
          <a:p>
            <a:pPr algn="ctr" eaLnBrk="1" hangingPunct="1">
              <a:defRPr/>
            </a:pPr>
            <a:endParaRPr lang="es-ES" sz="3200" b="1" dirty="0">
              <a:solidFill>
                <a:schemeClr val="accent1"/>
              </a:solidFill>
              <a:latin typeface="Arial" charset="0"/>
            </a:endParaRPr>
          </a:p>
          <a:p>
            <a:pPr algn="ctr" eaLnBrk="1" hangingPunct="1">
              <a:defRPr/>
            </a:pPr>
            <a:endParaRPr lang="es-UY" sz="2800" b="1" dirty="0">
              <a:solidFill>
                <a:schemeClr val="accent1"/>
              </a:solidFill>
              <a:latin typeface="Arial"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457200" y="293688"/>
            <a:ext cx="8229600" cy="1398587"/>
          </a:xfrm>
        </p:spPr>
        <p:txBody>
          <a:bodyPr/>
          <a:lstStyle/>
          <a:p>
            <a:pPr algn="ctr"/>
            <a:r>
              <a:rPr lang="es-ES" altLang="es-ES" sz="2800" b="1" dirty="0">
                <a:solidFill>
                  <a:schemeClr val="tx2"/>
                </a:solidFill>
              </a:rPr>
              <a:t>PREVENTION SYSTEM</a:t>
            </a:r>
            <a:endParaRPr lang="es-ES" altLang="es-ES" dirty="0">
              <a:solidFill>
                <a:schemeClr val="tx2"/>
              </a:solidFill>
            </a:endParaRPr>
          </a:p>
        </p:txBody>
      </p:sp>
      <p:sp>
        <p:nvSpPr>
          <p:cNvPr id="3" name="Subtítulo 2"/>
          <p:cNvSpPr>
            <a:spLocks noGrp="1"/>
          </p:cNvSpPr>
          <p:nvPr>
            <p:ph type="subTitle"/>
          </p:nvPr>
        </p:nvSpPr>
        <p:spPr>
          <a:xfrm>
            <a:off x="457200" y="1149927"/>
            <a:ext cx="8229600" cy="5304848"/>
          </a:xfrm>
        </p:spPr>
        <p:txBody>
          <a:bodyPr/>
          <a:lstStyle/>
          <a:p>
            <a:pPr algn="ctr">
              <a:defRPr/>
            </a:pPr>
            <a:r>
              <a:rPr lang="es-UY" sz="2400" b="1" dirty="0" err="1">
                <a:solidFill>
                  <a:schemeClr val="tx2"/>
                </a:solidFill>
              </a:rPr>
              <a:t>What</a:t>
            </a:r>
            <a:r>
              <a:rPr lang="es-UY" sz="2400" b="1" dirty="0">
                <a:solidFill>
                  <a:schemeClr val="tx2"/>
                </a:solidFill>
              </a:rPr>
              <a:t> </a:t>
            </a:r>
            <a:r>
              <a:rPr lang="es-UY" sz="2400" b="1" dirty="0" err="1">
                <a:solidFill>
                  <a:schemeClr val="tx2"/>
                </a:solidFill>
              </a:rPr>
              <a:t>is</a:t>
            </a:r>
            <a:r>
              <a:rPr lang="es-UY" sz="2400" b="1" dirty="0">
                <a:solidFill>
                  <a:schemeClr val="tx2"/>
                </a:solidFill>
              </a:rPr>
              <a:t> </a:t>
            </a:r>
            <a:r>
              <a:rPr lang="es-UY" sz="2400" b="1" dirty="0" err="1">
                <a:solidFill>
                  <a:schemeClr val="tx2"/>
                </a:solidFill>
              </a:rPr>
              <a:t>it</a:t>
            </a:r>
            <a:r>
              <a:rPr lang="es-UY" sz="2400" b="1" dirty="0">
                <a:solidFill>
                  <a:schemeClr val="tx2"/>
                </a:solidFill>
              </a:rPr>
              <a:t>?</a:t>
            </a:r>
          </a:p>
          <a:p>
            <a:pPr algn="ctr">
              <a:defRPr/>
            </a:pPr>
            <a:r>
              <a:rPr lang="en-GB" sz="2400" dirty="0">
                <a:solidFill>
                  <a:schemeClr val="tx2"/>
                </a:solidFill>
              </a:rPr>
              <a:t>It is the system used to prevent the entry of goods and assets of criminal origin into the economic and financial system.</a:t>
            </a:r>
          </a:p>
          <a:p>
            <a:pPr algn="ctr">
              <a:defRPr/>
            </a:pPr>
            <a:endParaRPr lang="en-GB" sz="2400" b="1" dirty="0">
              <a:solidFill>
                <a:schemeClr val="tx2"/>
              </a:solidFill>
            </a:endParaRPr>
          </a:p>
          <a:p>
            <a:pPr algn="ctr">
              <a:defRPr/>
            </a:pPr>
            <a:r>
              <a:rPr lang="es-UY" sz="2400" b="1" dirty="0" err="1">
                <a:solidFill>
                  <a:schemeClr val="tx2"/>
                </a:solidFill>
              </a:rPr>
              <a:t>How</a:t>
            </a:r>
            <a:r>
              <a:rPr lang="es-UY" sz="2400" b="1" dirty="0">
                <a:solidFill>
                  <a:schemeClr val="tx2"/>
                </a:solidFill>
              </a:rPr>
              <a:t> </a:t>
            </a:r>
            <a:r>
              <a:rPr lang="es-UY" sz="2400" b="1" dirty="0" err="1">
                <a:solidFill>
                  <a:schemeClr val="tx2"/>
                </a:solidFill>
              </a:rPr>
              <a:t>does</a:t>
            </a:r>
            <a:r>
              <a:rPr lang="es-UY" sz="2400" b="1" dirty="0">
                <a:solidFill>
                  <a:schemeClr val="tx2"/>
                </a:solidFill>
              </a:rPr>
              <a:t> </a:t>
            </a:r>
            <a:r>
              <a:rPr lang="es-UY" sz="2400" b="1" dirty="0" err="1">
                <a:solidFill>
                  <a:schemeClr val="tx2"/>
                </a:solidFill>
              </a:rPr>
              <a:t>it</a:t>
            </a:r>
            <a:r>
              <a:rPr lang="es-UY" sz="2400" b="1" dirty="0">
                <a:solidFill>
                  <a:schemeClr val="tx2"/>
                </a:solidFill>
              </a:rPr>
              <a:t> </a:t>
            </a:r>
            <a:r>
              <a:rPr lang="es-UY" sz="2400" b="1" dirty="0" err="1">
                <a:solidFill>
                  <a:schemeClr val="tx2"/>
                </a:solidFill>
              </a:rPr>
              <a:t>work</a:t>
            </a:r>
            <a:r>
              <a:rPr lang="es-UY" sz="2400" b="1" dirty="0">
                <a:solidFill>
                  <a:schemeClr val="tx2"/>
                </a:solidFill>
              </a:rPr>
              <a:t>?</a:t>
            </a:r>
          </a:p>
          <a:p>
            <a:pPr lvl="0" algn="just">
              <a:defRPr/>
            </a:pPr>
            <a:r>
              <a:rPr lang="en-GB" sz="2400" dirty="0">
                <a:solidFill>
                  <a:schemeClr val="tx2"/>
                </a:solidFill>
              </a:rPr>
              <a:t>Imposing certain obligations on financial and non-financial entities so that they can detect and report "suspicious transactions", thus enabling the authorities to take action.</a:t>
            </a:r>
          </a:p>
          <a:p>
            <a:pPr lvl="0" algn="just">
              <a:defRPr/>
            </a:pPr>
            <a:endParaRPr lang="en-GB" sz="2400" dirty="0">
              <a:solidFill>
                <a:schemeClr val="tx2"/>
              </a:solidFill>
            </a:endParaRPr>
          </a:p>
          <a:p>
            <a:pPr lvl="0" algn="ctr">
              <a:defRPr/>
            </a:pPr>
            <a:r>
              <a:rPr lang="en-GB" sz="2400" b="1" dirty="0">
                <a:solidFill>
                  <a:schemeClr val="tx2"/>
                </a:solidFill>
              </a:rPr>
              <a:t>What are we looking for?</a:t>
            </a:r>
          </a:p>
          <a:p>
            <a:pPr lvl="0" algn="ctr">
              <a:defRPr/>
            </a:pPr>
            <a:r>
              <a:rPr lang="en-GB" sz="2400" dirty="0">
                <a:solidFill>
                  <a:schemeClr val="tx2"/>
                </a:solidFill>
              </a:rPr>
              <a:t>The correct application of these procedures leads to a reduction in money laundering and terrorist financing activity within these entities.</a:t>
            </a:r>
            <a:endParaRPr lang="es-UY" sz="2400" dirty="0">
              <a:solidFill>
                <a:schemeClr val="tx2"/>
              </a:solidFill>
            </a:endParaRPr>
          </a:p>
          <a:p>
            <a:pPr lvl="0" algn="just">
              <a:defRPr/>
            </a:pPr>
            <a:endParaRPr lang="es-UY" sz="2400" dirty="0">
              <a:solidFill>
                <a:schemeClr val="tx2"/>
              </a:solidFill>
            </a:endParaRPr>
          </a:p>
          <a:p>
            <a:pPr algn="just">
              <a:defRPr/>
            </a:pPr>
            <a:endParaRPr lang="es-UY" sz="2400" dirty="0">
              <a:solidFill>
                <a:schemeClr val="tx2"/>
              </a:solidFill>
            </a:endParaRPr>
          </a:p>
          <a:p>
            <a:pPr algn="ctr">
              <a:defRPr/>
            </a:pPr>
            <a:endParaRPr lang="es-UY" sz="2400" b="1" dirty="0">
              <a:solidFill>
                <a:schemeClr val="accent1"/>
              </a:solidFill>
            </a:endParaRPr>
          </a:p>
          <a:p>
            <a:pPr algn="just">
              <a:defRPr/>
            </a:pPr>
            <a:endParaRPr lang="es-ES" sz="2400" dirty="0">
              <a:solidFill>
                <a:schemeClr val="accent1"/>
              </a:solidFill>
            </a:endParaRPr>
          </a:p>
          <a:p>
            <a:pPr>
              <a:defRPr/>
            </a:pPr>
            <a:endParaRPr lang="es-ES" sz="1800" dirty="0"/>
          </a:p>
          <a:p>
            <a:pPr>
              <a:defRPr/>
            </a:pPr>
            <a:endParaRPr lang="es-ES" sz="1800" dirty="0"/>
          </a:p>
          <a:p>
            <a:pPr>
              <a:defRPr/>
            </a:pP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457200" y="293688"/>
            <a:ext cx="8229600" cy="953221"/>
          </a:xfrm>
        </p:spPr>
        <p:txBody>
          <a:bodyPr/>
          <a:lstStyle/>
          <a:p>
            <a:pPr algn="ctr"/>
            <a:r>
              <a:rPr lang="es-ES" altLang="es-ES" sz="2800" b="1" dirty="0">
                <a:solidFill>
                  <a:schemeClr val="tx2"/>
                </a:solidFill>
              </a:rPr>
              <a:t>PREVENTION SYSTEM</a:t>
            </a:r>
            <a:endParaRPr lang="es-ES" altLang="es-ES" dirty="0">
              <a:solidFill>
                <a:schemeClr val="tx2"/>
              </a:solidFill>
            </a:endParaRPr>
          </a:p>
        </p:txBody>
      </p:sp>
      <p:sp>
        <p:nvSpPr>
          <p:cNvPr id="3" name="Subtítulo 2"/>
          <p:cNvSpPr>
            <a:spLocks noGrp="1"/>
          </p:cNvSpPr>
          <p:nvPr>
            <p:ph type="subTitle"/>
          </p:nvPr>
        </p:nvSpPr>
        <p:spPr>
          <a:xfrm>
            <a:off x="207819" y="955963"/>
            <a:ext cx="8229600" cy="5763491"/>
          </a:xfrm>
        </p:spPr>
        <p:txBody>
          <a:bodyPr>
            <a:noAutofit/>
          </a:bodyPr>
          <a:lstStyle/>
          <a:p>
            <a:pPr algn="ctr">
              <a:defRPr/>
            </a:pPr>
            <a:r>
              <a:rPr lang="en-GB" sz="2000" b="1" dirty="0">
                <a:solidFill>
                  <a:schemeClr val="tx2"/>
                </a:solidFill>
                <a:latin typeface="+mn-lt"/>
              </a:rPr>
              <a:t>EFFECTIVENESS OF THE PREVENTION SYSTEM</a:t>
            </a:r>
          </a:p>
          <a:p>
            <a:pPr algn="ctr">
              <a:defRPr/>
            </a:pPr>
            <a:endParaRPr lang="es-UY" sz="2000" b="1" dirty="0">
              <a:solidFill>
                <a:schemeClr val="tx2"/>
              </a:solidFill>
              <a:latin typeface="+mn-lt"/>
            </a:endParaRPr>
          </a:p>
          <a:p>
            <a:pPr algn="just">
              <a:defRPr/>
            </a:pPr>
            <a:r>
              <a:rPr lang="en-GB" sz="2000" dirty="0">
                <a:solidFill>
                  <a:schemeClr val="tx2"/>
                </a:solidFill>
                <a:latin typeface="+mn-lt"/>
              </a:rPr>
              <a:t>Financial institutions, Designated Non-Financial Businesses and Professions (DNFBPs) and Virtual Asset Service Providers (VASPs):</a:t>
            </a:r>
          </a:p>
          <a:p>
            <a:pPr algn="just">
              <a:defRPr/>
            </a:pPr>
            <a:endParaRPr lang="en-GB" sz="2000" dirty="0">
              <a:solidFill>
                <a:schemeClr val="tx2"/>
              </a:solidFill>
              <a:latin typeface="+mn-lt"/>
            </a:endParaRPr>
          </a:p>
          <a:p>
            <a:pPr algn="just">
              <a:defRPr/>
            </a:pPr>
            <a:r>
              <a:rPr lang="en-GB" sz="2000" dirty="0">
                <a:solidFill>
                  <a:schemeClr val="tx2"/>
                </a:solidFill>
                <a:latin typeface="+mn-lt"/>
              </a:rPr>
              <a:t>- understand the nature and level of money laundering risks.</a:t>
            </a:r>
          </a:p>
          <a:p>
            <a:pPr algn="just">
              <a:defRPr/>
            </a:pPr>
            <a:endParaRPr lang="en-GB" sz="2000" dirty="0">
              <a:solidFill>
                <a:schemeClr val="tx2"/>
              </a:solidFill>
              <a:latin typeface="+mn-lt"/>
            </a:endParaRPr>
          </a:p>
          <a:p>
            <a:pPr algn="just">
              <a:defRPr/>
            </a:pPr>
            <a:r>
              <a:rPr lang="en-GB" sz="2000" dirty="0">
                <a:solidFill>
                  <a:schemeClr val="tx2"/>
                </a:solidFill>
                <a:latin typeface="+mn-lt"/>
              </a:rPr>
              <a:t> - develop and implement AML/CFT policies, internal controls and programs to adequately mitigate those risks</a:t>
            </a:r>
          </a:p>
          <a:p>
            <a:pPr algn="just">
              <a:defRPr/>
            </a:pPr>
            <a:endParaRPr lang="en-GB" sz="2000" dirty="0">
              <a:solidFill>
                <a:schemeClr val="tx2"/>
              </a:solidFill>
              <a:latin typeface="+mn-lt"/>
            </a:endParaRPr>
          </a:p>
          <a:p>
            <a:pPr algn="just">
              <a:defRPr/>
            </a:pPr>
            <a:r>
              <a:rPr lang="en-GB" sz="2000" dirty="0">
                <a:solidFill>
                  <a:schemeClr val="tx2"/>
                </a:solidFill>
                <a:latin typeface="+mn-lt"/>
              </a:rPr>
              <a:t>- apply appropriate customer due diligence (CDD) measures </a:t>
            </a:r>
          </a:p>
          <a:p>
            <a:pPr algn="just">
              <a:defRPr/>
            </a:pPr>
            <a:endParaRPr lang="en-GB" sz="2000" dirty="0">
              <a:solidFill>
                <a:schemeClr val="tx2"/>
              </a:solidFill>
              <a:latin typeface="+mn-lt"/>
            </a:endParaRPr>
          </a:p>
          <a:p>
            <a:pPr algn="just">
              <a:defRPr/>
            </a:pPr>
            <a:r>
              <a:rPr lang="en-GB" sz="2000" dirty="0">
                <a:solidFill>
                  <a:schemeClr val="tx2"/>
                </a:solidFill>
                <a:latin typeface="+mn-lt"/>
              </a:rPr>
              <a:t>- detect and adequately report suspicious transactions; and comply with other AML/CFT requirements.</a:t>
            </a:r>
            <a:endParaRPr lang="es-UY" sz="2000" dirty="0">
              <a:solidFill>
                <a:schemeClr val="tx2"/>
              </a:solidFill>
              <a:latin typeface="+mn-lt"/>
            </a:endParaRPr>
          </a:p>
        </p:txBody>
      </p:sp>
    </p:spTree>
    <p:extLst>
      <p:ext uri="{BB962C8B-B14F-4D97-AF65-F5344CB8AC3E}">
        <p14:creationId xmlns:p14="http://schemas.microsoft.com/office/powerpoint/2010/main" val="609584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indent="-483840" algn="ctr" eaLnBrk="1" fontAlgn="auto" hangingPunct="1">
              <a:spcBef>
                <a:spcPts val="0"/>
              </a:spcBef>
              <a:spcAft>
                <a:spcPts val="0"/>
              </a:spcAft>
              <a:tabLst>
                <a:tab pos="0" algn="l"/>
              </a:tabLst>
              <a:defRPr/>
            </a:pPr>
            <a:br>
              <a:rPr>
                <a:latin typeface="+mn-lt"/>
                <a:cs typeface="+mn-cs"/>
              </a:rPr>
            </a:br>
            <a:r>
              <a:rPr lang="es-UY" sz="2800" b="1" spc="-1">
                <a:solidFill>
                  <a:srgbClr val="0B5394"/>
                </a:solidFill>
                <a:latin typeface="Arial"/>
                <a:cs typeface="+mn-cs"/>
              </a:rPr>
              <a:t> </a:t>
            </a:r>
            <a:br>
              <a:rPr>
                <a:latin typeface="+mn-lt"/>
                <a:cs typeface="+mn-cs"/>
              </a:rPr>
            </a:br>
            <a:endParaRPr lang="es-UY" sz="2800" spc="-1">
              <a:solidFill>
                <a:srgbClr val="000000"/>
              </a:solidFill>
              <a:latin typeface="Arial"/>
              <a:cs typeface="+mn-cs"/>
            </a:endParaRPr>
          </a:p>
        </p:txBody>
      </p:sp>
      <p:sp>
        <p:nvSpPr>
          <p:cNvPr id="54275" name="TextShape 2"/>
          <p:cNvSpPr txBox="1">
            <a:spLocks noChangeArrowheads="1"/>
          </p:cNvSpPr>
          <p:nvPr/>
        </p:nvSpPr>
        <p:spPr bwMode="auto">
          <a:xfrm>
            <a:off x="179388" y="1123950"/>
            <a:ext cx="8785225" cy="5091113"/>
          </a:xfrm>
          <a:prstGeom prst="rect">
            <a:avLst/>
          </a:prstGeom>
          <a:noFill/>
          <a:ln w="9360">
            <a:noFill/>
            <a:miter lim="800000"/>
            <a:headEnd/>
            <a:tailEnd/>
          </a:ln>
        </p:spPr>
        <p:txBody>
          <a:bodyPr/>
          <a:lstStyle/>
          <a:p>
            <a:pPr marL="447675" indent="-381000" algn="just" eaLnBrk="1" hangingPunct="1">
              <a:spcBef>
                <a:spcPts val="638"/>
              </a:spcBef>
              <a:tabLst>
                <a:tab pos="0" algn="l"/>
              </a:tabLst>
              <a:defRPr/>
            </a:pPr>
            <a:endParaRPr lang="es-UY" sz="3000" dirty="0">
              <a:solidFill>
                <a:srgbClr val="000000"/>
              </a:solidFill>
              <a:latin typeface="Century Gothic" pitchFamily="34" charset="0"/>
            </a:endParaRPr>
          </a:p>
          <a:p>
            <a:pPr marL="447675" indent="-381000" algn="just" eaLnBrk="1" hangingPunct="1">
              <a:spcBef>
                <a:spcPts val="638"/>
              </a:spcBef>
              <a:tabLst>
                <a:tab pos="0" algn="l"/>
              </a:tabLst>
              <a:defRPr/>
            </a:pPr>
            <a:endParaRPr lang="es-UY" sz="3000" dirty="0">
              <a:solidFill>
                <a:srgbClr val="000000"/>
              </a:solidFill>
              <a:latin typeface="Century Gothic" pitchFamily="34" charset="0"/>
            </a:endParaRPr>
          </a:p>
          <a:p>
            <a:pPr marL="447675" indent="-381000" algn="ctr" eaLnBrk="1" hangingPunct="1">
              <a:spcBef>
                <a:spcPts val="638"/>
              </a:spcBef>
              <a:tabLst>
                <a:tab pos="0" algn="l"/>
              </a:tabLst>
              <a:defRPr/>
            </a:pPr>
            <a:r>
              <a:rPr lang="es-UY" sz="3200" dirty="0">
                <a:solidFill>
                  <a:srgbClr val="0B5394"/>
                </a:solidFill>
                <a:latin typeface="Arial" charset="0"/>
              </a:rPr>
              <a:t>	</a:t>
            </a:r>
            <a:r>
              <a:rPr lang="en-GB" sz="3200" b="1" dirty="0">
                <a:solidFill>
                  <a:schemeClr val="tx2"/>
                </a:solidFill>
                <a:latin typeface="+mj-lt"/>
              </a:rPr>
              <a:t>WHAT DOES THE PREVENTION SYSTEM REQUIRE?</a:t>
            </a:r>
          </a:p>
          <a:p>
            <a:pPr marL="447675" indent="-381000" algn="ctr" eaLnBrk="1" hangingPunct="1">
              <a:spcBef>
                <a:spcPts val="638"/>
              </a:spcBef>
              <a:tabLst>
                <a:tab pos="0" algn="l"/>
              </a:tabLst>
              <a:defRPr/>
            </a:pPr>
            <a:endParaRPr lang="en-GB" sz="3200" b="1" dirty="0">
              <a:solidFill>
                <a:schemeClr val="tx2"/>
              </a:solidFill>
              <a:latin typeface="+mj-lt"/>
            </a:endParaRPr>
          </a:p>
          <a:p>
            <a:pPr marL="447675" indent="-381000" algn="ctr" eaLnBrk="1" hangingPunct="1">
              <a:spcBef>
                <a:spcPts val="638"/>
              </a:spcBef>
              <a:tabLst>
                <a:tab pos="0" algn="l"/>
              </a:tabLst>
              <a:defRPr/>
            </a:pPr>
            <a:endParaRPr lang="en-GB" sz="3200" b="1" dirty="0">
              <a:solidFill>
                <a:schemeClr val="tx2"/>
              </a:solidFill>
              <a:latin typeface="+mj-lt"/>
            </a:endParaRPr>
          </a:p>
          <a:p>
            <a:pPr marL="447675" indent="-381000" algn="ctr" eaLnBrk="1" hangingPunct="1">
              <a:spcBef>
                <a:spcPts val="638"/>
              </a:spcBef>
              <a:tabLst>
                <a:tab pos="0" algn="l"/>
              </a:tabLst>
              <a:defRPr/>
            </a:pPr>
            <a:r>
              <a:rPr lang="en-GB" sz="3200" b="1" dirty="0">
                <a:solidFill>
                  <a:schemeClr val="tx2"/>
                </a:solidFill>
                <a:latin typeface="+mj-lt"/>
              </a:rPr>
              <a:t>WHAT SHOULD COUNTRIES ESTABLISH?</a:t>
            </a:r>
            <a:endParaRPr lang="es-UY" sz="3200" dirty="0">
              <a:solidFill>
                <a:schemeClr val="tx2"/>
              </a:solidFill>
              <a:latin typeface="+mj-lt"/>
            </a:endParaRPr>
          </a:p>
        </p:txBody>
      </p:sp>
    </p:spTree>
    <p:extLst>
      <p:ext uri="{BB962C8B-B14F-4D97-AF65-F5344CB8AC3E}">
        <p14:creationId xmlns:p14="http://schemas.microsoft.com/office/powerpoint/2010/main" val="32250647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266700"/>
            <a:ext cx="8229600" cy="1398588"/>
          </a:xfrm>
        </p:spPr>
        <p:txBody>
          <a:bodyPr/>
          <a:lstStyle/>
          <a:p>
            <a:pPr algn="ctr"/>
            <a:r>
              <a:rPr lang="es-UY" altLang="es-ES" sz="3600" b="1" dirty="0">
                <a:solidFill>
                  <a:schemeClr val="tx2"/>
                </a:solidFill>
              </a:rPr>
              <a:t>REPORTING ENTITIES</a:t>
            </a:r>
            <a:endParaRPr lang="es-ES" sz="3600" dirty="0">
              <a:solidFill>
                <a:schemeClr val="tx2"/>
              </a:solidFill>
            </a:endParaRPr>
          </a:p>
        </p:txBody>
      </p:sp>
      <p:sp>
        <p:nvSpPr>
          <p:cNvPr id="3" name="Subtítulo 2"/>
          <p:cNvSpPr>
            <a:spLocks noGrp="1"/>
          </p:cNvSpPr>
          <p:nvPr>
            <p:ph type="subTitle" idx="4294967295"/>
          </p:nvPr>
        </p:nvSpPr>
        <p:spPr>
          <a:xfrm>
            <a:off x="0" y="1260764"/>
            <a:ext cx="8229600" cy="5194011"/>
          </a:xfrm>
        </p:spPr>
        <p:txBody>
          <a:bodyPr>
            <a:normAutofit/>
          </a:bodyPr>
          <a:lstStyle/>
          <a:p>
            <a:pPr algn="just">
              <a:defRPr/>
            </a:pPr>
            <a:r>
              <a:rPr lang="en-GB" sz="2800" dirty="0">
                <a:solidFill>
                  <a:schemeClr val="tx2"/>
                </a:solidFill>
              </a:rPr>
              <a:t>designate certain entities and activities in order to improve the prevention and detection of unusual or suspicious transactions in areas that may present ML/FT risks.</a:t>
            </a:r>
            <a:endParaRPr lang="es-ES" sz="2800" dirty="0">
              <a:solidFill>
                <a:schemeClr val="tx2"/>
              </a:solidFill>
            </a:endParaRPr>
          </a:p>
          <a:p>
            <a:pPr algn="just">
              <a:defRPr/>
            </a:pPr>
            <a:r>
              <a:rPr lang="en-GB" sz="2800" dirty="0">
                <a:solidFill>
                  <a:schemeClr val="tx2"/>
                </a:solidFill>
              </a:rPr>
              <a:t>subjects that, due to the activities they carry out, are in a position to become partners of the State in the fight against these scourges.</a:t>
            </a:r>
            <a:endParaRPr lang="es-ES" sz="2800" dirty="0">
              <a:solidFill>
                <a:schemeClr val="accent1"/>
              </a:solidFill>
            </a:endParaRPr>
          </a:p>
        </p:txBody>
      </p:sp>
    </p:spTree>
    <p:extLst>
      <p:ext uri="{BB962C8B-B14F-4D97-AF65-F5344CB8AC3E}">
        <p14:creationId xmlns:p14="http://schemas.microsoft.com/office/powerpoint/2010/main" val="655702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266700"/>
            <a:ext cx="8229600" cy="1398588"/>
          </a:xfrm>
        </p:spPr>
        <p:txBody>
          <a:bodyPr/>
          <a:lstStyle/>
          <a:p>
            <a:pPr algn="ctr"/>
            <a:r>
              <a:rPr lang="es-UY" altLang="es-ES" sz="3600" b="1" dirty="0">
                <a:solidFill>
                  <a:schemeClr val="tx2"/>
                </a:solidFill>
              </a:rPr>
              <a:t>REPORTING ENTITIES</a:t>
            </a:r>
            <a:endParaRPr lang="es-ES" sz="3600" dirty="0">
              <a:solidFill>
                <a:schemeClr val="tx2"/>
              </a:solidFill>
            </a:endParaRPr>
          </a:p>
        </p:txBody>
      </p:sp>
      <p:sp>
        <p:nvSpPr>
          <p:cNvPr id="3" name="Subtítulo 2"/>
          <p:cNvSpPr>
            <a:spLocks noGrp="1"/>
          </p:cNvSpPr>
          <p:nvPr>
            <p:ph type="subTitle" idx="4294967295"/>
          </p:nvPr>
        </p:nvSpPr>
        <p:spPr>
          <a:xfrm>
            <a:off x="0" y="1260764"/>
            <a:ext cx="8229600" cy="5194011"/>
          </a:xfrm>
        </p:spPr>
        <p:txBody>
          <a:bodyPr>
            <a:normAutofit fontScale="40000" lnSpcReduction="20000"/>
          </a:bodyPr>
          <a:lstStyle/>
          <a:p>
            <a:pPr algn="just">
              <a:defRPr/>
            </a:pPr>
            <a:r>
              <a:rPr lang="en-GB" sz="8600" dirty="0">
                <a:solidFill>
                  <a:schemeClr val="tx2"/>
                </a:solidFill>
              </a:rPr>
              <a:t>are suitable for detecting and reporting those businesses suspected of </a:t>
            </a:r>
            <a:r>
              <a:rPr lang="en-GB" sz="8600" dirty="0" err="1">
                <a:solidFill>
                  <a:schemeClr val="tx2"/>
                </a:solidFill>
              </a:rPr>
              <a:t>maneuvering</a:t>
            </a:r>
            <a:r>
              <a:rPr lang="en-GB" sz="8600" dirty="0">
                <a:solidFill>
                  <a:schemeClr val="tx2"/>
                </a:solidFill>
              </a:rPr>
              <a:t> with assets of illicit origin, or which, being licit, are suspected of being destined to the financing of terrorism</a:t>
            </a:r>
          </a:p>
          <a:p>
            <a:pPr algn="just">
              <a:defRPr/>
            </a:pPr>
            <a:endParaRPr lang="es-ES" sz="8600" dirty="0">
              <a:solidFill>
                <a:schemeClr val="tx2"/>
              </a:solidFill>
            </a:endParaRPr>
          </a:p>
          <a:p>
            <a:pPr algn="just">
              <a:defRPr/>
            </a:pPr>
            <a:r>
              <a:rPr lang="en-GB" sz="8600" dirty="0">
                <a:solidFill>
                  <a:schemeClr val="tx2"/>
                </a:solidFill>
              </a:rPr>
              <a:t>designating obligated parties is vital to ensure that the reporting mechanism, and therefore the system for preventing money laundering and terrorist financing, functions satisfactorily</a:t>
            </a:r>
            <a:endParaRPr lang="es-ES" sz="8600" dirty="0">
              <a:solidFill>
                <a:schemeClr val="tx2"/>
              </a:solidFill>
            </a:endParaRPr>
          </a:p>
          <a:p>
            <a:pPr algn="just">
              <a:defRPr/>
            </a:pPr>
            <a:endParaRPr lang="es-ES" sz="2800" dirty="0">
              <a:solidFill>
                <a:schemeClr val="accent1"/>
              </a:solidFill>
            </a:endParaRPr>
          </a:p>
        </p:txBody>
      </p:sp>
    </p:spTree>
    <p:extLst>
      <p:ext uri="{BB962C8B-B14F-4D97-AF65-F5344CB8AC3E}">
        <p14:creationId xmlns:p14="http://schemas.microsoft.com/office/powerpoint/2010/main" val="3127774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266700"/>
            <a:ext cx="8229600" cy="1398588"/>
          </a:xfrm>
        </p:spPr>
        <p:txBody>
          <a:bodyPr/>
          <a:lstStyle/>
          <a:p>
            <a:pPr algn="ctr"/>
            <a:r>
              <a:rPr lang="es-UY" altLang="es-ES" sz="3600" b="1" dirty="0">
                <a:solidFill>
                  <a:schemeClr val="tx2"/>
                </a:solidFill>
              </a:rPr>
              <a:t>REPORTING ENTITIES</a:t>
            </a:r>
            <a:endParaRPr lang="es-ES" sz="3600" dirty="0">
              <a:solidFill>
                <a:schemeClr val="tx2"/>
              </a:solidFill>
            </a:endParaRPr>
          </a:p>
        </p:txBody>
      </p:sp>
      <p:sp>
        <p:nvSpPr>
          <p:cNvPr id="3" name="Subtítulo 2"/>
          <p:cNvSpPr>
            <a:spLocks noGrp="1"/>
          </p:cNvSpPr>
          <p:nvPr>
            <p:ph type="subTitle" idx="4294967295"/>
          </p:nvPr>
        </p:nvSpPr>
        <p:spPr>
          <a:xfrm>
            <a:off x="0" y="1260764"/>
            <a:ext cx="8229600" cy="5194011"/>
          </a:xfrm>
        </p:spPr>
        <p:txBody>
          <a:bodyPr>
            <a:normAutofit/>
          </a:bodyPr>
          <a:lstStyle/>
          <a:p>
            <a:pPr marL="0" indent="0" algn="just">
              <a:buNone/>
              <a:defRPr/>
            </a:pPr>
            <a:endParaRPr lang="es-ES" sz="2800" dirty="0">
              <a:solidFill>
                <a:schemeClr val="tx2"/>
              </a:solidFill>
            </a:endParaRPr>
          </a:p>
          <a:p>
            <a:pPr algn="just">
              <a:defRPr/>
            </a:pPr>
            <a:r>
              <a:rPr lang="es-ES" sz="2800" b="1" dirty="0">
                <a:solidFill>
                  <a:schemeClr val="tx2"/>
                </a:solidFill>
              </a:rPr>
              <a:t>FINANCIAL</a:t>
            </a:r>
          </a:p>
          <a:p>
            <a:pPr algn="just">
              <a:defRPr/>
            </a:pPr>
            <a:endParaRPr lang="es-ES" sz="2800" b="1" dirty="0">
              <a:solidFill>
                <a:schemeClr val="tx2"/>
              </a:solidFill>
            </a:endParaRPr>
          </a:p>
          <a:p>
            <a:pPr algn="just">
              <a:defRPr/>
            </a:pPr>
            <a:r>
              <a:rPr lang="es-ES" sz="2800" b="1" dirty="0">
                <a:solidFill>
                  <a:schemeClr val="tx2"/>
                </a:solidFill>
              </a:rPr>
              <a:t>NON-FINANCIAL – DESIGNATED NON-FINANCIAL ACTIVITIES AND PROFESSIONS </a:t>
            </a:r>
          </a:p>
          <a:p>
            <a:pPr algn="just">
              <a:defRPr/>
            </a:pPr>
            <a:endParaRPr lang="es-ES" sz="2800" b="1" dirty="0">
              <a:solidFill>
                <a:schemeClr val="tx2"/>
              </a:solidFill>
            </a:endParaRPr>
          </a:p>
          <a:p>
            <a:pPr algn="just">
              <a:defRPr/>
            </a:pPr>
            <a:r>
              <a:rPr lang="es-ES" sz="2800" b="1" dirty="0">
                <a:solidFill>
                  <a:schemeClr val="tx2"/>
                </a:solidFill>
              </a:rPr>
              <a:t>VIRTUAL ASSET SERVICE PROVIDERS – </a:t>
            </a:r>
            <a:r>
              <a:rPr lang="es-ES" sz="2800" b="1" dirty="0" err="1">
                <a:solidFill>
                  <a:schemeClr val="tx2"/>
                </a:solidFill>
              </a:rPr>
              <a:t>VASP’s</a:t>
            </a:r>
            <a:endParaRPr lang="es-ES" sz="2800" dirty="0">
              <a:solidFill>
                <a:schemeClr val="accent1"/>
              </a:solidFill>
            </a:endParaRPr>
          </a:p>
        </p:txBody>
      </p:sp>
    </p:spTree>
    <p:extLst>
      <p:ext uri="{BB962C8B-B14F-4D97-AF65-F5344CB8AC3E}">
        <p14:creationId xmlns:p14="http://schemas.microsoft.com/office/powerpoint/2010/main" val="2766480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body"/>
          </p:nvPr>
        </p:nvSpPr>
        <p:spPr>
          <a:xfrm>
            <a:off x="457200" y="1989138"/>
            <a:ext cx="8229600" cy="4176712"/>
          </a:xfrm>
        </p:spPr>
        <p:txBody>
          <a:bodyPr>
            <a:normAutofit/>
          </a:bodyPr>
          <a:lstStyle/>
          <a:p>
            <a:pPr>
              <a:buFont typeface="Arial" panose="020B0604020202020204" pitchFamily="34" charset="0"/>
              <a:buNone/>
              <a:defRPr/>
            </a:pPr>
            <a:r>
              <a:rPr lang="en-GB" sz="2400" b="1" dirty="0">
                <a:solidFill>
                  <a:schemeClr val="tx2"/>
                </a:solidFill>
                <a:ea typeface="Arial Unicode MS" pitchFamily="34" charset="-128"/>
                <a:cs typeface="Arial Unicode MS" pitchFamily="34" charset="-128"/>
              </a:rPr>
              <a:t>Main obligations:</a:t>
            </a:r>
          </a:p>
          <a:p>
            <a:pPr>
              <a:buFont typeface="Arial" panose="020B0604020202020204" pitchFamily="34" charset="0"/>
              <a:buNone/>
              <a:defRPr/>
            </a:pPr>
            <a:endParaRPr lang="en-GB" sz="2400" b="1" dirty="0">
              <a:solidFill>
                <a:schemeClr val="tx2"/>
              </a:solidFill>
              <a:ea typeface="Arial Unicode MS" pitchFamily="34" charset="-128"/>
              <a:cs typeface="Arial Unicode MS" pitchFamily="34" charset="-128"/>
            </a:endParaRPr>
          </a:p>
          <a:p>
            <a:pPr>
              <a:buFont typeface="Arial" panose="020B0604020202020204" pitchFamily="34" charset="0"/>
              <a:buNone/>
              <a:defRPr/>
            </a:pPr>
            <a:r>
              <a:rPr lang="en-GB" sz="2400" b="1" dirty="0">
                <a:solidFill>
                  <a:schemeClr val="tx2"/>
                </a:solidFill>
                <a:ea typeface="Arial Unicode MS" pitchFamily="34" charset="-128"/>
                <a:cs typeface="Arial Unicode MS" pitchFamily="34" charset="-128"/>
              </a:rPr>
              <a:t>Suspicious Transaction Report (STR)</a:t>
            </a:r>
          </a:p>
          <a:p>
            <a:pPr>
              <a:buFont typeface="Arial" panose="020B0604020202020204" pitchFamily="34" charset="0"/>
              <a:buNone/>
              <a:defRPr/>
            </a:pPr>
            <a:r>
              <a:rPr lang="en-GB" sz="2400" b="1" dirty="0">
                <a:solidFill>
                  <a:schemeClr val="tx2"/>
                </a:solidFill>
                <a:ea typeface="Arial Unicode MS" pitchFamily="34" charset="-128"/>
                <a:cs typeface="Arial Unicode MS" pitchFamily="34" charset="-128"/>
              </a:rPr>
              <a:t>Customer Due Diligence and Risk Analysis</a:t>
            </a:r>
          </a:p>
          <a:p>
            <a:pPr>
              <a:buFont typeface="Arial" panose="020B0604020202020204" pitchFamily="34" charset="0"/>
              <a:buNone/>
              <a:defRPr/>
            </a:pPr>
            <a:r>
              <a:rPr lang="en-GB" sz="2400" b="1" dirty="0">
                <a:solidFill>
                  <a:schemeClr val="tx2"/>
                </a:solidFill>
                <a:ea typeface="Arial Unicode MS" pitchFamily="34" charset="-128"/>
                <a:cs typeface="Arial Unicode MS" pitchFamily="34" charset="-128"/>
              </a:rPr>
              <a:t>Record Keeping</a:t>
            </a:r>
            <a:endParaRPr lang="es-UY" sz="2400" b="1" dirty="0">
              <a:solidFill>
                <a:schemeClr val="tx2"/>
              </a:solidFill>
              <a:ea typeface="Arial Unicode MS" pitchFamily="34" charset="-128"/>
              <a:cs typeface="Arial Unicode MS" pitchFamily="34" charset="-128"/>
            </a:endParaRPr>
          </a:p>
        </p:txBody>
      </p:sp>
      <p:sp>
        <p:nvSpPr>
          <p:cNvPr id="77826" name="1 Título"/>
          <p:cNvSpPr>
            <a:spLocks noGrp="1"/>
          </p:cNvSpPr>
          <p:nvPr>
            <p:ph type="title"/>
          </p:nvPr>
        </p:nvSpPr>
        <p:spPr>
          <a:xfrm>
            <a:off x="457200" y="268288"/>
            <a:ext cx="8229600" cy="1398587"/>
          </a:xfrm>
        </p:spPr>
        <p:txBody>
          <a:bodyPr>
            <a:normAutofit/>
          </a:bodyPr>
          <a:lstStyle/>
          <a:p>
            <a:pPr algn="ctr"/>
            <a:r>
              <a:rPr lang="en-GB" altLang="es-ES_tradnl" sz="3200" b="1" dirty="0">
                <a:solidFill>
                  <a:schemeClr val="tx2"/>
                </a:solidFill>
                <a:cs typeface="Calibri" panose="020F0502020204030204" pitchFamily="34" charset="0"/>
              </a:rPr>
              <a:t>OBLIGATIONS OF THE REPORTING ENTITIES</a:t>
            </a:r>
            <a:endParaRPr lang="es-UY" altLang="es-ES_tradnl" sz="3200" b="1" dirty="0">
              <a:solidFill>
                <a:schemeClr val="tx2"/>
              </a:solidFill>
              <a:cs typeface="Calibri" panose="020F0502020204030204" pitchFamily="34" charset="0"/>
            </a:endParaRPr>
          </a:p>
        </p:txBody>
      </p:sp>
    </p:spTree>
    <p:extLst>
      <p:ext uri="{BB962C8B-B14F-4D97-AF65-F5344CB8AC3E}">
        <p14:creationId xmlns:p14="http://schemas.microsoft.com/office/powerpoint/2010/main" val="200760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body"/>
          </p:nvPr>
        </p:nvSpPr>
        <p:spPr>
          <a:xfrm>
            <a:off x="249382" y="1343891"/>
            <a:ext cx="8229600" cy="4821959"/>
          </a:xfrm>
        </p:spPr>
        <p:txBody>
          <a:bodyPr>
            <a:normAutofit fontScale="25000" lnSpcReduction="20000"/>
          </a:bodyPr>
          <a:lstStyle/>
          <a:p>
            <a:pPr lvl="0">
              <a:buClr>
                <a:srgbClr val="0F6FC6"/>
              </a:buClr>
              <a:buSzPct val="80000"/>
              <a:defRPr/>
            </a:pPr>
            <a:endParaRPr lang="es-MX" sz="9600" b="1" dirty="0">
              <a:solidFill>
                <a:srgbClr val="17406D"/>
              </a:solidFill>
              <a:latin typeface="+mn-lt"/>
              <a:ea typeface="Arial Unicode MS" pitchFamily="34" charset="-128"/>
              <a:cs typeface="Arial Unicode MS" pitchFamily="34" charset="-128"/>
            </a:endParaRPr>
          </a:p>
          <a:p>
            <a:pPr lvl="0">
              <a:buClr>
                <a:srgbClr val="0F6FC6"/>
              </a:buClr>
              <a:buSzPct val="80000"/>
              <a:defRPr/>
            </a:pPr>
            <a:r>
              <a:rPr lang="es-MX" sz="9600" b="1" dirty="0">
                <a:solidFill>
                  <a:srgbClr val="17406D"/>
                </a:solidFill>
                <a:latin typeface="+mn-lt"/>
                <a:ea typeface="Arial Unicode MS" pitchFamily="34" charset="-128"/>
                <a:cs typeface="Arial Unicode MS" pitchFamily="34" charset="-128"/>
              </a:rPr>
              <a:t>CHILE - 78 % FINANCIAL SYSTEM </a:t>
            </a:r>
          </a:p>
          <a:p>
            <a:pPr lvl="0">
              <a:buClr>
                <a:srgbClr val="0F6FC6"/>
              </a:buClr>
              <a:buSzPct val="80000"/>
              <a:defRPr/>
            </a:pPr>
            <a:r>
              <a:rPr lang="es-MX" sz="9600" b="1" dirty="0">
                <a:solidFill>
                  <a:srgbClr val="17406D"/>
                </a:solidFill>
                <a:latin typeface="+mn-lt"/>
                <a:ea typeface="Arial Unicode MS" pitchFamily="34" charset="-128"/>
                <a:cs typeface="Arial Unicode MS" pitchFamily="34" charset="-128"/>
              </a:rPr>
              <a:t>            - 15% CASINOS</a:t>
            </a:r>
          </a:p>
          <a:p>
            <a:pPr lvl="0">
              <a:buClr>
                <a:srgbClr val="0F6FC6"/>
              </a:buClr>
              <a:buSzPct val="80000"/>
              <a:defRPr/>
            </a:pPr>
            <a:r>
              <a:rPr lang="es-MX" sz="9600" b="1" dirty="0">
                <a:solidFill>
                  <a:srgbClr val="17406D"/>
                </a:solidFill>
                <a:latin typeface="+mn-lt"/>
                <a:ea typeface="Arial Unicode MS" pitchFamily="34" charset="-128"/>
                <a:cs typeface="Arial Unicode MS" pitchFamily="34" charset="-128"/>
              </a:rPr>
              <a:t>            - 7 % OTHER D</a:t>
            </a:r>
            <a:r>
              <a:rPr lang="en-US" sz="9600" b="1" dirty="0">
                <a:solidFill>
                  <a:schemeClr val="tx2"/>
                </a:solidFill>
                <a:latin typeface="+mn-lt"/>
                <a:cs typeface="Times New Roman" panose="02020603050405020304" pitchFamily="18" charset="0"/>
              </a:rPr>
              <a:t>NFBP</a:t>
            </a:r>
            <a:endParaRPr lang="es-MX" sz="9600" b="1" dirty="0">
              <a:solidFill>
                <a:srgbClr val="17406D"/>
              </a:solidFill>
              <a:latin typeface="+mn-lt"/>
              <a:ea typeface="Arial Unicode MS" pitchFamily="34" charset="-128"/>
              <a:cs typeface="Arial Unicode MS" pitchFamily="34" charset="-128"/>
            </a:endParaRPr>
          </a:p>
          <a:p>
            <a:pPr lvl="0">
              <a:buClr>
                <a:srgbClr val="0F6FC6"/>
              </a:buClr>
              <a:buSzPct val="80000"/>
              <a:defRPr/>
            </a:pPr>
            <a:endParaRPr lang="es-MX" sz="9600" b="1" dirty="0">
              <a:solidFill>
                <a:srgbClr val="17406D"/>
              </a:solidFill>
              <a:latin typeface="+mn-lt"/>
              <a:ea typeface="Arial Unicode MS" pitchFamily="34" charset="-128"/>
              <a:cs typeface="Arial Unicode MS" pitchFamily="34" charset="-128"/>
            </a:endParaRPr>
          </a:p>
          <a:p>
            <a:pPr lvl="0">
              <a:buClr>
                <a:srgbClr val="0F6FC6"/>
              </a:buClr>
              <a:buSzPct val="80000"/>
              <a:defRPr/>
            </a:pPr>
            <a:r>
              <a:rPr lang="es-MX" sz="9600" b="1" dirty="0">
                <a:solidFill>
                  <a:srgbClr val="17406D"/>
                </a:solidFill>
                <a:latin typeface="+mn-lt"/>
                <a:ea typeface="Arial Unicode MS" pitchFamily="34" charset="-128"/>
                <a:cs typeface="Arial Unicode MS" pitchFamily="34" charset="-128"/>
              </a:rPr>
              <a:t>MEXICO - 99,55% FINANCIAL SYSTEM</a:t>
            </a:r>
          </a:p>
          <a:p>
            <a:pPr lvl="0">
              <a:buClr>
                <a:srgbClr val="0F6FC6"/>
              </a:buClr>
              <a:buSzPct val="80000"/>
              <a:defRPr/>
            </a:pPr>
            <a:r>
              <a:rPr lang="es-MX" sz="9600" b="1" dirty="0">
                <a:solidFill>
                  <a:srgbClr val="17406D"/>
                </a:solidFill>
                <a:latin typeface="+mn-lt"/>
                <a:ea typeface="Arial Unicode MS" pitchFamily="34" charset="-128"/>
                <a:cs typeface="Arial Unicode MS" pitchFamily="34" charset="-128"/>
              </a:rPr>
              <a:t>                 - 0, 45 % D</a:t>
            </a:r>
            <a:r>
              <a:rPr lang="en-US" sz="9600" b="1" dirty="0">
                <a:solidFill>
                  <a:schemeClr val="tx2"/>
                </a:solidFill>
                <a:latin typeface="+mn-lt"/>
                <a:cs typeface="Times New Roman" panose="02020603050405020304" pitchFamily="18" charset="0"/>
              </a:rPr>
              <a:t>NFBP</a:t>
            </a:r>
            <a:endParaRPr lang="es-MX" sz="9600" b="1" dirty="0">
              <a:solidFill>
                <a:srgbClr val="17406D"/>
              </a:solidFill>
              <a:latin typeface="+mn-lt"/>
              <a:ea typeface="Arial Unicode MS" pitchFamily="34" charset="-128"/>
              <a:cs typeface="Arial Unicode MS" pitchFamily="34" charset="-128"/>
            </a:endParaRPr>
          </a:p>
          <a:p>
            <a:pPr lvl="0">
              <a:buClr>
                <a:srgbClr val="0F6FC6"/>
              </a:buClr>
              <a:buSzPct val="80000"/>
              <a:defRPr/>
            </a:pPr>
            <a:endParaRPr lang="es-MX" sz="9600" b="1" dirty="0">
              <a:solidFill>
                <a:srgbClr val="17406D"/>
              </a:solidFill>
              <a:latin typeface="+mn-lt"/>
              <a:ea typeface="Arial Unicode MS" pitchFamily="34" charset="-128"/>
              <a:cs typeface="Arial Unicode MS" pitchFamily="34" charset="-128"/>
            </a:endParaRPr>
          </a:p>
          <a:p>
            <a:pPr lvl="0">
              <a:buClr>
                <a:srgbClr val="0F6FC6"/>
              </a:buClr>
              <a:buSzPct val="80000"/>
              <a:defRPr/>
            </a:pPr>
            <a:r>
              <a:rPr lang="es-MX" sz="9600" b="1" dirty="0">
                <a:solidFill>
                  <a:srgbClr val="17406D"/>
                </a:solidFill>
                <a:latin typeface="+mn-lt"/>
                <a:ea typeface="Arial Unicode MS" pitchFamily="34" charset="-128"/>
                <a:cs typeface="Arial Unicode MS" pitchFamily="34" charset="-128"/>
              </a:rPr>
              <a:t>PANAMA - 95% FINANCIAL SYSTEM</a:t>
            </a:r>
          </a:p>
          <a:p>
            <a:pPr lvl="0">
              <a:buClr>
                <a:srgbClr val="0F6FC6"/>
              </a:buClr>
              <a:buSzPct val="80000"/>
              <a:defRPr/>
            </a:pPr>
            <a:r>
              <a:rPr lang="es-MX" sz="9600" b="1" dirty="0">
                <a:solidFill>
                  <a:srgbClr val="17406D"/>
                </a:solidFill>
                <a:latin typeface="+mn-lt"/>
                <a:ea typeface="Arial Unicode MS" pitchFamily="34" charset="-128"/>
                <a:cs typeface="Arial Unicode MS" pitchFamily="34" charset="-128"/>
              </a:rPr>
              <a:t>                   - 5 % D</a:t>
            </a:r>
            <a:r>
              <a:rPr lang="en-US" sz="9600" b="1" dirty="0">
                <a:solidFill>
                  <a:schemeClr val="tx2"/>
                </a:solidFill>
                <a:latin typeface="+mn-lt"/>
                <a:cs typeface="Times New Roman" panose="02020603050405020304" pitchFamily="18" charset="0"/>
              </a:rPr>
              <a:t>NFBP</a:t>
            </a:r>
            <a:endParaRPr lang="es-MX" sz="9600" b="1" dirty="0">
              <a:solidFill>
                <a:srgbClr val="17406D"/>
              </a:solidFill>
              <a:latin typeface="+mn-lt"/>
              <a:ea typeface="Arial Unicode MS" pitchFamily="34" charset="-128"/>
              <a:cs typeface="Arial Unicode MS" pitchFamily="34" charset="-128"/>
            </a:endParaRPr>
          </a:p>
          <a:p>
            <a:pPr lvl="0">
              <a:buClr>
                <a:srgbClr val="0F6FC6"/>
              </a:buClr>
              <a:buSzPct val="80000"/>
              <a:defRPr/>
            </a:pPr>
            <a:endParaRPr lang="es-MX" sz="9600" b="1" dirty="0">
              <a:solidFill>
                <a:srgbClr val="17406D"/>
              </a:solidFill>
              <a:latin typeface="+mn-lt"/>
              <a:ea typeface="Arial Unicode MS" pitchFamily="34" charset="-128"/>
              <a:cs typeface="Arial Unicode MS" pitchFamily="34" charset="-128"/>
            </a:endParaRPr>
          </a:p>
          <a:p>
            <a:pPr lvl="0">
              <a:buClr>
                <a:srgbClr val="0F6FC6"/>
              </a:buClr>
              <a:buSzPct val="80000"/>
              <a:defRPr/>
            </a:pPr>
            <a:r>
              <a:rPr lang="es-MX" sz="9600" b="1" dirty="0">
                <a:solidFill>
                  <a:srgbClr val="17406D"/>
                </a:solidFill>
                <a:latin typeface="+mn-lt"/>
                <a:ea typeface="Arial Unicode MS" pitchFamily="34" charset="-128"/>
                <a:cs typeface="Arial Unicode MS" pitchFamily="34" charset="-128"/>
              </a:rPr>
              <a:t>PARAGUAY - 98 % FINANCIAL SYSTEM</a:t>
            </a:r>
          </a:p>
          <a:p>
            <a:pPr lvl="0">
              <a:buClr>
                <a:srgbClr val="0F6FC6"/>
              </a:buClr>
              <a:buSzPct val="80000"/>
              <a:defRPr/>
            </a:pPr>
            <a:r>
              <a:rPr lang="es-MX" sz="9600" b="1" dirty="0">
                <a:solidFill>
                  <a:srgbClr val="17406D"/>
                </a:solidFill>
                <a:latin typeface="+mn-lt"/>
                <a:ea typeface="Arial Unicode MS" pitchFamily="34" charset="-128"/>
                <a:cs typeface="Arial Unicode MS" pitchFamily="34" charset="-128"/>
              </a:rPr>
              <a:t>                       - 2 % D</a:t>
            </a:r>
            <a:r>
              <a:rPr lang="en-US" sz="9600" b="1" dirty="0">
                <a:solidFill>
                  <a:schemeClr val="tx2"/>
                </a:solidFill>
                <a:latin typeface="+mn-lt"/>
                <a:cs typeface="Times New Roman" panose="02020603050405020304" pitchFamily="18" charset="0"/>
              </a:rPr>
              <a:t>NFBP</a:t>
            </a:r>
            <a:endParaRPr lang="es-MX" sz="9600" b="1" dirty="0">
              <a:solidFill>
                <a:srgbClr val="17406D"/>
              </a:solidFill>
              <a:latin typeface="+mn-lt"/>
              <a:ea typeface="Arial Unicode MS" pitchFamily="34" charset="-128"/>
              <a:cs typeface="Arial Unicode MS" pitchFamily="34" charset="-128"/>
            </a:endParaRPr>
          </a:p>
          <a:p>
            <a:pPr lvl="0">
              <a:buClr>
                <a:srgbClr val="0F6FC6"/>
              </a:buClr>
              <a:buSzPct val="80000"/>
              <a:defRPr/>
            </a:pPr>
            <a:endParaRPr lang="es-MX" sz="9600" b="1" dirty="0">
              <a:solidFill>
                <a:srgbClr val="17406D"/>
              </a:solidFill>
              <a:latin typeface="+mn-lt"/>
              <a:ea typeface="Arial Unicode MS" pitchFamily="34" charset="-128"/>
              <a:cs typeface="Arial Unicode MS" pitchFamily="34" charset="-128"/>
            </a:endParaRPr>
          </a:p>
          <a:p>
            <a:pPr lvl="0">
              <a:buClr>
                <a:srgbClr val="0F6FC6"/>
              </a:buClr>
              <a:buSzPct val="80000"/>
              <a:defRPr/>
            </a:pPr>
            <a:r>
              <a:rPr lang="es-MX" sz="9600" b="1" dirty="0">
                <a:solidFill>
                  <a:srgbClr val="17406D"/>
                </a:solidFill>
                <a:latin typeface="+mn-lt"/>
                <a:ea typeface="Arial Unicode MS" pitchFamily="34" charset="-128"/>
                <a:cs typeface="Arial Unicode MS" pitchFamily="34" charset="-128"/>
              </a:rPr>
              <a:t>URUGUAY - 95,23 % FINANCIAL SYSTEM </a:t>
            </a:r>
          </a:p>
          <a:p>
            <a:pPr lvl="0">
              <a:buClr>
                <a:srgbClr val="0F6FC6"/>
              </a:buClr>
              <a:buSzPct val="80000"/>
              <a:defRPr/>
            </a:pPr>
            <a:r>
              <a:rPr lang="es-MX" sz="9600" b="1" dirty="0">
                <a:solidFill>
                  <a:srgbClr val="17406D"/>
                </a:solidFill>
                <a:latin typeface="+mn-lt"/>
                <a:ea typeface="Arial Unicode MS" pitchFamily="34" charset="-128"/>
                <a:cs typeface="Arial Unicode MS" pitchFamily="34" charset="-128"/>
              </a:rPr>
              <a:t>                     - 4,77% D</a:t>
            </a:r>
            <a:r>
              <a:rPr lang="en-US" sz="9600" b="1" dirty="0">
                <a:solidFill>
                  <a:schemeClr val="tx2"/>
                </a:solidFill>
                <a:latin typeface="+mn-lt"/>
                <a:cs typeface="Times New Roman" panose="02020603050405020304" pitchFamily="18" charset="0"/>
              </a:rPr>
              <a:t>NFBP</a:t>
            </a:r>
            <a:endParaRPr lang="es-MX" sz="2100" b="1" dirty="0">
              <a:solidFill>
                <a:schemeClr val="tx2"/>
              </a:solidFill>
              <a:latin typeface="+mn-lt"/>
              <a:ea typeface="Arial Unicode MS" pitchFamily="34" charset="-128"/>
              <a:cs typeface="Arial Unicode MS" pitchFamily="34" charset="-128"/>
            </a:endParaRPr>
          </a:p>
          <a:p>
            <a:pPr lvl="0">
              <a:buClr>
                <a:srgbClr val="0F6FC6"/>
              </a:buClr>
              <a:buSzPct val="80000"/>
              <a:defRPr/>
            </a:pPr>
            <a:endParaRPr lang="es-EC" sz="2000" b="1" dirty="0">
              <a:solidFill>
                <a:schemeClr val="tx2"/>
              </a:solidFill>
              <a:latin typeface="+mn-lt"/>
              <a:ea typeface="Arial Unicode MS" pitchFamily="34" charset="-128"/>
              <a:cs typeface="Arial Unicode MS" pitchFamily="34" charset="-128"/>
            </a:endParaRPr>
          </a:p>
          <a:p>
            <a:pPr lvl="0">
              <a:buClr>
                <a:srgbClr val="0F6FC6"/>
              </a:buClr>
              <a:buSzPct val="80000"/>
              <a:defRPr/>
            </a:pPr>
            <a:endParaRPr lang="es-EC" sz="2000" b="1" dirty="0">
              <a:solidFill>
                <a:schemeClr val="tx2"/>
              </a:solidFill>
              <a:latin typeface="+mn-lt"/>
              <a:ea typeface="Arial Unicode MS" pitchFamily="34" charset="-128"/>
              <a:cs typeface="Arial Unicode MS" pitchFamily="34" charset="-128"/>
            </a:endParaRPr>
          </a:p>
          <a:p>
            <a:pPr>
              <a:defRPr/>
            </a:pPr>
            <a:endParaRPr lang="es-UY" sz="2000" b="1" dirty="0">
              <a:solidFill>
                <a:schemeClr val="tx2"/>
              </a:solidFill>
              <a:latin typeface="+mn-lt"/>
              <a:ea typeface="Arial Unicode MS" pitchFamily="34" charset="-128"/>
              <a:cs typeface="Arial Unicode MS" pitchFamily="34" charset="-128"/>
            </a:endParaRPr>
          </a:p>
          <a:p>
            <a:pPr>
              <a:buFont typeface="Arial" panose="020B0604020202020204" pitchFamily="34" charset="0"/>
              <a:buNone/>
              <a:defRPr/>
            </a:pPr>
            <a:r>
              <a:rPr lang="es-UY" sz="2400" b="1" dirty="0">
                <a:solidFill>
                  <a:schemeClr val="tx2"/>
                </a:solidFill>
                <a:ea typeface="Arial Unicode MS" pitchFamily="34" charset="-128"/>
                <a:cs typeface="Arial Unicode MS" pitchFamily="34" charset="-128"/>
              </a:rPr>
              <a:t> </a:t>
            </a:r>
          </a:p>
        </p:txBody>
      </p:sp>
      <p:sp>
        <p:nvSpPr>
          <p:cNvPr id="77826" name="1 Título"/>
          <p:cNvSpPr>
            <a:spLocks noGrp="1"/>
          </p:cNvSpPr>
          <p:nvPr>
            <p:ph type="title"/>
          </p:nvPr>
        </p:nvSpPr>
        <p:spPr>
          <a:xfrm>
            <a:off x="457200" y="268288"/>
            <a:ext cx="8229600" cy="826221"/>
          </a:xfrm>
        </p:spPr>
        <p:txBody>
          <a:bodyPr>
            <a:normAutofit fontScale="90000"/>
          </a:bodyPr>
          <a:lstStyle/>
          <a:p>
            <a:pPr algn="ctr"/>
            <a:r>
              <a:rPr lang="en-GB" altLang="es-ES_tradnl" sz="3200" b="1" dirty="0">
                <a:solidFill>
                  <a:schemeClr val="tx2"/>
                </a:solidFill>
                <a:cs typeface="Calibri" panose="020F0502020204030204" pitchFamily="34" charset="0"/>
              </a:rPr>
              <a:t>EFFECTIVENESS OF THE PREVENTIVE SYSTEM/PROPORTION OF THE STR</a:t>
            </a:r>
            <a:endParaRPr lang="es-UY" altLang="es-ES_tradnl" sz="3200" b="1" dirty="0">
              <a:solidFill>
                <a:schemeClr val="tx2"/>
              </a:solidFill>
              <a:cs typeface="Calibri" panose="020F0502020204030204" pitchFamily="34" charset="0"/>
            </a:endParaRPr>
          </a:p>
        </p:txBody>
      </p:sp>
    </p:spTree>
    <p:extLst>
      <p:ext uri="{BB962C8B-B14F-4D97-AF65-F5344CB8AC3E}">
        <p14:creationId xmlns:p14="http://schemas.microsoft.com/office/powerpoint/2010/main" val="4074275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body"/>
          </p:nvPr>
        </p:nvSpPr>
        <p:spPr>
          <a:xfrm>
            <a:off x="249382" y="1343891"/>
            <a:ext cx="8229600" cy="4821959"/>
          </a:xfrm>
        </p:spPr>
        <p:txBody>
          <a:bodyPr>
            <a:normAutofit fontScale="32500" lnSpcReduction="20000"/>
          </a:bodyPr>
          <a:lstStyle/>
          <a:p>
            <a:pPr algn="just"/>
            <a:endParaRPr lang="es-MX" sz="3400" b="1" dirty="0">
              <a:solidFill>
                <a:schemeClr val="tx2"/>
              </a:solidFill>
              <a:latin typeface="+mn-lt"/>
              <a:cs typeface="Times New Roman" panose="02020603050405020304" pitchFamily="18" charset="0"/>
            </a:endParaRPr>
          </a:p>
          <a:p>
            <a:pPr algn="just"/>
            <a:endParaRPr lang="es-MX" sz="3400" b="1" dirty="0">
              <a:solidFill>
                <a:schemeClr val="tx2"/>
              </a:solidFill>
              <a:latin typeface="+mn-lt"/>
              <a:cs typeface="Times New Roman" panose="02020603050405020304" pitchFamily="18" charset="0"/>
            </a:endParaRPr>
          </a:p>
          <a:p>
            <a:pPr algn="just"/>
            <a:endParaRPr lang="es-MX" sz="3400" b="1" dirty="0">
              <a:solidFill>
                <a:schemeClr val="tx2"/>
              </a:solidFill>
              <a:latin typeface="+mn-lt"/>
              <a:cs typeface="Times New Roman" panose="02020603050405020304" pitchFamily="18" charset="0"/>
            </a:endParaRPr>
          </a:p>
          <a:p>
            <a:pPr algn="just"/>
            <a:endParaRPr lang="es-MX" sz="7400" b="1" dirty="0">
              <a:solidFill>
                <a:schemeClr val="tx2"/>
              </a:solidFill>
              <a:latin typeface="+mn-lt"/>
              <a:cs typeface="Times New Roman" panose="02020603050405020304" pitchFamily="18" charset="0"/>
            </a:endParaRPr>
          </a:p>
          <a:p>
            <a:pPr algn="just"/>
            <a:r>
              <a:rPr lang="es-MX" sz="7400" b="1" dirty="0">
                <a:solidFill>
                  <a:schemeClr val="tx2"/>
                </a:solidFill>
                <a:latin typeface="+mn-lt"/>
                <a:cs typeface="Times New Roman" panose="02020603050405020304" pitchFamily="18" charset="0"/>
              </a:rPr>
              <a:t>GERMANY- 98% </a:t>
            </a:r>
            <a:r>
              <a:rPr lang="es-MX" sz="8000" b="1" dirty="0">
                <a:solidFill>
                  <a:srgbClr val="17406D"/>
                </a:solidFill>
                <a:latin typeface="+mn-lt"/>
                <a:ea typeface="Arial Unicode MS" pitchFamily="34" charset="-128"/>
                <a:cs typeface="Arial Unicode MS" pitchFamily="34" charset="-128"/>
              </a:rPr>
              <a:t>FINANCIAL SYSTEM</a:t>
            </a:r>
            <a:r>
              <a:rPr lang="es-MX" sz="7400" b="1" dirty="0">
                <a:solidFill>
                  <a:schemeClr val="tx2"/>
                </a:solidFill>
                <a:latin typeface="+mn-lt"/>
                <a:cs typeface="Times New Roman" panose="02020603050405020304" pitchFamily="18" charset="0"/>
              </a:rPr>
              <a:t> </a:t>
            </a:r>
            <a:endParaRPr lang="es-EC" sz="7400" b="1" dirty="0">
              <a:solidFill>
                <a:schemeClr val="tx2"/>
              </a:solidFill>
              <a:latin typeface="+mn-lt"/>
              <a:cs typeface="Times New Roman" panose="02020603050405020304" pitchFamily="18" charset="0"/>
            </a:endParaRPr>
          </a:p>
          <a:p>
            <a:pPr algn="just"/>
            <a:r>
              <a:rPr lang="en-US" sz="7400" b="1" dirty="0">
                <a:solidFill>
                  <a:schemeClr val="tx2"/>
                </a:solidFill>
                <a:latin typeface="+mn-lt"/>
                <a:cs typeface="Times New Roman" panose="02020603050405020304" pitchFamily="18" charset="0"/>
              </a:rPr>
              <a:t>                       - 2% DNFBP</a:t>
            </a:r>
          </a:p>
          <a:p>
            <a:pPr algn="just"/>
            <a:endParaRPr lang="en-US" sz="7400" b="1" dirty="0">
              <a:solidFill>
                <a:schemeClr val="tx2"/>
              </a:solidFill>
              <a:latin typeface="+mn-lt"/>
              <a:cs typeface="Times New Roman" panose="02020603050405020304" pitchFamily="18" charset="0"/>
            </a:endParaRPr>
          </a:p>
          <a:p>
            <a:r>
              <a:rPr lang="es-EC" sz="7400" b="1" dirty="0">
                <a:solidFill>
                  <a:schemeClr val="tx2"/>
                </a:solidFill>
                <a:latin typeface="+mn-lt"/>
                <a:cs typeface="Times New Roman" panose="02020603050405020304" pitchFamily="18" charset="0"/>
              </a:rPr>
              <a:t>FRANCE-     </a:t>
            </a:r>
            <a:r>
              <a:rPr lang="es-MX" sz="7400" b="1" dirty="0">
                <a:solidFill>
                  <a:schemeClr val="tx2"/>
                </a:solidFill>
                <a:latin typeface="+mn-lt"/>
                <a:ea typeface="Calibri" panose="020F0502020204030204" pitchFamily="34" charset="0"/>
                <a:cs typeface="Times New Roman" panose="02020603050405020304" pitchFamily="18" charset="0"/>
              </a:rPr>
              <a:t>94% </a:t>
            </a:r>
            <a:r>
              <a:rPr lang="es-MX" sz="7200" b="1" dirty="0">
                <a:solidFill>
                  <a:srgbClr val="17406D"/>
                </a:solidFill>
                <a:latin typeface="+mn-lt"/>
                <a:ea typeface="Arial Unicode MS" pitchFamily="34" charset="-128"/>
                <a:cs typeface="Arial Unicode MS" pitchFamily="34" charset="-128"/>
              </a:rPr>
              <a:t>FINANCIAL SYSTEM</a:t>
            </a:r>
            <a:endParaRPr lang="es-EC" sz="7400" dirty="0">
              <a:solidFill>
                <a:schemeClr val="tx2"/>
              </a:solidFill>
              <a:latin typeface="+mn-lt"/>
              <a:ea typeface="Calibri" panose="020F0502020204030204" pitchFamily="34" charset="0"/>
              <a:cs typeface="Times New Roman" panose="02020603050405020304" pitchFamily="18" charset="0"/>
            </a:endParaRPr>
          </a:p>
          <a:p>
            <a:pPr algn="just"/>
            <a:r>
              <a:rPr lang="es-MX" sz="7400" b="1" dirty="0">
                <a:solidFill>
                  <a:schemeClr val="tx2"/>
                </a:solidFill>
                <a:latin typeface="+mn-lt"/>
                <a:ea typeface="Calibri" panose="020F0502020204030204" pitchFamily="34" charset="0"/>
                <a:cs typeface="Times New Roman" panose="02020603050405020304" pitchFamily="18" charset="0"/>
              </a:rPr>
              <a:t>                      - 6% D</a:t>
            </a:r>
            <a:r>
              <a:rPr lang="en-US" sz="7400" b="1" dirty="0">
                <a:solidFill>
                  <a:schemeClr val="tx2"/>
                </a:solidFill>
                <a:latin typeface="+mn-lt"/>
                <a:cs typeface="Times New Roman" panose="02020603050405020304" pitchFamily="18" charset="0"/>
              </a:rPr>
              <a:t>NFBP</a:t>
            </a:r>
            <a:endParaRPr lang="es-MX" sz="7400" dirty="0">
              <a:solidFill>
                <a:schemeClr val="tx2"/>
              </a:solidFill>
              <a:latin typeface="+mn-lt"/>
              <a:ea typeface="Calibri" panose="020F0502020204030204" pitchFamily="34" charset="0"/>
              <a:cs typeface="Times New Roman" panose="02020603050405020304" pitchFamily="18" charset="0"/>
            </a:endParaRPr>
          </a:p>
          <a:p>
            <a:pPr algn="just"/>
            <a:endParaRPr lang="es-MX" sz="7400" dirty="0">
              <a:solidFill>
                <a:schemeClr val="tx2"/>
              </a:solidFill>
              <a:latin typeface="+mn-lt"/>
              <a:ea typeface="Calibri" panose="020F0502020204030204" pitchFamily="34" charset="0"/>
              <a:cs typeface="Times New Roman" panose="02020603050405020304" pitchFamily="18" charset="0"/>
            </a:endParaRPr>
          </a:p>
          <a:p>
            <a:pPr algn="just"/>
            <a:r>
              <a:rPr lang="es-MX" sz="7400" b="1" dirty="0">
                <a:solidFill>
                  <a:schemeClr val="tx2"/>
                </a:solidFill>
                <a:latin typeface="+mn-lt"/>
                <a:ea typeface="Calibri" panose="020F0502020204030204" pitchFamily="34" charset="0"/>
                <a:cs typeface="Times New Roman" panose="02020603050405020304" pitchFamily="18" charset="0"/>
              </a:rPr>
              <a:t>UNITED KINGDOM- 96,54% </a:t>
            </a:r>
            <a:r>
              <a:rPr lang="es-MX" sz="7200" b="1" dirty="0">
                <a:solidFill>
                  <a:srgbClr val="17406D"/>
                </a:solidFill>
                <a:latin typeface="+mn-lt"/>
                <a:ea typeface="Arial Unicode MS" pitchFamily="34" charset="-128"/>
                <a:cs typeface="Arial Unicode MS" pitchFamily="34" charset="-128"/>
              </a:rPr>
              <a:t>FINANCIAL SYSTEM</a:t>
            </a:r>
            <a:endParaRPr lang="es-EC" sz="7400" dirty="0">
              <a:solidFill>
                <a:schemeClr val="tx2"/>
              </a:solidFill>
              <a:latin typeface="+mn-lt"/>
              <a:ea typeface="Calibri" panose="020F0502020204030204" pitchFamily="34" charset="0"/>
              <a:cs typeface="Times New Roman" panose="02020603050405020304" pitchFamily="18" charset="0"/>
            </a:endParaRPr>
          </a:p>
          <a:p>
            <a:pPr algn="just"/>
            <a:r>
              <a:rPr lang="es-MX" sz="7400" b="1" dirty="0">
                <a:solidFill>
                  <a:schemeClr val="tx2"/>
                </a:solidFill>
                <a:latin typeface="+mn-lt"/>
                <a:ea typeface="Calibri" panose="020F0502020204030204" pitchFamily="34" charset="0"/>
                <a:cs typeface="Times New Roman" panose="02020603050405020304" pitchFamily="18" charset="0"/>
              </a:rPr>
              <a:t>                                     - 3,45 % D</a:t>
            </a:r>
            <a:r>
              <a:rPr lang="en-US" sz="7400" b="1" dirty="0">
                <a:solidFill>
                  <a:schemeClr val="tx2"/>
                </a:solidFill>
                <a:latin typeface="+mn-lt"/>
                <a:cs typeface="Times New Roman" panose="02020603050405020304" pitchFamily="18" charset="0"/>
              </a:rPr>
              <a:t>NFBP</a:t>
            </a:r>
            <a:endParaRPr lang="es-MX" sz="7400" b="1" dirty="0">
              <a:solidFill>
                <a:schemeClr val="tx2"/>
              </a:solidFill>
              <a:latin typeface="+mn-lt"/>
              <a:ea typeface="Calibri" panose="020F0502020204030204" pitchFamily="34" charset="0"/>
              <a:cs typeface="Times New Roman" panose="02020603050405020304" pitchFamily="18" charset="0"/>
            </a:endParaRPr>
          </a:p>
          <a:p>
            <a:pPr algn="just"/>
            <a:endParaRPr lang="es-MX" sz="7400" b="1" dirty="0">
              <a:solidFill>
                <a:schemeClr val="tx2"/>
              </a:solidFill>
              <a:latin typeface="+mn-lt"/>
              <a:ea typeface="Calibri" panose="020F0502020204030204" pitchFamily="34" charset="0"/>
              <a:cs typeface="Times New Roman" panose="02020603050405020304" pitchFamily="18" charset="0"/>
            </a:endParaRPr>
          </a:p>
          <a:p>
            <a:pPr algn="just"/>
            <a:r>
              <a:rPr lang="es-MX" sz="7400" b="1" dirty="0">
                <a:solidFill>
                  <a:schemeClr val="tx2"/>
                </a:solidFill>
                <a:latin typeface="+mn-lt"/>
                <a:ea typeface="Calibri" panose="020F0502020204030204" pitchFamily="34" charset="0"/>
                <a:cs typeface="Times New Roman" panose="02020603050405020304" pitchFamily="18" charset="0"/>
              </a:rPr>
              <a:t>FINLAND       - 68% </a:t>
            </a:r>
            <a:r>
              <a:rPr lang="es-MX" sz="7200" b="1" dirty="0">
                <a:solidFill>
                  <a:srgbClr val="17406D"/>
                </a:solidFill>
                <a:latin typeface="+mn-lt"/>
                <a:ea typeface="Arial Unicode MS" pitchFamily="34" charset="-128"/>
                <a:cs typeface="Arial Unicode MS" pitchFamily="34" charset="-128"/>
              </a:rPr>
              <a:t>FINANCIAL SYSTEM</a:t>
            </a:r>
            <a:endParaRPr lang="es-MX" sz="7400" b="1" dirty="0">
              <a:solidFill>
                <a:schemeClr val="tx2"/>
              </a:solidFill>
              <a:latin typeface="+mn-lt"/>
              <a:ea typeface="Calibri" panose="020F0502020204030204" pitchFamily="34" charset="0"/>
              <a:cs typeface="Times New Roman" panose="02020603050405020304" pitchFamily="18" charset="0"/>
            </a:endParaRPr>
          </a:p>
          <a:p>
            <a:pPr algn="just"/>
            <a:r>
              <a:rPr lang="es-MX" sz="7400" b="1" dirty="0">
                <a:solidFill>
                  <a:schemeClr val="tx2"/>
                </a:solidFill>
                <a:latin typeface="+mn-lt"/>
                <a:ea typeface="Calibri" panose="020F0502020204030204" pitchFamily="34" charset="0"/>
                <a:cs typeface="Times New Roman" panose="02020603050405020304" pitchFamily="18" charset="0"/>
              </a:rPr>
              <a:t>                         - 31% CASINOS</a:t>
            </a:r>
          </a:p>
          <a:p>
            <a:pPr algn="just"/>
            <a:r>
              <a:rPr lang="es-MX" sz="7400" b="1" dirty="0">
                <a:solidFill>
                  <a:schemeClr val="tx2"/>
                </a:solidFill>
                <a:latin typeface="+mn-lt"/>
                <a:ea typeface="Calibri" panose="020F0502020204030204" pitchFamily="34" charset="0"/>
                <a:cs typeface="Times New Roman" panose="02020603050405020304" pitchFamily="18" charset="0"/>
              </a:rPr>
              <a:t>                         - 0,3% D</a:t>
            </a:r>
            <a:r>
              <a:rPr lang="en-US" sz="7400" b="1" dirty="0">
                <a:solidFill>
                  <a:schemeClr val="tx2"/>
                </a:solidFill>
                <a:latin typeface="+mn-lt"/>
                <a:cs typeface="Times New Roman" panose="02020603050405020304" pitchFamily="18" charset="0"/>
              </a:rPr>
              <a:t>NFBP</a:t>
            </a:r>
            <a:endParaRPr lang="es-EC" sz="7400" dirty="0">
              <a:solidFill>
                <a:schemeClr val="tx2"/>
              </a:solidFill>
              <a:latin typeface="+mn-lt"/>
              <a:ea typeface="Calibri" panose="020F0502020204030204" pitchFamily="34" charset="0"/>
              <a:cs typeface="Times New Roman" panose="02020603050405020304" pitchFamily="18" charset="0"/>
            </a:endParaRPr>
          </a:p>
          <a:p>
            <a:pPr algn="just"/>
            <a:endParaRPr lang="es-EC" sz="3100" dirty="0">
              <a:solidFill>
                <a:schemeClr val="tx2"/>
              </a:solidFill>
              <a:latin typeface="+mn-lt"/>
              <a:ea typeface="Calibri" panose="020F0502020204030204" pitchFamily="34" charset="0"/>
              <a:cs typeface="Times New Roman" panose="02020603050405020304" pitchFamily="18" charset="0"/>
            </a:endParaRPr>
          </a:p>
          <a:p>
            <a:pPr lvl="0">
              <a:buClr>
                <a:srgbClr val="0F6FC6"/>
              </a:buClr>
              <a:buSzPct val="80000"/>
              <a:defRPr/>
            </a:pPr>
            <a:endParaRPr lang="es-MX" sz="2100" b="1" dirty="0">
              <a:solidFill>
                <a:schemeClr val="tx2"/>
              </a:solidFill>
              <a:latin typeface="+mn-lt"/>
              <a:ea typeface="Arial Unicode MS" pitchFamily="34" charset="-128"/>
              <a:cs typeface="Arial Unicode MS" pitchFamily="34" charset="-128"/>
            </a:endParaRPr>
          </a:p>
          <a:p>
            <a:pPr lvl="0">
              <a:buClr>
                <a:srgbClr val="0F6FC6"/>
              </a:buClr>
              <a:buSzPct val="80000"/>
              <a:defRPr/>
            </a:pPr>
            <a:endParaRPr lang="es-EC" sz="2000" b="1" dirty="0">
              <a:solidFill>
                <a:schemeClr val="tx2"/>
              </a:solidFill>
              <a:latin typeface="+mn-lt"/>
              <a:ea typeface="Arial Unicode MS" pitchFamily="34" charset="-128"/>
              <a:cs typeface="Arial Unicode MS" pitchFamily="34" charset="-128"/>
            </a:endParaRPr>
          </a:p>
          <a:p>
            <a:pPr lvl="0">
              <a:buClr>
                <a:srgbClr val="0F6FC6"/>
              </a:buClr>
              <a:buSzPct val="80000"/>
              <a:defRPr/>
            </a:pPr>
            <a:endParaRPr lang="es-EC" sz="2000" b="1" dirty="0">
              <a:solidFill>
                <a:schemeClr val="tx2"/>
              </a:solidFill>
              <a:latin typeface="+mn-lt"/>
              <a:ea typeface="Arial Unicode MS" pitchFamily="34" charset="-128"/>
              <a:cs typeface="Arial Unicode MS" pitchFamily="34" charset="-128"/>
            </a:endParaRPr>
          </a:p>
          <a:p>
            <a:pPr>
              <a:defRPr/>
            </a:pPr>
            <a:endParaRPr lang="es-UY" sz="2000" b="1" dirty="0">
              <a:solidFill>
                <a:schemeClr val="tx2"/>
              </a:solidFill>
              <a:latin typeface="+mn-lt"/>
              <a:ea typeface="Arial Unicode MS" pitchFamily="34" charset="-128"/>
              <a:cs typeface="Arial Unicode MS" pitchFamily="34" charset="-128"/>
            </a:endParaRPr>
          </a:p>
          <a:p>
            <a:pPr>
              <a:buFont typeface="Arial" panose="020B0604020202020204" pitchFamily="34" charset="0"/>
              <a:buNone/>
              <a:defRPr/>
            </a:pPr>
            <a:r>
              <a:rPr lang="es-UY" sz="2400" b="1" dirty="0">
                <a:solidFill>
                  <a:schemeClr val="tx2"/>
                </a:solidFill>
                <a:ea typeface="Arial Unicode MS" pitchFamily="34" charset="-128"/>
                <a:cs typeface="Arial Unicode MS" pitchFamily="34" charset="-128"/>
              </a:rPr>
              <a:t> </a:t>
            </a:r>
          </a:p>
        </p:txBody>
      </p:sp>
      <p:sp>
        <p:nvSpPr>
          <p:cNvPr id="77826" name="1 Título"/>
          <p:cNvSpPr>
            <a:spLocks noGrp="1"/>
          </p:cNvSpPr>
          <p:nvPr>
            <p:ph type="title"/>
          </p:nvPr>
        </p:nvSpPr>
        <p:spPr>
          <a:xfrm>
            <a:off x="457200" y="268288"/>
            <a:ext cx="8229600" cy="826221"/>
          </a:xfrm>
        </p:spPr>
        <p:txBody>
          <a:bodyPr>
            <a:normAutofit fontScale="90000"/>
          </a:bodyPr>
          <a:lstStyle/>
          <a:p>
            <a:pPr algn="ctr"/>
            <a:r>
              <a:rPr lang="en-GB" altLang="es-ES_tradnl" sz="3200" b="1" dirty="0">
                <a:solidFill>
                  <a:schemeClr val="tx2"/>
                </a:solidFill>
                <a:cs typeface="Calibri" panose="020F0502020204030204" pitchFamily="34" charset="0"/>
              </a:rPr>
              <a:t>EFFECTIVENESS OF THE PREVENTIVE SYSTEM/PROPORTION OF THE STR</a:t>
            </a:r>
            <a:endParaRPr lang="es-UY" altLang="es-ES_tradnl" sz="3200" b="1" dirty="0">
              <a:solidFill>
                <a:schemeClr val="tx2"/>
              </a:solidFill>
              <a:cs typeface="Calibri" panose="020F0502020204030204" pitchFamily="34" charset="0"/>
            </a:endParaRPr>
          </a:p>
        </p:txBody>
      </p:sp>
    </p:spTree>
    <p:extLst>
      <p:ext uri="{BB962C8B-B14F-4D97-AF65-F5344CB8AC3E}">
        <p14:creationId xmlns:p14="http://schemas.microsoft.com/office/powerpoint/2010/main" val="3780952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body"/>
          </p:nvPr>
        </p:nvSpPr>
        <p:spPr>
          <a:xfrm>
            <a:off x="249382" y="1343891"/>
            <a:ext cx="8229600" cy="4821959"/>
          </a:xfrm>
        </p:spPr>
        <p:txBody>
          <a:bodyPr>
            <a:normAutofit fontScale="85000" lnSpcReduction="20000"/>
          </a:bodyPr>
          <a:lstStyle/>
          <a:p>
            <a:pPr algn="just"/>
            <a:endParaRPr lang="es-MX" sz="3400" b="1" dirty="0">
              <a:solidFill>
                <a:schemeClr val="tx2"/>
              </a:solidFill>
              <a:latin typeface="+mn-lt"/>
              <a:cs typeface="Times New Roman" panose="02020603050405020304" pitchFamily="18" charset="0"/>
            </a:endParaRPr>
          </a:p>
          <a:p>
            <a:pPr algn="just"/>
            <a:endParaRPr lang="es-MX" sz="3400" b="1" dirty="0">
              <a:solidFill>
                <a:schemeClr val="tx2"/>
              </a:solidFill>
              <a:latin typeface="+mn-lt"/>
              <a:cs typeface="Times New Roman" panose="02020603050405020304" pitchFamily="18" charset="0"/>
            </a:endParaRPr>
          </a:p>
          <a:p>
            <a:pPr algn="just"/>
            <a:endParaRPr lang="es-MX" sz="3400" b="1" dirty="0">
              <a:solidFill>
                <a:schemeClr val="tx2"/>
              </a:solidFill>
              <a:latin typeface="+mn-lt"/>
              <a:cs typeface="Times New Roman" panose="02020603050405020304" pitchFamily="18" charset="0"/>
            </a:endParaRPr>
          </a:p>
          <a:p>
            <a:pPr algn="just"/>
            <a:endParaRPr lang="es-MX" sz="3400" b="1" dirty="0">
              <a:solidFill>
                <a:schemeClr val="tx2"/>
              </a:solidFill>
              <a:latin typeface="+mn-lt"/>
              <a:cs typeface="Times New Roman" panose="02020603050405020304" pitchFamily="18" charset="0"/>
            </a:endParaRPr>
          </a:p>
          <a:p>
            <a:pPr algn="just"/>
            <a:r>
              <a:rPr lang="en-US" sz="3000" b="1" dirty="0">
                <a:solidFill>
                  <a:schemeClr val="tx2"/>
                </a:solidFill>
                <a:latin typeface="+mn-lt"/>
                <a:cs typeface="Times New Roman" panose="02020603050405020304" pitchFamily="18" charset="0"/>
              </a:rPr>
              <a:t>CHINA   -</a:t>
            </a:r>
            <a:r>
              <a:rPr lang="es-MX" sz="3000" b="1" dirty="0">
                <a:solidFill>
                  <a:schemeClr val="tx2"/>
                </a:solidFill>
                <a:latin typeface="+mn-lt"/>
                <a:cs typeface="Times New Roman" panose="02020603050405020304" pitchFamily="18" charset="0"/>
              </a:rPr>
              <a:t>99,99 % </a:t>
            </a:r>
            <a:r>
              <a:rPr lang="es-MX" sz="3000" b="1" dirty="0">
                <a:solidFill>
                  <a:srgbClr val="17406D"/>
                </a:solidFill>
                <a:latin typeface="+mn-lt"/>
                <a:ea typeface="Arial Unicode MS" pitchFamily="34" charset="-128"/>
                <a:cs typeface="Arial Unicode MS" pitchFamily="34" charset="-128"/>
              </a:rPr>
              <a:t>FINANCIAL SYSTEM</a:t>
            </a:r>
            <a:endParaRPr lang="es-EC" sz="3000" b="1" dirty="0">
              <a:solidFill>
                <a:schemeClr val="tx2"/>
              </a:solidFill>
              <a:latin typeface="+mn-lt"/>
              <a:cs typeface="Times New Roman" panose="02020603050405020304" pitchFamily="18" charset="0"/>
            </a:endParaRPr>
          </a:p>
          <a:p>
            <a:r>
              <a:rPr lang="en-US" sz="3000" b="1" dirty="0">
                <a:solidFill>
                  <a:schemeClr val="tx2"/>
                </a:solidFill>
                <a:latin typeface="+mn-lt"/>
                <a:cs typeface="Times New Roman" panose="02020603050405020304" pitchFamily="18" charset="0"/>
              </a:rPr>
              <a:t>                - 0,01%  DNFBP</a:t>
            </a:r>
          </a:p>
          <a:p>
            <a:endParaRPr lang="en-US" sz="3000" b="1" dirty="0">
              <a:solidFill>
                <a:schemeClr val="tx2"/>
              </a:solidFill>
              <a:latin typeface="+mn-lt"/>
              <a:cs typeface="Times New Roman" panose="02020603050405020304" pitchFamily="18" charset="0"/>
            </a:endParaRPr>
          </a:p>
          <a:p>
            <a:r>
              <a:rPr lang="en-US" sz="3000" b="1" dirty="0">
                <a:solidFill>
                  <a:schemeClr val="tx2"/>
                </a:solidFill>
                <a:latin typeface="+mn-lt"/>
                <a:cs typeface="Times New Roman" panose="02020603050405020304" pitchFamily="18" charset="0"/>
              </a:rPr>
              <a:t>U.S.    -- </a:t>
            </a:r>
            <a:r>
              <a:rPr lang="es-EC" sz="3000" b="1" dirty="0">
                <a:solidFill>
                  <a:schemeClr val="tx2"/>
                </a:solidFill>
                <a:latin typeface="+mn-lt"/>
                <a:ea typeface="Calibri" panose="020F0502020204030204" pitchFamily="34" charset="0"/>
                <a:cs typeface="Times New Roman" panose="02020603050405020304" pitchFamily="18" charset="0"/>
              </a:rPr>
              <a:t>100</a:t>
            </a:r>
            <a:r>
              <a:rPr lang="es-MX" sz="3000" b="1" dirty="0">
                <a:solidFill>
                  <a:schemeClr val="tx2"/>
                </a:solidFill>
                <a:latin typeface="+mn-lt"/>
                <a:ea typeface="Calibri" panose="020F0502020204030204" pitchFamily="34" charset="0"/>
                <a:cs typeface="Times New Roman" panose="02020603050405020304" pitchFamily="18" charset="0"/>
              </a:rPr>
              <a:t>% </a:t>
            </a:r>
            <a:r>
              <a:rPr lang="es-MX" sz="3200" b="1" dirty="0">
                <a:solidFill>
                  <a:srgbClr val="17406D"/>
                </a:solidFill>
                <a:latin typeface="+mn-lt"/>
                <a:ea typeface="Arial Unicode MS" pitchFamily="34" charset="-128"/>
                <a:cs typeface="Arial Unicode MS" pitchFamily="34" charset="-128"/>
              </a:rPr>
              <a:t>FINANCIAL SYSTEM</a:t>
            </a:r>
            <a:endParaRPr lang="es-EC" sz="3000" dirty="0">
              <a:solidFill>
                <a:schemeClr val="tx2"/>
              </a:solidFill>
              <a:latin typeface="+mn-lt"/>
              <a:ea typeface="Calibri" panose="020F0502020204030204" pitchFamily="34" charset="0"/>
              <a:cs typeface="Times New Roman" panose="02020603050405020304" pitchFamily="18" charset="0"/>
            </a:endParaRPr>
          </a:p>
          <a:p>
            <a:pPr algn="just"/>
            <a:r>
              <a:rPr lang="es-MX" sz="3000" b="1" dirty="0">
                <a:solidFill>
                  <a:schemeClr val="tx2"/>
                </a:solidFill>
                <a:latin typeface="+mn-lt"/>
                <a:ea typeface="Calibri" panose="020F0502020204030204" pitchFamily="34" charset="0"/>
                <a:cs typeface="Times New Roman" panose="02020603050405020304" pitchFamily="18" charset="0"/>
              </a:rPr>
              <a:t>            - </a:t>
            </a:r>
            <a:r>
              <a:rPr lang="en-GB" sz="3000" b="1" dirty="0">
                <a:solidFill>
                  <a:schemeClr val="tx2"/>
                </a:solidFill>
                <a:latin typeface="+mn-lt"/>
                <a:ea typeface="Calibri" panose="020F0502020204030204" pitchFamily="34" charset="0"/>
                <a:cs typeface="Times New Roman" panose="02020603050405020304" pitchFamily="18" charset="0"/>
              </a:rPr>
              <a:t>DNFBPs only report transactions above a certain threshold.</a:t>
            </a:r>
            <a:endParaRPr lang="es-EC" sz="3000" dirty="0">
              <a:solidFill>
                <a:schemeClr val="tx2"/>
              </a:solidFill>
              <a:latin typeface="+mn-lt"/>
              <a:ea typeface="Calibri" panose="020F0502020204030204" pitchFamily="34" charset="0"/>
              <a:cs typeface="Times New Roman" panose="02020603050405020304" pitchFamily="18" charset="0"/>
            </a:endParaRPr>
          </a:p>
          <a:p>
            <a:pPr algn="just"/>
            <a:endParaRPr lang="es-EC" sz="3100" dirty="0">
              <a:solidFill>
                <a:schemeClr val="tx2"/>
              </a:solidFill>
              <a:latin typeface="+mn-lt"/>
              <a:ea typeface="Calibri" panose="020F0502020204030204" pitchFamily="34" charset="0"/>
              <a:cs typeface="Times New Roman" panose="02020603050405020304" pitchFamily="18" charset="0"/>
            </a:endParaRPr>
          </a:p>
          <a:p>
            <a:pPr lvl="0">
              <a:buClr>
                <a:srgbClr val="0F6FC6"/>
              </a:buClr>
              <a:buSzPct val="80000"/>
              <a:defRPr/>
            </a:pPr>
            <a:endParaRPr lang="es-MX" sz="2100" b="1" dirty="0">
              <a:solidFill>
                <a:schemeClr val="tx2"/>
              </a:solidFill>
              <a:latin typeface="+mn-lt"/>
              <a:ea typeface="Arial Unicode MS" pitchFamily="34" charset="-128"/>
              <a:cs typeface="Arial Unicode MS" pitchFamily="34" charset="-128"/>
            </a:endParaRPr>
          </a:p>
          <a:p>
            <a:pPr lvl="0">
              <a:buClr>
                <a:srgbClr val="0F6FC6"/>
              </a:buClr>
              <a:buSzPct val="80000"/>
              <a:defRPr/>
            </a:pPr>
            <a:endParaRPr lang="es-EC" sz="2000" b="1" dirty="0">
              <a:solidFill>
                <a:schemeClr val="tx2"/>
              </a:solidFill>
              <a:latin typeface="+mn-lt"/>
              <a:ea typeface="Arial Unicode MS" pitchFamily="34" charset="-128"/>
              <a:cs typeface="Arial Unicode MS" pitchFamily="34" charset="-128"/>
            </a:endParaRPr>
          </a:p>
          <a:p>
            <a:pPr lvl="0">
              <a:buClr>
                <a:srgbClr val="0F6FC6"/>
              </a:buClr>
              <a:buSzPct val="80000"/>
              <a:defRPr/>
            </a:pPr>
            <a:endParaRPr lang="es-EC" sz="2000" b="1" dirty="0">
              <a:solidFill>
                <a:schemeClr val="tx2"/>
              </a:solidFill>
              <a:latin typeface="+mn-lt"/>
              <a:ea typeface="Arial Unicode MS" pitchFamily="34" charset="-128"/>
              <a:cs typeface="Arial Unicode MS" pitchFamily="34" charset="-128"/>
            </a:endParaRPr>
          </a:p>
          <a:p>
            <a:pPr>
              <a:defRPr/>
            </a:pPr>
            <a:endParaRPr lang="es-UY" sz="2000" b="1" dirty="0">
              <a:solidFill>
                <a:schemeClr val="tx2"/>
              </a:solidFill>
              <a:latin typeface="+mn-lt"/>
              <a:ea typeface="Arial Unicode MS" pitchFamily="34" charset="-128"/>
              <a:cs typeface="Arial Unicode MS" pitchFamily="34" charset="-128"/>
            </a:endParaRPr>
          </a:p>
          <a:p>
            <a:pPr>
              <a:buFont typeface="Arial" panose="020B0604020202020204" pitchFamily="34" charset="0"/>
              <a:buNone/>
              <a:defRPr/>
            </a:pPr>
            <a:r>
              <a:rPr lang="es-UY" sz="2400" b="1" dirty="0">
                <a:solidFill>
                  <a:schemeClr val="tx2"/>
                </a:solidFill>
                <a:ea typeface="Arial Unicode MS" pitchFamily="34" charset="-128"/>
                <a:cs typeface="Arial Unicode MS" pitchFamily="34" charset="-128"/>
              </a:rPr>
              <a:t> </a:t>
            </a:r>
          </a:p>
        </p:txBody>
      </p:sp>
      <p:sp>
        <p:nvSpPr>
          <p:cNvPr id="77826" name="1 Título"/>
          <p:cNvSpPr>
            <a:spLocks noGrp="1"/>
          </p:cNvSpPr>
          <p:nvPr>
            <p:ph type="title"/>
          </p:nvPr>
        </p:nvSpPr>
        <p:spPr>
          <a:xfrm>
            <a:off x="457200" y="268288"/>
            <a:ext cx="8229600" cy="826221"/>
          </a:xfrm>
        </p:spPr>
        <p:txBody>
          <a:bodyPr>
            <a:normAutofit fontScale="90000"/>
          </a:bodyPr>
          <a:lstStyle/>
          <a:p>
            <a:pPr algn="ctr"/>
            <a:r>
              <a:rPr lang="en-GB" altLang="es-ES_tradnl" sz="3200" b="1" dirty="0">
                <a:solidFill>
                  <a:schemeClr val="tx2"/>
                </a:solidFill>
                <a:cs typeface="Calibri" panose="020F0502020204030204" pitchFamily="34" charset="0"/>
              </a:rPr>
              <a:t>EFFECTIVENESS OF THE PREVENTIVE SYSTEM/PROPORTION OF THE STR</a:t>
            </a:r>
            <a:endParaRPr lang="es-UY" altLang="es-ES_tradnl" sz="3200" b="1" dirty="0">
              <a:solidFill>
                <a:schemeClr val="tx2"/>
              </a:solidFill>
              <a:cs typeface="Calibri" panose="020F0502020204030204" pitchFamily="34" charset="0"/>
            </a:endParaRPr>
          </a:p>
        </p:txBody>
      </p:sp>
    </p:spTree>
    <p:extLst>
      <p:ext uri="{BB962C8B-B14F-4D97-AF65-F5344CB8AC3E}">
        <p14:creationId xmlns:p14="http://schemas.microsoft.com/office/powerpoint/2010/main" val="2821897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indent="-483840" algn="ctr" eaLnBrk="1" fontAlgn="auto" hangingPunct="1">
              <a:spcBef>
                <a:spcPts val="0"/>
              </a:spcBef>
              <a:spcAft>
                <a:spcPts val="0"/>
              </a:spcAft>
              <a:tabLst>
                <a:tab pos="0" algn="l"/>
              </a:tabLst>
              <a:defRPr/>
            </a:pPr>
            <a:br>
              <a:rPr>
                <a:latin typeface="+mn-lt"/>
                <a:cs typeface="+mn-cs"/>
              </a:rPr>
            </a:br>
            <a:r>
              <a:rPr lang="es-UY" sz="2800" b="1" spc="-1">
                <a:solidFill>
                  <a:srgbClr val="0B5394"/>
                </a:solidFill>
                <a:latin typeface="Arial"/>
                <a:cs typeface="+mn-cs"/>
              </a:rPr>
              <a:t> </a:t>
            </a:r>
            <a:br>
              <a:rPr>
                <a:latin typeface="+mn-lt"/>
                <a:cs typeface="+mn-cs"/>
              </a:rPr>
            </a:br>
            <a:endParaRPr lang="es-UY" sz="2800" spc="-1">
              <a:solidFill>
                <a:srgbClr val="000000"/>
              </a:solidFill>
              <a:latin typeface="Arial"/>
              <a:cs typeface="+mn-cs"/>
            </a:endParaRPr>
          </a:p>
        </p:txBody>
      </p:sp>
      <p:sp>
        <p:nvSpPr>
          <p:cNvPr id="54275" name="TextShape 2"/>
          <p:cNvSpPr txBox="1">
            <a:spLocks noChangeArrowheads="1"/>
          </p:cNvSpPr>
          <p:nvPr/>
        </p:nvSpPr>
        <p:spPr bwMode="auto">
          <a:xfrm>
            <a:off x="179388" y="1123950"/>
            <a:ext cx="8785225" cy="5091113"/>
          </a:xfrm>
          <a:prstGeom prst="rect">
            <a:avLst/>
          </a:prstGeom>
          <a:noFill/>
          <a:ln w="9360">
            <a:noFill/>
            <a:miter lim="800000"/>
            <a:headEnd/>
            <a:tailEnd/>
          </a:ln>
        </p:spPr>
        <p:txBody>
          <a:bodyPr/>
          <a:lstStyle/>
          <a:p>
            <a:pPr marL="447675" indent="-381000" algn="just" eaLnBrk="1" hangingPunct="1">
              <a:spcBef>
                <a:spcPts val="638"/>
              </a:spcBef>
              <a:tabLst>
                <a:tab pos="0" algn="l"/>
              </a:tabLst>
              <a:defRPr/>
            </a:pPr>
            <a:endParaRPr lang="es-UY" sz="3000" dirty="0">
              <a:solidFill>
                <a:srgbClr val="000000"/>
              </a:solidFill>
              <a:latin typeface="Century Gothic" pitchFamily="34" charset="0"/>
            </a:endParaRPr>
          </a:p>
          <a:p>
            <a:pPr marL="447675" indent="-381000" algn="just" eaLnBrk="1" hangingPunct="1">
              <a:spcBef>
                <a:spcPts val="638"/>
              </a:spcBef>
              <a:tabLst>
                <a:tab pos="0" algn="l"/>
              </a:tabLst>
              <a:defRPr/>
            </a:pPr>
            <a:r>
              <a:rPr lang="es-UY" sz="3200" dirty="0">
                <a:solidFill>
                  <a:srgbClr val="0B5394"/>
                </a:solidFill>
                <a:latin typeface="Arial" charset="0"/>
              </a:rPr>
              <a:t>			</a:t>
            </a:r>
            <a:endParaRPr lang="es-UY" sz="3200" dirty="0">
              <a:solidFill>
                <a:srgbClr val="000000"/>
              </a:solidFill>
              <a:latin typeface="Century Gothic" pitchFamily="34" charset="0"/>
            </a:endParaRPr>
          </a:p>
          <a:p>
            <a:pPr algn="ctr" eaLnBrk="1" hangingPunct="1">
              <a:defRPr/>
            </a:pPr>
            <a:r>
              <a:rPr lang="en-GB" altLang="es-GT" sz="3200" b="1" dirty="0">
                <a:solidFill>
                  <a:schemeClr val="tx2"/>
                </a:solidFill>
                <a:latin typeface="+mj-lt"/>
              </a:rPr>
              <a:t>What is Money Laundering?</a:t>
            </a:r>
          </a:p>
          <a:p>
            <a:pPr algn="ctr" eaLnBrk="1" hangingPunct="1">
              <a:defRPr/>
            </a:pPr>
            <a:endParaRPr lang="en-GB" altLang="es-GT" sz="3200" b="1" dirty="0">
              <a:solidFill>
                <a:schemeClr val="tx2"/>
              </a:solidFill>
              <a:latin typeface="+mj-lt"/>
            </a:endParaRPr>
          </a:p>
          <a:p>
            <a:pPr algn="ctr" eaLnBrk="1" hangingPunct="1">
              <a:defRPr/>
            </a:pPr>
            <a:r>
              <a:rPr lang="en-GB" altLang="es-GT" sz="3200" b="1" dirty="0">
                <a:solidFill>
                  <a:schemeClr val="tx2"/>
                </a:solidFill>
                <a:latin typeface="+mj-lt"/>
              </a:rPr>
              <a:t>It is the process through which assets of criminal origin are integrated into the economic system pretending to have been obtained in a licit manner.</a:t>
            </a:r>
            <a:endParaRPr lang="es-UY" sz="3200" b="1" i="1" dirty="0">
              <a:solidFill>
                <a:schemeClr val="tx2"/>
              </a:solidFill>
              <a:latin typeface="+mj-lt"/>
            </a:endParaRPr>
          </a:p>
        </p:txBody>
      </p:sp>
    </p:spTree>
    <p:extLst>
      <p:ext uri="{BB962C8B-B14F-4D97-AF65-F5344CB8AC3E}">
        <p14:creationId xmlns:p14="http://schemas.microsoft.com/office/powerpoint/2010/main" val="179251565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body"/>
          </p:nvPr>
        </p:nvSpPr>
        <p:spPr>
          <a:xfrm>
            <a:off x="249382" y="1343891"/>
            <a:ext cx="8229600" cy="4821959"/>
          </a:xfrm>
        </p:spPr>
        <p:txBody>
          <a:bodyPr>
            <a:normAutofit/>
          </a:bodyPr>
          <a:lstStyle/>
          <a:p>
            <a:pPr algn="just"/>
            <a:endParaRPr lang="es-MX" sz="3400" b="1" dirty="0">
              <a:solidFill>
                <a:schemeClr val="tx2"/>
              </a:solidFill>
              <a:latin typeface="+mn-lt"/>
              <a:cs typeface="Times New Roman" panose="02020603050405020304" pitchFamily="18" charset="0"/>
            </a:endParaRPr>
          </a:p>
          <a:p>
            <a:pPr algn="ctr"/>
            <a:endParaRPr lang="es-MX" sz="3200" b="1" dirty="0">
              <a:solidFill>
                <a:schemeClr val="tx2"/>
              </a:solidFill>
              <a:latin typeface="+mn-lt"/>
              <a:cs typeface="Times New Roman" panose="02020603050405020304" pitchFamily="18" charset="0"/>
            </a:endParaRPr>
          </a:p>
          <a:p>
            <a:pPr lvl="0">
              <a:buClr>
                <a:srgbClr val="0F6FC6"/>
              </a:buClr>
              <a:buSzPct val="80000"/>
              <a:defRPr/>
            </a:pPr>
            <a:r>
              <a:rPr lang="en-GB" sz="3200" b="1" dirty="0">
                <a:solidFill>
                  <a:schemeClr val="tx2"/>
                </a:solidFill>
                <a:latin typeface="+mn-lt"/>
                <a:ea typeface="Arial Unicode MS" pitchFamily="34" charset="-128"/>
                <a:cs typeface="Arial Unicode MS" pitchFamily="34" charset="-128"/>
              </a:rPr>
              <a:t>HOW DOES THE PREVENTIVE SYSTEM WORK?</a:t>
            </a:r>
          </a:p>
          <a:p>
            <a:pPr lvl="0">
              <a:buClr>
                <a:srgbClr val="0F6FC6"/>
              </a:buClr>
              <a:buSzPct val="80000"/>
              <a:defRPr/>
            </a:pPr>
            <a:endParaRPr lang="en-GB" sz="3200" b="1" dirty="0">
              <a:solidFill>
                <a:schemeClr val="tx2"/>
              </a:solidFill>
              <a:latin typeface="+mn-lt"/>
              <a:ea typeface="Arial Unicode MS" pitchFamily="34" charset="-128"/>
              <a:cs typeface="Arial Unicode MS" pitchFamily="34" charset="-128"/>
            </a:endParaRPr>
          </a:p>
          <a:p>
            <a:pPr lvl="0">
              <a:buClr>
                <a:srgbClr val="0F6FC6"/>
              </a:buClr>
              <a:buSzPct val="80000"/>
              <a:defRPr/>
            </a:pPr>
            <a:r>
              <a:rPr lang="en-GB" sz="3200" b="1" dirty="0">
                <a:solidFill>
                  <a:schemeClr val="tx2"/>
                </a:solidFill>
                <a:latin typeface="+mn-lt"/>
                <a:ea typeface="Arial Unicode MS" pitchFamily="34" charset="-128"/>
                <a:cs typeface="Arial Unicode MS" pitchFamily="34" charset="-128"/>
              </a:rPr>
              <a:t>WHAT ARE THE MAIN MANDATORY ACTIVITIES?</a:t>
            </a:r>
            <a:endParaRPr lang="es-EC" sz="2000" b="1" dirty="0">
              <a:solidFill>
                <a:schemeClr val="tx2"/>
              </a:solidFill>
              <a:latin typeface="+mn-lt"/>
              <a:ea typeface="Arial Unicode MS" pitchFamily="34" charset="-128"/>
              <a:cs typeface="Arial Unicode MS" pitchFamily="34" charset="-128"/>
            </a:endParaRPr>
          </a:p>
          <a:p>
            <a:pPr lvl="0">
              <a:buClr>
                <a:srgbClr val="0F6FC6"/>
              </a:buClr>
              <a:buSzPct val="80000"/>
              <a:defRPr/>
            </a:pPr>
            <a:endParaRPr lang="es-EC" sz="2000" b="1" dirty="0">
              <a:solidFill>
                <a:schemeClr val="tx2"/>
              </a:solidFill>
              <a:latin typeface="+mn-lt"/>
              <a:ea typeface="Arial Unicode MS" pitchFamily="34" charset="-128"/>
              <a:cs typeface="Arial Unicode MS" pitchFamily="34" charset="-128"/>
            </a:endParaRPr>
          </a:p>
          <a:p>
            <a:pPr>
              <a:defRPr/>
            </a:pPr>
            <a:endParaRPr lang="es-UY" sz="2000" b="1" dirty="0">
              <a:solidFill>
                <a:schemeClr val="tx2"/>
              </a:solidFill>
              <a:latin typeface="+mn-lt"/>
              <a:ea typeface="Arial Unicode MS" pitchFamily="34" charset="-128"/>
              <a:cs typeface="Arial Unicode MS" pitchFamily="34" charset="-128"/>
            </a:endParaRPr>
          </a:p>
          <a:p>
            <a:pPr>
              <a:buFont typeface="Arial" panose="020B0604020202020204" pitchFamily="34" charset="0"/>
              <a:buNone/>
              <a:defRPr/>
            </a:pPr>
            <a:r>
              <a:rPr lang="es-UY" sz="2400" b="1" dirty="0">
                <a:solidFill>
                  <a:schemeClr val="tx2"/>
                </a:solidFill>
                <a:ea typeface="Arial Unicode MS" pitchFamily="34" charset="-128"/>
                <a:cs typeface="Arial Unicode MS" pitchFamily="34" charset="-128"/>
              </a:rPr>
              <a:t> </a:t>
            </a:r>
          </a:p>
        </p:txBody>
      </p:sp>
      <p:sp>
        <p:nvSpPr>
          <p:cNvPr id="77826" name="1 Título"/>
          <p:cNvSpPr>
            <a:spLocks noGrp="1"/>
          </p:cNvSpPr>
          <p:nvPr>
            <p:ph type="title"/>
          </p:nvPr>
        </p:nvSpPr>
        <p:spPr>
          <a:xfrm>
            <a:off x="457200" y="268288"/>
            <a:ext cx="8229600" cy="826221"/>
          </a:xfrm>
        </p:spPr>
        <p:txBody>
          <a:bodyPr>
            <a:normAutofit/>
          </a:bodyPr>
          <a:lstStyle/>
          <a:p>
            <a:pPr algn="ctr"/>
            <a:r>
              <a:rPr lang="es-UY" altLang="es-ES_tradnl" sz="3200" b="1" dirty="0">
                <a:solidFill>
                  <a:schemeClr val="tx2"/>
                </a:solidFill>
                <a:cs typeface="Calibri" panose="020F0502020204030204" pitchFamily="34" charset="0"/>
              </a:rPr>
              <a:t>BREAKOUT GROUP EXERCISE</a:t>
            </a:r>
          </a:p>
        </p:txBody>
      </p:sp>
    </p:spTree>
    <p:extLst>
      <p:ext uri="{BB962C8B-B14F-4D97-AF65-F5344CB8AC3E}">
        <p14:creationId xmlns:p14="http://schemas.microsoft.com/office/powerpoint/2010/main" val="69680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body"/>
          </p:nvPr>
        </p:nvSpPr>
        <p:spPr>
          <a:xfrm>
            <a:off x="249382" y="1343891"/>
            <a:ext cx="8229600" cy="4821959"/>
          </a:xfrm>
        </p:spPr>
        <p:txBody>
          <a:bodyPr>
            <a:normAutofit/>
          </a:bodyPr>
          <a:lstStyle/>
          <a:p>
            <a:pPr algn="just"/>
            <a:endParaRPr lang="es-MX" sz="2400" b="1" dirty="0">
              <a:solidFill>
                <a:schemeClr val="tx2"/>
              </a:solidFill>
              <a:latin typeface="+mn-lt"/>
              <a:cs typeface="Times New Roman" panose="02020603050405020304" pitchFamily="18" charset="0"/>
            </a:endParaRPr>
          </a:p>
          <a:p>
            <a:pPr lvl="0">
              <a:buClr>
                <a:srgbClr val="0F6FC6"/>
              </a:buClr>
              <a:buSzPct val="80000"/>
              <a:defRPr/>
            </a:pPr>
            <a:endParaRPr lang="es-EC" sz="2400" b="1" dirty="0">
              <a:solidFill>
                <a:schemeClr val="tx2"/>
              </a:solidFill>
              <a:latin typeface="+mn-lt"/>
              <a:ea typeface="Arial Unicode MS" pitchFamily="34" charset="-128"/>
              <a:cs typeface="Arial Unicode MS" pitchFamily="34" charset="-128"/>
            </a:endParaRPr>
          </a:p>
          <a:p>
            <a:pPr lvl="0">
              <a:buClr>
                <a:srgbClr val="0F6FC6"/>
              </a:buClr>
              <a:buSzPct val="80000"/>
              <a:defRPr/>
            </a:pPr>
            <a:endParaRPr lang="es-EC" sz="2400" b="1" dirty="0">
              <a:solidFill>
                <a:schemeClr val="tx2"/>
              </a:solidFill>
              <a:latin typeface="+mn-lt"/>
              <a:ea typeface="Arial Unicode MS" pitchFamily="34" charset="-128"/>
              <a:cs typeface="Arial Unicode MS" pitchFamily="34" charset="-128"/>
            </a:endParaRPr>
          </a:p>
          <a:p>
            <a:pPr algn="ctr">
              <a:defRPr/>
            </a:pPr>
            <a:r>
              <a:rPr lang="en-GB" sz="2400" b="1" dirty="0">
                <a:solidFill>
                  <a:schemeClr val="tx2"/>
                </a:solidFill>
                <a:latin typeface="+mn-lt"/>
                <a:ea typeface="Arial Unicode MS" pitchFamily="34" charset="-128"/>
                <a:cs typeface="Arial Unicode MS" pitchFamily="34" charset="-128"/>
              </a:rPr>
              <a:t>HOW TO TURN FINANCIAL INTELLIGENCE INTO PROOF?</a:t>
            </a:r>
            <a:endParaRPr lang="es-UY" sz="3200" b="1" dirty="0">
              <a:solidFill>
                <a:schemeClr val="tx2"/>
              </a:solidFill>
              <a:latin typeface="+mn-lt"/>
              <a:ea typeface="Arial Unicode MS" pitchFamily="34" charset="-128"/>
              <a:cs typeface="Arial Unicode MS" pitchFamily="34" charset="-128"/>
            </a:endParaRPr>
          </a:p>
        </p:txBody>
      </p:sp>
      <p:sp>
        <p:nvSpPr>
          <p:cNvPr id="77826" name="1 Título"/>
          <p:cNvSpPr>
            <a:spLocks noGrp="1"/>
          </p:cNvSpPr>
          <p:nvPr>
            <p:ph type="title"/>
          </p:nvPr>
        </p:nvSpPr>
        <p:spPr>
          <a:xfrm>
            <a:off x="457200" y="268288"/>
            <a:ext cx="8229600" cy="826221"/>
          </a:xfrm>
        </p:spPr>
        <p:txBody>
          <a:bodyPr>
            <a:normAutofit/>
          </a:bodyPr>
          <a:lstStyle/>
          <a:p>
            <a:pPr algn="ctr"/>
            <a:r>
              <a:rPr lang="es-UY" altLang="es-ES_tradnl" sz="3200" b="1" dirty="0">
                <a:solidFill>
                  <a:schemeClr val="tx2"/>
                </a:solidFill>
                <a:cs typeface="Calibri" panose="020F0502020204030204" pitchFamily="34" charset="0"/>
              </a:rPr>
              <a:t>FROM INTELLIGENCE TO EVIDENCE</a:t>
            </a:r>
          </a:p>
        </p:txBody>
      </p:sp>
    </p:spTree>
    <p:extLst>
      <p:ext uri="{BB962C8B-B14F-4D97-AF65-F5344CB8AC3E}">
        <p14:creationId xmlns:p14="http://schemas.microsoft.com/office/powerpoint/2010/main" val="2857715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0" y="115888"/>
            <a:ext cx="8064500" cy="720725"/>
          </a:xfrm>
        </p:spPr>
        <p:txBody>
          <a:bodyPr lIns="92065" tIns="46033" rIns="92065" bIns="46033" anchor="b"/>
          <a:lstStyle/>
          <a:p>
            <a:pPr algn="ctr"/>
            <a:r>
              <a:rPr lang="es-ES_tradnl" altLang="es-UY" sz="3000" b="1" dirty="0">
                <a:solidFill>
                  <a:schemeClr val="tx2"/>
                </a:solidFill>
                <a:cs typeface="Arial" panose="020B0604020202020204" pitchFamily="34" charset="0"/>
              </a:rPr>
              <a:t>FINANCIAL INTELLIGENCE CYCLE</a:t>
            </a:r>
            <a:endParaRPr lang="en-US" altLang="es-UY" sz="3000" b="1" dirty="0">
              <a:solidFill>
                <a:schemeClr val="tx2"/>
              </a:solidFill>
              <a:cs typeface="Arial" panose="020B0604020202020204" pitchFamily="34" charset="0"/>
            </a:endParaRPr>
          </a:p>
        </p:txBody>
      </p:sp>
      <p:sp>
        <p:nvSpPr>
          <p:cNvPr id="6" name="5 Forma libre"/>
          <p:cNvSpPr/>
          <p:nvPr/>
        </p:nvSpPr>
        <p:spPr>
          <a:xfrm>
            <a:off x="323850" y="1855788"/>
            <a:ext cx="2044700" cy="1141412"/>
          </a:xfrm>
          <a:custGeom>
            <a:avLst/>
            <a:gdLst>
              <a:gd name="connsiteX0" fmla="*/ 0 w 4767019"/>
              <a:gd name="connsiteY0" fmla="*/ 0 h 1108234"/>
              <a:gd name="connsiteX1" fmla="*/ 4767019 w 4767019"/>
              <a:gd name="connsiteY1" fmla="*/ 0 h 1108234"/>
              <a:gd name="connsiteX2" fmla="*/ 4767019 w 4767019"/>
              <a:gd name="connsiteY2" fmla="*/ 1108234 h 1108234"/>
              <a:gd name="connsiteX3" fmla="*/ 0 w 4767019"/>
              <a:gd name="connsiteY3" fmla="*/ 1108234 h 1108234"/>
              <a:gd name="connsiteX4" fmla="*/ 0 w 4767019"/>
              <a:gd name="connsiteY4" fmla="*/ 0 h 110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7019" h="1108234">
                <a:moveTo>
                  <a:pt x="0" y="0"/>
                </a:moveTo>
                <a:lnTo>
                  <a:pt x="4767019" y="0"/>
                </a:lnTo>
                <a:lnTo>
                  <a:pt x="4767019" y="1108234"/>
                </a:lnTo>
                <a:lnTo>
                  <a:pt x="0" y="1108234"/>
                </a:lnTo>
                <a:lnTo>
                  <a:pt x="0" y="0"/>
                </a:lnTo>
                <a:close/>
              </a:path>
            </a:pathLst>
          </a:custGeom>
          <a:solidFill>
            <a:schemeClr val="tx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5730" tIns="125730" rIns="125730" bIns="125730" spcCol="1270" anchor="ctr"/>
          <a:lstStyle/>
          <a:p>
            <a:pPr algn="ctr" defTabSz="1466850">
              <a:lnSpc>
                <a:spcPct val="90000"/>
              </a:lnSpc>
              <a:spcAft>
                <a:spcPct val="35000"/>
              </a:spcAft>
              <a:defRPr/>
            </a:pPr>
            <a:r>
              <a:rPr lang="es-UY" sz="1600" dirty="0" err="1"/>
              <a:t>Financial</a:t>
            </a:r>
            <a:r>
              <a:rPr lang="es-UY" sz="1600" dirty="0"/>
              <a:t> and non-</a:t>
            </a:r>
            <a:r>
              <a:rPr lang="es-UY" sz="1600" dirty="0" err="1"/>
              <a:t>financial</a:t>
            </a:r>
            <a:r>
              <a:rPr lang="es-UY" sz="1600" dirty="0"/>
              <a:t> data</a:t>
            </a:r>
          </a:p>
        </p:txBody>
      </p:sp>
      <p:sp>
        <p:nvSpPr>
          <p:cNvPr id="8" name="7 Forma libre"/>
          <p:cNvSpPr/>
          <p:nvPr/>
        </p:nvSpPr>
        <p:spPr>
          <a:xfrm>
            <a:off x="311150" y="928688"/>
            <a:ext cx="2057400" cy="935037"/>
          </a:xfrm>
          <a:custGeom>
            <a:avLst/>
            <a:gdLst>
              <a:gd name="connsiteX0" fmla="*/ 0 w 4841186"/>
              <a:gd name="connsiteY0" fmla="*/ 0 h 1133883"/>
              <a:gd name="connsiteX1" fmla="*/ 4841186 w 4841186"/>
              <a:gd name="connsiteY1" fmla="*/ 0 h 1133883"/>
              <a:gd name="connsiteX2" fmla="*/ 4841186 w 4841186"/>
              <a:gd name="connsiteY2" fmla="*/ 1133883 h 1133883"/>
              <a:gd name="connsiteX3" fmla="*/ 0 w 4841186"/>
              <a:gd name="connsiteY3" fmla="*/ 1133883 h 1133883"/>
              <a:gd name="connsiteX4" fmla="*/ 0 w 4841186"/>
              <a:gd name="connsiteY4" fmla="*/ 0 h 1133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1186" h="1133883">
                <a:moveTo>
                  <a:pt x="0" y="0"/>
                </a:moveTo>
                <a:lnTo>
                  <a:pt x="4841186" y="0"/>
                </a:lnTo>
                <a:lnTo>
                  <a:pt x="4841186" y="1133883"/>
                </a:lnTo>
                <a:lnTo>
                  <a:pt x="0" y="1133883"/>
                </a:lnTo>
                <a:lnTo>
                  <a:pt x="0" y="0"/>
                </a:lnTo>
                <a:close/>
              </a:path>
            </a:pathLst>
          </a:custGeom>
          <a:solidFill>
            <a:schemeClr val="tx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5730" tIns="125730" rIns="125730" bIns="125730" spcCol="1270" anchor="ctr"/>
          <a:lstStyle/>
          <a:p>
            <a:pPr algn="ctr" defTabSz="1466850">
              <a:lnSpc>
                <a:spcPct val="90000"/>
              </a:lnSpc>
              <a:spcAft>
                <a:spcPct val="35000"/>
              </a:spcAft>
              <a:defRPr/>
            </a:pPr>
            <a:r>
              <a:rPr lang="es-UY" sz="2000" dirty="0" err="1"/>
              <a:t>Reporting</a:t>
            </a:r>
            <a:r>
              <a:rPr lang="es-UY" sz="2000" dirty="0"/>
              <a:t> </a:t>
            </a:r>
            <a:r>
              <a:rPr lang="es-UY" sz="2000" dirty="0" err="1"/>
              <a:t>Entities</a:t>
            </a:r>
            <a:r>
              <a:rPr lang="es-UY" sz="2000" dirty="0"/>
              <a:t>-</a:t>
            </a:r>
          </a:p>
          <a:p>
            <a:pPr algn="ctr" defTabSz="1466850">
              <a:lnSpc>
                <a:spcPct val="90000"/>
              </a:lnSpc>
              <a:spcAft>
                <a:spcPct val="35000"/>
              </a:spcAft>
              <a:defRPr/>
            </a:pPr>
            <a:r>
              <a:rPr lang="es-UY" dirty="0" err="1"/>
              <a:t>Detection</a:t>
            </a:r>
            <a:endParaRPr lang="es-UY" dirty="0"/>
          </a:p>
        </p:txBody>
      </p:sp>
      <p:sp>
        <p:nvSpPr>
          <p:cNvPr id="9" name="8 Forma libre"/>
          <p:cNvSpPr/>
          <p:nvPr/>
        </p:nvSpPr>
        <p:spPr>
          <a:xfrm>
            <a:off x="2843213" y="947738"/>
            <a:ext cx="3744912" cy="752475"/>
          </a:xfrm>
          <a:custGeom>
            <a:avLst/>
            <a:gdLst>
              <a:gd name="connsiteX0" fmla="*/ 0 w 4841186"/>
              <a:gd name="connsiteY0" fmla="*/ 0 h 1133883"/>
              <a:gd name="connsiteX1" fmla="*/ 4841186 w 4841186"/>
              <a:gd name="connsiteY1" fmla="*/ 0 h 1133883"/>
              <a:gd name="connsiteX2" fmla="*/ 4841186 w 4841186"/>
              <a:gd name="connsiteY2" fmla="*/ 1133883 h 1133883"/>
              <a:gd name="connsiteX3" fmla="*/ 0 w 4841186"/>
              <a:gd name="connsiteY3" fmla="*/ 1133883 h 1133883"/>
              <a:gd name="connsiteX4" fmla="*/ 0 w 4841186"/>
              <a:gd name="connsiteY4" fmla="*/ 0 h 1133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1186" h="1133883">
                <a:moveTo>
                  <a:pt x="0" y="0"/>
                </a:moveTo>
                <a:lnTo>
                  <a:pt x="4841186" y="0"/>
                </a:lnTo>
                <a:lnTo>
                  <a:pt x="4841186" y="1133883"/>
                </a:lnTo>
                <a:lnTo>
                  <a:pt x="0" y="1133883"/>
                </a:lnTo>
                <a:lnTo>
                  <a:pt x="0" y="0"/>
                </a:lnTo>
                <a:close/>
              </a:path>
            </a:pathLst>
          </a:custGeom>
          <a:solidFill>
            <a:schemeClr val="tx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5730" tIns="125730" rIns="125730" bIns="125730" spcCol="1270" anchor="ctr"/>
          <a:lstStyle/>
          <a:p>
            <a:pPr algn="ctr" defTabSz="1466850">
              <a:lnSpc>
                <a:spcPct val="90000"/>
              </a:lnSpc>
              <a:spcAft>
                <a:spcPct val="35000"/>
              </a:spcAft>
              <a:defRPr/>
            </a:pPr>
            <a:r>
              <a:rPr lang="es-UY" sz="2400" dirty="0"/>
              <a:t>FIU - </a:t>
            </a:r>
            <a:r>
              <a:rPr lang="es-UY" sz="2400" dirty="0" err="1"/>
              <a:t>Analysis</a:t>
            </a:r>
            <a:endParaRPr lang="es-UY" sz="2400" dirty="0"/>
          </a:p>
        </p:txBody>
      </p:sp>
      <p:sp>
        <p:nvSpPr>
          <p:cNvPr id="11" name="10 Forma libre"/>
          <p:cNvSpPr/>
          <p:nvPr/>
        </p:nvSpPr>
        <p:spPr>
          <a:xfrm>
            <a:off x="6732588" y="908050"/>
            <a:ext cx="1871662" cy="792163"/>
          </a:xfrm>
          <a:custGeom>
            <a:avLst/>
            <a:gdLst>
              <a:gd name="connsiteX0" fmla="*/ 0 w 4857888"/>
              <a:gd name="connsiteY0" fmla="*/ 0 h 900431"/>
              <a:gd name="connsiteX1" fmla="*/ 4857888 w 4857888"/>
              <a:gd name="connsiteY1" fmla="*/ 0 h 900431"/>
              <a:gd name="connsiteX2" fmla="*/ 4857888 w 4857888"/>
              <a:gd name="connsiteY2" fmla="*/ 900431 h 900431"/>
              <a:gd name="connsiteX3" fmla="*/ 0 w 4857888"/>
              <a:gd name="connsiteY3" fmla="*/ 900431 h 900431"/>
              <a:gd name="connsiteX4" fmla="*/ 0 w 4857888"/>
              <a:gd name="connsiteY4" fmla="*/ 0 h 900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888" h="900431">
                <a:moveTo>
                  <a:pt x="0" y="0"/>
                </a:moveTo>
                <a:lnTo>
                  <a:pt x="4857888" y="0"/>
                </a:lnTo>
                <a:lnTo>
                  <a:pt x="4857888" y="900431"/>
                </a:lnTo>
                <a:lnTo>
                  <a:pt x="0" y="900431"/>
                </a:lnTo>
                <a:lnTo>
                  <a:pt x="0" y="0"/>
                </a:lnTo>
                <a:close/>
              </a:path>
            </a:pathLst>
          </a:custGeom>
          <a:solidFill>
            <a:schemeClr val="tx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68580" rIns="68580" bIns="68580" spcCol="1270" anchor="ctr"/>
          <a:lstStyle/>
          <a:p>
            <a:pPr algn="ctr" defTabSz="800100">
              <a:lnSpc>
                <a:spcPct val="90000"/>
              </a:lnSpc>
              <a:spcAft>
                <a:spcPct val="35000"/>
              </a:spcAft>
              <a:defRPr/>
            </a:pPr>
            <a:r>
              <a:rPr lang="es-UY" dirty="0" err="1"/>
              <a:t>Prosecutor's</a:t>
            </a:r>
            <a:r>
              <a:rPr lang="es-UY" dirty="0"/>
              <a:t> Office/</a:t>
            </a:r>
            <a:r>
              <a:rPr lang="es-UY" dirty="0" err="1"/>
              <a:t>Judge</a:t>
            </a:r>
            <a:r>
              <a:rPr lang="es-UY" dirty="0"/>
              <a:t> - </a:t>
            </a:r>
            <a:r>
              <a:rPr lang="es-UY" dirty="0" err="1"/>
              <a:t>Investigation</a:t>
            </a:r>
            <a:endParaRPr lang="es-UY" dirty="0"/>
          </a:p>
        </p:txBody>
      </p:sp>
      <p:sp>
        <p:nvSpPr>
          <p:cNvPr id="12" name="11 Forma libre"/>
          <p:cNvSpPr/>
          <p:nvPr/>
        </p:nvSpPr>
        <p:spPr>
          <a:xfrm>
            <a:off x="6732588" y="1965325"/>
            <a:ext cx="1871662" cy="4056063"/>
          </a:xfrm>
          <a:custGeom>
            <a:avLst/>
            <a:gdLst>
              <a:gd name="connsiteX0" fmla="*/ 0 w 4841186"/>
              <a:gd name="connsiteY0" fmla="*/ 0 h 1133883"/>
              <a:gd name="connsiteX1" fmla="*/ 4841186 w 4841186"/>
              <a:gd name="connsiteY1" fmla="*/ 0 h 1133883"/>
              <a:gd name="connsiteX2" fmla="*/ 4841186 w 4841186"/>
              <a:gd name="connsiteY2" fmla="*/ 1133883 h 1133883"/>
              <a:gd name="connsiteX3" fmla="*/ 0 w 4841186"/>
              <a:gd name="connsiteY3" fmla="*/ 1133883 h 1133883"/>
              <a:gd name="connsiteX4" fmla="*/ 0 w 4841186"/>
              <a:gd name="connsiteY4" fmla="*/ 0 h 1133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1186" h="1133883">
                <a:moveTo>
                  <a:pt x="0" y="0"/>
                </a:moveTo>
                <a:lnTo>
                  <a:pt x="4841186" y="0"/>
                </a:lnTo>
                <a:lnTo>
                  <a:pt x="4841186" y="1133883"/>
                </a:lnTo>
                <a:lnTo>
                  <a:pt x="0" y="1133883"/>
                </a:lnTo>
                <a:lnTo>
                  <a:pt x="0" y="0"/>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5730" tIns="125730" rIns="125730" bIns="125730" spcCol="1270" anchor="ctr"/>
          <a:lstStyle/>
          <a:p>
            <a:pPr algn="ctr" defTabSz="1466850">
              <a:lnSpc>
                <a:spcPct val="90000"/>
              </a:lnSpc>
              <a:spcAft>
                <a:spcPct val="35000"/>
              </a:spcAft>
              <a:defRPr/>
            </a:pPr>
            <a:r>
              <a:rPr lang="es-UY" sz="2200" dirty="0" err="1"/>
              <a:t>Decision</a:t>
            </a:r>
            <a:endParaRPr lang="es-UY" sz="2200" dirty="0"/>
          </a:p>
          <a:p>
            <a:pPr algn="ctr" defTabSz="1466850">
              <a:lnSpc>
                <a:spcPct val="90000"/>
              </a:lnSpc>
              <a:spcAft>
                <a:spcPct val="35000"/>
              </a:spcAft>
              <a:defRPr/>
            </a:pPr>
            <a:r>
              <a:rPr lang="es-UY" sz="2200" dirty="0"/>
              <a:t>(</a:t>
            </a:r>
            <a:r>
              <a:rPr lang="es-UY" sz="2200" dirty="0" err="1"/>
              <a:t>Judiciary</a:t>
            </a:r>
            <a:r>
              <a:rPr lang="es-UY" sz="2200" dirty="0"/>
              <a:t>)</a:t>
            </a:r>
          </a:p>
        </p:txBody>
      </p:sp>
      <p:sp>
        <p:nvSpPr>
          <p:cNvPr id="13" name="12 Forma libre"/>
          <p:cNvSpPr/>
          <p:nvPr/>
        </p:nvSpPr>
        <p:spPr>
          <a:xfrm>
            <a:off x="323850" y="3868738"/>
            <a:ext cx="2044700" cy="1073150"/>
          </a:xfrm>
          <a:custGeom>
            <a:avLst/>
            <a:gdLst>
              <a:gd name="connsiteX0" fmla="*/ 0 w 4841186"/>
              <a:gd name="connsiteY0" fmla="*/ 0 h 1133883"/>
              <a:gd name="connsiteX1" fmla="*/ 4841186 w 4841186"/>
              <a:gd name="connsiteY1" fmla="*/ 0 h 1133883"/>
              <a:gd name="connsiteX2" fmla="*/ 4841186 w 4841186"/>
              <a:gd name="connsiteY2" fmla="*/ 1133883 h 1133883"/>
              <a:gd name="connsiteX3" fmla="*/ 0 w 4841186"/>
              <a:gd name="connsiteY3" fmla="*/ 1133883 h 1133883"/>
              <a:gd name="connsiteX4" fmla="*/ 0 w 4841186"/>
              <a:gd name="connsiteY4" fmla="*/ 0 h 1133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1186" h="1133883">
                <a:moveTo>
                  <a:pt x="0" y="0"/>
                </a:moveTo>
                <a:lnTo>
                  <a:pt x="4841186" y="0"/>
                </a:lnTo>
                <a:lnTo>
                  <a:pt x="4841186" y="1133883"/>
                </a:lnTo>
                <a:lnTo>
                  <a:pt x="0" y="1133883"/>
                </a:lnTo>
                <a:lnTo>
                  <a:pt x="0" y="0"/>
                </a:lnTo>
                <a:close/>
              </a:path>
            </a:pathLst>
          </a:custGeom>
          <a:solidFill>
            <a:schemeClr val="tx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5730" tIns="125730" rIns="125730" bIns="125730" spcCol="1270" anchor="ctr"/>
          <a:lstStyle/>
          <a:p>
            <a:pPr algn="ctr" defTabSz="1466850">
              <a:lnSpc>
                <a:spcPct val="90000"/>
              </a:lnSpc>
              <a:spcAft>
                <a:spcPct val="35000"/>
              </a:spcAft>
              <a:defRPr/>
            </a:pPr>
            <a:r>
              <a:rPr lang="es-UY" sz="2000" dirty="0" err="1"/>
              <a:t>Other</a:t>
            </a:r>
            <a:r>
              <a:rPr lang="es-UY" sz="2000" dirty="0"/>
              <a:t> </a:t>
            </a:r>
            <a:r>
              <a:rPr lang="es-UY" sz="2000" dirty="0" err="1"/>
              <a:t>sources</a:t>
            </a:r>
            <a:r>
              <a:rPr lang="es-UY" sz="2000" dirty="0"/>
              <a:t> </a:t>
            </a:r>
            <a:r>
              <a:rPr lang="es-UY" sz="2000" dirty="0" err="1"/>
              <a:t>of</a:t>
            </a:r>
            <a:r>
              <a:rPr lang="es-UY" sz="2000" dirty="0"/>
              <a:t> </a:t>
            </a:r>
            <a:r>
              <a:rPr lang="es-UY" sz="2000" dirty="0" err="1"/>
              <a:t>information</a:t>
            </a:r>
            <a:endParaRPr lang="es-UY" sz="2000" dirty="0"/>
          </a:p>
        </p:txBody>
      </p:sp>
      <p:sp>
        <p:nvSpPr>
          <p:cNvPr id="14" name="13 Forma libre"/>
          <p:cNvSpPr/>
          <p:nvPr/>
        </p:nvSpPr>
        <p:spPr>
          <a:xfrm>
            <a:off x="311150" y="4935538"/>
            <a:ext cx="2046288" cy="1085850"/>
          </a:xfrm>
          <a:custGeom>
            <a:avLst/>
            <a:gdLst>
              <a:gd name="connsiteX0" fmla="*/ 0 w 4767019"/>
              <a:gd name="connsiteY0" fmla="*/ 0 h 1108234"/>
              <a:gd name="connsiteX1" fmla="*/ 4767019 w 4767019"/>
              <a:gd name="connsiteY1" fmla="*/ 0 h 1108234"/>
              <a:gd name="connsiteX2" fmla="*/ 4767019 w 4767019"/>
              <a:gd name="connsiteY2" fmla="*/ 1108234 h 1108234"/>
              <a:gd name="connsiteX3" fmla="*/ 0 w 4767019"/>
              <a:gd name="connsiteY3" fmla="*/ 1108234 h 1108234"/>
              <a:gd name="connsiteX4" fmla="*/ 0 w 4767019"/>
              <a:gd name="connsiteY4" fmla="*/ 0 h 110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7019" h="1108234">
                <a:moveTo>
                  <a:pt x="0" y="0"/>
                </a:moveTo>
                <a:lnTo>
                  <a:pt x="4767019" y="0"/>
                </a:lnTo>
                <a:lnTo>
                  <a:pt x="4767019" y="1108234"/>
                </a:lnTo>
                <a:lnTo>
                  <a:pt x="0" y="1108234"/>
                </a:lnTo>
                <a:lnTo>
                  <a:pt x="0" y="0"/>
                </a:lnTo>
                <a:close/>
              </a:path>
            </a:pathLst>
          </a:custGeom>
          <a:solidFill>
            <a:schemeClr val="tx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5730" tIns="125730" rIns="125730" bIns="125730" spcCol="1270" anchor="ctr"/>
          <a:lstStyle/>
          <a:p>
            <a:pPr algn="ctr" defTabSz="1466850">
              <a:lnSpc>
                <a:spcPct val="90000"/>
              </a:lnSpc>
              <a:spcAft>
                <a:spcPct val="35000"/>
              </a:spcAft>
              <a:defRPr/>
            </a:pPr>
            <a:r>
              <a:rPr lang="es-UY" sz="1600" dirty="0" err="1"/>
              <a:t>Financial</a:t>
            </a:r>
            <a:r>
              <a:rPr lang="es-UY" sz="1600" dirty="0"/>
              <a:t> and non-</a:t>
            </a:r>
            <a:r>
              <a:rPr lang="es-UY" sz="1600" dirty="0" err="1"/>
              <a:t>financial</a:t>
            </a:r>
            <a:r>
              <a:rPr lang="es-UY" sz="1600" dirty="0"/>
              <a:t> data</a:t>
            </a:r>
          </a:p>
        </p:txBody>
      </p:sp>
      <p:sp>
        <p:nvSpPr>
          <p:cNvPr id="15" name="14 Forma libre"/>
          <p:cNvSpPr/>
          <p:nvPr/>
        </p:nvSpPr>
        <p:spPr>
          <a:xfrm>
            <a:off x="2843213" y="1692398"/>
            <a:ext cx="2233612" cy="4321175"/>
          </a:xfrm>
          <a:custGeom>
            <a:avLst/>
            <a:gdLst>
              <a:gd name="connsiteX0" fmla="*/ 0 w 4857888"/>
              <a:gd name="connsiteY0" fmla="*/ 0 h 900431"/>
              <a:gd name="connsiteX1" fmla="*/ 4857888 w 4857888"/>
              <a:gd name="connsiteY1" fmla="*/ 0 h 900431"/>
              <a:gd name="connsiteX2" fmla="*/ 4857888 w 4857888"/>
              <a:gd name="connsiteY2" fmla="*/ 900431 h 900431"/>
              <a:gd name="connsiteX3" fmla="*/ 0 w 4857888"/>
              <a:gd name="connsiteY3" fmla="*/ 900431 h 900431"/>
              <a:gd name="connsiteX4" fmla="*/ 0 w 4857888"/>
              <a:gd name="connsiteY4" fmla="*/ 0 h 900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888" h="900431">
                <a:moveTo>
                  <a:pt x="0" y="0"/>
                </a:moveTo>
                <a:lnTo>
                  <a:pt x="4857888" y="0"/>
                </a:lnTo>
                <a:lnTo>
                  <a:pt x="4857888" y="900431"/>
                </a:lnTo>
                <a:lnTo>
                  <a:pt x="0" y="900431"/>
                </a:lnTo>
                <a:lnTo>
                  <a:pt x="0" y="0"/>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68580" rIns="68580" bIns="68580" spcCol="1270" anchor="ctr"/>
          <a:lstStyle/>
          <a:p>
            <a:pPr algn="ctr" defTabSz="800100">
              <a:lnSpc>
                <a:spcPct val="90000"/>
              </a:lnSpc>
              <a:spcAft>
                <a:spcPct val="35000"/>
              </a:spcAft>
              <a:defRPr/>
            </a:pPr>
            <a:endParaRPr lang="es-UY" sz="2200" dirty="0"/>
          </a:p>
          <a:p>
            <a:pPr algn="ctr" defTabSz="800100">
              <a:lnSpc>
                <a:spcPct val="90000"/>
              </a:lnSpc>
              <a:spcAft>
                <a:spcPct val="35000"/>
              </a:spcAft>
              <a:defRPr/>
            </a:pPr>
            <a:r>
              <a:rPr lang="en-GB" sz="2200" dirty="0"/>
              <a:t>Financial intelligence process</a:t>
            </a:r>
          </a:p>
          <a:p>
            <a:pPr algn="ctr" defTabSz="800100">
              <a:lnSpc>
                <a:spcPct val="90000"/>
              </a:lnSpc>
              <a:spcAft>
                <a:spcPct val="35000"/>
              </a:spcAft>
              <a:defRPr/>
            </a:pPr>
            <a:endParaRPr lang="en-GB" sz="2200" dirty="0"/>
          </a:p>
          <a:p>
            <a:pPr marL="285750" indent="-285750" defTabSz="800100">
              <a:lnSpc>
                <a:spcPct val="90000"/>
              </a:lnSpc>
              <a:spcAft>
                <a:spcPct val="35000"/>
              </a:spcAft>
              <a:buFont typeface="Wingdings" panose="05000000000000000000" pitchFamily="2" charset="2"/>
              <a:buChar char="Ø"/>
              <a:defRPr/>
            </a:pPr>
            <a:r>
              <a:rPr lang="en-GB" dirty="0"/>
              <a:t>Transforms data into useful information</a:t>
            </a:r>
          </a:p>
          <a:p>
            <a:pPr marL="285750" indent="-285750" defTabSz="800100">
              <a:lnSpc>
                <a:spcPct val="90000"/>
              </a:lnSpc>
              <a:spcAft>
                <a:spcPct val="35000"/>
              </a:spcAft>
              <a:buFont typeface="Wingdings" panose="05000000000000000000" pitchFamily="2" charset="2"/>
              <a:buChar char="Ø"/>
              <a:defRPr/>
            </a:pPr>
            <a:endParaRPr lang="en-GB" dirty="0"/>
          </a:p>
          <a:p>
            <a:pPr marL="285750" indent="-285750" defTabSz="800100">
              <a:lnSpc>
                <a:spcPct val="90000"/>
              </a:lnSpc>
              <a:spcAft>
                <a:spcPct val="35000"/>
              </a:spcAft>
              <a:buFont typeface="Wingdings" panose="05000000000000000000" pitchFamily="2" charset="2"/>
              <a:buChar char="Ø"/>
              <a:defRPr/>
            </a:pPr>
            <a:r>
              <a:rPr lang="en-GB" dirty="0"/>
              <a:t>Seeks to confirm whether elements of unusualness or suspicion are present</a:t>
            </a:r>
            <a:endParaRPr lang="es-UY" dirty="0"/>
          </a:p>
          <a:p>
            <a:pPr algn="ctr" defTabSz="800100">
              <a:lnSpc>
                <a:spcPct val="90000"/>
              </a:lnSpc>
              <a:spcAft>
                <a:spcPct val="35000"/>
              </a:spcAft>
              <a:defRPr/>
            </a:pPr>
            <a:endParaRPr lang="es-UY" sz="1600" dirty="0"/>
          </a:p>
        </p:txBody>
      </p:sp>
      <p:sp>
        <p:nvSpPr>
          <p:cNvPr id="3" name="2 Flecha derecha"/>
          <p:cNvSpPr/>
          <p:nvPr/>
        </p:nvSpPr>
        <p:spPr>
          <a:xfrm>
            <a:off x="5076825" y="4076700"/>
            <a:ext cx="1655763" cy="504825"/>
          </a:xfrm>
          <a:prstGeom prst="rightArrow">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UY"/>
          </a:p>
        </p:txBody>
      </p:sp>
      <p:sp>
        <p:nvSpPr>
          <p:cNvPr id="4" name="3 Rectángulo"/>
          <p:cNvSpPr/>
          <p:nvPr/>
        </p:nvSpPr>
        <p:spPr>
          <a:xfrm>
            <a:off x="5219700" y="1965325"/>
            <a:ext cx="1368425" cy="1903413"/>
          </a:xfrm>
          <a:prstGeom prst="rect">
            <a:avLst/>
          </a:prstGeom>
          <a:solidFill>
            <a:schemeClr val="tx1">
              <a:lumMod val="60000"/>
              <a:lumOff val="4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UY" sz="1600" dirty="0" err="1"/>
              <a:t>Financial</a:t>
            </a:r>
            <a:r>
              <a:rPr lang="es-UY" sz="1600" dirty="0"/>
              <a:t> </a:t>
            </a:r>
            <a:r>
              <a:rPr lang="es-UY" sz="1600" dirty="0" err="1"/>
              <a:t>intelligence</a:t>
            </a:r>
            <a:r>
              <a:rPr lang="es-UY" sz="1600" dirty="0"/>
              <a:t> </a:t>
            </a:r>
            <a:r>
              <a:rPr lang="es-UY" sz="1600" dirty="0" err="1"/>
              <a:t>report</a:t>
            </a:r>
            <a:endParaRPr lang="es-UY" sz="1600" dirty="0"/>
          </a:p>
        </p:txBody>
      </p:sp>
    </p:spTree>
    <p:extLst>
      <p:ext uri="{BB962C8B-B14F-4D97-AF65-F5344CB8AC3E}">
        <p14:creationId xmlns:p14="http://schemas.microsoft.com/office/powerpoint/2010/main" val="347114661"/>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401782"/>
            <a:ext cx="8853488" cy="6192982"/>
          </a:xfrm>
        </p:spPr>
        <p:txBody>
          <a:bodyPr>
            <a:normAutofit lnSpcReduction="10000"/>
          </a:bodyPr>
          <a:lstStyle/>
          <a:p>
            <a:pPr marL="0" algn="ctr">
              <a:buFont typeface="Arial" panose="020B0604020202020204" pitchFamily="34" charset="0"/>
              <a:buNone/>
              <a:defRPr/>
            </a:pPr>
            <a:r>
              <a:rPr lang="es-UY" sz="3200" b="1" dirty="0">
                <a:solidFill>
                  <a:schemeClr val="tx2"/>
                </a:solidFill>
                <a:ea typeface="Arial Unicode MS" pitchFamily="34" charset="-128"/>
                <a:cs typeface="Arial Unicode MS" pitchFamily="34" charset="-128"/>
              </a:rPr>
              <a:t>FINANCIAL INTELLIGENCE CONTENTS</a:t>
            </a:r>
          </a:p>
          <a:p>
            <a:pPr marL="0" algn="just">
              <a:buFont typeface="Arial" panose="020B0604020202020204" pitchFamily="34" charset="0"/>
              <a:buNone/>
              <a:defRPr/>
            </a:pPr>
            <a:endParaRPr lang="es-UY" sz="2400" dirty="0">
              <a:solidFill>
                <a:schemeClr val="tx2"/>
              </a:solidFill>
              <a:ea typeface="Arial Unicode MS" pitchFamily="34" charset="-128"/>
              <a:cs typeface="Arial Unicode MS" pitchFamily="34" charset="-128"/>
            </a:endParaRPr>
          </a:p>
          <a:p>
            <a:pPr marL="0" algn="just">
              <a:buFont typeface="Arial" panose="020B0604020202020204" pitchFamily="34" charset="0"/>
              <a:buNone/>
              <a:defRPr/>
            </a:pPr>
            <a:endParaRPr lang="es-UY" sz="2400" dirty="0">
              <a:solidFill>
                <a:schemeClr val="tx2"/>
              </a:solidFill>
              <a:ea typeface="Arial Unicode MS" pitchFamily="34" charset="-128"/>
              <a:cs typeface="Arial Unicode MS" pitchFamily="34" charset="-128"/>
            </a:endParaRPr>
          </a:p>
          <a:p>
            <a:r>
              <a:rPr lang="en-GB" sz="2400" b="1" dirty="0">
                <a:solidFill>
                  <a:schemeClr val="tx2"/>
                </a:solidFill>
              </a:rPr>
              <a:t>Tax Information</a:t>
            </a:r>
            <a:r>
              <a:rPr lang="en-GB" sz="2400" dirty="0">
                <a:solidFill>
                  <a:schemeClr val="tx2"/>
                </a:solidFill>
              </a:rPr>
              <a:t> - Taxpayer Information</a:t>
            </a:r>
          </a:p>
          <a:p>
            <a:r>
              <a:rPr lang="en-GB" sz="2400" dirty="0">
                <a:solidFill>
                  <a:schemeClr val="tx2"/>
                </a:solidFill>
              </a:rPr>
              <a:t>Tax returns  </a:t>
            </a:r>
          </a:p>
          <a:p>
            <a:r>
              <a:rPr lang="en-GB" sz="2400" dirty="0">
                <a:solidFill>
                  <a:schemeClr val="tx2"/>
                </a:solidFill>
              </a:rPr>
              <a:t>Informative declarations (payments, cash transactions, customers and suppliers, wages and salaries, bank accounts, etc.).</a:t>
            </a:r>
          </a:p>
          <a:p>
            <a:endParaRPr lang="en-GB" sz="2400" dirty="0">
              <a:solidFill>
                <a:schemeClr val="tx2"/>
              </a:solidFill>
            </a:endParaRPr>
          </a:p>
          <a:p>
            <a:r>
              <a:rPr lang="en-GB" sz="2400" b="1" dirty="0">
                <a:solidFill>
                  <a:schemeClr val="tx2"/>
                </a:solidFill>
              </a:rPr>
              <a:t>Customs information</a:t>
            </a:r>
          </a:p>
          <a:p>
            <a:r>
              <a:rPr lang="en-GB" sz="2400" dirty="0">
                <a:solidFill>
                  <a:schemeClr val="tx2"/>
                </a:solidFill>
              </a:rPr>
              <a:t>Cross-border transportation of cash and valuables statements.</a:t>
            </a:r>
          </a:p>
          <a:p>
            <a:r>
              <a:rPr lang="en-GB" sz="2400" dirty="0">
                <a:solidFill>
                  <a:schemeClr val="tx2"/>
                </a:solidFill>
              </a:rPr>
              <a:t>Foreign trade operations (information on import and export operations, persons or companies with whom it operates abroad, type of goods, amounts traded, etc.).</a:t>
            </a:r>
            <a:endParaRPr lang="es-ES" sz="2100" dirty="0">
              <a:solidFill>
                <a:schemeClr val="accent1"/>
              </a:solidFill>
            </a:endParaRPr>
          </a:p>
          <a:p>
            <a:pPr marL="0" algn="ctr">
              <a:buFont typeface="Arial" panose="020B0604020202020204" pitchFamily="34" charset="0"/>
              <a:buNone/>
              <a:defRPr/>
            </a:pPr>
            <a:endParaRPr lang="es-UY" sz="3200" b="1" dirty="0">
              <a:solidFill>
                <a:schemeClr val="accent1"/>
              </a:solidFill>
              <a:ea typeface="Arial Unicode MS" pitchFamily="34" charset="-128"/>
              <a:cs typeface="Arial Unicode MS" pitchFamily="34" charset="-128"/>
            </a:endParaRPr>
          </a:p>
          <a:p>
            <a:pPr marL="0" algn="ctr">
              <a:buFont typeface="Arial" panose="020B0604020202020204" pitchFamily="34" charset="0"/>
              <a:buNone/>
              <a:defRPr/>
            </a:pPr>
            <a:endParaRPr lang="es-UY" sz="2000" b="1" dirty="0">
              <a:solidFill>
                <a:schemeClr val="accent1"/>
              </a:solidFill>
              <a:ea typeface="Arial Unicode MS" pitchFamily="34" charset="-128"/>
              <a:cs typeface="Arial Unicode MS" pitchFamily="34" charset="-128"/>
            </a:endParaRPr>
          </a:p>
          <a:p>
            <a:pPr marL="0" algn="just">
              <a:buClr>
                <a:srgbClr val="0F6FC6"/>
              </a:buClr>
              <a:buFont typeface="Arial" panose="020B0604020202020204" pitchFamily="34" charset="0"/>
              <a:buNone/>
              <a:defRPr/>
            </a:pPr>
            <a:endParaRPr lang="es-UY" sz="2400" dirty="0">
              <a:solidFill>
                <a:srgbClr val="0F6FC6">
                  <a:lumMod val="75000"/>
                </a:srgbClr>
              </a:solidFill>
              <a:latin typeface="Calibri" pitchFamily="34" charset="0"/>
              <a:ea typeface="Arial Unicode MS" pitchFamily="34" charset="-128"/>
              <a:cs typeface="Arial Unicode MS" pitchFamily="34" charset="-128"/>
            </a:endParaRPr>
          </a:p>
          <a:p>
            <a:pPr>
              <a:buFont typeface="Arial" panose="020B0604020202020204" pitchFamily="34" charset="0"/>
              <a:buNone/>
              <a:defRPr/>
            </a:pPr>
            <a:endParaRPr lang="es-UY" b="1" dirty="0">
              <a:solidFill>
                <a:schemeClr val="accent1">
                  <a:lumMod val="75000"/>
                </a:schemeClr>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373775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401782"/>
            <a:ext cx="8853488" cy="6192982"/>
          </a:xfrm>
        </p:spPr>
        <p:txBody>
          <a:bodyPr>
            <a:normAutofit/>
          </a:bodyPr>
          <a:lstStyle/>
          <a:p>
            <a:pPr marL="0" algn="ctr">
              <a:buFont typeface="Arial" panose="020B0604020202020204" pitchFamily="34" charset="0"/>
              <a:buNone/>
              <a:defRPr/>
            </a:pPr>
            <a:r>
              <a:rPr lang="es-UY" sz="3200" b="1" dirty="0">
                <a:solidFill>
                  <a:schemeClr val="tx2"/>
                </a:solidFill>
                <a:ea typeface="Arial Unicode MS" pitchFamily="34" charset="-128"/>
                <a:cs typeface="Arial Unicode MS" pitchFamily="34" charset="-128"/>
              </a:rPr>
              <a:t>FINANCIAL INTELLIGENCE CONTENTS</a:t>
            </a:r>
          </a:p>
          <a:p>
            <a:pPr marL="0" algn="just">
              <a:buFont typeface="Arial" panose="020B0604020202020204" pitchFamily="34" charset="0"/>
              <a:buNone/>
              <a:defRPr/>
            </a:pPr>
            <a:endParaRPr lang="es-UY" sz="2400" dirty="0">
              <a:solidFill>
                <a:schemeClr val="tx2"/>
              </a:solidFill>
              <a:ea typeface="Arial Unicode MS" pitchFamily="34" charset="-128"/>
              <a:cs typeface="Arial Unicode MS" pitchFamily="34" charset="-128"/>
            </a:endParaRPr>
          </a:p>
          <a:p>
            <a:pPr marL="0" algn="just">
              <a:buFont typeface="Arial" panose="020B0604020202020204" pitchFamily="34" charset="0"/>
              <a:buNone/>
              <a:defRPr/>
            </a:pPr>
            <a:endParaRPr lang="es-UY" sz="2200" dirty="0">
              <a:solidFill>
                <a:schemeClr val="tx2"/>
              </a:solidFill>
              <a:ea typeface="Arial Unicode MS" pitchFamily="34" charset="-128"/>
              <a:cs typeface="Arial Unicode MS" pitchFamily="34" charset="-128"/>
            </a:endParaRPr>
          </a:p>
          <a:p>
            <a:r>
              <a:rPr lang="en-GB" sz="2200" b="1" dirty="0">
                <a:solidFill>
                  <a:schemeClr val="tx2"/>
                </a:solidFill>
              </a:rPr>
              <a:t>Asset Information</a:t>
            </a:r>
          </a:p>
          <a:p>
            <a:r>
              <a:rPr lang="en-GB" sz="2200" dirty="0">
                <a:solidFill>
                  <a:schemeClr val="tx2"/>
                </a:solidFill>
              </a:rPr>
              <a:t>Real Estate </a:t>
            </a:r>
          </a:p>
          <a:p>
            <a:r>
              <a:rPr lang="en-GB" sz="2200" dirty="0">
                <a:solidFill>
                  <a:schemeClr val="tx2"/>
                </a:solidFill>
              </a:rPr>
              <a:t>Personal property</a:t>
            </a:r>
          </a:p>
          <a:p>
            <a:r>
              <a:rPr lang="en-GB" sz="2200" dirty="0">
                <a:solidFill>
                  <a:schemeClr val="tx2"/>
                </a:solidFill>
              </a:rPr>
              <a:t>Financial information (accounts, investments)</a:t>
            </a:r>
          </a:p>
          <a:p>
            <a:endParaRPr lang="en-GB" sz="2200" dirty="0">
              <a:solidFill>
                <a:schemeClr val="tx2"/>
              </a:solidFill>
            </a:endParaRPr>
          </a:p>
          <a:p>
            <a:r>
              <a:rPr lang="en-GB" sz="2200" b="1" dirty="0">
                <a:solidFill>
                  <a:schemeClr val="tx2"/>
                </a:solidFill>
              </a:rPr>
              <a:t>Business and Corporate Information</a:t>
            </a:r>
          </a:p>
          <a:p>
            <a:r>
              <a:rPr lang="en-GB" sz="2200" dirty="0">
                <a:solidFill>
                  <a:schemeClr val="tx2"/>
                </a:solidFill>
              </a:rPr>
              <a:t>Public Registry of Commerce Information</a:t>
            </a:r>
          </a:p>
          <a:p>
            <a:r>
              <a:rPr lang="en-GB" sz="2200" dirty="0">
                <a:solidFill>
                  <a:schemeClr val="tx2"/>
                </a:solidFill>
              </a:rPr>
              <a:t>Beneficial Ownership Registry Information</a:t>
            </a:r>
            <a:endParaRPr lang="es-ES" sz="2100" dirty="0">
              <a:solidFill>
                <a:schemeClr val="accent1"/>
              </a:solidFill>
            </a:endParaRPr>
          </a:p>
          <a:p>
            <a:pPr marL="0" algn="ctr">
              <a:buFont typeface="Arial" panose="020B0604020202020204" pitchFamily="34" charset="0"/>
              <a:buNone/>
              <a:defRPr/>
            </a:pPr>
            <a:endParaRPr lang="es-UY" sz="3200" b="1" dirty="0">
              <a:solidFill>
                <a:schemeClr val="accent1"/>
              </a:solidFill>
              <a:ea typeface="Arial Unicode MS" pitchFamily="34" charset="-128"/>
              <a:cs typeface="Arial Unicode MS" pitchFamily="34" charset="-128"/>
            </a:endParaRPr>
          </a:p>
          <a:p>
            <a:pPr marL="0" algn="ctr">
              <a:buFont typeface="Arial" panose="020B0604020202020204" pitchFamily="34" charset="0"/>
              <a:buNone/>
              <a:defRPr/>
            </a:pPr>
            <a:endParaRPr lang="es-UY" sz="2000" b="1" dirty="0">
              <a:solidFill>
                <a:schemeClr val="accent1"/>
              </a:solidFill>
              <a:ea typeface="Arial Unicode MS" pitchFamily="34" charset="-128"/>
              <a:cs typeface="Arial Unicode MS" pitchFamily="34" charset="-128"/>
            </a:endParaRPr>
          </a:p>
          <a:p>
            <a:pPr marL="0" algn="just">
              <a:buClr>
                <a:srgbClr val="0F6FC6"/>
              </a:buClr>
              <a:buFont typeface="Arial" panose="020B0604020202020204" pitchFamily="34" charset="0"/>
              <a:buNone/>
              <a:defRPr/>
            </a:pPr>
            <a:endParaRPr lang="es-UY" sz="2400" dirty="0">
              <a:solidFill>
                <a:srgbClr val="0F6FC6">
                  <a:lumMod val="75000"/>
                </a:srgbClr>
              </a:solidFill>
              <a:latin typeface="Calibri" pitchFamily="34" charset="0"/>
              <a:ea typeface="Arial Unicode MS" pitchFamily="34" charset="-128"/>
              <a:cs typeface="Arial Unicode MS" pitchFamily="34" charset="-128"/>
            </a:endParaRPr>
          </a:p>
          <a:p>
            <a:pPr>
              <a:buFont typeface="Arial" panose="020B0604020202020204" pitchFamily="34" charset="0"/>
              <a:buNone/>
              <a:defRPr/>
            </a:pPr>
            <a:endParaRPr lang="es-UY" b="1" dirty="0">
              <a:solidFill>
                <a:schemeClr val="accent1">
                  <a:lumMod val="75000"/>
                </a:schemeClr>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969404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401782"/>
            <a:ext cx="8853488" cy="6192982"/>
          </a:xfrm>
        </p:spPr>
        <p:txBody>
          <a:bodyPr>
            <a:normAutofit/>
          </a:bodyPr>
          <a:lstStyle/>
          <a:p>
            <a:pPr marL="0" algn="ctr">
              <a:buFont typeface="Arial" panose="020B0604020202020204" pitchFamily="34" charset="0"/>
              <a:buNone/>
              <a:defRPr/>
            </a:pPr>
            <a:r>
              <a:rPr lang="es-UY" sz="3200" b="1" dirty="0">
                <a:solidFill>
                  <a:schemeClr val="tx2"/>
                </a:solidFill>
                <a:ea typeface="Arial Unicode MS" pitchFamily="34" charset="-128"/>
                <a:cs typeface="Arial Unicode MS" pitchFamily="34" charset="-128"/>
              </a:rPr>
              <a:t>FINANCIAL INTELLIGENCE CONTENTS</a:t>
            </a:r>
          </a:p>
          <a:p>
            <a:pPr marL="0" algn="just">
              <a:buFont typeface="Arial" panose="020B0604020202020204" pitchFamily="34" charset="0"/>
              <a:buNone/>
              <a:defRPr/>
            </a:pPr>
            <a:endParaRPr lang="es-UY" sz="2400" dirty="0">
              <a:solidFill>
                <a:schemeClr val="tx2"/>
              </a:solidFill>
              <a:ea typeface="Arial Unicode MS" pitchFamily="34" charset="-128"/>
              <a:cs typeface="Arial Unicode MS" pitchFamily="34" charset="-128"/>
            </a:endParaRPr>
          </a:p>
          <a:p>
            <a:r>
              <a:rPr lang="en-GB" sz="2200" b="1" dirty="0">
                <a:solidFill>
                  <a:schemeClr val="tx2"/>
                </a:solidFill>
              </a:rPr>
              <a:t>Migratory Information</a:t>
            </a:r>
          </a:p>
          <a:p>
            <a:r>
              <a:rPr lang="en-GB" sz="2200" dirty="0">
                <a:solidFill>
                  <a:schemeClr val="tx2"/>
                </a:solidFill>
              </a:rPr>
              <a:t>Record of entries and exits to and from the country, as well as their origin and destination (entry route, frequency of travel).</a:t>
            </a:r>
          </a:p>
          <a:p>
            <a:r>
              <a:rPr lang="en-GB" sz="2200" dirty="0">
                <a:solidFill>
                  <a:schemeClr val="tx2"/>
                </a:solidFill>
              </a:rPr>
              <a:t>Passport information</a:t>
            </a:r>
          </a:p>
          <a:p>
            <a:endParaRPr lang="en-GB" sz="2200" b="1" dirty="0">
              <a:solidFill>
                <a:schemeClr val="tx2"/>
              </a:solidFill>
            </a:endParaRPr>
          </a:p>
          <a:p>
            <a:r>
              <a:rPr lang="en-GB" sz="2200" b="1" dirty="0">
                <a:solidFill>
                  <a:schemeClr val="tx2"/>
                </a:solidFill>
              </a:rPr>
              <a:t>Police and Judicial Information</a:t>
            </a:r>
          </a:p>
          <a:p>
            <a:r>
              <a:rPr lang="en-GB" sz="2200" dirty="0">
                <a:solidFill>
                  <a:schemeClr val="tx2"/>
                </a:solidFill>
              </a:rPr>
              <a:t>Criminal Records</a:t>
            </a:r>
          </a:p>
          <a:p>
            <a:r>
              <a:rPr lang="en-GB" sz="2200" dirty="0">
                <a:solidFill>
                  <a:schemeClr val="tx2"/>
                </a:solidFill>
              </a:rPr>
              <a:t>Investigation reports</a:t>
            </a:r>
          </a:p>
          <a:p>
            <a:r>
              <a:rPr lang="en-GB" sz="2200" dirty="0">
                <a:solidFill>
                  <a:schemeClr val="tx2"/>
                </a:solidFill>
              </a:rPr>
              <a:t>Police proceedings </a:t>
            </a:r>
          </a:p>
          <a:p>
            <a:r>
              <a:rPr lang="en-GB" sz="2200" dirty="0">
                <a:solidFill>
                  <a:schemeClr val="tx2"/>
                </a:solidFill>
              </a:rPr>
              <a:t>Convictions</a:t>
            </a:r>
            <a:endParaRPr lang="es-ES" sz="2100" dirty="0">
              <a:solidFill>
                <a:schemeClr val="accent1"/>
              </a:solidFill>
            </a:endParaRPr>
          </a:p>
          <a:p>
            <a:pPr marL="0" algn="ctr">
              <a:buFont typeface="Arial" panose="020B0604020202020204" pitchFamily="34" charset="0"/>
              <a:buNone/>
              <a:defRPr/>
            </a:pPr>
            <a:endParaRPr lang="es-UY" sz="3200" b="1" dirty="0">
              <a:solidFill>
                <a:schemeClr val="accent1"/>
              </a:solidFill>
              <a:ea typeface="Arial Unicode MS" pitchFamily="34" charset="-128"/>
              <a:cs typeface="Arial Unicode MS" pitchFamily="34" charset="-128"/>
            </a:endParaRPr>
          </a:p>
          <a:p>
            <a:pPr marL="0" algn="ctr">
              <a:buFont typeface="Arial" panose="020B0604020202020204" pitchFamily="34" charset="0"/>
              <a:buNone/>
              <a:defRPr/>
            </a:pPr>
            <a:endParaRPr lang="es-UY" sz="2000" b="1" dirty="0">
              <a:solidFill>
                <a:schemeClr val="accent1"/>
              </a:solidFill>
              <a:ea typeface="Arial Unicode MS" pitchFamily="34" charset="-128"/>
              <a:cs typeface="Arial Unicode MS" pitchFamily="34" charset="-128"/>
            </a:endParaRPr>
          </a:p>
          <a:p>
            <a:pPr marL="0" algn="just">
              <a:buClr>
                <a:srgbClr val="0F6FC6"/>
              </a:buClr>
              <a:buFont typeface="Arial" panose="020B0604020202020204" pitchFamily="34" charset="0"/>
              <a:buNone/>
              <a:defRPr/>
            </a:pPr>
            <a:endParaRPr lang="es-UY" sz="2400" dirty="0">
              <a:solidFill>
                <a:srgbClr val="0F6FC6">
                  <a:lumMod val="75000"/>
                </a:srgbClr>
              </a:solidFill>
              <a:latin typeface="Calibri" pitchFamily="34" charset="0"/>
              <a:ea typeface="Arial Unicode MS" pitchFamily="34" charset="-128"/>
              <a:cs typeface="Arial Unicode MS" pitchFamily="34" charset="-128"/>
            </a:endParaRPr>
          </a:p>
          <a:p>
            <a:pPr>
              <a:buFont typeface="Arial" panose="020B0604020202020204" pitchFamily="34" charset="0"/>
              <a:buNone/>
              <a:defRPr/>
            </a:pPr>
            <a:endParaRPr lang="es-UY" b="1" dirty="0">
              <a:solidFill>
                <a:schemeClr val="accent1">
                  <a:lumMod val="75000"/>
                </a:schemeClr>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43329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401782"/>
            <a:ext cx="8853488" cy="6192982"/>
          </a:xfrm>
        </p:spPr>
        <p:txBody>
          <a:bodyPr>
            <a:normAutofit/>
          </a:bodyPr>
          <a:lstStyle/>
          <a:p>
            <a:pPr marL="0" algn="ctr">
              <a:buFont typeface="Arial" panose="020B0604020202020204" pitchFamily="34" charset="0"/>
              <a:buNone/>
              <a:defRPr/>
            </a:pPr>
            <a:r>
              <a:rPr lang="es-UY" sz="3200" b="1" dirty="0">
                <a:solidFill>
                  <a:schemeClr val="tx2"/>
                </a:solidFill>
                <a:ea typeface="Arial Unicode MS" pitchFamily="34" charset="-128"/>
                <a:cs typeface="Arial Unicode MS" pitchFamily="34" charset="-128"/>
              </a:rPr>
              <a:t>FINANCIAL INTELLIGENCE CONTENTS</a:t>
            </a:r>
          </a:p>
          <a:p>
            <a:pPr marL="0" algn="just">
              <a:buFont typeface="Arial" panose="020B0604020202020204" pitchFamily="34" charset="0"/>
              <a:buNone/>
              <a:defRPr/>
            </a:pPr>
            <a:endParaRPr lang="es-UY" sz="2400" dirty="0">
              <a:solidFill>
                <a:schemeClr val="tx2"/>
              </a:solidFill>
              <a:ea typeface="Arial Unicode MS" pitchFamily="34" charset="-128"/>
              <a:cs typeface="Arial Unicode MS" pitchFamily="34" charset="-128"/>
            </a:endParaRPr>
          </a:p>
          <a:p>
            <a:pPr marL="0" algn="just">
              <a:buFont typeface="Arial" panose="020B0604020202020204" pitchFamily="34" charset="0"/>
              <a:buNone/>
              <a:defRPr/>
            </a:pPr>
            <a:endParaRPr lang="es-UY" sz="2400" dirty="0">
              <a:solidFill>
                <a:schemeClr val="tx2"/>
              </a:solidFill>
              <a:ea typeface="Arial Unicode MS" pitchFamily="34" charset="-128"/>
              <a:cs typeface="Arial Unicode MS" pitchFamily="34" charset="-128"/>
            </a:endParaRPr>
          </a:p>
          <a:p>
            <a:r>
              <a:rPr lang="en-GB" sz="2400" b="1" dirty="0">
                <a:solidFill>
                  <a:schemeClr val="tx2"/>
                </a:solidFill>
              </a:rPr>
              <a:t>Information from Supervisory Bodies</a:t>
            </a:r>
          </a:p>
          <a:p>
            <a:r>
              <a:rPr lang="en-GB" sz="2400" dirty="0">
                <a:solidFill>
                  <a:schemeClr val="tx2"/>
                </a:solidFill>
              </a:rPr>
              <a:t>Supervisory reports, sanctions</a:t>
            </a:r>
          </a:p>
          <a:p>
            <a:endParaRPr lang="en-GB" sz="2400" b="1" dirty="0">
              <a:solidFill>
                <a:schemeClr val="tx2"/>
              </a:solidFill>
            </a:endParaRPr>
          </a:p>
          <a:p>
            <a:r>
              <a:rPr lang="en-GB" sz="2400" b="1" dirty="0">
                <a:solidFill>
                  <a:schemeClr val="tx2"/>
                </a:solidFill>
              </a:rPr>
              <a:t>Other Sources of Information </a:t>
            </a:r>
          </a:p>
          <a:p>
            <a:r>
              <a:rPr lang="en-GB" sz="2400" dirty="0">
                <a:solidFill>
                  <a:schemeClr val="tx2"/>
                </a:solidFill>
              </a:rPr>
              <a:t>Social Security, Electoral Registry, Public Officials, Telecommunications and Internet, Air and maritime transportation, Driver's licenses.</a:t>
            </a:r>
            <a:endParaRPr lang="es-ES" sz="2100" dirty="0">
              <a:solidFill>
                <a:schemeClr val="tx2"/>
              </a:solidFill>
            </a:endParaRPr>
          </a:p>
          <a:p>
            <a:pPr marL="0" algn="ctr">
              <a:buFont typeface="Arial" panose="020B0604020202020204" pitchFamily="34" charset="0"/>
              <a:buNone/>
              <a:defRPr/>
            </a:pPr>
            <a:endParaRPr lang="es-UY" sz="3200" b="1" dirty="0">
              <a:solidFill>
                <a:schemeClr val="accent1"/>
              </a:solidFill>
              <a:ea typeface="Arial Unicode MS" pitchFamily="34" charset="-128"/>
              <a:cs typeface="Arial Unicode MS" pitchFamily="34" charset="-128"/>
            </a:endParaRPr>
          </a:p>
          <a:p>
            <a:pPr marL="0" algn="ctr">
              <a:buFont typeface="Arial" panose="020B0604020202020204" pitchFamily="34" charset="0"/>
              <a:buNone/>
              <a:defRPr/>
            </a:pPr>
            <a:endParaRPr lang="es-UY" sz="2000" b="1" dirty="0">
              <a:solidFill>
                <a:schemeClr val="accent1"/>
              </a:solidFill>
              <a:ea typeface="Arial Unicode MS" pitchFamily="34" charset="-128"/>
              <a:cs typeface="Arial Unicode MS" pitchFamily="34" charset="-128"/>
            </a:endParaRPr>
          </a:p>
          <a:p>
            <a:pPr marL="0" algn="just">
              <a:buClr>
                <a:srgbClr val="0F6FC6"/>
              </a:buClr>
              <a:buFont typeface="Arial" panose="020B0604020202020204" pitchFamily="34" charset="0"/>
              <a:buNone/>
              <a:defRPr/>
            </a:pPr>
            <a:endParaRPr lang="es-UY" sz="2400" dirty="0">
              <a:solidFill>
                <a:srgbClr val="0F6FC6">
                  <a:lumMod val="75000"/>
                </a:srgbClr>
              </a:solidFill>
              <a:latin typeface="Calibri" pitchFamily="34" charset="0"/>
              <a:ea typeface="Arial Unicode MS" pitchFamily="34" charset="-128"/>
              <a:cs typeface="Arial Unicode MS" pitchFamily="34" charset="-128"/>
            </a:endParaRPr>
          </a:p>
          <a:p>
            <a:pPr>
              <a:buFont typeface="Arial" panose="020B0604020202020204" pitchFamily="34" charset="0"/>
              <a:buNone/>
              <a:defRPr/>
            </a:pPr>
            <a:endParaRPr lang="es-UY" b="1" dirty="0">
              <a:solidFill>
                <a:schemeClr val="accent1">
                  <a:lumMod val="75000"/>
                </a:schemeClr>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618203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401782"/>
            <a:ext cx="8853488" cy="6192982"/>
          </a:xfrm>
        </p:spPr>
        <p:txBody>
          <a:bodyPr>
            <a:normAutofit fontScale="92500" lnSpcReduction="20000"/>
          </a:bodyPr>
          <a:lstStyle/>
          <a:p>
            <a:pPr marL="0" algn="ctr">
              <a:buFont typeface="Arial" panose="020B0604020202020204" pitchFamily="34" charset="0"/>
              <a:buNone/>
              <a:defRPr/>
            </a:pPr>
            <a:r>
              <a:rPr lang="es-UY" sz="3200" b="1" dirty="0">
                <a:solidFill>
                  <a:schemeClr val="tx2"/>
                </a:solidFill>
                <a:ea typeface="Arial Unicode MS" pitchFamily="34" charset="-128"/>
                <a:cs typeface="Arial Unicode MS" pitchFamily="34" charset="-128"/>
              </a:rPr>
              <a:t>FINANCIAL INTELLIGENCE CONTENTS</a:t>
            </a:r>
          </a:p>
          <a:p>
            <a:pPr marL="0" algn="just">
              <a:buFont typeface="Arial" panose="020B0604020202020204" pitchFamily="34" charset="0"/>
              <a:buNone/>
              <a:defRPr/>
            </a:pPr>
            <a:endParaRPr lang="es-UY" sz="2200" dirty="0">
              <a:solidFill>
                <a:schemeClr val="tx2"/>
              </a:solidFill>
              <a:ea typeface="Arial Unicode MS" pitchFamily="34" charset="-128"/>
              <a:cs typeface="Arial Unicode MS" pitchFamily="34" charset="-128"/>
            </a:endParaRPr>
          </a:p>
          <a:p>
            <a:pPr marL="0" algn="just">
              <a:buFont typeface="Arial" panose="020B0604020202020204" pitchFamily="34" charset="0"/>
              <a:buNone/>
              <a:defRPr/>
            </a:pPr>
            <a:r>
              <a:rPr lang="es-UY" sz="2400" u="sng" dirty="0" err="1">
                <a:solidFill>
                  <a:schemeClr val="tx2"/>
                </a:solidFill>
                <a:ea typeface="Arial Unicode MS" pitchFamily="34" charset="-128"/>
                <a:cs typeface="Arial Unicode MS" pitchFamily="34" charset="-128"/>
              </a:rPr>
              <a:t>Sharing</a:t>
            </a:r>
            <a:r>
              <a:rPr lang="es-UY" sz="2400" u="sng" dirty="0">
                <a:solidFill>
                  <a:schemeClr val="tx2"/>
                </a:solidFill>
                <a:ea typeface="Arial Unicode MS" pitchFamily="34" charset="-128"/>
                <a:cs typeface="Arial Unicode MS" pitchFamily="34" charset="-128"/>
              </a:rPr>
              <a:t> </a:t>
            </a:r>
            <a:r>
              <a:rPr lang="es-UY" sz="2400" u="sng" dirty="0" err="1">
                <a:solidFill>
                  <a:schemeClr val="tx2"/>
                </a:solidFill>
                <a:ea typeface="Arial Unicode MS" pitchFamily="34" charset="-128"/>
                <a:cs typeface="Arial Unicode MS" pitchFamily="34" charset="-128"/>
              </a:rPr>
              <a:t>of</a:t>
            </a:r>
            <a:r>
              <a:rPr lang="es-UY" sz="2400" u="sng" dirty="0">
                <a:solidFill>
                  <a:schemeClr val="tx2"/>
                </a:solidFill>
                <a:ea typeface="Arial Unicode MS" pitchFamily="34" charset="-128"/>
                <a:cs typeface="Arial Unicode MS" pitchFamily="34" charset="-128"/>
              </a:rPr>
              <a:t> </a:t>
            </a:r>
            <a:r>
              <a:rPr lang="es-UY" sz="2400" u="sng" dirty="0" err="1">
                <a:solidFill>
                  <a:schemeClr val="tx2"/>
                </a:solidFill>
                <a:ea typeface="Arial Unicode MS" pitchFamily="34" charset="-128"/>
                <a:cs typeface="Arial Unicode MS" pitchFamily="34" charset="-128"/>
              </a:rPr>
              <a:t>information</a:t>
            </a:r>
            <a:r>
              <a:rPr lang="es-UY" sz="2400" u="sng" dirty="0">
                <a:solidFill>
                  <a:schemeClr val="tx2"/>
                </a:solidFill>
                <a:ea typeface="Arial Unicode MS" pitchFamily="34" charset="-128"/>
                <a:cs typeface="Arial Unicode MS" pitchFamily="34" charset="-128"/>
              </a:rPr>
              <a:t>:</a:t>
            </a:r>
          </a:p>
          <a:p>
            <a:pPr marL="0" algn="just">
              <a:buFont typeface="Arial" panose="020B0604020202020204" pitchFamily="34" charset="0"/>
              <a:buNone/>
              <a:defRPr/>
            </a:pPr>
            <a:r>
              <a:rPr lang="es-UY" sz="2400" dirty="0" err="1">
                <a:solidFill>
                  <a:schemeClr val="tx2"/>
                </a:solidFill>
                <a:ea typeface="Arial Unicode MS" pitchFamily="34" charset="-128"/>
                <a:cs typeface="Arial Unicode MS" pitchFamily="34" charset="-128"/>
              </a:rPr>
              <a:t>With</a:t>
            </a: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foreign</a:t>
            </a: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FIUs</a:t>
            </a: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through</a:t>
            </a:r>
            <a:r>
              <a:rPr lang="es-UY" sz="2400" dirty="0">
                <a:solidFill>
                  <a:schemeClr val="tx2"/>
                </a:solidFill>
                <a:ea typeface="Arial Unicode MS" pitchFamily="34" charset="-128"/>
                <a:cs typeface="Arial Unicode MS" pitchFamily="34" charset="-128"/>
              </a:rPr>
              <a:t>:   -EGMONT </a:t>
            </a:r>
            <a:r>
              <a:rPr lang="es-UY" sz="2400" dirty="0" err="1">
                <a:solidFill>
                  <a:schemeClr val="tx2"/>
                </a:solidFill>
                <a:ea typeface="Arial Unicode MS" pitchFamily="34" charset="-128"/>
                <a:cs typeface="Arial Unicode MS" pitchFamily="34" charset="-128"/>
              </a:rPr>
              <a:t>Group</a:t>
            </a:r>
            <a:r>
              <a:rPr lang="es-UY" sz="2400" dirty="0">
                <a:solidFill>
                  <a:schemeClr val="tx2"/>
                </a:solidFill>
                <a:ea typeface="Arial Unicode MS" pitchFamily="34" charset="-128"/>
                <a:cs typeface="Arial Unicode MS" pitchFamily="34" charset="-128"/>
              </a:rPr>
              <a:t> </a:t>
            </a:r>
          </a:p>
          <a:p>
            <a:pPr marL="0" algn="just">
              <a:buFont typeface="Arial" panose="020B0604020202020204" pitchFamily="34" charset="0"/>
              <a:buNone/>
              <a:defRPr/>
            </a:pPr>
            <a:r>
              <a:rPr lang="es-UY" sz="2400" dirty="0">
                <a:solidFill>
                  <a:schemeClr val="tx2"/>
                </a:solidFill>
                <a:ea typeface="Arial Unicode MS" pitchFamily="34" charset="-128"/>
                <a:cs typeface="Arial Unicode MS" pitchFamily="34" charset="-128"/>
              </a:rPr>
              <a:t>							           - </a:t>
            </a:r>
            <a:r>
              <a:rPr lang="es-UY" sz="2400" dirty="0" err="1">
                <a:solidFill>
                  <a:schemeClr val="tx2"/>
                </a:solidFill>
                <a:ea typeface="Arial Unicode MS" pitchFamily="34" charset="-128"/>
                <a:cs typeface="Arial Unicode MS" pitchFamily="34" charset="-128"/>
              </a:rPr>
              <a:t>Memorandum</a:t>
            </a: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of</a:t>
            </a: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Understanding</a:t>
            </a:r>
            <a:endParaRPr lang="es-UY" sz="2400" dirty="0">
              <a:solidFill>
                <a:schemeClr val="tx2"/>
              </a:solidFill>
              <a:ea typeface="Arial Unicode MS" pitchFamily="34" charset="-128"/>
              <a:cs typeface="Arial Unicode MS" pitchFamily="34" charset="-128"/>
            </a:endParaRPr>
          </a:p>
          <a:p>
            <a:pPr marL="0" algn="just">
              <a:buFont typeface="Arial" panose="020B0604020202020204" pitchFamily="34" charset="0"/>
              <a:buNone/>
              <a:defRPr/>
            </a:pPr>
            <a:r>
              <a:rPr lang="es-UY" sz="2400" dirty="0">
                <a:solidFill>
                  <a:schemeClr val="tx2"/>
                </a:solidFill>
                <a:ea typeface="Arial Unicode MS" pitchFamily="34" charset="-128"/>
                <a:cs typeface="Arial Unicode MS" pitchFamily="34" charset="-128"/>
              </a:rPr>
              <a:t>							           - </a:t>
            </a:r>
            <a:r>
              <a:rPr lang="es-UY" sz="2400" dirty="0" err="1">
                <a:solidFill>
                  <a:schemeClr val="tx2"/>
                </a:solidFill>
                <a:ea typeface="Arial Unicode MS" pitchFamily="34" charset="-128"/>
                <a:cs typeface="Arial Unicode MS" pitchFamily="34" charset="-128"/>
              </a:rPr>
              <a:t>Information</a:t>
            </a: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sharing</a:t>
            </a: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agreements</a:t>
            </a:r>
            <a:endParaRPr lang="es-UY" sz="2400" dirty="0">
              <a:solidFill>
                <a:schemeClr val="tx2"/>
              </a:solidFill>
              <a:ea typeface="Arial Unicode MS" pitchFamily="34" charset="-128"/>
              <a:cs typeface="Arial Unicode MS" pitchFamily="34" charset="-128"/>
            </a:endParaRPr>
          </a:p>
          <a:p>
            <a:pPr marL="0" algn="just">
              <a:buFont typeface="Arial" panose="020B0604020202020204" pitchFamily="34" charset="0"/>
              <a:buNone/>
              <a:defRPr/>
            </a:pPr>
            <a:endParaRPr lang="es-UY" sz="2400" u="sng" dirty="0">
              <a:solidFill>
                <a:schemeClr val="tx2"/>
              </a:solidFill>
              <a:ea typeface="Arial Unicode MS" pitchFamily="34" charset="-128"/>
              <a:cs typeface="Arial Unicode MS" pitchFamily="34" charset="-128"/>
            </a:endParaRPr>
          </a:p>
          <a:p>
            <a:pPr marL="0" algn="just">
              <a:buFont typeface="Arial" panose="020B0604020202020204" pitchFamily="34" charset="0"/>
              <a:buNone/>
              <a:defRPr/>
            </a:pPr>
            <a:r>
              <a:rPr lang="es-UY" sz="2400" dirty="0">
                <a:solidFill>
                  <a:schemeClr val="tx2"/>
                </a:solidFill>
                <a:ea typeface="Arial Unicode MS" pitchFamily="34" charset="-128"/>
                <a:cs typeface="Arial Unicode MS" pitchFamily="34" charset="-128"/>
              </a:rPr>
              <a:t>- Asset </a:t>
            </a:r>
            <a:r>
              <a:rPr lang="es-UY" sz="2400" dirty="0" err="1">
                <a:solidFill>
                  <a:schemeClr val="tx2"/>
                </a:solidFill>
                <a:ea typeface="Arial Unicode MS" pitchFamily="34" charset="-128"/>
                <a:cs typeface="Arial Unicode MS" pitchFamily="34" charset="-128"/>
              </a:rPr>
              <a:t>Recovery</a:t>
            </a:r>
            <a:r>
              <a:rPr lang="es-UY" sz="2400" dirty="0">
                <a:solidFill>
                  <a:schemeClr val="tx2"/>
                </a:solidFill>
                <a:ea typeface="Arial Unicode MS" pitchFamily="34" charset="-128"/>
                <a:cs typeface="Arial Unicode MS" pitchFamily="34" charset="-128"/>
              </a:rPr>
              <a:t> Networks (</a:t>
            </a:r>
            <a:r>
              <a:rPr lang="es-UY" sz="2400" dirty="0" err="1">
                <a:solidFill>
                  <a:schemeClr val="tx2"/>
                </a:solidFill>
                <a:ea typeface="Arial Unicode MS" pitchFamily="34" charset="-128"/>
                <a:cs typeface="Arial Unicode MS" pitchFamily="34" charset="-128"/>
              </a:rPr>
              <a:t>e.g</a:t>
            </a:r>
            <a:r>
              <a:rPr lang="es-UY" sz="2400" dirty="0">
                <a:solidFill>
                  <a:schemeClr val="tx2"/>
                </a:solidFill>
                <a:ea typeface="Arial Unicode MS" pitchFamily="34" charset="-128"/>
                <a:cs typeface="Arial Unicode MS" pitchFamily="34" charset="-128"/>
              </a:rPr>
              <a:t>. RRAG - </a:t>
            </a:r>
            <a:r>
              <a:rPr lang="es-UY" sz="2400" dirty="0" err="1">
                <a:solidFill>
                  <a:schemeClr val="tx2"/>
                </a:solidFill>
                <a:ea typeface="Arial Unicode MS" pitchFamily="34" charset="-128"/>
                <a:cs typeface="Arial Unicode MS" pitchFamily="34" charset="-128"/>
              </a:rPr>
              <a:t>Gafilat</a:t>
            </a:r>
            <a:r>
              <a:rPr lang="es-UY" sz="2400" dirty="0">
                <a:solidFill>
                  <a:schemeClr val="tx2"/>
                </a:solidFill>
                <a:ea typeface="Arial Unicode MS" pitchFamily="34" charset="-128"/>
                <a:cs typeface="Arial Unicode MS" pitchFamily="34" charset="-128"/>
              </a:rPr>
              <a:t>)</a:t>
            </a:r>
          </a:p>
          <a:p>
            <a:pPr marL="0" algn="just">
              <a:buFont typeface="Arial" panose="020B0604020202020204" pitchFamily="34" charset="0"/>
              <a:buNone/>
              <a:defRPr/>
            </a:pPr>
            <a:endParaRPr lang="es-UY" sz="2400" u="sng" dirty="0">
              <a:solidFill>
                <a:schemeClr val="tx2"/>
              </a:solidFill>
              <a:ea typeface="Arial Unicode MS" pitchFamily="34" charset="-128"/>
              <a:cs typeface="Arial Unicode MS" pitchFamily="34" charset="-128"/>
            </a:endParaRPr>
          </a:p>
          <a:p>
            <a:pPr marL="0" algn="just">
              <a:buFont typeface="Arial" panose="020B0604020202020204" pitchFamily="34" charset="0"/>
              <a:buNone/>
              <a:defRPr/>
            </a:pPr>
            <a:r>
              <a:rPr lang="es-UY" sz="2400" u="sng" dirty="0" err="1">
                <a:solidFill>
                  <a:schemeClr val="tx2"/>
                </a:solidFill>
                <a:ea typeface="Arial Unicode MS" pitchFamily="34" charset="-128"/>
                <a:cs typeface="Arial Unicode MS" pitchFamily="34" charset="-128"/>
              </a:rPr>
              <a:t>Other</a:t>
            </a:r>
            <a:r>
              <a:rPr lang="es-UY" sz="2400" u="sng" dirty="0">
                <a:solidFill>
                  <a:schemeClr val="tx2"/>
                </a:solidFill>
                <a:ea typeface="Arial Unicode MS" pitchFamily="34" charset="-128"/>
                <a:cs typeface="Arial Unicode MS" pitchFamily="34" charset="-128"/>
              </a:rPr>
              <a:t> </a:t>
            </a:r>
            <a:r>
              <a:rPr lang="es-UY" sz="2400" u="sng" dirty="0" err="1">
                <a:solidFill>
                  <a:schemeClr val="tx2"/>
                </a:solidFill>
                <a:ea typeface="Arial Unicode MS" pitchFamily="34" charset="-128"/>
                <a:cs typeface="Arial Unicode MS" pitchFamily="34" charset="-128"/>
              </a:rPr>
              <a:t>sources</a:t>
            </a:r>
            <a:r>
              <a:rPr lang="es-UY" sz="2400" u="sng" dirty="0">
                <a:solidFill>
                  <a:schemeClr val="tx2"/>
                </a:solidFill>
                <a:ea typeface="Arial Unicode MS" pitchFamily="34" charset="-128"/>
                <a:cs typeface="Arial Unicode MS" pitchFamily="34" charset="-128"/>
              </a:rPr>
              <a:t> </a:t>
            </a:r>
            <a:r>
              <a:rPr lang="es-UY" sz="2400" u="sng" dirty="0" err="1">
                <a:solidFill>
                  <a:schemeClr val="tx2"/>
                </a:solidFill>
                <a:ea typeface="Arial Unicode MS" pitchFamily="34" charset="-128"/>
                <a:cs typeface="Arial Unicode MS" pitchFamily="34" charset="-128"/>
              </a:rPr>
              <a:t>of</a:t>
            </a:r>
            <a:r>
              <a:rPr lang="es-UY" sz="2400" u="sng" dirty="0">
                <a:solidFill>
                  <a:schemeClr val="tx2"/>
                </a:solidFill>
                <a:ea typeface="Arial Unicode MS" pitchFamily="34" charset="-128"/>
                <a:cs typeface="Arial Unicode MS" pitchFamily="34" charset="-128"/>
              </a:rPr>
              <a:t> </a:t>
            </a:r>
            <a:r>
              <a:rPr lang="es-UY" sz="2400" u="sng" dirty="0" err="1">
                <a:solidFill>
                  <a:schemeClr val="tx2"/>
                </a:solidFill>
                <a:ea typeface="Arial Unicode MS" pitchFamily="34" charset="-128"/>
                <a:cs typeface="Arial Unicode MS" pitchFamily="34" charset="-128"/>
              </a:rPr>
              <a:t>information</a:t>
            </a:r>
            <a:r>
              <a:rPr lang="es-UY" sz="2400" u="sng" dirty="0">
                <a:solidFill>
                  <a:schemeClr val="tx2"/>
                </a:solidFill>
                <a:ea typeface="Arial Unicode MS" pitchFamily="34" charset="-128"/>
                <a:cs typeface="Arial Unicode MS" pitchFamily="34" charset="-128"/>
              </a:rPr>
              <a:t>:</a:t>
            </a:r>
          </a:p>
          <a:p>
            <a:pPr marL="0" algn="just">
              <a:buFont typeface="Arial" panose="020B0604020202020204" pitchFamily="34" charset="0"/>
              <a:buNone/>
              <a:defRPr/>
            </a:pP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Private</a:t>
            </a: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providers</a:t>
            </a: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e.g</a:t>
            </a: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World</a:t>
            </a: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Check</a:t>
            </a: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World</a:t>
            </a: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compliance</a:t>
            </a:r>
            <a:r>
              <a:rPr lang="es-UY" sz="2400" dirty="0">
                <a:solidFill>
                  <a:schemeClr val="tx2"/>
                </a:solidFill>
                <a:ea typeface="Arial Unicode MS" pitchFamily="34" charset="-128"/>
                <a:cs typeface="Arial Unicode MS" pitchFamily="34" charset="-128"/>
              </a:rPr>
              <a:t>, Lexis </a:t>
            </a:r>
            <a:r>
              <a:rPr lang="es-UY" sz="2400" dirty="0" err="1">
                <a:solidFill>
                  <a:schemeClr val="tx2"/>
                </a:solidFill>
                <a:ea typeface="Arial Unicode MS" pitchFamily="34" charset="-128"/>
                <a:cs typeface="Arial Unicode MS" pitchFamily="34" charset="-128"/>
              </a:rPr>
              <a:t>Nexis</a:t>
            </a:r>
            <a:r>
              <a:rPr lang="es-UY" sz="2400" dirty="0">
                <a:solidFill>
                  <a:schemeClr val="tx2"/>
                </a:solidFill>
                <a:ea typeface="Arial Unicode MS" pitchFamily="34" charset="-128"/>
                <a:cs typeface="Arial Unicode MS" pitchFamily="34" charset="-128"/>
              </a:rPr>
              <a:t>, etc.) </a:t>
            </a:r>
          </a:p>
          <a:p>
            <a:pPr marL="0" algn="just">
              <a:buFont typeface="Arial" panose="020B0604020202020204" pitchFamily="34" charset="0"/>
              <a:buNone/>
              <a:defRPr/>
            </a:pPr>
            <a:r>
              <a:rPr lang="es-UY" sz="2400" dirty="0">
                <a:solidFill>
                  <a:schemeClr val="tx2"/>
                </a:solidFill>
                <a:ea typeface="Arial Unicode MS" pitchFamily="34" charset="-128"/>
                <a:cs typeface="Arial Unicode MS" pitchFamily="34" charset="-128"/>
              </a:rPr>
              <a:t>- Open </a:t>
            </a:r>
            <a:r>
              <a:rPr lang="es-UY" sz="2400" dirty="0" err="1">
                <a:solidFill>
                  <a:schemeClr val="tx2"/>
                </a:solidFill>
                <a:ea typeface="Arial Unicode MS" pitchFamily="34" charset="-128"/>
                <a:cs typeface="Arial Unicode MS" pitchFamily="34" charset="-128"/>
              </a:rPr>
              <a:t>sources</a:t>
            </a: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specialized</a:t>
            </a: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search</a:t>
            </a: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engines</a:t>
            </a: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press</a:t>
            </a:r>
            <a:r>
              <a:rPr lang="es-UY" sz="2400" dirty="0">
                <a:solidFill>
                  <a:schemeClr val="tx2"/>
                </a:solidFill>
                <a:ea typeface="Arial Unicode MS" pitchFamily="34" charset="-128"/>
                <a:cs typeface="Arial Unicode MS" pitchFamily="34" charset="-128"/>
              </a:rPr>
              <a:t>, social </a:t>
            </a:r>
            <a:r>
              <a:rPr lang="es-UY" sz="2400" dirty="0" err="1">
                <a:solidFill>
                  <a:schemeClr val="tx2"/>
                </a:solidFill>
                <a:ea typeface="Arial Unicode MS" pitchFamily="34" charset="-128"/>
                <a:cs typeface="Arial Unicode MS" pitchFamily="34" charset="-128"/>
              </a:rPr>
              <a:t>networks</a:t>
            </a:r>
            <a:r>
              <a:rPr lang="es-UY" sz="2400" dirty="0">
                <a:solidFill>
                  <a:schemeClr val="tx2"/>
                </a:solidFill>
                <a:ea typeface="Arial Unicode MS" pitchFamily="34" charset="-128"/>
                <a:cs typeface="Arial Unicode MS" pitchFamily="34" charset="-128"/>
              </a:rPr>
              <a:t>, web sites, </a:t>
            </a:r>
            <a:r>
              <a:rPr lang="es-UY" sz="2400" dirty="0" err="1">
                <a:solidFill>
                  <a:schemeClr val="tx2"/>
                </a:solidFill>
                <a:ea typeface="Arial Unicode MS" pitchFamily="34" charset="-128"/>
                <a:cs typeface="Arial Unicode MS" pitchFamily="34" charset="-128"/>
              </a:rPr>
              <a:t>chambers</a:t>
            </a: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of</a:t>
            </a: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commerce</a:t>
            </a:r>
            <a:r>
              <a:rPr lang="es-UY" sz="2400" dirty="0">
                <a:solidFill>
                  <a:schemeClr val="tx2"/>
                </a:solidFill>
                <a:ea typeface="Arial Unicode MS" pitchFamily="34" charset="-128"/>
                <a:cs typeface="Arial Unicode MS" pitchFamily="34" charset="-128"/>
              </a:rPr>
              <a:t>, etc.)</a:t>
            </a:r>
          </a:p>
          <a:p>
            <a:pPr marL="0" algn="just">
              <a:buFont typeface="Arial" panose="020B0604020202020204" pitchFamily="34" charset="0"/>
              <a:buNone/>
              <a:defRPr/>
            </a:pP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Others</a:t>
            </a:r>
            <a:r>
              <a:rPr lang="es-UY" sz="2400" dirty="0">
                <a:solidFill>
                  <a:schemeClr val="tx2"/>
                </a:solidFill>
                <a:ea typeface="Arial Unicode MS" pitchFamily="34" charset="-128"/>
                <a:cs typeface="Arial Unicode MS" pitchFamily="34" charset="-128"/>
              </a:rPr>
              <a:t>: Central Bank </a:t>
            </a:r>
            <a:r>
              <a:rPr lang="es-UY" sz="2400" dirty="0" err="1">
                <a:solidFill>
                  <a:schemeClr val="tx2"/>
                </a:solidFill>
                <a:ea typeface="Arial Unicode MS" pitchFamily="34" charset="-128"/>
                <a:cs typeface="Arial Unicode MS" pitchFamily="34" charset="-128"/>
              </a:rPr>
              <a:t>information</a:t>
            </a: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credit</a:t>
            </a:r>
            <a:r>
              <a:rPr lang="es-UY" sz="2400" dirty="0">
                <a:solidFill>
                  <a:schemeClr val="tx2"/>
                </a:solidFill>
                <a:ea typeface="Arial Unicode MS" pitchFamily="34" charset="-128"/>
                <a:cs typeface="Arial Unicode MS" pitchFamily="34" charset="-128"/>
              </a:rPr>
              <a:t> </a:t>
            </a:r>
            <a:r>
              <a:rPr lang="es-UY" sz="2400" dirty="0" err="1">
                <a:solidFill>
                  <a:schemeClr val="tx2"/>
                </a:solidFill>
                <a:ea typeface="Arial Unicode MS" pitchFamily="34" charset="-128"/>
                <a:cs typeface="Arial Unicode MS" pitchFamily="34" charset="-128"/>
              </a:rPr>
              <a:t>information</a:t>
            </a:r>
            <a:r>
              <a:rPr lang="es-UY" sz="2400" dirty="0">
                <a:solidFill>
                  <a:schemeClr val="tx2"/>
                </a:solidFill>
                <a:ea typeface="Arial Unicode MS" pitchFamily="34" charset="-128"/>
                <a:cs typeface="Arial Unicode MS" pitchFamily="34" charset="-128"/>
              </a:rPr>
              <a:t>, etc.)</a:t>
            </a:r>
          </a:p>
          <a:p>
            <a:pPr marL="0" algn="just">
              <a:buFont typeface="Arial" panose="020B0604020202020204" pitchFamily="34" charset="0"/>
              <a:buNone/>
              <a:defRPr/>
            </a:pPr>
            <a:r>
              <a:rPr lang="es-UY" sz="2400" dirty="0">
                <a:solidFill>
                  <a:schemeClr val="tx2"/>
                </a:solidFill>
                <a:ea typeface="Arial Unicode MS" pitchFamily="34" charset="-128"/>
                <a:cs typeface="Arial Unicode MS" pitchFamily="34" charset="-128"/>
              </a:rPr>
              <a:t>- UN, OFAC, DEA, FBI, etc. </a:t>
            </a:r>
            <a:r>
              <a:rPr lang="es-UY" sz="2400" dirty="0" err="1">
                <a:solidFill>
                  <a:schemeClr val="tx2"/>
                </a:solidFill>
                <a:ea typeface="Arial Unicode MS" pitchFamily="34" charset="-128"/>
                <a:cs typeface="Arial Unicode MS" pitchFamily="34" charset="-128"/>
              </a:rPr>
              <a:t>lists</a:t>
            </a:r>
            <a:r>
              <a:rPr lang="es-UY" sz="2400" dirty="0">
                <a:solidFill>
                  <a:schemeClr val="tx2"/>
                </a:solidFill>
                <a:ea typeface="Arial Unicode MS" pitchFamily="34" charset="-128"/>
                <a:cs typeface="Arial Unicode MS" pitchFamily="34" charset="-128"/>
              </a:rPr>
              <a:t>.</a:t>
            </a:r>
            <a:endParaRPr lang="es-UY" sz="2000" dirty="0">
              <a:solidFill>
                <a:schemeClr val="accent1"/>
              </a:solidFill>
              <a:ea typeface="Arial Unicode MS" pitchFamily="34" charset="-128"/>
              <a:cs typeface="Arial Unicode MS" pitchFamily="34" charset="-128"/>
            </a:endParaRPr>
          </a:p>
          <a:p>
            <a:pPr marL="0" algn="just">
              <a:buFontTx/>
              <a:buChar char="-"/>
              <a:defRPr/>
            </a:pPr>
            <a:endParaRPr lang="es-UY" sz="2200" b="1" dirty="0">
              <a:solidFill>
                <a:schemeClr val="tx2"/>
              </a:solidFill>
              <a:ea typeface="Arial Unicode MS" pitchFamily="34" charset="-128"/>
              <a:cs typeface="Arial Unicode MS" pitchFamily="34" charset="-128"/>
            </a:endParaRPr>
          </a:p>
          <a:p>
            <a:pPr marL="0" algn="ctr">
              <a:buFont typeface="Arial" panose="020B0604020202020204" pitchFamily="34" charset="0"/>
              <a:buNone/>
              <a:defRPr/>
            </a:pPr>
            <a:endParaRPr lang="es-UY" sz="3200" b="1" dirty="0">
              <a:solidFill>
                <a:schemeClr val="accent1"/>
              </a:solidFill>
              <a:ea typeface="Arial Unicode MS" pitchFamily="34" charset="-128"/>
              <a:cs typeface="Arial Unicode MS" pitchFamily="34" charset="-128"/>
            </a:endParaRPr>
          </a:p>
          <a:p>
            <a:pPr marL="0" algn="ctr">
              <a:buFont typeface="Arial" panose="020B0604020202020204" pitchFamily="34" charset="0"/>
              <a:buNone/>
              <a:defRPr/>
            </a:pPr>
            <a:endParaRPr lang="es-UY" sz="2000" b="1" dirty="0">
              <a:solidFill>
                <a:schemeClr val="accent1"/>
              </a:solidFill>
              <a:ea typeface="Arial Unicode MS" pitchFamily="34" charset="-128"/>
              <a:cs typeface="Arial Unicode MS" pitchFamily="34" charset="-128"/>
            </a:endParaRPr>
          </a:p>
          <a:p>
            <a:pPr marL="0" algn="just">
              <a:buClr>
                <a:srgbClr val="0F6FC6"/>
              </a:buClr>
              <a:buFont typeface="Arial" panose="020B0604020202020204" pitchFamily="34" charset="0"/>
              <a:buNone/>
              <a:defRPr/>
            </a:pPr>
            <a:endParaRPr lang="es-UY" sz="2400" dirty="0">
              <a:solidFill>
                <a:srgbClr val="0F6FC6">
                  <a:lumMod val="75000"/>
                </a:srgbClr>
              </a:solidFill>
              <a:latin typeface="Calibri" pitchFamily="34" charset="0"/>
              <a:ea typeface="Arial Unicode MS" pitchFamily="34" charset="-128"/>
              <a:cs typeface="Arial Unicode MS" pitchFamily="34" charset="-128"/>
            </a:endParaRPr>
          </a:p>
          <a:p>
            <a:pPr>
              <a:buFont typeface="Arial" panose="020B0604020202020204" pitchFamily="34" charset="0"/>
              <a:buNone/>
              <a:defRPr/>
            </a:pPr>
            <a:endParaRPr lang="es-UY" b="1" dirty="0">
              <a:solidFill>
                <a:schemeClr val="accent1">
                  <a:lumMod val="75000"/>
                </a:schemeClr>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621357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332509"/>
            <a:ext cx="8853488" cy="5833341"/>
          </a:xfrm>
        </p:spPr>
        <p:txBody>
          <a:bodyPr>
            <a:normAutofit/>
          </a:bodyPr>
          <a:lstStyle/>
          <a:p>
            <a:pPr marL="0" algn="ctr">
              <a:buFont typeface="Arial" panose="020B0604020202020204" pitchFamily="34" charset="0"/>
              <a:buNone/>
              <a:defRPr/>
            </a:pPr>
            <a:r>
              <a:rPr lang="es-UY" sz="3200" b="1" dirty="0" err="1">
                <a:solidFill>
                  <a:schemeClr val="tx2"/>
                </a:solidFill>
                <a:ea typeface="Arial Unicode MS" pitchFamily="34" charset="-128"/>
                <a:cs typeface="Arial Unicode MS" pitchFamily="34" charset="-128"/>
              </a:rPr>
              <a:t>The</a:t>
            </a:r>
            <a:r>
              <a:rPr lang="es-UY" sz="3200" b="1" dirty="0">
                <a:solidFill>
                  <a:schemeClr val="tx2"/>
                </a:solidFill>
                <a:ea typeface="Arial Unicode MS" pitchFamily="34" charset="-128"/>
                <a:cs typeface="Arial Unicode MS" pitchFamily="34" charset="-128"/>
              </a:rPr>
              <a:t> </a:t>
            </a:r>
            <a:r>
              <a:rPr lang="es-UY" sz="3200" b="1" dirty="0" err="1">
                <a:solidFill>
                  <a:schemeClr val="tx2"/>
                </a:solidFill>
                <a:ea typeface="Arial Unicode MS" pitchFamily="34" charset="-128"/>
                <a:cs typeface="Arial Unicode MS" pitchFamily="34" charset="-128"/>
              </a:rPr>
              <a:t>financial</a:t>
            </a:r>
            <a:r>
              <a:rPr lang="es-UY" sz="3200" b="1" dirty="0">
                <a:solidFill>
                  <a:schemeClr val="tx2"/>
                </a:solidFill>
                <a:ea typeface="Arial Unicode MS" pitchFamily="34" charset="-128"/>
                <a:cs typeface="Arial Unicode MS" pitchFamily="34" charset="-128"/>
              </a:rPr>
              <a:t> </a:t>
            </a:r>
            <a:r>
              <a:rPr lang="es-UY" sz="3200" b="1" dirty="0" err="1">
                <a:solidFill>
                  <a:schemeClr val="tx2"/>
                </a:solidFill>
                <a:ea typeface="Arial Unicode MS" pitchFamily="34" charset="-128"/>
                <a:cs typeface="Arial Unicode MS" pitchFamily="34" charset="-128"/>
              </a:rPr>
              <a:t>intelligence</a:t>
            </a:r>
            <a:r>
              <a:rPr lang="es-UY" sz="3200" b="1" dirty="0">
                <a:solidFill>
                  <a:schemeClr val="tx2"/>
                </a:solidFill>
                <a:ea typeface="Arial Unicode MS" pitchFamily="34" charset="-128"/>
                <a:cs typeface="Arial Unicode MS" pitchFamily="34" charset="-128"/>
              </a:rPr>
              <a:t> </a:t>
            </a:r>
            <a:r>
              <a:rPr lang="es-UY" sz="3200" b="1" dirty="0" err="1">
                <a:solidFill>
                  <a:schemeClr val="tx2"/>
                </a:solidFill>
                <a:ea typeface="Arial Unicode MS" pitchFamily="34" charset="-128"/>
                <a:cs typeface="Arial Unicode MS" pitchFamily="34" charset="-128"/>
              </a:rPr>
              <a:t>report</a:t>
            </a:r>
            <a:endParaRPr lang="es-UY" sz="3200" b="1" dirty="0">
              <a:solidFill>
                <a:schemeClr val="tx2"/>
              </a:solidFill>
              <a:ea typeface="Arial Unicode MS" pitchFamily="34" charset="-128"/>
              <a:cs typeface="Arial Unicode MS" pitchFamily="34" charset="-128"/>
            </a:endParaRPr>
          </a:p>
          <a:p>
            <a:pPr marL="0" algn="ctr">
              <a:buFont typeface="Arial" panose="020B0604020202020204" pitchFamily="34" charset="0"/>
              <a:buNone/>
              <a:defRPr/>
            </a:pPr>
            <a:endParaRPr lang="es-UY" sz="3200" b="1" dirty="0">
              <a:solidFill>
                <a:schemeClr val="tx2"/>
              </a:solidFill>
              <a:ea typeface="Arial Unicode MS" pitchFamily="34" charset="-128"/>
              <a:cs typeface="Arial Unicode MS" pitchFamily="34" charset="-128"/>
            </a:endParaRPr>
          </a:p>
          <a:p>
            <a:pPr marL="0" algn="ctr">
              <a:buFont typeface="Arial" panose="020B0604020202020204" pitchFamily="34" charset="0"/>
              <a:buNone/>
              <a:defRPr/>
            </a:pPr>
            <a:r>
              <a:rPr lang="en-GB" sz="2400" b="1" dirty="0">
                <a:solidFill>
                  <a:schemeClr val="tx2"/>
                </a:solidFill>
                <a:ea typeface="Arial Unicode MS" pitchFamily="34" charset="-128"/>
                <a:cs typeface="Arial Unicode MS" pitchFamily="34" charset="-128"/>
              </a:rPr>
              <a:t>Result of the analysis</a:t>
            </a:r>
          </a:p>
          <a:p>
            <a:pPr marL="0" algn="ctr">
              <a:buFont typeface="Arial" panose="020B0604020202020204" pitchFamily="34" charset="0"/>
              <a:buNone/>
              <a:defRPr/>
            </a:pPr>
            <a:r>
              <a:rPr lang="en-GB" sz="2400" b="1" dirty="0">
                <a:solidFill>
                  <a:schemeClr val="tx2"/>
                </a:solidFill>
                <a:ea typeface="Arial Unicode MS" pitchFamily="34" charset="-128"/>
                <a:cs typeface="Arial Unicode MS" pitchFamily="34" charset="-128"/>
              </a:rPr>
              <a:t>How should it be presented?</a:t>
            </a:r>
          </a:p>
          <a:p>
            <a:pPr marL="0" algn="ctr">
              <a:buFont typeface="Arial" panose="020B0604020202020204" pitchFamily="34" charset="0"/>
              <a:buNone/>
              <a:defRPr/>
            </a:pPr>
            <a:endParaRPr lang="es-UY" sz="2400" dirty="0">
              <a:solidFill>
                <a:schemeClr val="tx2"/>
              </a:solidFill>
              <a:ea typeface="Arial Unicode MS" pitchFamily="34" charset="-128"/>
              <a:cs typeface="Arial Unicode MS" pitchFamily="34" charset="-128"/>
            </a:endParaRPr>
          </a:p>
          <a:p>
            <a:r>
              <a:rPr lang="en-GB" sz="2400" dirty="0">
                <a:solidFill>
                  <a:schemeClr val="tx2"/>
                </a:solidFill>
              </a:rPr>
              <a:t>Logical sequence of the facts</a:t>
            </a:r>
          </a:p>
          <a:p>
            <a:r>
              <a:rPr lang="en-GB" sz="2400" dirty="0">
                <a:solidFill>
                  <a:schemeClr val="tx2"/>
                </a:solidFill>
              </a:rPr>
              <a:t>Simple but formal language</a:t>
            </a:r>
          </a:p>
          <a:p>
            <a:r>
              <a:rPr lang="en-GB" sz="2400" dirty="0">
                <a:solidFill>
                  <a:schemeClr val="tx2"/>
                </a:solidFill>
              </a:rPr>
              <a:t>Standardized figures</a:t>
            </a:r>
          </a:p>
          <a:p>
            <a:r>
              <a:rPr lang="en-GB" sz="2400" dirty="0">
                <a:solidFill>
                  <a:schemeClr val="tx2"/>
                </a:solidFill>
              </a:rPr>
              <a:t>Avoid use of acronyms</a:t>
            </a:r>
          </a:p>
          <a:p>
            <a:r>
              <a:rPr lang="en-GB" sz="2400" dirty="0">
                <a:solidFill>
                  <a:schemeClr val="tx2"/>
                </a:solidFill>
              </a:rPr>
              <a:t>Avoid superlative adjectives</a:t>
            </a:r>
            <a:endParaRPr lang="es-UY" sz="2000" dirty="0">
              <a:solidFill>
                <a:schemeClr val="accent1"/>
              </a:solidFill>
              <a:ea typeface="Arial Unicode MS" pitchFamily="34" charset="-128"/>
              <a:cs typeface="Arial Unicode MS" pitchFamily="34" charset="-128"/>
            </a:endParaRPr>
          </a:p>
          <a:p>
            <a:pPr marL="0" algn="ctr">
              <a:buFont typeface="Arial" panose="020B0604020202020204" pitchFamily="34" charset="0"/>
              <a:buNone/>
              <a:defRPr/>
            </a:pPr>
            <a:endParaRPr lang="es-UY" sz="1800" dirty="0">
              <a:solidFill>
                <a:schemeClr val="accent1"/>
              </a:solidFill>
              <a:ea typeface="Arial Unicode MS" pitchFamily="34" charset="-128"/>
              <a:cs typeface="Arial Unicode MS" pitchFamily="34" charset="-128"/>
            </a:endParaRPr>
          </a:p>
          <a:p>
            <a:pPr marL="0" algn="just">
              <a:buClr>
                <a:srgbClr val="0F6FC6"/>
              </a:buClr>
              <a:buFont typeface="Arial" panose="020B0604020202020204" pitchFamily="34" charset="0"/>
              <a:buNone/>
              <a:defRPr/>
            </a:pPr>
            <a:endParaRPr lang="es-UY" sz="2400" dirty="0">
              <a:solidFill>
                <a:srgbClr val="0F6FC6">
                  <a:lumMod val="75000"/>
                </a:srgbClr>
              </a:solidFill>
              <a:latin typeface="Calibri" pitchFamily="34" charset="0"/>
              <a:ea typeface="Arial Unicode MS" pitchFamily="34" charset="-128"/>
              <a:cs typeface="Arial Unicode MS" pitchFamily="34" charset="-128"/>
            </a:endParaRPr>
          </a:p>
          <a:p>
            <a:pPr>
              <a:buFont typeface="Arial" panose="020B0604020202020204" pitchFamily="34" charset="0"/>
              <a:buNone/>
              <a:defRPr/>
            </a:pPr>
            <a:endParaRPr lang="es-UY" b="1" dirty="0">
              <a:solidFill>
                <a:schemeClr val="accent1">
                  <a:lumMod val="75000"/>
                </a:schemeClr>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16976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235527"/>
            <a:ext cx="8853488" cy="6719311"/>
          </a:xfrm>
        </p:spPr>
        <p:txBody>
          <a:bodyPr>
            <a:normAutofit/>
          </a:bodyPr>
          <a:lstStyle/>
          <a:p>
            <a:pPr marL="0" algn="ctr">
              <a:buFont typeface="Arial" panose="020B0604020202020204" pitchFamily="34" charset="0"/>
              <a:buNone/>
              <a:defRPr/>
            </a:pPr>
            <a:r>
              <a:rPr lang="en-GB" sz="3200" b="1" dirty="0">
                <a:solidFill>
                  <a:schemeClr val="tx2"/>
                </a:solidFill>
                <a:ea typeface="Arial Unicode MS" pitchFamily="34" charset="-128"/>
                <a:cs typeface="Arial Unicode MS" pitchFamily="34" charset="-128"/>
              </a:rPr>
              <a:t>The financial intelligence report</a:t>
            </a:r>
          </a:p>
          <a:p>
            <a:pPr marL="0" algn="ctr">
              <a:buFont typeface="Arial" panose="020B0604020202020204" pitchFamily="34" charset="0"/>
              <a:buNone/>
              <a:defRPr/>
            </a:pPr>
            <a:r>
              <a:rPr lang="en-GB" sz="2200" b="1" dirty="0">
                <a:solidFill>
                  <a:schemeClr val="tx2"/>
                </a:solidFill>
                <a:ea typeface="Arial Unicode MS" pitchFamily="34" charset="-128"/>
                <a:cs typeface="Arial Unicode MS" pitchFamily="34" charset="-128"/>
              </a:rPr>
              <a:t>Result of the analysis</a:t>
            </a:r>
          </a:p>
          <a:p>
            <a:pPr marL="0" algn="ctr">
              <a:buFont typeface="Arial" panose="020B0604020202020204" pitchFamily="34" charset="0"/>
              <a:buNone/>
              <a:defRPr/>
            </a:pPr>
            <a:r>
              <a:rPr lang="en-GB" sz="2200" b="1" dirty="0">
                <a:solidFill>
                  <a:schemeClr val="tx2"/>
                </a:solidFill>
                <a:ea typeface="Arial Unicode MS" pitchFamily="34" charset="-128"/>
                <a:cs typeface="Arial Unicode MS" pitchFamily="34" charset="-128"/>
              </a:rPr>
              <a:t>How should it be presented?</a:t>
            </a:r>
            <a:endParaRPr lang="es-UY" sz="2200" dirty="0">
              <a:solidFill>
                <a:schemeClr val="tx2"/>
              </a:solidFill>
            </a:endParaRPr>
          </a:p>
          <a:p>
            <a:pPr marL="0" indent="0" algn="just">
              <a:buNone/>
            </a:pPr>
            <a:r>
              <a:rPr lang="en-GB" sz="2400" dirty="0">
                <a:solidFill>
                  <a:schemeClr val="tx2"/>
                </a:solidFill>
                <a:ea typeface="Arial Unicode MS" pitchFamily="34" charset="-128"/>
                <a:cs typeface="Arial Unicode MS" pitchFamily="34" charset="-128"/>
              </a:rPr>
              <a:t>EXECUTIVE SUMMARY: Brief description of the analysis, identifying the main elements, financial/non-financial </a:t>
            </a:r>
            <a:r>
              <a:rPr lang="en-GB" sz="2400" dirty="0" err="1">
                <a:solidFill>
                  <a:schemeClr val="tx2"/>
                </a:solidFill>
                <a:ea typeface="Arial Unicode MS" pitchFamily="34" charset="-128"/>
                <a:cs typeface="Arial Unicode MS" pitchFamily="34" charset="-128"/>
              </a:rPr>
              <a:t>behaviors</a:t>
            </a:r>
            <a:r>
              <a:rPr lang="en-GB" sz="2400" dirty="0">
                <a:solidFill>
                  <a:schemeClr val="tx2"/>
                </a:solidFill>
                <a:ea typeface="Arial Unicode MS" pitchFamily="34" charset="-128"/>
                <a:cs typeface="Arial Unicode MS" pitchFamily="34" charset="-128"/>
              </a:rPr>
              <a:t> and amounts transacted.</a:t>
            </a:r>
          </a:p>
          <a:p>
            <a:pPr marL="0" indent="0" algn="just">
              <a:buNone/>
            </a:pPr>
            <a:r>
              <a:rPr lang="en-GB" sz="2400" dirty="0">
                <a:solidFill>
                  <a:schemeClr val="tx2"/>
                </a:solidFill>
                <a:ea typeface="Arial Unicode MS" pitchFamily="34" charset="-128"/>
                <a:cs typeface="Arial Unicode MS" pitchFamily="34" charset="-128"/>
              </a:rPr>
              <a:t>RELATIONSHIP DIAGRAM</a:t>
            </a:r>
          </a:p>
          <a:p>
            <a:pPr marL="0" indent="0" algn="just">
              <a:buNone/>
            </a:pPr>
            <a:r>
              <a:rPr lang="en-GB" sz="2400" dirty="0">
                <a:solidFill>
                  <a:schemeClr val="tx2"/>
                </a:solidFill>
                <a:ea typeface="Arial Unicode MS" pitchFamily="34" charset="-128"/>
                <a:cs typeface="Arial Unicode MS" pitchFamily="34" charset="-128"/>
              </a:rPr>
              <a:t>ANALYSIS: Detailed description of the case including the comparative analysis of the financial information compared with information from other databases. Documentary analysis and support. </a:t>
            </a:r>
          </a:p>
          <a:p>
            <a:pPr marL="0" indent="0" algn="just">
              <a:buNone/>
            </a:pPr>
            <a:r>
              <a:rPr lang="en-GB" sz="2400" dirty="0">
                <a:solidFill>
                  <a:schemeClr val="tx2"/>
                </a:solidFill>
                <a:ea typeface="Arial Unicode MS" pitchFamily="34" charset="-128"/>
                <a:cs typeface="Arial Unicode MS" pitchFamily="34" charset="-128"/>
              </a:rPr>
              <a:t>ANNEXES: Information and documentation supporting the analysis of the persons involved.</a:t>
            </a:r>
            <a:endParaRPr lang="es-UY" sz="1800" dirty="0">
              <a:solidFill>
                <a:schemeClr val="accent1"/>
              </a:solidFill>
              <a:ea typeface="Arial Unicode MS" pitchFamily="34" charset="-128"/>
              <a:cs typeface="Arial Unicode MS" pitchFamily="34" charset="-128"/>
            </a:endParaRPr>
          </a:p>
          <a:p>
            <a:pPr marL="0" algn="just">
              <a:buClr>
                <a:srgbClr val="0F6FC6"/>
              </a:buClr>
              <a:buFont typeface="Arial" panose="020B0604020202020204" pitchFamily="34" charset="0"/>
              <a:buNone/>
              <a:defRPr/>
            </a:pPr>
            <a:endParaRPr lang="es-UY" sz="2400" dirty="0">
              <a:solidFill>
                <a:srgbClr val="0F6FC6">
                  <a:lumMod val="75000"/>
                </a:srgbClr>
              </a:solidFill>
              <a:latin typeface="Calibri" pitchFamily="34" charset="0"/>
              <a:ea typeface="Arial Unicode MS" pitchFamily="34" charset="-128"/>
              <a:cs typeface="Arial Unicode MS" pitchFamily="34" charset="-128"/>
            </a:endParaRPr>
          </a:p>
          <a:p>
            <a:pPr>
              <a:buFont typeface="Arial" panose="020B0604020202020204" pitchFamily="34" charset="0"/>
              <a:buNone/>
              <a:defRPr/>
            </a:pPr>
            <a:endParaRPr lang="es-UY" b="1" dirty="0">
              <a:solidFill>
                <a:schemeClr val="accent1">
                  <a:lumMod val="75000"/>
                </a:schemeClr>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9922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indent="-483840" algn="ctr" eaLnBrk="1" fontAlgn="auto" hangingPunct="1">
              <a:spcBef>
                <a:spcPts val="0"/>
              </a:spcBef>
              <a:spcAft>
                <a:spcPts val="0"/>
              </a:spcAft>
              <a:tabLst>
                <a:tab pos="0" algn="l"/>
              </a:tabLst>
              <a:defRPr/>
            </a:pPr>
            <a:br>
              <a:rPr>
                <a:latin typeface="+mn-lt"/>
                <a:cs typeface="+mn-cs"/>
              </a:rPr>
            </a:br>
            <a:r>
              <a:rPr lang="es-UY" sz="2800" b="1" spc="-1">
                <a:solidFill>
                  <a:srgbClr val="0B5394"/>
                </a:solidFill>
                <a:latin typeface="Arial"/>
                <a:cs typeface="+mn-cs"/>
              </a:rPr>
              <a:t> </a:t>
            </a:r>
            <a:br>
              <a:rPr>
                <a:latin typeface="+mn-lt"/>
                <a:cs typeface="+mn-cs"/>
              </a:rPr>
            </a:br>
            <a:endParaRPr lang="es-UY" sz="2800" spc="-1">
              <a:solidFill>
                <a:srgbClr val="000000"/>
              </a:solidFill>
              <a:latin typeface="Arial"/>
              <a:cs typeface="+mn-cs"/>
            </a:endParaRPr>
          </a:p>
        </p:txBody>
      </p:sp>
      <p:sp>
        <p:nvSpPr>
          <p:cNvPr id="54275" name="TextShape 2"/>
          <p:cNvSpPr txBox="1">
            <a:spLocks noChangeArrowheads="1"/>
          </p:cNvSpPr>
          <p:nvPr/>
        </p:nvSpPr>
        <p:spPr bwMode="auto">
          <a:xfrm>
            <a:off x="179388" y="1123950"/>
            <a:ext cx="8785225" cy="5091113"/>
          </a:xfrm>
          <a:prstGeom prst="rect">
            <a:avLst/>
          </a:prstGeom>
          <a:noFill/>
          <a:ln w="9360">
            <a:noFill/>
            <a:miter lim="800000"/>
            <a:headEnd/>
            <a:tailEnd/>
          </a:ln>
        </p:spPr>
        <p:txBody>
          <a:bodyPr/>
          <a:lstStyle/>
          <a:p>
            <a:pPr marL="447675" indent="-381000" algn="just" eaLnBrk="1" hangingPunct="1">
              <a:spcBef>
                <a:spcPts val="638"/>
              </a:spcBef>
              <a:tabLst>
                <a:tab pos="0" algn="l"/>
              </a:tabLst>
              <a:defRPr/>
            </a:pPr>
            <a:r>
              <a:rPr lang="es-UY" sz="3200" dirty="0">
                <a:solidFill>
                  <a:srgbClr val="0B5394"/>
                </a:solidFill>
                <a:latin typeface="Arial" charset="0"/>
              </a:rPr>
              <a:t>	</a:t>
            </a:r>
            <a:r>
              <a:rPr lang="en-GB" sz="3200" b="1" dirty="0">
                <a:solidFill>
                  <a:schemeClr val="tx2"/>
                </a:solidFill>
                <a:latin typeface="+mj-lt"/>
              </a:rPr>
              <a:t>It is a process of HIDING income from criminal activities to make it appear legitimate.</a:t>
            </a:r>
          </a:p>
          <a:p>
            <a:pPr marL="447675" indent="-381000" algn="just" eaLnBrk="1" hangingPunct="1">
              <a:spcBef>
                <a:spcPts val="638"/>
              </a:spcBef>
              <a:tabLst>
                <a:tab pos="0" algn="l"/>
              </a:tabLst>
              <a:defRPr/>
            </a:pPr>
            <a:endParaRPr lang="en-GB" sz="3200" b="1" dirty="0">
              <a:solidFill>
                <a:schemeClr val="tx2"/>
              </a:solidFill>
              <a:latin typeface="+mj-lt"/>
            </a:endParaRPr>
          </a:p>
          <a:p>
            <a:pPr marL="447675" indent="-381000" algn="just" eaLnBrk="1" hangingPunct="1">
              <a:spcBef>
                <a:spcPts val="638"/>
              </a:spcBef>
              <a:tabLst>
                <a:tab pos="0" algn="l"/>
              </a:tabLst>
              <a:defRPr/>
            </a:pPr>
            <a:endParaRPr lang="en-GB" sz="3200" b="1" dirty="0">
              <a:solidFill>
                <a:schemeClr val="tx2"/>
              </a:solidFill>
              <a:latin typeface="+mj-lt"/>
            </a:endParaRPr>
          </a:p>
          <a:p>
            <a:pPr marL="447675" indent="-381000" algn="just" eaLnBrk="1" hangingPunct="1">
              <a:spcBef>
                <a:spcPts val="638"/>
              </a:spcBef>
              <a:tabLst>
                <a:tab pos="0" algn="l"/>
              </a:tabLst>
              <a:defRPr/>
            </a:pPr>
            <a:r>
              <a:rPr lang="en-GB" sz="3200" b="1" dirty="0">
                <a:solidFill>
                  <a:schemeClr val="tx2"/>
                </a:solidFill>
                <a:latin typeface="+mj-lt"/>
              </a:rPr>
              <a:t>Hiding/dissimilar/hiding</a:t>
            </a:r>
          </a:p>
          <a:p>
            <a:pPr marL="447675" indent="-381000" algn="just" eaLnBrk="1" hangingPunct="1">
              <a:spcBef>
                <a:spcPts val="638"/>
              </a:spcBef>
              <a:tabLst>
                <a:tab pos="0" algn="l"/>
              </a:tabLst>
              <a:defRPr/>
            </a:pPr>
            <a:endParaRPr lang="en-GB" sz="3200" b="1" dirty="0">
              <a:solidFill>
                <a:schemeClr val="tx2"/>
              </a:solidFill>
              <a:latin typeface="+mj-lt"/>
            </a:endParaRPr>
          </a:p>
          <a:p>
            <a:pPr marL="447675" indent="-381000" algn="just" eaLnBrk="1" hangingPunct="1">
              <a:spcBef>
                <a:spcPts val="638"/>
              </a:spcBef>
              <a:tabLst>
                <a:tab pos="0" algn="l"/>
              </a:tabLst>
              <a:defRPr/>
            </a:pPr>
            <a:r>
              <a:rPr lang="en-GB" sz="3200" b="1" dirty="0">
                <a:solidFill>
                  <a:schemeClr val="tx2"/>
                </a:solidFill>
                <a:latin typeface="+mj-lt"/>
              </a:rPr>
              <a:t>Reverse process: investigation and identification</a:t>
            </a:r>
            <a:endParaRPr lang="es-UY" sz="3200" b="1" dirty="0">
              <a:solidFill>
                <a:schemeClr val="tx2"/>
              </a:solidFill>
              <a:latin typeface="+mj-lt"/>
            </a:endParaRPr>
          </a:p>
        </p:txBody>
      </p:sp>
    </p:spTree>
    <p:extLst>
      <p:ext uri="{BB962C8B-B14F-4D97-AF65-F5344CB8AC3E}">
        <p14:creationId xmlns:p14="http://schemas.microsoft.com/office/powerpoint/2010/main" val="301929073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235527"/>
            <a:ext cx="8853488" cy="6719311"/>
          </a:xfrm>
        </p:spPr>
        <p:txBody>
          <a:bodyPr>
            <a:normAutofit/>
          </a:bodyPr>
          <a:lstStyle/>
          <a:p>
            <a:pPr marL="0" algn="ctr">
              <a:buFont typeface="Arial" panose="020B0604020202020204" pitchFamily="34" charset="0"/>
              <a:buNone/>
              <a:defRPr/>
            </a:pPr>
            <a:r>
              <a:rPr lang="es-UY" sz="3200" b="1" dirty="0" err="1">
                <a:solidFill>
                  <a:schemeClr val="tx2"/>
                </a:solidFill>
                <a:ea typeface="Arial Unicode MS" pitchFamily="34" charset="-128"/>
                <a:cs typeface="Arial Unicode MS" pitchFamily="34" charset="-128"/>
              </a:rPr>
              <a:t>The</a:t>
            </a:r>
            <a:r>
              <a:rPr lang="es-UY" sz="3200" b="1" dirty="0">
                <a:solidFill>
                  <a:schemeClr val="tx2"/>
                </a:solidFill>
                <a:ea typeface="Arial Unicode MS" pitchFamily="34" charset="-128"/>
                <a:cs typeface="Arial Unicode MS" pitchFamily="34" charset="-128"/>
              </a:rPr>
              <a:t> </a:t>
            </a:r>
            <a:r>
              <a:rPr lang="es-UY" sz="3200" b="1" dirty="0" err="1">
                <a:solidFill>
                  <a:schemeClr val="tx2"/>
                </a:solidFill>
                <a:ea typeface="Arial Unicode MS" pitchFamily="34" charset="-128"/>
                <a:cs typeface="Arial Unicode MS" pitchFamily="34" charset="-128"/>
              </a:rPr>
              <a:t>financial</a:t>
            </a:r>
            <a:r>
              <a:rPr lang="es-UY" sz="3200" b="1" dirty="0">
                <a:solidFill>
                  <a:schemeClr val="tx2"/>
                </a:solidFill>
                <a:ea typeface="Arial Unicode MS" pitchFamily="34" charset="-128"/>
                <a:cs typeface="Arial Unicode MS" pitchFamily="34" charset="-128"/>
              </a:rPr>
              <a:t> </a:t>
            </a:r>
            <a:r>
              <a:rPr lang="es-UY" sz="3200" b="1" dirty="0" err="1">
                <a:solidFill>
                  <a:schemeClr val="tx2"/>
                </a:solidFill>
                <a:ea typeface="Arial Unicode MS" pitchFamily="34" charset="-128"/>
                <a:cs typeface="Arial Unicode MS" pitchFamily="34" charset="-128"/>
              </a:rPr>
              <a:t>intelligence</a:t>
            </a:r>
            <a:r>
              <a:rPr lang="es-UY" sz="3200" b="1" dirty="0">
                <a:solidFill>
                  <a:schemeClr val="tx2"/>
                </a:solidFill>
                <a:ea typeface="Arial Unicode MS" pitchFamily="34" charset="-128"/>
                <a:cs typeface="Arial Unicode MS" pitchFamily="34" charset="-128"/>
              </a:rPr>
              <a:t> </a:t>
            </a:r>
            <a:r>
              <a:rPr lang="es-UY" sz="3200" b="1" dirty="0" err="1">
                <a:solidFill>
                  <a:schemeClr val="tx2"/>
                </a:solidFill>
                <a:ea typeface="Arial Unicode MS" pitchFamily="34" charset="-128"/>
                <a:cs typeface="Arial Unicode MS" pitchFamily="34" charset="-128"/>
              </a:rPr>
              <a:t>report</a:t>
            </a:r>
            <a:endParaRPr lang="es-UY" sz="3200" b="1" dirty="0">
              <a:solidFill>
                <a:schemeClr val="tx2"/>
              </a:solidFill>
              <a:ea typeface="Arial Unicode MS" pitchFamily="34" charset="-128"/>
              <a:cs typeface="Arial Unicode MS" pitchFamily="34" charset="-128"/>
            </a:endParaRPr>
          </a:p>
          <a:p>
            <a:pPr marL="0" algn="ctr">
              <a:buFont typeface="Arial" panose="020B0604020202020204" pitchFamily="34" charset="0"/>
              <a:buNone/>
              <a:defRPr/>
            </a:pPr>
            <a:endParaRPr lang="es-UY" sz="2400" b="1" dirty="0">
              <a:solidFill>
                <a:schemeClr val="tx2"/>
              </a:solidFill>
              <a:ea typeface="Arial Unicode MS" pitchFamily="34" charset="-128"/>
              <a:cs typeface="Arial Unicode MS" pitchFamily="34" charset="-128"/>
            </a:endParaRPr>
          </a:p>
          <a:p>
            <a:pPr marL="0" algn="ctr">
              <a:buFont typeface="Arial" panose="020B0604020202020204" pitchFamily="34" charset="0"/>
              <a:buNone/>
              <a:defRPr/>
            </a:pPr>
            <a:endParaRPr lang="es-UY" sz="2400" b="1" dirty="0">
              <a:solidFill>
                <a:schemeClr val="tx2"/>
              </a:solidFill>
              <a:ea typeface="Arial Unicode MS" pitchFamily="34" charset="-128"/>
              <a:cs typeface="Arial Unicode MS" pitchFamily="34" charset="-128"/>
            </a:endParaRPr>
          </a:p>
          <a:p>
            <a:pPr marL="0" algn="ctr">
              <a:buFont typeface="Arial" panose="020B0604020202020204" pitchFamily="34" charset="0"/>
              <a:buNone/>
              <a:defRPr/>
            </a:pPr>
            <a:endParaRPr lang="es-UY" sz="2400" b="1" dirty="0">
              <a:solidFill>
                <a:schemeClr val="tx2"/>
              </a:solidFill>
              <a:ea typeface="Arial Unicode MS" pitchFamily="34" charset="-128"/>
              <a:cs typeface="Arial Unicode MS" pitchFamily="34" charset="-128"/>
            </a:endParaRPr>
          </a:p>
          <a:p>
            <a:pPr marL="0" algn="ctr">
              <a:buFont typeface="Arial" panose="020B0604020202020204" pitchFamily="34" charset="0"/>
              <a:buNone/>
              <a:defRPr/>
            </a:pPr>
            <a:endParaRPr lang="es-UY" sz="2400" b="1" dirty="0">
              <a:solidFill>
                <a:schemeClr val="tx2"/>
              </a:solidFill>
              <a:ea typeface="Arial Unicode MS" pitchFamily="34" charset="-128"/>
              <a:cs typeface="Arial Unicode MS" pitchFamily="34" charset="-128"/>
            </a:endParaRPr>
          </a:p>
          <a:p>
            <a:pPr marL="0" algn="ctr">
              <a:buFont typeface="Arial" panose="020B0604020202020204" pitchFamily="34" charset="0"/>
              <a:buNone/>
              <a:defRPr/>
            </a:pPr>
            <a:endParaRPr lang="es-UY" sz="2400" b="1" dirty="0">
              <a:solidFill>
                <a:schemeClr val="tx2"/>
              </a:solidFill>
              <a:ea typeface="Arial Unicode MS" pitchFamily="34" charset="-128"/>
              <a:cs typeface="Arial Unicode MS" pitchFamily="34" charset="-128"/>
            </a:endParaRPr>
          </a:p>
          <a:p>
            <a:pPr marL="0" algn="ctr">
              <a:buFont typeface="Arial" panose="020B0604020202020204" pitchFamily="34" charset="0"/>
              <a:buNone/>
              <a:defRPr/>
            </a:pPr>
            <a:r>
              <a:rPr lang="es-UY" sz="2400" dirty="0">
                <a:solidFill>
                  <a:schemeClr val="tx2"/>
                </a:solidFill>
                <a:ea typeface="Arial Unicode MS" pitchFamily="34" charset="-128"/>
                <a:cs typeface="Arial Unicode MS" pitchFamily="34" charset="-128"/>
              </a:rPr>
              <a:t>FIU - </a:t>
            </a:r>
            <a:r>
              <a:rPr lang="es-UY" sz="2400" dirty="0" err="1">
                <a:solidFill>
                  <a:schemeClr val="tx2"/>
                </a:solidFill>
                <a:ea typeface="Arial Unicode MS" pitchFamily="34" charset="-128"/>
                <a:cs typeface="Arial Unicode MS" pitchFamily="34" charset="-128"/>
              </a:rPr>
              <a:t>Complainant</a:t>
            </a:r>
            <a:r>
              <a:rPr lang="es-UY" sz="2400" dirty="0">
                <a:solidFill>
                  <a:schemeClr val="tx2"/>
                </a:solidFill>
                <a:ea typeface="Arial Unicode MS" pitchFamily="34" charset="-128"/>
                <a:cs typeface="Arial Unicode MS" pitchFamily="34" charset="-128"/>
              </a:rPr>
              <a:t> - </a:t>
            </a:r>
            <a:r>
              <a:rPr lang="es-UY" sz="2400" dirty="0" err="1">
                <a:solidFill>
                  <a:schemeClr val="tx2"/>
                </a:solidFill>
                <a:ea typeface="Arial Unicode MS" pitchFamily="34" charset="-128"/>
                <a:cs typeface="Arial Unicode MS" pitchFamily="34" charset="-128"/>
              </a:rPr>
              <a:t>Inconveniences</a:t>
            </a:r>
            <a:r>
              <a:rPr lang="es-UY" sz="2400" dirty="0">
                <a:solidFill>
                  <a:schemeClr val="tx2"/>
                </a:solidFill>
                <a:ea typeface="Arial Unicode MS" pitchFamily="34" charset="-128"/>
                <a:cs typeface="Arial Unicode MS" pitchFamily="34" charset="-128"/>
              </a:rPr>
              <a:t> and </a:t>
            </a:r>
            <a:r>
              <a:rPr lang="es-UY" sz="2400" dirty="0" err="1">
                <a:solidFill>
                  <a:schemeClr val="tx2"/>
                </a:solidFill>
                <a:ea typeface="Arial Unicode MS" pitchFamily="34" charset="-128"/>
                <a:cs typeface="Arial Unicode MS" pitchFamily="34" charset="-128"/>
              </a:rPr>
              <a:t>Challenges</a:t>
            </a:r>
            <a:endParaRPr lang="es-UY" sz="2400" dirty="0">
              <a:solidFill>
                <a:schemeClr val="tx2"/>
              </a:solidFill>
              <a:ea typeface="Arial Unicode MS" pitchFamily="34" charset="-128"/>
              <a:cs typeface="Arial Unicode MS" pitchFamily="34" charset="-128"/>
            </a:endParaRPr>
          </a:p>
          <a:p>
            <a:pPr marL="0" algn="ctr">
              <a:buFont typeface="Arial" panose="020B0604020202020204" pitchFamily="34" charset="0"/>
              <a:buNone/>
              <a:defRPr/>
            </a:pPr>
            <a:endParaRPr lang="es-UY" sz="1800" dirty="0">
              <a:solidFill>
                <a:schemeClr val="accent1"/>
              </a:solidFill>
              <a:ea typeface="Arial Unicode MS" pitchFamily="34" charset="-128"/>
              <a:cs typeface="Arial Unicode MS" pitchFamily="34" charset="-128"/>
            </a:endParaRPr>
          </a:p>
          <a:p>
            <a:pPr marL="0" algn="just">
              <a:buClr>
                <a:srgbClr val="0F6FC6"/>
              </a:buClr>
              <a:buFont typeface="Arial" panose="020B0604020202020204" pitchFamily="34" charset="0"/>
              <a:buNone/>
              <a:defRPr/>
            </a:pPr>
            <a:endParaRPr lang="es-UY" sz="2400" dirty="0">
              <a:solidFill>
                <a:srgbClr val="0F6FC6">
                  <a:lumMod val="75000"/>
                </a:srgbClr>
              </a:solidFill>
              <a:latin typeface="Calibri" pitchFamily="34" charset="0"/>
              <a:ea typeface="Arial Unicode MS" pitchFamily="34" charset="-128"/>
              <a:cs typeface="Arial Unicode MS" pitchFamily="34" charset="-128"/>
            </a:endParaRPr>
          </a:p>
          <a:p>
            <a:pPr>
              <a:buFont typeface="Arial" panose="020B0604020202020204" pitchFamily="34" charset="0"/>
              <a:buNone/>
              <a:defRPr/>
            </a:pPr>
            <a:endParaRPr lang="es-UY" b="1" dirty="0">
              <a:solidFill>
                <a:schemeClr val="accent1">
                  <a:lumMod val="75000"/>
                </a:schemeClr>
              </a:solidFill>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85816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ítulo 1"/>
          <p:cNvSpPr>
            <a:spLocks noGrp="1"/>
          </p:cNvSpPr>
          <p:nvPr>
            <p:ph type="title" idx="4294967295"/>
          </p:nvPr>
        </p:nvSpPr>
        <p:spPr>
          <a:xfrm>
            <a:off x="0" y="266700"/>
            <a:ext cx="8229600" cy="1398588"/>
          </a:xfrm>
        </p:spPr>
        <p:txBody>
          <a:bodyPr/>
          <a:lstStyle/>
          <a:p>
            <a:pPr algn="ctr"/>
            <a:r>
              <a:rPr lang="en-GB" sz="2800" b="1" dirty="0">
                <a:solidFill>
                  <a:schemeClr val="tx2"/>
                </a:solidFill>
              </a:rPr>
              <a:t>Use Of Intelligence Information</a:t>
            </a:r>
            <a:endParaRPr lang="es-ES" sz="2800" dirty="0">
              <a:solidFill>
                <a:schemeClr val="tx2"/>
              </a:solidFill>
            </a:endParaRPr>
          </a:p>
        </p:txBody>
      </p:sp>
      <p:sp>
        <p:nvSpPr>
          <p:cNvPr id="3" name="Subtítulo 2"/>
          <p:cNvSpPr>
            <a:spLocks noGrp="1"/>
          </p:cNvSpPr>
          <p:nvPr>
            <p:ph type="subTitle" idx="4294967295"/>
          </p:nvPr>
        </p:nvSpPr>
        <p:spPr>
          <a:xfrm>
            <a:off x="0" y="1357313"/>
            <a:ext cx="8950325" cy="5348287"/>
          </a:xfrm>
        </p:spPr>
        <p:txBody>
          <a:bodyPr>
            <a:normAutofit/>
          </a:bodyPr>
          <a:lstStyle/>
          <a:p>
            <a:pPr marL="0" indent="0" algn="ctr">
              <a:buNone/>
            </a:pPr>
            <a:r>
              <a:rPr lang="es-UY" sz="2400" dirty="0">
                <a:solidFill>
                  <a:schemeClr val="tx2"/>
                </a:solidFill>
              </a:rPr>
              <a:t>KEY POINTS</a:t>
            </a:r>
          </a:p>
          <a:p>
            <a:pPr marL="0" indent="0" algn="just">
              <a:buNone/>
            </a:pPr>
            <a:endParaRPr lang="es-UY" sz="2400" dirty="0">
              <a:solidFill>
                <a:schemeClr val="tx2"/>
              </a:solidFill>
            </a:endParaRPr>
          </a:p>
          <a:p>
            <a:pPr algn="just">
              <a:buFont typeface="Wingdings" panose="05000000000000000000" pitchFamily="2" charset="2"/>
              <a:buChar char="Ø"/>
            </a:pPr>
            <a:r>
              <a:rPr lang="es-UY" sz="2200" dirty="0">
                <a:solidFill>
                  <a:schemeClr val="tx2"/>
                </a:solidFill>
              </a:rPr>
              <a:t>• </a:t>
            </a:r>
            <a:r>
              <a:rPr lang="en-GB" sz="2200" dirty="0">
                <a:solidFill>
                  <a:schemeClr val="tx2"/>
                </a:solidFill>
              </a:rPr>
              <a:t>The independence and autonomy of the FIU in the coordination and sharing of information between the FIU and investigative authorities.</a:t>
            </a:r>
          </a:p>
          <a:p>
            <a:pPr algn="just">
              <a:buFont typeface="Wingdings" panose="05000000000000000000" pitchFamily="2" charset="2"/>
              <a:buChar char="Ø"/>
            </a:pPr>
            <a:r>
              <a:rPr lang="en-GB" sz="2200" dirty="0">
                <a:solidFill>
                  <a:schemeClr val="tx2"/>
                </a:solidFill>
              </a:rPr>
              <a:t> - The use of financial intelligence reports in criminal proceedings. </a:t>
            </a:r>
          </a:p>
          <a:p>
            <a:pPr algn="just">
              <a:buFont typeface="Wingdings" panose="05000000000000000000" pitchFamily="2" charset="2"/>
              <a:buChar char="Ø"/>
            </a:pPr>
            <a:r>
              <a:rPr lang="en-GB" sz="2200" dirty="0">
                <a:solidFill>
                  <a:schemeClr val="tx2"/>
                </a:solidFill>
              </a:rPr>
              <a:t>- The use of financial intelligence as evidence</a:t>
            </a:r>
          </a:p>
          <a:p>
            <a:pPr algn="just">
              <a:buFont typeface="Wingdings" panose="05000000000000000000" pitchFamily="2" charset="2"/>
              <a:buChar char="Ø"/>
            </a:pPr>
            <a:r>
              <a:rPr lang="en-GB" sz="2200" dirty="0">
                <a:solidFill>
                  <a:schemeClr val="tx2"/>
                </a:solidFill>
              </a:rPr>
              <a:t>- Coordination between FIUs and investigative law enforcement authorities in national and international cooperation and in asset recovery and confiscation.</a:t>
            </a:r>
            <a:endParaRPr lang="es-UY" sz="2200" dirty="0">
              <a:solidFill>
                <a:schemeClr val="tx2"/>
              </a:solidFill>
            </a:endParaRPr>
          </a:p>
          <a:p>
            <a:pPr marL="0" indent="0" algn="just">
              <a:buNone/>
            </a:pPr>
            <a:r>
              <a:rPr lang="es-UY" altLang="es-ES" dirty="0">
                <a:solidFill>
                  <a:schemeClr val="tx2"/>
                </a:solidFill>
              </a:rPr>
              <a:t>Documento Gafilat “</a:t>
            </a:r>
            <a:r>
              <a:rPr lang="es-ES" altLang="es-ES" dirty="0">
                <a:solidFill>
                  <a:schemeClr val="tx2"/>
                </a:solidFill>
              </a:rPr>
              <a:t>INTELIGENCIA FINANCIERA: RETOS, EXPERIENCIAS Y LECCIONES APRENDIDAS” en: </a:t>
            </a:r>
          </a:p>
          <a:p>
            <a:pPr marL="0" indent="0" algn="just">
              <a:buNone/>
            </a:pPr>
            <a:r>
              <a:rPr lang="es-ES" altLang="es-ES" dirty="0">
                <a:solidFill>
                  <a:schemeClr val="tx2"/>
                </a:solidFill>
              </a:rPr>
              <a:t>https://www.gafilat.org/index.php/es/biblioteca-virtual/gafilat/documentos-de-interes-17/otros-17/2921-informe-uso-inteligencia-financiera-giz-gafilat/file</a:t>
            </a:r>
            <a:endParaRPr lang="es-UY" altLang="es-ES" dirty="0">
              <a:solidFill>
                <a:schemeClr val="tx2"/>
              </a:solidFill>
            </a:endParaRPr>
          </a:p>
          <a:p>
            <a:endParaRPr lang="es-ES" altLang="es-ES" sz="2000" dirty="0"/>
          </a:p>
          <a:p>
            <a:endParaRPr lang="es-ES" altLang="es-ES" sz="2000" dirty="0"/>
          </a:p>
        </p:txBody>
      </p:sp>
    </p:spTree>
    <p:extLst>
      <p:ext uri="{BB962C8B-B14F-4D97-AF65-F5344CB8AC3E}">
        <p14:creationId xmlns:p14="http://schemas.microsoft.com/office/powerpoint/2010/main" val="3370696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marR="0" lvl="0" indent="-483840" algn="ctr" defTabSz="914400" rtl="0" eaLnBrk="1" fontAlgn="auto" latinLnBrk="0" hangingPunct="1">
              <a:lnSpc>
                <a:spcPct val="100000"/>
              </a:lnSpc>
              <a:spcBef>
                <a:spcPts val="0"/>
              </a:spcBef>
              <a:spcAft>
                <a:spcPts val="0"/>
              </a:spcAft>
              <a:buClrTx/>
              <a:buSzTx/>
              <a:buFontTx/>
              <a:buNone/>
              <a:tabLst>
                <a:tab pos="0" algn="l"/>
              </a:tabLst>
              <a:defRPr/>
            </a:pPr>
            <a:br>
              <a:rPr kumimoji="0" sz="1800" b="0" i="0" u="none" strike="noStrike" kern="1200" cap="none" spc="0" normalizeH="0" baseline="0" noProof="0">
                <a:ln>
                  <a:noFill/>
                </a:ln>
                <a:solidFill>
                  <a:prstClr val="black"/>
                </a:solidFill>
                <a:effectLst/>
                <a:uLnTx/>
                <a:uFillTx/>
                <a:latin typeface="Arial"/>
                <a:ea typeface="DejaVu Sans"/>
                <a:cs typeface="DejaVu Sans"/>
              </a:rPr>
            </a:br>
            <a:r>
              <a:rPr kumimoji="0" lang="es-UY" sz="2800" b="1" i="0" u="none" strike="noStrike" kern="1200" cap="none" spc="-1" normalizeH="0" baseline="0" noProof="0">
                <a:ln>
                  <a:noFill/>
                </a:ln>
                <a:solidFill>
                  <a:srgbClr val="0B5394"/>
                </a:solidFill>
                <a:effectLst/>
                <a:uLnTx/>
                <a:uFillTx/>
                <a:latin typeface="Arial"/>
                <a:ea typeface="DejaVu Sans"/>
                <a:cs typeface="DejaVu Sans"/>
              </a:rPr>
              <a:t> </a:t>
            </a:r>
            <a:br>
              <a:rPr kumimoji="0" sz="1800" b="0" i="0" u="none" strike="noStrike" kern="1200" cap="none" spc="0" normalizeH="0" baseline="0" noProof="0">
                <a:ln>
                  <a:noFill/>
                </a:ln>
                <a:solidFill>
                  <a:prstClr val="black"/>
                </a:solidFill>
                <a:effectLst/>
                <a:uLnTx/>
                <a:uFillTx/>
                <a:latin typeface="Arial"/>
                <a:ea typeface="DejaVu Sans"/>
                <a:cs typeface="DejaVu Sans"/>
              </a:rPr>
            </a:br>
            <a:endParaRPr kumimoji="0" lang="es-UY" sz="28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54275" name="TextShape 2"/>
          <p:cNvSpPr txBox="1">
            <a:spLocks noChangeArrowheads="1"/>
          </p:cNvSpPr>
          <p:nvPr/>
        </p:nvSpPr>
        <p:spPr bwMode="auto">
          <a:xfrm>
            <a:off x="179388" y="285750"/>
            <a:ext cx="8785225" cy="6239741"/>
          </a:xfrm>
          <a:prstGeom prst="rect">
            <a:avLst/>
          </a:prstGeom>
          <a:noFill/>
          <a:ln w="9360">
            <a:noFill/>
            <a:miter lim="800000"/>
            <a:headEnd/>
            <a:tailEnd/>
          </a:ln>
        </p:spPr>
        <p:txBody>
          <a:bodyPr/>
          <a:lstStyle/>
          <a:p>
            <a:pPr algn="ctr"/>
            <a:r>
              <a:rPr lang="en-GB" sz="2800" b="1" dirty="0">
                <a:solidFill>
                  <a:schemeClr val="tx2"/>
                </a:solidFill>
              </a:rPr>
              <a:t>Use Of Intelligence Information In The Investigation</a:t>
            </a:r>
            <a:endParaRPr lang="es-ES" sz="2800" dirty="0">
              <a:solidFill>
                <a:schemeClr val="tx2"/>
              </a:solidFill>
            </a:endParaRPr>
          </a:p>
          <a:p>
            <a:endParaRPr lang="es-ES" sz="2800" dirty="0">
              <a:solidFill>
                <a:schemeClr val="tx2"/>
              </a:solidFill>
            </a:endParaRPr>
          </a:p>
          <a:p>
            <a:pPr algn="just"/>
            <a:r>
              <a:rPr lang="en-GB" sz="2200" dirty="0">
                <a:solidFill>
                  <a:schemeClr val="tx2"/>
                </a:solidFill>
                <a:latin typeface="+mn-lt"/>
              </a:rPr>
              <a:t>Engage the prosecutor/judge at an early stage to determine which pieces of intelligence are useful.</a:t>
            </a:r>
          </a:p>
          <a:p>
            <a:pPr algn="just"/>
            <a:endParaRPr lang="en-GB" sz="2200" dirty="0">
              <a:solidFill>
                <a:schemeClr val="tx2"/>
              </a:solidFill>
              <a:latin typeface="+mn-lt"/>
            </a:endParaRPr>
          </a:p>
          <a:p>
            <a:pPr algn="just"/>
            <a:r>
              <a:rPr lang="en-GB" sz="2200" dirty="0">
                <a:solidFill>
                  <a:schemeClr val="tx2"/>
                </a:solidFill>
                <a:latin typeface="+mn-lt"/>
              </a:rPr>
              <a:t>Direct the investigation so that intelligence is supplemented or substituted by admissible evidence (e.g. court-ordered account statements or communications records, tax/financial information after lifting of secrecy, asset registry information, etc.).</a:t>
            </a:r>
          </a:p>
          <a:p>
            <a:pPr algn="just"/>
            <a:endParaRPr lang="en-GB" sz="2200" dirty="0">
              <a:solidFill>
                <a:schemeClr val="tx2"/>
              </a:solidFill>
              <a:latin typeface="+mn-lt"/>
            </a:endParaRPr>
          </a:p>
          <a:p>
            <a:pPr algn="just"/>
            <a:r>
              <a:rPr lang="en-GB" sz="2200" dirty="0">
                <a:solidFill>
                  <a:schemeClr val="tx2"/>
                </a:solidFill>
                <a:latin typeface="+mn-lt"/>
              </a:rPr>
              <a:t>Use administrative powers to freeze or seize assets on the basis of intelligence (if enabled by law).</a:t>
            </a:r>
          </a:p>
          <a:p>
            <a:pPr algn="just"/>
            <a:endParaRPr lang="en-GB" sz="2200" dirty="0">
              <a:solidFill>
                <a:schemeClr val="tx2"/>
              </a:solidFill>
              <a:latin typeface="+mn-lt"/>
            </a:endParaRPr>
          </a:p>
          <a:p>
            <a:pPr algn="just"/>
            <a:r>
              <a:rPr lang="en-GB" sz="2200" dirty="0">
                <a:solidFill>
                  <a:schemeClr val="tx2"/>
                </a:solidFill>
                <a:latin typeface="+mn-lt"/>
              </a:rPr>
              <a:t>The FIU can always provide additional financial intelligence upon request or by integrating </a:t>
            </a:r>
            <a:r>
              <a:rPr lang="en-GB" sz="2200" dirty="0" err="1">
                <a:solidFill>
                  <a:schemeClr val="tx2"/>
                </a:solidFill>
                <a:latin typeface="+mn-lt"/>
              </a:rPr>
              <a:t>Muldisciplinary</a:t>
            </a:r>
            <a:r>
              <a:rPr lang="en-GB" sz="2200" dirty="0">
                <a:solidFill>
                  <a:schemeClr val="tx2"/>
                </a:solidFill>
                <a:latin typeface="+mn-lt"/>
              </a:rPr>
              <a:t> Teams.</a:t>
            </a:r>
            <a:endParaRPr kumimoji="0" lang="es-UY" sz="3000" b="0" i="0" u="none" strike="noStrike" kern="1200" cap="none" spc="0" normalizeH="0" baseline="0" noProof="0" dirty="0">
              <a:ln>
                <a:noFill/>
              </a:ln>
              <a:solidFill>
                <a:srgbClr val="000000"/>
              </a:solidFill>
              <a:effectLst/>
              <a:uLnTx/>
              <a:uFillTx/>
              <a:latin typeface="Century Gothic" pitchFamily="34" charset="0"/>
              <a:ea typeface="DejaVu Sans"/>
              <a:cs typeface="DejaVu Sans" panose="020B0603030804020204" pitchFamily="34" charset="0"/>
            </a:endParaRP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r>
              <a:rPr kumimoji="0" lang="es-UY" sz="3200" b="0" i="0" u="none" strike="noStrike" kern="1200" cap="none" spc="0" normalizeH="0" baseline="0" noProof="0" dirty="0">
                <a:ln>
                  <a:noFill/>
                </a:ln>
                <a:solidFill>
                  <a:srgbClr val="0B5394"/>
                </a:solidFill>
                <a:effectLst/>
                <a:uLnTx/>
                <a:uFillTx/>
                <a:latin typeface="Arial" charset="0"/>
                <a:ea typeface="DejaVu Sans"/>
                <a:cs typeface="DejaVu Sans" panose="020B0603030804020204" pitchFamily="34" charset="0"/>
              </a:rPr>
              <a:t>				</a:t>
            </a:r>
            <a:endParaRPr kumimoji="0" lang="es-UY" sz="3200" b="0" i="0" u="none" strike="noStrike" kern="1200" cap="none" spc="0" normalizeH="0" baseline="0" noProof="0" dirty="0">
              <a:ln>
                <a:noFill/>
              </a:ln>
              <a:solidFill>
                <a:srgbClr val="000000"/>
              </a:solidFill>
              <a:effectLst/>
              <a:uLnTx/>
              <a:uFillTx/>
              <a:latin typeface="Century Gothic" pitchFamily="34" charset="0"/>
              <a:ea typeface="DejaVu Sans"/>
              <a:cs typeface="DejaVu Sans" panose="020B0603030804020204" pitchFamily="34" charset="0"/>
            </a:endParaRPr>
          </a:p>
        </p:txBody>
      </p:sp>
    </p:spTree>
    <p:extLst>
      <p:ext uri="{BB962C8B-B14F-4D97-AF65-F5344CB8AC3E}">
        <p14:creationId xmlns:p14="http://schemas.microsoft.com/office/powerpoint/2010/main" val="2723978539"/>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marR="0" lvl="0" indent="-483840" algn="ctr" defTabSz="914400" rtl="0" eaLnBrk="1" fontAlgn="auto" latinLnBrk="0" hangingPunct="1">
              <a:lnSpc>
                <a:spcPct val="100000"/>
              </a:lnSpc>
              <a:spcBef>
                <a:spcPts val="0"/>
              </a:spcBef>
              <a:spcAft>
                <a:spcPts val="0"/>
              </a:spcAft>
              <a:buClrTx/>
              <a:buSzTx/>
              <a:buFontTx/>
              <a:buNone/>
              <a:tabLst>
                <a:tab pos="0" algn="l"/>
              </a:tabLst>
              <a:defRPr/>
            </a:pPr>
            <a:br>
              <a:rPr kumimoji="0" sz="1800" b="0" i="0" u="none" strike="noStrike" kern="1200" cap="none" spc="0" normalizeH="0" baseline="0" noProof="0">
                <a:ln>
                  <a:noFill/>
                </a:ln>
                <a:solidFill>
                  <a:prstClr val="black"/>
                </a:solidFill>
                <a:effectLst/>
                <a:uLnTx/>
                <a:uFillTx/>
                <a:latin typeface="Arial"/>
                <a:ea typeface="DejaVu Sans"/>
                <a:cs typeface="DejaVu Sans"/>
              </a:rPr>
            </a:br>
            <a:r>
              <a:rPr kumimoji="0" lang="es-UY" sz="2800" b="1" i="0" u="none" strike="noStrike" kern="1200" cap="none" spc="-1" normalizeH="0" baseline="0" noProof="0">
                <a:ln>
                  <a:noFill/>
                </a:ln>
                <a:solidFill>
                  <a:srgbClr val="0B5394"/>
                </a:solidFill>
                <a:effectLst/>
                <a:uLnTx/>
                <a:uFillTx/>
                <a:latin typeface="Arial"/>
                <a:ea typeface="DejaVu Sans"/>
                <a:cs typeface="DejaVu Sans"/>
              </a:rPr>
              <a:t> </a:t>
            </a:r>
            <a:br>
              <a:rPr kumimoji="0" sz="1800" b="0" i="0" u="none" strike="noStrike" kern="1200" cap="none" spc="0" normalizeH="0" baseline="0" noProof="0">
                <a:ln>
                  <a:noFill/>
                </a:ln>
                <a:solidFill>
                  <a:prstClr val="black"/>
                </a:solidFill>
                <a:effectLst/>
                <a:uLnTx/>
                <a:uFillTx/>
                <a:latin typeface="Arial"/>
                <a:ea typeface="DejaVu Sans"/>
                <a:cs typeface="DejaVu Sans"/>
              </a:rPr>
            </a:br>
            <a:endParaRPr kumimoji="0" lang="es-UY" sz="28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54275" name="TextShape 2"/>
          <p:cNvSpPr txBox="1">
            <a:spLocks noChangeArrowheads="1"/>
          </p:cNvSpPr>
          <p:nvPr/>
        </p:nvSpPr>
        <p:spPr bwMode="auto">
          <a:xfrm>
            <a:off x="179388" y="285750"/>
            <a:ext cx="8785225" cy="5929313"/>
          </a:xfrm>
          <a:prstGeom prst="rect">
            <a:avLst/>
          </a:prstGeom>
          <a:noFill/>
          <a:ln w="9360">
            <a:noFill/>
            <a:miter lim="800000"/>
            <a:headEnd/>
            <a:tailEnd/>
          </a:ln>
        </p:spPr>
        <p:txBody>
          <a:bodyPr/>
          <a:lstStyle/>
          <a:p>
            <a:pPr algn="ctr"/>
            <a:r>
              <a:rPr lang="es-AR" sz="2800" b="1" dirty="0" err="1">
                <a:solidFill>
                  <a:schemeClr val="tx2"/>
                </a:solidFill>
              </a:rPr>
              <a:t>Investigation</a:t>
            </a:r>
            <a:r>
              <a:rPr lang="es-AR" sz="2800" b="1" dirty="0">
                <a:solidFill>
                  <a:schemeClr val="tx2"/>
                </a:solidFill>
              </a:rPr>
              <a:t> </a:t>
            </a:r>
            <a:r>
              <a:rPr lang="es-AR" sz="2800" b="1" dirty="0" err="1">
                <a:solidFill>
                  <a:schemeClr val="tx2"/>
                </a:solidFill>
              </a:rPr>
              <a:t>Planning</a:t>
            </a:r>
            <a:endParaRPr lang="es-AR" sz="2800" b="1" dirty="0">
              <a:solidFill>
                <a:schemeClr val="tx2"/>
              </a:solidFill>
            </a:endParaRPr>
          </a:p>
          <a:p>
            <a:pPr algn="ctr"/>
            <a:r>
              <a:rPr lang="es-AR" sz="2800" b="1" dirty="0" err="1">
                <a:solidFill>
                  <a:schemeClr val="tx2"/>
                </a:solidFill>
              </a:rPr>
              <a:t>Prosecutor</a:t>
            </a:r>
            <a:r>
              <a:rPr lang="es-AR" sz="2800" b="1" dirty="0">
                <a:solidFill>
                  <a:schemeClr val="tx2"/>
                </a:solidFill>
              </a:rPr>
              <a:t>/</a:t>
            </a:r>
            <a:r>
              <a:rPr lang="es-AR" sz="2800" b="1" dirty="0" err="1">
                <a:solidFill>
                  <a:schemeClr val="tx2"/>
                </a:solidFill>
              </a:rPr>
              <a:t>Judge</a:t>
            </a:r>
            <a:endParaRPr lang="es-UY" sz="2400" b="1" dirty="0">
              <a:solidFill>
                <a:schemeClr val="tx2"/>
              </a:solidFill>
            </a:endParaRPr>
          </a:p>
          <a:p>
            <a:endParaRPr lang="es-ES" dirty="0">
              <a:solidFill>
                <a:schemeClr val="tx2"/>
              </a:solidFill>
            </a:endParaRPr>
          </a:p>
          <a:p>
            <a:pPr algn="just"/>
            <a:r>
              <a:rPr lang="en-GB" sz="2200" dirty="0">
                <a:solidFill>
                  <a:schemeClr val="tx2"/>
                </a:solidFill>
                <a:latin typeface="+mn-lt"/>
              </a:rPr>
              <a:t>Plan, lead and control the investigation in an effective and efficient manner.</a:t>
            </a:r>
          </a:p>
          <a:p>
            <a:pPr algn="just"/>
            <a:endParaRPr lang="en-GB" sz="2200" dirty="0">
              <a:solidFill>
                <a:schemeClr val="tx2"/>
              </a:solidFill>
              <a:latin typeface="+mn-lt"/>
            </a:endParaRPr>
          </a:p>
          <a:p>
            <a:pPr algn="just"/>
            <a:r>
              <a:rPr lang="en-GB" sz="2200" dirty="0">
                <a:solidFill>
                  <a:schemeClr val="tx2"/>
                </a:solidFill>
                <a:latin typeface="+mn-lt"/>
              </a:rPr>
              <a:t>Search for and obtain evidence useful to the investigation.</a:t>
            </a:r>
          </a:p>
          <a:p>
            <a:pPr algn="just"/>
            <a:endParaRPr lang="en-GB" sz="2200" dirty="0">
              <a:solidFill>
                <a:schemeClr val="tx2"/>
              </a:solidFill>
              <a:latin typeface="+mn-lt"/>
            </a:endParaRPr>
          </a:p>
          <a:p>
            <a:pPr algn="just"/>
            <a:r>
              <a:rPr lang="en-GB" sz="2200" dirty="0">
                <a:solidFill>
                  <a:schemeClr val="tx2"/>
                </a:solidFill>
                <a:latin typeface="+mn-lt"/>
              </a:rPr>
              <a:t>Legality of the evidence.</a:t>
            </a:r>
          </a:p>
          <a:p>
            <a:pPr algn="just"/>
            <a:endParaRPr lang="en-GB" sz="2200" dirty="0">
              <a:solidFill>
                <a:schemeClr val="tx2"/>
              </a:solidFill>
              <a:latin typeface="+mn-lt"/>
            </a:endParaRPr>
          </a:p>
          <a:p>
            <a:pPr algn="just"/>
            <a:r>
              <a:rPr lang="en-GB" sz="2200" dirty="0">
                <a:solidFill>
                  <a:schemeClr val="tx2"/>
                </a:solidFill>
                <a:latin typeface="+mn-lt"/>
              </a:rPr>
              <a:t>Gathering indications and collecting evidence to support the prosecution and, consequently, the compensation of the damage.</a:t>
            </a:r>
          </a:p>
          <a:p>
            <a:pPr algn="just"/>
            <a:endParaRPr lang="en-GB" sz="2200" dirty="0">
              <a:solidFill>
                <a:schemeClr val="tx2"/>
              </a:solidFill>
              <a:latin typeface="+mn-lt"/>
            </a:endParaRPr>
          </a:p>
          <a:p>
            <a:pPr algn="just"/>
            <a:r>
              <a:rPr lang="en-GB" sz="2200" dirty="0">
                <a:solidFill>
                  <a:schemeClr val="tx2"/>
                </a:solidFill>
                <a:latin typeface="+mn-lt"/>
              </a:rPr>
              <a:t>Speed and economy.</a:t>
            </a:r>
          </a:p>
          <a:p>
            <a:pPr algn="just"/>
            <a:endParaRPr lang="en-GB" sz="2200" dirty="0">
              <a:solidFill>
                <a:schemeClr val="tx2"/>
              </a:solidFill>
              <a:latin typeface="+mn-lt"/>
            </a:endParaRPr>
          </a:p>
          <a:p>
            <a:pPr algn="just"/>
            <a:r>
              <a:rPr lang="en-GB" sz="2200" dirty="0">
                <a:solidFill>
                  <a:schemeClr val="tx2"/>
                </a:solidFill>
                <a:latin typeface="+mn-lt"/>
              </a:rPr>
              <a:t>Use of resources in an optimized manner.</a:t>
            </a:r>
            <a:endParaRPr lang="es-ES" sz="2200" dirty="0">
              <a:solidFill>
                <a:schemeClr val="accent1"/>
              </a:solidFill>
              <a:latin typeface="+mn-lt"/>
            </a:endParaRP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endParaRPr kumimoji="0" lang="es-UY" sz="2000" b="0" i="0" u="none" strike="noStrike" kern="1200" cap="none" spc="0" normalizeH="0" baseline="0" noProof="0" dirty="0">
              <a:ln>
                <a:noFill/>
              </a:ln>
              <a:solidFill>
                <a:schemeClr val="accent1"/>
              </a:solidFill>
              <a:effectLst/>
              <a:uLnTx/>
              <a:uFillTx/>
              <a:latin typeface="+mn-lt"/>
              <a:ea typeface="DejaVu Sans"/>
            </a:endParaRP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r>
              <a:rPr kumimoji="0" lang="es-UY" sz="3200" b="0" i="0" u="none" strike="noStrike" kern="1200" cap="none" spc="0" normalizeH="0" baseline="0" noProof="0" dirty="0">
                <a:ln>
                  <a:noFill/>
                </a:ln>
                <a:solidFill>
                  <a:srgbClr val="0B5394"/>
                </a:solidFill>
                <a:effectLst/>
                <a:uLnTx/>
                <a:uFillTx/>
                <a:latin typeface="Arial" charset="0"/>
                <a:ea typeface="DejaVu Sans"/>
                <a:cs typeface="DejaVu Sans" panose="020B0603030804020204" pitchFamily="34" charset="0"/>
              </a:rPr>
              <a:t>				</a:t>
            </a:r>
            <a:endParaRPr kumimoji="0" lang="es-UY" sz="3200" b="0" i="0" u="none" strike="noStrike" kern="1200" cap="none" spc="0" normalizeH="0" baseline="0" noProof="0" dirty="0">
              <a:ln>
                <a:noFill/>
              </a:ln>
              <a:solidFill>
                <a:srgbClr val="000000"/>
              </a:solidFill>
              <a:effectLst/>
              <a:uLnTx/>
              <a:uFillTx/>
              <a:latin typeface="Century Gothic" pitchFamily="34" charset="0"/>
              <a:ea typeface="DejaVu Sans"/>
              <a:cs typeface="DejaVu Sans" panose="020B0603030804020204" pitchFamily="34" charset="0"/>
            </a:endParaRPr>
          </a:p>
        </p:txBody>
      </p:sp>
    </p:spTree>
    <p:extLst>
      <p:ext uri="{BB962C8B-B14F-4D97-AF65-F5344CB8AC3E}">
        <p14:creationId xmlns:p14="http://schemas.microsoft.com/office/powerpoint/2010/main" val="210180584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marR="0" lvl="0" indent="-483840" algn="ctr" defTabSz="914400" rtl="0" eaLnBrk="1" fontAlgn="auto" latinLnBrk="0" hangingPunct="1">
              <a:lnSpc>
                <a:spcPct val="100000"/>
              </a:lnSpc>
              <a:spcBef>
                <a:spcPts val="0"/>
              </a:spcBef>
              <a:spcAft>
                <a:spcPts val="0"/>
              </a:spcAft>
              <a:buClrTx/>
              <a:buSzTx/>
              <a:buFontTx/>
              <a:buNone/>
              <a:tabLst>
                <a:tab pos="0" algn="l"/>
              </a:tabLst>
              <a:defRPr/>
            </a:pPr>
            <a:br>
              <a:rPr kumimoji="0" sz="1800" b="0" i="0" u="none" strike="noStrike" kern="1200" cap="none" spc="0" normalizeH="0" baseline="0" noProof="0">
                <a:ln>
                  <a:noFill/>
                </a:ln>
                <a:solidFill>
                  <a:prstClr val="black"/>
                </a:solidFill>
                <a:effectLst/>
                <a:uLnTx/>
                <a:uFillTx/>
                <a:latin typeface="Arial"/>
                <a:ea typeface="DejaVu Sans"/>
                <a:cs typeface="DejaVu Sans"/>
              </a:rPr>
            </a:br>
            <a:r>
              <a:rPr kumimoji="0" lang="es-UY" sz="2800" b="1" i="0" u="none" strike="noStrike" kern="1200" cap="none" spc="-1" normalizeH="0" baseline="0" noProof="0">
                <a:ln>
                  <a:noFill/>
                </a:ln>
                <a:solidFill>
                  <a:srgbClr val="0B5394"/>
                </a:solidFill>
                <a:effectLst/>
                <a:uLnTx/>
                <a:uFillTx/>
                <a:latin typeface="Arial"/>
                <a:ea typeface="DejaVu Sans"/>
                <a:cs typeface="DejaVu Sans"/>
              </a:rPr>
              <a:t> </a:t>
            </a:r>
            <a:br>
              <a:rPr kumimoji="0" sz="1800" b="0" i="0" u="none" strike="noStrike" kern="1200" cap="none" spc="0" normalizeH="0" baseline="0" noProof="0">
                <a:ln>
                  <a:noFill/>
                </a:ln>
                <a:solidFill>
                  <a:prstClr val="black"/>
                </a:solidFill>
                <a:effectLst/>
                <a:uLnTx/>
                <a:uFillTx/>
                <a:latin typeface="Arial"/>
                <a:ea typeface="DejaVu Sans"/>
                <a:cs typeface="DejaVu Sans"/>
              </a:rPr>
            </a:br>
            <a:endParaRPr kumimoji="0" lang="es-UY" sz="28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54275" name="TextShape 2"/>
          <p:cNvSpPr txBox="1">
            <a:spLocks noChangeArrowheads="1"/>
          </p:cNvSpPr>
          <p:nvPr/>
        </p:nvSpPr>
        <p:spPr bwMode="auto">
          <a:xfrm>
            <a:off x="179388" y="285750"/>
            <a:ext cx="8785225" cy="6475268"/>
          </a:xfrm>
          <a:prstGeom prst="rect">
            <a:avLst/>
          </a:prstGeom>
          <a:noFill/>
          <a:ln w="9360">
            <a:noFill/>
            <a:miter lim="800000"/>
            <a:headEnd/>
            <a:tailEnd/>
          </a:ln>
        </p:spPr>
        <p:txBody>
          <a:bodyPr/>
          <a:lstStyle/>
          <a:p>
            <a:pPr algn="ctr"/>
            <a:r>
              <a:rPr lang="es-UY" sz="2400" b="1" noProof="0" dirty="0">
                <a:solidFill>
                  <a:schemeClr val="tx2"/>
                </a:solidFill>
              </a:rPr>
              <a:t>ASSET INVESTIGATION</a:t>
            </a:r>
          </a:p>
          <a:p>
            <a:pPr algn="ctr"/>
            <a:endParaRPr lang="es-UY" sz="2400" b="1" noProof="0" dirty="0">
              <a:solidFill>
                <a:schemeClr val="tx2"/>
              </a:solidFill>
            </a:endParaRPr>
          </a:p>
          <a:p>
            <a:pPr algn="just"/>
            <a:endParaRPr lang="es-UY" sz="2400" noProof="0" dirty="0">
              <a:solidFill>
                <a:schemeClr val="tx2"/>
              </a:solidFill>
              <a:latin typeface="+mn-lt"/>
              <a:ea typeface="DejaVu Sans"/>
            </a:endParaRPr>
          </a:p>
          <a:p>
            <a:pPr algn="ctr"/>
            <a:r>
              <a:rPr lang="en-GB" sz="2400" noProof="0" dirty="0">
                <a:solidFill>
                  <a:schemeClr val="tx2"/>
                </a:solidFill>
                <a:latin typeface="+mn-lt"/>
                <a:ea typeface="DejaVu Sans"/>
              </a:rPr>
              <a:t>CASE THEORY</a:t>
            </a:r>
          </a:p>
          <a:p>
            <a:pPr algn="ctr"/>
            <a:endParaRPr lang="en-GB" sz="2400" noProof="0" dirty="0">
              <a:solidFill>
                <a:schemeClr val="tx2"/>
              </a:solidFill>
              <a:latin typeface="+mn-lt"/>
              <a:ea typeface="DejaVu Sans"/>
            </a:endParaRPr>
          </a:p>
          <a:p>
            <a:pPr algn="ctr"/>
            <a:endParaRPr lang="en-GB" sz="2400" noProof="0" dirty="0">
              <a:solidFill>
                <a:schemeClr val="tx2"/>
              </a:solidFill>
              <a:latin typeface="+mn-lt"/>
              <a:ea typeface="DejaVu Sans"/>
            </a:endParaRPr>
          </a:p>
          <a:p>
            <a:r>
              <a:rPr lang="en-GB" sz="2400" noProof="0" dirty="0">
                <a:solidFill>
                  <a:schemeClr val="tx2"/>
                </a:solidFill>
                <a:latin typeface="+mn-lt"/>
                <a:ea typeface="DejaVu Sans"/>
              </a:rPr>
              <a:t>INVESTIGATION GOALS</a:t>
            </a:r>
          </a:p>
          <a:p>
            <a:endParaRPr lang="en-GB" sz="2400" noProof="0" dirty="0">
              <a:solidFill>
                <a:schemeClr val="tx2"/>
              </a:solidFill>
              <a:latin typeface="+mn-lt"/>
              <a:ea typeface="DejaVu Sans"/>
            </a:endParaRPr>
          </a:p>
          <a:p>
            <a:r>
              <a:rPr lang="en-GB" sz="2400" noProof="0" dirty="0">
                <a:solidFill>
                  <a:schemeClr val="tx2"/>
                </a:solidFill>
                <a:latin typeface="+mn-lt"/>
                <a:ea typeface="DejaVu Sans"/>
              </a:rPr>
              <a:t>IDENTIFICATION OF THE ASSETS</a:t>
            </a:r>
          </a:p>
          <a:p>
            <a:endParaRPr lang="en-GB" sz="2400" noProof="0" dirty="0">
              <a:solidFill>
                <a:schemeClr val="tx2"/>
              </a:solidFill>
              <a:latin typeface="+mn-lt"/>
              <a:ea typeface="DejaVu Sans"/>
            </a:endParaRPr>
          </a:p>
          <a:p>
            <a:r>
              <a:rPr lang="en-GB" sz="2400" noProof="0" dirty="0">
                <a:solidFill>
                  <a:schemeClr val="tx2"/>
                </a:solidFill>
                <a:latin typeface="+mn-lt"/>
                <a:ea typeface="DejaVu Sans"/>
              </a:rPr>
              <a:t>HISTORICAL ASSETS EVOLUTION </a:t>
            </a:r>
          </a:p>
          <a:p>
            <a:endParaRPr lang="en-GB" sz="2400" noProof="0" dirty="0">
              <a:solidFill>
                <a:schemeClr val="tx2"/>
              </a:solidFill>
              <a:latin typeface="+mn-lt"/>
              <a:ea typeface="DejaVu Sans"/>
            </a:endParaRPr>
          </a:p>
          <a:p>
            <a:r>
              <a:rPr lang="en-GB" sz="2400" noProof="0" dirty="0">
                <a:solidFill>
                  <a:schemeClr val="tx2"/>
                </a:solidFill>
                <a:latin typeface="+mn-lt"/>
                <a:ea typeface="DejaVu Sans"/>
              </a:rPr>
              <a:t>SOCIO-FINANCIAL GROUP PATRIMONIAL REPORT</a:t>
            </a:r>
            <a:r>
              <a:rPr kumimoji="0" lang="es-UY" sz="3200" b="0" i="0" u="none" strike="noStrike" kern="1200" cap="none" spc="0" normalizeH="0" baseline="0" noProof="0" dirty="0">
                <a:ln>
                  <a:noFill/>
                </a:ln>
                <a:solidFill>
                  <a:srgbClr val="0B5394"/>
                </a:solidFill>
                <a:effectLst/>
                <a:uLnTx/>
                <a:uFillTx/>
                <a:latin typeface="Arial" charset="0"/>
                <a:ea typeface="DejaVu Sans"/>
                <a:cs typeface="DejaVu Sans" panose="020B0603030804020204" pitchFamily="34" charset="0"/>
              </a:rPr>
              <a:t>			</a:t>
            </a:r>
            <a:endParaRPr kumimoji="0" lang="es-UY" sz="3200" b="0" i="0" u="none" strike="noStrike" kern="1200" cap="none" spc="0" normalizeH="0" baseline="0" noProof="0" dirty="0">
              <a:ln>
                <a:noFill/>
              </a:ln>
              <a:solidFill>
                <a:srgbClr val="000000"/>
              </a:solidFill>
              <a:effectLst/>
              <a:uLnTx/>
              <a:uFillTx/>
              <a:latin typeface="Century Gothic" pitchFamily="34" charset="0"/>
              <a:ea typeface="DejaVu Sans"/>
              <a:cs typeface="DejaVu Sans" panose="020B0603030804020204" pitchFamily="34" charset="0"/>
            </a:endParaRPr>
          </a:p>
        </p:txBody>
      </p:sp>
    </p:spTree>
    <p:extLst>
      <p:ext uri="{BB962C8B-B14F-4D97-AF65-F5344CB8AC3E}">
        <p14:creationId xmlns:p14="http://schemas.microsoft.com/office/powerpoint/2010/main" val="4023520943"/>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marR="0" lvl="0" indent="-483840" algn="ctr" defTabSz="914400" rtl="0" eaLnBrk="1" fontAlgn="auto" latinLnBrk="0" hangingPunct="1">
              <a:lnSpc>
                <a:spcPct val="100000"/>
              </a:lnSpc>
              <a:spcBef>
                <a:spcPts val="0"/>
              </a:spcBef>
              <a:spcAft>
                <a:spcPts val="0"/>
              </a:spcAft>
              <a:buClrTx/>
              <a:buSzTx/>
              <a:buFontTx/>
              <a:buNone/>
              <a:tabLst>
                <a:tab pos="0" algn="l"/>
              </a:tabLst>
              <a:defRPr/>
            </a:pPr>
            <a:br>
              <a:rPr kumimoji="0" sz="1800" b="0" i="0" u="none" strike="noStrike" kern="1200" cap="none" spc="0" normalizeH="0" baseline="0" noProof="0">
                <a:ln>
                  <a:noFill/>
                </a:ln>
                <a:solidFill>
                  <a:prstClr val="black"/>
                </a:solidFill>
                <a:effectLst/>
                <a:uLnTx/>
                <a:uFillTx/>
                <a:latin typeface="Arial"/>
                <a:ea typeface="DejaVu Sans"/>
                <a:cs typeface="DejaVu Sans"/>
              </a:rPr>
            </a:br>
            <a:r>
              <a:rPr kumimoji="0" lang="es-UY" sz="2800" b="1" i="0" u="none" strike="noStrike" kern="1200" cap="none" spc="-1" normalizeH="0" baseline="0" noProof="0">
                <a:ln>
                  <a:noFill/>
                </a:ln>
                <a:solidFill>
                  <a:srgbClr val="0B5394"/>
                </a:solidFill>
                <a:effectLst/>
                <a:uLnTx/>
                <a:uFillTx/>
                <a:latin typeface="Arial"/>
                <a:ea typeface="DejaVu Sans"/>
                <a:cs typeface="DejaVu Sans"/>
              </a:rPr>
              <a:t> </a:t>
            </a:r>
            <a:br>
              <a:rPr kumimoji="0" sz="1800" b="0" i="0" u="none" strike="noStrike" kern="1200" cap="none" spc="0" normalizeH="0" baseline="0" noProof="0">
                <a:ln>
                  <a:noFill/>
                </a:ln>
                <a:solidFill>
                  <a:prstClr val="black"/>
                </a:solidFill>
                <a:effectLst/>
                <a:uLnTx/>
                <a:uFillTx/>
                <a:latin typeface="Arial"/>
                <a:ea typeface="DejaVu Sans"/>
                <a:cs typeface="DejaVu Sans"/>
              </a:rPr>
            </a:br>
            <a:endParaRPr kumimoji="0" lang="es-UY" sz="28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54275" name="TextShape 2"/>
          <p:cNvSpPr txBox="1">
            <a:spLocks noChangeArrowheads="1"/>
          </p:cNvSpPr>
          <p:nvPr/>
        </p:nvSpPr>
        <p:spPr bwMode="auto">
          <a:xfrm>
            <a:off x="179388" y="1123950"/>
            <a:ext cx="8785225" cy="5091113"/>
          </a:xfrm>
          <a:prstGeom prst="rect">
            <a:avLst/>
          </a:prstGeom>
          <a:noFill/>
          <a:ln w="9360">
            <a:noFill/>
            <a:miter lim="800000"/>
            <a:headEnd/>
            <a:tailEnd/>
          </a:ln>
        </p:spPr>
        <p:txBody>
          <a:bodyPr/>
          <a:lstStyle/>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r>
              <a:rPr kumimoji="0" lang="es-UY" sz="3200" b="0" i="0" u="none" strike="noStrike" kern="1200" cap="none" spc="0" normalizeH="0" baseline="0" noProof="0" dirty="0">
                <a:ln>
                  <a:noFill/>
                </a:ln>
                <a:solidFill>
                  <a:srgbClr val="0B5394"/>
                </a:solidFill>
                <a:effectLst/>
                <a:uLnTx/>
                <a:uFillTx/>
                <a:latin typeface="Arial" charset="0"/>
                <a:ea typeface="DejaVu Sans"/>
                <a:cs typeface="DejaVu Sans" panose="020B0603030804020204" pitchFamily="34" charset="0"/>
              </a:rPr>
              <a:t>				</a:t>
            </a:r>
            <a:endParaRPr kumimoji="0" lang="es-UY" sz="3200" b="0" i="0" u="none" strike="noStrike" kern="1200" cap="none" spc="0" normalizeH="0" baseline="0" noProof="0" dirty="0">
              <a:ln>
                <a:noFill/>
              </a:ln>
              <a:solidFill>
                <a:srgbClr val="000000"/>
              </a:solidFill>
              <a:effectLst/>
              <a:uLnTx/>
              <a:uFillTx/>
              <a:latin typeface="Century Gothic" pitchFamily="34" charset="0"/>
              <a:ea typeface="DejaVu Sans"/>
              <a:cs typeface="DejaVu Sans" panose="020B0603030804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sz="3200" b="1" dirty="0">
                <a:solidFill>
                  <a:schemeClr val="tx2"/>
                </a:solidFill>
                <a:latin typeface="+mj-lt"/>
                <a:ea typeface="DejaVu Sans"/>
              </a:rPr>
              <a:t>MULTIDISCIPLINARY TEAMS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sz="3200" b="1" dirty="0">
              <a:solidFill>
                <a:schemeClr val="tx2"/>
              </a:solidFill>
              <a:latin typeface="+mj-lt"/>
              <a:ea typeface="DejaVu San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sz="3200" b="1" dirty="0">
                <a:solidFill>
                  <a:schemeClr val="tx2"/>
                </a:solidFill>
                <a:latin typeface="+mj-lt"/>
                <a:ea typeface="DejaVu Sans"/>
              </a:rPr>
              <a:t>Members </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3200" b="1" dirty="0">
                <a:solidFill>
                  <a:schemeClr val="tx2"/>
                </a:solidFill>
                <a:latin typeface="+mj-lt"/>
                <a:ea typeface="DejaVu Sans"/>
              </a:rPr>
              <a:t>Roles</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3200" b="1" dirty="0">
                <a:solidFill>
                  <a:schemeClr val="tx2"/>
                </a:solidFill>
                <a:latin typeface="+mj-lt"/>
                <a:ea typeface="DejaVu Sans"/>
              </a:rPr>
              <a:t>Coordination </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3200" b="1" dirty="0">
                <a:solidFill>
                  <a:schemeClr val="tx2"/>
                </a:solidFill>
                <a:latin typeface="+mj-lt"/>
                <a:ea typeface="DejaVu Sans"/>
              </a:rPr>
              <a:t>Final report</a:t>
            </a:r>
            <a:endParaRPr lang="es-UY" sz="3200" b="1" baseline="0" dirty="0">
              <a:solidFill>
                <a:srgbClr val="0F6FC6"/>
              </a:solidFill>
              <a:latin typeface="Arial" charset="0"/>
              <a:ea typeface="DejaVu Sans"/>
            </a:endParaRPr>
          </a:p>
          <a:p>
            <a:pPr marL="457200" marR="0" lvl="0" indent="-457200" algn="ctr" defTabSz="914400" rtl="0" eaLnBrk="1" fontAlgn="base" latinLnBrk="0" hangingPunct="1">
              <a:lnSpc>
                <a:spcPct val="100000"/>
              </a:lnSpc>
              <a:spcBef>
                <a:spcPct val="0"/>
              </a:spcBef>
              <a:spcAft>
                <a:spcPct val="0"/>
              </a:spcAft>
              <a:buClrTx/>
              <a:buSzTx/>
              <a:buFontTx/>
              <a:buChar char="-"/>
              <a:tabLst/>
              <a:defRPr/>
            </a:pPr>
            <a:endParaRPr kumimoji="0" lang="es-UY" sz="3200" b="0" i="0" u="none" strike="noStrike" kern="1200" cap="none" spc="0" normalizeH="0" baseline="0" noProof="0" dirty="0">
              <a:ln>
                <a:noFill/>
              </a:ln>
              <a:solidFill>
                <a:srgbClr val="0F6FC6"/>
              </a:solidFill>
              <a:effectLst/>
              <a:uLnTx/>
              <a:uFillTx/>
              <a:latin typeface="Arial" charset="0"/>
              <a:ea typeface="DejaVu Sans"/>
              <a:cs typeface="DejaVu Sans" panose="020B0603030804020204" pitchFamily="34" charset="0"/>
            </a:endParaRPr>
          </a:p>
        </p:txBody>
      </p:sp>
    </p:spTree>
    <p:extLst>
      <p:ext uri="{BB962C8B-B14F-4D97-AF65-F5344CB8AC3E}">
        <p14:creationId xmlns:p14="http://schemas.microsoft.com/office/powerpoint/2010/main" val="124375360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marR="0" lvl="0" indent="-483840" algn="ctr" defTabSz="914400" rtl="0" eaLnBrk="1" fontAlgn="auto" latinLnBrk="0" hangingPunct="1">
              <a:lnSpc>
                <a:spcPct val="100000"/>
              </a:lnSpc>
              <a:spcBef>
                <a:spcPts val="0"/>
              </a:spcBef>
              <a:spcAft>
                <a:spcPts val="0"/>
              </a:spcAft>
              <a:buClrTx/>
              <a:buSzTx/>
              <a:buFontTx/>
              <a:buNone/>
              <a:tabLst>
                <a:tab pos="0" algn="l"/>
              </a:tabLst>
              <a:defRPr/>
            </a:pPr>
            <a:br>
              <a:rPr kumimoji="0" sz="1800" b="0" i="0" u="none" strike="noStrike" kern="1200" cap="none" spc="0" normalizeH="0" baseline="0" noProof="0">
                <a:ln>
                  <a:noFill/>
                </a:ln>
                <a:solidFill>
                  <a:prstClr val="black"/>
                </a:solidFill>
                <a:effectLst/>
                <a:uLnTx/>
                <a:uFillTx/>
                <a:latin typeface="Arial"/>
                <a:ea typeface="DejaVu Sans"/>
                <a:cs typeface="DejaVu Sans"/>
              </a:rPr>
            </a:br>
            <a:r>
              <a:rPr kumimoji="0" lang="es-UY" sz="2800" b="1" i="0" u="none" strike="noStrike" kern="1200" cap="none" spc="-1" normalizeH="0" baseline="0" noProof="0">
                <a:ln>
                  <a:noFill/>
                </a:ln>
                <a:solidFill>
                  <a:srgbClr val="0B5394"/>
                </a:solidFill>
                <a:effectLst/>
                <a:uLnTx/>
                <a:uFillTx/>
                <a:latin typeface="Arial"/>
                <a:ea typeface="DejaVu Sans"/>
                <a:cs typeface="DejaVu Sans"/>
              </a:rPr>
              <a:t> </a:t>
            </a:r>
            <a:br>
              <a:rPr kumimoji="0" sz="1800" b="0" i="0" u="none" strike="noStrike" kern="1200" cap="none" spc="0" normalizeH="0" baseline="0" noProof="0">
                <a:ln>
                  <a:noFill/>
                </a:ln>
                <a:solidFill>
                  <a:prstClr val="black"/>
                </a:solidFill>
                <a:effectLst/>
                <a:uLnTx/>
                <a:uFillTx/>
                <a:latin typeface="Arial"/>
                <a:ea typeface="DejaVu Sans"/>
                <a:cs typeface="DejaVu Sans"/>
              </a:rPr>
            </a:br>
            <a:endParaRPr kumimoji="0" lang="es-UY" sz="28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54275" name="TextShape 2"/>
          <p:cNvSpPr txBox="1">
            <a:spLocks noChangeArrowheads="1"/>
          </p:cNvSpPr>
          <p:nvPr/>
        </p:nvSpPr>
        <p:spPr bwMode="auto">
          <a:xfrm>
            <a:off x="179388" y="484910"/>
            <a:ext cx="8785225" cy="6262254"/>
          </a:xfrm>
          <a:prstGeom prst="rect">
            <a:avLst/>
          </a:prstGeom>
          <a:noFill/>
          <a:ln w="9360">
            <a:noFill/>
            <a:miter lim="800000"/>
            <a:headEnd/>
            <a:tailEnd/>
          </a:ln>
        </p:spPr>
        <p:txBody>
          <a:bodyPr/>
          <a:lstStyle/>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r>
              <a:rPr kumimoji="0" lang="es-UY" sz="3200" b="0" i="0" u="none" strike="noStrike" kern="1200" cap="none" spc="0" normalizeH="0" baseline="0" noProof="0" dirty="0">
                <a:ln>
                  <a:noFill/>
                </a:ln>
                <a:solidFill>
                  <a:srgbClr val="0B5394"/>
                </a:solidFill>
                <a:effectLst/>
                <a:uLnTx/>
                <a:uFillTx/>
                <a:latin typeface="Arial" charset="0"/>
                <a:ea typeface="DejaVu Sans"/>
                <a:cs typeface="DejaVu Sans" panose="020B0603030804020204" pitchFamily="34" charset="0"/>
              </a:rPr>
              <a:t>				</a:t>
            </a:r>
            <a:r>
              <a:rPr lang="en-GB" sz="2400" b="1" dirty="0">
                <a:solidFill>
                  <a:schemeClr val="tx2"/>
                </a:solidFill>
                <a:latin typeface="+mj-lt"/>
              </a:rPr>
              <a:t>Multidisciplinary Teams</a:t>
            </a: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endParaRPr lang="en-GB" sz="2000" dirty="0">
              <a:solidFill>
                <a:schemeClr val="tx2"/>
              </a:solidFill>
              <a:latin typeface="+mj-lt"/>
            </a:endParaRP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r>
              <a:rPr lang="en-GB" sz="2000" dirty="0">
                <a:solidFill>
                  <a:schemeClr val="tx2"/>
                </a:solidFill>
                <a:latin typeface="+mj-lt"/>
              </a:rPr>
              <a:t>Required for large or complex financial investigations.</a:t>
            </a: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endParaRPr lang="en-GB" sz="2000" dirty="0">
              <a:solidFill>
                <a:schemeClr val="tx2"/>
              </a:solidFill>
              <a:latin typeface="+mj-lt"/>
            </a:endParaRP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r>
              <a:rPr lang="en-GB" sz="2000" dirty="0">
                <a:solidFill>
                  <a:schemeClr val="tx2"/>
                </a:solidFill>
                <a:latin typeface="+mj-lt"/>
              </a:rPr>
              <a:t>Collaboration/information requests and performance/advice requests</a:t>
            </a: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endParaRPr lang="en-GB" sz="2000" dirty="0">
              <a:solidFill>
                <a:schemeClr val="tx2"/>
              </a:solidFill>
              <a:latin typeface="+mj-lt"/>
            </a:endParaRP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r>
              <a:rPr lang="en-GB" sz="2000" dirty="0">
                <a:solidFill>
                  <a:schemeClr val="tx2"/>
                </a:solidFill>
                <a:latin typeface="+mj-lt"/>
              </a:rPr>
              <a:t>Strategic approach to cooperation of each body/agency</a:t>
            </a: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endParaRPr lang="en-GB" sz="2000" dirty="0">
              <a:solidFill>
                <a:schemeClr val="tx2"/>
              </a:solidFill>
              <a:latin typeface="+mj-lt"/>
            </a:endParaRP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r>
              <a:rPr lang="en-GB" sz="2000" dirty="0">
                <a:solidFill>
                  <a:schemeClr val="tx2"/>
                </a:solidFill>
                <a:latin typeface="+mj-lt"/>
              </a:rPr>
              <a:t>May consist of: </a:t>
            </a: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endParaRPr lang="en-GB" sz="2000" dirty="0">
              <a:solidFill>
                <a:schemeClr val="tx2"/>
              </a:solidFill>
              <a:latin typeface="+mj-lt"/>
            </a:endParaRP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r>
              <a:rPr lang="en-GB" sz="2000" dirty="0">
                <a:solidFill>
                  <a:schemeClr val="tx2"/>
                </a:solidFill>
                <a:latin typeface="+mj-lt"/>
              </a:rPr>
              <a:t>                                            Specialized financial investigators - FIU</a:t>
            </a: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r>
              <a:rPr lang="en-GB" sz="2000" dirty="0">
                <a:solidFill>
                  <a:schemeClr val="tx2"/>
                </a:solidFill>
                <a:latin typeface="+mj-lt"/>
              </a:rPr>
              <a:t>                                            Financial analysis experts</a:t>
            </a: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r>
              <a:rPr lang="en-GB" sz="2000" dirty="0">
                <a:solidFill>
                  <a:schemeClr val="tx2"/>
                </a:solidFill>
                <a:latin typeface="+mj-lt"/>
              </a:rPr>
              <a:t>                                            Expert Accountants/IT experts</a:t>
            </a: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r>
              <a:rPr lang="en-GB" sz="2000" dirty="0">
                <a:solidFill>
                  <a:schemeClr val="tx2"/>
                </a:solidFill>
                <a:latin typeface="+mj-lt"/>
              </a:rPr>
              <a:t>                                            Tax/Customs/Registrar/Registrar/LA experts</a:t>
            </a:r>
            <a:endParaRPr kumimoji="0" lang="es-UY" sz="2000" i="0" u="none" strike="noStrike" kern="1200" cap="none" spc="0" normalizeH="0" baseline="0" noProof="0" dirty="0">
              <a:ln>
                <a:noFill/>
              </a:ln>
              <a:solidFill>
                <a:srgbClr val="0F6FC6"/>
              </a:solidFill>
              <a:effectLst/>
              <a:uLnTx/>
              <a:uFillTx/>
              <a:ea typeface="DejaVu Sans"/>
              <a:cs typeface="DejaVu Sans" panose="020B0603030804020204" pitchFamily="34" charset="0"/>
            </a:endParaRPr>
          </a:p>
        </p:txBody>
      </p:sp>
    </p:spTree>
    <p:extLst>
      <p:ext uri="{BB962C8B-B14F-4D97-AF65-F5344CB8AC3E}">
        <p14:creationId xmlns:p14="http://schemas.microsoft.com/office/powerpoint/2010/main" val="208071772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marR="0" lvl="0" indent="-483840" algn="ctr" defTabSz="914400" rtl="0" eaLnBrk="1" fontAlgn="auto" latinLnBrk="0" hangingPunct="1">
              <a:lnSpc>
                <a:spcPct val="100000"/>
              </a:lnSpc>
              <a:spcBef>
                <a:spcPts val="0"/>
              </a:spcBef>
              <a:spcAft>
                <a:spcPts val="0"/>
              </a:spcAft>
              <a:buClrTx/>
              <a:buSzTx/>
              <a:buFontTx/>
              <a:buNone/>
              <a:tabLst>
                <a:tab pos="0" algn="l"/>
              </a:tabLst>
              <a:defRPr/>
            </a:pPr>
            <a:br>
              <a:rPr kumimoji="0" sz="1800" b="0" i="0" u="none" strike="noStrike" kern="1200" cap="none" spc="0" normalizeH="0" baseline="0" noProof="0">
                <a:ln>
                  <a:noFill/>
                </a:ln>
                <a:solidFill>
                  <a:prstClr val="black"/>
                </a:solidFill>
                <a:effectLst/>
                <a:uLnTx/>
                <a:uFillTx/>
                <a:latin typeface="Arial"/>
                <a:ea typeface="DejaVu Sans"/>
                <a:cs typeface="DejaVu Sans"/>
              </a:rPr>
            </a:br>
            <a:r>
              <a:rPr kumimoji="0" lang="es-UY" sz="2800" b="1" i="0" u="none" strike="noStrike" kern="1200" cap="none" spc="-1" normalizeH="0" baseline="0" noProof="0">
                <a:ln>
                  <a:noFill/>
                </a:ln>
                <a:solidFill>
                  <a:srgbClr val="0B5394"/>
                </a:solidFill>
                <a:effectLst/>
                <a:uLnTx/>
                <a:uFillTx/>
                <a:latin typeface="Arial"/>
                <a:ea typeface="DejaVu Sans"/>
                <a:cs typeface="DejaVu Sans"/>
              </a:rPr>
              <a:t> </a:t>
            </a:r>
            <a:br>
              <a:rPr kumimoji="0" sz="1800" b="0" i="0" u="none" strike="noStrike" kern="1200" cap="none" spc="0" normalizeH="0" baseline="0" noProof="0">
                <a:ln>
                  <a:noFill/>
                </a:ln>
                <a:solidFill>
                  <a:prstClr val="black"/>
                </a:solidFill>
                <a:effectLst/>
                <a:uLnTx/>
                <a:uFillTx/>
                <a:latin typeface="Arial"/>
                <a:ea typeface="DejaVu Sans"/>
                <a:cs typeface="DejaVu Sans"/>
              </a:rPr>
            </a:br>
            <a:endParaRPr kumimoji="0" lang="es-UY" sz="28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54275" name="TextShape 2"/>
          <p:cNvSpPr txBox="1">
            <a:spLocks noChangeArrowheads="1"/>
          </p:cNvSpPr>
          <p:nvPr/>
        </p:nvSpPr>
        <p:spPr bwMode="auto">
          <a:xfrm>
            <a:off x="179388" y="484910"/>
            <a:ext cx="8785225" cy="5730154"/>
          </a:xfrm>
          <a:prstGeom prst="rect">
            <a:avLst/>
          </a:prstGeom>
          <a:noFill/>
          <a:ln w="9360">
            <a:noFill/>
            <a:miter lim="800000"/>
            <a:headEnd/>
            <a:tailEnd/>
          </a:ln>
        </p:spPr>
        <p:txBody>
          <a:bodyPr/>
          <a:lstStyle/>
          <a:p>
            <a:pPr marL="447675" marR="0" lvl="0" indent="-381000" algn="ctr" defTabSz="914400" rtl="0" eaLnBrk="1" fontAlgn="base" latinLnBrk="0" hangingPunct="1">
              <a:lnSpc>
                <a:spcPct val="100000"/>
              </a:lnSpc>
              <a:spcBef>
                <a:spcPts val="638"/>
              </a:spcBef>
              <a:spcAft>
                <a:spcPct val="0"/>
              </a:spcAft>
              <a:buClrTx/>
              <a:buSzTx/>
              <a:buFontTx/>
              <a:buNone/>
              <a:tabLst>
                <a:tab pos="0" algn="l"/>
              </a:tabLst>
              <a:defRPr/>
            </a:pPr>
            <a:r>
              <a:rPr kumimoji="0" lang="es-UY" sz="3200" b="0" i="0" u="none" strike="noStrike" kern="1200" cap="none" spc="0" normalizeH="0" baseline="0" noProof="0" dirty="0">
                <a:ln>
                  <a:noFill/>
                </a:ln>
                <a:solidFill>
                  <a:srgbClr val="0B5394"/>
                </a:solidFill>
                <a:effectLst/>
                <a:uLnTx/>
                <a:uFillTx/>
                <a:latin typeface="Arial" charset="0"/>
                <a:ea typeface="DejaVu Sans"/>
                <a:cs typeface="DejaVu Sans" panose="020B0603030804020204" pitchFamily="34" charset="0"/>
              </a:rPr>
              <a:t>		</a:t>
            </a:r>
            <a:r>
              <a:rPr lang="en-GB" sz="2400" b="1" noProof="0" dirty="0">
                <a:solidFill>
                  <a:schemeClr val="tx2"/>
                </a:solidFill>
                <a:latin typeface="+mj-lt"/>
              </a:rPr>
              <a:t>Relevance of the establishment of Multidisciplinary Teams</a:t>
            </a:r>
          </a:p>
          <a:p>
            <a:pPr marL="447675" marR="0" lvl="0" indent="-381000" algn="ctr" defTabSz="914400" rtl="0" eaLnBrk="1" fontAlgn="base" latinLnBrk="0" hangingPunct="1">
              <a:lnSpc>
                <a:spcPct val="100000"/>
              </a:lnSpc>
              <a:spcBef>
                <a:spcPts val="638"/>
              </a:spcBef>
              <a:spcAft>
                <a:spcPct val="0"/>
              </a:spcAft>
              <a:buClrTx/>
              <a:buSzTx/>
              <a:buFontTx/>
              <a:buNone/>
              <a:tabLst>
                <a:tab pos="0" algn="l"/>
              </a:tabLst>
              <a:defRPr/>
            </a:pPr>
            <a:endParaRPr lang="es-ES" sz="2000" dirty="0">
              <a:solidFill>
                <a:schemeClr val="tx2"/>
              </a:solidFill>
              <a:latin typeface="Arial" charset="0"/>
            </a:endParaRPr>
          </a:p>
          <a:p>
            <a:pPr lvl="0" algn="just"/>
            <a:r>
              <a:rPr lang="es-ES" sz="2200" dirty="0">
                <a:solidFill>
                  <a:schemeClr val="tx2"/>
                </a:solidFill>
              </a:rPr>
              <a:t>In </a:t>
            </a:r>
            <a:r>
              <a:rPr lang="es-ES" sz="2200" dirty="0" err="1">
                <a:solidFill>
                  <a:schemeClr val="tx2"/>
                </a:solidFill>
              </a:rPr>
              <a:t>the</a:t>
            </a:r>
            <a:r>
              <a:rPr lang="es-ES" sz="2200" dirty="0">
                <a:solidFill>
                  <a:schemeClr val="tx2"/>
                </a:solidFill>
              </a:rPr>
              <a:t> </a:t>
            </a:r>
            <a:r>
              <a:rPr lang="es-ES" sz="2200" u="sng" dirty="0" err="1">
                <a:solidFill>
                  <a:schemeClr val="tx2"/>
                </a:solidFill>
              </a:rPr>
              <a:t>investigations</a:t>
            </a:r>
            <a:r>
              <a:rPr lang="es-ES" sz="2200" dirty="0">
                <a:solidFill>
                  <a:schemeClr val="tx2"/>
                </a:solidFill>
              </a:rPr>
              <a:t> </a:t>
            </a:r>
            <a:r>
              <a:rPr lang="es-ES" sz="2200" dirty="0" err="1">
                <a:solidFill>
                  <a:schemeClr val="tx2"/>
                </a:solidFill>
              </a:rPr>
              <a:t>that</a:t>
            </a:r>
            <a:r>
              <a:rPr lang="es-ES" sz="2200" dirty="0">
                <a:solidFill>
                  <a:schemeClr val="tx2"/>
                </a:solidFill>
              </a:rPr>
              <a:t>:</a:t>
            </a:r>
          </a:p>
          <a:p>
            <a:pPr lvl="0" algn="just"/>
            <a:endParaRPr lang="es-ES" sz="2200" dirty="0">
              <a:solidFill>
                <a:schemeClr val="tx2"/>
              </a:solidFill>
            </a:endParaRPr>
          </a:p>
          <a:p>
            <a:pPr lvl="0" algn="just"/>
            <a:r>
              <a:rPr lang="en-GB" sz="2200" dirty="0">
                <a:solidFill>
                  <a:schemeClr val="tx2"/>
                </a:solidFill>
              </a:rPr>
              <a:t>- The economic-financial order is presumed to be affected due to the amount of assets involved in the alleged criminal </a:t>
            </a:r>
            <a:r>
              <a:rPr lang="en-GB" sz="2200" dirty="0" err="1">
                <a:solidFill>
                  <a:schemeClr val="tx2"/>
                </a:solidFill>
              </a:rPr>
              <a:t>maneuver</a:t>
            </a:r>
            <a:r>
              <a:rPr lang="en-GB" sz="2200" dirty="0">
                <a:solidFill>
                  <a:schemeClr val="tx2"/>
                </a:solidFill>
              </a:rPr>
              <a:t>.</a:t>
            </a:r>
          </a:p>
          <a:p>
            <a:pPr lvl="0" algn="just"/>
            <a:r>
              <a:rPr lang="en-GB" sz="2200" dirty="0">
                <a:solidFill>
                  <a:schemeClr val="tx2"/>
                </a:solidFill>
              </a:rPr>
              <a:t> </a:t>
            </a:r>
          </a:p>
          <a:p>
            <a:pPr lvl="0" algn="just"/>
            <a:r>
              <a:rPr lang="en-GB" sz="2200" dirty="0">
                <a:solidFill>
                  <a:schemeClr val="tx2"/>
                </a:solidFill>
              </a:rPr>
              <a:t>- with a great complexity in economic-financial matters.</a:t>
            </a:r>
          </a:p>
          <a:p>
            <a:pPr lvl="0" algn="just"/>
            <a:r>
              <a:rPr lang="en-GB" sz="2200" dirty="0">
                <a:solidFill>
                  <a:schemeClr val="tx2"/>
                </a:solidFill>
              </a:rPr>
              <a:t> </a:t>
            </a:r>
          </a:p>
          <a:p>
            <a:pPr lvl="0" algn="just"/>
            <a:r>
              <a:rPr lang="en-GB" sz="2200" dirty="0">
                <a:solidFill>
                  <a:schemeClr val="tx2"/>
                </a:solidFill>
              </a:rPr>
              <a:t>- in which there are indications of the transnational scope of the operation.</a:t>
            </a:r>
          </a:p>
          <a:p>
            <a:pPr lvl="0" algn="just"/>
            <a:endParaRPr lang="en-GB" sz="2200" dirty="0">
              <a:solidFill>
                <a:schemeClr val="tx2"/>
              </a:solidFill>
            </a:endParaRPr>
          </a:p>
          <a:p>
            <a:pPr lvl="0" algn="just"/>
            <a:r>
              <a:rPr lang="en-GB" sz="2200" dirty="0">
                <a:solidFill>
                  <a:schemeClr val="tx2"/>
                </a:solidFill>
              </a:rPr>
              <a:t>- where there is indication of a criminal organization.</a:t>
            </a:r>
            <a:endParaRPr lang="es-ES" sz="2200" dirty="0">
              <a:solidFill>
                <a:schemeClr val="accent1"/>
              </a:solidFill>
            </a:endParaRPr>
          </a:p>
          <a:p>
            <a:pPr marL="457200" marR="0" lvl="0" indent="-457200" algn="ctr" defTabSz="914400" rtl="0" eaLnBrk="1" fontAlgn="base" latinLnBrk="0" hangingPunct="1">
              <a:lnSpc>
                <a:spcPct val="100000"/>
              </a:lnSpc>
              <a:spcBef>
                <a:spcPct val="0"/>
              </a:spcBef>
              <a:spcAft>
                <a:spcPct val="0"/>
              </a:spcAft>
              <a:buClrTx/>
              <a:buSzTx/>
              <a:buFontTx/>
              <a:buChar char="-"/>
              <a:tabLst/>
              <a:defRPr/>
            </a:pPr>
            <a:endParaRPr kumimoji="0" lang="es-UY" sz="3200" b="0" i="0" u="none" strike="noStrike" kern="1200" cap="none" spc="0" normalizeH="0" baseline="0" noProof="0" dirty="0">
              <a:ln>
                <a:noFill/>
              </a:ln>
              <a:solidFill>
                <a:srgbClr val="0F6FC6"/>
              </a:solidFill>
              <a:effectLst/>
              <a:uLnTx/>
              <a:uFillTx/>
              <a:latin typeface="Arial" charset="0"/>
              <a:ea typeface="DejaVu Sans"/>
              <a:cs typeface="DejaVu Sans" panose="020B0603030804020204" pitchFamily="34" charset="0"/>
            </a:endParaRPr>
          </a:p>
        </p:txBody>
      </p:sp>
    </p:spTree>
    <p:extLst>
      <p:ext uri="{BB962C8B-B14F-4D97-AF65-F5344CB8AC3E}">
        <p14:creationId xmlns:p14="http://schemas.microsoft.com/office/powerpoint/2010/main" val="370191171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marR="0" lvl="0" indent="-483840" algn="ctr" defTabSz="914400" rtl="0" eaLnBrk="1" fontAlgn="auto" latinLnBrk="0" hangingPunct="1">
              <a:lnSpc>
                <a:spcPct val="100000"/>
              </a:lnSpc>
              <a:spcBef>
                <a:spcPts val="0"/>
              </a:spcBef>
              <a:spcAft>
                <a:spcPts val="0"/>
              </a:spcAft>
              <a:buClrTx/>
              <a:buSzTx/>
              <a:buFontTx/>
              <a:buNone/>
              <a:tabLst>
                <a:tab pos="0" algn="l"/>
              </a:tabLst>
              <a:defRPr/>
            </a:pPr>
            <a:br>
              <a:rPr kumimoji="0" sz="1800" b="0" i="0" u="none" strike="noStrike" kern="1200" cap="none" spc="0" normalizeH="0" baseline="0" noProof="0">
                <a:ln>
                  <a:noFill/>
                </a:ln>
                <a:solidFill>
                  <a:prstClr val="black"/>
                </a:solidFill>
                <a:effectLst/>
                <a:uLnTx/>
                <a:uFillTx/>
                <a:latin typeface="Arial"/>
                <a:ea typeface="DejaVu Sans"/>
                <a:cs typeface="DejaVu Sans"/>
              </a:rPr>
            </a:br>
            <a:r>
              <a:rPr kumimoji="0" lang="es-UY" sz="2800" b="1" i="0" u="none" strike="noStrike" kern="1200" cap="none" spc="-1" normalizeH="0" baseline="0" noProof="0">
                <a:ln>
                  <a:noFill/>
                </a:ln>
                <a:solidFill>
                  <a:srgbClr val="0B5394"/>
                </a:solidFill>
                <a:effectLst/>
                <a:uLnTx/>
                <a:uFillTx/>
                <a:latin typeface="Arial"/>
                <a:ea typeface="DejaVu Sans"/>
                <a:cs typeface="DejaVu Sans"/>
              </a:rPr>
              <a:t> </a:t>
            </a:r>
            <a:br>
              <a:rPr kumimoji="0" sz="1800" b="0" i="0" u="none" strike="noStrike" kern="1200" cap="none" spc="0" normalizeH="0" baseline="0" noProof="0">
                <a:ln>
                  <a:noFill/>
                </a:ln>
                <a:solidFill>
                  <a:prstClr val="black"/>
                </a:solidFill>
                <a:effectLst/>
                <a:uLnTx/>
                <a:uFillTx/>
                <a:latin typeface="Arial"/>
                <a:ea typeface="DejaVu Sans"/>
                <a:cs typeface="DejaVu Sans"/>
              </a:rPr>
            </a:br>
            <a:endParaRPr kumimoji="0" lang="es-UY" sz="28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54275" name="TextShape 2"/>
          <p:cNvSpPr txBox="1">
            <a:spLocks noChangeArrowheads="1"/>
          </p:cNvSpPr>
          <p:nvPr/>
        </p:nvSpPr>
        <p:spPr bwMode="auto">
          <a:xfrm>
            <a:off x="179388" y="484910"/>
            <a:ext cx="8785225" cy="5730154"/>
          </a:xfrm>
          <a:prstGeom prst="rect">
            <a:avLst/>
          </a:prstGeom>
          <a:noFill/>
          <a:ln w="9360">
            <a:noFill/>
            <a:miter lim="800000"/>
            <a:headEnd/>
            <a:tailEnd/>
          </a:ln>
        </p:spPr>
        <p:txBody>
          <a:bodyPr/>
          <a:lstStyle/>
          <a:p>
            <a:pPr marL="447675" marR="0" lvl="0" indent="-381000" algn="ctr" defTabSz="914400" rtl="0" eaLnBrk="1" fontAlgn="base" latinLnBrk="0" hangingPunct="1">
              <a:lnSpc>
                <a:spcPct val="100000"/>
              </a:lnSpc>
              <a:spcBef>
                <a:spcPts val="638"/>
              </a:spcBef>
              <a:spcAft>
                <a:spcPct val="0"/>
              </a:spcAft>
              <a:buClrTx/>
              <a:buSzTx/>
              <a:buFontTx/>
              <a:buNone/>
              <a:tabLst>
                <a:tab pos="0" algn="l"/>
              </a:tabLst>
              <a:defRPr/>
            </a:pPr>
            <a:r>
              <a:rPr lang="en-GB" sz="2400" b="1" noProof="0" dirty="0">
                <a:solidFill>
                  <a:schemeClr val="tx2"/>
                </a:solidFill>
                <a:latin typeface="+mj-lt"/>
              </a:rPr>
              <a:t>Relevance of the establishment of Multidisciplinary Teams</a:t>
            </a:r>
            <a:endParaRPr lang="es-ES" sz="2400" b="1" dirty="0">
              <a:solidFill>
                <a:schemeClr val="tx2"/>
              </a:solidFill>
              <a:latin typeface="Arial" charset="0"/>
            </a:endParaRPr>
          </a:p>
          <a:p>
            <a:pPr lvl="0" algn="ctr" eaLnBrk="1" hangingPunct="1">
              <a:defRPr/>
            </a:pPr>
            <a:endParaRPr lang="es-ES" sz="2000" dirty="0">
              <a:solidFill>
                <a:schemeClr val="tx2"/>
              </a:solidFill>
              <a:latin typeface="Arial" charset="0"/>
            </a:endParaRPr>
          </a:p>
          <a:p>
            <a:pPr lvl="0" algn="ctr" eaLnBrk="1" hangingPunct="1">
              <a:defRPr/>
            </a:pPr>
            <a:endParaRPr lang="es-ES" sz="2000" dirty="0">
              <a:solidFill>
                <a:schemeClr val="tx2"/>
              </a:solidFill>
              <a:latin typeface="Arial" charset="0"/>
            </a:endParaRPr>
          </a:p>
          <a:p>
            <a:pPr lvl="0" algn="just"/>
            <a:r>
              <a:rPr lang="en-GB" sz="2200" dirty="0">
                <a:solidFill>
                  <a:schemeClr val="tx2"/>
                </a:solidFill>
              </a:rPr>
              <a:t>Each Body/Agency will share such useful and relevant information as it may be able to, to the other members for the purposes of research and analysis.</a:t>
            </a:r>
          </a:p>
          <a:p>
            <a:pPr lvl="0" algn="just"/>
            <a:endParaRPr lang="en-GB" sz="2200" dirty="0">
              <a:solidFill>
                <a:schemeClr val="tx2"/>
              </a:solidFill>
            </a:endParaRPr>
          </a:p>
          <a:p>
            <a:pPr lvl="0" algn="just"/>
            <a:r>
              <a:rPr lang="en-GB" sz="2200" dirty="0">
                <a:solidFill>
                  <a:schemeClr val="tx2"/>
                </a:solidFill>
              </a:rPr>
              <a:t>Each Body/Agency is responsible for selecting and </a:t>
            </a:r>
            <a:r>
              <a:rPr lang="en-GB" sz="2200" dirty="0" err="1">
                <a:solidFill>
                  <a:schemeClr val="tx2"/>
                </a:solidFill>
              </a:rPr>
              <a:t>analyzing</a:t>
            </a:r>
            <a:r>
              <a:rPr lang="en-GB" sz="2200" dirty="0">
                <a:solidFill>
                  <a:schemeClr val="tx2"/>
                </a:solidFill>
              </a:rPr>
              <a:t> the information it is to provide.</a:t>
            </a:r>
          </a:p>
          <a:p>
            <a:pPr lvl="0" algn="just"/>
            <a:endParaRPr lang="en-GB" sz="2200" dirty="0">
              <a:solidFill>
                <a:schemeClr val="tx2"/>
              </a:solidFill>
            </a:endParaRPr>
          </a:p>
          <a:p>
            <a:pPr lvl="0" algn="just"/>
            <a:r>
              <a:rPr lang="en-GB" sz="2200" dirty="0">
                <a:solidFill>
                  <a:schemeClr val="tx2"/>
                </a:solidFill>
              </a:rPr>
              <a:t>The Financial Intelligence Reports will expressly include suggestions on how to proceed to acquire or reconstruct the evidence in the process (what to ask, how to ask and who to ask).</a:t>
            </a:r>
            <a:endParaRPr lang="es-ES" dirty="0"/>
          </a:p>
          <a:p>
            <a:pPr marL="457200" marR="0" lvl="0" indent="-457200" algn="ctr" defTabSz="914400" rtl="0" eaLnBrk="1" fontAlgn="base" latinLnBrk="0" hangingPunct="1">
              <a:lnSpc>
                <a:spcPct val="100000"/>
              </a:lnSpc>
              <a:spcBef>
                <a:spcPct val="0"/>
              </a:spcBef>
              <a:spcAft>
                <a:spcPct val="0"/>
              </a:spcAft>
              <a:buClrTx/>
              <a:buSzTx/>
              <a:buFontTx/>
              <a:buChar char="-"/>
              <a:tabLst/>
              <a:defRPr/>
            </a:pPr>
            <a:endParaRPr kumimoji="0" lang="es-UY" sz="3200" b="0" i="0" u="none" strike="noStrike" kern="1200" cap="none" spc="0" normalizeH="0" baseline="0" noProof="0" dirty="0">
              <a:ln>
                <a:noFill/>
              </a:ln>
              <a:solidFill>
                <a:srgbClr val="0F6FC6"/>
              </a:solidFill>
              <a:effectLst/>
              <a:uLnTx/>
              <a:uFillTx/>
              <a:latin typeface="Arial" charset="0"/>
              <a:ea typeface="DejaVu Sans"/>
              <a:cs typeface="DejaVu Sans" panose="020B0603030804020204" pitchFamily="34" charset="0"/>
            </a:endParaRPr>
          </a:p>
        </p:txBody>
      </p:sp>
    </p:spTree>
    <p:extLst>
      <p:ext uri="{BB962C8B-B14F-4D97-AF65-F5344CB8AC3E}">
        <p14:creationId xmlns:p14="http://schemas.microsoft.com/office/powerpoint/2010/main" val="1443421559"/>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marR="0" lvl="0" indent="-483840" algn="ctr" defTabSz="914400" rtl="0" eaLnBrk="1" fontAlgn="auto" latinLnBrk="0" hangingPunct="1">
              <a:lnSpc>
                <a:spcPct val="100000"/>
              </a:lnSpc>
              <a:spcBef>
                <a:spcPts val="0"/>
              </a:spcBef>
              <a:spcAft>
                <a:spcPts val="0"/>
              </a:spcAft>
              <a:buClrTx/>
              <a:buSzTx/>
              <a:buFontTx/>
              <a:buNone/>
              <a:tabLst>
                <a:tab pos="0" algn="l"/>
              </a:tabLst>
              <a:defRPr/>
            </a:pPr>
            <a:br>
              <a:rPr kumimoji="0" sz="1800" b="0" i="0" u="none" strike="noStrike" kern="1200" cap="none" spc="0" normalizeH="0" baseline="0" noProof="0">
                <a:ln>
                  <a:noFill/>
                </a:ln>
                <a:solidFill>
                  <a:prstClr val="black"/>
                </a:solidFill>
                <a:effectLst/>
                <a:uLnTx/>
                <a:uFillTx/>
                <a:latin typeface="Arial"/>
                <a:ea typeface="DejaVu Sans"/>
                <a:cs typeface="DejaVu Sans"/>
              </a:rPr>
            </a:br>
            <a:r>
              <a:rPr kumimoji="0" lang="es-UY" sz="2800" b="1" i="0" u="none" strike="noStrike" kern="1200" cap="none" spc="-1" normalizeH="0" baseline="0" noProof="0">
                <a:ln>
                  <a:noFill/>
                </a:ln>
                <a:solidFill>
                  <a:srgbClr val="0B5394"/>
                </a:solidFill>
                <a:effectLst/>
                <a:uLnTx/>
                <a:uFillTx/>
                <a:latin typeface="Arial"/>
                <a:ea typeface="DejaVu Sans"/>
                <a:cs typeface="DejaVu Sans"/>
              </a:rPr>
              <a:t> </a:t>
            </a:r>
            <a:br>
              <a:rPr kumimoji="0" sz="1800" b="0" i="0" u="none" strike="noStrike" kern="1200" cap="none" spc="0" normalizeH="0" baseline="0" noProof="0">
                <a:ln>
                  <a:noFill/>
                </a:ln>
                <a:solidFill>
                  <a:prstClr val="black"/>
                </a:solidFill>
                <a:effectLst/>
                <a:uLnTx/>
                <a:uFillTx/>
                <a:latin typeface="Arial"/>
                <a:ea typeface="DejaVu Sans"/>
                <a:cs typeface="DejaVu Sans"/>
              </a:rPr>
            </a:br>
            <a:endParaRPr kumimoji="0" lang="es-UY" sz="28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54275" name="TextShape 2"/>
          <p:cNvSpPr txBox="1">
            <a:spLocks noChangeArrowheads="1"/>
          </p:cNvSpPr>
          <p:nvPr/>
        </p:nvSpPr>
        <p:spPr bwMode="auto">
          <a:xfrm>
            <a:off x="179388" y="484909"/>
            <a:ext cx="8785225" cy="6248399"/>
          </a:xfrm>
          <a:prstGeom prst="rect">
            <a:avLst/>
          </a:prstGeom>
          <a:noFill/>
          <a:ln w="9360">
            <a:noFill/>
            <a:miter lim="800000"/>
            <a:headEnd/>
            <a:tailEnd/>
          </a:ln>
        </p:spPr>
        <p:txBody>
          <a:bodyPr/>
          <a:lstStyle/>
          <a:p>
            <a:pPr algn="ctr"/>
            <a:r>
              <a:rPr lang="en-GB" sz="2400" b="1" noProof="0" dirty="0">
                <a:solidFill>
                  <a:schemeClr val="tx2"/>
                </a:solidFill>
                <a:latin typeface="+mj-lt"/>
              </a:rPr>
              <a:t>Guidelines for requests for collaboration (information) and/or performance (advice)</a:t>
            </a:r>
            <a:endParaRPr lang="es-ES" sz="2400" b="1" dirty="0">
              <a:solidFill>
                <a:schemeClr val="tx2"/>
              </a:solidFill>
            </a:endParaRPr>
          </a:p>
          <a:p>
            <a:r>
              <a:rPr lang="en-GB" sz="2200" u="sng" dirty="0">
                <a:solidFill>
                  <a:schemeClr val="tx2"/>
                </a:solidFill>
              </a:rPr>
              <a:t>Indicate:</a:t>
            </a:r>
          </a:p>
          <a:p>
            <a:endParaRPr lang="en-GB" sz="2200" u="sng" dirty="0">
              <a:solidFill>
                <a:schemeClr val="tx2"/>
              </a:solidFill>
            </a:endParaRPr>
          </a:p>
          <a:p>
            <a:r>
              <a:rPr lang="en-GB" sz="2200" dirty="0">
                <a:solidFill>
                  <a:schemeClr val="tx2"/>
                </a:solidFill>
              </a:rPr>
              <a:t>the facts under investigation</a:t>
            </a:r>
          </a:p>
          <a:p>
            <a:endParaRPr lang="en-GB" sz="2200" dirty="0">
              <a:solidFill>
                <a:schemeClr val="tx2"/>
              </a:solidFill>
            </a:endParaRPr>
          </a:p>
          <a:p>
            <a:r>
              <a:rPr lang="en-GB" sz="2200" dirty="0">
                <a:solidFill>
                  <a:schemeClr val="tx2"/>
                </a:solidFill>
              </a:rPr>
              <a:t>persons under investigation: natural and/or legal persons involved in the facts under investigation. </a:t>
            </a:r>
          </a:p>
          <a:p>
            <a:endParaRPr lang="en-GB" sz="2200" dirty="0">
              <a:solidFill>
                <a:schemeClr val="tx2"/>
              </a:solidFill>
            </a:endParaRPr>
          </a:p>
          <a:p>
            <a:r>
              <a:rPr lang="en-GB" sz="2200" dirty="0">
                <a:solidFill>
                  <a:schemeClr val="tx2"/>
                </a:solidFill>
              </a:rPr>
              <a:t>information to be requested</a:t>
            </a:r>
          </a:p>
          <a:p>
            <a:endParaRPr lang="en-GB" sz="2200" dirty="0">
              <a:solidFill>
                <a:schemeClr val="tx2"/>
              </a:solidFill>
            </a:endParaRPr>
          </a:p>
          <a:p>
            <a:r>
              <a:rPr lang="en-GB" sz="2200" dirty="0">
                <a:solidFill>
                  <a:schemeClr val="tx2"/>
                </a:solidFill>
              </a:rPr>
              <a:t>applicable legal provisions: indicate possible illicit acts, money laundering, predicate offenses, etc.</a:t>
            </a:r>
            <a:endParaRPr kumimoji="0" lang="es-UY" sz="2200" b="0" i="0" strike="noStrike" kern="1200" cap="none" spc="0" normalizeH="0" baseline="0" noProof="0" dirty="0">
              <a:ln>
                <a:noFill/>
              </a:ln>
              <a:solidFill>
                <a:srgbClr val="0F6FC6"/>
              </a:solidFill>
              <a:effectLst/>
              <a:uLnTx/>
              <a:uFillTx/>
              <a:latin typeface="Arial" charset="0"/>
              <a:ea typeface="DejaVu Sans"/>
            </a:endParaRPr>
          </a:p>
        </p:txBody>
      </p:sp>
    </p:spTree>
    <p:extLst>
      <p:ext uri="{BB962C8B-B14F-4D97-AF65-F5344CB8AC3E}">
        <p14:creationId xmlns:p14="http://schemas.microsoft.com/office/powerpoint/2010/main" val="146477706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indent="-483840" algn="ctr" eaLnBrk="1" fontAlgn="auto" hangingPunct="1">
              <a:spcBef>
                <a:spcPts val="0"/>
              </a:spcBef>
              <a:spcAft>
                <a:spcPts val="0"/>
              </a:spcAft>
              <a:tabLst>
                <a:tab pos="0" algn="l"/>
              </a:tabLst>
              <a:defRPr/>
            </a:pPr>
            <a:br>
              <a:rPr>
                <a:latin typeface="+mn-lt"/>
                <a:cs typeface="+mn-cs"/>
              </a:rPr>
            </a:br>
            <a:r>
              <a:rPr lang="es-UY" sz="2800" b="1" spc="-1">
                <a:solidFill>
                  <a:srgbClr val="0B5394"/>
                </a:solidFill>
                <a:latin typeface="Arial"/>
                <a:cs typeface="+mn-cs"/>
              </a:rPr>
              <a:t> </a:t>
            </a:r>
            <a:br>
              <a:rPr>
                <a:latin typeface="+mn-lt"/>
                <a:cs typeface="+mn-cs"/>
              </a:rPr>
            </a:br>
            <a:endParaRPr lang="es-UY" sz="2800" spc="-1">
              <a:solidFill>
                <a:srgbClr val="000000"/>
              </a:solidFill>
              <a:latin typeface="Arial"/>
              <a:cs typeface="+mn-cs"/>
            </a:endParaRPr>
          </a:p>
        </p:txBody>
      </p:sp>
      <p:sp>
        <p:nvSpPr>
          <p:cNvPr id="54275" name="TextShape 2"/>
          <p:cNvSpPr txBox="1">
            <a:spLocks noChangeArrowheads="1"/>
          </p:cNvSpPr>
          <p:nvPr/>
        </p:nvSpPr>
        <p:spPr bwMode="auto">
          <a:xfrm>
            <a:off x="179388" y="789710"/>
            <a:ext cx="8785225" cy="5425354"/>
          </a:xfrm>
          <a:prstGeom prst="rect">
            <a:avLst/>
          </a:prstGeom>
          <a:noFill/>
          <a:ln w="9360">
            <a:noFill/>
            <a:miter lim="800000"/>
            <a:headEnd/>
            <a:tailEnd/>
          </a:ln>
        </p:spPr>
        <p:txBody>
          <a:bodyPr/>
          <a:lstStyle/>
          <a:p>
            <a:pPr marL="447675" indent="-381000" algn="just" eaLnBrk="1" hangingPunct="1">
              <a:spcBef>
                <a:spcPts val="638"/>
              </a:spcBef>
              <a:tabLst>
                <a:tab pos="0" algn="l"/>
              </a:tabLst>
              <a:defRPr/>
            </a:pPr>
            <a:r>
              <a:rPr lang="es-UY" sz="3200" dirty="0">
                <a:solidFill>
                  <a:srgbClr val="0B5394"/>
                </a:solidFill>
                <a:latin typeface="Arial" charset="0"/>
              </a:rPr>
              <a:t>				</a:t>
            </a:r>
            <a:endParaRPr lang="es-UY" sz="3200" b="1" u="sng" dirty="0">
              <a:solidFill>
                <a:schemeClr val="accent1"/>
              </a:solidFill>
              <a:latin typeface="Arial" charset="0"/>
            </a:endParaRPr>
          </a:p>
          <a:p>
            <a:pPr algn="ctr" eaLnBrk="1" hangingPunct="1">
              <a:defRPr/>
            </a:pPr>
            <a:endParaRPr lang="es-UY" sz="3200" b="1" dirty="0">
              <a:solidFill>
                <a:schemeClr val="accent1"/>
              </a:solidFill>
              <a:latin typeface="Arial" charset="0"/>
            </a:endParaRPr>
          </a:p>
          <a:p>
            <a:pPr algn="ctr" eaLnBrk="1" hangingPunct="1">
              <a:defRPr/>
            </a:pPr>
            <a:endParaRPr lang="es-UY" sz="3200" b="1" dirty="0">
              <a:solidFill>
                <a:schemeClr val="accent1"/>
              </a:solidFill>
              <a:latin typeface="Arial" charset="0"/>
            </a:endParaRPr>
          </a:p>
          <a:p>
            <a:pPr algn="ctr" eaLnBrk="1" hangingPunct="1">
              <a:defRPr/>
            </a:pPr>
            <a:r>
              <a:rPr lang="es-UY" sz="3200" b="1" dirty="0">
                <a:solidFill>
                  <a:schemeClr val="accent1"/>
                </a:solidFill>
                <a:latin typeface="Arial" charset="0"/>
              </a:rPr>
              <a:t>¿Porque es importante trabajar en una efectiva confiscación de los ACTIVOS?</a:t>
            </a:r>
          </a:p>
          <a:p>
            <a:pPr algn="ctr" eaLnBrk="1" hangingPunct="1">
              <a:defRPr/>
            </a:pPr>
            <a:r>
              <a:rPr lang="es-UY" sz="3200" b="1" dirty="0">
                <a:solidFill>
                  <a:schemeClr val="accent1"/>
                </a:solidFill>
                <a:latin typeface="Arial" charset="0"/>
              </a:rPr>
              <a:t> </a:t>
            </a:r>
          </a:p>
          <a:p>
            <a:pPr algn="ctr" eaLnBrk="1" hangingPunct="1">
              <a:defRPr/>
            </a:pPr>
            <a:endParaRPr lang="es-UY" sz="2000" b="1" dirty="0">
              <a:solidFill>
                <a:schemeClr val="accent1"/>
              </a:solidFill>
              <a:latin typeface="Arial" charset="0"/>
            </a:endParaRPr>
          </a:p>
        </p:txBody>
      </p:sp>
      <p:pic>
        <p:nvPicPr>
          <p:cNvPr id="2" name="Imagen 1"/>
          <p:cNvPicPr>
            <a:picLocks noChangeAspect="1"/>
          </p:cNvPicPr>
          <p:nvPr/>
        </p:nvPicPr>
        <p:blipFill>
          <a:blip r:embed="rId3"/>
          <a:stretch>
            <a:fillRect/>
          </a:stretch>
        </p:blipFill>
        <p:spPr>
          <a:xfrm>
            <a:off x="526473" y="1454727"/>
            <a:ext cx="8188036" cy="4546023"/>
          </a:xfrm>
          <a:prstGeom prst="rect">
            <a:avLst/>
          </a:prstGeom>
        </p:spPr>
      </p:pic>
    </p:spTree>
    <p:extLst>
      <p:ext uri="{BB962C8B-B14F-4D97-AF65-F5344CB8AC3E}">
        <p14:creationId xmlns:p14="http://schemas.microsoft.com/office/powerpoint/2010/main" val="4026542570"/>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marR="0" lvl="0" indent="-483840" algn="ctr" defTabSz="914400" rtl="0" eaLnBrk="1" fontAlgn="auto" latinLnBrk="0" hangingPunct="1">
              <a:lnSpc>
                <a:spcPct val="100000"/>
              </a:lnSpc>
              <a:spcBef>
                <a:spcPts val="0"/>
              </a:spcBef>
              <a:spcAft>
                <a:spcPts val="0"/>
              </a:spcAft>
              <a:buClrTx/>
              <a:buSzTx/>
              <a:buFontTx/>
              <a:buNone/>
              <a:tabLst>
                <a:tab pos="0" algn="l"/>
              </a:tabLst>
              <a:defRPr/>
            </a:pPr>
            <a:br>
              <a:rPr kumimoji="0" sz="1800" b="0" i="0" u="none" strike="noStrike" kern="1200" cap="none" spc="0" normalizeH="0" baseline="0" noProof="0">
                <a:ln>
                  <a:noFill/>
                </a:ln>
                <a:solidFill>
                  <a:prstClr val="black"/>
                </a:solidFill>
                <a:effectLst/>
                <a:uLnTx/>
                <a:uFillTx/>
                <a:latin typeface="Arial"/>
                <a:ea typeface="DejaVu Sans"/>
                <a:cs typeface="DejaVu Sans"/>
              </a:rPr>
            </a:br>
            <a:r>
              <a:rPr kumimoji="0" lang="es-UY" sz="2800" b="1" i="0" u="none" strike="noStrike" kern="1200" cap="none" spc="-1" normalizeH="0" baseline="0" noProof="0">
                <a:ln>
                  <a:noFill/>
                </a:ln>
                <a:solidFill>
                  <a:srgbClr val="0B5394"/>
                </a:solidFill>
                <a:effectLst/>
                <a:uLnTx/>
                <a:uFillTx/>
                <a:latin typeface="Arial"/>
                <a:ea typeface="DejaVu Sans"/>
                <a:cs typeface="DejaVu Sans"/>
              </a:rPr>
              <a:t> </a:t>
            </a:r>
            <a:br>
              <a:rPr kumimoji="0" sz="1800" b="0" i="0" u="none" strike="noStrike" kern="1200" cap="none" spc="0" normalizeH="0" baseline="0" noProof="0">
                <a:ln>
                  <a:noFill/>
                </a:ln>
                <a:solidFill>
                  <a:prstClr val="black"/>
                </a:solidFill>
                <a:effectLst/>
                <a:uLnTx/>
                <a:uFillTx/>
                <a:latin typeface="Arial"/>
                <a:ea typeface="DejaVu Sans"/>
                <a:cs typeface="DejaVu Sans"/>
              </a:rPr>
            </a:br>
            <a:endParaRPr kumimoji="0" lang="es-UY" sz="28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54275" name="TextShape 2"/>
          <p:cNvSpPr txBox="1">
            <a:spLocks noChangeArrowheads="1"/>
          </p:cNvSpPr>
          <p:nvPr/>
        </p:nvSpPr>
        <p:spPr bwMode="auto">
          <a:xfrm>
            <a:off x="142875" y="748146"/>
            <a:ext cx="8785225" cy="5730154"/>
          </a:xfrm>
          <a:prstGeom prst="rect">
            <a:avLst/>
          </a:prstGeom>
          <a:noFill/>
          <a:ln w="9360">
            <a:noFill/>
            <a:miter lim="800000"/>
            <a:headEnd/>
            <a:tailEnd/>
          </a:ln>
        </p:spPr>
        <p:txBody>
          <a:bodyPr/>
          <a:lstStyle/>
          <a:p>
            <a:pPr algn="ctr"/>
            <a:r>
              <a:rPr lang="en-GB" sz="2400" b="1" dirty="0">
                <a:solidFill>
                  <a:schemeClr val="tx2"/>
                </a:solidFill>
                <a:latin typeface="+mj-lt"/>
                <a:ea typeface="DejaVu Sans"/>
              </a:rPr>
              <a:t>Instances of interaction between the Team and the Prosecutor/Judge </a:t>
            </a:r>
            <a:r>
              <a:rPr kumimoji="0" lang="es-UY" sz="3200" b="0" i="0" u="none" strike="noStrike" kern="1200" cap="none" spc="0" normalizeH="0" baseline="0" noProof="0" dirty="0">
                <a:ln>
                  <a:noFill/>
                </a:ln>
                <a:solidFill>
                  <a:srgbClr val="0B5394"/>
                </a:solidFill>
                <a:effectLst/>
                <a:uLnTx/>
                <a:uFillTx/>
                <a:latin typeface="Arial" charset="0"/>
                <a:ea typeface="DejaVu Sans"/>
                <a:cs typeface="DejaVu Sans" panose="020B0603030804020204" pitchFamily="34" charset="0"/>
              </a:rPr>
              <a:t>		</a:t>
            </a:r>
          </a:p>
          <a:p>
            <a:pPr algn="just"/>
            <a:endParaRPr lang="es-ES" sz="2200" dirty="0">
              <a:solidFill>
                <a:schemeClr val="accent1"/>
              </a:solidFill>
            </a:endParaRPr>
          </a:p>
          <a:p>
            <a:pPr algn="just"/>
            <a:endParaRPr lang="es-ES" sz="2200" dirty="0">
              <a:solidFill>
                <a:schemeClr val="tx2"/>
              </a:solidFill>
            </a:endParaRPr>
          </a:p>
          <a:p>
            <a:pPr algn="just"/>
            <a:r>
              <a:rPr lang="en-GB" sz="2200" dirty="0">
                <a:solidFill>
                  <a:schemeClr val="tx2"/>
                </a:solidFill>
              </a:rPr>
              <a:t>Create spaces for exchange </a:t>
            </a:r>
          </a:p>
          <a:p>
            <a:pPr algn="just"/>
            <a:endParaRPr lang="en-GB" sz="2200" dirty="0">
              <a:solidFill>
                <a:schemeClr val="tx2"/>
              </a:solidFill>
            </a:endParaRPr>
          </a:p>
          <a:p>
            <a:pPr algn="just"/>
            <a:r>
              <a:rPr lang="en-GB" sz="2200" dirty="0">
                <a:solidFill>
                  <a:schemeClr val="tx2"/>
                </a:solidFill>
              </a:rPr>
              <a:t>Reducing response times </a:t>
            </a:r>
          </a:p>
          <a:p>
            <a:pPr algn="just"/>
            <a:endParaRPr lang="en-GB" sz="2200" dirty="0">
              <a:solidFill>
                <a:schemeClr val="tx2"/>
              </a:solidFill>
            </a:endParaRPr>
          </a:p>
          <a:p>
            <a:pPr algn="just"/>
            <a:r>
              <a:rPr lang="en-GB" sz="2200" dirty="0">
                <a:solidFill>
                  <a:schemeClr val="tx2"/>
                </a:solidFill>
              </a:rPr>
              <a:t>Focus on information that is truly relevant to the purpose of the investigation.</a:t>
            </a:r>
          </a:p>
          <a:p>
            <a:pPr algn="just"/>
            <a:endParaRPr lang="en-GB" sz="2200" dirty="0">
              <a:solidFill>
                <a:schemeClr val="tx2"/>
              </a:solidFill>
            </a:endParaRPr>
          </a:p>
          <a:p>
            <a:pPr algn="just"/>
            <a:r>
              <a:rPr lang="en-GB" sz="2200" dirty="0">
                <a:solidFill>
                  <a:schemeClr val="tx2"/>
                </a:solidFill>
              </a:rPr>
              <a:t>Intermediate deadlines for reports on certain topics</a:t>
            </a:r>
            <a:endParaRPr lang="es-ES" sz="2200" dirty="0">
              <a:solidFill>
                <a:schemeClr val="accent1"/>
              </a:solidFill>
            </a:endParaRPr>
          </a:p>
          <a:p>
            <a:pPr algn="just"/>
            <a:endParaRPr lang="es-ES" sz="2200" dirty="0">
              <a:solidFill>
                <a:schemeClr val="accent1"/>
              </a:solidFill>
            </a:endParaRPr>
          </a:p>
          <a:p>
            <a:pPr marL="457200" marR="0" lvl="0" indent="-457200" algn="ctr" defTabSz="914400" rtl="0" eaLnBrk="1" fontAlgn="base" latinLnBrk="0" hangingPunct="1">
              <a:lnSpc>
                <a:spcPct val="100000"/>
              </a:lnSpc>
              <a:spcBef>
                <a:spcPct val="0"/>
              </a:spcBef>
              <a:spcAft>
                <a:spcPct val="0"/>
              </a:spcAft>
              <a:buClrTx/>
              <a:buSzTx/>
              <a:buFontTx/>
              <a:buChar char="-"/>
              <a:tabLst/>
              <a:defRPr/>
            </a:pPr>
            <a:endParaRPr kumimoji="0" lang="es-UY" sz="3200" b="0" i="0" u="none" strike="noStrike" kern="1200" cap="none" spc="0" normalizeH="0" baseline="0" noProof="0" dirty="0">
              <a:ln>
                <a:noFill/>
              </a:ln>
              <a:solidFill>
                <a:srgbClr val="0F6FC6"/>
              </a:solidFill>
              <a:effectLst/>
              <a:uLnTx/>
              <a:uFillTx/>
              <a:latin typeface="Arial" charset="0"/>
              <a:ea typeface="DejaVu Sans"/>
              <a:cs typeface="DejaVu Sans" panose="020B0603030804020204" pitchFamily="34" charset="0"/>
            </a:endParaRPr>
          </a:p>
        </p:txBody>
      </p:sp>
    </p:spTree>
    <p:extLst>
      <p:ext uri="{BB962C8B-B14F-4D97-AF65-F5344CB8AC3E}">
        <p14:creationId xmlns:p14="http://schemas.microsoft.com/office/powerpoint/2010/main" val="137370327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marR="0" lvl="0" indent="-483840" algn="ctr" defTabSz="914400" rtl="0" eaLnBrk="1" fontAlgn="auto" latinLnBrk="0" hangingPunct="1">
              <a:lnSpc>
                <a:spcPct val="100000"/>
              </a:lnSpc>
              <a:spcBef>
                <a:spcPts val="0"/>
              </a:spcBef>
              <a:spcAft>
                <a:spcPts val="0"/>
              </a:spcAft>
              <a:buClrTx/>
              <a:buSzTx/>
              <a:buFontTx/>
              <a:buNone/>
              <a:tabLst>
                <a:tab pos="0" algn="l"/>
              </a:tabLst>
              <a:defRPr/>
            </a:pPr>
            <a:br>
              <a:rPr kumimoji="0" sz="1800" b="0" i="0" u="none" strike="noStrike" kern="1200" cap="none" spc="0" normalizeH="0" baseline="0" noProof="0">
                <a:ln>
                  <a:noFill/>
                </a:ln>
                <a:solidFill>
                  <a:prstClr val="black"/>
                </a:solidFill>
                <a:effectLst/>
                <a:uLnTx/>
                <a:uFillTx/>
                <a:latin typeface="Arial"/>
                <a:ea typeface="DejaVu Sans"/>
                <a:cs typeface="DejaVu Sans"/>
              </a:rPr>
            </a:br>
            <a:r>
              <a:rPr kumimoji="0" lang="es-UY" sz="2800" b="1" i="0" u="none" strike="noStrike" kern="1200" cap="none" spc="-1" normalizeH="0" baseline="0" noProof="0">
                <a:ln>
                  <a:noFill/>
                </a:ln>
                <a:solidFill>
                  <a:srgbClr val="0B5394"/>
                </a:solidFill>
                <a:effectLst/>
                <a:uLnTx/>
                <a:uFillTx/>
                <a:latin typeface="Arial"/>
                <a:ea typeface="DejaVu Sans"/>
                <a:cs typeface="DejaVu Sans"/>
              </a:rPr>
              <a:t> </a:t>
            </a:r>
            <a:br>
              <a:rPr kumimoji="0" sz="1800" b="0" i="0" u="none" strike="noStrike" kern="1200" cap="none" spc="0" normalizeH="0" baseline="0" noProof="0">
                <a:ln>
                  <a:noFill/>
                </a:ln>
                <a:solidFill>
                  <a:prstClr val="black"/>
                </a:solidFill>
                <a:effectLst/>
                <a:uLnTx/>
                <a:uFillTx/>
                <a:latin typeface="Arial"/>
                <a:ea typeface="DejaVu Sans"/>
                <a:cs typeface="DejaVu Sans"/>
              </a:rPr>
            </a:br>
            <a:endParaRPr kumimoji="0" lang="es-UY" sz="28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54275" name="TextShape 2"/>
          <p:cNvSpPr txBox="1">
            <a:spLocks noChangeArrowheads="1"/>
          </p:cNvSpPr>
          <p:nvPr/>
        </p:nvSpPr>
        <p:spPr bwMode="auto">
          <a:xfrm>
            <a:off x="142876" y="484910"/>
            <a:ext cx="8821738" cy="5730154"/>
          </a:xfrm>
          <a:prstGeom prst="rect">
            <a:avLst/>
          </a:prstGeom>
          <a:noFill/>
          <a:ln w="9360">
            <a:noFill/>
            <a:miter lim="800000"/>
            <a:headEnd/>
            <a:tailEnd/>
          </a:ln>
        </p:spPr>
        <p:txBody>
          <a:bodyPr/>
          <a:lstStyle/>
          <a:p>
            <a:pPr algn="ctr"/>
            <a:endParaRPr lang="es-UY" sz="3200" dirty="0">
              <a:solidFill>
                <a:srgbClr val="0B5394"/>
              </a:solidFill>
              <a:latin typeface="Arial" charset="0"/>
            </a:endParaRPr>
          </a:p>
          <a:p>
            <a:pPr algn="ctr"/>
            <a:r>
              <a:rPr lang="es-ES" sz="2400" b="1" dirty="0">
                <a:solidFill>
                  <a:schemeClr val="tx2"/>
                </a:solidFill>
                <a:latin typeface="+mj-lt"/>
              </a:rPr>
              <a:t>Lifting </a:t>
            </a:r>
            <a:r>
              <a:rPr lang="es-ES" sz="2400" b="1" dirty="0" err="1">
                <a:solidFill>
                  <a:schemeClr val="tx2"/>
                </a:solidFill>
                <a:latin typeface="+mj-lt"/>
              </a:rPr>
              <a:t>of</a:t>
            </a:r>
            <a:r>
              <a:rPr lang="es-ES" sz="2400" b="1" dirty="0">
                <a:solidFill>
                  <a:schemeClr val="tx2"/>
                </a:solidFill>
                <a:latin typeface="+mj-lt"/>
              </a:rPr>
              <a:t> </a:t>
            </a:r>
            <a:r>
              <a:rPr lang="es-ES" sz="2400" b="1" dirty="0" err="1">
                <a:solidFill>
                  <a:schemeClr val="tx2"/>
                </a:solidFill>
                <a:latin typeface="+mj-lt"/>
              </a:rPr>
              <a:t>secrecy</a:t>
            </a:r>
            <a:r>
              <a:rPr lang="es-ES" sz="2400" b="1" dirty="0">
                <a:solidFill>
                  <a:schemeClr val="tx2"/>
                </a:solidFill>
                <a:latin typeface="+mj-lt"/>
              </a:rPr>
              <a:t>   </a:t>
            </a:r>
            <a:endParaRPr lang="es-ES" sz="2400" dirty="0">
              <a:solidFill>
                <a:schemeClr val="tx2"/>
              </a:solidFill>
              <a:latin typeface="+mj-lt"/>
            </a:endParaRPr>
          </a:p>
          <a:p>
            <a:endParaRPr lang="es-UY" dirty="0">
              <a:solidFill>
                <a:schemeClr val="accent1"/>
              </a:solidFill>
            </a:endParaRPr>
          </a:p>
          <a:p>
            <a:endParaRPr lang="es-UY" dirty="0">
              <a:solidFill>
                <a:schemeClr val="accent1"/>
              </a:solidFill>
            </a:endParaRPr>
          </a:p>
          <a:p>
            <a:endParaRPr lang="es-UY" dirty="0">
              <a:solidFill>
                <a:schemeClr val="accent1"/>
              </a:solidFill>
            </a:endParaRPr>
          </a:p>
          <a:p>
            <a:endParaRPr lang="es-ES" dirty="0">
              <a:solidFill>
                <a:schemeClr val="accent1"/>
              </a:solidFill>
            </a:endParaRPr>
          </a:p>
          <a:p>
            <a:endParaRPr lang="es-ES" sz="2400" dirty="0">
              <a:solidFill>
                <a:schemeClr val="tx2"/>
              </a:solidFill>
            </a:endParaRPr>
          </a:p>
          <a:p>
            <a:pPr algn="just"/>
            <a:r>
              <a:rPr lang="en-GB" sz="2400" dirty="0">
                <a:solidFill>
                  <a:schemeClr val="tx2"/>
                </a:solidFill>
              </a:rPr>
              <a:t>Any request for collaboration (request for information) and/or action (request for advice) requested to bodies/agencies under secrecy/reservation must be accompanied by the release of the secrecy by the Judge.</a:t>
            </a:r>
            <a:endParaRPr kumimoji="0" lang="es-UY" sz="2400" b="0" i="0" u="none" strike="noStrike" kern="1200" cap="none" spc="0" normalizeH="0" baseline="0" noProof="0" dirty="0">
              <a:ln>
                <a:noFill/>
              </a:ln>
              <a:solidFill>
                <a:schemeClr val="tx2"/>
              </a:solidFill>
              <a:effectLst/>
              <a:uLnTx/>
              <a:uFillTx/>
              <a:latin typeface="Arial" charset="0"/>
              <a:ea typeface="DejaVu Sans"/>
              <a:cs typeface="DejaVu Sans" panose="020B0603030804020204" pitchFamily="34" charset="0"/>
            </a:endParaRPr>
          </a:p>
        </p:txBody>
      </p:sp>
    </p:spTree>
    <p:extLst>
      <p:ext uri="{BB962C8B-B14F-4D97-AF65-F5344CB8AC3E}">
        <p14:creationId xmlns:p14="http://schemas.microsoft.com/office/powerpoint/2010/main" val="2707221700"/>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marR="0" lvl="0" indent="-483840" algn="ctr" defTabSz="914400" rtl="0" eaLnBrk="1" fontAlgn="auto" latinLnBrk="0" hangingPunct="1">
              <a:lnSpc>
                <a:spcPct val="100000"/>
              </a:lnSpc>
              <a:spcBef>
                <a:spcPts val="0"/>
              </a:spcBef>
              <a:spcAft>
                <a:spcPts val="0"/>
              </a:spcAft>
              <a:buClrTx/>
              <a:buSzTx/>
              <a:buFontTx/>
              <a:buNone/>
              <a:tabLst>
                <a:tab pos="0" algn="l"/>
              </a:tabLst>
              <a:defRPr/>
            </a:pPr>
            <a:br>
              <a:rPr kumimoji="0" sz="1800" b="0" i="0" u="none" strike="noStrike" kern="1200" cap="none" spc="0" normalizeH="0" baseline="0" noProof="0">
                <a:ln>
                  <a:noFill/>
                </a:ln>
                <a:solidFill>
                  <a:prstClr val="black"/>
                </a:solidFill>
                <a:effectLst/>
                <a:uLnTx/>
                <a:uFillTx/>
                <a:latin typeface="Arial"/>
                <a:ea typeface="DejaVu Sans"/>
                <a:cs typeface="DejaVu Sans"/>
              </a:rPr>
            </a:br>
            <a:r>
              <a:rPr kumimoji="0" lang="es-UY" sz="2800" b="1" i="0" u="none" strike="noStrike" kern="1200" cap="none" spc="-1" normalizeH="0" baseline="0" noProof="0">
                <a:ln>
                  <a:noFill/>
                </a:ln>
                <a:solidFill>
                  <a:srgbClr val="0B5394"/>
                </a:solidFill>
                <a:effectLst/>
                <a:uLnTx/>
                <a:uFillTx/>
                <a:latin typeface="Arial"/>
                <a:ea typeface="DejaVu Sans"/>
                <a:cs typeface="DejaVu Sans"/>
              </a:rPr>
              <a:t> </a:t>
            </a:r>
            <a:br>
              <a:rPr kumimoji="0" sz="1800" b="0" i="0" u="none" strike="noStrike" kern="1200" cap="none" spc="0" normalizeH="0" baseline="0" noProof="0">
                <a:ln>
                  <a:noFill/>
                </a:ln>
                <a:solidFill>
                  <a:prstClr val="black"/>
                </a:solidFill>
                <a:effectLst/>
                <a:uLnTx/>
                <a:uFillTx/>
                <a:latin typeface="Arial"/>
                <a:ea typeface="DejaVu Sans"/>
                <a:cs typeface="DejaVu Sans"/>
              </a:rPr>
            </a:br>
            <a:endParaRPr kumimoji="0" lang="es-UY" sz="28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54275" name="TextShape 2"/>
          <p:cNvSpPr txBox="1">
            <a:spLocks noChangeArrowheads="1"/>
          </p:cNvSpPr>
          <p:nvPr/>
        </p:nvSpPr>
        <p:spPr bwMode="auto">
          <a:xfrm>
            <a:off x="179388" y="484910"/>
            <a:ext cx="8785225" cy="5730154"/>
          </a:xfrm>
          <a:prstGeom prst="rect">
            <a:avLst/>
          </a:prstGeom>
          <a:noFill/>
          <a:ln w="9360">
            <a:noFill/>
            <a:miter lim="800000"/>
            <a:headEnd/>
            <a:tailEnd/>
          </a:ln>
        </p:spPr>
        <p:txBody>
          <a:bodyPr/>
          <a:lstStyle/>
          <a:p>
            <a:pPr algn="ctr"/>
            <a:r>
              <a:rPr lang="en-GB" sz="2400" b="1" u="sng" dirty="0">
                <a:solidFill>
                  <a:schemeClr val="tx2"/>
                </a:solidFill>
                <a:latin typeface="+mj-lt"/>
              </a:rPr>
              <a:t>Instrumentation and filing in court</a:t>
            </a:r>
            <a:endParaRPr lang="es-ES" sz="2400" b="1" u="sng" dirty="0">
              <a:solidFill>
                <a:schemeClr val="tx2"/>
              </a:solidFill>
            </a:endParaRPr>
          </a:p>
          <a:p>
            <a:endParaRPr lang="es-ES" sz="2400" b="1" u="sng" dirty="0">
              <a:solidFill>
                <a:schemeClr val="tx2"/>
              </a:solidFill>
            </a:endParaRPr>
          </a:p>
          <a:p>
            <a:pPr algn="just"/>
            <a:endParaRPr lang="es-AR" sz="2200" dirty="0">
              <a:solidFill>
                <a:schemeClr val="tx2"/>
              </a:solidFill>
              <a:latin typeface="+mn-lt"/>
            </a:endParaRPr>
          </a:p>
          <a:p>
            <a:pPr algn="just"/>
            <a:endParaRPr lang="es-AR" sz="2200" dirty="0">
              <a:solidFill>
                <a:schemeClr val="tx2"/>
              </a:solidFill>
              <a:latin typeface="+mn-lt"/>
            </a:endParaRPr>
          </a:p>
          <a:p>
            <a:pPr algn="just"/>
            <a:r>
              <a:rPr lang="en-GB" sz="2200" dirty="0">
                <a:solidFill>
                  <a:schemeClr val="tx2"/>
                </a:solidFill>
                <a:latin typeface="+mn-lt"/>
              </a:rPr>
              <a:t>Protection for interagency team members</a:t>
            </a:r>
          </a:p>
          <a:p>
            <a:pPr algn="just"/>
            <a:endParaRPr lang="en-GB" sz="2200" dirty="0">
              <a:solidFill>
                <a:schemeClr val="tx2"/>
              </a:solidFill>
              <a:latin typeface="+mn-lt"/>
            </a:endParaRPr>
          </a:p>
          <a:p>
            <a:pPr algn="just"/>
            <a:r>
              <a:rPr lang="en-GB" sz="2200" dirty="0">
                <a:solidFill>
                  <a:schemeClr val="tx2"/>
                </a:solidFill>
                <a:latin typeface="+mn-lt"/>
              </a:rPr>
              <a:t>Statement by the authors of the report under appropriate security conditions.</a:t>
            </a:r>
          </a:p>
          <a:p>
            <a:pPr algn="just"/>
            <a:endParaRPr lang="en-GB" sz="2200" dirty="0">
              <a:solidFill>
                <a:schemeClr val="tx2"/>
              </a:solidFill>
              <a:latin typeface="+mn-lt"/>
            </a:endParaRPr>
          </a:p>
          <a:p>
            <a:pPr algn="just"/>
            <a:r>
              <a:rPr lang="en-GB" sz="2200" dirty="0">
                <a:solidFill>
                  <a:schemeClr val="tx2"/>
                </a:solidFill>
                <a:latin typeface="+mn-lt"/>
              </a:rPr>
              <a:t>Analysts' witnesses' testimonies</a:t>
            </a:r>
            <a:endParaRPr kumimoji="0" lang="es-AR" sz="2200" b="0" i="0" u="none" strike="noStrike" kern="1200" cap="none" spc="0" normalizeH="0" baseline="0" noProof="0" dirty="0">
              <a:ln>
                <a:noFill/>
              </a:ln>
              <a:solidFill>
                <a:schemeClr val="tx2"/>
              </a:solidFill>
              <a:effectLst/>
              <a:uLnTx/>
              <a:uFillTx/>
              <a:ea typeface="DejaVu Sans"/>
            </a:endParaRPr>
          </a:p>
          <a:p>
            <a:pPr algn="just"/>
            <a:endParaRPr kumimoji="0" lang="es-UY" sz="2200" b="0" i="0" u="none" strike="noStrike" kern="1200" cap="none" spc="0" normalizeH="0" baseline="0" noProof="0" dirty="0">
              <a:ln>
                <a:noFill/>
              </a:ln>
              <a:solidFill>
                <a:schemeClr val="tx2"/>
              </a:solidFill>
              <a:effectLst/>
              <a:uLnTx/>
              <a:uFillTx/>
              <a:latin typeface="+mn-lt"/>
              <a:ea typeface="DejaVu Sans"/>
            </a:endParaRPr>
          </a:p>
        </p:txBody>
      </p:sp>
    </p:spTree>
    <p:extLst>
      <p:ext uri="{BB962C8B-B14F-4D97-AF65-F5344CB8AC3E}">
        <p14:creationId xmlns:p14="http://schemas.microsoft.com/office/powerpoint/2010/main" val="3963232453"/>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marR="0" lvl="0" indent="-483840" algn="ctr" defTabSz="914400" rtl="0" eaLnBrk="1" fontAlgn="auto" latinLnBrk="0" hangingPunct="1">
              <a:lnSpc>
                <a:spcPct val="100000"/>
              </a:lnSpc>
              <a:spcBef>
                <a:spcPts val="0"/>
              </a:spcBef>
              <a:spcAft>
                <a:spcPts val="0"/>
              </a:spcAft>
              <a:buClrTx/>
              <a:buSzTx/>
              <a:buFontTx/>
              <a:buNone/>
              <a:tabLst>
                <a:tab pos="0" algn="l"/>
              </a:tabLst>
              <a:defRPr/>
            </a:pPr>
            <a:br>
              <a:rPr kumimoji="0" sz="1800" b="0" i="0" u="none" strike="noStrike" kern="1200" cap="none" spc="0" normalizeH="0" baseline="0" noProof="0">
                <a:ln>
                  <a:noFill/>
                </a:ln>
                <a:solidFill>
                  <a:prstClr val="black"/>
                </a:solidFill>
                <a:effectLst/>
                <a:uLnTx/>
                <a:uFillTx/>
                <a:latin typeface="Arial"/>
                <a:ea typeface="DejaVu Sans"/>
                <a:cs typeface="DejaVu Sans"/>
              </a:rPr>
            </a:br>
            <a:r>
              <a:rPr kumimoji="0" lang="es-UY" sz="2800" b="1" i="0" u="none" strike="noStrike" kern="1200" cap="none" spc="-1" normalizeH="0" baseline="0" noProof="0">
                <a:ln>
                  <a:noFill/>
                </a:ln>
                <a:solidFill>
                  <a:srgbClr val="0B5394"/>
                </a:solidFill>
                <a:effectLst/>
                <a:uLnTx/>
                <a:uFillTx/>
                <a:latin typeface="Arial"/>
                <a:ea typeface="DejaVu Sans"/>
                <a:cs typeface="DejaVu Sans"/>
              </a:rPr>
              <a:t> </a:t>
            </a:r>
            <a:br>
              <a:rPr kumimoji="0" sz="1800" b="0" i="0" u="none" strike="noStrike" kern="1200" cap="none" spc="0" normalizeH="0" baseline="0" noProof="0">
                <a:ln>
                  <a:noFill/>
                </a:ln>
                <a:solidFill>
                  <a:prstClr val="black"/>
                </a:solidFill>
                <a:effectLst/>
                <a:uLnTx/>
                <a:uFillTx/>
                <a:latin typeface="Arial"/>
                <a:ea typeface="DejaVu Sans"/>
                <a:cs typeface="DejaVu Sans"/>
              </a:rPr>
            </a:br>
            <a:endParaRPr kumimoji="0" lang="es-UY" sz="28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54275" name="TextShape 2"/>
          <p:cNvSpPr txBox="1">
            <a:spLocks noChangeArrowheads="1"/>
          </p:cNvSpPr>
          <p:nvPr/>
        </p:nvSpPr>
        <p:spPr bwMode="auto">
          <a:xfrm>
            <a:off x="288781" y="285750"/>
            <a:ext cx="8785225" cy="5730154"/>
          </a:xfrm>
          <a:prstGeom prst="rect">
            <a:avLst/>
          </a:prstGeom>
          <a:noFill/>
          <a:ln w="9360">
            <a:noFill/>
            <a:miter lim="800000"/>
            <a:headEnd/>
            <a:tailEnd/>
          </a:ln>
        </p:spPr>
        <p:txBody>
          <a:bodyPr/>
          <a:lstStyle/>
          <a:p>
            <a:pPr algn="ctr"/>
            <a:r>
              <a:rPr lang="en-GB" sz="2400" b="1" u="sng" dirty="0">
                <a:solidFill>
                  <a:schemeClr val="tx2"/>
                </a:solidFill>
                <a:latin typeface="+mj-lt"/>
              </a:rPr>
              <a:t>Instrumentation and filing in court</a:t>
            </a:r>
            <a:endParaRPr lang="es-ES" sz="2400" b="1" u="sng" dirty="0">
              <a:solidFill>
                <a:schemeClr val="tx2"/>
              </a:solidFill>
            </a:endParaRPr>
          </a:p>
          <a:p>
            <a:endParaRPr lang="es-ES" sz="2400" b="1" u="sng" dirty="0">
              <a:solidFill>
                <a:schemeClr val="tx2"/>
              </a:solidFill>
            </a:endParaRPr>
          </a:p>
          <a:p>
            <a:endParaRPr lang="es-ES" sz="2400" b="1" u="sng" dirty="0">
              <a:solidFill>
                <a:schemeClr val="tx2"/>
              </a:solidFill>
            </a:endParaRPr>
          </a:p>
          <a:p>
            <a:pPr algn="just"/>
            <a:r>
              <a:rPr lang="en-GB" sz="2200" dirty="0">
                <a:solidFill>
                  <a:schemeClr val="tx2"/>
                </a:solidFill>
                <a:latin typeface="+mn-lt"/>
              </a:rPr>
              <a:t>Evidence at trial - challenges </a:t>
            </a:r>
          </a:p>
          <a:p>
            <a:pPr algn="just"/>
            <a:endParaRPr lang="en-GB" sz="2200" dirty="0">
              <a:solidFill>
                <a:schemeClr val="tx2"/>
              </a:solidFill>
              <a:latin typeface="+mn-lt"/>
            </a:endParaRPr>
          </a:p>
          <a:p>
            <a:pPr algn="just"/>
            <a:r>
              <a:rPr lang="en-GB" sz="2200" dirty="0">
                <a:solidFill>
                  <a:schemeClr val="tx2"/>
                </a:solidFill>
                <a:latin typeface="+mn-lt"/>
              </a:rPr>
              <a:t>How to include intelligence? FIU Sources</a:t>
            </a:r>
          </a:p>
          <a:p>
            <a:pPr algn="just"/>
            <a:endParaRPr lang="en-GB" sz="2200" dirty="0">
              <a:solidFill>
                <a:schemeClr val="tx2"/>
              </a:solidFill>
              <a:latin typeface="+mn-lt"/>
            </a:endParaRPr>
          </a:p>
          <a:p>
            <a:pPr algn="just"/>
            <a:r>
              <a:rPr lang="en-GB" sz="2200" dirty="0">
                <a:solidFill>
                  <a:schemeClr val="tx2"/>
                </a:solidFill>
                <a:latin typeface="+mn-lt"/>
              </a:rPr>
              <a:t>Assistant to Justice</a:t>
            </a:r>
          </a:p>
          <a:p>
            <a:pPr algn="just"/>
            <a:endParaRPr lang="en-GB" sz="2200" dirty="0">
              <a:solidFill>
                <a:schemeClr val="tx2"/>
              </a:solidFill>
              <a:latin typeface="+mn-lt"/>
            </a:endParaRPr>
          </a:p>
          <a:p>
            <a:pPr algn="just"/>
            <a:r>
              <a:rPr lang="en-GB" sz="2200" dirty="0">
                <a:solidFill>
                  <a:schemeClr val="tx2"/>
                </a:solidFill>
                <a:latin typeface="+mn-lt"/>
              </a:rPr>
              <a:t>Expert report </a:t>
            </a:r>
          </a:p>
          <a:p>
            <a:pPr algn="just"/>
            <a:endParaRPr lang="en-GB" sz="2200" dirty="0">
              <a:solidFill>
                <a:schemeClr val="tx2"/>
              </a:solidFill>
              <a:latin typeface="+mn-lt"/>
            </a:endParaRPr>
          </a:p>
          <a:p>
            <a:pPr algn="just"/>
            <a:r>
              <a:rPr lang="en-GB" sz="2200" dirty="0">
                <a:solidFill>
                  <a:schemeClr val="tx2"/>
                </a:solidFill>
                <a:latin typeface="+mn-lt"/>
              </a:rPr>
              <a:t>Testimonial and/or documentary evidence</a:t>
            </a:r>
          </a:p>
          <a:p>
            <a:pPr algn="just"/>
            <a:endParaRPr lang="en-GB" sz="2200" dirty="0">
              <a:solidFill>
                <a:schemeClr val="tx2"/>
              </a:solidFill>
              <a:latin typeface="+mn-lt"/>
            </a:endParaRPr>
          </a:p>
          <a:p>
            <a:pPr algn="just"/>
            <a:r>
              <a:rPr lang="en-GB" sz="2200" dirty="0">
                <a:solidFill>
                  <a:schemeClr val="tx2"/>
                </a:solidFill>
                <a:latin typeface="+mn-lt"/>
              </a:rPr>
              <a:t>Interrogations - Role of the </a:t>
            </a:r>
            <a:r>
              <a:rPr lang="en-GB" sz="2200" dirty="0" err="1">
                <a:solidFill>
                  <a:schemeClr val="tx2"/>
                </a:solidFill>
                <a:latin typeface="+mn-lt"/>
              </a:rPr>
              <a:t>defense</a:t>
            </a:r>
            <a:endParaRPr lang="es-AR" sz="2200" dirty="0">
              <a:solidFill>
                <a:schemeClr val="tx2"/>
              </a:solidFill>
              <a:latin typeface="+mn-lt"/>
            </a:endParaRPr>
          </a:p>
          <a:p>
            <a:pPr algn="just"/>
            <a:endParaRPr kumimoji="0" lang="es-AR" sz="2200" b="0" i="0" u="none" strike="noStrike" kern="1200" cap="none" spc="0" normalizeH="0" baseline="0" noProof="0" dirty="0">
              <a:ln>
                <a:noFill/>
              </a:ln>
              <a:solidFill>
                <a:schemeClr val="tx2"/>
              </a:solidFill>
              <a:effectLst/>
              <a:uLnTx/>
              <a:uFillTx/>
              <a:ea typeface="DejaVu Sans"/>
            </a:endParaRPr>
          </a:p>
          <a:p>
            <a:pPr algn="just"/>
            <a:endParaRPr kumimoji="0" lang="es-UY" sz="2200" b="0" i="0" u="none" strike="noStrike" kern="1200" cap="none" spc="0" normalizeH="0" baseline="0" noProof="0" dirty="0">
              <a:ln>
                <a:noFill/>
              </a:ln>
              <a:solidFill>
                <a:schemeClr val="tx2"/>
              </a:solidFill>
              <a:effectLst/>
              <a:uLnTx/>
              <a:uFillTx/>
              <a:latin typeface="+mn-lt"/>
              <a:ea typeface="DejaVu Sans"/>
            </a:endParaRPr>
          </a:p>
        </p:txBody>
      </p:sp>
    </p:spTree>
    <p:extLst>
      <p:ext uri="{BB962C8B-B14F-4D97-AF65-F5344CB8AC3E}">
        <p14:creationId xmlns:p14="http://schemas.microsoft.com/office/powerpoint/2010/main" val="359450203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marR="0" lvl="0" indent="-483840" algn="ctr" defTabSz="914400" rtl="0" eaLnBrk="1" fontAlgn="auto" latinLnBrk="0" hangingPunct="1">
              <a:lnSpc>
                <a:spcPct val="100000"/>
              </a:lnSpc>
              <a:spcBef>
                <a:spcPts val="0"/>
              </a:spcBef>
              <a:spcAft>
                <a:spcPts val="0"/>
              </a:spcAft>
              <a:buClrTx/>
              <a:buSzTx/>
              <a:buFontTx/>
              <a:buNone/>
              <a:tabLst>
                <a:tab pos="0" algn="l"/>
              </a:tabLst>
              <a:defRPr/>
            </a:pPr>
            <a:br>
              <a:rPr kumimoji="0" sz="1800" b="0" i="0" u="none" strike="noStrike" kern="1200" cap="none" spc="0" normalizeH="0" baseline="0" noProof="0">
                <a:ln>
                  <a:noFill/>
                </a:ln>
                <a:solidFill>
                  <a:prstClr val="black"/>
                </a:solidFill>
                <a:effectLst/>
                <a:uLnTx/>
                <a:uFillTx/>
                <a:latin typeface="Arial"/>
                <a:ea typeface="DejaVu Sans"/>
                <a:cs typeface="DejaVu Sans"/>
              </a:rPr>
            </a:br>
            <a:r>
              <a:rPr kumimoji="0" lang="es-UY" sz="2800" b="1" i="0" u="none" strike="noStrike" kern="1200" cap="none" spc="-1" normalizeH="0" baseline="0" noProof="0">
                <a:ln>
                  <a:noFill/>
                </a:ln>
                <a:solidFill>
                  <a:srgbClr val="0B5394"/>
                </a:solidFill>
                <a:effectLst/>
                <a:uLnTx/>
                <a:uFillTx/>
                <a:latin typeface="Arial"/>
                <a:ea typeface="DejaVu Sans"/>
                <a:cs typeface="DejaVu Sans"/>
              </a:rPr>
              <a:t> </a:t>
            </a:r>
            <a:br>
              <a:rPr kumimoji="0" sz="1800" b="0" i="0" u="none" strike="noStrike" kern="1200" cap="none" spc="0" normalizeH="0" baseline="0" noProof="0">
                <a:ln>
                  <a:noFill/>
                </a:ln>
                <a:solidFill>
                  <a:prstClr val="black"/>
                </a:solidFill>
                <a:effectLst/>
                <a:uLnTx/>
                <a:uFillTx/>
                <a:latin typeface="Arial"/>
                <a:ea typeface="DejaVu Sans"/>
                <a:cs typeface="DejaVu Sans"/>
              </a:rPr>
            </a:br>
            <a:endParaRPr kumimoji="0" lang="es-UY" sz="28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54275" name="TextShape 2"/>
          <p:cNvSpPr txBox="1">
            <a:spLocks noChangeArrowheads="1"/>
          </p:cNvSpPr>
          <p:nvPr/>
        </p:nvSpPr>
        <p:spPr bwMode="auto">
          <a:xfrm>
            <a:off x="288781" y="285750"/>
            <a:ext cx="8785225" cy="5730154"/>
          </a:xfrm>
          <a:prstGeom prst="rect">
            <a:avLst/>
          </a:prstGeom>
          <a:noFill/>
          <a:ln w="9360">
            <a:noFill/>
            <a:miter lim="800000"/>
            <a:headEnd/>
            <a:tailEnd/>
          </a:ln>
        </p:spPr>
        <p:txBody>
          <a:bodyPr/>
          <a:lstStyle/>
          <a:p>
            <a:pPr algn="ctr"/>
            <a:r>
              <a:rPr lang="en-GB" sz="2400" b="1" u="sng" dirty="0">
                <a:solidFill>
                  <a:schemeClr val="tx2"/>
                </a:solidFill>
                <a:latin typeface="+mj-lt"/>
              </a:rPr>
              <a:t>CHALLENGES OF EVIDENCE IN MONEY LAUNDERING TRIALS</a:t>
            </a:r>
          </a:p>
          <a:p>
            <a:pPr algn="ctr"/>
            <a:endParaRPr lang="en-GB" sz="2400" b="1" u="sng" dirty="0">
              <a:solidFill>
                <a:schemeClr val="tx2"/>
              </a:solidFill>
              <a:latin typeface="+mj-lt"/>
            </a:endParaRPr>
          </a:p>
          <a:p>
            <a:pPr algn="ctr"/>
            <a:endParaRPr lang="en-GB" sz="2400" b="1" u="sng" dirty="0">
              <a:solidFill>
                <a:schemeClr val="tx2"/>
              </a:solidFill>
              <a:latin typeface="+mj-lt"/>
            </a:endParaRPr>
          </a:p>
          <a:p>
            <a:pPr algn="ctr"/>
            <a:endParaRPr lang="en-GB" sz="2400" b="1" u="sng" dirty="0">
              <a:solidFill>
                <a:schemeClr val="tx2"/>
              </a:solidFill>
              <a:latin typeface="+mj-lt"/>
            </a:endParaRPr>
          </a:p>
          <a:p>
            <a:pPr algn="ctr"/>
            <a:endParaRPr lang="en-GB" sz="2400" b="1" u="sng" dirty="0">
              <a:solidFill>
                <a:schemeClr val="tx2"/>
              </a:solidFill>
              <a:latin typeface="+mj-lt"/>
            </a:endParaRPr>
          </a:p>
          <a:p>
            <a:pPr algn="ctr"/>
            <a:r>
              <a:rPr lang="en-GB" sz="2400" dirty="0">
                <a:solidFill>
                  <a:schemeClr val="tx2"/>
                </a:solidFill>
                <a:latin typeface="+mj-lt"/>
              </a:rPr>
              <a:t>CIRCUMSTANTIAL EVIDENCE </a:t>
            </a:r>
          </a:p>
          <a:p>
            <a:pPr algn="ctr"/>
            <a:endParaRPr lang="en-GB" sz="2400" dirty="0">
              <a:solidFill>
                <a:schemeClr val="tx2"/>
              </a:solidFill>
              <a:latin typeface="+mj-lt"/>
            </a:endParaRPr>
          </a:p>
          <a:p>
            <a:pPr algn="ctr"/>
            <a:endParaRPr lang="en-GB" sz="2400" dirty="0">
              <a:solidFill>
                <a:schemeClr val="tx2"/>
              </a:solidFill>
              <a:latin typeface="+mj-lt"/>
            </a:endParaRPr>
          </a:p>
          <a:p>
            <a:pPr algn="ctr"/>
            <a:r>
              <a:rPr lang="en-GB" sz="2400" dirty="0">
                <a:solidFill>
                  <a:schemeClr val="tx2"/>
                </a:solidFill>
                <a:latin typeface="+mj-lt"/>
              </a:rPr>
              <a:t>DYNAMIC EVIDENTIARY BURDENS</a:t>
            </a:r>
            <a:endParaRPr lang="es-AR" sz="2200" dirty="0">
              <a:solidFill>
                <a:schemeClr val="tx2"/>
              </a:solidFill>
              <a:latin typeface="+mn-lt"/>
            </a:endParaRPr>
          </a:p>
          <a:p>
            <a:pPr algn="just"/>
            <a:endParaRPr kumimoji="0" lang="es-AR" sz="2200" b="0" i="0" u="none" strike="noStrike" kern="1200" cap="none" spc="0" normalizeH="0" baseline="0" noProof="0" dirty="0">
              <a:ln>
                <a:noFill/>
              </a:ln>
              <a:solidFill>
                <a:schemeClr val="tx2"/>
              </a:solidFill>
              <a:effectLst/>
              <a:uLnTx/>
              <a:uFillTx/>
              <a:ea typeface="DejaVu Sans"/>
            </a:endParaRPr>
          </a:p>
          <a:p>
            <a:pPr algn="just"/>
            <a:endParaRPr kumimoji="0" lang="es-UY" sz="2200" b="0" i="0" u="none" strike="noStrike" kern="1200" cap="none" spc="0" normalizeH="0" baseline="0" noProof="0" dirty="0">
              <a:ln>
                <a:noFill/>
              </a:ln>
              <a:solidFill>
                <a:schemeClr val="tx2"/>
              </a:solidFill>
              <a:effectLst/>
              <a:uLnTx/>
              <a:uFillTx/>
              <a:latin typeface="+mn-lt"/>
              <a:ea typeface="DejaVu Sans"/>
            </a:endParaRPr>
          </a:p>
        </p:txBody>
      </p:sp>
    </p:spTree>
    <p:extLst>
      <p:ext uri="{BB962C8B-B14F-4D97-AF65-F5344CB8AC3E}">
        <p14:creationId xmlns:p14="http://schemas.microsoft.com/office/powerpoint/2010/main" val="3536487209"/>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marR="0" lvl="0" indent="-483840" algn="ctr" defTabSz="914400" rtl="0" eaLnBrk="1" fontAlgn="auto" latinLnBrk="0" hangingPunct="1">
              <a:lnSpc>
                <a:spcPct val="100000"/>
              </a:lnSpc>
              <a:spcBef>
                <a:spcPts val="0"/>
              </a:spcBef>
              <a:spcAft>
                <a:spcPts val="0"/>
              </a:spcAft>
              <a:buClrTx/>
              <a:buSzTx/>
              <a:buFontTx/>
              <a:buNone/>
              <a:tabLst>
                <a:tab pos="0" algn="l"/>
              </a:tabLst>
              <a:defRPr/>
            </a:pPr>
            <a:br>
              <a:rPr kumimoji="0" sz="1800" b="0" i="0" u="none" strike="noStrike" kern="1200" cap="none" spc="0" normalizeH="0" baseline="0" noProof="0">
                <a:ln>
                  <a:noFill/>
                </a:ln>
                <a:solidFill>
                  <a:prstClr val="black"/>
                </a:solidFill>
                <a:effectLst/>
                <a:uLnTx/>
                <a:uFillTx/>
                <a:latin typeface="Arial"/>
                <a:ea typeface="DejaVu Sans"/>
                <a:cs typeface="DejaVu Sans"/>
              </a:rPr>
            </a:br>
            <a:r>
              <a:rPr kumimoji="0" lang="es-UY" sz="2800" b="1" i="0" u="none" strike="noStrike" kern="1200" cap="none" spc="-1" normalizeH="0" baseline="0" noProof="0">
                <a:ln>
                  <a:noFill/>
                </a:ln>
                <a:solidFill>
                  <a:srgbClr val="0B5394"/>
                </a:solidFill>
                <a:effectLst/>
                <a:uLnTx/>
                <a:uFillTx/>
                <a:latin typeface="Arial"/>
                <a:ea typeface="DejaVu Sans"/>
                <a:cs typeface="DejaVu Sans"/>
              </a:rPr>
              <a:t> </a:t>
            </a:r>
            <a:br>
              <a:rPr kumimoji="0" sz="1800" b="0" i="0" u="none" strike="noStrike" kern="1200" cap="none" spc="0" normalizeH="0" baseline="0" noProof="0">
                <a:ln>
                  <a:noFill/>
                </a:ln>
                <a:solidFill>
                  <a:prstClr val="black"/>
                </a:solidFill>
                <a:effectLst/>
                <a:uLnTx/>
                <a:uFillTx/>
                <a:latin typeface="Arial"/>
                <a:ea typeface="DejaVu Sans"/>
                <a:cs typeface="DejaVu Sans"/>
              </a:rPr>
            </a:br>
            <a:endParaRPr kumimoji="0" lang="es-UY" sz="28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54275" name="TextShape 2"/>
          <p:cNvSpPr txBox="1">
            <a:spLocks noChangeArrowheads="1"/>
          </p:cNvSpPr>
          <p:nvPr/>
        </p:nvSpPr>
        <p:spPr bwMode="auto">
          <a:xfrm>
            <a:off x="179388" y="285750"/>
            <a:ext cx="8785225" cy="5929313"/>
          </a:xfrm>
          <a:prstGeom prst="rect">
            <a:avLst/>
          </a:prstGeom>
          <a:noFill/>
          <a:ln w="9360">
            <a:noFill/>
            <a:miter lim="800000"/>
            <a:headEnd/>
            <a:tailEnd/>
          </a:ln>
        </p:spPr>
        <p:txBody>
          <a:bodyPr/>
          <a:lstStyle/>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endParaRPr kumimoji="0" lang="es-UY" sz="3000" b="0" i="0" u="none" strike="noStrike" kern="1200" cap="none" spc="0" normalizeH="0" baseline="0" noProof="0" dirty="0">
              <a:ln>
                <a:noFill/>
              </a:ln>
              <a:solidFill>
                <a:srgbClr val="000000"/>
              </a:solidFill>
              <a:effectLst/>
              <a:uLnTx/>
              <a:uFillTx/>
              <a:latin typeface="Century Gothic" pitchFamily="34" charset="0"/>
              <a:ea typeface="DejaVu Sans"/>
              <a:cs typeface="DejaVu Sans" panose="020B0603030804020204" pitchFamily="34" charset="0"/>
            </a:endParaRP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endParaRPr kumimoji="0" lang="es-UY" sz="3000" b="0" i="0" u="none" strike="noStrike" kern="1200" cap="none" spc="0" normalizeH="0" baseline="0" noProof="0" dirty="0">
              <a:ln>
                <a:noFill/>
              </a:ln>
              <a:solidFill>
                <a:srgbClr val="000000"/>
              </a:solidFill>
              <a:effectLst/>
              <a:uLnTx/>
              <a:uFillTx/>
              <a:latin typeface="Century Gothic" pitchFamily="34" charset="0"/>
              <a:ea typeface="DejaVu Sans"/>
              <a:cs typeface="DejaVu Sans" panose="020B0603030804020204" pitchFamily="34" charset="0"/>
            </a:endParaRP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r>
              <a:rPr kumimoji="0" lang="es-UY" sz="3200" b="0" i="0" u="none" strike="noStrike" kern="1200" cap="none" spc="0" normalizeH="0" baseline="0" noProof="0" dirty="0">
                <a:ln>
                  <a:noFill/>
                </a:ln>
                <a:solidFill>
                  <a:srgbClr val="0B5394"/>
                </a:solidFill>
                <a:effectLst/>
                <a:uLnTx/>
                <a:uFillTx/>
                <a:latin typeface="Arial" charset="0"/>
                <a:ea typeface="DejaVu Sans"/>
                <a:cs typeface="DejaVu Sans" panose="020B0603030804020204" pitchFamily="34" charset="0"/>
              </a:rPr>
              <a:t>				</a:t>
            </a:r>
            <a:endParaRPr kumimoji="0" lang="es-UY" sz="3200" b="0" i="0" u="none" strike="noStrike" kern="1200" cap="none" spc="0" normalizeH="0" baseline="0" noProof="0" dirty="0">
              <a:ln>
                <a:noFill/>
              </a:ln>
              <a:solidFill>
                <a:srgbClr val="000000"/>
              </a:solidFill>
              <a:effectLst/>
              <a:uLnTx/>
              <a:uFillTx/>
              <a:latin typeface="Century Gothic" pitchFamily="34" charset="0"/>
              <a:ea typeface="DejaVu Sans"/>
              <a:cs typeface="DejaVu Sans" panose="020B0603030804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UY" sz="3200" b="1"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rPr>
              <a:t>CONVICTION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UY" sz="3200" b="1"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UY" sz="3200" b="1"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rPr>
              <a:t>CONFISCATION - FORFEITURE</a:t>
            </a:r>
          </a:p>
        </p:txBody>
      </p:sp>
    </p:spTree>
    <p:extLst>
      <p:ext uri="{BB962C8B-B14F-4D97-AF65-F5344CB8AC3E}">
        <p14:creationId xmlns:p14="http://schemas.microsoft.com/office/powerpoint/2010/main" val="2873770425"/>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marR="0" lvl="0" indent="-483840" algn="ctr" defTabSz="914400" rtl="0" eaLnBrk="1" fontAlgn="auto" latinLnBrk="0" hangingPunct="1">
              <a:lnSpc>
                <a:spcPct val="100000"/>
              </a:lnSpc>
              <a:spcBef>
                <a:spcPts val="0"/>
              </a:spcBef>
              <a:spcAft>
                <a:spcPts val="0"/>
              </a:spcAft>
              <a:buClrTx/>
              <a:buSzTx/>
              <a:buFontTx/>
              <a:buNone/>
              <a:tabLst>
                <a:tab pos="0" algn="l"/>
              </a:tabLst>
              <a:defRPr/>
            </a:pPr>
            <a:br>
              <a:rPr kumimoji="0" sz="1800" b="0" i="0" u="none" strike="noStrike" kern="1200" cap="none" spc="0" normalizeH="0" baseline="0" noProof="0">
                <a:ln>
                  <a:noFill/>
                </a:ln>
                <a:solidFill>
                  <a:prstClr val="black"/>
                </a:solidFill>
                <a:effectLst/>
                <a:uLnTx/>
                <a:uFillTx/>
                <a:latin typeface="Arial"/>
                <a:ea typeface="DejaVu Sans"/>
                <a:cs typeface="DejaVu Sans"/>
              </a:rPr>
            </a:br>
            <a:r>
              <a:rPr kumimoji="0" lang="es-UY" sz="2800" b="1" i="0" u="none" strike="noStrike" kern="1200" cap="none" spc="-1" normalizeH="0" baseline="0" noProof="0">
                <a:ln>
                  <a:noFill/>
                </a:ln>
                <a:solidFill>
                  <a:srgbClr val="0B5394"/>
                </a:solidFill>
                <a:effectLst/>
                <a:uLnTx/>
                <a:uFillTx/>
                <a:latin typeface="Arial"/>
                <a:ea typeface="DejaVu Sans"/>
                <a:cs typeface="DejaVu Sans"/>
              </a:rPr>
              <a:t> </a:t>
            </a:r>
            <a:br>
              <a:rPr kumimoji="0" sz="1800" b="0" i="0" u="none" strike="noStrike" kern="1200" cap="none" spc="0" normalizeH="0" baseline="0" noProof="0">
                <a:ln>
                  <a:noFill/>
                </a:ln>
                <a:solidFill>
                  <a:prstClr val="black"/>
                </a:solidFill>
                <a:effectLst/>
                <a:uLnTx/>
                <a:uFillTx/>
                <a:latin typeface="Arial"/>
                <a:ea typeface="DejaVu Sans"/>
                <a:cs typeface="DejaVu Sans"/>
              </a:rPr>
            </a:br>
            <a:endParaRPr kumimoji="0" lang="es-UY" sz="28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54275" name="TextShape 2"/>
          <p:cNvSpPr txBox="1">
            <a:spLocks noChangeArrowheads="1"/>
          </p:cNvSpPr>
          <p:nvPr/>
        </p:nvSpPr>
        <p:spPr bwMode="auto">
          <a:xfrm>
            <a:off x="179388" y="1123950"/>
            <a:ext cx="8785225" cy="5091113"/>
          </a:xfrm>
          <a:prstGeom prst="rect">
            <a:avLst/>
          </a:prstGeom>
          <a:noFill/>
          <a:ln w="9360">
            <a:noFill/>
            <a:miter lim="800000"/>
            <a:headEnd/>
            <a:tailEnd/>
          </a:ln>
        </p:spPr>
        <p:txBody>
          <a:bodyPr/>
          <a:lstStyle/>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endParaRPr kumimoji="0" lang="es-UY" sz="3000" b="0" i="0" u="none" strike="noStrike" kern="1200" cap="none" spc="0" normalizeH="0" baseline="0" noProof="0" dirty="0">
              <a:ln>
                <a:noFill/>
              </a:ln>
              <a:solidFill>
                <a:srgbClr val="000000"/>
              </a:solidFill>
              <a:effectLst/>
              <a:uLnTx/>
              <a:uFillTx/>
              <a:latin typeface="Century Gothic" pitchFamily="34" charset="0"/>
              <a:ea typeface="DejaVu Sans"/>
              <a:cs typeface="DejaVu Sans" panose="020B0603030804020204" pitchFamily="34" charset="0"/>
            </a:endParaRP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r>
              <a:rPr kumimoji="0" lang="es-UY" sz="3200" b="0" i="0" u="none" strike="noStrike" kern="1200" cap="none" spc="0" normalizeH="0" baseline="0" noProof="0" dirty="0">
                <a:ln>
                  <a:noFill/>
                </a:ln>
                <a:solidFill>
                  <a:srgbClr val="0B5394"/>
                </a:solidFill>
                <a:effectLst/>
                <a:uLnTx/>
                <a:uFillTx/>
                <a:latin typeface="Arial" charset="0"/>
                <a:ea typeface="DejaVu Sans"/>
                <a:cs typeface="DejaVu Sans" panose="020B0603030804020204" pitchFamily="34" charset="0"/>
              </a:rPr>
              <a:t>				</a:t>
            </a:r>
            <a:endParaRPr kumimoji="0" lang="es-UY" sz="3200" b="0" i="0" u="none" strike="noStrike" kern="1200" cap="none" spc="0" normalizeH="0" baseline="0" noProof="0" dirty="0">
              <a:ln>
                <a:noFill/>
              </a:ln>
              <a:solidFill>
                <a:srgbClr val="000000"/>
              </a:solidFill>
              <a:effectLst/>
              <a:uLnTx/>
              <a:uFillTx/>
              <a:latin typeface="Century Gothic" pitchFamily="34" charset="0"/>
              <a:ea typeface="DejaVu Sans"/>
              <a:cs typeface="DejaVu Sans" panose="020B0603030804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sz="3200" b="1" i="0" u="none" baseline="0" dirty="0">
                <a:solidFill>
                  <a:schemeClr val="tx2"/>
                </a:solidFill>
                <a:latin typeface="Arial" charset="0"/>
                <a:ea typeface="DejaVu Sans"/>
              </a:rPr>
              <a:t>F</a:t>
            </a:r>
            <a:r>
              <a:rPr kumimoji="0" lang="en-GB" sz="3200" b="1" i="0" u="none" strike="noStrike" kern="1200" cap="none" spc="0" normalizeH="0" baseline="0" dirty="0">
                <a:ln>
                  <a:noFill/>
                </a:ln>
                <a:solidFill>
                  <a:schemeClr val="tx2"/>
                </a:solidFill>
                <a:effectLst/>
                <a:uLnTx/>
                <a:uFillTx/>
                <a:latin typeface="Arial" charset="0"/>
                <a:ea typeface="DejaVu Sans"/>
                <a:cs typeface="DejaVu Sans" panose="020B0603030804020204" pitchFamily="34" charset="0"/>
              </a:rPr>
              <a:t>orfeiture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schemeClr val="tx2"/>
              </a:solidFill>
              <a:effectLst/>
              <a:uLnTx/>
              <a:uFillTx/>
              <a:latin typeface="Arial" charset="0"/>
              <a:ea typeface="DejaVu Sans"/>
              <a:cs typeface="DejaVu Sans" panose="020B0603030804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sz="3200" b="1" i="0" u="none" baseline="0" dirty="0">
                <a:solidFill>
                  <a:schemeClr val="tx2"/>
                </a:solidFill>
                <a:latin typeface="Arial" charset="0"/>
                <a:ea typeface="DejaVu Sans"/>
              </a:rPr>
              <a:t>Confiscation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dirty="0">
              <a:ln>
                <a:noFill/>
              </a:ln>
              <a:solidFill>
                <a:schemeClr val="tx2"/>
              </a:solidFill>
              <a:effectLst/>
              <a:uLnTx/>
              <a:uFillTx/>
              <a:latin typeface="Arial" charset="0"/>
              <a:ea typeface="DejaVu Sans"/>
              <a:cs typeface="DejaVu Sans" panose="020B0603030804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dirty="0">
                <a:ln>
                  <a:noFill/>
                </a:ln>
                <a:solidFill>
                  <a:schemeClr val="tx2"/>
                </a:solidFill>
                <a:effectLst/>
                <a:uLnTx/>
                <a:uFillTx/>
                <a:latin typeface="Arial" charset="0"/>
                <a:ea typeface="DejaVu Sans"/>
                <a:cs typeface="DejaVu Sans" panose="020B0603030804020204" pitchFamily="34" charset="0"/>
              </a:rPr>
              <a:t>Extinction of dominion </a:t>
            </a:r>
            <a:endParaRPr kumimoji="0" lang="en-GB" sz="3200" b="0" i="0" u="none" strike="noStrike" kern="1200" cap="none" spc="0" normalizeH="0" baseline="0" noProof="0" dirty="0">
              <a:ln>
                <a:noFill/>
              </a:ln>
              <a:solidFill>
                <a:schemeClr val="tx2"/>
              </a:solidFill>
              <a:effectLst/>
              <a:uLnTx/>
              <a:uFillTx/>
              <a:latin typeface="Arial" charset="0"/>
              <a:ea typeface="DejaVu Sans"/>
              <a:cs typeface="DejaVu Sans" panose="020B0603030804020204" pitchFamily="34" charset="0"/>
            </a:endParaRPr>
          </a:p>
        </p:txBody>
      </p:sp>
    </p:spTree>
    <p:extLst>
      <p:ext uri="{BB962C8B-B14F-4D97-AF65-F5344CB8AC3E}">
        <p14:creationId xmlns:p14="http://schemas.microsoft.com/office/powerpoint/2010/main" val="2333120942"/>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indent="-483840" algn="ctr" eaLnBrk="1" fontAlgn="auto" hangingPunct="1">
              <a:spcBef>
                <a:spcPts val="0"/>
              </a:spcBef>
              <a:spcAft>
                <a:spcPts val="0"/>
              </a:spcAft>
              <a:tabLst>
                <a:tab pos="0" algn="l"/>
              </a:tabLst>
              <a:defRPr/>
            </a:pPr>
            <a:br>
              <a:rPr>
                <a:latin typeface="+mn-lt"/>
                <a:cs typeface="+mn-cs"/>
              </a:rPr>
            </a:br>
            <a:r>
              <a:rPr lang="es-UY" sz="2800" b="1" spc="-1">
                <a:solidFill>
                  <a:srgbClr val="0B5394"/>
                </a:solidFill>
                <a:latin typeface="Arial"/>
                <a:cs typeface="+mn-cs"/>
              </a:rPr>
              <a:t> </a:t>
            </a:r>
            <a:br>
              <a:rPr>
                <a:latin typeface="+mn-lt"/>
                <a:cs typeface="+mn-cs"/>
              </a:rPr>
            </a:br>
            <a:endParaRPr lang="es-UY" sz="2800" spc="-1">
              <a:solidFill>
                <a:srgbClr val="000000"/>
              </a:solidFill>
              <a:latin typeface="Arial"/>
              <a:cs typeface="+mn-cs"/>
            </a:endParaRPr>
          </a:p>
        </p:txBody>
      </p:sp>
      <p:sp>
        <p:nvSpPr>
          <p:cNvPr id="54275" name="TextShape 2"/>
          <p:cNvSpPr txBox="1">
            <a:spLocks noChangeArrowheads="1"/>
          </p:cNvSpPr>
          <p:nvPr/>
        </p:nvSpPr>
        <p:spPr bwMode="auto">
          <a:xfrm>
            <a:off x="179388" y="285750"/>
            <a:ext cx="8785225" cy="5929313"/>
          </a:xfrm>
          <a:prstGeom prst="rect">
            <a:avLst/>
          </a:prstGeom>
          <a:noFill/>
          <a:ln w="9360">
            <a:noFill/>
            <a:miter lim="800000"/>
            <a:headEnd/>
            <a:tailEnd/>
          </a:ln>
        </p:spPr>
        <p:txBody>
          <a:bodyPr/>
          <a:lstStyle/>
          <a:p>
            <a:pPr marL="447675" indent="-381000" algn="just" eaLnBrk="1" hangingPunct="1">
              <a:spcBef>
                <a:spcPts val="638"/>
              </a:spcBef>
              <a:tabLst>
                <a:tab pos="0" algn="l"/>
              </a:tabLst>
              <a:defRPr/>
            </a:pPr>
            <a:endParaRPr lang="es-UY" sz="3000" dirty="0">
              <a:solidFill>
                <a:srgbClr val="000000"/>
              </a:solidFill>
              <a:latin typeface="Century Gothic" pitchFamily="34" charset="0"/>
            </a:endParaRPr>
          </a:p>
          <a:p>
            <a:pPr marL="447675" indent="-381000" algn="ctr" eaLnBrk="1" hangingPunct="1">
              <a:spcBef>
                <a:spcPts val="638"/>
              </a:spcBef>
              <a:tabLst>
                <a:tab pos="0" algn="l"/>
              </a:tabLst>
              <a:defRPr/>
            </a:pPr>
            <a:r>
              <a:rPr lang="es-UY" sz="3200" dirty="0">
                <a:solidFill>
                  <a:srgbClr val="FF0000"/>
                </a:solidFill>
                <a:latin typeface="Arial" charset="0"/>
              </a:rPr>
              <a:t>	</a:t>
            </a:r>
            <a:endParaRPr lang="es-UY" sz="2800" b="1" dirty="0">
              <a:solidFill>
                <a:schemeClr val="accent1"/>
              </a:solidFill>
              <a:latin typeface="+mn-lt"/>
            </a:endParaRPr>
          </a:p>
          <a:p>
            <a:pPr marL="447675" indent="-381000" algn="ctr" eaLnBrk="1" hangingPunct="1">
              <a:spcBef>
                <a:spcPts val="638"/>
              </a:spcBef>
              <a:tabLst>
                <a:tab pos="0" algn="l"/>
              </a:tabLst>
              <a:defRPr/>
            </a:pPr>
            <a:endParaRPr lang="es-ES" sz="2800" b="1" dirty="0">
              <a:solidFill>
                <a:schemeClr val="accent1"/>
              </a:solidFill>
              <a:latin typeface="+mn-lt"/>
            </a:endParaRPr>
          </a:p>
          <a:p>
            <a:pPr marL="447675" indent="-381000" algn="ctr" eaLnBrk="1" hangingPunct="1">
              <a:lnSpc>
                <a:spcPct val="150000"/>
              </a:lnSpc>
              <a:spcBef>
                <a:spcPts val="638"/>
              </a:spcBef>
              <a:tabLst>
                <a:tab pos="0" algn="l"/>
              </a:tabLst>
              <a:defRPr/>
            </a:pPr>
            <a:r>
              <a:rPr lang="en-GB" sz="2400" dirty="0">
                <a:solidFill>
                  <a:schemeClr val="tx2"/>
                </a:solidFill>
                <a:latin typeface="+mn-lt"/>
              </a:rPr>
              <a:t>"... The deprivation on a definitive basis of any property, proceeds or instrumentality by decision of a Court or other competent authority."</a:t>
            </a:r>
            <a:endParaRPr lang="es-ES" sz="2400" dirty="0">
              <a:solidFill>
                <a:schemeClr val="tx2"/>
              </a:solidFill>
              <a:latin typeface="+mn-lt"/>
            </a:endParaRPr>
          </a:p>
        </p:txBody>
      </p:sp>
    </p:spTree>
    <p:extLst>
      <p:ext uri="{BB962C8B-B14F-4D97-AF65-F5344CB8AC3E}">
        <p14:creationId xmlns:p14="http://schemas.microsoft.com/office/powerpoint/2010/main" val="3039424804"/>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marR="0" lvl="0" indent="-483840" algn="ctr" defTabSz="914400" rtl="0" eaLnBrk="1" fontAlgn="auto" latinLnBrk="0" hangingPunct="1">
              <a:lnSpc>
                <a:spcPct val="100000"/>
              </a:lnSpc>
              <a:spcBef>
                <a:spcPts val="0"/>
              </a:spcBef>
              <a:spcAft>
                <a:spcPts val="0"/>
              </a:spcAft>
              <a:buClrTx/>
              <a:buSzTx/>
              <a:buFontTx/>
              <a:buNone/>
              <a:tabLst>
                <a:tab pos="0" algn="l"/>
              </a:tabLst>
              <a:defRPr/>
            </a:pPr>
            <a:br>
              <a:rPr kumimoji="0" sz="1800" b="0" i="0" u="none" strike="noStrike" kern="1200" cap="none" spc="0" normalizeH="0" baseline="0" noProof="0">
                <a:ln>
                  <a:noFill/>
                </a:ln>
                <a:solidFill>
                  <a:prstClr val="black"/>
                </a:solidFill>
                <a:effectLst/>
                <a:uLnTx/>
                <a:uFillTx/>
                <a:latin typeface="Arial"/>
                <a:ea typeface="DejaVu Sans"/>
                <a:cs typeface="DejaVu Sans"/>
              </a:rPr>
            </a:br>
            <a:r>
              <a:rPr kumimoji="0" lang="es-UY" sz="2800" b="1" i="0" u="none" strike="noStrike" kern="1200" cap="none" spc="-1" normalizeH="0" baseline="0" noProof="0">
                <a:ln>
                  <a:noFill/>
                </a:ln>
                <a:solidFill>
                  <a:srgbClr val="0B5394"/>
                </a:solidFill>
                <a:effectLst/>
                <a:uLnTx/>
                <a:uFillTx/>
                <a:latin typeface="Arial"/>
                <a:ea typeface="DejaVu Sans"/>
                <a:cs typeface="DejaVu Sans"/>
              </a:rPr>
              <a:t> </a:t>
            </a:r>
            <a:br>
              <a:rPr kumimoji="0" sz="1800" b="0" i="0" u="none" strike="noStrike" kern="1200" cap="none" spc="0" normalizeH="0" baseline="0" noProof="0">
                <a:ln>
                  <a:noFill/>
                </a:ln>
                <a:solidFill>
                  <a:prstClr val="black"/>
                </a:solidFill>
                <a:effectLst/>
                <a:uLnTx/>
                <a:uFillTx/>
                <a:latin typeface="Arial"/>
                <a:ea typeface="DejaVu Sans"/>
                <a:cs typeface="DejaVu Sans"/>
              </a:rPr>
            </a:br>
            <a:endParaRPr kumimoji="0" lang="es-UY" sz="28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54275" name="TextShape 2"/>
          <p:cNvSpPr txBox="1">
            <a:spLocks noChangeArrowheads="1"/>
          </p:cNvSpPr>
          <p:nvPr/>
        </p:nvSpPr>
        <p:spPr bwMode="auto">
          <a:xfrm>
            <a:off x="179388" y="568036"/>
            <a:ext cx="8785225" cy="5647027"/>
          </a:xfrm>
          <a:prstGeom prst="rect">
            <a:avLst/>
          </a:prstGeom>
          <a:noFill/>
          <a:ln w="9360">
            <a:noFill/>
            <a:miter lim="800000"/>
            <a:headEnd/>
            <a:tailEnd/>
          </a:ln>
        </p:spPr>
        <p:txBody>
          <a:bodyPr/>
          <a:lstStyle/>
          <a:p>
            <a:pPr marL="447675" marR="0" lvl="0" indent="-381000" algn="ctr" defTabSz="914400" rtl="0" eaLnBrk="1" fontAlgn="base" latinLnBrk="0" hangingPunct="1">
              <a:lnSpc>
                <a:spcPct val="100000"/>
              </a:lnSpc>
              <a:spcBef>
                <a:spcPts val="638"/>
              </a:spcBef>
              <a:spcAft>
                <a:spcPct val="0"/>
              </a:spcAft>
              <a:buClrTx/>
              <a:buSzTx/>
              <a:buFontTx/>
              <a:buNone/>
              <a:tabLst>
                <a:tab pos="0" algn="l"/>
              </a:tabLst>
              <a:defRPr/>
            </a:pPr>
            <a:r>
              <a:rPr kumimoji="0" lang="en-GB" sz="3200" b="1"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rPr>
              <a:t>Confiscation Process</a:t>
            </a: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endParaRPr kumimoji="0" lang="en-GB" sz="3200" b="1"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endParaRPr>
          </a:p>
          <a:p>
            <a:pPr marL="447675" marR="0" lvl="0" indent="-381000" defTabSz="914400" rtl="0" eaLnBrk="1" fontAlgn="base" latinLnBrk="0" hangingPunct="1">
              <a:lnSpc>
                <a:spcPct val="100000"/>
              </a:lnSpc>
              <a:spcBef>
                <a:spcPts val="638"/>
              </a:spcBef>
              <a:spcAft>
                <a:spcPct val="0"/>
              </a:spcAft>
              <a:buClrTx/>
              <a:buSzTx/>
              <a:buFontTx/>
              <a:buNone/>
              <a:tabLst>
                <a:tab pos="0" algn="l"/>
              </a:tabLst>
              <a:defRPr/>
            </a:pPr>
            <a:endParaRPr kumimoji="0" lang="en-GB" sz="2800" b="1"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endParaRPr>
          </a:p>
          <a:p>
            <a:pPr marL="447675" marR="0" lvl="0" indent="-381000" defTabSz="914400" rtl="0" eaLnBrk="1" fontAlgn="base" latinLnBrk="0" hangingPunct="1">
              <a:lnSpc>
                <a:spcPct val="100000"/>
              </a:lnSpc>
              <a:spcBef>
                <a:spcPts val="638"/>
              </a:spcBef>
              <a:spcAft>
                <a:spcPct val="0"/>
              </a:spcAft>
              <a:buClrTx/>
              <a:buSzTx/>
              <a:buFontTx/>
              <a:buNone/>
              <a:tabLst>
                <a:tab pos="0" algn="l"/>
              </a:tabLst>
              <a:defRPr/>
            </a:pPr>
            <a:r>
              <a:rPr kumimoji="0" lang="en-GB" sz="2800"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rPr>
              <a:t>Investigation Phase: Training - Appropriate Tool- Resources</a:t>
            </a:r>
          </a:p>
          <a:p>
            <a:pPr marL="447675" marR="0" lvl="0" indent="-381000" defTabSz="914400" rtl="0" eaLnBrk="1" fontAlgn="base" latinLnBrk="0" hangingPunct="1">
              <a:lnSpc>
                <a:spcPct val="100000"/>
              </a:lnSpc>
              <a:spcBef>
                <a:spcPts val="638"/>
              </a:spcBef>
              <a:spcAft>
                <a:spcPct val="0"/>
              </a:spcAft>
              <a:buClrTx/>
              <a:buSzTx/>
              <a:buFontTx/>
              <a:buNone/>
              <a:tabLst>
                <a:tab pos="0" algn="l"/>
              </a:tabLst>
              <a:defRPr/>
            </a:pPr>
            <a:endParaRPr kumimoji="0" lang="en-GB" sz="2800"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endParaRPr>
          </a:p>
          <a:p>
            <a:pPr marL="447675" marR="0" lvl="0" indent="-381000" defTabSz="914400" rtl="0" eaLnBrk="1" fontAlgn="base" latinLnBrk="0" hangingPunct="1">
              <a:lnSpc>
                <a:spcPct val="100000"/>
              </a:lnSpc>
              <a:spcBef>
                <a:spcPts val="638"/>
              </a:spcBef>
              <a:spcAft>
                <a:spcPct val="0"/>
              </a:spcAft>
              <a:buClrTx/>
              <a:buSzTx/>
              <a:buFontTx/>
              <a:buNone/>
              <a:tabLst>
                <a:tab pos="0" algn="l"/>
              </a:tabLst>
              <a:defRPr/>
            </a:pPr>
            <a:r>
              <a:rPr kumimoji="0" lang="en-GB" sz="2800"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rPr>
              <a:t>Provisional Measures: Powers to freeze or seize temporarily</a:t>
            </a:r>
          </a:p>
          <a:p>
            <a:pPr marL="447675" marR="0" lvl="0" indent="-381000" defTabSz="914400" rtl="0" eaLnBrk="1" fontAlgn="base" latinLnBrk="0" hangingPunct="1">
              <a:lnSpc>
                <a:spcPct val="100000"/>
              </a:lnSpc>
              <a:spcBef>
                <a:spcPts val="638"/>
              </a:spcBef>
              <a:spcAft>
                <a:spcPct val="0"/>
              </a:spcAft>
              <a:buClrTx/>
              <a:buSzTx/>
              <a:buFontTx/>
              <a:buNone/>
              <a:tabLst>
                <a:tab pos="0" algn="l"/>
              </a:tabLst>
              <a:defRPr/>
            </a:pPr>
            <a:endParaRPr kumimoji="0" lang="en-GB" sz="2800"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endParaRPr>
          </a:p>
          <a:p>
            <a:pPr marL="447675" marR="0" lvl="0" indent="-381000" defTabSz="914400" rtl="0" eaLnBrk="1" fontAlgn="base" latinLnBrk="0" hangingPunct="1">
              <a:lnSpc>
                <a:spcPct val="100000"/>
              </a:lnSpc>
              <a:spcBef>
                <a:spcPts val="638"/>
              </a:spcBef>
              <a:spcAft>
                <a:spcPct val="0"/>
              </a:spcAft>
              <a:buClrTx/>
              <a:buSzTx/>
              <a:buFontTx/>
              <a:buNone/>
              <a:tabLst>
                <a:tab pos="0" algn="l"/>
              </a:tabLst>
              <a:defRPr/>
            </a:pPr>
            <a:r>
              <a:rPr kumimoji="0" lang="en-GB" sz="2800"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rPr>
              <a:t>Disposal Phase: Mechanisms to manage or dispose of the assets.</a:t>
            </a:r>
            <a:endParaRPr kumimoji="0" lang="es-UY" sz="2800" i="0" u="none" strike="noStrike" kern="1200" cap="none" spc="0" normalizeH="0" baseline="0" noProof="0" dirty="0">
              <a:ln>
                <a:noFill/>
              </a:ln>
              <a:solidFill>
                <a:schemeClr val="tx2"/>
              </a:solidFill>
              <a:effectLst/>
              <a:uLnTx/>
              <a:uFillTx/>
              <a:ea typeface="DejaVu Sans"/>
              <a:cs typeface="DejaVu Sans" panose="020B0603030804020204" pitchFamily="34" charset="0"/>
            </a:endParaRPr>
          </a:p>
        </p:txBody>
      </p:sp>
    </p:spTree>
    <p:extLst>
      <p:ext uri="{BB962C8B-B14F-4D97-AF65-F5344CB8AC3E}">
        <p14:creationId xmlns:p14="http://schemas.microsoft.com/office/powerpoint/2010/main" val="3376264778"/>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marR="0" lvl="0" indent="-483840" algn="ctr" defTabSz="914400" rtl="0" eaLnBrk="1" fontAlgn="auto" latinLnBrk="0" hangingPunct="1">
              <a:lnSpc>
                <a:spcPct val="100000"/>
              </a:lnSpc>
              <a:spcBef>
                <a:spcPts val="0"/>
              </a:spcBef>
              <a:spcAft>
                <a:spcPts val="0"/>
              </a:spcAft>
              <a:buClrTx/>
              <a:buSzTx/>
              <a:buFontTx/>
              <a:buNone/>
              <a:tabLst>
                <a:tab pos="0" algn="l"/>
              </a:tabLst>
              <a:defRPr/>
            </a:pPr>
            <a:br>
              <a:rPr kumimoji="0" sz="1800" b="0" i="0" u="none" strike="noStrike" kern="1200" cap="none" spc="0" normalizeH="0" baseline="0" noProof="0">
                <a:ln>
                  <a:noFill/>
                </a:ln>
                <a:solidFill>
                  <a:prstClr val="black"/>
                </a:solidFill>
                <a:effectLst/>
                <a:uLnTx/>
                <a:uFillTx/>
                <a:latin typeface="Arial"/>
                <a:ea typeface="DejaVu Sans"/>
                <a:cs typeface="DejaVu Sans"/>
              </a:rPr>
            </a:br>
            <a:r>
              <a:rPr kumimoji="0" lang="es-UY" sz="2800" b="1" i="0" u="none" strike="noStrike" kern="1200" cap="none" spc="-1" normalizeH="0" baseline="0" noProof="0">
                <a:ln>
                  <a:noFill/>
                </a:ln>
                <a:solidFill>
                  <a:srgbClr val="0B5394"/>
                </a:solidFill>
                <a:effectLst/>
                <a:uLnTx/>
                <a:uFillTx/>
                <a:latin typeface="Arial"/>
                <a:ea typeface="DejaVu Sans"/>
                <a:cs typeface="DejaVu Sans"/>
              </a:rPr>
              <a:t> </a:t>
            </a:r>
            <a:br>
              <a:rPr kumimoji="0" sz="1800" b="0" i="0" u="none" strike="noStrike" kern="1200" cap="none" spc="0" normalizeH="0" baseline="0" noProof="0">
                <a:ln>
                  <a:noFill/>
                </a:ln>
                <a:solidFill>
                  <a:prstClr val="black"/>
                </a:solidFill>
                <a:effectLst/>
                <a:uLnTx/>
                <a:uFillTx/>
                <a:latin typeface="Arial"/>
                <a:ea typeface="DejaVu Sans"/>
                <a:cs typeface="DejaVu Sans"/>
              </a:rPr>
            </a:br>
            <a:endParaRPr kumimoji="0" lang="es-UY" sz="28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54275" name="TextShape 2"/>
          <p:cNvSpPr txBox="1">
            <a:spLocks noChangeArrowheads="1"/>
          </p:cNvSpPr>
          <p:nvPr/>
        </p:nvSpPr>
        <p:spPr bwMode="auto">
          <a:xfrm>
            <a:off x="179388" y="1123950"/>
            <a:ext cx="8785225" cy="5091113"/>
          </a:xfrm>
          <a:prstGeom prst="rect">
            <a:avLst/>
          </a:prstGeom>
          <a:noFill/>
          <a:ln w="9360">
            <a:noFill/>
            <a:miter lim="800000"/>
            <a:headEnd/>
            <a:tailEnd/>
          </a:ln>
        </p:spPr>
        <p:txBody>
          <a:bodyPr/>
          <a:lstStyle/>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r>
              <a:rPr kumimoji="0" lang="es-UY" sz="3200" b="0" i="0" u="none" strike="noStrike" kern="1200" cap="none" spc="0" normalizeH="0" baseline="0" noProof="0" dirty="0">
                <a:ln>
                  <a:noFill/>
                </a:ln>
                <a:solidFill>
                  <a:srgbClr val="0B5394"/>
                </a:solidFill>
                <a:effectLst/>
                <a:uLnTx/>
                <a:uFillTx/>
                <a:latin typeface="Arial" charset="0"/>
                <a:ea typeface="DejaVu Sans"/>
                <a:cs typeface="DejaVu Sans" panose="020B0603030804020204" pitchFamily="34" charset="0"/>
              </a:rPr>
              <a:t>				</a:t>
            </a:r>
            <a:endParaRPr kumimoji="0" lang="es-UY" sz="3200" b="0" i="0" u="none" strike="noStrike" kern="1200" cap="none" spc="0" normalizeH="0" baseline="0" noProof="0" dirty="0">
              <a:ln>
                <a:noFill/>
              </a:ln>
              <a:solidFill>
                <a:srgbClr val="000000"/>
              </a:solidFill>
              <a:effectLst/>
              <a:uLnTx/>
              <a:uFillTx/>
              <a:latin typeface="Century Gothic" pitchFamily="34" charset="0"/>
              <a:ea typeface="DejaVu Sans"/>
              <a:cs typeface="DejaVu Sans" panose="020B0603030804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rPr>
              <a:t>Confiscation</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GB" sz="2800"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GB" sz="2800"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rPr>
              <a:t>Assets of the predicate offense</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GB" sz="2800"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rPr>
              <a:t>"Laundered" assets</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GB" sz="2800"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rPr>
              <a:t>Other assets</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GB" sz="2800"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rPr>
              <a:t>Proceeds/instrumentalities of crime</a:t>
            </a:r>
            <a:endParaRPr kumimoji="0" lang="es-UY" sz="2800" i="0" u="none" strike="noStrike" kern="1200" cap="none" spc="0" normalizeH="0" baseline="0" noProof="0" dirty="0">
              <a:ln>
                <a:noFill/>
              </a:ln>
              <a:solidFill>
                <a:srgbClr val="0F6FC6"/>
              </a:solidFill>
              <a:effectLst/>
              <a:uLnTx/>
              <a:uFillTx/>
              <a:latin typeface="Arial" charset="0"/>
              <a:ea typeface="DejaVu Sans"/>
              <a:cs typeface="DejaVu Sans" panose="020B0603030804020204" pitchFamily="34" charset="0"/>
            </a:endParaRPr>
          </a:p>
        </p:txBody>
      </p:sp>
    </p:spTree>
    <p:extLst>
      <p:ext uri="{BB962C8B-B14F-4D97-AF65-F5344CB8AC3E}">
        <p14:creationId xmlns:p14="http://schemas.microsoft.com/office/powerpoint/2010/main" val="230457286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indent="-483840" algn="ctr" eaLnBrk="1" fontAlgn="auto" hangingPunct="1">
              <a:spcBef>
                <a:spcPts val="0"/>
              </a:spcBef>
              <a:spcAft>
                <a:spcPts val="0"/>
              </a:spcAft>
              <a:tabLst>
                <a:tab pos="0" algn="l"/>
              </a:tabLst>
              <a:defRPr/>
            </a:pPr>
            <a:br>
              <a:rPr>
                <a:latin typeface="+mn-lt"/>
                <a:cs typeface="+mn-cs"/>
              </a:rPr>
            </a:br>
            <a:r>
              <a:rPr lang="es-UY" sz="2800" b="1" spc="-1">
                <a:solidFill>
                  <a:srgbClr val="0B5394"/>
                </a:solidFill>
                <a:latin typeface="Arial"/>
                <a:cs typeface="+mn-cs"/>
              </a:rPr>
              <a:t> </a:t>
            </a:r>
            <a:br>
              <a:rPr>
                <a:latin typeface="+mn-lt"/>
                <a:cs typeface="+mn-cs"/>
              </a:rPr>
            </a:br>
            <a:endParaRPr lang="es-UY" sz="2800" spc="-1">
              <a:solidFill>
                <a:srgbClr val="000000"/>
              </a:solidFill>
              <a:latin typeface="Arial"/>
              <a:cs typeface="+mn-cs"/>
            </a:endParaRPr>
          </a:p>
        </p:txBody>
      </p:sp>
      <p:sp>
        <p:nvSpPr>
          <p:cNvPr id="54275" name="TextShape 2"/>
          <p:cNvSpPr txBox="1">
            <a:spLocks noChangeArrowheads="1"/>
          </p:cNvSpPr>
          <p:nvPr/>
        </p:nvSpPr>
        <p:spPr bwMode="auto">
          <a:xfrm>
            <a:off x="179388" y="789710"/>
            <a:ext cx="8785225" cy="5425354"/>
          </a:xfrm>
          <a:prstGeom prst="rect">
            <a:avLst/>
          </a:prstGeom>
          <a:noFill/>
          <a:ln w="9360">
            <a:noFill/>
            <a:miter lim="800000"/>
            <a:headEnd/>
            <a:tailEnd/>
          </a:ln>
        </p:spPr>
        <p:txBody>
          <a:bodyPr/>
          <a:lstStyle/>
          <a:p>
            <a:pPr marL="447675" indent="-381000" algn="just" eaLnBrk="1" hangingPunct="1">
              <a:spcBef>
                <a:spcPts val="638"/>
              </a:spcBef>
              <a:tabLst>
                <a:tab pos="0" algn="l"/>
              </a:tabLst>
              <a:defRPr/>
            </a:pPr>
            <a:r>
              <a:rPr lang="es-UY" sz="3200" dirty="0">
                <a:solidFill>
                  <a:srgbClr val="0B5394"/>
                </a:solidFill>
                <a:latin typeface="Arial" charset="0"/>
              </a:rPr>
              <a:t>				</a:t>
            </a:r>
          </a:p>
          <a:p>
            <a:pPr marL="447675" indent="-381000" algn="just" eaLnBrk="1" hangingPunct="1">
              <a:spcBef>
                <a:spcPts val="638"/>
              </a:spcBef>
              <a:tabLst>
                <a:tab pos="0" algn="l"/>
              </a:tabLst>
              <a:defRPr/>
            </a:pPr>
            <a:endParaRPr lang="es-UY" sz="3200" b="1" dirty="0">
              <a:solidFill>
                <a:schemeClr val="tx2"/>
              </a:solidFill>
              <a:latin typeface="+mj-lt"/>
            </a:endParaRPr>
          </a:p>
          <a:p>
            <a:pPr algn="just" eaLnBrk="1" hangingPunct="1">
              <a:defRPr/>
            </a:pPr>
            <a:r>
              <a:rPr lang="es-ES" sz="2800" b="1" dirty="0">
                <a:solidFill>
                  <a:schemeClr val="tx2"/>
                </a:solidFill>
                <a:latin typeface="+mj-lt"/>
              </a:rPr>
              <a:t>- </a:t>
            </a:r>
            <a:r>
              <a:rPr lang="en-GB" sz="2800" b="1" dirty="0">
                <a:solidFill>
                  <a:schemeClr val="tx2"/>
                </a:solidFill>
                <a:latin typeface="+mj-lt"/>
              </a:rPr>
              <a:t>Criminals need to hide resources to ensure the permanence and continuity of the organizations.</a:t>
            </a:r>
          </a:p>
          <a:p>
            <a:pPr algn="just" eaLnBrk="1" hangingPunct="1">
              <a:defRPr/>
            </a:pPr>
            <a:endParaRPr lang="en-GB" sz="2800" b="1" dirty="0">
              <a:solidFill>
                <a:schemeClr val="tx2"/>
              </a:solidFill>
              <a:latin typeface="+mj-lt"/>
            </a:endParaRPr>
          </a:p>
          <a:p>
            <a:pPr algn="just" eaLnBrk="1" hangingPunct="1">
              <a:defRPr/>
            </a:pPr>
            <a:r>
              <a:rPr lang="en-GB" sz="2800" b="1" dirty="0">
                <a:solidFill>
                  <a:schemeClr val="tx2"/>
                </a:solidFill>
                <a:latin typeface="+mj-lt"/>
              </a:rPr>
              <a:t>- One of the main priorities for States is to combat the increase in organized crime by depriving them of "the proceeds of crime".</a:t>
            </a:r>
            <a:endParaRPr lang="es-UY" sz="2000" b="1" dirty="0">
              <a:solidFill>
                <a:schemeClr val="tx2"/>
              </a:solidFill>
              <a:latin typeface="+mj-lt"/>
            </a:endParaRPr>
          </a:p>
        </p:txBody>
      </p:sp>
    </p:spTree>
    <p:extLst>
      <p:ext uri="{BB962C8B-B14F-4D97-AF65-F5344CB8AC3E}">
        <p14:creationId xmlns:p14="http://schemas.microsoft.com/office/powerpoint/2010/main" val="3782527168"/>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marR="0" lvl="0" indent="-483840" algn="ctr" defTabSz="914400" rtl="0" eaLnBrk="1" fontAlgn="auto" latinLnBrk="0" hangingPunct="1">
              <a:lnSpc>
                <a:spcPct val="100000"/>
              </a:lnSpc>
              <a:spcBef>
                <a:spcPts val="0"/>
              </a:spcBef>
              <a:spcAft>
                <a:spcPts val="0"/>
              </a:spcAft>
              <a:buClrTx/>
              <a:buSzTx/>
              <a:buFontTx/>
              <a:buNone/>
              <a:tabLst>
                <a:tab pos="0" algn="l"/>
              </a:tabLst>
              <a:defRPr/>
            </a:pPr>
            <a:br>
              <a:rPr kumimoji="0" sz="1800" b="0" i="0" u="none" strike="noStrike" kern="1200" cap="none" spc="0" normalizeH="0" baseline="0" noProof="0">
                <a:ln>
                  <a:noFill/>
                </a:ln>
                <a:solidFill>
                  <a:prstClr val="black"/>
                </a:solidFill>
                <a:effectLst/>
                <a:uLnTx/>
                <a:uFillTx/>
                <a:latin typeface="Arial"/>
                <a:ea typeface="DejaVu Sans"/>
                <a:cs typeface="DejaVu Sans"/>
              </a:rPr>
            </a:br>
            <a:r>
              <a:rPr kumimoji="0" lang="es-UY" sz="2800" b="1" i="0" u="none" strike="noStrike" kern="1200" cap="none" spc="-1" normalizeH="0" baseline="0" noProof="0">
                <a:ln>
                  <a:noFill/>
                </a:ln>
                <a:solidFill>
                  <a:srgbClr val="0B5394"/>
                </a:solidFill>
                <a:effectLst/>
                <a:uLnTx/>
                <a:uFillTx/>
                <a:latin typeface="Arial"/>
                <a:ea typeface="DejaVu Sans"/>
                <a:cs typeface="DejaVu Sans"/>
              </a:rPr>
              <a:t> </a:t>
            </a:r>
            <a:br>
              <a:rPr kumimoji="0" sz="1800" b="0" i="0" u="none" strike="noStrike" kern="1200" cap="none" spc="0" normalizeH="0" baseline="0" noProof="0">
                <a:ln>
                  <a:noFill/>
                </a:ln>
                <a:solidFill>
                  <a:prstClr val="black"/>
                </a:solidFill>
                <a:effectLst/>
                <a:uLnTx/>
                <a:uFillTx/>
                <a:latin typeface="Arial"/>
                <a:ea typeface="DejaVu Sans"/>
                <a:cs typeface="DejaVu Sans"/>
              </a:rPr>
            </a:br>
            <a:endParaRPr kumimoji="0" lang="es-UY" sz="28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54275" name="TextShape 2"/>
          <p:cNvSpPr txBox="1">
            <a:spLocks noChangeArrowheads="1"/>
          </p:cNvSpPr>
          <p:nvPr/>
        </p:nvSpPr>
        <p:spPr bwMode="auto">
          <a:xfrm>
            <a:off x="179388" y="285750"/>
            <a:ext cx="8785225" cy="5929313"/>
          </a:xfrm>
          <a:prstGeom prst="rect">
            <a:avLst/>
          </a:prstGeom>
          <a:noFill/>
          <a:ln w="9360">
            <a:noFill/>
            <a:miter lim="800000"/>
            <a:headEnd/>
            <a:tailEnd/>
          </a:ln>
        </p:spPr>
        <p:txBody>
          <a:bodyPr/>
          <a:lstStyle/>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endParaRPr kumimoji="0" lang="es-UY" sz="3000" b="0" i="0" u="none" strike="noStrike" kern="1200" cap="none" spc="0" normalizeH="0" baseline="0" noProof="0" dirty="0">
              <a:ln>
                <a:noFill/>
              </a:ln>
              <a:solidFill>
                <a:srgbClr val="000000"/>
              </a:solidFill>
              <a:effectLst/>
              <a:uLnTx/>
              <a:uFillTx/>
              <a:latin typeface="Century Gothic" pitchFamily="34" charset="0"/>
              <a:ea typeface="DejaVu Sans"/>
              <a:cs typeface="DejaVu Sans" panose="020B0603030804020204" pitchFamily="34" charset="0"/>
            </a:endParaRP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r>
              <a:rPr kumimoji="0" lang="es-UY" sz="3200" b="0" i="0" u="none" strike="noStrike" kern="1200" cap="none" spc="0" normalizeH="0" baseline="0" noProof="0" dirty="0">
                <a:ln>
                  <a:noFill/>
                </a:ln>
                <a:solidFill>
                  <a:srgbClr val="0B5394"/>
                </a:solidFill>
                <a:effectLst/>
                <a:uLnTx/>
                <a:uFillTx/>
                <a:latin typeface="Arial" charset="0"/>
                <a:ea typeface="DejaVu Sans"/>
                <a:cs typeface="DejaVu Sans" panose="020B0603030804020204" pitchFamily="34" charset="0"/>
              </a:rPr>
              <a:t>	</a:t>
            </a:r>
            <a:endParaRPr kumimoji="0" lang="es-UY" sz="3200" b="0" i="0" u="none" strike="noStrike" kern="1200" cap="none" spc="0" normalizeH="0" baseline="0" noProof="0" dirty="0">
              <a:ln>
                <a:noFill/>
              </a:ln>
              <a:solidFill>
                <a:srgbClr val="000000"/>
              </a:solidFill>
              <a:effectLst/>
              <a:uLnTx/>
              <a:uFillTx/>
              <a:latin typeface="Century Gothic" pitchFamily="34" charset="0"/>
              <a:ea typeface="DejaVu Sans"/>
              <a:cs typeface="DejaVu Sans" panose="020B0603030804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i="0" u="none" strike="noStrike" kern="1200" cap="none" spc="0" normalizeH="0" baseline="0" noProof="0" dirty="0">
                <a:ln>
                  <a:noFill/>
                </a:ln>
                <a:solidFill>
                  <a:schemeClr val="tx2"/>
                </a:solidFill>
                <a:effectLst/>
                <a:uLnTx/>
                <a:uFillTx/>
                <a:ea typeface="DejaVu Sans"/>
                <a:cs typeface="DejaVu Sans" panose="020B0603030804020204" pitchFamily="34" charset="0"/>
              </a:rPr>
              <a:t>Provisional measures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i="0" u="none" strike="noStrike" kern="1200" cap="none" spc="0" normalizeH="0" baseline="0" noProof="0" dirty="0">
              <a:ln>
                <a:noFill/>
              </a:ln>
              <a:solidFill>
                <a:schemeClr val="tx2"/>
              </a:solidFill>
              <a:effectLst/>
              <a:uLnTx/>
              <a:uFillTx/>
              <a:ea typeface="DejaVu Sans"/>
              <a:cs typeface="DejaVu Sans" panose="020B0603030804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i="0" u="none" strike="noStrike" kern="1200" cap="none" spc="0" normalizeH="0" baseline="0" noProof="0" dirty="0">
              <a:ln>
                <a:noFill/>
              </a:ln>
              <a:solidFill>
                <a:schemeClr val="tx2"/>
              </a:solidFill>
              <a:effectLst/>
              <a:uLnTx/>
              <a:uFillTx/>
              <a:ea typeface="DejaVu Sans"/>
              <a:cs typeface="DejaVu Sans" panose="020B0603030804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i="0" u="none" strike="noStrike" kern="1200" cap="none" spc="0" normalizeH="0" baseline="0" noProof="0" dirty="0">
                <a:ln>
                  <a:noFill/>
                </a:ln>
                <a:solidFill>
                  <a:schemeClr val="tx2"/>
                </a:solidFill>
                <a:effectLst/>
                <a:uLnTx/>
                <a:uFillTx/>
                <a:ea typeface="DejaVu Sans"/>
                <a:cs typeface="DejaVu Sans" panose="020B0603030804020204" pitchFamily="34" charset="0"/>
              </a:rPr>
              <a:t>What to do with the assets?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i="0" u="none" strike="noStrike" kern="1200" cap="none" spc="0" normalizeH="0" baseline="0" noProof="0" dirty="0">
              <a:ln>
                <a:noFill/>
              </a:ln>
              <a:solidFill>
                <a:schemeClr val="tx2"/>
              </a:solidFill>
              <a:effectLst/>
              <a:uLnTx/>
              <a:uFillTx/>
              <a:ea typeface="DejaVu Sans"/>
              <a:cs typeface="DejaVu Sans" panose="020B0603030804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i="0" u="none" strike="noStrike" kern="1200" cap="none" spc="0" normalizeH="0" baseline="0" noProof="0" dirty="0">
              <a:ln>
                <a:noFill/>
              </a:ln>
              <a:solidFill>
                <a:schemeClr val="tx2"/>
              </a:solidFill>
              <a:effectLst/>
              <a:uLnTx/>
              <a:uFillTx/>
              <a:ea typeface="DejaVu Sans"/>
              <a:cs typeface="DejaVu Sans" panose="020B0603030804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i="0" u="none" strike="noStrike" kern="1200" cap="none" spc="0" normalizeH="0" baseline="0" noProof="0" dirty="0">
                <a:ln>
                  <a:noFill/>
                </a:ln>
                <a:solidFill>
                  <a:schemeClr val="tx2"/>
                </a:solidFill>
                <a:effectLst/>
                <a:uLnTx/>
                <a:uFillTx/>
                <a:ea typeface="DejaVu Sans"/>
                <a:cs typeface="DejaVu Sans" panose="020B0603030804020204" pitchFamily="34" charset="0"/>
              </a:rPr>
              <a:t>How to manage them?</a:t>
            </a:r>
            <a:endParaRPr kumimoji="0" lang="es-UY" sz="3200" i="0" u="none" strike="noStrike" kern="1200" cap="none" spc="0" normalizeH="0" baseline="0" noProof="0" dirty="0">
              <a:ln>
                <a:noFill/>
              </a:ln>
              <a:solidFill>
                <a:schemeClr val="tx2"/>
              </a:solidFill>
              <a:effectLst/>
              <a:uLnTx/>
              <a:uFillTx/>
              <a:ea typeface="DejaVu Sans"/>
              <a:cs typeface="DejaVu Sans" panose="020B0603030804020204" pitchFamily="34" charset="0"/>
            </a:endParaRPr>
          </a:p>
        </p:txBody>
      </p:sp>
    </p:spTree>
    <p:extLst>
      <p:ext uri="{BB962C8B-B14F-4D97-AF65-F5344CB8AC3E}">
        <p14:creationId xmlns:p14="http://schemas.microsoft.com/office/powerpoint/2010/main" val="1348543693"/>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marR="0" lvl="0" indent="-483840" algn="ctr" defTabSz="914400" rtl="0" eaLnBrk="1" fontAlgn="auto" latinLnBrk="0" hangingPunct="1">
              <a:lnSpc>
                <a:spcPct val="100000"/>
              </a:lnSpc>
              <a:spcBef>
                <a:spcPts val="0"/>
              </a:spcBef>
              <a:spcAft>
                <a:spcPts val="0"/>
              </a:spcAft>
              <a:buClrTx/>
              <a:buSzTx/>
              <a:buFontTx/>
              <a:buNone/>
              <a:tabLst>
                <a:tab pos="0" algn="l"/>
              </a:tabLst>
              <a:defRPr/>
            </a:pPr>
            <a:br>
              <a:rPr kumimoji="0" sz="1800" b="0" i="0" u="none" strike="noStrike" kern="1200" cap="none" spc="0" normalizeH="0" baseline="0" noProof="0">
                <a:ln>
                  <a:noFill/>
                </a:ln>
                <a:solidFill>
                  <a:prstClr val="black"/>
                </a:solidFill>
                <a:effectLst/>
                <a:uLnTx/>
                <a:uFillTx/>
                <a:latin typeface="Arial"/>
                <a:ea typeface="DejaVu Sans"/>
                <a:cs typeface="DejaVu Sans"/>
              </a:rPr>
            </a:br>
            <a:r>
              <a:rPr kumimoji="0" lang="es-UY" sz="2800" b="1" i="0" u="none" strike="noStrike" kern="1200" cap="none" spc="-1" normalizeH="0" baseline="0" noProof="0">
                <a:ln>
                  <a:noFill/>
                </a:ln>
                <a:solidFill>
                  <a:srgbClr val="0B5394"/>
                </a:solidFill>
                <a:effectLst/>
                <a:uLnTx/>
                <a:uFillTx/>
                <a:latin typeface="Arial"/>
                <a:ea typeface="DejaVu Sans"/>
                <a:cs typeface="DejaVu Sans"/>
              </a:rPr>
              <a:t> </a:t>
            </a:r>
            <a:br>
              <a:rPr kumimoji="0" sz="1800" b="0" i="0" u="none" strike="noStrike" kern="1200" cap="none" spc="0" normalizeH="0" baseline="0" noProof="0">
                <a:ln>
                  <a:noFill/>
                </a:ln>
                <a:solidFill>
                  <a:prstClr val="black"/>
                </a:solidFill>
                <a:effectLst/>
                <a:uLnTx/>
                <a:uFillTx/>
                <a:latin typeface="Arial"/>
                <a:ea typeface="DejaVu Sans"/>
                <a:cs typeface="DejaVu Sans"/>
              </a:rPr>
            </a:br>
            <a:endParaRPr kumimoji="0" lang="es-UY" sz="28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54275" name="TextShape 2"/>
          <p:cNvSpPr txBox="1">
            <a:spLocks noChangeArrowheads="1"/>
          </p:cNvSpPr>
          <p:nvPr/>
        </p:nvSpPr>
        <p:spPr bwMode="auto">
          <a:xfrm>
            <a:off x="179388" y="1123950"/>
            <a:ext cx="8785225" cy="5091113"/>
          </a:xfrm>
          <a:prstGeom prst="rect">
            <a:avLst/>
          </a:prstGeom>
          <a:noFill/>
          <a:ln w="9360">
            <a:noFill/>
            <a:miter lim="800000"/>
            <a:headEnd/>
            <a:tailEnd/>
          </a:ln>
        </p:spPr>
        <p:txBody>
          <a:bodyPr/>
          <a:lstStyle/>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r>
              <a:rPr kumimoji="0" lang="es-UY" sz="3200" b="0" i="0" u="none" strike="noStrike" kern="1200" cap="none" spc="0" normalizeH="0" baseline="0" noProof="0" dirty="0">
                <a:ln>
                  <a:noFill/>
                </a:ln>
                <a:solidFill>
                  <a:srgbClr val="0B5394"/>
                </a:solidFill>
                <a:effectLst/>
                <a:uLnTx/>
                <a:uFillTx/>
                <a:latin typeface="Arial" charset="0"/>
                <a:ea typeface="DejaVu Sans"/>
                <a:cs typeface="DejaVu Sans" panose="020B0603030804020204" pitchFamily="34" charset="0"/>
              </a:rPr>
              <a:t>				</a:t>
            </a:r>
            <a:endParaRPr kumimoji="0" lang="es-UY" sz="3200" b="0" i="0" u="none" strike="noStrike" kern="1200" cap="none" spc="0" normalizeH="0" baseline="0" noProof="0" dirty="0">
              <a:ln>
                <a:noFill/>
              </a:ln>
              <a:solidFill>
                <a:srgbClr val="000000"/>
              </a:solidFill>
              <a:effectLst/>
              <a:uLnTx/>
              <a:uFillTx/>
              <a:latin typeface="Century Gothic" pitchFamily="34" charset="0"/>
              <a:ea typeface="DejaVu Sans"/>
              <a:cs typeface="DejaVu Sans" panose="020B0603030804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rPr>
              <a:t>Examples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rPr>
              <a:t>Building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rPr>
              <a:t>Automobile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rPr>
              <a:t>Crop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rPr>
              <a:t>Livestock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rPr>
              <a:t>Company</a:t>
            </a:r>
            <a:endParaRPr kumimoji="0" lang="es-UY" sz="3200" b="0"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endParaRPr>
          </a:p>
        </p:txBody>
      </p:sp>
    </p:spTree>
    <p:extLst>
      <p:ext uri="{BB962C8B-B14F-4D97-AF65-F5344CB8AC3E}">
        <p14:creationId xmlns:p14="http://schemas.microsoft.com/office/powerpoint/2010/main" val="1607343130"/>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marR="0" lvl="0" indent="-483840" algn="ctr" defTabSz="914400" rtl="0" eaLnBrk="1" fontAlgn="auto" latinLnBrk="0" hangingPunct="1">
              <a:lnSpc>
                <a:spcPct val="100000"/>
              </a:lnSpc>
              <a:spcBef>
                <a:spcPts val="0"/>
              </a:spcBef>
              <a:spcAft>
                <a:spcPts val="0"/>
              </a:spcAft>
              <a:buClrTx/>
              <a:buSzTx/>
              <a:buFontTx/>
              <a:buNone/>
              <a:tabLst>
                <a:tab pos="0" algn="l"/>
              </a:tabLst>
              <a:defRPr/>
            </a:pPr>
            <a:br>
              <a:rPr kumimoji="0" sz="1800" b="0" i="0" u="none" strike="noStrike" kern="1200" cap="none" spc="0" normalizeH="0" baseline="0" noProof="0">
                <a:ln>
                  <a:noFill/>
                </a:ln>
                <a:solidFill>
                  <a:prstClr val="black"/>
                </a:solidFill>
                <a:effectLst/>
                <a:uLnTx/>
                <a:uFillTx/>
                <a:latin typeface="Arial"/>
                <a:ea typeface="DejaVu Sans"/>
                <a:cs typeface="DejaVu Sans"/>
              </a:rPr>
            </a:br>
            <a:r>
              <a:rPr kumimoji="0" lang="es-UY" sz="2800" b="1" i="0" u="none" strike="noStrike" kern="1200" cap="none" spc="-1" normalizeH="0" baseline="0" noProof="0">
                <a:ln>
                  <a:noFill/>
                </a:ln>
                <a:solidFill>
                  <a:srgbClr val="0B5394"/>
                </a:solidFill>
                <a:effectLst/>
                <a:uLnTx/>
                <a:uFillTx/>
                <a:latin typeface="Arial"/>
                <a:ea typeface="DejaVu Sans"/>
                <a:cs typeface="DejaVu Sans"/>
              </a:rPr>
              <a:t> </a:t>
            </a:r>
            <a:br>
              <a:rPr kumimoji="0" sz="1800" b="0" i="0" u="none" strike="noStrike" kern="1200" cap="none" spc="0" normalizeH="0" baseline="0" noProof="0">
                <a:ln>
                  <a:noFill/>
                </a:ln>
                <a:solidFill>
                  <a:prstClr val="black"/>
                </a:solidFill>
                <a:effectLst/>
                <a:uLnTx/>
                <a:uFillTx/>
                <a:latin typeface="Arial"/>
                <a:ea typeface="DejaVu Sans"/>
                <a:cs typeface="DejaVu Sans"/>
              </a:rPr>
            </a:br>
            <a:endParaRPr kumimoji="0" lang="es-UY" sz="28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54275" name="TextShape 2"/>
          <p:cNvSpPr txBox="1">
            <a:spLocks noChangeArrowheads="1"/>
          </p:cNvSpPr>
          <p:nvPr/>
        </p:nvSpPr>
        <p:spPr bwMode="auto">
          <a:xfrm>
            <a:off x="179388" y="285750"/>
            <a:ext cx="8785225" cy="5929313"/>
          </a:xfrm>
          <a:prstGeom prst="rect">
            <a:avLst/>
          </a:prstGeom>
          <a:noFill/>
          <a:ln w="9360">
            <a:noFill/>
            <a:miter lim="800000"/>
            <a:headEnd/>
            <a:tailEnd/>
          </a:ln>
        </p:spPr>
        <p:txBody>
          <a:bodyPr/>
          <a:lstStyle/>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r>
              <a:rPr kumimoji="0" lang="es-UY" sz="3200" b="0" i="0" u="none" strike="noStrike" kern="1200" cap="none" spc="0" normalizeH="0" baseline="0" noProof="0" dirty="0">
                <a:ln>
                  <a:noFill/>
                </a:ln>
                <a:solidFill>
                  <a:srgbClr val="0B5394"/>
                </a:solidFill>
                <a:effectLst/>
                <a:uLnTx/>
                <a:uFillTx/>
                <a:latin typeface="Arial" charset="0"/>
                <a:ea typeface="DejaVu Sans"/>
                <a:cs typeface="DejaVu Sans" panose="020B0603030804020204" pitchFamily="34" charset="0"/>
              </a:rPr>
              <a:t>				</a:t>
            </a:r>
            <a:endParaRPr kumimoji="0" lang="es-UY" sz="3200" b="0" i="0" u="none" strike="noStrike" kern="1200" cap="none" spc="0" normalizeH="0" baseline="0" noProof="0" dirty="0">
              <a:ln>
                <a:noFill/>
              </a:ln>
              <a:solidFill>
                <a:srgbClr val="000000"/>
              </a:solidFill>
              <a:effectLst/>
              <a:uLnTx/>
              <a:uFillTx/>
              <a:latin typeface="Century Gothic" pitchFamily="34" charset="0"/>
              <a:ea typeface="DejaVu Sans"/>
              <a:cs typeface="DejaVu Sans" panose="020B0603030804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UY" sz="3200" b="1" i="0" u="none" strike="noStrike" kern="1200" cap="none" spc="0" normalizeH="0" baseline="0" noProof="0" dirty="0" err="1">
                <a:ln>
                  <a:noFill/>
                </a:ln>
                <a:solidFill>
                  <a:schemeClr val="tx2"/>
                </a:solidFill>
                <a:effectLst/>
                <a:uLnTx/>
                <a:uFillTx/>
                <a:latin typeface="+mj-lt"/>
                <a:ea typeface="DejaVu Sans"/>
                <a:cs typeface="DejaVu Sans" panose="020B0603030804020204" pitchFamily="34" charset="0"/>
              </a:rPr>
              <a:t>Effective</a:t>
            </a:r>
            <a:r>
              <a:rPr kumimoji="0" lang="es-UY" sz="3200" b="1" i="0"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rPr>
              <a:t> </a:t>
            </a:r>
            <a:r>
              <a:rPr kumimoji="0" lang="es-UY" sz="3200" b="1" i="0" u="none" strike="noStrike" kern="1200" cap="none" spc="0" normalizeH="0" baseline="0" noProof="0" dirty="0" err="1">
                <a:ln>
                  <a:noFill/>
                </a:ln>
                <a:solidFill>
                  <a:schemeClr val="tx2"/>
                </a:solidFill>
                <a:effectLst/>
                <a:uLnTx/>
                <a:uFillTx/>
                <a:latin typeface="+mj-lt"/>
                <a:ea typeface="DejaVu Sans"/>
                <a:cs typeface="DejaVu Sans" panose="020B0603030804020204" pitchFamily="34" charset="0"/>
              </a:rPr>
              <a:t>system</a:t>
            </a:r>
            <a:endParaRPr kumimoji="0" lang="es-UY" sz="3200" b="1" i="0" u="none" strike="noStrike" kern="1200" cap="none" spc="0" normalizeH="0" noProof="0" dirty="0">
              <a:ln>
                <a:noFill/>
              </a:ln>
              <a:solidFill>
                <a:schemeClr val="tx2"/>
              </a:solidFill>
              <a:effectLst/>
              <a:uLnTx/>
              <a:uFillTx/>
              <a:latin typeface="+mj-lt"/>
              <a:ea typeface="DejaVu Sans"/>
              <a:cs typeface="DejaVu Sans" panose="020B0603030804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UY" sz="3200" b="1" i="0" u="none" strike="noStrike" kern="1200" cap="none" spc="0" normalizeH="0" noProof="0" dirty="0">
              <a:ln>
                <a:noFill/>
              </a:ln>
              <a:solidFill>
                <a:schemeClr val="tx2"/>
              </a:solidFill>
              <a:effectLst/>
              <a:uLnTx/>
              <a:uFillTx/>
              <a:latin typeface="Arial" charset="0"/>
              <a:ea typeface="DejaVu Sans"/>
              <a:cs typeface="DejaVu Sans" panose="020B0603030804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UY" sz="3200" i="0" u="none" strike="noStrike" kern="1200" cap="none" spc="0" normalizeH="0" noProof="0" dirty="0">
              <a:ln>
                <a:noFill/>
              </a:ln>
              <a:solidFill>
                <a:schemeClr val="tx2"/>
              </a:solidFill>
              <a:effectLst/>
              <a:uLnTx/>
              <a:uFillTx/>
              <a:ea typeface="DejaVu Sans"/>
            </a:endParaRPr>
          </a:p>
          <a:p>
            <a:pPr marL="457200" marR="0" lvl="0" indent="-457200" algn="just" defTabSz="914400" rtl="0" eaLnBrk="1" fontAlgn="base" latinLnBrk="0" hangingPunct="1">
              <a:lnSpc>
                <a:spcPct val="100000"/>
              </a:lnSpc>
              <a:spcBef>
                <a:spcPct val="0"/>
              </a:spcBef>
              <a:spcAft>
                <a:spcPct val="0"/>
              </a:spcAft>
              <a:buClrTx/>
              <a:buSzTx/>
              <a:buFontTx/>
              <a:buChar char="-"/>
              <a:tabLst/>
              <a:defRPr/>
            </a:pPr>
            <a:r>
              <a:rPr lang="en-GB" sz="3200" baseline="0" dirty="0">
                <a:solidFill>
                  <a:schemeClr val="tx2"/>
                </a:solidFill>
                <a:ea typeface="DejaVu Sans"/>
              </a:rPr>
              <a:t>Confiscate criminals' money and assets</a:t>
            </a:r>
          </a:p>
          <a:p>
            <a:pPr marL="457200" marR="0" lvl="0" indent="-457200" algn="just" defTabSz="914400" rtl="0" eaLnBrk="1" fontAlgn="base" latinLnBrk="0" hangingPunct="1">
              <a:lnSpc>
                <a:spcPct val="100000"/>
              </a:lnSpc>
              <a:spcBef>
                <a:spcPct val="0"/>
              </a:spcBef>
              <a:spcAft>
                <a:spcPct val="0"/>
              </a:spcAft>
              <a:buClrTx/>
              <a:buSzTx/>
              <a:buFontTx/>
              <a:buChar char="-"/>
              <a:tabLst/>
              <a:defRPr/>
            </a:pPr>
            <a:r>
              <a:rPr lang="en-GB" sz="3200" baseline="0" dirty="0">
                <a:solidFill>
                  <a:schemeClr val="tx2"/>
                </a:solidFill>
                <a:ea typeface="DejaVu Sans"/>
              </a:rPr>
              <a:t>Confiscate instruments of crime</a:t>
            </a:r>
          </a:p>
          <a:p>
            <a:pPr marL="457200" marR="0" lvl="0" indent="-457200" algn="just" defTabSz="914400" rtl="0" eaLnBrk="1" fontAlgn="base" latinLnBrk="0" hangingPunct="1">
              <a:lnSpc>
                <a:spcPct val="100000"/>
              </a:lnSpc>
              <a:spcBef>
                <a:spcPct val="0"/>
              </a:spcBef>
              <a:spcAft>
                <a:spcPct val="0"/>
              </a:spcAft>
              <a:buClrTx/>
              <a:buSzTx/>
              <a:buFontTx/>
              <a:buChar char="-"/>
              <a:tabLst/>
              <a:defRPr/>
            </a:pPr>
            <a:r>
              <a:rPr lang="en-GB" sz="3200" baseline="0" dirty="0">
                <a:solidFill>
                  <a:schemeClr val="tx2"/>
                </a:solidFill>
                <a:ea typeface="DejaVu Sans"/>
              </a:rPr>
              <a:t>Manage them</a:t>
            </a:r>
          </a:p>
          <a:p>
            <a:pPr marL="457200" marR="0" lvl="0" indent="-457200" algn="just" defTabSz="914400" rtl="0" eaLnBrk="1" fontAlgn="base" latinLnBrk="0" hangingPunct="1">
              <a:lnSpc>
                <a:spcPct val="100000"/>
              </a:lnSpc>
              <a:spcBef>
                <a:spcPct val="0"/>
              </a:spcBef>
              <a:spcAft>
                <a:spcPct val="0"/>
              </a:spcAft>
              <a:buClrTx/>
              <a:buSzTx/>
              <a:buFontTx/>
              <a:buChar char="-"/>
              <a:tabLst/>
              <a:defRPr/>
            </a:pPr>
            <a:r>
              <a:rPr lang="en-GB" sz="3200" baseline="0" dirty="0">
                <a:solidFill>
                  <a:schemeClr val="tx2"/>
                </a:solidFill>
                <a:ea typeface="DejaVu Sans"/>
              </a:rPr>
              <a:t>Sharing or returning them</a:t>
            </a:r>
            <a:endParaRPr kumimoji="0" lang="es-UY" sz="3200" b="0" i="0" u="none" strike="noStrike" kern="1200" cap="none" spc="0" normalizeH="0" baseline="0" noProof="0" dirty="0">
              <a:ln>
                <a:noFill/>
              </a:ln>
              <a:solidFill>
                <a:srgbClr val="0F6FC6"/>
              </a:solidFill>
              <a:effectLst/>
              <a:uLnTx/>
              <a:uFillTx/>
              <a:latin typeface="Arial" charset="0"/>
              <a:ea typeface="DejaVu Sans"/>
              <a:cs typeface="DejaVu Sans" panose="020B0603030804020204" pitchFamily="34" charset="0"/>
            </a:endParaRPr>
          </a:p>
        </p:txBody>
      </p:sp>
    </p:spTree>
    <p:extLst>
      <p:ext uri="{BB962C8B-B14F-4D97-AF65-F5344CB8AC3E}">
        <p14:creationId xmlns:p14="http://schemas.microsoft.com/office/powerpoint/2010/main" val="3737153040"/>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marR="0" lvl="0" indent="-483840" algn="ctr" defTabSz="914400" rtl="0" eaLnBrk="1" fontAlgn="auto" latinLnBrk="0" hangingPunct="1">
              <a:lnSpc>
                <a:spcPct val="100000"/>
              </a:lnSpc>
              <a:spcBef>
                <a:spcPts val="0"/>
              </a:spcBef>
              <a:spcAft>
                <a:spcPts val="0"/>
              </a:spcAft>
              <a:buClrTx/>
              <a:buSzTx/>
              <a:buFontTx/>
              <a:buNone/>
              <a:tabLst>
                <a:tab pos="0" algn="l"/>
              </a:tabLst>
              <a:defRPr/>
            </a:pPr>
            <a:br>
              <a:rPr kumimoji="0" sz="1800" b="0" i="0" u="none" strike="noStrike" kern="1200" cap="none" spc="0" normalizeH="0" baseline="0" noProof="0">
                <a:ln>
                  <a:noFill/>
                </a:ln>
                <a:solidFill>
                  <a:prstClr val="black"/>
                </a:solidFill>
                <a:effectLst/>
                <a:uLnTx/>
                <a:uFillTx/>
                <a:latin typeface="Arial"/>
                <a:ea typeface="DejaVu Sans"/>
                <a:cs typeface="DejaVu Sans"/>
              </a:rPr>
            </a:br>
            <a:r>
              <a:rPr kumimoji="0" lang="es-UY" sz="2800" b="1" i="0" u="none" strike="noStrike" kern="1200" cap="none" spc="-1" normalizeH="0" baseline="0" noProof="0">
                <a:ln>
                  <a:noFill/>
                </a:ln>
                <a:solidFill>
                  <a:srgbClr val="0B5394"/>
                </a:solidFill>
                <a:effectLst/>
                <a:uLnTx/>
                <a:uFillTx/>
                <a:latin typeface="Arial"/>
                <a:ea typeface="DejaVu Sans"/>
                <a:cs typeface="DejaVu Sans"/>
              </a:rPr>
              <a:t> </a:t>
            </a:r>
            <a:br>
              <a:rPr kumimoji="0" sz="1800" b="0" i="0" u="none" strike="noStrike" kern="1200" cap="none" spc="0" normalizeH="0" baseline="0" noProof="0">
                <a:ln>
                  <a:noFill/>
                </a:ln>
                <a:solidFill>
                  <a:prstClr val="black"/>
                </a:solidFill>
                <a:effectLst/>
                <a:uLnTx/>
                <a:uFillTx/>
                <a:latin typeface="Arial"/>
                <a:ea typeface="DejaVu Sans"/>
                <a:cs typeface="DejaVu Sans"/>
              </a:rPr>
            </a:br>
            <a:endParaRPr kumimoji="0" lang="es-UY" sz="28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54275" name="TextShape 2"/>
          <p:cNvSpPr txBox="1">
            <a:spLocks noChangeArrowheads="1"/>
          </p:cNvSpPr>
          <p:nvPr/>
        </p:nvSpPr>
        <p:spPr bwMode="auto">
          <a:xfrm>
            <a:off x="179388" y="1123950"/>
            <a:ext cx="8785225" cy="5091113"/>
          </a:xfrm>
          <a:prstGeom prst="rect">
            <a:avLst/>
          </a:prstGeom>
          <a:noFill/>
          <a:ln w="9360">
            <a:noFill/>
            <a:miter lim="800000"/>
            <a:headEnd/>
            <a:tailEnd/>
          </a:ln>
        </p:spPr>
        <p:txBody>
          <a:bodyPr/>
          <a:lstStyle/>
          <a:p>
            <a:pPr marL="447675" marR="0" lvl="0" indent="-381000" algn="ctr" defTabSz="914400" rtl="0" eaLnBrk="1" fontAlgn="base" latinLnBrk="0" hangingPunct="1">
              <a:lnSpc>
                <a:spcPct val="100000"/>
              </a:lnSpc>
              <a:spcBef>
                <a:spcPts val="638"/>
              </a:spcBef>
              <a:spcAft>
                <a:spcPct val="0"/>
              </a:spcAft>
              <a:buClrTx/>
              <a:buSzTx/>
              <a:buFontTx/>
              <a:buNone/>
              <a:tabLst>
                <a:tab pos="0" algn="l"/>
              </a:tabLst>
              <a:defRPr/>
            </a:pPr>
            <a:r>
              <a:rPr lang="en-GB" sz="3200" b="1" dirty="0">
                <a:solidFill>
                  <a:schemeClr val="tx2"/>
                </a:solidFill>
                <a:latin typeface="+mj-lt"/>
                <a:ea typeface="DejaVu Sans"/>
              </a:rPr>
              <a:t>CONCLUSION </a:t>
            </a:r>
          </a:p>
          <a:p>
            <a:pPr marL="447675" marR="0" lvl="0" indent="-381000" algn="ctr" defTabSz="914400" rtl="0" eaLnBrk="1" fontAlgn="base" latinLnBrk="0" hangingPunct="1">
              <a:lnSpc>
                <a:spcPct val="100000"/>
              </a:lnSpc>
              <a:spcBef>
                <a:spcPts val="638"/>
              </a:spcBef>
              <a:spcAft>
                <a:spcPct val="0"/>
              </a:spcAft>
              <a:buClrTx/>
              <a:buSzTx/>
              <a:buFontTx/>
              <a:buNone/>
              <a:tabLst>
                <a:tab pos="0" algn="l"/>
              </a:tabLst>
              <a:defRPr/>
            </a:pPr>
            <a:endParaRPr lang="en-GB" sz="3200" b="1" dirty="0">
              <a:solidFill>
                <a:schemeClr val="tx2"/>
              </a:solidFill>
              <a:latin typeface="+mj-lt"/>
              <a:ea typeface="DejaVu Sans"/>
            </a:endParaRPr>
          </a:p>
          <a:p>
            <a:pPr marL="447675" marR="0" lvl="0" indent="-381000" defTabSz="914400" rtl="0" eaLnBrk="1" fontAlgn="base" latinLnBrk="0" hangingPunct="1">
              <a:lnSpc>
                <a:spcPct val="100000"/>
              </a:lnSpc>
              <a:spcBef>
                <a:spcPts val="638"/>
              </a:spcBef>
              <a:spcAft>
                <a:spcPct val="0"/>
              </a:spcAft>
              <a:buClrTx/>
              <a:buSzTx/>
              <a:buFontTx/>
              <a:buNone/>
              <a:tabLst>
                <a:tab pos="0" algn="l"/>
              </a:tabLst>
              <a:defRPr/>
            </a:pPr>
            <a:endParaRPr lang="en-GB" sz="3200" dirty="0">
              <a:solidFill>
                <a:schemeClr val="tx2"/>
              </a:solidFill>
              <a:latin typeface="+mj-lt"/>
              <a:ea typeface="DejaVu Sans"/>
            </a:endParaRPr>
          </a:p>
          <a:p>
            <a:pPr marL="447675" marR="0" lvl="0" indent="-381000" defTabSz="914400" rtl="0" eaLnBrk="1" fontAlgn="base" latinLnBrk="0" hangingPunct="1">
              <a:lnSpc>
                <a:spcPct val="100000"/>
              </a:lnSpc>
              <a:spcBef>
                <a:spcPts val="638"/>
              </a:spcBef>
              <a:spcAft>
                <a:spcPct val="0"/>
              </a:spcAft>
              <a:buClrTx/>
              <a:buSzTx/>
              <a:buFontTx/>
              <a:buNone/>
              <a:tabLst>
                <a:tab pos="0" algn="l"/>
              </a:tabLst>
              <a:defRPr/>
            </a:pPr>
            <a:r>
              <a:rPr lang="en-GB" sz="3200" dirty="0">
                <a:solidFill>
                  <a:schemeClr val="tx2"/>
                </a:solidFill>
                <a:latin typeface="+mj-lt"/>
                <a:ea typeface="DejaVu Sans"/>
              </a:rPr>
              <a:t>    DEPRIVING CRIMINALS OF THEIR ILLICIT PROCEEDS</a:t>
            </a:r>
            <a:endParaRPr kumimoji="0" lang="es-UY" sz="3200" i="0" u="none" strike="noStrike" kern="1200" cap="none" spc="0" normalizeH="0" baseline="0" noProof="0" dirty="0">
              <a:ln>
                <a:noFill/>
              </a:ln>
              <a:solidFill>
                <a:srgbClr val="0F6FC6"/>
              </a:solidFill>
              <a:effectLst/>
              <a:uLnTx/>
              <a:uFillTx/>
              <a:latin typeface="Arial" charset="0"/>
              <a:ea typeface="DejaVu Sans"/>
              <a:cs typeface="DejaVu Sans" panose="020B0603030804020204" pitchFamily="34" charset="0"/>
            </a:endParaRPr>
          </a:p>
        </p:txBody>
      </p:sp>
    </p:spTree>
    <p:extLst>
      <p:ext uri="{BB962C8B-B14F-4D97-AF65-F5344CB8AC3E}">
        <p14:creationId xmlns:p14="http://schemas.microsoft.com/office/powerpoint/2010/main" val="3823835608"/>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marR="0" lvl="0" indent="-483840" algn="ctr" defTabSz="914400" rtl="0" eaLnBrk="1" fontAlgn="auto" latinLnBrk="0" hangingPunct="1">
              <a:lnSpc>
                <a:spcPct val="100000"/>
              </a:lnSpc>
              <a:spcBef>
                <a:spcPts val="0"/>
              </a:spcBef>
              <a:spcAft>
                <a:spcPts val="0"/>
              </a:spcAft>
              <a:buClrTx/>
              <a:buSzTx/>
              <a:buFontTx/>
              <a:buNone/>
              <a:tabLst>
                <a:tab pos="0" algn="l"/>
              </a:tabLst>
              <a:defRPr/>
            </a:pPr>
            <a:br>
              <a:rPr kumimoji="0" sz="1800" b="0" i="0" u="none" strike="noStrike" kern="1200" cap="none" spc="0" normalizeH="0" baseline="0" noProof="0">
                <a:ln>
                  <a:noFill/>
                </a:ln>
                <a:solidFill>
                  <a:prstClr val="black"/>
                </a:solidFill>
                <a:effectLst/>
                <a:uLnTx/>
                <a:uFillTx/>
                <a:latin typeface="Arial"/>
                <a:ea typeface="DejaVu Sans"/>
                <a:cs typeface="DejaVu Sans"/>
              </a:rPr>
            </a:br>
            <a:r>
              <a:rPr kumimoji="0" lang="es-UY" sz="2800" b="1" i="0" u="none" strike="noStrike" kern="1200" cap="none" spc="-1" normalizeH="0" baseline="0" noProof="0">
                <a:ln>
                  <a:noFill/>
                </a:ln>
                <a:solidFill>
                  <a:srgbClr val="0B5394"/>
                </a:solidFill>
                <a:effectLst/>
                <a:uLnTx/>
                <a:uFillTx/>
                <a:latin typeface="Arial"/>
                <a:ea typeface="DejaVu Sans"/>
                <a:cs typeface="DejaVu Sans"/>
              </a:rPr>
              <a:t> </a:t>
            </a:r>
            <a:br>
              <a:rPr kumimoji="0" sz="1800" b="0" i="0" u="none" strike="noStrike" kern="1200" cap="none" spc="0" normalizeH="0" baseline="0" noProof="0">
                <a:ln>
                  <a:noFill/>
                </a:ln>
                <a:solidFill>
                  <a:prstClr val="black"/>
                </a:solidFill>
                <a:effectLst/>
                <a:uLnTx/>
                <a:uFillTx/>
                <a:latin typeface="Arial"/>
                <a:ea typeface="DejaVu Sans"/>
                <a:cs typeface="DejaVu Sans"/>
              </a:rPr>
            </a:br>
            <a:endParaRPr kumimoji="0" lang="es-UY" sz="2800" b="0" i="0" u="none" strike="noStrike" kern="1200" cap="none" spc="-1" normalizeH="0" baseline="0" noProof="0">
              <a:ln>
                <a:noFill/>
              </a:ln>
              <a:solidFill>
                <a:srgbClr val="000000"/>
              </a:solidFill>
              <a:effectLst/>
              <a:uLnTx/>
              <a:uFillTx/>
              <a:latin typeface="Arial"/>
              <a:ea typeface="DejaVu Sans"/>
              <a:cs typeface="DejaVu Sans"/>
            </a:endParaRPr>
          </a:p>
        </p:txBody>
      </p:sp>
      <p:sp>
        <p:nvSpPr>
          <p:cNvPr id="54275" name="TextShape 2"/>
          <p:cNvSpPr txBox="1">
            <a:spLocks noChangeArrowheads="1"/>
          </p:cNvSpPr>
          <p:nvPr/>
        </p:nvSpPr>
        <p:spPr bwMode="auto">
          <a:xfrm>
            <a:off x="179388" y="1123950"/>
            <a:ext cx="8785225" cy="5091113"/>
          </a:xfrm>
          <a:prstGeom prst="rect">
            <a:avLst/>
          </a:prstGeom>
          <a:noFill/>
          <a:ln w="9360">
            <a:noFill/>
            <a:miter lim="800000"/>
            <a:headEnd/>
            <a:tailEnd/>
          </a:ln>
        </p:spPr>
        <p:txBody>
          <a:bodyPr/>
          <a:lstStyle/>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r>
              <a:rPr kumimoji="0" lang="es-UY" sz="3200" b="0" i="0" u="none" strike="noStrike" kern="1200" cap="none" spc="0" normalizeH="0" baseline="0" noProof="0" dirty="0">
                <a:ln>
                  <a:noFill/>
                </a:ln>
                <a:solidFill>
                  <a:srgbClr val="0B5394"/>
                </a:solidFill>
                <a:effectLst/>
                <a:uLnTx/>
                <a:uFillTx/>
                <a:latin typeface="Arial" charset="0"/>
                <a:ea typeface="DejaVu Sans"/>
                <a:cs typeface="DejaVu Sans" panose="020B0603030804020204" pitchFamily="34" charset="0"/>
              </a:rPr>
              <a:t>				</a:t>
            </a:r>
            <a:r>
              <a:rPr lang="en-GB" sz="3200" b="1" dirty="0">
                <a:solidFill>
                  <a:schemeClr val="tx2"/>
                </a:solidFill>
                <a:latin typeface="+mj-lt"/>
                <a:ea typeface="DejaVu Sans"/>
              </a:rPr>
              <a:t>BREACK GROUP EXERCISE</a:t>
            </a: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endParaRPr lang="en-GB" sz="3200" b="1" dirty="0">
              <a:solidFill>
                <a:schemeClr val="tx2"/>
              </a:solidFill>
              <a:latin typeface="+mj-lt"/>
              <a:ea typeface="DejaVu Sans"/>
            </a:endParaRP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endParaRPr lang="en-GB" sz="3200" b="1" dirty="0">
              <a:solidFill>
                <a:schemeClr val="tx2"/>
              </a:solidFill>
              <a:latin typeface="+mj-lt"/>
              <a:ea typeface="DejaVu Sans"/>
            </a:endParaRP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r>
              <a:rPr lang="en-GB" sz="3200" b="1" dirty="0">
                <a:solidFill>
                  <a:schemeClr val="tx2"/>
                </a:solidFill>
                <a:latin typeface="+mj-lt"/>
                <a:ea typeface="DejaVu Sans"/>
              </a:rPr>
              <a:t>HOW TO DEAL WITH THE CHALLENGES OF MONEY LAUNDERING INVESTIGATIONS?</a:t>
            </a:r>
            <a:endParaRPr kumimoji="0" lang="es-UY" sz="3200" b="1" i="1"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endParaRP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endParaRPr lang="es-UY" sz="3200" b="1" i="1" dirty="0">
              <a:solidFill>
                <a:schemeClr val="tx2"/>
              </a:solidFill>
              <a:latin typeface="+mj-lt"/>
              <a:ea typeface="DejaVu Sans"/>
              <a:cs typeface="DejaVu Sans" panose="020B0603030804020204" pitchFamily="34" charset="0"/>
            </a:endParaRPr>
          </a:p>
          <a:p>
            <a:pPr marL="447675" marR="0" lvl="0" indent="-381000" algn="just" defTabSz="914400" rtl="0" eaLnBrk="1" fontAlgn="base" latinLnBrk="0" hangingPunct="1">
              <a:lnSpc>
                <a:spcPct val="100000"/>
              </a:lnSpc>
              <a:spcBef>
                <a:spcPts val="638"/>
              </a:spcBef>
              <a:spcAft>
                <a:spcPct val="0"/>
              </a:spcAft>
              <a:buClrTx/>
              <a:buSzTx/>
              <a:buFontTx/>
              <a:buNone/>
              <a:tabLst>
                <a:tab pos="0" algn="l"/>
              </a:tabLst>
              <a:defRPr/>
            </a:pPr>
            <a:endParaRPr kumimoji="0" lang="es-UY" sz="3200" i="1" u="none" strike="noStrike" kern="1200" cap="none" spc="0" normalizeH="0" baseline="0" noProof="0" dirty="0">
              <a:ln>
                <a:noFill/>
              </a:ln>
              <a:solidFill>
                <a:schemeClr val="tx2"/>
              </a:solidFill>
              <a:effectLst/>
              <a:uLnTx/>
              <a:uFillTx/>
              <a:latin typeface="+mj-lt"/>
              <a:ea typeface="DejaVu Sans"/>
              <a:cs typeface="DejaVu Sans" panose="020B0603030804020204" pitchFamily="34" charset="0"/>
            </a:endParaRPr>
          </a:p>
          <a:p>
            <a:pPr marL="457200" marR="0" lvl="0" indent="-457200" algn="ctr" defTabSz="914400" rtl="0" eaLnBrk="1" fontAlgn="base" latinLnBrk="0" hangingPunct="1">
              <a:lnSpc>
                <a:spcPct val="100000"/>
              </a:lnSpc>
              <a:spcBef>
                <a:spcPct val="0"/>
              </a:spcBef>
              <a:spcAft>
                <a:spcPct val="0"/>
              </a:spcAft>
              <a:buClrTx/>
              <a:buSzTx/>
              <a:buFontTx/>
              <a:buChar char="-"/>
              <a:tabLst/>
              <a:defRPr/>
            </a:pPr>
            <a:endParaRPr kumimoji="0" lang="es-UY" sz="3200" b="0" i="0" u="none" strike="noStrike" kern="1200" cap="none" spc="0" normalizeH="0" baseline="0" noProof="0" dirty="0">
              <a:ln>
                <a:noFill/>
              </a:ln>
              <a:solidFill>
                <a:srgbClr val="0F6FC6"/>
              </a:solidFill>
              <a:effectLst/>
              <a:uLnTx/>
              <a:uFillTx/>
              <a:latin typeface="Arial" charset="0"/>
              <a:ea typeface="DejaVu Sans"/>
              <a:cs typeface="DejaVu Sans" panose="020B0603030804020204" pitchFamily="34" charset="0"/>
            </a:endParaRPr>
          </a:p>
        </p:txBody>
      </p:sp>
    </p:spTree>
    <p:extLst>
      <p:ext uri="{BB962C8B-B14F-4D97-AF65-F5344CB8AC3E}">
        <p14:creationId xmlns:p14="http://schemas.microsoft.com/office/powerpoint/2010/main" val="2234230302"/>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5634" name="Rectangle 2"/>
          <p:cNvSpPr>
            <a:spLocks noGrp="1" noChangeArrowheads="1"/>
          </p:cNvSpPr>
          <p:nvPr>
            <p:ph type="title" idx="4294967295"/>
          </p:nvPr>
        </p:nvSpPr>
        <p:spPr>
          <a:xfrm>
            <a:off x="0" y="155575"/>
            <a:ext cx="8231188" cy="1185863"/>
          </a:xfrm>
        </p:spPr>
        <p:txBody>
          <a:bodyPr lIns="92065" tIns="46033" rIns="92065" bIns="46033" anchor="b">
            <a:noAutofit/>
          </a:bodyPr>
          <a:lstStyle/>
          <a:p>
            <a:pPr algn="ctr">
              <a:defRPr/>
            </a:pPr>
            <a:r>
              <a:rPr lang="es-ES_tradnl" sz="2800" dirty="0">
                <a:solidFill>
                  <a:schemeClr val="accent1"/>
                </a:solidFill>
                <a:cs typeface="Arial" pitchFamily="34" charset="0"/>
              </a:rPr>
              <a:t>     </a:t>
            </a:r>
            <a:r>
              <a:rPr lang="en-GB" sz="2800" b="1" dirty="0">
                <a:solidFill>
                  <a:schemeClr val="tx2"/>
                </a:solidFill>
                <a:effectLst>
                  <a:outerShdw blurRad="38100" dist="38100" dir="2700000" algn="tl">
                    <a:srgbClr val="000000">
                      <a:alpha val="43137"/>
                    </a:srgbClr>
                  </a:outerShdw>
                </a:effectLst>
                <a:cs typeface="Calibri" pitchFamily="34" charset="0"/>
              </a:rPr>
              <a:t>LA/FTE combat system </a:t>
            </a:r>
            <a:br>
              <a:rPr lang="en-GB" sz="2800" b="1" dirty="0">
                <a:solidFill>
                  <a:schemeClr val="tx2"/>
                </a:solidFill>
                <a:effectLst>
                  <a:outerShdw blurRad="38100" dist="38100" dir="2700000" algn="tl">
                    <a:srgbClr val="000000">
                      <a:alpha val="43137"/>
                    </a:srgbClr>
                  </a:outerShdw>
                </a:effectLst>
                <a:cs typeface="Calibri" pitchFamily="34" charset="0"/>
              </a:rPr>
            </a:br>
            <a:r>
              <a:rPr lang="en-GB" sz="2800" b="1" dirty="0">
                <a:solidFill>
                  <a:schemeClr val="tx2"/>
                </a:solidFill>
                <a:effectLst>
                  <a:outerShdw blurRad="38100" dist="38100" dir="2700000" algn="tl">
                    <a:srgbClr val="000000">
                      <a:alpha val="43137"/>
                    </a:srgbClr>
                  </a:outerShdw>
                </a:effectLst>
                <a:cs typeface="Calibri" pitchFamily="34" charset="0"/>
              </a:rPr>
              <a:t>Graphic scheme of operation</a:t>
            </a:r>
            <a:endParaRPr lang="en-US" sz="2800" b="1" dirty="0">
              <a:solidFill>
                <a:schemeClr val="tx2"/>
              </a:solidFill>
              <a:effectLst>
                <a:outerShdw blurRad="38100" dist="38100" dir="2700000" algn="tl">
                  <a:srgbClr val="000000">
                    <a:alpha val="43137"/>
                  </a:srgbClr>
                </a:outerShdw>
              </a:effectLst>
              <a:cs typeface="Calibri" pitchFamily="34" charset="0"/>
            </a:endParaRPr>
          </a:p>
        </p:txBody>
      </p:sp>
      <p:sp>
        <p:nvSpPr>
          <p:cNvPr id="62467" name="Rectangle 3"/>
          <p:cNvSpPr>
            <a:spLocks noGrp="1" noChangeArrowheads="1"/>
          </p:cNvSpPr>
          <p:nvPr>
            <p:ph type="body" idx="4294967295"/>
          </p:nvPr>
        </p:nvSpPr>
        <p:spPr>
          <a:xfrm>
            <a:off x="0" y="1341438"/>
            <a:ext cx="8785225" cy="5287962"/>
          </a:xfrm>
        </p:spPr>
        <p:txBody>
          <a:bodyPr lIns="92065" tIns="46033" rIns="92065" bIns="46033"/>
          <a:lstStyle/>
          <a:p>
            <a:pPr marL="231775" indent="-231775" algn="just" defTabSz="617538">
              <a:buFontTx/>
              <a:buNone/>
            </a:pPr>
            <a:r>
              <a:rPr lang="es-UY" altLang="es-UY" b="1" dirty="0"/>
              <a:t>	</a:t>
            </a:r>
          </a:p>
        </p:txBody>
      </p:sp>
      <p:sp>
        <p:nvSpPr>
          <p:cNvPr id="62468" name="Rectangle 4"/>
          <p:cNvSpPr>
            <a:spLocks noChangeArrowheads="1"/>
          </p:cNvSpPr>
          <p:nvPr/>
        </p:nvSpPr>
        <p:spPr bwMode="auto">
          <a:xfrm>
            <a:off x="179388" y="1341438"/>
            <a:ext cx="2944812" cy="717550"/>
          </a:xfrm>
          <a:prstGeom prst="rect">
            <a:avLst/>
          </a:prstGeom>
          <a:solidFill>
            <a:srgbClr val="FFC000"/>
          </a:solidFill>
          <a:ln w="9525">
            <a:solidFill>
              <a:schemeClr val="tx1"/>
            </a:solidFill>
            <a:miter lim="800000"/>
            <a:headEnd/>
            <a:tailEnd/>
          </a:ln>
        </p:spPr>
        <p:txBody>
          <a:bodyPr wrap="none" lIns="136400" tIns="68201" rIns="136400" bIns="68201"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DejaVu Sans" panose="020B06030308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DejaVu Sans" panose="020B06030308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DejaVu Sans" panose="020B06030308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9pPr>
          </a:lstStyle>
          <a:p>
            <a:pPr marL="0" marR="0" lvl="0" indent="0" algn="ctr" defTabSz="914400" rtl="0" eaLnBrk="0" fontAlgn="base" latinLnBrk="0" hangingPunct="0">
              <a:lnSpc>
                <a:spcPct val="100000"/>
              </a:lnSpc>
              <a:spcBef>
                <a:spcPct val="0"/>
              </a:spcBef>
              <a:spcAft>
                <a:spcPct val="0"/>
              </a:spcAft>
              <a:buClr>
                <a:srgbClr val="E2D700"/>
              </a:buClr>
              <a:buSzPct val="70000"/>
              <a:buFont typeface="Wingdings" panose="05000000000000000000" pitchFamily="2" charset="2"/>
              <a:buNone/>
              <a:tabLst/>
              <a:defRPr/>
            </a:pPr>
            <a:r>
              <a:rPr kumimoji="1" lang="es-ES" altLang="es-UY" sz="1800" b="0"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panose="020B0603030804020204" pitchFamily="34" charset="0"/>
              </a:rPr>
              <a:t>PREVENTION &amp; </a:t>
            </a:r>
          </a:p>
          <a:p>
            <a:pPr marL="0" marR="0" lvl="0" indent="0" algn="ctr" defTabSz="914400" rtl="0" eaLnBrk="0" fontAlgn="base" latinLnBrk="0" hangingPunct="0">
              <a:lnSpc>
                <a:spcPct val="100000"/>
              </a:lnSpc>
              <a:spcBef>
                <a:spcPct val="0"/>
              </a:spcBef>
              <a:spcAft>
                <a:spcPct val="0"/>
              </a:spcAft>
              <a:buClr>
                <a:srgbClr val="E2D700"/>
              </a:buClr>
              <a:buSzPct val="70000"/>
              <a:buFont typeface="Wingdings" panose="05000000000000000000" pitchFamily="2" charset="2"/>
              <a:buNone/>
              <a:tabLst/>
              <a:defRPr/>
            </a:pPr>
            <a:r>
              <a:rPr kumimoji="1" lang="es-ES" altLang="es-UY" sz="1800" b="0"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panose="020B0603030804020204" pitchFamily="34" charset="0"/>
              </a:rPr>
              <a:t>DETECTION</a:t>
            </a:r>
            <a:endParaRPr kumimoji="1" lang="es-UY" altLang="es-UY" sz="1800" b="0"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panose="020B0603030804020204" pitchFamily="34" charset="0"/>
            </a:endParaRPr>
          </a:p>
        </p:txBody>
      </p:sp>
      <p:sp>
        <p:nvSpPr>
          <p:cNvPr id="16389" name="Rectangle 5"/>
          <p:cNvSpPr>
            <a:spLocks noChangeArrowheads="1"/>
          </p:cNvSpPr>
          <p:nvPr/>
        </p:nvSpPr>
        <p:spPr bwMode="auto">
          <a:xfrm>
            <a:off x="3348038" y="1412875"/>
            <a:ext cx="3095625" cy="792163"/>
          </a:xfrm>
          <a:prstGeom prst="rect">
            <a:avLst/>
          </a:prstGeom>
          <a:solidFill>
            <a:schemeClr val="tx2">
              <a:lumMod val="60000"/>
              <a:lumOff val="40000"/>
            </a:schemeClr>
          </a:solidFill>
          <a:ln w="9525">
            <a:solidFill>
              <a:schemeClr val="tx1"/>
            </a:solidFill>
            <a:miter lim="800000"/>
            <a:headEnd/>
            <a:tailEnd/>
          </a:ln>
        </p:spPr>
        <p:txBody>
          <a:bodyPr wrap="none" lIns="136400" tIns="68201" rIns="136400" bIns="68201" anchor="ctr"/>
          <a:lstStyle>
            <a:lvl1pPr algn="l">
              <a:buBlip>
                <a:blip r:embed="rId3"/>
              </a:buBlip>
              <a:defRPr sz="3200">
                <a:solidFill>
                  <a:schemeClr val="tx1"/>
                </a:solidFill>
                <a:latin typeface="Le Monde Sans Std" pitchFamily="50" charset="0"/>
              </a:defRPr>
            </a:lvl1pPr>
            <a:lvl2pPr marL="742950" indent="-285750" algn="l">
              <a:buBlip>
                <a:blip r:embed="rId4"/>
              </a:buBlip>
              <a:defRPr sz="2800">
                <a:solidFill>
                  <a:schemeClr val="tx1"/>
                </a:solidFill>
                <a:latin typeface="Le Monde Sans Std" pitchFamily="50" charset="0"/>
              </a:defRPr>
            </a:lvl2pPr>
            <a:lvl3pPr marL="1143000" indent="-228600" algn="l">
              <a:buBlip>
                <a:blip r:embed="rId5"/>
              </a:buBlip>
              <a:defRPr sz="2400">
                <a:solidFill>
                  <a:schemeClr val="tx1"/>
                </a:solidFill>
                <a:latin typeface="Le Monde Sans Std" pitchFamily="50" charset="0"/>
              </a:defRPr>
            </a:lvl3pPr>
            <a:lvl4pPr marL="1600200" indent="-228600" algn="l">
              <a:buBlip>
                <a:blip r:embed="rId5"/>
              </a:buBlip>
              <a:defRPr sz="2000">
                <a:solidFill>
                  <a:schemeClr val="tx1"/>
                </a:solidFill>
                <a:latin typeface="Le Monde Sans Std" pitchFamily="50" charset="0"/>
              </a:defRPr>
            </a:lvl4pPr>
            <a:lvl5pPr marL="2057400" indent="-228600" algn="l">
              <a:buBlip>
                <a:blip r:embed="rId5"/>
              </a:buBlip>
              <a:defRPr sz="2000">
                <a:solidFill>
                  <a:schemeClr val="tx1"/>
                </a:solidFill>
                <a:latin typeface="Le Monde Sans Std" pitchFamily="50" charset="0"/>
              </a:defRPr>
            </a:lvl5pPr>
            <a:lvl6pPr marL="2514600" indent="-228600" eaLnBrk="0" fontAlgn="base" hangingPunct="0">
              <a:spcBef>
                <a:spcPct val="20000"/>
              </a:spcBef>
              <a:spcAft>
                <a:spcPct val="0"/>
              </a:spcAft>
              <a:buSzPct val="75000"/>
              <a:buBlip>
                <a:blip r:embed="rId5"/>
              </a:buBlip>
              <a:defRPr sz="2000">
                <a:solidFill>
                  <a:schemeClr val="tx1"/>
                </a:solidFill>
                <a:latin typeface="Le Monde Sans Std" pitchFamily="50" charset="0"/>
              </a:defRPr>
            </a:lvl6pPr>
            <a:lvl7pPr marL="2971800" indent="-228600" eaLnBrk="0" fontAlgn="base" hangingPunct="0">
              <a:spcBef>
                <a:spcPct val="20000"/>
              </a:spcBef>
              <a:spcAft>
                <a:spcPct val="0"/>
              </a:spcAft>
              <a:buSzPct val="75000"/>
              <a:buBlip>
                <a:blip r:embed="rId5"/>
              </a:buBlip>
              <a:defRPr sz="2000">
                <a:solidFill>
                  <a:schemeClr val="tx1"/>
                </a:solidFill>
                <a:latin typeface="Le Monde Sans Std" pitchFamily="50" charset="0"/>
              </a:defRPr>
            </a:lvl7pPr>
            <a:lvl8pPr marL="3429000" indent="-228600" eaLnBrk="0" fontAlgn="base" hangingPunct="0">
              <a:spcBef>
                <a:spcPct val="20000"/>
              </a:spcBef>
              <a:spcAft>
                <a:spcPct val="0"/>
              </a:spcAft>
              <a:buSzPct val="75000"/>
              <a:buBlip>
                <a:blip r:embed="rId5"/>
              </a:buBlip>
              <a:defRPr sz="2000">
                <a:solidFill>
                  <a:schemeClr val="tx1"/>
                </a:solidFill>
                <a:latin typeface="Le Monde Sans Std" pitchFamily="50" charset="0"/>
              </a:defRPr>
            </a:lvl8pPr>
            <a:lvl9pPr marL="3886200" indent="-228600" eaLnBrk="0" fontAlgn="base" hangingPunct="0">
              <a:spcBef>
                <a:spcPct val="20000"/>
              </a:spcBef>
              <a:spcAft>
                <a:spcPct val="0"/>
              </a:spcAft>
              <a:buSzPct val="75000"/>
              <a:buBlip>
                <a:blip r:embed="rId5"/>
              </a:buBlip>
              <a:defRPr sz="2000">
                <a:solidFill>
                  <a:schemeClr val="tx1"/>
                </a:solidFill>
                <a:latin typeface="Le Monde Sans Std" pitchFamily="50" charset="0"/>
              </a:defRPr>
            </a:lvl9pPr>
          </a:lstStyle>
          <a:p>
            <a:pPr marL="0" marR="0" lvl="0" indent="0" algn="ctr" defTabSz="914400" rtl="0" eaLnBrk="0" fontAlgn="base" latinLnBrk="0" hangingPunct="0">
              <a:lnSpc>
                <a:spcPct val="100000"/>
              </a:lnSpc>
              <a:spcBef>
                <a:spcPct val="0"/>
              </a:spcBef>
              <a:spcAft>
                <a:spcPct val="0"/>
              </a:spcAft>
              <a:buClr>
                <a:srgbClr val="E2D700"/>
              </a:buClr>
              <a:buSzPct val="70000"/>
              <a:buFont typeface="Wingdings" pitchFamily="2" charset="2"/>
              <a:buNone/>
              <a:tabLst/>
              <a:defRPr/>
            </a:pPr>
            <a:r>
              <a:rPr kumimoji="1" lang="es-ES" altLang="es-UY" sz="1800" dirty="0" err="1">
                <a:solidFill>
                  <a:prstClr val="white"/>
                </a:solidFill>
                <a:latin typeface="Arial" charset="0"/>
                <a:ea typeface="DejaVu Sans"/>
                <a:cs typeface="DejaVu Sans" panose="020B0603030804020204" pitchFamily="34" charset="0"/>
              </a:rPr>
              <a:t>Analysis</a:t>
            </a:r>
            <a:endParaRPr kumimoji="1" lang="es-ES" altLang="es-UY" sz="1800" b="0" i="0" u="none" strike="noStrike" kern="1200" cap="none" spc="0" normalizeH="0" baseline="0" noProof="0" dirty="0">
              <a:ln>
                <a:noFill/>
              </a:ln>
              <a:solidFill>
                <a:prstClr val="white"/>
              </a:solidFill>
              <a:effectLst/>
              <a:uLnTx/>
              <a:uFillTx/>
              <a:latin typeface="Arial" charset="0"/>
              <a:ea typeface="DejaVu Sans"/>
              <a:cs typeface="DejaVu Sans" panose="020B0603030804020204" pitchFamily="34" charset="0"/>
            </a:endParaRPr>
          </a:p>
          <a:p>
            <a:pPr marL="0" marR="0" lvl="0" indent="0" algn="ctr" defTabSz="914400" rtl="0" eaLnBrk="0" fontAlgn="base" latinLnBrk="0" hangingPunct="0">
              <a:lnSpc>
                <a:spcPct val="100000"/>
              </a:lnSpc>
              <a:spcBef>
                <a:spcPct val="0"/>
              </a:spcBef>
              <a:spcAft>
                <a:spcPct val="0"/>
              </a:spcAft>
              <a:buClr>
                <a:srgbClr val="E2D700"/>
              </a:buClr>
              <a:buSzPct val="70000"/>
              <a:buFont typeface="Wingdings" pitchFamily="2" charset="2"/>
              <a:buNone/>
              <a:tabLst/>
              <a:defRPr/>
            </a:pPr>
            <a:r>
              <a:rPr kumimoji="1" lang="es-ES" altLang="es-UY" sz="1800" b="0" i="0" u="none" strike="noStrike" kern="1200" cap="none" spc="0" normalizeH="0" baseline="0" noProof="0" dirty="0">
                <a:ln>
                  <a:noFill/>
                </a:ln>
                <a:solidFill>
                  <a:prstClr val="white"/>
                </a:solidFill>
                <a:effectLst/>
                <a:uLnTx/>
                <a:uFillTx/>
                <a:latin typeface="Arial" charset="0"/>
                <a:ea typeface="DejaVu Sans"/>
                <a:cs typeface="DejaVu Sans" panose="020B0603030804020204" pitchFamily="34" charset="0"/>
              </a:rPr>
              <a:t> </a:t>
            </a:r>
            <a:r>
              <a:rPr kumimoji="1" lang="es-ES" altLang="es-UY" sz="1200" b="0" i="0" u="none" strike="noStrike" kern="1200" cap="none" spc="0" normalizeH="0" baseline="0" noProof="0" dirty="0" err="1">
                <a:ln>
                  <a:noFill/>
                </a:ln>
                <a:solidFill>
                  <a:prstClr val="white"/>
                </a:solidFill>
                <a:effectLst/>
                <a:uLnTx/>
                <a:uFillTx/>
                <a:latin typeface="Arial" charset="0"/>
                <a:ea typeface="DejaVu Sans"/>
                <a:cs typeface="DejaVu Sans" panose="020B0603030804020204" pitchFamily="34" charset="0"/>
              </a:rPr>
              <a:t>Finantial</a:t>
            </a:r>
            <a:r>
              <a:rPr kumimoji="1" lang="es-ES" altLang="es-UY" sz="1200" b="0" i="0" u="none" strike="noStrike" kern="1200" cap="none" spc="0" normalizeH="0" baseline="0" noProof="0" dirty="0">
                <a:ln>
                  <a:noFill/>
                </a:ln>
                <a:solidFill>
                  <a:prstClr val="white"/>
                </a:solidFill>
                <a:effectLst/>
                <a:uLnTx/>
                <a:uFillTx/>
                <a:latin typeface="Arial" charset="0"/>
                <a:ea typeface="DejaVu Sans"/>
                <a:cs typeface="DejaVu Sans" panose="020B0603030804020204" pitchFamily="34" charset="0"/>
              </a:rPr>
              <a:t> </a:t>
            </a:r>
            <a:r>
              <a:rPr kumimoji="1" lang="es-ES" altLang="es-UY" sz="1200" b="0" i="0" u="none" strike="noStrike" kern="1200" cap="none" spc="0" normalizeH="0" baseline="0" noProof="0" dirty="0" err="1">
                <a:ln>
                  <a:noFill/>
                </a:ln>
                <a:solidFill>
                  <a:prstClr val="white"/>
                </a:solidFill>
                <a:effectLst/>
                <a:uLnTx/>
                <a:uFillTx/>
                <a:latin typeface="Arial" charset="0"/>
                <a:ea typeface="DejaVu Sans"/>
                <a:cs typeface="DejaVu Sans" panose="020B0603030804020204" pitchFamily="34" charset="0"/>
              </a:rPr>
              <a:t>Intelligence</a:t>
            </a:r>
            <a:r>
              <a:rPr kumimoji="1" lang="es-ES" altLang="es-UY" sz="1200" b="0" i="0" u="none" strike="noStrike" kern="1200" cap="none" spc="0" normalizeH="0" baseline="0" noProof="0" dirty="0">
                <a:ln>
                  <a:noFill/>
                </a:ln>
                <a:solidFill>
                  <a:prstClr val="white"/>
                </a:solidFill>
                <a:effectLst/>
                <a:uLnTx/>
                <a:uFillTx/>
                <a:latin typeface="Arial" charset="0"/>
                <a:ea typeface="DejaVu Sans"/>
                <a:cs typeface="DejaVu Sans" panose="020B0603030804020204" pitchFamily="34" charset="0"/>
              </a:rPr>
              <a:t> </a:t>
            </a:r>
            <a:r>
              <a:rPr kumimoji="1" lang="es-ES" altLang="es-UY" sz="1200" b="0" i="0" u="none" strike="noStrike" kern="1200" cap="none" spc="0" normalizeH="0" baseline="0" noProof="0" dirty="0" err="1">
                <a:ln>
                  <a:noFill/>
                </a:ln>
                <a:solidFill>
                  <a:prstClr val="white"/>
                </a:solidFill>
                <a:effectLst/>
                <a:uLnTx/>
                <a:uFillTx/>
                <a:latin typeface="Arial" charset="0"/>
                <a:ea typeface="DejaVu Sans"/>
                <a:cs typeface="DejaVu Sans" panose="020B0603030804020204" pitchFamily="34" charset="0"/>
              </a:rPr>
              <a:t>Unit</a:t>
            </a:r>
            <a:endParaRPr kumimoji="1" lang="es-UY" altLang="es-UY" sz="1800" b="0" i="0" u="none" strike="noStrike" kern="1200" cap="none" spc="0" normalizeH="0" baseline="0" noProof="0" dirty="0">
              <a:ln>
                <a:noFill/>
              </a:ln>
              <a:solidFill>
                <a:prstClr val="white"/>
              </a:solidFill>
              <a:effectLst/>
              <a:uLnTx/>
              <a:uFillTx/>
              <a:latin typeface="Arial" charset="0"/>
              <a:ea typeface="DejaVu Sans"/>
              <a:cs typeface="DejaVu Sans" panose="020B0603030804020204" pitchFamily="34" charset="0"/>
            </a:endParaRPr>
          </a:p>
        </p:txBody>
      </p:sp>
      <p:sp>
        <p:nvSpPr>
          <p:cNvPr id="62470" name="Rectangle 6"/>
          <p:cNvSpPr>
            <a:spLocks noChangeArrowheads="1"/>
          </p:cNvSpPr>
          <p:nvPr/>
        </p:nvSpPr>
        <p:spPr bwMode="auto">
          <a:xfrm>
            <a:off x="6588125" y="1412875"/>
            <a:ext cx="2376488" cy="863600"/>
          </a:xfrm>
          <a:prstGeom prst="rect">
            <a:avLst/>
          </a:prstGeom>
          <a:solidFill>
            <a:srgbClr val="92D050"/>
          </a:solidFill>
          <a:ln w="9525">
            <a:solidFill>
              <a:schemeClr val="tx1"/>
            </a:solidFill>
            <a:miter lim="800000"/>
            <a:headEnd/>
            <a:tailEnd/>
          </a:ln>
        </p:spPr>
        <p:txBody>
          <a:bodyPr wrap="none" lIns="136400" tIns="68201" rIns="136400" bIns="68201"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DejaVu Sans" panose="020B06030308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DejaVu Sans" panose="020B06030308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DejaVu Sans" panose="020B06030308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9pPr>
          </a:lstStyle>
          <a:p>
            <a:pPr marL="0" marR="0" lvl="0" indent="0" algn="ctr" defTabSz="914400" rtl="0" eaLnBrk="0" fontAlgn="base" latinLnBrk="0" hangingPunct="0">
              <a:lnSpc>
                <a:spcPct val="100000"/>
              </a:lnSpc>
              <a:spcBef>
                <a:spcPct val="0"/>
              </a:spcBef>
              <a:spcAft>
                <a:spcPct val="0"/>
              </a:spcAft>
              <a:buClr>
                <a:srgbClr val="E2D700"/>
              </a:buClr>
              <a:buSzPct val="70000"/>
              <a:buFont typeface="Wingdings" panose="05000000000000000000" pitchFamily="2" charset="2"/>
              <a:buNone/>
              <a:tabLst/>
              <a:defRPr/>
            </a:pPr>
            <a:r>
              <a:rPr kumimoji="1" lang="en-GB" altLang="es-UY" sz="1200" b="1"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panose="020B0603030804020204" pitchFamily="34" charset="0"/>
              </a:rPr>
              <a:t>INVESTIGATION AND </a:t>
            </a:r>
          </a:p>
          <a:p>
            <a:pPr marL="0" marR="0" lvl="0" indent="0" algn="ctr" defTabSz="914400" rtl="0" eaLnBrk="0" fontAlgn="base" latinLnBrk="0" hangingPunct="0">
              <a:lnSpc>
                <a:spcPct val="100000"/>
              </a:lnSpc>
              <a:spcBef>
                <a:spcPct val="0"/>
              </a:spcBef>
              <a:spcAft>
                <a:spcPct val="0"/>
              </a:spcAft>
              <a:buClr>
                <a:srgbClr val="E2D700"/>
              </a:buClr>
              <a:buSzPct val="70000"/>
              <a:buFont typeface="Wingdings" panose="05000000000000000000" pitchFamily="2" charset="2"/>
              <a:buNone/>
              <a:tabLst/>
              <a:defRPr/>
            </a:pPr>
            <a:r>
              <a:rPr kumimoji="1" lang="en-GB" altLang="es-UY" sz="1200" b="1"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panose="020B0603030804020204" pitchFamily="34" charset="0"/>
              </a:rPr>
              <a:t>PROSECUTION</a:t>
            </a:r>
          </a:p>
          <a:p>
            <a:pPr marL="0" marR="0" lvl="0" indent="0" algn="ctr" defTabSz="914400" rtl="0" eaLnBrk="0" fontAlgn="base" latinLnBrk="0" hangingPunct="0">
              <a:lnSpc>
                <a:spcPct val="100000"/>
              </a:lnSpc>
              <a:spcBef>
                <a:spcPct val="0"/>
              </a:spcBef>
              <a:spcAft>
                <a:spcPct val="0"/>
              </a:spcAft>
              <a:buClr>
                <a:srgbClr val="E2D700"/>
              </a:buClr>
              <a:buSzPct val="70000"/>
              <a:buFont typeface="Wingdings" panose="05000000000000000000" pitchFamily="2" charset="2"/>
              <a:buNone/>
              <a:tabLst/>
              <a:defRPr/>
            </a:pPr>
            <a:r>
              <a:rPr kumimoji="1" lang="en-GB" altLang="es-UY" sz="1200" b="1"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panose="020B0603030804020204" pitchFamily="34" charset="0"/>
              </a:rPr>
              <a:t>OF CRIME</a:t>
            </a:r>
            <a:endParaRPr kumimoji="1" lang="es-UY" altLang="es-UY" sz="1200" b="1"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panose="020B0603030804020204" pitchFamily="34" charset="0"/>
            </a:endParaRPr>
          </a:p>
        </p:txBody>
      </p:sp>
      <p:sp>
        <p:nvSpPr>
          <p:cNvPr id="62471" name="Rectangle 7"/>
          <p:cNvSpPr>
            <a:spLocks noChangeArrowheads="1"/>
          </p:cNvSpPr>
          <p:nvPr/>
        </p:nvSpPr>
        <p:spPr bwMode="auto">
          <a:xfrm>
            <a:off x="609600" y="2627313"/>
            <a:ext cx="1016000" cy="573087"/>
          </a:xfrm>
          <a:prstGeom prst="rect">
            <a:avLst/>
          </a:prstGeom>
          <a:solidFill>
            <a:srgbClr val="FFC000"/>
          </a:solidFill>
          <a:ln w="9525" algn="ctr">
            <a:solidFill>
              <a:schemeClr val="tx1"/>
            </a:solidFill>
            <a:miter lim="800000"/>
            <a:headEnd/>
            <a:tailEnd/>
          </a:ln>
        </p:spPr>
        <p:txBody>
          <a:bodyPr lIns="136400" tIns="68201" rIns="136400" bIns="68201" anchor="ctr" anchorCtr="1"/>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DejaVu Sans" panose="020B06030308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DejaVu Sans" panose="020B06030308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DejaVu Sans" panose="020B06030308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9pPr>
          </a:lstStyle>
          <a:p>
            <a:pPr marL="0" marR="0" lvl="0" indent="0" algn="ctr" defTabSz="914400" rtl="0" eaLnBrk="0" fontAlgn="base" latinLnBrk="0" hangingPunct="0">
              <a:lnSpc>
                <a:spcPct val="100000"/>
              </a:lnSpc>
              <a:spcBef>
                <a:spcPct val="0"/>
              </a:spcBef>
              <a:spcAft>
                <a:spcPct val="0"/>
              </a:spcAft>
              <a:buClr>
                <a:srgbClr val="E2D700"/>
              </a:buClr>
              <a:buSzPct val="70000"/>
              <a:buFont typeface="Wingdings" panose="05000000000000000000" pitchFamily="2" charset="2"/>
              <a:buNone/>
              <a:tabLst/>
              <a:defRPr/>
            </a:pPr>
            <a:r>
              <a:rPr kumimoji="1" lang="es-ES" altLang="es-UY" sz="1200" b="0" i="0" u="none" strike="noStrike" kern="1200" cap="none" spc="0" normalizeH="0" baseline="0" noProof="0" dirty="0" err="1">
                <a:ln>
                  <a:noFill/>
                </a:ln>
                <a:solidFill>
                  <a:srgbClr val="FF0000"/>
                </a:solidFill>
                <a:effectLst/>
                <a:uLnTx/>
                <a:uFillTx/>
                <a:latin typeface="Arial" panose="020B0604020202020204" pitchFamily="34" charset="0"/>
                <a:ea typeface="DejaVu Sans"/>
                <a:cs typeface="DejaVu Sans" panose="020B0603030804020204" pitchFamily="34" charset="0"/>
              </a:rPr>
              <a:t>Reporting</a:t>
            </a:r>
            <a:r>
              <a:rPr kumimoji="1" lang="es-ES" altLang="es-UY" sz="1200" b="0"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panose="020B0603030804020204" pitchFamily="34" charset="0"/>
              </a:rPr>
              <a:t> </a:t>
            </a:r>
            <a:r>
              <a:rPr kumimoji="1" lang="es-ES" altLang="es-UY" sz="1200" b="0" i="0" u="none" strike="noStrike" kern="1200" cap="none" spc="0" normalizeH="0" baseline="0" noProof="0" dirty="0" err="1">
                <a:ln>
                  <a:noFill/>
                </a:ln>
                <a:solidFill>
                  <a:srgbClr val="FF0000"/>
                </a:solidFill>
                <a:effectLst/>
                <a:uLnTx/>
                <a:uFillTx/>
                <a:latin typeface="Arial" panose="020B0604020202020204" pitchFamily="34" charset="0"/>
                <a:ea typeface="DejaVu Sans"/>
                <a:cs typeface="DejaVu Sans" panose="020B0603030804020204" pitchFamily="34" charset="0"/>
              </a:rPr>
              <a:t>Entities</a:t>
            </a:r>
            <a:endParaRPr kumimoji="1" lang="es-UY" altLang="es-UY" sz="1200" b="0"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panose="020B0603030804020204" pitchFamily="34" charset="0"/>
            </a:endParaRPr>
          </a:p>
        </p:txBody>
      </p:sp>
      <p:sp>
        <p:nvSpPr>
          <p:cNvPr id="62472" name="Rectangle 8"/>
          <p:cNvSpPr>
            <a:spLocks noChangeArrowheads="1"/>
          </p:cNvSpPr>
          <p:nvPr/>
        </p:nvSpPr>
        <p:spPr bwMode="auto">
          <a:xfrm>
            <a:off x="609600" y="3771900"/>
            <a:ext cx="1016000" cy="571500"/>
          </a:xfrm>
          <a:prstGeom prst="rect">
            <a:avLst/>
          </a:prstGeom>
          <a:solidFill>
            <a:srgbClr val="FFC000"/>
          </a:solidFill>
          <a:ln w="9525" algn="ctr">
            <a:solidFill>
              <a:schemeClr val="tx1"/>
            </a:solidFill>
            <a:miter lim="800000"/>
            <a:headEnd/>
            <a:tailEnd/>
          </a:ln>
        </p:spPr>
        <p:txBody>
          <a:bodyPr lIns="136400" tIns="68201" rIns="136400" bIns="68201" anchor="ctr" anchorCtr="1"/>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DejaVu Sans" panose="020B06030308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DejaVu Sans" panose="020B06030308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DejaVu Sans" panose="020B06030308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9pPr>
          </a:lstStyle>
          <a:p>
            <a:pPr marL="0" marR="0" lvl="0" indent="0" algn="ctr" defTabSz="914400" rtl="0" eaLnBrk="0" fontAlgn="base" latinLnBrk="0" hangingPunct="0">
              <a:lnSpc>
                <a:spcPct val="100000"/>
              </a:lnSpc>
              <a:spcBef>
                <a:spcPct val="0"/>
              </a:spcBef>
              <a:spcAft>
                <a:spcPct val="0"/>
              </a:spcAft>
              <a:buClr>
                <a:srgbClr val="E2D700"/>
              </a:buClr>
              <a:buSzPct val="70000"/>
              <a:buFont typeface="Wingdings" panose="05000000000000000000" pitchFamily="2" charset="2"/>
              <a:buNone/>
              <a:tabLst/>
              <a:defRPr/>
            </a:pPr>
            <a:r>
              <a:rPr kumimoji="1" lang="es-ES" altLang="es-UY" sz="1100" b="0" i="0" u="none" strike="noStrike" kern="1200" cap="none" spc="0" normalizeH="0" baseline="0" noProof="0" dirty="0" err="1">
                <a:ln>
                  <a:noFill/>
                </a:ln>
                <a:solidFill>
                  <a:srgbClr val="FF0000"/>
                </a:solidFill>
                <a:effectLst/>
                <a:uLnTx/>
                <a:uFillTx/>
                <a:latin typeface="Arial" panose="020B0604020202020204" pitchFamily="34" charset="0"/>
                <a:ea typeface="DejaVu Sans"/>
                <a:cs typeface="DejaVu Sans" panose="020B0603030804020204" pitchFamily="34" charset="0"/>
              </a:rPr>
              <a:t>Finantial</a:t>
            </a:r>
            <a:r>
              <a:rPr kumimoji="1" lang="es-ES" altLang="es-UY" sz="1100" b="0"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panose="020B0603030804020204" pitchFamily="34" charset="0"/>
              </a:rPr>
              <a:t> </a:t>
            </a:r>
            <a:r>
              <a:rPr kumimoji="1" lang="es-ES" altLang="es-UY" sz="1100" b="0" i="0" u="none" strike="noStrike" kern="1200" cap="none" spc="0" normalizeH="0" baseline="0" noProof="0" dirty="0" err="1">
                <a:ln>
                  <a:noFill/>
                </a:ln>
                <a:solidFill>
                  <a:srgbClr val="FF0000"/>
                </a:solidFill>
                <a:effectLst/>
                <a:uLnTx/>
                <a:uFillTx/>
                <a:latin typeface="Arial" panose="020B0604020202020204" pitchFamily="34" charset="0"/>
                <a:ea typeface="DejaVu Sans"/>
                <a:cs typeface="DejaVu Sans" panose="020B0603030804020204" pitchFamily="34" charset="0"/>
              </a:rPr>
              <a:t>Sectos</a:t>
            </a:r>
            <a:endParaRPr kumimoji="1" lang="es-UY" altLang="es-UY" sz="1100" b="0"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panose="020B0603030804020204" pitchFamily="34" charset="0"/>
            </a:endParaRPr>
          </a:p>
        </p:txBody>
      </p:sp>
      <p:sp>
        <p:nvSpPr>
          <p:cNvPr id="62473" name="Rectangle 9"/>
          <p:cNvSpPr>
            <a:spLocks noChangeArrowheads="1"/>
          </p:cNvSpPr>
          <p:nvPr/>
        </p:nvSpPr>
        <p:spPr bwMode="auto">
          <a:xfrm>
            <a:off x="609600" y="4799013"/>
            <a:ext cx="1016000" cy="573087"/>
          </a:xfrm>
          <a:prstGeom prst="rect">
            <a:avLst/>
          </a:prstGeom>
          <a:solidFill>
            <a:srgbClr val="FFC000"/>
          </a:solidFill>
          <a:ln w="9525" algn="ctr">
            <a:solidFill>
              <a:schemeClr val="tx1"/>
            </a:solidFill>
            <a:miter lim="800000"/>
            <a:headEnd/>
            <a:tailEnd/>
          </a:ln>
        </p:spPr>
        <p:txBody>
          <a:bodyPr lIns="136400" tIns="68201" rIns="136400" bIns="68201" anchor="ctr" anchorCtr="1"/>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DejaVu Sans" panose="020B06030308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DejaVu Sans" panose="020B06030308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DejaVu Sans" panose="020B06030308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9pPr>
          </a:lstStyle>
          <a:p>
            <a:pPr marL="0" marR="0" lvl="0" indent="0" algn="ctr" defTabSz="914400" rtl="0" eaLnBrk="0" fontAlgn="base" latinLnBrk="0" hangingPunct="0">
              <a:lnSpc>
                <a:spcPct val="100000"/>
              </a:lnSpc>
              <a:spcBef>
                <a:spcPct val="0"/>
              </a:spcBef>
              <a:spcAft>
                <a:spcPct val="0"/>
              </a:spcAft>
              <a:buClr>
                <a:srgbClr val="E2D700"/>
              </a:buClr>
              <a:buSzPct val="70000"/>
              <a:buFont typeface="Wingdings" panose="05000000000000000000" pitchFamily="2" charset="2"/>
              <a:buNone/>
              <a:tabLst/>
              <a:defRPr/>
            </a:pPr>
            <a:r>
              <a:rPr kumimoji="1" lang="es-ES" altLang="es-UY" sz="1100" b="0"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panose="020B0603030804020204" pitchFamily="34" charset="0"/>
              </a:rPr>
              <a:t>Non – </a:t>
            </a:r>
            <a:r>
              <a:rPr kumimoji="1" lang="es-ES" altLang="es-UY" sz="1100" b="0" i="0" u="none" strike="noStrike" kern="1200" cap="none" spc="0" normalizeH="0" baseline="0" noProof="0" dirty="0" err="1">
                <a:ln>
                  <a:noFill/>
                </a:ln>
                <a:solidFill>
                  <a:srgbClr val="FF0000"/>
                </a:solidFill>
                <a:effectLst/>
                <a:uLnTx/>
                <a:uFillTx/>
                <a:latin typeface="Arial" panose="020B0604020202020204" pitchFamily="34" charset="0"/>
                <a:ea typeface="DejaVu Sans"/>
                <a:cs typeface="DejaVu Sans" panose="020B0603030804020204" pitchFamily="34" charset="0"/>
              </a:rPr>
              <a:t>Finantial</a:t>
            </a:r>
            <a:r>
              <a:rPr kumimoji="1" lang="es-ES" altLang="es-UY" sz="1100" b="0"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panose="020B0603030804020204" pitchFamily="34" charset="0"/>
              </a:rPr>
              <a:t> S</a:t>
            </a:r>
            <a:endParaRPr kumimoji="1" lang="es-UY" altLang="es-UY" sz="1100" b="0"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panose="020B0603030804020204" pitchFamily="34" charset="0"/>
            </a:endParaRPr>
          </a:p>
        </p:txBody>
      </p:sp>
      <p:sp>
        <p:nvSpPr>
          <p:cNvPr id="62474" name="Line 10"/>
          <p:cNvSpPr>
            <a:spLocks noChangeShapeType="1"/>
          </p:cNvSpPr>
          <p:nvPr/>
        </p:nvSpPr>
        <p:spPr bwMode="auto">
          <a:xfrm flipH="1">
            <a:off x="404813" y="2973388"/>
            <a:ext cx="204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DejaVu Sans"/>
              <a:cs typeface="DejaVu Sans" panose="020B0603030804020204" pitchFamily="34" charset="0"/>
            </a:endParaRPr>
          </a:p>
        </p:txBody>
      </p:sp>
      <p:sp>
        <p:nvSpPr>
          <p:cNvPr id="62475" name="Line 11"/>
          <p:cNvSpPr>
            <a:spLocks noChangeShapeType="1"/>
          </p:cNvSpPr>
          <p:nvPr/>
        </p:nvSpPr>
        <p:spPr bwMode="auto">
          <a:xfrm>
            <a:off x="404813" y="2973388"/>
            <a:ext cx="0" cy="20558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DejaVu Sans"/>
              <a:cs typeface="DejaVu Sans" panose="020B0603030804020204" pitchFamily="34" charset="0"/>
            </a:endParaRPr>
          </a:p>
        </p:txBody>
      </p:sp>
      <p:sp>
        <p:nvSpPr>
          <p:cNvPr id="62476" name="Line 12"/>
          <p:cNvSpPr>
            <a:spLocks noChangeShapeType="1"/>
          </p:cNvSpPr>
          <p:nvPr/>
        </p:nvSpPr>
        <p:spPr bwMode="auto">
          <a:xfrm>
            <a:off x="404813" y="5029200"/>
            <a:ext cx="204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DejaVu Sans"/>
              <a:cs typeface="DejaVu Sans" panose="020B0603030804020204" pitchFamily="34" charset="0"/>
            </a:endParaRPr>
          </a:p>
        </p:txBody>
      </p:sp>
      <p:sp>
        <p:nvSpPr>
          <p:cNvPr id="62477" name="Line 13"/>
          <p:cNvSpPr>
            <a:spLocks noChangeShapeType="1"/>
          </p:cNvSpPr>
          <p:nvPr/>
        </p:nvSpPr>
        <p:spPr bwMode="auto">
          <a:xfrm>
            <a:off x="404813" y="4000500"/>
            <a:ext cx="204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DejaVu Sans"/>
              <a:cs typeface="DejaVu Sans" panose="020B0603030804020204" pitchFamily="34" charset="0"/>
            </a:endParaRPr>
          </a:p>
        </p:txBody>
      </p:sp>
      <p:sp>
        <p:nvSpPr>
          <p:cNvPr id="62478" name="Rectangle 14"/>
          <p:cNvSpPr>
            <a:spLocks noChangeArrowheads="1"/>
          </p:cNvSpPr>
          <p:nvPr/>
        </p:nvSpPr>
        <p:spPr bwMode="auto">
          <a:xfrm>
            <a:off x="2336800" y="3541713"/>
            <a:ext cx="1016000" cy="573087"/>
          </a:xfrm>
          <a:prstGeom prst="rect">
            <a:avLst/>
          </a:prstGeom>
          <a:solidFill>
            <a:srgbClr val="FFC000"/>
          </a:solidFill>
          <a:ln w="9525" algn="ctr">
            <a:solidFill>
              <a:schemeClr val="tx1"/>
            </a:solidFill>
            <a:miter lim="800000"/>
            <a:headEnd/>
            <a:tailEnd/>
          </a:ln>
        </p:spPr>
        <p:txBody>
          <a:bodyPr lIns="136400" tIns="68201" rIns="136400" bIns="68201" anchor="ctr" anchorCtr="1"/>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DejaVu Sans" panose="020B06030308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DejaVu Sans" panose="020B06030308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DejaVu Sans" panose="020B06030308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9pPr>
          </a:lstStyle>
          <a:p>
            <a:pPr marL="0" marR="0" lvl="0" indent="0" algn="ctr" defTabSz="914400" rtl="0" eaLnBrk="0" fontAlgn="base" latinLnBrk="0" hangingPunct="0">
              <a:lnSpc>
                <a:spcPct val="100000"/>
              </a:lnSpc>
              <a:spcBef>
                <a:spcPct val="0"/>
              </a:spcBef>
              <a:spcAft>
                <a:spcPct val="0"/>
              </a:spcAft>
              <a:buClr>
                <a:srgbClr val="E2D700"/>
              </a:buClr>
              <a:buSzPct val="70000"/>
              <a:buFont typeface="Wingdings" panose="05000000000000000000" pitchFamily="2" charset="2"/>
              <a:buNone/>
              <a:tabLst/>
              <a:defRPr/>
            </a:pPr>
            <a:r>
              <a:rPr kumimoji="1" lang="es-ES" altLang="es-UY" sz="1200" b="0"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panose="020B0603030804020204" pitchFamily="34" charset="0"/>
              </a:rPr>
              <a:t>STR</a:t>
            </a:r>
            <a:endParaRPr kumimoji="1" lang="es-UY" altLang="es-UY" sz="1200" b="0"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panose="020B0603030804020204" pitchFamily="34" charset="0"/>
            </a:endParaRPr>
          </a:p>
        </p:txBody>
      </p:sp>
      <p:sp>
        <p:nvSpPr>
          <p:cNvPr id="62479" name="Rectangle 15"/>
          <p:cNvSpPr>
            <a:spLocks noChangeArrowheads="1"/>
          </p:cNvSpPr>
          <p:nvPr/>
        </p:nvSpPr>
        <p:spPr bwMode="auto">
          <a:xfrm>
            <a:off x="2336800" y="5141913"/>
            <a:ext cx="1016000" cy="571500"/>
          </a:xfrm>
          <a:prstGeom prst="rect">
            <a:avLst/>
          </a:prstGeom>
          <a:solidFill>
            <a:srgbClr val="FFC000"/>
          </a:solidFill>
          <a:ln w="9525" algn="ctr">
            <a:solidFill>
              <a:schemeClr val="tx1"/>
            </a:solidFill>
            <a:miter lim="800000"/>
            <a:headEnd/>
            <a:tailEnd/>
          </a:ln>
        </p:spPr>
        <p:txBody>
          <a:bodyPr lIns="136400" tIns="68201" rIns="136400" bIns="68201" anchor="ctr" anchorCtr="1"/>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DejaVu Sans" panose="020B06030308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DejaVu Sans" panose="020B06030308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DejaVu Sans" panose="020B06030308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9pPr>
          </a:lstStyle>
          <a:p>
            <a:pPr marL="0" marR="0" lvl="0" indent="0" algn="ctr" defTabSz="914400" rtl="0" eaLnBrk="0" fontAlgn="base" latinLnBrk="0" hangingPunct="0">
              <a:lnSpc>
                <a:spcPct val="100000"/>
              </a:lnSpc>
              <a:spcBef>
                <a:spcPct val="0"/>
              </a:spcBef>
              <a:spcAft>
                <a:spcPct val="0"/>
              </a:spcAft>
              <a:buClr>
                <a:srgbClr val="E2D700"/>
              </a:buClr>
              <a:buSzPct val="70000"/>
              <a:buFont typeface="Wingdings" panose="05000000000000000000" pitchFamily="2" charset="2"/>
              <a:buNone/>
              <a:tabLst/>
              <a:defRPr/>
            </a:pPr>
            <a:r>
              <a:rPr kumimoji="1" lang="es-ES" altLang="es-UY" sz="1200" b="0"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panose="020B0603030804020204" pitchFamily="34" charset="0"/>
              </a:rPr>
              <a:t>RST</a:t>
            </a:r>
            <a:endParaRPr kumimoji="1" lang="es-UY" altLang="es-UY" sz="1200" b="0"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panose="020B0603030804020204" pitchFamily="34" charset="0"/>
            </a:endParaRPr>
          </a:p>
        </p:txBody>
      </p:sp>
      <p:sp>
        <p:nvSpPr>
          <p:cNvPr id="62480" name="Line 16"/>
          <p:cNvSpPr>
            <a:spLocks noChangeShapeType="1"/>
          </p:cNvSpPr>
          <p:nvPr/>
        </p:nvSpPr>
        <p:spPr bwMode="auto">
          <a:xfrm flipH="1">
            <a:off x="2132013" y="3771900"/>
            <a:ext cx="204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DejaVu Sans"/>
              <a:cs typeface="DejaVu Sans" panose="020B0603030804020204" pitchFamily="34" charset="0"/>
            </a:endParaRPr>
          </a:p>
        </p:txBody>
      </p:sp>
      <p:sp>
        <p:nvSpPr>
          <p:cNvPr id="62481" name="Line 17"/>
          <p:cNvSpPr>
            <a:spLocks noChangeShapeType="1"/>
          </p:cNvSpPr>
          <p:nvPr/>
        </p:nvSpPr>
        <p:spPr bwMode="auto">
          <a:xfrm>
            <a:off x="2132013" y="3771900"/>
            <a:ext cx="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DejaVu Sans"/>
              <a:cs typeface="DejaVu Sans" panose="020B0603030804020204" pitchFamily="34" charset="0"/>
            </a:endParaRPr>
          </a:p>
        </p:txBody>
      </p:sp>
      <p:sp>
        <p:nvSpPr>
          <p:cNvPr id="62482" name="Line 18"/>
          <p:cNvSpPr>
            <a:spLocks noChangeShapeType="1"/>
          </p:cNvSpPr>
          <p:nvPr/>
        </p:nvSpPr>
        <p:spPr bwMode="auto">
          <a:xfrm>
            <a:off x="2132013" y="5372100"/>
            <a:ext cx="204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DejaVu Sans"/>
              <a:cs typeface="DejaVu Sans" panose="020B0603030804020204" pitchFamily="34" charset="0"/>
            </a:endParaRPr>
          </a:p>
        </p:txBody>
      </p:sp>
      <p:sp>
        <p:nvSpPr>
          <p:cNvPr id="62483" name="Line 19"/>
          <p:cNvSpPr>
            <a:spLocks noChangeShapeType="1"/>
          </p:cNvSpPr>
          <p:nvPr/>
        </p:nvSpPr>
        <p:spPr bwMode="auto">
          <a:xfrm>
            <a:off x="1619250" y="4149725"/>
            <a:ext cx="5064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DejaVu Sans"/>
              <a:cs typeface="DejaVu Sans" panose="020B0603030804020204" pitchFamily="34" charset="0"/>
            </a:endParaRPr>
          </a:p>
        </p:txBody>
      </p:sp>
      <p:sp>
        <p:nvSpPr>
          <p:cNvPr id="62484" name="Line 20"/>
          <p:cNvSpPr>
            <a:spLocks noChangeShapeType="1"/>
          </p:cNvSpPr>
          <p:nvPr/>
        </p:nvSpPr>
        <p:spPr bwMode="auto">
          <a:xfrm>
            <a:off x="1625600" y="5029200"/>
            <a:ext cx="5064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DejaVu Sans"/>
              <a:cs typeface="DejaVu Sans" panose="020B0603030804020204" pitchFamily="34" charset="0"/>
            </a:endParaRPr>
          </a:p>
        </p:txBody>
      </p:sp>
      <p:sp>
        <p:nvSpPr>
          <p:cNvPr id="62485" name="Rectangle 21"/>
          <p:cNvSpPr>
            <a:spLocks noChangeArrowheads="1"/>
          </p:cNvSpPr>
          <p:nvPr/>
        </p:nvSpPr>
        <p:spPr bwMode="auto">
          <a:xfrm>
            <a:off x="4267200" y="2514600"/>
            <a:ext cx="1017588" cy="571500"/>
          </a:xfrm>
          <a:prstGeom prst="rect">
            <a:avLst/>
          </a:prstGeom>
          <a:solidFill>
            <a:schemeClr val="accent1"/>
          </a:solidFill>
          <a:ln w="9525" algn="ctr">
            <a:solidFill>
              <a:schemeClr val="tx1"/>
            </a:solidFill>
            <a:miter lim="800000"/>
            <a:headEnd/>
            <a:tailEnd/>
          </a:ln>
        </p:spPr>
        <p:txBody>
          <a:bodyPr lIns="136400" tIns="68201" rIns="136400" bIns="68201" anchor="ctr" anchorCtr="1"/>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DejaVu Sans" panose="020B06030308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DejaVu Sans" panose="020B06030308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DejaVu Sans" panose="020B06030308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9pPr>
          </a:lstStyle>
          <a:p>
            <a:pPr marL="0" marR="0" lvl="0" indent="0" algn="ctr" defTabSz="914400" rtl="0" eaLnBrk="0" fontAlgn="base" latinLnBrk="0" hangingPunct="0">
              <a:lnSpc>
                <a:spcPct val="100000"/>
              </a:lnSpc>
              <a:spcBef>
                <a:spcPct val="0"/>
              </a:spcBef>
              <a:spcAft>
                <a:spcPct val="0"/>
              </a:spcAft>
              <a:buClr>
                <a:srgbClr val="E2D700"/>
              </a:buClr>
              <a:buSzPct val="70000"/>
              <a:buFont typeface="Wingdings" panose="05000000000000000000" pitchFamily="2" charset="2"/>
              <a:buNone/>
              <a:tabLst/>
              <a:defRPr/>
            </a:pPr>
            <a:r>
              <a:rPr kumimoji="1" lang="es-ES" altLang="es-UY" sz="1200" dirty="0" err="1">
                <a:solidFill>
                  <a:prstClr val="white"/>
                </a:solidFill>
                <a:ea typeface="DejaVu Sans"/>
              </a:rPr>
              <a:t>Database</a:t>
            </a:r>
            <a:endParaRPr kumimoji="1" lang="es-UY" altLang="es-UY" sz="1200" b="0" i="0" u="none" strike="noStrike" kern="1200" cap="none" spc="0" normalizeH="0" baseline="0" noProof="0" dirty="0">
              <a:ln>
                <a:noFill/>
              </a:ln>
              <a:solidFill>
                <a:prstClr val="white"/>
              </a:solidFill>
              <a:effectLst/>
              <a:uLnTx/>
              <a:uFillTx/>
              <a:latin typeface="Arial" panose="020B0604020202020204" pitchFamily="34" charset="0"/>
              <a:ea typeface="DejaVu Sans"/>
              <a:cs typeface="DejaVu Sans" panose="020B0603030804020204" pitchFamily="34" charset="0"/>
            </a:endParaRPr>
          </a:p>
        </p:txBody>
      </p:sp>
      <p:sp>
        <p:nvSpPr>
          <p:cNvPr id="62486" name="Rectangle 22"/>
          <p:cNvSpPr>
            <a:spLocks noChangeArrowheads="1"/>
          </p:cNvSpPr>
          <p:nvPr/>
        </p:nvSpPr>
        <p:spPr bwMode="auto">
          <a:xfrm>
            <a:off x="4876799" y="4000500"/>
            <a:ext cx="1217613" cy="573088"/>
          </a:xfrm>
          <a:prstGeom prst="rect">
            <a:avLst/>
          </a:prstGeom>
          <a:solidFill>
            <a:schemeClr val="accent1"/>
          </a:solidFill>
          <a:ln w="9525" algn="ctr">
            <a:solidFill>
              <a:schemeClr val="tx1"/>
            </a:solidFill>
            <a:miter lim="800000"/>
            <a:headEnd/>
            <a:tailEnd/>
          </a:ln>
        </p:spPr>
        <p:txBody>
          <a:bodyPr lIns="136400" tIns="68201" rIns="136400" bIns="68201" anchor="ctr" anchorCtr="1"/>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DejaVu Sans" panose="020B06030308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DejaVu Sans" panose="020B06030308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DejaVu Sans" panose="020B06030308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9pPr>
          </a:lstStyle>
          <a:p>
            <a:pPr marL="0" marR="0" lvl="0" indent="0" algn="ctr" defTabSz="914400" rtl="0" eaLnBrk="0" fontAlgn="base" latinLnBrk="0" hangingPunct="0">
              <a:lnSpc>
                <a:spcPct val="100000"/>
              </a:lnSpc>
              <a:spcBef>
                <a:spcPct val="0"/>
              </a:spcBef>
              <a:spcAft>
                <a:spcPct val="0"/>
              </a:spcAft>
              <a:buClr>
                <a:srgbClr val="E2D700"/>
              </a:buClr>
              <a:buSzPct val="70000"/>
              <a:buFont typeface="Wingdings" panose="05000000000000000000" pitchFamily="2" charset="2"/>
              <a:buNone/>
              <a:tabLst/>
              <a:defRPr/>
            </a:pPr>
            <a:r>
              <a:rPr kumimoji="1" lang="es-ES" altLang="es-UY" sz="900" b="0" i="0" u="none" strike="noStrike" kern="1200" cap="none" spc="0" normalizeH="0" baseline="0" noProof="0" dirty="0" err="1">
                <a:ln>
                  <a:noFill/>
                </a:ln>
                <a:solidFill>
                  <a:prstClr val="white"/>
                </a:solidFill>
                <a:effectLst/>
                <a:uLnTx/>
                <a:uFillTx/>
                <a:latin typeface="Arial" panose="020B0604020202020204" pitchFamily="34" charset="0"/>
                <a:ea typeface="DejaVu Sans"/>
                <a:cs typeface="DejaVu Sans" panose="020B0603030804020204" pitchFamily="34" charset="0"/>
              </a:rPr>
              <a:t>Public</a:t>
            </a:r>
            <a:r>
              <a:rPr kumimoji="1" lang="es-ES" altLang="es-UY" sz="900" b="0" i="0" u="none" strike="noStrike" kern="1200" cap="none" spc="0" normalizeH="0" baseline="0" noProof="0" dirty="0">
                <a:ln>
                  <a:noFill/>
                </a:ln>
                <a:solidFill>
                  <a:prstClr val="white"/>
                </a:solidFill>
                <a:effectLst/>
                <a:uLnTx/>
                <a:uFillTx/>
                <a:latin typeface="Arial" panose="020B0604020202020204" pitchFamily="34" charset="0"/>
                <a:ea typeface="DejaVu Sans"/>
                <a:cs typeface="DejaVu Sans" panose="020B0603030804020204" pitchFamily="34" charset="0"/>
              </a:rPr>
              <a:t> </a:t>
            </a:r>
            <a:r>
              <a:rPr kumimoji="1" lang="es-ES" altLang="es-UY" sz="900" b="0" i="0" u="none" strike="noStrike" kern="1200" cap="none" spc="0" normalizeH="0" baseline="0" noProof="0" dirty="0" err="1">
                <a:ln>
                  <a:noFill/>
                </a:ln>
                <a:solidFill>
                  <a:prstClr val="white"/>
                </a:solidFill>
                <a:effectLst/>
                <a:uLnTx/>
                <a:uFillTx/>
                <a:latin typeface="Arial" panose="020B0604020202020204" pitchFamily="34" charset="0"/>
                <a:ea typeface="DejaVu Sans"/>
                <a:cs typeface="DejaVu Sans" panose="020B0603030804020204" pitchFamily="34" charset="0"/>
              </a:rPr>
              <a:t>Bodies</a:t>
            </a:r>
            <a:endParaRPr kumimoji="1" lang="es-UY" altLang="es-UY" sz="900" b="0" i="0" u="none" strike="noStrike" kern="1200" cap="none" spc="0" normalizeH="0" baseline="0" noProof="0" dirty="0">
              <a:ln>
                <a:noFill/>
              </a:ln>
              <a:solidFill>
                <a:prstClr val="white"/>
              </a:solidFill>
              <a:effectLst/>
              <a:uLnTx/>
              <a:uFillTx/>
              <a:latin typeface="Arial" panose="020B0604020202020204" pitchFamily="34" charset="0"/>
              <a:ea typeface="DejaVu Sans"/>
              <a:cs typeface="DejaVu Sans" panose="020B0603030804020204" pitchFamily="34" charset="0"/>
            </a:endParaRPr>
          </a:p>
        </p:txBody>
      </p:sp>
      <p:sp>
        <p:nvSpPr>
          <p:cNvPr id="62487" name="Rectangle 23"/>
          <p:cNvSpPr>
            <a:spLocks noChangeArrowheads="1"/>
          </p:cNvSpPr>
          <p:nvPr/>
        </p:nvSpPr>
        <p:spPr bwMode="auto">
          <a:xfrm>
            <a:off x="4876799" y="5600700"/>
            <a:ext cx="1217603" cy="571500"/>
          </a:xfrm>
          <a:prstGeom prst="rect">
            <a:avLst/>
          </a:prstGeom>
          <a:solidFill>
            <a:schemeClr val="accent1"/>
          </a:solidFill>
          <a:ln w="9525" algn="ctr">
            <a:solidFill>
              <a:schemeClr val="tx1"/>
            </a:solidFill>
            <a:miter lim="800000"/>
            <a:headEnd/>
            <a:tailEnd/>
          </a:ln>
        </p:spPr>
        <p:txBody>
          <a:bodyPr lIns="136400" tIns="68201" rIns="136400" bIns="68201" anchor="ctr" anchorCtr="1"/>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DejaVu Sans" panose="020B06030308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DejaVu Sans" panose="020B06030308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DejaVu Sans" panose="020B06030308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9pPr>
          </a:lstStyle>
          <a:p>
            <a:pPr marL="0" marR="0" lvl="0" indent="0" algn="ctr" defTabSz="914400" rtl="0" eaLnBrk="0" fontAlgn="base" latinLnBrk="0" hangingPunct="0">
              <a:lnSpc>
                <a:spcPct val="100000"/>
              </a:lnSpc>
              <a:spcBef>
                <a:spcPct val="0"/>
              </a:spcBef>
              <a:spcAft>
                <a:spcPct val="0"/>
              </a:spcAft>
              <a:buClr>
                <a:srgbClr val="E2D700"/>
              </a:buClr>
              <a:buSzPct val="70000"/>
              <a:buFont typeface="Wingdings" panose="05000000000000000000" pitchFamily="2" charset="2"/>
              <a:buNone/>
              <a:tabLst/>
              <a:defRPr/>
            </a:pPr>
            <a:r>
              <a:rPr kumimoji="1" lang="es-ES" altLang="es-UY" sz="1000" b="0" i="0" u="none" strike="noStrike" kern="1200" cap="none" spc="0" normalizeH="0" baseline="0" noProof="0" dirty="0" err="1">
                <a:ln>
                  <a:noFill/>
                </a:ln>
                <a:solidFill>
                  <a:prstClr val="white"/>
                </a:solidFill>
                <a:effectLst/>
                <a:uLnTx/>
                <a:uFillTx/>
                <a:latin typeface="Arial" panose="020B0604020202020204" pitchFamily="34" charset="0"/>
                <a:ea typeface="DejaVu Sans"/>
                <a:cs typeface="DejaVu Sans" panose="020B0603030804020204" pitchFamily="34" charset="0"/>
              </a:rPr>
              <a:t>Public</a:t>
            </a:r>
            <a:r>
              <a:rPr kumimoji="1" lang="es-ES" altLang="es-UY" sz="1000" b="0" i="0" u="none" strike="noStrike" kern="1200" cap="none" spc="0" normalizeH="0" baseline="0" noProof="0" dirty="0">
                <a:ln>
                  <a:noFill/>
                </a:ln>
                <a:solidFill>
                  <a:prstClr val="white"/>
                </a:solidFill>
                <a:effectLst/>
                <a:uLnTx/>
                <a:uFillTx/>
                <a:latin typeface="Arial" panose="020B0604020202020204" pitchFamily="34" charset="0"/>
                <a:ea typeface="DejaVu Sans"/>
                <a:cs typeface="DejaVu Sans" panose="020B0603030804020204" pitchFamily="34" charset="0"/>
              </a:rPr>
              <a:t> </a:t>
            </a:r>
            <a:r>
              <a:rPr kumimoji="1" lang="es-ES" altLang="es-UY" sz="1000" b="0" i="0" u="none" strike="noStrike" kern="1200" cap="none" spc="0" normalizeH="0" baseline="0" noProof="0" dirty="0" err="1">
                <a:ln>
                  <a:noFill/>
                </a:ln>
                <a:solidFill>
                  <a:prstClr val="white"/>
                </a:solidFill>
                <a:effectLst/>
                <a:uLnTx/>
                <a:uFillTx/>
                <a:latin typeface="Arial" panose="020B0604020202020204" pitchFamily="34" charset="0"/>
                <a:ea typeface="DejaVu Sans"/>
                <a:cs typeface="DejaVu Sans" panose="020B0603030804020204" pitchFamily="34" charset="0"/>
              </a:rPr>
              <a:t>information</a:t>
            </a:r>
            <a:r>
              <a:rPr kumimoji="1" lang="es-ES" altLang="es-UY" sz="1000" b="0" i="0" u="none" strike="noStrike" kern="1200" cap="none" spc="0" normalizeH="0" baseline="0" noProof="0" dirty="0">
                <a:ln>
                  <a:noFill/>
                </a:ln>
                <a:solidFill>
                  <a:prstClr val="white"/>
                </a:solidFill>
                <a:effectLst/>
                <a:uLnTx/>
                <a:uFillTx/>
                <a:latin typeface="Arial" panose="020B0604020202020204" pitchFamily="34" charset="0"/>
                <a:ea typeface="DejaVu Sans"/>
                <a:cs typeface="DejaVu Sans" panose="020B0603030804020204" pitchFamily="34" charset="0"/>
              </a:rPr>
              <a:t> </a:t>
            </a:r>
            <a:r>
              <a:rPr kumimoji="1" lang="es-ES" altLang="es-UY" sz="1000" b="0" i="0" u="none" strike="noStrike" kern="1200" cap="none" spc="0" normalizeH="0" baseline="0" noProof="0" dirty="0" err="1">
                <a:ln>
                  <a:noFill/>
                </a:ln>
                <a:solidFill>
                  <a:prstClr val="white"/>
                </a:solidFill>
                <a:effectLst/>
                <a:uLnTx/>
                <a:uFillTx/>
                <a:latin typeface="Arial" panose="020B0604020202020204" pitchFamily="34" charset="0"/>
                <a:ea typeface="DejaVu Sans"/>
                <a:cs typeface="DejaVu Sans" panose="020B0603030804020204" pitchFamily="34" charset="0"/>
              </a:rPr>
              <a:t>sources</a:t>
            </a:r>
            <a:endParaRPr kumimoji="1" lang="es-UY" altLang="es-UY" sz="1000" b="0" i="0" u="none" strike="noStrike" kern="1200" cap="none" spc="0" normalizeH="0" baseline="0" noProof="0" dirty="0">
              <a:ln>
                <a:noFill/>
              </a:ln>
              <a:solidFill>
                <a:prstClr val="white"/>
              </a:solidFill>
              <a:effectLst/>
              <a:uLnTx/>
              <a:uFillTx/>
              <a:latin typeface="Arial" panose="020B0604020202020204" pitchFamily="34" charset="0"/>
              <a:ea typeface="DejaVu Sans"/>
              <a:cs typeface="DejaVu Sans" panose="020B0603030804020204" pitchFamily="34" charset="0"/>
            </a:endParaRPr>
          </a:p>
        </p:txBody>
      </p:sp>
      <p:sp>
        <p:nvSpPr>
          <p:cNvPr id="62488" name="Rectangle 24"/>
          <p:cNvSpPr>
            <a:spLocks noChangeArrowheads="1"/>
          </p:cNvSpPr>
          <p:nvPr/>
        </p:nvSpPr>
        <p:spPr bwMode="auto">
          <a:xfrm>
            <a:off x="4876799" y="4799013"/>
            <a:ext cx="1217611" cy="573087"/>
          </a:xfrm>
          <a:prstGeom prst="rect">
            <a:avLst/>
          </a:prstGeom>
          <a:solidFill>
            <a:schemeClr val="accent1"/>
          </a:solidFill>
          <a:ln w="9525" algn="ctr">
            <a:solidFill>
              <a:schemeClr val="tx1"/>
            </a:solidFill>
            <a:miter lim="800000"/>
            <a:headEnd/>
            <a:tailEnd/>
          </a:ln>
        </p:spPr>
        <p:txBody>
          <a:bodyPr lIns="136400" tIns="68201" rIns="136400" bIns="68201" anchor="ctr" anchorCtr="1"/>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DejaVu Sans" panose="020B06030308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DejaVu Sans" panose="020B06030308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DejaVu Sans" panose="020B06030308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9pPr>
          </a:lstStyle>
          <a:p>
            <a:pPr marL="0" marR="0" lvl="0" indent="0" algn="ctr" defTabSz="914400" rtl="0" eaLnBrk="0" fontAlgn="base" latinLnBrk="0" hangingPunct="0">
              <a:lnSpc>
                <a:spcPct val="100000"/>
              </a:lnSpc>
              <a:spcBef>
                <a:spcPct val="0"/>
              </a:spcBef>
              <a:spcAft>
                <a:spcPct val="0"/>
              </a:spcAft>
              <a:buClr>
                <a:srgbClr val="E2D700"/>
              </a:buClr>
              <a:buSzPct val="70000"/>
              <a:buFont typeface="Wingdings" panose="05000000000000000000" pitchFamily="2" charset="2"/>
              <a:buNone/>
              <a:tabLst/>
              <a:defRPr/>
            </a:pPr>
            <a:r>
              <a:rPr kumimoji="1" lang="es-ES" altLang="es-UY" sz="1200" b="0" i="0" u="none" strike="noStrike" kern="1200" cap="none" spc="0" normalizeH="0" baseline="0" noProof="0" dirty="0">
                <a:ln>
                  <a:noFill/>
                </a:ln>
                <a:solidFill>
                  <a:prstClr val="white"/>
                </a:solidFill>
                <a:effectLst/>
                <a:uLnTx/>
                <a:uFillTx/>
                <a:latin typeface="Arial" panose="020B0604020202020204" pitchFamily="34" charset="0"/>
                <a:ea typeface="DejaVu Sans"/>
                <a:cs typeface="DejaVu Sans" panose="020B0603030804020204" pitchFamily="34" charset="0"/>
              </a:rPr>
              <a:t>FIU </a:t>
            </a:r>
            <a:r>
              <a:rPr kumimoji="1" lang="es-ES" altLang="es-UY" sz="1200" b="0" i="0" u="none" strike="noStrike" kern="1200" cap="none" spc="0" normalizeH="0" baseline="0" noProof="0" dirty="0" err="1">
                <a:ln>
                  <a:noFill/>
                </a:ln>
                <a:solidFill>
                  <a:prstClr val="white"/>
                </a:solidFill>
                <a:effectLst/>
                <a:uLnTx/>
                <a:uFillTx/>
                <a:latin typeface="Arial" panose="020B0604020202020204" pitchFamily="34" charset="0"/>
                <a:ea typeface="DejaVu Sans"/>
                <a:cs typeface="DejaVu Sans" panose="020B0603030804020204" pitchFamily="34" charset="0"/>
              </a:rPr>
              <a:t>from</a:t>
            </a:r>
            <a:r>
              <a:rPr kumimoji="1" lang="es-ES" altLang="es-UY" sz="1200" b="0" i="0" u="none" strike="noStrike" kern="1200" cap="none" spc="0" normalizeH="0" baseline="0" noProof="0" dirty="0">
                <a:ln>
                  <a:noFill/>
                </a:ln>
                <a:solidFill>
                  <a:prstClr val="white"/>
                </a:solidFill>
                <a:effectLst/>
                <a:uLnTx/>
                <a:uFillTx/>
                <a:latin typeface="Arial" panose="020B0604020202020204" pitchFamily="34" charset="0"/>
                <a:ea typeface="DejaVu Sans"/>
                <a:cs typeface="DejaVu Sans" panose="020B0603030804020204" pitchFamily="34" charset="0"/>
              </a:rPr>
              <a:t> </a:t>
            </a:r>
            <a:r>
              <a:rPr kumimoji="1" lang="es-ES" altLang="es-UY" sz="1200" b="0" i="0" u="none" strike="noStrike" kern="1200" cap="none" spc="0" normalizeH="0" baseline="0" noProof="0" dirty="0" err="1">
                <a:ln>
                  <a:noFill/>
                </a:ln>
                <a:solidFill>
                  <a:prstClr val="white"/>
                </a:solidFill>
                <a:effectLst/>
                <a:uLnTx/>
                <a:uFillTx/>
                <a:latin typeface="Arial" panose="020B0604020202020204" pitchFamily="34" charset="0"/>
                <a:ea typeface="DejaVu Sans"/>
                <a:cs typeface="DejaVu Sans" panose="020B0603030804020204" pitchFamily="34" charset="0"/>
              </a:rPr>
              <a:t>abroad</a:t>
            </a:r>
            <a:endParaRPr kumimoji="1" lang="es-UY" altLang="es-UY" sz="1200" b="0" i="0" u="none" strike="noStrike" kern="1200" cap="none" spc="0" normalizeH="0" baseline="0" noProof="0" dirty="0">
              <a:ln>
                <a:noFill/>
              </a:ln>
              <a:solidFill>
                <a:prstClr val="white"/>
              </a:solidFill>
              <a:effectLst/>
              <a:uLnTx/>
              <a:uFillTx/>
              <a:latin typeface="Arial" panose="020B0604020202020204" pitchFamily="34" charset="0"/>
              <a:ea typeface="DejaVu Sans"/>
              <a:cs typeface="DejaVu Sans" panose="020B0603030804020204" pitchFamily="34" charset="0"/>
            </a:endParaRPr>
          </a:p>
        </p:txBody>
      </p:sp>
      <p:sp>
        <p:nvSpPr>
          <p:cNvPr id="62489" name="Rectangle 25"/>
          <p:cNvSpPr>
            <a:spLocks noChangeArrowheads="1"/>
          </p:cNvSpPr>
          <p:nvPr/>
        </p:nvSpPr>
        <p:spPr bwMode="auto">
          <a:xfrm>
            <a:off x="4876799" y="3316288"/>
            <a:ext cx="1217613" cy="571500"/>
          </a:xfrm>
          <a:prstGeom prst="rect">
            <a:avLst/>
          </a:prstGeom>
          <a:solidFill>
            <a:schemeClr val="accent1"/>
          </a:solidFill>
          <a:ln w="9525" algn="ctr">
            <a:solidFill>
              <a:schemeClr val="tx1"/>
            </a:solidFill>
            <a:miter lim="800000"/>
            <a:headEnd/>
            <a:tailEnd/>
          </a:ln>
        </p:spPr>
        <p:txBody>
          <a:bodyPr lIns="136400" tIns="68201" rIns="136400" bIns="68201" anchor="ctr" anchorCtr="1"/>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DejaVu Sans" panose="020B06030308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DejaVu Sans" panose="020B06030308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DejaVu Sans" panose="020B06030308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9pPr>
          </a:lstStyle>
          <a:p>
            <a:pPr marL="0" marR="0" lvl="0" indent="0" algn="ctr" defTabSz="914400" rtl="0" eaLnBrk="0" fontAlgn="base" latinLnBrk="0" hangingPunct="0">
              <a:lnSpc>
                <a:spcPct val="100000"/>
              </a:lnSpc>
              <a:spcBef>
                <a:spcPct val="0"/>
              </a:spcBef>
              <a:spcAft>
                <a:spcPct val="0"/>
              </a:spcAft>
              <a:buClr>
                <a:srgbClr val="E2D700"/>
              </a:buClr>
              <a:buSzPct val="70000"/>
              <a:buFont typeface="Wingdings" panose="05000000000000000000" pitchFamily="2" charset="2"/>
              <a:buNone/>
              <a:tabLst/>
              <a:defRPr/>
            </a:pPr>
            <a:r>
              <a:rPr kumimoji="1" lang="es-ES" altLang="es-UY" sz="1000" b="0" i="0" u="none" strike="noStrike" kern="1200" cap="none" spc="0" normalizeH="0" baseline="0" noProof="0" dirty="0" err="1">
                <a:ln>
                  <a:noFill/>
                </a:ln>
                <a:solidFill>
                  <a:prstClr val="white"/>
                </a:solidFill>
                <a:effectLst/>
                <a:uLnTx/>
                <a:uFillTx/>
                <a:latin typeface="Arial" panose="020B0604020202020204" pitchFamily="34" charset="0"/>
                <a:ea typeface="DejaVu Sans"/>
                <a:cs typeface="DejaVu Sans" panose="020B0603030804020204" pitchFamily="34" charset="0"/>
              </a:rPr>
              <a:t>Customs</a:t>
            </a:r>
            <a:r>
              <a:rPr kumimoji="1" lang="es-ES" altLang="es-UY" sz="1000" b="0" i="0" u="none" strike="noStrike" kern="1200" cap="none" spc="0" normalizeH="0" baseline="0" noProof="0" dirty="0">
                <a:ln>
                  <a:noFill/>
                </a:ln>
                <a:solidFill>
                  <a:prstClr val="white"/>
                </a:solidFill>
                <a:effectLst/>
                <a:uLnTx/>
                <a:uFillTx/>
                <a:latin typeface="Arial" panose="020B0604020202020204" pitchFamily="34" charset="0"/>
                <a:ea typeface="DejaVu Sans"/>
                <a:cs typeface="DejaVu Sans" panose="020B0603030804020204" pitchFamily="34" charset="0"/>
              </a:rPr>
              <a:t>– Cash </a:t>
            </a:r>
            <a:r>
              <a:rPr kumimoji="1" lang="es-ES" altLang="es-UY" sz="1000" b="0" i="0" u="none" strike="noStrike" kern="1200" cap="none" spc="0" normalizeH="0" baseline="0" noProof="0" dirty="0" err="1">
                <a:ln>
                  <a:noFill/>
                </a:ln>
                <a:solidFill>
                  <a:prstClr val="white"/>
                </a:solidFill>
                <a:effectLst/>
                <a:uLnTx/>
                <a:uFillTx/>
                <a:latin typeface="Arial" panose="020B0604020202020204" pitchFamily="34" charset="0"/>
                <a:ea typeface="DejaVu Sans"/>
                <a:cs typeface="DejaVu Sans" panose="020B0603030804020204" pitchFamily="34" charset="0"/>
              </a:rPr>
              <a:t>transportation</a:t>
            </a:r>
            <a:endParaRPr kumimoji="1" lang="es-UY" altLang="es-UY" sz="1000" b="0" i="0" u="none" strike="noStrike" kern="1200" cap="none" spc="0" normalizeH="0" baseline="0" noProof="0" dirty="0">
              <a:ln>
                <a:noFill/>
              </a:ln>
              <a:solidFill>
                <a:prstClr val="white"/>
              </a:solidFill>
              <a:effectLst/>
              <a:uLnTx/>
              <a:uFillTx/>
              <a:latin typeface="Arial" panose="020B0604020202020204" pitchFamily="34" charset="0"/>
              <a:ea typeface="DejaVu Sans"/>
              <a:cs typeface="DejaVu Sans" panose="020B0603030804020204" pitchFamily="34" charset="0"/>
            </a:endParaRPr>
          </a:p>
        </p:txBody>
      </p:sp>
      <p:sp>
        <p:nvSpPr>
          <p:cNvPr id="62490" name="Line 26"/>
          <p:cNvSpPr>
            <a:spLocks noChangeShapeType="1"/>
          </p:cNvSpPr>
          <p:nvPr/>
        </p:nvSpPr>
        <p:spPr bwMode="auto">
          <a:xfrm flipH="1">
            <a:off x="3962400" y="28575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DejaVu Sans"/>
              <a:cs typeface="DejaVu Sans" panose="020B0603030804020204" pitchFamily="34" charset="0"/>
            </a:endParaRPr>
          </a:p>
        </p:txBody>
      </p:sp>
      <p:sp>
        <p:nvSpPr>
          <p:cNvPr id="62491" name="Line 27"/>
          <p:cNvSpPr>
            <a:spLocks noChangeShapeType="1"/>
          </p:cNvSpPr>
          <p:nvPr/>
        </p:nvSpPr>
        <p:spPr bwMode="auto">
          <a:xfrm>
            <a:off x="3962400" y="2857500"/>
            <a:ext cx="0" cy="3086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DejaVu Sans"/>
              <a:cs typeface="DejaVu Sans" panose="020B0603030804020204" pitchFamily="34" charset="0"/>
            </a:endParaRPr>
          </a:p>
        </p:txBody>
      </p:sp>
      <p:sp>
        <p:nvSpPr>
          <p:cNvPr id="62492" name="Line 28"/>
          <p:cNvSpPr>
            <a:spLocks noChangeShapeType="1"/>
          </p:cNvSpPr>
          <p:nvPr/>
        </p:nvSpPr>
        <p:spPr bwMode="auto">
          <a:xfrm>
            <a:off x="3352800" y="3884613"/>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DejaVu Sans"/>
              <a:cs typeface="DejaVu Sans" panose="020B0603030804020204" pitchFamily="34" charset="0"/>
            </a:endParaRPr>
          </a:p>
        </p:txBody>
      </p:sp>
      <p:sp>
        <p:nvSpPr>
          <p:cNvPr id="62493" name="Line 30"/>
          <p:cNvSpPr>
            <a:spLocks noChangeShapeType="1"/>
          </p:cNvSpPr>
          <p:nvPr/>
        </p:nvSpPr>
        <p:spPr bwMode="auto">
          <a:xfrm>
            <a:off x="3352800" y="5484813"/>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DejaVu Sans"/>
              <a:cs typeface="DejaVu Sans" panose="020B0603030804020204" pitchFamily="34" charset="0"/>
            </a:endParaRPr>
          </a:p>
        </p:txBody>
      </p:sp>
      <p:sp>
        <p:nvSpPr>
          <p:cNvPr id="62494" name="Line 31"/>
          <p:cNvSpPr>
            <a:spLocks noChangeShapeType="1"/>
          </p:cNvSpPr>
          <p:nvPr/>
        </p:nvSpPr>
        <p:spPr bwMode="auto">
          <a:xfrm flipH="1">
            <a:off x="3962400" y="3541713"/>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DejaVu Sans"/>
              <a:cs typeface="DejaVu Sans" panose="020B0603030804020204" pitchFamily="34" charset="0"/>
            </a:endParaRPr>
          </a:p>
        </p:txBody>
      </p:sp>
      <p:sp>
        <p:nvSpPr>
          <p:cNvPr id="62495" name="Line 32"/>
          <p:cNvSpPr>
            <a:spLocks noChangeShapeType="1"/>
          </p:cNvSpPr>
          <p:nvPr/>
        </p:nvSpPr>
        <p:spPr bwMode="auto">
          <a:xfrm flipH="1">
            <a:off x="3962400" y="43434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DejaVu Sans"/>
              <a:cs typeface="DejaVu Sans" panose="020B0603030804020204" pitchFamily="34" charset="0"/>
            </a:endParaRPr>
          </a:p>
        </p:txBody>
      </p:sp>
      <p:sp>
        <p:nvSpPr>
          <p:cNvPr id="62496" name="Line 33"/>
          <p:cNvSpPr>
            <a:spLocks noChangeShapeType="1"/>
          </p:cNvSpPr>
          <p:nvPr/>
        </p:nvSpPr>
        <p:spPr bwMode="auto">
          <a:xfrm flipH="1">
            <a:off x="3962400" y="5141913"/>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DejaVu Sans"/>
              <a:cs typeface="DejaVu Sans" panose="020B0603030804020204" pitchFamily="34" charset="0"/>
            </a:endParaRPr>
          </a:p>
        </p:txBody>
      </p:sp>
      <p:sp>
        <p:nvSpPr>
          <p:cNvPr id="62497" name="Line 34"/>
          <p:cNvSpPr>
            <a:spLocks noChangeShapeType="1"/>
          </p:cNvSpPr>
          <p:nvPr/>
        </p:nvSpPr>
        <p:spPr bwMode="auto">
          <a:xfrm>
            <a:off x="3962400" y="59436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DejaVu Sans"/>
              <a:cs typeface="DejaVu Sans" panose="020B0603030804020204" pitchFamily="34" charset="0"/>
            </a:endParaRPr>
          </a:p>
        </p:txBody>
      </p:sp>
      <p:sp>
        <p:nvSpPr>
          <p:cNvPr id="62498" name="Rectangle 35"/>
          <p:cNvSpPr>
            <a:spLocks noChangeArrowheads="1"/>
          </p:cNvSpPr>
          <p:nvPr/>
        </p:nvSpPr>
        <p:spPr bwMode="auto">
          <a:xfrm>
            <a:off x="5867400" y="2636838"/>
            <a:ext cx="1117600" cy="571500"/>
          </a:xfrm>
          <a:prstGeom prst="rect">
            <a:avLst/>
          </a:prstGeom>
          <a:solidFill>
            <a:schemeClr val="accent1"/>
          </a:solidFill>
          <a:ln w="9525" algn="ctr">
            <a:solidFill>
              <a:schemeClr val="tx1"/>
            </a:solidFill>
            <a:miter lim="800000"/>
            <a:headEnd/>
            <a:tailEnd/>
          </a:ln>
        </p:spPr>
        <p:txBody>
          <a:bodyPr lIns="136400" tIns="68201" rIns="136400" bIns="68201" anchor="ctr" anchorCtr="1"/>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DejaVu Sans" panose="020B06030308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DejaVu Sans" panose="020B06030308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DejaVu Sans" panose="020B06030308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9pPr>
          </a:lstStyle>
          <a:p>
            <a:pPr marL="0" marR="0" lvl="0" indent="0" algn="ctr" defTabSz="914400" rtl="0" eaLnBrk="0" fontAlgn="base" latinLnBrk="0" hangingPunct="0">
              <a:lnSpc>
                <a:spcPct val="100000"/>
              </a:lnSpc>
              <a:spcBef>
                <a:spcPct val="0"/>
              </a:spcBef>
              <a:spcAft>
                <a:spcPct val="0"/>
              </a:spcAft>
              <a:buClr>
                <a:srgbClr val="E2D700"/>
              </a:buClr>
              <a:buSzPct val="70000"/>
              <a:buFont typeface="Wingdings" panose="05000000000000000000" pitchFamily="2" charset="2"/>
              <a:buNone/>
              <a:tabLst/>
              <a:defRPr/>
            </a:pPr>
            <a:r>
              <a:rPr kumimoji="1" lang="es-ES" altLang="es-UY" sz="1100" b="0" i="0" u="none" strike="noStrike" kern="1200" cap="none" spc="0" normalizeH="0" baseline="0" noProof="0">
                <a:ln>
                  <a:noFill/>
                </a:ln>
                <a:solidFill>
                  <a:prstClr val="white"/>
                </a:solidFill>
                <a:effectLst/>
                <a:uLnTx/>
                <a:uFillTx/>
                <a:latin typeface="Arial" panose="020B0604020202020204" pitchFamily="34" charset="0"/>
                <a:ea typeface="DejaVu Sans"/>
                <a:cs typeface="DejaVu Sans" panose="020B0603030804020204" pitchFamily="34" charset="0"/>
              </a:rPr>
              <a:t>Informe de Inteligencia Financiera</a:t>
            </a:r>
            <a:endParaRPr kumimoji="1" lang="es-UY" altLang="es-UY" sz="1100" b="0" i="0" u="none" strike="noStrike" kern="1200" cap="none" spc="0" normalizeH="0" baseline="0" noProof="0">
              <a:ln>
                <a:noFill/>
              </a:ln>
              <a:solidFill>
                <a:prstClr val="white"/>
              </a:solidFill>
              <a:effectLst/>
              <a:uLnTx/>
              <a:uFillTx/>
              <a:latin typeface="Arial" panose="020B0604020202020204" pitchFamily="34" charset="0"/>
              <a:ea typeface="DejaVu Sans"/>
              <a:cs typeface="DejaVu Sans" panose="020B0603030804020204" pitchFamily="34" charset="0"/>
            </a:endParaRPr>
          </a:p>
        </p:txBody>
      </p:sp>
      <p:sp>
        <p:nvSpPr>
          <p:cNvPr id="62499" name="Line 36"/>
          <p:cNvSpPr>
            <a:spLocks noChangeShapeType="1"/>
          </p:cNvSpPr>
          <p:nvPr/>
        </p:nvSpPr>
        <p:spPr bwMode="auto">
          <a:xfrm>
            <a:off x="5284788" y="2743200"/>
            <a:ext cx="7096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DejaVu Sans"/>
              <a:cs typeface="DejaVu Sans" panose="020B0603030804020204" pitchFamily="34" charset="0"/>
            </a:endParaRPr>
          </a:p>
        </p:txBody>
      </p:sp>
      <p:sp>
        <p:nvSpPr>
          <p:cNvPr id="62500" name="Rectangle 38"/>
          <p:cNvSpPr>
            <a:spLocks noChangeArrowheads="1"/>
          </p:cNvSpPr>
          <p:nvPr/>
        </p:nvSpPr>
        <p:spPr bwMode="auto">
          <a:xfrm>
            <a:off x="7705724" y="2409825"/>
            <a:ext cx="1384297" cy="573088"/>
          </a:xfrm>
          <a:prstGeom prst="rect">
            <a:avLst/>
          </a:prstGeom>
          <a:solidFill>
            <a:srgbClr val="92D050"/>
          </a:solidFill>
          <a:ln w="9525" algn="ctr">
            <a:solidFill>
              <a:schemeClr val="tx1"/>
            </a:solidFill>
            <a:miter lim="800000"/>
            <a:headEnd/>
            <a:tailEnd/>
          </a:ln>
        </p:spPr>
        <p:txBody>
          <a:bodyPr lIns="136400" tIns="68201" rIns="136400" bIns="68201" anchor="ctr" anchorCtr="1"/>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DejaVu Sans" panose="020B06030308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DejaVu Sans" panose="020B06030308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DejaVu Sans" panose="020B06030308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9pPr>
          </a:lstStyle>
          <a:p>
            <a:pPr marL="0" marR="0" lvl="0" indent="0" algn="ctr" defTabSz="914400" rtl="0" eaLnBrk="0" fontAlgn="base" latinLnBrk="0" hangingPunct="0">
              <a:lnSpc>
                <a:spcPct val="100000"/>
              </a:lnSpc>
              <a:spcBef>
                <a:spcPct val="0"/>
              </a:spcBef>
              <a:spcAft>
                <a:spcPct val="0"/>
              </a:spcAft>
              <a:buClr>
                <a:srgbClr val="E2D700"/>
              </a:buClr>
              <a:buSzPct val="70000"/>
              <a:buFont typeface="Wingdings" panose="05000000000000000000" pitchFamily="2" charset="2"/>
              <a:buNone/>
              <a:tabLst/>
              <a:defRPr/>
            </a:pPr>
            <a:r>
              <a:rPr kumimoji="1" lang="es-ES" altLang="es-UY" sz="1200" dirty="0">
                <a:solidFill>
                  <a:srgbClr val="FF0000"/>
                </a:solidFill>
                <a:ea typeface="DejaVu Sans"/>
              </a:rPr>
              <a:t>JUDICIARY</a:t>
            </a:r>
            <a:endParaRPr kumimoji="1" lang="es-UY" altLang="es-UY" sz="1200" b="0"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panose="020B0603030804020204" pitchFamily="34" charset="0"/>
            </a:endParaRPr>
          </a:p>
        </p:txBody>
      </p:sp>
      <p:sp>
        <p:nvSpPr>
          <p:cNvPr id="62501" name="Line 36"/>
          <p:cNvSpPr>
            <a:spLocks noChangeShapeType="1"/>
          </p:cNvSpPr>
          <p:nvPr/>
        </p:nvSpPr>
        <p:spPr bwMode="auto">
          <a:xfrm>
            <a:off x="6588125" y="3141663"/>
            <a:ext cx="0" cy="1871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DejaVu Sans"/>
              <a:cs typeface="DejaVu Sans" panose="020B0603030804020204" pitchFamily="34" charset="0"/>
            </a:endParaRPr>
          </a:p>
        </p:txBody>
      </p:sp>
      <p:sp>
        <p:nvSpPr>
          <p:cNvPr id="62502" name="Line 45"/>
          <p:cNvSpPr>
            <a:spLocks noChangeShapeType="1"/>
          </p:cNvSpPr>
          <p:nvPr/>
        </p:nvSpPr>
        <p:spPr bwMode="auto">
          <a:xfrm>
            <a:off x="6588125" y="4652963"/>
            <a:ext cx="0" cy="1712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DejaVu Sans"/>
              <a:cs typeface="DejaVu Sans" panose="020B0603030804020204" pitchFamily="34" charset="0"/>
            </a:endParaRPr>
          </a:p>
        </p:txBody>
      </p:sp>
      <p:sp>
        <p:nvSpPr>
          <p:cNvPr id="62503" name="Line 46"/>
          <p:cNvSpPr>
            <a:spLocks noChangeShapeType="1"/>
          </p:cNvSpPr>
          <p:nvPr/>
        </p:nvSpPr>
        <p:spPr bwMode="auto">
          <a:xfrm flipH="1">
            <a:off x="3962400" y="6399213"/>
            <a:ext cx="264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DejaVu Sans"/>
              <a:cs typeface="DejaVu Sans" panose="020B0603030804020204" pitchFamily="34" charset="0"/>
            </a:endParaRPr>
          </a:p>
        </p:txBody>
      </p:sp>
      <p:sp>
        <p:nvSpPr>
          <p:cNvPr id="62504" name="Line 47"/>
          <p:cNvSpPr>
            <a:spLocks noChangeShapeType="1"/>
          </p:cNvSpPr>
          <p:nvPr/>
        </p:nvSpPr>
        <p:spPr bwMode="auto">
          <a:xfrm flipV="1">
            <a:off x="3962400" y="5943600"/>
            <a:ext cx="0" cy="4556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panose="020B0604020202020204" pitchFamily="34" charset="0"/>
              <a:ea typeface="DejaVu Sans"/>
              <a:cs typeface="DejaVu Sans" panose="020B0603030804020204" pitchFamily="34" charset="0"/>
            </a:endParaRPr>
          </a:p>
        </p:txBody>
      </p:sp>
      <p:sp>
        <p:nvSpPr>
          <p:cNvPr id="62505" name="Rectangle 38"/>
          <p:cNvSpPr>
            <a:spLocks noChangeArrowheads="1"/>
          </p:cNvSpPr>
          <p:nvPr/>
        </p:nvSpPr>
        <p:spPr bwMode="auto">
          <a:xfrm>
            <a:off x="7705725" y="2973388"/>
            <a:ext cx="1384297" cy="568325"/>
          </a:xfrm>
          <a:prstGeom prst="rect">
            <a:avLst/>
          </a:prstGeom>
          <a:solidFill>
            <a:srgbClr val="92D050"/>
          </a:solidFill>
          <a:ln w="9525" algn="ctr">
            <a:solidFill>
              <a:schemeClr val="tx1"/>
            </a:solidFill>
            <a:miter lim="800000"/>
            <a:headEnd/>
            <a:tailEnd/>
          </a:ln>
        </p:spPr>
        <p:txBody>
          <a:bodyPr lIns="136400" tIns="68201" rIns="136400" bIns="68201" anchor="ctr" anchorCtr="1"/>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DejaVu Sans" panose="020B06030308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DejaVu Sans" panose="020B06030308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DejaVu Sans" panose="020B06030308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9pPr>
          </a:lstStyle>
          <a:p>
            <a:pPr marL="0" marR="0" lvl="0" indent="0" algn="ctr" defTabSz="914400" rtl="0" eaLnBrk="0" fontAlgn="base" latinLnBrk="0" hangingPunct="0">
              <a:lnSpc>
                <a:spcPct val="100000"/>
              </a:lnSpc>
              <a:spcBef>
                <a:spcPct val="0"/>
              </a:spcBef>
              <a:spcAft>
                <a:spcPct val="0"/>
              </a:spcAft>
              <a:buClr>
                <a:srgbClr val="E2D700"/>
              </a:buClr>
              <a:buSzPct val="70000"/>
              <a:buFont typeface="Wingdings" panose="05000000000000000000" pitchFamily="2" charset="2"/>
              <a:buNone/>
              <a:tabLst/>
              <a:defRPr/>
            </a:pPr>
            <a:r>
              <a:rPr kumimoji="1" lang="es-ES" altLang="es-UY" sz="1200" b="0"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panose="020B0603030804020204" pitchFamily="34" charset="0"/>
              </a:rPr>
              <a:t>PROSECUTOR</a:t>
            </a:r>
            <a:endParaRPr kumimoji="1" lang="es-UY" altLang="es-UY" sz="1200" b="0"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panose="020B0603030804020204" pitchFamily="34" charset="0"/>
            </a:endParaRPr>
          </a:p>
        </p:txBody>
      </p:sp>
      <p:sp>
        <p:nvSpPr>
          <p:cNvPr id="62506" name="Rectangle 38"/>
          <p:cNvSpPr>
            <a:spLocks noChangeArrowheads="1"/>
          </p:cNvSpPr>
          <p:nvPr/>
        </p:nvSpPr>
        <p:spPr bwMode="auto">
          <a:xfrm>
            <a:off x="6875463" y="4292600"/>
            <a:ext cx="2089150" cy="649288"/>
          </a:xfrm>
          <a:prstGeom prst="rect">
            <a:avLst/>
          </a:prstGeom>
          <a:solidFill>
            <a:srgbClr val="92D050"/>
          </a:solidFill>
          <a:ln w="9525" algn="ctr">
            <a:solidFill>
              <a:schemeClr val="tx1"/>
            </a:solidFill>
            <a:miter lim="800000"/>
            <a:headEnd/>
            <a:tailEnd/>
          </a:ln>
        </p:spPr>
        <p:txBody>
          <a:bodyPr lIns="136400" tIns="68201" rIns="136400" bIns="68201" anchor="ctr" anchorCtr="1"/>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DejaVu Sans" panose="020B06030308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DejaVu Sans" panose="020B06030308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DejaVu Sans" panose="020B06030308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DejaVu Sans" panose="020B0603030804020204" pitchFamily="34" charset="0"/>
              </a:defRPr>
            </a:lvl9pPr>
          </a:lstStyle>
          <a:p>
            <a:pPr marL="0" marR="0" lvl="0" indent="0" algn="ctr" defTabSz="914400" rtl="0" eaLnBrk="0" fontAlgn="base" latinLnBrk="0" hangingPunct="0">
              <a:lnSpc>
                <a:spcPct val="100000"/>
              </a:lnSpc>
              <a:spcBef>
                <a:spcPct val="0"/>
              </a:spcBef>
              <a:spcAft>
                <a:spcPct val="0"/>
              </a:spcAft>
              <a:buClr>
                <a:srgbClr val="E2D700"/>
              </a:buClr>
              <a:buSzPct val="70000"/>
              <a:buFont typeface="Wingdings" panose="05000000000000000000" pitchFamily="2" charset="2"/>
              <a:buNone/>
              <a:tabLst/>
              <a:defRPr/>
            </a:pPr>
            <a:r>
              <a:rPr kumimoji="1" lang="es-ES" altLang="es-UY" sz="1200" b="0" i="0" u="none" strike="noStrike" kern="1200" cap="none" spc="0" normalizeH="0" baseline="0" noProof="0" dirty="0">
                <a:ln>
                  <a:noFill/>
                </a:ln>
                <a:solidFill>
                  <a:srgbClr val="FF0000"/>
                </a:solidFill>
                <a:effectLst/>
                <a:uLnTx/>
                <a:uFillTx/>
                <a:latin typeface="Arial" panose="020B0604020202020204" pitchFamily="34" charset="0"/>
                <a:ea typeface="DejaVu Sans"/>
                <a:cs typeface="DejaVu Sans" panose="020B0603030804020204" pitchFamily="34" charset="0"/>
              </a:rPr>
              <a:t>MULTIDISCIPLINARY TEAMS</a:t>
            </a:r>
          </a:p>
        </p:txBody>
      </p:sp>
      <p:sp>
        <p:nvSpPr>
          <p:cNvPr id="2" name="1 Flecha derecha"/>
          <p:cNvSpPr/>
          <p:nvPr/>
        </p:nvSpPr>
        <p:spPr>
          <a:xfrm>
            <a:off x="6985000" y="2752725"/>
            <a:ext cx="635000" cy="339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UY" sz="1800" b="0" i="0" u="none" strike="noStrike" kern="1200" cap="none" spc="0" normalizeH="0" baseline="0" noProof="0">
              <a:ln>
                <a:noFill/>
              </a:ln>
              <a:solidFill>
                <a:prstClr val="white"/>
              </a:solidFill>
              <a:effectLst/>
              <a:uLnTx/>
              <a:uFillTx/>
              <a:latin typeface="Arial"/>
              <a:ea typeface="DejaVu Sans"/>
              <a:cs typeface="DejaVu Sans"/>
            </a:endParaRPr>
          </a:p>
        </p:txBody>
      </p:sp>
      <p:sp>
        <p:nvSpPr>
          <p:cNvPr id="3" name="Flecha abajo 2"/>
          <p:cNvSpPr/>
          <p:nvPr/>
        </p:nvSpPr>
        <p:spPr>
          <a:xfrm>
            <a:off x="8118763" y="3733800"/>
            <a:ext cx="277091" cy="3714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6910387" y="5484813"/>
            <a:ext cx="1776414"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a:t>SENTENCIA/</a:t>
            </a:r>
          </a:p>
          <a:p>
            <a:pPr algn="ctr"/>
            <a:r>
              <a:rPr lang="es-UY" dirty="0"/>
              <a:t>DECOMISO</a:t>
            </a:r>
            <a:endParaRPr lang="es-ES" dirty="0"/>
          </a:p>
        </p:txBody>
      </p:sp>
    </p:spTree>
    <p:extLst>
      <p:ext uri="{BB962C8B-B14F-4D97-AF65-F5344CB8AC3E}">
        <p14:creationId xmlns:p14="http://schemas.microsoft.com/office/powerpoint/2010/main" val="4142532604"/>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4294967295"/>
          </p:nvPr>
        </p:nvSpPr>
        <p:spPr>
          <a:xfrm>
            <a:off x="0" y="166688"/>
            <a:ext cx="8229600" cy="6288087"/>
          </a:xfrm>
        </p:spPr>
        <p:txBody>
          <a:bodyPr>
            <a:normAutofit/>
          </a:bodyPr>
          <a:lstStyle/>
          <a:p>
            <a:pPr algn="ctr" eaLnBrk="1" fontAlgn="auto" hangingPunct="1">
              <a:spcBef>
                <a:spcPts val="561"/>
              </a:spcBef>
              <a:spcAft>
                <a:spcPts val="1800"/>
              </a:spcAft>
              <a:tabLst>
                <a:tab pos="0" algn="l"/>
              </a:tabLst>
              <a:defRPr/>
            </a:pPr>
            <a:endParaRPr lang="es-UY" sz="4400" spc="-1" dirty="0">
              <a:solidFill>
                <a:srgbClr val="000000"/>
              </a:solidFill>
              <a:latin typeface="Century Gothic"/>
            </a:endParaRPr>
          </a:p>
          <a:p>
            <a:pPr marL="0" indent="0" algn="ctr" eaLnBrk="1" fontAlgn="auto" hangingPunct="1">
              <a:spcBef>
                <a:spcPts val="561"/>
              </a:spcBef>
              <a:spcAft>
                <a:spcPts val="1800"/>
              </a:spcAft>
              <a:buNone/>
              <a:tabLst>
                <a:tab pos="0" algn="l"/>
              </a:tabLst>
              <a:defRPr/>
            </a:pPr>
            <a:endParaRPr lang="es-UY" sz="4400" spc="-1" dirty="0">
              <a:solidFill>
                <a:srgbClr val="000000"/>
              </a:solidFill>
              <a:latin typeface="Century Gothic"/>
            </a:endParaRPr>
          </a:p>
          <a:p>
            <a:pPr marL="0" indent="0" algn="ctr" eaLnBrk="1" fontAlgn="auto" hangingPunct="1">
              <a:spcBef>
                <a:spcPts val="921"/>
              </a:spcBef>
              <a:spcAft>
                <a:spcPts val="1800"/>
              </a:spcAft>
              <a:buNone/>
              <a:tabLst>
                <a:tab pos="0" algn="l"/>
              </a:tabLst>
              <a:defRPr/>
            </a:pPr>
            <a:r>
              <a:rPr lang="en-US" sz="6600" spc="-1" dirty="0">
                <a:solidFill>
                  <a:schemeClr val="tx2"/>
                </a:solidFill>
                <a:latin typeface="+mj-lt"/>
                <a:ea typeface="Times New Roman"/>
              </a:rPr>
              <a:t>THANK YOU</a:t>
            </a:r>
            <a:endParaRPr lang="es-UY" sz="6600" spc="-1" dirty="0">
              <a:solidFill>
                <a:srgbClr val="000000"/>
              </a:solidFill>
              <a:latin typeface="Century Gothic"/>
            </a:endParaRPr>
          </a:p>
          <a:p>
            <a:pPr algn="ctr" eaLnBrk="1" fontAlgn="auto" hangingPunct="1">
              <a:spcBef>
                <a:spcPts val="561"/>
              </a:spcBef>
              <a:spcAft>
                <a:spcPts val="0"/>
              </a:spcAft>
              <a:tabLst>
                <a:tab pos="0" algn="l"/>
              </a:tabLst>
              <a:defRPr/>
            </a:pPr>
            <a:r>
              <a:rPr lang="es-UY" dirty="0">
                <a:solidFill>
                  <a:schemeClr val="tx2"/>
                </a:solidFill>
                <a:effectLst>
                  <a:outerShdw blurRad="38100" dist="38100" dir="2700000" algn="tl">
                    <a:srgbClr val="000000">
                      <a:alpha val="43137"/>
                    </a:srgbClr>
                  </a:outerShdw>
                </a:effectLst>
                <a:hlinkClick r:id="rId3"/>
              </a:rPr>
              <a:t>plaburu@presidencia.gub.uy</a:t>
            </a:r>
            <a:endParaRPr lang="es-ES" dirty="0">
              <a:solidFill>
                <a:schemeClr val="tx2"/>
              </a:solidFill>
            </a:endParaRPr>
          </a:p>
        </p:txBody>
      </p:sp>
    </p:spTree>
    <p:extLst>
      <p:ext uri="{BB962C8B-B14F-4D97-AF65-F5344CB8AC3E}">
        <p14:creationId xmlns:p14="http://schemas.microsoft.com/office/powerpoint/2010/main" val="2677097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indent="-483840" algn="ctr" eaLnBrk="1" fontAlgn="auto" hangingPunct="1">
              <a:spcBef>
                <a:spcPts val="0"/>
              </a:spcBef>
              <a:spcAft>
                <a:spcPts val="0"/>
              </a:spcAft>
              <a:tabLst>
                <a:tab pos="0" algn="l"/>
              </a:tabLst>
              <a:defRPr/>
            </a:pPr>
            <a:br>
              <a:rPr>
                <a:latin typeface="+mn-lt"/>
                <a:cs typeface="+mn-cs"/>
              </a:rPr>
            </a:br>
            <a:r>
              <a:rPr lang="es-UY" sz="2800" b="1" spc="-1">
                <a:solidFill>
                  <a:srgbClr val="0B5394"/>
                </a:solidFill>
                <a:latin typeface="Arial"/>
                <a:cs typeface="+mn-cs"/>
              </a:rPr>
              <a:t> </a:t>
            </a:r>
            <a:br>
              <a:rPr>
                <a:latin typeface="+mn-lt"/>
                <a:cs typeface="+mn-cs"/>
              </a:rPr>
            </a:br>
            <a:endParaRPr lang="es-UY" sz="2800" spc="-1">
              <a:solidFill>
                <a:srgbClr val="000000"/>
              </a:solidFill>
              <a:latin typeface="Arial"/>
              <a:cs typeface="+mn-cs"/>
            </a:endParaRPr>
          </a:p>
        </p:txBody>
      </p:sp>
      <p:sp>
        <p:nvSpPr>
          <p:cNvPr id="54275" name="TextShape 2"/>
          <p:cNvSpPr txBox="1">
            <a:spLocks noChangeArrowheads="1"/>
          </p:cNvSpPr>
          <p:nvPr/>
        </p:nvSpPr>
        <p:spPr bwMode="auto">
          <a:xfrm>
            <a:off x="0" y="401782"/>
            <a:ext cx="8785225" cy="6456218"/>
          </a:xfrm>
          <a:prstGeom prst="rect">
            <a:avLst/>
          </a:prstGeom>
          <a:noFill/>
          <a:ln w="9360">
            <a:noFill/>
            <a:miter lim="800000"/>
            <a:headEnd/>
            <a:tailEnd/>
          </a:ln>
        </p:spPr>
        <p:txBody>
          <a:bodyPr/>
          <a:lstStyle/>
          <a:p>
            <a:pPr marL="447675" indent="-381000" algn="just" eaLnBrk="1" hangingPunct="1">
              <a:spcBef>
                <a:spcPts val="638"/>
              </a:spcBef>
              <a:tabLst>
                <a:tab pos="0" algn="l"/>
              </a:tabLst>
              <a:defRPr/>
            </a:pPr>
            <a:r>
              <a:rPr lang="es-UY" sz="3200" dirty="0">
                <a:solidFill>
                  <a:srgbClr val="0B5394"/>
                </a:solidFill>
                <a:latin typeface="Arial" charset="0"/>
              </a:rPr>
              <a:t>			</a:t>
            </a:r>
            <a:r>
              <a:rPr lang="en-GB" sz="2800" b="1" dirty="0">
                <a:solidFill>
                  <a:schemeClr val="tx2"/>
                </a:solidFill>
                <a:latin typeface="+mj-lt"/>
              </a:rPr>
              <a:t>THE FIGHT AGAINST MONEY LAUNDERING </a:t>
            </a:r>
          </a:p>
          <a:p>
            <a:pPr marL="447675" indent="-381000" algn="ctr" eaLnBrk="1" hangingPunct="1">
              <a:spcBef>
                <a:spcPts val="638"/>
              </a:spcBef>
              <a:tabLst>
                <a:tab pos="0" algn="l"/>
              </a:tabLst>
              <a:defRPr/>
            </a:pPr>
            <a:r>
              <a:rPr lang="en-GB" sz="2800" dirty="0">
                <a:solidFill>
                  <a:schemeClr val="tx2"/>
                </a:solidFill>
                <a:latin typeface="+mj-lt"/>
              </a:rPr>
              <a:t>"Main Problems".</a:t>
            </a:r>
            <a:endParaRPr lang="es-UY" sz="2800" dirty="0">
              <a:solidFill>
                <a:schemeClr val="accent1"/>
              </a:solidFill>
            </a:endParaRPr>
          </a:p>
          <a:p>
            <a:pPr marL="447675" indent="-381000" algn="ctr" eaLnBrk="1" hangingPunct="1">
              <a:spcBef>
                <a:spcPts val="638"/>
              </a:spcBef>
              <a:tabLst>
                <a:tab pos="0" algn="l"/>
              </a:tabLst>
              <a:defRPr/>
            </a:pPr>
            <a:endParaRPr lang="es-ES" sz="2400" u="sng" dirty="0">
              <a:solidFill>
                <a:schemeClr val="accent1"/>
              </a:solidFill>
            </a:endParaRPr>
          </a:p>
          <a:p>
            <a:pPr marL="447675" indent="-381000" algn="ctr" eaLnBrk="1" hangingPunct="1">
              <a:spcBef>
                <a:spcPts val="638"/>
              </a:spcBef>
              <a:tabLst>
                <a:tab pos="0" algn="l"/>
              </a:tabLst>
              <a:defRPr/>
            </a:pPr>
            <a:endParaRPr lang="es-ES" sz="2400" u="sng" dirty="0">
              <a:solidFill>
                <a:schemeClr val="accent1"/>
              </a:solidFill>
            </a:endParaRPr>
          </a:p>
          <a:p>
            <a:pPr marL="447675" indent="-381000" algn="just" eaLnBrk="1" hangingPunct="1">
              <a:spcBef>
                <a:spcPts val="638"/>
              </a:spcBef>
              <a:tabLst>
                <a:tab pos="0" algn="l"/>
              </a:tabLst>
              <a:defRPr/>
            </a:pPr>
            <a:endParaRPr lang="es-ES" sz="2400" dirty="0">
              <a:solidFill>
                <a:schemeClr val="accent1"/>
              </a:solidFill>
            </a:endParaRPr>
          </a:p>
        </p:txBody>
      </p:sp>
      <p:pic>
        <p:nvPicPr>
          <p:cNvPr id="7" name="Imagen 6"/>
          <p:cNvPicPr>
            <a:picLocks noChangeAspect="1"/>
          </p:cNvPicPr>
          <p:nvPr/>
        </p:nvPicPr>
        <p:blipFill>
          <a:blip r:embed="rId3"/>
          <a:stretch>
            <a:fillRect/>
          </a:stretch>
        </p:blipFill>
        <p:spPr>
          <a:xfrm>
            <a:off x="6388388" y="1648691"/>
            <a:ext cx="2396837" cy="2112818"/>
          </a:xfrm>
          <a:prstGeom prst="rect">
            <a:avLst/>
          </a:prstGeom>
        </p:spPr>
      </p:pic>
      <p:pic>
        <p:nvPicPr>
          <p:cNvPr id="9" name="Imagen 8"/>
          <p:cNvPicPr>
            <a:picLocks noChangeAspect="1"/>
          </p:cNvPicPr>
          <p:nvPr/>
        </p:nvPicPr>
        <p:blipFill>
          <a:blip r:embed="rId4"/>
          <a:stretch>
            <a:fillRect/>
          </a:stretch>
        </p:blipFill>
        <p:spPr>
          <a:xfrm>
            <a:off x="1" y="1771652"/>
            <a:ext cx="2479963" cy="1989858"/>
          </a:xfrm>
          <a:prstGeom prst="rect">
            <a:avLst/>
          </a:prstGeom>
        </p:spPr>
      </p:pic>
      <p:pic>
        <p:nvPicPr>
          <p:cNvPr id="10" name="Imagen 9"/>
          <p:cNvPicPr>
            <a:picLocks noChangeAspect="1"/>
          </p:cNvPicPr>
          <p:nvPr/>
        </p:nvPicPr>
        <p:blipFill>
          <a:blip r:embed="rId5"/>
          <a:stretch>
            <a:fillRect/>
          </a:stretch>
        </p:blipFill>
        <p:spPr>
          <a:xfrm>
            <a:off x="2833976" y="3013798"/>
            <a:ext cx="3200400" cy="2292494"/>
          </a:xfrm>
          <a:prstGeom prst="rect">
            <a:avLst/>
          </a:prstGeom>
        </p:spPr>
      </p:pic>
      <p:pic>
        <p:nvPicPr>
          <p:cNvPr id="11" name="Imagen 10"/>
          <p:cNvPicPr>
            <a:picLocks noChangeAspect="1"/>
          </p:cNvPicPr>
          <p:nvPr/>
        </p:nvPicPr>
        <p:blipFill>
          <a:blip r:embed="rId6"/>
          <a:stretch>
            <a:fillRect/>
          </a:stretch>
        </p:blipFill>
        <p:spPr>
          <a:xfrm>
            <a:off x="69274" y="4461164"/>
            <a:ext cx="2410690" cy="2112818"/>
          </a:xfrm>
          <a:prstGeom prst="rect">
            <a:avLst/>
          </a:prstGeom>
        </p:spPr>
      </p:pic>
      <p:pic>
        <p:nvPicPr>
          <p:cNvPr id="12" name="Imagen 11"/>
          <p:cNvPicPr>
            <a:picLocks noChangeAspect="1"/>
          </p:cNvPicPr>
          <p:nvPr/>
        </p:nvPicPr>
        <p:blipFill>
          <a:blip r:embed="rId7"/>
          <a:stretch>
            <a:fillRect/>
          </a:stretch>
        </p:blipFill>
        <p:spPr>
          <a:xfrm>
            <a:off x="6388387" y="4461164"/>
            <a:ext cx="2396837" cy="2112818"/>
          </a:xfrm>
          <a:prstGeom prst="rect">
            <a:avLst/>
          </a:prstGeom>
        </p:spPr>
      </p:pic>
    </p:spTree>
    <p:extLst>
      <p:ext uri="{BB962C8B-B14F-4D97-AF65-F5344CB8AC3E}">
        <p14:creationId xmlns:p14="http://schemas.microsoft.com/office/powerpoint/2010/main" val="246726381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indent="-483840" algn="ctr" eaLnBrk="1" fontAlgn="auto" hangingPunct="1">
              <a:spcBef>
                <a:spcPts val="0"/>
              </a:spcBef>
              <a:spcAft>
                <a:spcPts val="0"/>
              </a:spcAft>
              <a:tabLst>
                <a:tab pos="0" algn="l"/>
              </a:tabLst>
              <a:defRPr/>
            </a:pPr>
            <a:br>
              <a:rPr>
                <a:latin typeface="+mn-lt"/>
                <a:cs typeface="+mn-cs"/>
              </a:rPr>
            </a:br>
            <a:r>
              <a:rPr lang="es-UY" sz="2800" b="1" spc="-1">
                <a:solidFill>
                  <a:srgbClr val="0B5394"/>
                </a:solidFill>
                <a:latin typeface="Arial"/>
                <a:cs typeface="+mn-cs"/>
              </a:rPr>
              <a:t> </a:t>
            </a:r>
            <a:br>
              <a:rPr>
                <a:latin typeface="+mn-lt"/>
                <a:cs typeface="+mn-cs"/>
              </a:rPr>
            </a:br>
            <a:endParaRPr lang="es-UY" sz="2800" spc="-1">
              <a:solidFill>
                <a:srgbClr val="000000"/>
              </a:solidFill>
              <a:latin typeface="Arial"/>
              <a:cs typeface="+mn-cs"/>
            </a:endParaRPr>
          </a:p>
        </p:txBody>
      </p:sp>
      <p:sp>
        <p:nvSpPr>
          <p:cNvPr id="54275" name="TextShape 2"/>
          <p:cNvSpPr txBox="1">
            <a:spLocks noChangeArrowheads="1"/>
          </p:cNvSpPr>
          <p:nvPr/>
        </p:nvSpPr>
        <p:spPr bwMode="auto">
          <a:xfrm>
            <a:off x="179388" y="285750"/>
            <a:ext cx="8785225" cy="5929313"/>
          </a:xfrm>
          <a:prstGeom prst="rect">
            <a:avLst/>
          </a:prstGeom>
          <a:noFill/>
          <a:ln w="9360">
            <a:noFill/>
            <a:miter lim="800000"/>
            <a:headEnd/>
            <a:tailEnd/>
          </a:ln>
        </p:spPr>
        <p:txBody>
          <a:bodyPr/>
          <a:lstStyle/>
          <a:p>
            <a:pPr marL="447675" indent="-381000" algn="ctr" eaLnBrk="1" hangingPunct="1">
              <a:spcBef>
                <a:spcPts val="638"/>
              </a:spcBef>
              <a:tabLst>
                <a:tab pos="0" algn="l"/>
              </a:tabLst>
              <a:defRPr/>
            </a:pPr>
            <a:r>
              <a:rPr lang="en-GB" sz="2800" b="1" dirty="0">
                <a:solidFill>
                  <a:schemeClr val="tx2"/>
                </a:solidFill>
                <a:latin typeface="+mj-lt"/>
              </a:rPr>
              <a:t>THE FIGHT AGAINST MONEY LAUNDERING </a:t>
            </a:r>
          </a:p>
          <a:p>
            <a:pPr marL="447675" indent="-381000" algn="ctr" eaLnBrk="1" hangingPunct="1">
              <a:spcBef>
                <a:spcPts val="638"/>
              </a:spcBef>
              <a:tabLst>
                <a:tab pos="0" algn="l"/>
              </a:tabLst>
              <a:defRPr/>
            </a:pPr>
            <a:r>
              <a:rPr lang="en-GB" sz="2800" dirty="0">
                <a:solidFill>
                  <a:schemeClr val="tx2"/>
                </a:solidFill>
                <a:latin typeface="+mj-lt"/>
              </a:rPr>
              <a:t>"Main Actions".</a:t>
            </a:r>
            <a:endParaRPr lang="es-UY" sz="2800" dirty="0">
              <a:solidFill>
                <a:schemeClr val="accent1"/>
              </a:solidFill>
            </a:endParaRPr>
          </a:p>
          <a:p>
            <a:pPr marL="447675" indent="-381000" algn="ctr" eaLnBrk="1" hangingPunct="1">
              <a:spcBef>
                <a:spcPts val="638"/>
              </a:spcBef>
              <a:tabLst>
                <a:tab pos="0" algn="l"/>
              </a:tabLst>
              <a:defRPr/>
            </a:pPr>
            <a:endParaRPr lang="es-ES" sz="2400" dirty="0">
              <a:solidFill>
                <a:schemeClr val="accent1"/>
              </a:solidFill>
              <a:latin typeface="+mj-lt"/>
            </a:endParaRPr>
          </a:p>
        </p:txBody>
      </p:sp>
      <p:pic>
        <p:nvPicPr>
          <p:cNvPr id="2" name="Imagen 1"/>
          <p:cNvPicPr>
            <a:picLocks noChangeAspect="1"/>
          </p:cNvPicPr>
          <p:nvPr/>
        </p:nvPicPr>
        <p:blipFill>
          <a:blip r:embed="rId3"/>
          <a:stretch>
            <a:fillRect/>
          </a:stretch>
        </p:blipFill>
        <p:spPr>
          <a:xfrm>
            <a:off x="179388" y="1485900"/>
            <a:ext cx="2862263" cy="2028825"/>
          </a:xfrm>
          <a:prstGeom prst="rect">
            <a:avLst/>
          </a:prstGeom>
        </p:spPr>
      </p:pic>
      <p:pic>
        <p:nvPicPr>
          <p:cNvPr id="3" name="Imagen 2"/>
          <p:cNvPicPr>
            <a:picLocks noChangeAspect="1"/>
          </p:cNvPicPr>
          <p:nvPr/>
        </p:nvPicPr>
        <p:blipFill>
          <a:blip r:embed="rId4"/>
          <a:stretch>
            <a:fillRect/>
          </a:stretch>
        </p:blipFill>
        <p:spPr>
          <a:xfrm>
            <a:off x="6172200" y="1628775"/>
            <a:ext cx="2386012" cy="1885949"/>
          </a:xfrm>
          <a:prstGeom prst="rect">
            <a:avLst/>
          </a:prstGeom>
        </p:spPr>
      </p:pic>
      <p:pic>
        <p:nvPicPr>
          <p:cNvPr id="4" name="Imagen 3"/>
          <p:cNvPicPr>
            <a:picLocks noChangeAspect="1"/>
          </p:cNvPicPr>
          <p:nvPr/>
        </p:nvPicPr>
        <p:blipFill>
          <a:blip r:embed="rId5"/>
          <a:stretch>
            <a:fillRect/>
          </a:stretch>
        </p:blipFill>
        <p:spPr>
          <a:xfrm>
            <a:off x="179388" y="3621881"/>
            <a:ext cx="2862263" cy="2486025"/>
          </a:xfrm>
          <a:prstGeom prst="rect">
            <a:avLst/>
          </a:prstGeom>
        </p:spPr>
      </p:pic>
      <p:pic>
        <p:nvPicPr>
          <p:cNvPr id="5" name="Imagen 4"/>
          <p:cNvPicPr>
            <a:picLocks noChangeAspect="1"/>
          </p:cNvPicPr>
          <p:nvPr/>
        </p:nvPicPr>
        <p:blipFill>
          <a:blip r:embed="rId6"/>
          <a:stretch>
            <a:fillRect/>
          </a:stretch>
        </p:blipFill>
        <p:spPr>
          <a:xfrm>
            <a:off x="5986463" y="3626642"/>
            <a:ext cx="2314574" cy="2481264"/>
          </a:xfrm>
          <a:prstGeom prst="rect">
            <a:avLst/>
          </a:prstGeom>
        </p:spPr>
      </p:pic>
      <p:pic>
        <p:nvPicPr>
          <p:cNvPr id="6" name="Imagen 5"/>
          <p:cNvPicPr>
            <a:picLocks noChangeAspect="1"/>
          </p:cNvPicPr>
          <p:nvPr/>
        </p:nvPicPr>
        <p:blipFill>
          <a:blip r:embed="rId7"/>
          <a:stretch>
            <a:fillRect/>
          </a:stretch>
        </p:blipFill>
        <p:spPr>
          <a:xfrm>
            <a:off x="3394074" y="2357439"/>
            <a:ext cx="2371725" cy="2048306"/>
          </a:xfrm>
          <a:prstGeom prst="rect">
            <a:avLst/>
          </a:prstGeom>
        </p:spPr>
      </p:pic>
    </p:spTree>
    <p:extLst>
      <p:ext uri="{BB962C8B-B14F-4D97-AF65-F5344CB8AC3E}">
        <p14:creationId xmlns:p14="http://schemas.microsoft.com/office/powerpoint/2010/main" val="328474582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indent="-483840" algn="ctr" eaLnBrk="1" fontAlgn="auto" hangingPunct="1">
              <a:spcBef>
                <a:spcPts val="0"/>
              </a:spcBef>
              <a:spcAft>
                <a:spcPts val="0"/>
              </a:spcAft>
              <a:tabLst>
                <a:tab pos="0" algn="l"/>
              </a:tabLst>
              <a:defRPr/>
            </a:pPr>
            <a:br>
              <a:rPr>
                <a:latin typeface="+mn-lt"/>
                <a:cs typeface="+mn-cs"/>
              </a:rPr>
            </a:br>
            <a:r>
              <a:rPr lang="es-UY" sz="2800" b="1" spc="-1">
                <a:solidFill>
                  <a:srgbClr val="0B5394"/>
                </a:solidFill>
                <a:latin typeface="Arial"/>
                <a:cs typeface="+mn-cs"/>
              </a:rPr>
              <a:t> </a:t>
            </a:r>
            <a:br>
              <a:rPr>
                <a:latin typeface="+mn-lt"/>
                <a:cs typeface="+mn-cs"/>
              </a:rPr>
            </a:br>
            <a:endParaRPr lang="es-UY" sz="2800" spc="-1">
              <a:solidFill>
                <a:srgbClr val="000000"/>
              </a:solidFill>
              <a:latin typeface="Arial"/>
              <a:cs typeface="+mn-cs"/>
            </a:endParaRPr>
          </a:p>
        </p:txBody>
      </p:sp>
      <p:sp>
        <p:nvSpPr>
          <p:cNvPr id="54275" name="TextShape 2"/>
          <p:cNvSpPr txBox="1">
            <a:spLocks noChangeArrowheads="1"/>
          </p:cNvSpPr>
          <p:nvPr/>
        </p:nvSpPr>
        <p:spPr bwMode="auto">
          <a:xfrm>
            <a:off x="155943" y="124692"/>
            <a:ext cx="8785225" cy="6090372"/>
          </a:xfrm>
          <a:prstGeom prst="rect">
            <a:avLst/>
          </a:prstGeom>
          <a:noFill/>
          <a:ln w="9360">
            <a:noFill/>
            <a:miter lim="800000"/>
            <a:headEnd/>
            <a:tailEnd/>
          </a:ln>
        </p:spPr>
        <p:txBody>
          <a:bodyPr/>
          <a:lstStyle/>
          <a:p>
            <a:pPr marL="447675" indent="-381000" algn="just" eaLnBrk="1" hangingPunct="1">
              <a:spcBef>
                <a:spcPts val="638"/>
              </a:spcBef>
              <a:tabLst>
                <a:tab pos="0" algn="l"/>
              </a:tabLst>
              <a:defRPr/>
            </a:pPr>
            <a:endParaRPr lang="es-UY" sz="3000" dirty="0">
              <a:solidFill>
                <a:srgbClr val="000000"/>
              </a:solidFill>
              <a:latin typeface="Century Gothic" pitchFamily="34" charset="0"/>
            </a:endParaRPr>
          </a:p>
          <a:p>
            <a:pPr marL="447675" indent="-381000" algn="ctr">
              <a:spcBef>
                <a:spcPts val="638"/>
              </a:spcBef>
              <a:tabLst>
                <a:tab pos="0" algn="l"/>
              </a:tabLst>
              <a:defRPr/>
            </a:pPr>
            <a:r>
              <a:rPr lang="en-GB" sz="2800" b="1" dirty="0">
                <a:solidFill>
                  <a:schemeClr val="tx2"/>
                </a:solidFill>
                <a:latin typeface="+mj-lt"/>
              </a:rPr>
              <a:t>THE FIGHT AGAINST MONEY LAUNDERING </a:t>
            </a:r>
            <a:r>
              <a:rPr lang="es-UY" sz="2800" b="1" dirty="0">
                <a:solidFill>
                  <a:schemeClr val="tx2"/>
                </a:solidFill>
                <a:latin typeface="+mj-lt"/>
              </a:rPr>
              <a:t> </a:t>
            </a:r>
            <a:r>
              <a:rPr lang="es-UY" sz="3200" dirty="0">
                <a:solidFill>
                  <a:schemeClr val="tx2"/>
                </a:solidFill>
                <a:latin typeface="+mj-lt"/>
              </a:rPr>
              <a:t>	</a:t>
            </a:r>
          </a:p>
          <a:p>
            <a:pPr marL="447675" lvl="0" indent="-381000" algn="ctr" eaLnBrk="1" hangingPunct="1">
              <a:spcBef>
                <a:spcPts val="638"/>
              </a:spcBef>
              <a:tabLst>
                <a:tab pos="0" algn="l"/>
              </a:tabLst>
              <a:defRPr/>
            </a:pPr>
            <a:r>
              <a:rPr lang="es-UY" sz="2400" u="sng" dirty="0">
                <a:solidFill>
                  <a:schemeClr val="tx2"/>
                </a:solidFill>
                <a:latin typeface="+mj-lt"/>
              </a:rPr>
              <a:t> </a:t>
            </a:r>
            <a:r>
              <a:rPr lang="es-UY" sz="2400" u="sng" dirty="0" err="1">
                <a:solidFill>
                  <a:schemeClr val="tx2"/>
                </a:solidFill>
                <a:latin typeface="+mj-lt"/>
              </a:rPr>
              <a:t>The</a:t>
            </a:r>
            <a:r>
              <a:rPr lang="es-UY" sz="2400" u="sng" dirty="0">
                <a:solidFill>
                  <a:schemeClr val="tx2"/>
                </a:solidFill>
                <a:latin typeface="+mj-lt"/>
              </a:rPr>
              <a:t> </a:t>
            </a:r>
            <a:r>
              <a:rPr lang="es-UY" sz="2400" u="sng" dirty="0" err="1">
                <a:solidFill>
                  <a:schemeClr val="tx2"/>
                </a:solidFill>
                <a:latin typeface="+mj-lt"/>
              </a:rPr>
              <a:t>States</a:t>
            </a:r>
            <a:r>
              <a:rPr lang="es-UY" sz="2400" u="sng" dirty="0">
                <a:solidFill>
                  <a:schemeClr val="tx2"/>
                </a:solidFill>
                <a:latin typeface="+mj-lt"/>
              </a:rPr>
              <a:t> </a:t>
            </a:r>
            <a:r>
              <a:rPr lang="es-UY" sz="2400" u="sng" dirty="0" err="1">
                <a:solidFill>
                  <a:schemeClr val="tx2"/>
                </a:solidFill>
                <a:latin typeface="+mj-lt"/>
              </a:rPr>
              <a:t>have</a:t>
            </a:r>
            <a:r>
              <a:rPr lang="es-UY" sz="2400" u="sng" dirty="0">
                <a:solidFill>
                  <a:schemeClr val="tx2"/>
                </a:solidFill>
                <a:latin typeface="+mj-lt"/>
              </a:rPr>
              <a:t>:</a:t>
            </a:r>
          </a:p>
          <a:p>
            <a:pPr marL="447675" lvl="0" indent="-381000" algn="ctr" eaLnBrk="1" hangingPunct="1">
              <a:spcBef>
                <a:spcPts val="638"/>
              </a:spcBef>
              <a:tabLst>
                <a:tab pos="0" algn="l"/>
              </a:tabLst>
              <a:defRPr/>
            </a:pPr>
            <a:endParaRPr lang="es-ES" sz="2400" u="sng" dirty="0">
              <a:solidFill>
                <a:schemeClr val="tx2"/>
              </a:solidFill>
              <a:latin typeface="+mj-lt"/>
            </a:endParaRPr>
          </a:p>
          <a:p>
            <a:pPr marL="447675" indent="-381000" algn="ctr" eaLnBrk="1" hangingPunct="1">
              <a:spcBef>
                <a:spcPts val="638"/>
              </a:spcBef>
              <a:tabLst>
                <a:tab pos="0" algn="l"/>
              </a:tabLst>
              <a:defRPr/>
            </a:pPr>
            <a:r>
              <a:rPr lang="es-UY" sz="2400" dirty="0">
                <a:solidFill>
                  <a:schemeClr val="tx2"/>
                </a:solidFill>
                <a:latin typeface="+mj-lt"/>
              </a:rPr>
              <a:t>			</a:t>
            </a:r>
          </a:p>
          <a:p>
            <a:pPr algn="just" eaLnBrk="1" hangingPunct="1">
              <a:defRPr/>
            </a:pPr>
            <a:r>
              <a:rPr lang="en-GB" altLang="es-GT" sz="2400" b="1" dirty="0">
                <a:solidFill>
                  <a:schemeClr val="tx2"/>
                </a:solidFill>
                <a:latin typeface="+mj-lt"/>
              </a:rPr>
              <a:t>1. Repressive or penal system: detection and enforcement.</a:t>
            </a:r>
          </a:p>
          <a:p>
            <a:pPr algn="just" eaLnBrk="1" hangingPunct="1">
              <a:defRPr/>
            </a:pPr>
            <a:r>
              <a:rPr lang="en-GB" altLang="es-GT" sz="2400" b="1" dirty="0">
                <a:solidFill>
                  <a:schemeClr val="tx2"/>
                </a:solidFill>
                <a:latin typeface="+mj-lt"/>
              </a:rPr>
              <a:t>	</a:t>
            </a:r>
          </a:p>
          <a:p>
            <a:pPr algn="just" eaLnBrk="1" hangingPunct="1">
              <a:defRPr/>
            </a:pPr>
            <a:r>
              <a:rPr lang="en-GB" altLang="es-GT" sz="2400" b="1" dirty="0">
                <a:solidFill>
                  <a:schemeClr val="tx2"/>
                </a:solidFill>
                <a:latin typeface="+mj-lt"/>
              </a:rPr>
              <a:t>	</a:t>
            </a:r>
          </a:p>
          <a:p>
            <a:pPr algn="just" eaLnBrk="1" hangingPunct="1">
              <a:defRPr/>
            </a:pPr>
            <a:endParaRPr lang="en-GB" altLang="es-GT" sz="2400" b="1" dirty="0">
              <a:solidFill>
                <a:schemeClr val="tx2"/>
              </a:solidFill>
              <a:latin typeface="+mj-lt"/>
            </a:endParaRPr>
          </a:p>
          <a:p>
            <a:pPr algn="just" eaLnBrk="1" hangingPunct="1">
              <a:defRPr/>
            </a:pPr>
            <a:r>
              <a:rPr lang="en-GB" altLang="es-GT" sz="2400" b="1" dirty="0">
                <a:solidFill>
                  <a:schemeClr val="tx2"/>
                </a:solidFill>
                <a:latin typeface="+mj-lt"/>
              </a:rPr>
              <a:t>2. Preventive or administrative system</a:t>
            </a:r>
            <a:endParaRPr lang="es-ES" altLang="es-GT" sz="2000" dirty="0">
              <a:solidFill>
                <a:schemeClr val="accent1"/>
              </a:solidFill>
            </a:endParaRPr>
          </a:p>
        </p:txBody>
      </p:sp>
    </p:spTree>
    <p:extLst>
      <p:ext uri="{BB962C8B-B14F-4D97-AF65-F5344CB8AC3E}">
        <p14:creationId xmlns:p14="http://schemas.microsoft.com/office/powerpoint/2010/main" val="372475552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142875" y="285750"/>
            <a:ext cx="7000875" cy="2071688"/>
          </a:xfrm>
          <a:prstGeom prst="rect">
            <a:avLst/>
          </a:prstGeom>
          <a:noFill/>
          <a:ln>
            <a:noFill/>
          </a:ln>
        </p:spPr>
        <p:txBody>
          <a:bodyPr anchor="ctr">
            <a:normAutofit/>
          </a:bodyPr>
          <a:lstStyle/>
          <a:p>
            <a:pPr marL="484200" indent="-483840" algn="ctr" eaLnBrk="1" fontAlgn="auto" hangingPunct="1">
              <a:spcBef>
                <a:spcPts val="0"/>
              </a:spcBef>
              <a:spcAft>
                <a:spcPts val="0"/>
              </a:spcAft>
              <a:tabLst>
                <a:tab pos="0" algn="l"/>
              </a:tabLst>
              <a:defRPr/>
            </a:pPr>
            <a:br>
              <a:rPr>
                <a:latin typeface="+mn-lt"/>
                <a:cs typeface="+mn-cs"/>
              </a:rPr>
            </a:br>
            <a:r>
              <a:rPr lang="es-UY" sz="2800" b="1" spc="-1">
                <a:solidFill>
                  <a:srgbClr val="0B5394"/>
                </a:solidFill>
                <a:latin typeface="Arial"/>
                <a:cs typeface="+mn-cs"/>
              </a:rPr>
              <a:t> </a:t>
            </a:r>
            <a:br>
              <a:rPr>
                <a:latin typeface="+mn-lt"/>
                <a:cs typeface="+mn-cs"/>
              </a:rPr>
            </a:br>
            <a:endParaRPr lang="es-UY" sz="2800" spc="-1">
              <a:solidFill>
                <a:srgbClr val="000000"/>
              </a:solidFill>
              <a:latin typeface="Arial"/>
              <a:cs typeface="+mn-cs"/>
            </a:endParaRPr>
          </a:p>
        </p:txBody>
      </p:sp>
      <p:sp>
        <p:nvSpPr>
          <p:cNvPr id="54275" name="TextShape 2"/>
          <p:cNvSpPr txBox="1">
            <a:spLocks noChangeArrowheads="1"/>
          </p:cNvSpPr>
          <p:nvPr/>
        </p:nvSpPr>
        <p:spPr bwMode="auto">
          <a:xfrm>
            <a:off x="734291" y="124692"/>
            <a:ext cx="8230322" cy="6539344"/>
          </a:xfrm>
          <a:prstGeom prst="rect">
            <a:avLst/>
          </a:prstGeom>
          <a:noFill/>
          <a:ln w="9360">
            <a:noFill/>
            <a:miter lim="800000"/>
            <a:headEnd/>
            <a:tailEnd/>
          </a:ln>
        </p:spPr>
        <p:txBody>
          <a:bodyPr/>
          <a:lstStyle/>
          <a:p>
            <a:pPr marL="447675" indent="-381000" algn="just" eaLnBrk="1" hangingPunct="1">
              <a:spcBef>
                <a:spcPts val="638"/>
              </a:spcBef>
              <a:tabLst>
                <a:tab pos="0" algn="l"/>
              </a:tabLst>
              <a:defRPr/>
            </a:pPr>
            <a:endParaRPr lang="es-UY" sz="3000" dirty="0">
              <a:solidFill>
                <a:srgbClr val="000000"/>
              </a:solidFill>
              <a:latin typeface="Century Gothic" pitchFamily="34" charset="0"/>
            </a:endParaRPr>
          </a:p>
          <a:p>
            <a:pPr marL="447675" indent="-381000" algn="ctr">
              <a:spcBef>
                <a:spcPts val="638"/>
              </a:spcBef>
              <a:tabLst>
                <a:tab pos="0" algn="l"/>
              </a:tabLst>
              <a:defRPr/>
            </a:pPr>
            <a:r>
              <a:rPr lang="en-GB" sz="2800" b="1" dirty="0">
                <a:solidFill>
                  <a:schemeClr val="tx2"/>
                </a:solidFill>
                <a:latin typeface="+mj-lt"/>
              </a:rPr>
              <a:t>THE FIGHT AGAINST MONEY LAUNDERING </a:t>
            </a:r>
            <a:endParaRPr lang="es-UY" sz="3200" dirty="0">
              <a:solidFill>
                <a:schemeClr val="tx2"/>
              </a:solidFill>
              <a:latin typeface="+mj-lt"/>
            </a:endParaRPr>
          </a:p>
          <a:p>
            <a:pPr marL="447675" lvl="0" indent="-381000" algn="ctr" eaLnBrk="1" hangingPunct="1">
              <a:spcBef>
                <a:spcPts val="638"/>
              </a:spcBef>
              <a:tabLst>
                <a:tab pos="0" algn="l"/>
              </a:tabLst>
              <a:defRPr/>
            </a:pPr>
            <a:r>
              <a:rPr lang="en-GB" sz="2400" u="sng" dirty="0">
                <a:solidFill>
                  <a:schemeClr val="tx2"/>
                </a:solidFill>
                <a:latin typeface="+mj-lt"/>
              </a:rPr>
              <a:t>Interaction of the three essential components of the system</a:t>
            </a:r>
            <a:endParaRPr lang="es-ES" sz="2400" u="sng" dirty="0">
              <a:solidFill>
                <a:schemeClr val="tx2"/>
              </a:solidFill>
              <a:latin typeface="+mj-lt"/>
            </a:endParaRPr>
          </a:p>
          <a:p>
            <a:pPr algn="just" eaLnBrk="1" hangingPunct="1">
              <a:defRPr/>
            </a:pPr>
            <a:endParaRPr lang="es-ES" altLang="es-GT" sz="2000" dirty="0">
              <a:solidFill>
                <a:schemeClr val="tx2"/>
              </a:solidFill>
              <a:latin typeface="+mj-lt"/>
            </a:endParaRPr>
          </a:p>
          <a:p>
            <a:pPr algn="just" eaLnBrk="1" hangingPunct="1">
              <a:defRPr/>
            </a:pPr>
            <a:r>
              <a:rPr lang="es-ES" altLang="es-GT" sz="2000" dirty="0">
                <a:solidFill>
                  <a:schemeClr val="tx2"/>
                </a:solidFill>
                <a:latin typeface="+mj-lt"/>
              </a:rPr>
              <a:t>	</a:t>
            </a:r>
          </a:p>
        </p:txBody>
      </p:sp>
      <p:graphicFrame>
        <p:nvGraphicFramePr>
          <p:cNvPr id="2" name="Diagrama 1"/>
          <p:cNvGraphicFramePr/>
          <p:nvPr>
            <p:extLst>
              <p:ext uri="{D42A27DB-BD31-4B8C-83A1-F6EECF244321}">
                <p14:modId xmlns:p14="http://schemas.microsoft.com/office/powerpoint/2010/main" val="1704882971"/>
              </p:ext>
            </p:extLst>
          </p:nvPr>
        </p:nvGraphicFramePr>
        <p:xfrm>
          <a:off x="1523999" y="1939636"/>
          <a:ext cx="6982691" cy="4436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1177128"/>
      </p:ext>
    </p:extLst>
  </p:cSld>
  <p:clrMapOvr>
    <a:masterClrMapping/>
  </p:clrMapOvr>
  <p:transition spd="slow"/>
</p:sld>
</file>

<file path=ppt/theme/theme1.xml><?xml version="1.0" encoding="utf-8"?>
<a:theme xmlns:a="http://schemas.openxmlformats.org/drawingml/2006/main" name="Faceta">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illant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2396</Words>
  <Application>Microsoft Office PowerPoint</Application>
  <PresentationFormat>On-screen Show (4:3)</PresentationFormat>
  <Paragraphs>619</Paragraphs>
  <Slides>56</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Candara</vt:lpstr>
      <vt:lpstr>Century Gothic</vt:lpstr>
      <vt:lpstr>Times New Roman</vt:lpstr>
      <vt:lpstr>Wingdings</vt:lpstr>
      <vt:lpstr>Wingdings 3</vt:lpstr>
      <vt:lpstr>Faceta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PREVENTION SYSTEM</vt:lpstr>
      <vt:lpstr>PREVENTION SYSTEM</vt:lpstr>
      <vt:lpstr>PowerPoint Presentation</vt:lpstr>
      <vt:lpstr>REPORTING ENTITIES</vt:lpstr>
      <vt:lpstr>REPORTING ENTITIES</vt:lpstr>
      <vt:lpstr>REPORTING ENTITIES</vt:lpstr>
      <vt:lpstr>OBLIGATIONS OF THE REPORTING ENTITIES</vt:lpstr>
      <vt:lpstr>EFFECTIVENESS OF THE PREVENTIVE SYSTEM/PROPORTION OF THE STR</vt:lpstr>
      <vt:lpstr>EFFECTIVENESS OF THE PREVENTIVE SYSTEM/PROPORTION OF THE STR</vt:lpstr>
      <vt:lpstr>EFFECTIVENESS OF THE PREVENTIVE SYSTEM/PROPORTION OF THE STR</vt:lpstr>
      <vt:lpstr>BREAKOUT GROUP EXERCISE</vt:lpstr>
      <vt:lpstr>FROM INTELLIGENCE TO EVIDENCE</vt:lpstr>
      <vt:lpstr>FINANCIAL INTELLIGENCE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Of Intelligence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LA/FTE combat system  Graphic scheme of operation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mdarosa</dc:creator>
  <cp:lastModifiedBy>Ignacio Martin Irigaray</cp:lastModifiedBy>
  <cp:revision>1081</cp:revision>
  <cp:lastPrinted>2023-04-24T15:15:54Z</cp:lastPrinted>
  <dcterms:created xsi:type="dcterms:W3CDTF">2016-01-28T18:01:13Z</dcterms:created>
  <dcterms:modified xsi:type="dcterms:W3CDTF">2023-10-29T13:56:25Z</dcterms:modified>
  <dc:language>es-UY</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vt:i4>
  </property>
  <property fmtid="{D5CDD505-2E9C-101B-9397-08002B2CF9AE}" pid="8" name="PresentationFormat">
    <vt:lpwstr>Presentación en pantalla (4:3)</vt:lpwstr>
  </property>
  <property fmtid="{D5CDD505-2E9C-101B-9397-08002B2CF9AE}" pid="9" name="ScaleCrop">
    <vt:bool>false</vt:bool>
  </property>
  <property fmtid="{D5CDD505-2E9C-101B-9397-08002B2CF9AE}" pid="10" name="ShareDoc">
    <vt:bool>false</vt:bool>
  </property>
  <property fmtid="{D5CDD505-2E9C-101B-9397-08002B2CF9AE}" pid="11" name="Slides">
    <vt:i4>36</vt:i4>
  </property>
</Properties>
</file>