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9144000" cy="6858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1018" y="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99192" y="512064"/>
            <a:ext cx="174561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4060740"/>
            <a:ext cx="448945" cy="2797810"/>
          </a:xfrm>
          <a:custGeom>
            <a:avLst/>
            <a:gdLst/>
            <a:ahLst/>
            <a:cxnLst/>
            <a:rect l="l" t="t" r="r" b="b"/>
            <a:pathLst>
              <a:path w="448945" h="2797809">
                <a:moveTo>
                  <a:pt x="448358" y="2797256"/>
                </a:moveTo>
                <a:lnTo>
                  <a:pt x="37848" y="2797256"/>
                </a:lnTo>
                <a:lnTo>
                  <a:pt x="0" y="2796555"/>
                </a:lnTo>
                <a:lnTo>
                  <a:pt x="0" y="0"/>
                </a:lnTo>
                <a:lnTo>
                  <a:pt x="448358" y="2797256"/>
                </a:lnTo>
                <a:close/>
              </a:path>
            </a:pathLst>
          </a:custGeom>
          <a:solidFill>
            <a:srgbClr val="0D6EC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74920" y="4155437"/>
            <a:ext cx="4069079" cy="270255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128133" y="4176229"/>
            <a:ext cx="4016375" cy="2682240"/>
          </a:xfrm>
          <a:custGeom>
            <a:avLst/>
            <a:gdLst/>
            <a:ahLst/>
            <a:cxnLst/>
            <a:rect l="l" t="t" r="r" b="b"/>
            <a:pathLst>
              <a:path w="4016375" h="2682240">
                <a:moveTo>
                  <a:pt x="4015854" y="4622"/>
                </a:moveTo>
                <a:lnTo>
                  <a:pt x="2146" y="2681135"/>
                </a:lnTo>
                <a:lnTo>
                  <a:pt x="2578" y="2681770"/>
                </a:lnTo>
                <a:lnTo>
                  <a:pt x="11506" y="2681770"/>
                </a:lnTo>
                <a:lnTo>
                  <a:pt x="4015854" y="11430"/>
                </a:lnTo>
                <a:lnTo>
                  <a:pt x="4015854" y="4622"/>
                </a:lnTo>
                <a:close/>
              </a:path>
              <a:path w="4016375" h="2682240">
                <a:moveTo>
                  <a:pt x="4015854" y="0"/>
                </a:moveTo>
                <a:lnTo>
                  <a:pt x="0" y="2677972"/>
                </a:lnTo>
                <a:lnTo>
                  <a:pt x="1130" y="2679560"/>
                </a:lnTo>
                <a:lnTo>
                  <a:pt x="4015854" y="2286"/>
                </a:lnTo>
                <a:lnTo>
                  <a:pt x="401585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985000" y="0"/>
            <a:ext cx="1333752" cy="6857996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038708" y="0"/>
            <a:ext cx="1228725" cy="6859905"/>
          </a:xfrm>
          <a:custGeom>
            <a:avLst/>
            <a:gdLst/>
            <a:ahLst/>
            <a:cxnLst/>
            <a:rect l="l" t="t" r="r" b="b"/>
            <a:pathLst>
              <a:path w="1228725" h="6859905">
                <a:moveTo>
                  <a:pt x="1221105" y="6859384"/>
                </a:moveTo>
                <a:lnTo>
                  <a:pt x="1905" y="1397"/>
                </a:lnTo>
                <a:lnTo>
                  <a:pt x="0" y="1778"/>
                </a:lnTo>
                <a:lnTo>
                  <a:pt x="1219200" y="6859714"/>
                </a:lnTo>
                <a:lnTo>
                  <a:pt x="1221105" y="6859384"/>
                </a:lnTo>
                <a:close/>
              </a:path>
              <a:path w="1228725" h="6859905">
                <a:moveTo>
                  <a:pt x="1228598" y="6858063"/>
                </a:moveTo>
                <a:lnTo>
                  <a:pt x="9398" y="0"/>
                </a:lnTo>
                <a:lnTo>
                  <a:pt x="3810" y="1016"/>
                </a:lnTo>
                <a:lnTo>
                  <a:pt x="1223010" y="6859041"/>
                </a:lnTo>
                <a:lnTo>
                  <a:pt x="1228598" y="685806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891018" y="0"/>
            <a:ext cx="2252980" cy="6858000"/>
          </a:xfrm>
          <a:custGeom>
            <a:avLst/>
            <a:gdLst/>
            <a:ahLst/>
            <a:cxnLst/>
            <a:rect l="l" t="t" r="r" b="b"/>
            <a:pathLst>
              <a:path w="2252979" h="6858000">
                <a:moveTo>
                  <a:pt x="2252978" y="6857998"/>
                </a:moveTo>
                <a:lnTo>
                  <a:pt x="226390" y="6857998"/>
                </a:lnTo>
                <a:lnTo>
                  <a:pt x="0" y="6857154"/>
                </a:lnTo>
                <a:lnTo>
                  <a:pt x="2024759" y="0"/>
                </a:lnTo>
                <a:lnTo>
                  <a:pt x="2252978" y="8189"/>
                </a:lnTo>
                <a:lnTo>
                  <a:pt x="2252978" y="6857998"/>
                </a:lnTo>
                <a:close/>
              </a:path>
            </a:pathLst>
          </a:custGeom>
          <a:solidFill>
            <a:srgbClr val="0D6EC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207314" y="0"/>
            <a:ext cx="1936750" cy="6858000"/>
          </a:xfrm>
          <a:custGeom>
            <a:avLst/>
            <a:gdLst/>
            <a:ahLst/>
            <a:cxnLst/>
            <a:rect l="l" t="t" r="r" b="b"/>
            <a:pathLst>
              <a:path w="1936750" h="6858000">
                <a:moveTo>
                  <a:pt x="1936685" y="6857996"/>
                </a:moveTo>
                <a:lnTo>
                  <a:pt x="1200973" y="6857996"/>
                </a:lnTo>
                <a:lnTo>
                  <a:pt x="0" y="0"/>
                </a:lnTo>
                <a:lnTo>
                  <a:pt x="1936685" y="0"/>
                </a:lnTo>
                <a:lnTo>
                  <a:pt x="1936685" y="6857996"/>
                </a:lnTo>
                <a:close/>
              </a:path>
            </a:pathLst>
          </a:custGeom>
          <a:solidFill>
            <a:srgbClr val="0D6EC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637020" y="3920559"/>
            <a:ext cx="2506980" cy="2937510"/>
          </a:xfrm>
          <a:custGeom>
            <a:avLst/>
            <a:gdLst/>
            <a:ahLst/>
            <a:cxnLst/>
            <a:rect l="l" t="t" r="r" b="b"/>
            <a:pathLst>
              <a:path w="2506979" h="2937509">
                <a:moveTo>
                  <a:pt x="2506978" y="2937439"/>
                </a:moveTo>
                <a:lnTo>
                  <a:pt x="0" y="2937439"/>
                </a:lnTo>
                <a:lnTo>
                  <a:pt x="2506978" y="0"/>
                </a:lnTo>
                <a:lnTo>
                  <a:pt x="2506978" y="2937439"/>
                </a:lnTo>
                <a:close/>
              </a:path>
            </a:pathLst>
          </a:custGeom>
          <a:solidFill>
            <a:srgbClr val="009DD9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012461" y="0"/>
            <a:ext cx="2131695" cy="6858000"/>
          </a:xfrm>
          <a:custGeom>
            <a:avLst/>
            <a:gdLst/>
            <a:ahLst/>
            <a:cxnLst/>
            <a:rect l="l" t="t" r="r" b="b"/>
            <a:pathLst>
              <a:path w="2131695" h="6858000">
                <a:moveTo>
                  <a:pt x="1855439" y="6857996"/>
                </a:moveTo>
                <a:lnTo>
                  <a:pt x="0" y="0"/>
                </a:lnTo>
                <a:lnTo>
                  <a:pt x="2131538" y="0"/>
                </a:lnTo>
                <a:lnTo>
                  <a:pt x="2131538" y="6849833"/>
                </a:lnTo>
                <a:lnTo>
                  <a:pt x="1855439" y="6857996"/>
                </a:lnTo>
                <a:close/>
              </a:path>
            </a:pathLst>
          </a:custGeom>
          <a:solidFill>
            <a:srgbClr val="0076A2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295640" y="0"/>
            <a:ext cx="848360" cy="6858000"/>
          </a:xfrm>
          <a:custGeom>
            <a:avLst/>
            <a:gdLst/>
            <a:ahLst/>
            <a:cxnLst/>
            <a:rect l="l" t="t" r="r" b="b"/>
            <a:pathLst>
              <a:path w="848359" h="6858000">
                <a:moveTo>
                  <a:pt x="848358" y="6857996"/>
                </a:moveTo>
                <a:lnTo>
                  <a:pt x="0" y="6857996"/>
                </a:lnTo>
                <a:lnTo>
                  <a:pt x="677046" y="0"/>
                </a:lnTo>
                <a:lnTo>
                  <a:pt x="848358" y="0"/>
                </a:lnTo>
                <a:lnTo>
                  <a:pt x="848358" y="6857996"/>
                </a:lnTo>
                <a:close/>
              </a:path>
            </a:pathLst>
          </a:custGeom>
          <a:solidFill>
            <a:srgbClr val="58AAF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8078241" y="0"/>
            <a:ext cx="1066165" cy="6858000"/>
          </a:xfrm>
          <a:custGeom>
            <a:avLst/>
            <a:gdLst/>
            <a:ahLst/>
            <a:cxnLst/>
            <a:rect l="l" t="t" r="r" b="b"/>
            <a:pathLst>
              <a:path w="1066165" h="6858000">
                <a:moveTo>
                  <a:pt x="1065504" y="6857996"/>
                </a:moveTo>
                <a:lnTo>
                  <a:pt x="937613" y="6857996"/>
                </a:lnTo>
                <a:lnTo>
                  <a:pt x="0" y="0"/>
                </a:lnTo>
                <a:lnTo>
                  <a:pt x="1051273" y="0"/>
                </a:lnTo>
                <a:lnTo>
                  <a:pt x="1051171" y="654102"/>
                </a:lnTo>
                <a:lnTo>
                  <a:pt x="1051395" y="908505"/>
                </a:lnTo>
                <a:lnTo>
                  <a:pt x="1051832" y="1213723"/>
                </a:lnTo>
                <a:lnTo>
                  <a:pt x="1052545" y="1569731"/>
                </a:lnTo>
                <a:lnTo>
                  <a:pt x="1053582" y="1976508"/>
                </a:lnTo>
                <a:lnTo>
                  <a:pt x="1055138" y="2484876"/>
                </a:lnTo>
                <a:lnTo>
                  <a:pt x="1060528" y="4009692"/>
                </a:lnTo>
                <a:lnTo>
                  <a:pt x="1062990" y="4772188"/>
                </a:lnTo>
                <a:lnTo>
                  <a:pt x="1064189" y="5229795"/>
                </a:lnTo>
                <a:lnTo>
                  <a:pt x="1064919" y="5585791"/>
                </a:lnTo>
                <a:lnTo>
                  <a:pt x="1065373" y="5890998"/>
                </a:lnTo>
                <a:lnTo>
                  <a:pt x="1065613" y="6145391"/>
                </a:lnTo>
                <a:lnTo>
                  <a:pt x="1065663" y="6654347"/>
                </a:lnTo>
                <a:lnTo>
                  <a:pt x="1065504" y="6857996"/>
                </a:lnTo>
                <a:close/>
              </a:path>
            </a:pathLst>
          </a:custGeom>
          <a:solidFill>
            <a:srgbClr val="0D6EC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059421" y="4903732"/>
            <a:ext cx="1084580" cy="1954530"/>
          </a:xfrm>
          <a:custGeom>
            <a:avLst/>
            <a:gdLst/>
            <a:ahLst/>
            <a:cxnLst/>
            <a:rect l="l" t="t" r="r" b="b"/>
            <a:pathLst>
              <a:path w="1084579" h="1954529">
                <a:moveTo>
                  <a:pt x="0" y="1954264"/>
                </a:moveTo>
                <a:lnTo>
                  <a:pt x="1084579" y="0"/>
                </a:lnTo>
                <a:lnTo>
                  <a:pt x="1084579" y="1949226"/>
                </a:lnTo>
                <a:lnTo>
                  <a:pt x="0" y="1954264"/>
                </a:lnTo>
                <a:close/>
              </a:path>
            </a:pathLst>
          </a:custGeom>
          <a:solidFill>
            <a:srgbClr val="0D6EC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134" y="1132001"/>
            <a:ext cx="8307730" cy="1499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8134" y="1132001"/>
            <a:ext cx="8307730" cy="1499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740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laburu@presidencia.gub.u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955" y="383540"/>
            <a:ext cx="7832090" cy="458459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3566160" marR="5080" indent="-3554095">
              <a:lnSpc>
                <a:spcPts val="3279"/>
              </a:lnSpc>
              <a:spcBef>
                <a:spcPts val="275"/>
              </a:spcBef>
            </a:pPr>
            <a:r>
              <a:rPr sz="2800" spc="70" dirty="0">
                <a:solidFill>
                  <a:srgbClr val="112F52"/>
                </a:solidFill>
              </a:rPr>
              <a:t>OECD</a:t>
            </a:r>
            <a:r>
              <a:rPr sz="2800" dirty="0">
                <a:solidFill>
                  <a:srgbClr val="112F52"/>
                </a:solidFill>
              </a:rPr>
              <a:t> </a:t>
            </a:r>
            <a:r>
              <a:rPr sz="2800" spc="60" dirty="0">
                <a:solidFill>
                  <a:srgbClr val="112F52"/>
                </a:solidFill>
              </a:rPr>
              <a:t>LATIN</a:t>
            </a:r>
            <a:r>
              <a:rPr sz="2800" spc="70" dirty="0">
                <a:solidFill>
                  <a:srgbClr val="112F52"/>
                </a:solidFill>
              </a:rPr>
              <a:t>AMERICAN</a:t>
            </a:r>
            <a:r>
              <a:rPr sz="2800" spc="5" dirty="0">
                <a:solidFill>
                  <a:srgbClr val="112F52"/>
                </a:solidFill>
              </a:rPr>
              <a:t> </a:t>
            </a:r>
            <a:r>
              <a:rPr sz="2800" spc="75" dirty="0">
                <a:solidFill>
                  <a:srgbClr val="112F52"/>
                </a:solidFill>
              </a:rPr>
              <a:t>ACADEMY</a:t>
            </a:r>
            <a:r>
              <a:rPr sz="2800" spc="5" dirty="0">
                <a:solidFill>
                  <a:srgbClr val="112F52"/>
                </a:solidFill>
              </a:rPr>
              <a:t> </a:t>
            </a:r>
            <a:r>
              <a:rPr sz="2800" spc="70" dirty="0">
                <a:solidFill>
                  <a:srgbClr val="112F52"/>
                </a:solidFill>
              </a:rPr>
              <a:t>FOR</a:t>
            </a:r>
            <a:r>
              <a:rPr sz="2800" spc="5" dirty="0">
                <a:solidFill>
                  <a:srgbClr val="112F52"/>
                </a:solidFill>
              </a:rPr>
              <a:t> </a:t>
            </a:r>
            <a:r>
              <a:rPr sz="2800" spc="70" dirty="0">
                <a:solidFill>
                  <a:srgbClr val="112F52"/>
                </a:solidFill>
              </a:rPr>
              <a:t>TAX</a:t>
            </a:r>
            <a:r>
              <a:rPr sz="2800" spc="5" dirty="0">
                <a:solidFill>
                  <a:srgbClr val="112F52"/>
                </a:solidFill>
              </a:rPr>
              <a:t> </a:t>
            </a:r>
            <a:r>
              <a:rPr sz="2800" spc="70" dirty="0">
                <a:solidFill>
                  <a:srgbClr val="112F52"/>
                </a:solidFill>
              </a:rPr>
              <a:t>AND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914400"/>
            <a:ext cx="7872730" cy="52482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9760" algn="ctr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112F52"/>
                </a:solidFill>
                <a:latin typeface="Calibri"/>
                <a:cs typeface="Calibri"/>
              </a:rPr>
              <a:t>FINANCIAL</a:t>
            </a:r>
            <a:r>
              <a:rPr sz="2800" b="1" spc="-15" dirty="0">
                <a:solidFill>
                  <a:srgbClr val="112F52"/>
                </a:solidFill>
                <a:latin typeface="Calibri"/>
                <a:cs typeface="Calibri"/>
              </a:rPr>
              <a:t> </a:t>
            </a:r>
            <a:r>
              <a:rPr lang="es-AR" sz="2800" b="1" spc="-15" dirty="0">
                <a:solidFill>
                  <a:srgbClr val="112F52"/>
                </a:solidFill>
                <a:latin typeface="Calibri"/>
                <a:cs typeface="Calibri"/>
              </a:rPr>
              <a:t>CRIME </a:t>
            </a:r>
            <a:r>
              <a:rPr sz="2800" b="1" spc="-15" dirty="0">
                <a:solidFill>
                  <a:srgbClr val="112F52"/>
                </a:solidFill>
                <a:latin typeface="Calibri"/>
                <a:cs typeface="Calibri"/>
              </a:rPr>
              <a:t>INVESTIGATION</a:t>
            </a:r>
            <a:endParaRPr sz="2800" dirty="0">
              <a:latin typeface="Calibri"/>
              <a:cs typeface="Calibri"/>
            </a:endParaRPr>
          </a:p>
          <a:p>
            <a:pPr marL="621665" algn="ctr">
              <a:lnSpc>
                <a:spcPct val="100000"/>
              </a:lnSpc>
              <a:spcBef>
                <a:spcPts val="20"/>
              </a:spcBef>
            </a:pPr>
            <a:r>
              <a:rPr sz="2800" b="1" spc="-5" dirty="0">
                <a:solidFill>
                  <a:srgbClr val="112F52"/>
                </a:solidFill>
                <a:latin typeface="Calibri"/>
                <a:cs typeface="Calibri"/>
              </a:rPr>
              <a:t>Managing</a:t>
            </a:r>
            <a:r>
              <a:rPr sz="2800" b="1" spc="10" dirty="0">
                <a:solidFill>
                  <a:srgbClr val="112F52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112F52"/>
                </a:solidFill>
                <a:latin typeface="Calibri"/>
                <a:cs typeface="Calibri"/>
              </a:rPr>
              <a:t>Financial</a:t>
            </a:r>
            <a:r>
              <a:rPr sz="2800" b="1" spc="10" dirty="0">
                <a:solidFill>
                  <a:srgbClr val="112F52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112F52"/>
                </a:solidFill>
                <a:latin typeface="Calibri"/>
                <a:cs typeface="Calibri"/>
              </a:rPr>
              <a:t>Investigations</a:t>
            </a:r>
            <a:r>
              <a:rPr sz="2800" b="1" spc="15" dirty="0">
                <a:solidFill>
                  <a:srgbClr val="112F52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112F52"/>
                </a:solidFill>
                <a:latin typeface="Calibri"/>
                <a:cs typeface="Calibri"/>
              </a:rPr>
              <a:t>(Intermediate)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 dirty="0">
              <a:latin typeface="Calibri"/>
              <a:cs typeface="Calibri"/>
            </a:endParaRPr>
          </a:p>
          <a:p>
            <a:pPr marL="1049020" algn="ctr">
              <a:lnSpc>
                <a:spcPct val="100000"/>
              </a:lnSpc>
              <a:spcBef>
                <a:spcPts val="1935"/>
              </a:spcBef>
            </a:pPr>
            <a:r>
              <a:rPr sz="4400" b="1" i="1" spc="-610" dirty="0">
                <a:solidFill>
                  <a:srgbClr val="17406C"/>
                </a:solidFill>
                <a:latin typeface="Arial"/>
                <a:cs typeface="Arial"/>
              </a:rPr>
              <a:t>ASSE</a:t>
            </a:r>
            <a:r>
              <a:rPr sz="4400" b="1" i="1" spc="-540" dirty="0">
                <a:solidFill>
                  <a:srgbClr val="17406C"/>
                </a:solidFill>
                <a:latin typeface="Arial"/>
                <a:cs typeface="Arial"/>
              </a:rPr>
              <a:t>T</a:t>
            </a:r>
            <a:r>
              <a:rPr sz="4400" b="1" i="1" spc="-265" dirty="0">
                <a:solidFill>
                  <a:srgbClr val="17406C"/>
                </a:solidFill>
                <a:latin typeface="Arial"/>
                <a:cs typeface="Arial"/>
              </a:rPr>
              <a:t> </a:t>
            </a:r>
            <a:r>
              <a:rPr sz="4400" b="1" i="1" spc="-590" dirty="0">
                <a:solidFill>
                  <a:srgbClr val="17406C"/>
                </a:solidFill>
                <a:latin typeface="Arial"/>
                <a:cs typeface="Arial"/>
              </a:rPr>
              <a:t>LAUNDERING</a:t>
            </a:r>
            <a:endParaRPr sz="4400" dirty="0">
              <a:latin typeface="Arial"/>
              <a:cs typeface="Arial"/>
            </a:endParaRPr>
          </a:p>
          <a:p>
            <a:pPr marL="1512570" marR="808990" algn="ctr">
              <a:lnSpc>
                <a:spcPct val="111000"/>
              </a:lnSpc>
              <a:spcBef>
                <a:spcPts val="20"/>
              </a:spcBef>
            </a:pPr>
            <a:r>
              <a:rPr sz="4400" b="1" i="1" spc="-350" dirty="0">
                <a:solidFill>
                  <a:srgbClr val="17406C"/>
                </a:solidFill>
                <a:latin typeface="Arial"/>
                <a:cs typeface="Arial"/>
              </a:rPr>
              <a:t>Free</a:t>
            </a:r>
            <a:r>
              <a:rPr sz="4400" b="1" i="1" spc="-190" dirty="0">
                <a:solidFill>
                  <a:srgbClr val="17406C"/>
                </a:solidFill>
                <a:latin typeface="Arial"/>
                <a:cs typeface="Arial"/>
              </a:rPr>
              <a:t> </a:t>
            </a:r>
            <a:r>
              <a:rPr sz="4400" b="1" i="1" spc="-360" dirty="0">
                <a:solidFill>
                  <a:srgbClr val="17406C"/>
                </a:solidFill>
                <a:latin typeface="Arial"/>
                <a:cs typeface="Arial"/>
              </a:rPr>
              <a:t>Trade</a:t>
            </a:r>
            <a:r>
              <a:rPr sz="4400" b="1" i="1" spc="-190" dirty="0">
                <a:solidFill>
                  <a:srgbClr val="17406C"/>
                </a:solidFill>
                <a:latin typeface="Arial"/>
                <a:cs typeface="Arial"/>
              </a:rPr>
              <a:t> </a:t>
            </a:r>
            <a:r>
              <a:rPr sz="4400" b="1" i="1" spc="-395" dirty="0">
                <a:solidFill>
                  <a:srgbClr val="17406C"/>
                </a:solidFill>
                <a:latin typeface="Arial"/>
                <a:cs typeface="Arial"/>
              </a:rPr>
              <a:t>Zone</a:t>
            </a:r>
            <a:r>
              <a:rPr sz="4400" b="1" i="1" spc="-190" dirty="0">
                <a:solidFill>
                  <a:srgbClr val="17406C"/>
                </a:solidFill>
                <a:latin typeface="Arial"/>
                <a:cs typeface="Arial"/>
              </a:rPr>
              <a:t> </a:t>
            </a:r>
            <a:r>
              <a:rPr sz="4400" b="1" i="1" spc="-330" dirty="0">
                <a:solidFill>
                  <a:srgbClr val="17406C"/>
                </a:solidFill>
                <a:latin typeface="Arial"/>
                <a:cs typeface="Arial"/>
              </a:rPr>
              <a:t>Beneficiary</a:t>
            </a:r>
            <a:r>
              <a:rPr lang="es-AR" sz="4400" b="1" i="1" spc="-330" dirty="0">
                <a:solidFill>
                  <a:srgbClr val="17406C"/>
                </a:solidFill>
                <a:latin typeface="Arial"/>
                <a:cs typeface="Arial"/>
              </a:rPr>
              <a:t> </a:t>
            </a:r>
            <a:r>
              <a:rPr lang="es-AR" sz="4400" b="1" i="1" spc="-330" dirty="0" err="1">
                <a:solidFill>
                  <a:srgbClr val="17406C"/>
                </a:solidFill>
                <a:latin typeface="Arial"/>
                <a:cs typeface="Arial"/>
              </a:rPr>
              <a:t>Oenership</a:t>
            </a:r>
            <a:endParaRPr sz="4400" dirty="0">
              <a:latin typeface="Arial"/>
              <a:cs typeface="Arial"/>
            </a:endParaRPr>
          </a:p>
          <a:p>
            <a:pPr marL="12700" marR="5633720">
              <a:lnSpc>
                <a:spcPct val="117800"/>
              </a:lnSpc>
              <a:spcBef>
                <a:spcPts val="125"/>
              </a:spcBef>
            </a:pPr>
            <a:r>
              <a:rPr sz="2800" b="1" spc="-5" dirty="0">
                <a:solidFill>
                  <a:srgbClr val="17406C"/>
                </a:solidFill>
                <a:latin typeface="Calibri"/>
                <a:cs typeface="Calibri"/>
              </a:rPr>
              <a:t>Patricia</a:t>
            </a:r>
            <a:r>
              <a:rPr lang="es-AR" sz="2800" b="1" spc="-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-5" dirty="0" err="1">
                <a:solidFill>
                  <a:srgbClr val="17406C"/>
                </a:solidFill>
                <a:latin typeface="Calibri"/>
                <a:cs typeface="Calibri"/>
              </a:rPr>
              <a:t>Laburu</a:t>
            </a:r>
            <a:r>
              <a:rPr sz="2800" b="1" spc="-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-6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17406C"/>
                </a:solidFill>
                <a:latin typeface="Calibri"/>
                <a:cs typeface="Calibri"/>
              </a:rPr>
              <a:t>Uruguay</a:t>
            </a:r>
            <a:endParaRPr lang="es-AR" sz="2800" b="1" spc="-1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12700" marR="5633720">
              <a:lnSpc>
                <a:spcPct val="117800"/>
              </a:lnSpc>
              <a:spcBef>
                <a:spcPts val="125"/>
              </a:spcBef>
            </a:pPr>
            <a:r>
              <a:rPr lang="es-AR" sz="2800" b="1" spc="-15" dirty="0" err="1">
                <a:solidFill>
                  <a:srgbClr val="17406C"/>
                </a:solidFill>
                <a:latin typeface="Calibri"/>
                <a:cs typeface="Calibri"/>
              </a:rPr>
              <a:t>October</a:t>
            </a:r>
            <a:r>
              <a:rPr lang="es-AR" sz="2800" b="1" spc="-15" dirty="0">
                <a:solidFill>
                  <a:srgbClr val="17406C"/>
                </a:solidFill>
                <a:latin typeface="Calibri"/>
                <a:cs typeface="Calibri"/>
              </a:rPr>
              <a:t> 2023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9818" y="1773021"/>
            <a:ext cx="818134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NON-FINANCIAL</a:t>
            </a:r>
            <a:r>
              <a:rPr sz="3200" b="1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3200" b="1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3200" b="1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TRADE</a:t>
            </a:r>
            <a:r>
              <a:rPr sz="3200" b="1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ZONE</a:t>
            </a:r>
            <a:r>
              <a:rPr sz="3200" b="1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REGIME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667" y="2752432"/>
            <a:ext cx="8376920" cy="877569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537585" marR="5080" indent="-3525520">
              <a:lnSpc>
                <a:spcPts val="3350"/>
              </a:lnSpc>
              <a:spcBef>
                <a:spcPts val="204"/>
              </a:spcBef>
            </a:pPr>
            <a:r>
              <a:rPr lang="en-GB" sz="2800" spc="50" dirty="0">
                <a:solidFill>
                  <a:srgbClr val="17406C"/>
                </a:solidFill>
                <a:latin typeface="Calibri"/>
                <a:cs typeface="Calibri"/>
              </a:rPr>
              <a:t>All non-financial activities and services are included on a residual basis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99192" y="512064"/>
            <a:ext cx="224440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3200" b="1" spc="60" dirty="0">
                <a:solidFill>
                  <a:srgbClr val="17406C"/>
                </a:solidFill>
                <a:latin typeface="Calibri"/>
                <a:cs typeface="Calibri"/>
              </a:rPr>
              <a:t>ML/</a:t>
            </a:r>
            <a:r>
              <a:rPr sz="3200" b="1" spc="60" dirty="0">
                <a:solidFill>
                  <a:srgbClr val="17406C"/>
                </a:solidFill>
                <a:latin typeface="Calibri"/>
                <a:cs typeface="Calibri"/>
              </a:rPr>
              <a:t>FT</a:t>
            </a:r>
            <a:r>
              <a:rPr sz="3200" b="1" spc="-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RISK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7809" y="2444216"/>
            <a:ext cx="8631555" cy="148463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just">
              <a:lnSpc>
                <a:spcPts val="3820"/>
              </a:lnSpc>
              <a:spcBef>
                <a:spcPts val="229"/>
              </a:spcBef>
            </a:pPr>
            <a:r>
              <a:rPr sz="3200" spc="60" dirty="0">
                <a:solidFill>
                  <a:srgbClr val="17406C"/>
                </a:solidFill>
                <a:latin typeface="Calibri"/>
                <a:cs typeface="Calibri"/>
              </a:rPr>
              <a:t>Different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75" dirty="0">
                <a:solidFill>
                  <a:srgbClr val="17406C"/>
                </a:solidFill>
                <a:latin typeface="Calibri"/>
                <a:cs typeface="Calibri"/>
              </a:rPr>
              <a:t>documents</a:t>
            </a:r>
            <a:r>
              <a:rPr sz="3200" spc="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point</a:t>
            </a:r>
            <a:r>
              <a:rPr sz="3200" spc="70" dirty="0">
                <a:solidFill>
                  <a:srgbClr val="17406C"/>
                </a:solidFill>
                <a:latin typeface="Calibri"/>
                <a:cs typeface="Calibri"/>
              </a:rPr>
              <a:t> out</a:t>
            </a:r>
            <a:r>
              <a:rPr sz="3200" spc="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typologies</a:t>
            </a:r>
            <a:r>
              <a:rPr sz="32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8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3200" spc="8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17406C"/>
                </a:solidFill>
                <a:latin typeface="Calibri"/>
                <a:cs typeface="Calibri"/>
              </a:rPr>
              <a:t>indicators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that </a:t>
            </a:r>
            <a:r>
              <a:rPr sz="3200" spc="90" dirty="0">
                <a:solidFill>
                  <a:srgbClr val="17406C"/>
                </a:solidFill>
                <a:latin typeface="Calibri"/>
                <a:cs typeface="Calibri"/>
              </a:rPr>
              <a:t>may </a:t>
            </a:r>
            <a:r>
              <a:rPr sz="3200" spc="75" dirty="0">
                <a:solidFill>
                  <a:srgbClr val="17406C"/>
                </a:solidFill>
                <a:latin typeface="Calibri"/>
                <a:cs typeface="Calibri"/>
              </a:rPr>
              <a:t>be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present </a:t>
            </a:r>
            <a:r>
              <a:rPr sz="3200" spc="55" dirty="0">
                <a:solidFill>
                  <a:srgbClr val="17406C"/>
                </a:solidFill>
                <a:latin typeface="Calibri"/>
                <a:cs typeface="Calibri"/>
              </a:rPr>
              <a:t>in </a:t>
            </a:r>
            <a:r>
              <a:rPr sz="3200" spc="7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3200" spc="60" dirty="0">
                <a:solidFill>
                  <a:srgbClr val="17406C"/>
                </a:solidFill>
                <a:latin typeface="Calibri"/>
                <a:cs typeface="Calibri"/>
              </a:rPr>
              <a:t>sector for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80" dirty="0">
                <a:solidFill>
                  <a:srgbClr val="17406C"/>
                </a:solidFill>
                <a:latin typeface="Calibri"/>
                <a:cs typeface="Calibri"/>
              </a:rPr>
              <a:t>ML/FT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9509" y="311911"/>
            <a:ext cx="22199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pc="60" dirty="0"/>
              <a:t>ML/FT </a:t>
            </a:r>
            <a:r>
              <a:rPr spc="70" dirty="0"/>
              <a:t>RISK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6347B19-36D6-2A6C-0698-81A6424154FF}"/>
              </a:ext>
            </a:extLst>
          </p:cNvPr>
          <p:cNvSpPr txBox="1"/>
          <p:nvPr/>
        </p:nvSpPr>
        <p:spPr>
          <a:xfrm>
            <a:off x="762000" y="990600"/>
            <a:ext cx="7620000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Geographic risk: operations of ZZFF users with individuals or legal entities located in or coming from countries with higher ML/TF/PF risk or high incidence of cross-border criminal organizations.</a:t>
            </a:r>
            <a:endParaRPr lang="es-AR" sz="26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n-DE" sz="26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Customer risk: operations on behalf of third parties that hinder and/or obstruct the identification of the final beneficiary and/or the origin of the funds, use of front men.</a:t>
            </a:r>
            <a:endParaRPr lang="es-AR" sz="26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n-DE" sz="26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Operational risk: over-invoicing or under-invoicing of goods and services (simulation of the price of the good or service in order to transfer value).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9509" y="308864"/>
            <a:ext cx="2244091" cy="921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829"/>
              </a:lnSpc>
              <a:spcBef>
                <a:spcPts val="100"/>
              </a:spcBef>
            </a:pPr>
            <a:r>
              <a:rPr lang="es-AR" spc="60" dirty="0"/>
              <a:t>ML/</a:t>
            </a:r>
            <a:r>
              <a:rPr spc="60" dirty="0"/>
              <a:t>FT</a:t>
            </a:r>
            <a:r>
              <a:rPr spc="-70" dirty="0"/>
              <a:t> </a:t>
            </a:r>
            <a:r>
              <a:rPr spc="70" dirty="0"/>
              <a:t>RISK</a:t>
            </a:r>
          </a:p>
          <a:p>
            <a:pPr marL="137160">
              <a:lnSpc>
                <a:spcPts val="3350"/>
              </a:lnSpc>
            </a:pPr>
            <a:r>
              <a:rPr sz="2800" spc="50" dirty="0"/>
              <a:t>Mitigants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57809" y="1637436"/>
            <a:ext cx="8632190" cy="4026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Transfer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Pricing</a:t>
            </a:r>
            <a:endParaRPr sz="2800" dirty="0">
              <a:latin typeface="Calibri"/>
              <a:cs typeface="Calibri"/>
            </a:endParaRPr>
          </a:p>
          <a:p>
            <a:pPr marL="469900" marR="5715" indent="-457834">
              <a:lnSpc>
                <a:spcPct val="77100"/>
              </a:lnSpc>
              <a:spcBef>
                <a:spcPts val="3195"/>
              </a:spcBef>
              <a:buFont typeface="Segoe UI Symbol"/>
              <a:buChar char="✓"/>
              <a:tabLst>
                <a:tab pos="468630" algn="l"/>
                <a:tab pos="469265" algn="l"/>
              </a:tabLst>
            </a:pP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Prices</a:t>
            </a:r>
            <a:r>
              <a:rPr sz="2800" spc="3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2800" spc="3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rates</a:t>
            </a:r>
            <a:r>
              <a:rPr sz="2800" spc="3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used</a:t>
            </a:r>
            <a:r>
              <a:rPr sz="2800" spc="3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800" spc="3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transactions</a:t>
            </a:r>
            <a:r>
              <a:rPr sz="2800" spc="3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between</a:t>
            </a:r>
            <a:r>
              <a:rPr sz="2800" spc="3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related </a:t>
            </a:r>
            <a:r>
              <a:rPr sz="2800" spc="-6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companies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economic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group</a:t>
            </a:r>
            <a:r>
              <a:rPr lang="es-AR" sz="2800" spc="55" dirty="0">
                <a:solidFill>
                  <a:srgbClr val="17406C"/>
                </a:solidFill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469900" marR="5080">
              <a:lnSpc>
                <a:spcPts val="3350"/>
              </a:lnSpc>
              <a:spcBef>
                <a:spcPts val="110"/>
              </a:spcBef>
            </a:pP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objective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is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to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ensure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that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such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transactions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are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carried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 out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at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market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prices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comply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with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tax </a:t>
            </a:r>
            <a:r>
              <a:rPr sz="2800" spc="-6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regulations.</a:t>
            </a:r>
            <a:endParaRPr sz="28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7100"/>
              </a:lnSpc>
              <a:spcBef>
                <a:spcPts val="755"/>
              </a:spcBef>
              <a:buFont typeface="Segoe UI Symbol"/>
              <a:buChar char="✓"/>
              <a:tabLst>
                <a:tab pos="469900" algn="l"/>
                <a:tab pos="470534" algn="l"/>
                <a:tab pos="922019" algn="l"/>
                <a:tab pos="1964689" algn="l"/>
                <a:tab pos="3385820" algn="l"/>
                <a:tab pos="4084320" algn="l"/>
                <a:tab pos="5474970" algn="l"/>
                <a:tab pos="6278880" algn="l"/>
                <a:tab pos="7698105" algn="l"/>
                <a:tab pos="8109584" algn="l"/>
              </a:tabLst>
            </a:pP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It	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hel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ps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prev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ent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tax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e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v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asi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o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n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ensures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a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fa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ir 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distribution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revenues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costs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5" dirty="0">
                <a:solidFill>
                  <a:srgbClr val="17406C"/>
                </a:solidFill>
                <a:latin typeface="Calibri"/>
                <a:cs typeface="Calibri"/>
              </a:rPr>
              <a:t>among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taxpayers.</a:t>
            </a:r>
            <a:endParaRPr sz="2800" dirty="0">
              <a:latin typeface="Calibri"/>
              <a:cs typeface="Calibri"/>
            </a:endParaRPr>
          </a:p>
          <a:p>
            <a:pPr marL="469900">
              <a:lnSpc>
                <a:spcPts val="3354"/>
              </a:lnSpc>
            </a:pP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related</a:t>
            </a:r>
            <a:r>
              <a:rPr sz="2800" spc="-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entities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9509" y="308864"/>
            <a:ext cx="2188210" cy="921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829"/>
              </a:lnSpc>
              <a:spcBef>
                <a:spcPts val="100"/>
              </a:spcBef>
            </a:pPr>
            <a:r>
              <a:rPr lang="es-AR" spc="60" dirty="0"/>
              <a:t>ML/FT </a:t>
            </a:r>
            <a:r>
              <a:rPr spc="70" dirty="0"/>
              <a:t>RISK</a:t>
            </a:r>
          </a:p>
          <a:p>
            <a:pPr marL="137160">
              <a:lnSpc>
                <a:spcPts val="3350"/>
              </a:lnSpc>
            </a:pPr>
            <a:r>
              <a:rPr sz="2800" spc="50" dirty="0"/>
              <a:t>Mitigants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57809" y="1646796"/>
            <a:ext cx="8369934" cy="154622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469265" marR="5080" indent="-469265" algn="just">
              <a:lnSpc>
                <a:spcPct val="77100"/>
              </a:lnSpc>
              <a:spcBef>
                <a:spcPts val="870"/>
              </a:spcBef>
              <a:buFont typeface="Segoe UI Symbol"/>
              <a:buChar char="❖"/>
              <a:tabLst>
                <a:tab pos="469265" algn="l"/>
                <a:tab pos="2052320" algn="l"/>
                <a:tab pos="2677160" algn="l"/>
                <a:tab pos="5299075" algn="l"/>
                <a:tab pos="6892290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Regime</a:t>
            </a:r>
            <a:r>
              <a:rPr lang="es-AR" sz="28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of	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operation</a:t>
            </a:r>
            <a:r>
              <a:rPr lang="es-AR" sz="28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from</a:t>
            </a:r>
            <a:r>
              <a:rPr lang="es-AR" sz="28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ZZFF</a:t>
            </a:r>
            <a:r>
              <a:rPr sz="2800" spc="1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with </a:t>
            </a:r>
            <a:r>
              <a:rPr sz="2800" spc="-6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strong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state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control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over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activity.</a:t>
            </a:r>
            <a:endParaRPr sz="2800" dirty="0">
              <a:latin typeface="Calibri"/>
              <a:cs typeface="Calibri"/>
            </a:endParaRPr>
          </a:p>
          <a:p>
            <a:pPr marL="469900" marR="802005" indent="-457834" algn="just">
              <a:lnSpc>
                <a:spcPct val="77100"/>
              </a:lnSpc>
              <a:spcBef>
                <a:spcPts val="835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Substance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requirement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accordance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with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800" spc="-6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activity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being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carried</a:t>
            </a:r>
            <a:r>
              <a:rPr sz="2800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out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3176180"/>
            <a:ext cx="7971791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 algn="just">
              <a:spcBef>
                <a:spcPts val="100"/>
              </a:spcBef>
              <a:buFont typeface="Segoe UI Symbol"/>
              <a:buChar char="❖"/>
              <a:tabLst>
                <a:tab pos="469265" algn="l"/>
                <a:tab pos="2316480" algn="l"/>
                <a:tab pos="2946400" algn="l"/>
              </a:tabLst>
            </a:pP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Obligation	of	provide</a:t>
            </a:r>
            <a:r>
              <a:rPr lang="es-AR" sz="2800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i</a:t>
            </a:r>
            <a:r>
              <a:rPr lang="en-GB" sz="2800" spc="-15" dirty="0">
                <a:solidFill>
                  <a:srgbClr val="17406C"/>
                </a:solidFill>
                <a:latin typeface="Calibri"/>
                <a:cs typeface="Calibri"/>
              </a:rPr>
              <a:t>n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fo</a:t>
            </a:r>
            <a:r>
              <a:rPr lang="en-GB" sz="2800" spc="-15" dirty="0">
                <a:solidFill>
                  <a:srgbClr val="17406C"/>
                </a:solidFill>
                <a:latin typeface="Calibri"/>
                <a:cs typeface="Calibri"/>
              </a:rPr>
              <a:t>rm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a</a:t>
            </a:r>
            <a:r>
              <a:rPr lang="en-GB" sz="2800" spc="-1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io</a:t>
            </a:r>
            <a:r>
              <a:rPr lang="en-GB" sz="2800" dirty="0">
                <a:solidFill>
                  <a:srgbClr val="17406C"/>
                </a:solidFill>
                <a:latin typeface="Calibri"/>
                <a:cs typeface="Calibri"/>
              </a:rPr>
              <a:t>n 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de</a:t>
            </a:r>
            <a:r>
              <a:rPr lang="en-GB" sz="2800" spc="-1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lang="en-GB" sz="2800" spc="-10" dirty="0">
                <a:solidFill>
                  <a:srgbClr val="17406C"/>
                </a:solidFill>
                <a:latin typeface="Calibri"/>
                <a:cs typeface="Calibri"/>
              </a:rPr>
              <a:t>aile</a:t>
            </a:r>
            <a:r>
              <a:rPr lang="en-GB" sz="2800" dirty="0">
                <a:solidFill>
                  <a:srgbClr val="17406C"/>
                </a:solidFill>
                <a:latin typeface="Calibri"/>
                <a:cs typeface="Calibri"/>
              </a:rPr>
              <a:t>d </a:t>
            </a:r>
            <a:r>
              <a:rPr lang="en-GB" sz="2800" spc="-15" dirty="0">
                <a:solidFill>
                  <a:srgbClr val="17406C"/>
                </a:solidFill>
                <a:latin typeface="Calibri"/>
                <a:cs typeface="Calibri"/>
              </a:rPr>
              <a:t>information</a:t>
            </a:r>
            <a:r>
              <a:rPr lang="en-GB" sz="28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spc="65" dirty="0">
                <a:solidFill>
                  <a:srgbClr val="17406C"/>
                </a:solidFill>
                <a:latin typeface="Calibri"/>
                <a:cs typeface="Calibri"/>
              </a:rPr>
              <a:t>about</a:t>
            </a:r>
            <a:r>
              <a:rPr lang="en-GB"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spc="6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lang="en-GB"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spc="70" dirty="0">
                <a:solidFill>
                  <a:srgbClr val="17406C"/>
                </a:solidFill>
                <a:latin typeface="Calibri"/>
                <a:cs typeface="Calibri"/>
              </a:rPr>
              <a:t>company</a:t>
            </a:r>
            <a:r>
              <a:rPr lang="en-GB" sz="28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endParaRPr lang="en-GB"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809" y="3505365"/>
            <a:ext cx="7827009" cy="32908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endParaRPr sz="2800" dirty="0">
              <a:latin typeface="Calibri"/>
              <a:cs typeface="Calibri"/>
            </a:endParaRPr>
          </a:p>
          <a:p>
            <a:pPr marL="469900" marR="5080" indent="-457834" algn="just">
              <a:lnSpc>
                <a:spcPct val="77100"/>
              </a:lnSpc>
              <a:spcBef>
                <a:spcPts val="835"/>
              </a:spcBef>
              <a:buFont typeface="Segoe UI Symbol"/>
              <a:buChar char="❖"/>
              <a:tabLst>
                <a:tab pos="470534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Requirement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minimum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staffing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levels,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limiting </a:t>
            </a:r>
            <a:r>
              <a:rPr sz="2800" spc="-6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authorization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periods,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etc.</a:t>
            </a:r>
            <a:r>
              <a:rPr lang="es-AR" sz="28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</a:p>
          <a:p>
            <a:pPr marL="469900" marR="5080" indent="-457834" algn="just">
              <a:lnSpc>
                <a:spcPct val="77100"/>
              </a:lnSpc>
              <a:spcBef>
                <a:spcPts val="835"/>
              </a:spcBef>
              <a:buFont typeface="Segoe UI Symbol"/>
              <a:buChar char="❖"/>
              <a:tabLst>
                <a:tab pos="470534" algn="l"/>
              </a:tabLst>
            </a:pPr>
            <a:r>
              <a:rPr lang="en-GB" sz="2800" spc="50" dirty="0">
                <a:solidFill>
                  <a:srgbClr val="17406C"/>
                </a:solidFill>
                <a:latin typeface="Calibri"/>
                <a:cs typeface="Calibri"/>
              </a:rPr>
              <a:t>Subjects </a:t>
            </a:r>
            <a:r>
              <a:rPr lang="en-GB" sz="2800" spc="45" dirty="0">
                <a:solidFill>
                  <a:srgbClr val="17406C"/>
                </a:solidFill>
                <a:latin typeface="Calibri"/>
                <a:cs typeface="Calibri"/>
              </a:rPr>
              <a:t>obligate</a:t>
            </a:r>
            <a:r>
              <a:rPr lang="en-GB" sz="2800" spc="70" dirty="0">
                <a:solidFill>
                  <a:srgbClr val="17406C"/>
                </a:solidFill>
                <a:latin typeface="Calibri"/>
                <a:cs typeface="Calibri"/>
              </a:rPr>
              <a:t>d </a:t>
            </a:r>
            <a:r>
              <a:rPr lang="en-GB" sz="2800" spc="25" dirty="0">
                <a:solidFill>
                  <a:srgbClr val="17406C"/>
                </a:solidFill>
                <a:latin typeface="Calibri"/>
                <a:cs typeface="Calibri"/>
              </a:rPr>
              <a:t>fro</a:t>
            </a:r>
            <a:r>
              <a:rPr lang="en-GB" sz="2800" spc="110" dirty="0">
                <a:solidFill>
                  <a:srgbClr val="17406C"/>
                </a:solidFill>
                <a:latin typeface="Calibri"/>
                <a:cs typeface="Calibri"/>
              </a:rPr>
              <a:t>m </a:t>
            </a:r>
            <a:r>
              <a:rPr lang="en-GB" sz="2800" spc="45" dirty="0">
                <a:solidFill>
                  <a:srgbClr val="17406C"/>
                </a:solidFill>
                <a:latin typeface="Calibri"/>
                <a:cs typeface="Calibri"/>
              </a:rPr>
              <a:t>PLAF</a:t>
            </a:r>
            <a:r>
              <a:rPr lang="en-GB" sz="2800" spc="65" dirty="0">
                <a:solidFill>
                  <a:srgbClr val="17406C"/>
                </a:solidFill>
                <a:latin typeface="Calibri"/>
                <a:cs typeface="Calibri"/>
              </a:rPr>
              <a:t>T </a:t>
            </a:r>
            <a:r>
              <a:rPr lang="en-GB" sz="2800" spc="40" dirty="0">
                <a:solidFill>
                  <a:srgbClr val="17406C"/>
                </a:solidFill>
                <a:latin typeface="Calibri"/>
                <a:cs typeface="Calibri"/>
              </a:rPr>
              <a:t>(financia</a:t>
            </a:r>
            <a:r>
              <a:rPr lang="en-GB" sz="2800" spc="30" dirty="0">
                <a:solidFill>
                  <a:srgbClr val="17406C"/>
                </a:solidFill>
                <a:latin typeface="Calibri"/>
                <a:cs typeface="Calibri"/>
              </a:rPr>
              <a:t>l </a:t>
            </a:r>
            <a:r>
              <a:rPr lang="en-GB" sz="2800" spc="60" dirty="0">
                <a:solidFill>
                  <a:srgbClr val="17406C"/>
                </a:solidFill>
                <a:latin typeface="Calibri"/>
                <a:cs typeface="Calibri"/>
              </a:rPr>
              <a:t>y </a:t>
            </a:r>
            <a:r>
              <a:rPr lang="en-GB" sz="2800" spc="50" dirty="0">
                <a:solidFill>
                  <a:srgbClr val="17406C"/>
                </a:solidFill>
                <a:latin typeface="Calibri"/>
                <a:cs typeface="Calibri"/>
              </a:rPr>
              <a:t>non-financial- DNFAP’s)</a:t>
            </a:r>
            <a:endParaRPr lang="en-GB" sz="2800" dirty="0">
              <a:latin typeface="Calibri"/>
              <a:cs typeface="Calibri"/>
            </a:endParaRPr>
          </a:p>
          <a:p>
            <a:pPr marL="12066" marR="5080">
              <a:lnSpc>
                <a:spcPct val="77100"/>
              </a:lnSpc>
              <a:spcBef>
                <a:spcPts val="835"/>
              </a:spcBef>
              <a:tabLst>
                <a:tab pos="470534" algn="l"/>
              </a:tabLst>
            </a:pPr>
            <a:endParaRPr lang="en-GB" sz="28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7100"/>
              </a:lnSpc>
              <a:spcBef>
                <a:spcPts val="835"/>
              </a:spcBef>
              <a:buFont typeface="Segoe UI Symbol"/>
              <a:buChar char="❖"/>
              <a:tabLst>
                <a:tab pos="470534" algn="l"/>
              </a:tabLst>
            </a:pPr>
            <a:endParaRPr lang="en-GB" sz="28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7100"/>
              </a:lnSpc>
              <a:spcBef>
                <a:spcPts val="835"/>
              </a:spcBef>
              <a:buFont typeface="Segoe UI Symbol"/>
              <a:buChar char="❖"/>
              <a:tabLst>
                <a:tab pos="470534" algn="l"/>
              </a:tabLst>
            </a:pP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377" y="308864"/>
            <a:ext cx="5178425" cy="137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3790"/>
              </a:lnSpc>
              <a:spcBef>
                <a:spcPts val="100"/>
              </a:spcBef>
            </a:pPr>
            <a:r>
              <a:rPr lang="es-AR" spc="60" dirty="0"/>
              <a:t>ML/FT </a:t>
            </a:r>
            <a:r>
              <a:rPr spc="70" dirty="0"/>
              <a:t>RISK</a:t>
            </a:r>
          </a:p>
          <a:p>
            <a:pPr marL="12065" marR="5080" algn="ctr">
              <a:lnSpc>
                <a:spcPts val="3350"/>
              </a:lnSpc>
              <a:spcBef>
                <a:spcPts val="55"/>
              </a:spcBef>
            </a:pPr>
            <a:r>
              <a:rPr sz="2800" spc="60" dirty="0"/>
              <a:t>Other</a:t>
            </a:r>
            <a:r>
              <a:rPr sz="2800" spc="25" dirty="0"/>
              <a:t> </a:t>
            </a:r>
            <a:r>
              <a:rPr sz="2800" spc="55" dirty="0"/>
              <a:t>Mitigants</a:t>
            </a:r>
            <a:r>
              <a:rPr sz="2800" spc="30" dirty="0"/>
              <a:t> </a:t>
            </a:r>
            <a:r>
              <a:rPr sz="2800" spc="60" dirty="0"/>
              <a:t>to</a:t>
            </a:r>
            <a:r>
              <a:rPr sz="2800" spc="30" dirty="0"/>
              <a:t> </a:t>
            </a:r>
            <a:r>
              <a:rPr sz="2800" spc="65" dirty="0"/>
              <a:t>Avoid</a:t>
            </a:r>
            <a:r>
              <a:rPr sz="2800" spc="30" dirty="0"/>
              <a:t> </a:t>
            </a:r>
            <a:r>
              <a:rPr sz="2800" spc="-5" dirty="0"/>
              <a:t>Harmful </a:t>
            </a:r>
            <a:r>
              <a:rPr sz="2800" spc="-615" dirty="0"/>
              <a:t> </a:t>
            </a:r>
            <a:r>
              <a:rPr sz="2800" spc="-5" dirty="0"/>
              <a:t>Preferential Tax Regime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228600" y="2057400"/>
            <a:ext cx="8534400" cy="3774622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n-GB" sz="2800" dirty="0">
                <a:solidFill>
                  <a:schemeClr val="tx2"/>
                </a:solidFill>
              </a:rPr>
              <a:t>Legal fiction by locating the ZZFF within the national customs territory but considering that the merchandise is not in the customs territory for import tax purposes.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Lifting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bank</a:t>
            </a:r>
            <a:r>
              <a:rPr sz="28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secrecy</a:t>
            </a:r>
            <a:endParaRPr sz="28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7100"/>
              </a:lnSpc>
              <a:spcBef>
                <a:spcPts val="650"/>
              </a:spcBef>
              <a:buFont typeface="Segoe UI Symbol"/>
              <a:buChar char="❖"/>
              <a:tabLst>
                <a:tab pos="470534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Obligation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report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share</a:t>
            </a:r>
            <a:r>
              <a:rPr lang="es-AR" sz="2800" spc="55" dirty="0" err="1">
                <a:solidFill>
                  <a:srgbClr val="17406C"/>
                </a:solidFill>
                <a:latin typeface="Calibri"/>
                <a:cs typeface="Calibri"/>
              </a:rPr>
              <a:t>holders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securities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800" spc="-6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bearer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equity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interests</a:t>
            </a:r>
            <a:endParaRPr sz="2800" dirty="0">
              <a:latin typeface="Calibri"/>
              <a:cs typeface="Calibri"/>
            </a:endParaRPr>
          </a:p>
          <a:p>
            <a:pPr marL="469900" indent="-457200">
              <a:lnSpc>
                <a:spcPts val="3245"/>
              </a:lnSpc>
              <a:spcBef>
                <a:spcPts val="29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Obligation</a:t>
            </a: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 identify 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 report 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beneficial</a:t>
            </a:r>
            <a:r>
              <a:rPr sz="2800" spc="-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owner</a:t>
            </a:r>
            <a:endParaRPr sz="2800" dirty="0">
              <a:latin typeface="Calibri"/>
              <a:cs typeface="Calibri"/>
            </a:endParaRPr>
          </a:p>
          <a:p>
            <a:pPr marL="469265" indent="-456565">
              <a:lnSpc>
                <a:spcPts val="3245"/>
              </a:lnSpc>
              <a:buFont typeface="Segoe UI Symbol"/>
              <a:buChar char="❖"/>
              <a:tabLst>
                <a:tab pos="469265" algn="l"/>
              </a:tabLst>
            </a:pPr>
            <a:r>
              <a:rPr lang="en-GB" sz="2800" spc="55" dirty="0">
                <a:solidFill>
                  <a:srgbClr val="17406C"/>
                </a:solidFill>
                <a:latin typeface="Calibri"/>
                <a:cs typeface="Calibri"/>
              </a:rPr>
              <a:t>Multilateral Agreement on Mutual Administrative Assistance in Tax Matters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5540" y="829538"/>
            <a:ext cx="24618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OBLIGATIONS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1916353"/>
            <a:ext cx="4575175" cy="1021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Business</a:t>
            </a:r>
            <a:r>
              <a:rPr sz="3200" b="1" spc="-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Plan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6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Substance</a:t>
            </a:r>
            <a:r>
              <a:rPr sz="3200" b="1" spc="-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requirements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2865361"/>
            <a:ext cx="85528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Report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shares</a:t>
            </a:r>
            <a:r>
              <a:rPr lang="es-AR" sz="3200" b="1" spc="65" dirty="0" err="1">
                <a:solidFill>
                  <a:srgbClr val="17406C"/>
                </a:solidFill>
                <a:latin typeface="Calibri"/>
                <a:cs typeface="Calibri"/>
              </a:rPr>
              <a:t>holders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r>
              <a:rPr sz="3200" b="1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0" dirty="0">
                <a:solidFill>
                  <a:srgbClr val="17406C"/>
                </a:solidFill>
                <a:latin typeface="Calibri"/>
                <a:cs typeface="Calibri"/>
              </a:rPr>
              <a:t>securities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809" y="3199434"/>
            <a:ext cx="6627495" cy="2165978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430"/>
              </a:spcBef>
            </a:pP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bearer</a:t>
            </a:r>
            <a:r>
              <a:rPr sz="3200" b="1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equity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investments.</a:t>
            </a:r>
            <a:endParaRPr sz="3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33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Identify and inform Beneficia</a:t>
            </a:r>
            <a:r>
              <a:rPr lang="es-AR" sz="3200" b="1" spc="-5" dirty="0">
                <a:solidFill>
                  <a:srgbClr val="17406C"/>
                </a:solidFill>
                <a:latin typeface="Calibri"/>
                <a:cs typeface="Calibri"/>
              </a:rPr>
              <a:t>l </a:t>
            </a:r>
            <a:r>
              <a:rPr lang="es-AR" sz="3200" b="1" spc="-5" dirty="0" err="1">
                <a:solidFill>
                  <a:srgbClr val="17406C"/>
                </a:solidFill>
                <a:latin typeface="Calibri"/>
                <a:cs typeface="Calibri"/>
              </a:rPr>
              <a:t>Owner</a:t>
            </a:r>
            <a:endParaRPr sz="32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55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All</a:t>
            </a:r>
            <a:r>
              <a:rPr sz="3200" b="1" spc="-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s-AR" sz="3200" b="1" spc="-10" dirty="0">
                <a:solidFill>
                  <a:srgbClr val="17406C"/>
                </a:solidFill>
                <a:latin typeface="Calibri"/>
                <a:cs typeface="Calibri"/>
              </a:rPr>
              <a:t>AML/FT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obligations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690" y="681735"/>
            <a:ext cx="8209915" cy="137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3745" algn="ctr">
              <a:lnSpc>
                <a:spcPts val="3790"/>
              </a:lnSpc>
              <a:spcBef>
                <a:spcPts val="100"/>
              </a:spcBef>
            </a:pPr>
            <a:r>
              <a:rPr lang="es-AR" spc="60" dirty="0"/>
              <a:t>ML/FT</a:t>
            </a:r>
            <a:r>
              <a:rPr spc="-25" dirty="0"/>
              <a:t> </a:t>
            </a:r>
            <a:r>
              <a:rPr spc="75" dirty="0"/>
              <a:t>OBLIGATIONS</a:t>
            </a:r>
          </a:p>
          <a:p>
            <a:pPr marL="12700" marR="5080" indent="22860">
              <a:lnSpc>
                <a:spcPts val="3350"/>
              </a:lnSpc>
              <a:spcBef>
                <a:spcPts val="55"/>
              </a:spcBef>
            </a:pPr>
            <a:r>
              <a:rPr sz="2800" b="0" spc="75" dirty="0">
                <a:latin typeface="Calibri"/>
                <a:cs typeface="Calibri"/>
              </a:rPr>
              <a:t>Do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spc="45" dirty="0">
                <a:latin typeface="Calibri"/>
                <a:cs typeface="Calibri"/>
              </a:rPr>
              <a:t>activities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spc="60" dirty="0">
                <a:latin typeface="Calibri"/>
                <a:cs typeface="Calibri"/>
              </a:rPr>
              <a:t>performed</a:t>
            </a:r>
            <a:r>
              <a:rPr sz="2800" b="0" spc="50" dirty="0">
                <a:latin typeface="Calibri"/>
                <a:cs typeface="Calibri"/>
              </a:rPr>
              <a:t> in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spc="60" dirty="0">
                <a:latin typeface="Calibri"/>
                <a:cs typeface="Calibri"/>
              </a:rPr>
              <a:t>ZZFF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spc="60" dirty="0">
                <a:latin typeface="Calibri"/>
                <a:cs typeface="Calibri"/>
              </a:rPr>
              <a:t>have</a:t>
            </a:r>
            <a:r>
              <a:rPr sz="2800" b="0" spc="45" dirty="0">
                <a:latin typeface="Calibri"/>
                <a:cs typeface="Calibri"/>
              </a:rPr>
              <a:t> </a:t>
            </a:r>
            <a:r>
              <a:rPr sz="2800" b="0" spc="65" dirty="0">
                <a:latin typeface="Calibri"/>
                <a:cs typeface="Calibri"/>
              </a:rPr>
              <a:t>a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spc="-5" dirty="0">
                <a:latin typeface="Calibri"/>
                <a:cs typeface="Calibri"/>
              </a:rPr>
              <a:t>higher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45" dirty="0">
                <a:latin typeface="Calibri"/>
                <a:cs typeface="Calibri"/>
              </a:rPr>
              <a:t>risk</a:t>
            </a:r>
            <a:r>
              <a:rPr sz="2800" b="0" spc="35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than </a:t>
            </a:r>
            <a:r>
              <a:rPr sz="2800" b="0" spc="-620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the </a:t>
            </a:r>
            <a:r>
              <a:rPr sz="2800" b="0" spc="-5" dirty="0">
                <a:latin typeface="Calibri"/>
                <a:cs typeface="Calibri"/>
              </a:rPr>
              <a:t>same activities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-5" dirty="0">
                <a:latin typeface="Calibri"/>
                <a:cs typeface="Calibri"/>
              </a:rPr>
              <a:t>performed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-5" dirty="0">
                <a:latin typeface="Calibri"/>
                <a:cs typeface="Calibri"/>
              </a:rPr>
              <a:t>outside</a:t>
            </a:r>
            <a:r>
              <a:rPr sz="2800" b="0" spc="-10" dirty="0">
                <a:latin typeface="Calibri"/>
                <a:cs typeface="Calibri"/>
              </a:rPr>
              <a:t>?</a:t>
            </a:r>
            <a:endParaRPr sz="2800" b="0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E3B5FE-B027-39C2-4254-EBA3EC28F48A}"/>
              </a:ext>
            </a:extLst>
          </p:cNvPr>
          <p:cNvSpPr txBox="1"/>
          <p:nvPr/>
        </p:nvSpPr>
        <p:spPr>
          <a:xfrm>
            <a:off x="533399" y="2415291"/>
            <a:ext cx="8209915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dirty="0">
                <a:solidFill>
                  <a:schemeClr val="tx2"/>
                </a:solidFill>
              </a:rPr>
              <a:t>Have a higher implied risk, as the clients of ZZFF users are mostly from abroad.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GB" sz="2600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GB" sz="2600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dirty="0">
                <a:solidFill>
                  <a:schemeClr val="tx2"/>
                </a:solidFill>
              </a:rPr>
              <a:t>High risk - enhanced due diligence: e.g. to transactions not involving the physical presence of the parties or their representatives, non-cooperative jurisdictions, BONT</a:t>
            </a:r>
            <a:endParaRPr lang="en-DE" sz="2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0" y="121411"/>
            <a:ext cx="3562743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2800" spc="-20" dirty="0"/>
              <a:t>ML/FT</a:t>
            </a:r>
            <a:r>
              <a:rPr sz="2800" spc="-80" dirty="0"/>
              <a:t> </a:t>
            </a:r>
            <a:r>
              <a:rPr sz="2800" spc="-5" dirty="0"/>
              <a:t>OBLIGATIONS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304801" y="1204391"/>
            <a:ext cx="8185784" cy="9097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884680" marR="5080" indent="-1872614" algn="just">
              <a:lnSpc>
                <a:spcPts val="3350"/>
              </a:lnSpc>
              <a:spcBef>
                <a:spcPts val="204"/>
              </a:spcBef>
            </a:pPr>
            <a:r>
              <a:rPr lang="en-GB" sz="2800" b="1" spc="75" dirty="0">
                <a:solidFill>
                  <a:srgbClr val="17406C"/>
                </a:solidFill>
                <a:latin typeface="Calibri"/>
                <a:cs typeface="Calibri"/>
              </a:rPr>
              <a:t>Do</a:t>
            </a:r>
            <a:r>
              <a:rPr lang="en-GB" sz="28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35" dirty="0">
                <a:solidFill>
                  <a:srgbClr val="17406C"/>
                </a:solidFill>
                <a:latin typeface="Calibri"/>
                <a:cs typeface="Calibri"/>
              </a:rPr>
              <a:t>all</a:t>
            </a:r>
            <a:r>
              <a:rPr lang="en-GB" sz="2800" b="1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55" dirty="0">
                <a:solidFill>
                  <a:srgbClr val="17406C"/>
                </a:solidFill>
                <a:latin typeface="Calibri"/>
                <a:cs typeface="Calibri"/>
              </a:rPr>
              <a:t>ZZFF</a:t>
            </a:r>
            <a:r>
              <a:rPr lang="en-GB" sz="28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50" dirty="0">
                <a:solidFill>
                  <a:srgbClr val="17406C"/>
                </a:solidFill>
                <a:latin typeface="Calibri"/>
                <a:cs typeface="Calibri"/>
              </a:rPr>
              <a:t>operations</a:t>
            </a:r>
            <a:r>
              <a:rPr lang="en-GB" sz="2800" b="1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60" dirty="0">
                <a:solidFill>
                  <a:srgbClr val="17406C"/>
                </a:solidFill>
                <a:latin typeface="Calibri"/>
                <a:cs typeface="Calibri"/>
              </a:rPr>
              <a:t>have</a:t>
            </a:r>
            <a:r>
              <a:rPr lang="en-GB" sz="28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5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lang="en-GB" sz="2800" b="1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65" dirty="0">
                <a:solidFill>
                  <a:srgbClr val="17406C"/>
                </a:solidFill>
                <a:latin typeface="Calibri"/>
                <a:cs typeface="Calibri"/>
              </a:rPr>
              <a:t>same</a:t>
            </a:r>
            <a:r>
              <a:rPr lang="en-GB" sz="28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65" dirty="0">
                <a:solidFill>
                  <a:srgbClr val="17406C"/>
                </a:solidFill>
                <a:latin typeface="Calibri"/>
                <a:cs typeface="Calibri"/>
              </a:rPr>
              <a:t>ML/TF/PF </a:t>
            </a:r>
            <a:r>
              <a:rPr lang="en-GB" sz="2800" b="1" spc="-6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n-GB" sz="2800" b="1" spc="50" dirty="0">
                <a:solidFill>
                  <a:srgbClr val="17406C"/>
                </a:solidFill>
                <a:latin typeface="Calibri"/>
                <a:cs typeface="Calibri"/>
              </a:rPr>
              <a:t>risk?</a:t>
            </a:r>
            <a:endParaRPr lang="en-GB" sz="2800" b="1" dirty="0">
              <a:latin typeface="Calibri"/>
              <a:cs typeface="Calibri"/>
            </a:endParaRPr>
          </a:p>
          <a:p>
            <a:pPr marL="1884680" marR="5080" indent="-1872614">
              <a:lnSpc>
                <a:spcPts val="3350"/>
              </a:lnSpc>
              <a:spcBef>
                <a:spcPts val="204"/>
              </a:spcBef>
            </a:pPr>
            <a:endParaRPr sz="2800" dirty="0">
              <a:latin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8F1482-3F16-7B6A-82B6-2FBE4C626727}"/>
              </a:ext>
            </a:extLst>
          </p:cNvPr>
          <p:cNvSpPr txBox="1"/>
          <p:nvPr/>
        </p:nvSpPr>
        <p:spPr>
          <a:xfrm>
            <a:off x="533400" y="1828800"/>
            <a:ext cx="78486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ZZFFZ users may carry out a number of activities permitted by the regime in place in the country.</a:t>
            </a:r>
            <a:endParaRPr lang="es-AR" sz="2600" dirty="0">
              <a:solidFill>
                <a:schemeClr val="tx2"/>
              </a:solidFill>
            </a:endParaRPr>
          </a:p>
          <a:p>
            <a:pPr algn="just"/>
            <a:r>
              <a:rPr lang="en-DE" sz="2600" dirty="0">
                <a:solidFill>
                  <a:schemeClr val="tx2"/>
                </a:solidFill>
              </a:rPr>
              <a:t> 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Not all of them are activities with the same ML/FT/FT/FP risk.</a:t>
            </a:r>
            <a:endParaRPr lang="es-AR" sz="2600" dirty="0">
              <a:solidFill>
                <a:schemeClr val="tx2"/>
              </a:solidFill>
            </a:endParaRPr>
          </a:p>
          <a:p>
            <a:pPr algn="just"/>
            <a:r>
              <a:rPr lang="en-DE" sz="2600" dirty="0">
                <a:solidFill>
                  <a:schemeClr val="tx2"/>
                </a:solidFill>
              </a:rPr>
              <a:t> 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DE" sz="2600" dirty="0">
                <a:solidFill>
                  <a:schemeClr val="tx2"/>
                </a:solidFill>
              </a:rPr>
              <a:t>The risk of off shore trading is not the same as that of a service activity provided by a user to another ZZFF user.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4665" y="2412339"/>
            <a:ext cx="7968615" cy="1687641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6355" marR="5080" indent="-33655" algn="just">
              <a:lnSpc>
                <a:spcPts val="4300"/>
              </a:lnSpc>
              <a:spcBef>
                <a:spcPts val="260"/>
              </a:spcBef>
            </a:pPr>
            <a:r>
              <a:rPr sz="3600" b="1" spc="85" dirty="0">
                <a:solidFill>
                  <a:srgbClr val="17406C"/>
                </a:solidFill>
                <a:latin typeface="Calibri"/>
                <a:cs typeface="Calibri"/>
              </a:rPr>
              <a:t>Importance </a:t>
            </a:r>
            <a:r>
              <a:rPr sz="3600" b="1" spc="7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3600" b="1" spc="70" dirty="0">
                <a:solidFill>
                  <a:srgbClr val="17406C"/>
                </a:solidFill>
                <a:latin typeface="Calibri"/>
                <a:cs typeface="Calibri"/>
              </a:rPr>
              <a:t>identifying </a:t>
            </a:r>
            <a:r>
              <a:rPr sz="3600" b="1" spc="8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3600" b="1" dirty="0">
                <a:solidFill>
                  <a:srgbClr val="17406C"/>
                </a:solidFill>
                <a:latin typeface="Calibri"/>
                <a:cs typeface="Calibri"/>
              </a:rPr>
              <a:t>beneficial </a:t>
            </a:r>
            <a:r>
              <a:rPr sz="36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spc="95" dirty="0">
                <a:solidFill>
                  <a:srgbClr val="17406C"/>
                </a:solidFill>
                <a:latin typeface="Calibri"/>
                <a:cs typeface="Calibri"/>
              </a:rPr>
              <a:t>owner</a:t>
            </a:r>
            <a:r>
              <a:rPr sz="36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spc="7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36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17406C"/>
                </a:solidFill>
                <a:latin typeface="Calibri"/>
                <a:cs typeface="Calibri"/>
              </a:rPr>
              <a:t>order</a:t>
            </a:r>
            <a:r>
              <a:rPr sz="3600" b="1" spc="-5" dirty="0">
                <a:solidFill>
                  <a:srgbClr val="17406C"/>
                </a:solidFill>
                <a:latin typeface="Calibri"/>
                <a:cs typeface="Calibri"/>
              </a:rPr>
              <a:t> to avoid</a:t>
            </a:r>
            <a:r>
              <a:rPr sz="36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17406C"/>
                </a:solidFill>
                <a:latin typeface="Calibri"/>
                <a:cs typeface="Calibri"/>
              </a:rPr>
              <a:t>abuse </a:t>
            </a:r>
            <a:r>
              <a:rPr sz="3600" b="1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36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17406C"/>
                </a:solidFill>
                <a:latin typeface="Calibri"/>
                <a:cs typeface="Calibri"/>
              </a:rPr>
              <a:t>persons </a:t>
            </a:r>
            <a:r>
              <a:rPr sz="3600" b="1" spc="-8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lang="es-AR" sz="3600" dirty="0"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17406C"/>
                </a:solidFill>
                <a:latin typeface="Calibri"/>
                <a:cs typeface="Calibri"/>
              </a:rPr>
              <a:t>legal</a:t>
            </a:r>
            <a:r>
              <a:rPr sz="3600" b="1" spc="-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17406C"/>
                </a:solidFill>
                <a:latin typeface="Calibri"/>
                <a:cs typeface="Calibri"/>
              </a:rPr>
              <a:t>structures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4082" y="433832"/>
            <a:ext cx="1703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400" dirty="0">
                <a:latin typeface="Arial"/>
                <a:cs typeface="Arial"/>
              </a:rPr>
              <a:t>AGEND</a:t>
            </a:r>
            <a:r>
              <a:rPr sz="3600" i="1" spc="-390" dirty="0">
                <a:latin typeface="Arial"/>
                <a:cs typeface="Arial"/>
              </a:rPr>
              <a:t>A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7065" y="1561350"/>
            <a:ext cx="7567295" cy="311404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707390" marR="1220470" indent="-707390">
              <a:lnSpc>
                <a:spcPct val="77100"/>
              </a:lnSpc>
              <a:spcBef>
                <a:spcPts val="980"/>
              </a:spcBef>
              <a:buFont typeface="Segoe UI Symbol"/>
              <a:buChar char="⮚"/>
              <a:tabLst>
                <a:tab pos="707390" algn="l"/>
              </a:tabLst>
            </a:pP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3200" b="1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TRADE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ZONE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REGIME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10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3200" b="1" spc="-7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95" dirty="0">
                <a:solidFill>
                  <a:srgbClr val="17406C"/>
                </a:solidFill>
                <a:latin typeface="Calibri"/>
                <a:cs typeface="Calibri"/>
              </a:rPr>
              <a:t>MONEY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LAUNDERING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RISKS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900" dirty="0">
              <a:latin typeface="Calibri"/>
              <a:cs typeface="Calibri"/>
            </a:endParaRPr>
          </a:p>
          <a:p>
            <a:pPr marL="444500" marR="5080" indent="-431800">
              <a:lnSpc>
                <a:spcPct val="77100"/>
              </a:lnSpc>
              <a:buFont typeface="Segoe UI Symbol"/>
              <a:buChar char="⮚"/>
              <a:tabLst>
                <a:tab pos="469265" algn="l"/>
              </a:tabLst>
            </a:pP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3200" b="1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90" dirty="0">
                <a:solidFill>
                  <a:srgbClr val="17406C"/>
                </a:solidFill>
                <a:latin typeface="Calibri"/>
                <a:cs typeface="Calibri"/>
              </a:rPr>
              <a:t>IMPORTANCE</a:t>
            </a:r>
            <a:r>
              <a:rPr sz="3200" b="1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3200" b="1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BENEFICIARY</a:t>
            </a:r>
            <a:r>
              <a:rPr lang="es-AR" sz="3200" b="1" spc="75" dirty="0">
                <a:solidFill>
                  <a:srgbClr val="17406C"/>
                </a:solidFill>
                <a:latin typeface="Calibri"/>
                <a:cs typeface="Calibri"/>
              </a:rPr>
              <a:t> OWNERSHIP</a:t>
            </a: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70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IDENTIFICATION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IN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THE PREVENTION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10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CONTROL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endParaRPr sz="3200" dirty="0">
              <a:latin typeface="Calibri"/>
              <a:cs typeface="Calibri"/>
            </a:endParaRPr>
          </a:p>
          <a:p>
            <a:pPr marL="631825">
              <a:lnSpc>
                <a:spcPts val="3835"/>
              </a:lnSpc>
            </a:pPr>
            <a:r>
              <a:rPr sz="3200" b="1" spc="75" dirty="0">
                <a:solidFill>
                  <a:srgbClr val="17406C"/>
                </a:solidFill>
                <a:latin typeface="Calibri"/>
                <a:cs typeface="Calibri"/>
              </a:rPr>
              <a:t>ANTI-MONEY</a:t>
            </a:r>
            <a:r>
              <a:rPr sz="3200" b="1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LAUNDERING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850" y="1134338"/>
            <a:ext cx="8524240" cy="48141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What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is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 meant by </a:t>
            </a: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beneficial</a:t>
            </a:r>
            <a:r>
              <a:rPr sz="3200" b="1" spc="-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owner?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Natural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person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Directly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or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indirectly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owns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at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least:</a:t>
            </a:r>
            <a:endParaRPr lang="es-AR" sz="3200" b="1" spc="-10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sz="3200" dirty="0">
              <a:latin typeface="Calibri"/>
              <a:cs typeface="Calibri"/>
            </a:endParaRPr>
          </a:p>
          <a:p>
            <a:pPr marL="528320" indent="-515620">
              <a:lnSpc>
                <a:spcPct val="100000"/>
              </a:lnSpc>
              <a:spcBef>
                <a:spcPts val="61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15%</a:t>
            </a:r>
            <a:r>
              <a:rPr sz="3200" b="1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3200" b="1" spc="-20" dirty="0">
                <a:solidFill>
                  <a:srgbClr val="17406C"/>
                </a:solidFill>
                <a:latin typeface="Calibri"/>
                <a:cs typeface="Calibri"/>
              </a:rPr>
              <a:t> voting</a:t>
            </a:r>
            <a:r>
              <a:rPr sz="3200" b="1" spc="-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rights</a:t>
            </a:r>
            <a:endParaRPr lang="es-AR" sz="3200" b="1" spc="-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528320" indent="-515620">
              <a:lnSpc>
                <a:spcPct val="100000"/>
              </a:lnSpc>
              <a:spcBef>
                <a:spcPts val="610"/>
              </a:spcBef>
              <a:buAutoNum type="alphaLcPeriod"/>
              <a:tabLst>
                <a:tab pos="527685" algn="l"/>
                <a:tab pos="528320" algn="l"/>
              </a:tabLst>
            </a:pPr>
            <a:endParaRPr lang="es-AR" sz="3200" b="1" spc="-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528320" indent="-515620" algn="just">
              <a:lnSpc>
                <a:spcPct val="100000"/>
              </a:lnSpc>
              <a:spcBef>
                <a:spcPts val="61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15%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integrated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capital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or its </a:t>
            </a: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equivale</a:t>
            </a:r>
            <a:r>
              <a:rPr lang="es-AR" sz="3200" b="1" spc="-15" dirty="0" err="1">
                <a:solidFill>
                  <a:srgbClr val="17406C"/>
                </a:solidFill>
                <a:latin typeface="Calibri"/>
                <a:cs typeface="Calibri"/>
              </a:rPr>
              <a:t>nt</a:t>
            </a:r>
            <a:r>
              <a:rPr dirty="0"/>
              <a:t>	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that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by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17406C"/>
                </a:solidFill>
                <a:latin typeface="Calibri"/>
                <a:cs typeface="Calibri"/>
              </a:rPr>
              <a:t>means</a:t>
            </a:r>
            <a:r>
              <a:rPr sz="3200" b="1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0" dirty="0">
                <a:solidFill>
                  <a:srgbClr val="17406C"/>
                </a:solidFill>
                <a:latin typeface="Calibri"/>
                <a:cs typeface="Calibri"/>
              </a:rPr>
              <a:t>exercises</a:t>
            </a:r>
            <a:r>
              <a:rPr sz="3200" b="1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17406C"/>
                </a:solidFill>
                <a:latin typeface="Calibri"/>
                <a:cs typeface="Calibri"/>
              </a:rPr>
              <a:t>ultimate</a:t>
            </a:r>
            <a:r>
              <a:rPr lang="es-AR" sz="3200" b="1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0" dirty="0">
                <a:solidFill>
                  <a:srgbClr val="17406C"/>
                </a:solidFill>
                <a:latin typeface="Calibri"/>
                <a:cs typeface="Calibri"/>
              </a:rPr>
              <a:t>control</a:t>
            </a:r>
            <a:r>
              <a:rPr sz="3200" b="1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17406C"/>
                </a:solidFill>
                <a:latin typeface="Calibri"/>
                <a:cs typeface="Calibri"/>
              </a:rPr>
              <a:t>over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80" dirty="0">
                <a:solidFill>
                  <a:srgbClr val="17406C"/>
                </a:solidFill>
                <a:latin typeface="Calibri"/>
                <a:cs typeface="Calibri"/>
              </a:rPr>
              <a:t>an</a:t>
            </a:r>
            <a:r>
              <a:rPr sz="3200" b="1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60" dirty="0">
                <a:solidFill>
                  <a:srgbClr val="17406C"/>
                </a:solidFill>
                <a:latin typeface="Calibri"/>
                <a:cs typeface="Calibri"/>
              </a:rPr>
              <a:t>entity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184" y="0"/>
            <a:ext cx="8684260" cy="6859905"/>
            <a:chOff x="460184" y="0"/>
            <a:chExt cx="8684260" cy="6859905"/>
          </a:xfrm>
        </p:grpSpPr>
        <p:sp>
          <p:nvSpPr>
            <p:cNvPr id="3" name="object 3"/>
            <p:cNvSpPr/>
            <p:nvPr/>
          </p:nvSpPr>
          <p:spPr>
            <a:xfrm>
              <a:off x="487679" y="2606040"/>
              <a:ext cx="7305040" cy="1333500"/>
            </a:xfrm>
            <a:custGeom>
              <a:avLst/>
              <a:gdLst/>
              <a:ahLst/>
              <a:cxnLst/>
              <a:rect l="l" t="t" r="r" b="b"/>
              <a:pathLst>
                <a:path w="7305040" h="1333500">
                  <a:moveTo>
                    <a:pt x="7082790" y="1333500"/>
                  </a:moveTo>
                  <a:lnTo>
                    <a:pt x="222250" y="1333500"/>
                  </a:lnTo>
                  <a:lnTo>
                    <a:pt x="177458" y="1328982"/>
                  </a:lnTo>
                  <a:lnTo>
                    <a:pt x="135740" y="1316025"/>
                  </a:lnTo>
                  <a:lnTo>
                    <a:pt x="97986" y="1295526"/>
                  </a:lnTo>
                  <a:lnTo>
                    <a:pt x="65095" y="1268380"/>
                  </a:lnTo>
                  <a:lnTo>
                    <a:pt x="37956" y="1235483"/>
                  </a:lnTo>
                  <a:lnTo>
                    <a:pt x="17464" y="1197732"/>
                  </a:lnTo>
                  <a:lnTo>
                    <a:pt x="4514" y="1156021"/>
                  </a:lnTo>
                  <a:lnTo>
                    <a:pt x="0" y="1111250"/>
                  </a:lnTo>
                  <a:lnTo>
                    <a:pt x="0" y="222250"/>
                  </a:lnTo>
                  <a:lnTo>
                    <a:pt x="4514" y="177477"/>
                  </a:lnTo>
                  <a:lnTo>
                    <a:pt x="17464" y="135765"/>
                  </a:lnTo>
                  <a:lnTo>
                    <a:pt x="37956" y="98015"/>
                  </a:lnTo>
                  <a:lnTo>
                    <a:pt x="65095" y="65119"/>
                  </a:lnTo>
                  <a:lnTo>
                    <a:pt x="97986" y="37973"/>
                  </a:lnTo>
                  <a:lnTo>
                    <a:pt x="135740" y="17473"/>
                  </a:lnTo>
                  <a:lnTo>
                    <a:pt x="177458" y="4516"/>
                  </a:lnTo>
                  <a:lnTo>
                    <a:pt x="222250" y="0"/>
                  </a:lnTo>
                  <a:lnTo>
                    <a:pt x="7082790" y="0"/>
                  </a:lnTo>
                  <a:lnTo>
                    <a:pt x="7127561" y="4516"/>
                  </a:lnTo>
                  <a:lnTo>
                    <a:pt x="7169273" y="17473"/>
                  </a:lnTo>
                  <a:lnTo>
                    <a:pt x="7207024" y="37973"/>
                  </a:lnTo>
                  <a:lnTo>
                    <a:pt x="7239920" y="65119"/>
                  </a:lnTo>
                  <a:lnTo>
                    <a:pt x="7267065" y="98015"/>
                  </a:lnTo>
                  <a:lnTo>
                    <a:pt x="7287565" y="135765"/>
                  </a:lnTo>
                  <a:lnTo>
                    <a:pt x="7300521" y="177477"/>
                  </a:lnTo>
                  <a:lnTo>
                    <a:pt x="7305040" y="222250"/>
                  </a:lnTo>
                  <a:lnTo>
                    <a:pt x="7305040" y="1111250"/>
                  </a:lnTo>
                  <a:lnTo>
                    <a:pt x="7300521" y="1156021"/>
                  </a:lnTo>
                  <a:lnTo>
                    <a:pt x="7287565" y="1197732"/>
                  </a:lnTo>
                  <a:lnTo>
                    <a:pt x="7267065" y="1235483"/>
                  </a:lnTo>
                  <a:lnTo>
                    <a:pt x="7239920" y="1268380"/>
                  </a:lnTo>
                  <a:lnTo>
                    <a:pt x="7207024" y="1295526"/>
                  </a:lnTo>
                  <a:lnTo>
                    <a:pt x="7169273" y="1316025"/>
                  </a:lnTo>
                  <a:lnTo>
                    <a:pt x="7127561" y="1328982"/>
                  </a:lnTo>
                  <a:lnTo>
                    <a:pt x="7082790" y="133350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60184" y="2595511"/>
              <a:ext cx="7360284" cy="1371600"/>
            </a:xfrm>
            <a:custGeom>
              <a:avLst/>
              <a:gdLst/>
              <a:ahLst/>
              <a:cxnLst/>
              <a:rect l="l" t="t" r="r" b="b"/>
              <a:pathLst>
                <a:path w="7360284" h="1371600">
                  <a:moveTo>
                    <a:pt x="7170725" y="1320800"/>
                  </a:moveTo>
                  <a:lnTo>
                    <a:pt x="187833" y="1320800"/>
                  </a:lnTo>
                  <a:lnTo>
                    <a:pt x="207518" y="1333500"/>
                  </a:lnTo>
                  <a:lnTo>
                    <a:pt x="7150913" y="1333500"/>
                  </a:lnTo>
                  <a:lnTo>
                    <a:pt x="7170725" y="1320800"/>
                  </a:lnTo>
                  <a:close/>
                </a:path>
                <a:path w="7360284" h="1371600">
                  <a:moveTo>
                    <a:pt x="7360082" y="241300"/>
                  </a:moveTo>
                  <a:lnTo>
                    <a:pt x="7354621" y="190500"/>
                  </a:lnTo>
                  <a:lnTo>
                    <a:pt x="7339889" y="139700"/>
                  </a:lnTo>
                  <a:lnTo>
                    <a:pt x="7327062" y="118681"/>
                  </a:lnTo>
                  <a:lnTo>
                    <a:pt x="7327062" y="241300"/>
                  </a:lnTo>
                  <a:lnTo>
                    <a:pt x="7327062" y="1130300"/>
                  </a:lnTo>
                  <a:lnTo>
                    <a:pt x="7326808" y="1143000"/>
                  </a:lnTo>
                  <a:lnTo>
                    <a:pt x="7325919" y="1155700"/>
                  </a:lnTo>
                  <a:lnTo>
                    <a:pt x="7322617" y="1168400"/>
                  </a:lnTo>
                  <a:lnTo>
                    <a:pt x="7317283" y="1193800"/>
                  </a:lnTo>
                  <a:lnTo>
                    <a:pt x="7310044" y="1206500"/>
                  </a:lnTo>
                  <a:lnTo>
                    <a:pt x="7300773" y="1231900"/>
                  </a:lnTo>
                  <a:lnTo>
                    <a:pt x="7289851" y="1244600"/>
                  </a:lnTo>
                  <a:lnTo>
                    <a:pt x="7263308" y="1282700"/>
                  </a:lnTo>
                  <a:lnTo>
                    <a:pt x="7231304" y="1308100"/>
                  </a:lnTo>
                  <a:lnTo>
                    <a:pt x="7194347" y="1333500"/>
                  </a:lnTo>
                  <a:lnTo>
                    <a:pt x="7174535" y="1333500"/>
                  </a:lnTo>
                  <a:lnTo>
                    <a:pt x="7153707" y="1346200"/>
                  </a:lnTo>
                  <a:lnTo>
                    <a:pt x="205867" y="1346200"/>
                  </a:lnTo>
                  <a:lnTo>
                    <a:pt x="185077" y="1333500"/>
                  </a:lnTo>
                  <a:lnTo>
                    <a:pt x="165188" y="1333500"/>
                  </a:lnTo>
                  <a:lnTo>
                    <a:pt x="146151" y="1320800"/>
                  </a:lnTo>
                  <a:lnTo>
                    <a:pt x="111645" y="1295400"/>
                  </a:lnTo>
                  <a:lnTo>
                    <a:pt x="82321" y="1270000"/>
                  </a:lnTo>
                  <a:lnTo>
                    <a:pt x="69888" y="1244600"/>
                  </a:lnTo>
                  <a:lnTo>
                    <a:pt x="59042" y="1231900"/>
                  </a:lnTo>
                  <a:lnTo>
                    <a:pt x="49860" y="1206500"/>
                  </a:lnTo>
                  <a:lnTo>
                    <a:pt x="42646" y="1193800"/>
                  </a:lnTo>
                  <a:lnTo>
                    <a:pt x="37287" y="1168400"/>
                  </a:lnTo>
                  <a:lnTo>
                    <a:pt x="34061" y="1155700"/>
                  </a:lnTo>
                  <a:lnTo>
                    <a:pt x="33248" y="1143000"/>
                  </a:lnTo>
                  <a:lnTo>
                    <a:pt x="32981" y="1130300"/>
                  </a:lnTo>
                  <a:lnTo>
                    <a:pt x="32981" y="241300"/>
                  </a:lnTo>
                  <a:lnTo>
                    <a:pt x="33261" y="228600"/>
                  </a:lnTo>
                  <a:lnTo>
                    <a:pt x="34112" y="215900"/>
                  </a:lnTo>
                  <a:lnTo>
                    <a:pt x="37401" y="190500"/>
                  </a:lnTo>
                  <a:lnTo>
                    <a:pt x="42811" y="177800"/>
                  </a:lnTo>
                  <a:lnTo>
                    <a:pt x="50076" y="152400"/>
                  </a:lnTo>
                  <a:lnTo>
                    <a:pt x="59309" y="139700"/>
                  </a:lnTo>
                  <a:lnTo>
                    <a:pt x="70180" y="114300"/>
                  </a:lnTo>
                  <a:lnTo>
                    <a:pt x="82664" y="101600"/>
                  </a:lnTo>
                  <a:lnTo>
                    <a:pt x="112064" y="76200"/>
                  </a:lnTo>
                  <a:lnTo>
                    <a:pt x="146646" y="50800"/>
                  </a:lnTo>
                  <a:lnTo>
                    <a:pt x="165620" y="38100"/>
                  </a:lnTo>
                  <a:lnTo>
                    <a:pt x="185572" y="38100"/>
                  </a:lnTo>
                  <a:lnTo>
                    <a:pt x="206324" y="25400"/>
                  </a:lnTo>
                  <a:lnTo>
                    <a:pt x="7154215" y="25400"/>
                  </a:lnTo>
                  <a:lnTo>
                    <a:pt x="7175043" y="38100"/>
                  </a:lnTo>
                  <a:lnTo>
                    <a:pt x="7194855" y="38100"/>
                  </a:lnTo>
                  <a:lnTo>
                    <a:pt x="7213778" y="50800"/>
                  </a:lnTo>
                  <a:lnTo>
                    <a:pt x="7248449" y="76200"/>
                  </a:lnTo>
                  <a:lnTo>
                    <a:pt x="7277786" y="101600"/>
                  </a:lnTo>
                  <a:lnTo>
                    <a:pt x="7301027" y="139700"/>
                  </a:lnTo>
                  <a:lnTo>
                    <a:pt x="7310044" y="152400"/>
                  </a:lnTo>
                  <a:lnTo>
                    <a:pt x="7317410" y="177800"/>
                  </a:lnTo>
                  <a:lnTo>
                    <a:pt x="7322744" y="190500"/>
                  </a:lnTo>
                  <a:lnTo>
                    <a:pt x="7326046" y="215900"/>
                  </a:lnTo>
                  <a:lnTo>
                    <a:pt x="7326808" y="228600"/>
                  </a:lnTo>
                  <a:lnTo>
                    <a:pt x="7327062" y="241300"/>
                  </a:lnTo>
                  <a:lnTo>
                    <a:pt x="7327062" y="118681"/>
                  </a:lnTo>
                  <a:lnTo>
                    <a:pt x="7316648" y="101600"/>
                  </a:lnTo>
                  <a:lnTo>
                    <a:pt x="7302043" y="76200"/>
                  </a:lnTo>
                  <a:lnTo>
                    <a:pt x="7286041" y="63500"/>
                  </a:lnTo>
                  <a:lnTo>
                    <a:pt x="7268134" y="50800"/>
                  </a:lnTo>
                  <a:lnTo>
                    <a:pt x="7248830" y="25400"/>
                  </a:lnTo>
                  <a:lnTo>
                    <a:pt x="7228256" y="12700"/>
                  </a:lnTo>
                  <a:lnTo>
                    <a:pt x="7206158" y="12700"/>
                  </a:lnTo>
                  <a:lnTo>
                    <a:pt x="7183298" y="0"/>
                  </a:lnTo>
                  <a:lnTo>
                    <a:pt x="174320" y="0"/>
                  </a:lnTo>
                  <a:lnTo>
                    <a:pt x="109067" y="38100"/>
                  </a:lnTo>
                  <a:lnTo>
                    <a:pt x="72351" y="63500"/>
                  </a:lnTo>
                  <a:lnTo>
                    <a:pt x="41998" y="101600"/>
                  </a:lnTo>
                  <a:lnTo>
                    <a:pt x="29578" y="127000"/>
                  </a:lnTo>
                  <a:lnTo>
                    <a:pt x="19075" y="139700"/>
                  </a:lnTo>
                  <a:lnTo>
                    <a:pt x="4775" y="190500"/>
                  </a:lnTo>
                  <a:lnTo>
                    <a:pt x="279" y="228600"/>
                  </a:lnTo>
                  <a:lnTo>
                    <a:pt x="0" y="241300"/>
                  </a:lnTo>
                  <a:lnTo>
                    <a:pt x="0" y="1130300"/>
                  </a:lnTo>
                  <a:lnTo>
                    <a:pt x="5334" y="1181100"/>
                  </a:lnTo>
                  <a:lnTo>
                    <a:pt x="20167" y="1231900"/>
                  </a:lnTo>
                  <a:lnTo>
                    <a:pt x="30822" y="1244600"/>
                  </a:lnTo>
                  <a:lnTo>
                    <a:pt x="43472" y="1270000"/>
                  </a:lnTo>
                  <a:lnTo>
                    <a:pt x="57912" y="1282700"/>
                  </a:lnTo>
                  <a:lnTo>
                    <a:pt x="74129" y="1308100"/>
                  </a:lnTo>
                  <a:lnTo>
                    <a:pt x="91846" y="1320800"/>
                  </a:lnTo>
                  <a:lnTo>
                    <a:pt x="111188" y="1333500"/>
                  </a:lnTo>
                  <a:lnTo>
                    <a:pt x="131927" y="1346200"/>
                  </a:lnTo>
                  <a:lnTo>
                    <a:pt x="153885" y="1358900"/>
                  </a:lnTo>
                  <a:lnTo>
                    <a:pt x="176796" y="1371600"/>
                  </a:lnTo>
                  <a:lnTo>
                    <a:pt x="7185838" y="1371600"/>
                  </a:lnTo>
                  <a:lnTo>
                    <a:pt x="7230415" y="1346200"/>
                  </a:lnTo>
                  <a:lnTo>
                    <a:pt x="7270166" y="1320800"/>
                  </a:lnTo>
                  <a:lnTo>
                    <a:pt x="7303821" y="1282700"/>
                  </a:lnTo>
                  <a:lnTo>
                    <a:pt x="7318045" y="1270000"/>
                  </a:lnTo>
                  <a:lnTo>
                    <a:pt x="7330491" y="1244600"/>
                  </a:lnTo>
                  <a:lnTo>
                    <a:pt x="7341032" y="1219200"/>
                  </a:lnTo>
                  <a:lnTo>
                    <a:pt x="7349160" y="1206500"/>
                  </a:lnTo>
                  <a:lnTo>
                    <a:pt x="7355256" y="1181100"/>
                  </a:lnTo>
                  <a:lnTo>
                    <a:pt x="7358812" y="1155700"/>
                  </a:lnTo>
                  <a:lnTo>
                    <a:pt x="7359828" y="1143000"/>
                  </a:lnTo>
                  <a:lnTo>
                    <a:pt x="7360082" y="1130300"/>
                  </a:lnTo>
                  <a:lnTo>
                    <a:pt x="7360082" y="2413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5141" y="3738498"/>
              <a:ext cx="164199" cy="1778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04164" y="2582811"/>
              <a:ext cx="7272655" cy="1333500"/>
            </a:xfrm>
            <a:custGeom>
              <a:avLst/>
              <a:gdLst/>
              <a:ahLst/>
              <a:cxnLst/>
              <a:rect l="l" t="t" r="r" b="b"/>
              <a:pathLst>
                <a:path w="7272655" h="1333500">
                  <a:moveTo>
                    <a:pt x="206502" y="50800"/>
                  </a:moveTo>
                  <a:lnTo>
                    <a:pt x="145338" y="50800"/>
                  </a:lnTo>
                  <a:lnTo>
                    <a:pt x="126453" y="63500"/>
                  </a:lnTo>
                  <a:lnTo>
                    <a:pt x="108394" y="76200"/>
                  </a:lnTo>
                  <a:lnTo>
                    <a:pt x="91363" y="76200"/>
                  </a:lnTo>
                  <a:lnTo>
                    <a:pt x="75526" y="88900"/>
                  </a:lnTo>
                  <a:lnTo>
                    <a:pt x="60820" y="101600"/>
                  </a:lnTo>
                  <a:lnTo>
                    <a:pt x="47510" y="114300"/>
                  </a:lnTo>
                  <a:lnTo>
                    <a:pt x="35598" y="139700"/>
                  </a:lnTo>
                  <a:lnTo>
                    <a:pt x="25234" y="152400"/>
                  </a:lnTo>
                  <a:lnTo>
                    <a:pt x="16433" y="165100"/>
                  </a:lnTo>
                  <a:lnTo>
                    <a:pt x="9486" y="190500"/>
                  </a:lnTo>
                  <a:lnTo>
                    <a:pt x="4292" y="203200"/>
                  </a:lnTo>
                  <a:lnTo>
                    <a:pt x="1104" y="228600"/>
                  </a:lnTo>
                  <a:lnTo>
                    <a:pt x="279" y="241300"/>
                  </a:lnTo>
                  <a:lnTo>
                    <a:pt x="0" y="254000"/>
                  </a:lnTo>
                  <a:lnTo>
                    <a:pt x="0" y="1143000"/>
                  </a:lnTo>
                  <a:lnTo>
                    <a:pt x="241" y="1155700"/>
                  </a:lnTo>
                  <a:lnTo>
                    <a:pt x="11214" y="1155700"/>
                  </a:lnTo>
                  <a:lnTo>
                    <a:pt x="10998" y="1143000"/>
                  </a:lnTo>
                  <a:lnTo>
                    <a:pt x="10998" y="254000"/>
                  </a:lnTo>
                  <a:lnTo>
                    <a:pt x="11277" y="241300"/>
                  </a:lnTo>
                  <a:lnTo>
                    <a:pt x="12065" y="228600"/>
                  </a:lnTo>
                  <a:lnTo>
                    <a:pt x="15163" y="215900"/>
                  </a:lnTo>
                  <a:lnTo>
                    <a:pt x="20129" y="190500"/>
                  </a:lnTo>
                  <a:lnTo>
                    <a:pt x="26771" y="177800"/>
                  </a:lnTo>
                  <a:lnTo>
                    <a:pt x="35140" y="152400"/>
                  </a:lnTo>
                  <a:lnTo>
                    <a:pt x="44996" y="139700"/>
                  </a:lnTo>
                  <a:lnTo>
                    <a:pt x="82931" y="101600"/>
                  </a:lnTo>
                  <a:lnTo>
                    <a:pt x="114109" y="76200"/>
                  </a:lnTo>
                  <a:lnTo>
                    <a:pt x="131241" y="76200"/>
                  </a:lnTo>
                  <a:lnTo>
                    <a:pt x="149085" y="63500"/>
                  </a:lnTo>
                  <a:lnTo>
                    <a:pt x="196456" y="63500"/>
                  </a:lnTo>
                  <a:lnTo>
                    <a:pt x="206502" y="50800"/>
                  </a:lnTo>
                  <a:close/>
                </a:path>
                <a:path w="7272655" h="1333500">
                  <a:moveTo>
                    <a:pt x="7115188" y="12700"/>
                  </a:moveTo>
                  <a:lnTo>
                    <a:pt x="7091185" y="0"/>
                  </a:lnTo>
                  <a:lnTo>
                    <a:pt x="178943" y="0"/>
                  </a:lnTo>
                  <a:lnTo>
                    <a:pt x="154025" y="12700"/>
                  </a:lnTo>
                  <a:lnTo>
                    <a:pt x="7115188" y="12700"/>
                  </a:lnTo>
                  <a:close/>
                </a:path>
                <a:path w="7272655" h="1333500">
                  <a:moveTo>
                    <a:pt x="7272160" y="254000"/>
                  </a:moveTo>
                  <a:lnTo>
                    <a:pt x="7271906" y="241300"/>
                  </a:lnTo>
                  <a:lnTo>
                    <a:pt x="7271144" y="228600"/>
                  </a:lnTo>
                  <a:lnTo>
                    <a:pt x="7268096" y="215900"/>
                  </a:lnTo>
                  <a:lnTo>
                    <a:pt x="7263143" y="190500"/>
                  </a:lnTo>
                  <a:lnTo>
                    <a:pt x="7256158" y="177800"/>
                  </a:lnTo>
                  <a:lnTo>
                    <a:pt x="7247649" y="152400"/>
                  </a:lnTo>
                  <a:lnTo>
                    <a:pt x="7237362" y="139700"/>
                  </a:lnTo>
                  <a:lnTo>
                    <a:pt x="7225678" y="127000"/>
                  </a:lnTo>
                  <a:lnTo>
                    <a:pt x="7212343" y="101600"/>
                  </a:lnTo>
                  <a:lnTo>
                    <a:pt x="7197865" y="88900"/>
                  </a:lnTo>
                  <a:lnTo>
                    <a:pt x="7181990" y="76200"/>
                  </a:lnTo>
                  <a:lnTo>
                    <a:pt x="7164972" y="76200"/>
                  </a:lnTo>
                  <a:lnTo>
                    <a:pt x="7147065" y="63500"/>
                  </a:lnTo>
                  <a:lnTo>
                    <a:pt x="7128269" y="50800"/>
                  </a:lnTo>
                  <a:lnTo>
                    <a:pt x="7066293" y="50800"/>
                  </a:lnTo>
                  <a:lnTo>
                    <a:pt x="7077088" y="63500"/>
                  </a:lnTo>
                  <a:lnTo>
                    <a:pt x="7125475" y="63500"/>
                  </a:lnTo>
                  <a:lnTo>
                    <a:pt x="7143382" y="76200"/>
                  </a:lnTo>
                  <a:lnTo>
                    <a:pt x="7160146" y="76200"/>
                  </a:lnTo>
                  <a:lnTo>
                    <a:pt x="7176275" y="88900"/>
                  </a:lnTo>
                  <a:lnTo>
                    <a:pt x="7204850" y="114300"/>
                  </a:lnTo>
                  <a:lnTo>
                    <a:pt x="7238251" y="165100"/>
                  </a:lnTo>
                  <a:lnTo>
                    <a:pt x="7246252" y="177800"/>
                  </a:lnTo>
                  <a:lnTo>
                    <a:pt x="7252729" y="190500"/>
                  </a:lnTo>
                  <a:lnTo>
                    <a:pt x="7257428" y="215900"/>
                  </a:lnTo>
                  <a:lnTo>
                    <a:pt x="7260349" y="228600"/>
                  </a:lnTo>
                  <a:lnTo>
                    <a:pt x="7260857" y="241300"/>
                  </a:lnTo>
                  <a:lnTo>
                    <a:pt x="7261111" y="254000"/>
                  </a:lnTo>
                  <a:lnTo>
                    <a:pt x="7261111" y="1143000"/>
                  </a:lnTo>
                  <a:lnTo>
                    <a:pt x="7260857" y="1155700"/>
                  </a:lnTo>
                  <a:lnTo>
                    <a:pt x="7260095" y="1155700"/>
                  </a:lnTo>
                  <a:lnTo>
                    <a:pt x="7256920" y="1181100"/>
                  </a:lnTo>
                  <a:lnTo>
                    <a:pt x="7251967" y="1193800"/>
                  </a:lnTo>
                  <a:lnTo>
                    <a:pt x="7245363" y="1219200"/>
                  </a:lnTo>
                  <a:lnTo>
                    <a:pt x="7236981" y="1231900"/>
                  </a:lnTo>
                  <a:lnTo>
                    <a:pt x="7227075" y="1244600"/>
                  </a:lnTo>
                  <a:lnTo>
                    <a:pt x="7215772" y="1270000"/>
                  </a:lnTo>
                  <a:lnTo>
                    <a:pt x="7203072" y="1282700"/>
                  </a:lnTo>
                  <a:lnTo>
                    <a:pt x="7189229" y="1295400"/>
                  </a:lnTo>
                  <a:lnTo>
                    <a:pt x="7174116" y="1308100"/>
                  </a:lnTo>
                  <a:lnTo>
                    <a:pt x="7157987" y="1308100"/>
                  </a:lnTo>
                  <a:lnTo>
                    <a:pt x="7140715" y="1320800"/>
                  </a:lnTo>
                  <a:lnTo>
                    <a:pt x="7122935" y="1333500"/>
                  </a:lnTo>
                  <a:lnTo>
                    <a:pt x="7145541" y="1333500"/>
                  </a:lnTo>
                  <a:lnTo>
                    <a:pt x="7180720" y="1308100"/>
                  </a:lnTo>
                  <a:lnTo>
                    <a:pt x="7211200" y="1282700"/>
                  </a:lnTo>
                  <a:lnTo>
                    <a:pt x="7246887" y="1244600"/>
                  </a:lnTo>
                  <a:lnTo>
                    <a:pt x="7255650" y="1219200"/>
                  </a:lnTo>
                  <a:lnTo>
                    <a:pt x="7262635" y="1206500"/>
                  </a:lnTo>
                  <a:lnTo>
                    <a:pt x="7267842" y="1181100"/>
                  </a:lnTo>
                  <a:lnTo>
                    <a:pt x="7271017" y="1168400"/>
                  </a:lnTo>
                  <a:lnTo>
                    <a:pt x="7271779" y="1155700"/>
                  </a:lnTo>
                  <a:lnTo>
                    <a:pt x="7272160" y="1143000"/>
                  </a:lnTo>
                  <a:lnTo>
                    <a:pt x="7272160" y="25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7679" y="4008120"/>
              <a:ext cx="7305040" cy="1330960"/>
            </a:xfrm>
            <a:custGeom>
              <a:avLst/>
              <a:gdLst/>
              <a:ahLst/>
              <a:cxnLst/>
              <a:rect l="l" t="t" r="r" b="b"/>
              <a:pathLst>
                <a:path w="7305040" h="1330960">
                  <a:moveTo>
                    <a:pt x="7083170" y="1330958"/>
                  </a:moveTo>
                  <a:lnTo>
                    <a:pt x="221829" y="1330958"/>
                  </a:lnTo>
                  <a:lnTo>
                    <a:pt x="177123" y="1326453"/>
                  </a:lnTo>
                  <a:lnTo>
                    <a:pt x="135482" y="1313526"/>
                  </a:lnTo>
                  <a:lnTo>
                    <a:pt x="97801" y="1293073"/>
                  </a:lnTo>
                  <a:lnTo>
                    <a:pt x="64971" y="1265982"/>
                  </a:lnTo>
                  <a:lnTo>
                    <a:pt x="37884" y="1233147"/>
                  </a:lnTo>
                  <a:lnTo>
                    <a:pt x="17431" y="1195459"/>
                  </a:lnTo>
                  <a:lnTo>
                    <a:pt x="4505" y="1153811"/>
                  </a:lnTo>
                  <a:lnTo>
                    <a:pt x="0" y="1109090"/>
                  </a:lnTo>
                  <a:lnTo>
                    <a:pt x="0" y="221867"/>
                  </a:lnTo>
                  <a:lnTo>
                    <a:pt x="4505" y="177148"/>
                  </a:lnTo>
                  <a:lnTo>
                    <a:pt x="17431" y="135498"/>
                  </a:lnTo>
                  <a:lnTo>
                    <a:pt x="37884" y="97810"/>
                  </a:lnTo>
                  <a:lnTo>
                    <a:pt x="64971" y="64975"/>
                  </a:lnTo>
                  <a:lnTo>
                    <a:pt x="97801" y="37886"/>
                  </a:lnTo>
                  <a:lnTo>
                    <a:pt x="135482" y="17431"/>
                  </a:lnTo>
                  <a:lnTo>
                    <a:pt x="177123" y="4505"/>
                  </a:lnTo>
                  <a:lnTo>
                    <a:pt x="221829" y="0"/>
                  </a:lnTo>
                  <a:lnTo>
                    <a:pt x="7083170" y="0"/>
                  </a:lnTo>
                  <a:lnTo>
                    <a:pt x="7127891" y="4505"/>
                  </a:lnTo>
                  <a:lnTo>
                    <a:pt x="7169539" y="17431"/>
                  </a:lnTo>
                  <a:lnTo>
                    <a:pt x="7207228" y="37886"/>
                  </a:lnTo>
                  <a:lnTo>
                    <a:pt x="7240062" y="64975"/>
                  </a:lnTo>
                  <a:lnTo>
                    <a:pt x="7267153" y="97810"/>
                  </a:lnTo>
                  <a:lnTo>
                    <a:pt x="7287607" y="135498"/>
                  </a:lnTo>
                  <a:lnTo>
                    <a:pt x="7300533" y="177148"/>
                  </a:lnTo>
                  <a:lnTo>
                    <a:pt x="7305040" y="221867"/>
                  </a:lnTo>
                  <a:lnTo>
                    <a:pt x="7305040" y="1109090"/>
                  </a:lnTo>
                  <a:lnTo>
                    <a:pt x="7300533" y="1153811"/>
                  </a:lnTo>
                  <a:lnTo>
                    <a:pt x="7287607" y="1195459"/>
                  </a:lnTo>
                  <a:lnTo>
                    <a:pt x="7267153" y="1233147"/>
                  </a:lnTo>
                  <a:lnTo>
                    <a:pt x="7240062" y="1265982"/>
                  </a:lnTo>
                  <a:lnTo>
                    <a:pt x="7207228" y="1293073"/>
                  </a:lnTo>
                  <a:lnTo>
                    <a:pt x="7169539" y="1313526"/>
                  </a:lnTo>
                  <a:lnTo>
                    <a:pt x="7127891" y="1326453"/>
                  </a:lnTo>
                  <a:lnTo>
                    <a:pt x="7083170" y="1330958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0184" y="3995038"/>
              <a:ext cx="7360284" cy="1371600"/>
            </a:xfrm>
            <a:custGeom>
              <a:avLst/>
              <a:gdLst/>
              <a:ahLst/>
              <a:cxnLst/>
              <a:rect l="l" t="t" r="r" b="b"/>
              <a:pathLst>
                <a:path w="7360284" h="1371600">
                  <a:moveTo>
                    <a:pt x="7170979" y="1320800"/>
                  </a:moveTo>
                  <a:lnTo>
                    <a:pt x="187579" y="1320800"/>
                  </a:lnTo>
                  <a:lnTo>
                    <a:pt x="207137" y="1333500"/>
                  </a:lnTo>
                  <a:lnTo>
                    <a:pt x="7151294" y="1333500"/>
                  </a:lnTo>
                  <a:lnTo>
                    <a:pt x="7170979" y="1320800"/>
                  </a:lnTo>
                  <a:close/>
                </a:path>
                <a:path w="7360284" h="1371600">
                  <a:moveTo>
                    <a:pt x="7360082" y="241300"/>
                  </a:moveTo>
                  <a:lnTo>
                    <a:pt x="7354748" y="190500"/>
                  </a:lnTo>
                  <a:lnTo>
                    <a:pt x="7339889" y="139700"/>
                  </a:lnTo>
                  <a:lnTo>
                    <a:pt x="7329348" y="127000"/>
                  </a:lnTo>
                  <a:lnTo>
                    <a:pt x="7327062" y="122428"/>
                  </a:lnTo>
                  <a:lnTo>
                    <a:pt x="7327062" y="241300"/>
                  </a:lnTo>
                  <a:lnTo>
                    <a:pt x="7327062" y="1130300"/>
                  </a:lnTo>
                  <a:lnTo>
                    <a:pt x="7326808" y="1143000"/>
                  </a:lnTo>
                  <a:lnTo>
                    <a:pt x="7325919" y="1155700"/>
                  </a:lnTo>
                  <a:lnTo>
                    <a:pt x="7322617" y="1168400"/>
                  </a:lnTo>
                  <a:lnTo>
                    <a:pt x="7317283" y="1193800"/>
                  </a:lnTo>
                  <a:lnTo>
                    <a:pt x="7310044" y="1219200"/>
                  </a:lnTo>
                  <a:lnTo>
                    <a:pt x="7300900" y="1231900"/>
                  </a:lnTo>
                  <a:lnTo>
                    <a:pt x="7289978" y="1244600"/>
                  </a:lnTo>
                  <a:lnTo>
                    <a:pt x="7277532" y="1270000"/>
                  </a:lnTo>
                  <a:lnTo>
                    <a:pt x="7248068" y="1295400"/>
                  </a:lnTo>
                  <a:lnTo>
                    <a:pt x="7213651" y="1320800"/>
                  </a:lnTo>
                  <a:lnTo>
                    <a:pt x="7194601" y="1333500"/>
                  </a:lnTo>
                  <a:lnTo>
                    <a:pt x="7174789" y="1333500"/>
                  </a:lnTo>
                  <a:lnTo>
                    <a:pt x="7154088" y="1346200"/>
                  </a:lnTo>
                  <a:lnTo>
                    <a:pt x="205486" y="1346200"/>
                  </a:lnTo>
                  <a:lnTo>
                    <a:pt x="184797" y="1333500"/>
                  </a:lnTo>
                  <a:lnTo>
                    <a:pt x="164909" y="1333500"/>
                  </a:lnTo>
                  <a:lnTo>
                    <a:pt x="145973" y="1320800"/>
                  </a:lnTo>
                  <a:lnTo>
                    <a:pt x="111556" y="1295400"/>
                  </a:lnTo>
                  <a:lnTo>
                    <a:pt x="82232" y="1270000"/>
                  </a:lnTo>
                  <a:lnTo>
                    <a:pt x="69799" y="1244600"/>
                  </a:lnTo>
                  <a:lnTo>
                    <a:pt x="58940" y="1231900"/>
                  </a:lnTo>
                  <a:lnTo>
                    <a:pt x="49872" y="1206500"/>
                  </a:lnTo>
                  <a:lnTo>
                    <a:pt x="42646" y="1193800"/>
                  </a:lnTo>
                  <a:lnTo>
                    <a:pt x="37287" y="1168400"/>
                  </a:lnTo>
                  <a:lnTo>
                    <a:pt x="34061" y="1155700"/>
                  </a:lnTo>
                  <a:lnTo>
                    <a:pt x="33248" y="1143000"/>
                  </a:lnTo>
                  <a:lnTo>
                    <a:pt x="32981" y="1130300"/>
                  </a:lnTo>
                  <a:lnTo>
                    <a:pt x="32981" y="241300"/>
                  </a:lnTo>
                  <a:lnTo>
                    <a:pt x="33261" y="228600"/>
                  </a:lnTo>
                  <a:lnTo>
                    <a:pt x="34112" y="215900"/>
                  </a:lnTo>
                  <a:lnTo>
                    <a:pt x="37401" y="203200"/>
                  </a:lnTo>
                  <a:lnTo>
                    <a:pt x="42811" y="177800"/>
                  </a:lnTo>
                  <a:lnTo>
                    <a:pt x="50076" y="152400"/>
                  </a:lnTo>
                  <a:lnTo>
                    <a:pt x="59207" y="139700"/>
                  </a:lnTo>
                  <a:lnTo>
                    <a:pt x="70104" y="114300"/>
                  </a:lnTo>
                  <a:lnTo>
                    <a:pt x="111937" y="76200"/>
                  </a:lnTo>
                  <a:lnTo>
                    <a:pt x="146456" y="50800"/>
                  </a:lnTo>
                  <a:lnTo>
                    <a:pt x="165404" y="38100"/>
                  </a:lnTo>
                  <a:lnTo>
                    <a:pt x="185293" y="38100"/>
                  </a:lnTo>
                  <a:lnTo>
                    <a:pt x="206032" y="25400"/>
                  </a:lnTo>
                  <a:lnTo>
                    <a:pt x="7154596" y="25400"/>
                  </a:lnTo>
                  <a:lnTo>
                    <a:pt x="7175297" y="38100"/>
                  </a:lnTo>
                  <a:lnTo>
                    <a:pt x="7195109" y="38100"/>
                  </a:lnTo>
                  <a:lnTo>
                    <a:pt x="7214032" y="50800"/>
                  </a:lnTo>
                  <a:lnTo>
                    <a:pt x="7248576" y="76200"/>
                  </a:lnTo>
                  <a:lnTo>
                    <a:pt x="7277786" y="101600"/>
                  </a:lnTo>
                  <a:lnTo>
                    <a:pt x="7301154" y="139700"/>
                  </a:lnTo>
                  <a:lnTo>
                    <a:pt x="7310171" y="152400"/>
                  </a:lnTo>
                  <a:lnTo>
                    <a:pt x="7317410" y="177800"/>
                  </a:lnTo>
                  <a:lnTo>
                    <a:pt x="7322744" y="203200"/>
                  </a:lnTo>
                  <a:lnTo>
                    <a:pt x="7326046" y="215900"/>
                  </a:lnTo>
                  <a:lnTo>
                    <a:pt x="7326808" y="228600"/>
                  </a:lnTo>
                  <a:lnTo>
                    <a:pt x="7327062" y="241300"/>
                  </a:lnTo>
                  <a:lnTo>
                    <a:pt x="7327062" y="122428"/>
                  </a:lnTo>
                  <a:lnTo>
                    <a:pt x="7302297" y="76200"/>
                  </a:lnTo>
                  <a:lnTo>
                    <a:pt x="7268261" y="50800"/>
                  </a:lnTo>
                  <a:lnTo>
                    <a:pt x="7228383" y="25400"/>
                  </a:lnTo>
                  <a:lnTo>
                    <a:pt x="7183552" y="0"/>
                  </a:lnTo>
                  <a:lnTo>
                    <a:pt x="173990" y="0"/>
                  </a:lnTo>
                  <a:lnTo>
                    <a:pt x="151117" y="12700"/>
                  </a:lnTo>
                  <a:lnTo>
                    <a:pt x="108839" y="38100"/>
                  </a:lnTo>
                  <a:lnTo>
                    <a:pt x="72034" y="63500"/>
                  </a:lnTo>
                  <a:lnTo>
                    <a:pt x="56146" y="88900"/>
                  </a:lnTo>
                  <a:lnTo>
                    <a:pt x="41910" y="101600"/>
                  </a:lnTo>
                  <a:lnTo>
                    <a:pt x="29464" y="127000"/>
                  </a:lnTo>
                  <a:lnTo>
                    <a:pt x="19075" y="139700"/>
                  </a:lnTo>
                  <a:lnTo>
                    <a:pt x="10871" y="165100"/>
                  </a:lnTo>
                  <a:lnTo>
                    <a:pt x="4775" y="190500"/>
                  </a:lnTo>
                  <a:lnTo>
                    <a:pt x="1206" y="215900"/>
                  </a:lnTo>
                  <a:lnTo>
                    <a:pt x="279" y="228600"/>
                  </a:lnTo>
                  <a:lnTo>
                    <a:pt x="0" y="241300"/>
                  </a:lnTo>
                  <a:lnTo>
                    <a:pt x="0" y="1130300"/>
                  </a:lnTo>
                  <a:lnTo>
                    <a:pt x="5346" y="1181100"/>
                  </a:lnTo>
                  <a:lnTo>
                    <a:pt x="20129" y="1231900"/>
                  </a:lnTo>
                  <a:lnTo>
                    <a:pt x="30759" y="1244600"/>
                  </a:lnTo>
                  <a:lnTo>
                    <a:pt x="43383" y="1270000"/>
                  </a:lnTo>
                  <a:lnTo>
                    <a:pt x="57746" y="1282700"/>
                  </a:lnTo>
                  <a:lnTo>
                    <a:pt x="74002" y="1308100"/>
                  </a:lnTo>
                  <a:lnTo>
                    <a:pt x="91770" y="1320800"/>
                  </a:lnTo>
                  <a:lnTo>
                    <a:pt x="110998" y="1333500"/>
                  </a:lnTo>
                  <a:lnTo>
                    <a:pt x="131686" y="1346200"/>
                  </a:lnTo>
                  <a:lnTo>
                    <a:pt x="153606" y="1358900"/>
                  </a:lnTo>
                  <a:lnTo>
                    <a:pt x="176479" y="1371600"/>
                  </a:lnTo>
                  <a:lnTo>
                    <a:pt x="7186092" y="1371600"/>
                  </a:lnTo>
                  <a:lnTo>
                    <a:pt x="7230796" y="1346200"/>
                  </a:lnTo>
                  <a:lnTo>
                    <a:pt x="7270293" y="1320800"/>
                  </a:lnTo>
                  <a:lnTo>
                    <a:pt x="7303948" y="1282700"/>
                  </a:lnTo>
                  <a:lnTo>
                    <a:pt x="7318172" y="1270000"/>
                  </a:lnTo>
                  <a:lnTo>
                    <a:pt x="7330618" y="1244600"/>
                  </a:lnTo>
                  <a:lnTo>
                    <a:pt x="7341032" y="1219200"/>
                  </a:lnTo>
                  <a:lnTo>
                    <a:pt x="7349160" y="1206500"/>
                  </a:lnTo>
                  <a:lnTo>
                    <a:pt x="7355256" y="1181100"/>
                  </a:lnTo>
                  <a:lnTo>
                    <a:pt x="7358812" y="1155700"/>
                  </a:lnTo>
                  <a:lnTo>
                    <a:pt x="7359828" y="1143000"/>
                  </a:lnTo>
                  <a:lnTo>
                    <a:pt x="7360082" y="1130300"/>
                  </a:lnTo>
                  <a:lnTo>
                    <a:pt x="7360082" y="2413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5141" y="5138037"/>
              <a:ext cx="163817" cy="17780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04164" y="3982338"/>
              <a:ext cx="7272655" cy="1333500"/>
            </a:xfrm>
            <a:custGeom>
              <a:avLst/>
              <a:gdLst/>
              <a:ahLst/>
              <a:cxnLst/>
              <a:rect l="l" t="t" r="r" b="b"/>
              <a:pathLst>
                <a:path w="7272655" h="1333500">
                  <a:moveTo>
                    <a:pt x="7115569" y="12700"/>
                  </a:moveTo>
                  <a:lnTo>
                    <a:pt x="7091566" y="0"/>
                  </a:lnTo>
                  <a:lnTo>
                    <a:pt x="178549" y="0"/>
                  </a:lnTo>
                  <a:lnTo>
                    <a:pt x="153758" y="12700"/>
                  </a:lnTo>
                  <a:lnTo>
                    <a:pt x="7115569" y="12700"/>
                  </a:lnTo>
                  <a:close/>
                </a:path>
                <a:path w="7272655" h="1333500">
                  <a:moveTo>
                    <a:pt x="7272160" y="254000"/>
                  </a:moveTo>
                  <a:lnTo>
                    <a:pt x="7271906" y="241300"/>
                  </a:lnTo>
                  <a:lnTo>
                    <a:pt x="7271144" y="228600"/>
                  </a:lnTo>
                  <a:lnTo>
                    <a:pt x="7268096" y="215900"/>
                  </a:lnTo>
                  <a:lnTo>
                    <a:pt x="7263143" y="190500"/>
                  </a:lnTo>
                  <a:lnTo>
                    <a:pt x="7256285" y="177800"/>
                  </a:lnTo>
                  <a:lnTo>
                    <a:pt x="7247776" y="152400"/>
                  </a:lnTo>
                  <a:lnTo>
                    <a:pt x="7237489" y="139700"/>
                  </a:lnTo>
                  <a:lnTo>
                    <a:pt x="7197992" y="101600"/>
                  </a:lnTo>
                  <a:lnTo>
                    <a:pt x="7165353" y="76200"/>
                  </a:lnTo>
                  <a:lnTo>
                    <a:pt x="7147446" y="63500"/>
                  </a:lnTo>
                  <a:lnTo>
                    <a:pt x="7128523" y="63500"/>
                  </a:lnTo>
                  <a:lnTo>
                    <a:pt x="7108965" y="50800"/>
                  </a:lnTo>
                  <a:lnTo>
                    <a:pt x="164820" y="50800"/>
                  </a:lnTo>
                  <a:lnTo>
                    <a:pt x="145072" y="63500"/>
                  </a:lnTo>
                  <a:lnTo>
                    <a:pt x="126187" y="63500"/>
                  </a:lnTo>
                  <a:lnTo>
                    <a:pt x="108204" y="76200"/>
                  </a:lnTo>
                  <a:lnTo>
                    <a:pt x="91211" y="88900"/>
                  </a:lnTo>
                  <a:lnTo>
                    <a:pt x="75336" y="88900"/>
                  </a:lnTo>
                  <a:lnTo>
                    <a:pt x="60706" y="114300"/>
                  </a:lnTo>
                  <a:lnTo>
                    <a:pt x="47383" y="127000"/>
                  </a:lnTo>
                  <a:lnTo>
                    <a:pt x="35496" y="139700"/>
                  </a:lnTo>
                  <a:lnTo>
                    <a:pt x="25146" y="152400"/>
                  </a:lnTo>
                  <a:lnTo>
                    <a:pt x="16433" y="177800"/>
                  </a:lnTo>
                  <a:lnTo>
                    <a:pt x="9486" y="190500"/>
                  </a:lnTo>
                  <a:lnTo>
                    <a:pt x="4292" y="215900"/>
                  </a:lnTo>
                  <a:lnTo>
                    <a:pt x="1092" y="228600"/>
                  </a:lnTo>
                  <a:lnTo>
                    <a:pt x="279" y="241300"/>
                  </a:lnTo>
                  <a:lnTo>
                    <a:pt x="0" y="254000"/>
                  </a:lnTo>
                  <a:lnTo>
                    <a:pt x="0" y="1143000"/>
                  </a:lnTo>
                  <a:lnTo>
                    <a:pt x="241" y="1155700"/>
                  </a:lnTo>
                  <a:lnTo>
                    <a:pt x="11214" y="1155700"/>
                  </a:lnTo>
                  <a:lnTo>
                    <a:pt x="10998" y="1143000"/>
                  </a:lnTo>
                  <a:lnTo>
                    <a:pt x="10998" y="254000"/>
                  </a:lnTo>
                  <a:lnTo>
                    <a:pt x="11277" y="241300"/>
                  </a:lnTo>
                  <a:lnTo>
                    <a:pt x="12065" y="228600"/>
                  </a:lnTo>
                  <a:lnTo>
                    <a:pt x="15163" y="215900"/>
                  </a:lnTo>
                  <a:lnTo>
                    <a:pt x="20116" y="190500"/>
                  </a:lnTo>
                  <a:lnTo>
                    <a:pt x="26771" y="177800"/>
                  </a:lnTo>
                  <a:lnTo>
                    <a:pt x="35052" y="165100"/>
                  </a:lnTo>
                  <a:lnTo>
                    <a:pt x="44894" y="139700"/>
                  </a:lnTo>
                  <a:lnTo>
                    <a:pt x="82715" y="101600"/>
                  </a:lnTo>
                  <a:lnTo>
                    <a:pt x="113919" y="76200"/>
                  </a:lnTo>
                  <a:lnTo>
                    <a:pt x="130949" y="76200"/>
                  </a:lnTo>
                  <a:lnTo>
                    <a:pt x="148844" y="63500"/>
                  </a:lnTo>
                  <a:lnTo>
                    <a:pt x="7125729" y="63500"/>
                  </a:lnTo>
                  <a:lnTo>
                    <a:pt x="7143636" y="76200"/>
                  </a:lnTo>
                  <a:lnTo>
                    <a:pt x="7160527" y="88900"/>
                  </a:lnTo>
                  <a:lnTo>
                    <a:pt x="7176529" y="88900"/>
                  </a:lnTo>
                  <a:lnTo>
                    <a:pt x="7191388" y="101600"/>
                  </a:lnTo>
                  <a:lnTo>
                    <a:pt x="7205231" y="114300"/>
                  </a:lnTo>
                  <a:lnTo>
                    <a:pt x="7217550" y="127000"/>
                  </a:lnTo>
                  <a:lnTo>
                    <a:pt x="7228726" y="152400"/>
                  </a:lnTo>
                  <a:lnTo>
                    <a:pt x="7238378" y="165100"/>
                  </a:lnTo>
                  <a:lnTo>
                    <a:pt x="7246379" y="177800"/>
                  </a:lnTo>
                  <a:lnTo>
                    <a:pt x="7252729" y="203200"/>
                  </a:lnTo>
                  <a:lnTo>
                    <a:pt x="7257555" y="215900"/>
                  </a:lnTo>
                  <a:lnTo>
                    <a:pt x="7260222" y="241300"/>
                  </a:lnTo>
                  <a:lnTo>
                    <a:pt x="7260857" y="241300"/>
                  </a:lnTo>
                  <a:lnTo>
                    <a:pt x="7261111" y="254000"/>
                  </a:lnTo>
                  <a:lnTo>
                    <a:pt x="7261111" y="1143000"/>
                  </a:lnTo>
                  <a:lnTo>
                    <a:pt x="7260857" y="1155700"/>
                  </a:lnTo>
                  <a:lnTo>
                    <a:pt x="7260095" y="1155700"/>
                  </a:lnTo>
                  <a:lnTo>
                    <a:pt x="7256920" y="1181100"/>
                  </a:lnTo>
                  <a:lnTo>
                    <a:pt x="7251967" y="1206500"/>
                  </a:lnTo>
                  <a:lnTo>
                    <a:pt x="7245363" y="1219200"/>
                  </a:lnTo>
                  <a:lnTo>
                    <a:pt x="7237108" y="1231900"/>
                  </a:lnTo>
                  <a:lnTo>
                    <a:pt x="7227202" y="1257300"/>
                  </a:lnTo>
                  <a:lnTo>
                    <a:pt x="7215899" y="1270000"/>
                  </a:lnTo>
                  <a:lnTo>
                    <a:pt x="7203199" y="1282700"/>
                  </a:lnTo>
                  <a:lnTo>
                    <a:pt x="7189356" y="1295400"/>
                  </a:lnTo>
                  <a:lnTo>
                    <a:pt x="7174243" y="1308100"/>
                  </a:lnTo>
                  <a:lnTo>
                    <a:pt x="7158241" y="1308100"/>
                  </a:lnTo>
                  <a:lnTo>
                    <a:pt x="7141096" y="1320800"/>
                  </a:lnTo>
                  <a:lnTo>
                    <a:pt x="7123316" y="1333500"/>
                  </a:lnTo>
                  <a:lnTo>
                    <a:pt x="7145922" y="1333500"/>
                  </a:lnTo>
                  <a:lnTo>
                    <a:pt x="7180847" y="1308100"/>
                  </a:lnTo>
                  <a:lnTo>
                    <a:pt x="7211454" y="1282700"/>
                  </a:lnTo>
                  <a:lnTo>
                    <a:pt x="7247014" y="1244600"/>
                  </a:lnTo>
                  <a:lnTo>
                    <a:pt x="7255650" y="1219200"/>
                  </a:lnTo>
                  <a:lnTo>
                    <a:pt x="7262635" y="1206500"/>
                  </a:lnTo>
                  <a:lnTo>
                    <a:pt x="7267842" y="1181100"/>
                  </a:lnTo>
                  <a:lnTo>
                    <a:pt x="7271017" y="1168400"/>
                  </a:lnTo>
                  <a:lnTo>
                    <a:pt x="7271779" y="1155700"/>
                  </a:lnTo>
                  <a:lnTo>
                    <a:pt x="7272160" y="1143000"/>
                  </a:lnTo>
                  <a:lnTo>
                    <a:pt x="7272160" y="25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87679" y="1158531"/>
              <a:ext cx="7305040" cy="1330960"/>
            </a:xfrm>
            <a:custGeom>
              <a:avLst/>
              <a:gdLst/>
              <a:ahLst/>
              <a:cxnLst/>
              <a:rect l="l" t="t" r="r" b="b"/>
              <a:pathLst>
                <a:path w="7305040" h="1330960">
                  <a:moveTo>
                    <a:pt x="7083170" y="1330960"/>
                  </a:moveTo>
                  <a:lnTo>
                    <a:pt x="221829" y="1330960"/>
                  </a:lnTo>
                  <a:lnTo>
                    <a:pt x="177123" y="1326453"/>
                  </a:lnTo>
                  <a:lnTo>
                    <a:pt x="135482" y="1313526"/>
                  </a:lnTo>
                  <a:lnTo>
                    <a:pt x="97801" y="1293073"/>
                  </a:lnTo>
                  <a:lnTo>
                    <a:pt x="64971" y="1265982"/>
                  </a:lnTo>
                  <a:lnTo>
                    <a:pt x="37884" y="1233147"/>
                  </a:lnTo>
                  <a:lnTo>
                    <a:pt x="17431" y="1195459"/>
                  </a:lnTo>
                  <a:lnTo>
                    <a:pt x="4505" y="1153811"/>
                  </a:lnTo>
                  <a:lnTo>
                    <a:pt x="0" y="1109090"/>
                  </a:lnTo>
                  <a:lnTo>
                    <a:pt x="0" y="221868"/>
                  </a:lnTo>
                  <a:lnTo>
                    <a:pt x="4505" y="177148"/>
                  </a:lnTo>
                  <a:lnTo>
                    <a:pt x="17431" y="135498"/>
                  </a:lnTo>
                  <a:lnTo>
                    <a:pt x="37884" y="97810"/>
                  </a:lnTo>
                  <a:lnTo>
                    <a:pt x="64971" y="64975"/>
                  </a:lnTo>
                  <a:lnTo>
                    <a:pt x="97801" y="37886"/>
                  </a:lnTo>
                  <a:lnTo>
                    <a:pt x="135482" y="17431"/>
                  </a:lnTo>
                  <a:lnTo>
                    <a:pt x="177123" y="4505"/>
                  </a:lnTo>
                  <a:lnTo>
                    <a:pt x="221829" y="0"/>
                  </a:lnTo>
                  <a:lnTo>
                    <a:pt x="7083170" y="0"/>
                  </a:lnTo>
                  <a:lnTo>
                    <a:pt x="7127891" y="4505"/>
                  </a:lnTo>
                  <a:lnTo>
                    <a:pt x="7169539" y="17431"/>
                  </a:lnTo>
                  <a:lnTo>
                    <a:pt x="7207228" y="37886"/>
                  </a:lnTo>
                  <a:lnTo>
                    <a:pt x="7240062" y="64975"/>
                  </a:lnTo>
                  <a:lnTo>
                    <a:pt x="7267153" y="97810"/>
                  </a:lnTo>
                  <a:lnTo>
                    <a:pt x="7287607" y="135498"/>
                  </a:lnTo>
                  <a:lnTo>
                    <a:pt x="7300533" y="177148"/>
                  </a:lnTo>
                  <a:lnTo>
                    <a:pt x="7305040" y="221868"/>
                  </a:lnTo>
                  <a:lnTo>
                    <a:pt x="7305040" y="1109090"/>
                  </a:lnTo>
                  <a:lnTo>
                    <a:pt x="7300533" y="1153811"/>
                  </a:lnTo>
                  <a:lnTo>
                    <a:pt x="7287607" y="1195459"/>
                  </a:lnTo>
                  <a:lnTo>
                    <a:pt x="7267153" y="1233147"/>
                  </a:lnTo>
                  <a:lnTo>
                    <a:pt x="7240062" y="1265982"/>
                  </a:lnTo>
                  <a:lnTo>
                    <a:pt x="7207228" y="1293073"/>
                  </a:lnTo>
                  <a:lnTo>
                    <a:pt x="7169539" y="1313526"/>
                  </a:lnTo>
                  <a:lnTo>
                    <a:pt x="7127891" y="1326453"/>
                  </a:lnTo>
                  <a:lnTo>
                    <a:pt x="7083170" y="133096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60184" y="1145450"/>
              <a:ext cx="7360284" cy="1371600"/>
            </a:xfrm>
            <a:custGeom>
              <a:avLst/>
              <a:gdLst/>
              <a:ahLst/>
              <a:cxnLst/>
              <a:rect l="l" t="t" r="r" b="b"/>
              <a:pathLst>
                <a:path w="7360284" h="1371600">
                  <a:moveTo>
                    <a:pt x="7170979" y="1320800"/>
                  </a:moveTo>
                  <a:lnTo>
                    <a:pt x="187579" y="1320800"/>
                  </a:lnTo>
                  <a:lnTo>
                    <a:pt x="207137" y="1333500"/>
                  </a:lnTo>
                  <a:lnTo>
                    <a:pt x="7151294" y="1333500"/>
                  </a:lnTo>
                  <a:lnTo>
                    <a:pt x="7170979" y="1320800"/>
                  </a:lnTo>
                  <a:close/>
                </a:path>
                <a:path w="7360284" h="1371600">
                  <a:moveTo>
                    <a:pt x="7360082" y="241300"/>
                  </a:moveTo>
                  <a:lnTo>
                    <a:pt x="7354748" y="190500"/>
                  </a:lnTo>
                  <a:lnTo>
                    <a:pt x="7339889" y="139700"/>
                  </a:lnTo>
                  <a:lnTo>
                    <a:pt x="7329348" y="127000"/>
                  </a:lnTo>
                  <a:lnTo>
                    <a:pt x="7327062" y="122428"/>
                  </a:lnTo>
                  <a:lnTo>
                    <a:pt x="7327062" y="241300"/>
                  </a:lnTo>
                  <a:lnTo>
                    <a:pt x="7327062" y="1130300"/>
                  </a:lnTo>
                  <a:lnTo>
                    <a:pt x="7326808" y="1143000"/>
                  </a:lnTo>
                  <a:lnTo>
                    <a:pt x="7325919" y="1155700"/>
                  </a:lnTo>
                  <a:lnTo>
                    <a:pt x="7322617" y="1168400"/>
                  </a:lnTo>
                  <a:lnTo>
                    <a:pt x="7317283" y="1193800"/>
                  </a:lnTo>
                  <a:lnTo>
                    <a:pt x="7310044" y="1219200"/>
                  </a:lnTo>
                  <a:lnTo>
                    <a:pt x="7300900" y="1231900"/>
                  </a:lnTo>
                  <a:lnTo>
                    <a:pt x="7289978" y="1244600"/>
                  </a:lnTo>
                  <a:lnTo>
                    <a:pt x="7277532" y="1270000"/>
                  </a:lnTo>
                  <a:lnTo>
                    <a:pt x="7248068" y="1295400"/>
                  </a:lnTo>
                  <a:lnTo>
                    <a:pt x="7213651" y="1320800"/>
                  </a:lnTo>
                  <a:lnTo>
                    <a:pt x="7194601" y="1333500"/>
                  </a:lnTo>
                  <a:lnTo>
                    <a:pt x="7174789" y="1333500"/>
                  </a:lnTo>
                  <a:lnTo>
                    <a:pt x="7154088" y="1346200"/>
                  </a:lnTo>
                  <a:lnTo>
                    <a:pt x="205486" y="1346200"/>
                  </a:lnTo>
                  <a:lnTo>
                    <a:pt x="184797" y="1333500"/>
                  </a:lnTo>
                  <a:lnTo>
                    <a:pt x="164909" y="1333500"/>
                  </a:lnTo>
                  <a:lnTo>
                    <a:pt x="145973" y="1320800"/>
                  </a:lnTo>
                  <a:lnTo>
                    <a:pt x="111556" y="1295400"/>
                  </a:lnTo>
                  <a:lnTo>
                    <a:pt x="82232" y="1270000"/>
                  </a:lnTo>
                  <a:lnTo>
                    <a:pt x="69799" y="1244600"/>
                  </a:lnTo>
                  <a:lnTo>
                    <a:pt x="58940" y="1231900"/>
                  </a:lnTo>
                  <a:lnTo>
                    <a:pt x="49872" y="1206500"/>
                  </a:lnTo>
                  <a:lnTo>
                    <a:pt x="42646" y="1193800"/>
                  </a:lnTo>
                  <a:lnTo>
                    <a:pt x="37287" y="1168400"/>
                  </a:lnTo>
                  <a:lnTo>
                    <a:pt x="34061" y="1155700"/>
                  </a:lnTo>
                  <a:lnTo>
                    <a:pt x="33248" y="1143000"/>
                  </a:lnTo>
                  <a:lnTo>
                    <a:pt x="32981" y="1130300"/>
                  </a:lnTo>
                  <a:lnTo>
                    <a:pt x="32981" y="241300"/>
                  </a:lnTo>
                  <a:lnTo>
                    <a:pt x="33261" y="228600"/>
                  </a:lnTo>
                  <a:lnTo>
                    <a:pt x="34112" y="215900"/>
                  </a:lnTo>
                  <a:lnTo>
                    <a:pt x="37401" y="203200"/>
                  </a:lnTo>
                  <a:lnTo>
                    <a:pt x="42811" y="177800"/>
                  </a:lnTo>
                  <a:lnTo>
                    <a:pt x="50076" y="152400"/>
                  </a:lnTo>
                  <a:lnTo>
                    <a:pt x="59207" y="139700"/>
                  </a:lnTo>
                  <a:lnTo>
                    <a:pt x="70104" y="114300"/>
                  </a:lnTo>
                  <a:lnTo>
                    <a:pt x="111937" y="76200"/>
                  </a:lnTo>
                  <a:lnTo>
                    <a:pt x="146456" y="50800"/>
                  </a:lnTo>
                  <a:lnTo>
                    <a:pt x="165404" y="38100"/>
                  </a:lnTo>
                  <a:lnTo>
                    <a:pt x="185293" y="38100"/>
                  </a:lnTo>
                  <a:lnTo>
                    <a:pt x="206032" y="25400"/>
                  </a:lnTo>
                  <a:lnTo>
                    <a:pt x="7154596" y="25400"/>
                  </a:lnTo>
                  <a:lnTo>
                    <a:pt x="7175297" y="38100"/>
                  </a:lnTo>
                  <a:lnTo>
                    <a:pt x="7195109" y="38100"/>
                  </a:lnTo>
                  <a:lnTo>
                    <a:pt x="7214032" y="50800"/>
                  </a:lnTo>
                  <a:lnTo>
                    <a:pt x="7248576" y="76200"/>
                  </a:lnTo>
                  <a:lnTo>
                    <a:pt x="7277786" y="101600"/>
                  </a:lnTo>
                  <a:lnTo>
                    <a:pt x="7301154" y="139700"/>
                  </a:lnTo>
                  <a:lnTo>
                    <a:pt x="7310171" y="152400"/>
                  </a:lnTo>
                  <a:lnTo>
                    <a:pt x="7317410" y="177800"/>
                  </a:lnTo>
                  <a:lnTo>
                    <a:pt x="7322744" y="203200"/>
                  </a:lnTo>
                  <a:lnTo>
                    <a:pt x="7326046" y="215900"/>
                  </a:lnTo>
                  <a:lnTo>
                    <a:pt x="7326808" y="228600"/>
                  </a:lnTo>
                  <a:lnTo>
                    <a:pt x="7327062" y="241300"/>
                  </a:lnTo>
                  <a:lnTo>
                    <a:pt x="7327062" y="122428"/>
                  </a:lnTo>
                  <a:lnTo>
                    <a:pt x="7302297" y="76200"/>
                  </a:lnTo>
                  <a:lnTo>
                    <a:pt x="7268261" y="50800"/>
                  </a:lnTo>
                  <a:lnTo>
                    <a:pt x="7228383" y="25400"/>
                  </a:lnTo>
                  <a:lnTo>
                    <a:pt x="7183552" y="0"/>
                  </a:lnTo>
                  <a:lnTo>
                    <a:pt x="173990" y="0"/>
                  </a:lnTo>
                  <a:lnTo>
                    <a:pt x="151117" y="12700"/>
                  </a:lnTo>
                  <a:lnTo>
                    <a:pt x="108839" y="38100"/>
                  </a:lnTo>
                  <a:lnTo>
                    <a:pt x="72034" y="63500"/>
                  </a:lnTo>
                  <a:lnTo>
                    <a:pt x="56146" y="88900"/>
                  </a:lnTo>
                  <a:lnTo>
                    <a:pt x="41910" y="101600"/>
                  </a:lnTo>
                  <a:lnTo>
                    <a:pt x="29464" y="127000"/>
                  </a:lnTo>
                  <a:lnTo>
                    <a:pt x="19075" y="139700"/>
                  </a:lnTo>
                  <a:lnTo>
                    <a:pt x="10871" y="165100"/>
                  </a:lnTo>
                  <a:lnTo>
                    <a:pt x="4775" y="190500"/>
                  </a:lnTo>
                  <a:lnTo>
                    <a:pt x="1206" y="215900"/>
                  </a:lnTo>
                  <a:lnTo>
                    <a:pt x="279" y="228600"/>
                  </a:lnTo>
                  <a:lnTo>
                    <a:pt x="0" y="241300"/>
                  </a:lnTo>
                  <a:lnTo>
                    <a:pt x="0" y="1130300"/>
                  </a:lnTo>
                  <a:lnTo>
                    <a:pt x="5346" y="1181100"/>
                  </a:lnTo>
                  <a:lnTo>
                    <a:pt x="20129" y="1231900"/>
                  </a:lnTo>
                  <a:lnTo>
                    <a:pt x="30759" y="1244600"/>
                  </a:lnTo>
                  <a:lnTo>
                    <a:pt x="43383" y="1270000"/>
                  </a:lnTo>
                  <a:lnTo>
                    <a:pt x="57746" y="1282700"/>
                  </a:lnTo>
                  <a:lnTo>
                    <a:pt x="74002" y="1308100"/>
                  </a:lnTo>
                  <a:lnTo>
                    <a:pt x="91770" y="1320800"/>
                  </a:lnTo>
                  <a:lnTo>
                    <a:pt x="110998" y="1333500"/>
                  </a:lnTo>
                  <a:lnTo>
                    <a:pt x="131686" y="1346200"/>
                  </a:lnTo>
                  <a:lnTo>
                    <a:pt x="153606" y="1358900"/>
                  </a:lnTo>
                  <a:lnTo>
                    <a:pt x="176479" y="1371600"/>
                  </a:lnTo>
                  <a:lnTo>
                    <a:pt x="7186092" y="1371600"/>
                  </a:lnTo>
                  <a:lnTo>
                    <a:pt x="7230796" y="1346200"/>
                  </a:lnTo>
                  <a:lnTo>
                    <a:pt x="7270293" y="1320800"/>
                  </a:lnTo>
                  <a:lnTo>
                    <a:pt x="7303948" y="1282700"/>
                  </a:lnTo>
                  <a:lnTo>
                    <a:pt x="7318172" y="1270000"/>
                  </a:lnTo>
                  <a:lnTo>
                    <a:pt x="7330618" y="1244600"/>
                  </a:lnTo>
                  <a:lnTo>
                    <a:pt x="7341032" y="1219200"/>
                  </a:lnTo>
                  <a:lnTo>
                    <a:pt x="7349160" y="1206500"/>
                  </a:lnTo>
                  <a:lnTo>
                    <a:pt x="7355256" y="1181100"/>
                  </a:lnTo>
                  <a:lnTo>
                    <a:pt x="7358812" y="1155700"/>
                  </a:lnTo>
                  <a:lnTo>
                    <a:pt x="7359828" y="1143000"/>
                  </a:lnTo>
                  <a:lnTo>
                    <a:pt x="7360082" y="1130300"/>
                  </a:lnTo>
                  <a:lnTo>
                    <a:pt x="7360082" y="2413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5141" y="2288451"/>
              <a:ext cx="163817" cy="1778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04164" y="1132750"/>
              <a:ext cx="7272655" cy="1333500"/>
            </a:xfrm>
            <a:custGeom>
              <a:avLst/>
              <a:gdLst/>
              <a:ahLst/>
              <a:cxnLst/>
              <a:rect l="l" t="t" r="r" b="b"/>
              <a:pathLst>
                <a:path w="7272655" h="1333500">
                  <a:moveTo>
                    <a:pt x="7115569" y="12700"/>
                  </a:moveTo>
                  <a:lnTo>
                    <a:pt x="7091566" y="0"/>
                  </a:lnTo>
                  <a:lnTo>
                    <a:pt x="178549" y="0"/>
                  </a:lnTo>
                  <a:lnTo>
                    <a:pt x="153758" y="12700"/>
                  </a:lnTo>
                  <a:lnTo>
                    <a:pt x="7115569" y="12700"/>
                  </a:lnTo>
                  <a:close/>
                </a:path>
                <a:path w="7272655" h="1333500">
                  <a:moveTo>
                    <a:pt x="7272160" y="254000"/>
                  </a:moveTo>
                  <a:lnTo>
                    <a:pt x="7271906" y="241300"/>
                  </a:lnTo>
                  <a:lnTo>
                    <a:pt x="7271144" y="228600"/>
                  </a:lnTo>
                  <a:lnTo>
                    <a:pt x="7268096" y="215900"/>
                  </a:lnTo>
                  <a:lnTo>
                    <a:pt x="7263143" y="190500"/>
                  </a:lnTo>
                  <a:lnTo>
                    <a:pt x="7256285" y="177800"/>
                  </a:lnTo>
                  <a:lnTo>
                    <a:pt x="7247776" y="152400"/>
                  </a:lnTo>
                  <a:lnTo>
                    <a:pt x="7237489" y="139700"/>
                  </a:lnTo>
                  <a:lnTo>
                    <a:pt x="7197992" y="101600"/>
                  </a:lnTo>
                  <a:lnTo>
                    <a:pt x="7165353" y="76200"/>
                  </a:lnTo>
                  <a:lnTo>
                    <a:pt x="7147446" y="63500"/>
                  </a:lnTo>
                  <a:lnTo>
                    <a:pt x="7128523" y="63500"/>
                  </a:lnTo>
                  <a:lnTo>
                    <a:pt x="7108965" y="50800"/>
                  </a:lnTo>
                  <a:lnTo>
                    <a:pt x="164820" y="50800"/>
                  </a:lnTo>
                  <a:lnTo>
                    <a:pt x="145072" y="63500"/>
                  </a:lnTo>
                  <a:lnTo>
                    <a:pt x="126187" y="63500"/>
                  </a:lnTo>
                  <a:lnTo>
                    <a:pt x="108204" y="76200"/>
                  </a:lnTo>
                  <a:lnTo>
                    <a:pt x="91211" y="88900"/>
                  </a:lnTo>
                  <a:lnTo>
                    <a:pt x="75336" y="88900"/>
                  </a:lnTo>
                  <a:lnTo>
                    <a:pt x="60706" y="114300"/>
                  </a:lnTo>
                  <a:lnTo>
                    <a:pt x="47383" y="127000"/>
                  </a:lnTo>
                  <a:lnTo>
                    <a:pt x="35496" y="139700"/>
                  </a:lnTo>
                  <a:lnTo>
                    <a:pt x="25146" y="152400"/>
                  </a:lnTo>
                  <a:lnTo>
                    <a:pt x="16433" y="177800"/>
                  </a:lnTo>
                  <a:lnTo>
                    <a:pt x="9486" y="190500"/>
                  </a:lnTo>
                  <a:lnTo>
                    <a:pt x="4292" y="215900"/>
                  </a:lnTo>
                  <a:lnTo>
                    <a:pt x="1092" y="228600"/>
                  </a:lnTo>
                  <a:lnTo>
                    <a:pt x="279" y="241300"/>
                  </a:lnTo>
                  <a:lnTo>
                    <a:pt x="0" y="254000"/>
                  </a:lnTo>
                  <a:lnTo>
                    <a:pt x="0" y="1143000"/>
                  </a:lnTo>
                  <a:lnTo>
                    <a:pt x="241" y="1155700"/>
                  </a:lnTo>
                  <a:lnTo>
                    <a:pt x="11214" y="1155700"/>
                  </a:lnTo>
                  <a:lnTo>
                    <a:pt x="10998" y="1143000"/>
                  </a:lnTo>
                  <a:lnTo>
                    <a:pt x="10998" y="254000"/>
                  </a:lnTo>
                  <a:lnTo>
                    <a:pt x="11277" y="241300"/>
                  </a:lnTo>
                  <a:lnTo>
                    <a:pt x="12065" y="228600"/>
                  </a:lnTo>
                  <a:lnTo>
                    <a:pt x="15163" y="215900"/>
                  </a:lnTo>
                  <a:lnTo>
                    <a:pt x="20116" y="190500"/>
                  </a:lnTo>
                  <a:lnTo>
                    <a:pt x="26771" y="177800"/>
                  </a:lnTo>
                  <a:lnTo>
                    <a:pt x="35052" y="165100"/>
                  </a:lnTo>
                  <a:lnTo>
                    <a:pt x="44894" y="139700"/>
                  </a:lnTo>
                  <a:lnTo>
                    <a:pt x="82715" y="101600"/>
                  </a:lnTo>
                  <a:lnTo>
                    <a:pt x="113919" y="76200"/>
                  </a:lnTo>
                  <a:lnTo>
                    <a:pt x="130949" y="76200"/>
                  </a:lnTo>
                  <a:lnTo>
                    <a:pt x="148844" y="63500"/>
                  </a:lnTo>
                  <a:lnTo>
                    <a:pt x="7125729" y="63500"/>
                  </a:lnTo>
                  <a:lnTo>
                    <a:pt x="7143636" y="76200"/>
                  </a:lnTo>
                  <a:lnTo>
                    <a:pt x="7160527" y="88900"/>
                  </a:lnTo>
                  <a:lnTo>
                    <a:pt x="7176529" y="88900"/>
                  </a:lnTo>
                  <a:lnTo>
                    <a:pt x="7191388" y="101600"/>
                  </a:lnTo>
                  <a:lnTo>
                    <a:pt x="7205231" y="114300"/>
                  </a:lnTo>
                  <a:lnTo>
                    <a:pt x="7217550" y="127000"/>
                  </a:lnTo>
                  <a:lnTo>
                    <a:pt x="7228726" y="152400"/>
                  </a:lnTo>
                  <a:lnTo>
                    <a:pt x="7238378" y="165100"/>
                  </a:lnTo>
                  <a:lnTo>
                    <a:pt x="7246379" y="177800"/>
                  </a:lnTo>
                  <a:lnTo>
                    <a:pt x="7252729" y="203200"/>
                  </a:lnTo>
                  <a:lnTo>
                    <a:pt x="7257555" y="215900"/>
                  </a:lnTo>
                  <a:lnTo>
                    <a:pt x="7260222" y="241300"/>
                  </a:lnTo>
                  <a:lnTo>
                    <a:pt x="7260857" y="241300"/>
                  </a:lnTo>
                  <a:lnTo>
                    <a:pt x="7261111" y="254000"/>
                  </a:lnTo>
                  <a:lnTo>
                    <a:pt x="7261111" y="1143000"/>
                  </a:lnTo>
                  <a:lnTo>
                    <a:pt x="7260857" y="1155700"/>
                  </a:lnTo>
                  <a:lnTo>
                    <a:pt x="7260095" y="1155700"/>
                  </a:lnTo>
                  <a:lnTo>
                    <a:pt x="7256920" y="1181100"/>
                  </a:lnTo>
                  <a:lnTo>
                    <a:pt x="7251967" y="1206500"/>
                  </a:lnTo>
                  <a:lnTo>
                    <a:pt x="7245363" y="1219200"/>
                  </a:lnTo>
                  <a:lnTo>
                    <a:pt x="7237108" y="1231900"/>
                  </a:lnTo>
                  <a:lnTo>
                    <a:pt x="7227202" y="1257300"/>
                  </a:lnTo>
                  <a:lnTo>
                    <a:pt x="7215899" y="1270000"/>
                  </a:lnTo>
                  <a:lnTo>
                    <a:pt x="7203199" y="1282700"/>
                  </a:lnTo>
                  <a:lnTo>
                    <a:pt x="7189356" y="1295400"/>
                  </a:lnTo>
                  <a:lnTo>
                    <a:pt x="7174243" y="1308100"/>
                  </a:lnTo>
                  <a:lnTo>
                    <a:pt x="7158241" y="1308100"/>
                  </a:lnTo>
                  <a:lnTo>
                    <a:pt x="7141096" y="1320800"/>
                  </a:lnTo>
                  <a:lnTo>
                    <a:pt x="7123316" y="1333500"/>
                  </a:lnTo>
                  <a:lnTo>
                    <a:pt x="7145922" y="1333500"/>
                  </a:lnTo>
                  <a:lnTo>
                    <a:pt x="7180847" y="1308100"/>
                  </a:lnTo>
                  <a:lnTo>
                    <a:pt x="7211454" y="1282700"/>
                  </a:lnTo>
                  <a:lnTo>
                    <a:pt x="7247014" y="1244600"/>
                  </a:lnTo>
                  <a:lnTo>
                    <a:pt x="7255650" y="1219200"/>
                  </a:lnTo>
                  <a:lnTo>
                    <a:pt x="7262635" y="1206500"/>
                  </a:lnTo>
                  <a:lnTo>
                    <a:pt x="7267842" y="1181100"/>
                  </a:lnTo>
                  <a:lnTo>
                    <a:pt x="7271017" y="1168400"/>
                  </a:lnTo>
                  <a:lnTo>
                    <a:pt x="7271779" y="1155700"/>
                  </a:lnTo>
                  <a:lnTo>
                    <a:pt x="7272160" y="1143000"/>
                  </a:lnTo>
                  <a:lnTo>
                    <a:pt x="7272160" y="25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880235" y="45211"/>
            <a:ext cx="26498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i="1" spc="-605" dirty="0">
                <a:solidFill>
                  <a:srgbClr val="3E62A0"/>
                </a:solidFill>
                <a:latin typeface="Arial"/>
                <a:cs typeface="Arial"/>
              </a:rPr>
              <a:t>B</a:t>
            </a:r>
            <a:r>
              <a:rPr sz="4000" i="1" spc="-490" dirty="0">
                <a:solidFill>
                  <a:srgbClr val="3E62A0"/>
                </a:solidFill>
                <a:latin typeface="Arial"/>
                <a:cs typeface="Arial"/>
              </a:rPr>
              <a:t>F</a:t>
            </a:r>
            <a:r>
              <a:rPr sz="4000" i="1" spc="-275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4000" i="1" spc="-585" dirty="0">
                <a:solidFill>
                  <a:srgbClr val="3E62A0"/>
                </a:solidFill>
                <a:latin typeface="Arial"/>
                <a:cs typeface="Arial"/>
              </a:rPr>
              <a:t>CONCEP</a:t>
            </a:r>
            <a:r>
              <a:rPr sz="4000" i="1" spc="-490" dirty="0">
                <a:solidFill>
                  <a:srgbClr val="3E62A0"/>
                </a:solidFill>
                <a:latin typeface="Arial"/>
                <a:cs typeface="Arial"/>
              </a:rPr>
              <a:t>T</a:t>
            </a:r>
            <a:endParaRPr sz="4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0364" y="1593126"/>
            <a:ext cx="7025005" cy="3424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2400" spc="35" dirty="0">
                <a:solidFill>
                  <a:srgbClr val="FFFFFF"/>
                </a:solidFill>
                <a:latin typeface="Calibri"/>
                <a:cs typeface="Calibri"/>
              </a:rPr>
              <a:t>Natural </a:t>
            </a:r>
            <a:r>
              <a:rPr lang="es-AR" sz="2400" spc="35" dirty="0" err="1">
                <a:solidFill>
                  <a:srgbClr val="FFFFFF"/>
                </a:solidFill>
                <a:latin typeface="Calibri"/>
                <a:cs typeface="Calibri"/>
              </a:rPr>
              <a:t>Person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50" dirty="0">
              <a:latin typeface="Calibri"/>
              <a:cs typeface="Calibri"/>
            </a:endParaRPr>
          </a:p>
          <a:p>
            <a:pPr marL="12700" marR="5080">
              <a:lnSpc>
                <a:spcPts val="2640"/>
              </a:lnSpc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Directly</a:t>
            </a:r>
            <a:r>
              <a:rPr sz="2400" spc="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indirectly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owns</a:t>
            </a:r>
            <a:r>
              <a:rPr sz="2400" spc="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least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15%</a:t>
            </a:r>
            <a:r>
              <a:rPr sz="2400" b="1" spc="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3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paid-in </a:t>
            </a:r>
            <a:r>
              <a:rPr sz="2400" spc="-5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capital or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its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equivalent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or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15% 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4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voting rights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 dirty="0">
              <a:latin typeface="Calibri"/>
              <a:cs typeface="Calibri"/>
            </a:endParaRPr>
          </a:p>
          <a:p>
            <a:pPr marL="12700">
              <a:lnSpc>
                <a:spcPts val="2830"/>
              </a:lnSpc>
            </a:pPr>
            <a:endParaRPr lang="es-AR" sz="2400" spc="4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ts val="2830"/>
              </a:lnSpc>
            </a:pPr>
            <a:r>
              <a:rPr sz="2400" spc="45" dirty="0">
                <a:solidFill>
                  <a:srgbClr val="FFFFFF"/>
                </a:solidFill>
                <a:latin typeface="Calibri"/>
                <a:cs typeface="Calibri"/>
              </a:rPr>
              <a:t>Exercises</a:t>
            </a:r>
            <a:r>
              <a:rPr sz="2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Calibri"/>
                <a:cs typeface="Calibri"/>
              </a:rPr>
              <a:t>direct</a:t>
            </a:r>
            <a:r>
              <a:rPr sz="2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2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Calibri"/>
                <a:cs typeface="Calibri"/>
              </a:rPr>
              <a:t>indirect</a:t>
            </a:r>
            <a:r>
              <a:rPr sz="24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Calibri"/>
                <a:cs typeface="Calibri"/>
              </a:rPr>
              <a:t>ultimate</a:t>
            </a:r>
            <a:r>
              <a:rPr sz="2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Calibri"/>
                <a:cs typeface="Calibri"/>
              </a:rPr>
              <a:t>control</a:t>
            </a:r>
            <a:r>
              <a:rPr sz="24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Calibri"/>
                <a:cs typeface="Calibri"/>
              </a:rPr>
              <a:t>over</a:t>
            </a:r>
            <a:r>
              <a:rPr sz="2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lang="es-AR" sz="2400" spc="5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283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entity</a:t>
            </a:r>
            <a:r>
              <a:rPr sz="2400" spc="-15" dirty="0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5109" y="298703"/>
            <a:ext cx="8643620" cy="6297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indent="-309245">
              <a:lnSpc>
                <a:spcPct val="100000"/>
              </a:lnSpc>
              <a:spcBef>
                <a:spcPts val="100"/>
              </a:spcBef>
              <a:buClr>
                <a:srgbClr val="006FC0"/>
              </a:buClr>
              <a:buFont typeface="Segoe UI Symbol"/>
              <a:buChar char="⮚"/>
              <a:tabLst>
                <a:tab pos="321945" algn="l"/>
              </a:tabLst>
            </a:pP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What</a:t>
            </a:r>
            <a:r>
              <a:rPr sz="2400" b="1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7406C"/>
                </a:solidFill>
                <a:latin typeface="Calibri"/>
                <a:cs typeface="Calibri"/>
              </a:rPr>
              <a:t>is</a:t>
            </a:r>
            <a:r>
              <a:rPr sz="24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meant by</a:t>
            </a:r>
            <a:r>
              <a:rPr sz="24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17406C"/>
                </a:solidFill>
                <a:latin typeface="Calibri"/>
                <a:cs typeface="Calibri"/>
              </a:rPr>
              <a:t>Entity:</a:t>
            </a:r>
            <a:endParaRPr sz="2400" dirty="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220"/>
              </a:spcBef>
              <a:buFont typeface="Arial MT"/>
              <a:buChar char="•"/>
              <a:tabLst>
                <a:tab pos="185420" algn="l"/>
              </a:tabLst>
            </a:pPr>
            <a:r>
              <a:rPr sz="2400" spc="-10" dirty="0">
                <a:solidFill>
                  <a:srgbClr val="17406C"/>
                </a:solidFill>
                <a:latin typeface="Calibri"/>
                <a:cs typeface="Calibri"/>
              </a:rPr>
              <a:t>Legal</a:t>
            </a:r>
            <a:r>
              <a:rPr sz="2400" spc="-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entity;</a:t>
            </a:r>
            <a:endParaRPr sz="2400" dirty="0">
              <a:latin typeface="Calibri"/>
              <a:cs typeface="Calibri"/>
            </a:endParaRPr>
          </a:p>
          <a:p>
            <a:pPr marL="280670" indent="-2686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80670" algn="l"/>
                <a:tab pos="281305" algn="l"/>
              </a:tabLst>
            </a:pPr>
            <a:r>
              <a:rPr sz="2400" spc="-10" dirty="0">
                <a:solidFill>
                  <a:srgbClr val="17406C"/>
                </a:solidFill>
                <a:latin typeface="Calibri"/>
                <a:cs typeface="Calibri"/>
              </a:rPr>
              <a:t>Trust;</a:t>
            </a:r>
            <a:endParaRPr sz="2400" dirty="0">
              <a:latin typeface="Calibri"/>
              <a:cs typeface="Calibri"/>
            </a:endParaRPr>
          </a:p>
          <a:p>
            <a:pPr marL="281305" indent="-268605">
              <a:lnSpc>
                <a:spcPct val="100000"/>
              </a:lnSpc>
              <a:buFont typeface="Arial MT"/>
              <a:buChar char="•"/>
              <a:tabLst>
                <a:tab pos="280670" algn="l"/>
                <a:tab pos="281305" algn="l"/>
              </a:tabLst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Investment</a:t>
            </a:r>
            <a:r>
              <a:rPr sz="24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fund;</a:t>
            </a:r>
            <a:endParaRPr sz="2400" dirty="0">
              <a:latin typeface="Calibri"/>
              <a:cs typeface="Calibri"/>
            </a:endParaRPr>
          </a:p>
          <a:p>
            <a:pPr marL="280035" indent="-267970">
              <a:lnSpc>
                <a:spcPct val="100000"/>
              </a:lnSpc>
              <a:buFont typeface="Arial MT"/>
              <a:buChar char="•"/>
              <a:tabLst>
                <a:tab pos="280035" algn="l"/>
                <a:tab pos="280670" algn="l"/>
              </a:tabLst>
            </a:pP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Any</a:t>
            </a:r>
            <a:r>
              <a:rPr sz="24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other 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assets</a:t>
            </a:r>
            <a:r>
              <a:rPr sz="24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 affectation;</a:t>
            </a:r>
            <a:endParaRPr sz="2400" dirty="0">
              <a:latin typeface="Calibri"/>
              <a:cs typeface="Calibri"/>
            </a:endParaRPr>
          </a:p>
          <a:p>
            <a:pPr marL="280670" indent="-26860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280670" algn="l"/>
                <a:tab pos="281305" algn="l"/>
              </a:tabLst>
            </a:pP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Any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legal structure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-with</a:t>
            </a:r>
            <a:r>
              <a:rPr sz="2400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or without </a:t>
            </a:r>
            <a:r>
              <a:rPr sz="2400" spc="-10" dirty="0">
                <a:solidFill>
                  <a:srgbClr val="17406C"/>
                </a:solidFill>
                <a:latin typeface="Calibri"/>
                <a:cs typeface="Calibri"/>
              </a:rPr>
              <a:t>legal</a:t>
            </a:r>
            <a:r>
              <a:rPr sz="24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s-AR" sz="2400" spc="-15" dirty="0">
                <a:solidFill>
                  <a:srgbClr val="17406C"/>
                </a:solidFill>
                <a:latin typeface="Calibri"/>
                <a:cs typeface="Calibri"/>
              </a:rPr>
              <a:t>status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buFont typeface="Segoe UI Symbol"/>
              <a:buChar char="⮚"/>
              <a:tabLst>
                <a:tab pos="468630" algn="l"/>
                <a:tab pos="469265" algn="l"/>
              </a:tabLst>
            </a:pP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What</a:t>
            </a:r>
            <a:r>
              <a:rPr sz="2400" b="1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7406C"/>
                </a:solidFill>
                <a:latin typeface="Calibri"/>
                <a:cs typeface="Calibri"/>
              </a:rPr>
              <a:t>is</a:t>
            </a:r>
            <a:r>
              <a:rPr sz="24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meant by</a:t>
            </a:r>
            <a:r>
              <a:rPr sz="2400" b="1" spc="-10" dirty="0">
                <a:solidFill>
                  <a:srgbClr val="17406C"/>
                </a:solidFill>
                <a:latin typeface="Calibri"/>
                <a:cs typeface="Calibri"/>
              </a:rPr>
              <a:t> Final</a:t>
            </a:r>
            <a:r>
              <a:rPr sz="2400" b="1" spc="-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Control:</a:t>
            </a: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ts val="2870"/>
              </a:lnSpc>
              <a:spcBef>
                <a:spcPts val="2115"/>
              </a:spcBef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Exercised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through a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chain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title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or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through any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other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means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control.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 dirty="0">
              <a:latin typeface="Calibri"/>
              <a:cs typeface="Calibri"/>
            </a:endParaRPr>
          </a:p>
          <a:p>
            <a:pPr marL="321945" indent="-309245">
              <a:lnSpc>
                <a:spcPct val="100000"/>
              </a:lnSpc>
              <a:buFont typeface="Segoe UI Symbol"/>
              <a:buChar char="⮚"/>
              <a:tabLst>
                <a:tab pos="321945" algn="l"/>
              </a:tabLst>
            </a:pP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What</a:t>
            </a:r>
            <a:r>
              <a:rPr sz="24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7406C"/>
                </a:solidFill>
                <a:latin typeface="Calibri"/>
                <a:cs typeface="Calibri"/>
              </a:rPr>
              <a:t>is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 meant</a:t>
            </a:r>
            <a:r>
              <a:rPr sz="2400" b="1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by </a:t>
            </a:r>
            <a:r>
              <a:rPr sz="2400" b="1" spc="-15" dirty="0">
                <a:solidFill>
                  <a:srgbClr val="17406C"/>
                </a:solidFill>
                <a:latin typeface="Calibri"/>
                <a:cs typeface="Calibri"/>
              </a:rPr>
              <a:t>Indirect</a:t>
            </a:r>
            <a:r>
              <a:rPr sz="2400" b="1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406C"/>
                </a:solidFill>
                <a:latin typeface="Calibri"/>
                <a:cs typeface="Calibri"/>
              </a:rPr>
              <a:t>Control:</a:t>
            </a:r>
            <a:endParaRPr sz="2400" dirty="0">
              <a:latin typeface="Calibri"/>
              <a:cs typeface="Calibri"/>
            </a:endParaRPr>
          </a:p>
          <a:p>
            <a:pPr marL="12700" marR="6985" algn="just">
              <a:lnSpc>
                <a:spcPts val="2870"/>
              </a:lnSpc>
              <a:spcBef>
                <a:spcPts val="2115"/>
              </a:spcBef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Exercised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in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a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chain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title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by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interposition of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one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or </a:t>
            </a:r>
            <a:r>
              <a:rPr sz="2400" spc="65" dirty="0">
                <a:solidFill>
                  <a:srgbClr val="17406C"/>
                </a:solidFill>
                <a:latin typeface="Calibri"/>
                <a:cs typeface="Calibri"/>
              </a:rPr>
              <a:t>more </a:t>
            </a:r>
            <a:r>
              <a:rPr sz="24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persons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legal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structures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between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entity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4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400" spc="-5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natural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person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BF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through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any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means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control.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6184" y="1717395"/>
            <a:ext cx="2648585" cy="4446905"/>
            <a:chOff x="206184" y="1717395"/>
            <a:chExt cx="2648585" cy="4446905"/>
          </a:xfrm>
        </p:grpSpPr>
        <p:sp>
          <p:nvSpPr>
            <p:cNvPr id="3" name="object 3"/>
            <p:cNvSpPr/>
            <p:nvPr/>
          </p:nvSpPr>
          <p:spPr>
            <a:xfrm>
              <a:off x="206184" y="1717395"/>
              <a:ext cx="2648585" cy="1063625"/>
            </a:xfrm>
            <a:custGeom>
              <a:avLst/>
              <a:gdLst/>
              <a:ahLst/>
              <a:cxnLst/>
              <a:rect l="l" t="t" r="r" b="b"/>
              <a:pathLst>
                <a:path w="2648585" h="1063625">
                  <a:moveTo>
                    <a:pt x="2620834" y="1063497"/>
                  </a:moveTo>
                  <a:lnTo>
                    <a:pt x="27494" y="1063497"/>
                  </a:lnTo>
                  <a:lnTo>
                    <a:pt x="16789" y="1061338"/>
                  </a:lnTo>
                  <a:lnTo>
                    <a:pt x="8050" y="1055433"/>
                  </a:lnTo>
                  <a:lnTo>
                    <a:pt x="2159" y="1046683"/>
                  </a:lnTo>
                  <a:lnTo>
                    <a:pt x="0" y="1035938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50" y="8064"/>
                  </a:lnTo>
                  <a:lnTo>
                    <a:pt x="16789" y="2170"/>
                  </a:lnTo>
                  <a:lnTo>
                    <a:pt x="27494" y="0"/>
                  </a:lnTo>
                  <a:lnTo>
                    <a:pt x="2620834" y="0"/>
                  </a:lnTo>
                  <a:lnTo>
                    <a:pt x="2631567" y="2170"/>
                  </a:lnTo>
                  <a:lnTo>
                    <a:pt x="2640330" y="8064"/>
                  </a:lnTo>
                  <a:lnTo>
                    <a:pt x="2646222" y="16827"/>
                  </a:lnTo>
                  <a:lnTo>
                    <a:pt x="2648393" y="27559"/>
                  </a:lnTo>
                  <a:lnTo>
                    <a:pt x="2648393" y="1035938"/>
                  </a:lnTo>
                  <a:lnTo>
                    <a:pt x="2646222" y="1046683"/>
                  </a:lnTo>
                  <a:lnTo>
                    <a:pt x="2640330" y="1055433"/>
                  </a:lnTo>
                  <a:lnTo>
                    <a:pt x="2631567" y="1061338"/>
                  </a:lnTo>
                  <a:lnTo>
                    <a:pt x="2620834" y="1063497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6184" y="2725774"/>
              <a:ext cx="2648585" cy="3438525"/>
            </a:xfrm>
            <a:custGeom>
              <a:avLst/>
              <a:gdLst/>
              <a:ahLst/>
              <a:cxnLst/>
              <a:rect l="l" t="t" r="r" b="b"/>
              <a:pathLst>
                <a:path w="2648585" h="3438525">
                  <a:moveTo>
                    <a:pt x="2620834" y="3438333"/>
                  </a:moveTo>
                  <a:lnTo>
                    <a:pt x="27494" y="3438333"/>
                  </a:lnTo>
                  <a:lnTo>
                    <a:pt x="16789" y="3436175"/>
                  </a:lnTo>
                  <a:lnTo>
                    <a:pt x="8050" y="3430282"/>
                  </a:lnTo>
                  <a:lnTo>
                    <a:pt x="2159" y="3421545"/>
                  </a:lnTo>
                  <a:lnTo>
                    <a:pt x="0" y="3410839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50" y="8076"/>
                  </a:lnTo>
                  <a:lnTo>
                    <a:pt x="16789" y="2170"/>
                  </a:lnTo>
                  <a:lnTo>
                    <a:pt x="27494" y="0"/>
                  </a:lnTo>
                  <a:lnTo>
                    <a:pt x="2620834" y="0"/>
                  </a:lnTo>
                  <a:lnTo>
                    <a:pt x="2631567" y="2170"/>
                  </a:lnTo>
                  <a:lnTo>
                    <a:pt x="2640330" y="8076"/>
                  </a:lnTo>
                  <a:lnTo>
                    <a:pt x="2646222" y="16827"/>
                  </a:lnTo>
                  <a:lnTo>
                    <a:pt x="2648393" y="27559"/>
                  </a:lnTo>
                  <a:lnTo>
                    <a:pt x="2648393" y="3410839"/>
                  </a:lnTo>
                  <a:lnTo>
                    <a:pt x="2646222" y="3421545"/>
                  </a:lnTo>
                  <a:lnTo>
                    <a:pt x="2640330" y="3430282"/>
                  </a:lnTo>
                  <a:lnTo>
                    <a:pt x="2631567" y="3436175"/>
                  </a:lnTo>
                  <a:lnTo>
                    <a:pt x="2620834" y="3438333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61961" y="1775040"/>
            <a:ext cx="1537335" cy="8883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270" algn="ctr">
              <a:lnSpc>
                <a:spcPts val="2200"/>
              </a:lnSpc>
              <a:spcBef>
                <a:spcPts val="340"/>
              </a:spcBef>
            </a:pPr>
            <a:r>
              <a:rPr sz="2000" b="1" spc="40" dirty="0">
                <a:solidFill>
                  <a:srgbClr val="FFFFFF"/>
                </a:solidFill>
                <a:latin typeface="Calibri"/>
                <a:cs typeface="Calibri"/>
              </a:rPr>
              <a:t>Trusts </a:t>
            </a:r>
            <a:r>
              <a:rPr sz="2000" b="1" spc="45" dirty="0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sz="2000" b="1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35" dirty="0">
                <a:solidFill>
                  <a:srgbClr val="FFFFFF"/>
                </a:solidFill>
                <a:latin typeface="Calibri"/>
                <a:cs typeface="Calibri"/>
              </a:rPr>
              <a:t>supervised</a:t>
            </a:r>
            <a:r>
              <a:rPr sz="20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45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2000" b="1" spc="-4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40" dirty="0">
                <a:solidFill>
                  <a:srgbClr val="FFFFFF"/>
                </a:solidFill>
                <a:latin typeface="Calibri"/>
                <a:cs typeface="Calibri"/>
              </a:rPr>
              <a:t>BCU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9534" y="2803995"/>
            <a:ext cx="2464435" cy="168507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0665" marR="5080" indent="-228600">
              <a:lnSpc>
                <a:spcPts val="2450"/>
              </a:lnSpc>
              <a:spcBef>
                <a:spcPts val="340"/>
              </a:spcBef>
              <a:buChar char="•"/>
              <a:tabLst>
                <a:tab pos="240665" algn="l"/>
              </a:tabLst>
            </a:pPr>
            <a:endParaRPr lang="es-AR" sz="2200" spc="50" dirty="0">
              <a:solidFill>
                <a:srgbClr val="083762"/>
              </a:solidFill>
              <a:latin typeface="Calibri"/>
              <a:cs typeface="Calibri"/>
            </a:endParaRPr>
          </a:p>
          <a:p>
            <a:pPr marL="240665" marR="5080" indent="-228600">
              <a:lnSpc>
                <a:spcPts val="2450"/>
              </a:lnSpc>
              <a:spcBef>
                <a:spcPts val="340"/>
              </a:spcBef>
              <a:buChar char="•"/>
              <a:tabLst>
                <a:tab pos="240665" algn="l"/>
              </a:tabLst>
            </a:pPr>
            <a:r>
              <a:rPr sz="2200" spc="50" dirty="0">
                <a:solidFill>
                  <a:srgbClr val="083762"/>
                </a:solidFill>
                <a:latin typeface="Calibri"/>
                <a:cs typeface="Calibri"/>
              </a:rPr>
              <a:t>They</a:t>
            </a:r>
            <a:r>
              <a:rPr sz="2200" spc="-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083762"/>
                </a:solidFill>
                <a:latin typeface="Calibri"/>
                <a:cs typeface="Calibri"/>
              </a:rPr>
              <a:t>must</a:t>
            </a:r>
            <a:r>
              <a:rPr sz="2200" spc="-1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30" dirty="0">
                <a:solidFill>
                  <a:srgbClr val="083762"/>
                </a:solidFill>
                <a:latin typeface="Calibri"/>
                <a:cs typeface="Calibri"/>
              </a:rPr>
              <a:t>identify </a:t>
            </a:r>
            <a:r>
              <a:rPr sz="2200" spc="-48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BF</a:t>
            </a:r>
            <a:r>
              <a:rPr lang="es-AR" sz="2200" spc="4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25" dirty="0">
                <a:solidFill>
                  <a:srgbClr val="083762"/>
                </a:solidFill>
                <a:latin typeface="Calibri"/>
                <a:cs typeface="Calibri"/>
              </a:rPr>
              <a:t>fro</a:t>
            </a:r>
            <a:r>
              <a:rPr sz="2200" spc="85" dirty="0">
                <a:solidFill>
                  <a:srgbClr val="083762"/>
                </a:solidFill>
                <a:latin typeface="Calibri"/>
                <a:cs typeface="Calibri"/>
              </a:rPr>
              <a:t>m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sz="2200" spc="30" dirty="0">
                <a:solidFill>
                  <a:srgbClr val="083762"/>
                </a:solidFill>
                <a:latin typeface="Calibri"/>
                <a:cs typeface="Calibri"/>
              </a:rPr>
              <a:t>settlor,</a:t>
            </a:r>
            <a:r>
              <a:rPr lang="es-AR" sz="2200" spc="3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35" dirty="0">
                <a:solidFill>
                  <a:srgbClr val="083762"/>
                </a:solidFill>
                <a:latin typeface="Calibri"/>
                <a:cs typeface="Calibri"/>
              </a:rPr>
              <a:t>trustee </a:t>
            </a:r>
            <a:r>
              <a:rPr sz="2200" spc="-484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and</a:t>
            </a:r>
            <a:r>
              <a:rPr lang="es-AR" sz="2200" spc="-7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35" dirty="0">
                <a:solidFill>
                  <a:srgbClr val="083762"/>
                </a:solidFill>
                <a:latin typeface="Calibri"/>
                <a:cs typeface="Calibri"/>
              </a:rPr>
              <a:t>beneficiary</a:t>
            </a:r>
            <a:endParaRPr sz="22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162680" y="1717395"/>
            <a:ext cx="2646045" cy="4446905"/>
            <a:chOff x="3162680" y="1717395"/>
            <a:chExt cx="2646045" cy="4446905"/>
          </a:xfrm>
        </p:grpSpPr>
        <p:sp>
          <p:nvSpPr>
            <p:cNvPr id="9" name="object 9"/>
            <p:cNvSpPr/>
            <p:nvPr/>
          </p:nvSpPr>
          <p:spPr>
            <a:xfrm>
              <a:off x="3162680" y="1717395"/>
              <a:ext cx="2646045" cy="1063625"/>
            </a:xfrm>
            <a:custGeom>
              <a:avLst/>
              <a:gdLst/>
              <a:ahLst/>
              <a:cxnLst/>
              <a:rect l="l" t="t" r="r" b="b"/>
              <a:pathLst>
                <a:path w="2646045" h="1063625">
                  <a:moveTo>
                    <a:pt x="2618358" y="1063497"/>
                  </a:moveTo>
                  <a:lnTo>
                    <a:pt x="27559" y="1063497"/>
                  </a:lnTo>
                  <a:lnTo>
                    <a:pt x="16814" y="1061338"/>
                  </a:lnTo>
                  <a:lnTo>
                    <a:pt x="8064" y="1055433"/>
                  </a:lnTo>
                  <a:lnTo>
                    <a:pt x="2159" y="1046683"/>
                  </a:lnTo>
                  <a:lnTo>
                    <a:pt x="0" y="1035938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64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2618358" y="0"/>
                  </a:lnTo>
                  <a:lnTo>
                    <a:pt x="2629090" y="2170"/>
                  </a:lnTo>
                  <a:lnTo>
                    <a:pt x="2637839" y="8064"/>
                  </a:lnTo>
                  <a:lnTo>
                    <a:pt x="2643745" y="16827"/>
                  </a:lnTo>
                  <a:lnTo>
                    <a:pt x="2645917" y="27559"/>
                  </a:lnTo>
                  <a:lnTo>
                    <a:pt x="2645917" y="1035938"/>
                  </a:lnTo>
                  <a:lnTo>
                    <a:pt x="2643745" y="1046683"/>
                  </a:lnTo>
                  <a:lnTo>
                    <a:pt x="2637839" y="1055433"/>
                  </a:lnTo>
                  <a:lnTo>
                    <a:pt x="2629090" y="1061338"/>
                  </a:lnTo>
                  <a:lnTo>
                    <a:pt x="2618358" y="1063497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62680" y="2725774"/>
              <a:ext cx="2646045" cy="3438525"/>
            </a:xfrm>
            <a:custGeom>
              <a:avLst/>
              <a:gdLst/>
              <a:ahLst/>
              <a:cxnLst/>
              <a:rect l="l" t="t" r="r" b="b"/>
              <a:pathLst>
                <a:path w="2646045" h="3438525">
                  <a:moveTo>
                    <a:pt x="2618358" y="3438333"/>
                  </a:moveTo>
                  <a:lnTo>
                    <a:pt x="27559" y="3438333"/>
                  </a:lnTo>
                  <a:lnTo>
                    <a:pt x="16814" y="3436175"/>
                  </a:lnTo>
                  <a:lnTo>
                    <a:pt x="8064" y="3430282"/>
                  </a:lnTo>
                  <a:lnTo>
                    <a:pt x="2159" y="3421545"/>
                  </a:lnTo>
                  <a:lnTo>
                    <a:pt x="0" y="3410839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76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2618358" y="0"/>
                  </a:lnTo>
                  <a:lnTo>
                    <a:pt x="2629090" y="2170"/>
                  </a:lnTo>
                  <a:lnTo>
                    <a:pt x="2637839" y="8076"/>
                  </a:lnTo>
                  <a:lnTo>
                    <a:pt x="2643745" y="16827"/>
                  </a:lnTo>
                  <a:lnTo>
                    <a:pt x="2645917" y="27559"/>
                  </a:lnTo>
                  <a:lnTo>
                    <a:pt x="2645917" y="3410839"/>
                  </a:lnTo>
                  <a:lnTo>
                    <a:pt x="2643745" y="3421545"/>
                  </a:lnTo>
                  <a:lnTo>
                    <a:pt x="2637839" y="3430282"/>
                  </a:lnTo>
                  <a:lnTo>
                    <a:pt x="2629090" y="3436175"/>
                  </a:lnTo>
                  <a:lnTo>
                    <a:pt x="2618358" y="3438333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483635" y="1775040"/>
            <a:ext cx="2004695" cy="8883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ctr">
              <a:lnSpc>
                <a:spcPts val="2200"/>
              </a:lnSpc>
              <a:spcBef>
                <a:spcPts val="340"/>
              </a:spcBef>
            </a:pPr>
            <a:r>
              <a:rPr sz="2000" b="1" spc="40" dirty="0">
                <a:solidFill>
                  <a:srgbClr val="FFFFFF"/>
                </a:solidFill>
                <a:latin typeface="Calibri"/>
                <a:cs typeface="Calibri"/>
              </a:rPr>
              <a:t>Investment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45" dirty="0">
                <a:solidFill>
                  <a:srgbClr val="FFFFFF"/>
                </a:solidFill>
                <a:latin typeface="Calibri"/>
                <a:cs typeface="Calibri"/>
              </a:rPr>
              <a:t>Funds </a:t>
            </a:r>
            <a:r>
              <a:rPr sz="2000" b="1" spc="-43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Not supervised by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40" dirty="0">
                <a:solidFill>
                  <a:srgbClr val="FFFFFF"/>
                </a:solidFill>
                <a:latin typeface="Calibri"/>
                <a:cs typeface="Calibri"/>
              </a:rPr>
              <a:t>BCU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94126" y="2810497"/>
            <a:ext cx="2204720" cy="16286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53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endParaRPr lang="es-AR" sz="2200" spc="55" dirty="0">
              <a:solidFill>
                <a:srgbClr val="083762"/>
              </a:solidFill>
              <a:latin typeface="Calibri"/>
              <a:cs typeface="Calibri"/>
            </a:endParaRPr>
          </a:p>
          <a:p>
            <a:pPr marL="241300" indent="-228600">
              <a:lnSpc>
                <a:spcPts val="253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sz="2200" spc="55" dirty="0">
                <a:solidFill>
                  <a:srgbClr val="083762"/>
                </a:solidFill>
                <a:latin typeface="Calibri"/>
                <a:cs typeface="Calibri"/>
              </a:rPr>
              <a:t>Must</a:t>
            </a:r>
            <a:r>
              <a:rPr sz="2200" spc="-1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identify</a:t>
            </a:r>
            <a:r>
              <a:rPr sz="2200" spc="-1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BF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sz="2200" spc="10" dirty="0">
                <a:solidFill>
                  <a:srgbClr val="083762"/>
                </a:solidFill>
                <a:latin typeface="Calibri"/>
                <a:cs typeface="Calibri"/>
              </a:rPr>
              <a:t>fro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m  </a:t>
            </a:r>
            <a:r>
              <a:rPr sz="2200" spc="35" dirty="0">
                <a:solidFill>
                  <a:srgbClr val="083762"/>
                </a:solidFill>
                <a:latin typeface="Calibri"/>
                <a:cs typeface="Calibri"/>
              </a:rPr>
              <a:t>the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lang="es-AR" sz="2200" spc="35" dirty="0">
                <a:solidFill>
                  <a:srgbClr val="083762"/>
                </a:solidFill>
                <a:latin typeface="Calibri"/>
                <a:cs typeface="Calibri"/>
              </a:rPr>
              <a:t>manager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sz="2200" spc="30" dirty="0">
                <a:solidFill>
                  <a:srgbClr val="083762"/>
                </a:solidFill>
                <a:latin typeface="Calibri"/>
                <a:cs typeface="Calibri"/>
              </a:rPr>
              <a:t>entities</a:t>
            </a:r>
            <a:endParaRPr sz="22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116701" y="1717395"/>
            <a:ext cx="2646045" cy="4446905"/>
            <a:chOff x="6116701" y="1717395"/>
            <a:chExt cx="2646045" cy="4446905"/>
          </a:xfrm>
        </p:grpSpPr>
        <p:sp>
          <p:nvSpPr>
            <p:cNvPr id="14" name="object 14"/>
            <p:cNvSpPr/>
            <p:nvPr/>
          </p:nvSpPr>
          <p:spPr>
            <a:xfrm>
              <a:off x="6116701" y="1717395"/>
              <a:ext cx="2646045" cy="1063625"/>
            </a:xfrm>
            <a:custGeom>
              <a:avLst/>
              <a:gdLst/>
              <a:ahLst/>
              <a:cxnLst/>
              <a:rect l="l" t="t" r="r" b="b"/>
              <a:pathLst>
                <a:path w="2646045" h="1063625">
                  <a:moveTo>
                    <a:pt x="2618358" y="1063497"/>
                  </a:moveTo>
                  <a:lnTo>
                    <a:pt x="27559" y="1063497"/>
                  </a:lnTo>
                  <a:lnTo>
                    <a:pt x="16814" y="1061338"/>
                  </a:lnTo>
                  <a:lnTo>
                    <a:pt x="8064" y="1055433"/>
                  </a:lnTo>
                  <a:lnTo>
                    <a:pt x="2159" y="1046683"/>
                  </a:lnTo>
                  <a:lnTo>
                    <a:pt x="0" y="1035938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64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2618358" y="0"/>
                  </a:lnTo>
                  <a:lnTo>
                    <a:pt x="2629090" y="2170"/>
                  </a:lnTo>
                  <a:lnTo>
                    <a:pt x="2637839" y="8064"/>
                  </a:lnTo>
                  <a:lnTo>
                    <a:pt x="2643745" y="16827"/>
                  </a:lnTo>
                  <a:lnTo>
                    <a:pt x="2645917" y="27559"/>
                  </a:lnTo>
                  <a:lnTo>
                    <a:pt x="2645917" y="1035938"/>
                  </a:lnTo>
                  <a:lnTo>
                    <a:pt x="2643745" y="1046683"/>
                  </a:lnTo>
                  <a:lnTo>
                    <a:pt x="2637853" y="1055433"/>
                  </a:lnTo>
                  <a:lnTo>
                    <a:pt x="2629090" y="1061338"/>
                  </a:lnTo>
                  <a:lnTo>
                    <a:pt x="2618358" y="1063497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16701" y="2725774"/>
              <a:ext cx="2646045" cy="3438525"/>
            </a:xfrm>
            <a:custGeom>
              <a:avLst/>
              <a:gdLst/>
              <a:ahLst/>
              <a:cxnLst/>
              <a:rect l="l" t="t" r="r" b="b"/>
              <a:pathLst>
                <a:path w="2646045" h="3438525">
                  <a:moveTo>
                    <a:pt x="2618358" y="3438333"/>
                  </a:moveTo>
                  <a:lnTo>
                    <a:pt x="27559" y="3438333"/>
                  </a:lnTo>
                  <a:lnTo>
                    <a:pt x="16814" y="3436175"/>
                  </a:lnTo>
                  <a:lnTo>
                    <a:pt x="8064" y="3430282"/>
                  </a:lnTo>
                  <a:lnTo>
                    <a:pt x="2159" y="3421545"/>
                  </a:lnTo>
                  <a:lnTo>
                    <a:pt x="0" y="3410839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76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2618358" y="0"/>
                  </a:lnTo>
                  <a:lnTo>
                    <a:pt x="2629090" y="2170"/>
                  </a:lnTo>
                  <a:lnTo>
                    <a:pt x="2637839" y="8076"/>
                  </a:lnTo>
                  <a:lnTo>
                    <a:pt x="2643745" y="16827"/>
                  </a:lnTo>
                  <a:lnTo>
                    <a:pt x="2645917" y="27559"/>
                  </a:lnTo>
                  <a:lnTo>
                    <a:pt x="2645917" y="3410839"/>
                  </a:lnTo>
                  <a:lnTo>
                    <a:pt x="2643745" y="3421545"/>
                  </a:lnTo>
                  <a:lnTo>
                    <a:pt x="2637853" y="3430282"/>
                  </a:lnTo>
                  <a:lnTo>
                    <a:pt x="2629090" y="3436175"/>
                  </a:lnTo>
                  <a:lnTo>
                    <a:pt x="2618358" y="3438333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524891" y="1920464"/>
            <a:ext cx="1828800" cy="6134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29209">
              <a:lnSpc>
                <a:spcPts val="2230"/>
              </a:lnSpc>
              <a:spcBef>
                <a:spcPts val="315"/>
              </a:spcBef>
            </a:pP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Foundations 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b="1" spc="-4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Civil</a:t>
            </a:r>
            <a:r>
              <a:rPr sz="20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Associations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50051" y="2816308"/>
            <a:ext cx="2687765" cy="3000886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240665" marR="662305" indent="-227965">
              <a:lnSpc>
                <a:spcPct val="77700"/>
              </a:lnSpc>
              <a:spcBef>
                <a:spcPts val="685"/>
              </a:spcBef>
              <a:buChar char="•"/>
              <a:tabLst>
                <a:tab pos="240665" algn="l"/>
              </a:tabLst>
            </a:pPr>
            <a:r>
              <a:rPr sz="2200" spc="-5" dirty="0">
                <a:solidFill>
                  <a:srgbClr val="083762"/>
                </a:solidFill>
                <a:latin typeface="Calibri"/>
                <a:cs typeface="Calibri"/>
              </a:rPr>
              <a:t>They</a:t>
            </a:r>
            <a:r>
              <a:rPr sz="2200" spc="-9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83762"/>
                </a:solidFill>
                <a:latin typeface="Calibri"/>
                <a:cs typeface="Calibri"/>
              </a:rPr>
              <a:t>must </a:t>
            </a:r>
            <a:r>
              <a:rPr sz="2200" spc="-48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83762"/>
                </a:solidFill>
                <a:latin typeface="Calibri"/>
                <a:cs typeface="Calibri"/>
              </a:rPr>
              <a:t>identify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083762"/>
                </a:solidFill>
                <a:latin typeface="Calibri"/>
                <a:cs typeface="Calibri"/>
              </a:rPr>
              <a:t>BF</a:t>
            </a:r>
            <a:r>
              <a:rPr lang="es-AR" sz="2200" spc="-2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with</a:t>
            </a:r>
            <a:r>
              <a:rPr sz="2200" spc="-1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respect</a:t>
            </a:r>
            <a:r>
              <a:rPr lang="es-AR" sz="2200" dirty="0"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to</a:t>
            </a:r>
            <a:r>
              <a:rPr sz="2200" spc="-1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083762"/>
                </a:solidFill>
                <a:latin typeface="Calibri"/>
                <a:cs typeface="Calibri"/>
              </a:rPr>
              <a:t>members</a:t>
            </a:r>
            <a:r>
              <a:rPr sz="2200" spc="-1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of </a:t>
            </a:r>
            <a:r>
              <a:rPr sz="2200" spc="-48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the </a:t>
            </a:r>
            <a:r>
              <a:rPr lang="es-AR" sz="2200" spc="50" dirty="0" err="1">
                <a:solidFill>
                  <a:srgbClr val="083762"/>
                </a:solidFill>
                <a:latin typeface="Calibri"/>
                <a:cs typeface="Calibri"/>
              </a:rPr>
              <a:t>directors</a:t>
            </a:r>
            <a:r>
              <a:rPr lang="es-AR" sz="2200" spc="5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30" dirty="0">
                <a:solidFill>
                  <a:srgbClr val="083762"/>
                </a:solidFill>
                <a:latin typeface="Calibri"/>
                <a:cs typeface="Calibri"/>
              </a:rPr>
              <a:t>,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the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50" dirty="0">
                <a:solidFill>
                  <a:srgbClr val="083762"/>
                </a:solidFill>
                <a:latin typeface="Calibri"/>
                <a:cs typeface="Calibri"/>
              </a:rPr>
              <a:t>Board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of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Executive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083762"/>
                </a:solidFill>
                <a:latin typeface="Calibri"/>
                <a:cs typeface="Calibri"/>
              </a:rPr>
              <a:t>Officers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or the </a:t>
            </a:r>
            <a:r>
              <a:rPr lang="es-AR" sz="2200" spc="-484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83762"/>
                </a:solidFill>
                <a:latin typeface="Calibri"/>
                <a:cs typeface="Calibri"/>
              </a:rPr>
              <a:t>corresponding </a:t>
            </a:r>
            <a:r>
              <a:rPr sz="2200" spc="-10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lang="es-AR" sz="2200" spc="35" dirty="0" err="1">
                <a:solidFill>
                  <a:srgbClr val="083762"/>
                </a:solidFill>
                <a:latin typeface="Calibri"/>
                <a:cs typeface="Calibri"/>
              </a:rPr>
              <a:t>managing</a:t>
            </a:r>
            <a:r>
              <a:rPr sz="2200" spc="35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-484" dirty="0">
                <a:solidFill>
                  <a:srgbClr val="083762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083762"/>
                </a:solidFill>
                <a:latin typeface="Calibri"/>
                <a:cs typeface="Calibri"/>
              </a:rPr>
              <a:t>body.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107439" y="687832"/>
            <a:ext cx="41198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Special cases</a:t>
            </a:r>
            <a:r>
              <a:rPr sz="2400" dirty="0"/>
              <a:t> </a:t>
            </a:r>
            <a:r>
              <a:rPr sz="2400" spc="-5" dirty="0"/>
              <a:t>of</a:t>
            </a:r>
            <a:r>
              <a:rPr sz="2400" dirty="0"/>
              <a:t> </a:t>
            </a:r>
            <a:r>
              <a:rPr sz="2400" spc="-15" dirty="0"/>
              <a:t>BF</a:t>
            </a:r>
            <a:r>
              <a:rPr sz="2400" spc="-55" dirty="0"/>
              <a:t> </a:t>
            </a:r>
            <a:r>
              <a:rPr sz="2400" spc="-5" dirty="0"/>
              <a:t>identification</a:t>
            </a:r>
            <a:endParaRPr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" y="0"/>
            <a:ext cx="9143995" cy="685799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-2515" y="5100"/>
            <a:ext cx="9147175" cy="6852920"/>
            <a:chOff x="-2515" y="5100"/>
            <a:chExt cx="9147175" cy="6852920"/>
          </a:xfrm>
        </p:grpSpPr>
        <p:sp>
          <p:nvSpPr>
            <p:cNvPr id="4" name="object 4"/>
            <p:cNvSpPr/>
            <p:nvPr/>
          </p:nvSpPr>
          <p:spPr>
            <a:xfrm>
              <a:off x="4" y="7620"/>
              <a:ext cx="9138920" cy="6845300"/>
            </a:xfrm>
            <a:custGeom>
              <a:avLst/>
              <a:gdLst/>
              <a:ahLst/>
              <a:cxnLst/>
              <a:rect l="l" t="t" r="r" b="b"/>
              <a:pathLst>
                <a:path w="9138920" h="6845300">
                  <a:moveTo>
                    <a:pt x="0" y="0"/>
                  </a:moveTo>
                  <a:lnTo>
                    <a:pt x="9138920" y="6845298"/>
                  </a:lnTo>
                </a:path>
              </a:pathLst>
            </a:custGeom>
            <a:ln w="5039">
              <a:solidFill>
                <a:srgbClr val="E3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23664" y="4922517"/>
              <a:ext cx="2720335" cy="193548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384" y="4947920"/>
              <a:ext cx="2672080" cy="1899920"/>
            </a:xfrm>
            <a:custGeom>
              <a:avLst/>
              <a:gdLst/>
              <a:ahLst/>
              <a:cxnLst/>
              <a:rect l="l" t="t" r="r" b="b"/>
              <a:pathLst>
                <a:path w="2672079" h="1899920">
                  <a:moveTo>
                    <a:pt x="2672078" y="0"/>
                  </a:moveTo>
                  <a:lnTo>
                    <a:pt x="0" y="1899919"/>
                  </a:lnTo>
                </a:path>
              </a:pathLst>
            </a:custGeom>
            <a:ln w="6120">
              <a:solidFill>
                <a:srgbClr val="E7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6885" y="853439"/>
              <a:ext cx="3949700" cy="373380"/>
            </a:xfrm>
            <a:custGeom>
              <a:avLst/>
              <a:gdLst/>
              <a:ahLst/>
              <a:cxnLst/>
              <a:rect l="l" t="t" r="r" b="b"/>
              <a:pathLst>
                <a:path w="3949700" h="373380">
                  <a:moveTo>
                    <a:pt x="3949700" y="0"/>
                  </a:moveTo>
                  <a:lnTo>
                    <a:pt x="0" y="0"/>
                  </a:lnTo>
                  <a:lnTo>
                    <a:pt x="0" y="373379"/>
                  </a:lnTo>
                  <a:lnTo>
                    <a:pt x="3949700" y="373379"/>
                  </a:lnTo>
                  <a:lnTo>
                    <a:pt x="3949700" y="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6885" y="853439"/>
              <a:ext cx="3949700" cy="373380"/>
            </a:xfrm>
            <a:custGeom>
              <a:avLst/>
              <a:gdLst/>
              <a:ahLst/>
              <a:cxnLst/>
              <a:rect l="l" t="t" r="r" b="b"/>
              <a:pathLst>
                <a:path w="3949700" h="373380">
                  <a:moveTo>
                    <a:pt x="0" y="373379"/>
                  </a:moveTo>
                  <a:lnTo>
                    <a:pt x="3949700" y="373379"/>
                  </a:lnTo>
                  <a:lnTo>
                    <a:pt x="3949700" y="0"/>
                  </a:lnTo>
                  <a:lnTo>
                    <a:pt x="0" y="0"/>
                  </a:lnTo>
                  <a:lnTo>
                    <a:pt x="0" y="373379"/>
                  </a:lnTo>
                  <a:close/>
                </a:path>
              </a:pathLst>
            </a:custGeom>
            <a:ln w="25400">
              <a:solidFill>
                <a:srgbClr val="0D6E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6885" y="1226819"/>
              <a:ext cx="3949700" cy="4996180"/>
            </a:xfrm>
            <a:custGeom>
              <a:avLst/>
              <a:gdLst/>
              <a:ahLst/>
              <a:cxnLst/>
              <a:rect l="l" t="t" r="r" b="b"/>
              <a:pathLst>
                <a:path w="3949700" h="4996180">
                  <a:moveTo>
                    <a:pt x="3949700" y="0"/>
                  </a:moveTo>
                  <a:lnTo>
                    <a:pt x="0" y="0"/>
                  </a:lnTo>
                  <a:lnTo>
                    <a:pt x="0" y="4996179"/>
                  </a:lnTo>
                  <a:lnTo>
                    <a:pt x="3949700" y="4996179"/>
                  </a:lnTo>
                  <a:lnTo>
                    <a:pt x="3949700" y="0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6885" y="1226819"/>
              <a:ext cx="3949700" cy="4996180"/>
            </a:xfrm>
            <a:custGeom>
              <a:avLst/>
              <a:gdLst/>
              <a:ahLst/>
              <a:cxnLst/>
              <a:rect l="l" t="t" r="r" b="b"/>
              <a:pathLst>
                <a:path w="3949700" h="4996180">
                  <a:moveTo>
                    <a:pt x="0" y="4996179"/>
                  </a:moveTo>
                  <a:lnTo>
                    <a:pt x="3949700" y="4996179"/>
                  </a:lnTo>
                  <a:lnTo>
                    <a:pt x="3949700" y="0"/>
                  </a:lnTo>
                  <a:lnTo>
                    <a:pt x="0" y="0"/>
                  </a:lnTo>
                  <a:lnTo>
                    <a:pt x="0" y="4996179"/>
                  </a:lnTo>
                  <a:close/>
                </a:path>
              </a:pathLst>
            </a:custGeom>
            <a:ln w="25400">
              <a:solidFill>
                <a:srgbClr val="CCD4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940305" y="853439"/>
              <a:ext cx="3949700" cy="373380"/>
            </a:xfrm>
            <a:custGeom>
              <a:avLst/>
              <a:gdLst/>
              <a:ahLst/>
              <a:cxnLst/>
              <a:rect l="l" t="t" r="r" b="b"/>
              <a:pathLst>
                <a:path w="3949700" h="373380">
                  <a:moveTo>
                    <a:pt x="3949700" y="0"/>
                  </a:moveTo>
                  <a:lnTo>
                    <a:pt x="0" y="0"/>
                  </a:lnTo>
                  <a:lnTo>
                    <a:pt x="0" y="373379"/>
                  </a:lnTo>
                  <a:lnTo>
                    <a:pt x="3949700" y="373379"/>
                  </a:lnTo>
                  <a:lnTo>
                    <a:pt x="3949700" y="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40305" y="853439"/>
              <a:ext cx="3949700" cy="373380"/>
            </a:xfrm>
            <a:custGeom>
              <a:avLst/>
              <a:gdLst/>
              <a:ahLst/>
              <a:cxnLst/>
              <a:rect l="l" t="t" r="r" b="b"/>
              <a:pathLst>
                <a:path w="3949700" h="373380">
                  <a:moveTo>
                    <a:pt x="0" y="373379"/>
                  </a:moveTo>
                  <a:lnTo>
                    <a:pt x="3949700" y="373379"/>
                  </a:lnTo>
                  <a:lnTo>
                    <a:pt x="3949700" y="0"/>
                  </a:lnTo>
                  <a:lnTo>
                    <a:pt x="0" y="0"/>
                  </a:lnTo>
                  <a:lnTo>
                    <a:pt x="0" y="373379"/>
                  </a:lnTo>
                  <a:close/>
                </a:path>
              </a:pathLst>
            </a:custGeom>
            <a:ln w="25400">
              <a:solidFill>
                <a:srgbClr val="0D6E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925064" y="1236980"/>
              <a:ext cx="3952240" cy="4996180"/>
            </a:xfrm>
            <a:custGeom>
              <a:avLst/>
              <a:gdLst/>
              <a:ahLst/>
              <a:cxnLst/>
              <a:rect l="l" t="t" r="r" b="b"/>
              <a:pathLst>
                <a:path w="3952240" h="4996180">
                  <a:moveTo>
                    <a:pt x="3952240" y="0"/>
                  </a:moveTo>
                  <a:lnTo>
                    <a:pt x="0" y="0"/>
                  </a:lnTo>
                  <a:lnTo>
                    <a:pt x="0" y="4996179"/>
                  </a:lnTo>
                  <a:lnTo>
                    <a:pt x="3952240" y="4996179"/>
                  </a:lnTo>
                  <a:lnTo>
                    <a:pt x="3952240" y="0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925064" y="1236980"/>
              <a:ext cx="3952240" cy="4996180"/>
            </a:xfrm>
            <a:custGeom>
              <a:avLst/>
              <a:gdLst/>
              <a:ahLst/>
              <a:cxnLst/>
              <a:rect l="l" t="t" r="r" b="b"/>
              <a:pathLst>
                <a:path w="3952240" h="4996180">
                  <a:moveTo>
                    <a:pt x="0" y="4996179"/>
                  </a:moveTo>
                  <a:lnTo>
                    <a:pt x="3952240" y="4996179"/>
                  </a:lnTo>
                  <a:lnTo>
                    <a:pt x="3952240" y="0"/>
                  </a:lnTo>
                  <a:lnTo>
                    <a:pt x="0" y="0"/>
                  </a:lnTo>
                  <a:lnTo>
                    <a:pt x="0" y="4996179"/>
                  </a:lnTo>
                  <a:close/>
                </a:path>
              </a:pathLst>
            </a:custGeom>
            <a:ln w="25400">
              <a:solidFill>
                <a:srgbClr val="CCD4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755775" y="48767"/>
            <a:ext cx="380682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3600" i="1" spc="-190" dirty="0" err="1">
                <a:solidFill>
                  <a:srgbClr val="3E62A0"/>
                </a:solidFill>
                <a:latin typeface="Arial"/>
                <a:cs typeface="Arial"/>
              </a:rPr>
              <a:t>Reporting</a:t>
            </a:r>
            <a:r>
              <a:rPr sz="3600" i="1" spc="-125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245" dirty="0">
                <a:solidFill>
                  <a:srgbClr val="3E62A0"/>
                </a:solidFill>
                <a:latin typeface="Arial"/>
                <a:cs typeface="Arial"/>
              </a:rPr>
              <a:t>Entities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4350" y="914311"/>
            <a:ext cx="3752850" cy="5219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 algn="ctr">
              <a:lnSpc>
                <a:spcPct val="100000"/>
              </a:lnSpc>
              <a:spcBef>
                <a:spcPts val="100"/>
              </a:spcBef>
            </a:pPr>
            <a:r>
              <a:rPr sz="1300" spc="-15" dirty="0">
                <a:solidFill>
                  <a:srgbClr val="FFFFFF"/>
                </a:solidFill>
                <a:latin typeface="Arial MT"/>
                <a:cs typeface="Arial MT"/>
              </a:rPr>
              <a:t>Residents</a:t>
            </a:r>
            <a:endParaRPr sz="1300" dirty="0">
              <a:latin typeface="Arial MT"/>
              <a:cs typeface="Arial MT"/>
            </a:endParaRPr>
          </a:p>
          <a:p>
            <a:pPr marL="184150" indent="-172085">
              <a:lnSpc>
                <a:spcPts val="1995"/>
              </a:lnSpc>
              <a:spcBef>
                <a:spcPts val="1225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Corporations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ts val="1900"/>
              </a:lnSpc>
              <a:buChar char="•"/>
              <a:tabLst>
                <a:tab pos="184785" algn="l"/>
              </a:tabLst>
            </a:pP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Stock</a:t>
            </a:r>
            <a:r>
              <a:rPr sz="1700" spc="-7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Corporations</a:t>
            </a:r>
            <a:endParaRPr sz="1700" dirty="0">
              <a:latin typeface="Arial MT"/>
              <a:cs typeface="Arial MT"/>
            </a:endParaRPr>
          </a:p>
          <a:p>
            <a:pPr marL="184785" marR="152400">
              <a:lnSpc>
                <a:spcPts val="1860"/>
              </a:lnSpc>
              <a:spcBef>
                <a:spcPts val="120"/>
              </a:spcBef>
            </a:pP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Simplified Companies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(SAS </a:t>
            </a:r>
            <a:r>
              <a:rPr lang="es-AR" sz="1700" dirty="0">
                <a:solidFill>
                  <a:srgbClr val="006FC0"/>
                </a:solidFill>
                <a:latin typeface="Arial MT"/>
                <a:cs typeface="Arial MT"/>
              </a:rPr>
              <a:t>-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Law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19,820)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ts val="1970"/>
              </a:lnSpc>
              <a:buChar char="•"/>
              <a:tabLst>
                <a:tab pos="184785" algn="l"/>
              </a:tabLst>
            </a:pP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Limited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joint-stock</a:t>
            </a:r>
            <a:r>
              <a:rPr sz="1700" spc="-3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company</a:t>
            </a:r>
            <a:endParaRPr sz="1700" dirty="0">
              <a:latin typeface="Arial MT"/>
              <a:cs typeface="Arial MT"/>
            </a:endParaRPr>
          </a:p>
          <a:p>
            <a:pPr marL="184785" marR="973455" indent="-172085">
              <a:lnSpc>
                <a:spcPts val="1860"/>
              </a:lnSpc>
              <a:spcBef>
                <a:spcPts val="165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Agricultural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Societies and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As</a:t>
            </a:r>
            <a:r>
              <a:rPr lang="es-AR" sz="1700" spc="-5" dirty="0" err="1">
                <a:solidFill>
                  <a:srgbClr val="006FC0"/>
                </a:solidFill>
                <a:latin typeface="Arial MT"/>
                <a:cs typeface="Arial MT"/>
              </a:rPr>
              <a:t>soc.</a:t>
            </a:r>
            <a:r>
              <a:rPr lang="es-AR" sz="1700" spc="-5" dirty="0"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(Law</a:t>
            </a:r>
            <a:r>
              <a:rPr sz="1700" spc="-3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17.777)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ct val="100000"/>
              </a:lnSpc>
              <a:spcBef>
                <a:spcPts val="35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Trusts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ts val="1995"/>
              </a:lnSpc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Investment</a:t>
            </a:r>
            <a:r>
              <a:rPr sz="1700" spc="-5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Funds</a:t>
            </a:r>
            <a:endParaRPr sz="1700" dirty="0">
              <a:latin typeface="Arial MT"/>
              <a:cs typeface="Arial MT"/>
            </a:endParaRPr>
          </a:p>
          <a:p>
            <a:pPr marL="184785" marR="1533525" indent="-172720">
              <a:lnSpc>
                <a:spcPts val="1860"/>
              </a:lnSpc>
              <a:spcBef>
                <a:spcPts val="170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Liability</a:t>
            </a:r>
            <a:r>
              <a:rPr sz="1700" spc="-8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Limited</a:t>
            </a:r>
            <a:r>
              <a:rPr lang="es-AR" sz="1700" spc="-15" dirty="0">
                <a:solidFill>
                  <a:srgbClr val="006FC0"/>
                </a:solidFill>
                <a:latin typeface="Arial MT"/>
                <a:cs typeface="Arial MT"/>
              </a:rPr>
              <a:t> Co.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ts val="2020"/>
              </a:lnSpc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Partnerships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ct val="100000"/>
              </a:lnSpc>
              <a:spcBef>
                <a:spcPts val="20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Limited</a:t>
            </a:r>
            <a:r>
              <a:rPr sz="1700" spc="-3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Partnerships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ct val="100000"/>
              </a:lnSpc>
              <a:spcBef>
                <a:spcPts val="20"/>
              </a:spcBef>
              <a:buChar char="•"/>
              <a:tabLst>
                <a:tab pos="184785" algn="l"/>
              </a:tabLst>
            </a:pP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Capital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and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 Industry</a:t>
            </a:r>
            <a:r>
              <a:rPr sz="1700" spc="-4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Company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ct val="100000"/>
              </a:lnSpc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Cooperatives</a:t>
            </a:r>
            <a:endParaRPr sz="1700" dirty="0">
              <a:latin typeface="Arial MT"/>
              <a:cs typeface="Arial MT"/>
            </a:endParaRPr>
          </a:p>
          <a:p>
            <a:pPr marL="354330" lvl="1" indent="-170180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Foundations</a:t>
            </a:r>
            <a:endParaRPr sz="1700" dirty="0">
              <a:latin typeface="Arial MT"/>
              <a:cs typeface="Arial MT"/>
            </a:endParaRPr>
          </a:p>
          <a:p>
            <a:pPr marL="184150" indent="-172085">
              <a:lnSpc>
                <a:spcPct val="100000"/>
              </a:lnSpc>
              <a:spcBef>
                <a:spcPts val="20"/>
              </a:spcBef>
              <a:buChar char="•"/>
              <a:tabLst>
                <a:tab pos="184785" algn="l"/>
              </a:tabLst>
            </a:pP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Civil</a:t>
            </a:r>
            <a:r>
              <a:rPr sz="1700" spc="-4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Associations</a:t>
            </a:r>
            <a:endParaRPr sz="1700" dirty="0">
              <a:latin typeface="Arial MT"/>
              <a:cs typeface="Arial MT"/>
            </a:endParaRPr>
          </a:p>
          <a:p>
            <a:pPr marL="185420" marR="175895" indent="-172720" algn="just">
              <a:lnSpc>
                <a:spcPts val="1760"/>
              </a:lnSpc>
              <a:spcBef>
                <a:spcPts val="290"/>
              </a:spcBef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Entity/Legal Structure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included in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the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provisions 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of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Article 23 of Law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19.484</a:t>
            </a:r>
            <a:endParaRPr sz="1700" dirty="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04435" y="914311"/>
            <a:ext cx="3726815" cy="4595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 algn="ctr">
              <a:lnSpc>
                <a:spcPct val="100000"/>
              </a:lnSpc>
              <a:spcBef>
                <a:spcPts val="100"/>
              </a:spcBef>
            </a:pPr>
            <a:r>
              <a:rPr sz="1300" spc="-5" dirty="0">
                <a:solidFill>
                  <a:srgbClr val="FFFFFF"/>
                </a:solidFill>
                <a:latin typeface="Arial MT"/>
                <a:cs typeface="Arial MT"/>
              </a:rPr>
              <a:t>Non</a:t>
            </a:r>
            <a:r>
              <a:rPr sz="13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300" spc="-15" dirty="0">
                <a:solidFill>
                  <a:srgbClr val="FFFFFF"/>
                </a:solidFill>
                <a:latin typeface="Arial MT"/>
                <a:cs typeface="Arial MT"/>
              </a:rPr>
              <a:t>Residents</a:t>
            </a:r>
            <a:endParaRPr sz="13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Arial MT"/>
              <a:cs typeface="Arial MT"/>
            </a:endParaRPr>
          </a:p>
          <a:p>
            <a:pPr marL="185420" marR="5080" indent="-172720">
              <a:lnSpc>
                <a:spcPts val="1760"/>
              </a:lnSpc>
              <a:buChar char="•"/>
              <a:tabLst>
                <a:tab pos="184150" algn="l"/>
              </a:tabLst>
            </a:pP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Provided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that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any of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these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conditions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are</a:t>
            </a: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met:</a:t>
            </a:r>
            <a:endParaRPr sz="1700" dirty="0">
              <a:latin typeface="Arial MT"/>
              <a:cs typeface="Arial MT"/>
            </a:endParaRPr>
          </a:p>
          <a:p>
            <a:pPr marL="355600" marR="927100" lvl="1" indent="-170815">
              <a:lnSpc>
                <a:spcPts val="1760"/>
              </a:lnSpc>
              <a:spcBef>
                <a:spcPts val="295"/>
              </a:spcBef>
              <a:buChar char="•"/>
              <a:tabLst>
                <a:tab pos="354965" algn="l"/>
              </a:tabLst>
            </a:pP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Acting</a:t>
            </a:r>
            <a:r>
              <a:rPr sz="1700" spc="-3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in</a:t>
            </a:r>
            <a:r>
              <a:rPr sz="1700" spc="-3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national</a:t>
            </a:r>
            <a:r>
              <a:rPr sz="1700" spc="-3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territory </a:t>
            </a:r>
            <a:r>
              <a:rPr sz="1700" spc="-45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0" dirty="0">
                <a:solidFill>
                  <a:srgbClr val="006FC0"/>
                </a:solidFill>
                <a:latin typeface="Arial MT"/>
                <a:cs typeface="Arial MT"/>
              </a:rPr>
              <a:t>t</a:t>
            </a:r>
            <a:r>
              <a:rPr sz="1700" spc="-45" dirty="0">
                <a:solidFill>
                  <a:srgbClr val="006FC0"/>
                </a:solidFill>
                <a:latin typeface="Arial MT"/>
                <a:cs typeface="Arial MT"/>
              </a:rPr>
              <a:t>hr</a:t>
            </a:r>
            <a:r>
              <a:rPr sz="1700" spc="-50" dirty="0">
                <a:solidFill>
                  <a:srgbClr val="006FC0"/>
                </a:solidFill>
                <a:latin typeface="Arial MT"/>
                <a:cs typeface="Arial MT"/>
              </a:rPr>
              <a:t>o</a:t>
            </a:r>
            <a:r>
              <a:rPr sz="1700" spc="-45" dirty="0">
                <a:solidFill>
                  <a:srgbClr val="006FC0"/>
                </a:solidFill>
                <a:latin typeface="Arial MT"/>
                <a:cs typeface="Arial MT"/>
              </a:rPr>
              <a:t>ug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h</a:t>
            </a:r>
            <a:r>
              <a:rPr sz="1700" spc="-9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a</a:t>
            </a:r>
            <a:r>
              <a:rPr sz="1700" spc="-9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perm</a:t>
            </a: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a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ne</a:t>
            </a: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n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 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establishment</a:t>
            </a:r>
            <a:endParaRPr sz="1700" dirty="0">
              <a:latin typeface="Arial MT"/>
              <a:cs typeface="Arial MT"/>
            </a:endParaRPr>
          </a:p>
          <a:p>
            <a:pPr marL="355600" marR="266700" lvl="1" indent="-170815">
              <a:lnSpc>
                <a:spcPts val="1760"/>
              </a:lnSpc>
              <a:spcBef>
                <a:spcPts val="285"/>
              </a:spcBef>
              <a:buChar char="•"/>
              <a:tabLst>
                <a:tab pos="354965" algn="l"/>
              </a:tabLst>
            </a:pP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They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have their effective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headquarters in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the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national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territory for the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development of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business activities in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the country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or</a:t>
            </a: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abroad.</a:t>
            </a:r>
            <a:endParaRPr sz="1700" dirty="0">
              <a:latin typeface="Arial MT"/>
              <a:cs typeface="Arial MT"/>
            </a:endParaRPr>
          </a:p>
          <a:p>
            <a:pPr marL="355600" marR="253365" lvl="1" indent="-170815">
              <a:lnSpc>
                <a:spcPts val="1760"/>
              </a:lnSpc>
              <a:spcBef>
                <a:spcPts val="305"/>
              </a:spcBef>
              <a:buChar char="•"/>
              <a:tabLst>
                <a:tab pos="356235" algn="l"/>
              </a:tabLst>
            </a:pP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Are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holders of assets located in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the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national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territory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with</a:t>
            </a:r>
            <a:r>
              <a:rPr sz="1700" spc="-2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a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value </a:t>
            </a:r>
            <a:r>
              <a:rPr sz="1700" spc="-45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exceeding 2,500,000 UIU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(about </a:t>
            </a:r>
            <a:r>
              <a:rPr sz="1700" spc="-459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USD</a:t>
            </a:r>
            <a:r>
              <a:rPr sz="1700" spc="-1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300,000).</a:t>
            </a:r>
            <a:endParaRPr sz="1700" dirty="0">
              <a:latin typeface="Arial MT"/>
              <a:cs typeface="Arial MT"/>
            </a:endParaRPr>
          </a:p>
          <a:p>
            <a:pPr marL="355600" marR="829944" lvl="1" indent="-170815">
              <a:lnSpc>
                <a:spcPts val="1760"/>
              </a:lnSpc>
              <a:spcBef>
                <a:spcPts val="280"/>
              </a:spcBef>
              <a:buChar char="•"/>
              <a:tabLst>
                <a:tab pos="354965" algn="l"/>
              </a:tabLst>
            </a:pP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Includes</a:t>
            </a:r>
            <a:r>
              <a:rPr sz="1700" spc="-3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foreign</a:t>
            </a:r>
            <a:r>
              <a:rPr sz="1700" spc="-2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trusts</a:t>
            </a:r>
            <a:r>
              <a:rPr sz="1700" spc="-2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and </a:t>
            </a:r>
            <a:r>
              <a:rPr sz="1700" spc="-455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investment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funds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whose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006FC0"/>
                </a:solidFill>
                <a:latin typeface="Arial MT"/>
                <a:cs typeface="Arial MT"/>
              </a:rPr>
              <a:t>managers or trustees are </a:t>
            </a:r>
            <a:r>
              <a:rPr sz="1700" dirty="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sz="1700" spc="-15" dirty="0">
                <a:solidFill>
                  <a:srgbClr val="006FC0"/>
                </a:solidFill>
                <a:latin typeface="Arial MT"/>
                <a:cs typeface="Arial MT"/>
              </a:rPr>
              <a:t>residents.</a:t>
            </a:r>
            <a:endParaRPr sz="17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0169" y="0"/>
            <a:ext cx="9004300" cy="6859905"/>
            <a:chOff x="140169" y="0"/>
            <a:chExt cx="9004300" cy="6859905"/>
          </a:xfrm>
        </p:grpSpPr>
        <p:sp>
          <p:nvSpPr>
            <p:cNvPr id="3" name="object 3"/>
            <p:cNvSpPr/>
            <p:nvPr/>
          </p:nvSpPr>
          <p:spPr>
            <a:xfrm>
              <a:off x="167639" y="868972"/>
              <a:ext cx="8511540" cy="800100"/>
            </a:xfrm>
            <a:custGeom>
              <a:avLst/>
              <a:gdLst/>
              <a:ahLst/>
              <a:cxnLst/>
              <a:rect l="l" t="t" r="r" b="b"/>
              <a:pathLst>
                <a:path w="8511540" h="800100">
                  <a:moveTo>
                    <a:pt x="8378189" y="800100"/>
                  </a:moveTo>
                  <a:lnTo>
                    <a:pt x="133350" y="800100"/>
                  </a:lnTo>
                  <a:lnTo>
                    <a:pt x="91201" y="793302"/>
                  </a:lnTo>
                  <a:lnTo>
                    <a:pt x="54595" y="774374"/>
                  </a:lnTo>
                  <a:lnTo>
                    <a:pt x="25727" y="745510"/>
                  </a:lnTo>
                  <a:lnTo>
                    <a:pt x="6797" y="708902"/>
                  </a:lnTo>
                  <a:lnTo>
                    <a:pt x="0" y="666750"/>
                  </a:lnTo>
                  <a:lnTo>
                    <a:pt x="0" y="133350"/>
                  </a:lnTo>
                  <a:lnTo>
                    <a:pt x="6797" y="91196"/>
                  </a:lnTo>
                  <a:lnTo>
                    <a:pt x="25727" y="54589"/>
                  </a:lnTo>
                  <a:lnTo>
                    <a:pt x="54595" y="25725"/>
                  </a:lnTo>
                  <a:lnTo>
                    <a:pt x="91201" y="6796"/>
                  </a:lnTo>
                  <a:lnTo>
                    <a:pt x="133350" y="0"/>
                  </a:lnTo>
                  <a:lnTo>
                    <a:pt x="8378189" y="0"/>
                  </a:lnTo>
                  <a:lnTo>
                    <a:pt x="8420343" y="6796"/>
                  </a:lnTo>
                  <a:lnTo>
                    <a:pt x="8456950" y="25725"/>
                  </a:lnTo>
                  <a:lnTo>
                    <a:pt x="8485813" y="54589"/>
                  </a:lnTo>
                  <a:lnTo>
                    <a:pt x="8504742" y="91196"/>
                  </a:lnTo>
                  <a:lnTo>
                    <a:pt x="8511540" y="133350"/>
                  </a:lnTo>
                  <a:lnTo>
                    <a:pt x="8511540" y="666750"/>
                  </a:lnTo>
                  <a:lnTo>
                    <a:pt x="8504742" y="708902"/>
                  </a:lnTo>
                  <a:lnTo>
                    <a:pt x="8485813" y="745510"/>
                  </a:lnTo>
                  <a:lnTo>
                    <a:pt x="8456950" y="774374"/>
                  </a:lnTo>
                  <a:lnTo>
                    <a:pt x="8420343" y="793302"/>
                  </a:lnTo>
                  <a:lnTo>
                    <a:pt x="8378189" y="80010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0157" y="841920"/>
              <a:ext cx="8566785" cy="855344"/>
            </a:xfrm>
            <a:custGeom>
              <a:avLst/>
              <a:gdLst/>
              <a:ahLst/>
              <a:cxnLst/>
              <a:rect l="l" t="t" r="r" b="b"/>
              <a:pathLst>
                <a:path w="8566785" h="855344">
                  <a:moveTo>
                    <a:pt x="8522449" y="160020"/>
                  </a:moveTo>
                  <a:lnTo>
                    <a:pt x="8522005" y="149860"/>
                  </a:lnTo>
                  <a:lnTo>
                    <a:pt x="8511502" y="114515"/>
                  </a:lnTo>
                  <a:lnTo>
                    <a:pt x="8511502" y="160020"/>
                  </a:lnTo>
                  <a:lnTo>
                    <a:pt x="8511451" y="693432"/>
                  </a:lnTo>
                  <a:lnTo>
                    <a:pt x="8502688" y="736600"/>
                  </a:lnTo>
                  <a:lnTo>
                    <a:pt x="8479701" y="769632"/>
                  </a:lnTo>
                  <a:lnTo>
                    <a:pt x="8435886" y="796290"/>
                  </a:lnTo>
                  <a:lnTo>
                    <a:pt x="8415185" y="800100"/>
                  </a:lnTo>
                  <a:lnTo>
                    <a:pt x="148539" y="800100"/>
                  </a:lnTo>
                  <a:lnTo>
                    <a:pt x="100444" y="781050"/>
                  </a:lnTo>
                  <a:lnTo>
                    <a:pt x="72237" y="753110"/>
                  </a:lnTo>
                  <a:lnTo>
                    <a:pt x="56756" y="715010"/>
                  </a:lnTo>
                  <a:lnTo>
                    <a:pt x="55029" y="160020"/>
                  </a:lnTo>
                  <a:lnTo>
                    <a:pt x="55600" y="148590"/>
                  </a:lnTo>
                  <a:lnTo>
                    <a:pt x="68326" y="109220"/>
                  </a:lnTo>
                  <a:lnTo>
                    <a:pt x="94449" y="78740"/>
                  </a:lnTo>
                  <a:lnTo>
                    <a:pt x="130606" y="59690"/>
                  </a:lnTo>
                  <a:lnTo>
                    <a:pt x="162166" y="54610"/>
                  </a:lnTo>
                  <a:lnTo>
                    <a:pt x="8405660" y="54610"/>
                  </a:lnTo>
                  <a:lnTo>
                    <a:pt x="8417992" y="55880"/>
                  </a:lnTo>
                  <a:lnTo>
                    <a:pt x="8428406" y="57150"/>
                  </a:lnTo>
                  <a:lnTo>
                    <a:pt x="8438426" y="60960"/>
                  </a:lnTo>
                  <a:lnTo>
                    <a:pt x="8448091" y="63500"/>
                  </a:lnTo>
                  <a:lnTo>
                    <a:pt x="8457349" y="68580"/>
                  </a:lnTo>
                  <a:lnTo>
                    <a:pt x="8488337" y="95250"/>
                  </a:lnTo>
                  <a:lnTo>
                    <a:pt x="8507146" y="130810"/>
                  </a:lnTo>
                  <a:lnTo>
                    <a:pt x="8511502" y="160020"/>
                  </a:lnTo>
                  <a:lnTo>
                    <a:pt x="8511502" y="114515"/>
                  </a:lnTo>
                  <a:lnTo>
                    <a:pt x="8480603" y="71120"/>
                  </a:lnTo>
                  <a:lnTo>
                    <a:pt x="8441233" y="49530"/>
                  </a:lnTo>
                  <a:lnTo>
                    <a:pt x="8418487" y="44450"/>
                  </a:lnTo>
                  <a:lnTo>
                    <a:pt x="149669" y="44450"/>
                  </a:lnTo>
                  <a:lnTo>
                    <a:pt x="87083" y="69850"/>
                  </a:lnTo>
                  <a:lnTo>
                    <a:pt x="58420" y="104140"/>
                  </a:lnTo>
                  <a:lnTo>
                    <a:pt x="44615" y="148590"/>
                  </a:lnTo>
                  <a:lnTo>
                    <a:pt x="44043" y="160020"/>
                  </a:lnTo>
                  <a:lnTo>
                    <a:pt x="44056" y="695960"/>
                  </a:lnTo>
                  <a:lnTo>
                    <a:pt x="52819" y="739140"/>
                  </a:lnTo>
                  <a:lnTo>
                    <a:pt x="77622" y="775982"/>
                  </a:lnTo>
                  <a:lnTo>
                    <a:pt x="125361" y="806450"/>
                  </a:lnTo>
                  <a:lnTo>
                    <a:pt x="160820" y="811542"/>
                  </a:lnTo>
                  <a:lnTo>
                    <a:pt x="8404898" y="811542"/>
                  </a:lnTo>
                  <a:lnTo>
                    <a:pt x="8450504" y="802640"/>
                  </a:lnTo>
                  <a:lnTo>
                    <a:pt x="8487842" y="777240"/>
                  </a:lnTo>
                  <a:lnTo>
                    <a:pt x="8513102" y="740410"/>
                  </a:lnTo>
                  <a:lnTo>
                    <a:pt x="8522437" y="695960"/>
                  </a:lnTo>
                  <a:lnTo>
                    <a:pt x="8522449" y="160020"/>
                  </a:lnTo>
                  <a:close/>
                </a:path>
                <a:path w="8566785" h="855344">
                  <a:moveTo>
                    <a:pt x="8566506" y="695960"/>
                  </a:moveTo>
                  <a:lnTo>
                    <a:pt x="8566455" y="160020"/>
                  </a:lnTo>
                  <a:lnTo>
                    <a:pt x="8558822" y="111760"/>
                  </a:lnTo>
                  <a:lnTo>
                    <a:pt x="8538248" y="69850"/>
                  </a:lnTo>
                  <a:lnTo>
                    <a:pt x="8533486" y="64363"/>
                  </a:lnTo>
                  <a:lnTo>
                    <a:pt x="8533486" y="160020"/>
                  </a:lnTo>
                  <a:lnTo>
                    <a:pt x="8533473" y="695960"/>
                  </a:lnTo>
                  <a:lnTo>
                    <a:pt x="8523389" y="744232"/>
                  </a:lnTo>
                  <a:lnTo>
                    <a:pt x="8495970" y="784860"/>
                  </a:lnTo>
                  <a:lnTo>
                    <a:pt x="8455203" y="812800"/>
                  </a:lnTo>
                  <a:lnTo>
                    <a:pt x="8405419" y="822972"/>
                  </a:lnTo>
                  <a:lnTo>
                    <a:pt x="160820" y="822972"/>
                  </a:lnTo>
                  <a:lnTo>
                    <a:pt x="99682" y="806450"/>
                  </a:lnTo>
                  <a:lnTo>
                    <a:pt x="62014" y="775982"/>
                  </a:lnTo>
                  <a:lnTo>
                    <a:pt x="38633" y="732790"/>
                  </a:lnTo>
                  <a:lnTo>
                    <a:pt x="33032" y="160020"/>
                  </a:lnTo>
                  <a:lnTo>
                    <a:pt x="33629" y="147320"/>
                  </a:lnTo>
                  <a:lnTo>
                    <a:pt x="48514" y="100330"/>
                  </a:lnTo>
                  <a:lnTo>
                    <a:pt x="111302" y="43180"/>
                  </a:lnTo>
                  <a:lnTo>
                    <a:pt x="161086" y="33020"/>
                  </a:lnTo>
                  <a:lnTo>
                    <a:pt x="8405660" y="33020"/>
                  </a:lnTo>
                  <a:lnTo>
                    <a:pt x="8444014" y="39370"/>
                  </a:lnTo>
                  <a:lnTo>
                    <a:pt x="8487207" y="62230"/>
                  </a:lnTo>
                  <a:lnTo>
                    <a:pt x="8518195" y="100330"/>
                  </a:lnTo>
                  <a:lnTo>
                    <a:pt x="8532914" y="148590"/>
                  </a:lnTo>
                  <a:lnTo>
                    <a:pt x="8533486" y="160020"/>
                  </a:lnTo>
                  <a:lnTo>
                    <a:pt x="8533486" y="64363"/>
                  </a:lnTo>
                  <a:lnTo>
                    <a:pt x="8518436" y="46990"/>
                  </a:lnTo>
                  <a:lnTo>
                    <a:pt x="8507019" y="35560"/>
                  </a:lnTo>
                  <a:lnTo>
                    <a:pt x="8503450" y="33020"/>
                  </a:lnTo>
                  <a:lnTo>
                    <a:pt x="8494560" y="26670"/>
                  </a:lnTo>
                  <a:lnTo>
                    <a:pt x="8452282" y="7620"/>
                  </a:lnTo>
                  <a:lnTo>
                    <a:pt x="8420659" y="1270"/>
                  </a:lnTo>
                  <a:lnTo>
                    <a:pt x="8405660" y="0"/>
                  </a:lnTo>
                  <a:lnTo>
                    <a:pt x="159473" y="0"/>
                  </a:lnTo>
                  <a:lnTo>
                    <a:pt x="96939" y="13970"/>
                  </a:lnTo>
                  <a:lnTo>
                    <a:pt x="57645" y="38100"/>
                  </a:lnTo>
                  <a:lnTo>
                    <a:pt x="26695" y="72390"/>
                  </a:lnTo>
                  <a:lnTo>
                    <a:pt x="6858" y="114300"/>
                  </a:lnTo>
                  <a:lnTo>
                    <a:pt x="38" y="160020"/>
                  </a:lnTo>
                  <a:lnTo>
                    <a:pt x="0" y="695960"/>
                  </a:lnTo>
                  <a:lnTo>
                    <a:pt x="939" y="712482"/>
                  </a:lnTo>
                  <a:lnTo>
                    <a:pt x="13157" y="758190"/>
                  </a:lnTo>
                  <a:lnTo>
                    <a:pt x="37604" y="797560"/>
                  </a:lnTo>
                  <a:lnTo>
                    <a:pt x="72034" y="828040"/>
                  </a:lnTo>
                  <a:lnTo>
                    <a:pt x="114249" y="848372"/>
                  </a:lnTo>
                  <a:lnTo>
                    <a:pt x="145859" y="854722"/>
                  </a:lnTo>
                  <a:lnTo>
                    <a:pt x="8423453" y="854722"/>
                  </a:lnTo>
                  <a:lnTo>
                    <a:pt x="8469414" y="842022"/>
                  </a:lnTo>
                  <a:lnTo>
                    <a:pt x="8530768" y="796290"/>
                  </a:lnTo>
                  <a:lnTo>
                    <a:pt x="8554377" y="755650"/>
                  </a:lnTo>
                  <a:lnTo>
                    <a:pt x="8565820" y="709942"/>
                  </a:lnTo>
                  <a:lnTo>
                    <a:pt x="8566506" y="6959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7639" y="1834172"/>
              <a:ext cx="8511540" cy="797560"/>
            </a:xfrm>
            <a:custGeom>
              <a:avLst/>
              <a:gdLst/>
              <a:ahLst/>
              <a:cxnLst/>
              <a:rect l="l" t="t" r="r" b="b"/>
              <a:pathLst>
                <a:path w="8511540" h="797560">
                  <a:moveTo>
                    <a:pt x="8378569" y="797559"/>
                  </a:moveTo>
                  <a:lnTo>
                    <a:pt x="132930" y="797559"/>
                  </a:lnTo>
                  <a:lnTo>
                    <a:pt x="90913" y="790777"/>
                  </a:lnTo>
                  <a:lnTo>
                    <a:pt x="54421" y="771895"/>
                  </a:lnTo>
                  <a:lnTo>
                    <a:pt x="25646" y="743107"/>
                  </a:lnTo>
                  <a:lnTo>
                    <a:pt x="6775" y="706607"/>
                  </a:lnTo>
                  <a:lnTo>
                    <a:pt x="0" y="664591"/>
                  </a:lnTo>
                  <a:lnTo>
                    <a:pt x="0" y="132969"/>
                  </a:lnTo>
                  <a:lnTo>
                    <a:pt x="6775" y="90952"/>
                  </a:lnTo>
                  <a:lnTo>
                    <a:pt x="25646" y="54451"/>
                  </a:lnTo>
                  <a:lnTo>
                    <a:pt x="54421" y="25664"/>
                  </a:lnTo>
                  <a:lnTo>
                    <a:pt x="90913" y="6781"/>
                  </a:lnTo>
                  <a:lnTo>
                    <a:pt x="132930" y="0"/>
                  </a:lnTo>
                  <a:lnTo>
                    <a:pt x="8378569" y="0"/>
                  </a:lnTo>
                  <a:lnTo>
                    <a:pt x="8420586" y="6781"/>
                  </a:lnTo>
                  <a:lnTo>
                    <a:pt x="8457086" y="25664"/>
                  </a:lnTo>
                  <a:lnTo>
                    <a:pt x="8485875" y="54451"/>
                  </a:lnTo>
                  <a:lnTo>
                    <a:pt x="8504758" y="90952"/>
                  </a:lnTo>
                  <a:lnTo>
                    <a:pt x="8511540" y="132969"/>
                  </a:lnTo>
                  <a:lnTo>
                    <a:pt x="8511540" y="664591"/>
                  </a:lnTo>
                  <a:lnTo>
                    <a:pt x="8504758" y="706607"/>
                  </a:lnTo>
                  <a:lnTo>
                    <a:pt x="8485875" y="743107"/>
                  </a:lnTo>
                  <a:lnTo>
                    <a:pt x="8457086" y="771895"/>
                  </a:lnTo>
                  <a:lnTo>
                    <a:pt x="8420586" y="790777"/>
                  </a:lnTo>
                  <a:lnTo>
                    <a:pt x="8378569" y="797559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157" y="1807120"/>
              <a:ext cx="8566785" cy="852169"/>
            </a:xfrm>
            <a:custGeom>
              <a:avLst/>
              <a:gdLst/>
              <a:ahLst/>
              <a:cxnLst/>
              <a:rect l="l" t="t" r="r" b="b"/>
              <a:pathLst>
                <a:path w="8566785" h="852169">
                  <a:moveTo>
                    <a:pt x="8522437" y="693432"/>
                  </a:moveTo>
                  <a:lnTo>
                    <a:pt x="8522398" y="158750"/>
                  </a:lnTo>
                  <a:lnTo>
                    <a:pt x="8513610" y="115570"/>
                  </a:lnTo>
                  <a:lnTo>
                    <a:pt x="8511451" y="112331"/>
                  </a:lnTo>
                  <a:lnTo>
                    <a:pt x="8511451" y="690892"/>
                  </a:lnTo>
                  <a:lnTo>
                    <a:pt x="8511388" y="693432"/>
                  </a:lnTo>
                  <a:lnTo>
                    <a:pt x="8502688" y="734060"/>
                  </a:lnTo>
                  <a:lnTo>
                    <a:pt x="8479841" y="768350"/>
                  </a:lnTo>
                  <a:lnTo>
                    <a:pt x="8446059" y="789952"/>
                  </a:lnTo>
                  <a:lnTo>
                    <a:pt x="8415579" y="797560"/>
                  </a:lnTo>
                  <a:lnTo>
                    <a:pt x="148158" y="797560"/>
                  </a:lnTo>
                  <a:lnTo>
                    <a:pt x="108902" y="784860"/>
                  </a:lnTo>
                  <a:lnTo>
                    <a:pt x="100253" y="778510"/>
                  </a:lnTo>
                  <a:lnTo>
                    <a:pt x="92456" y="773442"/>
                  </a:lnTo>
                  <a:lnTo>
                    <a:pt x="66967" y="741692"/>
                  </a:lnTo>
                  <a:lnTo>
                    <a:pt x="55321" y="702310"/>
                  </a:lnTo>
                  <a:lnTo>
                    <a:pt x="55029" y="693432"/>
                  </a:lnTo>
                  <a:lnTo>
                    <a:pt x="55041" y="158750"/>
                  </a:lnTo>
                  <a:lnTo>
                    <a:pt x="63766" y="118110"/>
                  </a:lnTo>
                  <a:lnTo>
                    <a:pt x="86779" y="85090"/>
                  </a:lnTo>
                  <a:lnTo>
                    <a:pt x="120523" y="63500"/>
                  </a:lnTo>
                  <a:lnTo>
                    <a:pt x="161785" y="54610"/>
                  </a:lnTo>
                  <a:lnTo>
                    <a:pt x="8406181" y="54610"/>
                  </a:lnTo>
                  <a:lnTo>
                    <a:pt x="8418360" y="55880"/>
                  </a:lnTo>
                  <a:lnTo>
                    <a:pt x="8428774" y="57150"/>
                  </a:lnTo>
                  <a:lnTo>
                    <a:pt x="8438693" y="60960"/>
                  </a:lnTo>
                  <a:lnTo>
                    <a:pt x="8448345" y="63500"/>
                  </a:lnTo>
                  <a:lnTo>
                    <a:pt x="8481619" y="86360"/>
                  </a:lnTo>
                  <a:lnTo>
                    <a:pt x="8488337" y="95250"/>
                  </a:lnTo>
                  <a:lnTo>
                    <a:pt x="8494319" y="102870"/>
                  </a:lnTo>
                  <a:lnTo>
                    <a:pt x="8509673" y="140970"/>
                  </a:lnTo>
                  <a:lnTo>
                    <a:pt x="8511451" y="690892"/>
                  </a:lnTo>
                  <a:lnTo>
                    <a:pt x="8511451" y="112331"/>
                  </a:lnTo>
                  <a:lnTo>
                    <a:pt x="8489099" y="78740"/>
                  </a:lnTo>
                  <a:lnTo>
                    <a:pt x="8462442" y="58420"/>
                  </a:lnTo>
                  <a:lnTo>
                    <a:pt x="8454720" y="54610"/>
                  </a:lnTo>
                  <a:lnTo>
                    <a:pt x="8452155" y="53340"/>
                  </a:lnTo>
                  <a:lnTo>
                    <a:pt x="8441474" y="49530"/>
                  </a:lnTo>
                  <a:lnTo>
                    <a:pt x="8419008" y="44450"/>
                  </a:lnTo>
                  <a:lnTo>
                    <a:pt x="149301" y="44450"/>
                  </a:lnTo>
                  <a:lnTo>
                    <a:pt x="96012" y="63500"/>
                  </a:lnTo>
                  <a:lnTo>
                    <a:pt x="64236" y="95250"/>
                  </a:lnTo>
                  <a:lnTo>
                    <a:pt x="46443" y="135890"/>
                  </a:lnTo>
                  <a:lnTo>
                    <a:pt x="44018" y="693432"/>
                  </a:lnTo>
                  <a:lnTo>
                    <a:pt x="44450" y="703592"/>
                  </a:lnTo>
                  <a:lnTo>
                    <a:pt x="57569" y="746760"/>
                  </a:lnTo>
                  <a:lnTo>
                    <a:pt x="85813" y="781050"/>
                  </a:lnTo>
                  <a:lnTo>
                    <a:pt x="136156" y="806450"/>
                  </a:lnTo>
                  <a:lnTo>
                    <a:pt x="160439" y="809002"/>
                  </a:lnTo>
                  <a:lnTo>
                    <a:pt x="8405292" y="809002"/>
                  </a:lnTo>
                  <a:lnTo>
                    <a:pt x="8450758" y="800100"/>
                  </a:lnTo>
                  <a:lnTo>
                    <a:pt x="8487969" y="774700"/>
                  </a:lnTo>
                  <a:lnTo>
                    <a:pt x="8513102" y="737882"/>
                  </a:lnTo>
                  <a:lnTo>
                    <a:pt x="8522437" y="693432"/>
                  </a:lnTo>
                  <a:close/>
                </a:path>
                <a:path w="8566785" h="852169">
                  <a:moveTo>
                    <a:pt x="8566506" y="693432"/>
                  </a:moveTo>
                  <a:lnTo>
                    <a:pt x="8566455" y="158750"/>
                  </a:lnTo>
                  <a:lnTo>
                    <a:pt x="8558822" y="111760"/>
                  </a:lnTo>
                  <a:lnTo>
                    <a:pt x="8538375" y="69850"/>
                  </a:lnTo>
                  <a:lnTo>
                    <a:pt x="8533486" y="64465"/>
                  </a:lnTo>
                  <a:lnTo>
                    <a:pt x="8533486" y="693432"/>
                  </a:lnTo>
                  <a:lnTo>
                    <a:pt x="8532787" y="706132"/>
                  </a:lnTo>
                  <a:lnTo>
                    <a:pt x="8518068" y="753110"/>
                  </a:lnTo>
                  <a:lnTo>
                    <a:pt x="8487080" y="791210"/>
                  </a:lnTo>
                  <a:lnTo>
                    <a:pt x="8443760" y="814070"/>
                  </a:lnTo>
                  <a:lnTo>
                    <a:pt x="8418881" y="819150"/>
                  </a:lnTo>
                  <a:lnTo>
                    <a:pt x="147091" y="819150"/>
                  </a:lnTo>
                  <a:lnTo>
                    <a:pt x="79171" y="789952"/>
                  </a:lnTo>
                  <a:lnTo>
                    <a:pt x="48171" y="753110"/>
                  </a:lnTo>
                  <a:lnTo>
                    <a:pt x="33578" y="704850"/>
                  </a:lnTo>
                  <a:lnTo>
                    <a:pt x="33032" y="693432"/>
                  </a:lnTo>
                  <a:lnTo>
                    <a:pt x="33045" y="158750"/>
                  </a:lnTo>
                  <a:lnTo>
                    <a:pt x="43116" y="110490"/>
                  </a:lnTo>
                  <a:lnTo>
                    <a:pt x="70497" y="69850"/>
                  </a:lnTo>
                  <a:lnTo>
                    <a:pt x="111074" y="43180"/>
                  </a:lnTo>
                  <a:lnTo>
                    <a:pt x="160705" y="33020"/>
                  </a:lnTo>
                  <a:lnTo>
                    <a:pt x="8406181" y="33020"/>
                  </a:lnTo>
                  <a:lnTo>
                    <a:pt x="8444281" y="39370"/>
                  </a:lnTo>
                  <a:lnTo>
                    <a:pt x="8487448" y="62230"/>
                  </a:lnTo>
                  <a:lnTo>
                    <a:pt x="8518322" y="100330"/>
                  </a:lnTo>
                  <a:lnTo>
                    <a:pt x="8532914" y="147320"/>
                  </a:lnTo>
                  <a:lnTo>
                    <a:pt x="8533486" y="693432"/>
                  </a:lnTo>
                  <a:lnTo>
                    <a:pt x="8533486" y="64465"/>
                  </a:lnTo>
                  <a:lnTo>
                    <a:pt x="8507260" y="35560"/>
                  </a:lnTo>
                  <a:lnTo>
                    <a:pt x="8452650" y="7620"/>
                  </a:lnTo>
                  <a:lnTo>
                    <a:pt x="8406181" y="0"/>
                  </a:lnTo>
                  <a:lnTo>
                    <a:pt x="159092" y="0"/>
                  </a:lnTo>
                  <a:lnTo>
                    <a:pt x="96913" y="12700"/>
                  </a:lnTo>
                  <a:lnTo>
                    <a:pt x="57353" y="38100"/>
                  </a:lnTo>
                  <a:lnTo>
                    <a:pt x="26644" y="72390"/>
                  </a:lnTo>
                  <a:lnTo>
                    <a:pt x="6858" y="114300"/>
                  </a:lnTo>
                  <a:lnTo>
                    <a:pt x="38" y="158750"/>
                  </a:lnTo>
                  <a:lnTo>
                    <a:pt x="0" y="693432"/>
                  </a:lnTo>
                  <a:lnTo>
                    <a:pt x="952" y="709942"/>
                  </a:lnTo>
                  <a:lnTo>
                    <a:pt x="13106" y="755650"/>
                  </a:lnTo>
                  <a:lnTo>
                    <a:pt x="37503" y="795032"/>
                  </a:lnTo>
                  <a:lnTo>
                    <a:pt x="71843" y="825500"/>
                  </a:lnTo>
                  <a:lnTo>
                    <a:pt x="113957" y="845820"/>
                  </a:lnTo>
                  <a:lnTo>
                    <a:pt x="145478" y="852170"/>
                  </a:lnTo>
                  <a:lnTo>
                    <a:pt x="8423948" y="852170"/>
                  </a:lnTo>
                  <a:lnTo>
                    <a:pt x="8469681" y="839470"/>
                  </a:lnTo>
                  <a:lnTo>
                    <a:pt x="8503945" y="819150"/>
                  </a:lnTo>
                  <a:lnTo>
                    <a:pt x="8539772" y="781050"/>
                  </a:lnTo>
                  <a:lnTo>
                    <a:pt x="8559597" y="739152"/>
                  </a:lnTo>
                  <a:lnTo>
                    <a:pt x="8566506" y="6934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7639" y="2865411"/>
              <a:ext cx="8511540" cy="1041400"/>
            </a:xfrm>
            <a:custGeom>
              <a:avLst/>
              <a:gdLst/>
              <a:ahLst/>
              <a:cxnLst/>
              <a:rect l="l" t="t" r="r" b="b"/>
              <a:pathLst>
                <a:path w="8511540" h="1041400">
                  <a:moveTo>
                    <a:pt x="8337931" y="1041399"/>
                  </a:moveTo>
                  <a:lnTo>
                    <a:pt x="173570" y="1041399"/>
                  </a:lnTo>
                  <a:lnTo>
                    <a:pt x="127429" y="1035198"/>
                  </a:lnTo>
                  <a:lnTo>
                    <a:pt x="85966" y="1017698"/>
                  </a:lnTo>
                  <a:lnTo>
                    <a:pt x="50838" y="990552"/>
                  </a:lnTo>
                  <a:lnTo>
                    <a:pt x="23697" y="955416"/>
                  </a:lnTo>
                  <a:lnTo>
                    <a:pt x="6200" y="913944"/>
                  </a:lnTo>
                  <a:lnTo>
                    <a:pt x="0" y="867790"/>
                  </a:lnTo>
                  <a:lnTo>
                    <a:pt x="0" y="173608"/>
                  </a:lnTo>
                  <a:lnTo>
                    <a:pt x="6200" y="127454"/>
                  </a:lnTo>
                  <a:lnTo>
                    <a:pt x="23697" y="85983"/>
                  </a:lnTo>
                  <a:lnTo>
                    <a:pt x="50838" y="50846"/>
                  </a:lnTo>
                  <a:lnTo>
                    <a:pt x="85966" y="23700"/>
                  </a:lnTo>
                  <a:lnTo>
                    <a:pt x="127429" y="6201"/>
                  </a:lnTo>
                  <a:lnTo>
                    <a:pt x="173570" y="0"/>
                  </a:lnTo>
                  <a:lnTo>
                    <a:pt x="8337931" y="0"/>
                  </a:lnTo>
                  <a:lnTo>
                    <a:pt x="8384084" y="6201"/>
                  </a:lnTo>
                  <a:lnTo>
                    <a:pt x="8425556" y="23700"/>
                  </a:lnTo>
                  <a:lnTo>
                    <a:pt x="8460692" y="50846"/>
                  </a:lnTo>
                  <a:lnTo>
                    <a:pt x="8487838" y="85983"/>
                  </a:lnTo>
                  <a:lnTo>
                    <a:pt x="8505338" y="127454"/>
                  </a:lnTo>
                  <a:lnTo>
                    <a:pt x="8511540" y="173608"/>
                  </a:lnTo>
                  <a:lnTo>
                    <a:pt x="8511540" y="867790"/>
                  </a:lnTo>
                  <a:lnTo>
                    <a:pt x="8505338" y="913944"/>
                  </a:lnTo>
                  <a:lnTo>
                    <a:pt x="8487838" y="955416"/>
                  </a:lnTo>
                  <a:lnTo>
                    <a:pt x="8460692" y="990552"/>
                  </a:lnTo>
                  <a:lnTo>
                    <a:pt x="8425556" y="1017698"/>
                  </a:lnTo>
                  <a:lnTo>
                    <a:pt x="8384084" y="1035198"/>
                  </a:lnTo>
                  <a:lnTo>
                    <a:pt x="8337931" y="1041399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0157" y="2838360"/>
              <a:ext cx="8566785" cy="1096010"/>
            </a:xfrm>
            <a:custGeom>
              <a:avLst/>
              <a:gdLst/>
              <a:ahLst/>
              <a:cxnLst/>
              <a:rect l="l" t="t" r="r" b="b"/>
              <a:pathLst>
                <a:path w="8566785" h="1096010">
                  <a:moveTo>
                    <a:pt x="8522437" y="896620"/>
                  </a:moveTo>
                  <a:lnTo>
                    <a:pt x="8522398" y="199390"/>
                  </a:lnTo>
                  <a:lnTo>
                    <a:pt x="8515655" y="154940"/>
                  </a:lnTo>
                  <a:lnTo>
                    <a:pt x="8511451" y="146164"/>
                  </a:lnTo>
                  <a:lnTo>
                    <a:pt x="8511451" y="894080"/>
                  </a:lnTo>
                  <a:lnTo>
                    <a:pt x="8511400" y="896620"/>
                  </a:lnTo>
                  <a:lnTo>
                    <a:pt x="8504606" y="939800"/>
                  </a:lnTo>
                  <a:lnTo>
                    <a:pt x="8485797" y="977900"/>
                  </a:lnTo>
                  <a:lnTo>
                    <a:pt x="8457349" y="1009650"/>
                  </a:lnTo>
                  <a:lnTo>
                    <a:pt x="8421167" y="1031240"/>
                  </a:lnTo>
                  <a:lnTo>
                    <a:pt x="8379003" y="1041400"/>
                  </a:lnTo>
                  <a:lnTo>
                    <a:pt x="201104" y="1041400"/>
                  </a:lnTo>
                  <a:lnTo>
                    <a:pt x="142875" y="1029970"/>
                  </a:lnTo>
                  <a:lnTo>
                    <a:pt x="107048" y="1007110"/>
                  </a:lnTo>
                  <a:lnTo>
                    <a:pt x="79095" y="976630"/>
                  </a:lnTo>
                  <a:lnTo>
                    <a:pt x="61112" y="937260"/>
                  </a:lnTo>
                  <a:lnTo>
                    <a:pt x="55041" y="896620"/>
                  </a:lnTo>
                  <a:lnTo>
                    <a:pt x="55041" y="199390"/>
                  </a:lnTo>
                  <a:lnTo>
                    <a:pt x="61912" y="156210"/>
                  </a:lnTo>
                  <a:lnTo>
                    <a:pt x="80606" y="118110"/>
                  </a:lnTo>
                  <a:lnTo>
                    <a:pt x="109181" y="87630"/>
                  </a:lnTo>
                  <a:lnTo>
                    <a:pt x="145465" y="66040"/>
                  </a:lnTo>
                  <a:lnTo>
                    <a:pt x="187604" y="55880"/>
                  </a:lnTo>
                  <a:lnTo>
                    <a:pt x="202450" y="54610"/>
                  </a:lnTo>
                  <a:lnTo>
                    <a:pt x="8365401" y="54610"/>
                  </a:lnTo>
                  <a:lnTo>
                    <a:pt x="8436280" y="73660"/>
                  </a:lnTo>
                  <a:lnTo>
                    <a:pt x="8469808" y="99060"/>
                  </a:lnTo>
                  <a:lnTo>
                    <a:pt x="8494560" y="133350"/>
                  </a:lnTo>
                  <a:lnTo>
                    <a:pt x="8508911" y="172720"/>
                  </a:lnTo>
                  <a:lnTo>
                    <a:pt x="8511451" y="894080"/>
                  </a:lnTo>
                  <a:lnTo>
                    <a:pt x="8511451" y="146164"/>
                  </a:lnTo>
                  <a:lnTo>
                    <a:pt x="8465985" y="80010"/>
                  </a:lnTo>
                  <a:lnTo>
                    <a:pt x="8427517" y="57150"/>
                  </a:lnTo>
                  <a:lnTo>
                    <a:pt x="8365401" y="44450"/>
                  </a:lnTo>
                  <a:lnTo>
                    <a:pt x="185915" y="44450"/>
                  </a:lnTo>
                  <a:lnTo>
                    <a:pt x="126898" y="62230"/>
                  </a:lnTo>
                  <a:lnTo>
                    <a:pt x="90512" y="90170"/>
                  </a:lnTo>
                  <a:lnTo>
                    <a:pt x="63271" y="125730"/>
                  </a:lnTo>
                  <a:lnTo>
                    <a:pt x="47294" y="168910"/>
                  </a:lnTo>
                  <a:lnTo>
                    <a:pt x="44018" y="896620"/>
                  </a:lnTo>
                  <a:lnTo>
                    <a:pt x="44627" y="910590"/>
                  </a:lnTo>
                  <a:lnTo>
                    <a:pt x="55943" y="956310"/>
                  </a:lnTo>
                  <a:lnTo>
                    <a:pt x="79273" y="994410"/>
                  </a:lnTo>
                  <a:lnTo>
                    <a:pt x="112610" y="1024890"/>
                  </a:lnTo>
                  <a:lnTo>
                    <a:pt x="153593" y="1045210"/>
                  </a:lnTo>
                  <a:lnTo>
                    <a:pt x="201104" y="1052830"/>
                  </a:lnTo>
                  <a:lnTo>
                    <a:pt x="8364639" y="1052830"/>
                  </a:lnTo>
                  <a:lnTo>
                    <a:pt x="8411502" y="1045210"/>
                  </a:lnTo>
                  <a:lnTo>
                    <a:pt x="8464728" y="1017270"/>
                  </a:lnTo>
                  <a:lnTo>
                    <a:pt x="8495208" y="984250"/>
                  </a:lnTo>
                  <a:lnTo>
                    <a:pt x="8515261" y="943610"/>
                  </a:lnTo>
                  <a:lnTo>
                    <a:pt x="8522437" y="896620"/>
                  </a:lnTo>
                  <a:close/>
                </a:path>
                <a:path w="8566785" h="1096010">
                  <a:moveTo>
                    <a:pt x="8566518" y="896620"/>
                  </a:moveTo>
                  <a:lnTo>
                    <a:pt x="8566455" y="199390"/>
                  </a:lnTo>
                  <a:lnTo>
                    <a:pt x="8562124" y="160020"/>
                  </a:lnTo>
                  <a:lnTo>
                    <a:pt x="8550186" y="121920"/>
                  </a:lnTo>
                  <a:lnTo>
                    <a:pt x="8533486" y="91440"/>
                  </a:lnTo>
                  <a:lnTo>
                    <a:pt x="8533486" y="896620"/>
                  </a:lnTo>
                  <a:lnTo>
                    <a:pt x="8532660" y="913130"/>
                  </a:lnTo>
                  <a:lnTo>
                    <a:pt x="8520214" y="961390"/>
                  </a:lnTo>
                  <a:lnTo>
                    <a:pt x="8494954" y="1002030"/>
                  </a:lnTo>
                  <a:lnTo>
                    <a:pt x="8459267" y="1035050"/>
                  </a:lnTo>
                  <a:lnTo>
                    <a:pt x="8415185" y="1056640"/>
                  </a:lnTo>
                  <a:lnTo>
                    <a:pt x="8382305" y="1062990"/>
                  </a:lnTo>
                  <a:lnTo>
                    <a:pt x="183654" y="1062990"/>
                  </a:lnTo>
                  <a:lnTo>
                    <a:pt x="120738" y="1042670"/>
                  </a:lnTo>
                  <a:lnTo>
                    <a:pt x="82042" y="1014730"/>
                  </a:lnTo>
                  <a:lnTo>
                    <a:pt x="53136" y="975360"/>
                  </a:lnTo>
                  <a:lnTo>
                    <a:pt x="36322" y="929640"/>
                  </a:lnTo>
                  <a:lnTo>
                    <a:pt x="33032" y="896620"/>
                  </a:lnTo>
                  <a:lnTo>
                    <a:pt x="33045" y="199390"/>
                  </a:lnTo>
                  <a:lnTo>
                    <a:pt x="40601" y="151130"/>
                  </a:lnTo>
                  <a:lnTo>
                    <a:pt x="61798" y="106680"/>
                  </a:lnTo>
                  <a:lnTo>
                    <a:pt x="94335" y="71120"/>
                  </a:lnTo>
                  <a:lnTo>
                    <a:pt x="135877" y="45720"/>
                  </a:lnTo>
                  <a:lnTo>
                    <a:pt x="184238" y="34290"/>
                  </a:lnTo>
                  <a:lnTo>
                    <a:pt x="201371" y="33020"/>
                  </a:lnTo>
                  <a:lnTo>
                    <a:pt x="8365401" y="33020"/>
                  </a:lnTo>
                  <a:lnTo>
                    <a:pt x="8445805" y="53340"/>
                  </a:lnTo>
                  <a:lnTo>
                    <a:pt x="8484527" y="82550"/>
                  </a:lnTo>
                  <a:lnTo>
                    <a:pt x="8513369" y="121920"/>
                  </a:lnTo>
                  <a:lnTo>
                    <a:pt x="8530133" y="167640"/>
                  </a:lnTo>
                  <a:lnTo>
                    <a:pt x="8533486" y="896620"/>
                  </a:lnTo>
                  <a:lnTo>
                    <a:pt x="8533486" y="91440"/>
                  </a:lnTo>
                  <a:lnTo>
                    <a:pt x="8531403" y="87630"/>
                  </a:lnTo>
                  <a:lnTo>
                    <a:pt x="8506752" y="58420"/>
                  </a:lnTo>
                  <a:lnTo>
                    <a:pt x="8476793" y="34290"/>
                  </a:lnTo>
                  <a:lnTo>
                    <a:pt x="8474723" y="33020"/>
                  </a:lnTo>
                  <a:lnTo>
                    <a:pt x="8460283" y="24130"/>
                  </a:lnTo>
                  <a:lnTo>
                    <a:pt x="8423948" y="8890"/>
                  </a:lnTo>
                  <a:lnTo>
                    <a:pt x="8384451" y="1270"/>
                  </a:lnTo>
                  <a:lnTo>
                    <a:pt x="8365401" y="0"/>
                  </a:lnTo>
                  <a:lnTo>
                    <a:pt x="199783" y="0"/>
                  </a:lnTo>
                  <a:lnTo>
                    <a:pt x="140093" y="10160"/>
                  </a:lnTo>
                  <a:lnTo>
                    <a:pt x="104076" y="25400"/>
                  </a:lnTo>
                  <a:lnTo>
                    <a:pt x="72059" y="46990"/>
                  </a:lnTo>
                  <a:lnTo>
                    <a:pt x="45034" y="74930"/>
                  </a:lnTo>
                  <a:lnTo>
                    <a:pt x="23672" y="106680"/>
                  </a:lnTo>
                  <a:lnTo>
                    <a:pt x="8648" y="142240"/>
                  </a:lnTo>
                  <a:lnTo>
                    <a:pt x="863" y="181610"/>
                  </a:lnTo>
                  <a:lnTo>
                    <a:pt x="0" y="896620"/>
                  </a:lnTo>
                  <a:lnTo>
                    <a:pt x="1155" y="916940"/>
                  </a:lnTo>
                  <a:lnTo>
                    <a:pt x="9448" y="956310"/>
                  </a:lnTo>
                  <a:lnTo>
                    <a:pt x="24866" y="991870"/>
                  </a:lnTo>
                  <a:lnTo>
                    <a:pt x="46799" y="1024890"/>
                  </a:lnTo>
                  <a:lnTo>
                    <a:pt x="74193" y="1051560"/>
                  </a:lnTo>
                  <a:lnTo>
                    <a:pt x="106349" y="1073150"/>
                  </a:lnTo>
                  <a:lnTo>
                    <a:pt x="142633" y="1088390"/>
                  </a:lnTo>
                  <a:lnTo>
                    <a:pt x="182067" y="1096010"/>
                  </a:lnTo>
                  <a:lnTo>
                    <a:pt x="8387372" y="1096010"/>
                  </a:lnTo>
                  <a:lnTo>
                    <a:pt x="8426488" y="1087120"/>
                  </a:lnTo>
                  <a:lnTo>
                    <a:pt x="8462569" y="1071880"/>
                  </a:lnTo>
                  <a:lnTo>
                    <a:pt x="8508670" y="1036320"/>
                  </a:lnTo>
                  <a:lnTo>
                    <a:pt x="8542833" y="990600"/>
                  </a:lnTo>
                  <a:lnTo>
                    <a:pt x="8557819" y="953770"/>
                  </a:lnTo>
                  <a:lnTo>
                    <a:pt x="8565693" y="914400"/>
                  </a:lnTo>
                  <a:lnTo>
                    <a:pt x="8566518" y="8966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7639" y="4107472"/>
              <a:ext cx="8511540" cy="800100"/>
            </a:xfrm>
            <a:custGeom>
              <a:avLst/>
              <a:gdLst/>
              <a:ahLst/>
              <a:cxnLst/>
              <a:rect l="l" t="t" r="r" b="b"/>
              <a:pathLst>
                <a:path w="8511540" h="800100">
                  <a:moveTo>
                    <a:pt x="8378189" y="800100"/>
                  </a:moveTo>
                  <a:lnTo>
                    <a:pt x="133350" y="800100"/>
                  </a:lnTo>
                  <a:lnTo>
                    <a:pt x="91201" y="793302"/>
                  </a:lnTo>
                  <a:lnTo>
                    <a:pt x="54595" y="774374"/>
                  </a:lnTo>
                  <a:lnTo>
                    <a:pt x="25727" y="745510"/>
                  </a:lnTo>
                  <a:lnTo>
                    <a:pt x="6797" y="708902"/>
                  </a:lnTo>
                  <a:lnTo>
                    <a:pt x="0" y="666750"/>
                  </a:lnTo>
                  <a:lnTo>
                    <a:pt x="0" y="133350"/>
                  </a:lnTo>
                  <a:lnTo>
                    <a:pt x="6797" y="91196"/>
                  </a:lnTo>
                  <a:lnTo>
                    <a:pt x="25727" y="54589"/>
                  </a:lnTo>
                  <a:lnTo>
                    <a:pt x="54595" y="25725"/>
                  </a:lnTo>
                  <a:lnTo>
                    <a:pt x="91201" y="6796"/>
                  </a:lnTo>
                  <a:lnTo>
                    <a:pt x="133350" y="0"/>
                  </a:lnTo>
                  <a:lnTo>
                    <a:pt x="8378189" y="0"/>
                  </a:lnTo>
                  <a:lnTo>
                    <a:pt x="8420343" y="6796"/>
                  </a:lnTo>
                  <a:lnTo>
                    <a:pt x="8456950" y="25725"/>
                  </a:lnTo>
                  <a:lnTo>
                    <a:pt x="8485813" y="54589"/>
                  </a:lnTo>
                  <a:lnTo>
                    <a:pt x="8504742" y="91196"/>
                  </a:lnTo>
                  <a:lnTo>
                    <a:pt x="8511540" y="133350"/>
                  </a:lnTo>
                  <a:lnTo>
                    <a:pt x="8511540" y="666750"/>
                  </a:lnTo>
                  <a:lnTo>
                    <a:pt x="8504742" y="708902"/>
                  </a:lnTo>
                  <a:lnTo>
                    <a:pt x="8485813" y="745510"/>
                  </a:lnTo>
                  <a:lnTo>
                    <a:pt x="8456950" y="774374"/>
                  </a:lnTo>
                  <a:lnTo>
                    <a:pt x="8420343" y="793302"/>
                  </a:lnTo>
                  <a:lnTo>
                    <a:pt x="8378189" y="80010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0157" y="4080433"/>
              <a:ext cx="8566785" cy="854710"/>
            </a:xfrm>
            <a:custGeom>
              <a:avLst/>
              <a:gdLst/>
              <a:ahLst/>
              <a:cxnLst/>
              <a:rect l="l" t="t" r="r" b="b"/>
              <a:pathLst>
                <a:path w="8566785" h="854710">
                  <a:moveTo>
                    <a:pt x="8522449" y="160020"/>
                  </a:moveTo>
                  <a:lnTo>
                    <a:pt x="8522005" y="149860"/>
                  </a:lnTo>
                  <a:lnTo>
                    <a:pt x="8511502" y="114515"/>
                  </a:lnTo>
                  <a:lnTo>
                    <a:pt x="8511502" y="160020"/>
                  </a:lnTo>
                  <a:lnTo>
                    <a:pt x="8511451" y="693420"/>
                  </a:lnTo>
                  <a:lnTo>
                    <a:pt x="8502688" y="736600"/>
                  </a:lnTo>
                  <a:lnTo>
                    <a:pt x="8479701" y="769620"/>
                  </a:lnTo>
                  <a:lnTo>
                    <a:pt x="8435886" y="796290"/>
                  </a:lnTo>
                  <a:lnTo>
                    <a:pt x="8415185" y="800100"/>
                  </a:lnTo>
                  <a:lnTo>
                    <a:pt x="148539" y="800100"/>
                  </a:lnTo>
                  <a:lnTo>
                    <a:pt x="109258" y="787400"/>
                  </a:lnTo>
                  <a:lnTo>
                    <a:pt x="100444" y="781050"/>
                  </a:lnTo>
                  <a:lnTo>
                    <a:pt x="92519" y="775970"/>
                  </a:lnTo>
                  <a:lnTo>
                    <a:pt x="67056" y="744220"/>
                  </a:lnTo>
                  <a:lnTo>
                    <a:pt x="55333" y="703580"/>
                  </a:lnTo>
                  <a:lnTo>
                    <a:pt x="55029" y="160020"/>
                  </a:lnTo>
                  <a:lnTo>
                    <a:pt x="55600" y="148590"/>
                  </a:lnTo>
                  <a:lnTo>
                    <a:pt x="68326" y="109220"/>
                  </a:lnTo>
                  <a:lnTo>
                    <a:pt x="94449" y="78740"/>
                  </a:lnTo>
                  <a:lnTo>
                    <a:pt x="130606" y="59690"/>
                  </a:lnTo>
                  <a:lnTo>
                    <a:pt x="162166" y="54610"/>
                  </a:lnTo>
                  <a:lnTo>
                    <a:pt x="8405660" y="54610"/>
                  </a:lnTo>
                  <a:lnTo>
                    <a:pt x="8465985" y="73660"/>
                  </a:lnTo>
                  <a:lnTo>
                    <a:pt x="8494192" y="102870"/>
                  </a:lnTo>
                  <a:lnTo>
                    <a:pt x="8509673" y="140970"/>
                  </a:lnTo>
                  <a:lnTo>
                    <a:pt x="8511502" y="160020"/>
                  </a:lnTo>
                  <a:lnTo>
                    <a:pt x="8511502" y="114515"/>
                  </a:lnTo>
                  <a:lnTo>
                    <a:pt x="8480603" y="71120"/>
                  </a:lnTo>
                  <a:lnTo>
                    <a:pt x="8441233" y="49530"/>
                  </a:lnTo>
                  <a:lnTo>
                    <a:pt x="8418487" y="44450"/>
                  </a:lnTo>
                  <a:lnTo>
                    <a:pt x="149669" y="44450"/>
                  </a:lnTo>
                  <a:lnTo>
                    <a:pt x="105816" y="58420"/>
                  </a:lnTo>
                  <a:lnTo>
                    <a:pt x="87083" y="71120"/>
                  </a:lnTo>
                  <a:lnTo>
                    <a:pt x="78790" y="77470"/>
                  </a:lnTo>
                  <a:lnTo>
                    <a:pt x="53454" y="114300"/>
                  </a:lnTo>
                  <a:lnTo>
                    <a:pt x="44043" y="160020"/>
                  </a:lnTo>
                  <a:lnTo>
                    <a:pt x="44056" y="695960"/>
                  </a:lnTo>
                  <a:lnTo>
                    <a:pt x="52819" y="739140"/>
                  </a:lnTo>
                  <a:lnTo>
                    <a:pt x="77622" y="775970"/>
                  </a:lnTo>
                  <a:lnTo>
                    <a:pt x="136423" y="808990"/>
                  </a:lnTo>
                  <a:lnTo>
                    <a:pt x="160820" y="811530"/>
                  </a:lnTo>
                  <a:lnTo>
                    <a:pt x="8404898" y="811530"/>
                  </a:lnTo>
                  <a:lnTo>
                    <a:pt x="8450504" y="802640"/>
                  </a:lnTo>
                  <a:lnTo>
                    <a:pt x="8487842" y="777240"/>
                  </a:lnTo>
                  <a:lnTo>
                    <a:pt x="8513102" y="740410"/>
                  </a:lnTo>
                  <a:lnTo>
                    <a:pt x="8522437" y="695960"/>
                  </a:lnTo>
                  <a:lnTo>
                    <a:pt x="8522449" y="160020"/>
                  </a:lnTo>
                  <a:close/>
                </a:path>
                <a:path w="8566785" h="854710">
                  <a:moveTo>
                    <a:pt x="8566506" y="695960"/>
                  </a:moveTo>
                  <a:lnTo>
                    <a:pt x="8566455" y="160020"/>
                  </a:lnTo>
                  <a:lnTo>
                    <a:pt x="8558822" y="111760"/>
                  </a:lnTo>
                  <a:lnTo>
                    <a:pt x="8538248" y="69850"/>
                  </a:lnTo>
                  <a:lnTo>
                    <a:pt x="8533486" y="64630"/>
                  </a:lnTo>
                  <a:lnTo>
                    <a:pt x="8533486" y="160020"/>
                  </a:lnTo>
                  <a:lnTo>
                    <a:pt x="8533473" y="695960"/>
                  </a:lnTo>
                  <a:lnTo>
                    <a:pt x="8523389" y="744220"/>
                  </a:lnTo>
                  <a:lnTo>
                    <a:pt x="8495970" y="784860"/>
                  </a:lnTo>
                  <a:lnTo>
                    <a:pt x="8455203" y="812800"/>
                  </a:lnTo>
                  <a:lnTo>
                    <a:pt x="8405419" y="822960"/>
                  </a:lnTo>
                  <a:lnTo>
                    <a:pt x="160820" y="822960"/>
                  </a:lnTo>
                  <a:lnTo>
                    <a:pt x="99682" y="806450"/>
                  </a:lnTo>
                  <a:lnTo>
                    <a:pt x="62014" y="775970"/>
                  </a:lnTo>
                  <a:lnTo>
                    <a:pt x="38633" y="732790"/>
                  </a:lnTo>
                  <a:lnTo>
                    <a:pt x="33032" y="160020"/>
                  </a:lnTo>
                  <a:lnTo>
                    <a:pt x="33629" y="147320"/>
                  </a:lnTo>
                  <a:lnTo>
                    <a:pt x="48514" y="100330"/>
                  </a:lnTo>
                  <a:lnTo>
                    <a:pt x="111302" y="43180"/>
                  </a:lnTo>
                  <a:lnTo>
                    <a:pt x="161086" y="33020"/>
                  </a:lnTo>
                  <a:lnTo>
                    <a:pt x="8405660" y="33020"/>
                  </a:lnTo>
                  <a:lnTo>
                    <a:pt x="8444014" y="39370"/>
                  </a:lnTo>
                  <a:lnTo>
                    <a:pt x="8487207" y="62230"/>
                  </a:lnTo>
                  <a:lnTo>
                    <a:pt x="8518195" y="100330"/>
                  </a:lnTo>
                  <a:lnTo>
                    <a:pt x="8532914" y="148590"/>
                  </a:lnTo>
                  <a:lnTo>
                    <a:pt x="8533486" y="160020"/>
                  </a:lnTo>
                  <a:lnTo>
                    <a:pt x="8533486" y="64630"/>
                  </a:lnTo>
                  <a:lnTo>
                    <a:pt x="8507019" y="35560"/>
                  </a:lnTo>
                  <a:lnTo>
                    <a:pt x="8503450" y="33020"/>
                  </a:lnTo>
                  <a:lnTo>
                    <a:pt x="8494560" y="26670"/>
                  </a:lnTo>
                  <a:lnTo>
                    <a:pt x="8452282" y="7620"/>
                  </a:lnTo>
                  <a:lnTo>
                    <a:pt x="8405660" y="0"/>
                  </a:lnTo>
                  <a:lnTo>
                    <a:pt x="159473" y="0"/>
                  </a:lnTo>
                  <a:lnTo>
                    <a:pt x="96939" y="13970"/>
                  </a:lnTo>
                  <a:lnTo>
                    <a:pt x="57645" y="38100"/>
                  </a:lnTo>
                  <a:lnTo>
                    <a:pt x="26695" y="72390"/>
                  </a:lnTo>
                  <a:lnTo>
                    <a:pt x="6858" y="114300"/>
                  </a:lnTo>
                  <a:lnTo>
                    <a:pt x="38" y="160020"/>
                  </a:lnTo>
                  <a:lnTo>
                    <a:pt x="0" y="695960"/>
                  </a:lnTo>
                  <a:lnTo>
                    <a:pt x="939" y="712470"/>
                  </a:lnTo>
                  <a:lnTo>
                    <a:pt x="13157" y="758190"/>
                  </a:lnTo>
                  <a:lnTo>
                    <a:pt x="37604" y="797560"/>
                  </a:lnTo>
                  <a:lnTo>
                    <a:pt x="72034" y="828040"/>
                  </a:lnTo>
                  <a:lnTo>
                    <a:pt x="114249" y="848360"/>
                  </a:lnTo>
                  <a:lnTo>
                    <a:pt x="145859" y="854710"/>
                  </a:lnTo>
                  <a:lnTo>
                    <a:pt x="8423453" y="854710"/>
                  </a:lnTo>
                  <a:lnTo>
                    <a:pt x="8469414" y="842010"/>
                  </a:lnTo>
                  <a:lnTo>
                    <a:pt x="8530768" y="796290"/>
                  </a:lnTo>
                  <a:lnTo>
                    <a:pt x="8554377" y="755650"/>
                  </a:lnTo>
                  <a:lnTo>
                    <a:pt x="8565820" y="709930"/>
                  </a:lnTo>
                  <a:lnTo>
                    <a:pt x="8566506" y="6959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639" y="5153329"/>
              <a:ext cx="8511540" cy="800100"/>
            </a:xfrm>
            <a:custGeom>
              <a:avLst/>
              <a:gdLst/>
              <a:ahLst/>
              <a:cxnLst/>
              <a:rect l="l" t="t" r="r" b="b"/>
              <a:pathLst>
                <a:path w="8511540" h="800100">
                  <a:moveTo>
                    <a:pt x="8378189" y="800099"/>
                  </a:moveTo>
                  <a:lnTo>
                    <a:pt x="133350" y="800099"/>
                  </a:lnTo>
                  <a:lnTo>
                    <a:pt x="91201" y="793300"/>
                  </a:lnTo>
                  <a:lnTo>
                    <a:pt x="54595" y="774370"/>
                  </a:lnTo>
                  <a:lnTo>
                    <a:pt x="25727" y="745504"/>
                  </a:lnTo>
                  <a:lnTo>
                    <a:pt x="6797" y="708898"/>
                  </a:lnTo>
                  <a:lnTo>
                    <a:pt x="0" y="666749"/>
                  </a:lnTo>
                  <a:lnTo>
                    <a:pt x="0" y="133349"/>
                  </a:lnTo>
                  <a:lnTo>
                    <a:pt x="6797" y="91196"/>
                  </a:lnTo>
                  <a:lnTo>
                    <a:pt x="25727" y="54589"/>
                  </a:lnTo>
                  <a:lnTo>
                    <a:pt x="54595" y="25725"/>
                  </a:lnTo>
                  <a:lnTo>
                    <a:pt x="91201" y="6796"/>
                  </a:lnTo>
                  <a:lnTo>
                    <a:pt x="133350" y="0"/>
                  </a:lnTo>
                  <a:lnTo>
                    <a:pt x="8378189" y="0"/>
                  </a:lnTo>
                  <a:lnTo>
                    <a:pt x="8420343" y="6796"/>
                  </a:lnTo>
                  <a:lnTo>
                    <a:pt x="8456950" y="25725"/>
                  </a:lnTo>
                  <a:lnTo>
                    <a:pt x="8485813" y="54589"/>
                  </a:lnTo>
                  <a:lnTo>
                    <a:pt x="8504742" y="91196"/>
                  </a:lnTo>
                  <a:lnTo>
                    <a:pt x="8511540" y="133349"/>
                  </a:lnTo>
                  <a:lnTo>
                    <a:pt x="8511540" y="666749"/>
                  </a:lnTo>
                  <a:lnTo>
                    <a:pt x="8504742" y="708898"/>
                  </a:lnTo>
                  <a:lnTo>
                    <a:pt x="8485813" y="745504"/>
                  </a:lnTo>
                  <a:lnTo>
                    <a:pt x="8456950" y="774370"/>
                  </a:lnTo>
                  <a:lnTo>
                    <a:pt x="8420343" y="793300"/>
                  </a:lnTo>
                  <a:lnTo>
                    <a:pt x="8378189" y="800099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0157" y="5126266"/>
              <a:ext cx="8566785" cy="854710"/>
            </a:xfrm>
            <a:custGeom>
              <a:avLst/>
              <a:gdLst/>
              <a:ahLst/>
              <a:cxnLst/>
              <a:rect l="l" t="t" r="r" b="b"/>
              <a:pathLst>
                <a:path w="8566785" h="854710">
                  <a:moveTo>
                    <a:pt x="8522437" y="695960"/>
                  </a:moveTo>
                  <a:lnTo>
                    <a:pt x="8522398" y="160007"/>
                  </a:lnTo>
                  <a:lnTo>
                    <a:pt x="8513737" y="116827"/>
                  </a:lnTo>
                  <a:lnTo>
                    <a:pt x="8511502" y="113411"/>
                  </a:lnTo>
                  <a:lnTo>
                    <a:pt x="8511502" y="160007"/>
                  </a:lnTo>
                  <a:lnTo>
                    <a:pt x="8511451" y="693407"/>
                  </a:lnTo>
                  <a:lnTo>
                    <a:pt x="8502688" y="736600"/>
                  </a:lnTo>
                  <a:lnTo>
                    <a:pt x="8479574" y="770890"/>
                  </a:lnTo>
                  <a:lnTo>
                    <a:pt x="8445678" y="792467"/>
                  </a:lnTo>
                  <a:lnTo>
                    <a:pt x="8415185" y="800100"/>
                  </a:lnTo>
                  <a:lnTo>
                    <a:pt x="148539" y="800100"/>
                  </a:lnTo>
                  <a:lnTo>
                    <a:pt x="109258" y="787400"/>
                  </a:lnTo>
                  <a:lnTo>
                    <a:pt x="100444" y="781050"/>
                  </a:lnTo>
                  <a:lnTo>
                    <a:pt x="92646" y="775957"/>
                  </a:lnTo>
                  <a:lnTo>
                    <a:pt x="67106" y="744207"/>
                  </a:lnTo>
                  <a:lnTo>
                    <a:pt x="55333" y="703567"/>
                  </a:lnTo>
                  <a:lnTo>
                    <a:pt x="55029" y="160007"/>
                  </a:lnTo>
                  <a:lnTo>
                    <a:pt x="55600" y="148577"/>
                  </a:lnTo>
                  <a:lnTo>
                    <a:pt x="68326" y="109207"/>
                  </a:lnTo>
                  <a:lnTo>
                    <a:pt x="94449" y="78727"/>
                  </a:lnTo>
                  <a:lnTo>
                    <a:pt x="130606" y="59677"/>
                  </a:lnTo>
                  <a:lnTo>
                    <a:pt x="151307" y="55880"/>
                  </a:lnTo>
                  <a:lnTo>
                    <a:pt x="8417992" y="55880"/>
                  </a:lnTo>
                  <a:lnTo>
                    <a:pt x="8473986" y="80010"/>
                  </a:lnTo>
                  <a:lnTo>
                    <a:pt x="8499386" y="111747"/>
                  </a:lnTo>
                  <a:lnTo>
                    <a:pt x="8511197" y="151130"/>
                  </a:lnTo>
                  <a:lnTo>
                    <a:pt x="8511502" y="160007"/>
                  </a:lnTo>
                  <a:lnTo>
                    <a:pt x="8511502" y="113411"/>
                  </a:lnTo>
                  <a:lnTo>
                    <a:pt x="8488858" y="78727"/>
                  </a:lnTo>
                  <a:lnTo>
                    <a:pt x="8462175" y="58407"/>
                  </a:lnTo>
                  <a:lnTo>
                    <a:pt x="8457032" y="55880"/>
                  </a:lnTo>
                  <a:lnTo>
                    <a:pt x="8451888" y="53327"/>
                  </a:lnTo>
                  <a:lnTo>
                    <a:pt x="8441233" y="49530"/>
                  </a:lnTo>
                  <a:lnTo>
                    <a:pt x="8418487" y="44450"/>
                  </a:lnTo>
                  <a:lnTo>
                    <a:pt x="149669" y="44450"/>
                  </a:lnTo>
                  <a:lnTo>
                    <a:pt x="105816" y="58407"/>
                  </a:lnTo>
                  <a:lnTo>
                    <a:pt x="87083" y="71107"/>
                  </a:lnTo>
                  <a:lnTo>
                    <a:pt x="78790" y="77457"/>
                  </a:lnTo>
                  <a:lnTo>
                    <a:pt x="53454" y="114300"/>
                  </a:lnTo>
                  <a:lnTo>
                    <a:pt x="44043" y="160007"/>
                  </a:lnTo>
                  <a:lnTo>
                    <a:pt x="44056" y="695960"/>
                  </a:lnTo>
                  <a:lnTo>
                    <a:pt x="52806" y="739140"/>
                  </a:lnTo>
                  <a:lnTo>
                    <a:pt x="77558" y="775957"/>
                  </a:lnTo>
                  <a:lnTo>
                    <a:pt x="114554" y="801357"/>
                  </a:lnTo>
                  <a:lnTo>
                    <a:pt x="160820" y="811517"/>
                  </a:lnTo>
                  <a:lnTo>
                    <a:pt x="8404898" y="811517"/>
                  </a:lnTo>
                  <a:lnTo>
                    <a:pt x="8450504" y="802640"/>
                  </a:lnTo>
                  <a:lnTo>
                    <a:pt x="8487702" y="777240"/>
                  </a:lnTo>
                  <a:lnTo>
                    <a:pt x="8512975" y="740410"/>
                  </a:lnTo>
                  <a:lnTo>
                    <a:pt x="8522437" y="695960"/>
                  </a:lnTo>
                  <a:close/>
                </a:path>
                <a:path w="8566785" h="854710">
                  <a:moveTo>
                    <a:pt x="8566506" y="695960"/>
                  </a:moveTo>
                  <a:lnTo>
                    <a:pt x="8566455" y="160007"/>
                  </a:lnTo>
                  <a:lnTo>
                    <a:pt x="8558822" y="111747"/>
                  </a:lnTo>
                  <a:lnTo>
                    <a:pt x="8538248" y="69850"/>
                  </a:lnTo>
                  <a:lnTo>
                    <a:pt x="8533486" y="64820"/>
                  </a:lnTo>
                  <a:lnTo>
                    <a:pt x="8533486" y="160007"/>
                  </a:lnTo>
                  <a:lnTo>
                    <a:pt x="8533473" y="695960"/>
                  </a:lnTo>
                  <a:lnTo>
                    <a:pt x="8523389" y="744207"/>
                  </a:lnTo>
                  <a:lnTo>
                    <a:pt x="8495843" y="784860"/>
                  </a:lnTo>
                  <a:lnTo>
                    <a:pt x="8455203" y="812800"/>
                  </a:lnTo>
                  <a:lnTo>
                    <a:pt x="8405419" y="822960"/>
                  </a:lnTo>
                  <a:lnTo>
                    <a:pt x="160820" y="822960"/>
                  </a:lnTo>
                  <a:lnTo>
                    <a:pt x="99682" y="806450"/>
                  </a:lnTo>
                  <a:lnTo>
                    <a:pt x="62039" y="775957"/>
                  </a:lnTo>
                  <a:lnTo>
                    <a:pt x="38633" y="732790"/>
                  </a:lnTo>
                  <a:lnTo>
                    <a:pt x="33032" y="160007"/>
                  </a:lnTo>
                  <a:lnTo>
                    <a:pt x="33629" y="147307"/>
                  </a:lnTo>
                  <a:lnTo>
                    <a:pt x="48514" y="100330"/>
                  </a:lnTo>
                  <a:lnTo>
                    <a:pt x="79730" y="62230"/>
                  </a:lnTo>
                  <a:lnTo>
                    <a:pt x="123075" y="39357"/>
                  </a:lnTo>
                  <a:lnTo>
                    <a:pt x="161086" y="33007"/>
                  </a:lnTo>
                  <a:lnTo>
                    <a:pt x="8405660" y="33007"/>
                  </a:lnTo>
                  <a:lnTo>
                    <a:pt x="8444014" y="39357"/>
                  </a:lnTo>
                  <a:lnTo>
                    <a:pt x="8487207" y="62230"/>
                  </a:lnTo>
                  <a:lnTo>
                    <a:pt x="8518195" y="100330"/>
                  </a:lnTo>
                  <a:lnTo>
                    <a:pt x="8532914" y="148577"/>
                  </a:lnTo>
                  <a:lnTo>
                    <a:pt x="8533486" y="160007"/>
                  </a:lnTo>
                  <a:lnTo>
                    <a:pt x="8533486" y="64820"/>
                  </a:lnTo>
                  <a:lnTo>
                    <a:pt x="8507019" y="36817"/>
                  </a:lnTo>
                  <a:lnTo>
                    <a:pt x="8502345" y="33007"/>
                  </a:lnTo>
                  <a:lnTo>
                    <a:pt x="8494560" y="26657"/>
                  </a:lnTo>
                  <a:lnTo>
                    <a:pt x="8452282" y="7607"/>
                  </a:lnTo>
                  <a:lnTo>
                    <a:pt x="8420659" y="1257"/>
                  </a:lnTo>
                  <a:lnTo>
                    <a:pt x="8405660" y="0"/>
                  </a:lnTo>
                  <a:lnTo>
                    <a:pt x="159473" y="0"/>
                  </a:lnTo>
                  <a:lnTo>
                    <a:pt x="96939" y="13957"/>
                  </a:lnTo>
                  <a:lnTo>
                    <a:pt x="57645" y="38100"/>
                  </a:lnTo>
                  <a:lnTo>
                    <a:pt x="26695" y="72377"/>
                  </a:lnTo>
                  <a:lnTo>
                    <a:pt x="6858" y="114300"/>
                  </a:lnTo>
                  <a:lnTo>
                    <a:pt x="38" y="160007"/>
                  </a:lnTo>
                  <a:lnTo>
                    <a:pt x="0" y="695960"/>
                  </a:lnTo>
                  <a:lnTo>
                    <a:pt x="939" y="712457"/>
                  </a:lnTo>
                  <a:lnTo>
                    <a:pt x="13195" y="758190"/>
                  </a:lnTo>
                  <a:lnTo>
                    <a:pt x="37515" y="797560"/>
                  </a:lnTo>
                  <a:lnTo>
                    <a:pt x="72034" y="828040"/>
                  </a:lnTo>
                  <a:lnTo>
                    <a:pt x="114249" y="848360"/>
                  </a:lnTo>
                  <a:lnTo>
                    <a:pt x="145859" y="854710"/>
                  </a:lnTo>
                  <a:lnTo>
                    <a:pt x="8423453" y="854710"/>
                  </a:lnTo>
                  <a:lnTo>
                    <a:pt x="8469414" y="842010"/>
                  </a:lnTo>
                  <a:lnTo>
                    <a:pt x="8530641" y="796290"/>
                  </a:lnTo>
                  <a:lnTo>
                    <a:pt x="8554377" y="755650"/>
                  </a:lnTo>
                  <a:lnTo>
                    <a:pt x="8565820" y="709917"/>
                  </a:lnTo>
                  <a:lnTo>
                    <a:pt x="8566506" y="6959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3044" y="1019162"/>
            <a:ext cx="8362950" cy="48064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indent="-2603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83845" algn="l"/>
              </a:tabLst>
            </a:pP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Identify</a:t>
            </a:r>
            <a:endParaRPr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3650" dirty="0">
              <a:latin typeface="Calibri"/>
              <a:cs typeface="Calibri"/>
            </a:endParaRPr>
          </a:p>
          <a:p>
            <a:pPr marL="348615" indent="-32575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49250" algn="l"/>
              </a:tabLst>
            </a:pP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Report</a:t>
            </a:r>
            <a:r>
              <a:rPr sz="2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600" spc="-20" dirty="0">
                <a:solidFill>
                  <a:srgbClr val="FFFFFF"/>
                </a:solidFill>
                <a:latin typeface="Calibri"/>
                <a:cs typeface="Calibri"/>
              </a:rPr>
              <a:t> BCU</a:t>
            </a:r>
            <a:endParaRPr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AutoNum type="arabicPeriod"/>
            </a:pPr>
            <a:endParaRPr sz="2600" dirty="0">
              <a:latin typeface="Calibri"/>
              <a:cs typeface="Calibri"/>
            </a:endParaRPr>
          </a:p>
          <a:p>
            <a:pPr marL="12700" marR="5080">
              <a:lnSpc>
                <a:spcPts val="2320"/>
              </a:lnSpc>
              <a:spcBef>
                <a:spcPts val="2205"/>
              </a:spcBef>
              <a:buAutoNum type="arabicPeriod"/>
              <a:tabLst>
                <a:tab pos="275590" algn="l"/>
              </a:tabLst>
            </a:pP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Preserve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information,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which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allows reconstructing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identification of </a:t>
            </a:r>
            <a:r>
              <a:rPr sz="2000" spc="-4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BF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lang="es-AR" sz="2000" dirty="0"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chain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title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(if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applicable)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term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years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50" dirty="0">
              <a:latin typeface="Calibri"/>
              <a:cs typeface="Calibri"/>
            </a:endParaRPr>
          </a:p>
          <a:p>
            <a:pPr marL="348615" indent="-325755">
              <a:lnSpc>
                <a:spcPct val="100000"/>
              </a:lnSpc>
              <a:buAutoNum type="arabicPeriod" startAt="4"/>
              <a:tabLst>
                <a:tab pos="349250" algn="l"/>
              </a:tabLst>
            </a:pPr>
            <a:endParaRPr lang="es-AR" sz="2600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348615" indent="-325755">
              <a:lnSpc>
                <a:spcPct val="100000"/>
              </a:lnSpc>
              <a:buAutoNum type="arabicPeriod" startAt="4"/>
              <a:tabLst>
                <a:tab pos="349250" algn="l"/>
              </a:tabLst>
            </a:pP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Adopt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measures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updating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 the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endParaRPr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AutoNum type="arabicPeriod" startAt="4"/>
            </a:pPr>
            <a:endParaRPr sz="2600" dirty="0">
              <a:latin typeface="Calibri"/>
              <a:cs typeface="Calibri"/>
            </a:endParaRPr>
          </a:p>
          <a:p>
            <a:pPr marL="348615" indent="-325755">
              <a:lnSpc>
                <a:spcPct val="100000"/>
              </a:lnSpc>
              <a:spcBef>
                <a:spcPts val="1945"/>
              </a:spcBef>
              <a:buAutoNum type="arabicPeriod" startAt="4"/>
              <a:tabLst>
                <a:tab pos="349250" algn="l"/>
              </a:tabLst>
            </a:pP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Communicate</a:t>
            </a: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changes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339975" y="45211"/>
            <a:ext cx="23876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4000" i="1" spc="-310" dirty="0" err="1">
                <a:solidFill>
                  <a:srgbClr val="3E62A0"/>
                </a:solidFill>
                <a:latin typeface="Arial"/>
                <a:cs typeface="Arial"/>
              </a:rPr>
              <a:t>Duties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7015" y="2572180"/>
            <a:ext cx="8614854" cy="2552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7400" y="205092"/>
            <a:ext cx="4534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3600" i="1" spc="-300" dirty="0" err="1">
                <a:solidFill>
                  <a:srgbClr val="3E62A0"/>
                </a:solidFill>
                <a:latin typeface="Arial"/>
                <a:cs typeface="Arial"/>
              </a:rPr>
              <a:t>Duties</a:t>
            </a:r>
            <a:r>
              <a:rPr sz="3600" i="1" spc="-155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254" dirty="0">
                <a:solidFill>
                  <a:srgbClr val="3E62A0"/>
                </a:solidFill>
                <a:latin typeface="Arial"/>
                <a:cs typeface="Arial"/>
              </a:rPr>
              <a:t>to</a:t>
            </a:r>
            <a:r>
              <a:rPr sz="3600" i="1" spc="-150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240" dirty="0">
                <a:solidFill>
                  <a:srgbClr val="3E62A0"/>
                </a:solidFill>
                <a:latin typeface="Arial"/>
                <a:cs typeface="Arial"/>
              </a:rPr>
              <a:t>Identify</a:t>
            </a:r>
            <a:r>
              <a:rPr sz="3600" i="1" spc="-155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415" dirty="0">
                <a:solidFill>
                  <a:srgbClr val="3E62A0"/>
                </a:solidFill>
                <a:latin typeface="Arial"/>
                <a:cs typeface="Arial"/>
              </a:rPr>
              <a:t>B</a:t>
            </a:r>
            <a:r>
              <a:rPr sz="3600" i="1" spc="-330" dirty="0">
                <a:solidFill>
                  <a:srgbClr val="3E62A0"/>
                </a:solidFill>
                <a:latin typeface="Arial"/>
                <a:cs typeface="Arial"/>
              </a:rPr>
              <a:t>F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15" y="915466"/>
            <a:ext cx="8426450" cy="1656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00"/>
              </a:spcBef>
            </a:pP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Entities</a:t>
            </a:r>
            <a:r>
              <a:rPr sz="2000" spc="2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must</a:t>
            </a:r>
            <a:r>
              <a:rPr sz="2000" spc="2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implement</a:t>
            </a:r>
            <a:r>
              <a:rPr sz="2000" spc="29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procedures</a:t>
            </a:r>
            <a:r>
              <a:rPr sz="2000" spc="2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that</a:t>
            </a:r>
            <a:r>
              <a:rPr sz="2000" spc="2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allow</a:t>
            </a:r>
            <a:r>
              <a:rPr sz="2000" spc="2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000" spc="2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b="1" spc="35" dirty="0">
                <a:solidFill>
                  <a:srgbClr val="17406C"/>
                </a:solidFill>
                <a:latin typeface="Calibri"/>
                <a:cs typeface="Calibri"/>
              </a:rPr>
              <a:t>identify</a:t>
            </a:r>
            <a:r>
              <a:rPr sz="2000" b="1" spc="2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b="1" spc="35" dirty="0">
                <a:solidFill>
                  <a:srgbClr val="17406C"/>
                </a:solidFill>
                <a:latin typeface="Calibri"/>
                <a:cs typeface="Calibri"/>
              </a:rPr>
              <a:t>their</a:t>
            </a:r>
            <a:r>
              <a:rPr sz="2000" b="1" spc="28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b="1" spc="30" dirty="0">
                <a:solidFill>
                  <a:srgbClr val="17406C"/>
                </a:solidFill>
                <a:latin typeface="Calibri"/>
                <a:cs typeface="Calibri"/>
              </a:rPr>
              <a:t>final </a:t>
            </a:r>
            <a:r>
              <a:rPr sz="2000" b="1" spc="-434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b="1" spc="35" dirty="0">
                <a:solidFill>
                  <a:srgbClr val="17406C"/>
                </a:solidFill>
                <a:latin typeface="Calibri"/>
                <a:cs typeface="Calibri"/>
              </a:rPr>
              <a:t>beneficiaries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which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must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be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duly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documented.</a:t>
            </a:r>
            <a:endParaRPr sz="2000" dirty="0">
              <a:latin typeface="Calibri"/>
              <a:cs typeface="Calibri"/>
            </a:endParaRPr>
          </a:p>
          <a:p>
            <a:pPr marL="2137410">
              <a:lnSpc>
                <a:spcPct val="100000"/>
              </a:lnSpc>
              <a:spcBef>
                <a:spcPts val="1360"/>
              </a:spcBef>
            </a:pPr>
            <a:r>
              <a:rPr lang="es-AR" sz="3600" b="1" i="1" spc="-300" dirty="0">
                <a:solidFill>
                  <a:srgbClr val="3E62A0"/>
                </a:solidFill>
                <a:latin typeface="Arial"/>
                <a:cs typeface="Arial"/>
              </a:rPr>
              <a:t>      </a:t>
            </a:r>
            <a:r>
              <a:rPr sz="3600" b="1" i="1" spc="-300" dirty="0">
                <a:solidFill>
                  <a:srgbClr val="3E62A0"/>
                </a:solidFill>
                <a:latin typeface="Arial"/>
                <a:cs typeface="Arial"/>
              </a:rPr>
              <a:t>Exceptions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7065" y="2786964"/>
            <a:ext cx="1217930" cy="11677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340"/>
              </a:spcBef>
            </a:pP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Companie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s 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listed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Stock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Exchanges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5430" y="2784881"/>
            <a:ext cx="1339850" cy="18072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1980"/>
              </a:lnSpc>
              <a:spcBef>
                <a:spcPts val="315"/>
              </a:spcBef>
            </a:pP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Companies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whose equity </a:t>
            </a:r>
            <a:r>
              <a:rPr sz="1800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interests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owned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entities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listed </a:t>
            </a:r>
            <a:r>
              <a:rPr sz="1800" spc="-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stock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exchanges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64429" y="2786964"/>
            <a:ext cx="1505585" cy="11677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340"/>
              </a:spcBef>
            </a:pP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Foreign</a:t>
            </a:r>
            <a:r>
              <a:rPr sz="20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trusts </a:t>
            </a:r>
            <a:r>
              <a:rPr sz="2000" spc="-4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investment 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funds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58000" y="2786964"/>
            <a:ext cx="1815465" cy="607859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340"/>
              </a:spcBef>
            </a:pP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Joint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ventures </a:t>
            </a:r>
            <a:r>
              <a:rPr lang="es-AR" sz="2000" spc="35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ms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327" y="983881"/>
            <a:ext cx="8144822" cy="28028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1200" y="188494"/>
            <a:ext cx="4506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415" dirty="0">
                <a:solidFill>
                  <a:srgbClr val="3E62A0"/>
                </a:solidFill>
                <a:latin typeface="Arial"/>
                <a:cs typeface="Arial"/>
              </a:rPr>
              <a:t>B</a:t>
            </a:r>
            <a:r>
              <a:rPr sz="3600" i="1" spc="-330" dirty="0">
                <a:solidFill>
                  <a:srgbClr val="3E62A0"/>
                </a:solidFill>
                <a:latin typeface="Arial"/>
                <a:cs typeface="Arial"/>
              </a:rPr>
              <a:t>F</a:t>
            </a:r>
            <a:r>
              <a:rPr sz="3600" i="1" spc="-204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285" dirty="0">
                <a:solidFill>
                  <a:srgbClr val="3E62A0"/>
                </a:solidFill>
                <a:latin typeface="Arial"/>
                <a:cs typeface="Arial"/>
              </a:rPr>
              <a:t>Reportin</a:t>
            </a:r>
            <a:r>
              <a:rPr sz="3600" i="1" spc="-330" dirty="0">
                <a:solidFill>
                  <a:srgbClr val="3E62A0"/>
                </a:solidFill>
                <a:latin typeface="Arial"/>
                <a:cs typeface="Arial"/>
              </a:rPr>
              <a:t>g</a:t>
            </a:r>
            <a:r>
              <a:rPr sz="3600" i="1" spc="-150" dirty="0">
                <a:solidFill>
                  <a:srgbClr val="3E62A0"/>
                </a:solidFill>
                <a:latin typeface="Arial"/>
                <a:cs typeface="Arial"/>
              </a:rPr>
              <a:t> </a:t>
            </a:r>
            <a:r>
              <a:rPr sz="3600" i="1" spc="-300" dirty="0">
                <a:solidFill>
                  <a:srgbClr val="3E62A0"/>
                </a:solidFill>
                <a:latin typeface="Arial"/>
                <a:cs typeface="Arial"/>
              </a:rPr>
              <a:t>Obl</a:t>
            </a:r>
            <a:r>
              <a:rPr sz="3600" i="1" spc="-155" dirty="0">
                <a:solidFill>
                  <a:srgbClr val="3E62A0"/>
                </a:solidFill>
                <a:latin typeface="Arial"/>
                <a:cs typeface="Arial"/>
              </a:rPr>
              <a:t>i</a:t>
            </a:r>
            <a:r>
              <a:rPr sz="3600" i="1" spc="-270" dirty="0">
                <a:solidFill>
                  <a:srgbClr val="3E62A0"/>
                </a:solidFill>
                <a:latin typeface="Arial"/>
                <a:cs typeface="Arial"/>
              </a:rPr>
              <a:t>gation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059" y="1233106"/>
            <a:ext cx="4758690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0029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Percentages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Capital/Equity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Calibri"/>
              <a:buAutoNum type="arabicPeriod"/>
            </a:pP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FFFFFF"/>
              </a:buClr>
              <a:buFont typeface="Calibri"/>
              <a:buAutoNum type="arabicPeriod"/>
            </a:pPr>
            <a:endParaRPr sz="1650" dirty="0">
              <a:latin typeface="Calibri"/>
              <a:cs typeface="Calibri"/>
            </a:endParaRPr>
          </a:p>
          <a:p>
            <a:pPr marL="270510" indent="-257810">
              <a:lnSpc>
                <a:spcPct val="100000"/>
              </a:lnSpc>
              <a:buAutoNum type="arabicPeriod"/>
              <a:tabLst>
                <a:tab pos="270510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Modifications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registered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9240" y="2948406"/>
            <a:ext cx="8375650" cy="378033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95885" marR="463550">
              <a:lnSpc>
                <a:spcPts val="2560"/>
              </a:lnSpc>
              <a:spcBef>
                <a:spcPts val="250"/>
              </a:spcBef>
            </a:pPr>
            <a:r>
              <a:rPr sz="2200" spc="-270" dirty="0">
                <a:solidFill>
                  <a:srgbClr val="FFFFFF"/>
                </a:solidFill>
                <a:latin typeface="Calibri"/>
                <a:cs typeface="Calibri"/>
              </a:rPr>
              <a:t>3.</a:t>
            </a:r>
            <a:r>
              <a:rPr sz="2200" spc="-2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FFFFFF"/>
                </a:solidFill>
                <a:latin typeface="Calibri"/>
                <a:cs typeface="Calibri"/>
              </a:rPr>
              <a:t>Entities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exempted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5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FFFFFF"/>
                </a:solidFill>
                <a:latin typeface="Calibri"/>
                <a:cs typeface="Calibri"/>
              </a:rPr>
              <a:t>identifying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FFFFFF"/>
                </a:solidFill>
                <a:latin typeface="Calibri"/>
                <a:cs typeface="Calibri"/>
              </a:rPr>
              <a:t>paragraphs</a:t>
            </a:r>
            <a:r>
              <a:rPr sz="22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FFFFFF"/>
                </a:solidFill>
                <a:latin typeface="Calibri"/>
                <a:cs typeface="Calibri"/>
              </a:rPr>
              <a:t>a,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4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art. </a:t>
            </a:r>
            <a:r>
              <a:rPr sz="2200" spc="-48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 Decree166/017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(Exceptions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identify)</a:t>
            </a:r>
            <a:endParaRPr sz="2200" dirty="0">
              <a:latin typeface="Calibri"/>
              <a:cs typeface="Calibri"/>
            </a:endParaRPr>
          </a:p>
          <a:p>
            <a:pPr marL="2037080">
              <a:lnSpc>
                <a:spcPct val="100000"/>
              </a:lnSpc>
              <a:spcBef>
                <a:spcPts val="1200"/>
              </a:spcBef>
            </a:pPr>
            <a:r>
              <a:rPr lang="es-AR" sz="3600" b="1" i="1" spc="-300" dirty="0">
                <a:solidFill>
                  <a:srgbClr val="17406C"/>
                </a:solidFill>
                <a:latin typeface="Arial"/>
                <a:cs typeface="Arial"/>
              </a:rPr>
              <a:t>       </a:t>
            </a:r>
            <a:r>
              <a:rPr sz="3600" b="1" i="1" spc="-300" dirty="0">
                <a:solidFill>
                  <a:srgbClr val="17406C"/>
                </a:solidFill>
                <a:latin typeface="Arial"/>
                <a:cs typeface="Arial"/>
              </a:rPr>
              <a:t>Exceptions</a:t>
            </a:r>
            <a:endParaRPr sz="3600" dirty="0">
              <a:latin typeface="Arial"/>
              <a:cs typeface="Arial"/>
            </a:endParaRPr>
          </a:p>
          <a:p>
            <a:pPr marL="12700" marR="5080" algn="just">
              <a:lnSpc>
                <a:spcPts val="2870"/>
              </a:lnSpc>
              <a:spcBef>
                <a:spcPts val="1185"/>
              </a:spcBef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Partnerships,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de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facto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or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civil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partnerships,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cooperatives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in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which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totality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 shares belong to </a:t>
            </a:r>
            <a:r>
              <a:rPr lang="es-AR" sz="2400" spc="40" dirty="0" err="1">
                <a:solidFill>
                  <a:srgbClr val="17406C"/>
                </a:solidFill>
                <a:latin typeface="Calibri"/>
                <a:cs typeface="Calibri"/>
              </a:rPr>
              <a:t>individuals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,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provided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that these are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their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BF and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any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other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entity expressly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exempted </a:t>
            </a:r>
            <a:r>
              <a:rPr sz="2400" spc="-5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by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Executive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Power, based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on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their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nature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4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capital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composition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are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low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risk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terms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17406C"/>
                </a:solidFill>
                <a:latin typeface="Calibri"/>
                <a:cs typeface="Calibri"/>
              </a:rPr>
              <a:t>money </a:t>
            </a:r>
            <a:r>
              <a:rPr sz="24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laundering</a:t>
            </a:r>
            <a:r>
              <a:rPr sz="24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tax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evasion.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20188" y="0"/>
            <a:ext cx="6624320" cy="6859905"/>
            <a:chOff x="2520188" y="0"/>
            <a:chExt cx="6624320" cy="6859905"/>
          </a:xfrm>
        </p:grpSpPr>
        <p:sp>
          <p:nvSpPr>
            <p:cNvPr id="3" name="object 3"/>
            <p:cNvSpPr/>
            <p:nvPr/>
          </p:nvSpPr>
          <p:spPr>
            <a:xfrm>
              <a:off x="2547620" y="927112"/>
              <a:ext cx="3291840" cy="1645920"/>
            </a:xfrm>
            <a:custGeom>
              <a:avLst/>
              <a:gdLst/>
              <a:ahLst/>
              <a:cxnLst/>
              <a:rect l="l" t="t" r="r" b="b"/>
              <a:pathLst>
                <a:path w="3291840" h="1645920">
                  <a:moveTo>
                    <a:pt x="3127247" y="1645920"/>
                  </a:moveTo>
                  <a:lnTo>
                    <a:pt x="164592" y="1645920"/>
                  </a:lnTo>
                  <a:lnTo>
                    <a:pt x="120826" y="1640041"/>
                  </a:lnTo>
                  <a:lnTo>
                    <a:pt x="81504" y="1623454"/>
                  </a:lnTo>
                  <a:lnTo>
                    <a:pt x="48196" y="1597723"/>
                  </a:lnTo>
                  <a:lnTo>
                    <a:pt x="22464" y="1564414"/>
                  </a:lnTo>
                  <a:lnTo>
                    <a:pt x="5877" y="1525093"/>
                  </a:lnTo>
                  <a:lnTo>
                    <a:pt x="0" y="1481327"/>
                  </a:lnTo>
                  <a:lnTo>
                    <a:pt x="0" y="164591"/>
                  </a:lnTo>
                  <a:lnTo>
                    <a:pt x="5877" y="120826"/>
                  </a:lnTo>
                  <a:lnTo>
                    <a:pt x="22464" y="81504"/>
                  </a:lnTo>
                  <a:lnTo>
                    <a:pt x="48196" y="48196"/>
                  </a:lnTo>
                  <a:lnTo>
                    <a:pt x="81504" y="22464"/>
                  </a:lnTo>
                  <a:lnTo>
                    <a:pt x="120826" y="5877"/>
                  </a:lnTo>
                  <a:lnTo>
                    <a:pt x="164592" y="0"/>
                  </a:lnTo>
                  <a:lnTo>
                    <a:pt x="3127247" y="0"/>
                  </a:lnTo>
                  <a:lnTo>
                    <a:pt x="3171013" y="5877"/>
                  </a:lnTo>
                  <a:lnTo>
                    <a:pt x="3210334" y="22464"/>
                  </a:lnTo>
                  <a:lnTo>
                    <a:pt x="3243643" y="48196"/>
                  </a:lnTo>
                  <a:lnTo>
                    <a:pt x="3269374" y="81504"/>
                  </a:lnTo>
                  <a:lnTo>
                    <a:pt x="3285962" y="120826"/>
                  </a:lnTo>
                  <a:lnTo>
                    <a:pt x="3291840" y="164591"/>
                  </a:lnTo>
                  <a:lnTo>
                    <a:pt x="3291840" y="1481327"/>
                  </a:lnTo>
                  <a:lnTo>
                    <a:pt x="3285962" y="1525093"/>
                  </a:lnTo>
                  <a:lnTo>
                    <a:pt x="3269374" y="1564414"/>
                  </a:lnTo>
                  <a:lnTo>
                    <a:pt x="3243643" y="1597723"/>
                  </a:lnTo>
                  <a:lnTo>
                    <a:pt x="3210334" y="1623454"/>
                  </a:lnTo>
                  <a:lnTo>
                    <a:pt x="3171013" y="1640041"/>
                  </a:lnTo>
                  <a:lnTo>
                    <a:pt x="3127247" y="164592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20188" y="911491"/>
              <a:ext cx="3347085" cy="1689100"/>
            </a:xfrm>
            <a:custGeom>
              <a:avLst/>
              <a:gdLst/>
              <a:ahLst/>
              <a:cxnLst/>
              <a:rect l="l" t="t" r="r" b="b"/>
              <a:pathLst>
                <a:path w="3347085" h="1689100">
                  <a:moveTo>
                    <a:pt x="3302762" y="190500"/>
                  </a:moveTo>
                  <a:lnTo>
                    <a:pt x="3299955" y="152400"/>
                  </a:lnTo>
                  <a:lnTo>
                    <a:pt x="3291840" y="131419"/>
                  </a:lnTo>
                  <a:lnTo>
                    <a:pt x="3291840" y="190500"/>
                  </a:lnTo>
                  <a:lnTo>
                    <a:pt x="3291840" y="1498600"/>
                  </a:lnTo>
                  <a:lnTo>
                    <a:pt x="3288779" y="1536700"/>
                  </a:lnTo>
                  <a:lnTo>
                    <a:pt x="3274555" y="1574800"/>
                  </a:lnTo>
                  <a:lnTo>
                    <a:pt x="3267710" y="1574800"/>
                  </a:lnTo>
                  <a:lnTo>
                    <a:pt x="3259709" y="1587500"/>
                  </a:lnTo>
                  <a:lnTo>
                    <a:pt x="3250679" y="1600200"/>
                  </a:lnTo>
                  <a:lnTo>
                    <a:pt x="3240913" y="1612900"/>
                  </a:lnTo>
                  <a:lnTo>
                    <a:pt x="3230245" y="1612900"/>
                  </a:lnTo>
                  <a:lnTo>
                    <a:pt x="3218929" y="1625600"/>
                  </a:lnTo>
                  <a:lnTo>
                    <a:pt x="3206750" y="1625600"/>
                  </a:lnTo>
                  <a:lnTo>
                    <a:pt x="3194177" y="1638300"/>
                  </a:lnTo>
                  <a:lnTo>
                    <a:pt x="149987" y="1638300"/>
                  </a:lnTo>
                  <a:lnTo>
                    <a:pt x="137541" y="1625600"/>
                  </a:lnTo>
                  <a:lnTo>
                    <a:pt x="125463" y="1625600"/>
                  </a:lnTo>
                  <a:lnTo>
                    <a:pt x="114300" y="1612900"/>
                  </a:lnTo>
                  <a:lnTo>
                    <a:pt x="103886" y="1612900"/>
                  </a:lnTo>
                  <a:lnTo>
                    <a:pt x="94094" y="1600200"/>
                  </a:lnTo>
                  <a:lnTo>
                    <a:pt x="85458" y="1587500"/>
                  </a:lnTo>
                  <a:lnTo>
                    <a:pt x="65138" y="1549400"/>
                  </a:lnTo>
                  <a:lnTo>
                    <a:pt x="55499" y="1511300"/>
                  </a:lnTo>
                  <a:lnTo>
                    <a:pt x="54991" y="1498600"/>
                  </a:lnTo>
                  <a:lnTo>
                    <a:pt x="54991" y="190500"/>
                  </a:lnTo>
                  <a:lnTo>
                    <a:pt x="58026" y="152400"/>
                  </a:lnTo>
                  <a:lnTo>
                    <a:pt x="72136" y="114300"/>
                  </a:lnTo>
                  <a:lnTo>
                    <a:pt x="79108" y="114300"/>
                  </a:lnTo>
                  <a:lnTo>
                    <a:pt x="87122" y="101600"/>
                  </a:lnTo>
                  <a:lnTo>
                    <a:pt x="96126" y="88900"/>
                  </a:lnTo>
                  <a:lnTo>
                    <a:pt x="105918" y="76200"/>
                  </a:lnTo>
                  <a:lnTo>
                    <a:pt x="116459" y="76200"/>
                  </a:lnTo>
                  <a:lnTo>
                    <a:pt x="127876" y="63500"/>
                  </a:lnTo>
                  <a:lnTo>
                    <a:pt x="139814" y="63500"/>
                  </a:lnTo>
                  <a:lnTo>
                    <a:pt x="152514" y="50800"/>
                  </a:lnTo>
                  <a:lnTo>
                    <a:pt x="3196704" y="50800"/>
                  </a:lnTo>
                  <a:lnTo>
                    <a:pt x="3209277" y="63500"/>
                  </a:lnTo>
                  <a:lnTo>
                    <a:pt x="3221482" y="63500"/>
                  </a:lnTo>
                  <a:lnTo>
                    <a:pt x="3232404" y="76200"/>
                  </a:lnTo>
                  <a:lnTo>
                    <a:pt x="3242945" y="76200"/>
                  </a:lnTo>
                  <a:lnTo>
                    <a:pt x="3252597" y="88900"/>
                  </a:lnTo>
                  <a:lnTo>
                    <a:pt x="3261233" y="101600"/>
                  </a:lnTo>
                  <a:lnTo>
                    <a:pt x="3281553" y="139700"/>
                  </a:lnTo>
                  <a:lnTo>
                    <a:pt x="3291192" y="177800"/>
                  </a:lnTo>
                  <a:lnTo>
                    <a:pt x="3291840" y="190500"/>
                  </a:lnTo>
                  <a:lnTo>
                    <a:pt x="3291840" y="131419"/>
                  </a:lnTo>
                  <a:lnTo>
                    <a:pt x="3285223" y="114300"/>
                  </a:lnTo>
                  <a:lnTo>
                    <a:pt x="3269488" y="88900"/>
                  </a:lnTo>
                  <a:lnTo>
                    <a:pt x="3259963" y="76200"/>
                  </a:lnTo>
                  <a:lnTo>
                    <a:pt x="3249549" y="76200"/>
                  </a:lnTo>
                  <a:lnTo>
                    <a:pt x="3238119" y="63500"/>
                  </a:lnTo>
                  <a:lnTo>
                    <a:pt x="3226181" y="50800"/>
                  </a:lnTo>
                  <a:lnTo>
                    <a:pt x="3199511" y="50800"/>
                  </a:lnTo>
                  <a:lnTo>
                    <a:pt x="3185414" y="38100"/>
                  </a:lnTo>
                  <a:lnTo>
                    <a:pt x="163068" y="38100"/>
                  </a:lnTo>
                  <a:lnTo>
                    <a:pt x="148844" y="50800"/>
                  </a:lnTo>
                  <a:lnTo>
                    <a:pt x="122174" y="50800"/>
                  </a:lnTo>
                  <a:lnTo>
                    <a:pt x="109855" y="63500"/>
                  </a:lnTo>
                  <a:lnTo>
                    <a:pt x="98425" y="76200"/>
                  </a:lnTo>
                  <a:lnTo>
                    <a:pt x="87884" y="76200"/>
                  </a:lnTo>
                  <a:lnTo>
                    <a:pt x="78219" y="88900"/>
                  </a:lnTo>
                  <a:lnTo>
                    <a:pt x="55880" y="127000"/>
                  </a:lnTo>
                  <a:lnTo>
                    <a:pt x="44831" y="165100"/>
                  </a:lnTo>
                  <a:lnTo>
                    <a:pt x="43942" y="190500"/>
                  </a:lnTo>
                  <a:lnTo>
                    <a:pt x="43942" y="1498600"/>
                  </a:lnTo>
                  <a:lnTo>
                    <a:pt x="46736" y="1536700"/>
                  </a:lnTo>
                  <a:lnTo>
                    <a:pt x="61468" y="1574800"/>
                  </a:lnTo>
                  <a:lnTo>
                    <a:pt x="86741" y="1612900"/>
                  </a:lnTo>
                  <a:lnTo>
                    <a:pt x="97269" y="1612900"/>
                  </a:lnTo>
                  <a:lnTo>
                    <a:pt x="108585" y="1625600"/>
                  </a:lnTo>
                  <a:lnTo>
                    <a:pt x="120650" y="1638300"/>
                  </a:lnTo>
                  <a:lnTo>
                    <a:pt x="147193" y="1638300"/>
                  </a:lnTo>
                  <a:lnTo>
                    <a:pt x="161417" y="1651000"/>
                  </a:lnTo>
                  <a:lnTo>
                    <a:pt x="3197987" y="1651000"/>
                  </a:lnTo>
                  <a:lnTo>
                    <a:pt x="3211576" y="1638300"/>
                  </a:lnTo>
                  <a:lnTo>
                    <a:pt x="3224657" y="1638300"/>
                  </a:lnTo>
                  <a:lnTo>
                    <a:pt x="3236849" y="1625600"/>
                  </a:lnTo>
                  <a:lnTo>
                    <a:pt x="3248279" y="1612900"/>
                  </a:lnTo>
                  <a:lnTo>
                    <a:pt x="3258820" y="1612900"/>
                  </a:lnTo>
                  <a:lnTo>
                    <a:pt x="3284461" y="1574800"/>
                  </a:lnTo>
                  <a:lnTo>
                    <a:pt x="3299714" y="1536700"/>
                  </a:lnTo>
                  <a:lnTo>
                    <a:pt x="3302762" y="1498600"/>
                  </a:lnTo>
                  <a:lnTo>
                    <a:pt x="3302762" y="190500"/>
                  </a:lnTo>
                  <a:close/>
                </a:path>
                <a:path w="3347085" h="1689100">
                  <a:moveTo>
                    <a:pt x="3346831" y="190500"/>
                  </a:moveTo>
                  <a:lnTo>
                    <a:pt x="3345688" y="165100"/>
                  </a:lnTo>
                  <a:lnTo>
                    <a:pt x="3342640" y="152400"/>
                  </a:lnTo>
                  <a:lnTo>
                    <a:pt x="3337687" y="127000"/>
                  </a:lnTo>
                  <a:lnTo>
                    <a:pt x="3331083" y="114300"/>
                  </a:lnTo>
                  <a:lnTo>
                    <a:pt x="3322942" y="88900"/>
                  </a:lnTo>
                  <a:lnTo>
                    <a:pt x="3313798" y="77012"/>
                  </a:lnTo>
                  <a:lnTo>
                    <a:pt x="3313798" y="190500"/>
                  </a:lnTo>
                  <a:lnTo>
                    <a:pt x="3313798" y="1498600"/>
                  </a:lnTo>
                  <a:lnTo>
                    <a:pt x="3310509" y="1536700"/>
                  </a:lnTo>
                  <a:lnTo>
                    <a:pt x="3294367" y="1574800"/>
                  </a:lnTo>
                  <a:lnTo>
                    <a:pt x="3267075" y="1612900"/>
                  </a:lnTo>
                  <a:lnTo>
                    <a:pt x="3243453" y="1638300"/>
                  </a:lnTo>
                  <a:lnTo>
                    <a:pt x="3230372" y="1638300"/>
                  </a:lnTo>
                  <a:lnTo>
                    <a:pt x="3216275" y="1651000"/>
                  </a:lnTo>
                  <a:lnTo>
                    <a:pt x="3201797" y="1651000"/>
                  </a:lnTo>
                  <a:lnTo>
                    <a:pt x="3186417" y="1663700"/>
                  </a:lnTo>
                  <a:lnTo>
                    <a:pt x="159766" y="1663700"/>
                  </a:lnTo>
                  <a:lnTo>
                    <a:pt x="144513" y="1651000"/>
                  </a:lnTo>
                  <a:lnTo>
                    <a:pt x="129908" y="1651000"/>
                  </a:lnTo>
                  <a:lnTo>
                    <a:pt x="115938" y="1638300"/>
                  </a:lnTo>
                  <a:lnTo>
                    <a:pt x="102857" y="1638300"/>
                  </a:lnTo>
                  <a:lnTo>
                    <a:pt x="69202" y="1600200"/>
                  </a:lnTo>
                  <a:lnTo>
                    <a:pt x="45326" y="1562100"/>
                  </a:lnTo>
                  <a:lnTo>
                    <a:pt x="33769" y="1524000"/>
                  </a:lnTo>
                  <a:lnTo>
                    <a:pt x="32893" y="1498600"/>
                  </a:lnTo>
                  <a:lnTo>
                    <a:pt x="33007" y="190500"/>
                  </a:lnTo>
                  <a:lnTo>
                    <a:pt x="36182" y="152400"/>
                  </a:lnTo>
                  <a:lnTo>
                    <a:pt x="52324" y="114300"/>
                  </a:lnTo>
                  <a:lnTo>
                    <a:pt x="79756" y="76200"/>
                  </a:lnTo>
                  <a:lnTo>
                    <a:pt x="103378" y="50800"/>
                  </a:lnTo>
                  <a:lnTo>
                    <a:pt x="116459" y="50800"/>
                  </a:lnTo>
                  <a:lnTo>
                    <a:pt x="130429" y="38100"/>
                  </a:lnTo>
                  <a:lnTo>
                    <a:pt x="145034" y="38100"/>
                  </a:lnTo>
                  <a:lnTo>
                    <a:pt x="160274" y="25400"/>
                  </a:lnTo>
                  <a:lnTo>
                    <a:pt x="3187052" y="25400"/>
                  </a:lnTo>
                  <a:lnTo>
                    <a:pt x="3202292" y="38100"/>
                  </a:lnTo>
                  <a:lnTo>
                    <a:pt x="3216783" y="38100"/>
                  </a:lnTo>
                  <a:lnTo>
                    <a:pt x="3230867" y="50800"/>
                  </a:lnTo>
                  <a:lnTo>
                    <a:pt x="3243834" y="50800"/>
                  </a:lnTo>
                  <a:lnTo>
                    <a:pt x="3256153" y="63500"/>
                  </a:lnTo>
                  <a:lnTo>
                    <a:pt x="3286760" y="101600"/>
                  </a:lnTo>
                  <a:lnTo>
                    <a:pt x="3306686" y="139700"/>
                  </a:lnTo>
                  <a:lnTo>
                    <a:pt x="3313798" y="190500"/>
                  </a:lnTo>
                  <a:lnTo>
                    <a:pt x="3313798" y="77012"/>
                  </a:lnTo>
                  <a:lnTo>
                    <a:pt x="3275838" y="38100"/>
                  </a:lnTo>
                  <a:lnTo>
                    <a:pt x="3244977" y="12700"/>
                  </a:lnTo>
                  <a:lnTo>
                    <a:pt x="3228213" y="12700"/>
                  </a:lnTo>
                  <a:lnTo>
                    <a:pt x="3210560" y="0"/>
                  </a:lnTo>
                  <a:lnTo>
                    <a:pt x="133604" y="0"/>
                  </a:lnTo>
                  <a:lnTo>
                    <a:pt x="116319" y="12700"/>
                  </a:lnTo>
                  <a:lnTo>
                    <a:pt x="99187" y="12700"/>
                  </a:lnTo>
                  <a:lnTo>
                    <a:pt x="83566" y="25400"/>
                  </a:lnTo>
                  <a:lnTo>
                    <a:pt x="43053" y="63500"/>
                  </a:lnTo>
                  <a:lnTo>
                    <a:pt x="22606" y="101600"/>
                  </a:lnTo>
                  <a:lnTo>
                    <a:pt x="14605" y="114300"/>
                  </a:lnTo>
                  <a:lnTo>
                    <a:pt x="8255" y="127000"/>
                  </a:lnTo>
                  <a:lnTo>
                    <a:pt x="3556" y="152400"/>
                  </a:lnTo>
                  <a:lnTo>
                    <a:pt x="876" y="165100"/>
                  </a:lnTo>
                  <a:lnTo>
                    <a:pt x="0" y="190500"/>
                  </a:lnTo>
                  <a:lnTo>
                    <a:pt x="0" y="1498600"/>
                  </a:lnTo>
                  <a:lnTo>
                    <a:pt x="1143" y="1524000"/>
                  </a:lnTo>
                  <a:lnTo>
                    <a:pt x="4191" y="1549400"/>
                  </a:lnTo>
                  <a:lnTo>
                    <a:pt x="9017" y="1562100"/>
                  </a:lnTo>
                  <a:lnTo>
                    <a:pt x="15608" y="1574800"/>
                  </a:lnTo>
                  <a:lnTo>
                    <a:pt x="23863" y="1600200"/>
                  </a:lnTo>
                  <a:lnTo>
                    <a:pt x="57264" y="1638300"/>
                  </a:lnTo>
                  <a:lnTo>
                    <a:pt x="85839" y="1663700"/>
                  </a:lnTo>
                  <a:lnTo>
                    <a:pt x="101714" y="1676400"/>
                  </a:lnTo>
                  <a:lnTo>
                    <a:pt x="118618" y="1676400"/>
                  </a:lnTo>
                  <a:lnTo>
                    <a:pt x="136144" y="1689100"/>
                  </a:lnTo>
                  <a:lnTo>
                    <a:pt x="3213100" y="1689100"/>
                  </a:lnTo>
                  <a:lnTo>
                    <a:pt x="3230626" y="1676400"/>
                  </a:lnTo>
                  <a:lnTo>
                    <a:pt x="3247377" y="1676400"/>
                  </a:lnTo>
                  <a:lnTo>
                    <a:pt x="3263265" y="1663700"/>
                  </a:lnTo>
                  <a:lnTo>
                    <a:pt x="3303651" y="1625600"/>
                  </a:lnTo>
                  <a:lnTo>
                    <a:pt x="3324225" y="1587500"/>
                  </a:lnTo>
                  <a:lnTo>
                    <a:pt x="3332226" y="1574800"/>
                  </a:lnTo>
                  <a:lnTo>
                    <a:pt x="3338436" y="1562100"/>
                  </a:lnTo>
                  <a:lnTo>
                    <a:pt x="3343135" y="1536700"/>
                  </a:lnTo>
                  <a:lnTo>
                    <a:pt x="3345929" y="1524000"/>
                  </a:lnTo>
                  <a:lnTo>
                    <a:pt x="3346831" y="1498600"/>
                  </a:lnTo>
                  <a:lnTo>
                    <a:pt x="3346831" y="1905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325317" y="1310500"/>
            <a:ext cx="1739900" cy="56515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31445" marR="5080" indent="-119380">
              <a:lnSpc>
                <a:spcPts val="2090"/>
              </a:lnSpc>
              <a:spcBef>
                <a:spcPts val="22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Affidavit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signed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1800" spc="-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representative: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052701" y="2745625"/>
            <a:ext cx="4098925" cy="3878579"/>
            <a:chOff x="2052701" y="2745625"/>
            <a:chExt cx="4098925" cy="3878579"/>
          </a:xfrm>
        </p:grpSpPr>
        <p:sp>
          <p:nvSpPr>
            <p:cNvPr id="7" name="object 7"/>
            <p:cNvSpPr/>
            <p:nvPr/>
          </p:nvSpPr>
          <p:spPr>
            <a:xfrm>
              <a:off x="3853307" y="2745625"/>
              <a:ext cx="596265" cy="1377315"/>
            </a:xfrm>
            <a:custGeom>
              <a:avLst/>
              <a:gdLst/>
              <a:ahLst/>
              <a:cxnLst/>
              <a:rect l="l" t="t" r="r" b="b"/>
              <a:pathLst>
                <a:path w="596264" h="1377314">
                  <a:moveTo>
                    <a:pt x="461099" y="1084707"/>
                  </a:moveTo>
                  <a:lnTo>
                    <a:pt x="115188" y="1084707"/>
                  </a:lnTo>
                  <a:lnTo>
                    <a:pt x="135255" y="283718"/>
                  </a:lnTo>
                  <a:lnTo>
                    <a:pt x="20066" y="280797"/>
                  </a:lnTo>
                  <a:lnTo>
                    <a:pt x="315340" y="0"/>
                  </a:lnTo>
                  <a:lnTo>
                    <a:pt x="593360" y="292354"/>
                  </a:lnTo>
                  <a:lnTo>
                    <a:pt x="480948" y="292354"/>
                  </a:lnTo>
                  <a:lnTo>
                    <a:pt x="461099" y="1084707"/>
                  </a:lnTo>
                  <a:close/>
                </a:path>
                <a:path w="596264" h="1377314">
                  <a:moveTo>
                    <a:pt x="596138" y="295275"/>
                  </a:moveTo>
                  <a:lnTo>
                    <a:pt x="480948" y="292354"/>
                  </a:lnTo>
                  <a:lnTo>
                    <a:pt x="593360" y="292354"/>
                  </a:lnTo>
                  <a:lnTo>
                    <a:pt x="596138" y="295275"/>
                  </a:lnTo>
                  <a:close/>
                </a:path>
                <a:path w="596264" h="1377314">
                  <a:moveTo>
                    <a:pt x="280797" y="1377061"/>
                  </a:moveTo>
                  <a:lnTo>
                    <a:pt x="0" y="1081786"/>
                  </a:lnTo>
                  <a:lnTo>
                    <a:pt x="115188" y="1084707"/>
                  </a:lnTo>
                  <a:lnTo>
                    <a:pt x="461099" y="1084707"/>
                  </a:lnTo>
                  <a:lnTo>
                    <a:pt x="460883" y="1093343"/>
                  </a:lnTo>
                  <a:lnTo>
                    <a:pt x="576072" y="1096263"/>
                  </a:lnTo>
                  <a:lnTo>
                    <a:pt x="280797" y="1377061"/>
                  </a:lnTo>
                  <a:close/>
                </a:path>
              </a:pathLst>
            </a:custGeom>
            <a:solidFill>
              <a:srgbClr val="AAB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80260" y="4295152"/>
              <a:ext cx="4043679" cy="2301240"/>
            </a:xfrm>
            <a:custGeom>
              <a:avLst/>
              <a:gdLst/>
              <a:ahLst/>
              <a:cxnLst/>
              <a:rect l="l" t="t" r="r" b="b"/>
              <a:pathLst>
                <a:path w="4043679" h="2301240">
                  <a:moveTo>
                    <a:pt x="3813555" y="2301239"/>
                  </a:moveTo>
                  <a:lnTo>
                    <a:pt x="230122" y="2301239"/>
                  </a:lnTo>
                  <a:lnTo>
                    <a:pt x="183735" y="2296564"/>
                  </a:lnTo>
                  <a:lnTo>
                    <a:pt x="140535" y="2283155"/>
                  </a:lnTo>
                  <a:lnTo>
                    <a:pt x="101444" y="2261937"/>
                  </a:lnTo>
                  <a:lnTo>
                    <a:pt x="67389" y="2233836"/>
                  </a:lnTo>
                  <a:lnTo>
                    <a:pt x="39291" y="2199777"/>
                  </a:lnTo>
                  <a:lnTo>
                    <a:pt x="18079" y="2160688"/>
                  </a:lnTo>
                  <a:lnTo>
                    <a:pt x="4673" y="2117492"/>
                  </a:lnTo>
                  <a:lnTo>
                    <a:pt x="0" y="2071116"/>
                  </a:lnTo>
                  <a:lnTo>
                    <a:pt x="0" y="230124"/>
                  </a:lnTo>
                  <a:lnTo>
                    <a:pt x="4673" y="183735"/>
                  </a:lnTo>
                  <a:lnTo>
                    <a:pt x="18079" y="140535"/>
                  </a:lnTo>
                  <a:lnTo>
                    <a:pt x="39291" y="101444"/>
                  </a:lnTo>
                  <a:lnTo>
                    <a:pt x="67389" y="67389"/>
                  </a:lnTo>
                  <a:lnTo>
                    <a:pt x="101444" y="39291"/>
                  </a:lnTo>
                  <a:lnTo>
                    <a:pt x="140535" y="18079"/>
                  </a:lnTo>
                  <a:lnTo>
                    <a:pt x="183735" y="4673"/>
                  </a:lnTo>
                  <a:lnTo>
                    <a:pt x="230122" y="0"/>
                  </a:lnTo>
                  <a:lnTo>
                    <a:pt x="3813555" y="0"/>
                  </a:lnTo>
                  <a:lnTo>
                    <a:pt x="3859943" y="4673"/>
                  </a:lnTo>
                  <a:lnTo>
                    <a:pt x="3903143" y="18079"/>
                  </a:lnTo>
                  <a:lnTo>
                    <a:pt x="3942234" y="39291"/>
                  </a:lnTo>
                  <a:lnTo>
                    <a:pt x="3976290" y="67389"/>
                  </a:lnTo>
                  <a:lnTo>
                    <a:pt x="4004386" y="101444"/>
                  </a:lnTo>
                  <a:lnTo>
                    <a:pt x="4025600" y="140535"/>
                  </a:lnTo>
                  <a:lnTo>
                    <a:pt x="4039006" y="183735"/>
                  </a:lnTo>
                  <a:lnTo>
                    <a:pt x="4043679" y="230124"/>
                  </a:lnTo>
                  <a:lnTo>
                    <a:pt x="4043679" y="2071116"/>
                  </a:lnTo>
                  <a:lnTo>
                    <a:pt x="4039006" y="2117492"/>
                  </a:lnTo>
                  <a:lnTo>
                    <a:pt x="4025600" y="2160688"/>
                  </a:lnTo>
                  <a:lnTo>
                    <a:pt x="4004386" y="2199777"/>
                  </a:lnTo>
                  <a:lnTo>
                    <a:pt x="3976290" y="2233836"/>
                  </a:lnTo>
                  <a:lnTo>
                    <a:pt x="3942234" y="2261937"/>
                  </a:lnTo>
                  <a:lnTo>
                    <a:pt x="3903143" y="2283155"/>
                  </a:lnTo>
                  <a:lnTo>
                    <a:pt x="3859943" y="2296564"/>
                  </a:lnTo>
                  <a:lnTo>
                    <a:pt x="3813555" y="2301239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52701" y="4274464"/>
              <a:ext cx="4098925" cy="2349500"/>
            </a:xfrm>
            <a:custGeom>
              <a:avLst/>
              <a:gdLst/>
              <a:ahLst/>
              <a:cxnLst/>
              <a:rect l="l" t="t" r="r" b="b"/>
              <a:pathLst>
                <a:path w="4098925" h="2349500">
                  <a:moveTo>
                    <a:pt x="4054856" y="254000"/>
                  </a:moveTo>
                  <a:lnTo>
                    <a:pt x="4054602" y="241300"/>
                  </a:lnTo>
                  <a:lnTo>
                    <a:pt x="4053840" y="241300"/>
                  </a:lnTo>
                  <a:lnTo>
                    <a:pt x="4052443" y="228600"/>
                  </a:lnTo>
                  <a:lnTo>
                    <a:pt x="4050665" y="215900"/>
                  </a:lnTo>
                  <a:lnTo>
                    <a:pt x="4045458" y="190500"/>
                  </a:lnTo>
                  <a:lnTo>
                    <a:pt x="4038346" y="177800"/>
                  </a:lnTo>
                  <a:lnTo>
                    <a:pt x="4029329" y="152400"/>
                  </a:lnTo>
                  <a:lnTo>
                    <a:pt x="4018788" y="139700"/>
                  </a:lnTo>
                  <a:lnTo>
                    <a:pt x="4006469" y="127000"/>
                  </a:lnTo>
                  <a:lnTo>
                    <a:pt x="3992753" y="101600"/>
                  </a:lnTo>
                  <a:lnTo>
                    <a:pt x="3977640" y="88900"/>
                  </a:lnTo>
                  <a:lnTo>
                    <a:pt x="3961257" y="76200"/>
                  </a:lnTo>
                  <a:lnTo>
                    <a:pt x="3943731" y="63500"/>
                  </a:lnTo>
                  <a:lnTo>
                    <a:pt x="3925062" y="63500"/>
                  </a:lnTo>
                  <a:lnTo>
                    <a:pt x="3905377" y="50800"/>
                  </a:lnTo>
                  <a:lnTo>
                    <a:pt x="3872598" y="50800"/>
                  </a:lnTo>
                  <a:lnTo>
                    <a:pt x="3882771" y="63500"/>
                  </a:lnTo>
                  <a:lnTo>
                    <a:pt x="3902710" y="63500"/>
                  </a:lnTo>
                  <a:lnTo>
                    <a:pt x="3921252" y="76200"/>
                  </a:lnTo>
                  <a:lnTo>
                    <a:pt x="3938892" y="76200"/>
                  </a:lnTo>
                  <a:lnTo>
                    <a:pt x="3955669" y="88900"/>
                  </a:lnTo>
                  <a:lnTo>
                    <a:pt x="3985387" y="114300"/>
                  </a:lnTo>
                  <a:lnTo>
                    <a:pt x="4019931" y="165100"/>
                  </a:lnTo>
                  <a:lnTo>
                    <a:pt x="4028440" y="177800"/>
                  </a:lnTo>
                  <a:lnTo>
                    <a:pt x="4035044" y="203200"/>
                  </a:lnTo>
                  <a:lnTo>
                    <a:pt x="4039997" y="215900"/>
                  </a:lnTo>
                  <a:lnTo>
                    <a:pt x="4041521" y="228600"/>
                  </a:lnTo>
                  <a:lnTo>
                    <a:pt x="4042918" y="241300"/>
                  </a:lnTo>
                  <a:lnTo>
                    <a:pt x="4043553" y="241300"/>
                  </a:lnTo>
                  <a:lnTo>
                    <a:pt x="4043807" y="254000"/>
                  </a:lnTo>
                  <a:lnTo>
                    <a:pt x="4043807" y="2095500"/>
                  </a:lnTo>
                  <a:lnTo>
                    <a:pt x="4043553" y="2108200"/>
                  </a:lnTo>
                  <a:lnTo>
                    <a:pt x="4042791" y="2120900"/>
                  </a:lnTo>
                  <a:lnTo>
                    <a:pt x="4041394" y="2133600"/>
                  </a:lnTo>
                  <a:lnTo>
                    <a:pt x="4039616" y="2133600"/>
                  </a:lnTo>
                  <a:lnTo>
                    <a:pt x="4034282" y="2159000"/>
                  </a:lnTo>
                  <a:lnTo>
                    <a:pt x="4027424" y="2184400"/>
                  </a:lnTo>
                  <a:lnTo>
                    <a:pt x="4018788" y="2197100"/>
                  </a:lnTo>
                  <a:lnTo>
                    <a:pt x="4008374" y="2209800"/>
                  </a:lnTo>
                  <a:lnTo>
                    <a:pt x="3996690" y="2222500"/>
                  </a:lnTo>
                  <a:lnTo>
                    <a:pt x="3983609" y="2247900"/>
                  </a:lnTo>
                  <a:lnTo>
                    <a:pt x="3969004" y="2260600"/>
                  </a:lnTo>
                  <a:lnTo>
                    <a:pt x="3953383" y="2273300"/>
                  </a:lnTo>
                  <a:lnTo>
                    <a:pt x="3936619" y="2273300"/>
                  </a:lnTo>
                  <a:lnTo>
                    <a:pt x="3918712" y="2286000"/>
                  </a:lnTo>
                  <a:lnTo>
                    <a:pt x="3900170" y="2286000"/>
                  </a:lnTo>
                  <a:lnTo>
                    <a:pt x="3880612" y="2298700"/>
                  </a:lnTo>
                  <a:lnTo>
                    <a:pt x="216014" y="2298700"/>
                  </a:lnTo>
                  <a:lnTo>
                    <a:pt x="196215" y="2286000"/>
                  </a:lnTo>
                  <a:lnTo>
                    <a:pt x="177546" y="2286000"/>
                  </a:lnTo>
                  <a:lnTo>
                    <a:pt x="160007" y="2273300"/>
                  </a:lnTo>
                  <a:lnTo>
                    <a:pt x="127762" y="2247900"/>
                  </a:lnTo>
                  <a:lnTo>
                    <a:pt x="88900" y="2209800"/>
                  </a:lnTo>
                  <a:lnTo>
                    <a:pt x="70345" y="2171700"/>
                  </a:lnTo>
                  <a:lnTo>
                    <a:pt x="63754" y="2159000"/>
                  </a:lnTo>
                  <a:lnTo>
                    <a:pt x="58788" y="2133600"/>
                  </a:lnTo>
                  <a:lnTo>
                    <a:pt x="57264" y="2133600"/>
                  </a:lnTo>
                  <a:lnTo>
                    <a:pt x="55994" y="2120900"/>
                  </a:lnTo>
                  <a:lnTo>
                    <a:pt x="55232" y="2108200"/>
                  </a:lnTo>
                  <a:lnTo>
                    <a:pt x="55118" y="254000"/>
                  </a:lnTo>
                  <a:lnTo>
                    <a:pt x="55372" y="241300"/>
                  </a:lnTo>
                  <a:lnTo>
                    <a:pt x="56134" y="241300"/>
                  </a:lnTo>
                  <a:lnTo>
                    <a:pt x="57531" y="228600"/>
                  </a:lnTo>
                  <a:lnTo>
                    <a:pt x="59309" y="215900"/>
                  </a:lnTo>
                  <a:lnTo>
                    <a:pt x="64516" y="190500"/>
                  </a:lnTo>
                  <a:lnTo>
                    <a:pt x="71488" y="177800"/>
                  </a:lnTo>
                  <a:lnTo>
                    <a:pt x="80137" y="165100"/>
                  </a:lnTo>
                  <a:lnTo>
                    <a:pt x="90424" y="139700"/>
                  </a:lnTo>
                  <a:lnTo>
                    <a:pt x="129781" y="101600"/>
                  </a:lnTo>
                  <a:lnTo>
                    <a:pt x="162306" y="76200"/>
                  </a:lnTo>
                  <a:lnTo>
                    <a:pt x="179959" y="76200"/>
                  </a:lnTo>
                  <a:lnTo>
                    <a:pt x="198869" y="63500"/>
                  </a:lnTo>
                  <a:lnTo>
                    <a:pt x="218059" y="63500"/>
                  </a:lnTo>
                  <a:lnTo>
                    <a:pt x="227444" y="50800"/>
                  </a:lnTo>
                  <a:lnTo>
                    <a:pt x="195072" y="50800"/>
                  </a:lnTo>
                  <a:lnTo>
                    <a:pt x="175260" y="63500"/>
                  </a:lnTo>
                  <a:lnTo>
                    <a:pt x="156591" y="63500"/>
                  </a:lnTo>
                  <a:lnTo>
                    <a:pt x="138925" y="76200"/>
                  </a:lnTo>
                  <a:lnTo>
                    <a:pt x="122428" y="88900"/>
                  </a:lnTo>
                  <a:lnTo>
                    <a:pt x="107175" y="101600"/>
                  </a:lnTo>
                  <a:lnTo>
                    <a:pt x="93332" y="127000"/>
                  </a:lnTo>
                  <a:lnTo>
                    <a:pt x="81013" y="139700"/>
                  </a:lnTo>
                  <a:lnTo>
                    <a:pt x="70231" y="152400"/>
                  </a:lnTo>
                  <a:lnTo>
                    <a:pt x="61201" y="177800"/>
                  </a:lnTo>
                  <a:lnTo>
                    <a:pt x="53975" y="190500"/>
                  </a:lnTo>
                  <a:lnTo>
                    <a:pt x="48501" y="215900"/>
                  </a:lnTo>
                  <a:lnTo>
                    <a:pt x="46609" y="228600"/>
                  </a:lnTo>
                  <a:lnTo>
                    <a:pt x="45212" y="228600"/>
                  </a:lnTo>
                  <a:lnTo>
                    <a:pt x="44323" y="241300"/>
                  </a:lnTo>
                  <a:lnTo>
                    <a:pt x="44056" y="254000"/>
                  </a:lnTo>
                  <a:lnTo>
                    <a:pt x="44056" y="2095500"/>
                  </a:lnTo>
                  <a:lnTo>
                    <a:pt x="46469" y="2133600"/>
                  </a:lnTo>
                  <a:lnTo>
                    <a:pt x="60439" y="2184400"/>
                  </a:lnTo>
                  <a:lnTo>
                    <a:pt x="69456" y="2197100"/>
                  </a:lnTo>
                  <a:lnTo>
                    <a:pt x="80137" y="2222500"/>
                  </a:lnTo>
                  <a:lnTo>
                    <a:pt x="92329" y="2235200"/>
                  </a:lnTo>
                  <a:lnTo>
                    <a:pt x="121145" y="2260600"/>
                  </a:lnTo>
                  <a:lnTo>
                    <a:pt x="155194" y="2286000"/>
                  </a:lnTo>
                  <a:lnTo>
                    <a:pt x="173850" y="2298700"/>
                  </a:lnTo>
                  <a:lnTo>
                    <a:pt x="193421" y="2298700"/>
                  </a:lnTo>
                  <a:lnTo>
                    <a:pt x="214122" y="2311400"/>
                  </a:lnTo>
                  <a:lnTo>
                    <a:pt x="3883406" y="2311400"/>
                  </a:lnTo>
                  <a:lnTo>
                    <a:pt x="3903853" y="2298700"/>
                  </a:lnTo>
                  <a:lnTo>
                    <a:pt x="3923538" y="2298700"/>
                  </a:lnTo>
                  <a:lnTo>
                    <a:pt x="3959987" y="2273300"/>
                  </a:lnTo>
                  <a:lnTo>
                    <a:pt x="3991737" y="2247900"/>
                  </a:lnTo>
                  <a:lnTo>
                    <a:pt x="4028694" y="2197100"/>
                  </a:lnTo>
                  <a:lnTo>
                    <a:pt x="4044950" y="2159000"/>
                  </a:lnTo>
                  <a:lnTo>
                    <a:pt x="4050398" y="2146300"/>
                  </a:lnTo>
                  <a:lnTo>
                    <a:pt x="4052316" y="2133600"/>
                  </a:lnTo>
                  <a:lnTo>
                    <a:pt x="4053713" y="2120900"/>
                  </a:lnTo>
                  <a:lnTo>
                    <a:pt x="4054475" y="2108200"/>
                  </a:lnTo>
                  <a:lnTo>
                    <a:pt x="4054856" y="2095500"/>
                  </a:lnTo>
                  <a:lnTo>
                    <a:pt x="4054856" y="254000"/>
                  </a:lnTo>
                  <a:close/>
                </a:path>
                <a:path w="4098925" h="2349500">
                  <a:moveTo>
                    <a:pt x="4098785" y="254000"/>
                  </a:moveTo>
                  <a:lnTo>
                    <a:pt x="4095750" y="215900"/>
                  </a:lnTo>
                  <a:lnTo>
                    <a:pt x="4086733" y="177800"/>
                  </a:lnTo>
                  <a:lnTo>
                    <a:pt x="4067035" y="127000"/>
                  </a:lnTo>
                  <a:lnTo>
                    <a:pt x="4065778" y="125780"/>
                  </a:lnTo>
                  <a:lnTo>
                    <a:pt x="4065778" y="254000"/>
                  </a:lnTo>
                  <a:lnTo>
                    <a:pt x="4065778" y="2095500"/>
                  </a:lnTo>
                  <a:lnTo>
                    <a:pt x="4063238" y="2133600"/>
                  </a:lnTo>
                  <a:lnTo>
                    <a:pt x="4047985" y="2184400"/>
                  </a:lnTo>
                  <a:lnTo>
                    <a:pt x="4027297" y="2222500"/>
                  </a:lnTo>
                  <a:lnTo>
                    <a:pt x="4014343" y="2235200"/>
                  </a:lnTo>
                  <a:lnTo>
                    <a:pt x="3999738" y="2260600"/>
                  </a:lnTo>
                  <a:lnTo>
                    <a:pt x="3983863" y="2273300"/>
                  </a:lnTo>
                  <a:lnTo>
                    <a:pt x="3966591" y="2286000"/>
                  </a:lnTo>
                  <a:lnTo>
                    <a:pt x="3947922" y="2298700"/>
                  </a:lnTo>
                  <a:lnTo>
                    <a:pt x="3928364" y="2311400"/>
                  </a:lnTo>
                  <a:lnTo>
                    <a:pt x="3907663" y="2311400"/>
                  </a:lnTo>
                  <a:lnTo>
                    <a:pt x="3886200" y="2324100"/>
                  </a:lnTo>
                  <a:lnTo>
                    <a:pt x="212217" y="2324100"/>
                  </a:lnTo>
                  <a:lnTo>
                    <a:pt x="190614" y="2311400"/>
                  </a:lnTo>
                  <a:lnTo>
                    <a:pt x="170053" y="2311400"/>
                  </a:lnTo>
                  <a:lnTo>
                    <a:pt x="131813" y="2286000"/>
                  </a:lnTo>
                  <a:lnTo>
                    <a:pt x="98679" y="2260600"/>
                  </a:lnTo>
                  <a:lnTo>
                    <a:pt x="84188" y="2235200"/>
                  </a:lnTo>
                  <a:lnTo>
                    <a:pt x="71247" y="2222500"/>
                  </a:lnTo>
                  <a:lnTo>
                    <a:pt x="60071" y="2209800"/>
                  </a:lnTo>
                  <a:lnTo>
                    <a:pt x="50546" y="2184400"/>
                  </a:lnTo>
                  <a:lnTo>
                    <a:pt x="43053" y="2159000"/>
                  </a:lnTo>
                  <a:lnTo>
                    <a:pt x="37592" y="2146300"/>
                  </a:lnTo>
                  <a:lnTo>
                    <a:pt x="35687" y="2133600"/>
                  </a:lnTo>
                  <a:lnTo>
                    <a:pt x="34150" y="2120900"/>
                  </a:lnTo>
                  <a:lnTo>
                    <a:pt x="33274" y="2108200"/>
                  </a:lnTo>
                  <a:lnTo>
                    <a:pt x="33007" y="2095500"/>
                  </a:lnTo>
                  <a:lnTo>
                    <a:pt x="33007" y="254000"/>
                  </a:lnTo>
                  <a:lnTo>
                    <a:pt x="33388" y="241300"/>
                  </a:lnTo>
                  <a:lnTo>
                    <a:pt x="34150" y="228600"/>
                  </a:lnTo>
                  <a:lnTo>
                    <a:pt x="35687" y="228600"/>
                  </a:lnTo>
                  <a:lnTo>
                    <a:pt x="37592" y="215900"/>
                  </a:lnTo>
                  <a:lnTo>
                    <a:pt x="43294" y="190500"/>
                  </a:lnTo>
                  <a:lnTo>
                    <a:pt x="50800" y="165100"/>
                  </a:lnTo>
                  <a:lnTo>
                    <a:pt x="60325" y="152400"/>
                  </a:lnTo>
                  <a:lnTo>
                    <a:pt x="71628" y="127000"/>
                  </a:lnTo>
                  <a:lnTo>
                    <a:pt x="114935" y="88900"/>
                  </a:lnTo>
                  <a:lnTo>
                    <a:pt x="150863" y="63500"/>
                  </a:lnTo>
                  <a:lnTo>
                    <a:pt x="191262" y="38100"/>
                  </a:lnTo>
                  <a:lnTo>
                    <a:pt x="247015" y="38100"/>
                  </a:lnTo>
                  <a:lnTo>
                    <a:pt x="236347" y="50800"/>
                  </a:lnTo>
                  <a:lnTo>
                    <a:pt x="3863454" y="50800"/>
                  </a:lnTo>
                  <a:lnTo>
                    <a:pt x="3852545" y="38100"/>
                  </a:lnTo>
                  <a:lnTo>
                    <a:pt x="3908171" y="38100"/>
                  </a:lnTo>
                  <a:lnTo>
                    <a:pt x="3948417" y="63500"/>
                  </a:lnTo>
                  <a:lnTo>
                    <a:pt x="3984244" y="88900"/>
                  </a:lnTo>
                  <a:lnTo>
                    <a:pt x="4014597" y="114300"/>
                  </a:lnTo>
                  <a:lnTo>
                    <a:pt x="4038727" y="152400"/>
                  </a:lnTo>
                  <a:lnTo>
                    <a:pt x="4048252" y="165100"/>
                  </a:lnTo>
                  <a:lnTo>
                    <a:pt x="4055745" y="190500"/>
                  </a:lnTo>
                  <a:lnTo>
                    <a:pt x="4061333" y="215900"/>
                  </a:lnTo>
                  <a:lnTo>
                    <a:pt x="4063238" y="228600"/>
                  </a:lnTo>
                  <a:lnTo>
                    <a:pt x="4064762" y="228600"/>
                  </a:lnTo>
                  <a:lnTo>
                    <a:pt x="4065524" y="241300"/>
                  </a:lnTo>
                  <a:lnTo>
                    <a:pt x="4065778" y="254000"/>
                  </a:lnTo>
                  <a:lnTo>
                    <a:pt x="4065778" y="125780"/>
                  </a:lnTo>
                  <a:lnTo>
                    <a:pt x="4053954" y="114300"/>
                  </a:lnTo>
                  <a:lnTo>
                    <a:pt x="4039108" y="88900"/>
                  </a:lnTo>
                  <a:lnTo>
                    <a:pt x="4022344" y="76200"/>
                  </a:lnTo>
                  <a:lnTo>
                    <a:pt x="4004056" y="63500"/>
                  </a:lnTo>
                  <a:lnTo>
                    <a:pt x="3984104" y="38100"/>
                  </a:lnTo>
                  <a:lnTo>
                    <a:pt x="3962654" y="25400"/>
                  </a:lnTo>
                  <a:lnTo>
                    <a:pt x="3940175" y="25400"/>
                  </a:lnTo>
                  <a:lnTo>
                    <a:pt x="3892296" y="0"/>
                  </a:lnTo>
                  <a:lnTo>
                    <a:pt x="204457" y="0"/>
                  </a:lnTo>
                  <a:lnTo>
                    <a:pt x="179705" y="12700"/>
                  </a:lnTo>
                  <a:lnTo>
                    <a:pt x="156337" y="25400"/>
                  </a:lnTo>
                  <a:lnTo>
                    <a:pt x="133845" y="25400"/>
                  </a:lnTo>
                  <a:lnTo>
                    <a:pt x="112522" y="38100"/>
                  </a:lnTo>
                  <a:lnTo>
                    <a:pt x="92710" y="63500"/>
                  </a:lnTo>
                  <a:lnTo>
                    <a:pt x="74663" y="76200"/>
                  </a:lnTo>
                  <a:lnTo>
                    <a:pt x="58166" y="88900"/>
                  </a:lnTo>
                  <a:lnTo>
                    <a:pt x="43434" y="114300"/>
                  </a:lnTo>
                  <a:lnTo>
                    <a:pt x="30594" y="139700"/>
                  </a:lnTo>
                  <a:lnTo>
                    <a:pt x="19812" y="152400"/>
                  </a:lnTo>
                  <a:lnTo>
                    <a:pt x="5194" y="203200"/>
                  </a:lnTo>
                  <a:lnTo>
                    <a:pt x="381" y="241300"/>
                  </a:lnTo>
                  <a:lnTo>
                    <a:pt x="0" y="254000"/>
                  </a:lnTo>
                  <a:lnTo>
                    <a:pt x="114" y="2095500"/>
                  </a:lnTo>
                  <a:lnTo>
                    <a:pt x="3175" y="2133600"/>
                  </a:lnTo>
                  <a:lnTo>
                    <a:pt x="12065" y="2171700"/>
                  </a:lnTo>
                  <a:lnTo>
                    <a:pt x="31864" y="2222500"/>
                  </a:lnTo>
                  <a:lnTo>
                    <a:pt x="59817" y="2260600"/>
                  </a:lnTo>
                  <a:lnTo>
                    <a:pt x="76454" y="2286000"/>
                  </a:lnTo>
                  <a:lnTo>
                    <a:pt x="114795" y="2311400"/>
                  </a:lnTo>
                  <a:lnTo>
                    <a:pt x="158750" y="2336800"/>
                  </a:lnTo>
                  <a:lnTo>
                    <a:pt x="182372" y="2349500"/>
                  </a:lnTo>
                  <a:lnTo>
                    <a:pt x="3918966" y="2349500"/>
                  </a:lnTo>
                  <a:lnTo>
                    <a:pt x="3965054" y="2324100"/>
                  </a:lnTo>
                  <a:lnTo>
                    <a:pt x="4006088" y="2298700"/>
                  </a:lnTo>
                  <a:lnTo>
                    <a:pt x="4024122" y="2273300"/>
                  </a:lnTo>
                  <a:lnTo>
                    <a:pt x="4040759" y="2260600"/>
                  </a:lnTo>
                  <a:lnTo>
                    <a:pt x="4055491" y="2235200"/>
                  </a:lnTo>
                  <a:lnTo>
                    <a:pt x="4068191" y="2222500"/>
                  </a:lnTo>
                  <a:lnTo>
                    <a:pt x="4078973" y="2197100"/>
                  </a:lnTo>
                  <a:lnTo>
                    <a:pt x="4093718" y="2146300"/>
                  </a:lnTo>
                  <a:lnTo>
                    <a:pt x="4098544" y="2108200"/>
                  </a:lnTo>
                  <a:lnTo>
                    <a:pt x="4098785" y="2095500"/>
                  </a:lnTo>
                  <a:lnTo>
                    <a:pt x="4098785" y="25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540495" y="296164"/>
            <a:ext cx="31057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484" dirty="0">
                <a:latin typeface="Arial"/>
                <a:cs typeface="Arial"/>
              </a:rPr>
              <a:t>Ho</a:t>
            </a:r>
            <a:r>
              <a:rPr sz="3600" i="1" spc="-560" dirty="0">
                <a:latin typeface="Arial"/>
                <a:cs typeface="Arial"/>
              </a:rPr>
              <a:t>w</a:t>
            </a:r>
            <a:r>
              <a:rPr sz="3600" i="1" spc="-200" dirty="0">
                <a:latin typeface="Arial"/>
                <a:cs typeface="Arial"/>
              </a:rPr>
              <a:t> </a:t>
            </a:r>
            <a:r>
              <a:rPr sz="3600" i="1" spc="-220" dirty="0">
                <a:latin typeface="Arial"/>
                <a:cs typeface="Arial"/>
              </a:rPr>
              <a:t>it</a:t>
            </a:r>
            <a:r>
              <a:rPr sz="3600" i="1" spc="-204" dirty="0">
                <a:latin typeface="Arial"/>
                <a:cs typeface="Arial"/>
              </a:rPr>
              <a:t> </a:t>
            </a:r>
            <a:r>
              <a:rPr sz="3600" i="1" spc="-305" dirty="0">
                <a:latin typeface="Arial"/>
                <a:cs typeface="Arial"/>
              </a:rPr>
              <a:t>is</a:t>
            </a:r>
            <a:r>
              <a:rPr sz="3600" i="1" spc="-204" dirty="0">
                <a:latin typeface="Arial"/>
                <a:cs typeface="Arial"/>
              </a:rPr>
              <a:t> </a:t>
            </a:r>
            <a:r>
              <a:rPr sz="3600" i="1" spc="-365" dirty="0">
                <a:latin typeface="Arial"/>
                <a:cs typeface="Arial"/>
              </a:rPr>
              <a:t>reporte</a:t>
            </a:r>
            <a:r>
              <a:rPr sz="3600" i="1" spc="-440" dirty="0">
                <a:latin typeface="Arial"/>
                <a:cs typeface="Arial"/>
              </a:rPr>
              <a:t>d</a:t>
            </a:r>
            <a:endParaRPr sz="3600"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3E5A46-69E0-9D57-4CE5-183F07822A37}"/>
              </a:ext>
            </a:extLst>
          </p:cNvPr>
          <p:cNvSpPr txBox="1"/>
          <p:nvPr/>
        </p:nvSpPr>
        <p:spPr>
          <a:xfrm>
            <a:off x="2234120" y="4568609"/>
            <a:ext cx="388981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DE" dirty="0">
                <a:solidFill>
                  <a:schemeClr val="bg1"/>
                </a:solidFill>
              </a:rPr>
              <a:t>Containing: 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AR" dirty="0">
                <a:solidFill>
                  <a:schemeClr val="bg1"/>
                </a:solidFill>
              </a:rPr>
              <a:t>* </a:t>
            </a:r>
            <a:r>
              <a:rPr lang="en-DE" dirty="0">
                <a:solidFill>
                  <a:schemeClr val="bg1"/>
                </a:solidFill>
              </a:rPr>
              <a:t>Data of the BF (direct or indirect control);</a:t>
            </a:r>
          </a:p>
          <a:p>
            <a:r>
              <a:rPr lang="es-AR" dirty="0">
                <a:solidFill>
                  <a:schemeClr val="bg1"/>
                </a:solidFill>
              </a:rPr>
              <a:t>* </a:t>
            </a:r>
            <a:r>
              <a:rPr lang="en-DE" dirty="0">
                <a:solidFill>
                  <a:schemeClr val="bg1"/>
                </a:solidFill>
              </a:rPr>
              <a:t>Data of the Holders of Nominative Equity Interests (natural persons, legal entities or other entities, dismemberment of ownership).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4024" y="1287741"/>
            <a:ext cx="3644265" cy="4345305"/>
            <a:chOff x="704024" y="1287741"/>
            <a:chExt cx="3644265" cy="4345305"/>
          </a:xfrm>
        </p:grpSpPr>
        <p:sp>
          <p:nvSpPr>
            <p:cNvPr id="3" name="object 3"/>
            <p:cNvSpPr/>
            <p:nvPr/>
          </p:nvSpPr>
          <p:spPr>
            <a:xfrm>
              <a:off x="704024" y="1287741"/>
              <a:ext cx="3644265" cy="1490345"/>
            </a:xfrm>
            <a:custGeom>
              <a:avLst/>
              <a:gdLst/>
              <a:ahLst/>
              <a:cxnLst/>
              <a:rect l="l" t="t" r="r" b="b"/>
              <a:pathLst>
                <a:path w="3644265" h="1490345">
                  <a:moveTo>
                    <a:pt x="3616514" y="1490218"/>
                  </a:moveTo>
                  <a:lnTo>
                    <a:pt x="27494" y="1490218"/>
                  </a:lnTo>
                  <a:lnTo>
                    <a:pt x="16789" y="1488058"/>
                  </a:lnTo>
                  <a:lnTo>
                    <a:pt x="8050" y="1482153"/>
                  </a:lnTo>
                  <a:lnTo>
                    <a:pt x="2159" y="1473402"/>
                  </a:lnTo>
                  <a:lnTo>
                    <a:pt x="0" y="1462658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50" y="8064"/>
                  </a:lnTo>
                  <a:lnTo>
                    <a:pt x="16789" y="2170"/>
                  </a:lnTo>
                  <a:lnTo>
                    <a:pt x="27494" y="0"/>
                  </a:lnTo>
                  <a:lnTo>
                    <a:pt x="3616514" y="0"/>
                  </a:lnTo>
                  <a:lnTo>
                    <a:pt x="3627247" y="2170"/>
                  </a:lnTo>
                  <a:lnTo>
                    <a:pt x="3635997" y="8064"/>
                  </a:lnTo>
                  <a:lnTo>
                    <a:pt x="3641902" y="16827"/>
                  </a:lnTo>
                  <a:lnTo>
                    <a:pt x="3644074" y="27559"/>
                  </a:lnTo>
                  <a:lnTo>
                    <a:pt x="3644074" y="1462658"/>
                  </a:lnTo>
                  <a:lnTo>
                    <a:pt x="3641902" y="1473402"/>
                  </a:lnTo>
                  <a:lnTo>
                    <a:pt x="3635997" y="1482153"/>
                  </a:lnTo>
                  <a:lnTo>
                    <a:pt x="3627247" y="1488058"/>
                  </a:lnTo>
                  <a:lnTo>
                    <a:pt x="3616514" y="1490218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4024" y="2722840"/>
              <a:ext cx="3644265" cy="2910205"/>
            </a:xfrm>
            <a:custGeom>
              <a:avLst/>
              <a:gdLst/>
              <a:ahLst/>
              <a:cxnLst/>
              <a:rect l="l" t="t" r="r" b="b"/>
              <a:pathLst>
                <a:path w="3644265" h="2910204">
                  <a:moveTo>
                    <a:pt x="3616514" y="2910014"/>
                  </a:moveTo>
                  <a:lnTo>
                    <a:pt x="27494" y="2910014"/>
                  </a:lnTo>
                  <a:lnTo>
                    <a:pt x="16789" y="2907855"/>
                  </a:lnTo>
                  <a:lnTo>
                    <a:pt x="8050" y="2901974"/>
                  </a:lnTo>
                  <a:lnTo>
                    <a:pt x="2159" y="2893224"/>
                  </a:lnTo>
                  <a:lnTo>
                    <a:pt x="0" y="2882519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50" y="8064"/>
                  </a:lnTo>
                  <a:lnTo>
                    <a:pt x="16789" y="2170"/>
                  </a:lnTo>
                  <a:lnTo>
                    <a:pt x="27494" y="0"/>
                  </a:lnTo>
                  <a:lnTo>
                    <a:pt x="3616514" y="0"/>
                  </a:lnTo>
                  <a:lnTo>
                    <a:pt x="3627247" y="2170"/>
                  </a:lnTo>
                  <a:lnTo>
                    <a:pt x="3635997" y="8064"/>
                  </a:lnTo>
                  <a:lnTo>
                    <a:pt x="3641902" y="16827"/>
                  </a:lnTo>
                  <a:lnTo>
                    <a:pt x="3644074" y="27559"/>
                  </a:lnTo>
                  <a:lnTo>
                    <a:pt x="3644074" y="2882519"/>
                  </a:lnTo>
                  <a:lnTo>
                    <a:pt x="3641902" y="2893224"/>
                  </a:lnTo>
                  <a:lnTo>
                    <a:pt x="3635997" y="2901974"/>
                  </a:lnTo>
                  <a:lnTo>
                    <a:pt x="3627247" y="2907855"/>
                  </a:lnTo>
                  <a:lnTo>
                    <a:pt x="3616514" y="2910014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82521" y="1736521"/>
            <a:ext cx="2688590" cy="5549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495300" marR="5080" indent="-483234">
              <a:lnSpc>
                <a:spcPts val="2010"/>
              </a:lnSpc>
              <a:spcBef>
                <a:spcPts val="29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New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entities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or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entities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sz="1800" b="1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become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 obligated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5817" y="2808285"/>
            <a:ext cx="3369310" cy="14414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40665" marR="5080" indent="-228600">
              <a:lnSpc>
                <a:spcPct val="91100"/>
              </a:lnSpc>
              <a:spcBef>
                <a:spcPts val="310"/>
              </a:spcBef>
              <a:buChar char="•"/>
              <a:tabLst>
                <a:tab pos="240665" algn="l"/>
                <a:tab pos="612140" algn="l"/>
                <a:tab pos="972185" algn="l"/>
                <a:tab pos="1443355" algn="l"/>
                <a:tab pos="1471930" algn="l"/>
                <a:tab pos="2483485" algn="l"/>
                <a:tab pos="3154045" algn="l"/>
              </a:tabLst>
            </a:pPr>
            <a:r>
              <a:rPr sz="2000" spc="50" dirty="0">
                <a:solidFill>
                  <a:srgbClr val="0A5294"/>
                </a:solidFill>
                <a:latin typeface="Calibri"/>
                <a:cs typeface="Calibri"/>
              </a:rPr>
              <a:t>30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days 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from the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date </a:t>
            </a:r>
            <a:r>
              <a:rPr sz="2000" spc="25" dirty="0">
                <a:solidFill>
                  <a:srgbClr val="0A5294"/>
                </a:solidFill>
                <a:latin typeface="Calibri"/>
                <a:cs typeface="Calibri"/>
              </a:rPr>
              <a:t>of </a:t>
            </a:r>
            <a:r>
              <a:rPr sz="2000" spc="3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their</a:t>
            </a:r>
            <a:r>
              <a:rPr sz="2000" spc="114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effective</a:t>
            </a:r>
            <a:r>
              <a:rPr sz="2000" spc="1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formalization, </a:t>
            </a:r>
            <a:r>
              <a:rPr sz="2000" spc="-434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o</a:t>
            </a:r>
            <a:r>
              <a:rPr sz="2000" spc="30" dirty="0">
                <a:solidFill>
                  <a:srgbClr val="0A5294"/>
                </a:solidFill>
                <a:latin typeface="Calibri"/>
                <a:cs typeface="Calibri"/>
              </a:rPr>
              <a:t>r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o</a:t>
            </a:r>
            <a:r>
              <a:rPr sz="2000" spc="30" dirty="0">
                <a:solidFill>
                  <a:srgbClr val="0A5294"/>
                </a:solidFill>
                <a:latin typeface="Calibri"/>
                <a:cs typeface="Calibri"/>
              </a:rPr>
              <a:t>f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the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	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circumstan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c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es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</a:t>
            </a:r>
            <a:r>
              <a:rPr sz="2000" spc="25" dirty="0">
                <a:solidFill>
                  <a:srgbClr val="0A5294"/>
                </a:solidFill>
                <a:latin typeface="Calibri"/>
                <a:cs typeface="Calibri"/>
              </a:rPr>
              <a:t>in  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which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	</a:t>
            </a:r>
            <a:r>
              <a:rPr sz="2000" spc="45" dirty="0">
                <a:solidFill>
                  <a:srgbClr val="0A5294"/>
                </a:solidFill>
                <a:latin typeface="Calibri"/>
                <a:cs typeface="Calibri"/>
              </a:rPr>
              <a:t>they</a:t>
            </a:r>
            <a:r>
              <a:rPr sz="2000" dirty="0">
                <a:solidFill>
                  <a:srgbClr val="0A5294"/>
                </a:solidFill>
                <a:latin typeface="Calibri"/>
                <a:cs typeface="Calibri"/>
              </a:rPr>
              <a:t>	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become  obligated</a:t>
            </a:r>
            <a:r>
              <a:rPr sz="2000" spc="15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795901" y="1287741"/>
            <a:ext cx="3644265" cy="4345305"/>
            <a:chOff x="4795901" y="1287741"/>
            <a:chExt cx="3644265" cy="4345305"/>
          </a:xfrm>
        </p:grpSpPr>
        <p:sp>
          <p:nvSpPr>
            <p:cNvPr id="8" name="object 8"/>
            <p:cNvSpPr/>
            <p:nvPr/>
          </p:nvSpPr>
          <p:spPr>
            <a:xfrm>
              <a:off x="4795901" y="1287741"/>
              <a:ext cx="3644265" cy="1490345"/>
            </a:xfrm>
            <a:custGeom>
              <a:avLst/>
              <a:gdLst/>
              <a:ahLst/>
              <a:cxnLst/>
              <a:rect l="l" t="t" r="r" b="b"/>
              <a:pathLst>
                <a:path w="3644265" h="1490345">
                  <a:moveTo>
                    <a:pt x="3616578" y="1490218"/>
                  </a:moveTo>
                  <a:lnTo>
                    <a:pt x="27559" y="1490218"/>
                  </a:lnTo>
                  <a:lnTo>
                    <a:pt x="16814" y="1488058"/>
                  </a:lnTo>
                  <a:lnTo>
                    <a:pt x="8064" y="1482153"/>
                  </a:lnTo>
                  <a:lnTo>
                    <a:pt x="2159" y="1473402"/>
                  </a:lnTo>
                  <a:lnTo>
                    <a:pt x="0" y="1462658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64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3616578" y="0"/>
                  </a:lnTo>
                  <a:lnTo>
                    <a:pt x="3627309" y="2170"/>
                  </a:lnTo>
                  <a:lnTo>
                    <a:pt x="3636073" y="8064"/>
                  </a:lnTo>
                  <a:lnTo>
                    <a:pt x="3641966" y="16827"/>
                  </a:lnTo>
                  <a:lnTo>
                    <a:pt x="3644138" y="27559"/>
                  </a:lnTo>
                  <a:lnTo>
                    <a:pt x="3644138" y="1462658"/>
                  </a:lnTo>
                  <a:lnTo>
                    <a:pt x="3641966" y="1473402"/>
                  </a:lnTo>
                  <a:lnTo>
                    <a:pt x="3636073" y="1482153"/>
                  </a:lnTo>
                  <a:lnTo>
                    <a:pt x="3627309" y="1488058"/>
                  </a:lnTo>
                  <a:lnTo>
                    <a:pt x="3616578" y="1490218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95901" y="2722840"/>
              <a:ext cx="3644265" cy="2910205"/>
            </a:xfrm>
            <a:custGeom>
              <a:avLst/>
              <a:gdLst/>
              <a:ahLst/>
              <a:cxnLst/>
              <a:rect l="l" t="t" r="r" b="b"/>
              <a:pathLst>
                <a:path w="3644265" h="2910204">
                  <a:moveTo>
                    <a:pt x="3616578" y="2910014"/>
                  </a:moveTo>
                  <a:lnTo>
                    <a:pt x="27559" y="2910014"/>
                  </a:lnTo>
                  <a:lnTo>
                    <a:pt x="16814" y="2907855"/>
                  </a:lnTo>
                  <a:lnTo>
                    <a:pt x="8064" y="2901974"/>
                  </a:lnTo>
                  <a:lnTo>
                    <a:pt x="2159" y="2893224"/>
                  </a:lnTo>
                  <a:lnTo>
                    <a:pt x="0" y="2882519"/>
                  </a:lnTo>
                  <a:lnTo>
                    <a:pt x="0" y="27559"/>
                  </a:lnTo>
                  <a:lnTo>
                    <a:pt x="2159" y="16827"/>
                  </a:lnTo>
                  <a:lnTo>
                    <a:pt x="8064" y="8064"/>
                  </a:lnTo>
                  <a:lnTo>
                    <a:pt x="16814" y="2170"/>
                  </a:lnTo>
                  <a:lnTo>
                    <a:pt x="27559" y="0"/>
                  </a:lnTo>
                  <a:lnTo>
                    <a:pt x="3616578" y="0"/>
                  </a:lnTo>
                  <a:lnTo>
                    <a:pt x="3627309" y="2170"/>
                  </a:lnTo>
                  <a:lnTo>
                    <a:pt x="3636073" y="8064"/>
                  </a:lnTo>
                  <a:lnTo>
                    <a:pt x="3641966" y="16827"/>
                  </a:lnTo>
                  <a:lnTo>
                    <a:pt x="3644138" y="27559"/>
                  </a:lnTo>
                  <a:lnTo>
                    <a:pt x="3644138" y="2882519"/>
                  </a:lnTo>
                  <a:lnTo>
                    <a:pt x="3641966" y="2893224"/>
                  </a:lnTo>
                  <a:lnTo>
                    <a:pt x="3636073" y="2901974"/>
                  </a:lnTo>
                  <a:lnTo>
                    <a:pt x="3627309" y="2907855"/>
                  </a:lnTo>
                  <a:lnTo>
                    <a:pt x="3616578" y="2910014"/>
                  </a:lnTo>
                  <a:close/>
                </a:path>
              </a:pathLst>
            </a:custGeom>
            <a:solidFill>
              <a:srgbClr val="CC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562218" y="1736521"/>
            <a:ext cx="2119630" cy="5549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241935">
              <a:lnSpc>
                <a:spcPts val="2010"/>
              </a:lnSpc>
              <a:spcBef>
                <a:spcPts val="29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data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changes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35" dirty="0">
                <a:solidFill>
                  <a:srgbClr val="FFFFFF"/>
                </a:solidFill>
                <a:latin typeface="Calibri"/>
                <a:cs typeface="Calibri"/>
              </a:rPr>
              <a:t>(BF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4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35" dirty="0">
                <a:solidFill>
                  <a:srgbClr val="FFFFFF"/>
                </a:solidFill>
                <a:latin typeface="Calibri"/>
                <a:cs typeface="Calibri"/>
              </a:rPr>
              <a:t>PPN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35" dirty="0">
                <a:solidFill>
                  <a:srgbClr val="FFFFFF"/>
                </a:solidFill>
                <a:latin typeface="Calibri"/>
                <a:cs typeface="Calibri"/>
              </a:rPr>
              <a:t>Holders</a:t>
            </a:r>
            <a:r>
              <a:rPr sz="1500" b="1" spc="3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8710" y="2820477"/>
            <a:ext cx="3030855" cy="92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385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spc="50" dirty="0">
                <a:solidFill>
                  <a:srgbClr val="0A5294"/>
                </a:solidFill>
                <a:latin typeface="Calibri"/>
                <a:cs typeface="Calibri"/>
              </a:rPr>
              <a:t>45</a:t>
            </a:r>
            <a:r>
              <a:rPr sz="2000" spc="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days</a:t>
            </a:r>
            <a:r>
              <a:rPr sz="2000" spc="2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of</a:t>
            </a:r>
            <a:r>
              <a:rPr sz="2000" spc="15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0A5294"/>
                </a:solidFill>
                <a:latin typeface="Calibri"/>
                <a:cs typeface="Calibri"/>
              </a:rPr>
              <a:t>its</a:t>
            </a:r>
            <a:r>
              <a:rPr sz="2000" spc="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0A5294"/>
                </a:solidFill>
                <a:latin typeface="Calibri"/>
                <a:cs typeface="Calibri"/>
              </a:rPr>
              <a:t>verification;</a:t>
            </a:r>
            <a:endParaRPr sz="2000" dirty="0">
              <a:latin typeface="Calibri"/>
              <a:cs typeface="Calibri"/>
            </a:endParaRPr>
          </a:p>
          <a:p>
            <a:pPr marL="240665" marR="5080" indent="-227965">
              <a:lnSpc>
                <a:spcPts val="2320"/>
              </a:lnSpc>
              <a:spcBef>
                <a:spcPts val="125"/>
              </a:spcBef>
              <a:buChar char="•"/>
              <a:tabLst>
                <a:tab pos="240665" algn="l"/>
              </a:tabLst>
            </a:pPr>
            <a:r>
              <a:rPr sz="2000" spc="50" dirty="0">
                <a:solidFill>
                  <a:srgbClr val="0A5294"/>
                </a:solidFill>
                <a:latin typeface="Calibri"/>
                <a:cs typeface="Calibri"/>
              </a:rPr>
              <a:t>90</a:t>
            </a:r>
            <a:r>
              <a:rPr sz="2000" spc="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days</a:t>
            </a:r>
            <a:r>
              <a:rPr sz="2000" spc="15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in</a:t>
            </a:r>
            <a:r>
              <a:rPr sz="2000" spc="15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0A5294"/>
                </a:solidFill>
                <a:latin typeface="Calibri"/>
                <a:cs typeface="Calibri"/>
              </a:rPr>
              <a:t>case</a:t>
            </a:r>
            <a:r>
              <a:rPr sz="2000" spc="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of</a:t>
            </a:r>
            <a:r>
              <a:rPr sz="2000" spc="10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0A5294"/>
                </a:solidFill>
                <a:latin typeface="Calibri"/>
                <a:cs typeface="Calibri"/>
              </a:rPr>
              <a:t>entities </a:t>
            </a:r>
            <a:r>
              <a:rPr sz="2000" spc="-434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0A5294"/>
                </a:solidFill>
                <a:latin typeface="Calibri"/>
                <a:cs typeface="Calibri"/>
              </a:rPr>
              <a:t>not</a:t>
            </a:r>
            <a:r>
              <a:rPr lang="es-AR" sz="2000" dirty="0"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0A5294"/>
                </a:solidFill>
                <a:latin typeface="Calibri"/>
                <a:cs typeface="Calibri"/>
              </a:rPr>
              <a:t>residents;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113011" y="221996"/>
            <a:ext cx="1959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200" dirty="0">
                <a:latin typeface="Arial"/>
                <a:cs typeface="Arial"/>
              </a:rPr>
              <a:t>Deadline</a:t>
            </a:r>
            <a:r>
              <a:rPr sz="3600" i="1" spc="-204" dirty="0">
                <a:latin typeface="Arial"/>
                <a:cs typeface="Arial"/>
              </a:rPr>
              <a:t>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7675" y="593852"/>
            <a:ext cx="41668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WHAT</a:t>
            </a:r>
            <a:r>
              <a:rPr spc="-35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spc="-10" dirty="0"/>
              <a:t>FREE</a:t>
            </a:r>
            <a:r>
              <a:rPr spc="-45" dirty="0"/>
              <a:t> </a:t>
            </a:r>
            <a:r>
              <a:rPr spc="-5" dirty="0"/>
              <a:t>ZONES?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1525651"/>
            <a:ext cx="8238490" cy="17209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ts val="327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Trade 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international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transactions</a:t>
            </a:r>
            <a:endParaRPr sz="2800" dirty="0">
              <a:latin typeface="Calibri"/>
              <a:cs typeface="Calibri"/>
            </a:endParaRPr>
          </a:p>
          <a:p>
            <a:pPr marL="470534" indent="-457834">
              <a:lnSpc>
                <a:spcPts val="2885"/>
              </a:lnSpc>
              <a:buFont typeface="Segoe UI Symbol"/>
              <a:buChar char="❖"/>
              <a:tabLst>
                <a:tab pos="470534" algn="l"/>
                <a:tab pos="3489960" algn="l"/>
                <a:tab pos="4199255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Use</a:t>
            </a:r>
            <a:r>
              <a:rPr lang="es-AR" sz="28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lang="es-AR" sz="28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advantages</a:t>
            </a:r>
            <a:r>
              <a:rPr lang="es-AR" sz="2800" dirty="0">
                <a:latin typeface="Calibri"/>
                <a:cs typeface="Calibri"/>
              </a:rPr>
              <a:t> 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that</a:t>
            </a:r>
            <a:r>
              <a:rPr sz="2800" spc="-8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boost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trade</a:t>
            </a:r>
            <a:endParaRPr sz="28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9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Regulations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s-AR" sz="2800" spc="20" dirty="0">
                <a:solidFill>
                  <a:srgbClr val="17406C"/>
                </a:solidFill>
                <a:latin typeface="Calibri"/>
                <a:cs typeface="Calibri"/>
              </a:rPr>
              <a:t>in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accord</a:t>
            </a:r>
            <a:r>
              <a:rPr lang="es-AR" sz="2800" spc="50" dirty="0" err="1">
                <a:solidFill>
                  <a:srgbClr val="17406C"/>
                </a:solidFill>
                <a:latin typeface="Calibri"/>
                <a:cs typeface="Calibri"/>
              </a:rPr>
              <a:t>ance</a:t>
            </a:r>
            <a:endParaRPr sz="28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95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Market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for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goods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services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795" y="3302054"/>
            <a:ext cx="82359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0534" indent="-457834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70534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Focus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on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services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intangibles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as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5" dirty="0">
                <a:solidFill>
                  <a:srgbClr val="17406C"/>
                </a:solidFill>
                <a:latin typeface="Calibri"/>
                <a:cs typeface="Calibri"/>
              </a:rPr>
              <a:t>new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objects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795" y="3702967"/>
            <a:ext cx="5810250" cy="249936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630"/>
              </a:spcBef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international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trade</a:t>
            </a:r>
            <a:endParaRPr sz="28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3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28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trade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zones</a:t>
            </a:r>
            <a:endParaRPr sz="2800" dirty="0">
              <a:latin typeface="Calibri"/>
              <a:cs typeface="Calibri"/>
            </a:endParaRPr>
          </a:p>
          <a:p>
            <a:pPr marL="459105" lvl="1" indent="-381000">
              <a:lnSpc>
                <a:spcPct val="100000"/>
              </a:lnSpc>
              <a:spcBef>
                <a:spcPts val="635"/>
              </a:spcBef>
              <a:buFont typeface="Segoe UI Symbol"/>
              <a:buChar char="❖"/>
              <a:tabLst>
                <a:tab pos="459105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Port</a:t>
            </a:r>
            <a:r>
              <a:rPr sz="28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2800" spc="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Airport</a:t>
            </a:r>
            <a:r>
              <a:rPr sz="2800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Regimes</a:t>
            </a:r>
            <a:endParaRPr sz="2800" dirty="0">
              <a:latin typeface="Calibri"/>
              <a:cs typeface="Calibri"/>
            </a:endParaRPr>
          </a:p>
          <a:p>
            <a:pPr marL="459740" lvl="1" indent="-381635">
              <a:lnSpc>
                <a:spcPct val="100000"/>
              </a:lnSpc>
              <a:spcBef>
                <a:spcPts val="360"/>
              </a:spcBef>
              <a:buFont typeface="Segoe UI Symbol"/>
              <a:buChar char="❖"/>
              <a:tabLst>
                <a:tab pos="459740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Customs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Warehousing</a:t>
            </a:r>
            <a:endParaRPr sz="28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2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FREE</a:t>
            </a:r>
            <a:r>
              <a:rPr sz="28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ZONES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22184" y="1368361"/>
            <a:ext cx="3669665" cy="4581525"/>
            <a:chOff x="1222184" y="1368361"/>
            <a:chExt cx="3669665" cy="4581525"/>
          </a:xfrm>
        </p:grpSpPr>
        <p:sp>
          <p:nvSpPr>
            <p:cNvPr id="3" name="object 3"/>
            <p:cNvSpPr/>
            <p:nvPr/>
          </p:nvSpPr>
          <p:spPr>
            <a:xfrm>
              <a:off x="1249679" y="1397062"/>
              <a:ext cx="3614420" cy="4523740"/>
            </a:xfrm>
            <a:custGeom>
              <a:avLst/>
              <a:gdLst/>
              <a:ahLst/>
              <a:cxnLst/>
              <a:rect l="l" t="t" r="r" b="b"/>
              <a:pathLst>
                <a:path w="3614420" h="4523740">
                  <a:moveTo>
                    <a:pt x="0" y="4523740"/>
                  </a:moveTo>
                  <a:lnTo>
                    <a:pt x="0" y="0"/>
                  </a:lnTo>
                  <a:lnTo>
                    <a:pt x="3614420" y="904747"/>
                  </a:lnTo>
                  <a:lnTo>
                    <a:pt x="3614420" y="3618991"/>
                  </a:lnTo>
                  <a:lnTo>
                    <a:pt x="0" y="452374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22184" y="1368361"/>
              <a:ext cx="3669665" cy="4581525"/>
            </a:xfrm>
            <a:custGeom>
              <a:avLst/>
              <a:gdLst/>
              <a:ahLst/>
              <a:cxnLst/>
              <a:rect l="l" t="t" r="r" b="b"/>
              <a:pathLst>
                <a:path w="3669665" h="4581525">
                  <a:moveTo>
                    <a:pt x="3625392" y="946277"/>
                  </a:moveTo>
                  <a:lnTo>
                    <a:pt x="3614343" y="943521"/>
                  </a:lnTo>
                  <a:lnTo>
                    <a:pt x="3614343" y="954913"/>
                  </a:lnTo>
                  <a:lnTo>
                    <a:pt x="3614343" y="3626231"/>
                  </a:lnTo>
                  <a:lnTo>
                    <a:pt x="55041" y="4517212"/>
                  </a:lnTo>
                  <a:lnTo>
                    <a:pt x="55041" y="63881"/>
                  </a:lnTo>
                  <a:lnTo>
                    <a:pt x="3614343" y="954913"/>
                  </a:lnTo>
                  <a:lnTo>
                    <a:pt x="3614343" y="943521"/>
                  </a:lnTo>
                  <a:lnTo>
                    <a:pt x="100304" y="63881"/>
                  </a:lnTo>
                  <a:lnTo>
                    <a:pt x="43980" y="49784"/>
                  </a:lnTo>
                  <a:lnTo>
                    <a:pt x="43980" y="4531309"/>
                  </a:lnTo>
                  <a:lnTo>
                    <a:pt x="100304" y="4517212"/>
                  </a:lnTo>
                  <a:lnTo>
                    <a:pt x="3625392" y="3634867"/>
                  </a:lnTo>
                  <a:lnTo>
                    <a:pt x="3625392" y="946277"/>
                  </a:lnTo>
                  <a:close/>
                </a:path>
                <a:path w="3669665" h="4581525">
                  <a:moveTo>
                    <a:pt x="3669461" y="933450"/>
                  </a:moveTo>
                  <a:lnTo>
                    <a:pt x="3636441" y="903732"/>
                  </a:lnTo>
                  <a:lnTo>
                    <a:pt x="3636441" y="937768"/>
                  </a:lnTo>
                  <a:lnTo>
                    <a:pt x="3636441" y="3643376"/>
                  </a:lnTo>
                  <a:lnTo>
                    <a:pt x="32981" y="4545393"/>
                  </a:lnTo>
                  <a:lnTo>
                    <a:pt x="32981" y="35687"/>
                  </a:lnTo>
                  <a:lnTo>
                    <a:pt x="3636441" y="937768"/>
                  </a:lnTo>
                  <a:lnTo>
                    <a:pt x="3636441" y="903732"/>
                  </a:lnTo>
                  <a:lnTo>
                    <a:pt x="168617" y="35687"/>
                  </a:lnTo>
                  <a:lnTo>
                    <a:pt x="25946" y="0"/>
                  </a:lnTo>
                  <a:lnTo>
                    <a:pt x="17233" y="1778"/>
                  </a:lnTo>
                  <a:lnTo>
                    <a:pt x="3886" y="12192"/>
                  </a:lnTo>
                  <a:lnTo>
                    <a:pt x="0" y="20193"/>
                  </a:lnTo>
                  <a:lnTo>
                    <a:pt x="0" y="4560913"/>
                  </a:lnTo>
                  <a:lnTo>
                    <a:pt x="3886" y="4568914"/>
                  </a:lnTo>
                  <a:lnTo>
                    <a:pt x="17233" y="4579328"/>
                  </a:lnTo>
                  <a:lnTo>
                    <a:pt x="25946" y="4581182"/>
                  </a:lnTo>
                  <a:lnTo>
                    <a:pt x="168922" y="4545393"/>
                  </a:lnTo>
                  <a:lnTo>
                    <a:pt x="3648633" y="3674376"/>
                  </a:lnTo>
                  <a:lnTo>
                    <a:pt x="3669461" y="3647694"/>
                  </a:lnTo>
                  <a:lnTo>
                    <a:pt x="3669461" y="9334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640585" y="2239771"/>
            <a:ext cx="2832100" cy="274574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algn="ctr">
              <a:lnSpc>
                <a:spcPts val="3520"/>
              </a:lnSpc>
              <a:spcBef>
                <a:spcPts val="480"/>
              </a:spcBef>
            </a:pP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Internal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Audit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6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70" dirty="0">
                <a:solidFill>
                  <a:srgbClr val="FFFFFF"/>
                </a:solidFill>
                <a:latin typeface="Calibri"/>
                <a:cs typeface="Calibri"/>
              </a:rPr>
              <a:t>the Nation </a:t>
            </a:r>
            <a:r>
              <a:rPr sz="3200" spc="45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32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Calibri"/>
                <a:cs typeface="Calibri"/>
              </a:rPr>
              <a:t>compliance </a:t>
            </a:r>
            <a:r>
              <a:rPr sz="32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monitoring </a:t>
            </a:r>
            <a:r>
              <a:rPr sz="3200" spc="8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2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Calibri"/>
                <a:cs typeface="Calibri"/>
              </a:rPr>
              <a:t>sanctioning </a:t>
            </a:r>
            <a:r>
              <a:rPr sz="32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Calibri"/>
                <a:cs typeface="Calibri"/>
              </a:rPr>
              <a:t>capacity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065140" y="1368361"/>
            <a:ext cx="3667125" cy="4581525"/>
            <a:chOff x="5065140" y="1368361"/>
            <a:chExt cx="3667125" cy="4581525"/>
          </a:xfrm>
        </p:grpSpPr>
        <p:sp>
          <p:nvSpPr>
            <p:cNvPr id="7" name="object 7"/>
            <p:cNvSpPr/>
            <p:nvPr/>
          </p:nvSpPr>
          <p:spPr>
            <a:xfrm>
              <a:off x="5092699" y="1397062"/>
              <a:ext cx="3611879" cy="4523740"/>
            </a:xfrm>
            <a:custGeom>
              <a:avLst/>
              <a:gdLst/>
              <a:ahLst/>
              <a:cxnLst/>
              <a:rect l="l" t="t" r="r" b="b"/>
              <a:pathLst>
                <a:path w="3611879" h="4523740">
                  <a:moveTo>
                    <a:pt x="0" y="4523740"/>
                  </a:moveTo>
                  <a:lnTo>
                    <a:pt x="0" y="0"/>
                  </a:lnTo>
                  <a:lnTo>
                    <a:pt x="3611879" y="904747"/>
                  </a:lnTo>
                  <a:lnTo>
                    <a:pt x="3611879" y="3618991"/>
                  </a:lnTo>
                  <a:lnTo>
                    <a:pt x="0" y="4523740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65128" y="1368361"/>
              <a:ext cx="3667125" cy="4581525"/>
            </a:xfrm>
            <a:custGeom>
              <a:avLst/>
              <a:gdLst/>
              <a:ahLst/>
              <a:cxnLst/>
              <a:rect l="l" t="t" r="r" b="b"/>
              <a:pathLst>
                <a:path w="3667125" h="4581525">
                  <a:moveTo>
                    <a:pt x="3622929" y="946277"/>
                  </a:moveTo>
                  <a:lnTo>
                    <a:pt x="3611880" y="943521"/>
                  </a:lnTo>
                  <a:lnTo>
                    <a:pt x="3611880" y="954913"/>
                  </a:lnTo>
                  <a:lnTo>
                    <a:pt x="3611880" y="3626231"/>
                  </a:lnTo>
                  <a:lnTo>
                    <a:pt x="55118" y="4517199"/>
                  </a:lnTo>
                  <a:lnTo>
                    <a:pt x="55118" y="63881"/>
                  </a:lnTo>
                  <a:lnTo>
                    <a:pt x="3611880" y="954913"/>
                  </a:lnTo>
                  <a:lnTo>
                    <a:pt x="3611880" y="943521"/>
                  </a:lnTo>
                  <a:lnTo>
                    <a:pt x="100355" y="63881"/>
                  </a:lnTo>
                  <a:lnTo>
                    <a:pt x="44069" y="49784"/>
                  </a:lnTo>
                  <a:lnTo>
                    <a:pt x="44069" y="4531296"/>
                  </a:lnTo>
                  <a:lnTo>
                    <a:pt x="100355" y="4517199"/>
                  </a:lnTo>
                  <a:lnTo>
                    <a:pt x="3622929" y="3634867"/>
                  </a:lnTo>
                  <a:lnTo>
                    <a:pt x="3622929" y="946277"/>
                  </a:lnTo>
                  <a:close/>
                </a:path>
                <a:path w="3667125" h="4581525">
                  <a:moveTo>
                    <a:pt x="3666871" y="933450"/>
                  </a:moveTo>
                  <a:lnTo>
                    <a:pt x="3633990" y="903732"/>
                  </a:lnTo>
                  <a:lnTo>
                    <a:pt x="3633990" y="937768"/>
                  </a:lnTo>
                  <a:lnTo>
                    <a:pt x="3633990" y="3643376"/>
                  </a:lnTo>
                  <a:lnTo>
                    <a:pt x="33020" y="4545393"/>
                  </a:lnTo>
                  <a:lnTo>
                    <a:pt x="33020" y="35687"/>
                  </a:lnTo>
                  <a:lnTo>
                    <a:pt x="3633990" y="937768"/>
                  </a:lnTo>
                  <a:lnTo>
                    <a:pt x="3633990" y="903732"/>
                  </a:lnTo>
                  <a:lnTo>
                    <a:pt x="168656" y="35687"/>
                  </a:lnTo>
                  <a:lnTo>
                    <a:pt x="26035" y="0"/>
                  </a:lnTo>
                  <a:lnTo>
                    <a:pt x="17272" y="1778"/>
                  </a:lnTo>
                  <a:lnTo>
                    <a:pt x="10668" y="6985"/>
                  </a:lnTo>
                  <a:lnTo>
                    <a:pt x="3937" y="12192"/>
                  </a:lnTo>
                  <a:lnTo>
                    <a:pt x="0" y="20193"/>
                  </a:lnTo>
                  <a:lnTo>
                    <a:pt x="0" y="4560913"/>
                  </a:lnTo>
                  <a:lnTo>
                    <a:pt x="3937" y="4568914"/>
                  </a:lnTo>
                  <a:lnTo>
                    <a:pt x="10668" y="4574121"/>
                  </a:lnTo>
                  <a:lnTo>
                    <a:pt x="17272" y="4579328"/>
                  </a:lnTo>
                  <a:lnTo>
                    <a:pt x="26035" y="4581182"/>
                  </a:lnTo>
                  <a:lnTo>
                    <a:pt x="168948" y="4545393"/>
                  </a:lnTo>
                  <a:lnTo>
                    <a:pt x="3646170" y="3674376"/>
                  </a:lnTo>
                  <a:lnTo>
                    <a:pt x="3666871" y="3647694"/>
                  </a:lnTo>
                  <a:lnTo>
                    <a:pt x="3666871" y="9334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404840" y="2016290"/>
            <a:ext cx="2992120" cy="31921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algn="ctr">
              <a:lnSpc>
                <a:spcPts val="3520"/>
              </a:lnSpc>
              <a:spcBef>
                <a:spcPts val="480"/>
              </a:spcBef>
            </a:pP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Banco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Central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75" dirty="0">
                <a:solidFill>
                  <a:srgbClr val="FFFFFF"/>
                </a:solidFill>
                <a:latin typeface="Calibri"/>
                <a:cs typeface="Calibri"/>
              </a:rPr>
              <a:t>Uruguay </a:t>
            </a:r>
            <a:r>
              <a:rPr sz="3200" spc="45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32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responsible </a:t>
            </a:r>
            <a:r>
              <a:rPr sz="3200" spc="6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Calibri"/>
                <a:cs typeface="Calibri"/>
              </a:rPr>
              <a:t>the custody </a:t>
            </a:r>
            <a:r>
              <a:rPr sz="3200" spc="8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2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administration of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information </a:t>
            </a:r>
            <a:r>
              <a:rPr sz="32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(BF</a:t>
            </a:r>
            <a:r>
              <a:rPr sz="3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Calibri"/>
                <a:cs typeface="Calibri"/>
              </a:rPr>
              <a:t>Registry).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295400" y="48767"/>
            <a:ext cx="49853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260" dirty="0">
                <a:latin typeface="Arial"/>
                <a:cs typeface="Arial"/>
              </a:rPr>
              <a:t>Participants</a:t>
            </a:r>
            <a:r>
              <a:rPr sz="3600" i="1" spc="-155" dirty="0">
                <a:latin typeface="Arial"/>
                <a:cs typeface="Arial"/>
              </a:rPr>
              <a:t> </a:t>
            </a:r>
            <a:r>
              <a:rPr sz="3600" i="1" spc="-240" dirty="0">
                <a:latin typeface="Arial"/>
                <a:cs typeface="Arial"/>
              </a:rPr>
              <a:t>in</a:t>
            </a:r>
            <a:r>
              <a:rPr sz="3600" i="1" spc="-155" dirty="0">
                <a:latin typeface="Arial"/>
                <a:cs typeface="Arial"/>
              </a:rPr>
              <a:t> </a:t>
            </a:r>
            <a:r>
              <a:rPr sz="3600" i="1" spc="-270" dirty="0">
                <a:latin typeface="Arial"/>
                <a:cs typeface="Arial"/>
              </a:rPr>
              <a:t>the</a:t>
            </a:r>
            <a:r>
              <a:rPr sz="3600" i="1" spc="-155" dirty="0">
                <a:latin typeface="Arial"/>
                <a:cs typeface="Arial"/>
              </a:rPr>
              <a:t> </a:t>
            </a:r>
            <a:r>
              <a:rPr sz="3600" i="1" spc="-310" dirty="0">
                <a:latin typeface="Arial"/>
                <a:cs typeface="Arial"/>
              </a:rPr>
              <a:t>proces</a:t>
            </a:r>
            <a:r>
              <a:rPr sz="3600" i="1" spc="-305" dirty="0">
                <a:latin typeface="Arial"/>
                <a:cs typeface="Arial"/>
              </a:rPr>
              <a:t>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30644" y="1236598"/>
            <a:ext cx="8599805" cy="4808220"/>
            <a:chOff x="330644" y="1236598"/>
            <a:chExt cx="8599805" cy="4808220"/>
          </a:xfrm>
        </p:grpSpPr>
        <p:sp>
          <p:nvSpPr>
            <p:cNvPr id="3" name="object 3"/>
            <p:cNvSpPr/>
            <p:nvPr/>
          </p:nvSpPr>
          <p:spPr>
            <a:xfrm>
              <a:off x="358139" y="2984500"/>
              <a:ext cx="2844800" cy="1564640"/>
            </a:xfrm>
            <a:custGeom>
              <a:avLst/>
              <a:gdLst/>
              <a:ahLst/>
              <a:cxnLst/>
              <a:rect l="l" t="t" r="r" b="b"/>
              <a:pathLst>
                <a:path w="2844800" h="1564639">
                  <a:moveTo>
                    <a:pt x="2688336" y="1564638"/>
                  </a:moveTo>
                  <a:lnTo>
                    <a:pt x="156464" y="1564638"/>
                  </a:lnTo>
                  <a:lnTo>
                    <a:pt x="107008" y="1556657"/>
                  </a:lnTo>
                  <a:lnTo>
                    <a:pt x="64059" y="1534435"/>
                  </a:lnTo>
                  <a:lnTo>
                    <a:pt x="30189" y="1500558"/>
                  </a:lnTo>
                  <a:lnTo>
                    <a:pt x="7975" y="1457610"/>
                  </a:lnTo>
                  <a:lnTo>
                    <a:pt x="0" y="1408176"/>
                  </a:lnTo>
                  <a:lnTo>
                    <a:pt x="0" y="156463"/>
                  </a:lnTo>
                  <a:lnTo>
                    <a:pt x="7975" y="107029"/>
                  </a:lnTo>
                  <a:lnTo>
                    <a:pt x="30189" y="64081"/>
                  </a:lnTo>
                  <a:lnTo>
                    <a:pt x="64059" y="30203"/>
                  </a:lnTo>
                  <a:lnTo>
                    <a:pt x="107008" y="7980"/>
                  </a:lnTo>
                  <a:lnTo>
                    <a:pt x="156464" y="0"/>
                  </a:lnTo>
                  <a:lnTo>
                    <a:pt x="2688336" y="0"/>
                  </a:lnTo>
                  <a:lnTo>
                    <a:pt x="2737770" y="7980"/>
                  </a:lnTo>
                  <a:lnTo>
                    <a:pt x="2780718" y="30203"/>
                  </a:lnTo>
                  <a:lnTo>
                    <a:pt x="2814596" y="64081"/>
                  </a:lnTo>
                  <a:lnTo>
                    <a:pt x="2836818" y="107029"/>
                  </a:lnTo>
                  <a:lnTo>
                    <a:pt x="2844800" y="156463"/>
                  </a:lnTo>
                  <a:lnTo>
                    <a:pt x="2844800" y="1408176"/>
                  </a:lnTo>
                  <a:lnTo>
                    <a:pt x="2836818" y="1457610"/>
                  </a:lnTo>
                  <a:lnTo>
                    <a:pt x="2814596" y="1500558"/>
                  </a:lnTo>
                  <a:lnTo>
                    <a:pt x="2780718" y="1534435"/>
                  </a:lnTo>
                  <a:lnTo>
                    <a:pt x="2737770" y="1556657"/>
                  </a:lnTo>
                  <a:lnTo>
                    <a:pt x="2688336" y="1564638"/>
                  </a:lnTo>
                  <a:close/>
                </a:path>
              </a:pathLst>
            </a:custGeom>
            <a:solidFill>
              <a:srgbClr val="0D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30631" y="2963798"/>
              <a:ext cx="2900045" cy="1612900"/>
            </a:xfrm>
            <a:custGeom>
              <a:avLst/>
              <a:gdLst/>
              <a:ahLst/>
              <a:cxnLst/>
              <a:rect l="l" t="t" r="r" b="b"/>
              <a:pathLst>
                <a:path w="2900045" h="1612900">
                  <a:moveTo>
                    <a:pt x="2899854" y="177800"/>
                  </a:moveTo>
                  <a:lnTo>
                    <a:pt x="2898711" y="165100"/>
                  </a:lnTo>
                  <a:lnTo>
                    <a:pt x="2895790" y="139700"/>
                  </a:lnTo>
                  <a:lnTo>
                    <a:pt x="2891091" y="127000"/>
                  </a:lnTo>
                  <a:lnTo>
                    <a:pt x="2884868" y="114300"/>
                  </a:lnTo>
                  <a:lnTo>
                    <a:pt x="2876994" y="88900"/>
                  </a:lnTo>
                  <a:lnTo>
                    <a:pt x="2867723" y="76200"/>
                  </a:lnTo>
                  <a:lnTo>
                    <a:pt x="2866834" y="75158"/>
                  </a:lnTo>
                  <a:lnTo>
                    <a:pt x="2866834" y="177800"/>
                  </a:lnTo>
                  <a:lnTo>
                    <a:pt x="2866834" y="1435100"/>
                  </a:lnTo>
                  <a:lnTo>
                    <a:pt x="2866072" y="1447800"/>
                  </a:lnTo>
                  <a:lnTo>
                    <a:pt x="2863786" y="1460500"/>
                  </a:lnTo>
                  <a:lnTo>
                    <a:pt x="2859976" y="1485900"/>
                  </a:lnTo>
                  <a:lnTo>
                    <a:pt x="2854896" y="1498600"/>
                  </a:lnTo>
                  <a:lnTo>
                    <a:pt x="2848546" y="1511300"/>
                  </a:lnTo>
                  <a:lnTo>
                    <a:pt x="2840926" y="1524000"/>
                  </a:lnTo>
                  <a:lnTo>
                    <a:pt x="2832163" y="1536700"/>
                  </a:lnTo>
                  <a:lnTo>
                    <a:pt x="2822511" y="1536700"/>
                  </a:lnTo>
                  <a:lnTo>
                    <a:pt x="2811716" y="1549400"/>
                  </a:lnTo>
                  <a:lnTo>
                    <a:pt x="2800032" y="1562100"/>
                  </a:lnTo>
                  <a:lnTo>
                    <a:pt x="2787586" y="1562100"/>
                  </a:lnTo>
                  <a:lnTo>
                    <a:pt x="2774378" y="1574800"/>
                  </a:lnTo>
                  <a:lnTo>
                    <a:pt x="2760535" y="1574800"/>
                  </a:lnTo>
                  <a:lnTo>
                    <a:pt x="2745930" y="1587500"/>
                  </a:lnTo>
                  <a:lnTo>
                    <a:pt x="153301" y="1587500"/>
                  </a:lnTo>
                  <a:lnTo>
                    <a:pt x="138899" y="1574800"/>
                  </a:lnTo>
                  <a:lnTo>
                    <a:pt x="125006" y="1574800"/>
                  </a:lnTo>
                  <a:lnTo>
                    <a:pt x="111785" y="1562100"/>
                  </a:lnTo>
                  <a:lnTo>
                    <a:pt x="99402" y="1562100"/>
                  </a:lnTo>
                  <a:lnTo>
                    <a:pt x="87744" y="1549400"/>
                  </a:lnTo>
                  <a:lnTo>
                    <a:pt x="77000" y="1536700"/>
                  </a:lnTo>
                  <a:lnTo>
                    <a:pt x="67271" y="1536700"/>
                  </a:lnTo>
                  <a:lnTo>
                    <a:pt x="44742" y="1498600"/>
                  </a:lnTo>
                  <a:lnTo>
                    <a:pt x="35966" y="1460500"/>
                  </a:lnTo>
                  <a:lnTo>
                    <a:pt x="33693" y="1447800"/>
                  </a:lnTo>
                  <a:lnTo>
                    <a:pt x="32994" y="1435100"/>
                  </a:lnTo>
                  <a:lnTo>
                    <a:pt x="32994" y="177800"/>
                  </a:lnTo>
                  <a:lnTo>
                    <a:pt x="39865" y="139700"/>
                  </a:lnTo>
                  <a:lnTo>
                    <a:pt x="58940" y="101600"/>
                  </a:lnTo>
                  <a:lnTo>
                    <a:pt x="88150" y="63500"/>
                  </a:lnTo>
                  <a:lnTo>
                    <a:pt x="99847" y="63500"/>
                  </a:lnTo>
                  <a:lnTo>
                    <a:pt x="112280" y="50800"/>
                  </a:lnTo>
                  <a:lnTo>
                    <a:pt x="125501" y="38100"/>
                  </a:lnTo>
                  <a:lnTo>
                    <a:pt x="170484" y="38100"/>
                  </a:lnTo>
                  <a:lnTo>
                    <a:pt x="156629" y="50800"/>
                  </a:lnTo>
                  <a:lnTo>
                    <a:pt x="130251" y="50800"/>
                  </a:lnTo>
                  <a:lnTo>
                    <a:pt x="117970" y="63500"/>
                  </a:lnTo>
                  <a:lnTo>
                    <a:pt x="106438" y="63500"/>
                  </a:lnTo>
                  <a:lnTo>
                    <a:pt x="95529" y="76200"/>
                  </a:lnTo>
                  <a:lnTo>
                    <a:pt x="85496" y="88900"/>
                  </a:lnTo>
                  <a:lnTo>
                    <a:pt x="76479" y="88900"/>
                  </a:lnTo>
                  <a:lnTo>
                    <a:pt x="68313" y="101600"/>
                  </a:lnTo>
                  <a:lnTo>
                    <a:pt x="50507" y="139700"/>
                  </a:lnTo>
                  <a:lnTo>
                    <a:pt x="43992" y="177800"/>
                  </a:lnTo>
                  <a:lnTo>
                    <a:pt x="43980" y="1435100"/>
                  </a:lnTo>
                  <a:lnTo>
                    <a:pt x="44564" y="1447800"/>
                  </a:lnTo>
                  <a:lnTo>
                    <a:pt x="54660" y="1485900"/>
                  </a:lnTo>
                  <a:lnTo>
                    <a:pt x="75399" y="1524000"/>
                  </a:lnTo>
                  <a:lnTo>
                    <a:pt x="84391" y="1536700"/>
                  </a:lnTo>
                  <a:lnTo>
                    <a:pt x="94335" y="1536700"/>
                  </a:lnTo>
                  <a:lnTo>
                    <a:pt x="105117" y="1549400"/>
                  </a:lnTo>
                  <a:lnTo>
                    <a:pt x="116535" y="1562100"/>
                  </a:lnTo>
                  <a:lnTo>
                    <a:pt x="128778" y="1562100"/>
                  </a:lnTo>
                  <a:lnTo>
                    <a:pt x="141681" y="1574800"/>
                  </a:lnTo>
                  <a:lnTo>
                    <a:pt x="2756725" y="1574800"/>
                  </a:lnTo>
                  <a:lnTo>
                    <a:pt x="2769679" y="1562100"/>
                  </a:lnTo>
                  <a:lnTo>
                    <a:pt x="2781871" y="1562100"/>
                  </a:lnTo>
                  <a:lnTo>
                    <a:pt x="2793428" y="1549400"/>
                  </a:lnTo>
                  <a:lnTo>
                    <a:pt x="2804350" y="1549400"/>
                  </a:lnTo>
                  <a:lnTo>
                    <a:pt x="2831528" y="1511300"/>
                  </a:lnTo>
                  <a:lnTo>
                    <a:pt x="2849308" y="1473200"/>
                  </a:lnTo>
                  <a:lnTo>
                    <a:pt x="2855785" y="1435100"/>
                  </a:lnTo>
                  <a:lnTo>
                    <a:pt x="2855785" y="190500"/>
                  </a:lnTo>
                  <a:lnTo>
                    <a:pt x="2853245" y="152400"/>
                  </a:lnTo>
                  <a:lnTo>
                    <a:pt x="2844863" y="129336"/>
                  </a:lnTo>
                  <a:lnTo>
                    <a:pt x="2844863" y="190500"/>
                  </a:lnTo>
                  <a:lnTo>
                    <a:pt x="2844863" y="1435100"/>
                  </a:lnTo>
                  <a:lnTo>
                    <a:pt x="2838640" y="1473200"/>
                  </a:lnTo>
                  <a:lnTo>
                    <a:pt x="2822130" y="1511300"/>
                  </a:lnTo>
                  <a:lnTo>
                    <a:pt x="2814637" y="1524000"/>
                  </a:lnTo>
                  <a:lnTo>
                    <a:pt x="2806255" y="1524000"/>
                  </a:lnTo>
                  <a:lnTo>
                    <a:pt x="2796857" y="1536700"/>
                  </a:lnTo>
                  <a:lnTo>
                    <a:pt x="2786824" y="1536700"/>
                  </a:lnTo>
                  <a:lnTo>
                    <a:pt x="2776156" y="1549400"/>
                  </a:lnTo>
                  <a:lnTo>
                    <a:pt x="2764853" y="1549400"/>
                  </a:lnTo>
                  <a:lnTo>
                    <a:pt x="2753042" y="1562100"/>
                  </a:lnTo>
                  <a:lnTo>
                    <a:pt x="144462" y="1562100"/>
                  </a:lnTo>
                  <a:lnTo>
                    <a:pt x="132537" y="1549400"/>
                  </a:lnTo>
                  <a:lnTo>
                    <a:pt x="121297" y="1549400"/>
                  </a:lnTo>
                  <a:lnTo>
                    <a:pt x="110832" y="1536700"/>
                  </a:lnTo>
                  <a:lnTo>
                    <a:pt x="100926" y="1536700"/>
                  </a:lnTo>
                  <a:lnTo>
                    <a:pt x="91770" y="1524000"/>
                  </a:lnTo>
                  <a:lnTo>
                    <a:pt x="83515" y="1511300"/>
                  </a:lnTo>
                  <a:lnTo>
                    <a:pt x="76365" y="1511300"/>
                  </a:lnTo>
                  <a:lnTo>
                    <a:pt x="69786" y="1498600"/>
                  </a:lnTo>
                  <a:lnTo>
                    <a:pt x="57251" y="1460500"/>
                  </a:lnTo>
                  <a:lnTo>
                    <a:pt x="54965" y="1435100"/>
                  </a:lnTo>
                  <a:lnTo>
                    <a:pt x="54991" y="177800"/>
                  </a:lnTo>
                  <a:lnTo>
                    <a:pt x="55727" y="165100"/>
                  </a:lnTo>
                  <a:lnTo>
                    <a:pt x="57823" y="152400"/>
                  </a:lnTo>
                  <a:lnTo>
                    <a:pt x="61150" y="139700"/>
                  </a:lnTo>
                  <a:lnTo>
                    <a:pt x="65620" y="127000"/>
                  </a:lnTo>
                  <a:lnTo>
                    <a:pt x="71158" y="127000"/>
                  </a:lnTo>
                  <a:lnTo>
                    <a:pt x="77685" y="114300"/>
                  </a:lnTo>
                  <a:lnTo>
                    <a:pt x="85318" y="101600"/>
                  </a:lnTo>
                  <a:lnTo>
                    <a:pt x="93611" y="88900"/>
                  </a:lnTo>
                  <a:lnTo>
                    <a:pt x="102920" y="88900"/>
                  </a:lnTo>
                  <a:lnTo>
                    <a:pt x="113042" y="76200"/>
                  </a:lnTo>
                  <a:lnTo>
                    <a:pt x="123685" y="63500"/>
                  </a:lnTo>
                  <a:lnTo>
                    <a:pt x="146926" y="63500"/>
                  </a:lnTo>
                  <a:lnTo>
                    <a:pt x="159410" y="50800"/>
                  </a:lnTo>
                  <a:lnTo>
                    <a:pt x="2730563" y="50800"/>
                  </a:lnTo>
                  <a:lnTo>
                    <a:pt x="2743136" y="63500"/>
                  </a:lnTo>
                  <a:lnTo>
                    <a:pt x="2767393" y="63500"/>
                  </a:lnTo>
                  <a:lnTo>
                    <a:pt x="2778442" y="76200"/>
                  </a:lnTo>
                  <a:lnTo>
                    <a:pt x="2789110" y="76200"/>
                  </a:lnTo>
                  <a:lnTo>
                    <a:pt x="2798762" y="88900"/>
                  </a:lnTo>
                  <a:lnTo>
                    <a:pt x="2808033" y="88900"/>
                  </a:lnTo>
                  <a:lnTo>
                    <a:pt x="2816288" y="101600"/>
                  </a:lnTo>
                  <a:lnTo>
                    <a:pt x="2823654" y="114300"/>
                  </a:lnTo>
                  <a:lnTo>
                    <a:pt x="2839402" y="152400"/>
                  </a:lnTo>
                  <a:lnTo>
                    <a:pt x="2844863" y="190500"/>
                  </a:lnTo>
                  <a:lnTo>
                    <a:pt x="2844863" y="129336"/>
                  </a:lnTo>
                  <a:lnTo>
                    <a:pt x="2839402" y="114300"/>
                  </a:lnTo>
                  <a:lnTo>
                    <a:pt x="2832417" y="101600"/>
                  </a:lnTo>
                  <a:lnTo>
                    <a:pt x="2824416" y="88900"/>
                  </a:lnTo>
                  <a:lnTo>
                    <a:pt x="2815399" y="88900"/>
                  </a:lnTo>
                  <a:lnTo>
                    <a:pt x="2805493" y="76200"/>
                  </a:lnTo>
                  <a:lnTo>
                    <a:pt x="2794825" y="63500"/>
                  </a:lnTo>
                  <a:lnTo>
                    <a:pt x="2783268" y="63500"/>
                  </a:lnTo>
                  <a:lnTo>
                    <a:pt x="2771203" y="50800"/>
                  </a:lnTo>
                  <a:lnTo>
                    <a:pt x="2744914" y="50800"/>
                  </a:lnTo>
                  <a:lnTo>
                    <a:pt x="2731071" y="38100"/>
                  </a:lnTo>
                  <a:lnTo>
                    <a:pt x="2761043" y="38100"/>
                  </a:lnTo>
                  <a:lnTo>
                    <a:pt x="2774886" y="50800"/>
                  </a:lnTo>
                  <a:lnTo>
                    <a:pt x="2787967" y="50800"/>
                  </a:lnTo>
                  <a:lnTo>
                    <a:pt x="2800540" y="63500"/>
                  </a:lnTo>
                  <a:lnTo>
                    <a:pt x="2812097" y="63500"/>
                  </a:lnTo>
                  <a:lnTo>
                    <a:pt x="2822765" y="76200"/>
                  </a:lnTo>
                  <a:lnTo>
                    <a:pt x="2848800" y="114300"/>
                  </a:lnTo>
                  <a:lnTo>
                    <a:pt x="2863913" y="152400"/>
                  </a:lnTo>
                  <a:lnTo>
                    <a:pt x="2866834" y="177800"/>
                  </a:lnTo>
                  <a:lnTo>
                    <a:pt x="2866834" y="75158"/>
                  </a:lnTo>
                  <a:lnTo>
                    <a:pt x="2856928" y="63500"/>
                  </a:lnTo>
                  <a:lnTo>
                    <a:pt x="2844990" y="50800"/>
                  </a:lnTo>
                  <a:lnTo>
                    <a:pt x="2831909" y="38100"/>
                  </a:lnTo>
                  <a:lnTo>
                    <a:pt x="2817558" y="25400"/>
                  </a:lnTo>
                  <a:lnTo>
                    <a:pt x="2802318" y="25400"/>
                  </a:lnTo>
                  <a:lnTo>
                    <a:pt x="2786189" y="12700"/>
                  </a:lnTo>
                  <a:lnTo>
                    <a:pt x="2769298" y="12700"/>
                  </a:lnTo>
                  <a:lnTo>
                    <a:pt x="2751518" y="0"/>
                  </a:lnTo>
                  <a:lnTo>
                    <a:pt x="145516" y="0"/>
                  </a:lnTo>
                  <a:lnTo>
                    <a:pt x="128092" y="12700"/>
                  </a:lnTo>
                  <a:lnTo>
                    <a:pt x="111239" y="12700"/>
                  </a:lnTo>
                  <a:lnTo>
                    <a:pt x="95135" y="25400"/>
                  </a:lnTo>
                  <a:lnTo>
                    <a:pt x="80073" y="25400"/>
                  </a:lnTo>
                  <a:lnTo>
                    <a:pt x="65989" y="38100"/>
                  </a:lnTo>
                  <a:lnTo>
                    <a:pt x="53009" y="50800"/>
                  </a:lnTo>
                  <a:lnTo>
                    <a:pt x="41109" y="63500"/>
                  </a:lnTo>
                  <a:lnTo>
                    <a:pt x="30835" y="76200"/>
                  </a:lnTo>
                  <a:lnTo>
                    <a:pt x="21551" y="101600"/>
                  </a:lnTo>
                  <a:lnTo>
                    <a:pt x="13944" y="114300"/>
                  </a:lnTo>
                  <a:lnTo>
                    <a:pt x="7937" y="127000"/>
                  </a:lnTo>
                  <a:lnTo>
                    <a:pt x="3454" y="152400"/>
                  </a:lnTo>
                  <a:lnTo>
                    <a:pt x="787" y="165100"/>
                  </a:lnTo>
                  <a:lnTo>
                    <a:pt x="0" y="177800"/>
                  </a:lnTo>
                  <a:lnTo>
                    <a:pt x="25" y="1435100"/>
                  </a:lnTo>
                  <a:lnTo>
                    <a:pt x="1079" y="1460500"/>
                  </a:lnTo>
                  <a:lnTo>
                    <a:pt x="4025" y="1473200"/>
                  </a:lnTo>
                  <a:lnTo>
                    <a:pt x="8699" y="1485900"/>
                  </a:lnTo>
                  <a:lnTo>
                    <a:pt x="14986" y="1511300"/>
                  </a:lnTo>
                  <a:lnTo>
                    <a:pt x="42913" y="1549400"/>
                  </a:lnTo>
                  <a:lnTo>
                    <a:pt x="82270" y="1587500"/>
                  </a:lnTo>
                  <a:lnTo>
                    <a:pt x="97523" y="1600200"/>
                  </a:lnTo>
                  <a:lnTo>
                    <a:pt x="113715" y="1600200"/>
                  </a:lnTo>
                  <a:lnTo>
                    <a:pt x="130556" y="1612900"/>
                  </a:lnTo>
                  <a:lnTo>
                    <a:pt x="2771838" y="1612900"/>
                  </a:lnTo>
                  <a:lnTo>
                    <a:pt x="2788729" y="1600200"/>
                  </a:lnTo>
                  <a:lnTo>
                    <a:pt x="2804604" y="1600200"/>
                  </a:lnTo>
                  <a:lnTo>
                    <a:pt x="2819971" y="1587500"/>
                  </a:lnTo>
                  <a:lnTo>
                    <a:pt x="2858579" y="1549400"/>
                  </a:lnTo>
                  <a:lnTo>
                    <a:pt x="2885884" y="1511300"/>
                  </a:lnTo>
                  <a:lnTo>
                    <a:pt x="2891853" y="1485900"/>
                  </a:lnTo>
                  <a:lnTo>
                    <a:pt x="2896425" y="1473200"/>
                  </a:lnTo>
                  <a:lnTo>
                    <a:pt x="2899092" y="1447800"/>
                  </a:lnTo>
                  <a:lnTo>
                    <a:pt x="2899854" y="1435100"/>
                  </a:lnTo>
                  <a:lnTo>
                    <a:pt x="2899854" y="177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177908" y="1856104"/>
              <a:ext cx="963294" cy="1923414"/>
            </a:xfrm>
            <a:custGeom>
              <a:avLst/>
              <a:gdLst/>
              <a:ahLst/>
              <a:cxnLst/>
              <a:rect l="l" t="t" r="r" b="b"/>
              <a:pathLst>
                <a:path w="963295" h="1923414">
                  <a:moveTo>
                    <a:pt x="943102" y="14224"/>
                  </a:moveTo>
                  <a:lnTo>
                    <a:pt x="913257" y="0"/>
                  </a:lnTo>
                  <a:lnTo>
                    <a:pt x="0" y="1899412"/>
                  </a:lnTo>
                  <a:lnTo>
                    <a:pt x="29718" y="1913636"/>
                  </a:lnTo>
                  <a:lnTo>
                    <a:pt x="943102" y="14224"/>
                  </a:lnTo>
                  <a:close/>
                </a:path>
                <a:path w="963295" h="1923414">
                  <a:moveTo>
                    <a:pt x="962914" y="23876"/>
                  </a:moveTo>
                  <a:lnTo>
                    <a:pt x="953008" y="19050"/>
                  </a:lnTo>
                  <a:lnTo>
                    <a:pt x="39624" y="1918462"/>
                  </a:lnTo>
                  <a:lnTo>
                    <a:pt x="49530" y="1923161"/>
                  </a:lnTo>
                  <a:lnTo>
                    <a:pt x="962914" y="23876"/>
                  </a:lnTo>
                  <a:close/>
                </a:path>
              </a:pathLst>
            </a:custGeom>
            <a:solidFill>
              <a:srgbClr val="0956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78301" y="1236598"/>
              <a:ext cx="5751957" cy="480822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35634" y="496315"/>
            <a:ext cx="690816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434" dirty="0">
                <a:latin typeface="Arial"/>
                <a:cs typeface="Arial"/>
              </a:rPr>
              <a:t>Consequence</a:t>
            </a:r>
            <a:r>
              <a:rPr sz="3600" i="1" spc="-405" dirty="0">
                <a:latin typeface="Arial"/>
                <a:cs typeface="Arial"/>
              </a:rPr>
              <a:t>s</a:t>
            </a:r>
            <a:r>
              <a:rPr sz="3600" i="1" spc="-195" dirty="0">
                <a:latin typeface="Arial"/>
                <a:cs typeface="Arial"/>
              </a:rPr>
              <a:t> </a:t>
            </a:r>
            <a:r>
              <a:rPr sz="3600" i="1" spc="-340" dirty="0">
                <a:latin typeface="Arial"/>
                <a:cs typeface="Arial"/>
              </a:rPr>
              <a:t>of</a:t>
            </a:r>
            <a:r>
              <a:rPr sz="3600" i="1" spc="-204" dirty="0">
                <a:latin typeface="Arial"/>
                <a:cs typeface="Arial"/>
              </a:rPr>
              <a:t> </a:t>
            </a:r>
            <a:r>
              <a:rPr sz="3600" i="1" spc="-425" dirty="0">
                <a:latin typeface="Arial"/>
                <a:cs typeface="Arial"/>
              </a:rPr>
              <a:t>Non</a:t>
            </a:r>
            <a:r>
              <a:rPr lang="es-AR" sz="3600" i="1" spc="-425" dirty="0">
                <a:latin typeface="Arial"/>
                <a:cs typeface="Arial"/>
              </a:rPr>
              <a:t>-</a:t>
            </a:r>
            <a:r>
              <a:rPr sz="3600" i="1" spc="-425" dirty="0">
                <a:latin typeface="Arial"/>
                <a:cs typeface="Arial"/>
              </a:rPr>
              <a:t>complianc</a:t>
            </a:r>
            <a:r>
              <a:rPr sz="3600" i="1" spc="-405" dirty="0">
                <a:latin typeface="Arial"/>
                <a:cs typeface="Arial"/>
              </a:rPr>
              <a:t>e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8334" y="3369691"/>
            <a:ext cx="2195195" cy="718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Does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lang="es-AR"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Identify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es-AR" sz="2400" spc="-4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Does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sz="2400" spc="-5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Report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43120" y="1673262"/>
            <a:ext cx="9512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Sanctio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75899" y="2572359"/>
            <a:ext cx="1773555" cy="6248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68910">
              <a:lnSpc>
                <a:spcPts val="2320"/>
              </a:lnSpc>
              <a:spcBef>
                <a:spcPts val="240"/>
              </a:spcBef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Prohibition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Distribute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Profits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29429" y="3756545"/>
            <a:ext cx="1601470" cy="6096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360680">
              <a:lnSpc>
                <a:spcPts val="2200"/>
              </a:lnSpc>
              <a:spcBef>
                <a:spcPts val="340"/>
              </a:spcBef>
            </a:pP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Suspensio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n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DGI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Certificate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77938" y="1252080"/>
            <a:ext cx="1701800" cy="1174750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065" marR="5080" indent="40005" algn="ctr">
              <a:lnSpc>
                <a:spcPct val="92300"/>
              </a:lnSpc>
              <a:spcBef>
                <a:spcPts val="284"/>
              </a:spcBef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Entity</a:t>
            </a:r>
            <a:r>
              <a:rPr sz="2000" spc="4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Legal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representative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s  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volunteers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53560" y="4903799"/>
            <a:ext cx="2177415" cy="93916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6985" algn="ctr">
              <a:lnSpc>
                <a:spcPts val="1760"/>
              </a:lnSpc>
              <a:spcBef>
                <a:spcPts val="290"/>
              </a:spcBef>
            </a:pPr>
            <a:r>
              <a:rPr sz="1600" spc="25" dirty="0">
                <a:solidFill>
                  <a:srgbClr val="FFFFFF"/>
                </a:solidFill>
                <a:latin typeface="Calibri"/>
                <a:cs typeface="Calibri"/>
              </a:rPr>
              <a:t>Impossibility of </a:t>
            </a:r>
            <a:r>
              <a:rPr sz="1600" spc="30" dirty="0">
                <a:solidFill>
                  <a:srgbClr val="FFFFFF"/>
                </a:solidFill>
                <a:latin typeface="Calibri"/>
                <a:cs typeface="Calibri"/>
              </a:rPr>
              <a:t> registering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25" dirty="0">
                <a:solidFill>
                  <a:srgbClr val="FFFFFF"/>
                </a:solidFill>
                <a:latin typeface="Calibri"/>
                <a:cs typeface="Calibri"/>
              </a:rPr>
              <a:t>legal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30" dirty="0">
                <a:solidFill>
                  <a:srgbClr val="FFFFFF"/>
                </a:solidFill>
                <a:latin typeface="Calibri"/>
                <a:cs typeface="Calibri"/>
              </a:rPr>
              <a:t>acts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4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600" spc="-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30" dirty="0">
                <a:solidFill>
                  <a:srgbClr val="FFFFFF"/>
                </a:solidFill>
                <a:latin typeface="Calibri"/>
                <a:cs typeface="Calibri"/>
              </a:rPr>
              <a:t>transactions </a:t>
            </a:r>
            <a:r>
              <a:rPr sz="1600" spc="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600" spc="3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6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25" dirty="0">
                <a:solidFill>
                  <a:srgbClr val="FFFFFF"/>
                </a:solidFill>
                <a:latin typeface="Calibri"/>
                <a:cs typeface="Calibri"/>
              </a:rPr>
              <a:t>Registries.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908" y="169545"/>
            <a:ext cx="6755130" cy="612754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66286" y="863447"/>
            <a:ext cx="1848714" cy="62068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419100">
              <a:lnSpc>
                <a:spcPts val="2320"/>
              </a:lnSpc>
              <a:spcBef>
                <a:spcPts val="240"/>
              </a:spcBef>
            </a:pP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Term 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Non</a:t>
            </a:r>
            <a:r>
              <a:rPr lang="es-AR" sz="2000" spc="35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complianc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5907" y="4482160"/>
            <a:ext cx="1498600" cy="93154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 marR="5080" indent="-2540" algn="ctr">
              <a:lnSpc>
                <a:spcPts val="2310"/>
              </a:lnSpc>
              <a:spcBef>
                <a:spcPts val="350"/>
              </a:spcBef>
            </a:pP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Economic </a:t>
            </a:r>
            <a:r>
              <a:rPr sz="21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21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100" spc="-45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entity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07840" y="2927629"/>
            <a:ext cx="1534795" cy="154016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065" marR="5080" algn="ctr">
              <a:lnSpc>
                <a:spcPts val="2860"/>
              </a:lnSpc>
              <a:spcBef>
                <a:spcPts val="409"/>
              </a:spcBef>
            </a:pPr>
            <a:r>
              <a:rPr lang="en-GB" sz="2600" spc="45" dirty="0">
                <a:solidFill>
                  <a:srgbClr val="FFFFFF"/>
                </a:solidFill>
                <a:latin typeface="Calibri"/>
                <a:cs typeface="Calibri"/>
              </a:rPr>
              <a:t>criteria for grading the penalty</a:t>
            </a:r>
            <a:endParaRPr lang="en-GB" sz="2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3058" y="4336110"/>
            <a:ext cx="1543050" cy="93154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065" marR="5080" indent="635" algn="ctr">
              <a:lnSpc>
                <a:spcPts val="2310"/>
              </a:lnSpc>
              <a:spcBef>
                <a:spcPts val="350"/>
              </a:spcBef>
            </a:pPr>
            <a:r>
              <a:rPr sz="2100" spc="35" dirty="0">
                <a:solidFill>
                  <a:srgbClr val="FFFFFF"/>
                </a:solidFill>
                <a:latin typeface="Calibri"/>
                <a:cs typeface="Calibri"/>
              </a:rPr>
              <a:t>Percentage </a:t>
            </a: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Calibri"/>
                <a:cs typeface="Calibri"/>
              </a:rPr>
              <a:t>share of </a:t>
            </a:r>
            <a:r>
              <a:rPr sz="21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Calibri"/>
                <a:cs typeface="Calibri"/>
              </a:rPr>
              <a:t>unknowns</a:t>
            </a:r>
            <a:r>
              <a:rPr sz="21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Calibri"/>
                <a:cs typeface="Calibri"/>
              </a:rPr>
              <a:t>BF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9064" y="375411"/>
            <a:ext cx="5144136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2800" i="1" spc="-265" dirty="0">
                <a:latin typeface="Arial"/>
                <a:cs typeface="Arial"/>
              </a:rPr>
              <a:t>     </a:t>
            </a:r>
            <a:r>
              <a:rPr sz="2800" i="1" spc="-265" dirty="0">
                <a:latin typeface="Arial"/>
                <a:cs typeface="Arial"/>
              </a:rPr>
              <a:t>Acc</a:t>
            </a:r>
            <a:r>
              <a:rPr sz="2800" i="1" spc="-235" dirty="0">
                <a:latin typeface="Arial"/>
                <a:cs typeface="Arial"/>
              </a:rPr>
              <a:t>e</a:t>
            </a:r>
            <a:r>
              <a:rPr sz="2800" i="1" spc="-240" dirty="0">
                <a:latin typeface="Arial"/>
                <a:cs typeface="Arial"/>
              </a:rPr>
              <a:t>s</a:t>
            </a:r>
            <a:r>
              <a:rPr sz="2800" i="1" spc="-235" dirty="0">
                <a:latin typeface="Arial"/>
                <a:cs typeface="Arial"/>
              </a:rPr>
              <a:t>s</a:t>
            </a:r>
            <a:r>
              <a:rPr sz="2800" i="1" spc="-120" dirty="0">
                <a:latin typeface="Arial"/>
                <a:cs typeface="Arial"/>
              </a:rPr>
              <a:t> </a:t>
            </a:r>
            <a:r>
              <a:rPr sz="2800" i="1" spc="-200" dirty="0">
                <a:latin typeface="Arial"/>
                <a:cs typeface="Arial"/>
              </a:rPr>
              <a:t>to</a:t>
            </a:r>
            <a:r>
              <a:rPr sz="2800" i="1" spc="-120" dirty="0">
                <a:latin typeface="Arial"/>
                <a:cs typeface="Arial"/>
              </a:rPr>
              <a:t> </a:t>
            </a:r>
            <a:r>
              <a:rPr sz="2800" i="1" spc="-220" dirty="0">
                <a:latin typeface="Arial"/>
                <a:cs typeface="Arial"/>
              </a:rPr>
              <a:t>Registr</a:t>
            </a:r>
            <a:r>
              <a:rPr sz="2800" i="1" spc="-235" dirty="0">
                <a:latin typeface="Arial"/>
                <a:cs typeface="Arial"/>
              </a:rPr>
              <a:t>y</a:t>
            </a:r>
            <a:r>
              <a:rPr sz="2800" i="1" spc="-140" dirty="0">
                <a:latin typeface="Arial"/>
                <a:cs typeface="Arial"/>
              </a:rPr>
              <a:t> </a:t>
            </a:r>
            <a:r>
              <a:rPr sz="2800" i="1" spc="-210" dirty="0">
                <a:latin typeface="Arial"/>
                <a:cs typeface="Arial"/>
              </a:rPr>
              <a:t>Information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2740" y="1178686"/>
            <a:ext cx="8105140" cy="48936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spc="-5" dirty="0">
                <a:solidFill>
                  <a:srgbClr val="17406C"/>
                </a:solidFill>
                <a:latin typeface="Calibri"/>
                <a:cs typeface="Calibri"/>
              </a:rPr>
              <a:t>Information is protected by secrecy</a:t>
            </a: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17406C"/>
                </a:solidFill>
                <a:latin typeface="Calibri"/>
                <a:cs typeface="Calibri"/>
              </a:rPr>
              <a:t>Can</a:t>
            </a:r>
            <a:r>
              <a:rPr sz="20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17406C"/>
                </a:solidFill>
                <a:latin typeface="Calibri"/>
                <a:cs typeface="Calibri"/>
              </a:rPr>
              <a:t>be</a:t>
            </a:r>
            <a:r>
              <a:rPr sz="2000" spc="-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17406C"/>
                </a:solidFill>
                <a:latin typeface="Calibri"/>
                <a:cs typeface="Calibri"/>
              </a:rPr>
              <a:t>lifted</a:t>
            </a:r>
            <a:r>
              <a:rPr sz="2000" spc="-15" dirty="0">
                <a:solidFill>
                  <a:srgbClr val="17406C"/>
                </a:solidFill>
                <a:latin typeface="Calibri"/>
                <a:cs typeface="Calibri"/>
              </a:rPr>
              <a:t> by: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Font typeface="Segoe UI Symbol"/>
              <a:buChar char="❖"/>
              <a:tabLst>
                <a:tab pos="355600" algn="l"/>
              </a:tabLst>
            </a:pPr>
            <a:r>
              <a:rPr sz="2000" spc="-5" dirty="0">
                <a:solidFill>
                  <a:srgbClr val="17406C"/>
                </a:solidFill>
                <a:latin typeface="Calibri"/>
                <a:cs typeface="Calibri"/>
              </a:rPr>
              <a:t>General</a:t>
            </a:r>
            <a:r>
              <a:rPr sz="20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17406C"/>
                </a:solidFill>
                <a:latin typeface="Calibri"/>
                <a:cs typeface="Calibri"/>
              </a:rPr>
              <a:t>Directorate of </a:t>
            </a:r>
            <a:r>
              <a:rPr sz="2000" spc="-15" dirty="0">
                <a:solidFill>
                  <a:srgbClr val="17406C"/>
                </a:solidFill>
                <a:latin typeface="Calibri"/>
                <a:cs typeface="Calibri"/>
              </a:rPr>
              <a:t>Taxation;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5"/>
              </a:spcBef>
              <a:buFont typeface="Segoe UI Symbol"/>
              <a:buChar char="❖"/>
              <a:tabLst>
                <a:tab pos="355600" algn="l"/>
              </a:tabLst>
            </a:pP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SENACLAFT;</a:t>
            </a:r>
            <a:endParaRPr sz="2000" dirty="0">
              <a:latin typeface="Calibri"/>
              <a:cs typeface="Calibri"/>
            </a:endParaRPr>
          </a:p>
          <a:p>
            <a:pPr marL="355600" marR="1440815" indent="-342900">
              <a:lnSpc>
                <a:spcPts val="2039"/>
              </a:lnSpc>
              <a:spcBef>
                <a:spcPts val="459"/>
              </a:spcBef>
              <a:buFont typeface="Segoe UI Symbol"/>
              <a:buChar char="❖"/>
              <a:tabLst>
                <a:tab pos="355600" algn="l"/>
              </a:tabLst>
            </a:pPr>
            <a:r>
              <a:rPr lang="en-GB" sz="2000" spc="35" dirty="0">
                <a:solidFill>
                  <a:srgbClr val="17406C"/>
                </a:solidFill>
                <a:latin typeface="Calibri"/>
                <a:cs typeface="Calibri"/>
              </a:rPr>
              <a:t>Criminal Justice or in cases where a maintenance obligation is at stake;</a:t>
            </a:r>
          </a:p>
          <a:p>
            <a:pPr marL="355600" marR="1440815" indent="-342900">
              <a:lnSpc>
                <a:spcPts val="2039"/>
              </a:lnSpc>
              <a:spcBef>
                <a:spcPts val="459"/>
              </a:spcBef>
              <a:buFont typeface="Segoe UI Symbol"/>
              <a:buChar char="❖"/>
              <a:tabLst>
                <a:tab pos="355600" algn="l"/>
              </a:tabLst>
            </a:pP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Transparency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17406C"/>
                </a:solidFill>
                <a:latin typeface="Calibri"/>
                <a:cs typeface="Calibri"/>
              </a:rPr>
              <a:t>Public</a:t>
            </a:r>
            <a:r>
              <a:rPr sz="20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Ethics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Board;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ts val="2270"/>
              </a:lnSpc>
              <a:spcBef>
                <a:spcPts val="165"/>
              </a:spcBef>
              <a:buFont typeface="Segoe UI Symbol"/>
              <a:buChar char="❖"/>
              <a:tabLst>
                <a:tab pos="355600" algn="l"/>
              </a:tabLst>
            </a:pP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Express</a:t>
            </a:r>
            <a:r>
              <a:rPr sz="2000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written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authorization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17406C"/>
                </a:solidFill>
                <a:latin typeface="Calibri"/>
                <a:cs typeface="Calibri"/>
              </a:rPr>
              <a:t>from:</a:t>
            </a:r>
            <a:endParaRPr sz="2000" dirty="0">
              <a:latin typeface="Calibri"/>
              <a:cs typeface="Calibri"/>
            </a:endParaRPr>
          </a:p>
          <a:p>
            <a:pPr marL="869315" lvl="1" indent="-399415" algn="just">
              <a:lnSpc>
                <a:spcPts val="2210"/>
              </a:lnSpc>
              <a:buAutoNum type="romanLcParenBoth"/>
              <a:tabLst>
                <a:tab pos="869315" algn="l"/>
              </a:tabLst>
            </a:pP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subjects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whose</a:t>
            </a:r>
            <a:r>
              <a:rPr sz="2000" spc="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data</a:t>
            </a:r>
            <a:r>
              <a:rPr sz="20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are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recorded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17406C"/>
                </a:solidFill>
                <a:latin typeface="Calibri"/>
                <a:cs typeface="Calibri"/>
              </a:rPr>
              <a:t>Register,</a:t>
            </a:r>
            <a:endParaRPr sz="2000" dirty="0">
              <a:latin typeface="Calibri"/>
              <a:cs typeface="Calibri"/>
            </a:endParaRPr>
          </a:p>
          <a:p>
            <a:pPr marL="870585" marR="5080" lvl="1" indent="-401320" algn="just">
              <a:lnSpc>
                <a:spcPts val="2390"/>
              </a:lnSpc>
              <a:spcBef>
                <a:spcPts val="30"/>
              </a:spcBef>
              <a:buAutoNum type="romanLcParenBoth"/>
              <a:tabLst>
                <a:tab pos="868680" algn="l"/>
              </a:tabLst>
            </a:pP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representatives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Obligated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Entities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question</a:t>
            </a:r>
            <a:r>
              <a:rPr sz="1800" spc="35" dirty="0">
                <a:latin typeface="Calibri"/>
                <a:cs typeface="Calibri"/>
              </a:rPr>
              <a:t>,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0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provided that </a:t>
            </a:r>
            <a:r>
              <a:rPr sz="2000" spc="30" dirty="0">
                <a:solidFill>
                  <a:srgbClr val="17406C"/>
                </a:solidFill>
                <a:latin typeface="Calibri"/>
                <a:cs typeface="Calibri"/>
              </a:rPr>
              <a:t>-in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000" spc="30" dirty="0">
                <a:solidFill>
                  <a:srgbClr val="17406C"/>
                </a:solidFill>
                <a:latin typeface="Calibri"/>
                <a:cs typeface="Calibri"/>
              </a:rPr>
              <a:t>latter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case-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survey </a:t>
            </a:r>
            <a:r>
              <a:rPr sz="2000" spc="25" dirty="0">
                <a:solidFill>
                  <a:srgbClr val="17406C"/>
                </a:solidFill>
                <a:latin typeface="Calibri"/>
                <a:cs typeface="Calibri"/>
              </a:rPr>
              <a:t>is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carried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out only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for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purpose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providing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 access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the</a:t>
            </a:r>
            <a:r>
              <a:rPr sz="2000" spc="5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information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0" dirty="0">
                <a:solidFill>
                  <a:srgbClr val="17406C"/>
                </a:solidFill>
                <a:latin typeface="Calibri"/>
                <a:cs typeface="Calibri"/>
              </a:rPr>
              <a:t>legal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 subjects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duly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identified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by the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representative, either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in relation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to </a:t>
            </a:r>
            <a:r>
              <a:rPr sz="2000" spc="45" dirty="0">
                <a:solidFill>
                  <a:srgbClr val="17406C"/>
                </a:solidFill>
                <a:latin typeface="Calibri"/>
                <a:cs typeface="Calibri"/>
              </a:rPr>
              <a:t> a</a:t>
            </a:r>
            <a:r>
              <a:rPr sz="2000" spc="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specific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case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0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17406C"/>
                </a:solidFill>
                <a:latin typeface="Calibri"/>
                <a:cs typeface="Calibri"/>
              </a:rPr>
              <a:t>general.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30779" y="5541695"/>
            <a:ext cx="3416935" cy="513715"/>
            <a:chOff x="2430779" y="5541695"/>
            <a:chExt cx="3416935" cy="5137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0779" y="5600114"/>
              <a:ext cx="401561" cy="399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0658" y="5541695"/>
              <a:ext cx="3106674" cy="51333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531109" y="5591086"/>
            <a:ext cx="3152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15" dirty="0">
                <a:solidFill>
                  <a:srgbClr val="0D6EC5"/>
                </a:solidFill>
                <a:latin typeface="Lucida Sans Unicode"/>
                <a:cs typeface="Lucida Sans Unicode"/>
                <a:hlinkClick r:id="rId4"/>
              </a:rPr>
              <a:t>▶	</a:t>
            </a:r>
            <a:r>
              <a:rPr sz="1800" u="heavy" spc="3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Calibri"/>
                <a:cs typeface="Calibri"/>
                <a:hlinkClick r:id="rId4"/>
              </a:rPr>
              <a:t>plaburu@presidencia.gub.u</a:t>
            </a:r>
            <a:r>
              <a:rPr sz="1800" u="heavy" spc="4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Calibri"/>
                <a:cs typeface="Calibri"/>
                <a:hlinkClick r:id="rId4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03275" y="2136228"/>
            <a:ext cx="6330950" cy="20548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ts val="8059"/>
              </a:lnSpc>
              <a:spcBef>
                <a:spcPts val="55"/>
              </a:spcBef>
            </a:pPr>
            <a:r>
              <a:rPr sz="6600" b="0" spc="180" dirty="0">
                <a:latin typeface="Calibri"/>
                <a:cs typeface="Calibri"/>
              </a:rPr>
              <a:t>THANK</a:t>
            </a:r>
            <a:r>
              <a:rPr sz="6600" b="0" spc="10" dirty="0">
                <a:latin typeface="Calibri"/>
                <a:cs typeface="Calibri"/>
              </a:rPr>
              <a:t> </a:t>
            </a:r>
            <a:r>
              <a:rPr sz="6600" b="0" spc="190" dirty="0">
                <a:latin typeface="Calibri"/>
                <a:cs typeface="Calibri"/>
              </a:rPr>
              <a:t>YOU</a:t>
            </a:r>
            <a:r>
              <a:rPr sz="6600" b="0" spc="10" dirty="0">
                <a:latin typeface="Calibri"/>
                <a:cs typeface="Calibri"/>
              </a:rPr>
              <a:t> </a:t>
            </a:r>
            <a:r>
              <a:rPr sz="6600" b="0" spc="160" dirty="0">
                <a:latin typeface="Calibri"/>
                <a:cs typeface="Calibri"/>
              </a:rPr>
              <a:t>VERY </a:t>
            </a:r>
            <a:r>
              <a:rPr sz="6600" b="0" spc="-1480" dirty="0">
                <a:latin typeface="Calibri"/>
                <a:cs typeface="Calibri"/>
              </a:rPr>
              <a:t> </a:t>
            </a:r>
            <a:r>
              <a:rPr sz="6600" b="0" spc="210" dirty="0">
                <a:latin typeface="Calibri"/>
                <a:cs typeface="Calibri"/>
              </a:rPr>
              <a:t>MUCH</a:t>
            </a:r>
            <a:endParaRPr sz="6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1163" y="867003"/>
            <a:ext cx="41668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WHAT</a:t>
            </a:r>
            <a:r>
              <a:rPr spc="-35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spc="-10" dirty="0"/>
              <a:t>FREE</a:t>
            </a:r>
            <a:r>
              <a:rPr spc="-45" dirty="0"/>
              <a:t> </a:t>
            </a:r>
            <a:r>
              <a:rPr spc="-5" dirty="0"/>
              <a:t>ZONES?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615" y="2332710"/>
            <a:ext cx="8632825" cy="130238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algn="just">
              <a:lnSpc>
                <a:spcPts val="3350"/>
              </a:lnSpc>
              <a:spcBef>
                <a:spcPts val="200"/>
              </a:spcBef>
            </a:pP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ZZFF are areas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the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national </a:t>
            </a:r>
            <a:r>
              <a:rPr sz="2800" b="1" spc="50" dirty="0">
                <a:solidFill>
                  <a:srgbClr val="17406C"/>
                </a:solidFill>
                <a:latin typeface="Calibri"/>
                <a:cs typeface="Calibri"/>
              </a:rPr>
              <a:t>territory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of public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or 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private</a:t>
            </a:r>
            <a:r>
              <a:rPr sz="2800" b="1" spc="5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property,</a:t>
            </a:r>
            <a:r>
              <a:rPr sz="2800" b="1" spc="5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delimited</a:t>
            </a:r>
            <a:r>
              <a:rPr sz="2800" b="1" spc="5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b="1" spc="5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perimetrically</a:t>
            </a:r>
            <a:r>
              <a:rPr sz="2800" b="1" spc="5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fenced </a:t>
            </a:r>
            <a:r>
              <a:rPr sz="2800" b="1" spc="-6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so</a:t>
            </a:r>
            <a:r>
              <a:rPr sz="2800" b="1" spc="6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that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40" dirty="0">
                <a:solidFill>
                  <a:srgbClr val="17406C"/>
                </a:solidFill>
                <a:latin typeface="Calibri"/>
                <a:cs typeface="Calibri"/>
              </a:rPr>
              <a:t>all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kinds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0" dirty="0">
                <a:solidFill>
                  <a:srgbClr val="17406C"/>
                </a:solidFill>
                <a:latin typeface="Calibri"/>
                <a:cs typeface="Calibri"/>
              </a:rPr>
              <a:t>industrial,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commercial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2800" b="1" spc="6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service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615" y="3607841"/>
            <a:ext cx="8632190" cy="8775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3354"/>
              </a:lnSpc>
              <a:spcBef>
                <a:spcPts val="100"/>
              </a:spcBef>
              <a:tabLst>
                <a:tab pos="1605280" algn="l"/>
                <a:tab pos="2364105" algn="l"/>
                <a:tab pos="2970530" algn="l"/>
                <a:tab pos="4822190" algn="l"/>
                <a:tab pos="5332095" algn="l"/>
                <a:tab pos="6468110" algn="l"/>
                <a:tab pos="7385684" algn="l"/>
                <a:tab pos="8121015" algn="l"/>
              </a:tabLst>
            </a:pP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act</a:t>
            </a:r>
            <a:r>
              <a:rPr sz="2800" b="1" spc="25" dirty="0">
                <a:solidFill>
                  <a:srgbClr val="17406C"/>
                </a:solidFill>
                <a:latin typeface="Calibri"/>
                <a:cs typeface="Calibri"/>
              </a:rPr>
              <a:t>i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v</a:t>
            </a:r>
            <a:r>
              <a:rPr sz="2800" b="1" spc="25" dirty="0">
                <a:solidFill>
                  <a:srgbClr val="17406C"/>
                </a:solidFill>
                <a:latin typeface="Calibri"/>
                <a:cs typeface="Calibri"/>
              </a:rPr>
              <a:t>i</a:t>
            </a:r>
            <a:r>
              <a:rPr sz="2800" b="1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b="1" spc="25" dirty="0">
                <a:solidFill>
                  <a:srgbClr val="17406C"/>
                </a:solidFill>
                <a:latin typeface="Calibri"/>
                <a:cs typeface="Calibri"/>
              </a:rPr>
              <a:t>i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es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ca</a:t>
            </a:r>
            <a:r>
              <a:rPr sz="2800" b="1" spc="75" dirty="0">
                <a:solidFill>
                  <a:srgbClr val="17406C"/>
                </a:solidFill>
                <a:latin typeface="Calibri"/>
                <a:cs typeface="Calibri"/>
              </a:rPr>
              <a:t>n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be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deve</a:t>
            </a:r>
            <a:r>
              <a:rPr sz="2800" b="1" spc="25" dirty="0">
                <a:solidFill>
                  <a:srgbClr val="17406C"/>
                </a:solidFill>
                <a:latin typeface="Calibri"/>
                <a:cs typeface="Calibri"/>
              </a:rPr>
              <a:t>l</a:t>
            </a:r>
            <a:r>
              <a:rPr sz="2800" b="1" spc="75" dirty="0">
                <a:solidFill>
                  <a:srgbClr val="17406C"/>
                </a:solidFill>
                <a:latin typeface="Calibri"/>
                <a:cs typeface="Calibri"/>
              </a:rPr>
              <a:t>o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ped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5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he</a:t>
            </a:r>
            <a:r>
              <a:rPr sz="2800" b="1" spc="105" dirty="0">
                <a:solidFill>
                  <a:srgbClr val="17406C"/>
                </a:solidFill>
                <a:latin typeface="Calibri"/>
                <a:cs typeface="Calibri"/>
              </a:rPr>
              <a:t>m</a:t>
            </a:r>
            <a:r>
              <a:rPr sz="2800" b="1" spc="35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wit</a:t>
            </a:r>
            <a:r>
              <a:rPr sz="2800" b="1" spc="75" dirty="0">
                <a:solidFill>
                  <a:srgbClr val="17406C"/>
                </a:solidFill>
                <a:latin typeface="Calibri"/>
                <a:cs typeface="Calibri"/>
              </a:rPr>
              <a:t>h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he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ax</a:t>
            </a:r>
            <a:endParaRPr sz="2800">
              <a:latin typeface="Calibri"/>
              <a:cs typeface="Calibri"/>
            </a:endParaRPr>
          </a:p>
          <a:p>
            <a:pPr marR="5080" algn="r">
              <a:lnSpc>
                <a:spcPts val="3354"/>
              </a:lnSpc>
            </a:pP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615" y="4032884"/>
            <a:ext cx="7887334" cy="877569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3350"/>
              </a:lnSpc>
              <a:spcBef>
                <a:spcPts val="204"/>
              </a:spcBef>
              <a:tabLst>
                <a:tab pos="2062480" algn="l"/>
                <a:tab pos="2875280" algn="l"/>
                <a:tab pos="3954145" algn="l"/>
                <a:tab pos="5446395" algn="l"/>
                <a:tab pos="7496809" algn="l"/>
              </a:tabLst>
            </a:pP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e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x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e</a:t>
            </a:r>
            <a:r>
              <a:rPr sz="2800" b="1" spc="110" dirty="0">
                <a:solidFill>
                  <a:srgbClr val="17406C"/>
                </a:solidFill>
                <a:latin typeface="Calibri"/>
                <a:cs typeface="Calibri"/>
              </a:rPr>
              <a:t>m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p</a:t>
            </a:r>
            <a:r>
              <a:rPr sz="2800" b="1" spc="40" dirty="0">
                <a:solidFill>
                  <a:srgbClr val="17406C"/>
                </a:solidFill>
                <a:latin typeface="Calibri"/>
                <a:cs typeface="Calibri"/>
              </a:rPr>
              <a:t>ti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o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ns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a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n</a:t>
            </a:r>
            <a:r>
              <a:rPr sz="2800" b="1" spc="75" dirty="0">
                <a:solidFill>
                  <a:srgbClr val="17406C"/>
                </a:solidFill>
                <a:latin typeface="Calibri"/>
                <a:cs typeface="Calibri"/>
              </a:rPr>
              <a:t>d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75" dirty="0">
                <a:solidFill>
                  <a:srgbClr val="17406C"/>
                </a:solidFill>
                <a:latin typeface="Calibri"/>
                <a:cs typeface="Calibri"/>
              </a:rPr>
              <a:t>o</a:t>
            </a:r>
            <a:r>
              <a:rPr sz="2800" b="1" spc="40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her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benefits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60" dirty="0">
                <a:solidFill>
                  <a:srgbClr val="17406C"/>
                </a:solidFill>
                <a:latin typeface="Calibri"/>
                <a:cs typeface="Calibri"/>
              </a:rPr>
              <a:t>deter</a:t>
            </a:r>
            <a:r>
              <a:rPr sz="2800" b="1" spc="65" dirty="0">
                <a:solidFill>
                  <a:srgbClr val="17406C"/>
                </a:solidFill>
                <a:latin typeface="Calibri"/>
                <a:cs typeface="Calibri"/>
              </a:rPr>
              <a:t>min</a:t>
            </a:r>
            <a:r>
              <a:rPr sz="2800" b="1" spc="70" dirty="0">
                <a:solidFill>
                  <a:srgbClr val="17406C"/>
                </a:solidFill>
                <a:latin typeface="Calibri"/>
                <a:cs typeface="Calibri"/>
              </a:rPr>
              <a:t>ed</a:t>
            </a:r>
            <a:r>
              <a:rPr sz="2800" b="1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b="1" spc="50" dirty="0">
                <a:solidFill>
                  <a:srgbClr val="17406C"/>
                </a:solidFill>
                <a:latin typeface="Calibri"/>
                <a:cs typeface="Calibri"/>
              </a:rPr>
              <a:t>by  </a:t>
            </a:r>
            <a:r>
              <a:rPr sz="2800" b="1" spc="55" dirty="0">
                <a:solidFill>
                  <a:srgbClr val="17406C"/>
                </a:solidFill>
                <a:latin typeface="Calibri"/>
                <a:cs typeface="Calibri"/>
              </a:rPr>
              <a:t>regulations.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8322" y="468376"/>
            <a:ext cx="52114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CONVENIENCE</a:t>
            </a:r>
            <a:r>
              <a:rPr spc="-2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THE</a:t>
            </a:r>
            <a:r>
              <a:rPr spc="-25" dirty="0"/>
              <a:t> </a:t>
            </a:r>
            <a:r>
              <a:rPr spc="-10" dirty="0"/>
              <a:t>REGIME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3744" y="3071279"/>
            <a:ext cx="6699884" cy="67373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 marR="5080">
              <a:lnSpc>
                <a:spcPct val="77100"/>
              </a:lnSpc>
              <a:spcBef>
                <a:spcPts val="760"/>
              </a:spcBef>
              <a:tabLst>
                <a:tab pos="2217420" algn="l"/>
                <a:tab pos="2748280" algn="l"/>
                <a:tab pos="3451860" algn="l"/>
                <a:tab pos="4966335" algn="l"/>
              </a:tabLst>
            </a:pP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th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1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activitie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s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o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f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hig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h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conten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technologica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l  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400" spc="-10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innovation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1703730"/>
            <a:ext cx="8642985" cy="3624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  <a:tab pos="469900" algn="l"/>
              </a:tabLst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promoting</a:t>
            </a:r>
            <a:r>
              <a:rPr sz="24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investment</a:t>
            </a:r>
            <a:endParaRPr sz="2400" dirty="0">
              <a:latin typeface="Calibri"/>
              <a:cs typeface="Calibri"/>
            </a:endParaRPr>
          </a:p>
          <a:p>
            <a:pPr marL="469265" indent="-456565">
              <a:lnSpc>
                <a:spcPts val="2740"/>
              </a:lnSpc>
              <a:spcBef>
                <a:spcPts val="120"/>
              </a:spcBef>
              <a:buFont typeface="Segoe UI Symbol"/>
              <a:buChar char="❖"/>
              <a:tabLst>
                <a:tab pos="468630" algn="l"/>
                <a:tab pos="469265" algn="l"/>
              </a:tabLst>
            </a:pP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diversifying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production</a:t>
            </a:r>
            <a:r>
              <a:rPr sz="24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7406C"/>
                </a:solidFill>
                <a:latin typeface="Calibri"/>
                <a:cs typeface="Calibri"/>
              </a:rPr>
              <a:t>matrix</a:t>
            </a:r>
            <a:endParaRPr sz="2400" dirty="0">
              <a:latin typeface="Calibri"/>
              <a:cs typeface="Calibri"/>
            </a:endParaRPr>
          </a:p>
          <a:p>
            <a:pPr marL="469900" marR="379730" indent="-457834">
              <a:lnSpc>
                <a:spcPct val="77100"/>
              </a:lnSpc>
              <a:spcBef>
                <a:spcPts val="520"/>
              </a:spcBef>
              <a:buFont typeface="Segoe UI Symbol"/>
              <a:buChar char="❖"/>
              <a:tabLst>
                <a:tab pos="469900" algn="l"/>
                <a:tab pos="470534" algn="l"/>
              </a:tabLst>
            </a:pP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generating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lang="es-AR" sz="2400" spc="55" dirty="0" err="1">
                <a:solidFill>
                  <a:srgbClr val="17406C"/>
                </a:solidFill>
                <a:latin typeface="Calibri"/>
                <a:cs typeface="Calibri"/>
              </a:rPr>
              <a:t>jobs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increasing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skills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national </a:t>
            </a:r>
            <a:r>
              <a:rPr sz="2400" spc="-5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labor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force,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increasing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domestic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value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added</a:t>
            </a:r>
            <a:endParaRPr sz="2400" dirty="0">
              <a:latin typeface="Calibri"/>
              <a:cs typeface="Calibri"/>
            </a:endParaRPr>
          </a:p>
          <a:p>
            <a:pPr marL="470534" indent="-457834">
              <a:lnSpc>
                <a:spcPct val="100000"/>
              </a:lnSpc>
              <a:spcBef>
                <a:spcPts val="60"/>
              </a:spcBef>
              <a:buFont typeface="Segoe UI Symbol"/>
              <a:buChar char="❖"/>
              <a:tabLst>
                <a:tab pos="469900" algn="l"/>
                <a:tab pos="470534" algn="l"/>
              </a:tabLst>
            </a:pPr>
            <a:r>
              <a:rPr lang="en-GB" sz="2400" spc="45" dirty="0">
                <a:solidFill>
                  <a:srgbClr val="17406C"/>
                </a:solidFill>
                <a:latin typeface="Calibri"/>
                <a:cs typeface="Calibri"/>
              </a:rPr>
              <a:t>B</a:t>
            </a:r>
            <a:r>
              <a:rPr sz="2400" spc="45" dirty="0" err="1">
                <a:solidFill>
                  <a:srgbClr val="17406C"/>
                </a:solidFill>
                <a:latin typeface="Calibri"/>
                <a:cs typeface="Calibri"/>
              </a:rPr>
              <a:t>oost</a:t>
            </a:r>
            <a:endParaRPr lang="es-AR" sz="2400" spc="4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470534" indent="-457834">
              <a:lnSpc>
                <a:spcPct val="100000"/>
              </a:lnSpc>
              <a:spcBef>
                <a:spcPts val="60"/>
              </a:spcBef>
              <a:buFont typeface="Segoe UI Symbol"/>
              <a:buChar char="❖"/>
              <a:tabLst>
                <a:tab pos="469900" algn="l"/>
                <a:tab pos="470534" algn="l"/>
              </a:tabLst>
            </a:pPr>
            <a:endParaRPr lang="es-AR" sz="2400" spc="4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470534" indent="-457834">
              <a:lnSpc>
                <a:spcPct val="100000"/>
              </a:lnSpc>
              <a:spcBef>
                <a:spcPts val="60"/>
              </a:spcBef>
              <a:buFont typeface="Segoe UI Symbol"/>
              <a:buChar char="❖"/>
              <a:tabLst>
                <a:tab pos="469900" algn="l"/>
                <a:tab pos="470534" algn="l"/>
              </a:tabLst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decentralization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economic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activities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and</a:t>
            </a:r>
            <a:r>
              <a:rPr sz="2400" spc="-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promotion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-5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regional</a:t>
            </a:r>
            <a:r>
              <a:rPr sz="24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7406C"/>
                </a:solidFill>
                <a:latin typeface="Calibri"/>
                <a:cs typeface="Calibri"/>
              </a:rPr>
              <a:t>development</a:t>
            </a:r>
            <a:endParaRPr sz="2400" dirty="0">
              <a:latin typeface="Calibri"/>
              <a:cs typeface="Calibri"/>
            </a:endParaRPr>
          </a:p>
          <a:p>
            <a:pPr marL="469900" marR="5080" indent="-457834">
              <a:lnSpc>
                <a:spcPct val="88600"/>
              </a:lnSpc>
              <a:spcBef>
                <a:spcPts val="640"/>
              </a:spcBef>
              <a:buFont typeface="Segoe UI Symbol"/>
              <a:buChar char="❖"/>
              <a:tabLst>
                <a:tab pos="468630" algn="l"/>
                <a:tab pos="469265" algn="l"/>
              </a:tabLst>
            </a:pP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favoring</a:t>
            </a:r>
            <a:r>
              <a:rPr sz="24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insertion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countries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50" dirty="0">
                <a:solidFill>
                  <a:srgbClr val="17406C"/>
                </a:solidFill>
                <a:latin typeface="Calibri"/>
                <a:cs typeface="Calibri"/>
              </a:rPr>
              <a:t>dynamics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24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17406C"/>
                </a:solidFill>
                <a:latin typeface="Calibri"/>
                <a:cs typeface="Calibri"/>
              </a:rPr>
              <a:t>trade </a:t>
            </a:r>
            <a:r>
              <a:rPr sz="2400" spc="-5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of </a:t>
            </a:r>
            <a:r>
              <a:rPr sz="2400" spc="55" dirty="0">
                <a:solidFill>
                  <a:srgbClr val="17406C"/>
                </a:solidFill>
                <a:latin typeface="Calibri"/>
                <a:cs typeface="Calibri"/>
              </a:rPr>
              <a:t>goods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services </a:t>
            </a:r>
            <a:r>
              <a:rPr sz="2400" spc="60" dirty="0">
                <a:solidFill>
                  <a:srgbClr val="17406C"/>
                </a:solidFill>
                <a:latin typeface="Calibri"/>
                <a:cs typeface="Calibri"/>
              </a:rPr>
              <a:t>and </a:t>
            </a:r>
            <a:r>
              <a:rPr sz="2400" spc="35" dirty="0">
                <a:solidFill>
                  <a:srgbClr val="17406C"/>
                </a:solidFill>
                <a:latin typeface="Calibri"/>
                <a:cs typeface="Calibri"/>
              </a:rPr>
              <a:t>international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flows of</a:t>
            </a:r>
            <a:r>
              <a:rPr sz="2400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17406C"/>
                </a:solidFill>
                <a:latin typeface="Calibri"/>
                <a:cs typeface="Calibri"/>
              </a:rPr>
              <a:t>investments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7052" y="311911"/>
            <a:ext cx="52114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CONVENIENCE</a:t>
            </a:r>
            <a:r>
              <a:rPr spc="-2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THE</a:t>
            </a:r>
            <a:r>
              <a:rPr spc="-25" dirty="0"/>
              <a:t> </a:t>
            </a:r>
            <a:r>
              <a:rPr spc="-10" dirty="0"/>
              <a:t>REGIME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1219695"/>
            <a:ext cx="8636000" cy="4120487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marR="8890" indent="-343535" algn="just">
              <a:lnSpc>
                <a:spcPct val="77100"/>
              </a:lnSpc>
              <a:spcBef>
                <a:spcPts val="870"/>
              </a:spcBef>
              <a:buFont typeface="Segoe UI Symbol"/>
              <a:buChar char="❖"/>
              <a:tabLst>
                <a:tab pos="356235" algn="l"/>
              </a:tabLst>
            </a:pP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Customs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exemptions: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Goods,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services,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merchandise </a:t>
            </a:r>
            <a:r>
              <a:rPr sz="2800" spc="-6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and</a:t>
            </a:r>
            <a:r>
              <a:rPr sz="2800" spc="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raw</a:t>
            </a:r>
            <a:r>
              <a:rPr sz="2800" spc="7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materials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 introduced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into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 the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zones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are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70" dirty="0">
                <a:solidFill>
                  <a:srgbClr val="17406C"/>
                </a:solidFill>
                <a:latin typeface="Calibri"/>
                <a:cs typeface="Calibri"/>
              </a:rPr>
              <a:t>exempt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from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customs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duties.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ts val="3210"/>
              </a:lnSpc>
              <a:spcBef>
                <a:spcPts val="360"/>
              </a:spcBef>
              <a:buFont typeface="Segoe UI Symbol"/>
              <a:buChar char="❖"/>
              <a:tabLst>
                <a:tab pos="355600" algn="l"/>
              </a:tabLst>
            </a:pPr>
            <a:endParaRPr lang="es-AR" sz="2800" spc="55" dirty="0">
              <a:solidFill>
                <a:srgbClr val="17406C"/>
              </a:solidFill>
              <a:latin typeface="Calibri"/>
              <a:cs typeface="Calibri"/>
            </a:endParaRPr>
          </a:p>
          <a:p>
            <a:pPr marL="355600" indent="-342900">
              <a:lnSpc>
                <a:spcPts val="3210"/>
              </a:lnSpc>
              <a:spcBef>
                <a:spcPts val="360"/>
              </a:spcBef>
              <a:buFont typeface="Segoe UI Symbol"/>
              <a:buChar char="❖"/>
              <a:tabLst>
                <a:tab pos="355600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Tax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exemptions:</a:t>
            </a:r>
            <a:endParaRPr sz="2800" dirty="0">
              <a:latin typeface="Calibri"/>
              <a:cs typeface="Calibri"/>
            </a:endParaRPr>
          </a:p>
          <a:p>
            <a:pPr marL="528955" marR="5080" indent="-516255">
              <a:lnSpc>
                <a:spcPts val="3210"/>
              </a:lnSpc>
              <a:spcBef>
                <a:spcPts val="85"/>
              </a:spcBef>
              <a:buAutoNum type="alphaLcPeriod"/>
              <a:tabLst>
                <a:tab pos="527050" algn="l"/>
                <a:tab pos="527685" algn="l"/>
                <a:tab pos="1309370" algn="l"/>
                <a:tab pos="2135505" algn="l"/>
                <a:tab pos="4129404" algn="l"/>
                <a:tab pos="4841240" algn="l"/>
                <a:tab pos="6604634" algn="l"/>
                <a:tab pos="7143115" algn="l"/>
                <a:tab pos="7710170" algn="l"/>
              </a:tabLst>
            </a:pPr>
            <a:r>
              <a:rPr lang="en-GB" sz="2800" spc="60" dirty="0">
                <a:solidFill>
                  <a:srgbClr val="17406C"/>
                </a:solidFill>
                <a:latin typeface="Calibri"/>
                <a:cs typeface="Calibri"/>
              </a:rPr>
              <a:t>the goods  and services rendered within the free trade zone are exempt from VAT.</a:t>
            </a:r>
          </a:p>
          <a:p>
            <a:pPr marL="12700" marR="5080">
              <a:lnSpc>
                <a:spcPts val="3210"/>
              </a:lnSpc>
              <a:spcBef>
                <a:spcPts val="85"/>
              </a:spcBef>
              <a:tabLst>
                <a:tab pos="527050" algn="l"/>
                <a:tab pos="527685" algn="l"/>
                <a:tab pos="1309370" algn="l"/>
                <a:tab pos="2135505" algn="l"/>
                <a:tab pos="4129404" algn="l"/>
                <a:tab pos="4841240" algn="l"/>
                <a:tab pos="6604634" algn="l"/>
                <a:tab pos="7143115" algn="l"/>
                <a:tab pos="7710170" algn="l"/>
              </a:tabLst>
            </a:pPr>
            <a:r>
              <a:rPr lang="en-GB" sz="2800" spc="6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</a:p>
          <a:p>
            <a:pPr marL="528955" marR="5080" indent="-516255">
              <a:lnSpc>
                <a:spcPts val="3210"/>
              </a:lnSpc>
              <a:spcBef>
                <a:spcPts val="85"/>
              </a:spcBef>
              <a:buAutoNum type="alphaLcPeriod"/>
              <a:tabLst>
                <a:tab pos="527050" algn="l"/>
                <a:tab pos="527685" algn="l"/>
                <a:tab pos="1309370" algn="l"/>
                <a:tab pos="2135505" algn="l"/>
                <a:tab pos="4129404" algn="l"/>
                <a:tab pos="4841240" algn="l"/>
                <a:tab pos="6604634" algn="l"/>
                <a:tab pos="7143115" algn="l"/>
                <a:tab pos="7710170" algn="l"/>
              </a:tabLst>
            </a:pPr>
            <a:r>
              <a:rPr lang="en-GB" sz="2800" spc="60" dirty="0">
                <a:solidFill>
                  <a:srgbClr val="17406C"/>
                </a:solidFill>
                <a:latin typeface="Calibri"/>
                <a:cs typeface="Calibri"/>
              </a:rPr>
              <a:t>The activities carried out in the ZZFF are exempt from income tax.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5898" y="1131798"/>
            <a:ext cx="45707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What</a:t>
            </a:r>
            <a:r>
              <a:rPr sz="3200" b="1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can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be</a:t>
            </a: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406C"/>
                </a:solidFill>
                <a:latin typeface="Calibri"/>
                <a:cs typeface="Calibri"/>
              </a:rPr>
              <a:t>done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406C"/>
                </a:solidFill>
                <a:latin typeface="Calibri"/>
                <a:cs typeface="Calibri"/>
              </a:rPr>
              <a:t>at</a:t>
            </a:r>
            <a:r>
              <a:rPr sz="3200" b="1" spc="-1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406C"/>
                </a:solidFill>
                <a:latin typeface="Calibri"/>
                <a:cs typeface="Calibri"/>
              </a:rPr>
              <a:t>ZZFF?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6762" y="2534386"/>
            <a:ext cx="7508240" cy="99885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3021965" marR="5080" indent="-3009900">
              <a:lnSpc>
                <a:spcPts val="3820"/>
              </a:lnSpc>
              <a:spcBef>
                <a:spcPts val="225"/>
              </a:spcBef>
            </a:pPr>
            <a:r>
              <a:rPr sz="3200" dirty="0">
                <a:solidFill>
                  <a:srgbClr val="17406C"/>
                </a:solidFill>
                <a:latin typeface="Calibri"/>
                <a:cs typeface="Calibri"/>
              </a:rPr>
              <a:t>All</a:t>
            </a:r>
            <a:r>
              <a:rPr sz="3200" spc="-5" dirty="0">
                <a:solidFill>
                  <a:srgbClr val="17406C"/>
                </a:solidFill>
                <a:latin typeface="Calibri"/>
                <a:cs typeface="Calibri"/>
              </a:rPr>
              <a:t> types</a:t>
            </a:r>
            <a:r>
              <a:rPr sz="32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7406C"/>
                </a:solidFill>
                <a:latin typeface="Calibri"/>
                <a:cs typeface="Calibri"/>
              </a:rPr>
              <a:t>of</a:t>
            </a:r>
            <a:r>
              <a:rPr sz="32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7406C"/>
                </a:solidFill>
                <a:latin typeface="Calibri"/>
                <a:cs typeface="Calibri"/>
              </a:rPr>
              <a:t>industrial,</a:t>
            </a:r>
            <a:r>
              <a:rPr sz="3200" spc="-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75" dirty="0">
                <a:solidFill>
                  <a:srgbClr val="17406C"/>
                </a:solidFill>
                <a:latin typeface="Calibri"/>
                <a:cs typeface="Calibri"/>
              </a:rPr>
              <a:t>commercial</a:t>
            </a:r>
            <a:r>
              <a:rPr sz="32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17406C"/>
                </a:solidFill>
                <a:latin typeface="Calibri"/>
                <a:cs typeface="Calibri"/>
              </a:rPr>
              <a:t>or</a:t>
            </a:r>
            <a:r>
              <a:rPr sz="3200" spc="3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17406C"/>
                </a:solidFill>
                <a:latin typeface="Calibri"/>
                <a:cs typeface="Calibri"/>
              </a:rPr>
              <a:t>service </a:t>
            </a:r>
            <a:r>
              <a:rPr sz="3200" spc="-71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7406C"/>
                </a:solidFill>
                <a:latin typeface="Calibri"/>
                <a:cs typeface="Calibri"/>
              </a:rPr>
              <a:t>activities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065" marR="5080" algn="ctr">
              <a:lnSpc>
                <a:spcPts val="3820"/>
              </a:lnSpc>
              <a:spcBef>
                <a:spcPts val="240"/>
              </a:spcBef>
            </a:pPr>
            <a:r>
              <a:rPr spc="70" dirty="0"/>
              <a:t>FINANCIAL</a:t>
            </a:r>
            <a:r>
              <a:rPr spc="10" dirty="0"/>
              <a:t> </a:t>
            </a:r>
            <a:r>
              <a:rPr spc="65" dirty="0"/>
              <a:t>INSTITUTIONS</a:t>
            </a:r>
            <a:r>
              <a:rPr spc="15" dirty="0"/>
              <a:t> </a:t>
            </a:r>
            <a:r>
              <a:rPr spc="65" dirty="0"/>
              <a:t>IN</a:t>
            </a:r>
            <a:r>
              <a:rPr spc="15" dirty="0"/>
              <a:t> </a:t>
            </a:r>
            <a:r>
              <a:rPr spc="75" dirty="0"/>
              <a:t>FREE</a:t>
            </a:r>
            <a:r>
              <a:rPr spc="30" dirty="0"/>
              <a:t> </a:t>
            </a:r>
            <a:r>
              <a:rPr spc="85" dirty="0"/>
              <a:t>TRADE</a:t>
            </a:r>
            <a:r>
              <a:rPr spc="35" dirty="0"/>
              <a:t> </a:t>
            </a:r>
            <a:r>
              <a:rPr spc="85" dirty="0"/>
              <a:t>ZONE </a:t>
            </a:r>
            <a:r>
              <a:rPr spc="-710" dirty="0"/>
              <a:t> </a:t>
            </a:r>
            <a:r>
              <a:rPr spc="80" dirty="0"/>
              <a:t>REGIME</a:t>
            </a:r>
          </a:p>
          <a:p>
            <a:pPr marL="4445" algn="ctr">
              <a:lnSpc>
                <a:spcPts val="3820"/>
              </a:lnSpc>
              <a:spcBef>
                <a:spcPts val="5"/>
              </a:spcBef>
            </a:pPr>
            <a:r>
              <a:rPr spc="-20" dirty="0"/>
              <a:t>What</a:t>
            </a:r>
            <a:r>
              <a:rPr spc="-70" dirty="0"/>
              <a:t> </a:t>
            </a:r>
            <a:r>
              <a:rPr spc="-15" dirty="0"/>
              <a:t>are</a:t>
            </a:r>
            <a:r>
              <a:rPr spc="-60" dirty="0"/>
              <a:t> </a:t>
            </a:r>
            <a:r>
              <a:rPr spc="-20" dirty="0"/>
              <a:t>they?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3116935"/>
            <a:ext cx="46647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-15" dirty="0">
                <a:solidFill>
                  <a:srgbClr val="17406C"/>
                </a:solidFill>
                <a:latin typeface="Calibri"/>
                <a:cs typeface="Calibri"/>
              </a:rPr>
              <a:t>External</a:t>
            </a:r>
            <a:r>
              <a:rPr sz="28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17406C"/>
                </a:solidFill>
                <a:latin typeface="Calibri"/>
                <a:cs typeface="Calibri"/>
              </a:rPr>
              <a:t>financial institutions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3521544"/>
            <a:ext cx="69354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0534" indent="-457834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70534" algn="l"/>
                <a:tab pos="2225040" algn="l"/>
                <a:tab pos="3020060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Marke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a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t</a:t>
            </a:r>
            <a:r>
              <a:rPr sz="2800" dirty="0">
                <a:solidFill>
                  <a:srgbClr val="17406C"/>
                </a:solidFill>
                <a:latin typeface="Calibri"/>
                <a:cs typeface="Calibri"/>
              </a:rPr>
              <a:t>	</a:t>
            </a:r>
            <a:r>
              <a:rPr sz="2800" spc="40" dirty="0">
                <a:solidFill>
                  <a:srgbClr val="17406C"/>
                </a:solidFill>
                <a:latin typeface="Calibri"/>
                <a:cs typeface="Calibri"/>
              </a:rPr>
              <a:t>securitie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s</a:t>
            </a:r>
            <a:r>
              <a:rPr sz="2800" spc="-114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(intermediarie</a:t>
            </a:r>
            <a:r>
              <a:rPr sz="2800" spc="35" dirty="0">
                <a:solidFill>
                  <a:srgbClr val="17406C"/>
                </a:solidFill>
                <a:latin typeface="Calibri"/>
                <a:cs typeface="Calibri"/>
              </a:rPr>
              <a:t>s</a:t>
            </a:r>
            <a:r>
              <a:rPr sz="2800" spc="30" dirty="0">
                <a:solidFill>
                  <a:srgbClr val="17406C"/>
                </a:solidFill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72375" y="3521544"/>
            <a:ext cx="11188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agents,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809" y="3813860"/>
            <a:ext cx="3498850" cy="14630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457200" algn="ctr">
              <a:lnSpc>
                <a:spcPct val="100000"/>
              </a:lnSpc>
              <a:spcBef>
                <a:spcPts val="390"/>
              </a:spcBef>
            </a:pP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portfolio</a:t>
            </a:r>
            <a:r>
              <a:rPr sz="2800" spc="-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managers)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9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Investment</a:t>
            </a:r>
            <a:r>
              <a:rPr sz="2800" spc="-3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Advisor</a:t>
            </a:r>
            <a:endParaRPr sz="28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655"/>
              </a:spcBef>
              <a:buFont typeface="Segoe UI Symbol"/>
              <a:buChar char="❖"/>
              <a:tabLst>
                <a:tab pos="469265" algn="l"/>
              </a:tabLst>
            </a:pP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Others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49819" y="5557139"/>
            <a:ext cx="68465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Authorized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by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the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80" dirty="0">
                <a:solidFill>
                  <a:srgbClr val="17406C"/>
                </a:solidFill>
                <a:latin typeface="Calibri"/>
                <a:cs typeface="Calibri"/>
              </a:rPr>
              <a:t>BCU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to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5" dirty="0">
                <a:solidFill>
                  <a:srgbClr val="17406C"/>
                </a:solidFill>
                <a:latin typeface="Calibri"/>
                <a:cs typeface="Calibri"/>
              </a:rPr>
              <a:t>be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installed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in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45" dirty="0">
                <a:solidFill>
                  <a:srgbClr val="17406C"/>
                </a:solidFill>
                <a:latin typeface="Calibri"/>
                <a:cs typeface="Calibri"/>
              </a:rPr>
              <a:t>ZZFF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065" marR="5080" algn="ctr">
              <a:lnSpc>
                <a:spcPts val="3820"/>
              </a:lnSpc>
              <a:spcBef>
                <a:spcPts val="240"/>
              </a:spcBef>
            </a:pPr>
            <a:r>
              <a:rPr spc="70" dirty="0"/>
              <a:t>FINANCIAL</a:t>
            </a:r>
            <a:r>
              <a:rPr spc="10" dirty="0"/>
              <a:t> </a:t>
            </a:r>
            <a:r>
              <a:rPr spc="65" dirty="0"/>
              <a:t>INSTITUTIONS</a:t>
            </a:r>
            <a:r>
              <a:rPr spc="15" dirty="0"/>
              <a:t> </a:t>
            </a:r>
            <a:r>
              <a:rPr spc="65" dirty="0"/>
              <a:t>IN</a:t>
            </a:r>
            <a:r>
              <a:rPr spc="15" dirty="0"/>
              <a:t> </a:t>
            </a:r>
            <a:r>
              <a:rPr spc="75" dirty="0"/>
              <a:t>FREE</a:t>
            </a:r>
            <a:r>
              <a:rPr spc="30" dirty="0"/>
              <a:t> </a:t>
            </a:r>
            <a:r>
              <a:rPr spc="85" dirty="0"/>
              <a:t>TRADE</a:t>
            </a:r>
            <a:r>
              <a:rPr spc="35" dirty="0"/>
              <a:t> </a:t>
            </a:r>
            <a:r>
              <a:rPr spc="85" dirty="0"/>
              <a:t>ZONE </a:t>
            </a:r>
            <a:r>
              <a:rPr spc="-710" dirty="0"/>
              <a:t> </a:t>
            </a:r>
            <a:r>
              <a:rPr spc="80" dirty="0"/>
              <a:t>REGIME</a:t>
            </a:r>
          </a:p>
          <a:p>
            <a:pPr algn="ctr">
              <a:lnSpc>
                <a:spcPts val="3820"/>
              </a:lnSpc>
              <a:spcBef>
                <a:spcPts val="5"/>
              </a:spcBef>
            </a:pPr>
            <a:r>
              <a:rPr lang="es-AR" spc="-5" dirty="0"/>
              <a:t>W</a:t>
            </a:r>
            <a:r>
              <a:rPr spc="-5" dirty="0" err="1"/>
              <a:t>ith</a:t>
            </a:r>
            <a:r>
              <a:rPr spc="-10" dirty="0"/>
              <a:t> </a:t>
            </a:r>
            <a:r>
              <a:rPr spc="-5" dirty="0"/>
              <a:t>whom can</a:t>
            </a:r>
            <a:r>
              <a:rPr spc="-15" dirty="0"/>
              <a:t> </a:t>
            </a:r>
            <a:r>
              <a:rPr spc="-5" dirty="0"/>
              <a:t>they </a:t>
            </a:r>
            <a:r>
              <a:rPr spc="-15" dirty="0"/>
              <a:t>operate?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3573043"/>
            <a:ext cx="7044055" cy="1177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Non-residents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350"/>
              </a:spcBef>
              <a:buFont typeface="Segoe UI Symbol"/>
              <a:buChar char="❖"/>
              <a:tabLst>
                <a:tab pos="469900" algn="l"/>
              </a:tabLst>
            </a:pP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Other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60" dirty="0">
                <a:solidFill>
                  <a:srgbClr val="17406C"/>
                </a:solidFill>
                <a:latin typeface="Calibri"/>
                <a:cs typeface="Calibri"/>
              </a:rPr>
              <a:t>ZZFF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users</a:t>
            </a:r>
            <a:r>
              <a:rPr sz="2800" spc="25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5" dirty="0">
                <a:solidFill>
                  <a:srgbClr val="17406C"/>
                </a:solidFill>
                <a:latin typeface="Calibri"/>
                <a:cs typeface="Calibri"/>
              </a:rPr>
              <a:t>(considered</a:t>
            </a:r>
            <a:r>
              <a:rPr sz="2800" spc="20" dirty="0">
                <a:solidFill>
                  <a:srgbClr val="17406C"/>
                </a:solidFill>
                <a:latin typeface="Calibri"/>
                <a:cs typeface="Calibri"/>
              </a:rPr>
              <a:t> </a:t>
            </a:r>
            <a:r>
              <a:rPr sz="2800" spc="50" dirty="0">
                <a:solidFill>
                  <a:srgbClr val="17406C"/>
                </a:solidFill>
                <a:latin typeface="Calibri"/>
                <a:cs typeface="Calibri"/>
              </a:rPr>
              <a:t>non-resident)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1764</Words>
  <Application>Microsoft Office PowerPoint</Application>
  <PresentationFormat>On-screen Show (4:3)</PresentationFormat>
  <Paragraphs>240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Arial MT</vt:lpstr>
      <vt:lpstr>Calibri</vt:lpstr>
      <vt:lpstr>Lucida Sans Unicode</vt:lpstr>
      <vt:lpstr>Segoe UI Symbol</vt:lpstr>
      <vt:lpstr>Wingdings</vt:lpstr>
      <vt:lpstr>Office Theme</vt:lpstr>
      <vt:lpstr>OECD LATINAMERICAN ACADEMY FOR TAX AND</vt:lpstr>
      <vt:lpstr>AGENDA</vt:lpstr>
      <vt:lpstr>WHAT ARE FREE ZONES?</vt:lpstr>
      <vt:lpstr>WHAT ARE FREE ZONES?</vt:lpstr>
      <vt:lpstr>CONVENIENCE OF THE REGIME</vt:lpstr>
      <vt:lpstr>CONVENIENCE OF THE REGIME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ML/FT RISK</vt:lpstr>
      <vt:lpstr>ML/FT RISK Mitigants</vt:lpstr>
      <vt:lpstr>ML/FT RISK Mitigants</vt:lpstr>
      <vt:lpstr>ML/FT RISK Other Mitigants to Avoid Harmful  Preferential Tax Regime</vt:lpstr>
      <vt:lpstr>OBLIGATIONS</vt:lpstr>
      <vt:lpstr>ML/FT OBLIGATIONS Do activities performed in ZZFF have a higher risk than  the same activities performed outside?</vt:lpstr>
      <vt:lpstr>ML/FT OBLIGATIONS</vt:lpstr>
      <vt:lpstr>PowerPoint Presentation</vt:lpstr>
      <vt:lpstr>PowerPoint Presentation</vt:lpstr>
      <vt:lpstr>BF CONCEPT</vt:lpstr>
      <vt:lpstr>PowerPoint Presentation</vt:lpstr>
      <vt:lpstr>Special cases of BF identification</vt:lpstr>
      <vt:lpstr>Reporting Entities</vt:lpstr>
      <vt:lpstr>Duties</vt:lpstr>
      <vt:lpstr>Duties to Identify BF</vt:lpstr>
      <vt:lpstr>BF Reporting Obligation</vt:lpstr>
      <vt:lpstr>How it is reported</vt:lpstr>
      <vt:lpstr>Deadlines</vt:lpstr>
      <vt:lpstr>Participants in the process</vt:lpstr>
      <vt:lpstr>Consequences of Non-compliance</vt:lpstr>
      <vt:lpstr>PowerPoint Presentation</vt:lpstr>
      <vt:lpstr>     Access to Registry Information</vt:lpstr>
      <vt:lpstr>THANK YOU VERY  MUCH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LATINAMERICAN ACADEMY FOR TAX AND</dc:title>
  <dc:creator>Ignacio Martin Irigaray</dc:creator>
  <cp:lastModifiedBy>Ignacio Martin Irigaray</cp:lastModifiedBy>
  <cp:revision>3</cp:revision>
  <dcterms:created xsi:type="dcterms:W3CDTF">2023-10-29T20:03:22Z</dcterms:created>
  <dcterms:modified xsi:type="dcterms:W3CDTF">2023-10-29T21:53:47Z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2023-10-29T00:00:00Z</vt:filetime>
  </property>
</Properties>
</file>