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14"/>
  </p:notesMasterIdLst>
  <p:handoutMasterIdLst>
    <p:handoutMasterId r:id="rId15"/>
  </p:handoutMasterIdLst>
  <p:sldIdLst>
    <p:sldId id="256" r:id="rId5"/>
    <p:sldId id="423" r:id="rId6"/>
    <p:sldId id="424" r:id="rId7"/>
    <p:sldId id="454" r:id="rId8"/>
    <p:sldId id="455" r:id="rId9"/>
    <p:sldId id="456" r:id="rId10"/>
    <p:sldId id="457" r:id="rId11"/>
    <p:sldId id="458" r:id="rId12"/>
    <p:sldId id="425" r:id="rId13"/>
  </p:sldIdLst>
  <p:sldSz cx="9144000" cy="5143500" type="screen16x9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44" userDrawn="1">
          <p15:clr>
            <a:srgbClr val="A4A3A4"/>
          </p15:clr>
        </p15:guide>
        <p15:guide id="4" orient="horz" pos="10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8913C0-AF8F-77A6-003E-1279DE709BA0}" name="Charles Michaelis" initials="CM" userId="S::charles@camichaelis.com::eecb61f8-57b1-49b5-9d0b-409c0c186e42" providerId="AD"/>
  <p188:author id="{001A8BC7-5336-7907-27F9-C8C1EFD0D08C}" name="VOSWINKEL Fabian, IEA/EMS/EEFD" initials="VFI" userId="S::fabian.voswinkel@iea.org::a4520813-b02a-4b9b-92e6-1ed29dcb44c9" providerId="AD"/>
  <p188:author id="{DFCD15DD-AE8A-0419-1925-7FF6E68B71AE}" name="Mafalda Coelho da Silva" initials="MS" userId="S::mcsilva_inegi.up.pt#ext#@ieaorg.onmicrosoft.com::1b1e1201-202c-4e6a-b047-e86a1dd99462" providerId="AD"/>
  <p188:author id="{5DEC44E2-EB7C-9500-51E5-089D4DC448D7}" name="Charles Michaelis" initials="CM" userId="S::charles_camichaelis.com#ext#@ieaorg.onmicrosoft.com::a4ba32c8-0f2c-467f-8c78-a939aea86b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FF"/>
    <a:srgbClr val="0144FF"/>
    <a:srgbClr val="376192"/>
    <a:srgbClr val="2B3D5A"/>
    <a:srgbClr val="F53A71"/>
    <a:srgbClr val="F7D555"/>
    <a:srgbClr val="E88938"/>
    <a:srgbClr val="DA4622"/>
    <a:srgbClr val="752E1E"/>
    <a:srgbClr val="37A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 snapToObjects="1">
      <p:cViewPr varScale="1">
        <p:scale>
          <a:sx n="142" d="100"/>
          <a:sy n="142" d="100"/>
        </p:scale>
        <p:origin x="714" y="126"/>
      </p:cViewPr>
      <p:guideLst>
        <p:guide pos="4944"/>
        <p:guide orient="horz" pos="100"/>
        <p:guide pos="560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>
        <p:guide orient="horz" pos="3126"/>
        <p:guide pos="2100"/>
        <p:guide orient="horz" pos="310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6714-7BAF-4DAF-8232-AA0EFD3D7F80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4779-9F3B-4023-9A64-72230967F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4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2E4AE-A23F-4D9F-B4EF-A6ED45CEC049}" type="datetimeFigureOut">
              <a:rPr lang="en-GB" smtClean="0"/>
              <a:t>03-05-2022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49404-AEEE-4B4E-B616-1BC6E4EEE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49404-AEEE-4B4E-B616-1BC6E4EEEF5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04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8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ven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98F9523-551E-0142-9D19-344D0575B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6"/>
            <a:ext cx="9144000" cy="514263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6" y="2326924"/>
            <a:ext cx="730892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Title of the theme 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2897418"/>
            <a:ext cx="7308923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Energy Efficiency Policy Training Week - Latin America, DATE (online)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8D8A55-B2D5-404C-AA81-73A570EC62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8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826">
          <p15:clr>
            <a:srgbClr val="FBAE40"/>
          </p15:clr>
        </p15:guide>
        <p15:guide id="3" pos="5602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mple transitions slide v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F86AF94-3E0F-B442-BFFF-6EE66DBC5A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448299"/>
            <a:ext cx="8642350" cy="4379969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2800" b="1" kern="1200" baseline="0" dirty="0">
                <a:solidFill>
                  <a:srgbClr val="0044FF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Simple transition slide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FF0730F9-6847-7A41-8261-EB3DD35E8188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23DDA43C-6E24-0E4D-90DE-7B6674E303FD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AD89AF06-6C73-4034-B1DB-12DD9D36D3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B4C9049-D688-47C2-ADB4-E6670D4954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1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39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CONCLUSIONS 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5930323D-5497-412E-BDDC-36FE19AAFC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0C203B-6066-4D15-ACEE-04F1682C76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62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RECAP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6E975-09F4-4F29-BAE5-DBD05AD0E7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2C9CF850-8489-41CD-A67C-0C34E338DD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84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 noRot="1" noMove="1" noResize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66334" y="114233"/>
            <a:ext cx="8299450" cy="44132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000" b="1" kern="1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uFill>
                  <a:solidFill>
                    <a:schemeClr val="tx2"/>
                  </a:solidFill>
                </a:uFill>
                <a:latin typeface="Century Gothic"/>
                <a:ea typeface="+mj-ea"/>
                <a:cs typeface="Century Gothic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7" name="Text Placeholder 6"/>
          <p:cNvSpPr>
            <a:spLocks noGrp="1" noRot="1" noMove="1" noResize="1"/>
          </p:cNvSpPr>
          <p:nvPr>
            <p:ph type="body" sz="quarter" idx="11" hasCustomPrompt="1"/>
            <p:custDataLst>
              <p:tags r:id="rId2"/>
            </p:custDataLst>
          </p:nvPr>
        </p:nvSpPr>
        <p:spPr>
          <a:xfrm>
            <a:off x="211863" y="787000"/>
            <a:ext cx="8604250" cy="4109091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en-US"/>
              <a:t>Insert text/bulleted list here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4383" y="569104"/>
            <a:ext cx="8847116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68D14029-3469-7047-BA52-9396BCC709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4663" y="4739842"/>
            <a:ext cx="588512" cy="2449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4B6918-2A15-7B4F-9446-2A078757CD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5"/>
          <a:stretch/>
        </p:blipFill>
        <p:spPr>
          <a:xfrm>
            <a:off x="7119802" y="4648251"/>
            <a:ext cx="1043738" cy="38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2326924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6" y="2857662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Name of presenter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A22A76E3-FACB-144E-89F4-0207A42AFB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243583" y="734937"/>
            <a:ext cx="917611" cy="269300"/>
          </a:xfrm>
          <a:prstGeom prst="rect">
            <a:avLst/>
          </a:prstGeom>
        </p:spPr>
      </p:pic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9034874-11D5-DA4F-9B23-34D9DE8C6D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6" y="3160965"/>
            <a:ext cx="8316912" cy="3066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Location &amp; date of presentation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24730BF-C0CE-5241-87D1-096A20F0AEB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825" y="1542199"/>
            <a:ext cx="1521268" cy="633074"/>
          </a:xfrm>
          <a:prstGeom prst="rect">
            <a:avLst/>
          </a:prstGeom>
        </p:spPr>
      </p:pic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2E5FB71-DFE3-B444-A769-C71490AF107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39A9081-DD2B-4110-923C-345AA4361E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18" t="7371"/>
          <a:stretch/>
        </p:blipFill>
        <p:spPr>
          <a:xfrm>
            <a:off x="250825" y="3254902"/>
            <a:ext cx="5629275" cy="51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37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826" userDrawn="1">
          <p15:clr>
            <a:srgbClr val="FBAE40"/>
          </p15:clr>
        </p15:guide>
        <p15:guide id="3" pos="5602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4096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3349B83-1EFF-784E-93D0-021CF6186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379883"/>
            <a:ext cx="8642350" cy="434767"/>
          </a:xfrm>
          <a:prstGeom prst="rect">
            <a:avLst/>
          </a:prstGeom>
        </p:spPr>
        <p:txBody>
          <a:bodyPr lIns="0" tIns="0" bIns="7200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2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Key point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14694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77552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5E2FE6-DF00-CF4E-9C6E-0A053A04CB2A}"/>
              </a:ext>
            </a:extLst>
          </p:cNvPr>
          <p:cNvSpPr/>
          <p:nvPr userDrawn="1"/>
        </p:nvSpPr>
        <p:spPr>
          <a:xfrm>
            <a:off x="3362917" y="4840464"/>
            <a:ext cx="2418166" cy="25200"/>
          </a:xfrm>
          <a:prstGeom prst="rect">
            <a:avLst/>
          </a:prstGeom>
          <a:solidFill>
            <a:srgbClr val="0044FF"/>
          </a:solidFill>
          <a:ln w="6350">
            <a:solidFill>
              <a:srgbClr val="0044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7DCA245-3CEF-4EAE-A0A3-591A13BA29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3104815-6B51-4308-8079-4C5DA93894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05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orient="horz" pos="100" userDrawn="1">
          <p15:clr>
            <a:srgbClr val="FBAE40"/>
          </p15:clr>
        </p15:guide>
        <p15:guide id="4" pos="53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Graph and No Key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7B6C7-20A7-0644-AFFD-0DC74CEEAA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15281"/>
            <a:ext cx="7993289" cy="392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one line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246A33C-4CCA-D94F-B63F-FDDF33C594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1221267"/>
            <a:ext cx="8642350" cy="284370"/>
          </a:xfrm>
          <a:prstGeom prst="rect">
            <a:avLst/>
          </a:prstGeom>
        </p:spPr>
        <p:txBody>
          <a:bodyPr lIns="0"/>
          <a:lstStyle>
            <a:lvl1pPr marL="0" indent="0" algn="ctr">
              <a:spcBef>
                <a:spcPts val="0"/>
              </a:spcBef>
              <a:buNone/>
              <a:defRPr lang="en-US" sz="1200" b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Graph title, centered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0A98B3-082B-774A-9572-CF25819A0B82}"/>
              </a:ext>
            </a:extLst>
          </p:cNvPr>
          <p:cNvSpPr/>
          <p:nvPr userDrawn="1"/>
        </p:nvSpPr>
        <p:spPr>
          <a:xfrm>
            <a:off x="250825" y="576000"/>
            <a:ext cx="8642350" cy="4262236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BD0BD86-847C-442C-898C-D68176680E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BBBAF2E-3434-4C64-B7E6-12C6DD6F7A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141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pos="5602">
          <p15:clr>
            <a:srgbClr val="FBAE40"/>
          </p15:clr>
        </p15:guide>
        <p15:guide id="3" orient="horz" pos="100">
          <p15:clr>
            <a:srgbClr val="FBAE40"/>
          </p15:clr>
        </p15:guide>
        <p15:guide id="4" pos="53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one column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6AC2C07F-C733-4A25-AADF-028922D093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D9263E-1994-41B8-A925-377B5A90D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63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 (1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02163"/>
            <a:ext cx="7993290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Learning Outcomes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A7C0A-1BA5-C74C-BEC1-1A990858C7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201101"/>
            <a:ext cx="7993290" cy="3562285"/>
          </a:xfrm>
          <a:prstGeom prst="rect">
            <a:avLst/>
          </a:prstGeom>
        </p:spPr>
        <p:txBody>
          <a:bodyPr lIns="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6A62DBE-06D2-4A60-BEB8-DA51910214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45470" y="137712"/>
            <a:ext cx="6422230" cy="41779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D17C1D75-701B-441F-926B-E6F0DA72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191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214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539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8441CA57-6943-9F41-9E1E-50E2F585B99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731881"/>
            <a:ext cx="7993289" cy="4347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900" b="1" kern="1200" baseline="0" dirty="0">
                <a:solidFill>
                  <a:schemeClr val="tx1"/>
                </a:solidFill>
                <a:uFill>
                  <a:solidFill>
                    <a:schemeClr val="tx2"/>
                  </a:solidFill>
                </a:u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Title – body text in two columns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450BA2-3CA5-A947-8BB1-EEE167E99331}"/>
              </a:ext>
            </a:extLst>
          </p:cNvPr>
          <p:cNvCxnSpPr>
            <a:cxnSpLocks/>
          </p:cNvCxnSpPr>
          <p:nvPr userDrawn="1"/>
        </p:nvCxnSpPr>
        <p:spPr>
          <a:xfrm flipV="1">
            <a:off x="250825" y="576000"/>
            <a:ext cx="8642350" cy="902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EF7B2F5-10F5-C24F-BEBF-8DC8B3E59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1354182"/>
            <a:ext cx="8642350" cy="3976207"/>
          </a:xfrm>
          <a:prstGeom prst="rect">
            <a:avLst/>
          </a:prstGeom>
        </p:spPr>
        <p:txBody>
          <a:bodyPr lIns="0" numCol="2" spcCol="180000"/>
          <a:lstStyle>
            <a:lvl1pPr marL="144000" indent="-144000"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>
              <a:spcBef>
                <a:spcPts val="500"/>
              </a:spcBef>
              <a:spcAft>
                <a:spcPts val="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6C85061E-0383-4701-ADB5-9CF25F0DA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AC867D6-EA99-4403-9101-196258EF9F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11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214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Point, no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388F3BA-6D4F-AD4D-BC19-B728482D6C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490837"/>
            <a:ext cx="8642350" cy="4272549"/>
          </a:xfrm>
          <a:prstGeom prst="rect">
            <a:avLst/>
          </a:prstGeom>
        </p:spPr>
        <p:txBody>
          <a:bodyPr lIns="360000" rIns="360000" anchor="ctr" anchorCtr="0"/>
          <a:lstStyle>
            <a:lvl1pPr marL="0" indent="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0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80000" indent="-144000" algn="ctr"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This slide can be used to highlight a standout quote or key finding.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8D63DA1-A845-441C-96D7-1604708D68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81A837C-6C6C-46CD-B0DC-950F680AF7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26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539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95F3DF4-8EA0-6440-9F6C-69B61C5548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804726"/>
            <a:ext cx="8316913" cy="519694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28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Transition slide with extra info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35992F8-323D-EF4B-867E-02F746EE31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339080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1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56184C6-4F83-044B-B28D-60A04D01A54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3596" y="2646651"/>
            <a:ext cx="8316913" cy="293284"/>
          </a:xfrm>
          <a:prstGeom prst="rect">
            <a:avLst/>
          </a:prstGeom>
        </p:spPr>
        <p:txBody>
          <a:bodyPr lIns="0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 lang="en-US" sz="1400" kern="1200" baseline="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1">
                  <a:lumMod val="65000"/>
                </a:schemeClr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/>
              <a:t>Line 2</a:t>
            </a:r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B01EC7E4-7767-A640-987A-121CEFB16F01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11">
            <a:extLst>
              <a:ext uri="{FF2B5EF4-FFF2-40B4-BE49-F238E27FC236}">
                <a16:creationId xmlns:a16="http://schemas.microsoft.com/office/drawing/2014/main" id="{C68431E3-186F-A849-A7F4-37A23CC394EF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C445AC22-FAD3-41B6-8152-B51ECCDEE7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1367" y="231150"/>
            <a:ext cx="521808" cy="21714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3E61930-7B28-4593-A46A-296F953441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9" t="6110" b="28128"/>
          <a:stretch/>
        </p:blipFill>
        <p:spPr>
          <a:xfrm>
            <a:off x="250825" y="22250"/>
            <a:ext cx="6422230" cy="417799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pos="53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73A191AD-991B-394A-B906-00EE56EBDCE2}"/>
              </a:ext>
            </a:extLst>
          </p:cNvPr>
          <p:cNvSpPr txBox="1">
            <a:spLocks/>
          </p:cNvSpPr>
          <p:nvPr userDrawn="1"/>
        </p:nvSpPr>
        <p:spPr>
          <a:xfrm>
            <a:off x="250825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IEA 2022. All rights reserved. </a:t>
            </a:r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BB6901B4-351B-EC4D-98D3-6E2470A8B6FB}"/>
              </a:ext>
            </a:extLst>
          </p:cNvPr>
          <p:cNvSpPr txBox="1">
            <a:spLocks/>
          </p:cNvSpPr>
          <p:nvPr userDrawn="1"/>
        </p:nvSpPr>
        <p:spPr>
          <a:xfrm>
            <a:off x="7725513" y="4890053"/>
            <a:ext cx="1219200" cy="1857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50" b="0" kern="120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</a:t>
            </a:r>
            <a:fld id="{DF463BBC-3631-0E47-99CF-9B840D4BCF9B}" type="slidenum">
              <a:rPr lang="en-US" sz="550" b="0" kern="1200" smtClean="0">
                <a:solidFill>
                  <a:schemeClr val="tx1">
                    <a:tint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‹#›</a:t>
            </a:fld>
            <a:endParaRPr lang="en-GB" sz="550" b="0">
              <a:solidFill>
                <a:srgbClr val="000000">
                  <a:tint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3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684" r:id="rId2"/>
    <p:sldLayoutId id="2147483703" r:id="rId3"/>
    <p:sldLayoutId id="2147483711" r:id="rId4"/>
    <p:sldLayoutId id="2147483704" r:id="rId5"/>
    <p:sldLayoutId id="2147483716" r:id="rId6"/>
    <p:sldLayoutId id="2147483714" r:id="rId7"/>
    <p:sldLayoutId id="2147483710" r:id="rId8"/>
    <p:sldLayoutId id="2147483708" r:id="rId9"/>
    <p:sldLayoutId id="2147483712" r:id="rId10"/>
    <p:sldLayoutId id="2147483717" r:id="rId11"/>
    <p:sldLayoutId id="2147483718" r:id="rId12"/>
    <p:sldLayoutId id="2147483719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2200"/>
        </a:spcBef>
        <a:buClr>
          <a:schemeClr val="bg1">
            <a:lumMod val="65000"/>
          </a:schemeClr>
        </a:buClr>
        <a:buSzPct val="100000"/>
        <a:buFont typeface="Calibri" panose="020F05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spcBef>
          <a:spcPts val="500"/>
        </a:spcBef>
        <a:buClr>
          <a:schemeClr val="bg1">
            <a:lumMod val="65000"/>
          </a:schemeClr>
        </a:buClr>
        <a:buSzPct val="100000"/>
        <a:buFont typeface="Segoe UI" panose="020B0502040204020203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180000" algn="l" defTabSz="914400" rtl="0" eaLnBrk="1" latinLnBrk="0" hangingPunct="1">
        <a:spcBef>
          <a:spcPts val="500"/>
        </a:spcBef>
        <a:buClr>
          <a:schemeClr val="bg1">
            <a:lumMod val="75000"/>
          </a:schemeClr>
        </a:buClr>
        <a:buFont typeface="Segoe UI" panose="020B0502040204020203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∙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▫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E01DD-E0BF-7D47-A524-13AD45D9C8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2772100"/>
            <a:ext cx="8316913" cy="519694"/>
          </a:xfrm>
        </p:spPr>
        <p:txBody>
          <a:bodyPr/>
          <a:lstStyle/>
          <a:p>
            <a:r>
              <a:rPr lang="en-GB"/>
              <a:t>Energy Efficiency Training Week</a:t>
            </a:r>
          </a:p>
          <a:p>
            <a:r>
              <a:rPr lang="en-GB" b="0"/>
              <a:t>Indicators and Evaluation</a:t>
            </a:r>
            <a:endParaRPr lang="en-US" b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9645081-EE72-4FEA-8CB4-6FE859F5CF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825" y="3825225"/>
            <a:ext cx="8316912" cy="306684"/>
          </a:xfrm>
        </p:spPr>
        <p:txBody>
          <a:bodyPr>
            <a:normAutofit/>
          </a:bodyPr>
          <a:lstStyle/>
          <a:p>
            <a:r>
              <a:rPr lang="en-US"/>
              <a:t>Charles Michaelis, Mafalda Silva and Fabian </a:t>
            </a:r>
            <a:r>
              <a:rPr lang="en-US" err="1"/>
              <a:t>Voswinkel</a:t>
            </a:r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0BC5E7-55D3-4487-B8E1-4EB82C02C3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0825" y="4128528"/>
            <a:ext cx="8316912" cy="306684"/>
          </a:xfrm>
        </p:spPr>
        <p:txBody>
          <a:bodyPr>
            <a:normAutofit/>
          </a:bodyPr>
          <a:lstStyle/>
          <a:p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– 6</a:t>
            </a:r>
            <a:r>
              <a:rPr lang="en-US" baseline="30000"/>
              <a:t>th</a:t>
            </a:r>
            <a:r>
              <a:rPr lang="en-US"/>
              <a:t> May 2022</a:t>
            </a:r>
          </a:p>
        </p:txBody>
      </p:sp>
    </p:spTree>
    <p:extLst>
      <p:ext uri="{BB962C8B-B14F-4D97-AF65-F5344CB8AC3E}">
        <p14:creationId xmlns:p14="http://schemas.microsoft.com/office/powerpoint/2010/main" val="232055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24CD30B-8651-A542-9633-DA7A03B2FF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Breakout groups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A2447-346C-8B4B-9901-899CB8E8B5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3DC2D-5BC0-DB4F-8748-F4C160D10B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76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F78BB6-A55E-3044-A3DB-708F59A922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Breakout groups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356E4-7CCA-CC4A-9367-03E60F56BA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lIns="0" tIns="45720" rIns="91440" bIns="45720" anchor="t"/>
          <a:lstStyle/>
          <a:p>
            <a:pPr marL="143510" lvl="0" indent="-143510">
              <a:spcBef>
                <a:spcPts val="0"/>
              </a:spcBef>
            </a:pPr>
            <a:r>
              <a:rPr lang="en-GB" dirty="0">
                <a:latin typeface="Arial"/>
                <a:cs typeface="Arial"/>
              </a:rPr>
              <a:t>Your mission:</a:t>
            </a:r>
          </a:p>
          <a:p>
            <a:pPr marL="143510" lvl="0" indent="-143510">
              <a:spcBef>
                <a:spcPts val="0"/>
              </a:spcBef>
            </a:pPr>
            <a:endParaRPr lang="en-GB">
              <a:latin typeface="Arial"/>
              <a:cs typeface="Arial"/>
            </a:endParaRPr>
          </a:p>
          <a:p>
            <a:pPr marL="143510" indent="-143510">
              <a:spcBef>
                <a:spcPts val="0"/>
              </a:spcBef>
            </a:pPr>
            <a:r>
              <a:rPr lang="en-GB" dirty="0">
                <a:latin typeface="Arial"/>
                <a:cs typeface="Arial"/>
              </a:rPr>
              <a:t>Develop a Theory of Change for air conditioner labels</a:t>
            </a:r>
          </a:p>
          <a:p>
            <a:pPr marL="143510" indent="-143510"/>
            <a:r>
              <a:rPr lang="en-CA" dirty="0">
                <a:latin typeface="Arial"/>
                <a:cs typeface="Arial"/>
              </a:rPr>
              <a:t>What are the key assumptions?</a:t>
            </a:r>
            <a:endParaRPr lang="en-GB" dirty="0">
              <a:latin typeface="Arial"/>
              <a:cs typeface="Arial"/>
            </a:endParaRPr>
          </a:p>
          <a:p>
            <a:pPr marL="143510" lvl="0" indent="-143510"/>
            <a:r>
              <a:rPr lang="en-CA" dirty="0">
                <a:latin typeface="Arial"/>
                <a:cs typeface="Arial"/>
              </a:rPr>
              <a:t>What are the risks and potential negative outcomes?</a:t>
            </a:r>
            <a:endParaRPr lang="en-GB" dirty="0">
              <a:latin typeface="Arial"/>
              <a:cs typeface="Arial"/>
            </a:endParaRPr>
          </a:p>
          <a:p>
            <a:pPr marL="143510" lvl="0" indent="-143510"/>
            <a:r>
              <a:rPr lang="en-CA" dirty="0">
                <a:latin typeface="Arial"/>
                <a:cs typeface="Arial"/>
              </a:rPr>
              <a:t>Materials; TOC template in ppt format (problem description, activities, outputs, outcomes, impacts), considering other supporting policies, assumptions, unintended outcomes, risks.</a:t>
            </a:r>
            <a:endParaRPr lang="en-GB" dirty="0">
              <a:latin typeface="Arial"/>
              <a:cs typeface="Arial"/>
            </a:endParaRPr>
          </a:p>
          <a:p>
            <a:pPr marL="143510" indent="-14351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018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Theory of Change template – Problem description</a:t>
            </a:r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493405"/>
              </p:ext>
            </p:extLst>
          </p:nvPr>
        </p:nvGraphicFramePr>
        <p:xfrm>
          <a:off x="304100" y="1153486"/>
          <a:ext cx="8518232" cy="3521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is the problem that the policy is designed to address? 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GB" dirty="0"/>
                        <a:t>How will it do that?</a:t>
                      </a:r>
                    </a:p>
                    <a:p>
                      <a:pPr lvl="0">
                        <a:buNone/>
                      </a:pPr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27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Theory of Change template – Activities</a:t>
            </a:r>
            <a:endParaRPr lang="en-GB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497526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will the policy do to address the problem? </a:t>
                      </a:r>
                      <a:endParaRPr lang="en-US"/>
                    </a:p>
                    <a:p>
                      <a:pPr lvl="0">
                        <a:buNone/>
                      </a:pPr>
                      <a:r>
                        <a:rPr lang="en-GB" sz="1600" dirty="0"/>
                        <a:t>Are there other relevant policies, do they support or obstruct the desired change?</a:t>
                      </a:r>
                    </a:p>
                    <a:p>
                      <a:pPr lvl="0">
                        <a:buNone/>
                      </a:pPr>
                      <a:r>
                        <a:rPr lang="en-GB" sz="1600" dirty="0"/>
                        <a:t>What key assumptions have you made?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pPr marL="285750" lvl="0" indent="-285750">
                        <a:buFont typeface="Arial"/>
                        <a:buChar char="•"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192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Theory of Change template – Outputs</a:t>
            </a:r>
            <a:endParaRPr lang="en-GB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83902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will be different as a result of the activities?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600" dirty="0"/>
                        <a:t>What key assumptions have you made?</a:t>
                      </a:r>
                    </a:p>
                    <a:p>
                      <a:pPr lvl="0">
                        <a:buNone/>
                      </a:pPr>
                      <a:r>
                        <a:rPr lang="en-GB" sz="1600" b="1" i="0" u="none" strike="noStrike" noProof="0" dirty="0">
                          <a:latin typeface="Arial"/>
                        </a:rPr>
                        <a:t>What are the risks?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455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Theory of Change template – Outcomes</a:t>
            </a:r>
            <a:endParaRPr lang="en-GB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980032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will be different as a result of the outputs?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600" dirty="0"/>
                        <a:t>What key assumptions have you made?</a:t>
                      </a:r>
                    </a:p>
                    <a:p>
                      <a:pPr lvl="0">
                        <a:buNone/>
                      </a:pPr>
                      <a:r>
                        <a:rPr lang="en-GB" sz="1600" b="1" i="0" u="none" strike="noStrike" noProof="0" dirty="0">
                          <a:latin typeface="Arial"/>
                        </a:rPr>
                        <a:t>What are potential unintended outcomes?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 b="0" i="0" u="none" strike="noStrike" noProof="0" dirty="0"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366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3F4342-E17F-E46F-E102-17B938B89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GB">
                <a:uFill>
                  <a:solidFill>
                    <a:srgbClr val="0044FE"/>
                  </a:solidFill>
                </a:uFill>
                <a:latin typeface="Arial"/>
                <a:cs typeface="Arial"/>
              </a:rPr>
              <a:t>Theory of Change template – Impact</a:t>
            </a:r>
            <a:endParaRPr lang="en-GB">
              <a:uFill>
                <a:solidFill>
                  <a:srgbClr val="0044FE"/>
                </a:solidFill>
              </a:u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B3DBAED-AB0D-0F9B-F19B-03020C61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687560"/>
              </p:ext>
            </p:extLst>
          </p:nvPr>
        </p:nvGraphicFramePr>
        <p:xfrm>
          <a:off x="304100" y="1153486"/>
          <a:ext cx="8518232" cy="347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232">
                  <a:extLst>
                    <a:ext uri="{9D8B030D-6E8A-4147-A177-3AD203B41FA5}">
                      <a16:colId xmlns:a16="http://schemas.microsoft.com/office/drawing/2014/main" val="1262978521"/>
                    </a:ext>
                  </a:extLst>
                </a:gridCol>
              </a:tblGrid>
              <a:tr h="863608">
                <a:tc>
                  <a:txBody>
                    <a:bodyPr/>
                    <a:lstStyle/>
                    <a:p>
                      <a:r>
                        <a:rPr lang="en-GB" dirty="0"/>
                        <a:t>What impact do you expect on energy consumption? 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sz="1600" dirty="0"/>
                        <a:t>What key assumptions have you made?</a:t>
                      </a:r>
                    </a:p>
                    <a:p>
                      <a:pPr lvl="0">
                        <a:buNone/>
                      </a:pPr>
                      <a:r>
                        <a:rPr lang="en-GB" sz="1600" b="1" i="0" u="none" strike="noStrike" noProof="0" dirty="0">
                          <a:latin typeface="Arial"/>
                        </a:rPr>
                        <a:t>What multiple benefits might be obtained?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783393"/>
                  </a:ext>
                </a:extLst>
              </a:tr>
              <a:tr h="2606819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GB" sz="1400" dirty="0"/>
                    </a:p>
                    <a:p>
                      <a:pPr marL="0" lvl="0" indent="0">
                        <a:buNone/>
                      </a:pP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902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94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41F2C4-2D9B-6740-863B-F9DC09DEE9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/>
              <a:t>Reporting back from breakout groups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09AB6-22F4-CF4A-B599-CAB3399191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E54DC-7A45-D940-81CC-D56707B31C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334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5"/>
</p:tagLst>
</file>

<file path=ppt/theme/theme1.xml><?xml version="1.0" encoding="utf-8"?>
<a:theme xmlns:a="http://schemas.openxmlformats.org/drawingml/2006/main" name="IEA Powerpoint Template">
  <a:themeElements>
    <a:clrScheme name="IEA colour scheme">
      <a:dk1>
        <a:srgbClr val="000000"/>
      </a:dk1>
      <a:lt1>
        <a:srgbClr val="FFFFFF"/>
      </a:lt1>
      <a:dk2>
        <a:srgbClr val="0044FE"/>
      </a:dk2>
      <a:lt2>
        <a:srgbClr val="FFFFFF"/>
      </a:lt2>
      <a:accent1>
        <a:srgbClr val="48D3FE"/>
      </a:accent1>
      <a:accent2>
        <a:srgbClr val="3D7AD2"/>
      </a:accent2>
      <a:accent3>
        <a:srgbClr val="67F393"/>
      </a:accent3>
      <a:accent4>
        <a:srgbClr val="00ADA0"/>
      </a:accent4>
      <a:accent5>
        <a:srgbClr val="FDD324"/>
      </a:accent5>
      <a:accent6>
        <a:srgbClr val="F0A800"/>
      </a:accent6>
      <a:hlink>
        <a:srgbClr val="0044FE"/>
      </a:hlink>
      <a:folHlink>
        <a:srgbClr val="0044F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>
            <a:lumMod val="95000"/>
          </a:schemeClr>
        </a:solidFill>
        <a:ln>
          <a:noFill/>
        </a:ln>
      </a:spPr>
      <a:bodyPr rtlCol="0" anchor="ctr"/>
      <a:lstStyle>
        <a:defPPr algn="ctr">
          <a:defRPr sz="120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2EB58B0-73AB-5F46-B6C1-3E75B7F95E95}" vid="{B26B5B3E-723C-6F42-8A22-7C186ACDAB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7F6DA1F2C4F0468EBDD58FE3C14EB7" ma:contentTypeVersion="13" ma:contentTypeDescription="Create a new document." ma:contentTypeScope="" ma:versionID="604eacd21417478ecdf390304dda203f">
  <xsd:schema xmlns:xsd="http://www.w3.org/2001/XMLSchema" xmlns:xs="http://www.w3.org/2001/XMLSchema" xmlns:p="http://schemas.microsoft.com/office/2006/metadata/properties" xmlns:ns2="f410d477-8a0a-4213-a179-6ad2b44ef71f" xmlns:ns3="25b8d2fa-5517-40bc-803e-ccddceb62029" targetNamespace="http://schemas.microsoft.com/office/2006/metadata/properties" ma:root="true" ma:fieldsID="0146e6c84528d010d4fb01330ce4bfe3" ns2:_="" ns3:_="">
    <xsd:import namespace="f410d477-8a0a-4213-a179-6ad2b44ef71f"/>
    <xsd:import namespace="25b8d2fa-5517-40bc-803e-ccddceb620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0d477-8a0a-4213-a179-6ad2b44ef7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8d2fa-5517-40bc-803e-ccddceb6202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BD9643-7E2E-4B1C-8FEC-E62273FBE116}">
  <ds:schemaRefs>
    <ds:schemaRef ds:uri="25b8d2fa-5517-40bc-803e-ccddceb62029"/>
    <ds:schemaRef ds:uri="f410d477-8a0a-4213-a179-6ad2b44ef71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6AC1C67-1EF7-4E05-874A-A90BE5F89E45}">
  <ds:schemaRefs>
    <ds:schemaRef ds:uri="25b8d2fa-5517-40bc-803e-ccddceb62029"/>
    <ds:schemaRef ds:uri="f410d477-8a0a-4213-a179-6ad2b44ef71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2CC6E95-3A64-465C-83C7-8BC2176B35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China synthesis of IEA flagship reports 2021</Template>
  <TotalTime>1</TotalTime>
  <Words>239</Words>
  <Application>Microsoft Office PowerPoint</Application>
  <PresentationFormat>On-screen Show (16:9)</PresentationFormat>
  <Paragraphs>33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Segoe UI</vt:lpstr>
      <vt:lpstr>IEA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International Energy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 YU</dc:creator>
  <cp:lastModifiedBy>PRIDMORE Alison, IEA/EMS/EEFD</cp:lastModifiedBy>
  <cp:revision>230</cp:revision>
  <cp:lastPrinted>2017-08-30T14:17:09Z</cp:lastPrinted>
  <dcterms:created xsi:type="dcterms:W3CDTF">2022-02-20T14:14:28Z</dcterms:created>
  <dcterms:modified xsi:type="dcterms:W3CDTF">2022-05-03T11:59:13Z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0x0101009F7F6DA1F2C4F0468EBDD58FE3C14EB7</vt:lpwstr>
  </property>
</Properties>
</file>