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4"/>
  </p:notesMasterIdLst>
  <p:handoutMasterIdLst>
    <p:handoutMasterId r:id="rId15"/>
  </p:handoutMasterIdLst>
  <p:sldIdLst>
    <p:sldId id="256" r:id="rId5"/>
    <p:sldId id="501" r:id="rId6"/>
    <p:sldId id="506" r:id="rId7"/>
    <p:sldId id="505" r:id="rId8"/>
    <p:sldId id="504" r:id="rId9"/>
    <p:sldId id="503" r:id="rId10"/>
    <p:sldId id="502" r:id="rId11"/>
    <p:sldId id="507" r:id="rId12"/>
    <p:sldId id="457" r:id="rId13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44" userDrawn="1">
          <p15:clr>
            <a:srgbClr val="A4A3A4"/>
          </p15:clr>
        </p15:guide>
        <p15:guide id="4" orient="horz" pos="10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8913C0-AF8F-77A6-003E-1279DE709BA0}" name="Charles Michaelis" initials="CM" userId="S::charles@camichaelis.com::eecb61f8-57b1-49b5-9d0b-409c0c186e42" providerId="AD"/>
  <p188:author id="{001A8BC7-5336-7907-27F9-C8C1EFD0D08C}" name="VOSWINKEL Fabian, IEA/EMS/EEFD" initials="VFI" userId="S::fabian.voswinkel@iea.org::a4520813-b02a-4b9b-92e6-1ed29dcb44c9" providerId="AD"/>
  <p188:author id="{5DEC44E2-EB7C-9500-51E5-089D4DC448D7}" name="Charles Michaelis" initials="CM" userId="S::charles_camichaelis.com#ext#@ieaorg.onmicrosoft.com::a4ba32c8-0f2c-467f-8c78-a939aea86b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4FF"/>
    <a:srgbClr val="0044FF"/>
    <a:srgbClr val="CCC1DA"/>
    <a:srgbClr val="F2DDDF"/>
    <a:srgbClr val="D99694"/>
    <a:srgbClr val="DBEEF4"/>
    <a:srgbClr val="B7DEE8"/>
    <a:srgbClr val="376192"/>
    <a:srgbClr val="2B3D5A"/>
    <a:srgbClr val="F53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pos="4944"/>
        <p:guide orient="horz" pos="100"/>
        <p:guide pos="560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00"/>
        <p:guide orient="horz" pos="310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03-05-2022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8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Title of the theme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Energy Efficiency Policy Training Week - Latin America, DATE (online)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8D8A55-B2D5-404C-AA81-73A570EC6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Simple transition slide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D89AF06-6C73-4034-B1DB-12DD9D36D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4C9049-D688-47C2-ADB4-E6670D4954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CONCLUSIONS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5930323D-5497-412E-BDDC-36FE19AAF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0C203B-6066-4D15-ACEE-04F1682C76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2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RECAP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6E975-09F4-4F29-BAE5-DBD05AD0E7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C9CF850-8489-41CD-A67C-0C34E338DD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84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 noRot="1" noMove="1" noResize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66334" y="114233"/>
            <a:ext cx="8299450" cy="44132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000" b="1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2"/>
                  </a:solidFill>
                </a:uFill>
                <a:latin typeface="Century Gothic"/>
                <a:ea typeface="+mj-ea"/>
                <a:cs typeface="Century Gothic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7" name="Text Placeholder 6"/>
          <p:cNvSpPr>
            <a:spLocks noGrp="1" noRot="1" noMove="1" noResize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211863" y="787000"/>
            <a:ext cx="8604250" cy="4109091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en-US"/>
              <a:t>Insert text/bulleted list here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4383" y="569104"/>
            <a:ext cx="8847116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68D14029-3469-7047-BA52-9396BCC709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4663" y="4739842"/>
            <a:ext cx="588512" cy="2449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4B6918-2A15-7B4F-9446-2A078757CD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5"/>
          <a:stretch/>
        </p:blipFill>
        <p:spPr>
          <a:xfrm>
            <a:off x="7119802" y="4648251"/>
            <a:ext cx="1043738" cy="38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Title of the theme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Energy Efficiency Policy Training Week - Latin America, DATE (online)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8D8A55-B2D5-404C-AA81-73A570EC6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9A9081-DD2B-4110-923C-345AA4361E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4096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14694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7DCA245-3CEF-4EAE-A0A3-591A13BA2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104815-6B51-4308-8079-4C5DA93894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1528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22126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BD0BD86-847C-442C-898C-D68176680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BBAF2E-3434-4C64-B7E6-12C6DD6F7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AC2C07F-C733-4A25-AADF-028922D093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D9263E-1994-41B8-A925-377B5A90D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Learning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6A62DBE-06D2-4A60-BEB8-DA51910214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45470" y="137712"/>
            <a:ext cx="6422230" cy="41779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17C1D75-701B-441F-926B-E6F0DA72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1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9A9081-DD2B-4110-923C-345AA4361E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31881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354182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85061E-0383-4701-ADB5-9CF25F0DA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AC867D6-EA99-4403-9101-196258EF9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This slide can be used to highlight a standout quote or key finding.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8D63DA1-A845-441C-96D7-1604708D6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1A837C-6C6C-46CD-B0DC-950F680AF7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2</a:t>
            </a:r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C445AC22-FAD3-41B6-8152-B51ECCDEE7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E61930-7B28-4593-A46A-296F95344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Simple transition slide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D89AF06-6C73-4034-B1DB-12DD9D36D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4C9049-D688-47C2-ADB4-E6670D4954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CONCLUSIONS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5930323D-5497-412E-BDDC-36FE19AAF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0C203B-6066-4D15-ACEE-04F1682C76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2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RECAP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6E975-09F4-4F29-BAE5-DBD05AD0E7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C9CF850-8489-41CD-A67C-0C34E338DD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84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4096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14694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7DCA245-3CEF-4EAE-A0A3-591A13BA2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104815-6B51-4308-8079-4C5DA93894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1528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22126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BD0BD86-847C-442C-898C-D68176680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BBAF2E-3434-4C64-B7E6-12C6DD6F7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AC2C07F-C733-4A25-AADF-028922D093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D9263E-1994-41B8-A925-377B5A90D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Learning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6A62DBE-06D2-4A60-BEB8-DA51910214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45470" y="137712"/>
            <a:ext cx="6422230" cy="41779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17C1D75-701B-441F-926B-E6F0DA72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1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31881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354182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85061E-0383-4701-ADB5-9CF25F0DA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AC867D6-EA99-4403-9101-196258EF9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This slide can be used to highlight a standout quote or key finding.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8D63DA1-A845-441C-96D7-1604708D6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1A837C-6C6C-46CD-B0DC-950F680AF7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2</a:t>
            </a:r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C445AC22-FAD3-41B6-8152-B51ECCDEE7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E61930-7B28-4593-A46A-296F95344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73A191AD-991B-394A-B906-00EE56EBDCE2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BB6901B4-351B-EC4D-98D3-6E2470A8B6FB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19" r:id="rId13"/>
    <p:sldLayoutId id="2147483715" r:id="rId14"/>
    <p:sldLayoutId id="2147483684" r:id="rId15"/>
    <p:sldLayoutId id="2147483703" r:id="rId16"/>
    <p:sldLayoutId id="2147483711" r:id="rId17"/>
    <p:sldLayoutId id="2147483704" r:id="rId18"/>
    <p:sldLayoutId id="2147483716" r:id="rId19"/>
    <p:sldLayoutId id="2147483714" r:id="rId20"/>
    <p:sldLayoutId id="2147483710" r:id="rId21"/>
    <p:sldLayoutId id="2147483708" r:id="rId22"/>
    <p:sldLayoutId id="2147483712" r:id="rId23"/>
    <p:sldLayoutId id="2147483717" r:id="rId24"/>
    <p:sldLayoutId id="2147483718" r:id="rId25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220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500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180000" algn="l" defTabSz="914400" rtl="0" eaLnBrk="1" latinLnBrk="0" hangingPunct="1">
        <a:spcBef>
          <a:spcPts val="500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∙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▫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A9BE88C-2B60-40AE-B35D-7DF14E9287BD}"/>
              </a:ext>
            </a:extLst>
          </p:cNvPr>
          <p:cNvSpPr txBox="1">
            <a:spLocks/>
          </p:cNvSpPr>
          <p:nvPr/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rmAutofit fontScale="55000" lnSpcReduction="2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540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65000"/>
                </a:schemeClr>
              </a:buClr>
              <a:buSzPct val="100000"/>
              <a:buFont typeface="Segoe UI" panose="020B0502040204020203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180000" algn="l" defTabSz="914400" rtl="0" eaLnBrk="1" latinLnBrk="0" hangingPunct="1">
              <a:spcBef>
                <a:spcPts val="500"/>
              </a:spcBef>
              <a:buClr>
                <a:schemeClr val="bg1">
                  <a:lumMod val="75000"/>
                </a:schemeClr>
              </a:buClr>
              <a:buFont typeface="Segoe UI" panose="020B0502040204020203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∙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▫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Energy Efficiency Training Week</a:t>
            </a:r>
          </a:p>
          <a:p>
            <a:r>
              <a:rPr lang="en-US" b="0"/>
              <a:t>Indicators and Evaluation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53E734C-A66F-4555-9CAE-86A87484F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6" y="3844881"/>
            <a:ext cx="8316912" cy="306684"/>
          </a:xfrm>
        </p:spPr>
        <p:txBody>
          <a:bodyPr lIns="0" tIns="45720" rIns="91440" bIns="45720" anchor="t">
            <a:normAutofit/>
          </a:bodyPr>
          <a:lstStyle/>
          <a:p>
            <a:pPr marL="215900" indent="-215900"/>
            <a:r>
              <a:rPr lang="en-US">
                <a:latin typeface="Arial"/>
                <a:cs typeface="Arial"/>
              </a:rPr>
              <a:t>Charles Michaelis, Mafalda Silva and Fabian Voswinkel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E952E61-FAAE-4616-A93D-72C3619425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6" y="4151565"/>
            <a:ext cx="8316912" cy="306684"/>
          </a:xfrm>
        </p:spPr>
        <p:txBody>
          <a:bodyPr>
            <a:normAutofit/>
          </a:bodyPr>
          <a:lstStyle/>
          <a:p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– 6</a:t>
            </a:r>
            <a:r>
              <a:rPr lang="en-US" baseline="30000"/>
              <a:t>th</a:t>
            </a:r>
            <a:r>
              <a:rPr lang="en-US"/>
              <a:t> May 2022</a:t>
            </a:r>
          </a:p>
        </p:txBody>
      </p:sp>
    </p:spTree>
    <p:extLst>
      <p:ext uri="{BB962C8B-B14F-4D97-AF65-F5344CB8AC3E}">
        <p14:creationId xmlns:p14="http://schemas.microsoft.com/office/powerpoint/2010/main" val="232055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41F602-1C37-904F-99A2-5A377EC7E3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latin typeface="Arial"/>
                <a:cs typeface="Arial"/>
              </a:rPr>
              <a:t>Breakout groups - developing an evaluation plan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8E2D91-668D-5544-A3D3-EC7AF29E47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lIns="0" tIns="45720" rIns="91440" bIns="45720" anchor="t"/>
          <a:lstStyle/>
          <a:p>
            <a:pPr marL="143510" indent="-143510"/>
            <a:r>
              <a:rPr lang="en-GB">
                <a:latin typeface="Arial"/>
                <a:cs typeface="Arial"/>
              </a:rPr>
              <a:t>How will </a:t>
            </a:r>
            <a:r>
              <a:rPr lang="en-GB" b="1">
                <a:solidFill>
                  <a:srgbClr val="0044FF"/>
                </a:solidFill>
                <a:latin typeface="Arial"/>
                <a:cs typeface="Arial"/>
              </a:rPr>
              <a:t>effectiveness </a:t>
            </a:r>
            <a:r>
              <a:rPr lang="en-GB">
                <a:latin typeface="Arial"/>
                <a:cs typeface="Arial"/>
              </a:rPr>
              <a:t>be evaluated? What data and evidence will you need? Who will use this evidence and how will they be engaged in the process?</a:t>
            </a:r>
            <a:endParaRPr lang="en-US"/>
          </a:p>
          <a:p>
            <a:pPr marL="143510" indent="-143510"/>
            <a:r>
              <a:rPr lang="en-GB">
                <a:latin typeface="Arial"/>
                <a:cs typeface="Arial"/>
              </a:rPr>
              <a:t>How will </a:t>
            </a:r>
            <a:r>
              <a:rPr lang="en-GB" b="1">
                <a:solidFill>
                  <a:srgbClr val="0144FF"/>
                </a:solidFill>
                <a:latin typeface="Arial"/>
                <a:cs typeface="Arial"/>
              </a:rPr>
              <a:t>efficiency </a:t>
            </a:r>
            <a:r>
              <a:rPr lang="en-GB">
                <a:latin typeface="Arial"/>
                <a:cs typeface="Arial"/>
              </a:rPr>
              <a:t>be evaluated? What data and evidence will you need? Who will use this evidence and how will they be engaged in the process?</a:t>
            </a:r>
            <a:endParaRPr lang="en-GB"/>
          </a:p>
          <a:p>
            <a:pPr marL="143510" indent="-143510"/>
            <a:r>
              <a:rPr lang="en-GB">
                <a:latin typeface="Arial"/>
                <a:cs typeface="Arial"/>
              </a:rPr>
              <a:t>How will the </a:t>
            </a:r>
            <a:r>
              <a:rPr lang="en-GB" b="1">
                <a:solidFill>
                  <a:srgbClr val="0044FF"/>
                </a:solidFill>
                <a:latin typeface="Arial"/>
                <a:cs typeface="Arial"/>
              </a:rPr>
              <a:t>impact </a:t>
            </a:r>
            <a:r>
              <a:rPr lang="en-GB">
                <a:latin typeface="Arial"/>
                <a:cs typeface="Arial"/>
              </a:rPr>
              <a:t>that is attributable to the policy be evaluated? What data and evidence will you need? Who will use this evidence and how will they be engaged in the process?</a:t>
            </a:r>
            <a:endParaRPr lang="en-GB"/>
          </a:p>
          <a:p>
            <a:pPr marL="143510" indent="-143510"/>
            <a:r>
              <a:rPr lang="en-GB">
                <a:latin typeface="Arial"/>
                <a:cs typeface="Arial"/>
              </a:rPr>
              <a:t>How will </a:t>
            </a:r>
            <a:r>
              <a:rPr lang="en-GB" b="1">
                <a:solidFill>
                  <a:srgbClr val="0144FF"/>
                </a:solidFill>
                <a:latin typeface="Arial"/>
                <a:cs typeface="Arial"/>
              </a:rPr>
              <a:t>relevance </a:t>
            </a:r>
            <a:r>
              <a:rPr lang="en-GB">
                <a:latin typeface="Arial"/>
                <a:cs typeface="Arial"/>
              </a:rPr>
              <a:t>and </a:t>
            </a:r>
            <a:r>
              <a:rPr lang="en-GB" b="1">
                <a:solidFill>
                  <a:srgbClr val="0044FF"/>
                </a:solidFill>
                <a:latin typeface="Arial"/>
                <a:cs typeface="Arial"/>
              </a:rPr>
              <a:t>coherence </a:t>
            </a:r>
            <a:r>
              <a:rPr lang="en-GB">
                <a:latin typeface="Arial"/>
                <a:cs typeface="Arial"/>
              </a:rPr>
              <a:t>be evaluated? What data and evidence will you need? Who will use this evidence and how will they be engaged in the process?</a:t>
            </a:r>
            <a:endParaRPr lang="en-GB"/>
          </a:p>
          <a:p>
            <a:pPr marL="143510" indent="-143510"/>
            <a:r>
              <a:rPr lang="en-GB">
                <a:latin typeface="Arial"/>
                <a:cs typeface="Arial"/>
              </a:rPr>
              <a:t>How will </a:t>
            </a:r>
            <a:r>
              <a:rPr lang="en-GB" b="1">
                <a:solidFill>
                  <a:srgbClr val="0144FF"/>
                </a:solidFill>
                <a:latin typeface="Arial"/>
                <a:cs typeface="Arial"/>
              </a:rPr>
              <a:t>sustainability </a:t>
            </a:r>
            <a:r>
              <a:rPr lang="en-GB">
                <a:latin typeface="Arial"/>
                <a:cs typeface="Arial"/>
              </a:rPr>
              <a:t>be evaluated? What data and evidence will you need? Who will use this evidence and how will they be engaged in the process?</a:t>
            </a:r>
            <a:endParaRPr lang="en-GB"/>
          </a:p>
          <a:p>
            <a:pPr marL="0" indent="0">
              <a:buNone/>
            </a:pPr>
            <a:r>
              <a:rPr lang="en-GB">
                <a:latin typeface="Arial"/>
                <a:cs typeface="Arial"/>
              </a:rPr>
              <a:t>You will need to build on the Theory of Change and Monitoring Plan that you have already developed.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28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Evaluation Plan template – Effectiveness</a:t>
            </a: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823023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marL="143510" marR="0" lvl="0" indent="-143510" algn="l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latin typeface="Arial"/>
                        </a:rPr>
                        <a:t>How will </a:t>
                      </a:r>
                      <a:r>
                        <a:rPr lang="en-GB" sz="1800" b="1" i="0" u="none" strike="noStrike" noProof="0" dirty="0">
                          <a:solidFill>
                            <a:srgbClr val="0044FF"/>
                          </a:solidFill>
                          <a:latin typeface="Arial"/>
                        </a:rPr>
                        <a:t>effectiveness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be evaluated? What data and evidence will you need? Who will use this evidence and how will they be engaged in the process?</a:t>
                      </a:r>
                      <a:endParaRPr lang="en-US" sz="1800" b="0" i="0" u="none" strike="noStrike" noProof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endParaRPr lang="en-GB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92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Evaluation Plan template – Efficiency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965058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marL="143510" marR="0" lvl="0" indent="-143510" algn="l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latin typeface="Arial"/>
                        </a:rPr>
                        <a:t>How will </a:t>
                      </a:r>
                      <a:r>
                        <a:rPr lang="en-GB" sz="1800" b="1" i="0" u="none" strike="noStrike" noProof="0" dirty="0">
                          <a:solidFill>
                            <a:srgbClr val="0144FF"/>
                          </a:solidFill>
                          <a:latin typeface="Arial"/>
                        </a:rPr>
                        <a:t>efficiency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be evaluated? What data and evidence will you need? Who will use this evidence and how will they be engaged in the process?</a:t>
                      </a: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05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Evaluation Plan template – Impact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085438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marL="143510" marR="0" lvl="0" indent="-143510" algn="l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latin typeface="Arial"/>
                        </a:rPr>
                        <a:t>How will the </a:t>
                      </a:r>
                      <a:r>
                        <a:rPr lang="en-GB" sz="1800" b="1" i="0" u="none" strike="noStrike" noProof="0" dirty="0">
                          <a:solidFill>
                            <a:srgbClr val="0044FF"/>
                          </a:solidFill>
                          <a:latin typeface="Arial"/>
                        </a:rPr>
                        <a:t>impact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that is attributable to the policy be evaluated? What data and evidence will you need? Who will use this evidence and how will they be engaged in the process?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641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Evaluation Plan template – Relevance and Coherence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34584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marL="143510" marR="0" lvl="0" indent="-143510" algn="l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latin typeface="Arial"/>
                        </a:rPr>
                        <a:t>How will </a:t>
                      </a:r>
                      <a:r>
                        <a:rPr lang="en-GB" sz="1800" b="1" i="0" u="none" strike="noStrike" noProof="0" dirty="0">
                          <a:solidFill>
                            <a:srgbClr val="0144FF"/>
                          </a:solidFill>
                          <a:latin typeface="Arial"/>
                        </a:rPr>
                        <a:t>relevance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and </a:t>
                      </a:r>
                      <a:r>
                        <a:rPr lang="en-GB" sz="1800" b="1" i="0" u="none" strike="noStrike" noProof="0" dirty="0">
                          <a:solidFill>
                            <a:srgbClr val="0044FF"/>
                          </a:solidFill>
                          <a:latin typeface="Arial"/>
                        </a:rPr>
                        <a:t>coherence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be evaluated? What data and evidence will you need? Who will use this evidence and how will they be engaged in the process?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07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Evaluation Plan template – Sustainability</a:t>
            </a:r>
            <a:endParaRPr lang="en-US"/>
          </a:p>
          <a:p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557612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pPr marL="143510" marR="0" lvl="0" indent="-143510" algn="l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latin typeface="Arial"/>
                        </a:rPr>
                        <a:t>How will </a:t>
                      </a:r>
                      <a:r>
                        <a:rPr lang="en-GB" sz="1800" b="1" i="0" u="none" strike="noStrike" noProof="0" dirty="0">
                          <a:solidFill>
                            <a:srgbClr val="0144FF"/>
                          </a:solidFill>
                          <a:latin typeface="Arial"/>
                        </a:rPr>
                        <a:t>sustainability </a:t>
                      </a:r>
                      <a:r>
                        <a:rPr lang="en-GB" sz="1800" b="0" i="0" u="none" strike="noStrike" noProof="0" dirty="0">
                          <a:latin typeface="Arial"/>
                        </a:rPr>
                        <a:t>be evaluated? What data and evidence will you need? Who will use this evidence and how will they be engaged in the process?</a:t>
                      </a: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49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E34159-2B38-2B98-742F-21FBF03905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45720" rIns="91440" bIns="45720" anchor="b" anchorCtr="0">
            <a:noAutofit/>
          </a:bodyPr>
          <a:lstStyle/>
          <a:p>
            <a:r>
              <a:rPr lang="en-GB">
                <a:latin typeface="Arial"/>
                <a:cs typeface="Arial"/>
              </a:rPr>
              <a:t>Report back from breakout groups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0470F-0698-0A2B-C59F-39A91EF982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DDDDE-E483-6ED9-0AD9-CC8149A7E7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033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26453-710A-4933-9DD6-01AB05F04A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E07A000-A830-45C1-BB42-1953E32070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84575" y="2321746"/>
            <a:ext cx="1521268" cy="63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491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heme/theme1.xml><?xml version="1.0" encoding="utf-8"?>
<a:theme xmlns:a="http://schemas.openxmlformats.org/drawingml/2006/main" name="IEA Powerpoint Template">
  <a:themeElements>
    <a:clrScheme name="IEA colour scheme">
      <a:dk1>
        <a:srgbClr val="000000"/>
      </a:dk1>
      <a:lt1>
        <a:srgbClr val="FFFFFF"/>
      </a:lt1>
      <a:dk2>
        <a:srgbClr val="0044FE"/>
      </a:dk2>
      <a:lt2>
        <a:srgbClr val="FFFFFF"/>
      </a:lt2>
      <a:accent1>
        <a:srgbClr val="48D3FE"/>
      </a:accent1>
      <a:accent2>
        <a:srgbClr val="3D7AD2"/>
      </a:accent2>
      <a:accent3>
        <a:srgbClr val="67F393"/>
      </a:accent3>
      <a:accent4>
        <a:srgbClr val="00ADA0"/>
      </a:accent4>
      <a:accent5>
        <a:srgbClr val="FDD324"/>
      </a:accent5>
      <a:accent6>
        <a:srgbClr val="F0A800"/>
      </a:accent6>
      <a:hlink>
        <a:srgbClr val="0044FE"/>
      </a:hlink>
      <a:folHlink>
        <a:srgbClr val="0044F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2EB58B0-73AB-5F46-B6C1-3E75B7F95E95}" vid="{B26B5B3E-723C-6F42-8A22-7C186ACDAB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7F6DA1F2C4F0468EBDD58FE3C14EB7" ma:contentTypeVersion="13" ma:contentTypeDescription="Create a new document." ma:contentTypeScope="" ma:versionID="604eacd21417478ecdf390304dda203f">
  <xsd:schema xmlns:xsd="http://www.w3.org/2001/XMLSchema" xmlns:xs="http://www.w3.org/2001/XMLSchema" xmlns:p="http://schemas.microsoft.com/office/2006/metadata/properties" xmlns:ns2="f410d477-8a0a-4213-a179-6ad2b44ef71f" xmlns:ns3="25b8d2fa-5517-40bc-803e-ccddceb62029" targetNamespace="http://schemas.microsoft.com/office/2006/metadata/properties" ma:root="true" ma:fieldsID="0146e6c84528d010d4fb01330ce4bfe3" ns2:_="" ns3:_="">
    <xsd:import namespace="f410d477-8a0a-4213-a179-6ad2b44ef71f"/>
    <xsd:import namespace="25b8d2fa-5517-40bc-803e-ccddceb62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0d477-8a0a-4213-a179-6ad2b44ef7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8d2fa-5517-40bc-803e-ccddceb6202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AC1C67-1EF7-4E05-874A-A90BE5F89E45}">
  <ds:schemaRefs>
    <ds:schemaRef ds:uri="25b8d2fa-5517-40bc-803e-ccddceb62029"/>
    <ds:schemaRef ds:uri="f410d477-8a0a-4213-a179-6ad2b44ef71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2CC6E95-3A64-465C-83C7-8BC2176B35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9DFC8B-57FF-40E6-9A82-27A62F69F5B2}">
  <ds:schemaRefs>
    <ds:schemaRef ds:uri="25b8d2fa-5517-40bc-803e-ccddceb62029"/>
    <ds:schemaRef ds:uri="f410d477-8a0a-4213-a179-6ad2b44ef7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China synthesis of IEA flagship reports 2021</Template>
  <TotalTime>1</TotalTime>
  <Words>386</Words>
  <Application>Microsoft Office PowerPoint</Application>
  <PresentationFormat>On-screen Show (16:9)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Segoe UI</vt:lpstr>
      <vt:lpstr>IEA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Energy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 YU</dc:creator>
  <cp:lastModifiedBy>PRIDMORE Alison, IEA/EMS/EEFD</cp:lastModifiedBy>
  <cp:revision>150</cp:revision>
  <cp:lastPrinted>2017-08-30T14:17:09Z</cp:lastPrinted>
  <dcterms:created xsi:type="dcterms:W3CDTF">2022-02-20T14:14:28Z</dcterms:created>
  <dcterms:modified xsi:type="dcterms:W3CDTF">2022-05-03T12:02:50Z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0x0101009F7F6DA1F2C4F0468EBDD58FE3C14EB7</vt:lpwstr>
  </property>
</Properties>
</file>