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59" r:id="rId2"/>
    <p:sldId id="292" r:id="rId3"/>
    <p:sldId id="435" r:id="rId4"/>
    <p:sldId id="436" r:id="rId5"/>
    <p:sldId id="437" r:id="rId6"/>
    <p:sldId id="438" r:id="rId7"/>
    <p:sldId id="439" r:id="rId8"/>
    <p:sldId id="440" r:id="rId9"/>
    <p:sldId id="441" r:id="rId10"/>
    <p:sldId id="442" r:id="rId11"/>
    <p:sldId id="444" r:id="rId12"/>
    <p:sldId id="443" r:id="rId13"/>
    <p:sldId id="445" r:id="rId14"/>
    <p:sldId id="446" r:id="rId15"/>
    <p:sldId id="448" r:id="rId16"/>
    <p:sldId id="449" r:id="rId17"/>
    <p:sldId id="450" r:id="rId18"/>
    <p:sldId id="451" r:id="rId19"/>
    <p:sldId id="452" r:id="rId20"/>
    <p:sldId id="453" r:id="rId21"/>
    <p:sldId id="454" r:id="rId22"/>
    <p:sldId id="291" r:id="rId23"/>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B2DB5C1-ED5F-4424-9646-65969E5D6346}">
          <p14:sldIdLst>
            <p14:sldId id="259"/>
            <p14:sldId id="292"/>
            <p14:sldId id="435"/>
            <p14:sldId id="436"/>
            <p14:sldId id="437"/>
            <p14:sldId id="438"/>
            <p14:sldId id="439"/>
            <p14:sldId id="440"/>
            <p14:sldId id="441"/>
            <p14:sldId id="442"/>
            <p14:sldId id="444"/>
            <p14:sldId id="443"/>
            <p14:sldId id="445"/>
            <p14:sldId id="446"/>
            <p14:sldId id="448"/>
            <p14:sldId id="449"/>
            <p14:sldId id="450"/>
            <p14:sldId id="451"/>
            <p14:sldId id="452"/>
            <p14:sldId id="453"/>
            <p14:sldId id="454"/>
          </p14:sldIdLst>
        </p14:section>
        <p14:section name="Untitled Section" id="{49F53875-A4FB-44F1-ACE7-1EDA915BD2FF}">
          <p14:sldIdLst>
            <p14:sldId id="29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p:cViewPr varScale="1">
        <p:scale>
          <a:sx n="62" d="100"/>
          <a:sy n="62" d="100"/>
        </p:scale>
        <p:origin x="924"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F9663C15-BC64-4928-B4CB-18B9C6796EBB}" type="datetimeFigureOut">
              <a:rPr lang="en-US" smtClean="0"/>
              <a:t>11/18/2024</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31A39788-43A8-46FA-98CE-153787D3E2FD}" type="slidenum">
              <a:rPr lang="en-US" smtClean="0"/>
              <a:t>‹#›</a:t>
            </a:fld>
            <a:endParaRPr lang="en-US"/>
          </a:p>
        </p:txBody>
      </p:sp>
    </p:spTree>
    <p:extLst>
      <p:ext uri="{BB962C8B-B14F-4D97-AF65-F5344CB8AC3E}">
        <p14:creationId xmlns:p14="http://schemas.microsoft.com/office/powerpoint/2010/main" val="1960535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40262D0E-F63B-4149-A70B-9B58C82454F4}" type="datetimeFigureOut">
              <a:rPr lang="en-US" smtClean="0"/>
              <a:t>11/18/2024</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F9E6531C-9589-485B-9D97-7B08AAF0AC90}" type="slidenum">
              <a:rPr lang="en-US" smtClean="0"/>
              <a:t>‹#›</a:t>
            </a:fld>
            <a:endParaRPr lang="en-US"/>
          </a:p>
        </p:txBody>
      </p:sp>
    </p:spTree>
    <p:extLst>
      <p:ext uri="{BB962C8B-B14F-4D97-AF65-F5344CB8AC3E}">
        <p14:creationId xmlns:p14="http://schemas.microsoft.com/office/powerpoint/2010/main" val="3431382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E5AA2F8F-50E2-4F75-B338-AE930DC8783F}" type="slidenum">
              <a:rPr lang="en-US">
                <a:solidFill>
                  <a:srgbClr val="000000"/>
                </a:solidFill>
                <a:latin typeface="Times New Roman" pitchFamily="18" charset="0"/>
              </a:rPr>
              <a:pPr/>
              <a:t>1</a:t>
            </a:fld>
            <a:endParaRPr lang="en-US">
              <a:solidFill>
                <a:srgbClr val="000000"/>
              </a:solidFill>
              <a:latin typeface="Times New Roman" pitchFamily="18" charset="0"/>
            </a:endParaRPr>
          </a:p>
        </p:txBody>
      </p:sp>
      <p:sp>
        <p:nvSpPr>
          <p:cNvPr id="36867"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w-K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E8C8414-C387-422E-9630-688197917CC1}" type="datetimeFigureOut">
              <a:rPr lang="en-US">
                <a:solidFill>
                  <a:srgbClr val="000000"/>
                </a:solidFill>
              </a:rPr>
              <a:pPr>
                <a:defRPr/>
              </a:pPr>
              <a:t>11/18/2024</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5F474A-99EB-464C-B7C0-C1B680A50BD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704575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69FFDE21-0F99-4E73-98BE-0CD142AAA49C}" type="datetimeFigureOut">
              <a:rPr lang="en-US">
                <a:solidFill>
                  <a:srgbClr val="000000"/>
                </a:solidFill>
              </a:rPr>
              <a:pPr>
                <a:defRPr/>
              </a:pPr>
              <a:t>11/18/2024</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C525D74-898F-4953-89AA-C65AD803BC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7959380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5"/>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5"/>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85DBB994-1F38-40C4-B106-FB318D5F0749}" type="datetimeFigureOut">
              <a:rPr lang="en-US">
                <a:solidFill>
                  <a:srgbClr val="000000"/>
                </a:solidFill>
              </a:rPr>
              <a:pPr>
                <a:defRPr/>
              </a:pPr>
              <a:t>11/18/2024</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14A4935-D0C6-4CAE-94E1-A0BC75E251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1414578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03327713-03A6-4078-AD40-DCF6C97DB060}" type="datetimeFigureOut">
              <a:rPr lang="en-US">
                <a:solidFill>
                  <a:srgbClr val="000000"/>
                </a:solidFill>
              </a:rPr>
              <a:pPr>
                <a:defRPr/>
              </a:pPr>
              <a:t>11/18/2024</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5994EB-C820-4DB5-9542-11CC8E1BBE3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1672586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BC49222-415F-4F36-8BF3-9C5EDF586CC1}" type="datetimeFigureOut">
              <a:rPr lang="en-US">
                <a:solidFill>
                  <a:srgbClr val="000000"/>
                </a:solidFill>
              </a:rPr>
              <a:pPr>
                <a:defRPr/>
              </a:pPr>
              <a:t>11/18/2024</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43EA3C-B6AF-41A5-8FFA-1A0D635E511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009309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5C21E37D-96D0-4AB8-9326-A3E0E57728B4}" type="datetimeFigureOut">
              <a:rPr lang="en-US">
                <a:solidFill>
                  <a:srgbClr val="000000"/>
                </a:solidFill>
              </a:rPr>
              <a:pPr>
                <a:defRPr/>
              </a:pPr>
              <a:t>11/18/2024</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5EE3461-EC84-41A0-AE0E-51F9C46F60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526988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6D781125-5D56-4DAA-A6E6-38C7EEC30E11}" type="datetimeFigureOut">
              <a:rPr lang="en-US">
                <a:solidFill>
                  <a:srgbClr val="000000"/>
                </a:solidFill>
              </a:rPr>
              <a:pPr>
                <a:defRPr/>
              </a:pPr>
              <a:t>11/18/2024</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CDA4638-1591-4312-9EE6-A55116F4B8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5805229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D7FB24B4-0258-41E4-993C-F1149A56DA7C}" type="datetimeFigureOut">
              <a:rPr lang="en-US">
                <a:solidFill>
                  <a:srgbClr val="000000"/>
                </a:solidFill>
              </a:rPr>
              <a:pPr>
                <a:defRPr/>
              </a:pPr>
              <a:t>11/18/2024</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67CFACE-02BF-4C93-A256-3541C935B83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955531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99B5859-2998-4F4A-BAAC-12721C9671A7}" type="datetimeFigureOut">
              <a:rPr lang="en-US">
                <a:solidFill>
                  <a:srgbClr val="000000"/>
                </a:solidFill>
              </a:rPr>
              <a:pPr>
                <a:defRPr/>
              </a:pPr>
              <a:t>11/18/2024</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993BBD6-369B-4634-9785-821408050E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6101031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2"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C070F95-C11D-4D6E-BA6D-E1B62FA984F4}" type="datetimeFigureOut">
              <a:rPr lang="en-US">
                <a:solidFill>
                  <a:srgbClr val="000000"/>
                </a:solidFill>
              </a:rPr>
              <a:pPr>
                <a:defRPr/>
              </a:pPr>
              <a:t>11/18/2024</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F21629D-0741-43E7-B087-1483635097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6666114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10FAAAE-3A18-45C8-BA9D-EFA11B8339D0}" type="datetimeFigureOut">
              <a:rPr lang="en-US">
                <a:solidFill>
                  <a:srgbClr val="000000"/>
                </a:solidFill>
              </a:rPr>
              <a:pPr>
                <a:defRPr/>
              </a:pPr>
              <a:t>11/18/2024</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036B60-04AD-4DA1-8094-EDC0B45399F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618173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bwMode="auto">
          <a:xfrm>
            <a:off x="457200" y="277284"/>
            <a:ext cx="8229600" cy="114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endParaRPr lang="sw-KE" altLang="en-US"/>
          </a:p>
        </p:txBody>
      </p:sp>
      <p:sp>
        <p:nvSpPr>
          <p:cNvPr id="126979" name="Rectangle 3"/>
          <p:cNvSpPr>
            <a:spLocks noGrp="1" noChangeArrowheads="1"/>
          </p:cNvSpPr>
          <p:nvPr>
            <p:ph type="body" idx="1"/>
          </p:nvPr>
        </p:nvSpPr>
        <p:spPr bwMode="auto">
          <a:xfrm>
            <a:off x="457200" y="1600200"/>
            <a:ext cx="8229600" cy="453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sw-KE" altLang="en-US"/>
          </a:p>
        </p:txBody>
      </p:sp>
      <p:sp>
        <p:nvSpPr>
          <p:cNvPr id="126980" name="Rectangle 4"/>
          <p:cNvSpPr>
            <a:spLocks noGrp="1" noChangeArrowheads="1"/>
          </p:cNvSpPr>
          <p:nvPr>
            <p:ph type="dt" sz="half" idx="2"/>
          </p:nvPr>
        </p:nvSpPr>
        <p:spPr bwMode="auto">
          <a:xfrm>
            <a:off x="457200" y="6244167"/>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mj-lt"/>
                <a:cs typeface="+mn-cs"/>
              </a:defRPr>
            </a:lvl1pPr>
          </a:lstStyle>
          <a:p>
            <a:pPr>
              <a:defRPr/>
            </a:pPr>
            <a:fld id="{92A8A84C-28BB-45A9-B3FD-CC318C239A2B}" type="datetimeFigureOut">
              <a:rPr lang="en-US">
                <a:solidFill>
                  <a:srgbClr val="000000"/>
                </a:solidFill>
              </a:rPr>
              <a:pPr>
                <a:defRPr/>
              </a:pPr>
              <a:t>11/18/2024</a:t>
            </a:fld>
            <a:endParaRPr lang="en-US">
              <a:solidFill>
                <a:srgbClr val="000000"/>
              </a:solidFill>
            </a:endParaRPr>
          </a:p>
        </p:txBody>
      </p:sp>
      <p:sp>
        <p:nvSpPr>
          <p:cNvPr id="12698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latin typeface="+mj-lt"/>
                <a:cs typeface="+mn-cs"/>
              </a:defRPr>
            </a:lvl1pPr>
          </a:lstStyle>
          <a:p>
            <a:pPr>
              <a:defRPr/>
            </a:pPr>
            <a:endParaRPr lang="en-US">
              <a:solidFill>
                <a:srgbClr val="000000"/>
              </a:solidFill>
            </a:endParaRPr>
          </a:p>
        </p:txBody>
      </p:sp>
      <p:sp>
        <p:nvSpPr>
          <p:cNvPr id="126982" name="Rectangle 6"/>
          <p:cNvSpPr>
            <a:spLocks noGrp="1" noChangeArrowheads="1"/>
          </p:cNvSpPr>
          <p:nvPr>
            <p:ph type="sldNum" sz="quarter" idx="4"/>
          </p:nvPr>
        </p:nvSpPr>
        <p:spPr bwMode="auto">
          <a:xfrm>
            <a:off x="6553200" y="6244167"/>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Garamond" pitchFamily="18" charset="0"/>
                <a:cs typeface="Arial" charset="0"/>
              </a:defRPr>
            </a:lvl1pPr>
          </a:lstStyle>
          <a:p>
            <a:pPr fontAlgn="base">
              <a:spcBef>
                <a:spcPct val="0"/>
              </a:spcBef>
              <a:spcAft>
                <a:spcPct val="0"/>
              </a:spcAft>
              <a:defRPr/>
            </a:pPr>
            <a:fld id="{F5226347-D9A7-4D34-A787-74A209C74691}"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1031"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rgbClr val="FFFF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032" name="Line 8"/>
          <p:cNvSpPr>
            <a:spLocks noChangeShapeType="1"/>
          </p:cNvSpPr>
          <p:nvPr/>
        </p:nvSpPr>
        <p:spPr bwMode="auto">
          <a:xfrm>
            <a:off x="457200" y="6172200"/>
            <a:ext cx="8229600" cy="0"/>
          </a:xfrm>
          <a:prstGeom prst="line">
            <a:avLst/>
          </a:prstGeom>
          <a:noFill/>
          <a:ln w="1905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033" name="Rectangle 9"/>
          <p:cNvSpPr>
            <a:spLocks noChangeArrowheads="1"/>
          </p:cNvSpPr>
          <p:nvPr/>
        </p:nvSpPr>
        <p:spPr bwMode="auto">
          <a:xfrm>
            <a:off x="4267200" y="3185585"/>
            <a:ext cx="9144000" cy="36933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solidFill>
                <a:srgbClr val="000000"/>
              </a:solidFill>
            </a:endParaRPr>
          </a:p>
        </p:txBody>
      </p:sp>
      <p:sp>
        <p:nvSpPr>
          <p:cNvPr id="126986" name="Rectangle 10"/>
          <p:cNvSpPr>
            <a:spLocks noChangeArrowheads="1"/>
          </p:cNvSpPr>
          <p:nvPr/>
        </p:nvSpPr>
        <p:spPr bwMode="auto">
          <a:xfrm>
            <a:off x="2209800" y="6400800"/>
            <a:ext cx="6934200" cy="228600"/>
          </a:xfrm>
          <a:prstGeom prst="rect">
            <a:avLst/>
          </a:prstGeom>
          <a:solidFill>
            <a:schemeClr val="tx1"/>
          </a:solidFill>
          <a:ln w="9525">
            <a:noFill/>
            <a:miter lim="800000"/>
            <a:headEnd/>
            <a:tailEnd/>
          </a:ln>
          <a:effectLst/>
        </p:spPr>
        <p:txBody>
          <a:bodyPr wrap="none" anchor="ctr"/>
          <a:lstStyle/>
          <a:p>
            <a:pPr algn="ctr" eaLnBrk="0" hangingPunct="0">
              <a:defRPr/>
            </a:pPr>
            <a:r>
              <a:rPr lang="en-GB" sz="1200" b="1">
                <a:solidFill>
                  <a:srgbClr val="FFFFFF"/>
                </a:solidFill>
                <a:effectLst>
                  <a:outerShdw blurRad="38100" dist="38100" dir="2700000" algn="tl">
                    <a:srgbClr val="5F5F5F"/>
                  </a:outerShdw>
                </a:effectLst>
                <a:latin typeface="Tahoma" pitchFamily="34" charset="0"/>
              </a:rPr>
              <a:t>TANZANIA REVENUE AUTHORITY</a:t>
            </a:r>
          </a:p>
        </p:txBody>
      </p:sp>
      <p:sp>
        <p:nvSpPr>
          <p:cNvPr id="126987" name="Rectangle 11"/>
          <p:cNvSpPr>
            <a:spLocks noChangeArrowheads="1"/>
          </p:cNvSpPr>
          <p:nvPr/>
        </p:nvSpPr>
        <p:spPr bwMode="auto">
          <a:xfrm>
            <a:off x="0" y="6400800"/>
            <a:ext cx="2209800" cy="228600"/>
          </a:xfrm>
          <a:prstGeom prst="rect">
            <a:avLst/>
          </a:prstGeom>
          <a:solidFill>
            <a:srgbClr val="FFFF00"/>
          </a:solidFill>
          <a:ln w="9525">
            <a:noFill/>
            <a:miter lim="800000"/>
            <a:headEnd/>
            <a:tailEnd/>
          </a:ln>
          <a:effectLst/>
        </p:spPr>
        <p:txBody>
          <a:bodyPr wrap="none" anchor="ctr"/>
          <a:lstStyle/>
          <a:p>
            <a:pPr algn="ctr" eaLnBrk="0" hangingPunct="0">
              <a:defRPr/>
            </a:pPr>
            <a:r>
              <a:rPr lang="en-GB" sz="1200" b="1">
                <a:solidFill>
                  <a:srgbClr val="000000"/>
                </a:solidFill>
                <a:effectLst>
                  <a:outerShdw blurRad="38100" dist="38100" dir="2700000" algn="tl">
                    <a:srgbClr val="FFFFFF"/>
                  </a:outerShdw>
                </a:effectLst>
                <a:latin typeface="Tahoma" pitchFamily="34" charset="0"/>
              </a:rPr>
              <a:t>TRA</a:t>
            </a:r>
          </a:p>
        </p:txBody>
      </p:sp>
      <p:pic>
        <p:nvPicPr>
          <p:cNvPr id="1036" name="Picture 12" descr="LOGO low resolutio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8351" y="97367"/>
            <a:ext cx="600075" cy="666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39179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fade">
                                      <p:cBhvr>
                                        <p:cTn id="7" dur="2000"/>
                                        <p:tgtEl>
                                          <p:spTgt spid="1269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6979"/>
                                        </p:tgtEl>
                                        <p:attrNameLst>
                                          <p:attrName>style.visibility</p:attrName>
                                        </p:attrNameLst>
                                      </p:cBhvr>
                                      <p:to>
                                        <p:strVal val="visible"/>
                                      </p:to>
                                    </p:set>
                                    <p:animEffect transition="in" filter="fade">
                                      <p:cBhvr>
                                        <p:cTn id="10" dur="2000"/>
                                        <p:tgtEl>
                                          <p:spTgt spid="12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p:bldP spid="126979" grpId="0">
        <p:tmplLst>
          <p:tmpl>
            <p:tnLst>
              <p:par>
                <p:cTn presetID="10" presetClass="entr" presetSubtype="0" fill="hold" nodeType="withEffect">
                  <p:stCondLst>
                    <p:cond delay="0"/>
                  </p:stCondLst>
                  <p:childTnLst>
                    <p:set>
                      <p:cBhvr>
                        <p:cTn dur="1" fill="hold">
                          <p:stCondLst>
                            <p:cond delay="0"/>
                          </p:stCondLst>
                        </p:cTn>
                        <p:tgtEl>
                          <p:spTgt spid="126979"/>
                        </p:tgtEl>
                        <p:attrNameLst>
                          <p:attrName>style.visibility</p:attrName>
                        </p:attrNameLst>
                      </p:cBhvr>
                      <p:to>
                        <p:strVal val="visible"/>
                      </p:to>
                    </p:set>
                    <p:animEffect transition="in" filter="fade">
                      <p:cBhvr>
                        <p:cTn dur="2000"/>
                        <p:tgtEl>
                          <p:spTgt spid="126979"/>
                        </p:tgtEl>
                      </p:cBhvr>
                    </p:animEffect>
                  </p:childTnLst>
                </p:cTn>
              </p:par>
            </p:tnLst>
          </p:tmpl>
        </p:tmplLst>
      </p:bldP>
    </p:bld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cs typeface="Arial" charset="0"/>
        </a:defRPr>
      </a:lvl2pPr>
      <a:lvl3pPr algn="l" rtl="0" eaLnBrk="0" fontAlgn="base" hangingPunct="0">
        <a:spcBef>
          <a:spcPct val="0"/>
        </a:spcBef>
        <a:spcAft>
          <a:spcPct val="0"/>
        </a:spcAft>
        <a:defRPr sz="4200">
          <a:solidFill>
            <a:schemeClr val="tx2"/>
          </a:solidFill>
          <a:latin typeface="Garamond" pitchFamily="18" charset="0"/>
          <a:cs typeface="Arial" charset="0"/>
        </a:defRPr>
      </a:lvl3pPr>
      <a:lvl4pPr algn="l" rtl="0" eaLnBrk="0" fontAlgn="base" hangingPunct="0">
        <a:spcBef>
          <a:spcPct val="0"/>
        </a:spcBef>
        <a:spcAft>
          <a:spcPct val="0"/>
        </a:spcAft>
        <a:defRPr sz="4200">
          <a:solidFill>
            <a:schemeClr val="tx2"/>
          </a:solidFill>
          <a:latin typeface="Garamond" pitchFamily="18" charset="0"/>
          <a:cs typeface="Arial" charset="0"/>
        </a:defRPr>
      </a:lvl4pPr>
      <a:lvl5pPr algn="l" rtl="0" eaLnBrk="0" fontAlgn="base" hangingPunct="0">
        <a:spcBef>
          <a:spcPct val="0"/>
        </a:spcBef>
        <a:spcAft>
          <a:spcPct val="0"/>
        </a:spcAft>
        <a:defRPr sz="4200">
          <a:solidFill>
            <a:schemeClr val="tx2"/>
          </a:solidFill>
          <a:latin typeface="Garamond" pitchFamily="18" charset="0"/>
          <a:cs typeface="Arial" charset="0"/>
        </a:defRPr>
      </a:lvl5pPr>
      <a:lvl6pPr marL="457200" algn="l" rtl="0" eaLnBrk="1" fontAlgn="base" hangingPunct="1">
        <a:spcBef>
          <a:spcPct val="0"/>
        </a:spcBef>
        <a:spcAft>
          <a:spcPct val="0"/>
        </a:spcAft>
        <a:defRPr sz="4200">
          <a:solidFill>
            <a:schemeClr val="tx2"/>
          </a:solidFill>
          <a:latin typeface="Garamond" pitchFamily="18" charset="0"/>
          <a:cs typeface="Arial" charset="0"/>
        </a:defRPr>
      </a:lvl6pPr>
      <a:lvl7pPr marL="914400" algn="l" rtl="0" eaLnBrk="1" fontAlgn="base" hangingPunct="1">
        <a:spcBef>
          <a:spcPct val="0"/>
        </a:spcBef>
        <a:spcAft>
          <a:spcPct val="0"/>
        </a:spcAft>
        <a:defRPr sz="4200">
          <a:solidFill>
            <a:schemeClr val="tx2"/>
          </a:solidFill>
          <a:latin typeface="Garamond" pitchFamily="18" charset="0"/>
          <a:cs typeface="Arial" charset="0"/>
        </a:defRPr>
      </a:lvl7pPr>
      <a:lvl8pPr marL="1371600" algn="l" rtl="0" eaLnBrk="1" fontAlgn="base" hangingPunct="1">
        <a:spcBef>
          <a:spcPct val="0"/>
        </a:spcBef>
        <a:spcAft>
          <a:spcPct val="0"/>
        </a:spcAft>
        <a:defRPr sz="4200">
          <a:solidFill>
            <a:schemeClr val="tx2"/>
          </a:solidFill>
          <a:latin typeface="Garamond" pitchFamily="18" charset="0"/>
          <a:cs typeface="Arial" charset="0"/>
        </a:defRPr>
      </a:lvl8pPr>
      <a:lvl9pPr marL="1828800" algn="l" rtl="0" eaLnBrk="1" fontAlgn="base" hangingPunct="1">
        <a:spcBef>
          <a:spcPct val="0"/>
        </a:spcBef>
        <a:spcAft>
          <a:spcPct val="0"/>
        </a:spcAft>
        <a:defRPr sz="4200">
          <a:solidFill>
            <a:schemeClr val="tx2"/>
          </a:solidFill>
          <a:latin typeface="Garamond" pitchFamily="18" charset="0"/>
          <a:cs typeface="Arial"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pPr>
              <a:defRPr/>
            </a:pPr>
            <a:r>
              <a:rPr lang="sw-KE" altLang="en-US">
                <a:solidFill>
                  <a:srgbClr val="000000"/>
                </a:solidFill>
              </a:rPr>
              <a:t>TID</a:t>
            </a:r>
          </a:p>
        </p:txBody>
      </p:sp>
      <p:sp>
        <p:nvSpPr>
          <p:cNvPr id="205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E506724-74EE-4275-BEA8-8A8507E8A5BF}" type="slidenum">
              <a:rPr lang="sw-KE" altLang="en-US" smtClean="0">
                <a:solidFill>
                  <a:srgbClr val="000000"/>
                </a:solidFill>
                <a:latin typeface="Garamond" pitchFamily="18" charset="0"/>
              </a:rPr>
              <a:pPr/>
              <a:t>1</a:t>
            </a:fld>
            <a:endParaRPr lang="sw-KE" altLang="en-US">
              <a:solidFill>
                <a:srgbClr val="000000"/>
              </a:solidFill>
              <a:latin typeface="Garamond" pitchFamily="18" charset="0"/>
            </a:endParaRPr>
          </a:p>
        </p:txBody>
      </p:sp>
      <p:sp>
        <p:nvSpPr>
          <p:cNvPr id="250883" name="Rectangle 3"/>
          <p:cNvSpPr>
            <a:spLocks noChangeArrowheads="1"/>
          </p:cNvSpPr>
          <p:nvPr/>
        </p:nvSpPr>
        <p:spPr bwMode="auto">
          <a:xfrm>
            <a:off x="647700" y="533400"/>
            <a:ext cx="8496300" cy="1143000"/>
          </a:xfrm>
          <a:prstGeom prst="rect">
            <a:avLst/>
          </a:prstGeom>
          <a:noFill/>
          <a:ln>
            <a:noFill/>
          </a:ln>
          <a:effectLst/>
        </p:spPr>
        <p:txBody>
          <a:bodyPr lIns="92075" tIns="46038" rIns="92075" bIns="46038" anchor="ctr"/>
          <a:lstStyle/>
          <a:p>
            <a:pPr algn="ctr" fontAlgn="base">
              <a:spcBef>
                <a:spcPct val="0"/>
              </a:spcBef>
              <a:spcAft>
                <a:spcPct val="0"/>
              </a:spcAft>
              <a:defRPr/>
            </a:pPr>
            <a:endParaRPr lang="sw-KE" sz="4400" b="1">
              <a:solidFill>
                <a:srgbClr val="000000"/>
              </a:solidFill>
              <a:effectLst>
                <a:outerShdw blurRad="38100" dist="38100" dir="2700000" algn="tl">
                  <a:srgbClr val="C0C0C0"/>
                </a:outerShdw>
              </a:effectLst>
              <a:latin typeface="Garamond" pitchFamily="18" charset="0"/>
            </a:endParaRPr>
          </a:p>
        </p:txBody>
      </p:sp>
      <p:sp>
        <p:nvSpPr>
          <p:cNvPr id="250884" name="Rectangle 4"/>
          <p:cNvSpPr>
            <a:spLocks noChangeArrowheads="1"/>
          </p:cNvSpPr>
          <p:nvPr/>
        </p:nvSpPr>
        <p:spPr bwMode="auto">
          <a:xfrm>
            <a:off x="3" y="1676400"/>
            <a:ext cx="8475663" cy="4876800"/>
          </a:xfrm>
          <a:prstGeom prst="rect">
            <a:avLst/>
          </a:prstGeom>
          <a:noFill/>
          <a:ln>
            <a:noFill/>
          </a:ln>
          <a:effectLst/>
        </p:spPr>
        <p:txBody>
          <a:bodyPr lIns="92075" tIns="46038" rIns="92075" bIns="46038" anchor="ctr"/>
          <a:lstStyle/>
          <a:p>
            <a:pPr algn="ctr" fontAlgn="base">
              <a:spcBef>
                <a:spcPct val="0"/>
              </a:spcBef>
              <a:spcAft>
                <a:spcPct val="0"/>
              </a:spcAft>
              <a:defRPr/>
            </a:pPr>
            <a:endParaRPr lang="sw-KE" b="1">
              <a:solidFill>
                <a:srgbClr val="000000"/>
              </a:solidFill>
              <a:effectLst>
                <a:outerShdw blurRad="38100" dist="38100" dir="2700000" algn="tl">
                  <a:srgbClr val="C0C0C0"/>
                </a:outerShdw>
              </a:effectLst>
              <a:latin typeface="Garamond" pitchFamily="18" charset="0"/>
            </a:endParaRPr>
          </a:p>
        </p:txBody>
      </p:sp>
      <p:sp>
        <p:nvSpPr>
          <p:cNvPr id="2054" name="Rectangle 6"/>
          <p:cNvSpPr>
            <a:spLocks noChangeArrowheads="1"/>
          </p:cNvSpPr>
          <p:nvPr/>
        </p:nvSpPr>
        <p:spPr bwMode="auto">
          <a:xfrm>
            <a:off x="2"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pPr>
            <a:endParaRPr lang="sw-KE">
              <a:solidFill>
                <a:srgbClr val="000000"/>
              </a:solidFill>
            </a:endParaRPr>
          </a:p>
        </p:txBody>
      </p:sp>
      <p:sp>
        <p:nvSpPr>
          <p:cNvPr id="2055" name="Rectangle 10"/>
          <p:cNvSpPr>
            <a:spLocks noChangeArrowheads="1"/>
          </p:cNvSpPr>
          <p:nvPr/>
        </p:nvSpPr>
        <p:spPr bwMode="auto">
          <a:xfrm>
            <a:off x="647700" y="245536"/>
            <a:ext cx="7581900" cy="602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br>
              <a:rPr lang="en-US" sz="2800" b="1" dirty="0">
                <a:solidFill>
                  <a:srgbClr val="000000"/>
                </a:solidFill>
              </a:rPr>
            </a:br>
            <a:br>
              <a:rPr lang="en-US" sz="2800" b="1" dirty="0">
                <a:solidFill>
                  <a:srgbClr val="000000"/>
                </a:solidFill>
              </a:rPr>
            </a:br>
            <a:endParaRPr lang="en-US" sz="2800" b="1" dirty="0">
              <a:solidFill>
                <a:srgbClr val="000000"/>
              </a:solidFill>
            </a:endParaRPr>
          </a:p>
          <a:p>
            <a:pPr algn="ctr" fontAlgn="base">
              <a:spcBef>
                <a:spcPct val="0"/>
              </a:spcBef>
              <a:spcAft>
                <a:spcPct val="0"/>
              </a:spcAft>
            </a:pPr>
            <a:endParaRPr lang="en-US" sz="2800" b="1" dirty="0">
              <a:solidFill>
                <a:srgbClr val="000000"/>
              </a:solidFill>
            </a:endParaRPr>
          </a:p>
          <a:p>
            <a:pPr algn="ctr" fontAlgn="base">
              <a:spcBef>
                <a:spcPct val="0"/>
              </a:spcBef>
              <a:spcAft>
                <a:spcPct val="0"/>
              </a:spcAft>
            </a:pPr>
            <a:endParaRPr lang="en-US" sz="2800" b="1" dirty="0">
              <a:solidFill>
                <a:srgbClr val="000000"/>
              </a:solidFill>
            </a:endParaRPr>
          </a:p>
          <a:p>
            <a:pPr algn="ctr" fontAlgn="base">
              <a:spcBef>
                <a:spcPct val="0"/>
              </a:spcBef>
              <a:spcAft>
                <a:spcPct val="0"/>
              </a:spcAft>
            </a:pPr>
            <a:endParaRPr lang="en-US" sz="2000" b="1" dirty="0">
              <a:solidFill>
                <a:srgbClr val="000000"/>
              </a:solidFill>
              <a:latin typeface="Times New Roman" pitchFamily="18" charset="0"/>
              <a:cs typeface="Times New Roman" pitchFamily="18" charset="0"/>
            </a:endParaRPr>
          </a:p>
          <a:p>
            <a:pPr algn="ctr">
              <a:lnSpc>
                <a:spcPct val="115000"/>
              </a:lnSpc>
              <a:spcAft>
                <a:spcPts val="1000"/>
              </a:spcAft>
            </a:pPr>
            <a:r>
              <a:rPr lang="en-US" sz="2000" b="1" dirty="0">
                <a:latin typeface="Arial" panose="020B0604020202020204" pitchFamily="34" charset="0"/>
                <a:ea typeface="Calibri" panose="020F0502020204030204" pitchFamily="34" charset="0"/>
                <a:cs typeface="Times New Roman" panose="02020603050405020304" pitchFamily="18" charset="0"/>
              </a:rPr>
              <a:t>PRESENTATION OF THE CASE .</a:t>
            </a:r>
          </a:p>
          <a:p>
            <a:pPr algn="ctr">
              <a:lnSpc>
                <a:spcPct val="115000"/>
              </a:lnSpc>
              <a:spcAft>
                <a:spcPts val="1000"/>
              </a:spcAft>
            </a:pPr>
            <a:r>
              <a:rPr lang="en-US" sz="2000" b="1" dirty="0">
                <a:latin typeface="Arial" panose="020B0604020202020204" pitchFamily="34" charset="0"/>
                <a:ea typeface="Calibri" panose="020F0502020204030204" pitchFamily="34" charset="0"/>
                <a:cs typeface="Times New Roman" panose="02020603050405020304" pitchFamily="18" charset="0"/>
              </a:rPr>
              <a:t> MANAGING FINANCIAL INVESTIGATIONS (INTERMIDIATE )PROGRAMME </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fontAlgn="base">
              <a:spcBef>
                <a:spcPct val="0"/>
              </a:spcBef>
              <a:spcAft>
                <a:spcPct val="0"/>
              </a:spcAft>
            </a:pPr>
            <a:endParaRPr lang="en-US" sz="2800" b="1" dirty="0">
              <a:solidFill>
                <a:srgbClr val="000000"/>
              </a:solidFill>
              <a:cs typeface="Times New Roman" pitchFamily="18" charset="0"/>
            </a:endParaRPr>
          </a:p>
          <a:p>
            <a:pPr algn="ctr" fontAlgn="base">
              <a:spcBef>
                <a:spcPct val="0"/>
              </a:spcBef>
              <a:spcAft>
                <a:spcPct val="0"/>
              </a:spcAft>
            </a:pPr>
            <a:endParaRPr lang="en-US" sz="2800" b="1" dirty="0">
              <a:solidFill>
                <a:srgbClr val="000000"/>
              </a:solidFill>
              <a:cs typeface="Times New Roman" pitchFamily="18" charset="0"/>
            </a:endParaRPr>
          </a:p>
          <a:p>
            <a:pPr fontAlgn="base">
              <a:spcBef>
                <a:spcPct val="0"/>
              </a:spcBef>
              <a:spcAft>
                <a:spcPct val="0"/>
              </a:spcAft>
            </a:pPr>
            <a:endParaRPr lang="en-US" sz="2400" b="1" dirty="0">
              <a:solidFill>
                <a:prstClr val="black"/>
              </a:solidFill>
              <a:ea typeface="+mj-ea"/>
              <a:cs typeface="+mj-cs"/>
            </a:endParaRPr>
          </a:p>
          <a:p>
            <a:pPr algn="ctr">
              <a:lnSpc>
                <a:spcPct val="115000"/>
              </a:lnSpc>
              <a:spcAft>
                <a:spcPts val="1000"/>
              </a:spcAft>
            </a:pPr>
            <a:r>
              <a:rPr lang="en-US" sz="2400" b="1" dirty="0">
                <a:solidFill>
                  <a:prstClr val="black"/>
                </a:solidFill>
                <a:ea typeface="+mj-ea"/>
                <a:cs typeface="Times New Roman" pitchFamily="18" charset="0"/>
              </a:rPr>
              <a:t>Prepared by: </a:t>
            </a:r>
            <a:r>
              <a:rPr lang="en-US" sz="2000" dirty="0">
                <a:latin typeface="Arial" panose="020B0604020202020204" pitchFamily="34" charset="0"/>
                <a:ea typeface="Calibri" panose="020F0502020204030204" pitchFamily="34" charset="0"/>
                <a:cs typeface="Times New Roman" panose="02020603050405020304" pitchFamily="18" charset="0"/>
              </a:rPr>
              <a:t>MEDALAKINI EMMANUEL (LEGAL COUNSEL</a:t>
            </a:r>
            <a:r>
              <a:rPr lang="en-US" sz="2400" dirty="0">
                <a:latin typeface="Arial" panose="020B0604020202020204" pitchFamily="34" charset="0"/>
                <a:ea typeface="Calibri" panose="020F0502020204030204" pitchFamily="34"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fontAlgn="base">
              <a:spcBef>
                <a:spcPct val="0"/>
              </a:spcBef>
              <a:spcAft>
                <a:spcPct val="0"/>
              </a:spcAft>
            </a:pPr>
            <a:r>
              <a:rPr lang="en-US" sz="2400" b="1" dirty="0">
                <a:solidFill>
                  <a:prstClr val="black"/>
                </a:solidFill>
                <a:ea typeface="+mj-ea"/>
                <a:cs typeface="Times New Roman" pitchFamily="18" charset="0"/>
              </a:rPr>
              <a:t>                                </a:t>
            </a:r>
            <a:r>
              <a:rPr lang="en-US" sz="2400" b="1" dirty="0">
                <a:solidFill>
                  <a:srgbClr val="FF0000"/>
                </a:solidFill>
                <a:ea typeface="+mj-ea"/>
                <a:cs typeface="Times New Roman" pitchFamily="18" charset="0"/>
              </a:rPr>
              <a:t>November  2024</a:t>
            </a:r>
          </a:p>
        </p:txBody>
      </p:sp>
      <p:pic>
        <p:nvPicPr>
          <p:cNvPr id="2056" name="Picture 1" descr="Description: 300 DPI FULL COLOUR TRA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5328" y="381000"/>
            <a:ext cx="45450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653989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pPr algn="just"/>
            <a:r>
              <a:rPr lang="en-US" dirty="0"/>
              <a:t>3. Examination and analysis of the mobile phones owned by JOHN </a:t>
            </a:r>
            <a:r>
              <a:rPr lang="en-US" dirty="0" err="1"/>
              <a:t>JOHN</a:t>
            </a:r>
            <a:r>
              <a:rPr lang="en-US" dirty="0"/>
              <a:t> it was found with a picture of a bank  deposit slip received via WhatsApp from CHACHA PAPAA  indicating  amount of money worth TZS 40,000,000/=to have been deposited in the bank account of JOHN </a:t>
            </a:r>
            <a:r>
              <a:rPr lang="en-US" dirty="0" err="1"/>
              <a:t>JOHN</a:t>
            </a:r>
            <a:r>
              <a:rPr lang="en-US" dirty="0"/>
              <a:t>  ABC  bank  by CHACHA PAPAA as advance payment of the consignment</a:t>
            </a:r>
          </a:p>
        </p:txBody>
      </p:sp>
    </p:spTree>
    <p:extLst>
      <p:ext uri="{BB962C8B-B14F-4D97-AF65-F5344CB8AC3E}">
        <p14:creationId xmlns:p14="http://schemas.microsoft.com/office/powerpoint/2010/main" val="188110245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pPr algn="just"/>
            <a:r>
              <a:rPr lang="en-US" dirty="0"/>
              <a:t>4. Investigators immediately confirmed   with bank and found the money was still at JOHN’S account, immediately TRA ordered to freeze the bank account pending the court order which was obtained letter.</a:t>
            </a:r>
          </a:p>
          <a:p>
            <a:endParaRPr lang="en-US" dirty="0"/>
          </a:p>
        </p:txBody>
      </p:sp>
    </p:spTree>
    <p:extLst>
      <p:ext uri="{BB962C8B-B14F-4D97-AF65-F5344CB8AC3E}">
        <p14:creationId xmlns:p14="http://schemas.microsoft.com/office/powerpoint/2010/main" val="69848325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r>
              <a:rPr lang="en-US" dirty="0"/>
              <a:t>5. Further, Examination and analysis of the mobile phone owned by </a:t>
            </a:r>
            <a:r>
              <a:rPr lang="en-US" b="1" dirty="0"/>
              <a:t>JOHN </a:t>
            </a:r>
            <a:r>
              <a:rPr lang="en-US" b="1" dirty="0" err="1"/>
              <a:t>JOHN</a:t>
            </a:r>
            <a:r>
              <a:rPr lang="en-US" b="1" dirty="0"/>
              <a:t> </a:t>
            </a:r>
            <a:r>
              <a:rPr lang="en-US" dirty="0"/>
              <a:t>was found with conversation between him and  </a:t>
            </a:r>
            <a:r>
              <a:rPr lang="en-US" b="1" dirty="0"/>
              <a:t>MANGI JUMA </a:t>
            </a:r>
            <a:r>
              <a:rPr lang="en-US" dirty="0"/>
              <a:t>the (ship  crew) regarding the mode of smuggling the goods. </a:t>
            </a:r>
          </a:p>
        </p:txBody>
      </p:sp>
    </p:spTree>
    <p:extLst>
      <p:ext uri="{BB962C8B-B14F-4D97-AF65-F5344CB8AC3E}">
        <p14:creationId xmlns:p14="http://schemas.microsoft.com/office/powerpoint/2010/main" val="25066844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pPr lvl="0" algn="just"/>
            <a:r>
              <a:rPr lang="en-US" dirty="0"/>
              <a:t>6. Investigators confirmed with the mobile operator in respect of the Sim card found in  the mobile phone owned by JOHN </a:t>
            </a:r>
            <a:r>
              <a:rPr lang="en-US" dirty="0" err="1"/>
              <a:t>JOHN</a:t>
            </a:r>
            <a:r>
              <a:rPr lang="en-US" dirty="0"/>
              <a:t> it was revealed to be  registered in his named as per report from the service provider.</a:t>
            </a:r>
          </a:p>
          <a:p>
            <a:pPr lvl="0" algn="just"/>
            <a:r>
              <a:rPr lang="en-US" dirty="0"/>
              <a:t>7. Investigators also confirmed with custom department to verify in their data system in respect of the said consignment but nothing was traced regarding goods.</a:t>
            </a:r>
          </a:p>
        </p:txBody>
      </p:sp>
    </p:spTree>
    <p:extLst>
      <p:ext uri="{BB962C8B-B14F-4D97-AF65-F5344CB8AC3E}">
        <p14:creationId xmlns:p14="http://schemas.microsoft.com/office/powerpoint/2010/main" val="28451827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Investigtion</a:t>
            </a:r>
            <a:r>
              <a:rPr lang="en-US" dirty="0"/>
              <a:t> </a:t>
            </a:r>
          </a:p>
        </p:txBody>
      </p:sp>
      <p:sp>
        <p:nvSpPr>
          <p:cNvPr id="3" name="Content Placeholder 2"/>
          <p:cNvSpPr>
            <a:spLocks noGrp="1"/>
          </p:cNvSpPr>
          <p:nvPr>
            <p:ph idx="1"/>
          </p:nvPr>
        </p:nvSpPr>
        <p:spPr/>
        <p:txBody>
          <a:bodyPr/>
          <a:lstStyle/>
          <a:p>
            <a:pPr algn="just"/>
            <a:r>
              <a:rPr lang="en-US" dirty="0"/>
              <a:t>7. Investigators confirmed  with  Tanzania Shipping Agency Corporation (TASAC) to confirm the owner of the ship which was confirmed  to be owned by  MANGI ( THE CREW)  as per  report from TASAC</a:t>
            </a:r>
          </a:p>
          <a:p>
            <a:pPr algn="just"/>
            <a:r>
              <a:rPr lang="en-US" dirty="0"/>
              <a:t>8. Tax evaded was computed at the tune of  TZS  121,436,690/= accordingly</a:t>
            </a:r>
          </a:p>
          <a:p>
            <a:endParaRPr lang="en-US" dirty="0"/>
          </a:p>
          <a:p>
            <a:endParaRPr lang="en-US" dirty="0"/>
          </a:p>
        </p:txBody>
      </p:sp>
    </p:spTree>
    <p:extLst>
      <p:ext uri="{BB962C8B-B14F-4D97-AF65-F5344CB8AC3E}">
        <p14:creationId xmlns:p14="http://schemas.microsoft.com/office/powerpoint/2010/main" val="304545671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pPr lvl="0"/>
            <a:r>
              <a:rPr lang="en-US" dirty="0"/>
              <a:t>9. All witness statement were recorded </a:t>
            </a:r>
          </a:p>
        </p:txBody>
      </p:sp>
    </p:spTree>
    <p:extLst>
      <p:ext uri="{BB962C8B-B14F-4D97-AF65-F5344CB8AC3E}">
        <p14:creationId xmlns:p14="http://schemas.microsoft.com/office/powerpoint/2010/main" val="165207079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CHARGES BEFORE THE COURT </a:t>
            </a:r>
            <a:endParaRPr lang="en-US" dirty="0"/>
          </a:p>
        </p:txBody>
      </p:sp>
      <p:sp>
        <p:nvSpPr>
          <p:cNvPr id="3" name="Content Placeholder 2"/>
          <p:cNvSpPr>
            <a:spLocks noGrp="1"/>
          </p:cNvSpPr>
          <p:nvPr>
            <p:ph idx="1"/>
          </p:nvPr>
        </p:nvSpPr>
        <p:spPr/>
        <p:txBody>
          <a:bodyPr/>
          <a:lstStyle/>
          <a:p>
            <a:pPr lvl="0"/>
            <a:r>
              <a:rPr lang="en-US" b="1" dirty="0"/>
              <a:t>FRAUDULENT TAX EVASION</a:t>
            </a:r>
            <a:r>
              <a:rPr lang="en-US" dirty="0"/>
              <a:t> Contrary to Section 148(e) of the Customs (Management and Tariff) Act [Cap. 403 R.E. 2019] for both of accused </a:t>
            </a:r>
          </a:p>
          <a:p>
            <a:r>
              <a:rPr lang="en-US" b="1" dirty="0"/>
              <a:t>FOUND IN POSSESSION OF THE UNCUSTOMED GOODS</a:t>
            </a:r>
            <a:r>
              <a:rPr lang="en-US" dirty="0"/>
              <a:t> Contrary to Section 146(d) (iii)of the Customs (Management and Tariff) Act [Cap. 403 R.E. 2019] for both accused </a:t>
            </a:r>
          </a:p>
          <a:p>
            <a:pPr lvl="0"/>
            <a:endParaRPr lang="en-US" dirty="0"/>
          </a:p>
        </p:txBody>
      </p:sp>
    </p:spTree>
    <p:extLst>
      <p:ext uri="{BB962C8B-B14F-4D97-AF65-F5344CB8AC3E}">
        <p14:creationId xmlns:p14="http://schemas.microsoft.com/office/powerpoint/2010/main" val="28063287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Charges </a:t>
            </a:r>
          </a:p>
        </p:txBody>
      </p:sp>
      <p:sp>
        <p:nvSpPr>
          <p:cNvPr id="3" name="Content Placeholder 2"/>
          <p:cNvSpPr>
            <a:spLocks noGrp="1"/>
          </p:cNvSpPr>
          <p:nvPr>
            <p:ph idx="1"/>
          </p:nvPr>
        </p:nvSpPr>
        <p:spPr/>
        <p:txBody>
          <a:bodyPr/>
          <a:lstStyle/>
          <a:p>
            <a:r>
              <a:rPr lang="en-US" b="1" dirty="0"/>
              <a:t>MONEY LOUNDERING </a:t>
            </a:r>
            <a:r>
              <a:rPr lang="en-US" dirty="0"/>
              <a:t>Contrary to Section of the Anti-Money Laundering Act ( [Cap. 423 R.E. 2022] read together with paragraph 11 of the 1</a:t>
            </a:r>
            <a:r>
              <a:rPr lang="en-US" baseline="30000" dirty="0"/>
              <a:t>st</a:t>
            </a:r>
            <a:r>
              <a:rPr lang="en-US" dirty="0"/>
              <a:t> Schedule and Section 57(1) and 60(2) both of Economic and Organized Crimes Control Act [CAP 200 R.E 2019]. For both </a:t>
            </a:r>
          </a:p>
          <a:p>
            <a:endParaRPr lang="en-US" dirty="0"/>
          </a:p>
        </p:txBody>
      </p:sp>
    </p:spTree>
    <p:extLst>
      <p:ext uri="{BB962C8B-B14F-4D97-AF65-F5344CB8AC3E}">
        <p14:creationId xmlns:p14="http://schemas.microsoft.com/office/powerpoint/2010/main" val="406904993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PROCEEDINGS AT THE COURT AND PLEA BARGAIN</a:t>
            </a:r>
            <a:endParaRPr lang="en-US" dirty="0"/>
          </a:p>
        </p:txBody>
      </p:sp>
      <p:sp>
        <p:nvSpPr>
          <p:cNvPr id="3" name="Content Placeholder 2"/>
          <p:cNvSpPr>
            <a:spLocks noGrp="1"/>
          </p:cNvSpPr>
          <p:nvPr>
            <p:ph idx="1"/>
          </p:nvPr>
        </p:nvSpPr>
        <p:spPr/>
        <p:txBody>
          <a:bodyPr/>
          <a:lstStyle/>
          <a:p>
            <a:r>
              <a:rPr lang="en-US" dirty="0"/>
              <a:t>The two accused were arraigned at the court and in the course of proceeding they requested for Plea Bargain negotiation. </a:t>
            </a:r>
          </a:p>
          <a:p>
            <a:r>
              <a:rPr lang="en-US" dirty="0"/>
              <a:t>The plea bargain session were convened between the Director of Public Prosecution (DPP),  TRA and accused person  represented by their legal counsel</a:t>
            </a:r>
          </a:p>
        </p:txBody>
      </p:sp>
    </p:spTree>
    <p:extLst>
      <p:ext uri="{BB962C8B-B14F-4D97-AF65-F5344CB8AC3E}">
        <p14:creationId xmlns:p14="http://schemas.microsoft.com/office/powerpoint/2010/main" val="308645434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 BARGAIN </a:t>
            </a:r>
          </a:p>
        </p:txBody>
      </p:sp>
      <p:sp>
        <p:nvSpPr>
          <p:cNvPr id="3" name="Content Placeholder 2"/>
          <p:cNvSpPr>
            <a:spLocks noGrp="1"/>
          </p:cNvSpPr>
          <p:nvPr>
            <p:ph idx="1"/>
          </p:nvPr>
        </p:nvSpPr>
        <p:spPr/>
        <p:txBody>
          <a:bodyPr/>
          <a:lstStyle/>
          <a:p>
            <a:r>
              <a:rPr lang="en-US" dirty="0"/>
              <a:t>The session were successfully conducted and plea agreement was signed  with the following terms</a:t>
            </a:r>
          </a:p>
          <a:p>
            <a:pPr lvl="0"/>
            <a:r>
              <a:rPr lang="en-US" dirty="0"/>
              <a:t>1. Accused to be convicted of all three counts and sentenced to serve twenty four months imprisonment.</a:t>
            </a:r>
          </a:p>
          <a:p>
            <a:pPr lvl="0"/>
            <a:r>
              <a:rPr lang="en-US" dirty="0"/>
              <a:t>2. To pay all tax evaded </a:t>
            </a:r>
          </a:p>
          <a:p>
            <a:endParaRPr lang="en-US" dirty="0"/>
          </a:p>
        </p:txBody>
      </p:sp>
    </p:spTree>
    <p:extLst>
      <p:ext uri="{BB962C8B-B14F-4D97-AF65-F5344CB8AC3E}">
        <p14:creationId xmlns:p14="http://schemas.microsoft.com/office/powerpoint/2010/main" val="186936458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mn-lt"/>
              </a:rPr>
              <a:t>Coverage</a:t>
            </a:r>
            <a:br>
              <a:rPr lang="en-US" dirty="0"/>
            </a:br>
            <a:endParaRPr lang="en-US" dirty="0"/>
          </a:p>
        </p:txBody>
      </p:sp>
      <p:sp>
        <p:nvSpPr>
          <p:cNvPr id="3" name="Content Placeholder 2"/>
          <p:cNvSpPr>
            <a:spLocks noGrp="1"/>
          </p:cNvSpPr>
          <p:nvPr>
            <p:ph idx="1"/>
          </p:nvPr>
        </p:nvSpPr>
        <p:spPr>
          <a:xfrm>
            <a:off x="457200" y="1143000"/>
            <a:ext cx="8686800" cy="4988984"/>
          </a:xfrm>
        </p:spPr>
        <p:txBody>
          <a:bodyPr/>
          <a:lstStyle/>
          <a:p>
            <a:pPr marL="514350" indent="-514350">
              <a:buFont typeface="+mj-lt"/>
              <a:buAutoNum type="arabicPeriod"/>
            </a:pPr>
            <a:r>
              <a:rPr lang="en-US" dirty="0">
                <a:cs typeface="Times New Roman" pitchFamily="18" charset="0"/>
              </a:rPr>
              <a:t>Brief facts of the case</a:t>
            </a:r>
          </a:p>
          <a:p>
            <a:pPr marL="514350" indent="-514350">
              <a:buFont typeface="+mj-lt"/>
              <a:buAutoNum type="arabicPeriod"/>
            </a:pPr>
            <a:r>
              <a:rPr lang="cy-GB" dirty="0">
                <a:cs typeface="Times New Roman" pitchFamily="18" charset="0"/>
              </a:rPr>
              <a:t>Investigation process/findings </a:t>
            </a:r>
          </a:p>
          <a:p>
            <a:pPr marL="514350" indent="-514350">
              <a:buFont typeface="+mj-lt"/>
              <a:buAutoNum type="arabicPeriod"/>
            </a:pPr>
            <a:r>
              <a:rPr lang="cy-GB" dirty="0">
                <a:cs typeface="Times New Roman" pitchFamily="18" charset="0"/>
              </a:rPr>
              <a:t>Offences charged </a:t>
            </a:r>
          </a:p>
          <a:p>
            <a:pPr marL="514350" indent="-514350">
              <a:buFont typeface="+mj-lt"/>
              <a:buAutoNum type="arabicPeriod"/>
            </a:pPr>
            <a:r>
              <a:rPr lang="cy-GB" dirty="0">
                <a:cs typeface="Times New Roman" pitchFamily="18" charset="0"/>
              </a:rPr>
              <a:t>Court Proceedings </a:t>
            </a:r>
          </a:p>
          <a:p>
            <a:pPr marL="514350" indent="-514350">
              <a:buFont typeface="+mj-lt"/>
              <a:buAutoNum type="arabicPeriod"/>
            </a:pPr>
            <a:r>
              <a:rPr lang="cy-GB" dirty="0">
                <a:cs typeface="Times New Roman" pitchFamily="18" charset="0"/>
              </a:rPr>
              <a:t>Plea agreement </a:t>
            </a:r>
          </a:p>
          <a:p>
            <a:pPr marL="514350" indent="-514350">
              <a:buFont typeface="+mj-lt"/>
              <a:buAutoNum type="arabicPeriod"/>
            </a:pPr>
            <a:r>
              <a:rPr lang="en-US" dirty="0">
                <a:cs typeface="Times New Roman" pitchFamily="18" charset="0"/>
              </a:rPr>
              <a:t>Investigation faults </a:t>
            </a:r>
          </a:p>
        </p:txBody>
      </p:sp>
    </p:spTree>
    <p:extLst>
      <p:ext uri="{BB962C8B-B14F-4D97-AF65-F5344CB8AC3E}">
        <p14:creationId xmlns:p14="http://schemas.microsoft.com/office/powerpoint/2010/main" val="20658072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 BARGAIN</a:t>
            </a:r>
          </a:p>
        </p:txBody>
      </p:sp>
      <p:sp>
        <p:nvSpPr>
          <p:cNvPr id="3" name="Content Placeholder 2"/>
          <p:cNvSpPr>
            <a:spLocks noGrp="1"/>
          </p:cNvSpPr>
          <p:nvPr>
            <p:ph idx="1"/>
          </p:nvPr>
        </p:nvSpPr>
        <p:spPr/>
        <p:txBody>
          <a:bodyPr/>
          <a:lstStyle/>
          <a:p>
            <a:pPr lvl="0"/>
            <a:r>
              <a:rPr lang="en-US" dirty="0"/>
              <a:t>3. Forfeiture of all gallons of cooking oil being the subject matter of the offence </a:t>
            </a:r>
          </a:p>
          <a:p>
            <a:pPr lvl="0"/>
            <a:r>
              <a:rPr lang="en-US" dirty="0"/>
              <a:t>4. Forfeiture of  the ship as instrumentality for conveying the smuggled goods</a:t>
            </a:r>
          </a:p>
          <a:p>
            <a:r>
              <a:rPr lang="en-US" b="1" dirty="0"/>
              <a:t>The registration of plea agreement to court will be done on the next session of the court  for execution of the terms.</a:t>
            </a:r>
            <a:endParaRPr lang="en-US" dirty="0"/>
          </a:p>
          <a:p>
            <a:pPr lvl="0"/>
            <a:endParaRPr lang="en-US" dirty="0"/>
          </a:p>
        </p:txBody>
      </p:sp>
    </p:spTree>
    <p:extLst>
      <p:ext uri="{BB962C8B-B14F-4D97-AF65-F5344CB8AC3E}">
        <p14:creationId xmlns:p14="http://schemas.microsoft.com/office/powerpoint/2010/main" val="137710574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FAULTS</a:t>
            </a:r>
          </a:p>
        </p:txBody>
      </p:sp>
      <p:sp>
        <p:nvSpPr>
          <p:cNvPr id="3" name="Content Placeholder 2"/>
          <p:cNvSpPr>
            <a:spLocks noGrp="1"/>
          </p:cNvSpPr>
          <p:nvPr>
            <p:ph idx="1"/>
          </p:nvPr>
        </p:nvSpPr>
        <p:spPr/>
        <p:txBody>
          <a:bodyPr/>
          <a:lstStyle/>
          <a:p>
            <a:r>
              <a:rPr lang="en-US" dirty="0"/>
              <a:t>1. Failure to apprehend CHACHA PAPAA who was to receive the goods as is also a potential suspects</a:t>
            </a:r>
          </a:p>
          <a:p>
            <a:r>
              <a:rPr lang="en-US" dirty="0"/>
              <a:t>2. Failure to examine </a:t>
            </a:r>
            <a:r>
              <a:rPr lang="en-US" dirty="0" err="1"/>
              <a:t>Mangi</a:t>
            </a:r>
            <a:r>
              <a:rPr lang="en-US" dirty="0"/>
              <a:t> </a:t>
            </a:r>
            <a:r>
              <a:rPr lang="en-US" dirty="0" err="1"/>
              <a:t>Juma</a:t>
            </a:r>
            <a:r>
              <a:rPr lang="en-US" dirty="0"/>
              <a:t> phones as it was locked we could gather much information  </a:t>
            </a:r>
          </a:p>
          <a:p>
            <a:endParaRPr lang="en-US" dirty="0"/>
          </a:p>
        </p:txBody>
      </p:sp>
    </p:spTree>
    <p:extLst>
      <p:ext uri="{BB962C8B-B14F-4D97-AF65-F5344CB8AC3E}">
        <p14:creationId xmlns:p14="http://schemas.microsoft.com/office/powerpoint/2010/main" val="60220499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457200" y="304800"/>
            <a:ext cx="8229600" cy="5827184"/>
          </a:xfrm>
        </p:spPr>
        <p:txBody>
          <a:bodyPr/>
          <a:lstStyle/>
          <a:p>
            <a:pPr algn="ctr" eaLnBrk="1" hangingPunct="1">
              <a:buFont typeface="Wingdings" pitchFamily="2" charset="2"/>
              <a:buNone/>
            </a:pPr>
            <a:endParaRPr lang="en-GB" dirty="0"/>
          </a:p>
          <a:p>
            <a:pPr algn="ctr" eaLnBrk="1" hangingPunct="1">
              <a:buFont typeface="Wingdings" pitchFamily="2" charset="2"/>
              <a:buNone/>
            </a:pPr>
            <a:endParaRPr lang="en-GB" sz="4000" dirty="0"/>
          </a:p>
          <a:p>
            <a:pPr algn="ctr" eaLnBrk="1" hangingPunct="1">
              <a:buFont typeface="Wingdings" pitchFamily="2" charset="2"/>
              <a:buNone/>
            </a:pPr>
            <a:endParaRPr lang="en-GB" sz="4000" dirty="0"/>
          </a:p>
          <a:p>
            <a:pPr algn="ctr" eaLnBrk="1" hangingPunct="1">
              <a:buFont typeface="Wingdings" pitchFamily="2" charset="2"/>
              <a:buNone/>
            </a:pPr>
            <a:endParaRPr lang="en-GB" sz="4000" dirty="0"/>
          </a:p>
        </p:txBody>
      </p:sp>
      <p:pic>
        <p:nvPicPr>
          <p:cNvPr id="348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591" y="3505200"/>
            <a:ext cx="47529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 y="1600202"/>
            <a:ext cx="8458200" cy="646331"/>
          </a:xfrm>
          <a:prstGeom prst="rect">
            <a:avLst/>
          </a:prstGeom>
        </p:spPr>
        <p:txBody>
          <a:bodyPr>
            <a:spAutoFit/>
          </a:bodyPr>
          <a:lstStyle/>
          <a:p>
            <a:pPr algn="ctr">
              <a:defRPr/>
            </a:pPr>
            <a:r>
              <a:rPr lang="en-US" sz="3600" b="1" kern="0" dirty="0">
                <a:solidFill>
                  <a:srgbClr val="006633"/>
                </a:solidFill>
                <a:latin typeface="Garamond"/>
              </a:rPr>
              <a:t>Thank you for your kind attention</a:t>
            </a:r>
            <a:endParaRPr lang="en-US" sz="3600" dirty="0">
              <a:solidFill>
                <a:srgbClr val="000000"/>
              </a:solidFill>
            </a:endParaRPr>
          </a:p>
        </p:txBody>
      </p:sp>
      <p:sp>
        <p:nvSpPr>
          <p:cNvPr id="4" name="Rectangle 3"/>
          <p:cNvSpPr/>
          <p:nvPr/>
        </p:nvSpPr>
        <p:spPr>
          <a:xfrm>
            <a:off x="533400" y="304800"/>
            <a:ext cx="7696200" cy="369332"/>
          </a:xfrm>
          <a:prstGeom prst="rect">
            <a:avLst/>
          </a:prstGeom>
        </p:spPr>
        <p:txBody>
          <a:bodyPr>
            <a:spAutoFit/>
          </a:bodyPr>
          <a:lstStyle/>
          <a:p>
            <a:pPr algn="ctr">
              <a:defRPr/>
            </a:pPr>
            <a:endParaRPr lang="en-US" dirty="0">
              <a:solidFill>
                <a:srgbClr val="000000"/>
              </a:solidFill>
            </a:endParaRPr>
          </a:p>
        </p:txBody>
      </p:sp>
    </p:spTree>
    <p:extLst>
      <p:ext uri="{BB962C8B-B14F-4D97-AF65-F5344CB8AC3E}">
        <p14:creationId xmlns:p14="http://schemas.microsoft.com/office/powerpoint/2010/main" val="93759090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Brief facts of the case </a:t>
            </a:r>
          </a:p>
        </p:txBody>
      </p:sp>
      <p:sp>
        <p:nvSpPr>
          <p:cNvPr id="3" name="Content Placeholder 2"/>
          <p:cNvSpPr>
            <a:spLocks noGrp="1"/>
          </p:cNvSpPr>
          <p:nvPr>
            <p:ph idx="1"/>
          </p:nvPr>
        </p:nvSpPr>
        <p:spPr/>
        <p:txBody>
          <a:bodyPr/>
          <a:lstStyle/>
          <a:p>
            <a:pPr algn="just"/>
            <a:r>
              <a:rPr lang="en-GB" dirty="0"/>
              <a:t>On 16/07/2024 Tax Investigation Manager –Tanzania Revenue Authority  received information from an informer that Huge consignment of smuggled goods were about to be offloaded from one ship/dhow at an-</a:t>
            </a:r>
            <a:r>
              <a:rPr lang="en-GB" dirty="0" err="1"/>
              <a:t>uthorized</a:t>
            </a:r>
            <a:r>
              <a:rPr lang="en-GB" dirty="0"/>
              <a:t> port entry located at </a:t>
            </a:r>
            <a:r>
              <a:rPr lang="en-GB" dirty="0" err="1"/>
              <a:t>Kunduchi</a:t>
            </a:r>
            <a:r>
              <a:rPr lang="en-GB" dirty="0"/>
              <a:t> beach area in Dar </a:t>
            </a:r>
            <a:r>
              <a:rPr lang="en-GB" dirty="0" err="1"/>
              <a:t>es</a:t>
            </a:r>
            <a:r>
              <a:rPr lang="en-GB" dirty="0"/>
              <a:t> Salaam Region</a:t>
            </a:r>
            <a:endParaRPr lang="en-US" dirty="0"/>
          </a:p>
        </p:txBody>
      </p:sp>
    </p:spTree>
    <p:extLst>
      <p:ext uri="{BB962C8B-B14F-4D97-AF65-F5344CB8AC3E}">
        <p14:creationId xmlns:p14="http://schemas.microsoft.com/office/powerpoint/2010/main" val="45071626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Facts </a:t>
            </a:r>
          </a:p>
        </p:txBody>
      </p:sp>
      <p:sp>
        <p:nvSpPr>
          <p:cNvPr id="3" name="Content Placeholder 2"/>
          <p:cNvSpPr>
            <a:spLocks noGrp="1"/>
          </p:cNvSpPr>
          <p:nvPr>
            <p:ph idx="1"/>
          </p:nvPr>
        </p:nvSpPr>
        <p:spPr/>
        <p:txBody>
          <a:bodyPr/>
          <a:lstStyle/>
          <a:p>
            <a:pPr algn="just"/>
            <a:r>
              <a:rPr lang="en-GB" dirty="0"/>
              <a:t>Investigation Manager accompanied by other Investigators and Police Officers immediately went to the scene of crime.  Upon arrival  they found a ship named  DUNIA TAMU with registration number TZ1212 docked at the said area</a:t>
            </a:r>
          </a:p>
          <a:p>
            <a:pPr algn="just"/>
            <a:r>
              <a:rPr lang="en-GB" dirty="0"/>
              <a:t>They approached the ship and introduced themselves  to the person in charge of the ship</a:t>
            </a:r>
            <a:endParaRPr lang="en-US" dirty="0"/>
          </a:p>
        </p:txBody>
      </p:sp>
    </p:spTree>
    <p:extLst>
      <p:ext uri="{BB962C8B-B14F-4D97-AF65-F5344CB8AC3E}">
        <p14:creationId xmlns:p14="http://schemas.microsoft.com/office/powerpoint/2010/main" val="218407777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Facts </a:t>
            </a:r>
          </a:p>
        </p:txBody>
      </p:sp>
      <p:sp>
        <p:nvSpPr>
          <p:cNvPr id="3" name="Content Placeholder 2"/>
          <p:cNvSpPr>
            <a:spLocks noGrp="1"/>
          </p:cNvSpPr>
          <p:nvPr>
            <p:ph idx="1"/>
          </p:nvPr>
        </p:nvSpPr>
        <p:spPr/>
        <p:txBody>
          <a:bodyPr/>
          <a:lstStyle/>
          <a:p>
            <a:r>
              <a:rPr lang="en-GB" dirty="0"/>
              <a:t>They signified their intention of conducting search and seizure  as they suspected the ship to carry smuggled/</a:t>
            </a:r>
            <a:r>
              <a:rPr lang="en-GB" dirty="0" err="1"/>
              <a:t>uncustomed</a:t>
            </a:r>
            <a:r>
              <a:rPr lang="en-GB" dirty="0"/>
              <a:t> goods. </a:t>
            </a:r>
          </a:p>
          <a:p>
            <a:r>
              <a:rPr lang="en-GB" b="1" dirty="0"/>
              <a:t>Search was conducted to the ship and revealed  the following</a:t>
            </a:r>
            <a:r>
              <a:rPr lang="en-GB" dirty="0"/>
              <a:t>.</a:t>
            </a:r>
          </a:p>
          <a:p>
            <a:r>
              <a:rPr lang="en-GB" dirty="0"/>
              <a:t>1. In the ship/Dhow there two person  the owner of smuggled goods named JOHN </a:t>
            </a:r>
            <a:r>
              <a:rPr lang="en-GB" dirty="0" err="1"/>
              <a:t>JOHN</a:t>
            </a:r>
            <a:r>
              <a:rPr lang="en-GB" dirty="0"/>
              <a:t>  and a crew named  MANGI JUMA</a:t>
            </a:r>
            <a:endParaRPr lang="en-US" dirty="0"/>
          </a:p>
          <a:p>
            <a:endParaRPr lang="en-US" dirty="0"/>
          </a:p>
        </p:txBody>
      </p:sp>
    </p:spTree>
    <p:extLst>
      <p:ext uri="{BB962C8B-B14F-4D97-AF65-F5344CB8AC3E}">
        <p14:creationId xmlns:p14="http://schemas.microsoft.com/office/powerpoint/2010/main" val="384953462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FACTS </a:t>
            </a:r>
          </a:p>
        </p:txBody>
      </p:sp>
      <p:sp>
        <p:nvSpPr>
          <p:cNvPr id="3" name="Content Placeholder 2"/>
          <p:cNvSpPr>
            <a:spLocks noGrp="1"/>
          </p:cNvSpPr>
          <p:nvPr>
            <p:ph idx="1"/>
          </p:nvPr>
        </p:nvSpPr>
        <p:spPr/>
        <p:txBody>
          <a:bodyPr/>
          <a:lstStyle/>
          <a:p>
            <a:pPr algn="just"/>
            <a:r>
              <a:rPr lang="en-US" dirty="0"/>
              <a:t>2.</a:t>
            </a:r>
            <a:r>
              <a:rPr lang="en-GB" dirty="0"/>
              <a:t> There was  also Eight Thousand  (8000) drums  of Cooking Oil each measuring 40 litres made from Indonesia</a:t>
            </a:r>
            <a:endParaRPr lang="en-US" dirty="0"/>
          </a:p>
          <a:p>
            <a:pPr algn="just"/>
            <a:r>
              <a:rPr lang="en-GB" dirty="0"/>
              <a:t>After completion of search, all drums of cooking oil, Ship  and Mobile phones of the two suspect  were seized in dully signed certificate of seizure.  </a:t>
            </a:r>
          </a:p>
          <a:p>
            <a:pPr algn="just"/>
            <a:r>
              <a:rPr lang="en-GB" dirty="0"/>
              <a:t> The two suspects were thereafter arrested and taken to nearest Police Station.</a:t>
            </a:r>
            <a:endParaRPr lang="en-US" dirty="0"/>
          </a:p>
        </p:txBody>
      </p:sp>
    </p:spTree>
    <p:extLst>
      <p:ext uri="{BB962C8B-B14F-4D97-AF65-F5344CB8AC3E}">
        <p14:creationId xmlns:p14="http://schemas.microsoft.com/office/powerpoint/2010/main" val="151385846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Facts </a:t>
            </a:r>
          </a:p>
        </p:txBody>
      </p:sp>
      <p:sp>
        <p:nvSpPr>
          <p:cNvPr id="3" name="Content Placeholder 2"/>
          <p:cNvSpPr>
            <a:spLocks noGrp="1"/>
          </p:cNvSpPr>
          <p:nvPr>
            <p:ph idx="1"/>
          </p:nvPr>
        </p:nvSpPr>
        <p:spPr/>
        <p:txBody>
          <a:bodyPr/>
          <a:lstStyle/>
          <a:p>
            <a:pPr algn="just"/>
            <a:r>
              <a:rPr lang="en-US" dirty="0"/>
              <a:t>The ship was taken for custody at Police marine   </a:t>
            </a:r>
          </a:p>
          <a:p>
            <a:pPr algn="just"/>
            <a:r>
              <a:rPr lang="en-US" dirty="0"/>
              <a:t>The 8000 drums of oil were taken to custom </a:t>
            </a:r>
            <a:r>
              <a:rPr lang="en-US" dirty="0" err="1"/>
              <a:t>wherehouse</a:t>
            </a:r>
            <a:r>
              <a:rPr lang="en-US" dirty="0"/>
              <a:t> for storage </a:t>
            </a:r>
          </a:p>
          <a:p>
            <a:pPr algn="just"/>
            <a:r>
              <a:rPr lang="en-US" dirty="0"/>
              <a:t>The two seized phone were taken to TRA forensic lab for  examination and analysis.</a:t>
            </a:r>
          </a:p>
        </p:txBody>
      </p:sp>
    </p:spTree>
    <p:extLst>
      <p:ext uri="{BB962C8B-B14F-4D97-AF65-F5344CB8AC3E}">
        <p14:creationId xmlns:p14="http://schemas.microsoft.com/office/powerpoint/2010/main" val="139248293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Investigation Process /findings </a:t>
            </a:r>
            <a:endParaRPr lang="en-US" dirty="0"/>
          </a:p>
        </p:txBody>
      </p:sp>
      <p:sp>
        <p:nvSpPr>
          <p:cNvPr id="3" name="Content Placeholder 2"/>
          <p:cNvSpPr>
            <a:spLocks noGrp="1"/>
          </p:cNvSpPr>
          <p:nvPr>
            <p:ph idx="1"/>
          </p:nvPr>
        </p:nvSpPr>
        <p:spPr/>
        <p:txBody>
          <a:bodyPr/>
          <a:lstStyle/>
          <a:p>
            <a:pPr algn="just"/>
            <a:r>
              <a:rPr lang="en-US" dirty="0"/>
              <a:t>1. The two suspects were interrogated and confessed in their statement  to be involved in the smuggling activities and that the said consignment was to be delivered by them to one person named CHACHA PAPAA who was supposed to come at  </a:t>
            </a:r>
            <a:r>
              <a:rPr lang="en-US" dirty="0" err="1"/>
              <a:t>kunduchi</a:t>
            </a:r>
            <a:r>
              <a:rPr lang="en-US" dirty="0"/>
              <a:t> beach to carry all drums ( investigators traced him but in vain to date )</a:t>
            </a:r>
          </a:p>
          <a:p>
            <a:endParaRPr lang="en-US" dirty="0"/>
          </a:p>
        </p:txBody>
      </p:sp>
    </p:spTree>
    <p:extLst>
      <p:ext uri="{BB962C8B-B14F-4D97-AF65-F5344CB8AC3E}">
        <p14:creationId xmlns:p14="http://schemas.microsoft.com/office/powerpoint/2010/main" val="386116900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a:t>
            </a:r>
          </a:p>
        </p:txBody>
      </p:sp>
      <p:sp>
        <p:nvSpPr>
          <p:cNvPr id="3" name="Content Placeholder 2"/>
          <p:cNvSpPr>
            <a:spLocks noGrp="1"/>
          </p:cNvSpPr>
          <p:nvPr>
            <p:ph idx="1"/>
          </p:nvPr>
        </p:nvSpPr>
        <p:spPr/>
        <p:txBody>
          <a:bodyPr/>
          <a:lstStyle/>
          <a:p>
            <a:pPr algn="just"/>
            <a:r>
              <a:rPr lang="en-US" dirty="0"/>
              <a:t>2. The seized suspicious cooking oil were  letter on examined and verified by  Tanzania Bureau  of Standard (TBS)  and confirmed in their report to be cooking oil which was fit for human consumption.</a:t>
            </a:r>
          </a:p>
          <a:p>
            <a:pPr marL="0" indent="0" algn="just">
              <a:buNone/>
            </a:pPr>
            <a:endParaRPr lang="en-US" dirty="0"/>
          </a:p>
          <a:p>
            <a:endParaRPr lang="en-US" dirty="0"/>
          </a:p>
        </p:txBody>
      </p:sp>
    </p:spTree>
    <p:extLst>
      <p:ext uri="{BB962C8B-B14F-4D97-AF65-F5344CB8AC3E}">
        <p14:creationId xmlns:p14="http://schemas.microsoft.com/office/powerpoint/2010/main" val="529302270"/>
      </p:ext>
    </p:extLst>
  </p:cSld>
  <p:clrMapOvr>
    <a:masterClrMapping/>
  </p:clrMapOvr>
  <p:transition spd="med"/>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3907</TotalTime>
  <Words>991</Words>
  <Application>Microsoft Office PowerPoint</Application>
  <PresentationFormat>On-screen Show (4:3)</PresentationFormat>
  <Paragraphs>78</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Garamond</vt:lpstr>
      <vt:lpstr>Tahoma</vt:lpstr>
      <vt:lpstr>Times New Roman</vt:lpstr>
      <vt:lpstr>Wingdings</vt:lpstr>
      <vt:lpstr>Edge</vt:lpstr>
      <vt:lpstr>PowerPoint Presentation</vt:lpstr>
      <vt:lpstr>Coverage </vt:lpstr>
      <vt:lpstr>Brief facts of the case </vt:lpstr>
      <vt:lpstr>Facts </vt:lpstr>
      <vt:lpstr>Facts </vt:lpstr>
      <vt:lpstr>FACTS </vt:lpstr>
      <vt:lpstr>Facts </vt:lpstr>
      <vt:lpstr>Investigation Process /findings </vt:lpstr>
      <vt:lpstr>Investigation </vt:lpstr>
      <vt:lpstr>Investigation </vt:lpstr>
      <vt:lpstr>Investigation </vt:lpstr>
      <vt:lpstr>Investigation </vt:lpstr>
      <vt:lpstr>Investigation </vt:lpstr>
      <vt:lpstr>Investigtion </vt:lpstr>
      <vt:lpstr>Investigation </vt:lpstr>
      <vt:lpstr>CHARGES BEFORE THE COURT </vt:lpstr>
      <vt:lpstr>Charges </vt:lpstr>
      <vt:lpstr>PROCEEDINGS AT THE COURT AND PLEA BARGAIN</vt:lpstr>
      <vt:lpstr>PLEA BARGAIN </vt:lpstr>
      <vt:lpstr>PLEA BARGAIN</vt:lpstr>
      <vt:lpstr>INVESTIGATION FAULTS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Diana Masalla</dc:creator>
  <cp:lastModifiedBy>Douglas Sloan</cp:lastModifiedBy>
  <cp:revision>216</cp:revision>
  <cp:lastPrinted>2019-07-23T09:32:05Z</cp:lastPrinted>
  <dcterms:created xsi:type="dcterms:W3CDTF">2019-07-22T13:50:15Z</dcterms:created>
  <dcterms:modified xsi:type="dcterms:W3CDTF">2024-11-18T12:56:55Z</dcterms:modified>
</cp:coreProperties>
</file>