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342" r:id="rId2"/>
    <p:sldId id="344" r:id="rId3"/>
    <p:sldId id="339" r:id="rId4"/>
    <p:sldId id="299" r:id="rId5"/>
    <p:sldId id="328" r:id="rId6"/>
    <p:sldId id="348" r:id="rId7"/>
    <p:sldId id="349" r:id="rId8"/>
    <p:sldId id="350" r:id="rId9"/>
    <p:sldId id="351" r:id="rId10"/>
    <p:sldId id="352" r:id="rId11"/>
    <p:sldId id="353" r:id="rId12"/>
    <p:sldId id="354" r:id="rId13"/>
    <p:sldId id="355" r:id="rId14"/>
    <p:sldId id="356" r:id="rId15"/>
    <p:sldId id="357" r:id="rId16"/>
    <p:sldId id="366" r:id="rId17"/>
    <p:sldId id="367" r:id="rId18"/>
    <p:sldId id="359" r:id="rId19"/>
    <p:sldId id="362" r:id="rId20"/>
    <p:sldId id="364" r:id="rId21"/>
    <p:sldId id="365" r:id="rId22"/>
    <p:sldId id="360" r:id="rId23"/>
    <p:sldId id="361" r:id="rId24"/>
    <p:sldId id="368" r:id="rId25"/>
    <p:sldId id="363" r:id="rId26"/>
    <p:sldId id="370" r:id="rId27"/>
    <p:sldId id="371" r:id="rId28"/>
    <p:sldId id="369" r:id="rId2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maina" initials="g" lastIdx="1" clrIdx="0">
    <p:extLst>
      <p:ext uri="{19B8F6BF-5375-455C-9EA6-DF929625EA0E}">
        <p15:presenceInfo xmlns:p15="http://schemas.microsoft.com/office/powerpoint/2012/main" userId="gmai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00"/>
    <a:srgbClr val="006666"/>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82" autoAdjust="0"/>
    <p:restoredTop sz="94660"/>
  </p:normalViewPr>
  <p:slideViewPr>
    <p:cSldViewPr snapToGrid="0">
      <p:cViewPr varScale="1">
        <p:scale>
          <a:sx n="62" d="100"/>
          <a:sy n="62" d="100"/>
        </p:scale>
        <p:origin x="848" y="2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8-11T09:59:22.567" idx="1">
    <p:pos x="10" y="10"/>
    <p:text>The citation is EACC v Thomas Njogu [2019] eKLR</p:text>
    <p:extLst>
      <p:ext uri="{C676402C-5697-4E1C-873F-D02D1690AC5C}">
        <p15:threadingInfo xmlns:p15="http://schemas.microsoft.com/office/powerpoint/2012/main" timeZoneBias="-1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1" cy="466434"/>
          </a:xfrm>
          <a:prstGeom prst="rect">
            <a:avLst/>
          </a:prstGeom>
        </p:spPr>
        <p:txBody>
          <a:bodyPr vert="horz" lIns="93165" tIns="46582" rIns="93165" bIns="46582" rtlCol="0"/>
          <a:lstStyle>
            <a:lvl1pPr algn="l">
              <a:defRPr sz="1200"/>
            </a:lvl1pPr>
          </a:lstStyle>
          <a:p>
            <a:endParaRPr lang="en-US"/>
          </a:p>
        </p:txBody>
      </p:sp>
      <p:sp>
        <p:nvSpPr>
          <p:cNvPr id="3" name="Date Placeholder 2"/>
          <p:cNvSpPr>
            <a:spLocks noGrp="1"/>
          </p:cNvSpPr>
          <p:nvPr>
            <p:ph type="dt" idx="1"/>
          </p:nvPr>
        </p:nvSpPr>
        <p:spPr>
          <a:xfrm>
            <a:off x="3970938" y="1"/>
            <a:ext cx="3037841" cy="466434"/>
          </a:xfrm>
          <a:prstGeom prst="rect">
            <a:avLst/>
          </a:prstGeom>
        </p:spPr>
        <p:txBody>
          <a:bodyPr vert="horz" lIns="93165" tIns="46582" rIns="93165" bIns="46582" rtlCol="0"/>
          <a:lstStyle>
            <a:lvl1pPr algn="r">
              <a:defRPr sz="1200"/>
            </a:lvl1pPr>
          </a:lstStyle>
          <a:p>
            <a:fld id="{ECD60ADB-D012-43D1-AE48-CFD3C65BFCEB}" type="datetimeFigureOut">
              <a:rPr lang="en-US" smtClean="0"/>
              <a:t>11/18/2024</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65" tIns="46582" rIns="93165" bIns="46582" rtlCol="0" anchor="ctr"/>
          <a:lstStyle/>
          <a:p>
            <a:endParaRPr lang="en-US"/>
          </a:p>
        </p:txBody>
      </p:sp>
      <p:sp>
        <p:nvSpPr>
          <p:cNvPr id="5" name="Notes Placeholder 4"/>
          <p:cNvSpPr>
            <a:spLocks noGrp="1"/>
          </p:cNvSpPr>
          <p:nvPr>
            <p:ph type="body" sz="quarter" idx="3"/>
          </p:nvPr>
        </p:nvSpPr>
        <p:spPr>
          <a:xfrm>
            <a:off x="701041" y="4473892"/>
            <a:ext cx="5608320" cy="3660457"/>
          </a:xfrm>
          <a:prstGeom prst="rect">
            <a:avLst/>
          </a:prstGeom>
        </p:spPr>
        <p:txBody>
          <a:bodyPr vert="horz" lIns="93165" tIns="46582" rIns="93165" bIns="4658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1" cy="466433"/>
          </a:xfrm>
          <a:prstGeom prst="rect">
            <a:avLst/>
          </a:prstGeom>
        </p:spPr>
        <p:txBody>
          <a:bodyPr vert="horz" lIns="93165" tIns="46582" rIns="93165" bIns="46582"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1" cy="466433"/>
          </a:xfrm>
          <a:prstGeom prst="rect">
            <a:avLst/>
          </a:prstGeom>
        </p:spPr>
        <p:txBody>
          <a:bodyPr vert="horz" lIns="93165" tIns="46582" rIns="93165" bIns="46582" rtlCol="0" anchor="b"/>
          <a:lstStyle>
            <a:lvl1pPr algn="r">
              <a:defRPr sz="1200"/>
            </a:lvl1pPr>
          </a:lstStyle>
          <a:p>
            <a:fld id="{DDF537CF-8B0A-4681-A5C6-A648E19DA04E}" type="slidenum">
              <a:rPr lang="en-US" smtClean="0"/>
              <a:t>‹#›</a:t>
            </a:fld>
            <a:endParaRPr lang="en-US"/>
          </a:p>
        </p:txBody>
      </p:sp>
    </p:spTree>
    <p:extLst>
      <p:ext uri="{BB962C8B-B14F-4D97-AF65-F5344CB8AC3E}">
        <p14:creationId xmlns:p14="http://schemas.microsoft.com/office/powerpoint/2010/main" val="4109393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F537CF-8B0A-4681-A5C6-A648E19DA04E}" type="slidenum">
              <a:rPr lang="en-US" smtClean="0"/>
              <a:t>1</a:t>
            </a:fld>
            <a:endParaRPr lang="en-US"/>
          </a:p>
        </p:txBody>
      </p:sp>
    </p:spTree>
    <p:extLst>
      <p:ext uri="{BB962C8B-B14F-4D97-AF65-F5344CB8AC3E}">
        <p14:creationId xmlns:p14="http://schemas.microsoft.com/office/powerpoint/2010/main" val="2536391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F537CF-8B0A-4681-A5C6-A648E19DA04E}" type="slidenum">
              <a:rPr lang="en-US" smtClean="0"/>
              <a:t>4</a:t>
            </a:fld>
            <a:endParaRPr lang="en-US"/>
          </a:p>
        </p:txBody>
      </p:sp>
    </p:spTree>
    <p:extLst>
      <p:ext uri="{BB962C8B-B14F-4D97-AF65-F5344CB8AC3E}">
        <p14:creationId xmlns:p14="http://schemas.microsoft.com/office/powerpoint/2010/main" val="2536391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F537CF-8B0A-4681-A5C6-A648E19DA04E}" type="slidenum">
              <a:rPr lang="en-US" smtClean="0"/>
              <a:t>16</a:t>
            </a:fld>
            <a:endParaRPr lang="en-US" dirty="0"/>
          </a:p>
        </p:txBody>
      </p:sp>
    </p:spTree>
    <p:extLst>
      <p:ext uri="{BB962C8B-B14F-4D97-AF65-F5344CB8AC3E}">
        <p14:creationId xmlns:p14="http://schemas.microsoft.com/office/powerpoint/2010/main" val="2390761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F537CF-8B0A-4681-A5C6-A648E19DA04E}" type="slidenum">
              <a:rPr lang="en-US" smtClean="0"/>
              <a:t>17</a:t>
            </a:fld>
            <a:endParaRPr lang="en-US" dirty="0"/>
          </a:p>
        </p:txBody>
      </p:sp>
    </p:spTree>
    <p:extLst>
      <p:ext uri="{BB962C8B-B14F-4D97-AF65-F5344CB8AC3E}">
        <p14:creationId xmlns:p14="http://schemas.microsoft.com/office/powerpoint/2010/main" val="521162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F537CF-8B0A-4681-A5C6-A648E19DA04E}" type="slidenum">
              <a:rPr lang="en-US" smtClean="0"/>
              <a:t>24</a:t>
            </a:fld>
            <a:endParaRPr lang="en-US" dirty="0"/>
          </a:p>
        </p:txBody>
      </p:sp>
    </p:spTree>
    <p:extLst>
      <p:ext uri="{BB962C8B-B14F-4D97-AF65-F5344CB8AC3E}">
        <p14:creationId xmlns:p14="http://schemas.microsoft.com/office/powerpoint/2010/main" val="1445487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685640947"/>
      </p:ext>
    </p:extLst>
  </p:cSld>
  <p:clrMapOvr>
    <a:masterClrMapping/>
  </p:clrMapOvr>
  <p:transition spd="slow">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3DF59BF2-A3BE-4BAE-97A8-719A40A0275D}" type="datetime2">
              <a:rPr lang="en-GB">
                <a:solidFill>
                  <a:srgbClr val="333399"/>
                </a:solidFill>
              </a:rPr>
              <a:pPr>
                <a:defRPr/>
              </a:pPr>
              <a:t>Monday, 18 November 2024</a:t>
            </a:fld>
            <a:endParaRPr lang="en-US" dirty="0">
              <a:solidFill>
                <a:srgbClr val="333399"/>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EACC - On the Frontline Against Corruption </a:t>
            </a:r>
          </a:p>
        </p:txBody>
      </p:sp>
      <p:sp>
        <p:nvSpPr>
          <p:cNvPr id="6" name="Rectangle 6"/>
          <p:cNvSpPr>
            <a:spLocks noGrp="1" noChangeArrowheads="1"/>
          </p:cNvSpPr>
          <p:nvPr>
            <p:ph type="sldNum" sz="quarter" idx="12"/>
          </p:nvPr>
        </p:nvSpPr>
        <p:spPr>
          <a:ln/>
        </p:spPr>
        <p:txBody>
          <a:bodyPr/>
          <a:lstStyle>
            <a:lvl1pPr>
              <a:defRPr/>
            </a:lvl1pPr>
          </a:lstStyle>
          <a:p>
            <a:fld id="{0AA265D3-AAA0-48B3-8227-1F40FFA64073}"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1486157560"/>
      </p:ext>
    </p:extLst>
  </p:cSld>
  <p:clrMapOvr>
    <a:masterClrMapping/>
  </p:clrMapOvr>
  <p:transition spd="slow">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91133" y="274639"/>
            <a:ext cx="2091267"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215218" y="274639"/>
            <a:ext cx="6072716"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B73BFD16-2C89-4EF6-AC81-9BBEC76532A2}" type="datetime2">
              <a:rPr lang="en-GB">
                <a:solidFill>
                  <a:srgbClr val="333399"/>
                </a:solidFill>
              </a:rPr>
              <a:pPr>
                <a:defRPr/>
              </a:pPr>
              <a:t>Monday, 18 November 2024</a:t>
            </a:fld>
            <a:endParaRPr lang="en-US" dirty="0">
              <a:solidFill>
                <a:srgbClr val="333399"/>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EACC - On the Frontline Against Corruption </a:t>
            </a:r>
          </a:p>
        </p:txBody>
      </p:sp>
      <p:sp>
        <p:nvSpPr>
          <p:cNvPr id="6" name="Rectangle 6"/>
          <p:cNvSpPr>
            <a:spLocks noGrp="1" noChangeArrowheads="1"/>
          </p:cNvSpPr>
          <p:nvPr>
            <p:ph type="sldNum" sz="quarter" idx="12"/>
          </p:nvPr>
        </p:nvSpPr>
        <p:spPr>
          <a:ln/>
        </p:spPr>
        <p:txBody>
          <a:bodyPr/>
          <a:lstStyle>
            <a:lvl1pPr>
              <a:defRPr/>
            </a:lvl1pPr>
          </a:lstStyle>
          <a:p>
            <a:fld id="{A99270E1-AA13-4683-9F99-C43556AACC5E}"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784215607"/>
      </p:ext>
    </p:extLst>
  </p:cSld>
  <p:clrMapOvr>
    <a:masterClrMapping/>
  </p:clrMapOvr>
  <p:transition spd="slow">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F55A27DA-AFBE-480E-8298-78D837E895B2}" type="datetime2">
              <a:rPr lang="en-GB">
                <a:solidFill>
                  <a:srgbClr val="333399"/>
                </a:solidFill>
              </a:rPr>
              <a:pPr>
                <a:defRPr/>
              </a:pPr>
              <a:t>Monday, 18 November 2024</a:t>
            </a:fld>
            <a:endParaRPr lang="en-US" dirty="0">
              <a:solidFill>
                <a:srgbClr val="333399"/>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EACC - On the Frontline Against Corruption </a:t>
            </a:r>
          </a:p>
        </p:txBody>
      </p:sp>
      <p:sp>
        <p:nvSpPr>
          <p:cNvPr id="6" name="Rectangle 6"/>
          <p:cNvSpPr>
            <a:spLocks noGrp="1" noChangeArrowheads="1"/>
          </p:cNvSpPr>
          <p:nvPr>
            <p:ph type="sldNum" sz="quarter" idx="12"/>
          </p:nvPr>
        </p:nvSpPr>
        <p:spPr>
          <a:ln/>
        </p:spPr>
        <p:txBody>
          <a:bodyPr/>
          <a:lstStyle>
            <a:lvl1pPr>
              <a:defRPr/>
            </a:lvl1pPr>
          </a:lstStyle>
          <a:p>
            <a:fld id="{7C8EBEF3-3EAC-4484-BCC5-B8BB88CCD7AC}"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2918401389"/>
      </p:ext>
    </p:extLst>
  </p:cSld>
  <p:clrMapOvr>
    <a:masterClrMapping/>
  </p:clrMapOvr>
  <p:transition spd="slow">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04324F58-6D77-4EAC-9D35-230852F536CC}" type="datetime2">
              <a:rPr lang="en-GB">
                <a:solidFill>
                  <a:srgbClr val="333399"/>
                </a:solidFill>
              </a:rPr>
              <a:pPr>
                <a:defRPr/>
              </a:pPr>
              <a:t>Monday, 18 November 2024</a:t>
            </a:fld>
            <a:endParaRPr lang="en-US" dirty="0">
              <a:solidFill>
                <a:srgbClr val="333399"/>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EACC - On the Frontline Against Corruption </a:t>
            </a:r>
          </a:p>
        </p:txBody>
      </p:sp>
      <p:sp>
        <p:nvSpPr>
          <p:cNvPr id="6" name="Rectangle 6"/>
          <p:cNvSpPr>
            <a:spLocks noGrp="1" noChangeArrowheads="1"/>
          </p:cNvSpPr>
          <p:nvPr>
            <p:ph type="sldNum" sz="quarter" idx="12"/>
          </p:nvPr>
        </p:nvSpPr>
        <p:spPr>
          <a:ln/>
        </p:spPr>
        <p:txBody>
          <a:bodyPr/>
          <a:lstStyle>
            <a:lvl1pPr>
              <a:defRPr/>
            </a:lvl1pPr>
          </a:lstStyle>
          <a:p>
            <a:fld id="{668CF5F7-951E-4ED2-9A4E-B7ED1FCA9E85}"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2796364309"/>
      </p:ext>
    </p:extLst>
  </p:cSld>
  <p:clrMapOvr>
    <a:masterClrMapping/>
  </p:clrMapOvr>
  <p:transition spd="slow">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215218" y="1600201"/>
            <a:ext cx="408093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499352" y="1600201"/>
            <a:ext cx="408304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F6A2FCC2-5B16-4181-884E-B179809BD09B}" type="datetime2">
              <a:rPr lang="en-GB">
                <a:solidFill>
                  <a:srgbClr val="333399"/>
                </a:solidFill>
              </a:rPr>
              <a:pPr>
                <a:defRPr/>
              </a:pPr>
              <a:t>Monday, 18 November 2024</a:t>
            </a:fld>
            <a:endParaRPr lang="en-US" dirty="0">
              <a:solidFill>
                <a:srgbClr val="333399"/>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EACC - On the Frontline Against Corruption </a:t>
            </a:r>
          </a:p>
        </p:txBody>
      </p:sp>
      <p:sp>
        <p:nvSpPr>
          <p:cNvPr id="7" name="Rectangle 6"/>
          <p:cNvSpPr>
            <a:spLocks noGrp="1" noChangeArrowheads="1"/>
          </p:cNvSpPr>
          <p:nvPr>
            <p:ph type="sldNum" sz="quarter" idx="12"/>
          </p:nvPr>
        </p:nvSpPr>
        <p:spPr>
          <a:ln/>
        </p:spPr>
        <p:txBody>
          <a:bodyPr/>
          <a:lstStyle>
            <a:lvl1pPr>
              <a:defRPr/>
            </a:lvl1pPr>
          </a:lstStyle>
          <a:p>
            <a:fld id="{4E816328-D0DB-44C3-8A60-F2C31CB4935E}"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3926441504"/>
      </p:ext>
    </p:extLst>
  </p:cSld>
  <p:clrMapOvr>
    <a:masterClrMapping/>
  </p:clrMapOvr>
  <p:transition spd="slow">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DCF53A05-9275-48C3-A5CD-A859FB157EF7}" type="datetime2">
              <a:rPr lang="en-GB">
                <a:solidFill>
                  <a:srgbClr val="333399"/>
                </a:solidFill>
              </a:rPr>
              <a:pPr>
                <a:defRPr/>
              </a:pPr>
              <a:t>Monday, 18 November 2024</a:t>
            </a:fld>
            <a:endParaRPr lang="en-US" dirty="0">
              <a:solidFill>
                <a:srgbClr val="333399"/>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EACC - On the Frontline Against Corruption </a:t>
            </a:r>
          </a:p>
        </p:txBody>
      </p:sp>
      <p:sp>
        <p:nvSpPr>
          <p:cNvPr id="9" name="Rectangle 6"/>
          <p:cNvSpPr>
            <a:spLocks noGrp="1" noChangeArrowheads="1"/>
          </p:cNvSpPr>
          <p:nvPr>
            <p:ph type="sldNum" sz="quarter" idx="12"/>
          </p:nvPr>
        </p:nvSpPr>
        <p:spPr>
          <a:ln/>
        </p:spPr>
        <p:txBody>
          <a:bodyPr/>
          <a:lstStyle>
            <a:lvl1pPr>
              <a:defRPr/>
            </a:lvl1pPr>
          </a:lstStyle>
          <a:p>
            <a:fld id="{39EB8EA3-528F-4E56-B5CA-8D186289ED93}"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1147318202"/>
      </p:ext>
    </p:extLst>
  </p:cSld>
  <p:clrMapOvr>
    <a:masterClrMapping/>
  </p:clrMapOvr>
  <p:transition spd="slow">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5C04501A-9C75-4616-A39E-D938C5CA4725}" type="datetime2">
              <a:rPr lang="en-GB">
                <a:solidFill>
                  <a:srgbClr val="333399"/>
                </a:solidFill>
              </a:rPr>
              <a:pPr>
                <a:defRPr/>
              </a:pPr>
              <a:t>Monday, 18 November 2024</a:t>
            </a:fld>
            <a:endParaRPr lang="en-US" dirty="0">
              <a:solidFill>
                <a:srgbClr val="333399"/>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EACC - On the Frontline Against Corruption </a:t>
            </a:r>
          </a:p>
        </p:txBody>
      </p:sp>
      <p:sp>
        <p:nvSpPr>
          <p:cNvPr id="5" name="Rectangle 6"/>
          <p:cNvSpPr>
            <a:spLocks noGrp="1" noChangeArrowheads="1"/>
          </p:cNvSpPr>
          <p:nvPr>
            <p:ph type="sldNum" sz="quarter" idx="12"/>
          </p:nvPr>
        </p:nvSpPr>
        <p:spPr>
          <a:ln/>
        </p:spPr>
        <p:txBody>
          <a:bodyPr/>
          <a:lstStyle>
            <a:lvl1pPr>
              <a:defRPr/>
            </a:lvl1pPr>
          </a:lstStyle>
          <a:p>
            <a:fld id="{9E328902-6F5A-4A59-9A81-225E99842F2A}"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1798978056"/>
      </p:ext>
    </p:extLst>
  </p:cSld>
  <p:clrMapOvr>
    <a:masterClrMapping/>
  </p:clrMapOvr>
  <p:transition spd="slow">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EBAF374A-2E87-4603-B102-3F72E361A055}" type="datetime2">
              <a:rPr lang="en-GB">
                <a:solidFill>
                  <a:srgbClr val="333399"/>
                </a:solidFill>
              </a:rPr>
              <a:pPr>
                <a:defRPr/>
              </a:pPr>
              <a:t>Monday, 18 November 2024</a:t>
            </a:fld>
            <a:endParaRPr lang="en-US" dirty="0">
              <a:solidFill>
                <a:srgbClr val="333399"/>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EACC - On the Frontline Against Corruption </a:t>
            </a:r>
          </a:p>
        </p:txBody>
      </p:sp>
      <p:sp>
        <p:nvSpPr>
          <p:cNvPr id="4" name="Rectangle 6"/>
          <p:cNvSpPr>
            <a:spLocks noGrp="1" noChangeArrowheads="1"/>
          </p:cNvSpPr>
          <p:nvPr>
            <p:ph type="sldNum" sz="quarter" idx="12"/>
          </p:nvPr>
        </p:nvSpPr>
        <p:spPr>
          <a:ln/>
        </p:spPr>
        <p:txBody>
          <a:bodyPr/>
          <a:lstStyle>
            <a:lvl1pPr>
              <a:defRPr/>
            </a:lvl1pPr>
          </a:lstStyle>
          <a:p>
            <a:fld id="{10B2FA4C-E058-46CD-AF52-32E9D59571ED}"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3720459193"/>
      </p:ext>
    </p:extLst>
  </p:cSld>
  <p:clrMapOvr>
    <a:masterClrMapping/>
  </p:clrMapOvr>
  <p:transition spd="slow">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010CAE3-8960-4067-89CF-15D71F93C892}" type="datetime2">
              <a:rPr lang="en-GB">
                <a:solidFill>
                  <a:srgbClr val="333399"/>
                </a:solidFill>
              </a:rPr>
              <a:pPr>
                <a:defRPr/>
              </a:pPr>
              <a:t>Monday, 18 November 2024</a:t>
            </a:fld>
            <a:endParaRPr lang="en-US" dirty="0">
              <a:solidFill>
                <a:srgbClr val="333399"/>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EACC - On the Frontline Against Corruption </a:t>
            </a:r>
          </a:p>
        </p:txBody>
      </p:sp>
      <p:sp>
        <p:nvSpPr>
          <p:cNvPr id="7" name="Rectangle 6"/>
          <p:cNvSpPr>
            <a:spLocks noGrp="1" noChangeArrowheads="1"/>
          </p:cNvSpPr>
          <p:nvPr>
            <p:ph type="sldNum" sz="quarter" idx="12"/>
          </p:nvPr>
        </p:nvSpPr>
        <p:spPr>
          <a:ln/>
        </p:spPr>
        <p:txBody>
          <a:bodyPr/>
          <a:lstStyle>
            <a:lvl1pPr>
              <a:defRPr/>
            </a:lvl1pPr>
          </a:lstStyle>
          <a:p>
            <a:fld id="{1D1A05B3-CBB8-4F48-B7F1-DCB7BE4F5EE8}"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4022639970"/>
      </p:ext>
    </p:extLst>
  </p:cSld>
  <p:clrMapOvr>
    <a:masterClrMapping/>
  </p:clrMapOvr>
  <p:transition spd="slow">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1232AE2-7924-4390-A457-B45B2C3EDFC8}" type="datetime2">
              <a:rPr lang="en-GB">
                <a:solidFill>
                  <a:srgbClr val="333399"/>
                </a:solidFill>
              </a:rPr>
              <a:pPr>
                <a:defRPr/>
              </a:pPr>
              <a:t>Monday, 18 November 2024</a:t>
            </a:fld>
            <a:endParaRPr lang="en-US" dirty="0">
              <a:solidFill>
                <a:srgbClr val="333399"/>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EACC - On the Frontline Against Corruption </a:t>
            </a:r>
          </a:p>
        </p:txBody>
      </p:sp>
      <p:sp>
        <p:nvSpPr>
          <p:cNvPr id="7" name="Rectangle 6"/>
          <p:cNvSpPr>
            <a:spLocks noGrp="1" noChangeArrowheads="1"/>
          </p:cNvSpPr>
          <p:nvPr>
            <p:ph type="sldNum" sz="quarter" idx="12"/>
          </p:nvPr>
        </p:nvSpPr>
        <p:spPr>
          <a:ln/>
        </p:spPr>
        <p:txBody>
          <a:bodyPr/>
          <a:lstStyle>
            <a:lvl1pPr>
              <a:defRPr/>
            </a:lvl1pPr>
          </a:lstStyle>
          <a:p>
            <a:fld id="{16053F3F-8F08-4A3C-9CC3-762E03FC57D0}"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2840321836"/>
      </p:ext>
    </p:extLst>
  </p:cSld>
  <p:clrMapOvr>
    <a:masterClrMapping/>
  </p:clrMapOvr>
  <p:transition spd="slow">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Annual Report (Sample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 y="0"/>
            <a:ext cx="2857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3790952" y="274638"/>
            <a:ext cx="779144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3215218" y="1600201"/>
            <a:ext cx="836718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4"/>
          <p:cNvSpPr>
            <a:spLocks noGrp="1" noChangeArrowheads="1"/>
          </p:cNvSpPr>
          <p:nvPr>
            <p:ph type="dt" sz="half" idx="2"/>
          </p:nvPr>
        </p:nvSpPr>
        <p:spPr bwMode="auto">
          <a:xfrm>
            <a:off x="334434" y="6381751"/>
            <a:ext cx="3456517"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solidFill>
                  <a:schemeClr val="accent2"/>
                </a:solidFill>
                <a:latin typeface="+mn-lt"/>
                <a:cs typeface="+mn-cs"/>
              </a:defRPr>
            </a:lvl1pPr>
          </a:lstStyle>
          <a:p>
            <a:pPr fontAlgn="base">
              <a:spcBef>
                <a:spcPct val="0"/>
              </a:spcBef>
              <a:spcAft>
                <a:spcPct val="0"/>
              </a:spcAft>
              <a:defRPr/>
            </a:pPr>
            <a:fld id="{32231ECA-043B-4BA3-B68D-0D099774F933}" type="datetime2">
              <a:rPr lang="en-GB">
                <a:solidFill>
                  <a:srgbClr val="333399"/>
                </a:solidFill>
              </a:rPr>
              <a:pPr fontAlgn="base">
                <a:spcBef>
                  <a:spcPct val="0"/>
                </a:spcBef>
                <a:spcAft>
                  <a:spcPct val="0"/>
                </a:spcAft>
                <a:defRPr/>
              </a:pPr>
              <a:t>Monday, 18 November 2024</a:t>
            </a:fld>
            <a:endParaRPr lang="en-US" dirty="0">
              <a:solidFill>
                <a:srgbClr val="333399"/>
              </a:solidFill>
            </a:endParaRPr>
          </a:p>
        </p:txBody>
      </p:sp>
      <p:sp>
        <p:nvSpPr>
          <p:cNvPr id="1029" name="Rectangle 5"/>
          <p:cNvSpPr>
            <a:spLocks noGrp="1" noChangeArrowheads="1"/>
          </p:cNvSpPr>
          <p:nvPr>
            <p:ph type="ftr" sz="quarter" idx="3"/>
          </p:nvPr>
        </p:nvSpPr>
        <p:spPr bwMode="auto">
          <a:xfrm>
            <a:off x="3888318" y="6381751"/>
            <a:ext cx="6335183"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solidFill>
                  <a:schemeClr val="accent2"/>
                </a:solidFill>
                <a:latin typeface="Arial" charset="0"/>
                <a:cs typeface="+mn-cs"/>
              </a:defRPr>
            </a:lvl1pPr>
          </a:lstStyle>
          <a:p>
            <a:pPr fontAlgn="base">
              <a:spcBef>
                <a:spcPct val="0"/>
              </a:spcBef>
              <a:spcAft>
                <a:spcPct val="0"/>
              </a:spcAft>
              <a:defRPr/>
            </a:pPr>
            <a:r>
              <a:rPr lang="en-US">
                <a:solidFill>
                  <a:srgbClr val="333399"/>
                </a:solidFill>
              </a:rPr>
              <a:t>EACC - On the Frontline Against Corruption </a:t>
            </a:r>
          </a:p>
        </p:txBody>
      </p:sp>
      <p:sp>
        <p:nvSpPr>
          <p:cNvPr id="1030" name="Rectangle 6"/>
          <p:cNvSpPr>
            <a:spLocks noGrp="1" noChangeArrowheads="1"/>
          </p:cNvSpPr>
          <p:nvPr>
            <p:ph type="sldNum" sz="quarter" idx="4"/>
          </p:nvPr>
        </p:nvSpPr>
        <p:spPr bwMode="auto">
          <a:xfrm>
            <a:off x="10320867" y="6381751"/>
            <a:ext cx="1261533"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accent2"/>
                </a:solidFill>
                <a:latin typeface="Arial" panose="020B0604020202020204" pitchFamily="34" charset="0"/>
              </a:defRPr>
            </a:lvl1pPr>
          </a:lstStyle>
          <a:p>
            <a:pPr fontAlgn="base">
              <a:spcBef>
                <a:spcPct val="0"/>
              </a:spcBef>
              <a:spcAft>
                <a:spcPct val="0"/>
              </a:spcAft>
            </a:pPr>
            <a:fld id="{D36E8385-2079-46F0-9493-E8ABBDEFCEC0}" type="slidenum">
              <a:rPr lang="en-US">
                <a:solidFill>
                  <a:srgbClr val="333399"/>
                </a:solidFill>
                <a:cs typeface="Arial" panose="020B0604020202020204" pitchFamily="34" charset="0"/>
              </a:rPr>
              <a:pPr fontAlgn="base">
                <a:spcBef>
                  <a:spcPct val="0"/>
                </a:spcBef>
                <a:spcAft>
                  <a:spcPct val="0"/>
                </a:spcAft>
              </a:pPr>
              <a:t>‹#›</a:t>
            </a:fld>
            <a:endParaRPr lang="en-US">
              <a:solidFill>
                <a:srgbClr val="333399"/>
              </a:solidFill>
              <a:cs typeface="Arial" panose="020B0604020202020204" pitchFamily="34" charset="0"/>
            </a:endParaRPr>
          </a:p>
        </p:txBody>
      </p:sp>
      <p:sp>
        <p:nvSpPr>
          <p:cNvPr id="1033" name="Text Box 9"/>
          <p:cNvSpPr txBox="1">
            <a:spLocks noChangeArrowheads="1"/>
          </p:cNvSpPr>
          <p:nvPr/>
        </p:nvSpPr>
        <p:spPr bwMode="auto">
          <a:xfrm>
            <a:off x="190501" y="2058989"/>
            <a:ext cx="2190751" cy="954087"/>
          </a:xfrm>
          <a:prstGeom prst="rect">
            <a:avLst/>
          </a:prstGeom>
          <a:noFill/>
          <a:ln w="9525">
            <a:noFill/>
            <a:miter lim="800000"/>
            <a:headEnd/>
            <a:tailEnd/>
          </a:ln>
          <a:effectLst/>
        </p:spPr>
        <p:txBody>
          <a:bodyPr>
            <a:spAutoFit/>
          </a:bodyPr>
          <a:lstStyle/>
          <a:p>
            <a:pPr fontAlgn="base">
              <a:spcBef>
                <a:spcPct val="0"/>
              </a:spcBef>
              <a:spcAft>
                <a:spcPct val="0"/>
              </a:spcAft>
              <a:defRPr/>
            </a:pPr>
            <a:r>
              <a:rPr lang="en-GB" sz="1400" b="1" dirty="0">
                <a:solidFill>
                  <a:srgbClr val="660066"/>
                </a:solidFill>
              </a:rPr>
              <a:t>The</a:t>
            </a:r>
          </a:p>
          <a:p>
            <a:pPr fontAlgn="base">
              <a:spcBef>
                <a:spcPct val="0"/>
              </a:spcBef>
              <a:spcAft>
                <a:spcPct val="0"/>
              </a:spcAft>
              <a:defRPr/>
            </a:pPr>
            <a:r>
              <a:rPr lang="en-GB" sz="1400" b="1" dirty="0">
                <a:solidFill>
                  <a:srgbClr val="660066"/>
                </a:solidFill>
              </a:rPr>
              <a:t>Ethics and</a:t>
            </a:r>
          </a:p>
          <a:p>
            <a:pPr fontAlgn="base">
              <a:spcBef>
                <a:spcPct val="0"/>
              </a:spcBef>
              <a:spcAft>
                <a:spcPct val="0"/>
              </a:spcAft>
              <a:defRPr/>
            </a:pPr>
            <a:r>
              <a:rPr lang="en-GB" sz="1400" b="1" dirty="0">
                <a:solidFill>
                  <a:srgbClr val="660066"/>
                </a:solidFill>
              </a:rPr>
              <a:t>Anti-Corruption</a:t>
            </a:r>
          </a:p>
          <a:p>
            <a:pPr fontAlgn="base">
              <a:spcBef>
                <a:spcPct val="0"/>
              </a:spcBef>
              <a:spcAft>
                <a:spcPct val="0"/>
              </a:spcAft>
              <a:defRPr/>
            </a:pPr>
            <a:r>
              <a:rPr lang="en-GB" sz="1400" b="1" dirty="0">
                <a:solidFill>
                  <a:srgbClr val="660066"/>
                </a:solidFill>
              </a:rPr>
              <a:t>Commission</a:t>
            </a:r>
            <a:endParaRPr lang="en-US" sz="1400" b="1" dirty="0">
              <a:solidFill>
                <a:srgbClr val="660066"/>
              </a:solidFill>
            </a:endParaRPr>
          </a:p>
        </p:txBody>
      </p:sp>
      <p:pic>
        <p:nvPicPr>
          <p:cNvPr id="3" name="Picture 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90501" y="928688"/>
            <a:ext cx="133561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95103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ircle/>
  </p:transition>
  <p:hf hd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fld id="{1BD8A89F-D9E8-4FE3-BC0F-C0A6DA0945AE}" type="slidenum">
              <a:rPr lang="en-US" sz="1400">
                <a:solidFill>
                  <a:srgbClr val="333399"/>
                </a:solidFill>
                <a:latin typeface="Arial" panose="020B0604020202020204" pitchFamily="34" charset="0"/>
              </a:rPr>
              <a:pPr eaLnBrk="1" hangingPunct="1"/>
              <a:t>1</a:t>
            </a:fld>
            <a:endParaRPr lang="en-US" sz="1400">
              <a:solidFill>
                <a:srgbClr val="333399"/>
              </a:solidFill>
              <a:latin typeface="Arial" panose="020B0604020202020204" pitchFamily="34" charset="0"/>
            </a:endParaRPr>
          </a:p>
        </p:txBody>
      </p:sp>
      <p:sp>
        <p:nvSpPr>
          <p:cNvPr id="3075" name="Rectangle 2"/>
          <p:cNvSpPr>
            <a:spLocks noGrp="1" noChangeArrowheads="1"/>
          </p:cNvSpPr>
          <p:nvPr>
            <p:ph type="title"/>
          </p:nvPr>
        </p:nvSpPr>
        <p:spPr>
          <a:xfrm>
            <a:off x="1632041" y="0"/>
            <a:ext cx="10585269" cy="108966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Country Presentation:- Kenya</a:t>
            </a:r>
            <a:endParaRPr lang="en-US" sz="3200" b="1" dirty="0">
              <a:solidFill>
                <a:srgbClr val="7030A0"/>
              </a:solidFill>
              <a:ea typeface="Tahoma" panose="020B0604030504040204" pitchFamily="34" charset="0"/>
              <a:cs typeface="Tahoma" panose="020B0604030504040204" pitchFamily="34" charset="0"/>
            </a:endParaRPr>
          </a:p>
        </p:txBody>
      </p:sp>
      <p:sp>
        <p:nvSpPr>
          <p:cNvPr id="3076" name="Rectangle 3"/>
          <p:cNvSpPr>
            <a:spLocks noGrp="1" noChangeArrowheads="1"/>
          </p:cNvSpPr>
          <p:nvPr>
            <p:ph type="body" idx="1"/>
          </p:nvPr>
        </p:nvSpPr>
        <p:spPr>
          <a:xfrm>
            <a:off x="2263140" y="1089660"/>
            <a:ext cx="9728563" cy="5356860"/>
          </a:xfrm>
        </p:spPr>
        <p:txBody>
          <a:bodyPr/>
          <a:lstStyle/>
          <a:p>
            <a:r>
              <a:rPr lang="en-US" sz="2800" dirty="0">
                <a:latin typeface="Tahoma" panose="020B0604030504040204" pitchFamily="34" charset="0"/>
                <a:ea typeface="Tahoma" panose="020B0604030504040204" pitchFamily="34" charset="0"/>
                <a:cs typeface="Tahoma" panose="020B0604030504040204" pitchFamily="34" charset="0"/>
              </a:rPr>
              <a:t>Country in Eastern Africa</a:t>
            </a:r>
          </a:p>
          <a:p>
            <a:r>
              <a:rPr lang="en-US" sz="2800" dirty="0">
                <a:latin typeface="Tahoma" panose="020B0604030504040204" pitchFamily="34" charset="0"/>
                <a:ea typeface="Tahoma" panose="020B0604030504040204" pitchFamily="34" charset="0"/>
                <a:cs typeface="Tahoma" panose="020B0604030504040204" pitchFamily="34" charset="0"/>
              </a:rPr>
              <a:t>As of 2020, Kenya is the third largest economy in sub-Saharan Africa after Nigeria and South Africa</a:t>
            </a:r>
          </a:p>
          <a:p>
            <a:r>
              <a:rPr lang="en-US" sz="2800" dirty="0">
                <a:latin typeface="Tahoma" panose="020B0604030504040204" pitchFamily="34" charset="0"/>
                <a:ea typeface="Tahoma" panose="020B0604030504040204" pitchFamily="34" charset="0"/>
                <a:cs typeface="Tahoma" panose="020B0604030504040204" pitchFamily="34" charset="0"/>
              </a:rPr>
              <a:t>Population of more than 47.6 million people</a:t>
            </a:r>
          </a:p>
          <a:p>
            <a:r>
              <a:rPr lang="en-US" sz="2800" dirty="0">
                <a:latin typeface="Tahoma" panose="020B0604030504040204" pitchFamily="34" charset="0"/>
                <a:ea typeface="Tahoma" panose="020B0604030504040204" pitchFamily="34" charset="0"/>
                <a:cs typeface="Tahoma" panose="020B0604030504040204" pitchFamily="34" charset="0"/>
              </a:rPr>
              <a:t>Hosts UN's Headquarters in Africa - UNEP, UN-Habitat and others</a:t>
            </a:r>
          </a:p>
          <a:p>
            <a:r>
              <a:rPr lang="en-US" sz="2800" dirty="0">
                <a:latin typeface="Tahoma" panose="020B0604030504040204" pitchFamily="34" charset="0"/>
                <a:ea typeface="Tahoma" panose="020B0604030504040204" pitchFamily="34" charset="0"/>
                <a:cs typeface="Tahoma" panose="020B0604030504040204" pitchFamily="34" charset="0"/>
              </a:rPr>
              <a:t>Nairobi is the only city in the world that has a National Park </a:t>
            </a:r>
          </a:p>
          <a:p>
            <a:r>
              <a:rPr lang="en-US" sz="2800" dirty="0">
                <a:latin typeface="Tahoma" panose="020B0604030504040204" pitchFamily="34" charset="0"/>
                <a:ea typeface="Tahoma" panose="020B0604030504040204" pitchFamily="34" charset="0"/>
                <a:cs typeface="Tahoma" panose="020B0604030504040204" pitchFamily="34" charset="0"/>
              </a:rPr>
              <a:t>Great Wildebeest migration- </a:t>
            </a:r>
            <a:r>
              <a:rPr lang="en-US" sz="2800" dirty="0" err="1">
                <a:latin typeface="Tahoma" panose="020B0604030504040204" pitchFamily="34" charset="0"/>
                <a:ea typeface="Tahoma" panose="020B0604030504040204" pitchFamily="34" charset="0"/>
                <a:cs typeface="Tahoma" panose="020B0604030504040204" pitchFamily="34" charset="0"/>
              </a:rPr>
              <a:t>Maasai</a:t>
            </a:r>
            <a:r>
              <a:rPr lang="en-US" sz="2800" dirty="0">
                <a:latin typeface="Tahoma" panose="020B0604030504040204" pitchFamily="34" charset="0"/>
                <a:ea typeface="Tahoma" panose="020B0604030504040204" pitchFamily="34" charset="0"/>
                <a:cs typeface="Tahoma" panose="020B0604030504040204" pitchFamily="34" charset="0"/>
              </a:rPr>
              <a:t> Mara National Reserve in Kenya</a:t>
            </a:r>
          </a:p>
          <a:p>
            <a:endParaRPr lang="en-US" b="1" i="1" dirty="0"/>
          </a:p>
        </p:txBody>
      </p:sp>
      <p:sp>
        <p:nvSpPr>
          <p:cNvPr id="5" name="Date Placeholder 4"/>
          <p:cNvSpPr>
            <a:spLocks noGrp="1"/>
          </p:cNvSpPr>
          <p:nvPr>
            <p:ph type="dt" sz="quarter" idx="10"/>
          </p:nvPr>
        </p:nvSpPr>
        <p:spPr>
          <a:xfrm>
            <a:off x="334435" y="6381751"/>
            <a:ext cx="1657204" cy="339725"/>
          </a:xfrm>
        </p:spPr>
        <p:txBody>
          <a:bodyPr/>
          <a:lstStyle/>
          <a:p>
            <a:pPr>
              <a:defRPr/>
            </a:pPr>
            <a:fld id="{F369C729-FC10-4266-BD65-D275BC075717}" type="datetime4">
              <a:rPr lang="en-US" smtClean="0">
                <a:solidFill>
                  <a:srgbClr val="333399"/>
                </a:solidFill>
              </a:rPr>
              <a:t>November 18, 2024</a:t>
            </a:fld>
            <a:endParaRPr lang="en-US" dirty="0">
              <a:solidFill>
                <a:srgbClr val="333399"/>
              </a:solidFill>
            </a:endParaRPr>
          </a:p>
        </p:txBody>
      </p:sp>
      <p:sp>
        <p:nvSpPr>
          <p:cNvPr id="3078"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1633" y="231776"/>
            <a:ext cx="11906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Footer Placeholder 5"/>
          <p:cNvSpPr txBox="1">
            <a:spLocks/>
          </p:cNvSpPr>
          <p:nvPr/>
        </p:nvSpPr>
        <p:spPr bwMode="auto">
          <a:xfrm>
            <a:off x="4440237" y="6381751"/>
            <a:ext cx="4968875" cy="339725"/>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ctr" defTabSz="914400" rtl="0" eaLnBrk="0" latinLnBrk="0" hangingPunct="0">
              <a:defRPr sz="1600" kern="1200">
                <a:solidFill>
                  <a:schemeClr val="tx1"/>
                </a:solidFill>
                <a:latin typeface="Garamond" panose="02020404030301010803" pitchFamily="18" charset="0"/>
                <a:ea typeface="+mn-ea"/>
                <a:cs typeface="+mn-cs"/>
              </a:defRPr>
            </a:lvl1pPr>
            <a:lvl2pPr marL="742950" indent="-285750" algn="l" defTabSz="914400" rtl="0" eaLnBrk="0" latinLnBrk="0" hangingPunct="0">
              <a:defRPr sz="1600" kern="1200">
                <a:solidFill>
                  <a:schemeClr val="tx1"/>
                </a:solidFill>
                <a:latin typeface="Garamond" panose="02020404030301010803" pitchFamily="18" charset="0"/>
                <a:ea typeface="+mn-ea"/>
                <a:cs typeface="+mn-cs"/>
              </a:defRPr>
            </a:lvl2pPr>
            <a:lvl3pPr marL="1143000" indent="-228600" algn="l" defTabSz="914400" rtl="0" eaLnBrk="0" latinLnBrk="0" hangingPunct="0">
              <a:defRPr sz="1600" kern="1200">
                <a:solidFill>
                  <a:schemeClr val="tx1"/>
                </a:solidFill>
                <a:latin typeface="Garamond" panose="02020404030301010803" pitchFamily="18" charset="0"/>
                <a:ea typeface="+mn-ea"/>
                <a:cs typeface="+mn-cs"/>
              </a:defRPr>
            </a:lvl3pPr>
            <a:lvl4pPr marL="1600200" indent="-228600" algn="l" defTabSz="914400" rtl="0" eaLnBrk="0" latinLnBrk="0" hangingPunct="0">
              <a:defRPr sz="1600" kern="1200">
                <a:solidFill>
                  <a:schemeClr val="tx1"/>
                </a:solidFill>
                <a:latin typeface="Garamond" panose="02020404030301010803" pitchFamily="18" charset="0"/>
                <a:ea typeface="+mn-ea"/>
                <a:cs typeface="+mn-cs"/>
              </a:defRPr>
            </a:lvl4pPr>
            <a:lvl5pPr marL="2057400" indent="-228600" algn="l" defTabSz="914400" rtl="0" eaLnBrk="0" latinLnBrk="0" hangingPunct="0">
              <a:defRPr sz="1600" kern="1200">
                <a:solidFill>
                  <a:schemeClr val="tx1"/>
                </a:solidFill>
                <a:latin typeface="Garamond" panose="02020404030301010803" pitchFamily="18" charset="0"/>
                <a:ea typeface="+mn-ea"/>
                <a:cs typeface="+mn-cs"/>
              </a:defRPr>
            </a:lvl5pPr>
            <a:lvl6pPr marL="2514600" indent="-228600" algn="l" defTabSz="914400" rtl="0" eaLnBrk="0" fontAlgn="base" latinLnBrk="0" hangingPunct="0">
              <a:spcBef>
                <a:spcPct val="0"/>
              </a:spcBef>
              <a:spcAft>
                <a:spcPct val="0"/>
              </a:spcAft>
              <a:defRPr sz="1600" kern="1200">
                <a:solidFill>
                  <a:schemeClr val="tx1"/>
                </a:solidFill>
                <a:latin typeface="Garamond" panose="02020404030301010803" pitchFamily="18" charset="0"/>
                <a:ea typeface="+mn-ea"/>
                <a:cs typeface="+mn-cs"/>
              </a:defRPr>
            </a:lvl6pPr>
            <a:lvl7pPr marL="2971800" indent="-228600" algn="l" defTabSz="914400" rtl="0" eaLnBrk="0" fontAlgn="base" latinLnBrk="0" hangingPunct="0">
              <a:spcBef>
                <a:spcPct val="0"/>
              </a:spcBef>
              <a:spcAft>
                <a:spcPct val="0"/>
              </a:spcAft>
              <a:defRPr sz="1600" kern="1200">
                <a:solidFill>
                  <a:schemeClr val="tx1"/>
                </a:solidFill>
                <a:latin typeface="Garamond" panose="02020404030301010803" pitchFamily="18" charset="0"/>
                <a:ea typeface="+mn-ea"/>
                <a:cs typeface="+mn-cs"/>
              </a:defRPr>
            </a:lvl7pPr>
            <a:lvl8pPr marL="3429000" indent="-228600" algn="l" defTabSz="914400" rtl="0" eaLnBrk="0" fontAlgn="base" latinLnBrk="0" hangingPunct="0">
              <a:spcBef>
                <a:spcPct val="0"/>
              </a:spcBef>
              <a:spcAft>
                <a:spcPct val="0"/>
              </a:spcAft>
              <a:defRPr sz="1600" kern="1200">
                <a:solidFill>
                  <a:schemeClr val="tx1"/>
                </a:solidFill>
                <a:latin typeface="Garamond" panose="02020404030301010803" pitchFamily="18" charset="0"/>
                <a:ea typeface="+mn-ea"/>
                <a:cs typeface="+mn-cs"/>
              </a:defRPr>
            </a:lvl8pPr>
            <a:lvl9pPr marL="3886200" indent="-228600" algn="l" defTabSz="914400" rtl="0" eaLnBrk="0" fontAlgn="base" latinLnBrk="0" hangingPunct="0">
              <a:spcBef>
                <a:spcPct val="0"/>
              </a:spcBef>
              <a:spcAft>
                <a:spcPct val="0"/>
              </a:spcAft>
              <a:defRPr sz="1600" kern="1200">
                <a:solidFill>
                  <a:schemeClr val="tx1"/>
                </a:solidFill>
                <a:latin typeface="Garamond" panose="02020404030301010803" pitchFamily="18" charset="0"/>
                <a:ea typeface="+mn-ea"/>
                <a:cs typeface="+mn-cs"/>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3885656811"/>
      </p:ext>
    </p:extLst>
  </p:cSld>
  <p:clrMapOvr>
    <a:masterClrMapping/>
  </p:clrMapOvr>
  <p:transition spd="slow">
    <p:circl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Legal Framework (Cont’d)</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6012179"/>
          </a:xfrm>
        </p:spPr>
        <p:txBody>
          <a:bodyPr/>
          <a:lstStyle/>
          <a:p>
            <a:pPr marL="0" lvl="0" indent="0" algn="just">
              <a:buNone/>
            </a:pPr>
            <a:r>
              <a:rPr lang="en-US" sz="2800" b="1" dirty="0"/>
              <a:t>C. </a:t>
            </a:r>
            <a:r>
              <a:rPr lang="en-US" sz="2800" b="1" dirty="0">
                <a:latin typeface="Tahoma" panose="020B0604030504040204" pitchFamily="34" charset="0"/>
                <a:ea typeface="Tahoma" panose="020B0604030504040204" pitchFamily="34" charset="0"/>
                <a:cs typeface="Tahoma" panose="020B0604030504040204" pitchFamily="34" charset="0"/>
              </a:rPr>
              <a:t>United Nations Convention Against Corruption (UNCAC)</a:t>
            </a:r>
            <a:r>
              <a:rPr lang="en-GB" sz="2800" dirty="0">
                <a:latin typeface="Tahoma" panose="020B0604030504040204" pitchFamily="34" charset="0"/>
                <a:ea typeface="Tahoma" panose="020B0604030504040204" pitchFamily="34" charset="0"/>
                <a:cs typeface="Tahoma" panose="020B0604030504040204" pitchFamily="34" charset="0"/>
              </a:rPr>
              <a:t> </a:t>
            </a:r>
            <a:endParaRPr lang="en-US" altLang="en-US" sz="10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en-US" sz="2800" dirty="0">
                <a:latin typeface="Tahoma" panose="020B0604030504040204" pitchFamily="34" charset="0"/>
                <a:ea typeface="Tahoma" panose="020B0604030504040204" pitchFamily="34" charset="0"/>
                <a:cs typeface="Tahoma" panose="020B0604030504040204" pitchFamily="34" charset="0"/>
              </a:rPr>
              <a:t>Kenya signed and ratified on 9.12.2003</a:t>
            </a:r>
          </a:p>
          <a:p>
            <a:pPr algn="just"/>
            <a:r>
              <a:rPr lang="en-US" sz="2800" b="1" dirty="0">
                <a:latin typeface="Tahoma" panose="020B0604030504040204" pitchFamily="34" charset="0"/>
                <a:ea typeface="Tahoma" panose="020B0604030504040204" pitchFamily="34" charset="0"/>
                <a:cs typeface="Tahoma" panose="020B0604030504040204" pitchFamily="34" charset="0"/>
              </a:rPr>
              <a:t>Article 54(1)(c)</a:t>
            </a:r>
            <a:r>
              <a:rPr lang="en-US" sz="2800" dirty="0">
                <a:latin typeface="Tahoma" panose="020B0604030504040204" pitchFamily="34" charset="0"/>
                <a:ea typeface="Tahoma" panose="020B0604030504040204" pitchFamily="34" charset="0"/>
                <a:cs typeface="Tahoma" panose="020B0604030504040204" pitchFamily="34" charset="0"/>
              </a:rPr>
              <a:t> of UNCAC enjoins member states to take such measures as may be necessary to allow confiscation of such property without a criminal conviction in cases in which the offender cannot be prosecuted by reason of death, flight or absence or in other appropriate cases.</a:t>
            </a:r>
          </a:p>
          <a:p>
            <a:pPr algn="just"/>
            <a:endParaRPr lang="en-US" sz="1000"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10</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2526799338"/>
      </p:ext>
    </p:extLst>
  </p:cSld>
  <p:clrMapOvr>
    <a:masterClrMapping/>
  </p:clrMapOvr>
  <p:transition spd="slow">
    <p:circl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Ingredients for Unexplained Wealth</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6012179"/>
          </a:xfrm>
        </p:spPr>
        <p:txBody>
          <a:bodyPr/>
          <a:lstStyle/>
          <a:p>
            <a:pPr marL="571500" indent="-571500" algn="just">
              <a:buFont typeface="+mj-lt"/>
              <a:buAutoNum type="romanLcPeriod"/>
            </a:pPr>
            <a:endParaRPr lang="en-US" sz="1000" dirty="0"/>
          </a:p>
          <a:p>
            <a:pPr marL="571500" indent="-571500" algn="just">
              <a:buFont typeface="+mj-lt"/>
              <a:buAutoNum type="romanLcPeriod"/>
            </a:pPr>
            <a:r>
              <a:rPr lang="en-US" sz="2800" dirty="0">
                <a:latin typeface="Tahoma" panose="020B0604030504040204" pitchFamily="34" charset="0"/>
                <a:ea typeface="Tahoma" panose="020B0604030504040204" pitchFamily="34" charset="0"/>
                <a:cs typeface="Tahoma" panose="020B0604030504040204" pitchFamily="34" charset="0"/>
              </a:rPr>
              <a:t>There must be set time period for the investigation of a person;</a:t>
            </a:r>
          </a:p>
          <a:p>
            <a:pPr marL="571500" indent="-571500" algn="just">
              <a:buFont typeface="+mj-lt"/>
              <a:buAutoNum type="romanLcPeriod"/>
            </a:pPr>
            <a:endParaRPr lang="en-US" sz="1000" dirty="0">
              <a:latin typeface="Tahoma" panose="020B0604030504040204" pitchFamily="34" charset="0"/>
              <a:ea typeface="Tahoma" panose="020B0604030504040204" pitchFamily="34" charset="0"/>
              <a:cs typeface="Tahoma" panose="020B0604030504040204" pitchFamily="34" charset="0"/>
            </a:endParaRPr>
          </a:p>
          <a:p>
            <a:pPr marL="571500" indent="-571500" algn="just">
              <a:buFont typeface="+mj-lt"/>
              <a:buAutoNum type="romanLcPeriod"/>
            </a:pPr>
            <a:r>
              <a:rPr lang="en-US" sz="2800" dirty="0">
                <a:latin typeface="Tahoma" panose="020B0604030504040204" pitchFamily="34" charset="0"/>
                <a:ea typeface="Tahoma" panose="020B0604030504040204" pitchFamily="34" charset="0"/>
                <a:cs typeface="Tahoma" panose="020B0604030504040204" pitchFamily="34" charset="0"/>
              </a:rPr>
              <a:t>The person must be reasonably suspected of corruption or economic crime;</a:t>
            </a:r>
          </a:p>
          <a:p>
            <a:pPr marL="571500" indent="-571500" algn="just">
              <a:buFont typeface="+mj-lt"/>
              <a:buAutoNum type="romanLcPeriod"/>
            </a:pPr>
            <a:endParaRPr lang="en-US" sz="1000" dirty="0">
              <a:latin typeface="Tahoma" panose="020B0604030504040204" pitchFamily="34" charset="0"/>
              <a:ea typeface="Tahoma" panose="020B0604030504040204" pitchFamily="34" charset="0"/>
              <a:cs typeface="Tahoma" panose="020B0604030504040204" pitchFamily="34" charset="0"/>
            </a:endParaRPr>
          </a:p>
          <a:p>
            <a:pPr marL="571500" indent="-571500" algn="just">
              <a:buFont typeface="+mj-lt"/>
              <a:buAutoNum type="romanLcPeriod"/>
            </a:pPr>
            <a:r>
              <a:rPr lang="en-US" sz="2800" dirty="0">
                <a:latin typeface="Tahoma" panose="020B0604030504040204" pitchFamily="34" charset="0"/>
                <a:ea typeface="Tahoma" panose="020B0604030504040204" pitchFamily="34" charset="0"/>
                <a:cs typeface="Tahoma" panose="020B0604030504040204" pitchFamily="34" charset="0"/>
              </a:rPr>
              <a:t>The person must have assets whose value is disproportionate to his known sources of income at or around the period of investigation; and</a:t>
            </a:r>
          </a:p>
          <a:p>
            <a:pPr marL="571500" indent="-571500" algn="just">
              <a:buFont typeface="+mj-lt"/>
              <a:buAutoNum type="romanLcPeriod"/>
            </a:pPr>
            <a:endParaRPr lang="en-US" sz="1000" dirty="0">
              <a:latin typeface="Tahoma" panose="020B0604030504040204" pitchFamily="34" charset="0"/>
              <a:ea typeface="Tahoma" panose="020B0604030504040204" pitchFamily="34" charset="0"/>
              <a:cs typeface="Tahoma" panose="020B0604030504040204" pitchFamily="34" charset="0"/>
            </a:endParaRPr>
          </a:p>
          <a:p>
            <a:pPr marL="571500" indent="-571500" algn="just">
              <a:buFont typeface="+mj-lt"/>
              <a:buAutoNum type="romanLcPeriod"/>
            </a:pPr>
            <a:r>
              <a:rPr lang="en-US" sz="2800" dirty="0">
                <a:latin typeface="Tahoma" panose="020B0604030504040204" pitchFamily="34" charset="0"/>
                <a:ea typeface="Tahoma" panose="020B0604030504040204" pitchFamily="34" charset="0"/>
                <a:cs typeface="Tahoma" panose="020B0604030504040204" pitchFamily="34" charset="0"/>
              </a:rPr>
              <a:t>There is no satisfactory explanation for the disproportionate asset.</a:t>
            </a:r>
            <a:endParaRPr lang="en-US" sz="1000" dirty="0">
              <a:latin typeface="Tahoma" panose="020B0604030504040204" pitchFamily="34" charset="0"/>
              <a:ea typeface="Tahoma" panose="020B0604030504040204" pitchFamily="34" charset="0"/>
              <a:cs typeface="Tahoma" panose="020B0604030504040204" pitchFamily="34" charset="0"/>
            </a:endParaRPr>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11</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2049141273"/>
      </p:ext>
    </p:extLst>
  </p:cSld>
  <p:clrMapOvr>
    <a:masterClrMapping/>
  </p:clrMapOvr>
  <p:transition spd="slow">
    <p:circl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The Case Study</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6012179"/>
          </a:xfrm>
        </p:spPr>
        <p:txBody>
          <a:bodyPr/>
          <a:lstStyle/>
          <a:p>
            <a:endParaRPr lang="en-US" sz="2800" dirty="0"/>
          </a:p>
          <a:p>
            <a:r>
              <a:rPr lang="en-US" sz="2800" dirty="0">
                <a:latin typeface="Tahoma" panose="020B0604030504040204" pitchFamily="34" charset="0"/>
                <a:ea typeface="Tahoma" panose="020B0604030504040204" pitchFamily="34" charset="0"/>
                <a:cs typeface="Tahoma" panose="020B0604030504040204" pitchFamily="34" charset="0"/>
              </a:rPr>
              <a:t>Citation: Thomas </a:t>
            </a:r>
            <a:r>
              <a:rPr lang="en-US" sz="2800" dirty="0" err="1">
                <a:latin typeface="Tahoma" panose="020B0604030504040204" pitchFamily="34" charset="0"/>
                <a:ea typeface="Tahoma" panose="020B0604030504040204" pitchFamily="34" charset="0"/>
                <a:cs typeface="Tahoma" panose="020B0604030504040204" pitchFamily="34" charset="0"/>
              </a:rPr>
              <a:t>Gitau</a:t>
            </a:r>
            <a:r>
              <a:rPr lang="en-US" sz="2800" dirty="0">
                <a:latin typeface="Tahoma" panose="020B0604030504040204" pitchFamily="34" charset="0"/>
                <a:ea typeface="Tahoma" panose="020B0604030504040204" pitchFamily="34" charset="0"/>
                <a:cs typeface="Tahoma" panose="020B0604030504040204" pitchFamily="34" charset="0"/>
              </a:rPr>
              <a:t> </a:t>
            </a:r>
            <a:r>
              <a:rPr lang="en-US" sz="2800" dirty="0" err="1">
                <a:latin typeface="Tahoma" panose="020B0604030504040204" pitchFamily="34" charset="0"/>
                <a:ea typeface="Tahoma" panose="020B0604030504040204" pitchFamily="34" charset="0"/>
                <a:cs typeface="Tahoma" panose="020B0604030504040204" pitchFamily="34" charset="0"/>
              </a:rPr>
              <a:t>Njogu</a:t>
            </a:r>
            <a:r>
              <a:rPr lang="en-US" sz="2800" dirty="0">
                <a:latin typeface="Tahoma" panose="020B0604030504040204" pitchFamily="34" charset="0"/>
                <a:ea typeface="Tahoma" panose="020B0604030504040204" pitchFamily="34" charset="0"/>
                <a:cs typeface="Tahoma" panose="020B0604030504040204" pitchFamily="34" charset="0"/>
              </a:rPr>
              <a:t> &amp; 4 others v Ethics and Anti-Corruption Commission [2020] </a:t>
            </a:r>
            <a:r>
              <a:rPr lang="en-US" sz="2800" dirty="0" err="1">
                <a:latin typeface="Tahoma" panose="020B0604030504040204" pitchFamily="34" charset="0"/>
                <a:ea typeface="Tahoma" panose="020B0604030504040204" pitchFamily="34" charset="0"/>
                <a:cs typeface="Tahoma" panose="020B0604030504040204" pitchFamily="34" charset="0"/>
              </a:rPr>
              <a:t>eKLR</a:t>
            </a:r>
            <a:r>
              <a:rPr lang="en-US" sz="2800" dirty="0">
                <a:latin typeface="Tahoma" panose="020B0604030504040204" pitchFamily="34" charset="0"/>
                <a:ea typeface="Tahoma" panose="020B0604030504040204" pitchFamily="34" charset="0"/>
                <a:cs typeface="Tahoma" panose="020B0604030504040204" pitchFamily="34" charset="0"/>
              </a:rPr>
              <a:t>.</a:t>
            </a:r>
          </a:p>
          <a:p>
            <a:pPr marL="0" indent="0">
              <a:buNone/>
            </a:pPr>
            <a:endParaRPr lang="en-US" sz="8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Date of Delivery: </a:t>
            </a:r>
            <a:r>
              <a:rPr lang="en-US" sz="2800" b="1" dirty="0">
                <a:latin typeface="Tahoma" panose="020B0604030504040204" pitchFamily="34" charset="0"/>
                <a:ea typeface="Tahoma" panose="020B0604030504040204" pitchFamily="34" charset="0"/>
                <a:cs typeface="Tahoma" panose="020B0604030504040204" pitchFamily="34" charset="0"/>
              </a:rPr>
              <a:t>9</a:t>
            </a:r>
            <a:r>
              <a:rPr lang="en-US" sz="2800" b="1" baseline="30000" dirty="0">
                <a:latin typeface="Tahoma" panose="020B0604030504040204" pitchFamily="34" charset="0"/>
                <a:ea typeface="Tahoma" panose="020B0604030504040204" pitchFamily="34" charset="0"/>
                <a:cs typeface="Tahoma" panose="020B0604030504040204" pitchFamily="34" charset="0"/>
              </a:rPr>
              <a:t>TH</a:t>
            </a:r>
            <a:r>
              <a:rPr lang="en-US" sz="2800" b="1" dirty="0">
                <a:latin typeface="Tahoma" panose="020B0604030504040204" pitchFamily="34" charset="0"/>
                <a:ea typeface="Tahoma" panose="020B0604030504040204" pitchFamily="34" charset="0"/>
                <a:cs typeface="Tahoma" panose="020B0604030504040204" pitchFamily="34" charset="0"/>
              </a:rPr>
              <a:t> DAY OF APRIL 2020</a:t>
            </a:r>
            <a:endParaRPr lang="en-US" sz="2800" dirty="0">
              <a:latin typeface="Tahoma" panose="020B0604030504040204" pitchFamily="34" charset="0"/>
              <a:ea typeface="Tahoma" panose="020B0604030504040204" pitchFamily="34" charset="0"/>
              <a:cs typeface="Tahoma" panose="020B0604030504040204" pitchFamily="34" charset="0"/>
            </a:endParaRPr>
          </a:p>
          <a:p>
            <a:pPr algn="just"/>
            <a:endParaRPr lang="en-GB" sz="8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hlinkClick r:id="rId2" action="ppaction://hlinksldjump"/>
              </a:rPr>
              <a:t>kenyalaw.org/</a:t>
            </a:r>
            <a:r>
              <a:rPr lang="en-US" sz="2800" dirty="0" err="1">
                <a:latin typeface="Tahoma" panose="020B0604030504040204" pitchFamily="34" charset="0"/>
                <a:ea typeface="Tahoma" panose="020B0604030504040204" pitchFamily="34" charset="0"/>
                <a:cs typeface="Tahoma" panose="020B0604030504040204" pitchFamily="34" charset="0"/>
                <a:hlinkClick r:id="rId2" action="ppaction://hlinksldjump"/>
              </a:rPr>
              <a:t>caselaw</a:t>
            </a:r>
            <a:r>
              <a:rPr lang="en-US" sz="2800" dirty="0">
                <a:latin typeface="Tahoma" panose="020B0604030504040204" pitchFamily="34" charset="0"/>
                <a:ea typeface="Tahoma" panose="020B0604030504040204" pitchFamily="34" charset="0"/>
                <a:cs typeface="Tahoma" panose="020B0604030504040204" pitchFamily="34" charset="0"/>
                <a:hlinkClick r:id="rId2" action="ppaction://hlinksldjump"/>
              </a:rPr>
              <a:t>/cases/view/187127/</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12</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2777301623"/>
      </p:ext>
    </p:extLst>
  </p:cSld>
  <p:clrMapOvr>
    <a:masterClrMapping/>
  </p:clrMapOvr>
  <p:transition spd="slow">
    <p:circl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Allegation</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1"/>
            <a:ext cx="9356271" cy="5177908"/>
          </a:xfrm>
        </p:spPr>
        <p:txBody>
          <a:bodyPr/>
          <a:lstStyle/>
          <a:p>
            <a:pPr algn="just"/>
            <a:r>
              <a:rPr lang="en-GB" sz="2800" dirty="0">
                <a:latin typeface="Tahoma" panose="020B0604030504040204" pitchFamily="34" charset="0"/>
                <a:ea typeface="Tahoma" panose="020B0604030504040204" pitchFamily="34" charset="0"/>
                <a:cs typeface="Tahoma" panose="020B0604030504040204" pitchFamily="34" charset="0"/>
              </a:rPr>
              <a:t>Allegation of suspected fraud at the Ministry of Interior and Co-ordination of National Government involving an employee; Thomas </a:t>
            </a:r>
            <a:r>
              <a:rPr lang="en-GB" sz="2800" dirty="0" err="1">
                <a:latin typeface="Tahoma" panose="020B0604030504040204" pitchFamily="34" charset="0"/>
                <a:ea typeface="Tahoma" panose="020B0604030504040204" pitchFamily="34" charset="0"/>
                <a:cs typeface="Tahoma" panose="020B0604030504040204" pitchFamily="34" charset="0"/>
              </a:rPr>
              <a:t>Gitau</a:t>
            </a:r>
            <a:r>
              <a:rPr lang="en-GB" sz="2800" dirty="0">
                <a:latin typeface="Tahoma" panose="020B0604030504040204" pitchFamily="34" charset="0"/>
                <a:ea typeface="Tahoma" panose="020B0604030504040204" pitchFamily="34" charset="0"/>
                <a:cs typeface="Tahoma" panose="020B0604030504040204" pitchFamily="34" charset="0"/>
              </a:rPr>
              <a:t> </a:t>
            </a:r>
            <a:r>
              <a:rPr lang="en-GB" sz="2800" dirty="0" err="1">
                <a:latin typeface="Tahoma" panose="020B0604030504040204" pitchFamily="34" charset="0"/>
                <a:ea typeface="Tahoma" panose="020B0604030504040204" pitchFamily="34" charset="0"/>
                <a:cs typeface="Tahoma" panose="020B0604030504040204" pitchFamily="34" charset="0"/>
              </a:rPr>
              <a:t>Njogu</a:t>
            </a:r>
            <a:r>
              <a:rPr lang="en-GB" sz="2800" dirty="0">
                <a:latin typeface="Tahoma" panose="020B0604030504040204" pitchFamily="34" charset="0"/>
                <a:ea typeface="Tahoma" panose="020B0604030504040204" pitchFamily="34" charset="0"/>
                <a:cs typeface="Tahoma" panose="020B0604030504040204" pitchFamily="34" charset="0"/>
              </a:rPr>
              <a:t> and his wife </a:t>
            </a:r>
            <a:r>
              <a:rPr lang="en-GB" sz="2800" dirty="0" err="1">
                <a:latin typeface="Tahoma" panose="020B0604030504040204" pitchFamily="34" charset="0"/>
                <a:ea typeface="Tahoma" panose="020B0604030504040204" pitchFamily="34" charset="0"/>
                <a:cs typeface="Tahoma" panose="020B0604030504040204" pitchFamily="34" charset="0"/>
              </a:rPr>
              <a:t>Teresia</a:t>
            </a:r>
            <a:r>
              <a:rPr lang="en-GB" sz="2800" dirty="0">
                <a:latin typeface="Tahoma" panose="020B0604030504040204" pitchFamily="34" charset="0"/>
                <a:ea typeface="Tahoma" panose="020B0604030504040204" pitchFamily="34" charset="0"/>
                <a:cs typeface="Tahoma" panose="020B0604030504040204" pitchFamily="34" charset="0"/>
              </a:rPr>
              <a:t> </a:t>
            </a:r>
            <a:r>
              <a:rPr lang="en-GB" sz="2800" dirty="0" err="1">
                <a:latin typeface="Tahoma" panose="020B0604030504040204" pitchFamily="34" charset="0"/>
                <a:ea typeface="Tahoma" panose="020B0604030504040204" pitchFamily="34" charset="0"/>
                <a:cs typeface="Tahoma" panose="020B0604030504040204" pitchFamily="34" charset="0"/>
              </a:rPr>
              <a:t>Njeri</a:t>
            </a:r>
            <a:r>
              <a:rPr lang="en-GB" sz="2800" dirty="0">
                <a:latin typeface="Tahoma" panose="020B0604030504040204" pitchFamily="34" charset="0"/>
                <a:ea typeface="Tahoma" panose="020B0604030504040204" pitchFamily="34" charset="0"/>
                <a:cs typeface="Tahoma" panose="020B0604030504040204" pitchFamily="34" charset="0"/>
              </a:rPr>
              <a:t> </a:t>
            </a:r>
            <a:r>
              <a:rPr lang="en-GB" sz="2800" dirty="0" err="1">
                <a:latin typeface="Tahoma" panose="020B0604030504040204" pitchFamily="34" charset="0"/>
                <a:ea typeface="Tahoma" panose="020B0604030504040204" pitchFamily="34" charset="0"/>
                <a:cs typeface="Tahoma" panose="020B0604030504040204" pitchFamily="34" charset="0"/>
              </a:rPr>
              <a:t>Gitau</a:t>
            </a:r>
            <a:r>
              <a:rPr lang="en-GB" sz="2800" dirty="0">
                <a:latin typeface="Tahoma" panose="020B0604030504040204" pitchFamily="34" charset="0"/>
                <a:ea typeface="Tahoma" panose="020B0604030504040204" pitchFamily="34" charset="0"/>
                <a:cs typeface="Tahoma" panose="020B0604030504040204" pitchFamily="34" charset="0"/>
              </a:rPr>
              <a:t> who are Directors of </a:t>
            </a:r>
            <a:r>
              <a:rPr lang="en-GB" sz="2800" dirty="0" err="1">
                <a:latin typeface="Tahoma" panose="020B0604030504040204" pitchFamily="34" charset="0"/>
                <a:ea typeface="Tahoma" panose="020B0604030504040204" pitchFamily="34" charset="0"/>
                <a:cs typeface="Tahoma" panose="020B0604030504040204" pitchFamily="34" charset="0"/>
              </a:rPr>
              <a:t>Njegit</a:t>
            </a:r>
            <a:r>
              <a:rPr lang="en-GB" sz="2800" dirty="0">
                <a:latin typeface="Tahoma" panose="020B0604030504040204" pitchFamily="34" charset="0"/>
                <a:ea typeface="Tahoma" panose="020B0604030504040204" pitchFamily="34" charset="0"/>
                <a:cs typeface="Tahoma" panose="020B0604030504040204" pitchFamily="34" charset="0"/>
              </a:rPr>
              <a:t> Investment Limited. </a:t>
            </a:r>
          </a:p>
          <a:p>
            <a:pPr algn="just"/>
            <a:endParaRPr lang="en-GB" sz="800" dirty="0">
              <a:latin typeface="Tahoma" panose="020B0604030504040204" pitchFamily="34" charset="0"/>
              <a:ea typeface="Tahoma" panose="020B0604030504040204" pitchFamily="34" charset="0"/>
              <a:cs typeface="Tahoma" panose="020B0604030504040204" pitchFamily="34" charset="0"/>
            </a:endParaRPr>
          </a:p>
          <a:p>
            <a:pPr algn="just"/>
            <a:r>
              <a:rPr lang="en-GB" sz="2800" dirty="0" err="1">
                <a:solidFill>
                  <a:srgbClr val="FF0000"/>
                </a:solidFill>
                <a:latin typeface="Tahoma" panose="020B0604030504040204" pitchFamily="34" charset="0"/>
                <a:ea typeface="Tahoma" panose="020B0604030504040204" pitchFamily="34" charset="0"/>
                <a:cs typeface="Tahoma" panose="020B0604030504040204" pitchFamily="34" charset="0"/>
              </a:rPr>
              <a:t>Teresia</a:t>
            </a:r>
            <a:r>
              <a:rPr lang="en-GB" sz="28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GB" sz="2800" dirty="0" err="1">
                <a:solidFill>
                  <a:srgbClr val="FF0000"/>
                </a:solidFill>
                <a:latin typeface="Tahoma" panose="020B0604030504040204" pitchFamily="34" charset="0"/>
                <a:ea typeface="Tahoma" panose="020B0604030504040204" pitchFamily="34" charset="0"/>
                <a:cs typeface="Tahoma" panose="020B0604030504040204" pitchFamily="34" charset="0"/>
              </a:rPr>
              <a:t>Njeri</a:t>
            </a:r>
            <a:r>
              <a:rPr lang="en-GB" sz="2800" dirty="0">
                <a:solidFill>
                  <a:srgbClr val="FF0000"/>
                </a:solidFill>
                <a:latin typeface="Tahoma" panose="020B0604030504040204" pitchFamily="34" charset="0"/>
                <a:ea typeface="Tahoma" panose="020B0604030504040204" pitchFamily="34" charset="0"/>
                <a:cs typeface="Tahoma" panose="020B0604030504040204" pitchFamily="34" charset="0"/>
              </a:rPr>
              <a:t> was the sole owner of</a:t>
            </a:r>
            <a:r>
              <a:rPr lang="en-GB" sz="2800" dirty="0">
                <a:latin typeface="Tahoma" panose="020B0604030504040204" pitchFamily="34" charset="0"/>
                <a:ea typeface="Tahoma" panose="020B0604030504040204" pitchFamily="34" charset="0"/>
                <a:cs typeface="Tahoma" panose="020B0604030504040204" pitchFamily="34" charset="0"/>
              </a:rPr>
              <a:t> </a:t>
            </a:r>
            <a:r>
              <a:rPr lang="en-GB" sz="2800" dirty="0" err="1">
                <a:latin typeface="Tahoma" panose="020B0604030504040204" pitchFamily="34" charset="0"/>
                <a:ea typeface="Tahoma" panose="020B0604030504040204" pitchFamily="34" charset="0"/>
                <a:cs typeface="Tahoma" panose="020B0604030504040204" pitchFamily="34" charset="0"/>
              </a:rPr>
              <a:t>Njetash</a:t>
            </a:r>
            <a:r>
              <a:rPr lang="en-GB" sz="2800" dirty="0">
                <a:latin typeface="Tahoma" panose="020B0604030504040204" pitchFamily="34" charset="0"/>
                <a:ea typeface="Tahoma" panose="020B0604030504040204" pitchFamily="34" charset="0"/>
                <a:cs typeface="Tahoma" panose="020B0604030504040204" pitchFamily="34" charset="0"/>
              </a:rPr>
              <a:t> Enterprises and </a:t>
            </a:r>
            <a:r>
              <a:rPr lang="en-GB" sz="2800" dirty="0" err="1">
                <a:latin typeface="Tahoma" panose="020B0604030504040204" pitchFamily="34" charset="0"/>
                <a:ea typeface="Tahoma" panose="020B0604030504040204" pitchFamily="34" charset="0"/>
                <a:cs typeface="Tahoma" panose="020B0604030504040204" pitchFamily="34" charset="0"/>
              </a:rPr>
              <a:t>Wangmug</a:t>
            </a:r>
            <a:r>
              <a:rPr lang="en-GB" sz="2800" dirty="0">
                <a:latin typeface="Tahoma" panose="020B0604030504040204" pitchFamily="34" charset="0"/>
                <a:ea typeface="Tahoma" panose="020B0604030504040204" pitchFamily="34" charset="0"/>
                <a:cs typeface="Tahoma" panose="020B0604030504040204" pitchFamily="34" charset="0"/>
              </a:rPr>
              <a:t> Enterprises. </a:t>
            </a:r>
          </a:p>
          <a:p>
            <a:pPr algn="just"/>
            <a:endParaRPr lang="en-US" sz="8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The </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defendants</a:t>
            </a:r>
            <a:r>
              <a:rPr lang="en-US" sz="2800" dirty="0">
                <a:latin typeface="Tahoma" panose="020B0604030504040204" pitchFamily="34" charset="0"/>
                <a:ea typeface="Tahoma" panose="020B0604030504040204" pitchFamily="34" charset="0"/>
                <a:cs typeface="Tahoma" panose="020B0604030504040204" pitchFamily="34" charset="0"/>
              </a:rPr>
              <a:t> are suspected to have </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misappropriated </a:t>
            </a:r>
            <a:r>
              <a:rPr lang="en-US" sz="2800" dirty="0">
                <a:latin typeface="Tahoma" panose="020B0604030504040204" pitchFamily="34" charset="0"/>
                <a:ea typeface="Tahoma" panose="020B0604030504040204" pitchFamily="34" charset="0"/>
                <a:cs typeface="Tahoma" panose="020B0604030504040204" pitchFamily="34" charset="0"/>
              </a:rPr>
              <a:t>a total of USD 341,192/=, </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being public funds</a:t>
            </a:r>
            <a:r>
              <a:rPr lang="en-US" sz="2800" dirty="0">
                <a:latin typeface="Tahoma" panose="020B0604030504040204" pitchFamily="34" charset="0"/>
                <a:ea typeface="Tahoma" panose="020B0604030504040204" pitchFamily="34" charset="0"/>
                <a:cs typeface="Tahoma" panose="020B0604030504040204" pitchFamily="34" charset="0"/>
              </a:rPr>
              <a:t> from the Ministry</a:t>
            </a:r>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13</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641928919"/>
      </p:ext>
    </p:extLst>
  </p:cSld>
  <p:clrMapOvr>
    <a:masterClrMapping/>
  </p:clrMapOvr>
  <p:transition spd="slow">
    <p:circl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Strategies</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1"/>
            <a:ext cx="9356271" cy="5319310"/>
          </a:xfrm>
        </p:spPr>
        <p:txBody>
          <a:bodyPr/>
          <a:lstStyle/>
          <a:p>
            <a:pPr algn="just"/>
            <a:r>
              <a:rPr lang="en-US" sz="2800" dirty="0">
                <a:latin typeface="Tahoma" panose="020B0604030504040204" pitchFamily="34" charset="0"/>
                <a:ea typeface="Tahoma" panose="020B0604030504040204" pitchFamily="34" charset="0"/>
                <a:cs typeface="Tahoma" panose="020B0604030504040204" pitchFamily="34" charset="0"/>
              </a:rPr>
              <a:t>Planning and setting objectives</a:t>
            </a:r>
          </a:p>
          <a:p>
            <a:pPr algn="just"/>
            <a:endParaRPr lang="en-US" sz="8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Conducted searches on suspects premises and office </a:t>
            </a:r>
          </a:p>
          <a:p>
            <a:pPr algn="just"/>
            <a:endParaRPr lang="en-US" sz="8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Obtaining information and documents from suspects employer and Government Registries</a:t>
            </a:r>
          </a:p>
          <a:p>
            <a:pPr algn="just"/>
            <a:endParaRPr lang="en-US" sz="8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Obtained Warrants  to investigate bank accounts</a:t>
            </a:r>
          </a:p>
          <a:p>
            <a:pPr algn="just"/>
            <a:endParaRPr lang="en-US" sz="8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Obtained Tax records</a:t>
            </a:r>
          </a:p>
          <a:p>
            <a:pPr algn="just"/>
            <a:endParaRPr lang="en-US" sz="1000" dirty="0"/>
          </a:p>
          <a:p>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14</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3151772491"/>
      </p:ext>
    </p:extLst>
  </p:cSld>
  <p:clrMapOvr>
    <a:masterClrMapping/>
  </p:clrMapOvr>
  <p:transition spd="slow">
    <p:circl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84840"/>
            <a:ext cx="8804908" cy="760979"/>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Strategies (Cont’d)</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5281603"/>
          </a:xfrm>
        </p:spPr>
        <p:txBody>
          <a:bodyPr/>
          <a:lstStyle/>
          <a:p>
            <a:pPr algn="just"/>
            <a:r>
              <a:rPr lang="en-US" sz="2800" dirty="0">
                <a:latin typeface="Tahoma" panose="020B0604030504040204" pitchFamily="34" charset="0"/>
                <a:ea typeface="Tahoma" panose="020B0604030504040204" pitchFamily="34" charset="0"/>
                <a:cs typeface="Tahoma" panose="020B0604030504040204" pitchFamily="34" charset="0"/>
              </a:rPr>
              <a:t>Analysis of information and establishing legitimate income.</a:t>
            </a:r>
          </a:p>
          <a:p>
            <a:pPr marL="0" indent="0" algn="just">
              <a:buNone/>
            </a:pPr>
            <a:endParaRPr lang="en-US" sz="800" dirty="0">
              <a:latin typeface="Tahoma" panose="020B0604030504040204" pitchFamily="34" charset="0"/>
              <a:ea typeface="Tahoma" panose="020B0604030504040204" pitchFamily="34" charset="0"/>
              <a:cs typeface="Tahoma" panose="020B0604030504040204" pitchFamily="34" charset="0"/>
            </a:endParaRPr>
          </a:p>
          <a:p>
            <a:pPr lvl="0" algn="just"/>
            <a:r>
              <a:rPr lang="en-US" sz="2800" dirty="0">
                <a:latin typeface="Tahoma" panose="020B0604030504040204" pitchFamily="34" charset="0"/>
                <a:ea typeface="Tahoma" panose="020B0604030504040204" pitchFamily="34" charset="0"/>
                <a:cs typeface="Tahoma" panose="020B0604030504040204" pitchFamily="34" charset="0"/>
              </a:rPr>
              <a:t>Obtained preservation orders for a period of 6 months, pending completion of investigations.</a:t>
            </a:r>
          </a:p>
          <a:p>
            <a:pPr marL="0" lvl="0" indent="0" algn="just">
              <a:buNone/>
            </a:pPr>
            <a:endParaRPr lang="en-US" sz="800" dirty="0">
              <a:latin typeface="Tahoma" panose="020B0604030504040204" pitchFamily="34" charset="0"/>
              <a:ea typeface="Tahoma" panose="020B0604030504040204" pitchFamily="34" charset="0"/>
              <a:cs typeface="Tahoma" panose="020B0604030504040204" pitchFamily="34" charset="0"/>
            </a:endParaRPr>
          </a:p>
          <a:p>
            <a:pPr lvl="0" algn="just"/>
            <a:r>
              <a:rPr lang="en-US" sz="2800" dirty="0">
                <a:latin typeface="Tahoma" panose="020B0604030504040204" pitchFamily="34" charset="0"/>
                <a:ea typeface="Tahoma" panose="020B0604030504040204" pitchFamily="34" charset="0"/>
                <a:cs typeface="Tahoma" panose="020B0604030504040204" pitchFamily="34" charset="0"/>
              </a:rPr>
              <a:t>Compiled a Notice to explain the Disproportion between the Assets owned and the Known Legitimate sources of income.</a:t>
            </a:r>
          </a:p>
          <a:p>
            <a:pPr marL="0" lvl="0" indent="0" algn="just">
              <a:buNone/>
            </a:pPr>
            <a:endParaRPr lang="en-US" sz="800" dirty="0">
              <a:latin typeface="Tahoma" panose="020B0604030504040204" pitchFamily="34" charset="0"/>
              <a:ea typeface="Tahoma" panose="020B0604030504040204" pitchFamily="34" charset="0"/>
              <a:cs typeface="Tahoma" panose="020B0604030504040204" pitchFamily="34" charset="0"/>
            </a:endParaRPr>
          </a:p>
          <a:p>
            <a:pPr lvl="0" algn="just"/>
            <a:r>
              <a:rPr lang="en-US" sz="2800" dirty="0">
                <a:latin typeface="Tahoma" panose="020B0604030504040204" pitchFamily="34" charset="0"/>
                <a:ea typeface="Tahoma" panose="020B0604030504040204" pitchFamily="34" charset="0"/>
                <a:cs typeface="Tahoma" panose="020B0604030504040204" pitchFamily="34" charset="0"/>
              </a:rPr>
              <a:t>Analyzed responses to the Notice explaining the disproportion given by the defendants.</a:t>
            </a:r>
          </a:p>
          <a:p>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15</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260151987"/>
      </p:ext>
    </p:extLst>
  </p:cSld>
  <p:clrMapOvr>
    <a:masterClrMapping/>
  </p:clrMapOvr>
  <p:transition spd="slow">
    <p:circl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2960957" y="176981"/>
            <a:ext cx="7791449" cy="626584"/>
          </a:xfrm>
        </p:spPr>
        <p:txBody>
          <a:bodyPr/>
          <a:lstStyle/>
          <a:p>
            <a:r>
              <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rPr>
              <a:t>Preservation Orders</a:t>
            </a:r>
          </a:p>
        </p:txBody>
      </p:sp>
      <p:sp>
        <p:nvSpPr>
          <p:cNvPr id="4102"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b="1">
                <a:solidFill>
                  <a:srgbClr val="333399"/>
                </a:solidFill>
                <a:latin typeface="Arial" panose="020B0604020202020204" pitchFamily="34" charset="0"/>
              </a:rPr>
              <a:t>“Tuangamize ufisadi, tuijenge Kenya” </a:t>
            </a:r>
            <a:endParaRPr lang="en-US" b="1" dirty="0">
              <a:solidFill>
                <a:srgbClr val="333399"/>
              </a:solidFill>
              <a:latin typeface="Arial" panose="020B0604020202020204" pitchFamily="34" charset="0"/>
            </a:endParaRPr>
          </a:p>
        </p:txBody>
      </p:sp>
      <p:sp>
        <p:nvSpPr>
          <p:cNvPr id="7" name="Date Placeholder 4"/>
          <p:cNvSpPr>
            <a:spLocks noGrp="1"/>
          </p:cNvSpPr>
          <p:nvPr>
            <p:ph type="dt" sz="quarter" idx="10"/>
          </p:nvPr>
        </p:nvSpPr>
        <p:spPr>
          <a:xfrm>
            <a:off x="334435" y="6381751"/>
            <a:ext cx="1657204" cy="339725"/>
          </a:xfrm>
        </p:spPr>
        <p:txBody>
          <a:bodyPr/>
          <a:lstStyle/>
          <a:p>
            <a:pPr>
              <a:defRPr/>
            </a:pPr>
            <a:fld id="{29EBE275-3743-4271-84DA-FB782D5658DB}" type="datetime4">
              <a:rPr lang="en-US" smtClean="0">
                <a:solidFill>
                  <a:srgbClr val="333399"/>
                </a:solidFill>
              </a:rPr>
              <a:t>November 18, 2024</a:t>
            </a:fld>
            <a:endParaRPr lang="en-US" dirty="0">
              <a:solidFill>
                <a:srgbClr val="333399"/>
              </a:solidFill>
            </a:endParaRPr>
          </a:p>
        </p:txBody>
      </p:sp>
      <p:sp>
        <p:nvSpPr>
          <p:cNvPr id="2" name="Content Placeholder 1"/>
          <p:cNvSpPr>
            <a:spLocks noGrp="1"/>
          </p:cNvSpPr>
          <p:nvPr>
            <p:ph idx="1"/>
          </p:nvPr>
        </p:nvSpPr>
        <p:spPr>
          <a:xfrm>
            <a:off x="2396836" y="973427"/>
            <a:ext cx="9656619" cy="5578186"/>
          </a:xfrm>
        </p:spPr>
        <p:txBody>
          <a:bodyPr/>
          <a:lstStyle/>
          <a:p>
            <a:pPr marL="400050" lvl="1" indent="0" algn="just">
              <a:buNone/>
            </a:pPr>
            <a:endParaRPr lang="en-US" sz="10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dirty="0"/>
          </a:p>
        </p:txBody>
      </p:sp>
      <p:graphicFrame>
        <p:nvGraphicFramePr>
          <p:cNvPr id="3" name="Table 2"/>
          <p:cNvGraphicFramePr>
            <a:graphicFrameLocks noGrp="1"/>
          </p:cNvGraphicFramePr>
          <p:nvPr/>
        </p:nvGraphicFramePr>
        <p:xfrm>
          <a:off x="2234045" y="744487"/>
          <a:ext cx="9125121" cy="5528276"/>
        </p:xfrm>
        <a:graphic>
          <a:graphicData uri="http://schemas.openxmlformats.org/drawingml/2006/table">
            <a:tbl>
              <a:tblPr firstRow="1" firstCol="1" bandRow="1">
                <a:tableStyleId>{5C22544A-7EE6-4342-B048-85BDC9FD1C3A}</a:tableStyleId>
              </a:tblPr>
              <a:tblGrid>
                <a:gridCol w="586428">
                  <a:extLst>
                    <a:ext uri="{9D8B030D-6E8A-4147-A177-3AD203B41FA5}">
                      <a16:colId xmlns:a16="http://schemas.microsoft.com/office/drawing/2014/main" val="20000"/>
                    </a:ext>
                  </a:extLst>
                </a:gridCol>
                <a:gridCol w="2387130">
                  <a:extLst>
                    <a:ext uri="{9D8B030D-6E8A-4147-A177-3AD203B41FA5}">
                      <a16:colId xmlns:a16="http://schemas.microsoft.com/office/drawing/2014/main" val="20001"/>
                    </a:ext>
                  </a:extLst>
                </a:gridCol>
                <a:gridCol w="1914414">
                  <a:extLst>
                    <a:ext uri="{9D8B030D-6E8A-4147-A177-3AD203B41FA5}">
                      <a16:colId xmlns:a16="http://schemas.microsoft.com/office/drawing/2014/main" val="20002"/>
                    </a:ext>
                  </a:extLst>
                </a:gridCol>
                <a:gridCol w="1249251">
                  <a:extLst>
                    <a:ext uri="{9D8B030D-6E8A-4147-A177-3AD203B41FA5}">
                      <a16:colId xmlns:a16="http://schemas.microsoft.com/office/drawing/2014/main" val="20003"/>
                    </a:ext>
                  </a:extLst>
                </a:gridCol>
                <a:gridCol w="1545464">
                  <a:extLst>
                    <a:ext uri="{9D8B030D-6E8A-4147-A177-3AD203B41FA5}">
                      <a16:colId xmlns:a16="http://schemas.microsoft.com/office/drawing/2014/main" val="20004"/>
                    </a:ext>
                  </a:extLst>
                </a:gridCol>
                <a:gridCol w="1442434">
                  <a:extLst>
                    <a:ext uri="{9D8B030D-6E8A-4147-A177-3AD203B41FA5}">
                      <a16:colId xmlns:a16="http://schemas.microsoft.com/office/drawing/2014/main" val="20005"/>
                    </a:ext>
                  </a:extLst>
                </a:gridCol>
              </a:tblGrid>
              <a:tr h="287314">
                <a:tc>
                  <a:txBody>
                    <a:bodyPr/>
                    <a:lstStyle/>
                    <a:p>
                      <a:pPr marL="0" marR="0">
                        <a:lnSpc>
                          <a:spcPct val="100000"/>
                        </a:lnSpc>
                        <a:spcBef>
                          <a:spcPts val="0"/>
                        </a:spcBef>
                        <a:spcAft>
                          <a:spcPts val="0"/>
                        </a:spcAft>
                      </a:pPr>
                      <a:r>
                        <a:rPr lang="en-US" sz="1600" dirty="0">
                          <a:effectLst/>
                        </a:rPr>
                        <a:t>S/NO</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NAME</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ACCOUNT NUMBER</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BANK</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BRANCH</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AMOUNT (KSH)</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00"/>
                  </a:ext>
                </a:extLst>
              </a:tr>
              <a:tr h="471207">
                <a:tc>
                  <a:txBody>
                    <a:bodyPr/>
                    <a:lstStyle/>
                    <a:p>
                      <a:pPr marL="0" marR="0" lvl="0" indent="0">
                        <a:lnSpc>
                          <a:spcPct val="100000"/>
                        </a:lnSpc>
                        <a:spcBef>
                          <a:spcPts val="0"/>
                        </a:spcBef>
                        <a:spcAft>
                          <a:spcPts val="0"/>
                        </a:spcAft>
                        <a:buFont typeface="+mj-lt"/>
                        <a:buNone/>
                      </a:pPr>
                      <a:r>
                        <a:rPr lang="en-US" sz="1600" dirty="0">
                          <a:effectLst/>
                        </a:rPr>
                        <a:t>1 .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Thomas </a:t>
                      </a:r>
                      <a:r>
                        <a:rPr lang="en-US" sz="1600" dirty="0" err="1">
                          <a:effectLst/>
                        </a:rPr>
                        <a:t>Gitau</a:t>
                      </a:r>
                      <a:r>
                        <a:rPr lang="en-US" sz="1600" dirty="0">
                          <a:effectLst/>
                        </a:rPr>
                        <a:t> </a:t>
                      </a:r>
                      <a:r>
                        <a:rPr lang="en-US" sz="1600" dirty="0" err="1">
                          <a:effectLst/>
                        </a:rPr>
                        <a:t>Njogu</a:t>
                      </a:r>
                      <a:endParaRPr lang="en-US" sz="1600" dirty="0">
                        <a:effectLst/>
                      </a:endParaRPr>
                    </a:p>
                    <a:p>
                      <a:pPr marL="0" marR="0">
                        <a:lnSpc>
                          <a:spcPct val="100000"/>
                        </a:lnSpc>
                        <a:spcBef>
                          <a:spcPts val="0"/>
                        </a:spcBef>
                        <a:spcAft>
                          <a:spcPts val="0"/>
                        </a:spcAft>
                      </a:pPr>
                      <a:r>
                        <a:rPr lang="en-US" sz="1600" dirty="0">
                          <a:effectLst/>
                        </a:rPr>
                        <a:t>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01100092133600</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Coop</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Coop House</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r">
                        <a:lnSpc>
                          <a:spcPct val="100000"/>
                        </a:lnSpc>
                        <a:spcBef>
                          <a:spcPts val="0"/>
                        </a:spcBef>
                        <a:spcAft>
                          <a:spcPts val="0"/>
                        </a:spcAft>
                      </a:pPr>
                      <a:r>
                        <a:rPr lang="en-US" sz="1600" dirty="0">
                          <a:effectLst/>
                        </a:rPr>
                        <a:t>1,877,422.00</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01"/>
                  </a:ext>
                </a:extLst>
              </a:tr>
              <a:tr h="471207">
                <a:tc>
                  <a:txBody>
                    <a:bodyPr/>
                    <a:lstStyle/>
                    <a:p>
                      <a:pPr marL="0" marR="0" lvl="0" indent="0">
                        <a:lnSpc>
                          <a:spcPct val="100000"/>
                        </a:lnSpc>
                        <a:spcBef>
                          <a:spcPts val="0"/>
                        </a:spcBef>
                        <a:spcAft>
                          <a:spcPts val="0"/>
                        </a:spcAft>
                        <a:buFont typeface="+mj-lt"/>
                        <a:buNone/>
                      </a:pPr>
                      <a:r>
                        <a:rPr lang="en-US" sz="1600" dirty="0">
                          <a:effectLst/>
                        </a:rPr>
                        <a:t>2. 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Teresia  Njeri Gitau</a:t>
                      </a:r>
                    </a:p>
                    <a:p>
                      <a:pPr marL="0" marR="0">
                        <a:lnSpc>
                          <a:spcPct val="100000"/>
                        </a:lnSpc>
                        <a:spcBef>
                          <a:spcPts val="0"/>
                        </a:spcBef>
                        <a:spcAft>
                          <a:spcPts val="0"/>
                        </a:spcAft>
                      </a:pPr>
                      <a:r>
                        <a:rPr lang="en-US" sz="1600">
                          <a:effectLst/>
                        </a:rPr>
                        <a:t> </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01100003014200</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Coop</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Zimmerman</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r">
                        <a:lnSpc>
                          <a:spcPct val="100000"/>
                        </a:lnSpc>
                        <a:spcBef>
                          <a:spcPts val="0"/>
                        </a:spcBef>
                        <a:spcAft>
                          <a:spcPts val="0"/>
                        </a:spcAft>
                      </a:pPr>
                      <a:r>
                        <a:rPr lang="en-US" sz="1600" dirty="0">
                          <a:effectLst/>
                        </a:rPr>
                        <a:t>84,293.00</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02"/>
                  </a:ext>
                </a:extLst>
              </a:tr>
              <a:tr h="471207">
                <a:tc>
                  <a:txBody>
                    <a:bodyPr/>
                    <a:lstStyle/>
                    <a:p>
                      <a:pPr marL="0" marR="0" lvl="0" indent="0">
                        <a:lnSpc>
                          <a:spcPct val="100000"/>
                        </a:lnSpc>
                        <a:spcBef>
                          <a:spcPts val="0"/>
                        </a:spcBef>
                        <a:spcAft>
                          <a:spcPts val="0"/>
                        </a:spcAft>
                        <a:buFont typeface="+mj-lt"/>
                        <a:buNone/>
                      </a:pPr>
                      <a:r>
                        <a:rPr lang="en-US" sz="1600" dirty="0">
                          <a:effectLst/>
                        </a:rPr>
                        <a:t>3. 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Thomas Gitau Njogu</a:t>
                      </a:r>
                    </a:p>
                    <a:p>
                      <a:pPr marL="0" marR="0">
                        <a:lnSpc>
                          <a:spcPct val="100000"/>
                        </a:lnSpc>
                        <a:spcBef>
                          <a:spcPts val="0"/>
                        </a:spcBef>
                        <a:spcAft>
                          <a:spcPts val="0"/>
                        </a:spcAft>
                      </a:pPr>
                      <a:r>
                        <a:rPr lang="en-US" sz="1600">
                          <a:effectLst/>
                        </a:rPr>
                        <a:t> </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014000020914</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Family</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err="1">
                          <a:effectLst/>
                        </a:rPr>
                        <a:t>Cargen</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r">
                        <a:lnSpc>
                          <a:spcPct val="100000"/>
                        </a:lnSpc>
                        <a:spcBef>
                          <a:spcPts val="0"/>
                        </a:spcBef>
                        <a:spcAft>
                          <a:spcPts val="0"/>
                        </a:spcAft>
                      </a:pPr>
                      <a:r>
                        <a:rPr lang="en-US" sz="1600" dirty="0">
                          <a:effectLst/>
                        </a:rPr>
                        <a:t>1,031,923.00</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03"/>
                  </a:ext>
                </a:extLst>
              </a:tr>
              <a:tr h="471207">
                <a:tc>
                  <a:txBody>
                    <a:bodyPr/>
                    <a:lstStyle/>
                    <a:p>
                      <a:pPr marL="0" marR="0" lvl="0" indent="0">
                        <a:lnSpc>
                          <a:spcPct val="100000"/>
                        </a:lnSpc>
                        <a:spcBef>
                          <a:spcPts val="0"/>
                        </a:spcBef>
                        <a:spcAft>
                          <a:spcPts val="0"/>
                        </a:spcAft>
                        <a:buFont typeface="+mj-lt"/>
                        <a:buNone/>
                      </a:pPr>
                      <a:r>
                        <a:rPr lang="en-US" sz="1600" dirty="0">
                          <a:effectLst/>
                        </a:rPr>
                        <a:t>4. 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Teresia Njeri Gitau</a:t>
                      </a:r>
                    </a:p>
                    <a:p>
                      <a:pPr marL="0" marR="0">
                        <a:lnSpc>
                          <a:spcPct val="100000"/>
                        </a:lnSpc>
                        <a:spcBef>
                          <a:spcPts val="0"/>
                        </a:spcBef>
                        <a:spcAft>
                          <a:spcPts val="0"/>
                        </a:spcAft>
                      </a:pPr>
                      <a:r>
                        <a:rPr lang="en-US" sz="1600">
                          <a:effectLst/>
                        </a:rPr>
                        <a:t> </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041000014991</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Family</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err="1">
                          <a:effectLst/>
                        </a:rPr>
                        <a:t>Kariobangi</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r">
                        <a:lnSpc>
                          <a:spcPct val="100000"/>
                        </a:lnSpc>
                        <a:spcBef>
                          <a:spcPts val="0"/>
                        </a:spcBef>
                        <a:spcAft>
                          <a:spcPts val="0"/>
                        </a:spcAft>
                      </a:pPr>
                      <a:r>
                        <a:rPr lang="en-US" sz="1600" dirty="0">
                          <a:effectLst/>
                        </a:rPr>
                        <a:t>359,709.00</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04"/>
                  </a:ext>
                </a:extLst>
              </a:tr>
              <a:tr h="471207">
                <a:tc>
                  <a:txBody>
                    <a:bodyPr/>
                    <a:lstStyle/>
                    <a:p>
                      <a:pPr marL="0" marR="0" lvl="0" indent="0">
                        <a:lnSpc>
                          <a:spcPct val="100000"/>
                        </a:lnSpc>
                        <a:spcBef>
                          <a:spcPts val="0"/>
                        </a:spcBef>
                        <a:spcAft>
                          <a:spcPts val="0"/>
                        </a:spcAft>
                        <a:buFont typeface="+mj-lt"/>
                        <a:buNone/>
                      </a:pPr>
                      <a:r>
                        <a:rPr lang="en-US" sz="1600" dirty="0">
                          <a:effectLst/>
                        </a:rPr>
                        <a:t>5. 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Thomas Gitau Njogu</a:t>
                      </a:r>
                    </a:p>
                    <a:p>
                      <a:pPr marL="0" marR="0">
                        <a:lnSpc>
                          <a:spcPct val="100000"/>
                        </a:lnSpc>
                        <a:spcBef>
                          <a:spcPts val="0"/>
                        </a:spcBef>
                        <a:spcAft>
                          <a:spcPts val="0"/>
                        </a:spcAft>
                      </a:pPr>
                      <a:r>
                        <a:rPr lang="en-US" sz="1600">
                          <a:effectLst/>
                        </a:rPr>
                        <a:t> </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0240101444652</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Equity</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err="1">
                          <a:effectLst/>
                        </a:rPr>
                        <a:t>Harambee</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r">
                        <a:lnSpc>
                          <a:spcPct val="100000"/>
                        </a:lnSpc>
                        <a:spcBef>
                          <a:spcPts val="0"/>
                        </a:spcBef>
                        <a:spcAft>
                          <a:spcPts val="0"/>
                        </a:spcAft>
                      </a:pPr>
                      <a:r>
                        <a:rPr lang="en-US" sz="1600" dirty="0">
                          <a:effectLst/>
                        </a:rPr>
                        <a:t>2,365,603.00</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05"/>
                  </a:ext>
                </a:extLst>
              </a:tr>
              <a:tr h="471207">
                <a:tc>
                  <a:txBody>
                    <a:bodyPr/>
                    <a:lstStyle/>
                    <a:p>
                      <a:pPr marL="0" marR="0" lvl="0" indent="0">
                        <a:lnSpc>
                          <a:spcPct val="100000"/>
                        </a:lnSpc>
                        <a:spcBef>
                          <a:spcPts val="0"/>
                        </a:spcBef>
                        <a:spcAft>
                          <a:spcPts val="0"/>
                        </a:spcAft>
                        <a:buFont typeface="+mj-lt"/>
                        <a:buNone/>
                      </a:pPr>
                      <a:r>
                        <a:rPr lang="en-US" sz="1600" dirty="0">
                          <a:effectLst/>
                        </a:rPr>
                        <a:t>6. 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Teresia Njeri Gitau</a:t>
                      </a:r>
                    </a:p>
                    <a:p>
                      <a:pPr marL="0" marR="0">
                        <a:lnSpc>
                          <a:spcPct val="100000"/>
                        </a:lnSpc>
                        <a:spcBef>
                          <a:spcPts val="0"/>
                        </a:spcBef>
                        <a:spcAft>
                          <a:spcPts val="0"/>
                        </a:spcAft>
                      </a:pPr>
                      <a:r>
                        <a:rPr lang="en-US" sz="1600">
                          <a:effectLst/>
                        </a:rPr>
                        <a:t> </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0120100282619</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Equity</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Tom </a:t>
                      </a:r>
                      <a:r>
                        <a:rPr lang="en-US" sz="1600" dirty="0" err="1">
                          <a:effectLst/>
                        </a:rPr>
                        <a:t>mboya</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r">
                        <a:lnSpc>
                          <a:spcPct val="100000"/>
                        </a:lnSpc>
                        <a:spcBef>
                          <a:spcPts val="0"/>
                        </a:spcBef>
                        <a:spcAft>
                          <a:spcPts val="0"/>
                        </a:spcAft>
                      </a:pPr>
                      <a:r>
                        <a:rPr lang="en-US" sz="1600" dirty="0">
                          <a:effectLst/>
                        </a:rPr>
                        <a:t>1,101,663.00</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06"/>
                  </a:ext>
                </a:extLst>
              </a:tr>
              <a:tr h="471207">
                <a:tc>
                  <a:txBody>
                    <a:bodyPr/>
                    <a:lstStyle/>
                    <a:p>
                      <a:pPr marL="0" marR="0" lvl="0" indent="0">
                        <a:lnSpc>
                          <a:spcPct val="100000"/>
                        </a:lnSpc>
                        <a:spcBef>
                          <a:spcPts val="0"/>
                        </a:spcBef>
                        <a:spcAft>
                          <a:spcPts val="0"/>
                        </a:spcAft>
                        <a:buFont typeface="+mj-lt"/>
                        <a:buNone/>
                      </a:pPr>
                      <a:r>
                        <a:rPr lang="en-US" sz="1600" dirty="0">
                          <a:effectLst/>
                        </a:rPr>
                        <a:t>7. 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Thomas Gitau Njogu</a:t>
                      </a:r>
                    </a:p>
                    <a:p>
                      <a:pPr marL="0" marR="0">
                        <a:lnSpc>
                          <a:spcPct val="100000"/>
                        </a:lnSpc>
                        <a:spcBef>
                          <a:spcPts val="0"/>
                        </a:spcBef>
                        <a:spcAft>
                          <a:spcPts val="0"/>
                        </a:spcAft>
                      </a:pPr>
                      <a:r>
                        <a:rPr lang="en-US" sz="1600">
                          <a:effectLst/>
                        </a:rPr>
                        <a:t> </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0758314197</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Barclays</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err="1">
                          <a:effectLst/>
                        </a:rPr>
                        <a:t>Moi</a:t>
                      </a:r>
                      <a:r>
                        <a:rPr lang="en-US" sz="1600" dirty="0">
                          <a:effectLst/>
                        </a:rPr>
                        <a:t> Avenue</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r">
                        <a:lnSpc>
                          <a:spcPct val="100000"/>
                        </a:lnSpc>
                        <a:spcBef>
                          <a:spcPts val="0"/>
                        </a:spcBef>
                        <a:spcAft>
                          <a:spcPts val="0"/>
                        </a:spcAft>
                      </a:pPr>
                      <a:r>
                        <a:rPr lang="en-US" sz="1600" dirty="0">
                          <a:effectLst/>
                        </a:rPr>
                        <a:t>106,000.00</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07"/>
                  </a:ext>
                </a:extLst>
              </a:tr>
              <a:tr h="464141">
                <a:tc>
                  <a:txBody>
                    <a:bodyPr/>
                    <a:lstStyle/>
                    <a:p>
                      <a:pPr marL="0" marR="0" lvl="0" indent="0">
                        <a:lnSpc>
                          <a:spcPct val="100000"/>
                        </a:lnSpc>
                        <a:spcBef>
                          <a:spcPts val="0"/>
                        </a:spcBef>
                        <a:spcAft>
                          <a:spcPts val="0"/>
                        </a:spcAft>
                        <a:buFont typeface="+mj-lt"/>
                        <a:buNone/>
                      </a:pPr>
                      <a:r>
                        <a:rPr lang="en-US" sz="1600" dirty="0">
                          <a:effectLst/>
                        </a:rPr>
                        <a:t>8. 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just">
                        <a:lnSpc>
                          <a:spcPct val="100000"/>
                        </a:lnSpc>
                        <a:spcBef>
                          <a:spcPts val="480"/>
                        </a:spcBef>
                        <a:spcAft>
                          <a:spcPts val="600"/>
                        </a:spcAft>
                      </a:pPr>
                      <a:r>
                        <a:rPr lang="en-US" sz="1600">
                          <a:effectLst/>
                        </a:rPr>
                        <a:t>Wangmug Enterprises</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just">
                        <a:lnSpc>
                          <a:spcPct val="100000"/>
                        </a:lnSpc>
                        <a:spcBef>
                          <a:spcPts val="480"/>
                        </a:spcBef>
                        <a:spcAft>
                          <a:spcPts val="600"/>
                        </a:spcAft>
                      </a:pPr>
                      <a:r>
                        <a:rPr lang="en-US" sz="1600" dirty="0">
                          <a:effectLst/>
                        </a:rPr>
                        <a:t>11801657861994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a:effectLst/>
                        </a:rPr>
                        <a:t>Equity</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just">
                        <a:lnSpc>
                          <a:spcPct val="100000"/>
                        </a:lnSpc>
                        <a:spcBef>
                          <a:spcPts val="480"/>
                        </a:spcBef>
                        <a:spcAft>
                          <a:spcPts val="600"/>
                        </a:spcAft>
                      </a:pPr>
                      <a:r>
                        <a:rPr lang="en-US" sz="1600">
                          <a:effectLst/>
                        </a:rPr>
                        <a:t>OTC Branch</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r">
                        <a:lnSpc>
                          <a:spcPct val="100000"/>
                        </a:lnSpc>
                        <a:spcBef>
                          <a:spcPts val="0"/>
                        </a:spcBef>
                        <a:spcAft>
                          <a:spcPts val="0"/>
                        </a:spcAft>
                      </a:pPr>
                      <a:r>
                        <a:rPr lang="en-US" sz="1600" dirty="0">
                          <a:effectLst/>
                        </a:rPr>
                        <a:t>4,353,886.00</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08"/>
                  </a:ext>
                </a:extLst>
              </a:tr>
              <a:tr h="466484">
                <a:tc>
                  <a:txBody>
                    <a:bodyPr/>
                    <a:lstStyle/>
                    <a:p>
                      <a:pPr marL="0" marR="0" lvl="0" indent="0">
                        <a:lnSpc>
                          <a:spcPct val="100000"/>
                        </a:lnSpc>
                        <a:spcBef>
                          <a:spcPts val="0"/>
                        </a:spcBef>
                        <a:spcAft>
                          <a:spcPts val="0"/>
                        </a:spcAft>
                        <a:buFont typeface="+mj-lt"/>
                        <a:buNone/>
                      </a:pPr>
                      <a:r>
                        <a:rPr lang="en-US" sz="1600" dirty="0">
                          <a:effectLst/>
                        </a:rPr>
                        <a:t>9. 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just">
                        <a:lnSpc>
                          <a:spcPct val="100000"/>
                        </a:lnSpc>
                        <a:spcBef>
                          <a:spcPts val="480"/>
                        </a:spcBef>
                        <a:spcAft>
                          <a:spcPts val="600"/>
                        </a:spcAft>
                      </a:pPr>
                      <a:r>
                        <a:rPr lang="en-US" sz="1600" dirty="0" err="1">
                          <a:effectLst/>
                        </a:rPr>
                        <a:t>Njetash</a:t>
                      </a:r>
                      <a:r>
                        <a:rPr lang="en-US" sz="1600" dirty="0">
                          <a:effectLst/>
                        </a:rPr>
                        <a:t> </a:t>
                      </a:r>
                      <a:r>
                        <a:rPr lang="en-US" sz="1600" dirty="0" err="1">
                          <a:effectLst/>
                        </a:rPr>
                        <a:t>Enterprieses</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just">
                        <a:lnSpc>
                          <a:spcPct val="100000"/>
                        </a:lnSpc>
                        <a:spcBef>
                          <a:spcPts val="480"/>
                        </a:spcBef>
                        <a:spcAft>
                          <a:spcPts val="600"/>
                        </a:spcAft>
                      </a:pPr>
                      <a:r>
                        <a:rPr lang="en-US" sz="1600">
                          <a:effectLst/>
                        </a:rPr>
                        <a:t>0910197000407 </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Equity</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just">
                        <a:lnSpc>
                          <a:spcPct val="100000"/>
                        </a:lnSpc>
                        <a:spcBef>
                          <a:spcPts val="480"/>
                        </a:spcBef>
                        <a:spcAft>
                          <a:spcPts val="600"/>
                        </a:spcAft>
                      </a:pPr>
                      <a:r>
                        <a:rPr lang="en-US" sz="1600">
                          <a:effectLst/>
                        </a:rPr>
                        <a:t>Ngara Branch</a:t>
                      </a:r>
                      <a:endParaRPr lang="en-US" sz="160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r">
                        <a:lnSpc>
                          <a:spcPct val="100000"/>
                        </a:lnSpc>
                        <a:spcBef>
                          <a:spcPts val="0"/>
                        </a:spcBef>
                        <a:spcAft>
                          <a:spcPts val="0"/>
                        </a:spcAft>
                      </a:pPr>
                      <a:r>
                        <a:rPr lang="en-US" sz="1600" dirty="0">
                          <a:effectLst/>
                        </a:rPr>
                        <a:t>4,540,431.00</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09"/>
                  </a:ext>
                </a:extLst>
              </a:tr>
              <a:tr h="696211">
                <a:tc>
                  <a:txBody>
                    <a:bodyPr/>
                    <a:lstStyle/>
                    <a:p>
                      <a:pPr marL="0" marR="0" lvl="0" indent="0">
                        <a:lnSpc>
                          <a:spcPct val="100000"/>
                        </a:lnSpc>
                        <a:spcBef>
                          <a:spcPts val="0"/>
                        </a:spcBef>
                        <a:spcAft>
                          <a:spcPts val="0"/>
                        </a:spcAft>
                        <a:buFont typeface="+mj-lt"/>
                        <a:buNone/>
                      </a:pPr>
                      <a:r>
                        <a:rPr lang="en-US" sz="1600" dirty="0">
                          <a:effectLst/>
                        </a:rPr>
                        <a:t>10. </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just">
                        <a:lnSpc>
                          <a:spcPct val="100000"/>
                        </a:lnSpc>
                        <a:spcBef>
                          <a:spcPts val="480"/>
                        </a:spcBef>
                        <a:spcAft>
                          <a:spcPts val="600"/>
                        </a:spcAft>
                      </a:pPr>
                      <a:r>
                        <a:rPr lang="en-US" sz="1600" dirty="0" err="1">
                          <a:effectLst/>
                        </a:rPr>
                        <a:t>Njegit</a:t>
                      </a:r>
                      <a:r>
                        <a:rPr lang="en-US" sz="1600" dirty="0">
                          <a:effectLst/>
                        </a:rPr>
                        <a:t> Investment Ltd</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just">
                        <a:lnSpc>
                          <a:spcPct val="100000"/>
                        </a:lnSpc>
                        <a:spcBef>
                          <a:spcPts val="480"/>
                        </a:spcBef>
                        <a:spcAft>
                          <a:spcPts val="600"/>
                        </a:spcAft>
                      </a:pPr>
                      <a:r>
                        <a:rPr lang="en-US" sz="1600" dirty="0">
                          <a:effectLst/>
                          <a:latin typeface="+mn-lt"/>
                          <a:ea typeface="+mn-ea"/>
                        </a:rPr>
                        <a:t>0240272120429</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nSpc>
                          <a:spcPct val="100000"/>
                        </a:lnSpc>
                        <a:spcBef>
                          <a:spcPts val="0"/>
                        </a:spcBef>
                        <a:spcAft>
                          <a:spcPts val="0"/>
                        </a:spcAft>
                      </a:pPr>
                      <a:r>
                        <a:rPr lang="en-US" sz="1600" dirty="0">
                          <a:effectLst/>
                        </a:rPr>
                        <a:t>Equity</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just">
                        <a:lnSpc>
                          <a:spcPct val="100000"/>
                        </a:lnSpc>
                        <a:spcBef>
                          <a:spcPts val="480"/>
                        </a:spcBef>
                        <a:spcAft>
                          <a:spcPts val="600"/>
                        </a:spcAft>
                      </a:pPr>
                      <a:r>
                        <a:rPr lang="en-US" sz="1600" dirty="0" err="1">
                          <a:effectLst/>
                        </a:rPr>
                        <a:t>Kasarani</a:t>
                      </a:r>
                      <a:endParaRPr lang="en-US" sz="1600" dirty="0">
                        <a:effectLst/>
                        <a:latin typeface="Times New Roman" panose="02020603050405020304" pitchFamily="18" charset="0"/>
                        <a:ea typeface="Times New Roman" panose="02020603050405020304" pitchFamily="18" charset="0"/>
                      </a:endParaRPr>
                    </a:p>
                  </a:txBody>
                  <a:tcPr marL="55270" marR="55270" marT="0" marB="0"/>
                </a:tc>
                <a:tc>
                  <a:txBody>
                    <a:bodyPr/>
                    <a:lstStyle/>
                    <a:p>
                      <a:pPr marL="0" marR="0" algn="r">
                        <a:lnSpc>
                          <a:spcPct val="100000"/>
                        </a:lnSpc>
                        <a:spcBef>
                          <a:spcPts val="0"/>
                        </a:spcBef>
                        <a:spcAft>
                          <a:spcPts val="0"/>
                        </a:spcAft>
                      </a:pPr>
                      <a:r>
                        <a:rPr lang="en-US" sz="1600" dirty="0">
                          <a:effectLst/>
                        </a:rPr>
                        <a:t>15,786,755.00</a:t>
                      </a:r>
                      <a:endParaRPr lang="en-US" sz="1600" dirty="0">
                        <a:effectLst/>
                        <a:latin typeface="Times New Roman" panose="02020603050405020304" pitchFamily="18" charset="0"/>
                        <a:ea typeface="Times New Roman" panose="02020603050405020304" pitchFamily="18" charset="0"/>
                      </a:endParaRPr>
                    </a:p>
                  </a:txBody>
                  <a:tcPr marL="55270" marR="55270" marT="0" marB="0"/>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741523605"/>
      </p:ext>
    </p:extLst>
  </p:cSld>
  <p:clrMapOvr>
    <a:masterClrMapping/>
  </p:clrMapOvr>
  <p:transition spd="slow">
    <p:circl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2934063" y="282026"/>
            <a:ext cx="7791449" cy="376812"/>
          </a:xfrm>
        </p:spPr>
        <p:txBody>
          <a:bodyPr/>
          <a:lstStyle/>
          <a:p>
            <a:r>
              <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rPr>
              <a:t>Preservation Orders - Cont’d</a:t>
            </a:r>
          </a:p>
        </p:txBody>
      </p:sp>
      <p:sp>
        <p:nvSpPr>
          <p:cNvPr id="4102"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b="1">
                <a:solidFill>
                  <a:srgbClr val="333399"/>
                </a:solidFill>
                <a:latin typeface="Arial" panose="020B0604020202020204" pitchFamily="34" charset="0"/>
              </a:rPr>
              <a:t>“Tuangamize ufisadi, tuijenge Kenya” </a:t>
            </a:r>
            <a:endParaRPr lang="en-US" b="1" dirty="0">
              <a:solidFill>
                <a:srgbClr val="333399"/>
              </a:solidFill>
              <a:latin typeface="Arial" panose="020B0604020202020204" pitchFamily="34" charset="0"/>
            </a:endParaRPr>
          </a:p>
        </p:txBody>
      </p:sp>
      <p:sp>
        <p:nvSpPr>
          <p:cNvPr id="7" name="Date Placeholder 4"/>
          <p:cNvSpPr>
            <a:spLocks noGrp="1"/>
          </p:cNvSpPr>
          <p:nvPr>
            <p:ph type="dt" sz="quarter" idx="10"/>
          </p:nvPr>
        </p:nvSpPr>
        <p:spPr>
          <a:xfrm>
            <a:off x="334435" y="6381751"/>
            <a:ext cx="1657204" cy="339725"/>
          </a:xfrm>
        </p:spPr>
        <p:txBody>
          <a:bodyPr/>
          <a:lstStyle/>
          <a:p>
            <a:pPr>
              <a:defRPr/>
            </a:pPr>
            <a:fld id="{BAA59023-E960-43D1-9730-38B49BBF2F02}" type="datetime4">
              <a:rPr lang="en-US" smtClean="0">
                <a:solidFill>
                  <a:srgbClr val="333399"/>
                </a:solidFill>
              </a:rPr>
              <a:t>November 18, 2024</a:t>
            </a:fld>
            <a:endParaRPr lang="en-US" dirty="0">
              <a:solidFill>
                <a:srgbClr val="333399"/>
              </a:solidFill>
            </a:endParaRPr>
          </a:p>
        </p:txBody>
      </p:sp>
      <p:sp>
        <p:nvSpPr>
          <p:cNvPr id="2" name="Content Placeholder 1"/>
          <p:cNvSpPr>
            <a:spLocks noGrp="1"/>
          </p:cNvSpPr>
          <p:nvPr>
            <p:ph idx="1"/>
          </p:nvPr>
        </p:nvSpPr>
        <p:spPr>
          <a:xfrm>
            <a:off x="2487706" y="759854"/>
            <a:ext cx="9141917" cy="5197601"/>
          </a:xfrm>
        </p:spPr>
        <p:txBody>
          <a:bodyPr/>
          <a:lstStyle/>
          <a:p>
            <a:pPr marL="0" marR="0" indent="0" algn="just">
              <a:spcBef>
                <a:spcPts val="0"/>
              </a:spcBef>
              <a:spcAft>
                <a:spcPts val="0"/>
              </a:spcAft>
              <a:buNone/>
            </a:pPr>
            <a:endParaRPr lang="en-US" sz="2800" dirty="0">
              <a:effectLst/>
              <a:latin typeface="Tahoma" panose="020B0604030504040204" pitchFamily="34" charset="0"/>
              <a:ea typeface="Tahoma" panose="020B0604030504040204" pitchFamily="34" charset="0"/>
              <a:cs typeface="Tahoma" panose="020B0604030504040204" pitchFamily="34" charset="0"/>
            </a:endParaRPr>
          </a:p>
          <a:p>
            <a:pPr algn="just">
              <a:spcBef>
                <a:spcPts val="0"/>
              </a:spcBef>
              <a:spcAft>
                <a:spcPts val="500"/>
              </a:spcAft>
            </a:pPr>
            <a:r>
              <a:rPr lang="en-US" sz="2800" dirty="0">
                <a:effectLst/>
                <a:latin typeface="Tahoma" panose="020B0604030504040204" pitchFamily="34" charset="0"/>
                <a:ea typeface="Tahoma" panose="020B0604030504040204" pitchFamily="34" charset="0"/>
                <a:cs typeface="Tahoma" panose="020B0604030504040204" pitchFamily="34" charset="0"/>
              </a:rPr>
              <a:t>Landed property known as	LR Block 110/317 in </a:t>
            </a:r>
            <a:r>
              <a:rPr lang="en-US" sz="2800" dirty="0" err="1">
                <a:effectLst/>
                <a:latin typeface="Tahoma" panose="020B0604030504040204" pitchFamily="34" charset="0"/>
                <a:ea typeface="Tahoma" panose="020B0604030504040204" pitchFamily="34" charset="0"/>
                <a:cs typeface="Tahoma" panose="020B0604030504040204" pitchFamily="34" charset="0"/>
              </a:rPr>
              <a:t>Thome</a:t>
            </a:r>
            <a:r>
              <a:rPr lang="en-US" sz="2800" dirty="0">
                <a:effectLst/>
                <a:latin typeface="Tahoma" panose="020B0604030504040204" pitchFamily="34" charset="0"/>
                <a:ea typeface="Tahoma" panose="020B0604030504040204" pitchFamily="34" charset="0"/>
                <a:cs typeface="Tahoma" panose="020B0604030504040204" pitchFamily="34" charset="0"/>
              </a:rPr>
              <a:t> Estate</a:t>
            </a:r>
          </a:p>
          <a:p>
            <a:pPr marL="0" indent="0" algn="just">
              <a:spcBef>
                <a:spcPts val="0"/>
              </a:spcBef>
              <a:spcAft>
                <a:spcPts val="500"/>
              </a:spcAft>
              <a:buNone/>
            </a:pPr>
            <a:endParaRPr lang="en-US" sz="2800" dirty="0">
              <a:effectLst/>
              <a:latin typeface="Tahoma" panose="020B0604030504040204" pitchFamily="34" charset="0"/>
              <a:ea typeface="Tahoma" panose="020B0604030504040204" pitchFamily="34" charset="0"/>
              <a:cs typeface="Tahoma" panose="020B0604030504040204" pitchFamily="34" charset="0"/>
            </a:endParaRPr>
          </a:p>
          <a:p>
            <a:pPr algn="just">
              <a:spcBef>
                <a:spcPts val="0"/>
              </a:spcBef>
              <a:spcAft>
                <a:spcPts val="500"/>
              </a:spcAft>
            </a:pPr>
            <a:r>
              <a:rPr lang="en-US" sz="2800" dirty="0">
                <a:latin typeface="Tahoma" panose="020B0604030504040204" pitchFamily="34" charset="0"/>
                <a:ea typeface="Tahoma" panose="020B0604030504040204" pitchFamily="34" charset="0"/>
                <a:cs typeface="Tahoma" panose="020B0604030504040204" pitchFamily="34" charset="0"/>
              </a:rPr>
              <a:t>Landed property known as </a:t>
            </a:r>
            <a:r>
              <a:rPr lang="en-US" sz="2800" dirty="0" err="1">
                <a:latin typeface="Tahoma" panose="020B0604030504040204" pitchFamily="34" charset="0"/>
                <a:ea typeface="Tahoma" panose="020B0604030504040204" pitchFamily="34" charset="0"/>
                <a:cs typeface="Tahoma" panose="020B0604030504040204" pitchFamily="34" charset="0"/>
              </a:rPr>
              <a:t>Kajiado</a:t>
            </a:r>
            <a:r>
              <a:rPr lang="en-US" sz="2800" dirty="0">
                <a:latin typeface="Tahoma" panose="020B0604030504040204" pitchFamily="34" charset="0"/>
                <a:ea typeface="Tahoma" panose="020B0604030504040204" pitchFamily="34" charset="0"/>
                <a:cs typeface="Tahoma" panose="020B0604030504040204" pitchFamily="34" charset="0"/>
              </a:rPr>
              <a:t>/</a:t>
            </a:r>
            <a:r>
              <a:rPr lang="en-US" sz="2800" dirty="0" err="1">
                <a:latin typeface="Tahoma" panose="020B0604030504040204" pitchFamily="34" charset="0"/>
                <a:ea typeface="Tahoma" panose="020B0604030504040204" pitchFamily="34" charset="0"/>
                <a:cs typeface="Tahoma" panose="020B0604030504040204" pitchFamily="34" charset="0"/>
              </a:rPr>
              <a:t>Kaputei</a:t>
            </a:r>
            <a:r>
              <a:rPr lang="en-US" sz="2800" dirty="0">
                <a:latin typeface="Tahoma" panose="020B0604030504040204" pitchFamily="34" charset="0"/>
                <a:ea typeface="Tahoma" panose="020B0604030504040204" pitchFamily="34" charset="0"/>
                <a:cs typeface="Tahoma" panose="020B0604030504040204" pitchFamily="34" charset="0"/>
              </a:rPr>
              <a:t> North/93107</a:t>
            </a:r>
            <a:endParaRPr lang="en-US" sz="2800" dirty="0">
              <a:effectLst/>
              <a:latin typeface="Tahoma" panose="020B0604030504040204" pitchFamily="34" charset="0"/>
              <a:ea typeface="Tahoma" panose="020B0604030504040204" pitchFamily="34" charset="0"/>
              <a:cs typeface="Tahoma" panose="020B0604030504040204" pitchFamily="34" charset="0"/>
            </a:endParaRPr>
          </a:p>
          <a:p>
            <a:pPr marL="0" marR="0" lvl="0" indent="0" algn="just">
              <a:spcBef>
                <a:spcPts val="0"/>
              </a:spcBef>
              <a:spcAft>
                <a:spcPts val="500"/>
              </a:spcAft>
              <a:buNone/>
            </a:pPr>
            <a:endParaRPr lang="en-US" sz="2800" dirty="0">
              <a:effectLst/>
              <a:latin typeface="Tahoma" panose="020B0604030504040204" pitchFamily="34" charset="0"/>
              <a:ea typeface="Tahoma" panose="020B0604030504040204" pitchFamily="34" charset="0"/>
              <a:cs typeface="Tahoma" panose="020B0604030504040204" pitchFamily="34" charset="0"/>
            </a:endParaRPr>
          </a:p>
          <a:p>
            <a:pPr algn="just">
              <a:spcBef>
                <a:spcPts val="0"/>
              </a:spcBef>
              <a:spcAft>
                <a:spcPts val="500"/>
              </a:spcAft>
            </a:pPr>
            <a:r>
              <a:rPr lang="en-US" sz="2800" dirty="0">
                <a:latin typeface="Tahoma" panose="020B0604030504040204" pitchFamily="34" charset="0"/>
                <a:ea typeface="Tahoma" panose="020B0604030504040204" pitchFamily="34" charset="0"/>
                <a:cs typeface="Tahoma" panose="020B0604030504040204" pitchFamily="34" charset="0"/>
              </a:rPr>
              <a:t>Motor vehicle (Toyota Hilux) KCL 350Z</a:t>
            </a:r>
          </a:p>
          <a:p>
            <a:pPr algn="just">
              <a:spcBef>
                <a:spcPts val="0"/>
              </a:spcBef>
              <a:spcAft>
                <a:spcPts val="500"/>
              </a:spcAft>
            </a:pPr>
            <a:endParaRPr lang="en-US" sz="900" dirty="0">
              <a:latin typeface="Tahoma" panose="020B0604030504040204" pitchFamily="34" charset="0"/>
              <a:ea typeface="Tahoma" panose="020B0604030504040204" pitchFamily="34" charset="0"/>
              <a:cs typeface="Tahoma" panose="020B0604030504040204" pitchFamily="34" charset="0"/>
            </a:endParaRPr>
          </a:p>
          <a:p>
            <a:pPr marL="0" marR="0" lvl="0" indent="0" algn="just">
              <a:spcBef>
                <a:spcPts val="0"/>
              </a:spcBef>
              <a:spcAft>
                <a:spcPts val="500"/>
              </a:spcAft>
              <a:buNone/>
            </a:pPr>
            <a:endParaRPr lang="en-US" sz="28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68403940"/>
      </p:ext>
    </p:extLst>
  </p:cSld>
  <p:clrMapOvr>
    <a:masterClrMapping/>
  </p:clrMapOvr>
  <p:transition spd="slow">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Finding</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6012179"/>
          </a:xfrm>
        </p:spPr>
        <p:txBody>
          <a:bodyPr/>
          <a:lstStyle/>
          <a:p>
            <a:pPr algn="just"/>
            <a:r>
              <a:rPr lang="en-GB" sz="2800" dirty="0">
                <a:latin typeface="Tahoma" panose="020B0604030504040204" pitchFamily="34" charset="0"/>
                <a:ea typeface="Tahoma" panose="020B0604030504040204" pitchFamily="34" charset="0"/>
                <a:cs typeface="Tahoma" panose="020B0604030504040204" pitchFamily="34" charset="0"/>
              </a:rPr>
              <a:t>That during the period under investigation </a:t>
            </a:r>
            <a:r>
              <a:rPr lang="en-GB" sz="2800" dirty="0">
                <a:solidFill>
                  <a:srgbClr val="FF0000"/>
                </a:solidFill>
                <a:latin typeface="Tahoma" panose="020B0604030504040204" pitchFamily="34" charset="0"/>
                <a:ea typeface="Tahoma" panose="020B0604030504040204" pitchFamily="34" charset="0"/>
                <a:cs typeface="Tahoma" panose="020B0604030504040204" pitchFamily="34" charset="0"/>
              </a:rPr>
              <a:t>(2 years),</a:t>
            </a:r>
            <a:r>
              <a:rPr lang="en-GB" sz="2800" dirty="0">
                <a:latin typeface="Tahoma" panose="020B0604030504040204" pitchFamily="34" charset="0"/>
                <a:ea typeface="Tahoma" panose="020B0604030504040204" pitchFamily="34" charset="0"/>
                <a:cs typeface="Tahoma" panose="020B0604030504040204" pitchFamily="34" charset="0"/>
              </a:rPr>
              <a:t> he had assets in bank accounts and properties valued at USD </a:t>
            </a:r>
            <a:r>
              <a:rPr lang="en-US" sz="2800" dirty="0">
                <a:latin typeface="Tahoma" panose="020B0604030504040204" pitchFamily="34" charset="0"/>
                <a:ea typeface="Tahoma" panose="020B0604030504040204" pitchFamily="34" charset="0"/>
                <a:cs typeface="Tahoma" panose="020B0604030504040204" pitchFamily="34" charset="0"/>
              </a:rPr>
              <a:t>1,158,615</a:t>
            </a:r>
            <a:r>
              <a:rPr lang="en-GB" sz="2800" dirty="0">
                <a:latin typeface="Tahoma" panose="020B0604030504040204" pitchFamily="34" charset="0"/>
                <a:ea typeface="Tahoma" panose="020B0604030504040204" pitchFamily="34" charset="0"/>
                <a:cs typeface="Tahoma" panose="020B0604030504040204" pitchFamily="34" charset="0"/>
              </a:rPr>
              <a:t>.</a:t>
            </a:r>
            <a:endParaRPr lang="en-US" sz="2800" dirty="0">
              <a:latin typeface="Tahoma" panose="020B0604030504040204" pitchFamily="34" charset="0"/>
              <a:ea typeface="Tahoma" panose="020B0604030504040204" pitchFamily="34" charset="0"/>
              <a:cs typeface="Tahoma" panose="020B0604030504040204" pitchFamily="34" charset="0"/>
            </a:endParaRPr>
          </a:p>
          <a:p>
            <a:pPr lvl="0" algn="just"/>
            <a:endParaRPr lang="en-US" sz="2800" dirty="0">
              <a:latin typeface="Tahoma" panose="020B0604030504040204" pitchFamily="34" charset="0"/>
              <a:ea typeface="Tahoma" panose="020B0604030504040204" pitchFamily="34" charset="0"/>
              <a:cs typeface="Tahoma" panose="020B0604030504040204" pitchFamily="34" charset="0"/>
            </a:endParaRPr>
          </a:p>
          <a:p>
            <a:pPr lvl="0" algn="just"/>
            <a:r>
              <a:rPr lang="en-US" sz="2800" dirty="0">
                <a:latin typeface="Tahoma" panose="020B0604030504040204" pitchFamily="34" charset="0"/>
                <a:ea typeface="Tahoma" panose="020B0604030504040204" pitchFamily="34" charset="0"/>
                <a:cs typeface="Tahoma" panose="020B0604030504040204" pitchFamily="34" charset="0"/>
              </a:rPr>
              <a:t>His known legitimate gross income for the period was only USD 30,383.</a:t>
            </a:r>
          </a:p>
          <a:p>
            <a:pPr marL="0" lvl="0" indent="0" algn="just">
              <a:buNone/>
            </a:pPr>
            <a:endParaRPr lang="en-US" sz="2800" dirty="0">
              <a:latin typeface="Tahoma" panose="020B0604030504040204" pitchFamily="34" charset="0"/>
              <a:ea typeface="Tahoma" panose="020B0604030504040204" pitchFamily="34" charset="0"/>
              <a:cs typeface="Tahoma" panose="020B0604030504040204" pitchFamily="34" charset="0"/>
            </a:endParaRPr>
          </a:p>
          <a:p>
            <a:pPr lvl="0" algn="just"/>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After analysis of the evidence available, investigations found that</a:t>
            </a:r>
            <a:r>
              <a:rPr lang="en-US" sz="2800" dirty="0">
                <a:latin typeface="Tahoma" panose="020B0604030504040204" pitchFamily="34" charset="0"/>
                <a:ea typeface="Tahoma" panose="020B0604030504040204" pitchFamily="34" charset="0"/>
                <a:cs typeface="Tahoma" panose="020B0604030504040204" pitchFamily="34" charset="0"/>
              </a:rPr>
              <a:t> </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the defendants </a:t>
            </a:r>
            <a:r>
              <a:rPr lang="en-US" sz="2800" dirty="0">
                <a:latin typeface="Tahoma" panose="020B0604030504040204" pitchFamily="34" charset="0"/>
                <a:ea typeface="Tahoma" panose="020B0604030504040204" pitchFamily="34" charset="0"/>
                <a:cs typeface="Tahoma" panose="020B0604030504040204" pitchFamily="34" charset="0"/>
              </a:rPr>
              <a:t>had unexplained assets totaling </a:t>
            </a:r>
            <a:r>
              <a:rPr lang="en-GB" sz="2800" b="1" dirty="0">
                <a:latin typeface="Tahoma" panose="020B0604030504040204" pitchFamily="34" charset="0"/>
                <a:ea typeface="Tahoma" panose="020B0604030504040204" pitchFamily="34" charset="0"/>
                <a:cs typeface="Tahoma" panose="020B0604030504040204" pitchFamily="34" charset="0"/>
              </a:rPr>
              <a:t>USD 1,158,8615</a:t>
            </a:r>
            <a:endParaRPr lang="en-US" sz="2800" dirty="0">
              <a:latin typeface="Tahoma" panose="020B0604030504040204" pitchFamily="34" charset="0"/>
              <a:ea typeface="Tahoma" panose="020B0604030504040204" pitchFamily="34" charset="0"/>
              <a:cs typeface="Tahoma" panose="020B0604030504040204" pitchFamily="34" charset="0"/>
            </a:endParaRPr>
          </a:p>
          <a:p>
            <a:pPr lvl="0" algn="just"/>
            <a:endParaRPr lang="en-US" sz="1000" dirty="0"/>
          </a:p>
          <a:p>
            <a:pPr marL="0" indent="0">
              <a:buNone/>
            </a:pPr>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18</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1941873838"/>
      </p:ext>
    </p:extLst>
  </p:cSld>
  <p:clrMapOvr>
    <a:masterClrMapping/>
  </p:clrMapOvr>
  <p:transition spd="slow">
    <p:circl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709297"/>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Issuance of Notice to Explain</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604861" y="539434"/>
            <a:ext cx="9356271" cy="6012179"/>
          </a:xfrm>
        </p:spPr>
        <p:txBody>
          <a:bodyPr/>
          <a:lstStyle/>
          <a:p>
            <a:pPr algn="just"/>
            <a:r>
              <a:rPr lang="en-GB" sz="2800" dirty="0">
                <a:latin typeface="Tahoma" panose="020B0604030504040204" pitchFamily="34" charset="0"/>
                <a:ea typeface="Tahoma" panose="020B0604030504040204" pitchFamily="34" charset="0"/>
                <a:cs typeface="Tahoma" panose="020B0604030504040204" pitchFamily="34" charset="0"/>
              </a:rPr>
              <a:t>Notices were issued to the 4 defendants to furnish a Statement of Property, pursuant to section 26 of ACECA.</a:t>
            </a:r>
            <a:endParaRPr lang="en-US" sz="28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Responses received and </a:t>
            </a:r>
            <a:r>
              <a:rPr lang="en-US" sz="2800" dirty="0" err="1">
                <a:latin typeface="Tahoma" panose="020B0604030504040204" pitchFamily="34" charset="0"/>
                <a:ea typeface="Tahoma" panose="020B0604030504040204" pitchFamily="34" charset="0"/>
                <a:cs typeface="Tahoma" panose="020B0604030504040204" pitchFamily="34" charset="0"/>
              </a:rPr>
              <a:t>analysed</a:t>
            </a:r>
            <a:r>
              <a:rPr lang="en-US" sz="2800" dirty="0">
                <a:latin typeface="Tahoma" panose="020B0604030504040204" pitchFamily="34" charset="0"/>
                <a:ea typeface="Tahoma" panose="020B0604030504040204" pitchFamily="34" charset="0"/>
                <a:cs typeface="Tahoma" panose="020B0604030504040204" pitchFamily="34" charset="0"/>
              </a:rPr>
              <a:t>. </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Their main line of defence – friendly unsecured loans of USD 400,000, which they purportedly received in cash thus the daily successive cash deposits.</a:t>
            </a:r>
          </a:p>
          <a:p>
            <a:pPr algn="just"/>
            <a:r>
              <a:rPr lang="en-GB" sz="2800" dirty="0">
                <a:solidFill>
                  <a:srgbClr val="FF0000"/>
                </a:solidFill>
                <a:latin typeface="Tahoma" panose="020B0604030504040204" pitchFamily="34" charset="0"/>
                <a:ea typeface="Tahoma" panose="020B0604030504040204" pitchFamily="34" charset="0"/>
                <a:cs typeface="Tahoma" panose="020B0604030504040204" pitchFamily="34" charset="0"/>
              </a:rPr>
              <a:t>By virtue of the 1</a:t>
            </a:r>
            <a:r>
              <a:rPr lang="en-GB" sz="2800" baseline="30000" dirty="0">
                <a:solidFill>
                  <a:srgbClr val="FF0000"/>
                </a:solidFill>
                <a:latin typeface="Tahoma" panose="020B0604030504040204" pitchFamily="34" charset="0"/>
                <a:ea typeface="Tahoma" panose="020B0604030504040204" pitchFamily="34" charset="0"/>
                <a:cs typeface="Tahoma" panose="020B0604030504040204" pitchFamily="34" charset="0"/>
              </a:rPr>
              <a:t>st</a:t>
            </a:r>
            <a:r>
              <a:rPr lang="en-GB" sz="2800" dirty="0">
                <a:solidFill>
                  <a:srgbClr val="FF0000"/>
                </a:solidFill>
                <a:latin typeface="Tahoma" panose="020B0604030504040204" pitchFamily="34" charset="0"/>
                <a:ea typeface="Tahoma" panose="020B0604030504040204" pitchFamily="34" charset="0"/>
                <a:cs typeface="Tahoma" panose="020B0604030504040204" pitchFamily="34" charset="0"/>
              </a:rPr>
              <a:t> defendant’s position at the Ministry, EACC suspected he was misappropriating the buffer (petty) cash, by depositing daily successive sum of USD 9,000</a:t>
            </a:r>
            <a:endParaRPr lang="en-US" sz="2800" dirty="0">
              <a:latin typeface="Tahoma" panose="020B0604030504040204" pitchFamily="34" charset="0"/>
              <a:ea typeface="Tahoma" panose="020B0604030504040204" pitchFamily="34" charset="0"/>
              <a:cs typeface="Tahoma" panose="020B0604030504040204" pitchFamily="34" charset="0"/>
            </a:endParaRPr>
          </a:p>
          <a:p>
            <a:pPr lvl="0" algn="just"/>
            <a:r>
              <a:rPr lang="en-US" sz="2800" dirty="0">
                <a:latin typeface="Tahoma" panose="020B0604030504040204" pitchFamily="34" charset="0"/>
                <a:ea typeface="Tahoma" panose="020B0604030504040204" pitchFamily="34" charset="0"/>
                <a:cs typeface="Tahoma" panose="020B0604030504040204" pitchFamily="34" charset="0"/>
              </a:rPr>
              <a:t>After analysis of their response, </a:t>
            </a:r>
            <a:r>
              <a:rPr lang="en-GB" sz="2800" b="1" dirty="0">
                <a:latin typeface="Tahoma" panose="020B0604030504040204" pitchFamily="34" charset="0"/>
                <a:ea typeface="Tahoma" panose="020B0604030504040204" pitchFamily="34" charset="0"/>
                <a:cs typeface="Tahoma" panose="020B0604030504040204" pitchFamily="34" charset="0"/>
              </a:rPr>
              <a:t>USD 1,158,615</a:t>
            </a:r>
            <a:r>
              <a:rPr lang="en-GB" sz="2800" dirty="0">
                <a:latin typeface="Tahoma" panose="020B0604030504040204" pitchFamily="34" charset="0"/>
                <a:ea typeface="Tahoma" panose="020B0604030504040204" pitchFamily="34" charset="0"/>
                <a:cs typeface="Tahoma" panose="020B0604030504040204" pitchFamily="34" charset="0"/>
              </a:rPr>
              <a:t>  was not satisfactorily explained. </a:t>
            </a:r>
          </a:p>
          <a:p>
            <a:pPr lvl="0" algn="just"/>
            <a:endParaRPr lang="en-US" sz="1000" dirty="0"/>
          </a:p>
          <a:p>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19</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331810681"/>
      </p:ext>
    </p:extLst>
  </p:cSld>
  <p:clrMapOvr>
    <a:masterClrMapping/>
  </p:clrMapOvr>
  <p:transition spd="slow">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080260" y="1535113"/>
            <a:ext cx="3916257" cy="639762"/>
          </a:xfrm>
        </p:spPr>
        <p:txBody>
          <a:bodyPr/>
          <a:lstStyle/>
          <a:p>
            <a:pPr lvl="0"/>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Green City in the Sun</a:t>
            </a:r>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992685" y="2174875"/>
            <a:ext cx="4065215" cy="3951288"/>
          </a:xfrm>
        </p:spPr>
      </p:pic>
      <p:sp>
        <p:nvSpPr>
          <p:cNvPr id="5" name="Text Placeholder 4"/>
          <p:cNvSpPr>
            <a:spLocks noGrp="1"/>
          </p:cNvSpPr>
          <p:nvPr>
            <p:ph type="body" sz="quarter" idx="3"/>
          </p:nvPr>
        </p:nvSpPr>
        <p:spPr/>
        <p:txBody>
          <a:bodyPr/>
          <a:lstStyle/>
          <a:p>
            <a:r>
              <a:rPr lang="en-US" dirty="0">
                <a:solidFill>
                  <a:srgbClr val="7030A0"/>
                </a:solidFill>
                <a:latin typeface="Tahoma" panose="020B0604030504040204" pitchFamily="34" charset="0"/>
                <a:ea typeface="Tahoma" panose="020B0604030504040204" pitchFamily="34" charset="0"/>
                <a:cs typeface="Tahoma" panose="020B0604030504040204" pitchFamily="34" charset="0"/>
              </a:rPr>
              <a:t>Great Wildebeest Migration</a:t>
            </a:r>
          </a:p>
        </p:txBody>
      </p:sp>
      <p:pic>
        <p:nvPicPr>
          <p:cNvPr id="11" name="Content Placeholder 10"/>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192838" y="2194560"/>
            <a:ext cx="5389562" cy="3738221"/>
          </a:xfrm>
        </p:spPr>
      </p:pic>
      <p:sp>
        <p:nvSpPr>
          <p:cNvPr id="7" name="Date Placeholder 6"/>
          <p:cNvSpPr>
            <a:spLocks noGrp="1"/>
          </p:cNvSpPr>
          <p:nvPr>
            <p:ph type="dt" sz="half" idx="10"/>
          </p:nvPr>
        </p:nvSpPr>
        <p:spPr/>
        <p:txBody>
          <a:bodyPr/>
          <a:lstStyle/>
          <a:p>
            <a:pPr>
              <a:defRPr/>
            </a:pPr>
            <a:fld id="{DCF53A05-9275-48C3-A5CD-A859FB157EF7}" type="datetime2">
              <a:rPr lang="en-GB" smtClean="0">
                <a:solidFill>
                  <a:srgbClr val="333399"/>
                </a:solidFill>
              </a:rPr>
              <a:pPr>
                <a:defRPr/>
              </a:pPr>
              <a:t>Monday, 18 November 2024</a:t>
            </a:fld>
            <a:endParaRPr lang="en-US" dirty="0">
              <a:solidFill>
                <a:srgbClr val="333399"/>
              </a:solidFill>
            </a:endParaRPr>
          </a:p>
        </p:txBody>
      </p:sp>
      <p:sp>
        <p:nvSpPr>
          <p:cNvPr id="9" name="Slide Number Placeholder 8"/>
          <p:cNvSpPr>
            <a:spLocks noGrp="1"/>
          </p:cNvSpPr>
          <p:nvPr>
            <p:ph type="sldNum" sz="quarter" idx="12"/>
          </p:nvPr>
        </p:nvSpPr>
        <p:spPr/>
        <p:txBody>
          <a:bodyPr/>
          <a:lstStyle/>
          <a:p>
            <a:fld id="{39EB8EA3-528F-4E56-B5CA-8D186289ED93}" type="slidenum">
              <a:rPr lang="en-US" smtClean="0">
                <a:solidFill>
                  <a:srgbClr val="333399"/>
                </a:solidFill>
              </a:rPr>
              <a:pPr/>
              <a:t>2</a:t>
            </a:fld>
            <a:endParaRPr lang="en-US">
              <a:solidFill>
                <a:srgbClr val="333399"/>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4640" y="1"/>
            <a:ext cx="8138160" cy="166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5384433" y="6519347"/>
            <a:ext cx="4053225" cy="369332"/>
          </a:xfrm>
          <a:prstGeom prst="rect">
            <a:avLst/>
          </a:prstGeom>
        </p:spPr>
        <p:txBody>
          <a:bodyPr wrap="none">
            <a:spAutoFit/>
          </a:bodyPr>
          <a:lstStyle/>
          <a:p>
            <a:r>
              <a:rPr lang="en-GB" b="1" dirty="0" err="1">
                <a:solidFill>
                  <a:srgbClr val="7030A0"/>
                </a:solidFill>
              </a:rPr>
              <a:t>Tuangamize</a:t>
            </a:r>
            <a:r>
              <a:rPr lang="en-GB" b="1" dirty="0">
                <a:solidFill>
                  <a:srgbClr val="7030A0"/>
                </a:solidFill>
              </a:rPr>
              <a:t> </a:t>
            </a:r>
            <a:r>
              <a:rPr lang="en-GB" b="1" dirty="0" err="1">
                <a:solidFill>
                  <a:srgbClr val="7030A0"/>
                </a:solidFill>
              </a:rPr>
              <a:t>ufisadi</a:t>
            </a:r>
            <a:r>
              <a:rPr lang="en-GB" b="1" dirty="0">
                <a:solidFill>
                  <a:srgbClr val="7030A0"/>
                </a:solidFill>
              </a:rPr>
              <a:t>, </a:t>
            </a:r>
            <a:r>
              <a:rPr lang="en-GB" b="1" dirty="0" err="1">
                <a:solidFill>
                  <a:srgbClr val="7030A0"/>
                </a:solidFill>
              </a:rPr>
              <a:t>tuijenge</a:t>
            </a:r>
            <a:r>
              <a:rPr lang="en-GB" b="1" dirty="0">
                <a:solidFill>
                  <a:srgbClr val="7030A0"/>
                </a:solidFill>
              </a:rPr>
              <a:t> Kenya</a:t>
            </a:r>
          </a:p>
        </p:txBody>
      </p:sp>
    </p:spTree>
    <p:extLst>
      <p:ext uri="{BB962C8B-B14F-4D97-AF65-F5344CB8AC3E}">
        <p14:creationId xmlns:p14="http://schemas.microsoft.com/office/powerpoint/2010/main" val="4151407495"/>
      </p:ext>
    </p:extLst>
  </p:cSld>
  <p:clrMapOvr>
    <a:masterClrMapping/>
  </p:clrMapOvr>
  <p:transition spd="slow">
    <p:circl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Financial analysis</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6012179"/>
          </a:xfrm>
        </p:spPr>
        <p:txBody>
          <a:bodyPr/>
          <a:lstStyle/>
          <a:p>
            <a:pPr lvl="0" algn="just"/>
            <a:endParaRPr lang="en-US" sz="1000" dirty="0"/>
          </a:p>
          <a:p>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20</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graphicFrame>
        <p:nvGraphicFramePr>
          <p:cNvPr id="8" name="Object 7"/>
          <p:cNvGraphicFramePr>
            <a:graphicFrameLocks noChangeAspect="1"/>
          </p:cNvGraphicFramePr>
          <p:nvPr>
            <p:extLst>
              <p:ext uri="{D42A27DB-BD31-4B8C-83A1-F6EECF244321}">
                <p14:modId xmlns:p14="http://schemas.microsoft.com/office/powerpoint/2010/main" val="1881170974"/>
              </p:ext>
            </p:extLst>
          </p:nvPr>
        </p:nvGraphicFramePr>
        <p:xfrm>
          <a:off x="3139126" y="1112363"/>
          <a:ext cx="8267307" cy="4127975"/>
        </p:xfrm>
        <a:graphic>
          <a:graphicData uri="http://schemas.openxmlformats.org/presentationml/2006/ole">
            <mc:AlternateContent xmlns:mc="http://schemas.openxmlformats.org/markup-compatibility/2006">
              <mc:Choice xmlns:v="urn:schemas-microsoft-com:vml" Requires="v">
                <p:oleObj name="Worksheet" r:id="rId2" imgW="2635287" imgH="3625675" progId="Excel.Sheet.12">
                  <p:embed/>
                </p:oleObj>
              </mc:Choice>
              <mc:Fallback>
                <p:oleObj name="Worksheet" r:id="rId2" imgW="2635287" imgH="3625675" progId="Excel.Sheet.12">
                  <p:embed/>
                  <p:pic>
                    <p:nvPicPr>
                      <p:cNvPr id="0" name=""/>
                      <p:cNvPicPr/>
                      <p:nvPr/>
                    </p:nvPicPr>
                    <p:blipFill>
                      <a:blip r:embed="rId3"/>
                      <a:stretch>
                        <a:fillRect/>
                      </a:stretch>
                    </p:blipFill>
                    <p:spPr>
                      <a:xfrm>
                        <a:off x="3139126" y="1112363"/>
                        <a:ext cx="8267307" cy="4127975"/>
                      </a:xfrm>
                      <a:prstGeom prst="rect">
                        <a:avLst/>
                      </a:prstGeom>
                    </p:spPr>
                  </p:pic>
                </p:oleObj>
              </mc:Fallback>
            </mc:AlternateContent>
          </a:graphicData>
        </a:graphic>
      </p:graphicFrame>
    </p:spTree>
    <p:extLst>
      <p:ext uri="{BB962C8B-B14F-4D97-AF65-F5344CB8AC3E}">
        <p14:creationId xmlns:p14="http://schemas.microsoft.com/office/powerpoint/2010/main" val="2370619945"/>
      </p:ext>
    </p:extLst>
  </p:cSld>
  <p:clrMapOvr>
    <a:masterClrMapping/>
  </p:clrMapOvr>
  <p:transition spd="slow">
    <p:circl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Financial Analysis</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6012179"/>
          </a:xfrm>
        </p:spPr>
        <p:txBody>
          <a:bodyPr/>
          <a:lstStyle/>
          <a:p>
            <a:pPr lvl="0" algn="just"/>
            <a:endParaRPr lang="en-US" sz="1000" dirty="0"/>
          </a:p>
          <a:p>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21</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graphicFrame>
        <p:nvGraphicFramePr>
          <p:cNvPr id="5" name="Object 4"/>
          <p:cNvGraphicFramePr>
            <a:graphicFrameLocks noChangeAspect="1"/>
          </p:cNvGraphicFramePr>
          <p:nvPr>
            <p:extLst>
              <p:ext uri="{D42A27DB-BD31-4B8C-83A1-F6EECF244321}">
                <p14:modId xmlns:p14="http://schemas.microsoft.com/office/powerpoint/2010/main" val="1674087824"/>
              </p:ext>
            </p:extLst>
          </p:nvPr>
        </p:nvGraphicFramePr>
        <p:xfrm>
          <a:off x="2289233" y="1103193"/>
          <a:ext cx="9558778" cy="4298365"/>
        </p:xfrm>
        <a:graphic>
          <a:graphicData uri="http://schemas.openxmlformats.org/presentationml/2006/ole">
            <mc:AlternateContent xmlns:mc="http://schemas.openxmlformats.org/markup-compatibility/2006">
              <mc:Choice xmlns:v="urn:schemas-microsoft-com:vml" Requires="v">
                <p:oleObj name="Worksheet" r:id="rId2" imgW="13322423" imgH="3625675" progId="Excel.Sheet.12">
                  <p:embed/>
                </p:oleObj>
              </mc:Choice>
              <mc:Fallback>
                <p:oleObj name="Worksheet" r:id="rId2" imgW="13322423" imgH="3625675" progId="Excel.Sheet.12">
                  <p:embed/>
                  <p:pic>
                    <p:nvPicPr>
                      <p:cNvPr id="0" name=""/>
                      <p:cNvPicPr/>
                      <p:nvPr/>
                    </p:nvPicPr>
                    <p:blipFill>
                      <a:blip r:embed="rId3"/>
                      <a:stretch>
                        <a:fillRect/>
                      </a:stretch>
                    </p:blipFill>
                    <p:spPr>
                      <a:xfrm>
                        <a:off x="2289233" y="1103193"/>
                        <a:ext cx="9558778" cy="4298365"/>
                      </a:xfrm>
                      <a:prstGeom prst="rect">
                        <a:avLst/>
                      </a:prstGeom>
                    </p:spPr>
                  </p:pic>
                </p:oleObj>
              </mc:Fallback>
            </mc:AlternateContent>
          </a:graphicData>
        </a:graphic>
      </p:graphicFrame>
    </p:spTree>
    <p:extLst>
      <p:ext uri="{BB962C8B-B14F-4D97-AF65-F5344CB8AC3E}">
        <p14:creationId xmlns:p14="http://schemas.microsoft.com/office/powerpoint/2010/main" val="583160695"/>
      </p:ext>
    </p:extLst>
  </p:cSld>
  <p:clrMapOvr>
    <a:masterClrMapping/>
  </p:clrMapOvr>
  <p:transition spd="slow">
    <p:circl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Filing of forfeiture suit</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6012179"/>
          </a:xfrm>
        </p:spPr>
        <p:txBody>
          <a:bodyPr/>
          <a:lstStyle/>
          <a:p>
            <a:pPr algn="just"/>
            <a:r>
              <a:rPr lang="en-US" sz="2800" dirty="0">
                <a:latin typeface="Tahoma" panose="020B0604030504040204" pitchFamily="34" charset="0"/>
                <a:ea typeface="Tahoma" panose="020B0604030504040204" pitchFamily="34" charset="0"/>
                <a:cs typeface="Tahoma" panose="020B0604030504040204" pitchFamily="34" charset="0"/>
              </a:rPr>
              <a:t>A civil suit was filed in the High Court by way of Originating Summons, as provided for under section 55(3) of ACECA. </a:t>
            </a:r>
          </a:p>
          <a:p>
            <a:pPr marL="0" indent="0">
              <a:buNone/>
            </a:pPr>
            <a:r>
              <a:rPr lang="en-US" sz="2800" b="1" u="sng" dirty="0">
                <a:latin typeface="Tahoma" panose="020B0604030504040204" pitchFamily="34" charset="0"/>
                <a:ea typeface="Tahoma" panose="020B0604030504040204" pitchFamily="34" charset="0"/>
                <a:cs typeface="Tahoma" panose="020B0604030504040204" pitchFamily="34" charset="0"/>
              </a:rPr>
              <a:t>Issues of Determination</a:t>
            </a:r>
          </a:p>
          <a:p>
            <a:pPr marL="514350" indent="-514350" algn="just">
              <a:buFont typeface="+mj-lt"/>
              <a:buAutoNum type="arabicPeriod"/>
            </a:pPr>
            <a:r>
              <a:rPr lang="en-GB" sz="2800" dirty="0">
                <a:latin typeface="Tahoma" panose="020B0604030504040204" pitchFamily="34" charset="0"/>
                <a:ea typeface="Tahoma" panose="020B0604030504040204" pitchFamily="34" charset="0"/>
                <a:cs typeface="Tahoma" panose="020B0604030504040204" pitchFamily="34" charset="0"/>
              </a:rPr>
              <a:t>Whether the Defendants are in possession of unexplained assets as per the provisions of ACECA</a:t>
            </a:r>
          </a:p>
          <a:p>
            <a:pPr marL="514350" indent="-514350" algn="just">
              <a:buFont typeface="+mj-lt"/>
              <a:buAutoNum type="arabicPeriod"/>
            </a:pPr>
            <a:r>
              <a:rPr lang="en-GB" sz="2800" dirty="0">
                <a:latin typeface="Tahoma" panose="020B0604030504040204" pitchFamily="34" charset="0"/>
                <a:ea typeface="Tahoma" panose="020B0604030504040204" pitchFamily="34" charset="0"/>
                <a:cs typeface="Tahoma" panose="020B0604030504040204" pitchFamily="34" charset="0"/>
              </a:rPr>
              <a:t>Whether a declaration should be issued that the  properties/money constitute unexplained assets</a:t>
            </a:r>
          </a:p>
          <a:p>
            <a:pPr marL="514350" indent="-514350" algn="just">
              <a:buFont typeface="+mj-lt"/>
              <a:buAutoNum type="arabicPeriod"/>
            </a:pPr>
            <a:r>
              <a:rPr lang="en-GB" sz="2800" dirty="0">
                <a:latin typeface="Tahoma" panose="020B0604030504040204" pitchFamily="34" charset="0"/>
                <a:ea typeface="Tahoma" panose="020B0604030504040204" pitchFamily="34" charset="0"/>
                <a:cs typeface="Tahoma" panose="020B0604030504040204" pitchFamily="34" charset="0"/>
              </a:rPr>
              <a:t>Whether the Defendants should be ordered to pay to the Government of Kenya USD 1,158,615 acquired  during “the investigation period”;</a:t>
            </a:r>
          </a:p>
          <a:p>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22</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944256154"/>
      </p:ext>
    </p:extLst>
  </p:cSld>
  <p:clrMapOvr>
    <a:masterClrMapping/>
  </p:clrMapOvr>
  <p:transition spd="slow">
    <p:circl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Filing of forfeiture suit</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6012179"/>
          </a:xfrm>
        </p:spPr>
        <p:txBody>
          <a:bodyPr/>
          <a:lstStyle/>
          <a:p>
            <a:pPr marL="0" indent="0">
              <a:buNone/>
            </a:pPr>
            <a:r>
              <a:rPr lang="en-GB" sz="2800" b="1" u="sng" dirty="0">
                <a:latin typeface="Tahoma" panose="020B0604030504040204" pitchFamily="34" charset="0"/>
                <a:ea typeface="Tahoma" panose="020B0604030504040204" pitchFamily="34" charset="0"/>
                <a:cs typeface="Tahoma" panose="020B0604030504040204" pitchFamily="34" charset="0"/>
              </a:rPr>
              <a:t>Judgement</a:t>
            </a:r>
            <a:endParaRPr lang="en-US" sz="2800" u="sng"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The court agreed </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with EACC </a:t>
            </a:r>
            <a:r>
              <a:rPr lang="en-US" sz="2800" dirty="0">
                <a:latin typeface="Tahoma" panose="020B0604030504040204" pitchFamily="34" charset="0"/>
                <a:ea typeface="Tahoma" panose="020B0604030504040204" pitchFamily="34" charset="0"/>
                <a:cs typeface="Tahoma" panose="020B0604030504040204" pitchFamily="34" charset="0"/>
              </a:rPr>
              <a:t>that the defendants</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 source of their wealth was suspect and</a:t>
            </a:r>
            <a:r>
              <a:rPr lang="en-US" sz="2800" dirty="0">
                <a:latin typeface="Tahoma" panose="020B0604030504040204" pitchFamily="34" charset="0"/>
                <a:ea typeface="Tahoma" panose="020B0604030504040204" pitchFamily="34" charset="0"/>
                <a:cs typeface="Tahoma" panose="020B0604030504040204" pitchFamily="34" charset="0"/>
              </a:rPr>
              <a:t> </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found that they were in</a:t>
            </a:r>
            <a:r>
              <a:rPr lang="en-US" sz="2800" dirty="0">
                <a:latin typeface="Tahoma" panose="020B0604030504040204" pitchFamily="34" charset="0"/>
                <a:ea typeface="Tahoma" panose="020B0604030504040204" pitchFamily="34" charset="0"/>
                <a:cs typeface="Tahoma" panose="020B0604030504040204" pitchFamily="34" charset="0"/>
              </a:rPr>
              <a:t> possession of unexplained wealth. </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An</a:t>
            </a:r>
            <a:r>
              <a:rPr lang="en-US" sz="2800" dirty="0">
                <a:latin typeface="Tahoma" panose="020B0604030504040204" pitchFamily="34" charset="0"/>
                <a:ea typeface="Tahoma" panose="020B0604030504040204" pitchFamily="34" charset="0"/>
                <a:cs typeface="Tahoma" panose="020B0604030504040204" pitchFamily="34" charset="0"/>
              </a:rPr>
              <a:t> order </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was made</a:t>
            </a:r>
            <a:r>
              <a:rPr lang="en-US" sz="2800" dirty="0">
                <a:latin typeface="Tahoma" panose="020B0604030504040204" pitchFamily="34" charset="0"/>
                <a:ea typeface="Tahoma" panose="020B0604030504040204" pitchFamily="34" charset="0"/>
                <a:cs typeface="Tahoma" panose="020B0604030504040204" pitchFamily="34" charset="0"/>
              </a:rPr>
              <a:t> that </a:t>
            </a:r>
            <a:r>
              <a:rPr lang="en-US" sz="2800" b="1" dirty="0">
                <a:latin typeface="Tahoma" panose="020B0604030504040204" pitchFamily="34" charset="0"/>
                <a:ea typeface="Tahoma" panose="020B0604030504040204" pitchFamily="34" charset="0"/>
                <a:cs typeface="Tahoma" panose="020B0604030504040204" pitchFamily="34" charset="0"/>
              </a:rPr>
              <a:t>USD 1,133,859 </a:t>
            </a:r>
            <a:r>
              <a:rPr lang="en-US" sz="2800" dirty="0">
                <a:latin typeface="Tahoma" panose="020B0604030504040204" pitchFamily="34" charset="0"/>
                <a:ea typeface="Tahoma" panose="020B0604030504040204" pitchFamily="34" charset="0"/>
                <a:cs typeface="Tahoma" panose="020B0604030504040204" pitchFamily="34" charset="0"/>
              </a:rPr>
              <a:t>be forfeited to Government </a:t>
            </a:r>
            <a:r>
              <a:rPr lang="en-US" sz="2800" dirty="0">
                <a:solidFill>
                  <a:srgbClr val="FF0000"/>
                </a:solidFill>
                <a:latin typeface="Tahoma" panose="020B0604030504040204" pitchFamily="34" charset="0"/>
                <a:ea typeface="Tahoma" panose="020B0604030504040204" pitchFamily="34" charset="0"/>
                <a:cs typeface="Tahoma" panose="020B0604030504040204" pitchFamily="34" charset="0"/>
              </a:rPr>
              <a:t>by the defendants</a:t>
            </a:r>
            <a:r>
              <a:rPr lang="en-US" sz="2800" dirty="0">
                <a:latin typeface="Tahoma" panose="020B0604030504040204" pitchFamily="34" charset="0"/>
                <a:ea typeface="Tahoma" panose="020B0604030504040204" pitchFamily="34" charset="0"/>
                <a:cs typeface="Tahoma" panose="020B0604030504040204" pitchFamily="34" charset="0"/>
              </a:rPr>
              <a:t>.</a:t>
            </a:r>
            <a:endParaRPr lang="en-GB" sz="28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Date of Delivery: </a:t>
            </a:r>
            <a:r>
              <a:rPr lang="en-US" sz="2800" b="1" dirty="0">
                <a:latin typeface="Tahoma" panose="020B0604030504040204" pitchFamily="34" charset="0"/>
                <a:ea typeface="Tahoma" panose="020B0604030504040204" pitchFamily="34" charset="0"/>
                <a:cs typeface="Tahoma" panose="020B0604030504040204" pitchFamily="34" charset="0"/>
              </a:rPr>
              <a:t>9</a:t>
            </a:r>
            <a:r>
              <a:rPr lang="en-US" sz="2800" b="1" baseline="30000" dirty="0">
                <a:latin typeface="Tahoma" panose="020B0604030504040204" pitchFamily="34" charset="0"/>
                <a:ea typeface="Tahoma" panose="020B0604030504040204" pitchFamily="34" charset="0"/>
                <a:cs typeface="Tahoma" panose="020B0604030504040204" pitchFamily="34" charset="0"/>
              </a:rPr>
              <a:t>TH</a:t>
            </a:r>
            <a:r>
              <a:rPr lang="en-US" sz="2800" b="1" dirty="0">
                <a:latin typeface="Tahoma" panose="020B0604030504040204" pitchFamily="34" charset="0"/>
                <a:ea typeface="Tahoma" panose="020B0604030504040204" pitchFamily="34" charset="0"/>
                <a:cs typeface="Tahoma" panose="020B0604030504040204" pitchFamily="34" charset="0"/>
              </a:rPr>
              <a:t> DAY OF APRIL 2020</a:t>
            </a:r>
            <a:endParaRPr lang="en-GB" sz="28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hlinkClick r:id="rId2" action="ppaction://hlinksldjump"/>
              </a:rPr>
              <a:t>kenyalaw.org/</a:t>
            </a:r>
            <a:r>
              <a:rPr lang="en-US" sz="2800" dirty="0" err="1">
                <a:latin typeface="Tahoma" panose="020B0604030504040204" pitchFamily="34" charset="0"/>
                <a:ea typeface="Tahoma" panose="020B0604030504040204" pitchFamily="34" charset="0"/>
                <a:cs typeface="Tahoma" panose="020B0604030504040204" pitchFamily="34" charset="0"/>
                <a:hlinkClick r:id="rId2" action="ppaction://hlinksldjump"/>
              </a:rPr>
              <a:t>caselaw</a:t>
            </a:r>
            <a:r>
              <a:rPr lang="en-US" sz="2800" dirty="0">
                <a:latin typeface="Tahoma" panose="020B0604030504040204" pitchFamily="34" charset="0"/>
                <a:ea typeface="Tahoma" panose="020B0604030504040204" pitchFamily="34" charset="0"/>
                <a:cs typeface="Tahoma" panose="020B0604030504040204" pitchFamily="34" charset="0"/>
                <a:hlinkClick r:id="rId2" action="ppaction://hlinksldjump"/>
              </a:rPr>
              <a:t>/cases/view/187127/</a:t>
            </a:r>
            <a:endParaRPr lang="en-US" sz="28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800" dirty="0"/>
          </a:p>
          <a:p>
            <a:pPr marL="514350" indent="-514350" algn="just">
              <a:buFont typeface="+mj-lt"/>
              <a:buAutoNum type="arabicPeriod"/>
            </a:pPr>
            <a:endParaRPr lang="en-GB" sz="1000" dirty="0"/>
          </a:p>
          <a:p>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23</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1700868264"/>
      </p:ext>
    </p:extLst>
  </p:cSld>
  <p:clrMapOvr>
    <a:masterClrMapping/>
  </p:clrMapOvr>
  <p:transition spd="slow">
    <p:circl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2934063" y="282026"/>
            <a:ext cx="7791449" cy="376812"/>
          </a:xfrm>
        </p:spPr>
        <p:txBody>
          <a:bodyPr/>
          <a:lstStyle/>
          <a:p>
            <a:r>
              <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rPr>
              <a:t>Judgment cont’d</a:t>
            </a:r>
          </a:p>
        </p:txBody>
      </p:sp>
      <p:sp>
        <p:nvSpPr>
          <p:cNvPr id="4102" name="Footer Placeholder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b="1">
                <a:solidFill>
                  <a:srgbClr val="333399"/>
                </a:solidFill>
                <a:latin typeface="Arial" panose="020B0604020202020204" pitchFamily="34" charset="0"/>
              </a:rPr>
              <a:t>“Tuangamize ufisadi, tuijenge Kenya” </a:t>
            </a:r>
            <a:endParaRPr lang="en-US" b="1" dirty="0">
              <a:solidFill>
                <a:srgbClr val="333399"/>
              </a:solidFill>
              <a:latin typeface="Arial" panose="020B0604020202020204" pitchFamily="34" charset="0"/>
            </a:endParaRPr>
          </a:p>
        </p:txBody>
      </p:sp>
      <p:sp>
        <p:nvSpPr>
          <p:cNvPr id="7" name="Date Placeholder 4"/>
          <p:cNvSpPr>
            <a:spLocks noGrp="1"/>
          </p:cNvSpPr>
          <p:nvPr>
            <p:ph type="dt" sz="quarter" idx="10"/>
          </p:nvPr>
        </p:nvSpPr>
        <p:spPr>
          <a:xfrm>
            <a:off x="334435" y="6381751"/>
            <a:ext cx="1657204" cy="339725"/>
          </a:xfrm>
        </p:spPr>
        <p:txBody>
          <a:bodyPr/>
          <a:lstStyle/>
          <a:p>
            <a:pPr>
              <a:defRPr/>
            </a:pPr>
            <a:fld id="{BAA59023-E960-43D1-9730-38B49BBF2F02}" type="datetime4">
              <a:rPr lang="en-US" smtClean="0">
                <a:solidFill>
                  <a:srgbClr val="333399"/>
                </a:solidFill>
              </a:rPr>
              <a:t>November 18, 2024</a:t>
            </a:fld>
            <a:endParaRPr lang="en-US" dirty="0">
              <a:solidFill>
                <a:srgbClr val="333399"/>
              </a:solidFill>
            </a:endParaRPr>
          </a:p>
        </p:txBody>
      </p:sp>
      <p:sp>
        <p:nvSpPr>
          <p:cNvPr id="2" name="Content Placeholder 1"/>
          <p:cNvSpPr>
            <a:spLocks noGrp="1"/>
          </p:cNvSpPr>
          <p:nvPr>
            <p:ph idx="1"/>
          </p:nvPr>
        </p:nvSpPr>
        <p:spPr>
          <a:xfrm>
            <a:off x="2324746" y="682580"/>
            <a:ext cx="9496466" cy="5274875"/>
          </a:xfrm>
        </p:spPr>
        <p:txBody>
          <a:bodyPr/>
          <a:lstStyle/>
          <a:p>
            <a:endParaRPr lang="en-US" sz="10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Recovered Cash – USD 85,730.50</a:t>
            </a:r>
          </a:p>
          <a:p>
            <a:pPr algn="just">
              <a:spcBef>
                <a:spcPts val="0"/>
              </a:spcBef>
              <a:spcAft>
                <a:spcPts val="500"/>
              </a:spcAft>
            </a:pPr>
            <a:r>
              <a:rPr lang="en-US" sz="2800" dirty="0">
                <a:latin typeface="Tahoma" panose="020B0604030504040204" pitchFamily="34" charset="0"/>
                <a:ea typeface="Tahoma" panose="020B0604030504040204" pitchFamily="34" charset="0"/>
                <a:cs typeface="Tahoma" panose="020B0604030504040204" pitchFamily="34" charset="0"/>
              </a:rPr>
              <a:t>Landed property known as	L.R. BLOCK 110/317 in </a:t>
            </a:r>
            <a:r>
              <a:rPr lang="en-US" sz="2800" dirty="0" err="1">
                <a:latin typeface="Tahoma" panose="020B0604030504040204" pitchFamily="34" charset="0"/>
                <a:ea typeface="Tahoma" panose="020B0604030504040204" pitchFamily="34" charset="0"/>
                <a:cs typeface="Tahoma" panose="020B0604030504040204" pitchFamily="34" charset="0"/>
              </a:rPr>
              <a:t>Thome</a:t>
            </a:r>
            <a:r>
              <a:rPr lang="en-US" sz="2800" dirty="0">
                <a:latin typeface="Tahoma" panose="020B0604030504040204" pitchFamily="34" charset="0"/>
                <a:ea typeface="Tahoma" panose="020B0604030504040204" pitchFamily="34" charset="0"/>
                <a:cs typeface="Tahoma" panose="020B0604030504040204" pitchFamily="34" charset="0"/>
              </a:rPr>
              <a:t> Estate to be forfeited (valued at USD 400,000)</a:t>
            </a:r>
          </a:p>
          <a:p>
            <a:pPr algn="just">
              <a:spcBef>
                <a:spcPts val="0"/>
              </a:spcBef>
              <a:spcAft>
                <a:spcPts val="500"/>
              </a:spcAft>
            </a:pPr>
            <a:r>
              <a:rPr lang="en-US" sz="2800" dirty="0" err="1">
                <a:latin typeface="Tahoma" panose="020B0604030504040204" pitchFamily="34" charset="0"/>
                <a:ea typeface="Tahoma" panose="020B0604030504040204" pitchFamily="34" charset="0"/>
                <a:cs typeface="Tahoma" panose="020B0604030504040204" pitchFamily="34" charset="0"/>
              </a:rPr>
              <a:t>Ksh</a:t>
            </a:r>
            <a:r>
              <a:rPr lang="en-US" sz="2800" dirty="0">
                <a:latin typeface="Tahoma" panose="020B0604030504040204" pitchFamily="34" charset="0"/>
                <a:ea typeface="Tahoma" panose="020B0604030504040204" pitchFamily="34" charset="0"/>
                <a:cs typeface="Tahoma" panose="020B0604030504040204" pitchFamily="34" charset="0"/>
              </a:rPr>
              <a:t> 26 Million from the landed property known as </a:t>
            </a:r>
            <a:r>
              <a:rPr lang="en-US" sz="2800" dirty="0" err="1">
                <a:latin typeface="Tahoma" panose="020B0604030504040204" pitchFamily="34" charset="0"/>
                <a:ea typeface="Tahoma" panose="020B0604030504040204" pitchFamily="34" charset="0"/>
                <a:cs typeface="Tahoma" panose="020B0604030504040204" pitchFamily="34" charset="0"/>
              </a:rPr>
              <a:t>Kajiado</a:t>
            </a:r>
            <a:r>
              <a:rPr lang="en-US" sz="2800" dirty="0">
                <a:latin typeface="Tahoma" panose="020B0604030504040204" pitchFamily="34" charset="0"/>
                <a:ea typeface="Tahoma" panose="020B0604030504040204" pitchFamily="34" charset="0"/>
                <a:cs typeface="Tahoma" panose="020B0604030504040204" pitchFamily="34" charset="0"/>
              </a:rPr>
              <a:t>/</a:t>
            </a:r>
            <a:r>
              <a:rPr lang="en-US" sz="2800" dirty="0" err="1">
                <a:latin typeface="Tahoma" panose="020B0604030504040204" pitchFamily="34" charset="0"/>
                <a:ea typeface="Tahoma" panose="020B0604030504040204" pitchFamily="34" charset="0"/>
                <a:cs typeface="Tahoma" panose="020B0604030504040204" pitchFamily="34" charset="0"/>
              </a:rPr>
              <a:t>Kaputei</a:t>
            </a:r>
            <a:r>
              <a:rPr lang="en-US" sz="2800" dirty="0">
                <a:latin typeface="Tahoma" panose="020B0604030504040204" pitchFamily="34" charset="0"/>
                <a:ea typeface="Tahoma" panose="020B0604030504040204" pitchFamily="34" charset="0"/>
                <a:cs typeface="Tahoma" panose="020B0604030504040204" pitchFamily="34" charset="0"/>
              </a:rPr>
              <a:t> North/93107 (valued at USD 280,000)</a:t>
            </a:r>
          </a:p>
          <a:p>
            <a:pPr algn="just"/>
            <a:r>
              <a:rPr lang="en-US" sz="2800" dirty="0">
                <a:latin typeface="Tahoma" panose="020B0604030504040204" pitchFamily="34" charset="0"/>
                <a:ea typeface="Tahoma" panose="020B0604030504040204" pitchFamily="34" charset="0"/>
                <a:cs typeface="Tahoma" panose="020B0604030504040204" pitchFamily="34" charset="0"/>
              </a:rPr>
              <a:t>Motor Vehicle registration - KCL 350Z to be forfeited (valued at USD 16,000)</a:t>
            </a:r>
          </a:p>
          <a:p>
            <a:pPr algn="just"/>
            <a:r>
              <a:rPr lang="en-US" sz="2800" dirty="0">
                <a:latin typeface="Tahoma" panose="020B0604030504040204" pitchFamily="34" charset="0"/>
                <a:ea typeface="Tahoma" panose="020B0604030504040204" pitchFamily="34" charset="0"/>
                <a:cs typeface="Tahoma" panose="020B0604030504040204" pitchFamily="34" charset="0"/>
              </a:rPr>
              <a:t>The said properties and amounts  have since been recovered.</a:t>
            </a:r>
            <a:endParaRPr lang="en-US" sz="2800" dirty="0"/>
          </a:p>
        </p:txBody>
      </p:sp>
    </p:spTree>
    <p:extLst>
      <p:ext uri="{BB962C8B-B14F-4D97-AF65-F5344CB8AC3E}">
        <p14:creationId xmlns:p14="http://schemas.microsoft.com/office/powerpoint/2010/main" val="68232757"/>
      </p:ext>
    </p:extLst>
  </p:cSld>
  <p:clrMapOvr>
    <a:masterClrMapping/>
  </p:clrMapOvr>
  <p:transition spd="slow">
    <p:circl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709297"/>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Answers to the questions asked</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223329" y="539434"/>
            <a:ext cx="9776993" cy="5842317"/>
          </a:xfrm>
        </p:spPr>
        <p:txBody>
          <a:bodyPr/>
          <a:lstStyle/>
          <a:p>
            <a:pPr marL="514350" indent="-514350" algn="just">
              <a:buAutoNum type="arabicPeriod"/>
            </a:pPr>
            <a:r>
              <a:rPr lang="en-GB" sz="2200" dirty="0">
                <a:latin typeface="Tahoma" panose="020B0604030504040204" pitchFamily="34" charset="0"/>
                <a:ea typeface="Tahoma" panose="020B0604030504040204" pitchFamily="34" charset="0"/>
                <a:cs typeface="Tahoma" panose="020B0604030504040204" pitchFamily="34" charset="0"/>
              </a:rPr>
              <a:t>Achievement</a:t>
            </a:r>
          </a:p>
          <a:p>
            <a:pPr algn="just"/>
            <a:r>
              <a:rPr lang="en-GB" sz="2200" dirty="0">
                <a:latin typeface="Tahoma" panose="020B0604030504040204" pitchFamily="34" charset="0"/>
                <a:ea typeface="Tahoma" panose="020B0604030504040204" pitchFamily="34" charset="0"/>
                <a:cs typeface="Tahoma" panose="020B0604030504040204" pitchFamily="34" charset="0"/>
              </a:rPr>
              <a:t>There was a high recovery rate in terms of prayers against order </a:t>
            </a:r>
            <a:r>
              <a:rPr lang="en-GB" sz="2200" dirty="0" err="1">
                <a:latin typeface="Tahoma" panose="020B0604030504040204" pitchFamily="34" charset="0"/>
                <a:ea typeface="Tahoma" panose="020B0604030504040204" pitchFamily="34" charset="0"/>
                <a:cs typeface="Tahoma" panose="020B0604030504040204" pitchFamily="34" charset="0"/>
              </a:rPr>
              <a:t>i.e</a:t>
            </a:r>
            <a:r>
              <a:rPr lang="en-GB" sz="2200" dirty="0">
                <a:latin typeface="Tahoma" panose="020B0604030504040204" pitchFamily="34" charset="0"/>
                <a:ea typeface="Tahoma" panose="020B0604030504040204" pitchFamily="34" charset="0"/>
                <a:cs typeface="Tahoma" panose="020B0604030504040204" pitchFamily="34" charset="0"/>
              </a:rPr>
              <a:t> sought for recovery of USD 1,150,000 and court gave order for USD 1,13,223.05. Investigation completed within 6 months and case filed.</a:t>
            </a:r>
          </a:p>
          <a:p>
            <a:pPr algn="just"/>
            <a:r>
              <a:rPr lang="en-GB" sz="2200" dirty="0">
                <a:latin typeface="Tahoma" panose="020B0604030504040204" pitchFamily="34" charset="0"/>
                <a:ea typeface="Tahoma" panose="020B0604030504040204" pitchFamily="34" charset="0"/>
                <a:cs typeface="Tahoma" panose="020B0604030504040204" pitchFamily="34" charset="0"/>
              </a:rPr>
              <a:t>Time taken after filing. All witnesses testified in court on one day and case closed. </a:t>
            </a:r>
          </a:p>
          <a:p>
            <a:pPr marL="0" indent="0" algn="just">
              <a:buNone/>
            </a:pPr>
            <a:r>
              <a:rPr lang="en-GB" sz="2200" dirty="0">
                <a:latin typeface="Tahoma" panose="020B0604030504040204" pitchFamily="34" charset="0"/>
                <a:ea typeface="Tahoma" panose="020B0604030504040204" pitchFamily="34" charset="0"/>
                <a:cs typeface="Tahoma" panose="020B0604030504040204" pitchFamily="34" charset="0"/>
              </a:rPr>
              <a:t>2. Areas left out </a:t>
            </a:r>
          </a:p>
          <a:p>
            <a:pPr algn="just"/>
            <a:r>
              <a:rPr lang="en-GB" sz="2200" dirty="0">
                <a:latin typeface="Tahoma" panose="020B0604030504040204" pitchFamily="34" charset="0"/>
                <a:ea typeface="Tahoma" panose="020B0604030504040204" pitchFamily="34" charset="0"/>
                <a:cs typeface="Tahoma" panose="020B0604030504040204" pitchFamily="34" charset="0"/>
              </a:rPr>
              <a:t>There was a property that was outside he period of investigation. However, the development was done within the period. The proceeds used and contractor should have been investigated with aim of recovery.</a:t>
            </a:r>
          </a:p>
          <a:p>
            <a:pPr marL="0" indent="0" algn="just">
              <a:buNone/>
            </a:pPr>
            <a:r>
              <a:rPr lang="en-GB" sz="2200" dirty="0">
                <a:latin typeface="Tahoma" panose="020B0604030504040204" pitchFamily="34" charset="0"/>
                <a:ea typeface="Tahoma" panose="020B0604030504040204" pitchFamily="34" charset="0"/>
                <a:cs typeface="Tahoma" panose="020B0604030504040204" pitchFamily="34" charset="0"/>
              </a:rPr>
              <a:t>3. None</a:t>
            </a:r>
          </a:p>
          <a:p>
            <a:pPr marL="0" indent="0" algn="just">
              <a:buNone/>
            </a:pPr>
            <a:r>
              <a:rPr lang="en-GB" sz="2200" dirty="0">
                <a:latin typeface="Tahoma" panose="020B0604030504040204" pitchFamily="34" charset="0"/>
                <a:ea typeface="Tahoma" panose="020B0604030504040204" pitchFamily="34" charset="0"/>
                <a:cs typeface="Tahoma" panose="020B0604030504040204" pitchFamily="34" charset="0"/>
              </a:rPr>
              <a:t>4. </a:t>
            </a:r>
            <a:r>
              <a:rPr lang="en-GB" sz="2200" dirty="0" err="1">
                <a:latin typeface="Tahoma" panose="020B0604030504040204" pitchFamily="34" charset="0"/>
                <a:ea typeface="Tahoma" panose="020B0604030504040204" pitchFamily="34" charset="0"/>
                <a:cs typeface="Tahoma" panose="020B0604030504040204" pitchFamily="34" charset="0"/>
              </a:rPr>
              <a:t>Liased</a:t>
            </a:r>
            <a:r>
              <a:rPr lang="en-GB" sz="2200" dirty="0">
                <a:latin typeface="Tahoma" panose="020B0604030504040204" pitchFamily="34" charset="0"/>
                <a:ea typeface="Tahoma" panose="020B0604030504040204" pitchFamily="34" charset="0"/>
                <a:cs typeface="Tahoma" panose="020B0604030504040204" pitchFamily="34" charset="0"/>
              </a:rPr>
              <a:t> with the employer organization during investigation and after judgment.</a:t>
            </a:r>
          </a:p>
          <a:p>
            <a:pPr algn="just"/>
            <a:r>
              <a:rPr lang="en-GB" sz="2200" dirty="0">
                <a:latin typeface="Tahoma" panose="020B0604030504040204" pitchFamily="34" charset="0"/>
                <a:ea typeface="Tahoma" panose="020B0604030504040204" pitchFamily="34" charset="0"/>
                <a:cs typeface="Tahoma" panose="020B0604030504040204" pitchFamily="34" charset="0"/>
              </a:rPr>
              <a:t>we recommended for his suspension during investigations and he was suspended. Shared court judgment for the employer to initiate own internal independent process</a:t>
            </a:r>
            <a:endParaRPr lang="en-US" sz="22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200" dirty="0"/>
          </a:p>
          <a:p>
            <a:pPr marL="514350" indent="-514350" algn="just">
              <a:buFont typeface="+mj-lt"/>
              <a:buAutoNum type="arabicPeriod"/>
            </a:pPr>
            <a:endParaRPr lang="en-GB" sz="1000" dirty="0"/>
          </a:p>
          <a:p>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25</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461465400"/>
      </p:ext>
    </p:extLst>
  </p:cSld>
  <p:clrMapOvr>
    <a:masterClrMapping/>
  </p:clrMapOvr>
  <p:transition spd="slow">
    <p:circl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709297"/>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Cont..</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371016" y="619577"/>
            <a:ext cx="9587380" cy="6012179"/>
          </a:xfrm>
        </p:spPr>
        <p:txBody>
          <a:bodyPr/>
          <a:lstStyle/>
          <a:p>
            <a:pPr algn="just"/>
            <a:r>
              <a:rPr lang="en-GB" sz="2200" b="1" dirty="0"/>
              <a:t> </a:t>
            </a:r>
            <a:r>
              <a:rPr lang="en-GB" sz="2200" dirty="0">
                <a:latin typeface="Tahoma" panose="020B0604030504040204" pitchFamily="34" charset="0"/>
                <a:ea typeface="Tahoma" panose="020B0604030504040204" pitchFamily="34" charset="0"/>
                <a:cs typeface="Tahoma" panose="020B0604030504040204" pitchFamily="34" charset="0"/>
              </a:rPr>
              <a:t>Financial analysis – the case brought out an element of money laundering-Thomas would go with Kshs.1m (USD 10,000) and deposit it in three different accounts in the same bank. This was in order to defeat the reporting requirement by bank to FRC for USD 10,000 in one account a day</a:t>
            </a:r>
          </a:p>
          <a:p>
            <a:pPr algn="just"/>
            <a:r>
              <a:rPr lang="en-GB" sz="2200" dirty="0">
                <a:latin typeface="Tahoma" panose="020B0604030504040204" pitchFamily="34" charset="0"/>
                <a:ea typeface="Tahoma" panose="020B0604030504040204" pitchFamily="34" charset="0"/>
                <a:cs typeface="Tahoma" panose="020B0604030504040204" pitchFamily="34" charset="0"/>
              </a:rPr>
              <a:t>We were able to demonstrate to court that he was doing cash deposit transactions</a:t>
            </a:r>
          </a:p>
          <a:p>
            <a:pPr algn="just"/>
            <a:r>
              <a:rPr lang="en-GB" sz="2200" dirty="0">
                <a:latin typeface="Tahoma" panose="020B0604030504040204" pitchFamily="34" charset="0"/>
                <a:ea typeface="Tahoma" panose="020B0604030504040204" pitchFamily="34" charset="0"/>
                <a:cs typeface="Tahoma" panose="020B0604030504040204" pitchFamily="34" charset="0"/>
              </a:rPr>
              <a:t>Able to demonstrate he used money to buy properties.</a:t>
            </a:r>
          </a:p>
          <a:p>
            <a:pPr algn="just"/>
            <a:r>
              <a:rPr lang="en-GB" sz="2200" dirty="0">
                <a:latin typeface="Tahoma" panose="020B0604030504040204" pitchFamily="34" charset="0"/>
                <a:ea typeface="Tahoma" panose="020B0604030504040204" pitchFamily="34" charset="0"/>
                <a:cs typeface="Tahoma" panose="020B0604030504040204" pitchFamily="34" charset="0"/>
              </a:rPr>
              <a:t>In one of the advocate bank account – </a:t>
            </a:r>
            <a:r>
              <a:rPr lang="en-GB" sz="2200" dirty="0" err="1">
                <a:latin typeface="Tahoma" panose="020B0604030504040204" pitchFamily="34" charset="0"/>
                <a:ea typeface="Tahoma" panose="020B0604030504040204" pitchFamily="34" charset="0"/>
                <a:cs typeface="Tahoma" panose="020B0604030504040204" pitchFamily="34" charset="0"/>
              </a:rPr>
              <a:t>Kibatia</a:t>
            </a:r>
            <a:r>
              <a:rPr lang="en-GB" sz="2200" dirty="0">
                <a:latin typeface="Tahoma" panose="020B0604030504040204" pitchFamily="34" charset="0"/>
                <a:ea typeface="Tahoma" panose="020B0604030504040204" pitchFamily="34" charset="0"/>
                <a:cs typeface="Tahoma" panose="020B0604030504040204" pitchFamily="34" charset="0"/>
              </a:rPr>
              <a:t> Equity – during residential search, we confiscated Thomas computer. During digital analysis we traced an excel sheet that showed all this transaction made to his advocates account and bank deposit slips.</a:t>
            </a:r>
          </a:p>
          <a:p>
            <a:pPr algn="just"/>
            <a:r>
              <a:rPr lang="en-GB" sz="2200" dirty="0">
                <a:latin typeface="Tahoma" panose="020B0604030504040204" pitchFamily="34" charset="0"/>
                <a:ea typeface="Tahoma" panose="020B0604030504040204" pitchFamily="34" charset="0"/>
                <a:cs typeface="Tahoma" panose="020B0604030504040204" pitchFamily="34" charset="0"/>
              </a:rPr>
              <a:t>Then we were able to link and thus properties bought as a result of proceeds recovered</a:t>
            </a:r>
          </a:p>
          <a:p>
            <a:pPr marL="0" indent="0" algn="just">
              <a:buNone/>
            </a:pPr>
            <a:r>
              <a:rPr lang="en-GB" sz="2200" dirty="0">
                <a:latin typeface="Tahoma" panose="020B0604030504040204" pitchFamily="34" charset="0"/>
                <a:ea typeface="Tahoma" panose="020B0604030504040204" pitchFamily="34" charset="0"/>
                <a:cs typeface="Tahoma" panose="020B0604030504040204" pitchFamily="34" charset="0"/>
              </a:rPr>
              <a:t>7.  We moved to court under ACECA and Civil Procedure Code</a:t>
            </a:r>
            <a:r>
              <a:rPr lang="en-GB" sz="2200" b="1" dirty="0"/>
              <a:t>.</a:t>
            </a:r>
          </a:p>
          <a:p>
            <a:pPr marL="0" indent="0" algn="just">
              <a:buNone/>
            </a:pPr>
            <a:endParaRPr lang="en-US" sz="2200" dirty="0"/>
          </a:p>
          <a:p>
            <a:pPr marL="514350" indent="-514350" algn="just">
              <a:buFont typeface="+mj-lt"/>
              <a:buAutoNum type="arabicPeriod"/>
            </a:pPr>
            <a:endParaRPr lang="en-GB" sz="1000" dirty="0"/>
          </a:p>
          <a:p>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26</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3933847606"/>
      </p:ext>
    </p:extLst>
  </p:cSld>
  <p:clrMapOvr>
    <a:masterClrMapping/>
  </p:clrMapOvr>
  <p:transition spd="slow">
    <p:circl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603315"/>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Cont..</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686640" y="603314"/>
            <a:ext cx="9181708" cy="5674937"/>
          </a:xfrm>
        </p:spPr>
        <p:txBody>
          <a:bodyPr/>
          <a:lstStyle/>
          <a:p>
            <a:pPr marL="0" indent="0" algn="just">
              <a:buNone/>
            </a:pPr>
            <a:r>
              <a:rPr lang="en-GB" sz="2200" dirty="0"/>
              <a:t>5</a:t>
            </a:r>
            <a:r>
              <a:rPr lang="en-GB" sz="2200" dirty="0">
                <a:latin typeface="Tahoma" panose="020B0604030504040204" pitchFamily="34" charset="0"/>
                <a:ea typeface="Tahoma" panose="020B0604030504040204" pitchFamily="34" charset="0"/>
                <a:cs typeface="Tahoma" panose="020B0604030504040204" pitchFamily="34" charset="0"/>
              </a:rPr>
              <a:t>. Multi – agency involvement</a:t>
            </a:r>
          </a:p>
          <a:p>
            <a:pPr algn="just"/>
            <a:r>
              <a:rPr lang="en-GB" sz="2200" dirty="0">
                <a:latin typeface="Tahoma" panose="020B0604030504040204" pitchFamily="34" charset="0"/>
                <a:ea typeface="Tahoma" panose="020B0604030504040204" pitchFamily="34" charset="0"/>
                <a:cs typeface="Tahoma" panose="020B0604030504040204" pitchFamily="34" charset="0"/>
              </a:rPr>
              <a:t>Received intelligence report from Financial Report centre (FRC), there was USD 460,000 in account which were frozen at the initiation of investigation</a:t>
            </a:r>
          </a:p>
          <a:p>
            <a:pPr algn="just"/>
            <a:r>
              <a:rPr lang="en-GB" sz="2200" dirty="0">
                <a:latin typeface="Tahoma" panose="020B0604030504040204" pitchFamily="34" charset="0"/>
                <a:ea typeface="Tahoma" panose="020B0604030504040204" pitchFamily="34" charset="0"/>
                <a:cs typeface="Tahoma" panose="020B0604030504040204" pitchFamily="34" charset="0"/>
              </a:rPr>
              <a:t>It was not difficulty to execute judgment, properties had been preserved and were recovered by seizure</a:t>
            </a:r>
          </a:p>
          <a:p>
            <a:pPr marL="0" indent="0" algn="just">
              <a:buNone/>
            </a:pPr>
            <a:r>
              <a:rPr lang="en-GB" sz="2200" dirty="0">
                <a:latin typeface="Tahoma" panose="020B0604030504040204" pitchFamily="34" charset="0"/>
                <a:ea typeface="Tahoma" panose="020B0604030504040204" pitchFamily="34" charset="0"/>
                <a:cs typeface="Tahoma" panose="020B0604030504040204" pitchFamily="34" charset="0"/>
              </a:rPr>
              <a:t>6. We worked closely with legal team and appraised them of the progress of the investigations. </a:t>
            </a:r>
          </a:p>
          <a:p>
            <a:pPr algn="just"/>
            <a:r>
              <a:rPr lang="en-GB" sz="2200" dirty="0">
                <a:latin typeface="Tahoma" panose="020B0604030504040204" pitchFamily="34" charset="0"/>
                <a:ea typeface="Tahoma" panose="020B0604030504040204" pitchFamily="34" charset="0"/>
                <a:cs typeface="Tahoma" panose="020B0604030504040204" pitchFamily="34" charset="0"/>
              </a:rPr>
              <a:t>Once completed the matter was filed immediately.</a:t>
            </a:r>
          </a:p>
          <a:p>
            <a:pPr algn="just"/>
            <a:r>
              <a:rPr lang="en-GB" sz="2200" dirty="0">
                <a:latin typeface="Tahoma" panose="020B0604030504040204" pitchFamily="34" charset="0"/>
                <a:ea typeface="Tahoma" panose="020B0604030504040204" pitchFamily="34" charset="0"/>
                <a:cs typeface="Tahoma" panose="020B0604030504040204" pitchFamily="34" charset="0"/>
              </a:rPr>
              <a:t>Recorded statements from Cashier at the Ministry where Thomas worked and the Lead IO.</a:t>
            </a:r>
          </a:p>
          <a:p>
            <a:pPr algn="just"/>
            <a:r>
              <a:rPr lang="en-GB" sz="2200" dirty="0">
                <a:latin typeface="Tahoma" panose="020B0604030504040204" pitchFamily="34" charset="0"/>
                <a:ea typeface="Tahoma" panose="020B0604030504040204" pitchFamily="34" charset="0"/>
                <a:cs typeface="Tahoma" panose="020B0604030504040204" pitchFamily="34" charset="0"/>
              </a:rPr>
              <a:t>Within 6 months of preservation the case was investigated and filed</a:t>
            </a:r>
          </a:p>
          <a:p>
            <a:pPr algn="just"/>
            <a:r>
              <a:rPr lang="en-GB" sz="2200" dirty="0">
                <a:latin typeface="Tahoma" panose="020B0604030504040204" pitchFamily="34" charset="0"/>
                <a:ea typeface="Tahoma" panose="020B0604030504040204" pitchFamily="34" charset="0"/>
                <a:cs typeface="Tahoma" panose="020B0604030504040204" pitchFamily="34" charset="0"/>
              </a:rPr>
              <a:t>The investigation period was clear </a:t>
            </a:r>
            <a:r>
              <a:rPr lang="en-GB" sz="2200" dirty="0" err="1">
                <a:latin typeface="Tahoma" panose="020B0604030504040204" pitchFamily="34" charset="0"/>
                <a:ea typeface="Tahoma" panose="020B0604030504040204" pitchFamily="34" charset="0"/>
                <a:cs typeface="Tahoma" panose="020B0604030504040204" pitchFamily="34" charset="0"/>
              </a:rPr>
              <a:t>i.e</a:t>
            </a:r>
            <a:r>
              <a:rPr lang="en-GB" sz="2200" dirty="0">
                <a:latin typeface="Tahoma" panose="020B0604030504040204" pitchFamily="34" charset="0"/>
                <a:ea typeface="Tahoma" panose="020B0604030504040204" pitchFamily="34" charset="0"/>
                <a:cs typeface="Tahoma" panose="020B0604030504040204" pitchFamily="34" charset="0"/>
              </a:rPr>
              <a:t> 8 months and we bit the deadline.</a:t>
            </a:r>
          </a:p>
          <a:p>
            <a:pPr algn="just"/>
            <a:r>
              <a:rPr lang="en-GB" sz="2200" dirty="0">
                <a:latin typeface="Tahoma" panose="020B0604030504040204" pitchFamily="34" charset="0"/>
                <a:ea typeface="Tahoma" panose="020B0604030504040204" pitchFamily="34" charset="0"/>
                <a:cs typeface="Tahoma" panose="020B0604030504040204" pitchFamily="34" charset="0"/>
              </a:rPr>
              <a:t>Objective of our investigations were clear.</a:t>
            </a:r>
            <a:endParaRPr lang="en-US" sz="22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US" sz="2200" dirty="0"/>
          </a:p>
          <a:p>
            <a:pPr marL="514350" indent="-514350" algn="just">
              <a:buFont typeface="+mj-lt"/>
              <a:buAutoNum type="arabicPeriod"/>
            </a:pPr>
            <a:endParaRPr lang="en-GB" sz="1000" dirty="0"/>
          </a:p>
          <a:p>
            <a:endParaRPr lang="en-US"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27</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4048038099"/>
      </p:ext>
    </p:extLst>
  </p:cSld>
  <p:clrMapOvr>
    <a:masterClrMapping/>
  </p:clrMapOvr>
  <p:transition spd="slow">
    <p:circl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109692" y="1708935"/>
            <a:ext cx="6272264" cy="3017809"/>
          </a:xfrm>
          <a:prstGeom prst="roundRect">
            <a:avLst/>
          </a:prstGeom>
          <a:solidFill>
            <a:schemeClr val="accent2">
              <a:lumMod val="60000"/>
              <a:lumOff val="40000"/>
            </a:schemeClr>
          </a:solidFill>
          <a:ln>
            <a:noFill/>
          </a:ln>
          <a:effectLst>
            <a:softEdge rad="254000"/>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a:solidFill>
                  <a:srgbClr val="0000FF"/>
                </a:solidFill>
                <a:latin typeface="Tahoma" panose="020B0604030504040204" pitchFamily="34" charset="0"/>
                <a:ea typeface="Tahoma" panose="020B0604030504040204" pitchFamily="34" charset="0"/>
                <a:cs typeface="Tahoma" panose="020B0604030504040204" pitchFamily="34" charset="0"/>
              </a:rPr>
              <a:t>THANK YOU</a:t>
            </a:r>
          </a:p>
        </p:txBody>
      </p:sp>
      <p:sp>
        <p:nvSpPr>
          <p:cNvPr id="2" name="Date Placeholder 1">
            <a:extLst>
              <a:ext uri="{FF2B5EF4-FFF2-40B4-BE49-F238E27FC236}">
                <a16:creationId xmlns:a16="http://schemas.microsoft.com/office/drawing/2014/main" id="{DD50AACA-B8F4-46B8-9838-A9E5C5F90708}"/>
              </a:ext>
            </a:extLst>
          </p:cNvPr>
          <p:cNvSpPr>
            <a:spLocks noGrp="1"/>
          </p:cNvSpPr>
          <p:nvPr>
            <p:ph type="dt" sz="half" idx="10"/>
          </p:nvPr>
        </p:nvSpPr>
        <p:spPr/>
        <p:txBody>
          <a:bodyPr/>
          <a:lstStyle/>
          <a:p>
            <a:pPr>
              <a:defRPr/>
            </a:pPr>
            <a:fld id="{8F61DA0D-8434-4B62-8507-FBE30FB0097D}" type="datetime4">
              <a:rPr lang="en-US" smtClean="0">
                <a:solidFill>
                  <a:srgbClr val="333399"/>
                </a:solidFill>
              </a:rPr>
              <a:t>November 18, 2024</a:t>
            </a:fld>
            <a:endParaRPr lang="en-US" dirty="0">
              <a:solidFill>
                <a:srgbClr val="333399"/>
              </a:solidFill>
            </a:endParaRPr>
          </a:p>
        </p:txBody>
      </p:sp>
      <p:sp>
        <p:nvSpPr>
          <p:cNvPr id="3" name="Footer Placeholder 2">
            <a:extLst>
              <a:ext uri="{FF2B5EF4-FFF2-40B4-BE49-F238E27FC236}">
                <a16:creationId xmlns:a16="http://schemas.microsoft.com/office/drawing/2014/main" id="{106AA50D-5FF9-4AA7-99A8-C6643565822A}"/>
              </a:ext>
            </a:extLst>
          </p:cNvPr>
          <p:cNvSpPr>
            <a:spLocks noGrp="1"/>
          </p:cNvSpPr>
          <p:nvPr>
            <p:ph type="ftr" sz="quarter" idx="11"/>
          </p:nvPr>
        </p:nvSpPr>
        <p:spPr/>
        <p:txBody>
          <a:bodyPr/>
          <a:lstStyle/>
          <a:p>
            <a:pPr>
              <a:defRPr/>
            </a:pPr>
            <a:r>
              <a:rPr lang="en-US">
                <a:solidFill>
                  <a:srgbClr val="333399"/>
                </a:solidFill>
              </a:rPr>
              <a:t>“Tuangamize ufisadi, tuijenge Kenya” </a:t>
            </a:r>
            <a:endParaRPr lang="en-US" dirty="0">
              <a:solidFill>
                <a:srgbClr val="333399"/>
              </a:solidFill>
            </a:endParaRPr>
          </a:p>
        </p:txBody>
      </p:sp>
    </p:spTree>
    <p:extLst>
      <p:ext uri="{BB962C8B-B14F-4D97-AF65-F5344CB8AC3E}">
        <p14:creationId xmlns:p14="http://schemas.microsoft.com/office/powerpoint/2010/main" val="1892553803"/>
      </p:ext>
    </p:extLst>
  </p:cSld>
  <p:clrMapOvr>
    <a:masterClrMapping/>
  </p:clrMapOvr>
  <p:transition spd="slow">
    <p:circl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3576" y="1755228"/>
            <a:ext cx="8932707" cy="4225158"/>
          </a:xfrm>
        </p:spPr>
        <p:txBody>
          <a:bodyPr/>
          <a:lstStyle/>
          <a:p>
            <a:pPr algn="ctr"/>
            <a:br>
              <a:rPr lang="en-US" sz="3200" dirty="0"/>
            </a:br>
            <a:r>
              <a:rPr lang="en-US" sz="3200" dirty="0">
                <a:latin typeface="Tahoma" panose="020B0604030504040204" pitchFamily="34" charset="0"/>
                <a:ea typeface="Tahoma" panose="020B0604030504040204" pitchFamily="34" charset="0"/>
                <a:cs typeface="Tahoma" panose="020B0604030504040204" pitchFamily="34" charset="0"/>
              </a:rPr>
              <a:t>recovery of unexplained assets</a:t>
            </a:r>
            <a:br>
              <a:rPr lang="en-US" sz="3200" cap="none" dirty="0">
                <a:latin typeface="Tahoma" panose="020B0604030504040204" pitchFamily="34" charset="0"/>
                <a:ea typeface="Tahoma" panose="020B0604030504040204" pitchFamily="34" charset="0"/>
                <a:cs typeface="Tahoma" panose="020B0604030504040204" pitchFamily="34" charset="0"/>
              </a:rPr>
            </a:br>
            <a:r>
              <a:rPr lang="en-US" sz="3200" cap="none" dirty="0">
                <a:latin typeface="Tahoma" panose="020B0604030504040204" pitchFamily="34" charset="0"/>
                <a:ea typeface="Tahoma" panose="020B0604030504040204" pitchFamily="34" charset="0"/>
                <a:cs typeface="Tahoma" panose="020B0604030504040204" pitchFamily="34" charset="0"/>
              </a:rPr>
              <a:t>                  </a:t>
            </a:r>
            <a:br>
              <a:rPr lang="en-US" sz="3200" cap="none" dirty="0">
                <a:latin typeface="Tahoma" panose="020B0604030504040204" pitchFamily="34" charset="0"/>
                <a:ea typeface="Tahoma" panose="020B0604030504040204" pitchFamily="34" charset="0"/>
                <a:cs typeface="Tahoma" panose="020B0604030504040204" pitchFamily="34" charset="0"/>
              </a:rPr>
            </a:br>
            <a:r>
              <a:rPr lang="en-US" sz="3200" cap="none" dirty="0">
                <a:latin typeface="Tahoma" panose="020B0604030504040204" pitchFamily="34" charset="0"/>
                <a:ea typeface="Tahoma" panose="020B0604030504040204" pitchFamily="34" charset="0"/>
                <a:cs typeface="Tahoma" panose="020B0604030504040204" pitchFamily="34" charset="0"/>
              </a:rPr>
              <a:t>BY</a:t>
            </a:r>
            <a:br>
              <a:rPr lang="en-US" sz="3200" cap="none" dirty="0">
                <a:latin typeface="Tahoma" panose="020B0604030504040204" pitchFamily="34" charset="0"/>
                <a:ea typeface="Tahoma" panose="020B0604030504040204" pitchFamily="34" charset="0"/>
                <a:cs typeface="Tahoma" panose="020B0604030504040204" pitchFamily="34" charset="0"/>
              </a:rPr>
            </a:br>
            <a:r>
              <a:rPr lang="en-US" sz="2800" cap="none" dirty="0">
                <a:latin typeface="Tahoma" panose="020B0604030504040204" pitchFamily="34" charset="0"/>
                <a:ea typeface="Tahoma" panose="020B0604030504040204" pitchFamily="34" charset="0"/>
                <a:cs typeface="Tahoma" panose="020B0604030504040204" pitchFamily="34" charset="0"/>
              </a:rPr>
              <a:t>MARGARET WAMBETI NGARI </a:t>
            </a:r>
            <a:br>
              <a:rPr lang="en-US" sz="3200" cap="none" dirty="0">
                <a:latin typeface="Tahoma" panose="020B0604030504040204" pitchFamily="34" charset="0"/>
                <a:ea typeface="Tahoma" panose="020B0604030504040204" pitchFamily="34" charset="0"/>
                <a:cs typeface="Tahoma" panose="020B0604030504040204" pitchFamily="34" charset="0"/>
              </a:rPr>
            </a:br>
            <a:br>
              <a:rPr lang="en-US" sz="3200" cap="none" dirty="0">
                <a:latin typeface="Tahoma" panose="020B0604030504040204" pitchFamily="34" charset="0"/>
                <a:ea typeface="Tahoma" panose="020B0604030504040204" pitchFamily="34" charset="0"/>
                <a:cs typeface="Tahoma" panose="020B0604030504040204" pitchFamily="34" charset="0"/>
              </a:rPr>
            </a:br>
            <a:r>
              <a:rPr lang="en-US" sz="3200" cap="none" dirty="0">
                <a:latin typeface="Tahoma" panose="020B0604030504040204" pitchFamily="34" charset="0"/>
                <a:ea typeface="Tahoma" panose="020B0604030504040204" pitchFamily="34" charset="0"/>
                <a:cs typeface="Tahoma" panose="020B0604030504040204" pitchFamily="34" charset="0"/>
              </a:rPr>
              <a:t>ETHICS AND ANTI-CORRUPTION COMMISSION</a:t>
            </a:r>
            <a:br>
              <a:rPr lang="en-US" sz="3200" cap="none" dirty="0">
                <a:latin typeface="Tahoma" panose="020B0604030504040204" pitchFamily="34" charset="0"/>
                <a:ea typeface="Tahoma" panose="020B0604030504040204" pitchFamily="34" charset="0"/>
                <a:cs typeface="Tahoma" panose="020B0604030504040204" pitchFamily="34" charset="0"/>
              </a:rPr>
            </a:br>
            <a:br>
              <a:rPr lang="en-US" cap="none" dirty="0"/>
            </a:br>
            <a:endParaRPr lang="en-US" cap="none" dirty="0"/>
          </a:p>
        </p:txBody>
      </p:sp>
      <p:sp>
        <p:nvSpPr>
          <p:cNvPr id="3" name="Text Placeholder 2"/>
          <p:cNvSpPr>
            <a:spLocks noGrp="1"/>
          </p:cNvSpPr>
          <p:nvPr>
            <p:ph type="body" idx="1"/>
          </p:nvPr>
        </p:nvSpPr>
        <p:spPr>
          <a:xfrm>
            <a:off x="2722178" y="451945"/>
            <a:ext cx="8860221" cy="1102535"/>
          </a:xfrm>
        </p:spPr>
        <p:txBody>
          <a:bodyPr/>
          <a:lstStyle/>
          <a:p>
            <a:pPr lvl="0" algn="ctr">
              <a:lnSpc>
                <a:spcPct val="150000"/>
              </a:lnSpc>
              <a:spcBef>
                <a:spcPts val="0"/>
              </a:spcBef>
              <a:spcAft>
                <a:spcPts val="0"/>
              </a:spcAft>
            </a:pPr>
            <a:r>
              <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rPr>
              <a:t>ASSET RECOVERY CASE STUDY</a:t>
            </a:r>
          </a:p>
          <a:p>
            <a:endParaRPr lang="en-US" dirty="0"/>
          </a:p>
        </p:txBody>
      </p:sp>
      <p:sp>
        <p:nvSpPr>
          <p:cNvPr id="4" name="Date Placeholder 3"/>
          <p:cNvSpPr>
            <a:spLocks noGrp="1"/>
          </p:cNvSpPr>
          <p:nvPr>
            <p:ph type="dt" sz="half" idx="10"/>
          </p:nvPr>
        </p:nvSpPr>
        <p:spPr/>
        <p:txBody>
          <a:bodyPr/>
          <a:lstStyle/>
          <a:p>
            <a:pPr>
              <a:defRPr/>
            </a:pPr>
            <a:fld id="{04324F58-6D77-4EAC-9D35-230852F536CC}"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668CF5F7-951E-4ED2-9A4E-B7ED1FCA9E85}" type="slidenum">
              <a:rPr lang="en-US" smtClean="0">
                <a:solidFill>
                  <a:srgbClr val="333399"/>
                </a:solidFill>
              </a:rPr>
              <a:pPr/>
              <a:t>3</a:t>
            </a:fld>
            <a:endParaRPr lang="en-US">
              <a:solidFill>
                <a:srgbClr val="333399"/>
              </a:solidFill>
            </a:endParaRPr>
          </a:p>
        </p:txBody>
      </p:sp>
      <p:pic>
        <p:nvPicPr>
          <p:cNvPr id="7" name="Picture 6"/>
          <p:cNvPicPr>
            <a:picLocks noChangeAspect="1"/>
          </p:cNvPicPr>
          <p:nvPr/>
        </p:nvPicPr>
        <p:blipFill>
          <a:blip r:embed="rId2"/>
          <a:stretch>
            <a:fillRect/>
          </a:stretch>
        </p:blipFill>
        <p:spPr>
          <a:xfrm>
            <a:off x="4224191" y="6057794"/>
            <a:ext cx="4139543" cy="493819"/>
          </a:xfrm>
          <a:prstGeom prst="rect">
            <a:avLst/>
          </a:prstGeom>
        </p:spPr>
      </p:pic>
    </p:spTree>
    <p:extLst>
      <p:ext uri="{BB962C8B-B14F-4D97-AF65-F5344CB8AC3E}">
        <p14:creationId xmlns:p14="http://schemas.microsoft.com/office/powerpoint/2010/main" val="2783883649"/>
      </p:ext>
    </p:extLst>
  </p:cSld>
  <p:clrMapOvr>
    <a:masterClrMapping/>
  </p:clrMapOvr>
  <p:transition spd="slow">
    <p:circl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fld id="{1BD8A89F-D9E8-4FE3-BC0F-C0A6DA0945AE}" type="slidenum">
              <a:rPr lang="en-US" sz="1400">
                <a:solidFill>
                  <a:srgbClr val="333399"/>
                </a:solidFill>
                <a:latin typeface="Arial" panose="020B0604020202020204" pitchFamily="34" charset="0"/>
              </a:rPr>
              <a:pPr eaLnBrk="1" hangingPunct="1"/>
              <a:t>4</a:t>
            </a:fld>
            <a:endParaRPr lang="en-US" sz="1400">
              <a:solidFill>
                <a:srgbClr val="333399"/>
              </a:solidFill>
              <a:latin typeface="Arial" panose="020B0604020202020204" pitchFamily="34" charset="0"/>
            </a:endParaRPr>
          </a:p>
        </p:txBody>
      </p:sp>
      <p:sp>
        <p:nvSpPr>
          <p:cNvPr id="3075" name="Rectangle 2"/>
          <p:cNvSpPr>
            <a:spLocks noGrp="1" noChangeArrowheads="1"/>
          </p:cNvSpPr>
          <p:nvPr>
            <p:ph type="title"/>
          </p:nvPr>
        </p:nvSpPr>
        <p:spPr>
          <a:xfrm>
            <a:off x="2893512" y="274638"/>
            <a:ext cx="9018740" cy="1143000"/>
          </a:xfrm>
        </p:spPr>
        <p:txBody>
          <a:bodyPr/>
          <a:lstStyle/>
          <a:p>
            <a:br>
              <a:rPr lang="en-GB" sz="4000" b="1" dirty="0">
                <a:solidFill>
                  <a:srgbClr val="0000FF"/>
                </a:solidFill>
                <a:latin typeface="Tahoma" panose="020B0604030504040204" pitchFamily="34" charset="0"/>
                <a:ea typeface="Tahoma" panose="020B0604030504040204" pitchFamily="34" charset="0"/>
                <a:cs typeface="Tahoma" panose="020B0604030504040204" pitchFamily="34" charset="0"/>
              </a:rPr>
            </a:br>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Quote</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076" name="Rectangle 3"/>
          <p:cNvSpPr>
            <a:spLocks noGrp="1" noChangeArrowheads="1"/>
          </p:cNvSpPr>
          <p:nvPr>
            <p:ph type="body" idx="1"/>
          </p:nvPr>
        </p:nvSpPr>
        <p:spPr>
          <a:xfrm>
            <a:off x="2388022" y="1684023"/>
            <a:ext cx="9625302" cy="3299457"/>
          </a:xfrm>
        </p:spPr>
        <p:txBody>
          <a:bodyPr/>
          <a:lstStyle/>
          <a:p>
            <a:pPr marL="0" indent="0">
              <a:buNone/>
            </a:pPr>
            <a:r>
              <a:rPr lang="en-US" sz="2800" b="1" i="1" dirty="0">
                <a:latin typeface="Tahoma" panose="020B0604030504040204" pitchFamily="34" charset="0"/>
                <a:ea typeface="Tahoma" panose="020B0604030504040204" pitchFamily="34" charset="0"/>
                <a:cs typeface="Tahoma" panose="020B0604030504040204" pitchFamily="34" charset="0"/>
              </a:rPr>
              <a:t>‘The scourge of money laundering, economic crimes and corruption is threatening the moral and social fabric of the socie</a:t>
            </a:r>
            <a:r>
              <a:rPr lang="en-US" b="1" i="1" dirty="0">
                <a:latin typeface="Tahoma" panose="020B0604030504040204" pitchFamily="34" charset="0"/>
                <a:ea typeface="Tahoma" panose="020B0604030504040204" pitchFamily="34" charset="0"/>
                <a:cs typeface="Tahoma" panose="020B0604030504040204" pitchFamily="34" charset="0"/>
              </a:rPr>
              <a:t>ty.”</a:t>
            </a:r>
            <a:endParaRPr lang="en-US"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en-US" b="1" i="1" dirty="0">
              <a:latin typeface="Tahoma" panose="020B0604030504040204" pitchFamily="34" charset="0"/>
              <a:ea typeface="Tahoma" panose="020B0604030504040204" pitchFamily="34" charset="0"/>
              <a:cs typeface="Tahoma" panose="020B0604030504040204" pitchFamily="34" charset="0"/>
            </a:endParaRPr>
          </a:p>
        </p:txBody>
      </p:sp>
      <p:sp>
        <p:nvSpPr>
          <p:cNvPr id="5" name="Date Placeholder 4"/>
          <p:cNvSpPr>
            <a:spLocks noGrp="1"/>
          </p:cNvSpPr>
          <p:nvPr>
            <p:ph type="dt" sz="quarter" idx="10"/>
          </p:nvPr>
        </p:nvSpPr>
        <p:spPr>
          <a:xfrm>
            <a:off x="334435" y="6381751"/>
            <a:ext cx="1657204" cy="339725"/>
          </a:xfrm>
        </p:spPr>
        <p:txBody>
          <a:bodyPr/>
          <a:lstStyle/>
          <a:p>
            <a:pPr>
              <a:defRPr/>
            </a:pPr>
            <a:fld id="{F369C729-FC10-4266-BD65-D275BC075717}" type="datetime4">
              <a:rPr lang="en-US" smtClean="0">
                <a:solidFill>
                  <a:srgbClr val="333399"/>
                </a:solidFill>
              </a:rPr>
              <a:t>November 18, 2024</a:t>
            </a:fld>
            <a:endParaRPr lang="en-US" dirty="0">
              <a:solidFill>
                <a:srgbClr val="333399"/>
              </a:solidFill>
            </a:endParaRPr>
          </a:p>
        </p:txBody>
      </p:sp>
      <p:sp>
        <p:nvSpPr>
          <p:cNvPr id="7" name="Rectangle 6"/>
          <p:cNvSpPr/>
          <p:nvPr/>
        </p:nvSpPr>
        <p:spPr>
          <a:xfrm>
            <a:off x="5232033" y="6366947"/>
            <a:ext cx="4053225" cy="369332"/>
          </a:xfrm>
          <a:prstGeom prst="rect">
            <a:avLst/>
          </a:prstGeom>
        </p:spPr>
        <p:txBody>
          <a:bodyPr wrap="none">
            <a:spAutoFit/>
          </a:bodyPr>
          <a:lstStyle/>
          <a:p>
            <a:r>
              <a:rPr lang="en-GB" b="1" dirty="0" err="1">
                <a:solidFill>
                  <a:srgbClr val="7030A0"/>
                </a:solidFill>
              </a:rPr>
              <a:t>Tuangamize</a:t>
            </a:r>
            <a:r>
              <a:rPr lang="en-GB" b="1" dirty="0">
                <a:solidFill>
                  <a:srgbClr val="7030A0"/>
                </a:solidFill>
              </a:rPr>
              <a:t> </a:t>
            </a:r>
            <a:r>
              <a:rPr lang="en-GB" b="1" dirty="0" err="1">
                <a:solidFill>
                  <a:srgbClr val="7030A0"/>
                </a:solidFill>
              </a:rPr>
              <a:t>ufisadi</a:t>
            </a:r>
            <a:r>
              <a:rPr lang="en-GB" b="1" dirty="0">
                <a:solidFill>
                  <a:srgbClr val="7030A0"/>
                </a:solidFill>
              </a:rPr>
              <a:t>, </a:t>
            </a:r>
            <a:r>
              <a:rPr lang="en-GB" b="1" dirty="0" err="1">
                <a:solidFill>
                  <a:srgbClr val="7030A0"/>
                </a:solidFill>
              </a:rPr>
              <a:t>tuijenge</a:t>
            </a:r>
            <a:r>
              <a:rPr lang="en-GB" b="1" dirty="0">
                <a:solidFill>
                  <a:srgbClr val="7030A0"/>
                </a:solidFill>
              </a:rPr>
              <a:t> Kenya</a:t>
            </a:r>
          </a:p>
        </p:txBody>
      </p:sp>
    </p:spTree>
    <p:extLst>
      <p:ext uri="{BB962C8B-B14F-4D97-AF65-F5344CB8AC3E}">
        <p14:creationId xmlns:p14="http://schemas.microsoft.com/office/powerpoint/2010/main" val="4023000331"/>
      </p:ext>
    </p:extLst>
  </p:cSld>
  <p:clrMapOvr>
    <a:masterClrMapping/>
  </p:clrMapOvr>
  <p:transition spd="slow">
    <p:circl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Introduction</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4904531"/>
          </a:xfrm>
        </p:spPr>
        <p:txBody>
          <a:bodyPr/>
          <a:lstStyle/>
          <a:p>
            <a:pPr algn="just"/>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The Ethics and Anti Corruption Commission (EACC) is constitutionally and statutorily empowered to spearhead the fight against corruption. It is established under </a:t>
            </a:r>
            <a:r>
              <a:rPr lang="en-US" altLang="en-US" sz="2800" b="1" dirty="0">
                <a:solidFill>
                  <a:srgbClr val="000000"/>
                </a:solidFill>
                <a:latin typeface="Tahoma" panose="020B0604030504040204" pitchFamily="34" charset="0"/>
                <a:ea typeface="Tahoma" panose="020B0604030504040204" pitchFamily="34" charset="0"/>
                <a:cs typeface="Tahoma" panose="020B0604030504040204" pitchFamily="34" charset="0"/>
              </a:rPr>
              <a:t>Article 79 </a:t>
            </a:r>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of the Constitution with the core function of ensuring compliance with, and enforcement of provisions of Chapter Six. </a:t>
            </a:r>
          </a:p>
          <a:p>
            <a:pPr algn="just"/>
            <a:endParaRPr lang="en-US" sz="8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a:r>
              <a:rPr lang="en-GB" sz="2800" dirty="0">
                <a:latin typeface="Tahoma" panose="020B0604030504040204" pitchFamily="34" charset="0"/>
                <a:ea typeface="Tahoma" panose="020B0604030504040204" pitchFamily="34" charset="0"/>
                <a:cs typeface="Tahoma" panose="020B0604030504040204" pitchFamily="34" charset="0"/>
              </a:rPr>
              <a:t>The legal framework on anti-corruption in Kenya is very robust - there are a number of laws that have been enacted on anti-corruption and economic crime</a:t>
            </a:r>
            <a:endParaRPr lang="en-US" sz="2800" dirty="0">
              <a:latin typeface="Tahoma" panose="020B0604030504040204" pitchFamily="34" charset="0"/>
              <a:ea typeface="Tahoma" panose="020B0604030504040204" pitchFamily="34" charset="0"/>
              <a:cs typeface="Tahoma" panose="020B0604030504040204" pitchFamily="34" charset="0"/>
            </a:endParaRPr>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5</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1150125142"/>
      </p:ext>
    </p:extLst>
  </p:cSld>
  <p:clrMapOvr>
    <a:masterClrMapping/>
  </p:clrMapOvr>
  <p:transition spd="slow">
    <p:circl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Introduction (Cont’d</a:t>
            </a:r>
            <a:r>
              <a:rPr lang="en-GB" b="1" dirty="0">
                <a:solidFill>
                  <a:srgbClr val="7030A0"/>
                </a:solidFill>
              </a:rPr>
              <a:t>)</a:t>
            </a:r>
            <a:endParaRPr lang="en-US" b="1" dirty="0">
              <a:solidFill>
                <a:srgbClr val="7030A0"/>
              </a:solidFill>
            </a:endParaRPr>
          </a:p>
        </p:txBody>
      </p:sp>
      <p:sp>
        <p:nvSpPr>
          <p:cNvPr id="3" name="Content Placeholder 2"/>
          <p:cNvSpPr>
            <a:spLocks noGrp="1"/>
          </p:cNvSpPr>
          <p:nvPr>
            <p:ph idx="1"/>
          </p:nvPr>
        </p:nvSpPr>
        <p:spPr>
          <a:xfrm>
            <a:off x="2491740" y="845821"/>
            <a:ext cx="9356271" cy="4847970"/>
          </a:xfrm>
        </p:spPr>
        <p:txBody>
          <a:bodyPr/>
          <a:lstStyle/>
          <a:p>
            <a:pPr marL="342900" lvl="2" indent="-342900" algn="just" eaLnBrk="1" hangingPunct="1">
              <a:lnSpc>
                <a:spcPct val="115000"/>
              </a:lnSpc>
              <a:spcBef>
                <a:spcPct val="0"/>
              </a:spcBef>
              <a:buFont typeface="Wingdings" panose="05000000000000000000" pitchFamily="2" charset="2"/>
              <a:buChar char="ü"/>
            </a:pPr>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The Constitution </a:t>
            </a:r>
          </a:p>
          <a:p>
            <a:pPr marL="342900" lvl="2" indent="-342900" algn="just" eaLnBrk="1" hangingPunct="1">
              <a:lnSpc>
                <a:spcPct val="115000"/>
              </a:lnSpc>
              <a:spcBef>
                <a:spcPct val="0"/>
              </a:spcBef>
              <a:buFont typeface="Wingdings" panose="05000000000000000000" pitchFamily="2" charset="2"/>
              <a:buChar char="ü"/>
            </a:pPr>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Ethics and Anti-Corruption Commission Act, 2011.</a:t>
            </a:r>
          </a:p>
          <a:p>
            <a:pPr marL="342900" lvl="2" indent="-342900" algn="just" eaLnBrk="1" hangingPunct="1">
              <a:lnSpc>
                <a:spcPct val="115000"/>
              </a:lnSpc>
              <a:spcBef>
                <a:spcPct val="0"/>
              </a:spcBef>
              <a:buFont typeface="Wingdings" panose="05000000000000000000" pitchFamily="2" charset="2"/>
              <a:buChar char="ü"/>
            </a:pPr>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Anti-Corruption and Economic Crimes Act, 2003.</a:t>
            </a:r>
          </a:p>
          <a:p>
            <a:pPr marL="342900" lvl="2" indent="-342900" algn="just" eaLnBrk="1" hangingPunct="1">
              <a:lnSpc>
                <a:spcPct val="115000"/>
              </a:lnSpc>
              <a:spcBef>
                <a:spcPct val="0"/>
              </a:spcBef>
              <a:buFont typeface="Wingdings" panose="05000000000000000000" pitchFamily="2" charset="2"/>
              <a:buChar char="ü"/>
            </a:pPr>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The Public Officer Ethics Act, 2003.</a:t>
            </a:r>
          </a:p>
          <a:p>
            <a:pPr marL="342900" lvl="2" indent="-342900" algn="just" eaLnBrk="1" hangingPunct="1">
              <a:lnSpc>
                <a:spcPct val="115000"/>
              </a:lnSpc>
              <a:spcBef>
                <a:spcPct val="0"/>
              </a:spcBef>
              <a:buFont typeface="Wingdings" panose="05000000000000000000" pitchFamily="2" charset="2"/>
              <a:buChar char="ü"/>
            </a:pPr>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Proceeds of Crime &amp; Anti-Money Laundering Act, 2009.</a:t>
            </a:r>
          </a:p>
          <a:p>
            <a:pPr marL="342900" lvl="2" indent="-342900" algn="just" eaLnBrk="1" hangingPunct="1">
              <a:lnSpc>
                <a:spcPct val="115000"/>
              </a:lnSpc>
              <a:spcBef>
                <a:spcPct val="0"/>
              </a:spcBef>
              <a:buFont typeface="Wingdings" panose="05000000000000000000" pitchFamily="2" charset="2"/>
              <a:buChar char="ü"/>
            </a:pPr>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The Leadership and Integrity Act, 2012.</a:t>
            </a:r>
          </a:p>
          <a:p>
            <a:pPr marL="342900" lvl="2" indent="-342900" algn="just" eaLnBrk="1" hangingPunct="1">
              <a:lnSpc>
                <a:spcPct val="115000"/>
              </a:lnSpc>
              <a:spcBef>
                <a:spcPct val="0"/>
              </a:spcBef>
              <a:buFont typeface="Wingdings" panose="05000000000000000000" pitchFamily="2" charset="2"/>
              <a:buChar char="ü"/>
            </a:pPr>
            <a:r>
              <a:rPr lang="en-GB"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The Bribery Act, 2016</a:t>
            </a:r>
            <a:endPar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6</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636495830"/>
      </p:ext>
    </p:extLst>
  </p:cSld>
  <p:clrMapOvr>
    <a:masterClrMapping/>
  </p:clrMapOvr>
  <p:transition spd="slow">
    <p:circl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Mandate of EACC</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6012179"/>
          </a:xfrm>
        </p:spPr>
        <p:txBody>
          <a:bodyPr/>
          <a:lstStyle/>
          <a:p>
            <a:pPr lvl="0" algn="just"/>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The EACC’s mandate is to combat and prevent corruption and economic crime in Kenya through law enforcement, preventive measures, public education and promotion of standards and practices of integrity, ethics and anti-corruption.</a:t>
            </a:r>
          </a:p>
          <a:p>
            <a:pPr marL="0" lvl="0" indent="0" algn="just">
              <a:buNone/>
            </a:pPr>
            <a:endParaRPr lang="en-US" altLang="en-US" sz="10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lvl="0" algn="just"/>
            <a:r>
              <a:rPr lang="en-US" sz="2800" dirty="0">
                <a:latin typeface="Tahoma" pitchFamily="34" charset="0"/>
                <a:ea typeface="Tahoma" pitchFamily="34" charset="0"/>
                <a:cs typeface="Tahoma" pitchFamily="34" charset="0"/>
              </a:rPr>
              <a:t>This approach is reflected in the mandate given to the Commission under Article 253 of the Constitution and section 7 of ACECA, to investigate corrupt conduct, trace and </a:t>
            </a:r>
            <a:r>
              <a:rPr lang="en-US" sz="2800" b="1" dirty="0">
                <a:latin typeface="Tahoma" pitchFamily="34" charset="0"/>
                <a:ea typeface="Tahoma" pitchFamily="34" charset="0"/>
                <a:cs typeface="Tahoma" pitchFamily="34" charset="0"/>
              </a:rPr>
              <a:t>recover corruptly acquired public property</a:t>
            </a:r>
            <a:r>
              <a:rPr lang="en-US" sz="2800" dirty="0">
                <a:latin typeface="Tahoma" pitchFamily="34" charset="0"/>
                <a:ea typeface="Tahoma" pitchFamily="34" charset="0"/>
                <a:cs typeface="Tahoma" pitchFamily="34" charset="0"/>
              </a:rPr>
              <a:t>, advice on corruption prevention mechanisms and educate the public on the dangers of corruption.</a:t>
            </a:r>
            <a:endPar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7</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3406012236"/>
      </p:ext>
    </p:extLst>
  </p:cSld>
  <p:clrMapOvr>
    <a:masterClrMapping/>
  </p:clrMapOvr>
  <p:transition spd="slow">
    <p:circl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Legal Framework</a:t>
            </a:r>
            <a:endParaRPr lang="en-US" sz="3200" b="1" dirty="0">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5535931"/>
          </a:xfrm>
        </p:spPr>
        <p:txBody>
          <a:bodyPr/>
          <a:lstStyle/>
          <a:p>
            <a:pPr marL="0" lvl="0" indent="0" algn="just">
              <a:buNone/>
            </a:pPr>
            <a:r>
              <a:rPr lang="en-US" sz="2800" b="1" dirty="0">
                <a:latin typeface="Tahoma" panose="020B0604030504040204" pitchFamily="34" charset="0"/>
                <a:ea typeface="Tahoma" panose="020B0604030504040204" pitchFamily="34" charset="0"/>
                <a:cs typeface="Tahoma" panose="020B0604030504040204" pitchFamily="34" charset="0"/>
              </a:rPr>
              <a:t>A. Section 55 </a:t>
            </a:r>
            <a:r>
              <a:rPr lang="en-GB" sz="2800" b="1" dirty="0">
                <a:latin typeface="Tahoma" panose="020B0604030504040204" pitchFamily="34" charset="0"/>
                <a:ea typeface="Tahoma" panose="020B0604030504040204" pitchFamily="34" charset="0"/>
                <a:cs typeface="Tahoma" panose="020B0604030504040204" pitchFamily="34" charset="0"/>
              </a:rPr>
              <a:t>Anti-Corruption &amp; Economic Crimes Act, No. 3 of 2003 (ACECA</a:t>
            </a:r>
            <a:r>
              <a:rPr lang="en-GB" sz="2800" dirty="0">
                <a:latin typeface="Tahoma" panose="020B0604030504040204" pitchFamily="34" charset="0"/>
                <a:ea typeface="Tahoma" panose="020B0604030504040204" pitchFamily="34" charset="0"/>
                <a:cs typeface="Tahoma" panose="020B0604030504040204" pitchFamily="34" charset="0"/>
              </a:rPr>
              <a:t>)</a:t>
            </a:r>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a:t>
            </a:r>
          </a:p>
          <a:p>
            <a:pPr marL="0" lvl="0" indent="0" algn="just">
              <a:buNone/>
            </a:pPr>
            <a:r>
              <a:rPr lang="en-GB" sz="2800" dirty="0">
                <a:latin typeface="Tahoma" panose="020B0604030504040204" pitchFamily="34" charset="0"/>
                <a:ea typeface="Tahoma" panose="020B0604030504040204" pitchFamily="34" charset="0"/>
                <a:cs typeface="Tahoma" panose="020B0604030504040204" pitchFamily="34" charset="0"/>
              </a:rPr>
              <a:t>   (</a:t>
            </a:r>
            <a:r>
              <a:rPr lang="en-US" sz="2800" dirty="0">
                <a:latin typeface="Tahoma" panose="020B0604030504040204" pitchFamily="34" charset="0"/>
                <a:ea typeface="Tahoma" panose="020B0604030504040204" pitchFamily="34" charset="0"/>
                <a:cs typeface="Tahoma" panose="020B0604030504040204" pitchFamily="34" charset="0"/>
              </a:rPr>
              <a:t>Compensation and Recovery of Improper Benefits)</a:t>
            </a:r>
            <a:endPar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0" lvl="0" indent="0" algn="just">
              <a:buNone/>
            </a:pPr>
            <a:endParaRPr lang="en-US" altLang="en-US" sz="10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Section 55(2) provides that EACC may, after investigations, institute proceedings for recovery of unexplained assets</a:t>
            </a:r>
          </a:p>
          <a:p>
            <a:pPr algn="just"/>
            <a:endParaRPr lang="en-US" sz="1000" dirty="0">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ACECA defines unexplained assets to mean assets of a person acquired at or around the time the person was reasonably suspected of corruption or economic crime; and whose value is disproportionate to his known sources of income</a:t>
            </a:r>
            <a:endPar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8</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3292999352"/>
      </p:ext>
    </p:extLst>
  </p:cSld>
  <p:clrMapOvr>
    <a:masterClrMapping/>
  </p:clrMapOvr>
  <p:transition spd="slow">
    <p:circl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Tahoma" panose="020B0604030504040204" pitchFamily="34" charset="0"/>
                <a:ea typeface="Tahoma" panose="020B0604030504040204" pitchFamily="34" charset="0"/>
                <a:cs typeface="Tahoma" panose="020B0604030504040204" pitchFamily="34" charset="0"/>
              </a:rPr>
              <a:t>Legal Framework (Cont’d</a:t>
            </a:r>
            <a:r>
              <a:rPr lang="en-GB" b="1" dirty="0">
                <a:solidFill>
                  <a:srgbClr val="7030A0"/>
                </a:solidFill>
              </a:rPr>
              <a:t>)</a:t>
            </a:r>
            <a:endParaRPr lang="en-US" b="1" dirty="0">
              <a:solidFill>
                <a:srgbClr val="7030A0"/>
              </a:solidFill>
            </a:endParaRPr>
          </a:p>
        </p:txBody>
      </p:sp>
      <p:sp>
        <p:nvSpPr>
          <p:cNvPr id="3" name="Content Placeholder 2"/>
          <p:cNvSpPr>
            <a:spLocks noGrp="1"/>
          </p:cNvSpPr>
          <p:nvPr>
            <p:ph idx="1"/>
          </p:nvPr>
        </p:nvSpPr>
        <p:spPr>
          <a:xfrm>
            <a:off x="2491740" y="845820"/>
            <a:ext cx="9356271" cy="6012179"/>
          </a:xfrm>
        </p:spPr>
        <p:txBody>
          <a:bodyPr/>
          <a:lstStyle/>
          <a:p>
            <a:pPr marL="0" lvl="0" indent="0" algn="just">
              <a:buNone/>
            </a:pPr>
            <a:r>
              <a:rPr lang="en-US" sz="2800" b="1" dirty="0"/>
              <a:t>B. </a:t>
            </a:r>
            <a:r>
              <a:rPr lang="en-US" sz="2800" b="1" dirty="0">
                <a:latin typeface="Tahoma" panose="020B0604030504040204" pitchFamily="34" charset="0"/>
                <a:ea typeface="Tahoma" panose="020B0604030504040204" pitchFamily="34" charset="0"/>
                <a:cs typeface="Tahoma" panose="020B0604030504040204" pitchFamily="34" charset="0"/>
              </a:rPr>
              <a:t>Ethics And Anti-Corruption Commission Act, 2011 (EACC) Act</a:t>
            </a:r>
            <a:r>
              <a:rPr lang="en-GB" sz="2800" dirty="0">
                <a:latin typeface="Tahoma" panose="020B0604030504040204" pitchFamily="34" charset="0"/>
                <a:ea typeface="Tahoma" panose="020B0604030504040204" pitchFamily="34" charset="0"/>
                <a:cs typeface="Tahoma" panose="020B0604030504040204" pitchFamily="34" charset="0"/>
              </a:rPr>
              <a:t>  </a:t>
            </a:r>
            <a:endPar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a:r>
              <a:rPr lang="en-US" sz="2800" dirty="0">
                <a:latin typeface="Tahoma" panose="020B0604030504040204" pitchFamily="34" charset="0"/>
                <a:ea typeface="Tahoma" panose="020B0604030504040204" pitchFamily="34" charset="0"/>
                <a:cs typeface="Tahoma" panose="020B0604030504040204" pitchFamily="34" charset="0"/>
              </a:rPr>
              <a:t>Section 11(1)(j) </a:t>
            </a:r>
            <a:r>
              <a:rPr lang="en-US" sz="2800" i="1" dirty="0">
                <a:latin typeface="Tahoma" panose="020B0604030504040204" pitchFamily="34" charset="0"/>
                <a:ea typeface="Tahoma" panose="020B0604030504040204" pitchFamily="34" charset="0"/>
                <a:cs typeface="Tahoma" panose="020B0604030504040204" pitchFamily="34" charset="0"/>
              </a:rPr>
              <a:t>“In addition to the functions of the Commission under </a:t>
            </a:r>
            <a:r>
              <a:rPr lang="en-US" sz="2800" b="1" i="1" dirty="0">
                <a:latin typeface="Tahoma" panose="020B0604030504040204" pitchFamily="34" charset="0"/>
                <a:ea typeface="Tahoma" panose="020B0604030504040204" pitchFamily="34" charset="0"/>
                <a:cs typeface="Tahoma" panose="020B0604030504040204" pitchFamily="34" charset="0"/>
              </a:rPr>
              <a:t>Article 252</a:t>
            </a:r>
            <a:r>
              <a:rPr lang="en-US" sz="2800" i="1" dirty="0">
                <a:latin typeface="Tahoma" panose="020B0604030504040204" pitchFamily="34" charset="0"/>
                <a:ea typeface="Tahoma" panose="020B0604030504040204" pitchFamily="34" charset="0"/>
                <a:cs typeface="Tahoma" panose="020B0604030504040204" pitchFamily="34" charset="0"/>
              </a:rPr>
              <a:t> and Chapter Six of the Constitution, the Commission shall… institute and conduct proceedings in court for purposes of the recovery or protection of public property, or for the freeze or confiscation of proceeds of corruption or related to corruption, or the payment of compensation, or other punitive and disciplinary measures.”</a:t>
            </a:r>
            <a:endParaRPr lang="en-US" sz="2800" dirty="0">
              <a:latin typeface="Tahoma" panose="020B0604030504040204" pitchFamily="34" charset="0"/>
              <a:ea typeface="Tahoma" panose="020B0604030504040204" pitchFamily="34" charset="0"/>
              <a:cs typeface="Tahoma" panose="020B0604030504040204" pitchFamily="34" charset="0"/>
            </a:endParaRPr>
          </a:p>
          <a:p>
            <a:pPr algn="just"/>
            <a:endParaRPr lang="en-US" sz="1000" dirty="0"/>
          </a:p>
        </p:txBody>
      </p:sp>
      <p:sp>
        <p:nvSpPr>
          <p:cNvPr id="4" name="Date Placeholder 3"/>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6" name="Slide Number Placeholder 5"/>
          <p:cNvSpPr>
            <a:spLocks noGrp="1"/>
          </p:cNvSpPr>
          <p:nvPr>
            <p:ph type="sldNum" sz="quarter" idx="12"/>
          </p:nvPr>
        </p:nvSpPr>
        <p:spPr/>
        <p:txBody>
          <a:bodyPr/>
          <a:lstStyle/>
          <a:p>
            <a:fld id="{7C8EBEF3-3EAC-4484-BCC5-B8BB88CCD7AC}" type="slidenum">
              <a:rPr lang="en-US" smtClean="0">
                <a:solidFill>
                  <a:srgbClr val="333399"/>
                </a:solidFill>
              </a:rPr>
              <a:pPr/>
              <a:t>9</a:t>
            </a:fld>
            <a:endParaRPr lang="en-US">
              <a:solidFill>
                <a:srgbClr val="333399"/>
              </a:solidFill>
            </a:endParaRPr>
          </a:p>
        </p:txBody>
      </p:sp>
      <p:sp>
        <p:nvSpPr>
          <p:cNvPr id="7" name="Footer Placeholder 5"/>
          <p:cNvSpPr>
            <a:spLocks noGrp="1"/>
          </p:cNvSpPr>
          <p:nvPr>
            <p:ph type="ftr" sz="quarter" idx="11"/>
          </p:nvPr>
        </p:nvSpPr>
        <p:spPr>
          <a:xfrm>
            <a:off x="4440239" y="6381751"/>
            <a:ext cx="4968875"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Garamond" panose="02020404030301010803" pitchFamily="18" charset="0"/>
              </a:defRPr>
            </a:lvl1pPr>
            <a:lvl2pPr marL="742950" indent="-285750" eaLnBrk="0" hangingPunct="0">
              <a:defRPr sz="1600">
                <a:solidFill>
                  <a:schemeClr val="tx1"/>
                </a:solidFill>
                <a:latin typeface="Garamond" panose="02020404030301010803" pitchFamily="18" charset="0"/>
              </a:defRPr>
            </a:lvl2pPr>
            <a:lvl3pPr marL="1143000" indent="-228600" eaLnBrk="0" hangingPunct="0">
              <a:defRPr sz="1600">
                <a:solidFill>
                  <a:schemeClr val="tx1"/>
                </a:solidFill>
                <a:latin typeface="Garamond" panose="02020404030301010803" pitchFamily="18" charset="0"/>
              </a:defRPr>
            </a:lvl3pPr>
            <a:lvl4pPr marL="1600200" indent="-228600" eaLnBrk="0" hangingPunct="0">
              <a:defRPr sz="1600">
                <a:solidFill>
                  <a:schemeClr val="tx1"/>
                </a:solidFill>
                <a:latin typeface="Garamond" panose="02020404030301010803" pitchFamily="18" charset="0"/>
              </a:defRPr>
            </a:lvl4pPr>
            <a:lvl5pPr marL="2057400" indent="-228600" eaLnBrk="0" hangingPunct="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r>
              <a:rPr lang="en-US" sz="2000" b="1" i="1" dirty="0">
                <a:solidFill>
                  <a:srgbClr val="333399"/>
                </a:solidFill>
                <a:latin typeface="Arial" panose="020B0604020202020204" pitchFamily="34" charset="0"/>
              </a:rPr>
              <a:t>“</a:t>
            </a:r>
            <a:r>
              <a:rPr lang="en-US" sz="2000" b="1" i="1" dirty="0" err="1">
                <a:solidFill>
                  <a:srgbClr val="333399"/>
                </a:solidFill>
                <a:latin typeface="Arial" panose="020B0604020202020204" pitchFamily="34" charset="0"/>
              </a:rPr>
              <a:t>Tuangamize</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ufisadi</a:t>
            </a:r>
            <a:r>
              <a:rPr lang="en-US" sz="2000" b="1" i="1" dirty="0">
                <a:solidFill>
                  <a:srgbClr val="333399"/>
                </a:solidFill>
                <a:latin typeface="Arial" panose="020B0604020202020204" pitchFamily="34" charset="0"/>
              </a:rPr>
              <a:t>, </a:t>
            </a:r>
            <a:r>
              <a:rPr lang="en-US" sz="2000" b="1" i="1" dirty="0" err="1">
                <a:solidFill>
                  <a:srgbClr val="333399"/>
                </a:solidFill>
                <a:latin typeface="Arial" panose="020B0604020202020204" pitchFamily="34" charset="0"/>
              </a:rPr>
              <a:t>tuijenge</a:t>
            </a:r>
            <a:r>
              <a:rPr lang="en-US" sz="2000" b="1" i="1" dirty="0">
                <a:solidFill>
                  <a:srgbClr val="333399"/>
                </a:solidFill>
                <a:latin typeface="Arial" panose="020B0604020202020204" pitchFamily="34" charset="0"/>
              </a:rPr>
              <a:t> Kenya”</a:t>
            </a:r>
          </a:p>
        </p:txBody>
      </p:sp>
    </p:spTree>
    <p:extLst>
      <p:ext uri="{BB962C8B-B14F-4D97-AF65-F5344CB8AC3E}">
        <p14:creationId xmlns:p14="http://schemas.microsoft.com/office/powerpoint/2010/main" val="1734122512"/>
      </p:ext>
    </p:extLst>
  </p:cSld>
  <p:clrMapOvr>
    <a:masterClrMapping/>
  </p:clrMapOvr>
  <p:transition spd="slow">
    <p:circle/>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10784</TotalTime>
  <Words>2056</Words>
  <Application>Microsoft Office PowerPoint</Application>
  <PresentationFormat>Widescreen</PresentationFormat>
  <Paragraphs>311</Paragraphs>
  <Slides>28</Slides>
  <Notes>5</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5" baseType="lpstr">
      <vt:lpstr>Arial</vt:lpstr>
      <vt:lpstr>Calibri</vt:lpstr>
      <vt:lpstr>Tahoma</vt:lpstr>
      <vt:lpstr>Times New Roman</vt:lpstr>
      <vt:lpstr>Wingdings</vt:lpstr>
      <vt:lpstr>Default Design</vt:lpstr>
      <vt:lpstr>Worksheet</vt:lpstr>
      <vt:lpstr>Country Presentation:- Kenya</vt:lpstr>
      <vt:lpstr>PowerPoint Presentation</vt:lpstr>
      <vt:lpstr> recovery of unexplained assets                    BY MARGARET WAMBETI NGARI   ETHICS AND ANTI-CORRUPTION COMMISSION  </vt:lpstr>
      <vt:lpstr> Quote</vt:lpstr>
      <vt:lpstr>Introduction</vt:lpstr>
      <vt:lpstr>Introduction (Cont’d)</vt:lpstr>
      <vt:lpstr>Mandate of EACC</vt:lpstr>
      <vt:lpstr>Legal Framework</vt:lpstr>
      <vt:lpstr>Legal Framework (Cont’d)</vt:lpstr>
      <vt:lpstr>Legal Framework (Cont’d)</vt:lpstr>
      <vt:lpstr>Ingredients for Unexplained Wealth</vt:lpstr>
      <vt:lpstr>The Case Study</vt:lpstr>
      <vt:lpstr>Allegation</vt:lpstr>
      <vt:lpstr>Strategies</vt:lpstr>
      <vt:lpstr>Strategies (Cont’d)</vt:lpstr>
      <vt:lpstr>Preservation Orders</vt:lpstr>
      <vt:lpstr>Preservation Orders - Cont’d</vt:lpstr>
      <vt:lpstr>Finding</vt:lpstr>
      <vt:lpstr>Issuance of Notice to Explain</vt:lpstr>
      <vt:lpstr>Financial analysis</vt:lpstr>
      <vt:lpstr>Financial Analysis</vt:lpstr>
      <vt:lpstr>Filing of forfeiture suit</vt:lpstr>
      <vt:lpstr>Filing of forfeiture suit</vt:lpstr>
      <vt:lpstr>Judgment cont’d</vt:lpstr>
      <vt:lpstr>Answers to the questions asked</vt:lpstr>
      <vt:lpstr>Cont..</vt:lpstr>
      <vt:lpstr>Cont..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INVESTIGATIONS DIRECTORATE</dc:title>
  <dc:creator>Administrator</dc:creator>
  <cp:lastModifiedBy>Douglas Sloan</cp:lastModifiedBy>
  <cp:revision>463</cp:revision>
  <cp:lastPrinted>2018-02-27T11:42:07Z</cp:lastPrinted>
  <dcterms:created xsi:type="dcterms:W3CDTF">2016-01-12T09:40:14Z</dcterms:created>
  <dcterms:modified xsi:type="dcterms:W3CDTF">2024-11-18T12:57:51Z</dcterms:modified>
</cp:coreProperties>
</file>