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Lst>
  <p:notesMasterIdLst>
    <p:notesMasterId r:id="rId23"/>
  </p:notesMasterIdLst>
  <p:sldIdLst>
    <p:sldId id="257" r:id="rId3"/>
    <p:sldId id="481" r:id="rId4"/>
    <p:sldId id="515" r:id="rId5"/>
    <p:sldId id="511" r:id="rId6"/>
    <p:sldId id="570" r:id="rId7"/>
    <p:sldId id="591" r:id="rId8"/>
    <p:sldId id="566" r:id="rId9"/>
    <p:sldId id="575" r:id="rId10"/>
    <p:sldId id="303" r:id="rId11"/>
    <p:sldId id="305" r:id="rId12"/>
    <p:sldId id="322" r:id="rId13"/>
    <p:sldId id="304" r:id="rId14"/>
    <p:sldId id="306" r:id="rId15"/>
    <p:sldId id="312" r:id="rId16"/>
    <p:sldId id="574" r:id="rId17"/>
    <p:sldId id="317" r:id="rId18"/>
    <p:sldId id="319" r:id="rId19"/>
    <p:sldId id="320" r:id="rId20"/>
    <p:sldId id="572" r:id="rId21"/>
    <p:sldId id="284" r:id="rId22"/>
  </p:sldIdLst>
  <p:sldSz cx="12192000" cy="6858000"/>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8018" autoAdjust="0"/>
    <p:restoredTop sz="85572" autoAdjust="0"/>
  </p:normalViewPr>
  <p:slideViewPr>
    <p:cSldViewPr snapToGrid="0">
      <p:cViewPr varScale="1">
        <p:scale>
          <a:sx n="53" d="100"/>
          <a:sy n="53" d="100"/>
        </p:scale>
        <p:origin x="644" y="3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592B597A-FD57-4D75-B64C-05417C019220}" type="datetimeFigureOut">
              <a:rPr lang="en-GB" smtClean="0"/>
              <a:t>18/11/2024</a:t>
            </a:fld>
            <a:endParaRPr lang="en-GB"/>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62D50D04-2522-4FCE-8F26-8B749E7D7D2D}" type="slidenum">
              <a:rPr lang="en-GB" smtClean="0"/>
              <a:t>‹#›</a:t>
            </a:fld>
            <a:endParaRPr lang="en-GB"/>
          </a:p>
        </p:txBody>
      </p:sp>
    </p:spTree>
    <p:extLst>
      <p:ext uri="{BB962C8B-B14F-4D97-AF65-F5344CB8AC3E}">
        <p14:creationId xmlns:p14="http://schemas.microsoft.com/office/powerpoint/2010/main" val="3892375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a:defRPr sz="1600">
                <a:solidFill>
                  <a:schemeClr val="tx1"/>
                </a:solidFill>
                <a:latin typeface="Garamond" panose="02020404030301010803" pitchFamily="18" charset="0"/>
              </a:defRPr>
            </a:lvl1pPr>
            <a:lvl2pPr marL="742950" indent="-285750" defTabSz="931863">
              <a:defRPr sz="1600">
                <a:solidFill>
                  <a:schemeClr val="tx1"/>
                </a:solidFill>
                <a:latin typeface="Garamond" panose="02020404030301010803" pitchFamily="18" charset="0"/>
              </a:defRPr>
            </a:lvl2pPr>
            <a:lvl3pPr marL="1143000" indent="-228600" defTabSz="931863">
              <a:defRPr sz="1600">
                <a:solidFill>
                  <a:schemeClr val="tx1"/>
                </a:solidFill>
                <a:latin typeface="Garamond" panose="02020404030301010803" pitchFamily="18" charset="0"/>
              </a:defRPr>
            </a:lvl3pPr>
            <a:lvl4pPr marL="1600200" indent="-228600" defTabSz="931863">
              <a:defRPr sz="1600">
                <a:solidFill>
                  <a:schemeClr val="tx1"/>
                </a:solidFill>
                <a:latin typeface="Garamond" panose="02020404030301010803" pitchFamily="18" charset="0"/>
              </a:defRPr>
            </a:lvl4pPr>
            <a:lvl5pPr marL="2057400" indent="-228600" defTabSz="931863">
              <a:defRPr sz="1600">
                <a:solidFill>
                  <a:schemeClr val="tx1"/>
                </a:solidFill>
                <a:latin typeface="Garamond" panose="02020404030301010803" pitchFamily="18" charset="0"/>
              </a:defRPr>
            </a:lvl5pPr>
            <a:lvl6pPr marL="2514600" indent="-228600" defTabSz="931863" eaLnBrk="0" fontAlgn="base" hangingPunct="0">
              <a:spcBef>
                <a:spcPct val="0"/>
              </a:spcBef>
              <a:spcAft>
                <a:spcPct val="0"/>
              </a:spcAft>
              <a:defRPr sz="1600">
                <a:solidFill>
                  <a:schemeClr val="tx1"/>
                </a:solidFill>
                <a:latin typeface="Garamond" panose="02020404030301010803" pitchFamily="18" charset="0"/>
              </a:defRPr>
            </a:lvl6pPr>
            <a:lvl7pPr marL="2971800" indent="-228600" defTabSz="931863" eaLnBrk="0" fontAlgn="base" hangingPunct="0">
              <a:spcBef>
                <a:spcPct val="0"/>
              </a:spcBef>
              <a:spcAft>
                <a:spcPct val="0"/>
              </a:spcAft>
              <a:defRPr sz="1600">
                <a:solidFill>
                  <a:schemeClr val="tx1"/>
                </a:solidFill>
                <a:latin typeface="Garamond" panose="02020404030301010803" pitchFamily="18" charset="0"/>
              </a:defRPr>
            </a:lvl7pPr>
            <a:lvl8pPr marL="3429000" indent="-228600" defTabSz="931863" eaLnBrk="0" fontAlgn="base" hangingPunct="0">
              <a:spcBef>
                <a:spcPct val="0"/>
              </a:spcBef>
              <a:spcAft>
                <a:spcPct val="0"/>
              </a:spcAft>
              <a:defRPr sz="1600">
                <a:solidFill>
                  <a:schemeClr val="tx1"/>
                </a:solidFill>
                <a:latin typeface="Garamond" panose="02020404030301010803" pitchFamily="18" charset="0"/>
              </a:defRPr>
            </a:lvl8pPr>
            <a:lvl9pPr marL="3886200" indent="-228600" defTabSz="931863" eaLnBrk="0" fontAlgn="base" hangingPunct="0">
              <a:spcBef>
                <a:spcPct val="0"/>
              </a:spcBef>
              <a:spcAft>
                <a:spcPct val="0"/>
              </a:spcAft>
              <a:defRPr sz="1600">
                <a:solidFill>
                  <a:schemeClr val="tx1"/>
                </a:solidFill>
                <a:latin typeface="Garamond" panose="02020404030301010803" pitchFamily="18" charset="0"/>
              </a:defRPr>
            </a:lvl9pPr>
          </a:lstStyle>
          <a:p>
            <a:pPr marL="0" marR="0" lvl="0" indent="0" algn="r" defTabSz="931863" rtl="0" eaLnBrk="1" fontAlgn="base" latinLnBrk="0" hangingPunct="1">
              <a:lnSpc>
                <a:spcPct val="100000"/>
              </a:lnSpc>
              <a:spcBef>
                <a:spcPct val="0"/>
              </a:spcBef>
              <a:spcAft>
                <a:spcPct val="0"/>
              </a:spcAft>
              <a:buClrTx/>
              <a:buSzTx/>
              <a:buFontTx/>
              <a:buNone/>
              <a:tabLst/>
              <a:defRPr/>
            </a:pPr>
            <a:fld id="{26106FC5-B786-4B36-AA8B-C4C31F3BB473}"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31863" rtl="0" eaLnBrk="1" fontAlgn="base" latinLnBrk="0" hangingPunct="1">
                <a:lnSpc>
                  <a:spcPct val="100000"/>
                </a:lnSpc>
                <a:spcBef>
                  <a:spcPct val="0"/>
                </a:spcBef>
                <a:spcAft>
                  <a:spcPct val="0"/>
                </a:spcAft>
                <a:buClrTx/>
                <a:buSzTx/>
                <a:buFontTx/>
                <a:buNone/>
                <a:tabLst/>
                <a:defRPr/>
              </a:pPr>
              <a:t>1</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6147" name="Rectangle 2"/>
          <p:cNvSpPr>
            <a:spLocks noGrp="1" noRot="1" noChangeAspect="1" noChangeArrowheads="1" noTextEdit="1"/>
          </p:cNvSpPr>
          <p:nvPr>
            <p:ph type="sldImg"/>
          </p:nvPr>
        </p:nvSpPr>
        <p:spPr>
          <a:ln/>
        </p:spPr>
      </p:sp>
      <p:sp>
        <p:nvSpPr>
          <p:cNvPr id="61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af-ZA" altLang="en-US">
              <a:latin typeface="Arial" panose="020B0604020202020204" pitchFamily="34" charset="0"/>
            </a:endParaRPr>
          </a:p>
        </p:txBody>
      </p:sp>
    </p:spTree>
    <p:extLst>
      <p:ext uri="{BB962C8B-B14F-4D97-AF65-F5344CB8AC3E}">
        <p14:creationId xmlns:p14="http://schemas.microsoft.com/office/powerpoint/2010/main" val="8694149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a:extLst>
              <a:ext uri="{FF2B5EF4-FFF2-40B4-BE49-F238E27FC236}">
                <a16:creationId xmlns:a16="http://schemas.microsoft.com/office/drawing/2014/main" id="{D3D57AA8-AADE-DA7F-0B2F-6AED563210D0}"/>
              </a:ext>
            </a:extLst>
          </p:cNvPr>
          <p:cNvSpPr>
            <a:spLocks noGrp="1" noRot="1" noChangeAspect="1" noTextEdit="1"/>
          </p:cNvSpPr>
          <p:nvPr>
            <p:ph type="sldImg"/>
          </p:nvPr>
        </p:nvSpPr>
        <p:spPr bwMode="auto">
          <a:xfrm>
            <a:off x="423863" y="693738"/>
            <a:ext cx="6162675" cy="3467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a:extLst>
              <a:ext uri="{FF2B5EF4-FFF2-40B4-BE49-F238E27FC236}">
                <a16:creationId xmlns:a16="http://schemas.microsoft.com/office/drawing/2014/main" id="{5C6D33E0-298A-0201-79B4-9FE93E592BA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16388" name="Slide Number Placeholder 3">
            <a:extLst>
              <a:ext uri="{FF2B5EF4-FFF2-40B4-BE49-F238E27FC236}">
                <a16:creationId xmlns:a16="http://schemas.microsoft.com/office/drawing/2014/main" id="{51C4894F-4FAE-276E-BE4D-9AF14A4DD818}"/>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defRPr>
                <a:solidFill>
                  <a:schemeClr val="tx1"/>
                </a:solidFill>
                <a:latin typeface="Arial" panose="020B0604020202020204" pitchFamily="34" charset="0"/>
              </a:defRPr>
            </a:lvl1pPr>
            <a:lvl2pPr marL="742950" indent="-285750" defTabSz="912813">
              <a:defRPr>
                <a:solidFill>
                  <a:schemeClr val="tx1"/>
                </a:solidFill>
                <a:latin typeface="Arial" panose="020B0604020202020204" pitchFamily="34" charset="0"/>
              </a:defRPr>
            </a:lvl2pPr>
            <a:lvl3pPr marL="1143000" indent="-228600" defTabSz="912813">
              <a:defRPr>
                <a:solidFill>
                  <a:schemeClr val="tx1"/>
                </a:solidFill>
                <a:latin typeface="Arial" panose="020B0604020202020204" pitchFamily="34" charset="0"/>
              </a:defRPr>
            </a:lvl3pPr>
            <a:lvl4pPr marL="1600200" indent="-228600" defTabSz="912813">
              <a:defRPr>
                <a:solidFill>
                  <a:schemeClr val="tx1"/>
                </a:solidFill>
                <a:latin typeface="Arial" panose="020B0604020202020204" pitchFamily="34" charset="0"/>
              </a:defRPr>
            </a:lvl4pPr>
            <a:lvl5pPr marL="2057400" indent="-228600" defTabSz="912813">
              <a:defRPr>
                <a:solidFill>
                  <a:schemeClr val="tx1"/>
                </a:solidFill>
                <a:latin typeface="Arial" panose="020B0604020202020204" pitchFamily="34" charset="0"/>
              </a:defRPr>
            </a:lvl5pPr>
            <a:lvl6pPr marL="2514600" indent="-228600" defTabSz="912813" eaLnBrk="0" fontAlgn="base" hangingPunct="0">
              <a:spcBef>
                <a:spcPct val="0"/>
              </a:spcBef>
              <a:spcAft>
                <a:spcPct val="0"/>
              </a:spcAft>
              <a:defRPr>
                <a:solidFill>
                  <a:schemeClr val="tx1"/>
                </a:solidFill>
                <a:latin typeface="Arial" panose="020B0604020202020204" pitchFamily="34" charset="0"/>
              </a:defRPr>
            </a:lvl6pPr>
            <a:lvl7pPr marL="2971800" indent="-228600" defTabSz="912813" eaLnBrk="0" fontAlgn="base" hangingPunct="0">
              <a:spcBef>
                <a:spcPct val="0"/>
              </a:spcBef>
              <a:spcAft>
                <a:spcPct val="0"/>
              </a:spcAft>
              <a:defRPr>
                <a:solidFill>
                  <a:schemeClr val="tx1"/>
                </a:solidFill>
                <a:latin typeface="Arial" panose="020B0604020202020204" pitchFamily="34" charset="0"/>
              </a:defRPr>
            </a:lvl7pPr>
            <a:lvl8pPr marL="3429000" indent="-228600" defTabSz="912813" eaLnBrk="0" fontAlgn="base" hangingPunct="0">
              <a:spcBef>
                <a:spcPct val="0"/>
              </a:spcBef>
              <a:spcAft>
                <a:spcPct val="0"/>
              </a:spcAft>
              <a:defRPr>
                <a:solidFill>
                  <a:schemeClr val="tx1"/>
                </a:solidFill>
                <a:latin typeface="Arial" panose="020B0604020202020204" pitchFamily="34" charset="0"/>
              </a:defRPr>
            </a:lvl8pPr>
            <a:lvl9pPr marL="3886200" indent="-228600" defTabSz="912813" eaLnBrk="0" fontAlgn="base" hangingPunct="0">
              <a:spcBef>
                <a:spcPct val="0"/>
              </a:spcBef>
              <a:spcAft>
                <a:spcPct val="0"/>
              </a:spcAft>
              <a:defRPr>
                <a:solidFill>
                  <a:schemeClr val="tx1"/>
                </a:solidFill>
                <a:latin typeface="Arial" panose="020B0604020202020204" pitchFamily="34" charset="0"/>
              </a:defRPr>
            </a:lvl9pPr>
          </a:lstStyle>
          <a:p>
            <a:pPr marL="0" marR="0" lvl="0" indent="0" algn="r" defTabSz="912813" rtl="0" eaLnBrk="1" fontAlgn="auto" latinLnBrk="0" hangingPunct="1">
              <a:lnSpc>
                <a:spcPct val="100000"/>
              </a:lnSpc>
              <a:spcBef>
                <a:spcPts val="0"/>
              </a:spcBef>
              <a:spcAft>
                <a:spcPts val="0"/>
              </a:spcAft>
              <a:buClrTx/>
              <a:buSzTx/>
              <a:buFontTx/>
              <a:buNone/>
              <a:tabLst/>
              <a:defRPr/>
            </a:pPr>
            <a:fld id="{8EC663A5-A4E9-48A4-9927-22A2B560D06B}" type="slidenum">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mn-cs"/>
              </a:rPr>
              <a:pPr marL="0" marR="0" lvl="0" indent="0" algn="r" defTabSz="912813" rtl="0" eaLnBrk="1" fontAlgn="auto" latinLnBrk="0" hangingPunct="1">
                <a:lnSpc>
                  <a:spcPct val="100000"/>
                </a:lnSpc>
                <a:spcBef>
                  <a:spcPts val="0"/>
                </a:spcBef>
                <a:spcAft>
                  <a:spcPts val="0"/>
                </a:spcAft>
                <a:buClrTx/>
                <a:buSzTx/>
                <a:buFontTx/>
                <a:buNone/>
                <a:tabLst/>
                <a:defRPr/>
              </a:pPr>
              <a:t>5</a:t>
            </a:fld>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72020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a:ln/>
        </p:spPr>
      </p:sp>
      <p:sp>
        <p:nvSpPr>
          <p:cNvPr id="337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dirty="0">
              <a:latin typeface="Arial" panose="020B0604020202020204" pitchFamily="34" charset="0"/>
            </a:endParaRPr>
          </a:p>
        </p:txBody>
      </p:sp>
      <p:sp>
        <p:nvSpPr>
          <p:cNvPr id="337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a:defRPr sz="1600">
                <a:solidFill>
                  <a:schemeClr val="tx1"/>
                </a:solidFill>
                <a:latin typeface="Garamond" panose="02020404030301010803" pitchFamily="18" charset="0"/>
              </a:defRPr>
            </a:lvl1pPr>
            <a:lvl2pPr marL="742950" indent="-285750" defTabSz="931863">
              <a:defRPr sz="1600">
                <a:solidFill>
                  <a:schemeClr val="tx1"/>
                </a:solidFill>
                <a:latin typeface="Garamond" panose="02020404030301010803" pitchFamily="18" charset="0"/>
              </a:defRPr>
            </a:lvl2pPr>
            <a:lvl3pPr marL="1143000" indent="-228600" defTabSz="931863">
              <a:defRPr sz="1600">
                <a:solidFill>
                  <a:schemeClr val="tx1"/>
                </a:solidFill>
                <a:latin typeface="Garamond" panose="02020404030301010803" pitchFamily="18" charset="0"/>
              </a:defRPr>
            </a:lvl3pPr>
            <a:lvl4pPr marL="1600200" indent="-228600" defTabSz="931863">
              <a:defRPr sz="1600">
                <a:solidFill>
                  <a:schemeClr val="tx1"/>
                </a:solidFill>
                <a:latin typeface="Garamond" panose="02020404030301010803" pitchFamily="18" charset="0"/>
              </a:defRPr>
            </a:lvl4pPr>
            <a:lvl5pPr marL="2057400" indent="-228600" defTabSz="931863">
              <a:defRPr sz="1600">
                <a:solidFill>
                  <a:schemeClr val="tx1"/>
                </a:solidFill>
                <a:latin typeface="Garamond" panose="02020404030301010803" pitchFamily="18" charset="0"/>
              </a:defRPr>
            </a:lvl5pPr>
            <a:lvl6pPr marL="2514600" indent="-228600" defTabSz="931863" eaLnBrk="0" fontAlgn="base" hangingPunct="0">
              <a:spcBef>
                <a:spcPct val="0"/>
              </a:spcBef>
              <a:spcAft>
                <a:spcPct val="0"/>
              </a:spcAft>
              <a:defRPr sz="1600">
                <a:solidFill>
                  <a:schemeClr val="tx1"/>
                </a:solidFill>
                <a:latin typeface="Garamond" panose="02020404030301010803" pitchFamily="18" charset="0"/>
              </a:defRPr>
            </a:lvl6pPr>
            <a:lvl7pPr marL="2971800" indent="-228600" defTabSz="931863" eaLnBrk="0" fontAlgn="base" hangingPunct="0">
              <a:spcBef>
                <a:spcPct val="0"/>
              </a:spcBef>
              <a:spcAft>
                <a:spcPct val="0"/>
              </a:spcAft>
              <a:defRPr sz="1600">
                <a:solidFill>
                  <a:schemeClr val="tx1"/>
                </a:solidFill>
                <a:latin typeface="Garamond" panose="02020404030301010803" pitchFamily="18" charset="0"/>
              </a:defRPr>
            </a:lvl7pPr>
            <a:lvl8pPr marL="3429000" indent="-228600" defTabSz="931863" eaLnBrk="0" fontAlgn="base" hangingPunct="0">
              <a:spcBef>
                <a:spcPct val="0"/>
              </a:spcBef>
              <a:spcAft>
                <a:spcPct val="0"/>
              </a:spcAft>
              <a:defRPr sz="1600">
                <a:solidFill>
                  <a:schemeClr val="tx1"/>
                </a:solidFill>
                <a:latin typeface="Garamond" panose="02020404030301010803" pitchFamily="18" charset="0"/>
              </a:defRPr>
            </a:lvl8pPr>
            <a:lvl9pPr marL="3886200" indent="-228600" defTabSz="931863" eaLnBrk="0" fontAlgn="base" hangingPunct="0">
              <a:spcBef>
                <a:spcPct val="0"/>
              </a:spcBef>
              <a:spcAft>
                <a:spcPct val="0"/>
              </a:spcAft>
              <a:defRPr sz="1600">
                <a:solidFill>
                  <a:schemeClr val="tx1"/>
                </a:solidFill>
                <a:latin typeface="Garamond" panose="02020404030301010803" pitchFamily="18" charset="0"/>
              </a:defRPr>
            </a:lvl9pPr>
          </a:lstStyle>
          <a:p>
            <a:pPr marL="0" marR="0" lvl="0" indent="0" algn="r" defTabSz="931863" rtl="0" eaLnBrk="1" fontAlgn="base" latinLnBrk="0" hangingPunct="1">
              <a:lnSpc>
                <a:spcPct val="100000"/>
              </a:lnSpc>
              <a:spcBef>
                <a:spcPct val="0"/>
              </a:spcBef>
              <a:spcAft>
                <a:spcPct val="0"/>
              </a:spcAft>
              <a:buClrTx/>
              <a:buSzTx/>
              <a:buFontTx/>
              <a:buNone/>
              <a:tabLst/>
              <a:defRPr/>
            </a:pPr>
            <a:fld id="{2F508755-135C-4AF3-BECF-A09BED1BD127}"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31863" rtl="0" eaLnBrk="1" fontAlgn="base" latinLnBrk="0" hangingPunct="1">
                <a:lnSpc>
                  <a:spcPct val="100000"/>
                </a:lnSpc>
                <a:spcBef>
                  <a:spcPct val="0"/>
                </a:spcBef>
                <a:spcAft>
                  <a:spcPct val="0"/>
                </a:spcAft>
                <a:buClrTx/>
                <a:buSzTx/>
                <a:buFontTx/>
                <a:buNone/>
                <a:tabLst/>
                <a:defRPr/>
              </a:pPr>
              <a:t>20</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9398123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Tree>
    <p:extLst>
      <p:ext uri="{BB962C8B-B14F-4D97-AF65-F5344CB8AC3E}">
        <p14:creationId xmlns:p14="http://schemas.microsoft.com/office/powerpoint/2010/main" val="3205586332"/>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6915227-F9A3-4DAC-BF0D-12A3D53FDA97}" type="slidenum">
              <a:rPr lang="en-US" altLang="en-US"/>
              <a:pPr>
                <a:defRPr/>
              </a:pPr>
              <a:t>‹#›</a:t>
            </a:fld>
            <a:endParaRPr lang="en-US" altLang="en-US"/>
          </a:p>
        </p:txBody>
      </p:sp>
    </p:spTree>
    <p:extLst>
      <p:ext uri="{BB962C8B-B14F-4D97-AF65-F5344CB8AC3E}">
        <p14:creationId xmlns:p14="http://schemas.microsoft.com/office/powerpoint/2010/main" val="498355138"/>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91133" y="274639"/>
            <a:ext cx="2091267"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3215218" y="274639"/>
            <a:ext cx="6072716"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0A2C2C1-8F65-430D-AD0F-100505F50B36}" type="slidenum">
              <a:rPr lang="en-US" altLang="en-US"/>
              <a:pPr>
                <a:defRPr/>
              </a:pPr>
              <a:t>‹#›</a:t>
            </a:fld>
            <a:endParaRPr lang="en-US" altLang="en-US"/>
          </a:p>
        </p:txBody>
      </p:sp>
    </p:spTree>
    <p:extLst>
      <p:ext uri="{BB962C8B-B14F-4D97-AF65-F5344CB8AC3E}">
        <p14:creationId xmlns:p14="http://schemas.microsoft.com/office/powerpoint/2010/main" val="4134858192"/>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Tree>
    <p:extLst>
      <p:ext uri="{BB962C8B-B14F-4D97-AF65-F5344CB8AC3E}">
        <p14:creationId xmlns:p14="http://schemas.microsoft.com/office/powerpoint/2010/main" val="3117757767"/>
      </p:ext>
    </p:extLst>
  </p:cSld>
  <p:clrMapOvr>
    <a:masterClrMapping/>
  </p:clrMapOvr>
  <p:transition spd="slow">
    <p:circl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fld id="{215B2679-5D38-4F02-828C-8787769E9061}" type="datetime4">
              <a:rPr lang="en-US" smtClean="0">
                <a:solidFill>
                  <a:srgbClr val="333399"/>
                </a:solidFill>
              </a:rPr>
              <a:t>November 18, 2024</a:t>
            </a:fld>
            <a:endParaRPr lang="en-US" dirty="0">
              <a:solidFill>
                <a:srgbClr val="333399"/>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r>
              <a:rPr lang="en-US">
                <a:solidFill>
                  <a:srgbClr val="333399"/>
                </a:solidFill>
              </a:rPr>
              <a:t>“Tuangamize ufisadi, tuijenge Kenya”</a:t>
            </a:r>
          </a:p>
        </p:txBody>
      </p:sp>
      <p:sp>
        <p:nvSpPr>
          <p:cNvPr id="6" name="Rectangle 6"/>
          <p:cNvSpPr>
            <a:spLocks noGrp="1" noChangeArrowheads="1"/>
          </p:cNvSpPr>
          <p:nvPr>
            <p:ph type="sldNum" sz="quarter" idx="12"/>
          </p:nvPr>
        </p:nvSpPr>
        <p:spPr>
          <a:ln/>
        </p:spPr>
        <p:txBody>
          <a:bodyPr/>
          <a:lstStyle>
            <a:lvl1pPr>
              <a:defRPr/>
            </a:lvl1pPr>
          </a:lstStyle>
          <a:p>
            <a:fld id="{7C8EBEF3-3EAC-4484-BCC5-B8BB88CCD7AC}" type="slidenum">
              <a:rPr lang="en-US">
                <a:solidFill>
                  <a:srgbClr val="333399"/>
                </a:solidFill>
              </a:rPr>
              <a:pPr/>
              <a:t>‹#›</a:t>
            </a:fld>
            <a:endParaRPr lang="en-US">
              <a:solidFill>
                <a:srgbClr val="333399"/>
              </a:solidFill>
            </a:endParaRPr>
          </a:p>
        </p:txBody>
      </p:sp>
    </p:spTree>
    <p:extLst>
      <p:ext uri="{BB962C8B-B14F-4D97-AF65-F5344CB8AC3E}">
        <p14:creationId xmlns:p14="http://schemas.microsoft.com/office/powerpoint/2010/main" val="2664101562"/>
      </p:ext>
    </p:extLst>
  </p:cSld>
  <p:clrMapOvr>
    <a:masterClrMapping/>
  </p:clrMapOvr>
  <p:transition spd="slow">
    <p:circl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E2BB19E5-2047-4BB6-A4B8-109F30849530}" type="datetime4">
              <a:rPr lang="en-US" smtClean="0">
                <a:solidFill>
                  <a:srgbClr val="333399"/>
                </a:solidFill>
              </a:rPr>
              <a:t>November 18, 2024</a:t>
            </a:fld>
            <a:endParaRPr lang="en-US" dirty="0">
              <a:solidFill>
                <a:srgbClr val="333399"/>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r>
              <a:rPr lang="en-US">
                <a:solidFill>
                  <a:srgbClr val="333399"/>
                </a:solidFill>
              </a:rPr>
              <a:t>“Tuangamize ufisadi, tuijenge Kenya”</a:t>
            </a:r>
          </a:p>
        </p:txBody>
      </p:sp>
      <p:sp>
        <p:nvSpPr>
          <p:cNvPr id="6" name="Rectangle 6"/>
          <p:cNvSpPr>
            <a:spLocks noGrp="1" noChangeArrowheads="1"/>
          </p:cNvSpPr>
          <p:nvPr>
            <p:ph type="sldNum" sz="quarter" idx="12"/>
          </p:nvPr>
        </p:nvSpPr>
        <p:spPr>
          <a:ln/>
        </p:spPr>
        <p:txBody>
          <a:bodyPr/>
          <a:lstStyle>
            <a:lvl1pPr>
              <a:defRPr/>
            </a:lvl1pPr>
          </a:lstStyle>
          <a:p>
            <a:fld id="{668CF5F7-951E-4ED2-9A4E-B7ED1FCA9E85}" type="slidenum">
              <a:rPr lang="en-US">
                <a:solidFill>
                  <a:srgbClr val="333399"/>
                </a:solidFill>
              </a:rPr>
              <a:pPr/>
              <a:t>‹#›</a:t>
            </a:fld>
            <a:endParaRPr lang="en-US">
              <a:solidFill>
                <a:srgbClr val="333399"/>
              </a:solidFill>
            </a:endParaRPr>
          </a:p>
        </p:txBody>
      </p:sp>
    </p:spTree>
    <p:extLst>
      <p:ext uri="{BB962C8B-B14F-4D97-AF65-F5344CB8AC3E}">
        <p14:creationId xmlns:p14="http://schemas.microsoft.com/office/powerpoint/2010/main" val="1321077730"/>
      </p:ext>
    </p:extLst>
  </p:cSld>
  <p:clrMapOvr>
    <a:masterClrMapping/>
  </p:clrMapOvr>
  <p:transition spd="slow">
    <p:circl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215218" y="1600201"/>
            <a:ext cx="4080933"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7499352" y="1600201"/>
            <a:ext cx="408304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fld id="{0D99B63E-1339-4EAE-BB1D-5A31B5395CF7}" type="datetime4">
              <a:rPr lang="en-US" smtClean="0">
                <a:solidFill>
                  <a:srgbClr val="333399"/>
                </a:solidFill>
              </a:rPr>
              <a:t>November 18, 2024</a:t>
            </a:fld>
            <a:endParaRPr lang="en-US" dirty="0">
              <a:solidFill>
                <a:srgbClr val="333399"/>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r>
              <a:rPr lang="en-US">
                <a:solidFill>
                  <a:srgbClr val="333399"/>
                </a:solidFill>
              </a:rPr>
              <a:t>“Tuangamize ufisadi, tuijenge Kenya”</a:t>
            </a:r>
          </a:p>
        </p:txBody>
      </p:sp>
      <p:sp>
        <p:nvSpPr>
          <p:cNvPr id="7" name="Rectangle 6"/>
          <p:cNvSpPr>
            <a:spLocks noGrp="1" noChangeArrowheads="1"/>
          </p:cNvSpPr>
          <p:nvPr>
            <p:ph type="sldNum" sz="quarter" idx="12"/>
          </p:nvPr>
        </p:nvSpPr>
        <p:spPr>
          <a:ln/>
        </p:spPr>
        <p:txBody>
          <a:bodyPr/>
          <a:lstStyle>
            <a:lvl1pPr>
              <a:defRPr/>
            </a:lvl1pPr>
          </a:lstStyle>
          <a:p>
            <a:fld id="{4E816328-D0DB-44C3-8A60-F2C31CB4935E}" type="slidenum">
              <a:rPr lang="en-US">
                <a:solidFill>
                  <a:srgbClr val="333399"/>
                </a:solidFill>
              </a:rPr>
              <a:pPr/>
              <a:t>‹#›</a:t>
            </a:fld>
            <a:endParaRPr lang="en-US">
              <a:solidFill>
                <a:srgbClr val="333399"/>
              </a:solidFill>
            </a:endParaRPr>
          </a:p>
        </p:txBody>
      </p:sp>
    </p:spTree>
    <p:extLst>
      <p:ext uri="{BB962C8B-B14F-4D97-AF65-F5344CB8AC3E}">
        <p14:creationId xmlns:p14="http://schemas.microsoft.com/office/powerpoint/2010/main" val="4027668858"/>
      </p:ext>
    </p:extLst>
  </p:cSld>
  <p:clrMapOvr>
    <a:masterClrMapping/>
  </p:clrMapOvr>
  <p:transition spd="slow">
    <p:circl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fld id="{4F87817D-ACC3-43C6-A61E-3BC9F6238CA5}" type="datetime4">
              <a:rPr lang="en-US" smtClean="0">
                <a:solidFill>
                  <a:srgbClr val="333399"/>
                </a:solidFill>
              </a:rPr>
              <a:t>November 18, 2024</a:t>
            </a:fld>
            <a:endParaRPr lang="en-US" dirty="0">
              <a:solidFill>
                <a:srgbClr val="333399"/>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r>
              <a:rPr lang="en-US">
                <a:solidFill>
                  <a:srgbClr val="333399"/>
                </a:solidFill>
              </a:rPr>
              <a:t>“Tuangamize ufisadi, tuijenge Kenya”</a:t>
            </a:r>
          </a:p>
        </p:txBody>
      </p:sp>
      <p:sp>
        <p:nvSpPr>
          <p:cNvPr id="9" name="Rectangle 6"/>
          <p:cNvSpPr>
            <a:spLocks noGrp="1" noChangeArrowheads="1"/>
          </p:cNvSpPr>
          <p:nvPr>
            <p:ph type="sldNum" sz="quarter" idx="12"/>
          </p:nvPr>
        </p:nvSpPr>
        <p:spPr>
          <a:ln/>
        </p:spPr>
        <p:txBody>
          <a:bodyPr/>
          <a:lstStyle>
            <a:lvl1pPr>
              <a:defRPr/>
            </a:lvl1pPr>
          </a:lstStyle>
          <a:p>
            <a:fld id="{39EB8EA3-528F-4E56-B5CA-8D186289ED93}" type="slidenum">
              <a:rPr lang="en-US">
                <a:solidFill>
                  <a:srgbClr val="333399"/>
                </a:solidFill>
              </a:rPr>
              <a:pPr/>
              <a:t>‹#›</a:t>
            </a:fld>
            <a:endParaRPr lang="en-US">
              <a:solidFill>
                <a:srgbClr val="333399"/>
              </a:solidFill>
            </a:endParaRPr>
          </a:p>
        </p:txBody>
      </p:sp>
    </p:spTree>
    <p:extLst>
      <p:ext uri="{BB962C8B-B14F-4D97-AF65-F5344CB8AC3E}">
        <p14:creationId xmlns:p14="http://schemas.microsoft.com/office/powerpoint/2010/main" val="1522477960"/>
      </p:ext>
    </p:extLst>
  </p:cSld>
  <p:clrMapOvr>
    <a:masterClrMapping/>
  </p:clrMapOvr>
  <p:transition spd="slow">
    <p:circl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fld id="{3AF119E8-321B-494B-88FC-83C0E5C46C7D}" type="datetime4">
              <a:rPr lang="en-US" smtClean="0">
                <a:solidFill>
                  <a:srgbClr val="333399"/>
                </a:solidFill>
              </a:rPr>
              <a:t>November 18, 2024</a:t>
            </a:fld>
            <a:endParaRPr lang="en-US" dirty="0">
              <a:solidFill>
                <a:srgbClr val="333399"/>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r>
              <a:rPr lang="en-US">
                <a:solidFill>
                  <a:srgbClr val="333399"/>
                </a:solidFill>
              </a:rPr>
              <a:t>“Tuangamize ufisadi, tuijenge Kenya”</a:t>
            </a:r>
          </a:p>
        </p:txBody>
      </p:sp>
      <p:sp>
        <p:nvSpPr>
          <p:cNvPr id="5" name="Rectangle 6"/>
          <p:cNvSpPr>
            <a:spLocks noGrp="1" noChangeArrowheads="1"/>
          </p:cNvSpPr>
          <p:nvPr>
            <p:ph type="sldNum" sz="quarter" idx="12"/>
          </p:nvPr>
        </p:nvSpPr>
        <p:spPr>
          <a:ln/>
        </p:spPr>
        <p:txBody>
          <a:bodyPr/>
          <a:lstStyle>
            <a:lvl1pPr>
              <a:defRPr/>
            </a:lvl1pPr>
          </a:lstStyle>
          <a:p>
            <a:fld id="{9E328902-6F5A-4A59-9A81-225E99842F2A}" type="slidenum">
              <a:rPr lang="en-US">
                <a:solidFill>
                  <a:srgbClr val="333399"/>
                </a:solidFill>
              </a:rPr>
              <a:pPr/>
              <a:t>‹#›</a:t>
            </a:fld>
            <a:endParaRPr lang="en-US">
              <a:solidFill>
                <a:srgbClr val="333399"/>
              </a:solidFill>
            </a:endParaRPr>
          </a:p>
        </p:txBody>
      </p:sp>
    </p:spTree>
    <p:extLst>
      <p:ext uri="{BB962C8B-B14F-4D97-AF65-F5344CB8AC3E}">
        <p14:creationId xmlns:p14="http://schemas.microsoft.com/office/powerpoint/2010/main" val="185482456"/>
      </p:ext>
    </p:extLst>
  </p:cSld>
  <p:clrMapOvr>
    <a:masterClrMapping/>
  </p:clrMapOvr>
  <p:transition spd="slow">
    <p:circl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3054CB65-454F-47E8-80D9-020BC5E01A10}" type="datetime4">
              <a:rPr lang="en-US" smtClean="0">
                <a:solidFill>
                  <a:srgbClr val="333399"/>
                </a:solidFill>
              </a:rPr>
              <a:t>November 18, 2024</a:t>
            </a:fld>
            <a:endParaRPr lang="en-US" dirty="0">
              <a:solidFill>
                <a:srgbClr val="333399"/>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r>
              <a:rPr lang="en-US">
                <a:solidFill>
                  <a:srgbClr val="333399"/>
                </a:solidFill>
              </a:rPr>
              <a:t>“Tuangamize ufisadi, tuijenge Kenya”</a:t>
            </a:r>
          </a:p>
        </p:txBody>
      </p:sp>
      <p:sp>
        <p:nvSpPr>
          <p:cNvPr id="4" name="Rectangle 6"/>
          <p:cNvSpPr>
            <a:spLocks noGrp="1" noChangeArrowheads="1"/>
          </p:cNvSpPr>
          <p:nvPr>
            <p:ph type="sldNum" sz="quarter" idx="12"/>
          </p:nvPr>
        </p:nvSpPr>
        <p:spPr>
          <a:ln/>
        </p:spPr>
        <p:txBody>
          <a:bodyPr/>
          <a:lstStyle>
            <a:lvl1pPr>
              <a:defRPr/>
            </a:lvl1pPr>
          </a:lstStyle>
          <a:p>
            <a:fld id="{10B2FA4C-E058-46CD-AF52-32E9D59571ED}" type="slidenum">
              <a:rPr lang="en-US">
                <a:solidFill>
                  <a:srgbClr val="333399"/>
                </a:solidFill>
              </a:rPr>
              <a:pPr/>
              <a:t>‹#›</a:t>
            </a:fld>
            <a:endParaRPr lang="en-US">
              <a:solidFill>
                <a:srgbClr val="333399"/>
              </a:solidFill>
            </a:endParaRPr>
          </a:p>
        </p:txBody>
      </p:sp>
    </p:spTree>
    <p:extLst>
      <p:ext uri="{BB962C8B-B14F-4D97-AF65-F5344CB8AC3E}">
        <p14:creationId xmlns:p14="http://schemas.microsoft.com/office/powerpoint/2010/main" val="309919802"/>
      </p:ext>
    </p:extLst>
  </p:cSld>
  <p:clrMapOvr>
    <a:masterClrMapping/>
  </p:clrMapOvr>
  <p:transition spd="slow">
    <p:circl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8F49B93C-C623-4226-AAB3-BE6C24907078}" type="datetime4">
              <a:rPr lang="en-US" smtClean="0">
                <a:solidFill>
                  <a:srgbClr val="333399"/>
                </a:solidFill>
              </a:rPr>
              <a:t>November 18, 2024</a:t>
            </a:fld>
            <a:endParaRPr lang="en-US" dirty="0">
              <a:solidFill>
                <a:srgbClr val="333399"/>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r>
              <a:rPr lang="en-US">
                <a:solidFill>
                  <a:srgbClr val="333399"/>
                </a:solidFill>
              </a:rPr>
              <a:t>“Tuangamize ufisadi, tuijenge Kenya”</a:t>
            </a:r>
          </a:p>
        </p:txBody>
      </p:sp>
      <p:sp>
        <p:nvSpPr>
          <p:cNvPr id="7" name="Rectangle 6"/>
          <p:cNvSpPr>
            <a:spLocks noGrp="1" noChangeArrowheads="1"/>
          </p:cNvSpPr>
          <p:nvPr>
            <p:ph type="sldNum" sz="quarter" idx="12"/>
          </p:nvPr>
        </p:nvSpPr>
        <p:spPr>
          <a:ln/>
        </p:spPr>
        <p:txBody>
          <a:bodyPr/>
          <a:lstStyle>
            <a:lvl1pPr>
              <a:defRPr/>
            </a:lvl1pPr>
          </a:lstStyle>
          <a:p>
            <a:fld id="{1D1A05B3-CBB8-4F48-B7F1-DCB7BE4F5EE8}" type="slidenum">
              <a:rPr lang="en-US">
                <a:solidFill>
                  <a:srgbClr val="333399"/>
                </a:solidFill>
              </a:rPr>
              <a:pPr/>
              <a:t>‹#›</a:t>
            </a:fld>
            <a:endParaRPr lang="en-US">
              <a:solidFill>
                <a:srgbClr val="333399"/>
              </a:solidFill>
            </a:endParaRPr>
          </a:p>
        </p:txBody>
      </p:sp>
    </p:spTree>
    <p:extLst>
      <p:ext uri="{BB962C8B-B14F-4D97-AF65-F5344CB8AC3E}">
        <p14:creationId xmlns:p14="http://schemas.microsoft.com/office/powerpoint/2010/main" val="4128547152"/>
      </p:ext>
    </p:extLst>
  </p:cSld>
  <p:clrMapOvr>
    <a:masterClrMapping/>
  </p:clrMapOvr>
  <p:transition spd="slow">
    <p:circl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383A5CEB-BE76-4DE7-A2BB-B1B77822B279}" type="slidenum">
              <a:rPr lang="en-US" altLang="en-US"/>
              <a:pPr>
                <a:defRPr/>
              </a:pPr>
              <a:t>‹#›</a:t>
            </a:fld>
            <a:endParaRPr lang="en-US" altLang="en-US"/>
          </a:p>
        </p:txBody>
      </p:sp>
    </p:spTree>
    <p:extLst>
      <p:ext uri="{BB962C8B-B14F-4D97-AF65-F5344CB8AC3E}">
        <p14:creationId xmlns:p14="http://schemas.microsoft.com/office/powerpoint/2010/main" val="4160627227"/>
      </p:ext>
    </p:extLst>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60206505-CD33-4719-8B82-E006D7E1142A}" type="datetime4">
              <a:rPr lang="en-US" smtClean="0">
                <a:solidFill>
                  <a:srgbClr val="333399"/>
                </a:solidFill>
              </a:rPr>
              <a:t>November 18, 2024</a:t>
            </a:fld>
            <a:endParaRPr lang="en-US" dirty="0">
              <a:solidFill>
                <a:srgbClr val="333399"/>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r>
              <a:rPr lang="en-US">
                <a:solidFill>
                  <a:srgbClr val="333399"/>
                </a:solidFill>
              </a:rPr>
              <a:t>“Tuangamize ufisadi, tuijenge Kenya”</a:t>
            </a:r>
          </a:p>
        </p:txBody>
      </p:sp>
      <p:sp>
        <p:nvSpPr>
          <p:cNvPr id="7" name="Rectangle 6"/>
          <p:cNvSpPr>
            <a:spLocks noGrp="1" noChangeArrowheads="1"/>
          </p:cNvSpPr>
          <p:nvPr>
            <p:ph type="sldNum" sz="quarter" idx="12"/>
          </p:nvPr>
        </p:nvSpPr>
        <p:spPr>
          <a:ln/>
        </p:spPr>
        <p:txBody>
          <a:bodyPr/>
          <a:lstStyle>
            <a:lvl1pPr>
              <a:defRPr/>
            </a:lvl1pPr>
          </a:lstStyle>
          <a:p>
            <a:fld id="{16053F3F-8F08-4A3C-9CC3-762E03FC57D0}" type="slidenum">
              <a:rPr lang="en-US">
                <a:solidFill>
                  <a:srgbClr val="333399"/>
                </a:solidFill>
              </a:rPr>
              <a:pPr/>
              <a:t>‹#›</a:t>
            </a:fld>
            <a:endParaRPr lang="en-US">
              <a:solidFill>
                <a:srgbClr val="333399"/>
              </a:solidFill>
            </a:endParaRPr>
          </a:p>
        </p:txBody>
      </p:sp>
    </p:spTree>
    <p:extLst>
      <p:ext uri="{BB962C8B-B14F-4D97-AF65-F5344CB8AC3E}">
        <p14:creationId xmlns:p14="http://schemas.microsoft.com/office/powerpoint/2010/main" val="3929093850"/>
      </p:ext>
    </p:extLst>
  </p:cSld>
  <p:clrMapOvr>
    <a:masterClrMapping/>
  </p:clrMapOvr>
  <p:transition spd="slow">
    <p:circl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fld id="{FC45C98F-2410-4269-A742-BBC1A1452206}" type="datetime4">
              <a:rPr lang="en-US" smtClean="0">
                <a:solidFill>
                  <a:srgbClr val="333399"/>
                </a:solidFill>
              </a:rPr>
              <a:t>November 18, 2024</a:t>
            </a:fld>
            <a:endParaRPr lang="en-US" dirty="0">
              <a:solidFill>
                <a:srgbClr val="333399"/>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r>
              <a:rPr lang="en-US">
                <a:solidFill>
                  <a:srgbClr val="333399"/>
                </a:solidFill>
              </a:rPr>
              <a:t>“Tuangamize ufisadi, tuijenge Kenya”</a:t>
            </a:r>
          </a:p>
        </p:txBody>
      </p:sp>
      <p:sp>
        <p:nvSpPr>
          <p:cNvPr id="6" name="Rectangle 6"/>
          <p:cNvSpPr>
            <a:spLocks noGrp="1" noChangeArrowheads="1"/>
          </p:cNvSpPr>
          <p:nvPr>
            <p:ph type="sldNum" sz="quarter" idx="12"/>
          </p:nvPr>
        </p:nvSpPr>
        <p:spPr>
          <a:ln/>
        </p:spPr>
        <p:txBody>
          <a:bodyPr/>
          <a:lstStyle>
            <a:lvl1pPr>
              <a:defRPr/>
            </a:lvl1pPr>
          </a:lstStyle>
          <a:p>
            <a:fld id="{0AA265D3-AAA0-48B3-8227-1F40FFA64073}" type="slidenum">
              <a:rPr lang="en-US">
                <a:solidFill>
                  <a:srgbClr val="333399"/>
                </a:solidFill>
              </a:rPr>
              <a:pPr/>
              <a:t>‹#›</a:t>
            </a:fld>
            <a:endParaRPr lang="en-US">
              <a:solidFill>
                <a:srgbClr val="333399"/>
              </a:solidFill>
            </a:endParaRPr>
          </a:p>
        </p:txBody>
      </p:sp>
    </p:spTree>
    <p:extLst>
      <p:ext uri="{BB962C8B-B14F-4D97-AF65-F5344CB8AC3E}">
        <p14:creationId xmlns:p14="http://schemas.microsoft.com/office/powerpoint/2010/main" val="1953659101"/>
      </p:ext>
    </p:extLst>
  </p:cSld>
  <p:clrMapOvr>
    <a:masterClrMapping/>
  </p:clrMapOvr>
  <p:transition spd="slow">
    <p:circl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91133" y="274639"/>
            <a:ext cx="2091267"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3215218" y="274639"/>
            <a:ext cx="6072716"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fld id="{DCF16DBD-F541-4963-AD5F-D2FECD67A1CD}" type="datetime4">
              <a:rPr lang="en-US" smtClean="0">
                <a:solidFill>
                  <a:srgbClr val="333399"/>
                </a:solidFill>
              </a:rPr>
              <a:t>November 18, 2024</a:t>
            </a:fld>
            <a:endParaRPr lang="en-US" dirty="0">
              <a:solidFill>
                <a:srgbClr val="333399"/>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r>
              <a:rPr lang="en-US">
                <a:solidFill>
                  <a:srgbClr val="333399"/>
                </a:solidFill>
              </a:rPr>
              <a:t>“Tuangamize ufisadi, tuijenge Kenya”</a:t>
            </a:r>
          </a:p>
        </p:txBody>
      </p:sp>
      <p:sp>
        <p:nvSpPr>
          <p:cNvPr id="6" name="Rectangle 6"/>
          <p:cNvSpPr>
            <a:spLocks noGrp="1" noChangeArrowheads="1"/>
          </p:cNvSpPr>
          <p:nvPr>
            <p:ph type="sldNum" sz="quarter" idx="12"/>
          </p:nvPr>
        </p:nvSpPr>
        <p:spPr>
          <a:ln/>
        </p:spPr>
        <p:txBody>
          <a:bodyPr/>
          <a:lstStyle>
            <a:lvl1pPr>
              <a:defRPr/>
            </a:lvl1pPr>
          </a:lstStyle>
          <a:p>
            <a:fld id="{A99270E1-AA13-4683-9F99-C43556AACC5E}" type="slidenum">
              <a:rPr lang="en-US">
                <a:solidFill>
                  <a:srgbClr val="333399"/>
                </a:solidFill>
              </a:rPr>
              <a:pPr/>
              <a:t>‹#›</a:t>
            </a:fld>
            <a:endParaRPr lang="en-US">
              <a:solidFill>
                <a:srgbClr val="333399"/>
              </a:solidFill>
            </a:endParaRPr>
          </a:p>
        </p:txBody>
      </p:sp>
    </p:spTree>
    <p:extLst>
      <p:ext uri="{BB962C8B-B14F-4D97-AF65-F5344CB8AC3E}">
        <p14:creationId xmlns:p14="http://schemas.microsoft.com/office/powerpoint/2010/main" val="2484506995"/>
      </p:ext>
    </p:extLst>
  </p:cSld>
  <p:clrMapOvr>
    <a:masterClrMapping/>
  </p:clrMapOvr>
  <p:transition spd="slow">
    <p:circl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Full Page with Sub-Title">
    <p:spTree>
      <p:nvGrpSpPr>
        <p:cNvPr id="1" name=""/>
        <p:cNvGrpSpPr/>
        <p:nvPr/>
      </p:nvGrpSpPr>
      <p:grpSpPr>
        <a:xfrm>
          <a:off x="0" y="0"/>
          <a:ext cx="0" cy="0"/>
          <a:chOff x="0" y="0"/>
          <a:chExt cx="0" cy="0"/>
        </a:xfrm>
      </p:grpSpPr>
      <p:sp>
        <p:nvSpPr>
          <p:cNvPr id="5" name="Freeform 1682">
            <a:extLst>
              <a:ext uri="{FF2B5EF4-FFF2-40B4-BE49-F238E27FC236}">
                <a16:creationId xmlns:a16="http://schemas.microsoft.com/office/drawing/2014/main" id="{87C111ED-0362-7273-FD4E-4DFFBFA4E8A3}"/>
              </a:ext>
            </a:extLst>
          </p:cNvPr>
          <p:cNvSpPr>
            <a:spLocks/>
          </p:cNvSpPr>
          <p:nvPr userDrawn="1"/>
        </p:nvSpPr>
        <p:spPr bwMode="auto">
          <a:xfrm flipH="1">
            <a:off x="8506884" y="615951"/>
            <a:ext cx="1352549" cy="1895475"/>
          </a:xfrm>
          <a:custGeom>
            <a:avLst/>
            <a:gdLst>
              <a:gd name="T0" fmla="*/ 0 w 638"/>
              <a:gd name="T1" fmla="*/ 0 h 1194"/>
              <a:gd name="T2" fmla="*/ 2147483646 w 638"/>
              <a:gd name="T3" fmla="*/ 2147483646 h 1194"/>
              <a:gd name="T4" fmla="*/ 2147483646 w 638"/>
              <a:gd name="T5" fmla="*/ 2147483646 h 1194"/>
              <a:gd name="T6" fmla="*/ 2147483646 w 638"/>
              <a:gd name="T7" fmla="*/ 2147483646 h 1194"/>
              <a:gd name="T8" fmla="*/ 2147483646 w 638"/>
              <a:gd name="T9" fmla="*/ 2147483646 h 1194"/>
              <a:gd name="T10" fmla="*/ 2147483646 w 638"/>
              <a:gd name="T11" fmla="*/ 2147483646 h 1194"/>
              <a:gd name="T12" fmla="*/ 2147483646 w 638"/>
              <a:gd name="T13" fmla="*/ 2147483646 h 1194"/>
              <a:gd name="T14" fmla="*/ 2147483646 w 638"/>
              <a:gd name="T15" fmla="*/ 2147483646 h 1194"/>
              <a:gd name="T16" fmla="*/ 2147483646 w 638"/>
              <a:gd name="T17" fmla="*/ 2147483646 h 1194"/>
              <a:gd name="T18" fmla="*/ 2147483646 w 638"/>
              <a:gd name="T19" fmla="*/ 2147483646 h 1194"/>
              <a:gd name="T20" fmla="*/ 2147483646 w 638"/>
              <a:gd name="T21" fmla="*/ 2147483646 h 1194"/>
              <a:gd name="T22" fmla="*/ 2147483646 w 638"/>
              <a:gd name="T23" fmla="*/ 2147483646 h 1194"/>
              <a:gd name="T24" fmla="*/ 2147483646 w 638"/>
              <a:gd name="T25" fmla="*/ 2147483646 h 1194"/>
              <a:gd name="T26" fmla="*/ 2147483646 w 638"/>
              <a:gd name="T27" fmla="*/ 2147483646 h 1194"/>
              <a:gd name="T28" fmla="*/ 2147483646 w 638"/>
              <a:gd name="T29" fmla="*/ 2147483646 h 1194"/>
              <a:gd name="T30" fmla="*/ 2147483646 w 638"/>
              <a:gd name="T31" fmla="*/ 2147483646 h 1194"/>
              <a:gd name="T32" fmla="*/ 2147483646 w 638"/>
              <a:gd name="T33" fmla="*/ 2147483646 h 1194"/>
              <a:gd name="T34" fmla="*/ 2147483646 w 638"/>
              <a:gd name="T35" fmla="*/ 2147483646 h 1194"/>
              <a:gd name="T36" fmla="*/ 2147483646 w 638"/>
              <a:gd name="T37" fmla="*/ 2147483646 h 1194"/>
              <a:gd name="T38" fmla="*/ 2147483646 w 638"/>
              <a:gd name="T39" fmla="*/ 2147483646 h 1194"/>
              <a:gd name="T40" fmla="*/ 2147483646 w 638"/>
              <a:gd name="T41" fmla="*/ 2147483646 h 1194"/>
              <a:gd name="T42" fmla="*/ 2147483646 w 638"/>
              <a:gd name="T43" fmla="*/ 2147483646 h 1194"/>
              <a:gd name="T44" fmla="*/ 2147483646 w 638"/>
              <a:gd name="T45" fmla="*/ 2147483646 h 1194"/>
              <a:gd name="T46" fmla="*/ 2147483646 w 638"/>
              <a:gd name="T47" fmla="*/ 2147483646 h 1194"/>
              <a:gd name="T48" fmla="*/ 2147483646 w 638"/>
              <a:gd name="T49" fmla="*/ 2147483646 h 1194"/>
              <a:gd name="T50" fmla="*/ 2147483646 w 638"/>
              <a:gd name="T51" fmla="*/ 2147483646 h 1194"/>
              <a:gd name="T52" fmla="*/ 2147483646 w 638"/>
              <a:gd name="T53" fmla="*/ 2147483646 h 1194"/>
              <a:gd name="T54" fmla="*/ 2147483646 w 638"/>
              <a:gd name="T55" fmla="*/ 2147483646 h 1194"/>
              <a:gd name="T56" fmla="*/ 0 w 638"/>
              <a:gd name="T57" fmla="*/ 0 h 119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638" h="1194">
                <a:moveTo>
                  <a:pt x="0" y="0"/>
                </a:moveTo>
                <a:lnTo>
                  <a:pt x="38" y="110"/>
                </a:lnTo>
                <a:lnTo>
                  <a:pt x="78" y="216"/>
                </a:lnTo>
                <a:lnTo>
                  <a:pt x="106" y="304"/>
                </a:lnTo>
                <a:lnTo>
                  <a:pt x="136" y="398"/>
                </a:lnTo>
                <a:lnTo>
                  <a:pt x="164" y="506"/>
                </a:lnTo>
                <a:lnTo>
                  <a:pt x="206" y="672"/>
                </a:lnTo>
                <a:lnTo>
                  <a:pt x="236" y="788"/>
                </a:lnTo>
                <a:lnTo>
                  <a:pt x="272" y="990"/>
                </a:lnTo>
                <a:lnTo>
                  <a:pt x="286" y="1086"/>
                </a:lnTo>
                <a:lnTo>
                  <a:pt x="302" y="1194"/>
                </a:lnTo>
                <a:lnTo>
                  <a:pt x="638" y="1194"/>
                </a:lnTo>
                <a:lnTo>
                  <a:pt x="624" y="1142"/>
                </a:lnTo>
                <a:lnTo>
                  <a:pt x="598" y="1060"/>
                </a:lnTo>
                <a:lnTo>
                  <a:pt x="572" y="980"/>
                </a:lnTo>
                <a:lnTo>
                  <a:pt x="548" y="912"/>
                </a:lnTo>
                <a:lnTo>
                  <a:pt x="494" y="784"/>
                </a:lnTo>
                <a:lnTo>
                  <a:pt x="456" y="698"/>
                </a:lnTo>
                <a:lnTo>
                  <a:pt x="424" y="626"/>
                </a:lnTo>
                <a:lnTo>
                  <a:pt x="378" y="532"/>
                </a:lnTo>
                <a:lnTo>
                  <a:pt x="340" y="470"/>
                </a:lnTo>
                <a:lnTo>
                  <a:pt x="306" y="414"/>
                </a:lnTo>
                <a:lnTo>
                  <a:pt x="268" y="342"/>
                </a:lnTo>
                <a:lnTo>
                  <a:pt x="228" y="286"/>
                </a:lnTo>
                <a:lnTo>
                  <a:pt x="174" y="210"/>
                </a:lnTo>
                <a:lnTo>
                  <a:pt x="122" y="140"/>
                </a:lnTo>
                <a:lnTo>
                  <a:pt x="58" y="52"/>
                </a:lnTo>
                <a:lnTo>
                  <a:pt x="30" y="2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anchor="ctr"/>
          <a:lstStyle/>
          <a:p>
            <a:endParaRPr lang="en-KE" sz="1800"/>
          </a:p>
        </p:txBody>
      </p:sp>
      <p:sp>
        <p:nvSpPr>
          <p:cNvPr id="7" name="Freeform 1683">
            <a:extLst>
              <a:ext uri="{FF2B5EF4-FFF2-40B4-BE49-F238E27FC236}">
                <a16:creationId xmlns:a16="http://schemas.microsoft.com/office/drawing/2014/main" id="{70FC34A3-5820-389B-B389-6B03C777E85D}"/>
              </a:ext>
            </a:extLst>
          </p:cNvPr>
          <p:cNvSpPr>
            <a:spLocks/>
          </p:cNvSpPr>
          <p:nvPr userDrawn="1"/>
        </p:nvSpPr>
        <p:spPr bwMode="auto">
          <a:xfrm flipH="1">
            <a:off x="9880600" y="3175"/>
            <a:ext cx="950384" cy="584200"/>
          </a:xfrm>
          <a:custGeom>
            <a:avLst/>
            <a:gdLst>
              <a:gd name="T0" fmla="*/ 2147483646 w 448"/>
              <a:gd name="T1" fmla="*/ 2147483646 h 372"/>
              <a:gd name="T2" fmla="*/ 2147483646 w 448"/>
              <a:gd name="T3" fmla="*/ 2147483646 h 372"/>
              <a:gd name="T4" fmla="*/ 2147483646 w 448"/>
              <a:gd name="T5" fmla="*/ 2147483646 h 372"/>
              <a:gd name="T6" fmla="*/ 2147483646 w 448"/>
              <a:gd name="T7" fmla="*/ 2147483646 h 372"/>
              <a:gd name="T8" fmla="*/ 2147483646 w 448"/>
              <a:gd name="T9" fmla="*/ 2147483646 h 372"/>
              <a:gd name="T10" fmla="*/ 2147483646 w 448"/>
              <a:gd name="T11" fmla="*/ 2147483646 h 372"/>
              <a:gd name="T12" fmla="*/ 0 w 448"/>
              <a:gd name="T13" fmla="*/ 0 h 372"/>
              <a:gd name="T14" fmla="*/ 2147483646 w 448"/>
              <a:gd name="T15" fmla="*/ 0 h 372"/>
              <a:gd name="T16" fmla="*/ 2147483646 w 448"/>
              <a:gd name="T17" fmla="*/ 2147483646 h 372"/>
              <a:gd name="T18" fmla="*/ 2147483646 w 448"/>
              <a:gd name="T19" fmla="*/ 2147483646 h 372"/>
              <a:gd name="T20" fmla="*/ 2147483646 w 448"/>
              <a:gd name="T21" fmla="*/ 2147483646 h 372"/>
              <a:gd name="T22" fmla="*/ 2147483646 w 448"/>
              <a:gd name="T23" fmla="*/ 2147483646 h 372"/>
              <a:gd name="T24" fmla="*/ 2147483646 w 448"/>
              <a:gd name="T25" fmla="*/ 2147483646 h 372"/>
              <a:gd name="T26" fmla="*/ 2147483646 w 448"/>
              <a:gd name="T27" fmla="*/ 2147483646 h 372"/>
              <a:gd name="T28" fmla="*/ 2147483646 w 448"/>
              <a:gd name="T29" fmla="*/ 2147483646 h 37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48" h="372">
                <a:moveTo>
                  <a:pt x="448" y="372"/>
                </a:moveTo>
                <a:lnTo>
                  <a:pt x="388" y="302"/>
                </a:lnTo>
                <a:lnTo>
                  <a:pt x="280" y="208"/>
                </a:lnTo>
                <a:lnTo>
                  <a:pt x="210" y="142"/>
                </a:lnTo>
                <a:lnTo>
                  <a:pt x="140" y="94"/>
                </a:lnTo>
                <a:lnTo>
                  <a:pt x="64" y="44"/>
                </a:lnTo>
                <a:lnTo>
                  <a:pt x="0" y="0"/>
                </a:lnTo>
                <a:lnTo>
                  <a:pt x="280" y="0"/>
                </a:lnTo>
                <a:lnTo>
                  <a:pt x="300" y="36"/>
                </a:lnTo>
                <a:lnTo>
                  <a:pt x="324" y="82"/>
                </a:lnTo>
                <a:lnTo>
                  <a:pt x="346" y="134"/>
                </a:lnTo>
                <a:lnTo>
                  <a:pt x="378" y="206"/>
                </a:lnTo>
                <a:lnTo>
                  <a:pt x="408" y="264"/>
                </a:lnTo>
                <a:lnTo>
                  <a:pt x="434" y="334"/>
                </a:lnTo>
                <a:lnTo>
                  <a:pt x="448" y="372"/>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anchor="ctr"/>
          <a:lstStyle/>
          <a:p>
            <a:endParaRPr lang="en-KE" sz="1800"/>
          </a:p>
        </p:txBody>
      </p:sp>
      <p:sp>
        <p:nvSpPr>
          <p:cNvPr id="324" name="Title 323"/>
          <p:cNvSpPr>
            <a:spLocks noGrp="1"/>
          </p:cNvSpPr>
          <p:nvPr>
            <p:ph type="title"/>
          </p:nvPr>
        </p:nvSpPr>
        <p:spPr>
          <a:xfrm>
            <a:off x="475913" y="301625"/>
            <a:ext cx="11252649" cy="667338"/>
          </a:xfrm>
        </p:spPr>
        <p:txBody>
          <a:bodyPr/>
          <a:lstStyle>
            <a:lvl1pPr>
              <a:defRPr b="0" i="0" cap="none" baseline="0">
                <a:solidFill>
                  <a:srgbClr val="021F43"/>
                </a:solidFill>
                <a:latin typeface="+mn-lt"/>
                <a:cs typeface="Andes ExtraLight"/>
              </a:defRPr>
            </a:lvl1pPr>
          </a:lstStyle>
          <a:p>
            <a:r>
              <a:rPr lang="en-US"/>
              <a:t>Click to edit Master title style</a:t>
            </a:r>
            <a:endParaRPr lang="en-US" dirty="0"/>
          </a:p>
        </p:txBody>
      </p:sp>
      <p:sp>
        <p:nvSpPr>
          <p:cNvPr id="331" name="Content Placeholder 330"/>
          <p:cNvSpPr>
            <a:spLocks noGrp="1"/>
          </p:cNvSpPr>
          <p:nvPr>
            <p:ph sz="quarter" idx="10"/>
          </p:nvPr>
        </p:nvSpPr>
        <p:spPr>
          <a:xfrm>
            <a:off x="475913" y="1599260"/>
            <a:ext cx="11253740" cy="4462104"/>
          </a:xfrm>
        </p:spPr>
        <p:txBody>
          <a:bodyPr/>
          <a:lstStyle>
            <a:lvl1pPr>
              <a:defRPr>
                <a:solidFill>
                  <a:srgbClr val="7F7F7F"/>
                </a:solidFill>
              </a:defRPr>
            </a:lvl1pPr>
            <a:lvl2pPr>
              <a:buClr>
                <a:schemeClr val="tx2">
                  <a:lumMod val="50000"/>
                  <a:lumOff val="50000"/>
                </a:schemeClr>
              </a:buClr>
              <a:defRPr>
                <a:solidFill>
                  <a:srgbClr val="7F7F7F"/>
                </a:solidFill>
              </a:defRPr>
            </a:lvl2pPr>
            <a:lvl3pPr marL="557784">
              <a:buClr>
                <a:schemeClr val="tx2">
                  <a:lumMod val="50000"/>
                  <a:lumOff val="50000"/>
                </a:schemeClr>
              </a:buClr>
              <a:defRPr>
                <a:solidFill>
                  <a:srgbClr val="7F7F7F"/>
                </a:solidFill>
              </a:defRPr>
            </a:lvl3pPr>
            <a:lvl4pPr>
              <a:buClr>
                <a:schemeClr val="tx2">
                  <a:lumMod val="50000"/>
                  <a:lumOff val="50000"/>
                </a:schemeClr>
              </a:buClr>
              <a:defRPr>
                <a:solidFill>
                  <a:srgbClr val="7F7F7F"/>
                </a:solidFill>
              </a:defRPr>
            </a:lvl4pPr>
            <a:lvl5pPr>
              <a:buClr>
                <a:schemeClr val="tx2">
                  <a:lumMod val="50000"/>
                  <a:lumOff val="50000"/>
                </a:schemeClr>
              </a:buClr>
              <a:defRPr>
                <a:solidFill>
                  <a:srgbClr val="7F7F7F"/>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5"/>
          <p:cNvSpPr>
            <a:spLocks noGrp="1"/>
          </p:cNvSpPr>
          <p:nvPr>
            <p:ph type="body" sz="quarter" idx="14"/>
          </p:nvPr>
        </p:nvSpPr>
        <p:spPr>
          <a:xfrm>
            <a:off x="475913" y="1025408"/>
            <a:ext cx="11247297" cy="517408"/>
          </a:xfrm>
        </p:spPr>
        <p:txBody>
          <a:bodyPr>
            <a:normAutofit/>
          </a:bodyPr>
          <a:lstStyle>
            <a:lvl1pPr algn="l">
              <a:lnSpc>
                <a:spcPct val="100000"/>
              </a:lnSpc>
              <a:spcBef>
                <a:spcPts val="0"/>
              </a:spcBef>
              <a:defRPr sz="1600" b="0" cap="none" baseline="0">
                <a:solidFill>
                  <a:schemeClr val="tx1"/>
                </a:solidFill>
              </a:defRPr>
            </a:lvl1pPr>
            <a:lvl2pPr>
              <a:defRPr sz="1600" cap="all">
                <a:solidFill>
                  <a:schemeClr val="tx2">
                    <a:lumMod val="50000"/>
                    <a:lumOff val="50000"/>
                  </a:schemeClr>
                </a:solidFill>
              </a:defRPr>
            </a:lvl2pPr>
            <a:lvl3pPr>
              <a:defRPr sz="1600" cap="all">
                <a:solidFill>
                  <a:schemeClr val="tx2">
                    <a:lumMod val="50000"/>
                    <a:lumOff val="50000"/>
                  </a:schemeClr>
                </a:solidFill>
              </a:defRPr>
            </a:lvl3pPr>
            <a:lvl4pPr>
              <a:defRPr sz="1600" cap="all">
                <a:solidFill>
                  <a:schemeClr val="tx2">
                    <a:lumMod val="50000"/>
                    <a:lumOff val="50000"/>
                  </a:schemeClr>
                </a:solidFill>
              </a:defRPr>
            </a:lvl4pPr>
            <a:lvl5pPr>
              <a:defRPr sz="1600" cap="all">
                <a:solidFill>
                  <a:schemeClr val="tx2">
                    <a:lumMod val="50000"/>
                    <a:lumOff val="50000"/>
                  </a:schemeClr>
                </a:solidFill>
              </a:defRPr>
            </a:lvl5pPr>
          </a:lstStyle>
          <a:p>
            <a:pPr lvl="0"/>
            <a:r>
              <a:rPr lang="en-US"/>
              <a:t>Edit Master text styles</a:t>
            </a:r>
          </a:p>
        </p:txBody>
      </p:sp>
      <p:sp>
        <p:nvSpPr>
          <p:cNvPr id="8" name="Footer Placeholder 8">
            <a:extLst>
              <a:ext uri="{FF2B5EF4-FFF2-40B4-BE49-F238E27FC236}">
                <a16:creationId xmlns:a16="http://schemas.microsoft.com/office/drawing/2014/main" id="{09E6BF3C-0A02-1332-F61D-F4D1B469A49B}"/>
              </a:ext>
            </a:extLst>
          </p:cNvPr>
          <p:cNvSpPr>
            <a:spLocks noGrp="1"/>
          </p:cNvSpPr>
          <p:nvPr>
            <p:ph type="ftr" sz="quarter" idx="15"/>
          </p:nvPr>
        </p:nvSpPr>
        <p:spPr/>
        <p:txBody>
          <a:bodyPr/>
          <a:lstStyle>
            <a:lvl1pPr>
              <a:defRPr/>
            </a:lvl1pPr>
          </a:lstStyle>
          <a:p>
            <a:pPr>
              <a:defRPr/>
            </a:pPr>
            <a:r>
              <a:rPr lang="en-US"/>
              <a:t>Confidential &amp; for IFC Staff Only Working Draft – Discussion Paper Only</a:t>
            </a:r>
          </a:p>
        </p:txBody>
      </p:sp>
      <p:sp>
        <p:nvSpPr>
          <p:cNvPr id="9" name="Slide Number Placeholder 9">
            <a:extLst>
              <a:ext uri="{FF2B5EF4-FFF2-40B4-BE49-F238E27FC236}">
                <a16:creationId xmlns:a16="http://schemas.microsoft.com/office/drawing/2014/main" id="{5FC08EA8-0E10-62E4-B039-E435EF5A1285}"/>
              </a:ext>
            </a:extLst>
          </p:cNvPr>
          <p:cNvSpPr>
            <a:spLocks noGrp="1"/>
          </p:cNvSpPr>
          <p:nvPr>
            <p:ph type="sldNum" sz="quarter" idx="16"/>
          </p:nvPr>
        </p:nvSpPr>
        <p:spPr>
          <a:xfrm>
            <a:off x="5731933" y="6362701"/>
            <a:ext cx="736600" cy="358775"/>
          </a:xfrm>
        </p:spPr>
        <p:txBody>
          <a:bodyPr/>
          <a:lstStyle>
            <a:lvl1pPr>
              <a:defRPr/>
            </a:lvl1pPr>
          </a:lstStyle>
          <a:p>
            <a:fld id="{E3CD36CC-B05B-42FB-902F-AC554376ADA2}" type="slidenum">
              <a:rPr lang="en-US" altLang="en-US"/>
              <a:pPr/>
              <a:t>‹#›</a:t>
            </a:fld>
            <a:endParaRPr lang="en-US" altLang="en-US"/>
          </a:p>
        </p:txBody>
      </p:sp>
    </p:spTree>
    <p:extLst>
      <p:ext uri="{BB962C8B-B14F-4D97-AF65-F5344CB8AC3E}">
        <p14:creationId xmlns:p14="http://schemas.microsoft.com/office/powerpoint/2010/main" val="25024991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34F80B9-C5A2-4FDC-9A71-F0B211E7D5D2}" type="slidenum">
              <a:rPr lang="en-US" altLang="en-US"/>
              <a:pPr>
                <a:defRPr/>
              </a:pPr>
              <a:t>‹#›</a:t>
            </a:fld>
            <a:endParaRPr lang="en-US" altLang="en-US"/>
          </a:p>
        </p:txBody>
      </p:sp>
    </p:spTree>
    <p:extLst>
      <p:ext uri="{BB962C8B-B14F-4D97-AF65-F5344CB8AC3E}">
        <p14:creationId xmlns:p14="http://schemas.microsoft.com/office/powerpoint/2010/main" val="1772128688"/>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215218" y="1600201"/>
            <a:ext cx="4080933"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7499352" y="1600201"/>
            <a:ext cx="408304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67E29F07-4E87-4C74-BEE1-C443E5D6EF9B}" type="slidenum">
              <a:rPr lang="en-US" altLang="en-US"/>
              <a:pPr>
                <a:defRPr/>
              </a:pPr>
              <a:t>‹#›</a:t>
            </a:fld>
            <a:endParaRPr lang="en-US" altLang="en-US"/>
          </a:p>
        </p:txBody>
      </p:sp>
    </p:spTree>
    <p:extLst>
      <p:ext uri="{BB962C8B-B14F-4D97-AF65-F5344CB8AC3E}">
        <p14:creationId xmlns:p14="http://schemas.microsoft.com/office/powerpoint/2010/main" val="944353002"/>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E7086E10-9645-41CF-8F31-75D62F38E347}" type="slidenum">
              <a:rPr lang="en-US" altLang="en-US"/>
              <a:pPr>
                <a:defRPr/>
              </a:pPr>
              <a:t>‹#›</a:t>
            </a:fld>
            <a:endParaRPr lang="en-US" altLang="en-US"/>
          </a:p>
        </p:txBody>
      </p:sp>
    </p:spTree>
    <p:extLst>
      <p:ext uri="{BB962C8B-B14F-4D97-AF65-F5344CB8AC3E}">
        <p14:creationId xmlns:p14="http://schemas.microsoft.com/office/powerpoint/2010/main" val="2480438331"/>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DC6C49AC-AC92-49E6-970E-9CFBCC57A174}" type="slidenum">
              <a:rPr lang="en-US" altLang="en-US"/>
              <a:pPr>
                <a:defRPr/>
              </a:pPr>
              <a:t>‹#›</a:t>
            </a:fld>
            <a:endParaRPr lang="en-US" altLang="en-US"/>
          </a:p>
        </p:txBody>
      </p:sp>
    </p:spTree>
    <p:extLst>
      <p:ext uri="{BB962C8B-B14F-4D97-AF65-F5344CB8AC3E}">
        <p14:creationId xmlns:p14="http://schemas.microsoft.com/office/powerpoint/2010/main" val="3975248482"/>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EAF8E871-0CC3-48A1-ADD0-DC37DE3C23C8}" type="slidenum">
              <a:rPr lang="en-US" altLang="en-US"/>
              <a:pPr>
                <a:defRPr/>
              </a:pPr>
              <a:t>‹#›</a:t>
            </a:fld>
            <a:endParaRPr lang="en-US" altLang="en-US"/>
          </a:p>
        </p:txBody>
      </p:sp>
    </p:spTree>
    <p:extLst>
      <p:ext uri="{BB962C8B-B14F-4D97-AF65-F5344CB8AC3E}">
        <p14:creationId xmlns:p14="http://schemas.microsoft.com/office/powerpoint/2010/main" val="642728188"/>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EC7051CA-BC21-4F63-9FC8-A02A3BA054DE}" type="slidenum">
              <a:rPr lang="en-US" altLang="en-US"/>
              <a:pPr>
                <a:defRPr/>
              </a:pPr>
              <a:t>‹#›</a:t>
            </a:fld>
            <a:endParaRPr lang="en-US" altLang="en-US"/>
          </a:p>
        </p:txBody>
      </p:sp>
    </p:spTree>
    <p:extLst>
      <p:ext uri="{BB962C8B-B14F-4D97-AF65-F5344CB8AC3E}">
        <p14:creationId xmlns:p14="http://schemas.microsoft.com/office/powerpoint/2010/main" val="500398718"/>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937A023-5107-4C00-9406-6FF7A5AECFCB}" type="slidenum">
              <a:rPr lang="en-US" altLang="en-US"/>
              <a:pPr>
                <a:defRPr/>
              </a:pPr>
              <a:t>‹#›</a:t>
            </a:fld>
            <a:endParaRPr lang="en-US" altLang="en-US"/>
          </a:p>
        </p:txBody>
      </p:sp>
    </p:spTree>
    <p:extLst>
      <p:ext uri="{BB962C8B-B14F-4D97-AF65-F5344CB8AC3E}">
        <p14:creationId xmlns:p14="http://schemas.microsoft.com/office/powerpoint/2010/main" val="788280217"/>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2.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Annual Report (Sample3)"/>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 y="0"/>
            <a:ext cx="28575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title"/>
          </p:nvPr>
        </p:nvSpPr>
        <p:spPr bwMode="auto">
          <a:xfrm>
            <a:off x="3790952" y="274638"/>
            <a:ext cx="7791449"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Rectangle 3"/>
          <p:cNvSpPr>
            <a:spLocks noGrp="1" noChangeArrowheads="1"/>
          </p:cNvSpPr>
          <p:nvPr>
            <p:ph type="body" idx="1"/>
          </p:nvPr>
        </p:nvSpPr>
        <p:spPr bwMode="auto">
          <a:xfrm>
            <a:off x="3215218" y="1600201"/>
            <a:ext cx="8367183"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2" name="Rectangle 4"/>
          <p:cNvSpPr>
            <a:spLocks noGrp="1" noChangeArrowheads="1"/>
          </p:cNvSpPr>
          <p:nvPr>
            <p:ph type="dt" sz="half" idx="2"/>
          </p:nvPr>
        </p:nvSpPr>
        <p:spPr bwMode="auto">
          <a:xfrm>
            <a:off x="334434" y="6381751"/>
            <a:ext cx="3456517" cy="3397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a:solidFill>
                  <a:schemeClr val="accent2"/>
                </a:solidFill>
                <a:latin typeface="+mn-lt"/>
              </a:defRPr>
            </a:lvl1pPr>
          </a:lstStyle>
          <a:p>
            <a:pPr>
              <a:defRPr/>
            </a:pPr>
            <a:endParaRPr lang="en-US"/>
          </a:p>
        </p:txBody>
      </p:sp>
      <p:sp>
        <p:nvSpPr>
          <p:cNvPr id="1029" name="Rectangle 5"/>
          <p:cNvSpPr>
            <a:spLocks noGrp="1" noChangeArrowheads="1"/>
          </p:cNvSpPr>
          <p:nvPr>
            <p:ph type="ftr" sz="quarter" idx="3"/>
          </p:nvPr>
        </p:nvSpPr>
        <p:spPr bwMode="auto">
          <a:xfrm>
            <a:off x="3888318" y="6381751"/>
            <a:ext cx="6335183" cy="3397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solidFill>
                  <a:schemeClr val="accent2"/>
                </a:solidFill>
                <a:latin typeface="+mn-lt"/>
              </a:defRPr>
            </a:lvl1pPr>
          </a:lstStyle>
          <a:p>
            <a:pPr>
              <a:defRPr/>
            </a:pPr>
            <a:endParaRPr lang="en-US"/>
          </a:p>
        </p:txBody>
      </p:sp>
      <p:sp>
        <p:nvSpPr>
          <p:cNvPr id="1030" name="Rectangle 6"/>
          <p:cNvSpPr>
            <a:spLocks noGrp="1" noChangeArrowheads="1"/>
          </p:cNvSpPr>
          <p:nvPr>
            <p:ph type="sldNum" sz="quarter" idx="4"/>
          </p:nvPr>
        </p:nvSpPr>
        <p:spPr bwMode="auto">
          <a:xfrm>
            <a:off x="10320867" y="6381751"/>
            <a:ext cx="1261533" cy="3397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a:solidFill>
                  <a:schemeClr val="accent2"/>
                </a:solidFill>
                <a:latin typeface="Arial" panose="020B0604020202020204" pitchFamily="34" charset="0"/>
              </a:defRPr>
            </a:lvl1pPr>
          </a:lstStyle>
          <a:p>
            <a:pPr>
              <a:defRPr/>
            </a:pPr>
            <a:fld id="{1A5D282C-851D-4917-B809-C6D93C4B3416}" type="slidenum">
              <a:rPr lang="en-US" altLang="en-US"/>
              <a:pPr>
                <a:defRPr/>
              </a:pPr>
              <a:t>‹#›</a:t>
            </a:fld>
            <a:endParaRPr lang="en-US" altLang="en-US"/>
          </a:p>
        </p:txBody>
      </p:sp>
      <p:sp>
        <p:nvSpPr>
          <p:cNvPr id="1032" name="Text Box 9"/>
          <p:cNvSpPr txBox="1">
            <a:spLocks noChangeArrowheads="1"/>
          </p:cNvSpPr>
          <p:nvPr/>
        </p:nvSpPr>
        <p:spPr bwMode="auto">
          <a:xfrm>
            <a:off x="190501" y="2058989"/>
            <a:ext cx="2190751" cy="954087"/>
          </a:xfrm>
          <a:prstGeom prst="rect">
            <a:avLst/>
          </a:prstGeom>
          <a:noFill/>
          <a:ln>
            <a:noFill/>
          </a:ln>
        </p:spPr>
        <p:txBody>
          <a:bodyPr>
            <a:spAutoFit/>
          </a:bodyPr>
          <a:lstStyle>
            <a:lvl1pPr>
              <a:defRPr sz="1600">
                <a:solidFill>
                  <a:schemeClr val="tx1"/>
                </a:solidFill>
                <a:latin typeface="Garamond" panose="02020404030301010803" pitchFamily="18" charset="0"/>
              </a:defRPr>
            </a:lvl1pPr>
            <a:lvl2pPr marL="742950" indent="-285750">
              <a:defRPr sz="1600">
                <a:solidFill>
                  <a:schemeClr val="tx1"/>
                </a:solidFill>
                <a:latin typeface="Garamond" panose="02020404030301010803" pitchFamily="18" charset="0"/>
              </a:defRPr>
            </a:lvl2pPr>
            <a:lvl3pPr marL="1143000" indent="-228600">
              <a:defRPr sz="1600">
                <a:solidFill>
                  <a:schemeClr val="tx1"/>
                </a:solidFill>
                <a:latin typeface="Garamond" panose="02020404030301010803" pitchFamily="18" charset="0"/>
              </a:defRPr>
            </a:lvl3pPr>
            <a:lvl4pPr marL="1600200" indent="-228600">
              <a:defRPr sz="1600">
                <a:solidFill>
                  <a:schemeClr val="tx1"/>
                </a:solidFill>
                <a:latin typeface="Garamond" panose="02020404030301010803" pitchFamily="18" charset="0"/>
              </a:defRPr>
            </a:lvl4pPr>
            <a:lvl5pPr marL="2057400" indent="-228600">
              <a:defRPr sz="1600">
                <a:solidFill>
                  <a:schemeClr val="tx1"/>
                </a:solidFill>
                <a:latin typeface="Garamond" panose="02020404030301010803" pitchFamily="18" charset="0"/>
              </a:defRPr>
            </a:lvl5pPr>
            <a:lvl6pPr marL="2514600" indent="-228600" eaLnBrk="0" fontAlgn="base" hangingPunct="0">
              <a:spcBef>
                <a:spcPct val="0"/>
              </a:spcBef>
              <a:spcAft>
                <a:spcPct val="0"/>
              </a:spcAft>
              <a:defRPr sz="1600">
                <a:solidFill>
                  <a:schemeClr val="tx1"/>
                </a:solidFill>
                <a:latin typeface="Garamond" panose="02020404030301010803" pitchFamily="18" charset="0"/>
              </a:defRPr>
            </a:lvl6pPr>
            <a:lvl7pPr marL="2971800" indent="-228600" eaLnBrk="0" fontAlgn="base" hangingPunct="0">
              <a:spcBef>
                <a:spcPct val="0"/>
              </a:spcBef>
              <a:spcAft>
                <a:spcPct val="0"/>
              </a:spcAft>
              <a:defRPr sz="1600">
                <a:solidFill>
                  <a:schemeClr val="tx1"/>
                </a:solidFill>
                <a:latin typeface="Garamond" panose="02020404030301010803" pitchFamily="18" charset="0"/>
              </a:defRPr>
            </a:lvl7pPr>
            <a:lvl8pPr marL="3429000" indent="-228600" eaLnBrk="0" fontAlgn="base" hangingPunct="0">
              <a:spcBef>
                <a:spcPct val="0"/>
              </a:spcBef>
              <a:spcAft>
                <a:spcPct val="0"/>
              </a:spcAft>
              <a:defRPr sz="1600">
                <a:solidFill>
                  <a:schemeClr val="tx1"/>
                </a:solidFill>
                <a:latin typeface="Garamond" panose="02020404030301010803" pitchFamily="18" charset="0"/>
              </a:defRPr>
            </a:lvl8pPr>
            <a:lvl9pPr marL="3886200" indent="-228600" eaLnBrk="0" fontAlgn="base" hangingPunct="0">
              <a:spcBef>
                <a:spcPct val="0"/>
              </a:spcBef>
              <a:spcAft>
                <a:spcPct val="0"/>
              </a:spcAft>
              <a:defRPr sz="1600">
                <a:solidFill>
                  <a:schemeClr val="tx1"/>
                </a:solidFill>
                <a:latin typeface="Garamond" panose="02020404030301010803" pitchFamily="18" charset="0"/>
              </a:defRPr>
            </a:lvl9pPr>
          </a:lstStyle>
          <a:p>
            <a:pPr eaLnBrk="1" hangingPunct="1">
              <a:defRPr/>
            </a:pPr>
            <a:r>
              <a:rPr lang="en-GB" sz="1400" b="1">
                <a:solidFill>
                  <a:srgbClr val="660066"/>
                </a:solidFill>
                <a:latin typeface="Arial" panose="020B0604020202020204" pitchFamily="34" charset="0"/>
              </a:rPr>
              <a:t>The</a:t>
            </a:r>
          </a:p>
          <a:p>
            <a:pPr eaLnBrk="1" hangingPunct="1">
              <a:defRPr/>
            </a:pPr>
            <a:r>
              <a:rPr lang="en-GB" sz="1400" b="1">
                <a:solidFill>
                  <a:srgbClr val="660066"/>
                </a:solidFill>
                <a:latin typeface="Arial" panose="020B0604020202020204" pitchFamily="34" charset="0"/>
              </a:rPr>
              <a:t>Ethics and</a:t>
            </a:r>
          </a:p>
          <a:p>
            <a:pPr eaLnBrk="1" hangingPunct="1">
              <a:defRPr/>
            </a:pPr>
            <a:r>
              <a:rPr lang="en-GB" sz="1400" b="1">
                <a:solidFill>
                  <a:srgbClr val="660066"/>
                </a:solidFill>
                <a:latin typeface="Arial" panose="020B0604020202020204" pitchFamily="34" charset="0"/>
              </a:rPr>
              <a:t>Anti-Corruption</a:t>
            </a:r>
          </a:p>
          <a:p>
            <a:pPr eaLnBrk="1" hangingPunct="1">
              <a:defRPr/>
            </a:pPr>
            <a:r>
              <a:rPr lang="en-GB" sz="1400" b="1">
                <a:solidFill>
                  <a:srgbClr val="660066"/>
                </a:solidFill>
                <a:latin typeface="Arial" panose="020B0604020202020204" pitchFamily="34" charset="0"/>
              </a:rPr>
              <a:t>Commission</a:t>
            </a:r>
            <a:endParaRPr lang="en-US" sz="1400" b="1">
              <a:solidFill>
                <a:srgbClr val="660066"/>
              </a:solidFill>
              <a:latin typeface="Arial" panose="020B0604020202020204" pitchFamily="34" charset="0"/>
            </a:endParaRPr>
          </a:p>
        </p:txBody>
      </p:sp>
      <p:pic>
        <p:nvPicPr>
          <p:cNvPr id="1033" name="Picture 2"/>
          <p:cNvPicPr>
            <a:picLocks noChangeAspect="1" noChangeArrowheads="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190501" y="928688"/>
            <a:ext cx="1335617"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4328982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hf sldNum="0" hdr="0" ftr="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Annual Report (Sample3)"/>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 y="0"/>
            <a:ext cx="28575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title"/>
          </p:nvPr>
        </p:nvSpPr>
        <p:spPr bwMode="auto">
          <a:xfrm>
            <a:off x="3790952" y="274638"/>
            <a:ext cx="7791449"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8" name="Rectangle 3"/>
          <p:cNvSpPr>
            <a:spLocks noGrp="1" noChangeArrowheads="1"/>
          </p:cNvSpPr>
          <p:nvPr>
            <p:ph type="body" idx="1"/>
          </p:nvPr>
        </p:nvSpPr>
        <p:spPr bwMode="auto">
          <a:xfrm>
            <a:off x="3215218" y="1600201"/>
            <a:ext cx="8367183"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Rectangle 4"/>
          <p:cNvSpPr>
            <a:spLocks noGrp="1" noChangeArrowheads="1"/>
          </p:cNvSpPr>
          <p:nvPr>
            <p:ph type="dt" sz="half" idx="2"/>
          </p:nvPr>
        </p:nvSpPr>
        <p:spPr bwMode="auto">
          <a:xfrm>
            <a:off x="334434" y="6381751"/>
            <a:ext cx="3456517" cy="3397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solidFill>
                  <a:schemeClr val="accent2"/>
                </a:solidFill>
                <a:latin typeface="+mn-lt"/>
                <a:cs typeface="+mn-cs"/>
              </a:defRPr>
            </a:lvl1pPr>
          </a:lstStyle>
          <a:p>
            <a:pPr fontAlgn="base">
              <a:spcBef>
                <a:spcPct val="0"/>
              </a:spcBef>
              <a:spcAft>
                <a:spcPct val="0"/>
              </a:spcAft>
              <a:defRPr/>
            </a:pPr>
            <a:fld id="{6CA0F696-4957-4296-A44A-B75EAA96C145}" type="datetime4">
              <a:rPr lang="en-US" smtClean="0">
                <a:solidFill>
                  <a:srgbClr val="333399"/>
                </a:solidFill>
              </a:rPr>
              <a:t>November 18, 2024</a:t>
            </a:fld>
            <a:endParaRPr lang="en-US" dirty="0">
              <a:solidFill>
                <a:srgbClr val="333399"/>
              </a:solidFill>
            </a:endParaRPr>
          </a:p>
        </p:txBody>
      </p:sp>
      <p:sp>
        <p:nvSpPr>
          <p:cNvPr id="1029" name="Rectangle 5"/>
          <p:cNvSpPr>
            <a:spLocks noGrp="1" noChangeArrowheads="1"/>
          </p:cNvSpPr>
          <p:nvPr>
            <p:ph type="ftr" sz="quarter" idx="3"/>
          </p:nvPr>
        </p:nvSpPr>
        <p:spPr bwMode="auto">
          <a:xfrm>
            <a:off x="3888318" y="6381751"/>
            <a:ext cx="6335183" cy="3397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smtClean="0">
                <a:solidFill>
                  <a:schemeClr val="accent2"/>
                </a:solidFill>
                <a:latin typeface="Arial" charset="0"/>
                <a:cs typeface="+mn-cs"/>
              </a:defRPr>
            </a:lvl1pPr>
          </a:lstStyle>
          <a:p>
            <a:pPr fontAlgn="base">
              <a:spcBef>
                <a:spcPct val="0"/>
              </a:spcBef>
              <a:spcAft>
                <a:spcPct val="0"/>
              </a:spcAft>
              <a:defRPr/>
            </a:pPr>
            <a:r>
              <a:rPr lang="en-US">
                <a:solidFill>
                  <a:srgbClr val="333399"/>
                </a:solidFill>
              </a:rPr>
              <a:t>“Tuangamize ufisadi, tuijenge Kenya”</a:t>
            </a:r>
          </a:p>
        </p:txBody>
      </p:sp>
      <p:sp>
        <p:nvSpPr>
          <p:cNvPr id="1030" name="Rectangle 6"/>
          <p:cNvSpPr>
            <a:spLocks noGrp="1" noChangeArrowheads="1"/>
          </p:cNvSpPr>
          <p:nvPr>
            <p:ph type="sldNum" sz="quarter" idx="4"/>
          </p:nvPr>
        </p:nvSpPr>
        <p:spPr bwMode="auto">
          <a:xfrm>
            <a:off x="10320867" y="6381751"/>
            <a:ext cx="1261533" cy="3397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solidFill>
                  <a:schemeClr val="accent2"/>
                </a:solidFill>
                <a:latin typeface="Arial" panose="020B0604020202020204" pitchFamily="34" charset="0"/>
              </a:defRPr>
            </a:lvl1pPr>
          </a:lstStyle>
          <a:p>
            <a:pPr fontAlgn="base">
              <a:spcBef>
                <a:spcPct val="0"/>
              </a:spcBef>
              <a:spcAft>
                <a:spcPct val="0"/>
              </a:spcAft>
            </a:pPr>
            <a:fld id="{D36E8385-2079-46F0-9493-E8ABBDEFCEC0}" type="slidenum">
              <a:rPr lang="en-US">
                <a:solidFill>
                  <a:srgbClr val="333399"/>
                </a:solidFill>
                <a:cs typeface="Arial" panose="020B0604020202020204" pitchFamily="34" charset="0"/>
              </a:rPr>
              <a:pPr fontAlgn="base">
                <a:spcBef>
                  <a:spcPct val="0"/>
                </a:spcBef>
                <a:spcAft>
                  <a:spcPct val="0"/>
                </a:spcAft>
              </a:pPr>
              <a:t>‹#›</a:t>
            </a:fld>
            <a:endParaRPr lang="en-US">
              <a:solidFill>
                <a:srgbClr val="333399"/>
              </a:solidFill>
              <a:cs typeface="Arial" panose="020B0604020202020204" pitchFamily="34" charset="0"/>
            </a:endParaRPr>
          </a:p>
        </p:txBody>
      </p:sp>
      <p:sp>
        <p:nvSpPr>
          <p:cNvPr id="1033" name="Text Box 9"/>
          <p:cNvSpPr txBox="1">
            <a:spLocks noChangeArrowheads="1"/>
          </p:cNvSpPr>
          <p:nvPr/>
        </p:nvSpPr>
        <p:spPr bwMode="auto">
          <a:xfrm>
            <a:off x="190501" y="2058989"/>
            <a:ext cx="2190751" cy="954087"/>
          </a:xfrm>
          <a:prstGeom prst="rect">
            <a:avLst/>
          </a:prstGeom>
          <a:noFill/>
          <a:ln w="9525">
            <a:noFill/>
            <a:miter lim="800000"/>
            <a:headEnd/>
            <a:tailEnd/>
          </a:ln>
          <a:effectLst/>
        </p:spPr>
        <p:txBody>
          <a:bodyPr>
            <a:spAutoFit/>
          </a:bodyPr>
          <a:lstStyle/>
          <a:p>
            <a:pPr fontAlgn="base">
              <a:spcBef>
                <a:spcPct val="0"/>
              </a:spcBef>
              <a:spcAft>
                <a:spcPct val="0"/>
              </a:spcAft>
              <a:defRPr/>
            </a:pPr>
            <a:r>
              <a:rPr lang="en-GB" sz="1400" b="1" dirty="0">
                <a:solidFill>
                  <a:srgbClr val="660066"/>
                </a:solidFill>
              </a:rPr>
              <a:t>The</a:t>
            </a:r>
          </a:p>
          <a:p>
            <a:pPr fontAlgn="base">
              <a:spcBef>
                <a:spcPct val="0"/>
              </a:spcBef>
              <a:spcAft>
                <a:spcPct val="0"/>
              </a:spcAft>
              <a:defRPr/>
            </a:pPr>
            <a:r>
              <a:rPr lang="en-GB" sz="1400" b="1" dirty="0">
                <a:solidFill>
                  <a:srgbClr val="660066"/>
                </a:solidFill>
              </a:rPr>
              <a:t>Ethics and</a:t>
            </a:r>
          </a:p>
          <a:p>
            <a:pPr fontAlgn="base">
              <a:spcBef>
                <a:spcPct val="0"/>
              </a:spcBef>
              <a:spcAft>
                <a:spcPct val="0"/>
              </a:spcAft>
              <a:defRPr/>
            </a:pPr>
            <a:r>
              <a:rPr lang="en-GB" sz="1400" b="1" dirty="0">
                <a:solidFill>
                  <a:srgbClr val="660066"/>
                </a:solidFill>
              </a:rPr>
              <a:t>Anti-Corruption</a:t>
            </a:r>
          </a:p>
          <a:p>
            <a:pPr fontAlgn="base">
              <a:spcBef>
                <a:spcPct val="0"/>
              </a:spcBef>
              <a:spcAft>
                <a:spcPct val="0"/>
              </a:spcAft>
              <a:defRPr/>
            </a:pPr>
            <a:r>
              <a:rPr lang="en-GB" sz="1400" b="1" dirty="0">
                <a:solidFill>
                  <a:srgbClr val="660066"/>
                </a:solidFill>
              </a:rPr>
              <a:t>Commission</a:t>
            </a:r>
            <a:endParaRPr lang="en-US" sz="1400" b="1" dirty="0">
              <a:solidFill>
                <a:srgbClr val="660066"/>
              </a:solidFill>
            </a:endParaRPr>
          </a:p>
        </p:txBody>
      </p:sp>
      <p:pic>
        <p:nvPicPr>
          <p:cNvPr id="3" name="Picture 2"/>
          <p:cNvPicPr>
            <a:picLocks noChangeAspect="1" noChangeArrowheads="1"/>
          </p:cNvPicPr>
          <p:nvPr userDrawn="1"/>
        </p:nvPicPr>
        <p:blipFill>
          <a:blip r:embed="rId15" cstate="print">
            <a:extLst>
              <a:ext uri="{28A0092B-C50C-407E-A947-70E740481C1C}">
                <a14:useLocalDpi xmlns:a14="http://schemas.microsoft.com/office/drawing/2010/main" val="0"/>
              </a:ext>
            </a:extLst>
          </a:blip>
          <a:srcRect/>
          <a:stretch>
            <a:fillRect/>
          </a:stretch>
        </p:blipFill>
        <p:spPr bwMode="auto">
          <a:xfrm>
            <a:off x="190501" y="928688"/>
            <a:ext cx="1335617"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5933669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Lst>
  <p:transition spd="slow">
    <p:circle/>
  </p:transition>
  <p:hf hdr="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idx="4294967295"/>
          </p:nvPr>
        </p:nvSpPr>
        <p:spPr>
          <a:xfrm>
            <a:off x="2676293" y="692150"/>
            <a:ext cx="8809854" cy="5329238"/>
          </a:xfrm>
        </p:spPr>
        <p:txBody>
          <a:bodyPr/>
          <a:lstStyle/>
          <a:p>
            <a:br>
              <a:rPr lang="en-GB" altLang="en-US" sz="3600" b="1" dirty="0">
                <a:solidFill>
                  <a:srgbClr val="660066"/>
                </a:solidFill>
              </a:rPr>
            </a:br>
            <a:br>
              <a:rPr lang="en-GB" altLang="en-US" sz="3600" b="1" dirty="0">
                <a:solidFill>
                  <a:srgbClr val="660066"/>
                </a:solidFill>
              </a:rPr>
            </a:br>
            <a:br>
              <a:rPr lang="en-GB" altLang="en-US" sz="3600" b="1" dirty="0">
                <a:solidFill>
                  <a:srgbClr val="660066"/>
                </a:solidFill>
              </a:rPr>
            </a:br>
            <a:r>
              <a:rPr lang="en-GB" altLang="en-US" sz="3200" b="1" dirty="0">
                <a:solidFill>
                  <a:schemeClr val="tx1"/>
                </a:solidFill>
                <a:latin typeface="Goudy Old Style" panose="02020502050305020303" pitchFamily="18" charset="0"/>
              </a:rPr>
              <a:t>Case Study on Corruption and Money Laundering: A  Kenyan perspective</a:t>
            </a:r>
            <a:br>
              <a:rPr lang="en-GB" altLang="en-US" sz="3600" b="1" dirty="0">
                <a:solidFill>
                  <a:srgbClr val="660066"/>
                </a:solidFill>
                <a:latin typeface="Goudy Old Style" panose="02020502050305020303" pitchFamily="18" charset="0"/>
              </a:rPr>
            </a:br>
            <a:br>
              <a:rPr lang="en-GB" altLang="en-US" sz="3600" b="1" dirty="0">
                <a:solidFill>
                  <a:srgbClr val="660066"/>
                </a:solidFill>
                <a:latin typeface="Goudy Old Style" panose="02020502050305020303" pitchFamily="18" charset="0"/>
              </a:rPr>
            </a:br>
            <a:r>
              <a:rPr lang="en-GB" altLang="en-US" sz="2400" b="1" i="1" dirty="0">
                <a:solidFill>
                  <a:srgbClr val="660066"/>
                </a:solidFill>
                <a:latin typeface="Goudy Old Style" panose="02020502050305020303" pitchFamily="18" charset="0"/>
              </a:rPr>
              <a:t>Presented by:</a:t>
            </a:r>
            <a:br>
              <a:rPr lang="en-GB" altLang="en-US" sz="2400" b="1" i="1" dirty="0">
                <a:solidFill>
                  <a:srgbClr val="660066"/>
                </a:solidFill>
                <a:latin typeface="Goudy Old Style" panose="02020502050305020303" pitchFamily="18" charset="0"/>
              </a:rPr>
            </a:br>
            <a:r>
              <a:rPr lang="en-US" altLang="en-US" sz="2400" b="1" dirty="0">
                <a:solidFill>
                  <a:srgbClr val="000066"/>
                </a:solidFill>
                <a:latin typeface="Goudy Old Style" panose="02020502050305020303" pitchFamily="18" charset="0"/>
              </a:rPr>
              <a:t>Cynthia </a:t>
            </a:r>
            <a:r>
              <a:rPr lang="en-US" altLang="en-US" sz="2400" b="1" dirty="0" err="1">
                <a:solidFill>
                  <a:srgbClr val="000066"/>
                </a:solidFill>
                <a:latin typeface="Goudy Old Style" panose="02020502050305020303" pitchFamily="18" charset="0"/>
              </a:rPr>
              <a:t>Nyambura</a:t>
            </a:r>
            <a:r>
              <a:rPr lang="en-US" altLang="en-US" sz="2400" b="1" dirty="0">
                <a:solidFill>
                  <a:srgbClr val="000066"/>
                </a:solidFill>
                <a:latin typeface="Goudy Old Style" panose="02020502050305020303" pitchFamily="18" charset="0"/>
              </a:rPr>
              <a:t> Gichuki</a:t>
            </a:r>
            <a:br>
              <a:rPr lang="en-US" altLang="en-US" sz="2400" b="1" dirty="0">
                <a:solidFill>
                  <a:srgbClr val="000066"/>
                </a:solidFill>
                <a:latin typeface="Goudy Old Style" panose="02020502050305020303" pitchFamily="18" charset="0"/>
              </a:rPr>
            </a:br>
            <a:r>
              <a:rPr lang="en-US" altLang="en-US" sz="2400" b="1" dirty="0">
                <a:solidFill>
                  <a:srgbClr val="000066"/>
                </a:solidFill>
                <a:latin typeface="Goudy Old Style" panose="02020502050305020303" pitchFamily="18" charset="0"/>
              </a:rPr>
              <a:t>Legal Officer/Investigator, </a:t>
            </a:r>
            <a:br>
              <a:rPr lang="en-US" altLang="en-US" sz="2400" b="1" dirty="0">
                <a:solidFill>
                  <a:srgbClr val="000066"/>
                </a:solidFill>
                <a:latin typeface="Goudy Old Style" panose="02020502050305020303" pitchFamily="18" charset="0"/>
              </a:rPr>
            </a:br>
            <a:r>
              <a:rPr lang="en-US" altLang="en-US" sz="2400" b="1" dirty="0">
                <a:solidFill>
                  <a:srgbClr val="000066"/>
                </a:solidFill>
                <a:latin typeface="Goudy Old Style" panose="02020502050305020303" pitchFamily="18" charset="0"/>
              </a:rPr>
              <a:t>Ethics and Anti-Corruption Commission</a:t>
            </a:r>
            <a:br>
              <a:rPr lang="en-US" altLang="en-US" sz="2400" b="1" dirty="0">
                <a:solidFill>
                  <a:srgbClr val="000066"/>
                </a:solidFill>
                <a:latin typeface="Goudy Old Style" panose="02020502050305020303" pitchFamily="18" charset="0"/>
              </a:rPr>
            </a:br>
            <a:br>
              <a:rPr lang="en-GB" altLang="en-US" sz="2400" b="1" i="1" dirty="0">
                <a:solidFill>
                  <a:srgbClr val="660066"/>
                </a:solidFill>
                <a:latin typeface="Goudy Old Style" panose="02020502050305020303" pitchFamily="18" charset="0"/>
              </a:rPr>
            </a:br>
            <a:r>
              <a:rPr lang="en-GB" altLang="en-US" sz="2400" b="1" i="1" dirty="0">
                <a:solidFill>
                  <a:srgbClr val="660066"/>
                </a:solidFill>
                <a:latin typeface="Goudy Old Style" panose="02020502050305020303" pitchFamily="18" charset="0"/>
              </a:rPr>
              <a:t>At the:</a:t>
            </a:r>
            <a:br>
              <a:rPr lang="en-GB" altLang="en-US" sz="2400" b="1" dirty="0">
                <a:solidFill>
                  <a:srgbClr val="000066"/>
                </a:solidFill>
                <a:latin typeface="Goudy Old Style" panose="02020502050305020303" pitchFamily="18" charset="0"/>
              </a:rPr>
            </a:br>
            <a:r>
              <a:rPr lang="en-US" altLang="en-US" sz="2400" b="1" dirty="0">
                <a:solidFill>
                  <a:srgbClr val="000066"/>
                </a:solidFill>
                <a:latin typeface="Goudy Old Style" panose="02020502050305020303" pitchFamily="18" charset="0"/>
              </a:rPr>
              <a:t>OECD AFRICA ACADEMY FOR TAX AND FINANCIAL CRIME INVESTIGATION</a:t>
            </a:r>
            <a:br>
              <a:rPr lang="en-US" altLang="en-US" sz="2400" b="1" dirty="0">
                <a:solidFill>
                  <a:srgbClr val="000066"/>
                </a:solidFill>
                <a:latin typeface="Goudy Old Style" panose="02020502050305020303" pitchFamily="18" charset="0"/>
              </a:rPr>
            </a:br>
            <a:r>
              <a:rPr lang="en-US" altLang="en-US" sz="2400" b="1" dirty="0">
                <a:solidFill>
                  <a:srgbClr val="000066"/>
                </a:solidFill>
                <a:latin typeface="Goudy Old Style" panose="02020502050305020303" pitchFamily="18" charset="0"/>
              </a:rPr>
              <a:t>Managing Financial Investigations (Intermediate) </a:t>
            </a:r>
            <a:r>
              <a:rPr lang="en-US" altLang="en-US" sz="2400" b="1" dirty="0" err="1">
                <a:solidFill>
                  <a:srgbClr val="000066"/>
                </a:solidFill>
                <a:latin typeface="Goudy Old Style" panose="02020502050305020303" pitchFamily="18" charset="0"/>
              </a:rPr>
              <a:t>Programme</a:t>
            </a:r>
            <a:br>
              <a:rPr lang="en-US" altLang="en-US" sz="2400" b="1" dirty="0">
                <a:solidFill>
                  <a:srgbClr val="000066"/>
                </a:solidFill>
                <a:latin typeface="Goudy Old Style" panose="02020502050305020303" pitchFamily="18" charset="0"/>
              </a:rPr>
            </a:br>
            <a:r>
              <a:rPr lang="en-US" altLang="en-US" sz="2400" b="1" dirty="0">
                <a:solidFill>
                  <a:srgbClr val="000066"/>
                </a:solidFill>
                <a:latin typeface="Goudy Old Style" panose="02020502050305020303" pitchFamily="18" charset="0"/>
              </a:rPr>
              <a:t>4-15 November 2024</a:t>
            </a:r>
            <a:br>
              <a:rPr lang="en-GB" altLang="en-US" sz="2400" b="1" dirty="0">
                <a:solidFill>
                  <a:srgbClr val="000066"/>
                </a:solidFill>
              </a:rPr>
            </a:br>
            <a:br>
              <a:rPr lang="en-GB" altLang="en-US" sz="2400" b="1" dirty="0">
                <a:solidFill>
                  <a:srgbClr val="000066"/>
                </a:solidFill>
              </a:rPr>
            </a:br>
            <a:br>
              <a:rPr lang="en-GB" altLang="en-US" sz="2400" b="1" i="1" dirty="0">
                <a:solidFill>
                  <a:srgbClr val="660066"/>
                </a:solidFill>
              </a:rPr>
            </a:br>
            <a:br>
              <a:rPr lang="en-US" altLang="en-US" sz="2400" b="1" i="1" dirty="0">
                <a:solidFill>
                  <a:srgbClr val="000066"/>
                </a:solidFill>
              </a:rPr>
            </a:br>
            <a:endParaRPr lang="en-US" altLang="en-US" sz="2400" b="1" i="1" dirty="0">
              <a:solidFill>
                <a:srgbClr val="000066"/>
              </a:solidFill>
            </a:endParaRPr>
          </a:p>
        </p:txBody>
      </p:sp>
      <p:sp>
        <p:nvSpPr>
          <p:cNvPr id="3" name="Footer Placeholder 4"/>
          <p:cNvSpPr txBox="1">
            <a:spLocks/>
          </p:cNvSpPr>
          <p:nvPr/>
        </p:nvSpPr>
        <p:spPr>
          <a:xfrm>
            <a:off x="4877314" y="6236382"/>
            <a:ext cx="6335183" cy="3397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dirty="0" err="1">
                <a:solidFill>
                  <a:srgbClr val="333399"/>
                </a:solidFill>
              </a:rPr>
              <a:t>Tuangamize</a:t>
            </a:r>
            <a:r>
              <a:rPr lang="en-US" dirty="0">
                <a:solidFill>
                  <a:srgbClr val="333399"/>
                </a:solidFill>
              </a:rPr>
              <a:t> </a:t>
            </a:r>
            <a:r>
              <a:rPr lang="en-US" dirty="0" err="1">
                <a:solidFill>
                  <a:srgbClr val="333399"/>
                </a:solidFill>
              </a:rPr>
              <a:t>ufisadi</a:t>
            </a:r>
            <a:r>
              <a:rPr lang="en-US" dirty="0">
                <a:solidFill>
                  <a:srgbClr val="333399"/>
                </a:solidFill>
              </a:rPr>
              <a:t> </a:t>
            </a:r>
            <a:r>
              <a:rPr lang="en-US" dirty="0" err="1">
                <a:solidFill>
                  <a:srgbClr val="333399"/>
                </a:solidFill>
              </a:rPr>
              <a:t>tuijenge</a:t>
            </a:r>
            <a:r>
              <a:rPr lang="en-US" dirty="0">
                <a:solidFill>
                  <a:srgbClr val="333399"/>
                </a:solidFill>
              </a:rPr>
              <a:t> Kenya </a:t>
            </a:r>
          </a:p>
        </p:txBody>
      </p:sp>
      <p:sp>
        <p:nvSpPr>
          <p:cNvPr id="4" name="Date Placeholder 3"/>
          <p:cNvSpPr txBox="1">
            <a:spLocks/>
          </p:cNvSpPr>
          <p:nvPr/>
        </p:nvSpPr>
        <p:spPr>
          <a:xfrm>
            <a:off x="334434" y="6381751"/>
            <a:ext cx="3456517" cy="3397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F55A27DA-AFBE-480E-8298-78D837E895B2}" type="datetime2">
              <a:rPr lang="en-GB" smtClean="0">
                <a:solidFill>
                  <a:srgbClr val="333399"/>
                </a:solidFill>
              </a:rPr>
              <a:pPr>
                <a:defRPr/>
              </a:pPr>
              <a:t>Monday, 18 November 2024</a:t>
            </a:fld>
            <a:endParaRPr lang="en-US" dirty="0">
              <a:solidFill>
                <a:srgbClr val="333399"/>
              </a:solidFill>
            </a:endParaRPr>
          </a:p>
        </p:txBody>
      </p:sp>
    </p:spTree>
    <p:extLst>
      <p:ext uri="{BB962C8B-B14F-4D97-AF65-F5344CB8AC3E}">
        <p14:creationId xmlns:p14="http://schemas.microsoft.com/office/powerpoint/2010/main" val="3080772091"/>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536095-F25C-4DCF-A1A7-C1F2B3100197}"/>
              </a:ext>
            </a:extLst>
          </p:cNvPr>
          <p:cNvSpPr>
            <a:spLocks noGrp="1"/>
          </p:cNvSpPr>
          <p:nvPr>
            <p:ph type="title"/>
          </p:nvPr>
        </p:nvSpPr>
        <p:spPr>
          <a:xfrm>
            <a:off x="3790952" y="274638"/>
            <a:ext cx="7791449" cy="892010"/>
          </a:xfrm>
        </p:spPr>
        <p:txBody>
          <a:bodyPr/>
          <a:lstStyle/>
          <a:p>
            <a:r>
              <a:rPr lang="en-US" sz="3200" b="1" dirty="0">
                <a:solidFill>
                  <a:srgbClr val="7030A0"/>
                </a:solidFill>
                <a:latin typeface="Goudy Old Style" panose="02020502050305020303" pitchFamily="18" charset="0"/>
              </a:rPr>
              <a:t>Objectives of Investigations</a:t>
            </a:r>
          </a:p>
        </p:txBody>
      </p:sp>
      <p:sp>
        <p:nvSpPr>
          <p:cNvPr id="3" name="Content Placeholder 2">
            <a:extLst>
              <a:ext uri="{FF2B5EF4-FFF2-40B4-BE49-F238E27FC236}">
                <a16:creationId xmlns:a16="http://schemas.microsoft.com/office/drawing/2014/main" id="{ED9F3AF1-829E-4BD6-AA71-ADF67961E467}"/>
              </a:ext>
            </a:extLst>
          </p:cNvPr>
          <p:cNvSpPr>
            <a:spLocks noGrp="1"/>
          </p:cNvSpPr>
          <p:nvPr>
            <p:ph idx="1"/>
          </p:nvPr>
        </p:nvSpPr>
        <p:spPr>
          <a:xfrm>
            <a:off x="2610677" y="1093076"/>
            <a:ext cx="9343758" cy="5288675"/>
          </a:xfrm>
        </p:spPr>
        <p:txBody>
          <a:bodyPr/>
          <a:lstStyle/>
          <a:p>
            <a:pPr lvl="0" algn="just"/>
            <a:r>
              <a:rPr lang="en-GB" sz="2400" dirty="0">
                <a:latin typeface="Goudy Old Style" panose="02020502050305020303" pitchFamily="18" charset="0"/>
              </a:rPr>
              <a:t>Establish whether there was loss of public funds at County.  </a:t>
            </a:r>
          </a:p>
          <a:p>
            <a:pPr marL="0" lvl="0" indent="0" algn="just">
              <a:buNone/>
            </a:pPr>
            <a:endParaRPr lang="en-GB" sz="1100" dirty="0">
              <a:latin typeface="Goudy Old Style" panose="02020502050305020303" pitchFamily="18" charset="0"/>
            </a:endParaRPr>
          </a:p>
          <a:p>
            <a:pPr algn="just"/>
            <a:r>
              <a:rPr lang="en-GB" sz="2400" dirty="0">
                <a:latin typeface="Goudy Old Style" panose="02020502050305020303" pitchFamily="18" charset="0"/>
              </a:rPr>
              <a:t>Establish the directors of the companies and their relationship. </a:t>
            </a:r>
          </a:p>
          <a:p>
            <a:pPr marL="0" indent="0" algn="just">
              <a:buNone/>
            </a:pPr>
            <a:endParaRPr lang="en-GB" sz="1100" dirty="0">
              <a:latin typeface="Goudy Old Style" panose="02020502050305020303" pitchFamily="18" charset="0"/>
            </a:endParaRPr>
          </a:p>
          <a:p>
            <a:pPr lvl="0" algn="just"/>
            <a:r>
              <a:rPr lang="en-GB" sz="2400" dirty="0">
                <a:latin typeface="Goudy Old Style" panose="02020502050305020303" pitchFamily="18" charset="0"/>
              </a:rPr>
              <a:t>Establish audit trail of the monies paid to the suspect companies that traded with County. </a:t>
            </a:r>
          </a:p>
          <a:p>
            <a:pPr lvl="0" algn="just"/>
            <a:endParaRPr lang="en-GB" sz="1100" dirty="0">
              <a:latin typeface="Goudy Old Style" panose="02020502050305020303" pitchFamily="18" charset="0"/>
            </a:endParaRPr>
          </a:p>
          <a:p>
            <a:pPr lvl="0" algn="just"/>
            <a:r>
              <a:rPr lang="en-GB" sz="2400" dirty="0">
                <a:latin typeface="Goudy Old Style" panose="02020502050305020303" pitchFamily="18" charset="0"/>
              </a:rPr>
              <a:t>Establish whether </a:t>
            </a:r>
            <a:r>
              <a:rPr lang="en-US" sz="2400" dirty="0">
                <a:latin typeface="Goudy Old Style" panose="02020502050305020303" pitchFamily="18" charset="0"/>
              </a:rPr>
              <a:t>any undue benefits accrued to any public official either directly or indirectly</a:t>
            </a:r>
            <a:r>
              <a:rPr lang="en-GB" sz="2400" dirty="0">
                <a:latin typeface="Goudy Old Style" panose="02020502050305020303" pitchFamily="18" charset="0"/>
              </a:rPr>
              <a:t>.</a:t>
            </a:r>
          </a:p>
          <a:p>
            <a:pPr marL="0" indent="0" algn="just">
              <a:buNone/>
            </a:pPr>
            <a:endParaRPr lang="en-GB" sz="1100" dirty="0">
              <a:latin typeface="Goudy Old Style" panose="02020502050305020303" pitchFamily="18" charset="0"/>
            </a:endParaRPr>
          </a:p>
          <a:p>
            <a:pPr lvl="0" algn="just"/>
            <a:r>
              <a:rPr lang="en-GB" sz="2400" dirty="0">
                <a:latin typeface="Goudy Old Style" panose="02020502050305020303" pitchFamily="18" charset="0"/>
              </a:rPr>
              <a:t>Identify offences committed and the culpable persons.  </a:t>
            </a:r>
          </a:p>
          <a:p>
            <a:pPr lvl="0" algn="just"/>
            <a:endParaRPr lang="en-GB" sz="1100" dirty="0">
              <a:latin typeface="Goudy Old Style" panose="02020502050305020303" pitchFamily="18" charset="0"/>
            </a:endParaRPr>
          </a:p>
          <a:p>
            <a:pPr lvl="0" algn="just"/>
            <a:r>
              <a:rPr lang="en-GB" sz="2400" dirty="0">
                <a:latin typeface="Goudy Old Style" panose="02020502050305020303" pitchFamily="18" charset="0"/>
              </a:rPr>
              <a:t>Identify properties suspected to have been purchased from these proceeds for possible recoveries.</a:t>
            </a:r>
            <a:endParaRPr lang="en-US" sz="2400" dirty="0">
              <a:latin typeface="Goudy Old Style" panose="02020502050305020303" pitchFamily="18" charset="0"/>
            </a:endParaRPr>
          </a:p>
        </p:txBody>
      </p:sp>
      <p:sp>
        <p:nvSpPr>
          <p:cNvPr id="4" name="Date Placeholder 3">
            <a:extLst>
              <a:ext uri="{FF2B5EF4-FFF2-40B4-BE49-F238E27FC236}">
                <a16:creationId xmlns:a16="http://schemas.microsoft.com/office/drawing/2014/main" id="{B838268F-2D76-48CE-B531-6F00B0325FF3}"/>
              </a:ext>
            </a:extLst>
          </p:cNvPr>
          <p:cNvSpPr>
            <a:spLocks noGrp="1"/>
          </p:cNvSpPr>
          <p:nvPr>
            <p:ph type="dt" sz="half" idx="10"/>
          </p:nvPr>
        </p:nvSpPr>
        <p:spPr/>
        <p:txBody>
          <a:bodyPr/>
          <a:lstStyle/>
          <a:p>
            <a:pPr>
              <a:defRPr/>
            </a:pPr>
            <a:fld id="{F55A27DA-AFBE-480E-8298-78D837E895B2}" type="datetime2">
              <a:rPr lang="en-GB" smtClean="0">
                <a:solidFill>
                  <a:srgbClr val="333399"/>
                </a:solidFill>
              </a:rPr>
              <a:pPr>
                <a:defRPr/>
              </a:pPr>
              <a:t>Monday, 18 November 2024</a:t>
            </a:fld>
            <a:endParaRPr lang="en-US" dirty="0">
              <a:solidFill>
                <a:srgbClr val="333399"/>
              </a:solidFill>
            </a:endParaRPr>
          </a:p>
        </p:txBody>
      </p:sp>
      <p:sp>
        <p:nvSpPr>
          <p:cNvPr id="5" name="Footer Placeholder 4">
            <a:extLst>
              <a:ext uri="{FF2B5EF4-FFF2-40B4-BE49-F238E27FC236}">
                <a16:creationId xmlns:a16="http://schemas.microsoft.com/office/drawing/2014/main" id="{421F0767-161A-410E-83B1-8C4C2D5AB158}"/>
              </a:ext>
            </a:extLst>
          </p:cNvPr>
          <p:cNvSpPr>
            <a:spLocks noGrp="1"/>
          </p:cNvSpPr>
          <p:nvPr>
            <p:ph type="ftr" sz="quarter" idx="11"/>
          </p:nvPr>
        </p:nvSpPr>
        <p:spPr/>
        <p:txBody>
          <a:bodyPr/>
          <a:lstStyle/>
          <a:p>
            <a:r>
              <a:rPr lang="en-US" b="1" i="1" dirty="0">
                <a:solidFill>
                  <a:srgbClr val="333399"/>
                </a:solidFill>
                <a:latin typeface="Arial" panose="020B0604020202020204" pitchFamily="34" charset="0"/>
              </a:rPr>
              <a:t>“</a:t>
            </a:r>
            <a:r>
              <a:rPr lang="en-US" b="1" i="1" dirty="0" err="1">
                <a:solidFill>
                  <a:srgbClr val="333399"/>
                </a:solidFill>
                <a:latin typeface="Arial" panose="020B0604020202020204" pitchFamily="34" charset="0"/>
              </a:rPr>
              <a:t>Tuangamize</a:t>
            </a:r>
            <a:r>
              <a:rPr lang="en-US" b="1" i="1" dirty="0">
                <a:solidFill>
                  <a:srgbClr val="333399"/>
                </a:solidFill>
                <a:latin typeface="Arial" panose="020B0604020202020204" pitchFamily="34" charset="0"/>
              </a:rPr>
              <a:t> </a:t>
            </a:r>
            <a:r>
              <a:rPr lang="en-US" b="1" i="1" dirty="0" err="1">
                <a:solidFill>
                  <a:srgbClr val="333399"/>
                </a:solidFill>
                <a:latin typeface="Arial" panose="020B0604020202020204" pitchFamily="34" charset="0"/>
              </a:rPr>
              <a:t>ufisadi</a:t>
            </a:r>
            <a:r>
              <a:rPr lang="en-US" b="1" i="1" dirty="0">
                <a:solidFill>
                  <a:srgbClr val="333399"/>
                </a:solidFill>
                <a:latin typeface="Arial" panose="020B0604020202020204" pitchFamily="34" charset="0"/>
              </a:rPr>
              <a:t>, </a:t>
            </a:r>
            <a:r>
              <a:rPr lang="en-US" b="1" i="1" dirty="0" err="1">
                <a:solidFill>
                  <a:srgbClr val="333399"/>
                </a:solidFill>
                <a:latin typeface="Arial" panose="020B0604020202020204" pitchFamily="34" charset="0"/>
              </a:rPr>
              <a:t>tuijenge</a:t>
            </a:r>
            <a:r>
              <a:rPr lang="en-US" b="1" i="1" dirty="0">
                <a:solidFill>
                  <a:srgbClr val="333399"/>
                </a:solidFill>
                <a:latin typeface="Arial" panose="020B0604020202020204" pitchFamily="34" charset="0"/>
              </a:rPr>
              <a:t> Kenya”</a:t>
            </a:r>
          </a:p>
        </p:txBody>
      </p:sp>
      <p:sp>
        <p:nvSpPr>
          <p:cNvPr id="6" name="Slide Number Placeholder 5">
            <a:extLst>
              <a:ext uri="{FF2B5EF4-FFF2-40B4-BE49-F238E27FC236}">
                <a16:creationId xmlns:a16="http://schemas.microsoft.com/office/drawing/2014/main" id="{AE583C4F-3CEA-4080-BDF5-BF925951B9B3}"/>
              </a:ext>
            </a:extLst>
          </p:cNvPr>
          <p:cNvSpPr>
            <a:spLocks noGrp="1"/>
          </p:cNvSpPr>
          <p:nvPr>
            <p:ph type="sldNum" sz="quarter" idx="12"/>
          </p:nvPr>
        </p:nvSpPr>
        <p:spPr/>
        <p:txBody>
          <a:bodyPr/>
          <a:lstStyle/>
          <a:p>
            <a:fld id="{7C8EBEF3-3EAC-4484-BCC5-B8BB88CCD7AC}" type="slidenum">
              <a:rPr lang="en-US" smtClean="0">
                <a:solidFill>
                  <a:srgbClr val="333399"/>
                </a:solidFill>
              </a:rPr>
              <a:pPr/>
              <a:t>10</a:t>
            </a:fld>
            <a:endParaRPr lang="en-US" dirty="0">
              <a:solidFill>
                <a:srgbClr val="333399"/>
              </a:solidFill>
            </a:endParaRPr>
          </a:p>
        </p:txBody>
      </p:sp>
    </p:spTree>
    <p:extLst>
      <p:ext uri="{BB962C8B-B14F-4D97-AF65-F5344CB8AC3E}">
        <p14:creationId xmlns:p14="http://schemas.microsoft.com/office/powerpoint/2010/main" val="2505355062"/>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536095-F25C-4DCF-A1A7-C1F2B3100197}"/>
              </a:ext>
            </a:extLst>
          </p:cNvPr>
          <p:cNvSpPr>
            <a:spLocks noGrp="1"/>
          </p:cNvSpPr>
          <p:nvPr>
            <p:ph type="title"/>
          </p:nvPr>
        </p:nvSpPr>
        <p:spPr>
          <a:xfrm>
            <a:off x="3790952" y="274638"/>
            <a:ext cx="7791449" cy="892010"/>
          </a:xfrm>
        </p:spPr>
        <p:txBody>
          <a:bodyPr/>
          <a:lstStyle/>
          <a:p>
            <a:r>
              <a:rPr lang="en-US" sz="3200" b="1" dirty="0">
                <a:solidFill>
                  <a:srgbClr val="7030A0"/>
                </a:solidFill>
                <a:latin typeface="Goudy Old Style" panose="02020502050305020303" pitchFamily="18" charset="0"/>
              </a:rPr>
              <a:t>Summary of Facts</a:t>
            </a:r>
          </a:p>
        </p:txBody>
      </p:sp>
      <p:sp>
        <p:nvSpPr>
          <p:cNvPr id="3" name="Content Placeholder 2">
            <a:extLst>
              <a:ext uri="{FF2B5EF4-FFF2-40B4-BE49-F238E27FC236}">
                <a16:creationId xmlns:a16="http://schemas.microsoft.com/office/drawing/2014/main" id="{ED9F3AF1-829E-4BD6-AA71-ADF67961E467}"/>
              </a:ext>
            </a:extLst>
          </p:cNvPr>
          <p:cNvSpPr>
            <a:spLocks noGrp="1"/>
          </p:cNvSpPr>
          <p:nvPr>
            <p:ph idx="1"/>
          </p:nvPr>
        </p:nvSpPr>
        <p:spPr>
          <a:xfrm>
            <a:off x="2610677" y="1093076"/>
            <a:ext cx="9343758" cy="5288675"/>
          </a:xfrm>
        </p:spPr>
        <p:txBody>
          <a:bodyPr/>
          <a:lstStyle/>
          <a:p>
            <a:pPr lvl="0" algn="just"/>
            <a:r>
              <a:rPr lang="en-US" sz="2000" dirty="0">
                <a:latin typeface="Goudy Old Style" panose="02020502050305020303" pitchFamily="18" charset="0"/>
              </a:rPr>
              <a:t>7 members of one family incorporated 16 companies between 2014 – 2016</a:t>
            </a:r>
          </a:p>
          <a:p>
            <a:pPr lvl="0" algn="just"/>
            <a:r>
              <a:rPr lang="en-US" sz="2000" dirty="0">
                <a:latin typeface="Goudy Old Style" panose="02020502050305020303" pitchFamily="18" charset="0"/>
              </a:rPr>
              <a:t>The companies were purportedly awarded 226 tenders from CG– for works, provisions of consultancy services and provision of consumables.</a:t>
            </a:r>
          </a:p>
          <a:p>
            <a:pPr lvl="0" algn="just"/>
            <a:r>
              <a:rPr lang="en-US" sz="2000" dirty="0">
                <a:latin typeface="Goudy Old Style" panose="02020502050305020303" pitchFamily="18" charset="0"/>
              </a:rPr>
              <a:t>In a span of 3 years F/Y 2014 – 2017 the 16 companies received </a:t>
            </a:r>
            <a:r>
              <a:rPr lang="en-US" sz="2000" dirty="0" err="1">
                <a:latin typeface="Goudy Old Style" panose="02020502050305020303" pitchFamily="18" charset="0"/>
              </a:rPr>
              <a:t>Kshs</a:t>
            </a:r>
            <a:r>
              <a:rPr lang="en-US" sz="2000" dirty="0">
                <a:latin typeface="Goudy Old Style" panose="02020502050305020303" pitchFamily="18" charset="0"/>
              </a:rPr>
              <a:t>. 1.97B </a:t>
            </a:r>
          </a:p>
          <a:p>
            <a:pPr lvl="0" algn="just"/>
            <a:r>
              <a:rPr lang="en-US" sz="2000" dirty="0">
                <a:latin typeface="Goudy Old Style" panose="02020502050305020303" pitchFamily="18" charset="0"/>
              </a:rPr>
              <a:t>On receipt of money from the County, the proprietors of the companies would wire the money to the main proxy – X in his personal account or company account. Thereafter, subsequent transfer of a sum of </a:t>
            </a:r>
            <a:r>
              <a:rPr lang="en-US" sz="2000" dirty="0" err="1">
                <a:latin typeface="Goudy Old Style" panose="02020502050305020303" pitchFamily="18" charset="0"/>
              </a:rPr>
              <a:t>Kshs</a:t>
            </a:r>
            <a:r>
              <a:rPr lang="en-US" sz="2000" dirty="0">
                <a:latin typeface="Goudy Old Style" panose="02020502050305020303" pitchFamily="18" charset="0"/>
              </a:rPr>
              <a:t>. 73 Million for the benefit of the Governor. </a:t>
            </a:r>
          </a:p>
          <a:p>
            <a:pPr lvl="0" algn="just"/>
            <a:r>
              <a:rPr lang="en-US" sz="2000" dirty="0" err="1">
                <a:latin typeface="Goudy Old Style" panose="02020502050305020303" pitchFamily="18" charset="0"/>
              </a:rPr>
              <a:t>Kshs</a:t>
            </a:r>
            <a:r>
              <a:rPr lang="en-US" sz="2000" dirty="0">
                <a:latin typeface="Goudy Old Style" panose="02020502050305020303" pitchFamily="18" charset="0"/>
              </a:rPr>
              <a:t>. 20 Million was used for the purchase of 2 luxurious motor-vehicles </a:t>
            </a:r>
            <a:r>
              <a:rPr lang="en-US" sz="2000" dirty="0" err="1">
                <a:latin typeface="Goudy Old Style" panose="02020502050305020303" pitchFamily="18" charset="0"/>
              </a:rPr>
              <a:t>Landcruiser</a:t>
            </a:r>
            <a:r>
              <a:rPr lang="en-US" sz="2000" dirty="0">
                <a:latin typeface="Goudy Old Style" panose="02020502050305020303" pitchFamily="18" charset="0"/>
              </a:rPr>
              <a:t> V8 from Australia. </a:t>
            </a:r>
            <a:r>
              <a:rPr lang="en-US" sz="2000" dirty="0" err="1">
                <a:latin typeface="Goudy Old Style" panose="02020502050305020303" pitchFamily="18" charset="0"/>
              </a:rPr>
              <a:t>Ksh</a:t>
            </a:r>
            <a:r>
              <a:rPr lang="en-US" sz="2000" dirty="0">
                <a:latin typeface="Goudy Old Style" panose="02020502050305020303" pitchFamily="18" charset="0"/>
              </a:rPr>
              <a:t>. 18 </a:t>
            </a:r>
            <a:r>
              <a:rPr lang="en-US" sz="2000" dirty="0" err="1">
                <a:latin typeface="Goudy Old Style" panose="02020502050305020303" pitchFamily="18" charset="0"/>
              </a:rPr>
              <a:t>Miilion</a:t>
            </a:r>
            <a:r>
              <a:rPr lang="en-US" sz="2000" dirty="0">
                <a:latin typeface="Goudy Old Style" panose="02020502050305020303" pitchFamily="18" charset="0"/>
              </a:rPr>
              <a:t> was traced to Governor’s children – for use as school fees and upkeep in Universities abroad and </a:t>
            </a:r>
            <a:r>
              <a:rPr lang="en-US" sz="2000" dirty="0" err="1">
                <a:latin typeface="Goudy Old Style" panose="02020502050305020303" pitchFamily="18" charset="0"/>
              </a:rPr>
              <a:t>Kshs</a:t>
            </a:r>
            <a:r>
              <a:rPr lang="en-US" sz="2000" dirty="0">
                <a:latin typeface="Goudy Old Style" panose="02020502050305020303" pitchFamily="18" charset="0"/>
              </a:rPr>
              <a:t>. 34.5 Million was used to purchase a Townhouse in one of the leafy suburbs in Nairobi.</a:t>
            </a:r>
          </a:p>
          <a:p>
            <a:pPr lvl="0" algn="just"/>
            <a:r>
              <a:rPr lang="en-US" sz="2000" dirty="0">
                <a:latin typeface="Goudy Old Style" panose="02020502050305020303" pitchFamily="18" charset="0"/>
              </a:rPr>
              <a:t>To derail investigations, the MCG caught fire and apparently the office/store used for storage of procurement documents burnt to the ground and nothing was salvageable. </a:t>
            </a:r>
          </a:p>
          <a:p>
            <a:pPr lvl="0" algn="just"/>
            <a:r>
              <a:rPr lang="en-US" sz="2000" dirty="0">
                <a:latin typeface="Goudy Old Style" panose="02020502050305020303" pitchFamily="18" charset="0"/>
              </a:rPr>
              <a:t>EACC changed tact and pursued the recovery of 1.9B through unexplained assets. </a:t>
            </a:r>
          </a:p>
        </p:txBody>
      </p:sp>
      <p:sp>
        <p:nvSpPr>
          <p:cNvPr id="4" name="Date Placeholder 3">
            <a:extLst>
              <a:ext uri="{FF2B5EF4-FFF2-40B4-BE49-F238E27FC236}">
                <a16:creationId xmlns:a16="http://schemas.microsoft.com/office/drawing/2014/main" id="{B838268F-2D76-48CE-B531-6F00B0325FF3}"/>
              </a:ext>
            </a:extLst>
          </p:cNvPr>
          <p:cNvSpPr>
            <a:spLocks noGrp="1"/>
          </p:cNvSpPr>
          <p:nvPr>
            <p:ph type="dt" sz="half" idx="10"/>
          </p:nvPr>
        </p:nvSpPr>
        <p:spPr/>
        <p:txBody>
          <a:bodyPr/>
          <a:lstStyle/>
          <a:p>
            <a:pPr>
              <a:defRPr/>
            </a:pPr>
            <a:fld id="{F55A27DA-AFBE-480E-8298-78D837E895B2}" type="datetime2">
              <a:rPr lang="en-GB" smtClean="0">
                <a:solidFill>
                  <a:srgbClr val="333399"/>
                </a:solidFill>
              </a:rPr>
              <a:pPr>
                <a:defRPr/>
              </a:pPr>
              <a:t>Monday, 18 November 2024</a:t>
            </a:fld>
            <a:endParaRPr lang="en-US" dirty="0">
              <a:solidFill>
                <a:srgbClr val="333399"/>
              </a:solidFill>
            </a:endParaRPr>
          </a:p>
        </p:txBody>
      </p:sp>
      <p:sp>
        <p:nvSpPr>
          <p:cNvPr id="5" name="Footer Placeholder 4">
            <a:extLst>
              <a:ext uri="{FF2B5EF4-FFF2-40B4-BE49-F238E27FC236}">
                <a16:creationId xmlns:a16="http://schemas.microsoft.com/office/drawing/2014/main" id="{421F0767-161A-410E-83B1-8C4C2D5AB158}"/>
              </a:ext>
            </a:extLst>
          </p:cNvPr>
          <p:cNvSpPr>
            <a:spLocks noGrp="1"/>
          </p:cNvSpPr>
          <p:nvPr>
            <p:ph type="ftr" sz="quarter" idx="11"/>
          </p:nvPr>
        </p:nvSpPr>
        <p:spPr/>
        <p:txBody>
          <a:bodyPr/>
          <a:lstStyle/>
          <a:p>
            <a:r>
              <a:rPr lang="en-US" b="1" i="1" dirty="0">
                <a:solidFill>
                  <a:srgbClr val="333399"/>
                </a:solidFill>
                <a:latin typeface="Arial" panose="020B0604020202020204" pitchFamily="34" charset="0"/>
              </a:rPr>
              <a:t>“</a:t>
            </a:r>
            <a:r>
              <a:rPr lang="en-US" b="1" i="1" dirty="0" err="1">
                <a:solidFill>
                  <a:srgbClr val="333399"/>
                </a:solidFill>
                <a:latin typeface="Arial" panose="020B0604020202020204" pitchFamily="34" charset="0"/>
              </a:rPr>
              <a:t>Tuangamize</a:t>
            </a:r>
            <a:r>
              <a:rPr lang="en-US" b="1" i="1" dirty="0">
                <a:solidFill>
                  <a:srgbClr val="333399"/>
                </a:solidFill>
                <a:latin typeface="Arial" panose="020B0604020202020204" pitchFamily="34" charset="0"/>
              </a:rPr>
              <a:t> </a:t>
            </a:r>
            <a:r>
              <a:rPr lang="en-US" b="1" i="1" dirty="0" err="1">
                <a:solidFill>
                  <a:srgbClr val="333399"/>
                </a:solidFill>
                <a:latin typeface="Arial" panose="020B0604020202020204" pitchFamily="34" charset="0"/>
              </a:rPr>
              <a:t>ufisadi</a:t>
            </a:r>
            <a:r>
              <a:rPr lang="en-US" b="1" i="1" dirty="0">
                <a:solidFill>
                  <a:srgbClr val="333399"/>
                </a:solidFill>
                <a:latin typeface="Arial" panose="020B0604020202020204" pitchFamily="34" charset="0"/>
              </a:rPr>
              <a:t>, </a:t>
            </a:r>
            <a:r>
              <a:rPr lang="en-US" b="1" i="1" dirty="0" err="1">
                <a:solidFill>
                  <a:srgbClr val="333399"/>
                </a:solidFill>
                <a:latin typeface="Arial" panose="020B0604020202020204" pitchFamily="34" charset="0"/>
              </a:rPr>
              <a:t>tuijenge</a:t>
            </a:r>
            <a:r>
              <a:rPr lang="en-US" b="1" i="1" dirty="0">
                <a:solidFill>
                  <a:srgbClr val="333399"/>
                </a:solidFill>
                <a:latin typeface="Arial" panose="020B0604020202020204" pitchFamily="34" charset="0"/>
              </a:rPr>
              <a:t> Kenya”</a:t>
            </a:r>
          </a:p>
        </p:txBody>
      </p:sp>
      <p:sp>
        <p:nvSpPr>
          <p:cNvPr id="6" name="Slide Number Placeholder 5">
            <a:extLst>
              <a:ext uri="{FF2B5EF4-FFF2-40B4-BE49-F238E27FC236}">
                <a16:creationId xmlns:a16="http://schemas.microsoft.com/office/drawing/2014/main" id="{AE583C4F-3CEA-4080-BDF5-BF925951B9B3}"/>
              </a:ext>
            </a:extLst>
          </p:cNvPr>
          <p:cNvSpPr>
            <a:spLocks noGrp="1"/>
          </p:cNvSpPr>
          <p:nvPr>
            <p:ph type="sldNum" sz="quarter" idx="12"/>
          </p:nvPr>
        </p:nvSpPr>
        <p:spPr/>
        <p:txBody>
          <a:bodyPr/>
          <a:lstStyle/>
          <a:p>
            <a:fld id="{7C8EBEF3-3EAC-4484-BCC5-B8BB88CCD7AC}" type="slidenum">
              <a:rPr lang="en-US" smtClean="0">
                <a:solidFill>
                  <a:srgbClr val="333399"/>
                </a:solidFill>
              </a:rPr>
              <a:pPr/>
              <a:t>11</a:t>
            </a:fld>
            <a:endParaRPr lang="en-US" dirty="0">
              <a:solidFill>
                <a:srgbClr val="333399"/>
              </a:solidFill>
            </a:endParaRPr>
          </a:p>
        </p:txBody>
      </p:sp>
    </p:spTree>
    <p:extLst>
      <p:ext uri="{BB962C8B-B14F-4D97-AF65-F5344CB8AC3E}">
        <p14:creationId xmlns:p14="http://schemas.microsoft.com/office/powerpoint/2010/main" val="2167447087"/>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536095-F25C-4DCF-A1A7-C1F2B3100197}"/>
              </a:ext>
            </a:extLst>
          </p:cNvPr>
          <p:cNvSpPr>
            <a:spLocks noGrp="1"/>
          </p:cNvSpPr>
          <p:nvPr>
            <p:ph type="title"/>
          </p:nvPr>
        </p:nvSpPr>
        <p:spPr>
          <a:xfrm>
            <a:off x="3790952" y="274638"/>
            <a:ext cx="7791449" cy="892010"/>
          </a:xfrm>
        </p:spPr>
        <p:txBody>
          <a:bodyPr/>
          <a:lstStyle/>
          <a:p>
            <a:r>
              <a:rPr lang="en-US" sz="3200" b="1" dirty="0">
                <a:solidFill>
                  <a:srgbClr val="7030A0"/>
                </a:solidFill>
                <a:latin typeface="Goudy Old Style" panose="02020502050305020303" pitchFamily="18" charset="0"/>
              </a:rPr>
              <a:t>Transfers for the Benefit of Governor:</a:t>
            </a:r>
            <a:br>
              <a:rPr lang="en-US" sz="3200" b="1" dirty="0">
                <a:solidFill>
                  <a:srgbClr val="7030A0"/>
                </a:solidFill>
                <a:latin typeface="Goudy Old Style" panose="02020502050305020303" pitchFamily="18" charset="0"/>
              </a:rPr>
            </a:br>
            <a:endParaRPr lang="en-US" sz="3200" b="1" dirty="0">
              <a:solidFill>
                <a:srgbClr val="7030A0"/>
              </a:solidFill>
              <a:latin typeface="Goudy Old Style" panose="02020502050305020303" pitchFamily="18" charset="0"/>
            </a:endParaRPr>
          </a:p>
        </p:txBody>
      </p:sp>
      <p:sp>
        <p:nvSpPr>
          <p:cNvPr id="3" name="Content Placeholder 2">
            <a:extLst>
              <a:ext uri="{FF2B5EF4-FFF2-40B4-BE49-F238E27FC236}">
                <a16:creationId xmlns:a16="http://schemas.microsoft.com/office/drawing/2014/main" id="{ED9F3AF1-829E-4BD6-AA71-ADF67961E467}"/>
              </a:ext>
            </a:extLst>
          </p:cNvPr>
          <p:cNvSpPr>
            <a:spLocks noGrp="1"/>
          </p:cNvSpPr>
          <p:nvPr>
            <p:ph idx="1"/>
          </p:nvPr>
        </p:nvSpPr>
        <p:spPr>
          <a:xfrm>
            <a:off x="2610677" y="1093076"/>
            <a:ext cx="9343758" cy="5288675"/>
          </a:xfrm>
        </p:spPr>
        <p:txBody>
          <a:bodyPr/>
          <a:lstStyle/>
          <a:p>
            <a:pPr marL="0" indent="0" algn="just">
              <a:buNone/>
            </a:pPr>
            <a:r>
              <a:rPr lang="en-US" sz="3000" dirty="0">
                <a:latin typeface="Goudy Old Style" panose="02020502050305020303" pitchFamily="18" charset="0"/>
              </a:rPr>
              <a:t>Investigation in respect of </a:t>
            </a:r>
            <a:r>
              <a:rPr lang="en-US" sz="3000" dirty="0" err="1">
                <a:latin typeface="Goudy Old Style" panose="02020502050305020303" pitchFamily="18" charset="0"/>
              </a:rPr>
              <a:t>Kshs</a:t>
            </a:r>
            <a:r>
              <a:rPr lang="en-US" sz="3000" dirty="0">
                <a:latin typeface="Goudy Old Style" panose="02020502050305020303" pitchFamily="18" charset="0"/>
              </a:rPr>
              <a:t> 73 Million being sums indirectly received by the Governor of CG, through his children who received monies from various companies that traded with the County Government in the FY 2013/2014 to FY 2016/2017. Also for the purchase of property at Heaven Crescent, where the Governor’s daughter has been accruing rent.</a:t>
            </a:r>
          </a:p>
          <a:p>
            <a:pPr lvl="0" algn="just"/>
            <a:endParaRPr lang="en-GB" sz="1000" dirty="0"/>
          </a:p>
          <a:p>
            <a:pPr marL="0" lvl="0" indent="0" algn="just">
              <a:buNone/>
            </a:pPr>
            <a:endParaRPr lang="en-US" dirty="0"/>
          </a:p>
        </p:txBody>
      </p:sp>
      <p:sp>
        <p:nvSpPr>
          <p:cNvPr id="4" name="Date Placeholder 3">
            <a:extLst>
              <a:ext uri="{FF2B5EF4-FFF2-40B4-BE49-F238E27FC236}">
                <a16:creationId xmlns:a16="http://schemas.microsoft.com/office/drawing/2014/main" id="{B838268F-2D76-48CE-B531-6F00B0325FF3}"/>
              </a:ext>
            </a:extLst>
          </p:cNvPr>
          <p:cNvSpPr>
            <a:spLocks noGrp="1"/>
          </p:cNvSpPr>
          <p:nvPr>
            <p:ph type="dt" sz="half" idx="10"/>
          </p:nvPr>
        </p:nvSpPr>
        <p:spPr/>
        <p:txBody>
          <a:bodyPr/>
          <a:lstStyle/>
          <a:p>
            <a:pPr>
              <a:defRPr/>
            </a:pPr>
            <a:fld id="{F55A27DA-AFBE-480E-8298-78D837E895B2}" type="datetime2">
              <a:rPr lang="en-GB" smtClean="0">
                <a:solidFill>
                  <a:srgbClr val="333399"/>
                </a:solidFill>
              </a:rPr>
              <a:pPr>
                <a:defRPr/>
              </a:pPr>
              <a:t>Monday, 18 November 2024</a:t>
            </a:fld>
            <a:endParaRPr lang="en-US" dirty="0">
              <a:solidFill>
                <a:srgbClr val="333399"/>
              </a:solidFill>
            </a:endParaRPr>
          </a:p>
        </p:txBody>
      </p:sp>
      <p:sp>
        <p:nvSpPr>
          <p:cNvPr id="5" name="Footer Placeholder 4">
            <a:extLst>
              <a:ext uri="{FF2B5EF4-FFF2-40B4-BE49-F238E27FC236}">
                <a16:creationId xmlns:a16="http://schemas.microsoft.com/office/drawing/2014/main" id="{421F0767-161A-410E-83B1-8C4C2D5AB158}"/>
              </a:ext>
            </a:extLst>
          </p:cNvPr>
          <p:cNvSpPr>
            <a:spLocks noGrp="1"/>
          </p:cNvSpPr>
          <p:nvPr>
            <p:ph type="ftr" sz="quarter" idx="11"/>
          </p:nvPr>
        </p:nvSpPr>
        <p:spPr/>
        <p:txBody>
          <a:bodyPr/>
          <a:lstStyle/>
          <a:p>
            <a:r>
              <a:rPr lang="en-US" b="1" i="1" dirty="0">
                <a:solidFill>
                  <a:srgbClr val="333399"/>
                </a:solidFill>
                <a:latin typeface="Arial" panose="020B0604020202020204" pitchFamily="34" charset="0"/>
              </a:rPr>
              <a:t>“</a:t>
            </a:r>
            <a:r>
              <a:rPr lang="en-US" b="1" i="1" dirty="0" err="1">
                <a:solidFill>
                  <a:srgbClr val="333399"/>
                </a:solidFill>
                <a:latin typeface="Arial" panose="020B0604020202020204" pitchFamily="34" charset="0"/>
              </a:rPr>
              <a:t>Tuangamize</a:t>
            </a:r>
            <a:r>
              <a:rPr lang="en-US" b="1" i="1" dirty="0">
                <a:solidFill>
                  <a:srgbClr val="333399"/>
                </a:solidFill>
                <a:latin typeface="Arial" panose="020B0604020202020204" pitchFamily="34" charset="0"/>
              </a:rPr>
              <a:t> </a:t>
            </a:r>
            <a:r>
              <a:rPr lang="en-US" b="1" i="1" dirty="0" err="1">
                <a:solidFill>
                  <a:srgbClr val="333399"/>
                </a:solidFill>
                <a:latin typeface="Arial" panose="020B0604020202020204" pitchFamily="34" charset="0"/>
              </a:rPr>
              <a:t>ufisadi</a:t>
            </a:r>
            <a:r>
              <a:rPr lang="en-US" b="1" i="1" dirty="0">
                <a:solidFill>
                  <a:srgbClr val="333399"/>
                </a:solidFill>
                <a:latin typeface="Arial" panose="020B0604020202020204" pitchFamily="34" charset="0"/>
              </a:rPr>
              <a:t>, </a:t>
            </a:r>
            <a:r>
              <a:rPr lang="en-US" b="1" i="1" dirty="0" err="1">
                <a:solidFill>
                  <a:srgbClr val="333399"/>
                </a:solidFill>
                <a:latin typeface="Arial" panose="020B0604020202020204" pitchFamily="34" charset="0"/>
              </a:rPr>
              <a:t>tuijenge</a:t>
            </a:r>
            <a:r>
              <a:rPr lang="en-US" b="1" i="1" dirty="0">
                <a:solidFill>
                  <a:srgbClr val="333399"/>
                </a:solidFill>
                <a:latin typeface="Arial" panose="020B0604020202020204" pitchFamily="34" charset="0"/>
              </a:rPr>
              <a:t> Kenya”</a:t>
            </a:r>
          </a:p>
        </p:txBody>
      </p:sp>
      <p:sp>
        <p:nvSpPr>
          <p:cNvPr id="6" name="Slide Number Placeholder 5">
            <a:extLst>
              <a:ext uri="{FF2B5EF4-FFF2-40B4-BE49-F238E27FC236}">
                <a16:creationId xmlns:a16="http://schemas.microsoft.com/office/drawing/2014/main" id="{AE583C4F-3CEA-4080-BDF5-BF925951B9B3}"/>
              </a:ext>
            </a:extLst>
          </p:cNvPr>
          <p:cNvSpPr>
            <a:spLocks noGrp="1"/>
          </p:cNvSpPr>
          <p:nvPr>
            <p:ph type="sldNum" sz="quarter" idx="12"/>
          </p:nvPr>
        </p:nvSpPr>
        <p:spPr/>
        <p:txBody>
          <a:bodyPr/>
          <a:lstStyle/>
          <a:p>
            <a:fld id="{7C8EBEF3-3EAC-4484-BCC5-B8BB88CCD7AC}" type="slidenum">
              <a:rPr lang="en-US" smtClean="0">
                <a:solidFill>
                  <a:srgbClr val="333399"/>
                </a:solidFill>
              </a:rPr>
              <a:pPr/>
              <a:t>12</a:t>
            </a:fld>
            <a:endParaRPr lang="en-US" dirty="0">
              <a:solidFill>
                <a:srgbClr val="333399"/>
              </a:solidFill>
            </a:endParaRPr>
          </a:p>
        </p:txBody>
      </p:sp>
    </p:spTree>
    <p:extLst>
      <p:ext uri="{BB962C8B-B14F-4D97-AF65-F5344CB8AC3E}">
        <p14:creationId xmlns:p14="http://schemas.microsoft.com/office/powerpoint/2010/main" val="1168306700"/>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B2E979-3B45-4452-A033-60EB5CE9DCB1}"/>
              </a:ext>
            </a:extLst>
          </p:cNvPr>
          <p:cNvSpPr>
            <a:spLocks noGrp="1"/>
          </p:cNvSpPr>
          <p:nvPr>
            <p:ph type="title"/>
          </p:nvPr>
        </p:nvSpPr>
        <p:spPr>
          <a:xfrm>
            <a:off x="3790952" y="73573"/>
            <a:ext cx="7791449" cy="704194"/>
          </a:xfrm>
        </p:spPr>
        <p:txBody>
          <a:bodyPr/>
          <a:lstStyle/>
          <a:p>
            <a:r>
              <a:rPr lang="en-US" sz="3200" b="1" dirty="0">
                <a:solidFill>
                  <a:srgbClr val="7030A0"/>
                </a:solidFill>
                <a:latin typeface="Goudy Old Style" panose="02020502050305020303" pitchFamily="18" charset="0"/>
              </a:rPr>
              <a:t>The Scheme</a:t>
            </a:r>
          </a:p>
        </p:txBody>
      </p:sp>
      <p:sp>
        <p:nvSpPr>
          <p:cNvPr id="3" name="Content Placeholder 2">
            <a:extLst>
              <a:ext uri="{FF2B5EF4-FFF2-40B4-BE49-F238E27FC236}">
                <a16:creationId xmlns:a16="http://schemas.microsoft.com/office/drawing/2014/main" id="{EC92F3CF-7C57-4C37-9F60-7D718402FFD4}"/>
              </a:ext>
            </a:extLst>
          </p:cNvPr>
          <p:cNvSpPr>
            <a:spLocks noGrp="1"/>
          </p:cNvSpPr>
          <p:nvPr>
            <p:ph idx="1"/>
          </p:nvPr>
        </p:nvSpPr>
        <p:spPr>
          <a:xfrm>
            <a:off x="2417379" y="641132"/>
            <a:ext cx="9774621" cy="5654565"/>
          </a:xfrm>
        </p:spPr>
        <p:txBody>
          <a:bodyPr/>
          <a:lstStyle/>
          <a:p>
            <a:pPr algn="just"/>
            <a:r>
              <a:rPr lang="en-GB" sz="2400" dirty="0">
                <a:latin typeface="Goudy Old Style" panose="02020502050305020303" pitchFamily="18" charset="0"/>
              </a:rPr>
              <a:t>This report presents a case of bribery involving; </a:t>
            </a:r>
          </a:p>
          <a:p>
            <a:pPr marL="692150" indent="-401638" algn="just">
              <a:buFont typeface="+mj-lt"/>
              <a:buAutoNum type="arabicPeriod"/>
            </a:pPr>
            <a:r>
              <a:rPr lang="en-GB" sz="2400" dirty="0">
                <a:latin typeface="Goudy Old Style" panose="02020502050305020303" pitchFamily="18" charset="0"/>
              </a:rPr>
              <a:t>A1 – Governor, CG </a:t>
            </a:r>
          </a:p>
          <a:p>
            <a:pPr marL="692150" indent="-401638" algn="just">
              <a:buFont typeface="+mj-lt"/>
              <a:buAutoNum type="arabicPeriod"/>
            </a:pPr>
            <a:r>
              <a:rPr lang="en-GB" sz="2400" dirty="0">
                <a:latin typeface="Goudy Old Style" panose="02020502050305020303" pitchFamily="18" charset="0"/>
              </a:rPr>
              <a:t>X - Proxy</a:t>
            </a:r>
          </a:p>
          <a:p>
            <a:pPr marL="692150" indent="-401638" algn="just">
              <a:buFont typeface="+mj-lt"/>
              <a:buAutoNum type="arabicPeriod"/>
            </a:pPr>
            <a:r>
              <a:rPr lang="en-GB" sz="2400" dirty="0">
                <a:latin typeface="Goudy Old Style" panose="02020502050305020303" pitchFamily="18" charset="0"/>
              </a:rPr>
              <a:t>B1 – Businessman</a:t>
            </a:r>
          </a:p>
          <a:p>
            <a:pPr marL="692150" indent="-401638" algn="just">
              <a:buFont typeface="+mj-lt"/>
              <a:buAutoNum type="arabicPeriod"/>
            </a:pPr>
            <a:r>
              <a:rPr lang="en-GB" sz="2400" dirty="0">
                <a:latin typeface="Goudy Old Style" panose="02020502050305020303" pitchFamily="18" charset="0"/>
              </a:rPr>
              <a:t>B2 – Businessman, also an employee of CG</a:t>
            </a:r>
          </a:p>
          <a:p>
            <a:pPr marL="692150" indent="-401638" algn="just">
              <a:buFont typeface="+mj-lt"/>
              <a:buAutoNum type="arabicPeriod"/>
            </a:pPr>
            <a:r>
              <a:rPr lang="en-GB" sz="2400" dirty="0">
                <a:latin typeface="Goudy Old Style" panose="02020502050305020303" pitchFamily="18" charset="0"/>
              </a:rPr>
              <a:t>B3</a:t>
            </a:r>
            <a:r>
              <a:rPr lang="en-GB" sz="2400" b="1" dirty="0">
                <a:latin typeface="Goudy Old Style" panose="02020502050305020303" pitchFamily="18" charset="0"/>
              </a:rPr>
              <a:t> </a:t>
            </a:r>
            <a:r>
              <a:rPr lang="en-GB" sz="2400" dirty="0">
                <a:latin typeface="Goudy Old Style" panose="02020502050305020303" pitchFamily="18" charset="0"/>
              </a:rPr>
              <a:t>– Mother to X, B1, B2</a:t>
            </a:r>
          </a:p>
          <a:p>
            <a:pPr marL="692150" indent="-401638" algn="just">
              <a:buFont typeface="+mj-lt"/>
              <a:buAutoNum type="arabicPeriod"/>
            </a:pPr>
            <a:r>
              <a:rPr lang="en-GB" sz="2400" dirty="0">
                <a:latin typeface="Goudy Old Style" panose="02020502050305020303" pitchFamily="18" charset="0"/>
              </a:rPr>
              <a:t>B4</a:t>
            </a:r>
            <a:r>
              <a:rPr lang="en-GB" sz="2400" b="1" dirty="0">
                <a:latin typeface="Goudy Old Style" panose="02020502050305020303" pitchFamily="18" charset="0"/>
              </a:rPr>
              <a:t> </a:t>
            </a:r>
            <a:r>
              <a:rPr lang="en-GB" sz="2400" dirty="0">
                <a:latin typeface="Goudy Old Style" panose="02020502050305020303" pitchFamily="18" charset="0"/>
              </a:rPr>
              <a:t>– Wife of X</a:t>
            </a:r>
          </a:p>
          <a:p>
            <a:pPr marL="692150" indent="-401638" algn="just">
              <a:buFont typeface="+mj-lt"/>
              <a:buAutoNum type="arabicPeriod"/>
            </a:pPr>
            <a:r>
              <a:rPr lang="en-GB" sz="2400" dirty="0">
                <a:latin typeface="Goudy Old Style" panose="02020502050305020303" pitchFamily="18" charset="0"/>
              </a:rPr>
              <a:t>B5 – Sister in- law</a:t>
            </a:r>
          </a:p>
          <a:p>
            <a:pPr lvl="0" algn="just"/>
            <a:r>
              <a:rPr lang="en-GB" sz="2400" dirty="0">
                <a:solidFill>
                  <a:srgbClr val="000000"/>
                </a:solidFill>
                <a:latin typeface="Goudy Old Style" panose="02020502050305020303" pitchFamily="18" charset="0"/>
              </a:rPr>
              <a:t>Companies owned by </a:t>
            </a:r>
            <a:r>
              <a:rPr lang="en-GB" sz="2400" b="1" dirty="0">
                <a:solidFill>
                  <a:srgbClr val="000000"/>
                </a:solidFill>
                <a:latin typeface="Goudy Old Style" panose="02020502050305020303" pitchFamily="18" charset="0"/>
              </a:rPr>
              <a:t>B1 – B5</a:t>
            </a:r>
            <a:r>
              <a:rPr lang="en-GB" sz="2400" dirty="0">
                <a:solidFill>
                  <a:srgbClr val="000000"/>
                </a:solidFill>
                <a:latin typeface="Goudy Old Style" panose="02020502050305020303" pitchFamily="18" charset="0"/>
              </a:rPr>
              <a:t> and associated with X, sent money to the children of </a:t>
            </a:r>
            <a:r>
              <a:rPr lang="en-GB" sz="2400" b="1" dirty="0">
                <a:solidFill>
                  <a:srgbClr val="000000"/>
                </a:solidFill>
                <a:latin typeface="Goudy Old Style" panose="02020502050305020303" pitchFamily="18" charset="0"/>
              </a:rPr>
              <a:t>A1</a:t>
            </a:r>
            <a:r>
              <a:rPr lang="en-GB" sz="2400" dirty="0">
                <a:solidFill>
                  <a:srgbClr val="000000"/>
                </a:solidFill>
                <a:latin typeface="Goudy Old Style" panose="02020502050305020303" pitchFamily="18" charset="0"/>
              </a:rPr>
              <a:t>.</a:t>
            </a:r>
          </a:p>
          <a:p>
            <a:pPr lvl="0" algn="just"/>
            <a:endParaRPr lang="en-GB" sz="800" dirty="0">
              <a:solidFill>
                <a:srgbClr val="000000"/>
              </a:solidFill>
              <a:latin typeface="Goudy Old Style" panose="02020502050305020303" pitchFamily="18" charset="0"/>
            </a:endParaRPr>
          </a:p>
          <a:p>
            <a:pPr lvl="0" algn="just"/>
            <a:r>
              <a:rPr lang="en-GB" sz="2400" dirty="0">
                <a:solidFill>
                  <a:srgbClr val="000000"/>
                </a:solidFill>
                <a:latin typeface="Goudy Old Style" panose="02020502050305020303" pitchFamily="18" charset="0"/>
              </a:rPr>
              <a:t>These companies received payments from CG for contracts allegedly performed and remitted part of the funds to the Governor’s children in the name of tuition fees, accommodation for school, rent and upkeep.</a:t>
            </a:r>
          </a:p>
          <a:p>
            <a:pPr marL="290512" indent="0" algn="just">
              <a:buNone/>
            </a:pPr>
            <a:endParaRPr lang="en-GB" dirty="0"/>
          </a:p>
          <a:p>
            <a:pPr algn="just"/>
            <a:endParaRPr lang="en-US" sz="1000" dirty="0"/>
          </a:p>
          <a:p>
            <a:pPr marL="0" indent="0">
              <a:buNone/>
            </a:pPr>
            <a:endParaRPr lang="en-US" dirty="0"/>
          </a:p>
        </p:txBody>
      </p:sp>
      <p:sp>
        <p:nvSpPr>
          <p:cNvPr id="4" name="Date Placeholder 3">
            <a:extLst>
              <a:ext uri="{FF2B5EF4-FFF2-40B4-BE49-F238E27FC236}">
                <a16:creationId xmlns:a16="http://schemas.microsoft.com/office/drawing/2014/main" id="{F255815D-8A9B-45E4-9A53-FDEF95D4DC33}"/>
              </a:ext>
            </a:extLst>
          </p:cNvPr>
          <p:cNvSpPr>
            <a:spLocks noGrp="1"/>
          </p:cNvSpPr>
          <p:nvPr>
            <p:ph type="dt" sz="half" idx="10"/>
          </p:nvPr>
        </p:nvSpPr>
        <p:spPr/>
        <p:txBody>
          <a:bodyPr/>
          <a:lstStyle/>
          <a:p>
            <a:pPr>
              <a:defRPr/>
            </a:pPr>
            <a:fld id="{F55A27DA-AFBE-480E-8298-78D837E895B2}" type="datetime2">
              <a:rPr lang="en-GB" smtClean="0">
                <a:solidFill>
                  <a:srgbClr val="333399"/>
                </a:solidFill>
              </a:rPr>
              <a:pPr>
                <a:defRPr/>
              </a:pPr>
              <a:t>Monday, 18 November 2024</a:t>
            </a:fld>
            <a:endParaRPr lang="en-US" dirty="0">
              <a:solidFill>
                <a:srgbClr val="333399"/>
              </a:solidFill>
            </a:endParaRPr>
          </a:p>
        </p:txBody>
      </p:sp>
      <p:sp>
        <p:nvSpPr>
          <p:cNvPr id="5" name="Footer Placeholder 4">
            <a:extLst>
              <a:ext uri="{FF2B5EF4-FFF2-40B4-BE49-F238E27FC236}">
                <a16:creationId xmlns:a16="http://schemas.microsoft.com/office/drawing/2014/main" id="{81D850D8-D862-4716-8D6D-0DD0DE7EB07D}"/>
              </a:ext>
            </a:extLst>
          </p:cNvPr>
          <p:cNvSpPr>
            <a:spLocks noGrp="1"/>
          </p:cNvSpPr>
          <p:nvPr>
            <p:ph type="ftr" sz="quarter" idx="11"/>
          </p:nvPr>
        </p:nvSpPr>
        <p:spPr/>
        <p:txBody>
          <a:bodyPr/>
          <a:lstStyle/>
          <a:p>
            <a:r>
              <a:rPr lang="en-US" b="1" i="1" dirty="0">
                <a:solidFill>
                  <a:srgbClr val="333399"/>
                </a:solidFill>
                <a:latin typeface="Arial" panose="020B0604020202020204" pitchFamily="34" charset="0"/>
              </a:rPr>
              <a:t>“</a:t>
            </a:r>
            <a:r>
              <a:rPr lang="en-US" b="1" i="1" dirty="0" err="1">
                <a:solidFill>
                  <a:srgbClr val="333399"/>
                </a:solidFill>
                <a:latin typeface="Arial" panose="020B0604020202020204" pitchFamily="34" charset="0"/>
              </a:rPr>
              <a:t>Tuangamize</a:t>
            </a:r>
            <a:r>
              <a:rPr lang="en-US" b="1" i="1" dirty="0">
                <a:solidFill>
                  <a:srgbClr val="333399"/>
                </a:solidFill>
                <a:latin typeface="Arial" panose="020B0604020202020204" pitchFamily="34" charset="0"/>
              </a:rPr>
              <a:t> </a:t>
            </a:r>
            <a:r>
              <a:rPr lang="en-US" b="1" i="1" dirty="0" err="1">
                <a:solidFill>
                  <a:srgbClr val="333399"/>
                </a:solidFill>
                <a:latin typeface="Arial" panose="020B0604020202020204" pitchFamily="34" charset="0"/>
              </a:rPr>
              <a:t>ufisadi</a:t>
            </a:r>
            <a:r>
              <a:rPr lang="en-US" b="1" i="1" dirty="0">
                <a:solidFill>
                  <a:srgbClr val="333399"/>
                </a:solidFill>
                <a:latin typeface="Arial" panose="020B0604020202020204" pitchFamily="34" charset="0"/>
              </a:rPr>
              <a:t>, </a:t>
            </a:r>
            <a:r>
              <a:rPr lang="en-US" b="1" i="1" dirty="0" err="1">
                <a:solidFill>
                  <a:srgbClr val="333399"/>
                </a:solidFill>
                <a:latin typeface="Arial" panose="020B0604020202020204" pitchFamily="34" charset="0"/>
              </a:rPr>
              <a:t>tuijenge</a:t>
            </a:r>
            <a:r>
              <a:rPr lang="en-US" b="1" i="1" dirty="0">
                <a:solidFill>
                  <a:srgbClr val="333399"/>
                </a:solidFill>
                <a:latin typeface="Arial" panose="020B0604020202020204" pitchFamily="34" charset="0"/>
              </a:rPr>
              <a:t> Kenya”</a:t>
            </a:r>
          </a:p>
        </p:txBody>
      </p:sp>
      <p:sp>
        <p:nvSpPr>
          <p:cNvPr id="6" name="Slide Number Placeholder 5">
            <a:extLst>
              <a:ext uri="{FF2B5EF4-FFF2-40B4-BE49-F238E27FC236}">
                <a16:creationId xmlns:a16="http://schemas.microsoft.com/office/drawing/2014/main" id="{059CDCC5-D9EB-45A1-A82B-756277488B6C}"/>
              </a:ext>
            </a:extLst>
          </p:cNvPr>
          <p:cNvSpPr>
            <a:spLocks noGrp="1"/>
          </p:cNvSpPr>
          <p:nvPr>
            <p:ph type="sldNum" sz="quarter" idx="12"/>
          </p:nvPr>
        </p:nvSpPr>
        <p:spPr/>
        <p:txBody>
          <a:bodyPr/>
          <a:lstStyle/>
          <a:p>
            <a:fld id="{7C8EBEF3-3EAC-4484-BCC5-B8BB88CCD7AC}" type="slidenum">
              <a:rPr lang="en-US" smtClean="0">
                <a:solidFill>
                  <a:srgbClr val="333399"/>
                </a:solidFill>
              </a:rPr>
              <a:pPr/>
              <a:t>13</a:t>
            </a:fld>
            <a:endParaRPr lang="en-US" dirty="0">
              <a:solidFill>
                <a:srgbClr val="333399"/>
              </a:solidFill>
            </a:endParaRPr>
          </a:p>
        </p:txBody>
      </p:sp>
    </p:spTree>
    <p:extLst>
      <p:ext uri="{BB962C8B-B14F-4D97-AF65-F5344CB8AC3E}">
        <p14:creationId xmlns:p14="http://schemas.microsoft.com/office/powerpoint/2010/main" val="1418874391"/>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600F62-B38E-4A7B-B918-9FE810F6FC80}"/>
              </a:ext>
            </a:extLst>
          </p:cNvPr>
          <p:cNvSpPr>
            <a:spLocks noGrp="1"/>
          </p:cNvSpPr>
          <p:nvPr>
            <p:ph type="title"/>
          </p:nvPr>
        </p:nvSpPr>
        <p:spPr>
          <a:xfrm>
            <a:off x="3160184" y="70791"/>
            <a:ext cx="7791449" cy="648300"/>
          </a:xfrm>
        </p:spPr>
        <p:txBody>
          <a:bodyPr/>
          <a:lstStyle/>
          <a:p>
            <a:r>
              <a:rPr lang="en-US" sz="3200" b="1" dirty="0">
                <a:solidFill>
                  <a:srgbClr val="7030A0"/>
                </a:solidFill>
                <a:latin typeface="Goudy Old Style" panose="02020502050305020303" pitchFamily="18" charset="0"/>
                <a:ea typeface="Tahoma" panose="020B0604030504040204" pitchFamily="34" charset="0"/>
                <a:cs typeface="Tahoma" panose="020B0604030504040204" pitchFamily="34" charset="0"/>
              </a:rPr>
              <a:t>Scheme </a:t>
            </a:r>
            <a:r>
              <a:rPr lang="en-US" sz="3200" b="1" dirty="0" err="1">
                <a:solidFill>
                  <a:srgbClr val="7030A0"/>
                </a:solidFill>
                <a:latin typeface="Goudy Old Style" panose="02020502050305020303" pitchFamily="18" charset="0"/>
                <a:ea typeface="Tahoma" panose="020B0604030504040204" pitchFamily="34" charset="0"/>
                <a:cs typeface="Tahoma" panose="020B0604030504040204" pitchFamily="34" charset="0"/>
              </a:rPr>
              <a:t>Cont</a:t>
            </a:r>
            <a:r>
              <a:rPr lang="en-US" sz="3200" b="1" dirty="0">
                <a:solidFill>
                  <a:srgbClr val="7030A0"/>
                </a:solidFill>
                <a:latin typeface="Goudy Old Style" panose="02020502050305020303" pitchFamily="18" charset="0"/>
                <a:ea typeface="Tahoma" panose="020B0604030504040204" pitchFamily="34" charset="0"/>
                <a:cs typeface="Tahoma" panose="020B0604030504040204" pitchFamily="34" charset="0"/>
              </a:rPr>
              <a:t>….</a:t>
            </a:r>
            <a:endParaRPr lang="en-US" sz="3200" dirty="0">
              <a:solidFill>
                <a:srgbClr val="7030A0"/>
              </a:solidFill>
              <a:latin typeface="Goudy Old Style" panose="02020502050305020303" pitchFamily="18" charset="0"/>
            </a:endParaRPr>
          </a:p>
        </p:txBody>
      </p:sp>
      <p:sp>
        <p:nvSpPr>
          <p:cNvPr id="3" name="Content Placeholder 2">
            <a:extLst>
              <a:ext uri="{FF2B5EF4-FFF2-40B4-BE49-F238E27FC236}">
                <a16:creationId xmlns:a16="http://schemas.microsoft.com/office/drawing/2014/main" id="{11E5572C-231B-4A06-9B78-07F5D97A5E85}"/>
              </a:ext>
            </a:extLst>
          </p:cNvPr>
          <p:cNvSpPr>
            <a:spLocks noGrp="1"/>
          </p:cNvSpPr>
          <p:nvPr>
            <p:ph idx="1"/>
          </p:nvPr>
        </p:nvSpPr>
        <p:spPr>
          <a:xfrm>
            <a:off x="1979721" y="719091"/>
            <a:ext cx="9880846" cy="5592931"/>
          </a:xfrm>
        </p:spPr>
        <p:txBody>
          <a:bodyPr/>
          <a:lstStyle/>
          <a:p>
            <a:pPr algn="just"/>
            <a:r>
              <a:rPr lang="en-US" altLang="en-US" sz="2600" dirty="0">
                <a:latin typeface="Goudy Old Style" panose="02020502050305020303" pitchFamily="18" charset="0"/>
              </a:rPr>
              <a:t>A1 was the Governor CG since inception of County Governments  in 2013.</a:t>
            </a:r>
          </a:p>
          <a:p>
            <a:pPr algn="just"/>
            <a:endParaRPr lang="en-US" sz="800" dirty="0">
              <a:latin typeface="Goudy Old Style" panose="02020502050305020303" pitchFamily="18" charset="0"/>
            </a:endParaRPr>
          </a:p>
          <a:p>
            <a:pPr algn="just"/>
            <a:r>
              <a:rPr lang="en-US" altLang="en-US" sz="2600" dirty="0">
                <a:latin typeface="Goudy Old Style" panose="02020502050305020303" pitchFamily="18" charset="0"/>
              </a:rPr>
              <a:t>He </a:t>
            </a:r>
            <a:r>
              <a:rPr lang="en-GB" sz="2600" dirty="0">
                <a:latin typeface="Goudy Old Style" panose="02020502050305020303" pitchFamily="18" charset="0"/>
              </a:rPr>
              <a:t>is the father of A2, A3, A4 and A5.</a:t>
            </a:r>
            <a:endParaRPr lang="en-US" sz="2600" dirty="0">
              <a:latin typeface="Goudy Old Style" panose="02020502050305020303" pitchFamily="18" charset="0"/>
            </a:endParaRPr>
          </a:p>
          <a:p>
            <a:pPr marL="0" indent="0" algn="just">
              <a:buNone/>
            </a:pPr>
            <a:endParaRPr lang="en-US" altLang="en-US" sz="800" dirty="0">
              <a:latin typeface="Goudy Old Style" panose="02020502050305020303" pitchFamily="18" charset="0"/>
            </a:endParaRPr>
          </a:p>
          <a:p>
            <a:pPr algn="just"/>
            <a:r>
              <a:rPr lang="en-GB" sz="2600" dirty="0">
                <a:latin typeface="Goudy Old Style" panose="02020502050305020303" pitchFamily="18" charset="0"/>
              </a:rPr>
              <a:t>A2, A3 and A4 studied in Australia (Curtin University), Scotland (University of Aberdeen) and United Kingdom (University of Sheffield) respectively.</a:t>
            </a:r>
          </a:p>
          <a:p>
            <a:pPr algn="just"/>
            <a:r>
              <a:rPr lang="en-US" sz="2600" dirty="0">
                <a:latin typeface="Goudy Old Style" panose="02020502050305020303" pitchFamily="18" charset="0"/>
              </a:rPr>
              <a:t>The suspect companies are owned by individuals from the same family.</a:t>
            </a:r>
            <a:r>
              <a:rPr lang="en-GB" sz="2600" dirty="0">
                <a:latin typeface="Goudy Old Style" panose="02020502050305020303" pitchFamily="18" charset="0"/>
              </a:rPr>
              <a:t> They include 3 brothers; X, B1 and B2 and their mother B3 as well as spouse to X that is B4 and his sister-in-law B5.</a:t>
            </a:r>
          </a:p>
          <a:p>
            <a:pPr algn="just"/>
            <a:endParaRPr lang="en-US" altLang="en-US" sz="800" dirty="0">
              <a:latin typeface="Goudy Old Style" panose="02020502050305020303" pitchFamily="18" charset="0"/>
            </a:endParaRPr>
          </a:p>
          <a:p>
            <a:pPr algn="just"/>
            <a:r>
              <a:rPr lang="en-US" sz="2600" dirty="0">
                <a:latin typeface="Goudy Old Style" panose="02020502050305020303" pitchFamily="18" charset="0"/>
              </a:rPr>
              <a:t>These companies/ individuals wired funds to three of the Governor’s children in overseas accounts</a:t>
            </a:r>
            <a:r>
              <a:rPr lang="en-US" altLang="en-US" sz="2800" dirty="0">
                <a:latin typeface="Goudy Old Style" panose="02020502050305020303" pitchFamily="18" charset="0"/>
              </a:rPr>
              <a:t>:</a:t>
            </a:r>
            <a:endParaRPr lang="en-US" sz="2800" dirty="0">
              <a:latin typeface="Goudy Old Style" panose="02020502050305020303" pitchFamily="18" charset="0"/>
            </a:endParaRPr>
          </a:p>
          <a:p>
            <a:pPr marL="0" indent="0" algn="just">
              <a:buNone/>
            </a:pPr>
            <a:endParaRPr lang="en-US" altLang="en-US" sz="2000" b="1" dirty="0">
              <a:latin typeface="Goudy Old Style" panose="02020502050305020303" pitchFamily="18" charset="0"/>
            </a:endParaRPr>
          </a:p>
          <a:p>
            <a:pPr marL="0" indent="0" algn="just">
              <a:buNone/>
            </a:pPr>
            <a:endParaRPr lang="en-US" sz="900" dirty="0"/>
          </a:p>
          <a:p>
            <a:endParaRPr lang="en-US" dirty="0"/>
          </a:p>
          <a:p>
            <a:endParaRPr lang="en-US" dirty="0"/>
          </a:p>
        </p:txBody>
      </p:sp>
      <p:sp>
        <p:nvSpPr>
          <p:cNvPr id="4" name="Date Placeholder 3">
            <a:extLst>
              <a:ext uri="{FF2B5EF4-FFF2-40B4-BE49-F238E27FC236}">
                <a16:creationId xmlns:a16="http://schemas.microsoft.com/office/drawing/2014/main" id="{29A65912-7FB4-401A-8173-DB96D71A8A7D}"/>
              </a:ext>
            </a:extLst>
          </p:cNvPr>
          <p:cNvSpPr>
            <a:spLocks noGrp="1"/>
          </p:cNvSpPr>
          <p:nvPr>
            <p:ph type="dt" sz="half" idx="10"/>
          </p:nvPr>
        </p:nvSpPr>
        <p:spPr/>
        <p:txBody>
          <a:bodyPr/>
          <a:lstStyle/>
          <a:p>
            <a:pPr>
              <a:defRPr/>
            </a:pPr>
            <a:fld id="{F55A27DA-AFBE-480E-8298-78D837E895B2}" type="datetime2">
              <a:rPr lang="en-GB" smtClean="0">
                <a:solidFill>
                  <a:srgbClr val="333399"/>
                </a:solidFill>
              </a:rPr>
              <a:pPr>
                <a:defRPr/>
              </a:pPr>
              <a:t>Monday, 18 November 2024</a:t>
            </a:fld>
            <a:endParaRPr lang="en-US" dirty="0">
              <a:solidFill>
                <a:srgbClr val="333399"/>
              </a:solidFill>
            </a:endParaRPr>
          </a:p>
        </p:txBody>
      </p:sp>
      <p:sp>
        <p:nvSpPr>
          <p:cNvPr id="5" name="Footer Placeholder 4">
            <a:extLst>
              <a:ext uri="{FF2B5EF4-FFF2-40B4-BE49-F238E27FC236}">
                <a16:creationId xmlns:a16="http://schemas.microsoft.com/office/drawing/2014/main" id="{20C3AAE7-E824-4061-BF9F-644B939C58E0}"/>
              </a:ext>
            </a:extLst>
          </p:cNvPr>
          <p:cNvSpPr>
            <a:spLocks noGrp="1"/>
          </p:cNvSpPr>
          <p:nvPr>
            <p:ph type="ftr" sz="quarter" idx="11"/>
          </p:nvPr>
        </p:nvSpPr>
        <p:spPr/>
        <p:txBody>
          <a:bodyPr/>
          <a:lstStyle/>
          <a:p>
            <a:r>
              <a:rPr lang="en-US" b="1" i="1" dirty="0">
                <a:solidFill>
                  <a:srgbClr val="333399"/>
                </a:solidFill>
                <a:latin typeface="Arial" panose="020B0604020202020204" pitchFamily="34" charset="0"/>
              </a:rPr>
              <a:t>“</a:t>
            </a:r>
            <a:r>
              <a:rPr lang="en-US" b="1" i="1" dirty="0" err="1">
                <a:solidFill>
                  <a:srgbClr val="333399"/>
                </a:solidFill>
                <a:latin typeface="Arial" panose="020B0604020202020204" pitchFamily="34" charset="0"/>
              </a:rPr>
              <a:t>Tuangamize</a:t>
            </a:r>
            <a:r>
              <a:rPr lang="en-US" b="1" i="1" dirty="0">
                <a:solidFill>
                  <a:srgbClr val="333399"/>
                </a:solidFill>
                <a:latin typeface="Arial" panose="020B0604020202020204" pitchFamily="34" charset="0"/>
              </a:rPr>
              <a:t> </a:t>
            </a:r>
            <a:r>
              <a:rPr lang="en-US" b="1" i="1" dirty="0" err="1">
                <a:solidFill>
                  <a:srgbClr val="333399"/>
                </a:solidFill>
                <a:latin typeface="Arial" panose="020B0604020202020204" pitchFamily="34" charset="0"/>
              </a:rPr>
              <a:t>ufisadi</a:t>
            </a:r>
            <a:r>
              <a:rPr lang="en-US" b="1" i="1" dirty="0">
                <a:solidFill>
                  <a:srgbClr val="333399"/>
                </a:solidFill>
                <a:latin typeface="Arial" panose="020B0604020202020204" pitchFamily="34" charset="0"/>
              </a:rPr>
              <a:t>, </a:t>
            </a:r>
            <a:r>
              <a:rPr lang="en-US" b="1" i="1" dirty="0" err="1">
                <a:solidFill>
                  <a:srgbClr val="333399"/>
                </a:solidFill>
                <a:latin typeface="Arial" panose="020B0604020202020204" pitchFamily="34" charset="0"/>
              </a:rPr>
              <a:t>tuijenge</a:t>
            </a:r>
            <a:r>
              <a:rPr lang="en-US" b="1" i="1" dirty="0">
                <a:solidFill>
                  <a:srgbClr val="333399"/>
                </a:solidFill>
                <a:latin typeface="Arial" panose="020B0604020202020204" pitchFamily="34" charset="0"/>
              </a:rPr>
              <a:t> Kenya”</a:t>
            </a:r>
          </a:p>
        </p:txBody>
      </p:sp>
      <p:sp>
        <p:nvSpPr>
          <p:cNvPr id="6" name="Slide Number Placeholder 5">
            <a:extLst>
              <a:ext uri="{FF2B5EF4-FFF2-40B4-BE49-F238E27FC236}">
                <a16:creationId xmlns:a16="http://schemas.microsoft.com/office/drawing/2014/main" id="{A845D2F5-00E1-4798-A2FD-05621ADA78F2}"/>
              </a:ext>
            </a:extLst>
          </p:cNvPr>
          <p:cNvSpPr>
            <a:spLocks noGrp="1"/>
          </p:cNvSpPr>
          <p:nvPr>
            <p:ph type="sldNum" sz="quarter" idx="12"/>
          </p:nvPr>
        </p:nvSpPr>
        <p:spPr/>
        <p:txBody>
          <a:bodyPr/>
          <a:lstStyle/>
          <a:p>
            <a:fld id="{7C8EBEF3-3EAC-4484-BCC5-B8BB88CCD7AC}" type="slidenum">
              <a:rPr lang="en-US" smtClean="0">
                <a:solidFill>
                  <a:srgbClr val="333399"/>
                </a:solidFill>
              </a:rPr>
              <a:pPr/>
              <a:t>14</a:t>
            </a:fld>
            <a:endParaRPr lang="en-US" dirty="0">
              <a:solidFill>
                <a:srgbClr val="333399"/>
              </a:solidFill>
            </a:endParaRPr>
          </a:p>
        </p:txBody>
      </p:sp>
    </p:spTree>
    <p:extLst>
      <p:ext uri="{BB962C8B-B14F-4D97-AF65-F5344CB8AC3E}">
        <p14:creationId xmlns:p14="http://schemas.microsoft.com/office/powerpoint/2010/main" val="2661007987"/>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600F62-B38E-4A7B-B918-9FE810F6FC80}"/>
              </a:ext>
            </a:extLst>
          </p:cNvPr>
          <p:cNvSpPr>
            <a:spLocks noGrp="1"/>
          </p:cNvSpPr>
          <p:nvPr>
            <p:ph type="title"/>
          </p:nvPr>
        </p:nvSpPr>
        <p:spPr>
          <a:xfrm>
            <a:off x="3790952" y="274638"/>
            <a:ext cx="7791449" cy="648300"/>
          </a:xfrm>
        </p:spPr>
        <p:txBody>
          <a:bodyPr/>
          <a:lstStyle/>
          <a:p>
            <a:r>
              <a:rPr lang="en-US" sz="3200" b="1" dirty="0">
                <a:solidFill>
                  <a:srgbClr val="7030A0"/>
                </a:solidFill>
                <a:latin typeface="Goudy Old Style" panose="02020502050305020303" pitchFamily="18" charset="0"/>
                <a:ea typeface="Tahoma" panose="020B0604030504040204" pitchFamily="34" charset="0"/>
                <a:cs typeface="Tahoma" panose="020B0604030504040204" pitchFamily="34" charset="0"/>
              </a:rPr>
              <a:t>Scheme (Cont’d)</a:t>
            </a:r>
            <a:endParaRPr lang="en-US" sz="3200" dirty="0">
              <a:solidFill>
                <a:srgbClr val="7030A0"/>
              </a:solidFill>
              <a:latin typeface="Goudy Old Style" panose="02020502050305020303" pitchFamily="18" charset="0"/>
            </a:endParaRPr>
          </a:p>
        </p:txBody>
      </p:sp>
      <p:sp>
        <p:nvSpPr>
          <p:cNvPr id="3" name="Content Placeholder 2">
            <a:extLst>
              <a:ext uri="{FF2B5EF4-FFF2-40B4-BE49-F238E27FC236}">
                <a16:creationId xmlns:a16="http://schemas.microsoft.com/office/drawing/2014/main" id="{11E5572C-231B-4A06-9B78-07F5D97A5E85}"/>
              </a:ext>
            </a:extLst>
          </p:cNvPr>
          <p:cNvSpPr>
            <a:spLocks noGrp="1"/>
          </p:cNvSpPr>
          <p:nvPr>
            <p:ph idx="1"/>
          </p:nvPr>
        </p:nvSpPr>
        <p:spPr>
          <a:xfrm>
            <a:off x="2228194" y="922938"/>
            <a:ext cx="9354208" cy="5278165"/>
          </a:xfrm>
        </p:spPr>
        <p:txBody>
          <a:bodyPr/>
          <a:lstStyle/>
          <a:p>
            <a:pPr algn="just"/>
            <a:r>
              <a:rPr lang="en-GB" sz="2800" dirty="0">
                <a:latin typeface="Goudy Old Style" panose="02020502050305020303" pitchFamily="18" charset="0"/>
              </a:rPr>
              <a:t>X purchased </a:t>
            </a:r>
            <a:r>
              <a:rPr lang="en-US" altLang="en-US" sz="2800" dirty="0">
                <a:latin typeface="Goudy Old Style" panose="02020502050305020303" pitchFamily="18" charset="0"/>
              </a:rPr>
              <a:t>the </a:t>
            </a:r>
            <a:r>
              <a:rPr lang="en-GB" sz="2800" dirty="0">
                <a:latin typeface="Goudy Old Style" panose="02020502050305020303" pitchFamily="18" charset="0"/>
              </a:rPr>
              <a:t>Heaven Crescent House No. G1 from Kenya </a:t>
            </a:r>
            <a:r>
              <a:rPr lang="en-GB" sz="2800" dirty="0" err="1">
                <a:latin typeface="Goudy Old Style" panose="02020502050305020303" pitchFamily="18" charset="0"/>
              </a:rPr>
              <a:t>Wazee</a:t>
            </a:r>
            <a:r>
              <a:rPr lang="en-GB" sz="2800" dirty="0">
                <a:latin typeface="Goudy Old Style" panose="02020502050305020303" pitchFamily="18" charset="0"/>
              </a:rPr>
              <a:t> Staff Retirement Benefit Scheme (vendor) at a cost of Kshs 34,525,000. </a:t>
            </a:r>
          </a:p>
          <a:p>
            <a:pPr algn="just"/>
            <a:endParaRPr lang="en-GB" sz="1100" dirty="0">
              <a:latin typeface="Goudy Old Style" panose="02020502050305020303" pitchFamily="18" charset="0"/>
            </a:endParaRPr>
          </a:p>
          <a:p>
            <a:pPr algn="just"/>
            <a:r>
              <a:rPr lang="en-GB" sz="2800" dirty="0">
                <a:latin typeface="Goudy Old Style" panose="02020502050305020303" pitchFamily="18" charset="0"/>
              </a:rPr>
              <a:t>The purchase price was funds wired from companies belonging to X, B1 – B5. Money trail disclosed wire transfers from B1 – B5 to X for onward transmission to the </a:t>
            </a:r>
            <a:r>
              <a:rPr lang="en-GB" sz="2800" dirty="0" err="1">
                <a:latin typeface="Goudy Old Style" panose="02020502050305020303" pitchFamily="18" charset="0"/>
              </a:rPr>
              <a:t>Wazee</a:t>
            </a:r>
            <a:r>
              <a:rPr lang="en-GB" sz="2800" dirty="0">
                <a:latin typeface="Goudy Old Style" panose="02020502050305020303" pitchFamily="18" charset="0"/>
              </a:rPr>
              <a:t> Staff Retirement Scheme and some direct transfers from the companies to the vendor.</a:t>
            </a:r>
          </a:p>
          <a:p>
            <a:pPr algn="just"/>
            <a:endParaRPr lang="en-US" altLang="en-US" sz="1000" dirty="0"/>
          </a:p>
          <a:p>
            <a:endParaRPr lang="en-US" dirty="0"/>
          </a:p>
        </p:txBody>
      </p:sp>
      <p:sp>
        <p:nvSpPr>
          <p:cNvPr id="4" name="Date Placeholder 3">
            <a:extLst>
              <a:ext uri="{FF2B5EF4-FFF2-40B4-BE49-F238E27FC236}">
                <a16:creationId xmlns:a16="http://schemas.microsoft.com/office/drawing/2014/main" id="{29A65912-7FB4-401A-8173-DB96D71A8A7D}"/>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55A27DA-AFBE-480E-8298-78D837E895B2}" type="datetime2">
              <a:rPr kumimoji="0" lang="en-GB" sz="1400" b="0" i="0" u="none" strike="noStrike" kern="1200" cap="none" spc="0" normalizeH="0" baseline="0" noProof="0" smtClean="0">
                <a:ln>
                  <a:noFill/>
                </a:ln>
                <a:solidFill>
                  <a:srgbClr val="333399"/>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Monday, 18 November 2024</a:t>
            </a:fld>
            <a:endParaRPr kumimoji="0" lang="en-US" sz="1400" b="0" i="0" u="none" strike="noStrike" kern="1200" cap="none" spc="0" normalizeH="0" baseline="0" noProof="0" dirty="0">
              <a:ln>
                <a:noFill/>
              </a:ln>
              <a:solidFill>
                <a:srgbClr val="333399"/>
              </a:solidFill>
              <a:effectLst/>
              <a:uLnTx/>
              <a:uFillTx/>
              <a:latin typeface="Arial"/>
              <a:ea typeface="+mn-ea"/>
              <a:cs typeface="+mn-cs"/>
            </a:endParaRPr>
          </a:p>
        </p:txBody>
      </p:sp>
      <p:sp>
        <p:nvSpPr>
          <p:cNvPr id="5" name="Footer Placeholder 4">
            <a:extLst>
              <a:ext uri="{FF2B5EF4-FFF2-40B4-BE49-F238E27FC236}">
                <a16:creationId xmlns:a16="http://schemas.microsoft.com/office/drawing/2014/main" id="{20C3AAE7-E824-4061-BF9F-644B939C58E0}"/>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1" u="none" strike="noStrike" kern="1200" cap="none" spc="0" normalizeH="0" baseline="0" noProof="0" dirty="0">
                <a:ln>
                  <a:noFill/>
                </a:ln>
                <a:solidFill>
                  <a:srgbClr val="333399"/>
                </a:solidFill>
                <a:effectLst/>
                <a:uLnTx/>
                <a:uFillTx/>
                <a:latin typeface="Arial" panose="020B0604020202020204" pitchFamily="34" charset="0"/>
                <a:ea typeface="+mn-ea"/>
                <a:cs typeface="+mn-cs"/>
              </a:rPr>
              <a:t>“</a:t>
            </a:r>
            <a:r>
              <a:rPr kumimoji="0" lang="en-US" sz="1400" b="1" i="1" u="none" strike="noStrike" kern="1200" cap="none" spc="0" normalizeH="0" baseline="0" noProof="0" dirty="0" err="1">
                <a:ln>
                  <a:noFill/>
                </a:ln>
                <a:solidFill>
                  <a:srgbClr val="333399"/>
                </a:solidFill>
                <a:effectLst/>
                <a:uLnTx/>
                <a:uFillTx/>
                <a:latin typeface="Arial" panose="020B0604020202020204" pitchFamily="34" charset="0"/>
                <a:ea typeface="+mn-ea"/>
                <a:cs typeface="+mn-cs"/>
              </a:rPr>
              <a:t>Tuangamize</a:t>
            </a:r>
            <a:r>
              <a:rPr kumimoji="0" lang="en-US" sz="1400" b="1" i="1" u="none" strike="noStrike" kern="1200" cap="none" spc="0" normalizeH="0" baseline="0" noProof="0" dirty="0">
                <a:ln>
                  <a:noFill/>
                </a:ln>
                <a:solidFill>
                  <a:srgbClr val="333399"/>
                </a:solidFill>
                <a:effectLst/>
                <a:uLnTx/>
                <a:uFillTx/>
                <a:latin typeface="Arial" panose="020B0604020202020204" pitchFamily="34" charset="0"/>
                <a:ea typeface="+mn-ea"/>
                <a:cs typeface="+mn-cs"/>
              </a:rPr>
              <a:t> </a:t>
            </a:r>
            <a:r>
              <a:rPr kumimoji="0" lang="en-US" sz="1400" b="1" i="1" u="none" strike="noStrike" kern="1200" cap="none" spc="0" normalizeH="0" baseline="0" noProof="0" dirty="0" err="1">
                <a:ln>
                  <a:noFill/>
                </a:ln>
                <a:solidFill>
                  <a:srgbClr val="333399"/>
                </a:solidFill>
                <a:effectLst/>
                <a:uLnTx/>
                <a:uFillTx/>
                <a:latin typeface="Arial" panose="020B0604020202020204" pitchFamily="34" charset="0"/>
                <a:ea typeface="+mn-ea"/>
                <a:cs typeface="+mn-cs"/>
              </a:rPr>
              <a:t>ufisadi</a:t>
            </a:r>
            <a:r>
              <a:rPr kumimoji="0" lang="en-US" sz="1400" b="1" i="1" u="none" strike="noStrike" kern="1200" cap="none" spc="0" normalizeH="0" baseline="0" noProof="0" dirty="0">
                <a:ln>
                  <a:noFill/>
                </a:ln>
                <a:solidFill>
                  <a:srgbClr val="333399"/>
                </a:solidFill>
                <a:effectLst/>
                <a:uLnTx/>
                <a:uFillTx/>
                <a:latin typeface="Arial" panose="020B0604020202020204" pitchFamily="34" charset="0"/>
                <a:ea typeface="+mn-ea"/>
                <a:cs typeface="+mn-cs"/>
              </a:rPr>
              <a:t>, </a:t>
            </a:r>
            <a:r>
              <a:rPr kumimoji="0" lang="en-US" sz="1400" b="1" i="1" u="none" strike="noStrike" kern="1200" cap="none" spc="0" normalizeH="0" baseline="0" noProof="0" dirty="0" err="1">
                <a:ln>
                  <a:noFill/>
                </a:ln>
                <a:solidFill>
                  <a:srgbClr val="333399"/>
                </a:solidFill>
                <a:effectLst/>
                <a:uLnTx/>
                <a:uFillTx/>
                <a:latin typeface="Arial" panose="020B0604020202020204" pitchFamily="34" charset="0"/>
                <a:ea typeface="+mn-ea"/>
                <a:cs typeface="+mn-cs"/>
              </a:rPr>
              <a:t>tuijenge</a:t>
            </a:r>
            <a:r>
              <a:rPr kumimoji="0" lang="en-US" sz="1400" b="1" i="1" u="none" strike="noStrike" kern="1200" cap="none" spc="0" normalizeH="0" baseline="0" noProof="0" dirty="0">
                <a:ln>
                  <a:noFill/>
                </a:ln>
                <a:solidFill>
                  <a:srgbClr val="333399"/>
                </a:solidFill>
                <a:effectLst/>
                <a:uLnTx/>
                <a:uFillTx/>
                <a:latin typeface="Arial" panose="020B0604020202020204" pitchFamily="34" charset="0"/>
                <a:ea typeface="+mn-ea"/>
                <a:cs typeface="+mn-cs"/>
              </a:rPr>
              <a:t> Kenya”</a:t>
            </a:r>
          </a:p>
        </p:txBody>
      </p:sp>
      <p:sp>
        <p:nvSpPr>
          <p:cNvPr id="6" name="Slide Number Placeholder 5">
            <a:extLst>
              <a:ext uri="{FF2B5EF4-FFF2-40B4-BE49-F238E27FC236}">
                <a16:creationId xmlns:a16="http://schemas.microsoft.com/office/drawing/2014/main" id="{A845D2F5-00E1-4798-A2FD-05621ADA78F2}"/>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C8EBEF3-3EAC-4484-BCC5-B8BB88CCD7AC}" type="slidenum">
              <a:rPr kumimoji="0" lang="en-US" sz="1400" b="0" i="0" u="none" strike="noStrike" kern="1200" cap="none" spc="0" normalizeH="0" baseline="0" noProof="0" smtClean="0">
                <a:ln>
                  <a:noFill/>
                </a:ln>
                <a:solidFill>
                  <a:srgbClr val="333399"/>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400" b="0" i="0" u="none" strike="noStrike" kern="1200" cap="none" spc="0" normalizeH="0" baseline="0" noProof="0" dirty="0">
              <a:ln>
                <a:noFill/>
              </a:ln>
              <a:solidFill>
                <a:srgbClr val="333399"/>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108484881"/>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600F62-B38E-4A7B-B918-9FE810F6FC80}"/>
              </a:ext>
            </a:extLst>
          </p:cNvPr>
          <p:cNvSpPr>
            <a:spLocks noGrp="1"/>
          </p:cNvSpPr>
          <p:nvPr>
            <p:ph type="title"/>
          </p:nvPr>
        </p:nvSpPr>
        <p:spPr>
          <a:xfrm>
            <a:off x="3790952" y="274638"/>
            <a:ext cx="7791449" cy="648300"/>
          </a:xfrm>
        </p:spPr>
        <p:txBody>
          <a:bodyPr/>
          <a:lstStyle/>
          <a:p>
            <a:r>
              <a:rPr lang="en-US" sz="3200" b="1" dirty="0">
                <a:solidFill>
                  <a:srgbClr val="7030A0"/>
                </a:solidFill>
                <a:latin typeface="Goudy Old Style" panose="02020502050305020303" pitchFamily="18" charset="0"/>
                <a:ea typeface="Tahoma" panose="020B0604030504040204" pitchFamily="34" charset="0"/>
                <a:cs typeface="Tahoma" panose="020B0604030504040204" pitchFamily="34" charset="0"/>
              </a:rPr>
              <a:t>Findings</a:t>
            </a:r>
            <a:endParaRPr lang="en-US" sz="3200" dirty="0">
              <a:solidFill>
                <a:srgbClr val="7030A0"/>
              </a:solidFill>
              <a:latin typeface="Goudy Old Style" panose="02020502050305020303" pitchFamily="18" charset="0"/>
            </a:endParaRPr>
          </a:p>
        </p:txBody>
      </p:sp>
      <p:sp>
        <p:nvSpPr>
          <p:cNvPr id="3" name="Content Placeholder 2">
            <a:extLst>
              <a:ext uri="{FF2B5EF4-FFF2-40B4-BE49-F238E27FC236}">
                <a16:creationId xmlns:a16="http://schemas.microsoft.com/office/drawing/2014/main" id="{11E5572C-231B-4A06-9B78-07F5D97A5E85}"/>
              </a:ext>
            </a:extLst>
          </p:cNvPr>
          <p:cNvSpPr>
            <a:spLocks noGrp="1"/>
          </p:cNvSpPr>
          <p:nvPr>
            <p:ph idx="1"/>
          </p:nvPr>
        </p:nvSpPr>
        <p:spPr>
          <a:xfrm>
            <a:off x="2228194" y="922938"/>
            <a:ext cx="9354208" cy="5278165"/>
          </a:xfrm>
        </p:spPr>
        <p:txBody>
          <a:bodyPr/>
          <a:lstStyle/>
          <a:p>
            <a:pPr algn="just"/>
            <a:r>
              <a:rPr lang="en-US" altLang="en-US" sz="2800" dirty="0">
                <a:latin typeface="Goudy Old Style" panose="02020502050305020303" pitchFamily="18" charset="0"/>
              </a:rPr>
              <a:t>That </a:t>
            </a:r>
            <a:r>
              <a:rPr lang="en-GB" sz="2800" dirty="0">
                <a:latin typeface="Goudy Old Style" panose="02020502050305020303" pitchFamily="18" charset="0"/>
              </a:rPr>
              <a:t>Governor A1 indirectly received a benefit totalling to Kshs. 73 Million from companies that traded with CG. </a:t>
            </a:r>
          </a:p>
          <a:p>
            <a:pPr algn="just"/>
            <a:endParaRPr lang="en-GB" sz="800" dirty="0">
              <a:latin typeface="Goudy Old Style" panose="02020502050305020303" pitchFamily="18" charset="0"/>
            </a:endParaRPr>
          </a:p>
          <a:p>
            <a:pPr algn="just"/>
            <a:r>
              <a:rPr lang="en-GB" sz="2800" dirty="0">
                <a:latin typeface="Goudy Old Style" panose="02020502050305020303" pitchFamily="18" charset="0"/>
              </a:rPr>
              <a:t>That </a:t>
            </a:r>
            <a:r>
              <a:rPr lang="en-GB" sz="2800" dirty="0" err="1">
                <a:latin typeface="Goudy Old Style" panose="02020502050305020303" pitchFamily="18" charset="0"/>
              </a:rPr>
              <a:t>Kshs</a:t>
            </a:r>
            <a:r>
              <a:rPr lang="en-GB" sz="2800" dirty="0">
                <a:latin typeface="Goudy Old Style" panose="02020502050305020303" pitchFamily="18" charset="0"/>
              </a:rPr>
              <a:t> 38 Million was sent to his children; A2, A3 and A4 to cater for purchase of 2 vehicles, school fees, upkeep, rent while studying in Australia, Scotland and United Kingdom respectively.</a:t>
            </a:r>
          </a:p>
          <a:p>
            <a:pPr marL="0" indent="0" algn="just">
              <a:buNone/>
            </a:pPr>
            <a:endParaRPr lang="en-US" sz="800" dirty="0">
              <a:latin typeface="Goudy Old Style" panose="02020502050305020303" pitchFamily="18" charset="0"/>
            </a:endParaRPr>
          </a:p>
          <a:p>
            <a:pPr algn="just"/>
            <a:r>
              <a:rPr lang="en-US" altLang="en-US" sz="2800" dirty="0">
                <a:latin typeface="Goudy Old Style" panose="02020502050305020303" pitchFamily="18" charset="0"/>
              </a:rPr>
              <a:t>That </a:t>
            </a:r>
            <a:r>
              <a:rPr lang="en-US" altLang="en-US" sz="2800" dirty="0" err="1">
                <a:latin typeface="Goudy Old Style" panose="02020502050305020303" pitchFamily="18" charset="0"/>
              </a:rPr>
              <a:t>Kshs</a:t>
            </a:r>
            <a:r>
              <a:rPr lang="en-US" altLang="en-US" sz="2800" dirty="0">
                <a:latin typeface="Goudy Old Style" panose="02020502050305020303" pitchFamily="18" charset="0"/>
              </a:rPr>
              <a:t> </a:t>
            </a:r>
            <a:r>
              <a:rPr lang="en-GB" sz="2800" dirty="0">
                <a:latin typeface="Goudy Old Style" panose="02020502050305020303" pitchFamily="18" charset="0"/>
              </a:rPr>
              <a:t>34,525,000 was used to purchase</a:t>
            </a:r>
            <a:r>
              <a:rPr lang="en-US" altLang="en-US" sz="2800" dirty="0">
                <a:latin typeface="Goudy Old Style" panose="02020502050305020303" pitchFamily="18" charset="0"/>
              </a:rPr>
              <a:t> the </a:t>
            </a:r>
            <a:r>
              <a:rPr lang="en-GB" sz="2800" dirty="0">
                <a:latin typeface="Goudy Old Style" panose="02020502050305020303" pitchFamily="18" charset="0"/>
              </a:rPr>
              <a:t>Heaven Crescent House No. G1 ostensibly by X. However, the investigations established that the beneficial owner of the same is A5, who has been receiving the monthly rent of </a:t>
            </a:r>
            <a:r>
              <a:rPr lang="en-GB" sz="2800" dirty="0" err="1">
                <a:latin typeface="Goudy Old Style" panose="02020502050305020303" pitchFamily="18" charset="0"/>
              </a:rPr>
              <a:t>Kshs</a:t>
            </a:r>
            <a:r>
              <a:rPr lang="en-GB" sz="2800" dirty="0">
                <a:latin typeface="Goudy Old Style" panose="02020502050305020303" pitchFamily="18" charset="0"/>
              </a:rPr>
              <a:t>. 143,000 through her account</a:t>
            </a:r>
          </a:p>
          <a:p>
            <a:pPr algn="just"/>
            <a:endParaRPr lang="en-GB" dirty="0">
              <a:latin typeface="Goudy Old Style" panose="02020502050305020303" pitchFamily="18" charset="0"/>
            </a:endParaRPr>
          </a:p>
          <a:p>
            <a:endParaRPr lang="en-US" dirty="0"/>
          </a:p>
        </p:txBody>
      </p:sp>
      <p:sp>
        <p:nvSpPr>
          <p:cNvPr id="4" name="Date Placeholder 3">
            <a:extLst>
              <a:ext uri="{FF2B5EF4-FFF2-40B4-BE49-F238E27FC236}">
                <a16:creationId xmlns:a16="http://schemas.microsoft.com/office/drawing/2014/main" id="{29A65912-7FB4-401A-8173-DB96D71A8A7D}"/>
              </a:ext>
            </a:extLst>
          </p:cNvPr>
          <p:cNvSpPr>
            <a:spLocks noGrp="1"/>
          </p:cNvSpPr>
          <p:nvPr>
            <p:ph type="dt" sz="half" idx="10"/>
          </p:nvPr>
        </p:nvSpPr>
        <p:spPr/>
        <p:txBody>
          <a:bodyPr/>
          <a:lstStyle/>
          <a:p>
            <a:pPr>
              <a:defRPr/>
            </a:pPr>
            <a:fld id="{F55A27DA-AFBE-480E-8298-78D837E895B2}" type="datetime2">
              <a:rPr lang="en-GB" smtClean="0">
                <a:solidFill>
                  <a:srgbClr val="333399"/>
                </a:solidFill>
              </a:rPr>
              <a:pPr>
                <a:defRPr/>
              </a:pPr>
              <a:t>Monday, 18 November 2024</a:t>
            </a:fld>
            <a:endParaRPr lang="en-US" dirty="0">
              <a:solidFill>
                <a:srgbClr val="333399"/>
              </a:solidFill>
            </a:endParaRPr>
          </a:p>
        </p:txBody>
      </p:sp>
      <p:sp>
        <p:nvSpPr>
          <p:cNvPr id="5" name="Footer Placeholder 4">
            <a:extLst>
              <a:ext uri="{FF2B5EF4-FFF2-40B4-BE49-F238E27FC236}">
                <a16:creationId xmlns:a16="http://schemas.microsoft.com/office/drawing/2014/main" id="{20C3AAE7-E824-4061-BF9F-644B939C58E0}"/>
              </a:ext>
            </a:extLst>
          </p:cNvPr>
          <p:cNvSpPr>
            <a:spLocks noGrp="1"/>
          </p:cNvSpPr>
          <p:nvPr>
            <p:ph type="ftr" sz="quarter" idx="11"/>
          </p:nvPr>
        </p:nvSpPr>
        <p:spPr/>
        <p:txBody>
          <a:bodyPr/>
          <a:lstStyle/>
          <a:p>
            <a:r>
              <a:rPr lang="en-US" b="1" i="1" dirty="0">
                <a:solidFill>
                  <a:srgbClr val="333399"/>
                </a:solidFill>
                <a:latin typeface="Arial" panose="020B0604020202020204" pitchFamily="34" charset="0"/>
              </a:rPr>
              <a:t>“</a:t>
            </a:r>
            <a:r>
              <a:rPr lang="en-US" b="1" i="1" dirty="0" err="1">
                <a:solidFill>
                  <a:srgbClr val="333399"/>
                </a:solidFill>
                <a:latin typeface="Arial" panose="020B0604020202020204" pitchFamily="34" charset="0"/>
              </a:rPr>
              <a:t>Tuangamize</a:t>
            </a:r>
            <a:r>
              <a:rPr lang="en-US" b="1" i="1" dirty="0">
                <a:solidFill>
                  <a:srgbClr val="333399"/>
                </a:solidFill>
                <a:latin typeface="Arial" panose="020B0604020202020204" pitchFamily="34" charset="0"/>
              </a:rPr>
              <a:t> </a:t>
            </a:r>
            <a:r>
              <a:rPr lang="en-US" b="1" i="1" dirty="0" err="1">
                <a:solidFill>
                  <a:srgbClr val="333399"/>
                </a:solidFill>
                <a:latin typeface="Arial" panose="020B0604020202020204" pitchFamily="34" charset="0"/>
              </a:rPr>
              <a:t>ufisadi</a:t>
            </a:r>
            <a:r>
              <a:rPr lang="en-US" b="1" i="1" dirty="0">
                <a:solidFill>
                  <a:srgbClr val="333399"/>
                </a:solidFill>
                <a:latin typeface="Arial" panose="020B0604020202020204" pitchFamily="34" charset="0"/>
              </a:rPr>
              <a:t>, </a:t>
            </a:r>
            <a:r>
              <a:rPr lang="en-US" b="1" i="1" dirty="0" err="1">
                <a:solidFill>
                  <a:srgbClr val="333399"/>
                </a:solidFill>
                <a:latin typeface="Arial" panose="020B0604020202020204" pitchFamily="34" charset="0"/>
              </a:rPr>
              <a:t>tuijenge</a:t>
            </a:r>
            <a:r>
              <a:rPr lang="en-US" b="1" i="1" dirty="0">
                <a:solidFill>
                  <a:srgbClr val="333399"/>
                </a:solidFill>
                <a:latin typeface="Arial" panose="020B0604020202020204" pitchFamily="34" charset="0"/>
              </a:rPr>
              <a:t> Kenya”</a:t>
            </a:r>
          </a:p>
        </p:txBody>
      </p:sp>
      <p:sp>
        <p:nvSpPr>
          <p:cNvPr id="6" name="Slide Number Placeholder 5">
            <a:extLst>
              <a:ext uri="{FF2B5EF4-FFF2-40B4-BE49-F238E27FC236}">
                <a16:creationId xmlns:a16="http://schemas.microsoft.com/office/drawing/2014/main" id="{A845D2F5-00E1-4798-A2FD-05621ADA78F2}"/>
              </a:ext>
            </a:extLst>
          </p:cNvPr>
          <p:cNvSpPr>
            <a:spLocks noGrp="1"/>
          </p:cNvSpPr>
          <p:nvPr>
            <p:ph type="sldNum" sz="quarter" idx="12"/>
          </p:nvPr>
        </p:nvSpPr>
        <p:spPr/>
        <p:txBody>
          <a:bodyPr/>
          <a:lstStyle/>
          <a:p>
            <a:fld id="{7C8EBEF3-3EAC-4484-BCC5-B8BB88CCD7AC}" type="slidenum">
              <a:rPr lang="en-US" smtClean="0">
                <a:solidFill>
                  <a:srgbClr val="333399"/>
                </a:solidFill>
              </a:rPr>
              <a:pPr/>
              <a:t>16</a:t>
            </a:fld>
            <a:endParaRPr lang="en-US" dirty="0">
              <a:solidFill>
                <a:srgbClr val="333399"/>
              </a:solidFill>
            </a:endParaRPr>
          </a:p>
        </p:txBody>
      </p:sp>
    </p:spTree>
    <p:extLst>
      <p:ext uri="{BB962C8B-B14F-4D97-AF65-F5344CB8AC3E}">
        <p14:creationId xmlns:p14="http://schemas.microsoft.com/office/powerpoint/2010/main" val="2432951712"/>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600F62-B38E-4A7B-B918-9FE810F6FC80}"/>
              </a:ext>
            </a:extLst>
          </p:cNvPr>
          <p:cNvSpPr>
            <a:spLocks noGrp="1"/>
          </p:cNvSpPr>
          <p:nvPr>
            <p:ph type="title"/>
          </p:nvPr>
        </p:nvSpPr>
        <p:spPr>
          <a:xfrm>
            <a:off x="3790952" y="274638"/>
            <a:ext cx="7791449" cy="355677"/>
          </a:xfrm>
        </p:spPr>
        <p:txBody>
          <a:bodyPr/>
          <a:lstStyle/>
          <a:p>
            <a:r>
              <a:rPr lang="en-GB" sz="3200" b="1" dirty="0">
                <a:solidFill>
                  <a:srgbClr val="7030A0"/>
                </a:solidFill>
                <a:latin typeface="Goudy Old Style" panose="02020502050305020303" pitchFamily="18" charset="0"/>
              </a:rPr>
              <a:t>Recommendations</a:t>
            </a:r>
            <a:endParaRPr lang="en-US" sz="3200" dirty="0">
              <a:solidFill>
                <a:srgbClr val="7030A0"/>
              </a:solidFill>
              <a:latin typeface="Goudy Old Style" panose="02020502050305020303" pitchFamily="18" charset="0"/>
            </a:endParaRPr>
          </a:p>
        </p:txBody>
      </p:sp>
      <p:sp>
        <p:nvSpPr>
          <p:cNvPr id="3" name="Content Placeholder 2">
            <a:extLst>
              <a:ext uri="{FF2B5EF4-FFF2-40B4-BE49-F238E27FC236}">
                <a16:creationId xmlns:a16="http://schemas.microsoft.com/office/drawing/2014/main" id="{11E5572C-231B-4A06-9B78-07F5D97A5E85}"/>
              </a:ext>
            </a:extLst>
          </p:cNvPr>
          <p:cNvSpPr>
            <a:spLocks noGrp="1"/>
          </p:cNvSpPr>
          <p:nvPr>
            <p:ph idx="1"/>
          </p:nvPr>
        </p:nvSpPr>
        <p:spPr>
          <a:xfrm>
            <a:off x="2228194" y="630315"/>
            <a:ext cx="9354208" cy="5751435"/>
          </a:xfrm>
        </p:spPr>
        <p:txBody>
          <a:bodyPr/>
          <a:lstStyle/>
          <a:p>
            <a:pPr marL="0" indent="0" algn="just">
              <a:buNone/>
            </a:pPr>
            <a:r>
              <a:rPr lang="en-GB" sz="2600" dirty="0">
                <a:latin typeface="Goudy Old Style" panose="02020502050305020303" pitchFamily="18" charset="0"/>
              </a:rPr>
              <a:t>The following persons be charged with:-</a:t>
            </a:r>
          </a:p>
          <a:p>
            <a:pPr algn="just"/>
            <a:r>
              <a:rPr lang="en-GB" sz="2600" b="1" dirty="0">
                <a:latin typeface="Goudy Old Style" panose="02020502050305020303" pitchFamily="18" charset="0"/>
              </a:rPr>
              <a:t>Abuse of Office, contrary to Section 46 as read with Section 48 of Anti-Corruption and Economic Crimes Act, 2003</a:t>
            </a:r>
            <a:r>
              <a:rPr lang="en-GB" sz="2600" dirty="0">
                <a:latin typeface="Goudy Old Style" panose="02020502050305020303" pitchFamily="18" charset="0"/>
              </a:rPr>
              <a:t> – Governor A1.</a:t>
            </a:r>
          </a:p>
          <a:p>
            <a:pPr marL="0" indent="0" algn="just">
              <a:buNone/>
            </a:pPr>
            <a:endParaRPr lang="en-GB" sz="800" dirty="0">
              <a:latin typeface="Goudy Old Style" panose="02020502050305020303" pitchFamily="18" charset="0"/>
            </a:endParaRPr>
          </a:p>
          <a:p>
            <a:pPr algn="just"/>
            <a:r>
              <a:rPr lang="en-GB" sz="2600" b="1" dirty="0">
                <a:latin typeface="Goudy Old Style" panose="02020502050305020303" pitchFamily="18" charset="0"/>
              </a:rPr>
              <a:t>Fraudulent acquisition of public funds contrary to section 45(1) as read with section 48 of ACECA</a:t>
            </a:r>
            <a:r>
              <a:rPr lang="en-GB" sz="2600" dirty="0">
                <a:latin typeface="Goudy Old Style" panose="02020502050305020303" pitchFamily="18" charset="0"/>
              </a:rPr>
              <a:t> - (All the suspects).</a:t>
            </a:r>
          </a:p>
          <a:p>
            <a:pPr marL="0" indent="0" algn="just">
              <a:buNone/>
            </a:pPr>
            <a:endParaRPr lang="en-GB" sz="800" dirty="0">
              <a:latin typeface="Goudy Old Style" panose="02020502050305020303" pitchFamily="18" charset="0"/>
            </a:endParaRPr>
          </a:p>
          <a:p>
            <a:pPr algn="just"/>
            <a:r>
              <a:rPr lang="en-GB" sz="2600" b="1" dirty="0">
                <a:latin typeface="Goudy Old Style" panose="02020502050305020303" pitchFamily="18" charset="0"/>
              </a:rPr>
              <a:t>Acquisition of Proceeds of Crime, contrary to Section 4 of Proceeds of Crime and Anti-Money Laundering, 2009</a:t>
            </a:r>
            <a:r>
              <a:rPr lang="en-GB" sz="2600" dirty="0">
                <a:latin typeface="Goudy Old Style" panose="02020502050305020303" pitchFamily="18" charset="0"/>
              </a:rPr>
              <a:t> – Governor A1 and his children A2, A3, A4 and A5.</a:t>
            </a:r>
          </a:p>
          <a:p>
            <a:pPr marL="0" indent="0" algn="just">
              <a:buNone/>
            </a:pPr>
            <a:endParaRPr lang="en-GB" sz="800" dirty="0">
              <a:latin typeface="Goudy Old Style" panose="02020502050305020303" pitchFamily="18" charset="0"/>
            </a:endParaRPr>
          </a:p>
          <a:p>
            <a:pPr algn="just"/>
            <a:r>
              <a:rPr lang="en-GB" sz="2600" dirty="0">
                <a:latin typeface="Goudy Old Style" panose="02020502050305020303" pitchFamily="18" charset="0"/>
              </a:rPr>
              <a:t>Apart from the criminal charges preferred against the suspects, EACC instituted civil recovery proceedings to recover the assets acquired through proceeds of crime, namely the Heaven Crescent House No. G1 and the 2 motor vehicles</a:t>
            </a:r>
          </a:p>
          <a:p>
            <a:endParaRPr lang="en-US" sz="2600" dirty="0"/>
          </a:p>
        </p:txBody>
      </p:sp>
      <p:sp>
        <p:nvSpPr>
          <p:cNvPr id="4" name="Date Placeholder 3">
            <a:extLst>
              <a:ext uri="{FF2B5EF4-FFF2-40B4-BE49-F238E27FC236}">
                <a16:creationId xmlns:a16="http://schemas.microsoft.com/office/drawing/2014/main" id="{29A65912-7FB4-401A-8173-DB96D71A8A7D}"/>
              </a:ext>
            </a:extLst>
          </p:cNvPr>
          <p:cNvSpPr>
            <a:spLocks noGrp="1"/>
          </p:cNvSpPr>
          <p:nvPr>
            <p:ph type="dt" sz="half" idx="10"/>
          </p:nvPr>
        </p:nvSpPr>
        <p:spPr/>
        <p:txBody>
          <a:bodyPr/>
          <a:lstStyle/>
          <a:p>
            <a:pPr>
              <a:defRPr/>
            </a:pPr>
            <a:fld id="{F55A27DA-AFBE-480E-8298-78D837E895B2}" type="datetime2">
              <a:rPr lang="en-GB" smtClean="0">
                <a:solidFill>
                  <a:srgbClr val="333399"/>
                </a:solidFill>
              </a:rPr>
              <a:pPr>
                <a:defRPr/>
              </a:pPr>
              <a:t>Monday, 18 November 2024</a:t>
            </a:fld>
            <a:endParaRPr lang="en-US" dirty="0">
              <a:solidFill>
                <a:srgbClr val="333399"/>
              </a:solidFill>
            </a:endParaRPr>
          </a:p>
        </p:txBody>
      </p:sp>
      <p:sp>
        <p:nvSpPr>
          <p:cNvPr id="5" name="Footer Placeholder 4">
            <a:extLst>
              <a:ext uri="{FF2B5EF4-FFF2-40B4-BE49-F238E27FC236}">
                <a16:creationId xmlns:a16="http://schemas.microsoft.com/office/drawing/2014/main" id="{20C3AAE7-E824-4061-BF9F-644B939C58E0}"/>
              </a:ext>
            </a:extLst>
          </p:cNvPr>
          <p:cNvSpPr>
            <a:spLocks noGrp="1"/>
          </p:cNvSpPr>
          <p:nvPr>
            <p:ph type="ftr" sz="quarter" idx="11"/>
          </p:nvPr>
        </p:nvSpPr>
        <p:spPr/>
        <p:txBody>
          <a:bodyPr/>
          <a:lstStyle/>
          <a:p>
            <a:r>
              <a:rPr lang="en-US" b="1" i="1" dirty="0">
                <a:solidFill>
                  <a:srgbClr val="333399"/>
                </a:solidFill>
                <a:latin typeface="Arial" panose="020B0604020202020204" pitchFamily="34" charset="0"/>
              </a:rPr>
              <a:t>“</a:t>
            </a:r>
            <a:r>
              <a:rPr lang="en-US" b="1" i="1" dirty="0" err="1">
                <a:solidFill>
                  <a:srgbClr val="333399"/>
                </a:solidFill>
                <a:latin typeface="Arial" panose="020B0604020202020204" pitchFamily="34" charset="0"/>
              </a:rPr>
              <a:t>Tuangamize</a:t>
            </a:r>
            <a:r>
              <a:rPr lang="en-US" b="1" i="1" dirty="0">
                <a:solidFill>
                  <a:srgbClr val="333399"/>
                </a:solidFill>
                <a:latin typeface="Arial" panose="020B0604020202020204" pitchFamily="34" charset="0"/>
              </a:rPr>
              <a:t> </a:t>
            </a:r>
            <a:r>
              <a:rPr lang="en-US" b="1" i="1" dirty="0" err="1">
                <a:solidFill>
                  <a:srgbClr val="333399"/>
                </a:solidFill>
                <a:latin typeface="Arial" panose="020B0604020202020204" pitchFamily="34" charset="0"/>
              </a:rPr>
              <a:t>ufisadi</a:t>
            </a:r>
            <a:r>
              <a:rPr lang="en-US" b="1" i="1" dirty="0">
                <a:solidFill>
                  <a:srgbClr val="333399"/>
                </a:solidFill>
                <a:latin typeface="Arial" panose="020B0604020202020204" pitchFamily="34" charset="0"/>
              </a:rPr>
              <a:t>, </a:t>
            </a:r>
            <a:r>
              <a:rPr lang="en-US" b="1" i="1" dirty="0" err="1">
                <a:solidFill>
                  <a:srgbClr val="333399"/>
                </a:solidFill>
                <a:latin typeface="Arial" panose="020B0604020202020204" pitchFamily="34" charset="0"/>
              </a:rPr>
              <a:t>tuijenge</a:t>
            </a:r>
            <a:r>
              <a:rPr lang="en-US" b="1" i="1" dirty="0">
                <a:solidFill>
                  <a:srgbClr val="333399"/>
                </a:solidFill>
                <a:latin typeface="Arial" panose="020B0604020202020204" pitchFamily="34" charset="0"/>
              </a:rPr>
              <a:t> Kenya”</a:t>
            </a:r>
          </a:p>
        </p:txBody>
      </p:sp>
      <p:sp>
        <p:nvSpPr>
          <p:cNvPr id="6" name="Slide Number Placeholder 5">
            <a:extLst>
              <a:ext uri="{FF2B5EF4-FFF2-40B4-BE49-F238E27FC236}">
                <a16:creationId xmlns:a16="http://schemas.microsoft.com/office/drawing/2014/main" id="{A845D2F5-00E1-4798-A2FD-05621ADA78F2}"/>
              </a:ext>
            </a:extLst>
          </p:cNvPr>
          <p:cNvSpPr>
            <a:spLocks noGrp="1"/>
          </p:cNvSpPr>
          <p:nvPr>
            <p:ph type="sldNum" sz="quarter" idx="12"/>
          </p:nvPr>
        </p:nvSpPr>
        <p:spPr/>
        <p:txBody>
          <a:bodyPr/>
          <a:lstStyle/>
          <a:p>
            <a:fld id="{7C8EBEF3-3EAC-4484-BCC5-B8BB88CCD7AC}" type="slidenum">
              <a:rPr lang="en-US" smtClean="0">
                <a:solidFill>
                  <a:srgbClr val="333399"/>
                </a:solidFill>
              </a:rPr>
              <a:pPr/>
              <a:t>17</a:t>
            </a:fld>
            <a:endParaRPr lang="en-US" dirty="0">
              <a:solidFill>
                <a:srgbClr val="333399"/>
              </a:solidFill>
            </a:endParaRPr>
          </a:p>
        </p:txBody>
      </p:sp>
    </p:spTree>
    <p:extLst>
      <p:ext uri="{BB962C8B-B14F-4D97-AF65-F5344CB8AC3E}">
        <p14:creationId xmlns:p14="http://schemas.microsoft.com/office/powerpoint/2010/main" val="2575666743"/>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600F62-B38E-4A7B-B918-9FE810F6FC80}"/>
              </a:ext>
            </a:extLst>
          </p:cNvPr>
          <p:cNvSpPr>
            <a:spLocks noGrp="1"/>
          </p:cNvSpPr>
          <p:nvPr>
            <p:ph type="title"/>
          </p:nvPr>
        </p:nvSpPr>
        <p:spPr>
          <a:xfrm>
            <a:off x="3790952" y="274638"/>
            <a:ext cx="7791449" cy="648300"/>
          </a:xfrm>
        </p:spPr>
        <p:txBody>
          <a:bodyPr/>
          <a:lstStyle/>
          <a:p>
            <a:r>
              <a:rPr lang="en-GB" sz="3200" b="1" dirty="0">
                <a:solidFill>
                  <a:srgbClr val="7030A0"/>
                </a:solidFill>
                <a:latin typeface="Goudy Old Style" panose="02020502050305020303" pitchFamily="18" charset="0"/>
              </a:rPr>
              <a:t>Recommendations (Cont’d)</a:t>
            </a:r>
            <a:endParaRPr lang="en-US" sz="3200" dirty="0">
              <a:solidFill>
                <a:srgbClr val="7030A0"/>
              </a:solidFill>
              <a:latin typeface="Goudy Old Style" panose="02020502050305020303" pitchFamily="18" charset="0"/>
            </a:endParaRPr>
          </a:p>
        </p:txBody>
      </p:sp>
      <p:sp>
        <p:nvSpPr>
          <p:cNvPr id="3" name="Content Placeholder 2">
            <a:extLst>
              <a:ext uri="{FF2B5EF4-FFF2-40B4-BE49-F238E27FC236}">
                <a16:creationId xmlns:a16="http://schemas.microsoft.com/office/drawing/2014/main" id="{11E5572C-231B-4A06-9B78-07F5D97A5E85}"/>
              </a:ext>
            </a:extLst>
          </p:cNvPr>
          <p:cNvSpPr>
            <a:spLocks noGrp="1"/>
          </p:cNvSpPr>
          <p:nvPr>
            <p:ph idx="1"/>
          </p:nvPr>
        </p:nvSpPr>
        <p:spPr>
          <a:xfrm>
            <a:off x="2228194" y="922938"/>
            <a:ext cx="9354208" cy="5278165"/>
          </a:xfrm>
        </p:spPr>
        <p:txBody>
          <a:bodyPr/>
          <a:lstStyle/>
          <a:p>
            <a:pPr algn="just"/>
            <a:endParaRPr lang="en-US" altLang="en-US" sz="1000" dirty="0"/>
          </a:p>
          <a:p>
            <a:pPr algn="just"/>
            <a:r>
              <a:rPr lang="en-GB" sz="2800" b="1" dirty="0">
                <a:latin typeface="Goudy Old Style" panose="02020502050305020303" pitchFamily="18" charset="0"/>
              </a:rPr>
              <a:t>Conflict of Interest contrary to Section 42 as read with Section 48 of Anti-Corruption and Economic Crimes Act Of 2003</a:t>
            </a:r>
            <a:r>
              <a:rPr lang="en-GB" sz="2800" dirty="0">
                <a:latin typeface="Goudy Old Style" panose="02020502050305020303" pitchFamily="18" charset="0"/>
              </a:rPr>
              <a:t> – Governor A1 and B2.</a:t>
            </a:r>
          </a:p>
          <a:p>
            <a:pPr algn="just"/>
            <a:endParaRPr lang="en-GB" sz="1100" dirty="0">
              <a:latin typeface="Goudy Old Style" panose="02020502050305020303" pitchFamily="18" charset="0"/>
            </a:endParaRPr>
          </a:p>
          <a:p>
            <a:pPr algn="just"/>
            <a:r>
              <a:rPr lang="en-GB" sz="2800" b="1" dirty="0">
                <a:latin typeface="Goudy Old Style" panose="02020502050305020303" pitchFamily="18" charset="0"/>
              </a:rPr>
              <a:t>Conspiracy  to commit an offence contrary to section 47 A(3) as read with section  48 of ACECA</a:t>
            </a:r>
            <a:r>
              <a:rPr lang="en-GB" sz="2800" dirty="0">
                <a:latin typeface="Goudy Old Style" panose="02020502050305020303" pitchFamily="18" charset="0"/>
              </a:rPr>
              <a:t> – Governor A1, X, B1, B2, B3, B4 and B5.</a:t>
            </a:r>
          </a:p>
          <a:p>
            <a:pPr marL="0" indent="0" algn="just">
              <a:buNone/>
            </a:pPr>
            <a:endParaRPr lang="en-GB" sz="1100" dirty="0">
              <a:latin typeface="Goudy Old Style" panose="02020502050305020303" pitchFamily="18" charset="0"/>
            </a:endParaRPr>
          </a:p>
          <a:p>
            <a:pPr algn="just"/>
            <a:r>
              <a:rPr lang="en-GB" sz="2800" b="1" dirty="0">
                <a:latin typeface="Goudy Old Style" panose="02020502050305020303" pitchFamily="18" charset="0"/>
              </a:rPr>
              <a:t>Money Laundering Contrary to section 3(b)(i) as read with section 16 of the Proceeds of Crime and Anti-Money Laundering Act</a:t>
            </a:r>
            <a:r>
              <a:rPr lang="en-GB" sz="2800" dirty="0">
                <a:latin typeface="Goudy Old Style" panose="02020502050305020303" pitchFamily="18" charset="0"/>
              </a:rPr>
              <a:t> – Governor A1, X, B1, B2, B3, B4 and B5.</a:t>
            </a:r>
          </a:p>
          <a:p>
            <a:pPr marL="0" indent="0" algn="just">
              <a:buNone/>
            </a:pPr>
            <a:endParaRPr lang="en-US" sz="2800" dirty="0">
              <a:latin typeface="Goudy Old Style" panose="02020502050305020303" pitchFamily="18" charset="0"/>
            </a:endParaRPr>
          </a:p>
        </p:txBody>
      </p:sp>
      <p:sp>
        <p:nvSpPr>
          <p:cNvPr id="4" name="Date Placeholder 3">
            <a:extLst>
              <a:ext uri="{FF2B5EF4-FFF2-40B4-BE49-F238E27FC236}">
                <a16:creationId xmlns:a16="http://schemas.microsoft.com/office/drawing/2014/main" id="{29A65912-7FB4-401A-8173-DB96D71A8A7D}"/>
              </a:ext>
            </a:extLst>
          </p:cNvPr>
          <p:cNvSpPr>
            <a:spLocks noGrp="1"/>
          </p:cNvSpPr>
          <p:nvPr>
            <p:ph type="dt" sz="half" idx="10"/>
          </p:nvPr>
        </p:nvSpPr>
        <p:spPr/>
        <p:txBody>
          <a:bodyPr/>
          <a:lstStyle/>
          <a:p>
            <a:pPr>
              <a:defRPr/>
            </a:pPr>
            <a:fld id="{F55A27DA-AFBE-480E-8298-78D837E895B2}" type="datetime2">
              <a:rPr lang="en-GB" smtClean="0">
                <a:solidFill>
                  <a:srgbClr val="333399"/>
                </a:solidFill>
              </a:rPr>
              <a:pPr>
                <a:defRPr/>
              </a:pPr>
              <a:t>Monday, 18 November 2024</a:t>
            </a:fld>
            <a:endParaRPr lang="en-US" dirty="0">
              <a:solidFill>
                <a:srgbClr val="333399"/>
              </a:solidFill>
            </a:endParaRPr>
          </a:p>
        </p:txBody>
      </p:sp>
      <p:sp>
        <p:nvSpPr>
          <p:cNvPr id="5" name="Footer Placeholder 4">
            <a:extLst>
              <a:ext uri="{FF2B5EF4-FFF2-40B4-BE49-F238E27FC236}">
                <a16:creationId xmlns:a16="http://schemas.microsoft.com/office/drawing/2014/main" id="{20C3AAE7-E824-4061-BF9F-644B939C58E0}"/>
              </a:ext>
            </a:extLst>
          </p:cNvPr>
          <p:cNvSpPr>
            <a:spLocks noGrp="1"/>
          </p:cNvSpPr>
          <p:nvPr>
            <p:ph type="ftr" sz="quarter" idx="11"/>
          </p:nvPr>
        </p:nvSpPr>
        <p:spPr/>
        <p:txBody>
          <a:bodyPr/>
          <a:lstStyle/>
          <a:p>
            <a:r>
              <a:rPr lang="en-US" b="1" i="1" dirty="0">
                <a:solidFill>
                  <a:srgbClr val="333399"/>
                </a:solidFill>
                <a:latin typeface="Arial" panose="020B0604020202020204" pitchFamily="34" charset="0"/>
              </a:rPr>
              <a:t>“</a:t>
            </a:r>
            <a:r>
              <a:rPr lang="en-US" b="1" i="1" dirty="0" err="1">
                <a:solidFill>
                  <a:srgbClr val="333399"/>
                </a:solidFill>
                <a:latin typeface="Arial" panose="020B0604020202020204" pitchFamily="34" charset="0"/>
              </a:rPr>
              <a:t>Tuangamize</a:t>
            </a:r>
            <a:r>
              <a:rPr lang="en-US" b="1" i="1" dirty="0">
                <a:solidFill>
                  <a:srgbClr val="333399"/>
                </a:solidFill>
                <a:latin typeface="Arial" panose="020B0604020202020204" pitchFamily="34" charset="0"/>
              </a:rPr>
              <a:t> </a:t>
            </a:r>
            <a:r>
              <a:rPr lang="en-US" b="1" i="1" dirty="0" err="1">
                <a:solidFill>
                  <a:srgbClr val="333399"/>
                </a:solidFill>
                <a:latin typeface="Arial" panose="020B0604020202020204" pitchFamily="34" charset="0"/>
              </a:rPr>
              <a:t>ufisadi</a:t>
            </a:r>
            <a:r>
              <a:rPr lang="en-US" b="1" i="1" dirty="0">
                <a:solidFill>
                  <a:srgbClr val="333399"/>
                </a:solidFill>
                <a:latin typeface="Arial" panose="020B0604020202020204" pitchFamily="34" charset="0"/>
              </a:rPr>
              <a:t>, </a:t>
            </a:r>
            <a:r>
              <a:rPr lang="en-US" b="1" i="1" dirty="0" err="1">
                <a:solidFill>
                  <a:srgbClr val="333399"/>
                </a:solidFill>
                <a:latin typeface="Arial" panose="020B0604020202020204" pitchFamily="34" charset="0"/>
              </a:rPr>
              <a:t>tuijenge</a:t>
            </a:r>
            <a:r>
              <a:rPr lang="en-US" b="1" i="1" dirty="0">
                <a:solidFill>
                  <a:srgbClr val="333399"/>
                </a:solidFill>
                <a:latin typeface="Arial" panose="020B0604020202020204" pitchFamily="34" charset="0"/>
              </a:rPr>
              <a:t> Kenya”</a:t>
            </a:r>
          </a:p>
        </p:txBody>
      </p:sp>
      <p:sp>
        <p:nvSpPr>
          <p:cNvPr id="6" name="Slide Number Placeholder 5">
            <a:extLst>
              <a:ext uri="{FF2B5EF4-FFF2-40B4-BE49-F238E27FC236}">
                <a16:creationId xmlns:a16="http://schemas.microsoft.com/office/drawing/2014/main" id="{A845D2F5-00E1-4798-A2FD-05621ADA78F2}"/>
              </a:ext>
            </a:extLst>
          </p:cNvPr>
          <p:cNvSpPr>
            <a:spLocks noGrp="1"/>
          </p:cNvSpPr>
          <p:nvPr>
            <p:ph type="sldNum" sz="quarter" idx="12"/>
          </p:nvPr>
        </p:nvSpPr>
        <p:spPr/>
        <p:txBody>
          <a:bodyPr/>
          <a:lstStyle/>
          <a:p>
            <a:fld id="{7C8EBEF3-3EAC-4484-BCC5-B8BB88CCD7AC}" type="slidenum">
              <a:rPr lang="en-US" smtClean="0">
                <a:solidFill>
                  <a:srgbClr val="333399"/>
                </a:solidFill>
              </a:rPr>
              <a:pPr/>
              <a:t>18</a:t>
            </a:fld>
            <a:endParaRPr lang="en-US" dirty="0">
              <a:solidFill>
                <a:srgbClr val="333399"/>
              </a:solidFill>
            </a:endParaRPr>
          </a:p>
        </p:txBody>
      </p:sp>
    </p:spTree>
    <p:extLst>
      <p:ext uri="{BB962C8B-B14F-4D97-AF65-F5344CB8AC3E}">
        <p14:creationId xmlns:p14="http://schemas.microsoft.com/office/powerpoint/2010/main" val="2536684522"/>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600F62-B38E-4A7B-B918-9FE810F6FC80}"/>
              </a:ext>
            </a:extLst>
          </p:cNvPr>
          <p:cNvSpPr>
            <a:spLocks noGrp="1"/>
          </p:cNvSpPr>
          <p:nvPr>
            <p:ph type="title"/>
          </p:nvPr>
        </p:nvSpPr>
        <p:spPr>
          <a:xfrm>
            <a:off x="3790952" y="274638"/>
            <a:ext cx="7791449" cy="648300"/>
          </a:xfrm>
        </p:spPr>
        <p:txBody>
          <a:bodyPr/>
          <a:lstStyle/>
          <a:p>
            <a:r>
              <a:rPr lang="en-GB" sz="3200" b="1" dirty="0">
                <a:solidFill>
                  <a:srgbClr val="7030A0"/>
                </a:solidFill>
                <a:latin typeface="Goudy Old Style" panose="02020502050305020303" pitchFamily="18" charset="0"/>
              </a:rPr>
              <a:t>Conclusion</a:t>
            </a:r>
            <a:endParaRPr lang="en-US" sz="3200" dirty="0">
              <a:solidFill>
                <a:srgbClr val="7030A0"/>
              </a:solidFill>
              <a:latin typeface="Goudy Old Style" panose="02020502050305020303" pitchFamily="18" charset="0"/>
            </a:endParaRPr>
          </a:p>
        </p:txBody>
      </p:sp>
      <p:sp>
        <p:nvSpPr>
          <p:cNvPr id="3" name="Content Placeholder 2">
            <a:extLst>
              <a:ext uri="{FF2B5EF4-FFF2-40B4-BE49-F238E27FC236}">
                <a16:creationId xmlns:a16="http://schemas.microsoft.com/office/drawing/2014/main" id="{11E5572C-231B-4A06-9B78-07F5D97A5E85}"/>
              </a:ext>
            </a:extLst>
          </p:cNvPr>
          <p:cNvSpPr>
            <a:spLocks noGrp="1"/>
          </p:cNvSpPr>
          <p:nvPr>
            <p:ph idx="1"/>
          </p:nvPr>
        </p:nvSpPr>
        <p:spPr>
          <a:xfrm>
            <a:off x="1945758" y="922938"/>
            <a:ext cx="9636644" cy="5278165"/>
          </a:xfrm>
        </p:spPr>
        <p:txBody>
          <a:bodyPr/>
          <a:lstStyle/>
          <a:p>
            <a:pPr algn="just"/>
            <a:endParaRPr lang="en-US" altLang="en-US" sz="1000" dirty="0"/>
          </a:p>
          <a:p>
            <a:pPr algn="just"/>
            <a:r>
              <a:rPr lang="en-US" sz="2800" dirty="0">
                <a:latin typeface="Goudy Old Style" panose="02020502050305020303" pitchFamily="18" charset="0"/>
              </a:rPr>
              <a:t>After investigations, most payments were found to have been lawfully made in respect to executed contracts whose works were confirmed in a verification exercise. However, payments amounting to Kes235 million remained unexplained and were deemed to have been fraudulently acquired from the County Government.</a:t>
            </a:r>
          </a:p>
          <a:p>
            <a:pPr algn="just"/>
            <a:r>
              <a:rPr lang="en-US" sz="2800" dirty="0">
                <a:latin typeface="Goudy Old Style" panose="02020502050305020303" pitchFamily="18" charset="0"/>
              </a:rPr>
              <a:t>The unexplained amount, which the Commission found to be proceeds of corruption, have since been recovered through Alternative Dispute Resolution (ADR), following a civil recovery suit filed at the High Court.</a:t>
            </a:r>
          </a:p>
          <a:p>
            <a:pPr algn="just"/>
            <a:r>
              <a:rPr lang="en-US" sz="2800" dirty="0">
                <a:latin typeface="Goudy Old Style" panose="02020502050305020303" pitchFamily="18" charset="0"/>
              </a:rPr>
              <a:t>The Commission will dispose of the seized properties by public auction in accordance with the Court orders issued by Justice.</a:t>
            </a:r>
            <a:endParaRPr lang="en-GB" sz="2800" dirty="0">
              <a:latin typeface="Goudy Old Style" panose="02020502050305020303" pitchFamily="18" charset="0"/>
            </a:endParaRPr>
          </a:p>
          <a:p>
            <a:pPr marL="0" indent="0" algn="just">
              <a:buNone/>
            </a:pPr>
            <a:endParaRPr lang="en-US" sz="2800" dirty="0">
              <a:latin typeface="Goudy Old Style" panose="02020502050305020303" pitchFamily="18" charset="0"/>
            </a:endParaRPr>
          </a:p>
        </p:txBody>
      </p:sp>
      <p:sp>
        <p:nvSpPr>
          <p:cNvPr id="4" name="Date Placeholder 3">
            <a:extLst>
              <a:ext uri="{FF2B5EF4-FFF2-40B4-BE49-F238E27FC236}">
                <a16:creationId xmlns:a16="http://schemas.microsoft.com/office/drawing/2014/main" id="{29A65912-7FB4-401A-8173-DB96D71A8A7D}"/>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55A27DA-AFBE-480E-8298-78D837E895B2}" type="datetime2">
              <a:rPr kumimoji="0" lang="en-GB" sz="1400" b="0" i="0" u="none" strike="noStrike" kern="1200" cap="none" spc="0" normalizeH="0" baseline="0" noProof="0" smtClean="0">
                <a:ln>
                  <a:noFill/>
                </a:ln>
                <a:solidFill>
                  <a:srgbClr val="333399"/>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Monday, 18 November 2024</a:t>
            </a:fld>
            <a:endParaRPr kumimoji="0" lang="en-US" sz="1400" b="0" i="0" u="none" strike="noStrike" kern="1200" cap="none" spc="0" normalizeH="0" baseline="0" noProof="0" dirty="0">
              <a:ln>
                <a:noFill/>
              </a:ln>
              <a:solidFill>
                <a:srgbClr val="333399"/>
              </a:solidFill>
              <a:effectLst/>
              <a:uLnTx/>
              <a:uFillTx/>
              <a:latin typeface="Arial"/>
              <a:ea typeface="+mn-ea"/>
              <a:cs typeface="+mn-cs"/>
            </a:endParaRPr>
          </a:p>
        </p:txBody>
      </p:sp>
      <p:sp>
        <p:nvSpPr>
          <p:cNvPr id="5" name="Footer Placeholder 4">
            <a:extLst>
              <a:ext uri="{FF2B5EF4-FFF2-40B4-BE49-F238E27FC236}">
                <a16:creationId xmlns:a16="http://schemas.microsoft.com/office/drawing/2014/main" id="{20C3AAE7-E824-4061-BF9F-644B939C58E0}"/>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1" u="none" strike="noStrike" kern="1200" cap="none" spc="0" normalizeH="0" baseline="0" noProof="0" dirty="0">
                <a:ln>
                  <a:noFill/>
                </a:ln>
                <a:solidFill>
                  <a:srgbClr val="333399"/>
                </a:solidFill>
                <a:effectLst/>
                <a:uLnTx/>
                <a:uFillTx/>
                <a:latin typeface="Arial" panose="020B0604020202020204" pitchFamily="34" charset="0"/>
                <a:ea typeface="+mn-ea"/>
                <a:cs typeface="+mn-cs"/>
              </a:rPr>
              <a:t>“</a:t>
            </a:r>
            <a:r>
              <a:rPr kumimoji="0" lang="en-US" sz="1400" b="1" i="1" u="none" strike="noStrike" kern="1200" cap="none" spc="0" normalizeH="0" baseline="0" noProof="0" dirty="0" err="1">
                <a:ln>
                  <a:noFill/>
                </a:ln>
                <a:solidFill>
                  <a:srgbClr val="333399"/>
                </a:solidFill>
                <a:effectLst/>
                <a:uLnTx/>
                <a:uFillTx/>
                <a:latin typeface="Arial" panose="020B0604020202020204" pitchFamily="34" charset="0"/>
                <a:ea typeface="+mn-ea"/>
                <a:cs typeface="+mn-cs"/>
              </a:rPr>
              <a:t>Tuangamize</a:t>
            </a:r>
            <a:r>
              <a:rPr kumimoji="0" lang="en-US" sz="1400" b="1" i="1" u="none" strike="noStrike" kern="1200" cap="none" spc="0" normalizeH="0" baseline="0" noProof="0" dirty="0">
                <a:ln>
                  <a:noFill/>
                </a:ln>
                <a:solidFill>
                  <a:srgbClr val="333399"/>
                </a:solidFill>
                <a:effectLst/>
                <a:uLnTx/>
                <a:uFillTx/>
                <a:latin typeface="Arial" panose="020B0604020202020204" pitchFamily="34" charset="0"/>
                <a:ea typeface="+mn-ea"/>
                <a:cs typeface="+mn-cs"/>
              </a:rPr>
              <a:t> </a:t>
            </a:r>
            <a:r>
              <a:rPr kumimoji="0" lang="en-US" sz="1400" b="1" i="1" u="none" strike="noStrike" kern="1200" cap="none" spc="0" normalizeH="0" baseline="0" noProof="0" dirty="0" err="1">
                <a:ln>
                  <a:noFill/>
                </a:ln>
                <a:solidFill>
                  <a:srgbClr val="333399"/>
                </a:solidFill>
                <a:effectLst/>
                <a:uLnTx/>
                <a:uFillTx/>
                <a:latin typeface="Arial" panose="020B0604020202020204" pitchFamily="34" charset="0"/>
                <a:ea typeface="+mn-ea"/>
                <a:cs typeface="+mn-cs"/>
              </a:rPr>
              <a:t>ufisadi</a:t>
            </a:r>
            <a:r>
              <a:rPr kumimoji="0" lang="en-US" sz="1400" b="1" i="1" u="none" strike="noStrike" kern="1200" cap="none" spc="0" normalizeH="0" baseline="0" noProof="0" dirty="0">
                <a:ln>
                  <a:noFill/>
                </a:ln>
                <a:solidFill>
                  <a:srgbClr val="333399"/>
                </a:solidFill>
                <a:effectLst/>
                <a:uLnTx/>
                <a:uFillTx/>
                <a:latin typeface="Arial" panose="020B0604020202020204" pitchFamily="34" charset="0"/>
                <a:ea typeface="+mn-ea"/>
                <a:cs typeface="+mn-cs"/>
              </a:rPr>
              <a:t>, </a:t>
            </a:r>
            <a:r>
              <a:rPr kumimoji="0" lang="en-US" sz="1400" b="1" i="1" u="none" strike="noStrike" kern="1200" cap="none" spc="0" normalizeH="0" baseline="0" noProof="0" dirty="0" err="1">
                <a:ln>
                  <a:noFill/>
                </a:ln>
                <a:solidFill>
                  <a:srgbClr val="333399"/>
                </a:solidFill>
                <a:effectLst/>
                <a:uLnTx/>
                <a:uFillTx/>
                <a:latin typeface="Arial" panose="020B0604020202020204" pitchFamily="34" charset="0"/>
                <a:ea typeface="+mn-ea"/>
                <a:cs typeface="+mn-cs"/>
              </a:rPr>
              <a:t>tuijenge</a:t>
            </a:r>
            <a:r>
              <a:rPr kumimoji="0" lang="en-US" sz="1400" b="1" i="1" u="none" strike="noStrike" kern="1200" cap="none" spc="0" normalizeH="0" baseline="0" noProof="0" dirty="0">
                <a:ln>
                  <a:noFill/>
                </a:ln>
                <a:solidFill>
                  <a:srgbClr val="333399"/>
                </a:solidFill>
                <a:effectLst/>
                <a:uLnTx/>
                <a:uFillTx/>
                <a:latin typeface="Arial" panose="020B0604020202020204" pitchFamily="34" charset="0"/>
                <a:ea typeface="+mn-ea"/>
                <a:cs typeface="+mn-cs"/>
              </a:rPr>
              <a:t> Kenya”</a:t>
            </a:r>
          </a:p>
        </p:txBody>
      </p:sp>
      <p:sp>
        <p:nvSpPr>
          <p:cNvPr id="6" name="Slide Number Placeholder 5">
            <a:extLst>
              <a:ext uri="{FF2B5EF4-FFF2-40B4-BE49-F238E27FC236}">
                <a16:creationId xmlns:a16="http://schemas.microsoft.com/office/drawing/2014/main" id="{A845D2F5-00E1-4798-A2FD-05621ADA78F2}"/>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C8EBEF3-3EAC-4484-BCC5-B8BB88CCD7AC}" type="slidenum">
              <a:rPr kumimoji="0" lang="en-US" sz="1400" b="0" i="0" u="none" strike="noStrike" kern="1200" cap="none" spc="0" normalizeH="0" baseline="0" noProof="0" smtClean="0">
                <a:ln>
                  <a:noFill/>
                </a:ln>
                <a:solidFill>
                  <a:srgbClr val="333399"/>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400" b="0" i="0" u="none" strike="noStrike" kern="1200" cap="none" spc="0" normalizeH="0" baseline="0" noProof="0" dirty="0">
              <a:ln>
                <a:noFill/>
              </a:ln>
              <a:solidFill>
                <a:srgbClr val="333399"/>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098329155"/>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62252" y="0"/>
            <a:ext cx="8804908" cy="845820"/>
          </a:xfrm>
        </p:spPr>
        <p:txBody>
          <a:bodyPr/>
          <a:lstStyle/>
          <a:p>
            <a:r>
              <a:rPr lang="en-GB" sz="3200" b="1" dirty="0">
                <a:solidFill>
                  <a:srgbClr val="7030A0"/>
                </a:solidFill>
                <a:latin typeface="Goudy Old Style" panose="02020502050305020303" pitchFamily="18" charset="0"/>
                <a:ea typeface="Tahoma" panose="020B0604030504040204" pitchFamily="34" charset="0"/>
                <a:cs typeface="Tahoma" panose="020B0604030504040204" pitchFamily="34" charset="0"/>
              </a:rPr>
              <a:t>Outline</a:t>
            </a:r>
            <a:endParaRPr lang="en-US" sz="3200" b="1" dirty="0">
              <a:solidFill>
                <a:srgbClr val="7030A0"/>
              </a:solidFill>
              <a:latin typeface="Goudy Old Style" panose="02020502050305020303" pitchFamily="18" charset="0"/>
              <a:ea typeface="Tahoma" panose="020B0604030504040204" pitchFamily="34" charset="0"/>
              <a:cs typeface="Tahoma" panose="020B0604030504040204" pitchFamily="34" charset="0"/>
            </a:endParaRPr>
          </a:p>
        </p:txBody>
      </p:sp>
      <p:sp>
        <p:nvSpPr>
          <p:cNvPr id="3" name="Content Placeholder 2"/>
          <p:cNvSpPr>
            <a:spLocks noGrp="1"/>
          </p:cNvSpPr>
          <p:nvPr>
            <p:ph idx="1"/>
          </p:nvPr>
        </p:nvSpPr>
        <p:spPr>
          <a:xfrm>
            <a:off x="2336800" y="864293"/>
            <a:ext cx="9511211" cy="5486399"/>
          </a:xfrm>
        </p:spPr>
        <p:txBody>
          <a:bodyPr/>
          <a:lstStyle/>
          <a:p>
            <a:pPr algn="just"/>
            <a:r>
              <a:rPr lang="en-US" sz="2800" dirty="0">
                <a:solidFill>
                  <a:srgbClr val="7030A0"/>
                </a:solidFill>
                <a:latin typeface="Goudy Old Style" panose="02020502050305020303" pitchFamily="18" charset="0"/>
                <a:ea typeface="Tahoma" panose="020B0604030504040204" pitchFamily="34" charset="0"/>
                <a:cs typeface="Tahoma" panose="020B0604030504040204" pitchFamily="34" charset="0"/>
              </a:rPr>
              <a:t>Introduction</a:t>
            </a:r>
          </a:p>
          <a:p>
            <a:pPr lvl="0">
              <a:lnSpc>
                <a:spcPct val="90000"/>
              </a:lnSpc>
            </a:pPr>
            <a:r>
              <a:rPr lang="en-US" altLang="en-US" sz="2800" dirty="0">
                <a:solidFill>
                  <a:srgbClr val="7030A0"/>
                </a:solidFill>
                <a:latin typeface="Goudy Old Style" panose="02020502050305020303" pitchFamily="18" charset="0"/>
                <a:ea typeface="Tahoma" panose="020B0604030504040204" pitchFamily="34" charset="0"/>
                <a:cs typeface="Tahoma" panose="020B0604030504040204" pitchFamily="34" charset="0"/>
              </a:rPr>
              <a:t>Mandate of the Ethics and Anti-Corruption Commission (EACC)</a:t>
            </a:r>
          </a:p>
          <a:p>
            <a:pPr lvl="0">
              <a:lnSpc>
                <a:spcPct val="90000"/>
              </a:lnSpc>
            </a:pPr>
            <a:r>
              <a:rPr lang="en-US" altLang="en-US" sz="2800" dirty="0">
                <a:solidFill>
                  <a:srgbClr val="7030A0"/>
                </a:solidFill>
                <a:latin typeface="Goudy Old Style" panose="02020502050305020303" pitchFamily="18" charset="0"/>
                <a:ea typeface="Tahoma" panose="020B0604030504040204" pitchFamily="34" charset="0"/>
                <a:cs typeface="Tahoma" panose="020B0604030504040204" pitchFamily="34" charset="0"/>
              </a:rPr>
              <a:t>Allegation</a:t>
            </a:r>
          </a:p>
          <a:p>
            <a:pPr lvl="0">
              <a:lnSpc>
                <a:spcPct val="90000"/>
              </a:lnSpc>
            </a:pPr>
            <a:r>
              <a:rPr lang="en-US" altLang="en-US" sz="2800" dirty="0">
                <a:solidFill>
                  <a:srgbClr val="7030A0"/>
                </a:solidFill>
                <a:latin typeface="Goudy Old Style" panose="02020502050305020303" pitchFamily="18" charset="0"/>
                <a:ea typeface="Tahoma" panose="020B0604030504040204" pitchFamily="34" charset="0"/>
                <a:cs typeface="Tahoma" panose="020B0604030504040204" pitchFamily="34" charset="0"/>
              </a:rPr>
              <a:t>Objectives of Investigations</a:t>
            </a:r>
          </a:p>
          <a:p>
            <a:pPr algn="just"/>
            <a:r>
              <a:rPr lang="en-GB" sz="2800" dirty="0">
                <a:solidFill>
                  <a:srgbClr val="7030A0"/>
                </a:solidFill>
                <a:latin typeface="Goudy Old Style" panose="02020502050305020303" pitchFamily="18" charset="0"/>
                <a:ea typeface="Tahoma" panose="020B0604030504040204" pitchFamily="34" charset="0"/>
                <a:cs typeface="Tahoma" panose="020B0604030504040204" pitchFamily="34" charset="0"/>
              </a:rPr>
              <a:t>Summary of Facts</a:t>
            </a:r>
          </a:p>
          <a:p>
            <a:pPr algn="just"/>
            <a:r>
              <a:rPr lang="en-US" sz="2800" dirty="0">
                <a:solidFill>
                  <a:srgbClr val="7030A0"/>
                </a:solidFill>
                <a:latin typeface="Goudy Old Style" panose="02020502050305020303" pitchFamily="18" charset="0"/>
                <a:ea typeface="Tahoma" panose="020B0604030504040204" pitchFamily="34" charset="0"/>
                <a:cs typeface="Tahoma" panose="020B0604030504040204" pitchFamily="34" charset="0"/>
              </a:rPr>
              <a:t>Transfer for the Benefit of Governor</a:t>
            </a:r>
          </a:p>
          <a:p>
            <a:pPr algn="just"/>
            <a:r>
              <a:rPr lang="en-US" sz="2800" dirty="0">
                <a:solidFill>
                  <a:srgbClr val="7030A0"/>
                </a:solidFill>
                <a:latin typeface="Goudy Old Style" panose="02020502050305020303" pitchFamily="18" charset="0"/>
                <a:ea typeface="Tahoma" panose="020B0604030504040204" pitchFamily="34" charset="0"/>
                <a:cs typeface="Tahoma" panose="020B0604030504040204" pitchFamily="34" charset="0"/>
              </a:rPr>
              <a:t>The Scheme</a:t>
            </a:r>
          </a:p>
          <a:p>
            <a:pPr algn="just"/>
            <a:r>
              <a:rPr lang="en-US" sz="2800" dirty="0">
                <a:solidFill>
                  <a:srgbClr val="7030A0"/>
                </a:solidFill>
                <a:latin typeface="Goudy Old Style" panose="02020502050305020303" pitchFamily="18" charset="0"/>
                <a:ea typeface="Tahoma" panose="020B0604030504040204" pitchFamily="34" charset="0"/>
                <a:cs typeface="Tahoma" panose="020B0604030504040204" pitchFamily="34" charset="0"/>
              </a:rPr>
              <a:t>Recommendation of Investigation</a:t>
            </a:r>
          </a:p>
          <a:p>
            <a:pPr algn="just"/>
            <a:r>
              <a:rPr lang="en-US" sz="2800" dirty="0">
                <a:solidFill>
                  <a:srgbClr val="7030A0"/>
                </a:solidFill>
                <a:latin typeface="Goudy Old Style" panose="02020502050305020303" pitchFamily="18" charset="0"/>
                <a:ea typeface="Tahoma" panose="020B0604030504040204" pitchFamily="34" charset="0"/>
                <a:cs typeface="Tahoma" panose="020B0604030504040204" pitchFamily="34" charset="0"/>
              </a:rPr>
              <a:t>Conclusion</a:t>
            </a:r>
            <a:endParaRPr lang="en-US" sz="2800" dirty="0">
              <a:solidFill>
                <a:srgbClr val="7030A0"/>
              </a:solidFill>
              <a:latin typeface="Goudy Old Style" panose="02020502050305020303" pitchFamily="18" charset="0"/>
            </a:endParaRP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55A27DA-AFBE-480E-8298-78D837E895B2}" type="datetime2">
              <a:rPr kumimoji="0" lang="en-GB" sz="1400" b="0" i="0" u="none" strike="noStrike" kern="1200" cap="none" spc="0" normalizeH="0" baseline="0" noProof="0" smtClean="0">
                <a:ln>
                  <a:noFill/>
                </a:ln>
                <a:solidFill>
                  <a:srgbClr val="333399"/>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Monday, 18 November 2024</a:t>
            </a:fld>
            <a:endParaRPr kumimoji="0" lang="en-US" sz="1400" b="0" i="0" u="none" strike="noStrike" kern="1200" cap="none" spc="0" normalizeH="0" baseline="0" noProof="0" dirty="0">
              <a:ln>
                <a:noFill/>
              </a:ln>
              <a:solidFill>
                <a:srgbClr val="333399"/>
              </a:solidFill>
              <a:effectLst/>
              <a:uLnTx/>
              <a:uFillTx/>
              <a:latin typeface="Arial"/>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C8EBEF3-3EAC-4484-BCC5-B8BB88CCD7AC}" type="slidenum">
              <a:rPr kumimoji="0" lang="en-US" sz="1400" b="0" i="0" u="none" strike="noStrike" kern="1200" cap="none" spc="0" normalizeH="0" baseline="0" noProof="0" smtClean="0">
                <a:ln>
                  <a:noFill/>
                </a:ln>
                <a:solidFill>
                  <a:srgbClr val="333399"/>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400" b="0" i="0" u="none" strike="noStrike" kern="1200" cap="none" spc="0" normalizeH="0" baseline="0" noProof="0">
              <a:ln>
                <a:noFill/>
              </a:ln>
              <a:solidFill>
                <a:srgbClr val="333399"/>
              </a:solidFill>
              <a:effectLst/>
              <a:uLnTx/>
              <a:uFillTx/>
              <a:latin typeface="Arial" panose="020B0604020202020204" pitchFamily="34" charset="0"/>
              <a:ea typeface="+mn-ea"/>
              <a:cs typeface="+mn-cs"/>
            </a:endParaRPr>
          </a:p>
        </p:txBody>
      </p:sp>
      <p:sp>
        <p:nvSpPr>
          <p:cNvPr id="7" name="Footer Placeholder 4"/>
          <p:cNvSpPr>
            <a:spLocks noGrp="1"/>
          </p:cNvSpPr>
          <p:nvPr>
            <p:ph type="ftr" sz="quarter" idx="11"/>
          </p:nvPr>
        </p:nvSpPr>
        <p:spPr>
          <a:xfrm>
            <a:off x="3888318" y="6381751"/>
            <a:ext cx="6335183" cy="339725"/>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333399"/>
                </a:solidFill>
                <a:effectLst/>
                <a:uLnTx/>
                <a:uFillTx/>
                <a:latin typeface="Arial" charset="0"/>
                <a:ea typeface="+mn-ea"/>
                <a:cs typeface="+mn-cs"/>
              </a:rPr>
              <a:t>“</a:t>
            </a:r>
            <a:r>
              <a:rPr kumimoji="0" lang="en-US" sz="1400" b="0" i="0" u="none" strike="noStrike" kern="1200" cap="none" spc="0" normalizeH="0" baseline="0" noProof="0" dirty="0" err="1">
                <a:ln>
                  <a:noFill/>
                </a:ln>
                <a:solidFill>
                  <a:srgbClr val="333399"/>
                </a:solidFill>
                <a:effectLst/>
                <a:uLnTx/>
                <a:uFillTx/>
                <a:latin typeface="Arial" charset="0"/>
                <a:ea typeface="+mn-ea"/>
                <a:cs typeface="+mn-cs"/>
              </a:rPr>
              <a:t>Tuangamize</a:t>
            </a:r>
            <a:r>
              <a:rPr kumimoji="0" lang="en-US" sz="1400" b="0" i="0" u="none" strike="noStrike" kern="1200" cap="none" spc="0" normalizeH="0" baseline="0" noProof="0" dirty="0">
                <a:ln>
                  <a:noFill/>
                </a:ln>
                <a:solidFill>
                  <a:srgbClr val="333399"/>
                </a:solidFill>
                <a:effectLst/>
                <a:uLnTx/>
                <a:uFillTx/>
                <a:latin typeface="Arial" charset="0"/>
                <a:ea typeface="+mn-ea"/>
                <a:cs typeface="+mn-cs"/>
              </a:rPr>
              <a:t> </a:t>
            </a:r>
            <a:r>
              <a:rPr kumimoji="0" lang="en-US" sz="1400" b="0" i="0" u="none" strike="noStrike" kern="1200" cap="none" spc="0" normalizeH="0" baseline="0" noProof="0" dirty="0" err="1">
                <a:ln>
                  <a:noFill/>
                </a:ln>
                <a:solidFill>
                  <a:srgbClr val="333399"/>
                </a:solidFill>
                <a:effectLst/>
                <a:uLnTx/>
                <a:uFillTx/>
                <a:latin typeface="Arial" charset="0"/>
                <a:ea typeface="+mn-ea"/>
                <a:cs typeface="+mn-cs"/>
              </a:rPr>
              <a:t>ufisadi</a:t>
            </a:r>
            <a:r>
              <a:rPr kumimoji="0" lang="en-US" sz="1400" b="0" i="0" u="none" strike="noStrike" kern="1200" cap="none" spc="0" normalizeH="0" baseline="0" noProof="0" dirty="0">
                <a:ln>
                  <a:noFill/>
                </a:ln>
                <a:solidFill>
                  <a:srgbClr val="333399"/>
                </a:solidFill>
                <a:effectLst/>
                <a:uLnTx/>
                <a:uFillTx/>
                <a:latin typeface="Arial" charset="0"/>
                <a:ea typeface="+mn-ea"/>
                <a:cs typeface="+mn-cs"/>
              </a:rPr>
              <a:t>, </a:t>
            </a:r>
            <a:r>
              <a:rPr kumimoji="0" lang="en-US" sz="1400" b="0" i="0" u="none" strike="noStrike" kern="1200" cap="none" spc="0" normalizeH="0" baseline="0" noProof="0" dirty="0" err="1">
                <a:ln>
                  <a:noFill/>
                </a:ln>
                <a:solidFill>
                  <a:srgbClr val="333399"/>
                </a:solidFill>
                <a:effectLst/>
                <a:uLnTx/>
                <a:uFillTx/>
                <a:latin typeface="Arial" charset="0"/>
                <a:ea typeface="+mn-ea"/>
                <a:cs typeface="+mn-cs"/>
              </a:rPr>
              <a:t>tuijenge</a:t>
            </a:r>
            <a:r>
              <a:rPr kumimoji="0" lang="en-US" sz="1400" b="0" i="0" u="none" strike="noStrike" kern="1200" cap="none" spc="0" normalizeH="0" baseline="0" noProof="0" dirty="0">
                <a:ln>
                  <a:noFill/>
                </a:ln>
                <a:solidFill>
                  <a:srgbClr val="333399"/>
                </a:solidFill>
                <a:effectLst/>
                <a:uLnTx/>
                <a:uFillTx/>
                <a:latin typeface="Arial" charset="0"/>
                <a:ea typeface="+mn-ea"/>
                <a:cs typeface="+mn-cs"/>
              </a:rPr>
              <a:t> Kenya”</a:t>
            </a:r>
          </a:p>
        </p:txBody>
      </p:sp>
    </p:spTree>
    <p:extLst>
      <p:ext uri="{BB962C8B-B14F-4D97-AF65-F5344CB8AC3E}">
        <p14:creationId xmlns:p14="http://schemas.microsoft.com/office/powerpoint/2010/main" val="67319135"/>
      </p:ext>
    </p:extLst>
  </p:cSld>
  <p:clrMapOvr>
    <a:masterClrMapping/>
  </p:clrMapOvr>
  <p:transition spd="slow">
    <p:circl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Content Placeholder 2"/>
          <p:cNvSpPr>
            <a:spLocks noGrp="1"/>
          </p:cNvSpPr>
          <p:nvPr>
            <p:ph idx="1"/>
          </p:nvPr>
        </p:nvSpPr>
        <p:spPr>
          <a:xfrm>
            <a:off x="2574524" y="550416"/>
            <a:ext cx="9055224" cy="5553522"/>
          </a:xfrm>
        </p:spPr>
        <p:txBody>
          <a:bodyPr/>
          <a:lstStyle/>
          <a:p>
            <a:pPr algn="just"/>
            <a:endParaRPr lang="en-US" altLang="en-US" sz="2000" dirty="0">
              <a:solidFill>
                <a:srgbClr val="000000"/>
              </a:solidFill>
              <a:cs typeface="Tahoma" panose="020B0604030504040204" pitchFamily="34" charset="0"/>
            </a:endParaRPr>
          </a:p>
          <a:p>
            <a:pPr algn="just"/>
            <a:endParaRPr lang="en-US" altLang="en-US" sz="2000" dirty="0">
              <a:solidFill>
                <a:srgbClr val="000000"/>
              </a:solidFill>
            </a:endParaRPr>
          </a:p>
          <a:p>
            <a:endParaRPr lang="en-US" altLang="en-US" sz="2000" dirty="0"/>
          </a:p>
        </p:txBody>
      </p:sp>
      <p:pic>
        <p:nvPicPr>
          <p:cNvPr id="3" name="Picture 9" descr="http://assessor.co.douglas.nv.us/images/thank-you.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74523" y="304800"/>
            <a:ext cx="9356219" cy="5799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Footer Placeholder 4"/>
          <p:cNvSpPr>
            <a:spLocks noGrp="1"/>
          </p:cNvSpPr>
          <p:nvPr>
            <p:ph type="ftr" sz="quarter" idx="11"/>
          </p:nvPr>
        </p:nvSpPr>
        <p:spPr>
          <a:xfrm>
            <a:off x="3888318" y="6381751"/>
            <a:ext cx="6335183" cy="339725"/>
          </a:xfrm>
        </p:spPr>
        <p:txBody>
          <a:bodyPr/>
          <a:lstStyle/>
          <a:p>
            <a:pPr>
              <a:defRPr/>
            </a:pPr>
            <a:r>
              <a:rPr lang="en-US" dirty="0" err="1">
                <a:solidFill>
                  <a:srgbClr val="333399"/>
                </a:solidFill>
              </a:rPr>
              <a:t>Tuangamize</a:t>
            </a:r>
            <a:r>
              <a:rPr lang="en-US" dirty="0">
                <a:solidFill>
                  <a:srgbClr val="333399"/>
                </a:solidFill>
              </a:rPr>
              <a:t> </a:t>
            </a:r>
            <a:r>
              <a:rPr lang="en-US" dirty="0" err="1">
                <a:solidFill>
                  <a:srgbClr val="333399"/>
                </a:solidFill>
              </a:rPr>
              <a:t>ufisadi</a:t>
            </a:r>
            <a:r>
              <a:rPr lang="en-US" dirty="0">
                <a:solidFill>
                  <a:srgbClr val="333399"/>
                </a:solidFill>
              </a:rPr>
              <a:t> </a:t>
            </a:r>
            <a:r>
              <a:rPr lang="en-US" dirty="0" err="1">
                <a:solidFill>
                  <a:srgbClr val="333399"/>
                </a:solidFill>
              </a:rPr>
              <a:t>tuijenge</a:t>
            </a:r>
            <a:r>
              <a:rPr lang="en-US" dirty="0">
                <a:solidFill>
                  <a:srgbClr val="333399"/>
                </a:solidFill>
              </a:rPr>
              <a:t> Kenya </a:t>
            </a:r>
          </a:p>
        </p:txBody>
      </p:sp>
      <p:sp>
        <p:nvSpPr>
          <p:cNvPr id="5" name="Date Placeholder 3"/>
          <p:cNvSpPr>
            <a:spLocks noGrp="1"/>
          </p:cNvSpPr>
          <p:nvPr>
            <p:ph type="dt" sz="half" idx="10"/>
          </p:nvPr>
        </p:nvSpPr>
        <p:spPr>
          <a:xfrm>
            <a:off x="334434" y="6381751"/>
            <a:ext cx="3456517" cy="339725"/>
          </a:xfrm>
        </p:spPr>
        <p:txBody>
          <a:bodyPr/>
          <a:lstStyle/>
          <a:p>
            <a:pPr>
              <a:defRPr/>
            </a:pPr>
            <a:fld id="{F55A27DA-AFBE-480E-8298-78D837E895B2}" type="datetime2">
              <a:rPr lang="en-GB" smtClean="0">
                <a:solidFill>
                  <a:srgbClr val="333399"/>
                </a:solidFill>
              </a:rPr>
              <a:pPr>
                <a:defRPr/>
              </a:pPr>
              <a:t>Monday, 18 November 2024</a:t>
            </a:fld>
            <a:endParaRPr lang="en-US" dirty="0">
              <a:solidFill>
                <a:srgbClr val="333399"/>
              </a:solidFill>
            </a:endParaRPr>
          </a:p>
        </p:txBody>
      </p:sp>
    </p:spTree>
    <p:extLst>
      <p:ext uri="{BB962C8B-B14F-4D97-AF65-F5344CB8AC3E}">
        <p14:creationId xmlns:p14="http://schemas.microsoft.com/office/powerpoint/2010/main" val="3367495192"/>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62252" y="0"/>
            <a:ext cx="8804908" cy="685801"/>
          </a:xfrm>
        </p:spPr>
        <p:txBody>
          <a:bodyPr/>
          <a:lstStyle/>
          <a:p>
            <a:r>
              <a:rPr lang="en-GB" sz="3200" b="1" dirty="0">
                <a:solidFill>
                  <a:srgbClr val="7030A0"/>
                </a:solidFill>
                <a:latin typeface="Goudy Old Style" panose="02020502050305020303" pitchFamily="18" charset="0"/>
                <a:ea typeface="Tahoma" panose="020B0604030504040204" pitchFamily="34" charset="0"/>
                <a:cs typeface="Tahoma" panose="020B0604030504040204" pitchFamily="34" charset="0"/>
              </a:rPr>
              <a:t>Introduction</a:t>
            </a:r>
            <a:endParaRPr lang="en-US" sz="3200" b="1" dirty="0">
              <a:solidFill>
                <a:srgbClr val="7030A0"/>
              </a:solidFill>
              <a:latin typeface="Goudy Old Style" panose="02020502050305020303" pitchFamily="18" charset="0"/>
              <a:ea typeface="Tahoma" panose="020B0604030504040204" pitchFamily="34" charset="0"/>
              <a:cs typeface="Tahoma" panose="020B0604030504040204" pitchFamily="34" charset="0"/>
            </a:endParaRPr>
          </a:p>
        </p:txBody>
      </p:sp>
      <p:sp>
        <p:nvSpPr>
          <p:cNvPr id="3" name="Content Placeholder 2"/>
          <p:cNvSpPr>
            <a:spLocks noGrp="1"/>
          </p:cNvSpPr>
          <p:nvPr>
            <p:ph idx="1"/>
          </p:nvPr>
        </p:nvSpPr>
        <p:spPr>
          <a:xfrm>
            <a:off x="2327564" y="685801"/>
            <a:ext cx="9520447" cy="5664892"/>
          </a:xfrm>
        </p:spPr>
        <p:txBody>
          <a:bodyPr/>
          <a:lstStyle/>
          <a:p>
            <a:pPr algn="just"/>
            <a:r>
              <a:rPr lang="en-US" sz="2800" dirty="0">
                <a:solidFill>
                  <a:srgbClr val="7030A0"/>
                </a:solidFill>
                <a:latin typeface="Goudy Old Style" panose="02020502050305020303" pitchFamily="18" charset="0"/>
                <a:ea typeface="Tahoma" panose="020B0604030504040204" pitchFamily="34" charset="0"/>
                <a:cs typeface="Tahoma" panose="020B0604030504040204" pitchFamily="34" charset="0"/>
              </a:rPr>
              <a:t>Establishment:</a:t>
            </a:r>
            <a:r>
              <a:rPr lang="en-US" sz="2800" dirty="0">
                <a:latin typeface="Goudy Old Style" panose="02020502050305020303" pitchFamily="18" charset="0"/>
                <a:ea typeface="Tahoma" panose="020B0604030504040204" pitchFamily="34" charset="0"/>
                <a:cs typeface="Tahoma" panose="020B0604030504040204" pitchFamily="34" charset="0"/>
              </a:rPr>
              <a:t> EACC is established under Section 3 of the Ethics and Anti - Corruption Commission Act No. 22 of 2011, pursuant to Article 79 of the Constitution of Kenya. </a:t>
            </a:r>
          </a:p>
          <a:p>
            <a:pPr marL="0" indent="0" algn="just">
              <a:buNone/>
            </a:pPr>
            <a:endParaRPr lang="en-US" sz="1000" dirty="0">
              <a:latin typeface="Goudy Old Style" panose="02020502050305020303" pitchFamily="18" charset="0"/>
              <a:ea typeface="Tahoma" panose="020B0604030504040204" pitchFamily="34" charset="0"/>
              <a:cs typeface="Tahoma" panose="020B0604030504040204" pitchFamily="34" charset="0"/>
            </a:endParaRPr>
          </a:p>
          <a:p>
            <a:pPr algn="just"/>
            <a:r>
              <a:rPr lang="en-US" altLang="en-US" sz="2800" dirty="0">
                <a:solidFill>
                  <a:srgbClr val="7030A0"/>
                </a:solidFill>
                <a:latin typeface="Goudy Old Style" panose="02020502050305020303" pitchFamily="18" charset="0"/>
                <a:ea typeface="Tahoma" panose="020B0604030504040204" pitchFamily="34" charset="0"/>
                <a:cs typeface="Tahoma" panose="020B0604030504040204" pitchFamily="34" charset="0"/>
              </a:rPr>
              <a:t>Mandate:</a:t>
            </a:r>
            <a:r>
              <a:rPr lang="en-US" altLang="en-US" sz="2800" dirty="0">
                <a:solidFill>
                  <a:srgbClr val="000000"/>
                </a:solidFill>
                <a:latin typeface="Goudy Old Style" panose="02020502050305020303" pitchFamily="18" charset="0"/>
                <a:ea typeface="Tahoma" panose="020B0604030504040204" pitchFamily="34" charset="0"/>
                <a:cs typeface="Tahoma" panose="020B0604030504040204" pitchFamily="34" charset="0"/>
              </a:rPr>
              <a:t> EACC is constitutionally and statutorily empowered to spearhead the fight against corruption</a:t>
            </a:r>
            <a:r>
              <a:rPr lang="en-US" altLang="en-US" sz="2800" dirty="0">
                <a:latin typeface="Goudy Old Style" panose="02020502050305020303" pitchFamily="18" charset="0"/>
                <a:ea typeface="Tahoma" panose="020B0604030504040204" pitchFamily="34" charset="0"/>
                <a:cs typeface="Tahoma" panose="020B0604030504040204" pitchFamily="34" charset="0"/>
              </a:rPr>
              <a:t> by </a:t>
            </a:r>
            <a:r>
              <a:rPr lang="en-GB" altLang="en-US" sz="2800" dirty="0">
                <a:latin typeface="Goudy Old Style" panose="02020502050305020303" pitchFamily="18" charset="0"/>
                <a:ea typeface="Tahoma" panose="020B0604030504040204" pitchFamily="34" charset="0"/>
                <a:cs typeface="Tahoma" panose="020B0604030504040204" pitchFamily="34" charset="0"/>
              </a:rPr>
              <a:t>combating and preventing corruption, economic crimes and promoting  ethical standards and practice.</a:t>
            </a:r>
          </a:p>
          <a:p>
            <a:pPr algn="just"/>
            <a:r>
              <a:rPr lang="en-US" altLang="en-US" sz="2800" dirty="0">
                <a:solidFill>
                  <a:srgbClr val="7030A0"/>
                </a:solidFill>
                <a:latin typeface="Goudy Old Style" panose="02020502050305020303" pitchFamily="18" charset="0"/>
                <a:cs typeface="Tahoma" panose="020B0604030504040204" pitchFamily="34" charset="0"/>
              </a:rPr>
              <a:t>Structure</a:t>
            </a:r>
            <a:r>
              <a:rPr lang="en-US" altLang="en-US" sz="2800" dirty="0">
                <a:latin typeface="Goudy Old Style" panose="02020502050305020303" pitchFamily="18" charset="0"/>
                <a:cs typeface="Tahoma" panose="020B0604030504040204" pitchFamily="34" charset="0"/>
              </a:rPr>
              <a:t>: EACC is composed of 5 Commissioners and the Secretariat headed by the CEO and comprises of 6 Directorates.</a:t>
            </a:r>
          </a:p>
          <a:p>
            <a:pPr lvl="0" algn="just"/>
            <a:r>
              <a:rPr lang="en-US" altLang="en-US" sz="2800" dirty="0">
                <a:solidFill>
                  <a:srgbClr val="7030A0"/>
                </a:solidFill>
                <a:latin typeface="Goudy Old Style" panose="02020502050305020303" pitchFamily="18" charset="0"/>
                <a:ea typeface="Tahoma" panose="020B0604030504040204" pitchFamily="34" charset="0"/>
                <a:cs typeface="Tahoma" panose="020B0604030504040204" pitchFamily="34" charset="0"/>
              </a:rPr>
              <a:t>Presence: </a:t>
            </a:r>
            <a:r>
              <a:rPr lang="en-US" altLang="en-US" sz="2800" dirty="0">
                <a:solidFill>
                  <a:srgbClr val="000000"/>
                </a:solidFill>
                <a:latin typeface="Goudy Old Style" panose="02020502050305020303" pitchFamily="18" charset="0"/>
                <a:ea typeface="Tahoma" panose="020B0604030504040204" pitchFamily="34" charset="0"/>
                <a:cs typeface="Tahoma" panose="020B0604030504040204" pitchFamily="34" charset="0"/>
              </a:rPr>
              <a:t>Headquarters in Nairobi, 11 Regional Offices and Service Desks in 45 </a:t>
            </a:r>
            <a:r>
              <a:rPr lang="en-US" altLang="en-US" sz="2800" dirty="0" err="1">
                <a:solidFill>
                  <a:srgbClr val="000000"/>
                </a:solidFill>
                <a:latin typeface="Goudy Old Style" panose="02020502050305020303" pitchFamily="18" charset="0"/>
                <a:ea typeface="Tahoma" panose="020B0604030504040204" pitchFamily="34" charset="0"/>
                <a:cs typeface="Tahoma" panose="020B0604030504040204" pitchFamily="34" charset="0"/>
              </a:rPr>
              <a:t>Huduma</a:t>
            </a:r>
            <a:r>
              <a:rPr lang="en-US" altLang="en-US" sz="2800" dirty="0">
                <a:solidFill>
                  <a:srgbClr val="000000"/>
                </a:solidFill>
                <a:latin typeface="Goudy Old Style" panose="02020502050305020303" pitchFamily="18" charset="0"/>
                <a:ea typeface="Tahoma" panose="020B0604030504040204" pitchFamily="34" charset="0"/>
                <a:cs typeface="Tahoma" panose="020B0604030504040204" pitchFamily="34" charset="0"/>
              </a:rPr>
              <a:t> </a:t>
            </a:r>
            <a:r>
              <a:rPr lang="en-US" altLang="en-US" sz="2800" dirty="0" err="1">
                <a:solidFill>
                  <a:srgbClr val="000000"/>
                </a:solidFill>
                <a:latin typeface="Goudy Old Style" panose="02020502050305020303" pitchFamily="18" charset="0"/>
                <a:ea typeface="Tahoma" panose="020B0604030504040204" pitchFamily="34" charset="0"/>
                <a:cs typeface="Tahoma" panose="020B0604030504040204" pitchFamily="34" charset="0"/>
              </a:rPr>
              <a:t>Centres</a:t>
            </a:r>
            <a:r>
              <a:rPr lang="en-US" altLang="en-US" sz="2800" dirty="0">
                <a:solidFill>
                  <a:srgbClr val="000000"/>
                </a:solidFill>
                <a:latin typeface="Goudy Old Style" panose="02020502050305020303" pitchFamily="18" charset="0"/>
                <a:cs typeface="Tahoma" panose="020B0604030504040204" pitchFamily="34" charset="0"/>
              </a:rPr>
              <a:t>.</a:t>
            </a:r>
          </a:p>
          <a:p>
            <a:pPr algn="just"/>
            <a:endParaRPr lang="en-US" sz="2800" dirty="0">
              <a:latin typeface="Goudy Old Style" panose="02020502050305020303" pitchFamily="18" charset="0"/>
            </a:endParaRP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55A27DA-AFBE-480E-8298-78D837E895B2}" type="datetime2">
              <a:rPr kumimoji="0" lang="en-GB" sz="1400" b="0" i="0" u="none" strike="noStrike" kern="1200" cap="none" spc="0" normalizeH="0" baseline="0" noProof="0" smtClean="0">
                <a:ln>
                  <a:noFill/>
                </a:ln>
                <a:solidFill>
                  <a:srgbClr val="333399"/>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Monday, 18 November 2024</a:t>
            </a:fld>
            <a:endParaRPr kumimoji="0" lang="en-US" sz="1400" b="0" i="0" u="none" strike="noStrike" kern="1200" cap="none" spc="0" normalizeH="0" baseline="0" noProof="0" dirty="0">
              <a:ln>
                <a:noFill/>
              </a:ln>
              <a:solidFill>
                <a:srgbClr val="333399"/>
              </a:solidFill>
              <a:effectLst/>
              <a:uLnTx/>
              <a:uFillTx/>
              <a:latin typeface="Arial"/>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C8EBEF3-3EAC-4484-BCC5-B8BB88CCD7AC}" type="slidenum">
              <a:rPr kumimoji="0" lang="en-US" sz="1400" b="0" i="0" u="none" strike="noStrike" kern="1200" cap="none" spc="0" normalizeH="0" baseline="0" noProof="0" smtClean="0">
                <a:ln>
                  <a:noFill/>
                </a:ln>
                <a:solidFill>
                  <a:srgbClr val="333399"/>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400" b="0" i="0" u="none" strike="noStrike" kern="1200" cap="none" spc="0" normalizeH="0" baseline="0" noProof="0">
              <a:ln>
                <a:noFill/>
              </a:ln>
              <a:solidFill>
                <a:srgbClr val="333399"/>
              </a:solidFill>
              <a:effectLst/>
              <a:uLnTx/>
              <a:uFillTx/>
              <a:latin typeface="Arial" panose="020B0604020202020204" pitchFamily="34" charset="0"/>
              <a:ea typeface="+mn-ea"/>
              <a:cs typeface="+mn-cs"/>
            </a:endParaRPr>
          </a:p>
        </p:txBody>
      </p:sp>
      <p:sp>
        <p:nvSpPr>
          <p:cNvPr id="7" name="Footer Placeholder 4"/>
          <p:cNvSpPr>
            <a:spLocks noGrp="1"/>
          </p:cNvSpPr>
          <p:nvPr>
            <p:ph type="ftr" sz="quarter" idx="11"/>
          </p:nvPr>
        </p:nvSpPr>
        <p:spPr>
          <a:xfrm>
            <a:off x="3888318" y="6381751"/>
            <a:ext cx="6335183" cy="339725"/>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333399"/>
                </a:solidFill>
                <a:effectLst/>
                <a:uLnTx/>
                <a:uFillTx/>
                <a:latin typeface="Arial" charset="0"/>
                <a:ea typeface="+mn-ea"/>
                <a:cs typeface="+mn-cs"/>
              </a:rPr>
              <a:t>“</a:t>
            </a:r>
            <a:r>
              <a:rPr kumimoji="0" lang="en-US" sz="1400" b="0" i="0" u="none" strike="noStrike" kern="1200" cap="none" spc="0" normalizeH="0" baseline="0" noProof="0" dirty="0" err="1">
                <a:ln>
                  <a:noFill/>
                </a:ln>
                <a:solidFill>
                  <a:srgbClr val="333399"/>
                </a:solidFill>
                <a:effectLst/>
                <a:uLnTx/>
                <a:uFillTx/>
                <a:latin typeface="Arial" charset="0"/>
                <a:ea typeface="+mn-ea"/>
                <a:cs typeface="+mn-cs"/>
              </a:rPr>
              <a:t>Tuangamize</a:t>
            </a:r>
            <a:r>
              <a:rPr kumimoji="0" lang="en-US" sz="1400" b="0" i="0" u="none" strike="noStrike" kern="1200" cap="none" spc="0" normalizeH="0" baseline="0" noProof="0" dirty="0">
                <a:ln>
                  <a:noFill/>
                </a:ln>
                <a:solidFill>
                  <a:srgbClr val="333399"/>
                </a:solidFill>
                <a:effectLst/>
                <a:uLnTx/>
                <a:uFillTx/>
                <a:latin typeface="Arial" charset="0"/>
                <a:ea typeface="+mn-ea"/>
                <a:cs typeface="+mn-cs"/>
              </a:rPr>
              <a:t> </a:t>
            </a:r>
            <a:r>
              <a:rPr kumimoji="0" lang="en-US" sz="1400" b="0" i="0" u="none" strike="noStrike" kern="1200" cap="none" spc="0" normalizeH="0" baseline="0" noProof="0" dirty="0" err="1">
                <a:ln>
                  <a:noFill/>
                </a:ln>
                <a:solidFill>
                  <a:srgbClr val="333399"/>
                </a:solidFill>
                <a:effectLst/>
                <a:uLnTx/>
                <a:uFillTx/>
                <a:latin typeface="Arial" charset="0"/>
                <a:ea typeface="+mn-ea"/>
                <a:cs typeface="+mn-cs"/>
              </a:rPr>
              <a:t>ufisadi</a:t>
            </a:r>
            <a:r>
              <a:rPr kumimoji="0" lang="en-US" sz="1400" b="0" i="0" u="none" strike="noStrike" kern="1200" cap="none" spc="0" normalizeH="0" baseline="0" noProof="0" dirty="0">
                <a:ln>
                  <a:noFill/>
                </a:ln>
                <a:solidFill>
                  <a:srgbClr val="333399"/>
                </a:solidFill>
                <a:effectLst/>
                <a:uLnTx/>
                <a:uFillTx/>
                <a:latin typeface="Arial" charset="0"/>
                <a:ea typeface="+mn-ea"/>
                <a:cs typeface="+mn-cs"/>
              </a:rPr>
              <a:t>, </a:t>
            </a:r>
            <a:r>
              <a:rPr kumimoji="0" lang="en-US" sz="1400" b="0" i="0" u="none" strike="noStrike" kern="1200" cap="none" spc="0" normalizeH="0" baseline="0" noProof="0" dirty="0" err="1">
                <a:ln>
                  <a:noFill/>
                </a:ln>
                <a:solidFill>
                  <a:srgbClr val="333399"/>
                </a:solidFill>
                <a:effectLst/>
                <a:uLnTx/>
                <a:uFillTx/>
                <a:latin typeface="Arial" charset="0"/>
                <a:ea typeface="+mn-ea"/>
                <a:cs typeface="+mn-cs"/>
              </a:rPr>
              <a:t>tuijenge</a:t>
            </a:r>
            <a:r>
              <a:rPr kumimoji="0" lang="en-US" sz="1400" b="0" i="0" u="none" strike="noStrike" kern="1200" cap="none" spc="0" normalizeH="0" baseline="0" noProof="0" dirty="0">
                <a:ln>
                  <a:noFill/>
                </a:ln>
                <a:solidFill>
                  <a:srgbClr val="333399"/>
                </a:solidFill>
                <a:effectLst/>
                <a:uLnTx/>
                <a:uFillTx/>
                <a:latin typeface="Arial" charset="0"/>
                <a:ea typeface="+mn-ea"/>
                <a:cs typeface="+mn-cs"/>
              </a:rPr>
              <a:t> Kenya”</a:t>
            </a:r>
          </a:p>
        </p:txBody>
      </p:sp>
    </p:spTree>
    <p:extLst>
      <p:ext uri="{BB962C8B-B14F-4D97-AF65-F5344CB8AC3E}">
        <p14:creationId xmlns:p14="http://schemas.microsoft.com/office/powerpoint/2010/main" val="3787380150"/>
      </p:ext>
    </p:extLst>
  </p:cSld>
  <p:clrMapOvr>
    <a:masterClrMapping/>
  </p:clrMapOvr>
  <p:transition spd="slow">
    <p:circl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47A680-B6EE-47C1-8CBB-E60BF020A5FF}"/>
              </a:ext>
            </a:extLst>
          </p:cNvPr>
          <p:cNvSpPr>
            <a:spLocks noGrp="1"/>
          </p:cNvSpPr>
          <p:nvPr>
            <p:ph type="title"/>
          </p:nvPr>
        </p:nvSpPr>
        <p:spPr>
          <a:xfrm>
            <a:off x="2119745" y="0"/>
            <a:ext cx="9594657" cy="1163782"/>
          </a:xfrm>
        </p:spPr>
        <p:txBody>
          <a:bodyPr/>
          <a:lstStyle/>
          <a:p>
            <a:r>
              <a:rPr lang="en-GB" sz="3000" b="1" dirty="0">
                <a:solidFill>
                  <a:srgbClr val="7030A0"/>
                </a:solidFill>
                <a:latin typeface="Goudy Old Style" panose="02020502050305020303" pitchFamily="18" charset="0"/>
                <a:ea typeface="Tahoma" panose="020B0604030504040204" pitchFamily="34" charset="0"/>
                <a:cs typeface="Tahoma" panose="020B0604030504040204" pitchFamily="34" charset="0"/>
              </a:rPr>
              <a:t>Institutions involved in the fight against corruption and money laundering</a:t>
            </a:r>
            <a:endParaRPr lang="en-US" sz="3000" b="1" dirty="0">
              <a:solidFill>
                <a:srgbClr val="7030A0"/>
              </a:solidFill>
              <a:latin typeface="Goudy Old Style" panose="02020502050305020303" pitchFamily="18" charset="0"/>
              <a:ea typeface="Tahoma" panose="020B0604030504040204" pitchFamily="34" charset="0"/>
              <a:cs typeface="Tahoma" panose="020B0604030504040204" pitchFamily="34" charset="0"/>
            </a:endParaRPr>
          </a:p>
        </p:txBody>
      </p:sp>
      <p:sp>
        <p:nvSpPr>
          <p:cNvPr id="3" name="Content Placeholder 2">
            <a:extLst>
              <a:ext uri="{FF2B5EF4-FFF2-40B4-BE49-F238E27FC236}">
                <a16:creationId xmlns:a16="http://schemas.microsoft.com/office/drawing/2014/main" id="{1F407E70-3185-4CF3-B996-E3A42DFE9DB6}"/>
              </a:ext>
            </a:extLst>
          </p:cNvPr>
          <p:cNvSpPr>
            <a:spLocks noGrp="1"/>
          </p:cNvSpPr>
          <p:nvPr>
            <p:ph idx="1"/>
          </p:nvPr>
        </p:nvSpPr>
        <p:spPr>
          <a:xfrm>
            <a:off x="1874982" y="1018958"/>
            <a:ext cx="4712854" cy="5532655"/>
          </a:xfrm>
        </p:spPr>
        <p:txBody>
          <a:bodyPr/>
          <a:lstStyle/>
          <a:p>
            <a:pPr>
              <a:buFont typeface="Wingdings" panose="05000000000000000000" pitchFamily="2" charset="2"/>
              <a:buChar char="ü"/>
            </a:pPr>
            <a:r>
              <a:rPr lang="en-GB" sz="2200" dirty="0">
                <a:latin typeface="Goudy Old Style" panose="02020502050305020303" pitchFamily="18" charset="0"/>
                <a:ea typeface="Tahoma" pitchFamily="34" charset="0"/>
                <a:cs typeface="Tahoma" pitchFamily="34" charset="0"/>
              </a:rPr>
              <a:t>Ethics and Anti Corruption Commission (EACC)</a:t>
            </a:r>
          </a:p>
          <a:p>
            <a:pPr>
              <a:buFont typeface="Wingdings" panose="05000000000000000000" pitchFamily="2" charset="2"/>
              <a:buChar char="ü"/>
            </a:pPr>
            <a:r>
              <a:rPr lang="en-GB" sz="2200" dirty="0">
                <a:latin typeface="Goudy Old Style" panose="02020502050305020303" pitchFamily="18" charset="0"/>
                <a:ea typeface="Tahoma" pitchFamily="34" charset="0"/>
                <a:cs typeface="Tahoma" pitchFamily="34" charset="0"/>
              </a:rPr>
              <a:t>O</a:t>
            </a:r>
            <a:r>
              <a:rPr lang="en-US" sz="2200" dirty="0">
                <a:latin typeface="Goudy Old Style" panose="02020502050305020303" pitchFamily="18" charset="0"/>
                <a:ea typeface="Tahoma" pitchFamily="34" charset="0"/>
                <a:cs typeface="Tahoma" pitchFamily="34" charset="0"/>
              </a:rPr>
              <a:t>ffice of the Director of Public Prosecutions [ODPP]</a:t>
            </a:r>
          </a:p>
          <a:p>
            <a:pPr>
              <a:buFont typeface="Wingdings" panose="05000000000000000000" pitchFamily="2" charset="2"/>
              <a:buChar char="ü"/>
            </a:pPr>
            <a:r>
              <a:rPr lang="en-US" sz="2200" dirty="0">
                <a:latin typeface="Goudy Old Style" panose="02020502050305020303" pitchFamily="18" charset="0"/>
                <a:ea typeface="Tahoma" pitchFamily="34" charset="0"/>
                <a:cs typeface="Tahoma" pitchFamily="34" charset="0"/>
              </a:rPr>
              <a:t>Kenya Revenue Authority [KRA] </a:t>
            </a:r>
          </a:p>
          <a:p>
            <a:pPr>
              <a:buFont typeface="Wingdings" panose="05000000000000000000" pitchFamily="2" charset="2"/>
              <a:buChar char="ü"/>
            </a:pPr>
            <a:r>
              <a:rPr lang="en-US" sz="2200" dirty="0">
                <a:latin typeface="Goudy Old Style" panose="02020502050305020303" pitchFamily="18" charset="0"/>
                <a:ea typeface="Tahoma" pitchFamily="34" charset="0"/>
                <a:cs typeface="Tahoma" pitchFamily="34" charset="0"/>
              </a:rPr>
              <a:t>Financial Reporting Centre [FRC]</a:t>
            </a:r>
          </a:p>
          <a:p>
            <a:pPr>
              <a:spcBef>
                <a:spcPts val="0"/>
              </a:spcBef>
              <a:buFont typeface="Wingdings" panose="05000000000000000000" pitchFamily="2" charset="2"/>
              <a:buChar char="ü"/>
            </a:pPr>
            <a:r>
              <a:rPr lang="en-US" sz="2200" dirty="0">
                <a:latin typeface="Goudy Old Style" panose="02020502050305020303" pitchFamily="18" charset="0"/>
                <a:ea typeface="Tahoma" pitchFamily="34" charset="0"/>
                <a:cs typeface="Tahoma" pitchFamily="34" charset="0"/>
              </a:rPr>
              <a:t>National Intelligence Service [NIS]</a:t>
            </a:r>
          </a:p>
          <a:p>
            <a:pPr>
              <a:spcBef>
                <a:spcPts val="0"/>
              </a:spcBef>
              <a:buFont typeface="Wingdings" panose="05000000000000000000" pitchFamily="2" charset="2"/>
              <a:buChar char="ü"/>
            </a:pPr>
            <a:r>
              <a:rPr lang="en-US" sz="2200" dirty="0">
                <a:latin typeface="Goudy Old Style" panose="02020502050305020303" pitchFamily="18" charset="0"/>
                <a:ea typeface="Tahoma" pitchFamily="34" charset="0"/>
                <a:cs typeface="Tahoma" pitchFamily="34" charset="0"/>
              </a:rPr>
              <a:t>Asset Recovery Agency [ARA</a:t>
            </a:r>
            <a:r>
              <a:rPr lang="en-US" sz="2500" dirty="0">
                <a:latin typeface="Goudy Old Style" panose="02020502050305020303" pitchFamily="18" charset="0"/>
                <a:ea typeface="Tahoma" pitchFamily="34" charset="0"/>
                <a:cs typeface="Tahoma" pitchFamily="34" charset="0"/>
              </a:rPr>
              <a:t>]</a:t>
            </a:r>
          </a:p>
          <a:p>
            <a:pPr>
              <a:buFont typeface="Wingdings" panose="05000000000000000000" pitchFamily="2" charset="2"/>
              <a:buChar char="ü"/>
            </a:pPr>
            <a:r>
              <a:rPr lang="en-US" sz="2200" dirty="0">
                <a:latin typeface="Goudy Old Style" panose="02020502050305020303" pitchFamily="18" charset="0"/>
                <a:ea typeface="Tahoma" pitchFamily="34" charset="0"/>
                <a:cs typeface="Tahoma" pitchFamily="34" charset="0"/>
              </a:rPr>
              <a:t>National Police Service/ Directorate of Criminal Investigations (DCI)</a:t>
            </a:r>
          </a:p>
          <a:p>
            <a:pPr>
              <a:buFont typeface="Wingdings" panose="05000000000000000000" pitchFamily="2" charset="2"/>
              <a:buChar char="ü"/>
            </a:pPr>
            <a:r>
              <a:rPr lang="en-US" sz="2200" dirty="0">
                <a:latin typeface="Goudy Old Style" panose="02020502050305020303" pitchFamily="18" charset="0"/>
                <a:ea typeface="Tahoma" pitchFamily="34" charset="0"/>
                <a:cs typeface="Tahoma" pitchFamily="34" charset="0"/>
              </a:rPr>
              <a:t>Attorney General</a:t>
            </a:r>
          </a:p>
          <a:p>
            <a:pPr>
              <a:buFont typeface="Wingdings" panose="05000000000000000000" pitchFamily="2" charset="2"/>
              <a:buChar char="ü"/>
            </a:pPr>
            <a:r>
              <a:rPr lang="en-US" sz="2200" dirty="0">
                <a:latin typeface="Goudy Old Style" panose="02020502050305020303" pitchFamily="18" charset="0"/>
                <a:ea typeface="Tahoma" pitchFamily="34" charset="0"/>
                <a:cs typeface="Tahoma" pitchFamily="34" charset="0"/>
              </a:rPr>
              <a:t>The Judiciary</a:t>
            </a:r>
          </a:p>
          <a:p>
            <a:pPr marL="0" indent="0">
              <a:buNone/>
            </a:pPr>
            <a:endParaRPr lang="en-US" sz="2200" dirty="0">
              <a:latin typeface="Tahoma" pitchFamily="34" charset="0"/>
              <a:ea typeface="Tahoma" pitchFamily="34" charset="0"/>
              <a:cs typeface="Tahoma" pitchFamily="34" charset="0"/>
            </a:endParaRPr>
          </a:p>
          <a:p>
            <a:pPr>
              <a:buFont typeface="Wingdings" panose="05000000000000000000" pitchFamily="2" charset="2"/>
              <a:buChar char="ü"/>
            </a:pPr>
            <a:endParaRPr lang="en-US" sz="2500" dirty="0">
              <a:latin typeface="Tahoma" pitchFamily="34" charset="0"/>
              <a:ea typeface="Tahoma" pitchFamily="34" charset="0"/>
              <a:cs typeface="Tahoma" pitchFamily="34" charset="0"/>
            </a:endParaRPr>
          </a:p>
        </p:txBody>
      </p:sp>
      <p:sp>
        <p:nvSpPr>
          <p:cNvPr id="4" name="Date Placeholder 3">
            <a:extLst>
              <a:ext uri="{FF2B5EF4-FFF2-40B4-BE49-F238E27FC236}">
                <a16:creationId xmlns:a16="http://schemas.microsoft.com/office/drawing/2014/main" id="{3BBA0AE9-AADA-404D-B659-D6D32E0F488D}"/>
              </a:ext>
            </a:extLst>
          </p:cNvPr>
          <p:cNvSpPr>
            <a:spLocks noGrp="1"/>
          </p:cNvSpPr>
          <p:nvPr>
            <p:ph type="dt" sz="half" idx="10"/>
          </p:nvPr>
        </p:nvSpPr>
        <p:spPr>
          <a:xfrm>
            <a:off x="98040" y="6442956"/>
            <a:ext cx="3456517" cy="3397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55A27DA-AFBE-480E-8298-78D837E895B2}" type="datetime2">
              <a:rPr kumimoji="0" lang="en-GB" sz="1400" b="0" i="0" u="none" strike="noStrike" kern="1200" cap="none" spc="0" normalizeH="0" baseline="0" noProof="0" smtClean="0">
                <a:ln>
                  <a:noFill/>
                </a:ln>
                <a:solidFill>
                  <a:srgbClr val="333399"/>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Monday, 18 November 2024</a:t>
            </a:fld>
            <a:endParaRPr kumimoji="0" lang="en-US" sz="1400" b="0" i="0" u="none" strike="noStrike" kern="1200" cap="none" spc="0" normalizeH="0" baseline="0" noProof="0" dirty="0">
              <a:ln>
                <a:noFill/>
              </a:ln>
              <a:solidFill>
                <a:srgbClr val="333399"/>
              </a:solidFill>
              <a:effectLst/>
              <a:uLnTx/>
              <a:uFillTx/>
              <a:latin typeface="Arial"/>
              <a:ea typeface="+mn-ea"/>
              <a:cs typeface="+mn-cs"/>
            </a:endParaRPr>
          </a:p>
        </p:txBody>
      </p:sp>
      <p:sp>
        <p:nvSpPr>
          <p:cNvPr id="5" name="Footer Placeholder 4">
            <a:extLst>
              <a:ext uri="{FF2B5EF4-FFF2-40B4-BE49-F238E27FC236}">
                <a16:creationId xmlns:a16="http://schemas.microsoft.com/office/drawing/2014/main" id="{CE88DAFA-6821-43CE-BFB6-1A81477028A1}"/>
              </a:ext>
            </a:extLst>
          </p:cNvPr>
          <p:cNvSpPr>
            <a:spLocks noGrp="1"/>
          </p:cNvSpPr>
          <p:nvPr>
            <p:ph type="ftr" sz="quarter" idx="11"/>
          </p:nvPr>
        </p:nvSpPr>
        <p:spPr>
          <a:xfrm>
            <a:off x="4616450" y="6468344"/>
            <a:ext cx="6335183" cy="339725"/>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err="1">
                <a:ln>
                  <a:noFill/>
                </a:ln>
                <a:solidFill>
                  <a:srgbClr val="333399"/>
                </a:solidFill>
                <a:effectLst/>
                <a:uLnTx/>
                <a:uFillTx/>
                <a:latin typeface="Arial" charset="0"/>
                <a:ea typeface="+mn-ea"/>
                <a:cs typeface="+mn-cs"/>
              </a:rPr>
              <a:t>Tuangamize</a:t>
            </a:r>
            <a:r>
              <a:rPr kumimoji="0" lang="en-GB" sz="1400" b="0" i="0" u="none" strike="noStrike" kern="1200" cap="none" spc="0" normalizeH="0" baseline="0" noProof="0" dirty="0">
                <a:ln>
                  <a:noFill/>
                </a:ln>
                <a:solidFill>
                  <a:srgbClr val="333399"/>
                </a:solidFill>
                <a:effectLst/>
                <a:uLnTx/>
                <a:uFillTx/>
                <a:latin typeface="Arial" charset="0"/>
                <a:ea typeface="+mn-ea"/>
                <a:cs typeface="+mn-cs"/>
              </a:rPr>
              <a:t> </a:t>
            </a:r>
            <a:r>
              <a:rPr kumimoji="0" lang="en-GB" sz="1400" b="0" i="0" u="none" strike="noStrike" kern="1200" cap="none" spc="0" normalizeH="0" baseline="0" noProof="0" dirty="0" err="1">
                <a:ln>
                  <a:noFill/>
                </a:ln>
                <a:solidFill>
                  <a:srgbClr val="333399"/>
                </a:solidFill>
                <a:effectLst/>
                <a:uLnTx/>
                <a:uFillTx/>
                <a:latin typeface="Arial" charset="0"/>
                <a:ea typeface="+mn-ea"/>
                <a:cs typeface="+mn-cs"/>
              </a:rPr>
              <a:t>ufisadi</a:t>
            </a:r>
            <a:r>
              <a:rPr kumimoji="0" lang="en-GB" sz="1400" b="0" i="0" u="none" strike="noStrike" kern="1200" cap="none" spc="0" normalizeH="0" baseline="0" noProof="0" dirty="0">
                <a:ln>
                  <a:noFill/>
                </a:ln>
                <a:solidFill>
                  <a:srgbClr val="333399"/>
                </a:solidFill>
                <a:effectLst/>
                <a:uLnTx/>
                <a:uFillTx/>
                <a:latin typeface="Arial" charset="0"/>
                <a:ea typeface="+mn-ea"/>
                <a:cs typeface="+mn-cs"/>
              </a:rPr>
              <a:t> </a:t>
            </a:r>
            <a:r>
              <a:rPr kumimoji="0" lang="en-GB" sz="1400" b="0" i="0" u="none" strike="noStrike" kern="1200" cap="none" spc="0" normalizeH="0" baseline="0" noProof="0" dirty="0" err="1">
                <a:ln>
                  <a:noFill/>
                </a:ln>
                <a:solidFill>
                  <a:srgbClr val="333399"/>
                </a:solidFill>
                <a:effectLst/>
                <a:uLnTx/>
                <a:uFillTx/>
                <a:latin typeface="Arial" charset="0"/>
                <a:ea typeface="+mn-ea"/>
                <a:cs typeface="+mn-cs"/>
              </a:rPr>
              <a:t>tuijenge</a:t>
            </a:r>
            <a:r>
              <a:rPr kumimoji="0" lang="en-GB" sz="1400" b="0" i="0" u="none" strike="noStrike" kern="1200" cap="none" spc="0" normalizeH="0" baseline="0" noProof="0" dirty="0">
                <a:ln>
                  <a:noFill/>
                </a:ln>
                <a:solidFill>
                  <a:srgbClr val="333399"/>
                </a:solidFill>
                <a:effectLst/>
                <a:uLnTx/>
                <a:uFillTx/>
                <a:latin typeface="Arial" charset="0"/>
                <a:ea typeface="+mn-ea"/>
                <a:cs typeface="+mn-cs"/>
              </a:rPr>
              <a:t> Kenya</a:t>
            </a:r>
            <a:endParaRPr kumimoji="0" lang="en-US" sz="1400" b="0" i="0" u="none" strike="noStrike" kern="1200" cap="none" spc="0" normalizeH="0" baseline="0" noProof="0" dirty="0">
              <a:ln>
                <a:noFill/>
              </a:ln>
              <a:solidFill>
                <a:srgbClr val="333399"/>
              </a:solidFill>
              <a:effectLst/>
              <a:uLnTx/>
              <a:uFillTx/>
              <a:latin typeface="Arial" charset="0"/>
              <a:ea typeface="+mn-ea"/>
              <a:cs typeface="+mn-cs"/>
            </a:endParaRPr>
          </a:p>
        </p:txBody>
      </p:sp>
      <p:sp>
        <p:nvSpPr>
          <p:cNvPr id="6" name="Slide Number Placeholder 5">
            <a:extLst>
              <a:ext uri="{FF2B5EF4-FFF2-40B4-BE49-F238E27FC236}">
                <a16:creationId xmlns:a16="http://schemas.microsoft.com/office/drawing/2014/main" id="{F1A3836C-1895-44D8-9371-CD5BC9CD620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C8EBEF3-3EAC-4484-BCC5-B8BB88CCD7AC}" type="slidenum">
              <a:rPr kumimoji="0" lang="en-US" sz="1400" b="0" i="0" u="none" strike="noStrike" kern="1200" cap="none" spc="0" normalizeH="0" baseline="0" noProof="0" smtClean="0">
                <a:ln>
                  <a:noFill/>
                </a:ln>
                <a:solidFill>
                  <a:srgbClr val="333399"/>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400" b="0" i="0" u="none" strike="noStrike" kern="1200" cap="none" spc="0" normalizeH="0" baseline="0" noProof="0" dirty="0">
              <a:ln>
                <a:noFill/>
              </a:ln>
              <a:solidFill>
                <a:srgbClr val="333399"/>
              </a:solidFill>
              <a:effectLst/>
              <a:uLnTx/>
              <a:uFillTx/>
              <a:latin typeface="Arial" panose="020B0604020202020204" pitchFamily="34" charset="0"/>
              <a:ea typeface="+mn-ea"/>
              <a:cs typeface="+mn-cs"/>
            </a:endParaRPr>
          </a:p>
        </p:txBody>
      </p:sp>
      <p:sp>
        <p:nvSpPr>
          <p:cNvPr id="7" name="Content Placeholder 2">
            <a:extLst>
              <a:ext uri="{FF2B5EF4-FFF2-40B4-BE49-F238E27FC236}">
                <a16:creationId xmlns:a16="http://schemas.microsoft.com/office/drawing/2014/main" id="{1F407E70-3185-4CF3-B996-E3A42DFE9DB6}"/>
              </a:ext>
            </a:extLst>
          </p:cNvPr>
          <p:cNvSpPr txBox="1">
            <a:spLocks/>
          </p:cNvSpPr>
          <p:nvPr/>
        </p:nvSpPr>
        <p:spPr bwMode="auto">
          <a:xfrm>
            <a:off x="6685203" y="1018958"/>
            <a:ext cx="5029199" cy="5532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342900" marR="0" lvl="0" indent="-342900" algn="l" defTabSz="914400" rtl="0" eaLnBrk="0" fontAlgn="base" latinLnBrk="0" hangingPunct="0">
              <a:lnSpc>
                <a:spcPct val="100000"/>
              </a:lnSpc>
              <a:spcBef>
                <a:spcPct val="20000"/>
              </a:spcBef>
              <a:spcAft>
                <a:spcPct val="0"/>
              </a:spcAft>
              <a:buClrTx/>
              <a:buSzTx/>
              <a:buFont typeface="Arial" panose="020B0604020202020204" pitchFamily="34" charset="0"/>
              <a:buChar char="•"/>
              <a:tabLst/>
              <a:defRPr/>
            </a:pPr>
            <a:r>
              <a:rPr kumimoji="0" lang="en-US" sz="2400" b="1" i="0" u="none" strike="noStrike" kern="1200" cap="none" spc="0" normalizeH="0" baseline="0" noProof="0" dirty="0">
                <a:ln>
                  <a:noFill/>
                </a:ln>
                <a:solidFill>
                  <a:srgbClr val="000000"/>
                </a:solidFill>
                <a:effectLst/>
                <a:uLnTx/>
                <a:uFillTx/>
                <a:latin typeface="Goudy Old Style" panose="02020502050305020303" pitchFamily="18" charset="0"/>
                <a:ea typeface="Tahoma" panose="020B0604030504040204" pitchFamily="34" charset="0"/>
                <a:cs typeface="Tahoma" panose="020B0604030504040204" pitchFamily="34" charset="0"/>
              </a:rPr>
              <a:t>Regional/ International Collaborations include</a:t>
            </a:r>
            <a:r>
              <a:rPr kumimoji="0" lang="en-US" sz="2400" b="0" i="0" u="none" strike="noStrike" kern="1200" cap="none" spc="0" normalizeH="0" baseline="0" noProof="0" dirty="0">
                <a:ln>
                  <a:noFill/>
                </a:ln>
                <a:solidFill>
                  <a:srgbClr val="000000"/>
                </a:solidFill>
                <a:effectLst/>
                <a:uLnTx/>
                <a:uFillTx/>
                <a:latin typeface="Goudy Old Style" panose="02020502050305020303" pitchFamily="18" charset="0"/>
                <a:ea typeface="Tahoma" panose="020B0604030504040204" pitchFamily="34" charset="0"/>
                <a:cs typeface="Tahoma" panose="020B0604030504040204" pitchFamily="34" charset="0"/>
              </a:rPr>
              <a:t>:</a:t>
            </a:r>
            <a:endParaRPr kumimoji="0" lang="en-US" sz="2200" b="0" i="0" u="none" strike="noStrike" kern="1200" cap="none" spc="0" normalizeH="0" baseline="0" noProof="0" dirty="0">
              <a:ln>
                <a:noFill/>
              </a:ln>
              <a:solidFill>
                <a:srgbClr val="000000"/>
              </a:solidFill>
              <a:effectLst/>
              <a:uLnTx/>
              <a:uFillTx/>
              <a:latin typeface="Goudy Old Style" panose="02020502050305020303" pitchFamily="18" charset="0"/>
              <a:ea typeface="Tahoma" panose="020B0604030504040204" pitchFamily="34" charset="0"/>
              <a:cs typeface="Tahoma" panose="020B0604030504040204" pitchFamily="34" charset="0"/>
            </a:endParaRPr>
          </a:p>
          <a:p>
            <a:pPr marL="342900" marR="0" lvl="0" indent="-342900" algn="l" defTabSz="914400" rtl="0" eaLnBrk="0" fontAlgn="base" latinLnBrk="0" hangingPunct="0">
              <a:lnSpc>
                <a:spcPct val="100000"/>
              </a:lnSpc>
              <a:spcBef>
                <a:spcPct val="20000"/>
              </a:spcBef>
              <a:spcAft>
                <a:spcPct val="0"/>
              </a:spcAft>
              <a:buClrTx/>
              <a:buSzTx/>
              <a:buFont typeface="Wingdings" panose="05000000000000000000" pitchFamily="2" charset="2"/>
              <a:buChar char="ü"/>
              <a:tabLst/>
              <a:defRPr/>
            </a:pPr>
            <a:r>
              <a:rPr kumimoji="0" lang="en-US" sz="2200" b="0" i="0" u="none" strike="noStrike" kern="1200" cap="none" spc="0" normalizeH="0" baseline="0" noProof="0" dirty="0">
                <a:ln>
                  <a:noFill/>
                </a:ln>
                <a:solidFill>
                  <a:srgbClr val="000000"/>
                </a:solidFill>
                <a:effectLst/>
                <a:uLnTx/>
                <a:uFillTx/>
                <a:latin typeface="Goudy Old Style" panose="02020502050305020303" pitchFamily="18" charset="0"/>
                <a:ea typeface="Tahoma" panose="020B0604030504040204" pitchFamily="34" charset="0"/>
                <a:cs typeface="Tahoma" panose="020B0604030504040204" pitchFamily="34" charset="0"/>
              </a:rPr>
              <a:t>Eastern Africa Association of Anti-Corruption Authorities (EAAACA)</a:t>
            </a:r>
          </a:p>
          <a:p>
            <a:pPr marL="342900" marR="0" lvl="0" indent="-342900" algn="l" defTabSz="914400" rtl="0" eaLnBrk="0" fontAlgn="base" latinLnBrk="0" hangingPunct="0">
              <a:lnSpc>
                <a:spcPct val="100000"/>
              </a:lnSpc>
              <a:spcBef>
                <a:spcPct val="20000"/>
              </a:spcBef>
              <a:spcAft>
                <a:spcPct val="0"/>
              </a:spcAft>
              <a:buClrTx/>
              <a:buSzTx/>
              <a:buFont typeface="Wingdings" panose="05000000000000000000" pitchFamily="2" charset="2"/>
              <a:buChar char="ü"/>
              <a:tabLst/>
              <a:defRPr/>
            </a:pPr>
            <a:r>
              <a:rPr kumimoji="0" lang="en-US" sz="2200" b="0" i="0" u="none" strike="noStrike" kern="1200" cap="none" spc="0" normalizeH="0" baseline="0" noProof="0" dirty="0">
                <a:ln>
                  <a:noFill/>
                </a:ln>
                <a:solidFill>
                  <a:srgbClr val="000000"/>
                </a:solidFill>
                <a:effectLst/>
                <a:uLnTx/>
                <a:uFillTx/>
                <a:latin typeface="Goudy Old Style" panose="02020502050305020303" pitchFamily="18" charset="0"/>
                <a:ea typeface="Tahoma" panose="020B0604030504040204" pitchFamily="34" charset="0"/>
                <a:cs typeface="Tahoma" panose="020B0604030504040204" pitchFamily="34" charset="0"/>
              </a:rPr>
              <a:t>Africa Association of Anti-Corruption Authorities (AAACA)</a:t>
            </a:r>
          </a:p>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US" sz="2200" b="0" i="0" u="none" strike="noStrike" kern="1200" cap="none" spc="0" normalizeH="0" baseline="0" noProof="0" dirty="0">
                <a:ln>
                  <a:noFill/>
                </a:ln>
                <a:solidFill>
                  <a:srgbClr val="000000"/>
                </a:solidFill>
                <a:effectLst/>
                <a:uLnTx/>
                <a:uFillTx/>
                <a:latin typeface="Goudy Old Style" panose="02020502050305020303" pitchFamily="18" charset="0"/>
                <a:ea typeface="Tahoma" panose="020B0604030504040204" pitchFamily="34" charset="0"/>
                <a:cs typeface="Tahoma" panose="020B0604030504040204" pitchFamily="34" charset="0"/>
              </a:rPr>
              <a:t>International Association of Anti-Corruption Authorities (IAACA)</a:t>
            </a:r>
          </a:p>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US" sz="2200" b="0" i="0" u="none" strike="noStrike" kern="1200" cap="none" spc="0" normalizeH="0" baseline="0" noProof="0" dirty="0">
                <a:ln>
                  <a:noFill/>
                </a:ln>
                <a:solidFill>
                  <a:srgbClr val="000000"/>
                </a:solidFill>
                <a:effectLst/>
                <a:uLnTx/>
                <a:uFillTx/>
                <a:latin typeface="Goudy Old Style" panose="02020502050305020303" pitchFamily="18" charset="0"/>
                <a:ea typeface="Tahoma" panose="020B0604030504040204" pitchFamily="34" charset="0"/>
                <a:cs typeface="Tahoma" panose="020B0604030504040204" pitchFamily="34" charset="0"/>
              </a:rPr>
              <a:t>ARIN networks – CARIN, ARIN-EA, ARIN-SA, ARIN-WA, ARIN-AP, ARIN-WCA, RRAG</a:t>
            </a:r>
          </a:p>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US" sz="2200" b="0" i="0" u="none" strike="noStrike" kern="1200" cap="none" spc="0" normalizeH="0" baseline="0" noProof="0" dirty="0">
                <a:ln>
                  <a:noFill/>
                </a:ln>
                <a:solidFill>
                  <a:srgbClr val="000000"/>
                </a:solidFill>
                <a:effectLst/>
                <a:uLnTx/>
                <a:uFillTx/>
                <a:latin typeface="Goudy Old Style" panose="02020502050305020303" pitchFamily="18" charset="0"/>
                <a:ea typeface="Tahoma" panose="020B0604030504040204" pitchFamily="34" charset="0"/>
                <a:cs typeface="Tahoma" panose="020B0604030504040204" pitchFamily="34" charset="0"/>
              </a:rPr>
              <a:t>FATF Style Regional Bodies - </a:t>
            </a:r>
            <a:r>
              <a:rPr kumimoji="0" lang="en-GB" sz="2200" b="0" i="0" u="none" strike="noStrike" kern="1200" cap="none" spc="0" normalizeH="0" baseline="0" noProof="0" dirty="0">
                <a:ln>
                  <a:noFill/>
                </a:ln>
                <a:solidFill>
                  <a:srgbClr val="333333"/>
                </a:solidFill>
                <a:effectLst/>
                <a:uLnTx/>
                <a:uFillTx/>
                <a:latin typeface="Goudy Old Style" panose="02020502050305020303" pitchFamily="18" charset="0"/>
                <a:ea typeface="Tahoma" panose="020B0604030504040204" pitchFamily="34" charset="0"/>
                <a:cs typeface="Tahoma" panose="020B0604030504040204" pitchFamily="34" charset="0"/>
              </a:rPr>
              <a:t>Eastern and Southern Africa Anti-Money Laundering Group (ESAAMLG)</a:t>
            </a:r>
            <a:endParaRPr kumimoji="0" lang="en-US" sz="2200" b="0" i="0" u="none" strike="noStrike" kern="1200" cap="none" spc="0" normalizeH="0" baseline="0" noProof="0" dirty="0">
              <a:ln>
                <a:noFill/>
              </a:ln>
              <a:solidFill>
                <a:srgbClr val="7030A0"/>
              </a:solidFill>
              <a:effectLst/>
              <a:uLnTx/>
              <a:uFillTx/>
              <a:latin typeface="Goudy Old Style" panose="02020502050305020303" pitchFamily="18" charset="0"/>
              <a:ea typeface="Tahoma" panose="020B0604030504040204" pitchFamily="34" charset="0"/>
              <a:cs typeface="Tahoma" panose="020B0604030504040204" pitchFamily="34" charset="0"/>
            </a:endParaRPr>
          </a:p>
          <a:p>
            <a:pPr marL="342900" marR="0" lvl="0" indent="-342900" algn="just" defTabSz="914400" rtl="0" eaLnBrk="0" fontAlgn="base" latinLnBrk="0" hangingPunct="0">
              <a:lnSpc>
                <a:spcPct val="100000"/>
              </a:lnSpc>
              <a:spcBef>
                <a:spcPct val="20000"/>
              </a:spcBef>
              <a:spcAft>
                <a:spcPct val="0"/>
              </a:spcAft>
              <a:buClrTx/>
              <a:buSzTx/>
              <a:buFont typeface="Wingdings" panose="05000000000000000000" pitchFamily="2" charset="2"/>
              <a:buChar char="ü"/>
              <a:tabLst/>
              <a:defRPr/>
            </a:pPr>
            <a:endParaRPr kumimoji="0" lang="en-US" sz="2600" b="0" i="0" u="none" strike="noStrike" kern="0" cap="none" spc="0" normalizeH="0" baseline="0" noProof="0" dirty="0">
              <a:ln>
                <a:noFill/>
              </a:ln>
              <a:solidFill>
                <a:srgbClr val="000000"/>
              </a:solidFill>
              <a:effectLst/>
              <a:uLnTx/>
              <a:uFillTx/>
              <a:latin typeface="Tahoma" pitchFamily="34" charset="0"/>
              <a:ea typeface="Tahoma" pitchFamily="34" charset="0"/>
              <a:cs typeface="Tahoma" pitchFamily="34" charset="0"/>
            </a:endParaRPr>
          </a:p>
        </p:txBody>
      </p:sp>
    </p:spTree>
    <p:extLst>
      <p:ext uri="{BB962C8B-B14F-4D97-AF65-F5344CB8AC3E}">
        <p14:creationId xmlns:p14="http://schemas.microsoft.com/office/powerpoint/2010/main" val="2496444683"/>
      </p:ext>
    </p:extLst>
  </p:cSld>
  <p:clrMapOvr>
    <a:masterClrMapping/>
  </p:clrMapOvr>
  <p:transition spd="slow">
    <p:circl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Rectangle 2050">
            <a:extLst>
              <a:ext uri="{FF2B5EF4-FFF2-40B4-BE49-F238E27FC236}">
                <a16:creationId xmlns:a16="http://schemas.microsoft.com/office/drawing/2014/main" id="{7DBABCE3-C54B-2933-1DF3-98D102278FB5}"/>
              </a:ext>
            </a:extLst>
          </p:cNvPr>
          <p:cNvSpPr>
            <a:spLocks noChangeArrowheads="1"/>
          </p:cNvSpPr>
          <p:nvPr/>
        </p:nvSpPr>
        <p:spPr bwMode="auto">
          <a:xfrm>
            <a:off x="2622551" y="4705351"/>
            <a:ext cx="6951663" cy="1184275"/>
          </a:xfrm>
          <a:prstGeom prst="rect">
            <a:avLst/>
          </a:prstGeom>
          <a:noFill/>
          <a:ln w="9525">
            <a:noFill/>
            <a:miter lim="800000"/>
            <a:headEnd/>
            <a:tailEnd/>
          </a:ln>
        </p:spPr>
        <p:txBody>
          <a:bodyPr/>
          <a:lstStyle/>
          <a:p>
            <a:pPr marL="0" marR="0" lvl="0" indent="0" algn="l" defTabSz="914400" rtl="0" eaLnBrk="1" fontAlgn="auto" latinLnBrk="0" hangingPunct="1">
              <a:lnSpc>
                <a:spcPct val="115000"/>
              </a:lnSpc>
              <a:spcBef>
                <a:spcPct val="75000"/>
              </a:spcBef>
              <a:spcAft>
                <a:spcPts val="0"/>
              </a:spcAft>
              <a:buClr>
                <a:srgbClr val="021F43"/>
              </a:buClr>
              <a:buSzTx/>
              <a:buFontTx/>
              <a:buNone/>
              <a:tabLst/>
              <a:defRPr/>
            </a:pPr>
            <a:endParaRPr kumimoji="0" lang="en-US" sz="2400" b="1" i="0" u="none" strike="noStrike" kern="0" cap="none" spc="0" normalizeH="0" baseline="0" noProof="0" dirty="0">
              <a:ln>
                <a:noFill/>
              </a:ln>
              <a:solidFill>
                <a:srgbClr val="021F43"/>
              </a:solidFill>
              <a:effectLst/>
              <a:uLnTx/>
              <a:uFillTx/>
              <a:latin typeface="Arial"/>
              <a:ea typeface="+mn-ea"/>
              <a:cs typeface="Times New Roman" pitchFamily="18" charset="0"/>
            </a:endParaRPr>
          </a:p>
        </p:txBody>
      </p:sp>
      <p:sp>
        <p:nvSpPr>
          <p:cNvPr id="37892" name="Rectangle 2051">
            <a:extLst>
              <a:ext uri="{FF2B5EF4-FFF2-40B4-BE49-F238E27FC236}">
                <a16:creationId xmlns:a16="http://schemas.microsoft.com/office/drawing/2014/main" id="{186842AE-F21C-EA93-142B-5FED6C8286E0}"/>
              </a:ext>
            </a:extLst>
          </p:cNvPr>
          <p:cNvSpPr>
            <a:spLocks noGrp="1" noChangeArrowheads="1"/>
          </p:cNvSpPr>
          <p:nvPr>
            <p:ph type="title"/>
          </p:nvPr>
        </p:nvSpPr>
        <p:spPr>
          <a:xfrm>
            <a:off x="3557589" y="228600"/>
            <a:ext cx="6657975" cy="973138"/>
          </a:xfrm>
        </p:spPr>
        <p:txBody>
          <a:bodyPr>
            <a:normAutofit/>
          </a:bodyPr>
          <a:lstStyle/>
          <a:p>
            <a:pPr>
              <a:defRPr/>
            </a:pPr>
            <a:r>
              <a:rPr lang="en-US" sz="3200" b="1" dirty="0">
                <a:solidFill>
                  <a:srgbClr val="7030A0"/>
                </a:solidFill>
                <a:latin typeface="Goudy Old Style" panose="02020502050305020303" pitchFamily="18" charset="0"/>
                <a:ea typeface="Tahoma" panose="020B0604030504040204" pitchFamily="34" charset="0"/>
                <a:cs typeface="Tahoma" panose="020B0604030504040204" pitchFamily="34" charset="0"/>
              </a:rPr>
              <a:t>EACC Mandate</a:t>
            </a:r>
            <a:endParaRPr lang="en-US" sz="3200" b="1" dirty="0">
              <a:latin typeface="Goudy Old Style" panose="02020502050305020303" pitchFamily="18" charset="0"/>
            </a:endParaRPr>
          </a:p>
        </p:txBody>
      </p:sp>
      <p:sp>
        <p:nvSpPr>
          <p:cNvPr id="28" name="Rectangle 1028">
            <a:extLst>
              <a:ext uri="{FF2B5EF4-FFF2-40B4-BE49-F238E27FC236}">
                <a16:creationId xmlns:a16="http://schemas.microsoft.com/office/drawing/2014/main" id="{97A83423-C3B8-2593-ACBF-1FD207F0B558}"/>
              </a:ext>
            </a:extLst>
          </p:cNvPr>
          <p:cNvSpPr txBox="1">
            <a:spLocks noChangeArrowheads="1"/>
          </p:cNvSpPr>
          <p:nvPr/>
        </p:nvSpPr>
        <p:spPr bwMode="auto">
          <a:xfrm>
            <a:off x="2339973" y="1343027"/>
            <a:ext cx="3095625" cy="4876800"/>
          </a:xfrm>
          <a:prstGeom prst="roundRect">
            <a:avLst/>
          </a:prstGeom>
          <a:solidFill>
            <a:srgbClr val="00ADE4"/>
          </a:solidFill>
          <a:ln w="9525">
            <a:noFill/>
            <a:miter lim="800000"/>
            <a:headEnd/>
            <a:tailEnd/>
          </a:ln>
        </p:spPr>
        <p:txBody>
          <a:bodyPr tIns="365760"/>
          <a:lstStyle/>
          <a:p>
            <a:pPr marL="0" marR="0" lvl="0" indent="0" algn="ctr" defTabSz="914400" rtl="0" eaLnBrk="1" fontAlgn="auto" latinLnBrk="0" hangingPunct="1">
              <a:lnSpc>
                <a:spcPct val="100000"/>
              </a:lnSpc>
              <a:spcBef>
                <a:spcPts val="600"/>
              </a:spcBef>
              <a:spcAft>
                <a:spcPts val="0"/>
              </a:spcAft>
              <a:buClr>
                <a:srgbClr val="0B5A37">
                  <a:lumMod val="75000"/>
                </a:srgbClr>
              </a:buClr>
              <a:buSzTx/>
              <a:buFontTx/>
              <a:buNone/>
              <a:tabLst/>
              <a:defRPr/>
            </a:pPr>
            <a:r>
              <a:rPr kumimoji="0" lang="en-US" sz="2000" b="1" i="0" u="none" strike="noStrike" kern="0" cap="none" spc="0" normalizeH="0" baseline="0" noProof="0" dirty="0">
                <a:ln>
                  <a:noFill/>
                </a:ln>
                <a:solidFill>
                  <a:srgbClr val="7030A0"/>
                </a:solidFill>
                <a:effectLst/>
                <a:uLnTx/>
                <a:uFillTx/>
                <a:latin typeface="Goudy Old Style" panose="02020502050305020303" pitchFamily="18" charset="0"/>
                <a:ea typeface="Tahoma" panose="020B0604030504040204" pitchFamily="34" charset="0"/>
                <a:cs typeface="Tahoma" panose="020B0604030504040204" pitchFamily="34" charset="0"/>
              </a:rPr>
              <a:t>Law Enforcement</a:t>
            </a:r>
            <a:endParaRPr kumimoji="0" lang="en-US" sz="2000" b="1" i="0" u="none" strike="noStrike" kern="0" cap="none" spc="0" normalizeH="0" baseline="0" noProof="0" dirty="0">
              <a:ln>
                <a:noFill/>
              </a:ln>
              <a:solidFill>
                <a:sysClr val="windowText" lastClr="000000"/>
              </a:solidFill>
              <a:effectLst/>
              <a:uLnTx/>
              <a:uFillTx/>
              <a:latin typeface="Goudy Old Style" panose="02020502050305020303" pitchFamily="18" charset="0"/>
              <a:ea typeface="Tahoma" panose="020B0604030504040204" pitchFamily="34" charset="0"/>
              <a:cs typeface="Tahoma" panose="020B0604030504040204" pitchFamily="34" charset="0"/>
            </a:endParaRPr>
          </a:p>
          <a:p>
            <a:pPr marL="285750" marR="0" lvl="0" indent="-285750" algn="l" defTabSz="914400" rtl="0" eaLnBrk="1" fontAlgn="auto" latinLnBrk="0" hangingPunct="1">
              <a:lnSpc>
                <a:spcPct val="100000"/>
              </a:lnSpc>
              <a:spcBef>
                <a:spcPts val="600"/>
              </a:spcBef>
              <a:spcAft>
                <a:spcPts val="0"/>
              </a:spcAft>
              <a:buClr>
                <a:srgbClr val="FFFFFF"/>
              </a:buClr>
              <a:buSzTx/>
              <a:buFont typeface="Wingdings" charset="2"/>
              <a:buChar char="§"/>
              <a:tabLst/>
              <a:defRPr/>
            </a:pPr>
            <a:r>
              <a:rPr kumimoji="0" lang="en-US" sz="2000" b="0" i="0" u="none" strike="noStrike" kern="0" cap="none" spc="0" normalizeH="0" baseline="0" noProof="0" dirty="0">
                <a:ln>
                  <a:noFill/>
                </a:ln>
                <a:solidFill>
                  <a:prstClr val="white"/>
                </a:solidFill>
                <a:effectLst/>
                <a:uLnTx/>
                <a:uFillTx/>
                <a:latin typeface="Goudy Old Style" panose="02020502050305020303" pitchFamily="18" charset="0"/>
                <a:ea typeface="Tahoma" panose="020B0604030504040204" pitchFamily="34" charset="0"/>
                <a:cs typeface="Tahoma" panose="020B0604030504040204" pitchFamily="34" charset="0"/>
              </a:rPr>
              <a:t>Investigation</a:t>
            </a:r>
          </a:p>
          <a:p>
            <a:pPr marL="285750" marR="0" lvl="0" indent="-285750" algn="l" defTabSz="914400" rtl="0" eaLnBrk="1" fontAlgn="auto" latinLnBrk="0" hangingPunct="1">
              <a:lnSpc>
                <a:spcPct val="100000"/>
              </a:lnSpc>
              <a:spcBef>
                <a:spcPts val="600"/>
              </a:spcBef>
              <a:spcAft>
                <a:spcPts val="0"/>
              </a:spcAft>
              <a:buClr>
                <a:srgbClr val="FFFFFF"/>
              </a:buClr>
              <a:buSzTx/>
              <a:buFont typeface="Wingdings" charset="2"/>
              <a:buChar char="§"/>
              <a:tabLst/>
              <a:defRPr/>
            </a:pPr>
            <a:r>
              <a:rPr kumimoji="0" lang="en-US" sz="2000" b="0" i="0" u="none" strike="noStrike" kern="0" cap="none" spc="0" normalizeH="0" baseline="0" noProof="0" dirty="0">
                <a:ln>
                  <a:noFill/>
                </a:ln>
                <a:solidFill>
                  <a:prstClr val="white"/>
                </a:solidFill>
                <a:effectLst/>
                <a:uLnTx/>
                <a:uFillTx/>
                <a:latin typeface="Goudy Old Style" panose="02020502050305020303" pitchFamily="18" charset="0"/>
                <a:ea typeface="Tahoma" panose="020B0604030504040204" pitchFamily="34" charset="0"/>
                <a:cs typeface="Tahoma" panose="020B0604030504040204" pitchFamily="34" charset="0"/>
              </a:rPr>
              <a:t>Asset tracing</a:t>
            </a:r>
          </a:p>
          <a:p>
            <a:pPr marL="285750" marR="0" lvl="0" indent="-285750" algn="l" defTabSz="914400" rtl="0" eaLnBrk="1" fontAlgn="auto" latinLnBrk="0" hangingPunct="1">
              <a:lnSpc>
                <a:spcPct val="100000"/>
              </a:lnSpc>
              <a:spcBef>
                <a:spcPts val="600"/>
              </a:spcBef>
              <a:spcAft>
                <a:spcPts val="0"/>
              </a:spcAft>
              <a:buClr>
                <a:srgbClr val="FFFFFF"/>
              </a:buClr>
              <a:buSzTx/>
              <a:buFont typeface="Wingdings" charset="2"/>
              <a:buChar char="§"/>
              <a:tabLst/>
              <a:defRPr/>
            </a:pPr>
            <a:r>
              <a:rPr kumimoji="0" lang="en-US" sz="2000" b="0" i="0" u="none" strike="noStrike" kern="0" cap="none" spc="0" normalizeH="0" baseline="0" noProof="0" dirty="0">
                <a:ln>
                  <a:noFill/>
                </a:ln>
                <a:solidFill>
                  <a:prstClr val="white"/>
                </a:solidFill>
                <a:effectLst/>
                <a:uLnTx/>
                <a:uFillTx/>
                <a:latin typeface="Goudy Old Style" panose="02020502050305020303" pitchFamily="18" charset="0"/>
                <a:ea typeface="Tahoma" panose="020B0604030504040204" pitchFamily="34" charset="0"/>
                <a:cs typeface="Tahoma" panose="020B0604030504040204" pitchFamily="34" charset="0"/>
              </a:rPr>
              <a:t>Asset recovery</a:t>
            </a:r>
          </a:p>
          <a:p>
            <a:pPr marL="285750" marR="0" lvl="0" indent="-285750" algn="l" defTabSz="914400" rtl="0" eaLnBrk="1" fontAlgn="auto" latinLnBrk="0" hangingPunct="1">
              <a:lnSpc>
                <a:spcPct val="100000"/>
              </a:lnSpc>
              <a:spcBef>
                <a:spcPts val="600"/>
              </a:spcBef>
              <a:spcAft>
                <a:spcPts val="0"/>
              </a:spcAft>
              <a:buClr>
                <a:srgbClr val="FFFFFF"/>
              </a:buClr>
              <a:buSzTx/>
              <a:buFont typeface="Wingdings" charset="2"/>
              <a:buChar char="§"/>
              <a:tabLst/>
              <a:defRPr/>
            </a:pPr>
            <a:r>
              <a:rPr kumimoji="0" lang="en-US" sz="2000" b="0" i="0" u="none" strike="noStrike" kern="0" cap="none" spc="0" normalizeH="0" baseline="0" noProof="0" dirty="0">
                <a:ln>
                  <a:noFill/>
                </a:ln>
                <a:solidFill>
                  <a:prstClr val="white"/>
                </a:solidFill>
                <a:effectLst/>
                <a:uLnTx/>
                <a:uFillTx/>
                <a:latin typeface="Goudy Old Style" panose="02020502050305020303" pitchFamily="18" charset="0"/>
                <a:ea typeface="Tahoma" panose="020B0604030504040204" pitchFamily="34" charset="0"/>
                <a:cs typeface="Tahoma" panose="020B0604030504040204" pitchFamily="34" charset="0"/>
              </a:rPr>
              <a:t>Disruption of corruption network(s)</a:t>
            </a:r>
          </a:p>
          <a:p>
            <a:pPr marL="285750" marR="0" lvl="0" indent="-285750" algn="l" defTabSz="914400" rtl="0" eaLnBrk="1" fontAlgn="auto" latinLnBrk="0" hangingPunct="1">
              <a:lnSpc>
                <a:spcPct val="100000"/>
              </a:lnSpc>
              <a:spcBef>
                <a:spcPts val="600"/>
              </a:spcBef>
              <a:spcAft>
                <a:spcPts val="0"/>
              </a:spcAft>
              <a:buClr>
                <a:srgbClr val="FFFFFF"/>
              </a:buClr>
              <a:buSzTx/>
              <a:buFont typeface="Wingdings" charset="2"/>
              <a:buChar char="§"/>
              <a:tabLst/>
              <a:defRPr/>
            </a:pPr>
            <a:r>
              <a:rPr kumimoji="0" lang="en-US" sz="2000" b="0" i="0" u="none" strike="noStrike" kern="0" cap="none" spc="0" normalizeH="0" baseline="0" noProof="0" dirty="0">
                <a:ln>
                  <a:noFill/>
                </a:ln>
                <a:solidFill>
                  <a:prstClr val="white"/>
                </a:solidFill>
                <a:effectLst/>
                <a:uLnTx/>
                <a:uFillTx/>
                <a:latin typeface="Goudy Old Style" panose="02020502050305020303" pitchFamily="18" charset="0"/>
                <a:ea typeface="Tahoma" panose="020B0604030504040204" pitchFamily="34" charset="0"/>
                <a:cs typeface="Tahoma" panose="020B0604030504040204" pitchFamily="34" charset="0"/>
              </a:rPr>
              <a:t>Undercover operations    </a:t>
            </a:r>
          </a:p>
          <a:p>
            <a:pPr marL="285750" marR="0" lvl="0" indent="-285750" algn="l" defTabSz="914400" rtl="0" eaLnBrk="1" fontAlgn="auto" latinLnBrk="0" hangingPunct="1">
              <a:lnSpc>
                <a:spcPct val="100000"/>
              </a:lnSpc>
              <a:spcBef>
                <a:spcPts val="600"/>
              </a:spcBef>
              <a:spcAft>
                <a:spcPts val="0"/>
              </a:spcAft>
              <a:buClr>
                <a:srgbClr val="FFFFFF"/>
              </a:buClr>
              <a:buSzTx/>
              <a:buFont typeface="Wingdings" charset="2"/>
              <a:buChar char="§"/>
              <a:tabLst/>
              <a:defRPr/>
            </a:pPr>
            <a:r>
              <a:rPr kumimoji="0" lang="en-US" sz="2000" b="0" i="0" u="none" strike="noStrike" kern="0" cap="none" spc="0" normalizeH="0" baseline="0" noProof="0" dirty="0">
                <a:ln>
                  <a:noFill/>
                </a:ln>
                <a:solidFill>
                  <a:prstClr val="white"/>
                </a:solidFill>
                <a:effectLst/>
                <a:uLnTx/>
                <a:uFillTx/>
                <a:latin typeface="Goudy Old Style" panose="02020502050305020303" pitchFamily="18" charset="0"/>
                <a:ea typeface="Tahoma" panose="020B0604030504040204" pitchFamily="34" charset="0"/>
                <a:cs typeface="Tahoma" panose="020B0604030504040204" pitchFamily="34" charset="0"/>
              </a:rPr>
              <a:t>Ethics enforcement</a:t>
            </a:r>
          </a:p>
        </p:txBody>
      </p:sp>
      <p:sp>
        <p:nvSpPr>
          <p:cNvPr id="2" name="Oval 1">
            <a:extLst>
              <a:ext uri="{FF2B5EF4-FFF2-40B4-BE49-F238E27FC236}">
                <a16:creationId xmlns:a16="http://schemas.microsoft.com/office/drawing/2014/main" id="{57BE8C73-74C5-8DDA-375C-452D17B48E89}"/>
              </a:ext>
            </a:extLst>
          </p:cNvPr>
          <p:cNvSpPr/>
          <p:nvPr/>
        </p:nvSpPr>
        <p:spPr bwMode="auto">
          <a:xfrm>
            <a:off x="2838451" y="2238375"/>
            <a:ext cx="4289425" cy="304800"/>
          </a:xfrm>
          <a:prstGeom prst="ellipse">
            <a:avLst/>
          </a:prstGeom>
          <a:noFill/>
          <a:ln w="9525" cap="flat" cmpd="sng" algn="ctr">
            <a:noFill/>
            <a:prstDash val="solid"/>
            <a:round/>
            <a:headEnd type="none" w="med" len="med"/>
            <a:tailEnd type="none" w="med" len="med"/>
          </a:ln>
          <a:effectLst/>
        </p:spPr>
        <p:txBody>
          <a:bodyPr/>
          <a:lstStyle/>
          <a:p>
            <a:pPr marL="115888" marR="0" lvl="0" indent="-115888" algn="l" defTabSz="914400" rtl="0" eaLnBrk="1" fontAlgn="auto" latinLnBrk="0" hangingPunct="1">
              <a:lnSpc>
                <a:spcPct val="100000"/>
              </a:lnSpc>
              <a:spcBef>
                <a:spcPct val="50000"/>
              </a:spcBef>
              <a:spcAft>
                <a:spcPts val="0"/>
              </a:spcAft>
              <a:buClrTx/>
              <a:buSzTx/>
              <a:buFontTx/>
              <a:buChar char="•"/>
              <a:tabLst/>
              <a:defRPr/>
            </a:pPr>
            <a:endParaRPr kumimoji="0" lang="en-US" sz="1300" b="0" i="0" u="none" strike="noStrike" kern="0" cap="none" spc="0" normalizeH="0" baseline="0" noProof="0" dirty="0">
              <a:ln>
                <a:noFill/>
              </a:ln>
              <a:solidFill>
                <a:srgbClr val="021F43"/>
              </a:solidFill>
              <a:effectLst/>
              <a:uLnTx/>
              <a:uFillTx/>
              <a:latin typeface="Trebuchet MS" pitchFamily="34" charset="0"/>
              <a:ea typeface="+mn-ea"/>
              <a:cs typeface="Times New Roman" pitchFamily="18" charset="0"/>
            </a:endParaRPr>
          </a:p>
        </p:txBody>
      </p:sp>
      <p:sp>
        <p:nvSpPr>
          <p:cNvPr id="14" name="Rectangle 1028">
            <a:extLst>
              <a:ext uri="{FF2B5EF4-FFF2-40B4-BE49-F238E27FC236}">
                <a16:creationId xmlns:a16="http://schemas.microsoft.com/office/drawing/2014/main" id="{F826AF82-BC85-511C-01EA-AF6A9F712225}"/>
              </a:ext>
            </a:extLst>
          </p:cNvPr>
          <p:cNvSpPr txBox="1">
            <a:spLocks noChangeArrowheads="1"/>
          </p:cNvSpPr>
          <p:nvPr/>
        </p:nvSpPr>
        <p:spPr bwMode="auto">
          <a:xfrm>
            <a:off x="5632449" y="1390652"/>
            <a:ext cx="2967435" cy="4876800"/>
          </a:xfrm>
          <a:prstGeom prst="roundRect">
            <a:avLst/>
          </a:prstGeom>
          <a:solidFill>
            <a:srgbClr val="FF9900"/>
          </a:solidFill>
          <a:ln w="9525">
            <a:noFill/>
            <a:miter lim="800000"/>
            <a:headEnd/>
            <a:tailEnd/>
          </a:ln>
        </p:spPr>
        <p:txBody>
          <a:bodyPr tIns="365760"/>
          <a:lstStyle/>
          <a:p>
            <a:pPr marL="0" marR="0" lvl="0" indent="0" algn="ctr" defTabSz="914400" rtl="0" eaLnBrk="1" fontAlgn="auto" latinLnBrk="0" hangingPunct="1">
              <a:lnSpc>
                <a:spcPct val="100000"/>
              </a:lnSpc>
              <a:spcBef>
                <a:spcPts val="600"/>
              </a:spcBef>
              <a:spcAft>
                <a:spcPts val="0"/>
              </a:spcAft>
              <a:buClr>
                <a:srgbClr val="0B5A37">
                  <a:lumMod val="75000"/>
                </a:srgbClr>
              </a:buClr>
              <a:buSzTx/>
              <a:buFontTx/>
              <a:buNone/>
              <a:tabLst/>
              <a:defRPr/>
            </a:pPr>
            <a:r>
              <a:rPr kumimoji="0" lang="en-US" sz="2000" b="1" i="0" u="none" strike="noStrike" kern="0" cap="none" spc="0" normalizeH="0" baseline="0" noProof="0" dirty="0">
                <a:ln>
                  <a:noFill/>
                </a:ln>
                <a:solidFill>
                  <a:srgbClr val="7030A0"/>
                </a:solidFill>
                <a:effectLst/>
                <a:uLnTx/>
                <a:uFillTx/>
                <a:latin typeface="Goudy Old Style" panose="02020502050305020303" pitchFamily="18" charset="0"/>
                <a:ea typeface="Tahoma" panose="020B0604030504040204" pitchFamily="34" charset="0"/>
                <a:cs typeface="Tahoma" panose="020B0604030504040204" pitchFamily="34" charset="0"/>
              </a:rPr>
              <a:t>Corruption Prevention</a:t>
            </a:r>
            <a:endParaRPr kumimoji="0" lang="en-US" sz="2000" b="1" i="0" u="none" strike="noStrike" kern="0" cap="none" spc="0" normalizeH="0" baseline="0" noProof="0" dirty="0">
              <a:ln>
                <a:noFill/>
              </a:ln>
              <a:solidFill>
                <a:sysClr val="windowText" lastClr="000000"/>
              </a:solidFill>
              <a:effectLst/>
              <a:uLnTx/>
              <a:uFillTx/>
              <a:latin typeface="Goudy Old Style" panose="02020502050305020303" pitchFamily="18" charset="0"/>
              <a:ea typeface="Tahoma" panose="020B0604030504040204" pitchFamily="34" charset="0"/>
              <a:cs typeface="Tahoma" panose="020B0604030504040204" pitchFamily="34" charset="0"/>
            </a:endParaRPr>
          </a:p>
          <a:p>
            <a:pPr marL="285750" marR="0" lvl="0" indent="-285750" algn="l" defTabSz="914400" rtl="0" eaLnBrk="1" fontAlgn="auto" latinLnBrk="0" hangingPunct="1">
              <a:lnSpc>
                <a:spcPct val="100000"/>
              </a:lnSpc>
              <a:spcBef>
                <a:spcPts val="600"/>
              </a:spcBef>
              <a:spcAft>
                <a:spcPts val="0"/>
              </a:spcAft>
              <a:buClr>
                <a:srgbClr val="FFFFFF"/>
              </a:buClr>
              <a:buSzTx/>
              <a:buFont typeface="Wingdings" charset="2"/>
              <a:buChar char="§"/>
              <a:tabLst/>
              <a:defRPr/>
            </a:pPr>
            <a:r>
              <a:rPr kumimoji="0" lang="en-US" sz="2000" b="0" i="0" u="none" strike="noStrike" kern="0" cap="none" spc="0" normalizeH="0" baseline="0" noProof="0" dirty="0">
                <a:ln>
                  <a:noFill/>
                </a:ln>
                <a:solidFill>
                  <a:srgbClr val="FFFFFF"/>
                </a:solidFill>
                <a:effectLst/>
                <a:uLnTx/>
                <a:uFillTx/>
                <a:latin typeface="Goudy Old Style" panose="02020502050305020303" pitchFamily="18" charset="0"/>
                <a:ea typeface="Tahoma" panose="020B0604030504040204" pitchFamily="34" charset="0"/>
                <a:cs typeface="Tahoma" panose="020B0604030504040204" pitchFamily="34" charset="0"/>
              </a:rPr>
              <a:t>Corruption Risk Assessment</a:t>
            </a:r>
          </a:p>
          <a:p>
            <a:pPr marL="285750" marR="0" lvl="0" indent="-285750" algn="l" defTabSz="914400" rtl="0" eaLnBrk="1" fontAlgn="auto" latinLnBrk="0" hangingPunct="1">
              <a:lnSpc>
                <a:spcPct val="100000"/>
              </a:lnSpc>
              <a:spcBef>
                <a:spcPts val="600"/>
              </a:spcBef>
              <a:spcAft>
                <a:spcPts val="0"/>
              </a:spcAft>
              <a:buClr>
                <a:srgbClr val="FFFFFF"/>
              </a:buClr>
              <a:buSzTx/>
              <a:buFont typeface="Wingdings" charset="2"/>
              <a:buChar char="§"/>
              <a:tabLst/>
              <a:defRPr/>
            </a:pPr>
            <a:r>
              <a:rPr kumimoji="0" lang="en-US" sz="2000" b="0" i="0" u="none" strike="noStrike" kern="0" cap="none" spc="0" normalizeH="0" baseline="0" noProof="0" dirty="0">
                <a:ln>
                  <a:noFill/>
                </a:ln>
                <a:solidFill>
                  <a:srgbClr val="FFFFFF"/>
                </a:solidFill>
                <a:effectLst/>
                <a:uLnTx/>
                <a:uFillTx/>
                <a:latin typeface="Goudy Old Style" panose="02020502050305020303" pitchFamily="18" charset="0"/>
                <a:ea typeface="Tahoma" panose="020B0604030504040204" pitchFamily="34" charset="0"/>
                <a:cs typeface="Tahoma" panose="020B0604030504040204" pitchFamily="34" charset="0"/>
              </a:rPr>
              <a:t>Systems Examination</a:t>
            </a:r>
          </a:p>
          <a:p>
            <a:pPr marL="285750" marR="0" lvl="0" indent="-285750" algn="l" defTabSz="914400" rtl="0" eaLnBrk="1" fontAlgn="auto" latinLnBrk="0" hangingPunct="1">
              <a:lnSpc>
                <a:spcPct val="100000"/>
              </a:lnSpc>
              <a:spcBef>
                <a:spcPts val="600"/>
              </a:spcBef>
              <a:spcAft>
                <a:spcPts val="0"/>
              </a:spcAft>
              <a:buClr>
                <a:srgbClr val="FFFFFF"/>
              </a:buClr>
              <a:buSzTx/>
              <a:buFont typeface="Wingdings" charset="2"/>
              <a:buChar char="§"/>
              <a:tabLst/>
              <a:defRPr/>
            </a:pPr>
            <a:r>
              <a:rPr kumimoji="0" lang="en-US" sz="2000" b="0" i="0" u="none" strike="noStrike" kern="0" cap="none" spc="0" normalizeH="0" baseline="0" noProof="0" dirty="0">
                <a:ln>
                  <a:noFill/>
                </a:ln>
                <a:solidFill>
                  <a:srgbClr val="FFFFFF"/>
                </a:solidFill>
                <a:effectLst/>
                <a:uLnTx/>
                <a:uFillTx/>
                <a:latin typeface="Goudy Old Style" panose="02020502050305020303" pitchFamily="18" charset="0"/>
                <a:ea typeface="Tahoma" panose="020B0604030504040204" pitchFamily="34" charset="0"/>
                <a:cs typeface="Tahoma" panose="020B0604030504040204" pitchFamily="34" charset="0"/>
              </a:rPr>
              <a:t>Advisory</a:t>
            </a:r>
          </a:p>
          <a:p>
            <a:pPr marL="285750" marR="0" lvl="0" indent="-285750" algn="l" defTabSz="914400" rtl="0" eaLnBrk="1" fontAlgn="auto" latinLnBrk="0" hangingPunct="1">
              <a:lnSpc>
                <a:spcPct val="100000"/>
              </a:lnSpc>
              <a:spcBef>
                <a:spcPts val="600"/>
              </a:spcBef>
              <a:spcAft>
                <a:spcPts val="0"/>
              </a:spcAft>
              <a:buClr>
                <a:srgbClr val="FFFFFF"/>
              </a:buClr>
              <a:buSzTx/>
              <a:buFont typeface="Wingdings" charset="2"/>
              <a:buChar char="§"/>
              <a:tabLst/>
              <a:defRPr/>
            </a:pPr>
            <a:r>
              <a:rPr kumimoji="0" lang="en-US" sz="2000" b="0" i="0" u="none" strike="noStrike" kern="0" cap="none" spc="0" normalizeH="0" baseline="0" noProof="0" dirty="0">
                <a:ln>
                  <a:noFill/>
                </a:ln>
                <a:solidFill>
                  <a:srgbClr val="FFFFFF"/>
                </a:solidFill>
                <a:effectLst/>
                <a:uLnTx/>
                <a:uFillTx/>
                <a:latin typeface="Goudy Old Style" panose="02020502050305020303" pitchFamily="18" charset="0"/>
                <a:ea typeface="Tahoma" panose="020B0604030504040204" pitchFamily="34" charset="0"/>
                <a:cs typeface="Tahoma" panose="020B0604030504040204" pitchFamily="34" charset="0"/>
              </a:rPr>
              <a:t>Promotion of Ethics and Leadership standards </a:t>
            </a:r>
          </a:p>
          <a:p>
            <a:pPr marL="285750" marR="0" lvl="0" indent="-285750" algn="l" defTabSz="914400" rtl="0" eaLnBrk="1" fontAlgn="auto" latinLnBrk="0" hangingPunct="1">
              <a:lnSpc>
                <a:spcPct val="100000"/>
              </a:lnSpc>
              <a:spcBef>
                <a:spcPts val="600"/>
              </a:spcBef>
              <a:spcAft>
                <a:spcPts val="0"/>
              </a:spcAft>
              <a:buClr>
                <a:srgbClr val="FFFFFF"/>
              </a:buClr>
              <a:buSzTx/>
              <a:buFont typeface="Wingdings" charset="2"/>
              <a:buChar char="§"/>
              <a:tabLst/>
              <a:defRPr/>
            </a:pPr>
            <a:r>
              <a:rPr kumimoji="0" lang="en-US" sz="2000" b="0" i="0" u="none" strike="noStrike" kern="0" cap="none" spc="0" normalizeH="0" baseline="0" noProof="0" dirty="0">
                <a:ln>
                  <a:noFill/>
                </a:ln>
                <a:solidFill>
                  <a:srgbClr val="FFFFFF"/>
                </a:solidFill>
                <a:effectLst/>
                <a:uLnTx/>
                <a:uFillTx/>
                <a:latin typeface="Goudy Old Style" panose="02020502050305020303" pitchFamily="18" charset="0"/>
                <a:ea typeface="Tahoma" panose="020B0604030504040204" pitchFamily="34" charset="0"/>
                <a:cs typeface="Tahoma" panose="020B0604030504040204" pitchFamily="34" charset="0"/>
              </a:rPr>
              <a:t>KLIF</a:t>
            </a:r>
            <a:endParaRPr kumimoji="0" lang="en-US" sz="2000" b="0" i="0" u="none" strike="noStrike" kern="0" cap="none" spc="0" normalizeH="0" baseline="0" noProof="0" dirty="0">
              <a:ln>
                <a:noFill/>
              </a:ln>
              <a:solidFill>
                <a:prstClr val="white"/>
              </a:solidFill>
              <a:effectLst/>
              <a:uLnTx/>
              <a:uFillTx/>
              <a:latin typeface="Goudy Old Style" panose="02020502050305020303" pitchFamily="18" charset="0"/>
              <a:ea typeface="Tahoma" panose="020B0604030504040204" pitchFamily="34" charset="0"/>
              <a:cs typeface="Tahoma" panose="020B0604030504040204" pitchFamily="34" charset="0"/>
            </a:endParaRPr>
          </a:p>
        </p:txBody>
      </p:sp>
      <p:sp>
        <p:nvSpPr>
          <p:cNvPr id="15" name="Rectangle 1028">
            <a:extLst>
              <a:ext uri="{FF2B5EF4-FFF2-40B4-BE49-F238E27FC236}">
                <a16:creationId xmlns:a16="http://schemas.microsoft.com/office/drawing/2014/main" id="{75C69C92-6DE9-4278-BDC7-07B03BFD937B}"/>
              </a:ext>
            </a:extLst>
          </p:cNvPr>
          <p:cNvSpPr txBox="1">
            <a:spLocks noChangeArrowheads="1"/>
          </p:cNvSpPr>
          <p:nvPr/>
        </p:nvSpPr>
        <p:spPr bwMode="auto">
          <a:xfrm>
            <a:off x="8796735" y="1390652"/>
            <a:ext cx="2967435" cy="4876800"/>
          </a:xfrm>
          <a:prstGeom prst="roundRect">
            <a:avLst/>
          </a:prstGeom>
          <a:solidFill>
            <a:srgbClr val="FFC000"/>
          </a:solidFill>
          <a:ln w="9525">
            <a:noFill/>
            <a:miter lim="800000"/>
            <a:headEnd/>
            <a:tailEnd/>
          </a:ln>
        </p:spPr>
        <p:txBody>
          <a:bodyPr tIns="365760"/>
          <a:lstStyle/>
          <a:p>
            <a:pPr marL="0" marR="0" lvl="0" indent="0" algn="ctr" defTabSz="914400" rtl="0" eaLnBrk="1" fontAlgn="auto" latinLnBrk="0" hangingPunct="1">
              <a:lnSpc>
                <a:spcPct val="100000"/>
              </a:lnSpc>
              <a:spcBef>
                <a:spcPts val="600"/>
              </a:spcBef>
              <a:spcAft>
                <a:spcPts val="0"/>
              </a:spcAft>
              <a:buClr>
                <a:srgbClr val="0B5A37">
                  <a:lumMod val="75000"/>
                </a:srgbClr>
              </a:buClr>
              <a:buSzTx/>
              <a:buFontTx/>
              <a:buNone/>
              <a:tabLst/>
              <a:defRPr/>
            </a:pPr>
            <a:r>
              <a:rPr kumimoji="0" lang="en-US" sz="2000" b="1" i="0" u="none" strike="noStrike" kern="0" cap="none" spc="0" normalizeH="0" baseline="0" noProof="0" dirty="0">
                <a:ln>
                  <a:noFill/>
                </a:ln>
                <a:solidFill>
                  <a:srgbClr val="7030A0"/>
                </a:solidFill>
                <a:effectLst/>
                <a:uLnTx/>
                <a:uFillTx/>
                <a:latin typeface="Goudy Old Style" panose="02020502050305020303" pitchFamily="18" charset="0"/>
                <a:ea typeface="Tahoma" panose="020B0604030504040204" pitchFamily="34" charset="0"/>
                <a:cs typeface="Tahoma" panose="020B0604030504040204" pitchFamily="34" charset="0"/>
              </a:rPr>
              <a:t>Public Education </a:t>
            </a:r>
          </a:p>
          <a:p>
            <a:pPr marL="0" marR="0" lvl="0" indent="0" algn="ctr" defTabSz="914400" rtl="0" eaLnBrk="1" fontAlgn="auto" latinLnBrk="0" hangingPunct="1">
              <a:lnSpc>
                <a:spcPct val="100000"/>
              </a:lnSpc>
              <a:spcBef>
                <a:spcPts val="600"/>
              </a:spcBef>
              <a:spcAft>
                <a:spcPts val="0"/>
              </a:spcAft>
              <a:buClr>
                <a:srgbClr val="0B5A37">
                  <a:lumMod val="75000"/>
                </a:srgbClr>
              </a:buClr>
              <a:buSzTx/>
              <a:buFontTx/>
              <a:buNone/>
              <a:tabLst/>
              <a:defRPr/>
            </a:pPr>
            <a:r>
              <a:rPr kumimoji="0" lang="en-US" sz="2000" b="1" i="0" u="none" strike="noStrike" kern="0" cap="none" spc="0" normalizeH="0" baseline="0" noProof="0" dirty="0">
                <a:ln>
                  <a:noFill/>
                </a:ln>
                <a:solidFill>
                  <a:srgbClr val="7030A0"/>
                </a:solidFill>
                <a:effectLst/>
                <a:uLnTx/>
                <a:uFillTx/>
                <a:latin typeface="Goudy Old Style" panose="02020502050305020303" pitchFamily="18" charset="0"/>
                <a:ea typeface="Tahoma" panose="020B0604030504040204" pitchFamily="34" charset="0"/>
                <a:cs typeface="Tahoma" panose="020B0604030504040204" pitchFamily="34" charset="0"/>
              </a:rPr>
              <a:t>&amp;</a:t>
            </a:r>
            <a:r>
              <a:rPr kumimoji="0" lang="en-US" sz="2000" b="1" i="0" u="none" strike="noStrike" kern="0" cap="none" spc="0" normalizeH="0" baseline="0" noProof="0" dirty="0">
                <a:ln>
                  <a:noFill/>
                </a:ln>
                <a:solidFill>
                  <a:sysClr val="windowText" lastClr="000000"/>
                </a:solidFill>
                <a:effectLst/>
                <a:uLnTx/>
                <a:uFillTx/>
                <a:latin typeface="Goudy Old Style" panose="02020502050305020303" pitchFamily="18" charset="0"/>
                <a:ea typeface="Tahoma" panose="020B0604030504040204" pitchFamily="34" charset="0"/>
                <a:cs typeface="Tahoma" panose="020B0604030504040204" pitchFamily="34" charset="0"/>
              </a:rPr>
              <a:t> </a:t>
            </a:r>
            <a:r>
              <a:rPr kumimoji="0" lang="en-US" sz="2000" b="1" i="0" u="none" strike="noStrike" kern="0" cap="none" spc="0" normalizeH="0" baseline="0" noProof="0" dirty="0">
                <a:ln>
                  <a:noFill/>
                </a:ln>
                <a:solidFill>
                  <a:srgbClr val="7030A0"/>
                </a:solidFill>
                <a:effectLst/>
                <a:uLnTx/>
                <a:uFillTx/>
                <a:latin typeface="Goudy Old Style" panose="02020502050305020303" pitchFamily="18" charset="0"/>
                <a:ea typeface="Tahoma" panose="020B0604030504040204" pitchFamily="34" charset="0"/>
                <a:cs typeface="Tahoma" panose="020B0604030504040204" pitchFamily="34" charset="0"/>
              </a:rPr>
              <a:t>Awareness  </a:t>
            </a:r>
            <a:endParaRPr kumimoji="0" lang="en-US" sz="2000" b="0" i="0" u="none" strike="noStrike" kern="0" cap="none" spc="0" normalizeH="0" baseline="0" noProof="0" dirty="0">
              <a:ln>
                <a:noFill/>
              </a:ln>
              <a:solidFill>
                <a:prstClr val="white"/>
              </a:solidFill>
              <a:effectLst/>
              <a:uLnTx/>
              <a:uFillTx/>
              <a:latin typeface="Goudy Old Style" panose="02020502050305020303" pitchFamily="18" charset="0"/>
              <a:ea typeface="Tahoma" panose="020B0604030504040204" pitchFamily="34" charset="0"/>
              <a:cs typeface="Tahoma" panose="020B0604030504040204" pitchFamily="34" charset="0"/>
            </a:endParaRPr>
          </a:p>
          <a:p>
            <a:pPr marL="285750" marR="0" lvl="0" indent="-285750" algn="l" defTabSz="914400" rtl="0" eaLnBrk="1" fontAlgn="auto" latinLnBrk="0" hangingPunct="1">
              <a:lnSpc>
                <a:spcPct val="100000"/>
              </a:lnSpc>
              <a:spcBef>
                <a:spcPts val="600"/>
              </a:spcBef>
              <a:spcAft>
                <a:spcPts val="0"/>
              </a:spcAft>
              <a:buClr>
                <a:srgbClr val="FFFFFF"/>
              </a:buClr>
              <a:buSzTx/>
              <a:buFont typeface="Wingdings" charset="2"/>
              <a:buChar char="§"/>
              <a:tabLst/>
              <a:defRPr/>
            </a:pPr>
            <a:r>
              <a:rPr kumimoji="0" lang="en-US" sz="2000" b="0" i="0" u="none" strike="noStrike" kern="0" cap="none" spc="0" normalizeH="0" baseline="0" noProof="0" dirty="0">
                <a:ln>
                  <a:noFill/>
                </a:ln>
                <a:solidFill>
                  <a:prstClr val="white"/>
                </a:solidFill>
                <a:effectLst/>
                <a:uLnTx/>
                <a:uFillTx/>
                <a:latin typeface="Goudy Old Style" panose="02020502050305020303" pitchFamily="18" charset="0"/>
                <a:ea typeface="Tahoma" panose="020B0604030504040204" pitchFamily="34" charset="0"/>
                <a:cs typeface="Tahoma" panose="020B0604030504040204" pitchFamily="34" charset="0"/>
              </a:rPr>
              <a:t>Trainings</a:t>
            </a:r>
          </a:p>
          <a:p>
            <a:pPr marL="285750" marR="0" lvl="0" indent="-285750" algn="l" defTabSz="914400" rtl="0" eaLnBrk="1" fontAlgn="auto" latinLnBrk="0" hangingPunct="1">
              <a:lnSpc>
                <a:spcPct val="100000"/>
              </a:lnSpc>
              <a:spcBef>
                <a:spcPts val="600"/>
              </a:spcBef>
              <a:spcAft>
                <a:spcPts val="0"/>
              </a:spcAft>
              <a:buClr>
                <a:srgbClr val="FFFFFF"/>
              </a:buClr>
              <a:buSzTx/>
              <a:buFont typeface="Wingdings" charset="2"/>
              <a:buChar char="§"/>
              <a:tabLst/>
              <a:defRPr/>
            </a:pPr>
            <a:r>
              <a:rPr kumimoji="0" lang="en-US" sz="2000" b="0" i="0" u="none" strike="noStrike" kern="0" cap="none" spc="0" normalizeH="0" baseline="0" noProof="0" dirty="0">
                <a:ln>
                  <a:noFill/>
                </a:ln>
                <a:solidFill>
                  <a:prstClr val="white"/>
                </a:solidFill>
                <a:effectLst/>
                <a:uLnTx/>
                <a:uFillTx/>
                <a:latin typeface="Goudy Old Style" panose="02020502050305020303" pitchFamily="18" charset="0"/>
                <a:ea typeface="Tahoma" panose="020B0604030504040204" pitchFamily="34" charset="0"/>
                <a:cs typeface="Tahoma" panose="020B0604030504040204" pitchFamily="34" charset="0"/>
              </a:rPr>
              <a:t>Sensitization</a:t>
            </a:r>
          </a:p>
          <a:p>
            <a:pPr marL="285750" marR="0" lvl="0" indent="-285750" algn="l" defTabSz="914400" rtl="0" eaLnBrk="1" fontAlgn="auto" latinLnBrk="0" hangingPunct="1">
              <a:lnSpc>
                <a:spcPct val="100000"/>
              </a:lnSpc>
              <a:spcBef>
                <a:spcPts val="600"/>
              </a:spcBef>
              <a:spcAft>
                <a:spcPts val="0"/>
              </a:spcAft>
              <a:buClr>
                <a:srgbClr val="FFFFFF"/>
              </a:buClr>
              <a:buSzTx/>
              <a:buFont typeface="Wingdings" charset="2"/>
              <a:buChar char="§"/>
              <a:tabLst/>
              <a:defRPr/>
            </a:pPr>
            <a:r>
              <a:rPr kumimoji="0" lang="en-US" sz="2000" b="0" i="0" u="none" strike="noStrike" kern="0" cap="none" spc="0" normalizeH="0" baseline="0" noProof="0" dirty="0">
                <a:ln>
                  <a:noFill/>
                </a:ln>
                <a:solidFill>
                  <a:prstClr val="white"/>
                </a:solidFill>
                <a:effectLst/>
                <a:uLnTx/>
                <a:uFillTx/>
                <a:latin typeface="Goudy Old Style" panose="02020502050305020303" pitchFamily="18" charset="0"/>
                <a:ea typeface="Tahoma" panose="020B0604030504040204" pitchFamily="34" charset="0"/>
                <a:cs typeface="Tahoma" panose="020B0604030504040204" pitchFamily="34" charset="0"/>
              </a:rPr>
              <a:t>Media outreach</a:t>
            </a:r>
          </a:p>
          <a:p>
            <a:pPr marL="285750" marR="0" lvl="0" indent="-285750" algn="l" defTabSz="914400" rtl="0" eaLnBrk="1" fontAlgn="auto" latinLnBrk="0" hangingPunct="1">
              <a:lnSpc>
                <a:spcPct val="100000"/>
              </a:lnSpc>
              <a:spcBef>
                <a:spcPts val="600"/>
              </a:spcBef>
              <a:spcAft>
                <a:spcPts val="0"/>
              </a:spcAft>
              <a:buClr>
                <a:srgbClr val="FFFFFF"/>
              </a:buClr>
              <a:buSzTx/>
              <a:buFont typeface="Wingdings" charset="2"/>
              <a:buChar char="§"/>
              <a:tabLst/>
              <a:defRPr/>
            </a:pPr>
            <a:r>
              <a:rPr kumimoji="0" lang="en-US" sz="2000" b="0" i="0" u="none" strike="noStrike" kern="0" cap="none" spc="0" normalizeH="0" baseline="0" noProof="0" dirty="0">
                <a:ln>
                  <a:noFill/>
                </a:ln>
                <a:solidFill>
                  <a:prstClr val="white"/>
                </a:solidFill>
                <a:effectLst/>
                <a:uLnTx/>
                <a:uFillTx/>
                <a:latin typeface="Goudy Old Style" panose="02020502050305020303" pitchFamily="18" charset="0"/>
                <a:ea typeface="Tahoma" panose="020B0604030504040204" pitchFamily="34" charset="0"/>
                <a:cs typeface="Tahoma" panose="020B0604030504040204" pitchFamily="34" charset="0"/>
              </a:rPr>
              <a:t>Integrity Clubs </a:t>
            </a:r>
          </a:p>
          <a:p>
            <a:pPr marL="285750" marR="0" lvl="0" indent="-285750" algn="l" defTabSz="914400" rtl="0" eaLnBrk="1" fontAlgn="auto" latinLnBrk="0" hangingPunct="1">
              <a:lnSpc>
                <a:spcPct val="100000"/>
              </a:lnSpc>
              <a:spcBef>
                <a:spcPts val="600"/>
              </a:spcBef>
              <a:spcAft>
                <a:spcPts val="0"/>
              </a:spcAft>
              <a:buClr>
                <a:srgbClr val="FFFFFF"/>
              </a:buClr>
              <a:buSzTx/>
              <a:buFont typeface="Wingdings" charset="2"/>
              <a:buChar char="§"/>
              <a:tabLst/>
              <a:defRPr/>
            </a:pPr>
            <a:r>
              <a:rPr kumimoji="0" lang="en-US" sz="2000" b="0" i="0" u="none" strike="noStrike" kern="0" cap="none" spc="0" normalizeH="0" baseline="0" noProof="0" dirty="0" err="1">
                <a:ln>
                  <a:noFill/>
                </a:ln>
                <a:solidFill>
                  <a:prstClr val="white"/>
                </a:solidFill>
                <a:effectLst/>
                <a:uLnTx/>
                <a:uFillTx/>
                <a:latin typeface="Goudy Old Style" panose="02020502050305020303" pitchFamily="18" charset="0"/>
                <a:ea typeface="Tahoma" panose="020B0604030504040204" pitchFamily="34" charset="0"/>
                <a:cs typeface="Tahoma" panose="020B0604030504040204" pitchFamily="34" charset="0"/>
              </a:rPr>
              <a:t>NIAca</a:t>
            </a:r>
            <a:endParaRPr kumimoji="0" lang="en-US" sz="2000" b="0" i="0" u="none" strike="noStrike" kern="0" cap="none" spc="0" normalizeH="0" baseline="0" noProof="0" dirty="0">
              <a:ln>
                <a:noFill/>
              </a:ln>
              <a:solidFill>
                <a:prstClr val="white"/>
              </a:solidFill>
              <a:effectLst/>
              <a:uLnTx/>
              <a:uFillTx/>
              <a:latin typeface="Goudy Old Style" panose="02020502050305020303" pitchFamily="18" charset="0"/>
              <a:ea typeface="Tahoma" panose="020B0604030504040204" pitchFamily="34" charset="0"/>
              <a:cs typeface="Tahoma" panose="020B0604030504040204" pitchFamily="34" charset="0"/>
            </a:endParaRPr>
          </a:p>
        </p:txBody>
      </p:sp>
      <p:cxnSp>
        <p:nvCxnSpPr>
          <p:cNvPr id="15368" name="Straight Connector 7">
            <a:extLst>
              <a:ext uri="{FF2B5EF4-FFF2-40B4-BE49-F238E27FC236}">
                <a16:creationId xmlns:a16="http://schemas.microsoft.com/office/drawing/2014/main" id="{CF195884-890A-1F4F-BEF6-D91AA07E75AA}"/>
              </a:ext>
            </a:extLst>
          </p:cNvPr>
          <p:cNvCxnSpPr>
            <a:cxnSpLocks noChangeShapeType="1"/>
          </p:cNvCxnSpPr>
          <p:nvPr/>
        </p:nvCxnSpPr>
        <p:spPr bwMode="auto">
          <a:xfrm flipV="1">
            <a:off x="9144795" y="2543175"/>
            <a:ext cx="2141537" cy="6350"/>
          </a:xfrm>
          <a:prstGeom prst="line">
            <a:avLst/>
          </a:prstGeom>
          <a:noFill/>
          <a:ln w="28575" algn="ctr">
            <a:solidFill>
              <a:schemeClr val="bg1"/>
            </a:solidFill>
            <a:round/>
            <a:headEnd/>
            <a:tailEnd/>
          </a:ln>
          <a:extLst>
            <a:ext uri="{909E8E84-426E-40DD-AFC4-6F175D3DCCD1}">
              <a14:hiddenFill xmlns:a14="http://schemas.microsoft.com/office/drawing/2010/main">
                <a:noFill/>
              </a14:hiddenFill>
            </a:ext>
          </a:extLst>
        </p:spPr>
      </p:cxnSp>
      <p:cxnSp>
        <p:nvCxnSpPr>
          <p:cNvPr id="15369" name="Straight Connector 17">
            <a:extLst>
              <a:ext uri="{FF2B5EF4-FFF2-40B4-BE49-F238E27FC236}">
                <a16:creationId xmlns:a16="http://schemas.microsoft.com/office/drawing/2014/main" id="{B6E7DF31-8160-1D68-50C4-2BC1BB1DB77B}"/>
              </a:ext>
            </a:extLst>
          </p:cNvPr>
          <p:cNvCxnSpPr>
            <a:cxnSpLocks noChangeShapeType="1"/>
          </p:cNvCxnSpPr>
          <p:nvPr/>
        </p:nvCxnSpPr>
        <p:spPr bwMode="auto">
          <a:xfrm>
            <a:off x="5906814" y="2238375"/>
            <a:ext cx="2448910" cy="0"/>
          </a:xfrm>
          <a:prstGeom prst="line">
            <a:avLst/>
          </a:prstGeom>
          <a:noFill/>
          <a:ln w="28575" algn="ctr">
            <a:solidFill>
              <a:schemeClr val="bg1"/>
            </a:solidFill>
            <a:round/>
            <a:headEnd/>
            <a:tailEnd/>
          </a:ln>
          <a:extLst>
            <a:ext uri="{909E8E84-426E-40DD-AFC4-6F175D3DCCD1}">
              <a14:hiddenFill xmlns:a14="http://schemas.microsoft.com/office/drawing/2010/main">
                <a:noFill/>
              </a14:hiddenFill>
            </a:ext>
          </a:extLst>
        </p:spPr>
      </p:cxnSp>
      <p:cxnSp>
        <p:nvCxnSpPr>
          <p:cNvPr id="15370" name="Straight Connector 18">
            <a:extLst>
              <a:ext uri="{FF2B5EF4-FFF2-40B4-BE49-F238E27FC236}">
                <a16:creationId xmlns:a16="http://schemas.microsoft.com/office/drawing/2014/main" id="{C383DB70-A39F-74D8-8498-D98896D575DF}"/>
              </a:ext>
            </a:extLst>
          </p:cNvPr>
          <p:cNvCxnSpPr>
            <a:cxnSpLocks noChangeShapeType="1"/>
          </p:cNvCxnSpPr>
          <p:nvPr/>
        </p:nvCxnSpPr>
        <p:spPr bwMode="auto">
          <a:xfrm flipV="1">
            <a:off x="2701131" y="2244726"/>
            <a:ext cx="2092325" cy="3175"/>
          </a:xfrm>
          <a:prstGeom prst="line">
            <a:avLst/>
          </a:prstGeom>
          <a:noFill/>
          <a:ln w="28575" algn="ctr">
            <a:solidFill>
              <a:schemeClr val="bg1"/>
            </a:solidFill>
            <a:round/>
            <a:headEnd/>
            <a:tailEnd/>
          </a:ln>
          <a:extLst>
            <a:ext uri="{909E8E84-426E-40DD-AFC4-6F175D3DCCD1}">
              <a14:hiddenFill xmlns:a14="http://schemas.microsoft.com/office/drawing/2010/main">
                <a:noFill/>
              </a14:hiddenFill>
            </a:ext>
          </a:extLst>
        </p:spPr>
      </p:cxnSp>
      <p:sp>
        <p:nvSpPr>
          <p:cNvPr id="15371" name="Slide Number Placeholder 2">
            <a:extLst>
              <a:ext uri="{FF2B5EF4-FFF2-40B4-BE49-F238E27FC236}">
                <a16:creationId xmlns:a16="http://schemas.microsoft.com/office/drawing/2014/main" id="{0347162B-20C1-F1EB-6E9C-F34F62FEBDF5}"/>
              </a:ext>
            </a:extLst>
          </p:cNvPr>
          <p:cNvSpPr>
            <a:spLocks noGrp="1"/>
          </p:cNvSpPr>
          <p:nvPr>
            <p:ph type="sldNum" sz="quarter" idx="16"/>
          </p:nvPr>
        </p:nvSpPr>
        <p:spPr>
          <a:xfrm>
            <a:off x="9574213" y="6402389"/>
            <a:ext cx="552450" cy="3587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4A866D75-909F-415C-A530-36DB00170BD0}" type="slidenum">
              <a:rPr kumimoji="0" lang="en-US" altLang="en-US" sz="1200" b="0" i="0" u="none" strike="noStrike" kern="1200" cap="none" spc="0" normalizeH="0" baseline="0" noProof="0">
                <a:ln>
                  <a:noFill/>
                </a:ln>
                <a:solidFill>
                  <a:srgbClr val="333399"/>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ct val="0"/>
                </a:spcBef>
                <a:spcAft>
                  <a:spcPts val="0"/>
                </a:spcAft>
                <a:buClrTx/>
                <a:buSzTx/>
                <a:buFontTx/>
                <a:buNone/>
                <a:tabLst/>
                <a:defRPr/>
              </a:pPr>
              <a:t>5</a:t>
            </a:fld>
            <a:endParaRPr kumimoji="0" lang="en-US" altLang="en-US" sz="1200" b="0" i="0" u="none" strike="noStrike" kern="1200" cap="none" spc="0" normalizeH="0" baseline="0" noProof="0">
              <a:ln>
                <a:noFill/>
              </a:ln>
              <a:solidFill>
                <a:srgbClr val="333399"/>
              </a:solidFill>
              <a:effectLst/>
              <a:uLnTx/>
              <a:uFillTx/>
              <a:latin typeface="Arial" panose="020B0604020202020204" pitchFamily="34" charset="0"/>
              <a:ea typeface="+mn-ea"/>
              <a:cs typeface="+mn-cs"/>
            </a:endParaRPr>
          </a:p>
        </p:txBody>
      </p:sp>
      <p:sp>
        <p:nvSpPr>
          <p:cNvPr id="16" name="Footer Placeholder 2">
            <a:extLst>
              <a:ext uri="{FF2B5EF4-FFF2-40B4-BE49-F238E27FC236}">
                <a16:creationId xmlns:a16="http://schemas.microsoft.com/office/drawing/2014/main" id="{47EA996B-A2D1-3883-A609-0FE60714B72F}"/>
              </a:ext>
            </a:extLst>
          </p:cNvPr>
          <p:cNvSpPr txBox="1">
            <a:spLocks/>
          </p:cNvSpPr>
          <p:nvPr/>
        </p:nvSpPr>
        <p:spPr bwMode="auto">
          <a:xfrm>
            <a:off x="4449763" y="6408739"/>
            <a:ext cx="4749800" cy="339725"/>
          </a:xfrm>
          <a:prstGeom prst="rect">
            <a:avLst/>
          </a:prstGeom>
          <a:noFill/>
          <a:ln w="9525">
            <a:noFill/>
            <a:miter lim="800000"/>
            <a:headEnd/>
            <a:tailEnd/>
          </a:ln>
          <a:effectLst/>
        </p:spPr>
        <p:txBody>
          <a:bodyPr/>
          <a:lstStyle>
            <a:defPPr>
              <a:defRPr lang="en-US"/>
            </a:defPPr>
            <a:lvl1pPr algn="ctr" rtl="0" eaLnBrk="1" fontAlgn="base" hangingPunct="1">
              <a:spcBef>
                <a:spcPct val="0"/>
              </a:spcBef>
              <a:spcAft>
                <a:spcPct val="0"/>
              </a:spcAft>
              <a:defRPr sz="1400" kern="1200">
                <a:solidFill>
                  <a:srgbClr val="333399"/>
                </a:solidFill>
                <a:latin typeface="+mn-lt"/>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GB" sz="1050" b="1" i="1" u="none" strike="noStrike" kern="1200" cap="none" spc="0" normalizeH="0" baseline="0" noProof="0" dirty="0">
                <a:ln>
                  <a:noFill/>
                </a:ln>
                <a:solidFill>
                  <a:srgbClr val="7030A0"/>
                </a:solidFill>
                <a:effectLst/>
                <a:uLnTx/>
                <a:uFillTx/>
                <a:latin typeface="Times New Roman" panose="02020603050405020304" pitchFamily="18" charset="0"/>
                <a:ea typeface="Tahoma" panose="020B0604030504040204" pitchFamily="34" charset="0"/>
                <a:cs typeface="Times New Roman" panose="02020603050405020304" pitchFamily="18" charset="0"/>
              </a:rPr>
              <a:t>Tukomeshe Ufisadi, Tuijenge Kenya</a:t>
            </a:r>
          </a:p>
        </p:txBody>
      </p:sp>
      <p:sp>
        <p:nvSpPr>
          <p:cNvPr id="5" name="Rectangle 4"/>
          <p:cNvSpPr/>
          <p:nvPr/>
        </p:nvSpPr>
        <p:spPr>
          <a:xfrm>
            <a:off x="210207" y="6267452"/>
            <a:ext cx="2984938" cy="33855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7030A0"/>
                </a:solidFill>
                <a:effectLst/>
                <a:uLnTx/>
                <a:uFillTx/>
                <a:latin typeface="Arial"/>
                <a:ea typeface="+mn-ea"/>
                <a:cs typeface="+mn-cs"/>
              </a:rPr>
              <a:t>Monday, 21 November 2022</a:t>
            </a:r>
          </a:p>
        </p:txBody>
      </p:sp>
    </p:spTree>
    <p:extLst>
      <p:ext uri="{BB962C8B-B14F-4D97-AF65-F5344CB8AC3E}">
        <p14:creationId xmlns:p14="http://schemas.microsoft.com/office/powerpoint/2010/main" val="3876365873"/>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12B492-7C40-D882-FAA5-0001DC5AFBAA}"/>
              </a:ext>
            </a:extLst>
          </p:cNvPr>
          <p:cNvSpPr>
            <a:spLocks noGrp="1"/>
          </p:cNvSpPr>
          <p:nvPr>
            <p:ph type="title"/>
          </p:nvPr>
        </p:nvSpPr>
        <p:spPr>
          <a:xfrm>
            <a:off x="2916622" y="263526"/>
            <a:ext cx="9275378" cy="1143000"/>
          </a:xfrm>
        </p:spPr>
        <p:txBody>
          <a:bodyPr/>
          <a:lstStyle/>
          <a:p>
            <a:r>
              <a:rPr lang="en-US" sz="4000" b="1" dirty="0">
                <a:solidFill>
                  <a:srgbClr val="7030A0"/>
                </a:solidFill>
                <a:latin typeface="Goudy Old Style" panose="02020502050305020303" pitchFamily="18" charset="0"/>
                <a:ea typeface="Verdana" panose="020B0604030504040204" pitchFamily="34" charset="0"/>
                <a:cs typeface="Leelawadee" panose="020B0502040204020203" pitchFamily="34" charset="-34"/>
              </a:rPr>
              <a:t>EACC Mandate in Anti Money Laundering</a:t>
            </a:r>
            <a:endParaRPr lang="en-KE" sz="4000" b="1" dirty="0">
              <a:solidFill>
                <a:srgbClr val="7030A0"/>
              </a:solidFill>
              <a:latin typeface="Goudy Old Style" panose="02020502050305020303" pitchFamily="18" charset="0"/>
              <a:ea typeface="Verdana" panose="020B0604030504040204" pitchFamily="34" charset="0"/>
              <a:cs typeface="Leelawadee" panose="020B0502040204020203" pitchFamily="34" charset="-34"/>
            </a:endParaRPr>
          </a:p>
        </p:txBody>
      </p:sp>
      <p:sp>
        <p:nvSpPr>
          <p:cNvPr id="3" name="Content Placeholder 2">
            <a:extLst>
              <a:ext uri="{FF2B5EF4-FFF2-40B4-BE49-F238E27FC236}">
                <a16:creationId xmlns:a16="http://schemas.microsoft.com/office/drawing/2014/main" id="{59614A31-5300-30BA-C3BA-552CD2A792E9}"/>
              </a:ext>
            </a:extLst>
          </p:cNvPr>
          <p:cNvSpPr>
            <a:spLocks noGrp="1"/>
          </p:cNvSpPr>
          <p:nvPr>
            <p:ph idx="1"/>
          </p:nvPr>
        </p:nvSpPr>
        <p:spPr>
          <a:xfrm>
            <a:off x="2310064" y="1406527"/>
            <a:ext cx="9487926" cy="4719638"/>
          </a:xfrm>
        </p:spPr>
        <p:txBody>
          <a:bodyPr/>
          <a:lstStyle/>
          <a:p>
            <a:pPr algn="just"/>
            <a:r>
              <a:rPr lang="en-US" sz="2800" b="1" dirty="0">
                <a:latin typeface="Goudy Old Style" panose="02020502050305020303" pitchFamily="18" charset="0"/>
                <a:cs typeface="Leelawadee" panose="020B0502040204020203" pitchFamily="34" charset="-34"/>
              </a:rPr>
              <a:t>Tatu City Ltd &amp; another v Ethics and Anti-Corruption Commission &amp; another; Simon </a:t>
            </a:r>
            <a:r>
              <a:rPr lang="en-US" sz="2800" b="1" dirty="0" err="1">
                <a:latin typeface="Goudy Old Style" panose="02020502050305020303" pitchFamily="18" charset="0"/>
                <a:cs typeface="Leelawadee" panose="020B0502040204020203" pitchFamily="34" charset="-34"/>
              </a:rPr>
              <a:t>Gicharu</a:t>
            </a:r>
            <a:r>
              <a:rPr lang="en-US" sz="2800" b="1" dirty="0">
                <a:latin typeface="Goudy Old Style" panose="02020502050305020303" pitchFamily="18" charset="0"/>
                <a:cs typeface="Leelawadee" panose="020B0502040204020203" pitchFamily="34" charset="-34"/>
              </a:rPr>
              <a:t> &amp; 3 others (Interested Parties) [2021] eKLR </a:t>
            </a:r>
          </a:p>
          <a:p>
            <a:pPr lvl="1" algn="just"/>
            <a:r>
              <a:rPr lang="en-US" dirty="0">
                <a:latin typeface="Goudy Old Style" panose="02020502050305020303" pitchFamily="18" charset="0"/>
                <a:cs typeface="Leelawadee" panose="020B0502040204020203" pitchFamily="34" charset="-34"/>
              </a:rPr>
              <a:t>In March 2022, High Court held that EACC has powers to investigate money laundering as a crime that is related to corruption.</a:t>
            </a:r>
          </a:p>
          <a:p>
            <a:pPr lvl="1" algn="just"/>
            <a:r>
              <a:rPr lang="en-US" dirty="0">
                <a:latin typeface="Goudy Old Style" panose="02020502050305020303" pitchFamily="18" charset="0"/>
                <a:cs typeface="Leelawadee" panose="020B0502040204020203" pitchFamily="34" charset="-34"/>
              </a:rPr>
              <a:t>ACECA provides for prevention, investigation and punishment of corruption, economic crime and related offences and for matters incidental thereto and connected therewith</a:t>
            </a:r>
          </a:p>
        </p:txBody>
      </p:sp>
      <p:sp>
        <p:nvSpPr>
          <p:cNvPr id="6" name="Footer Placeholder 4"/>
          <p:cNvSpPr>
            <a:spLocks noGrp="1"/>
          </p:cNvSpPr>
          <p:nvPr>
            <p:ph type="ftr" sz="quarter" idx="11"/>
          </p:nvPr>
        </p:nvSpPr>
        <p:spPr>
          <a:xfrm>
            <a:off x="3888318" y="6381751"/>
            <a:ext cx="6335183" cy="339725"/>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err="1">
                <a:ln>
                  <a:noFill/>
                </a:ln>
                <a:solidFill>
                  <a:srgbClr val="333399"/>
                </a:solidFill>
                <a:effectLst/>
                <a:uLnTx/>
                <a:uFillTx/>
                <a:latin typeface="Arial" charset="0"/>
                <a:ea typeface="+mn-ea"/>
                <a:cs typeface="+mn-cs"/>
              </a:rPr>
              <a:t>Tuangamize</a:t>
            </a:r>
            <a:r>
              <a:rPr kumimoji="0" lang="en-US" sz="1400" b="0" i="0" u="none" strike="noStrike" kern="1200" cap="none" spc="0" normalizeH="0" baseline="0" noProof="0" dirty="0">
                <a:ln>
                  <a:noFill/>
                </a:ln>
                <a:solidFill>
                  <a:srgbClr val="333399"/>
                </a:solidFill>
                <a:effectLst/>
                <a:uLnTx/>
                <a:uFillTx/>
                <a:latin typeface="Arial" charset="0"/>
                <a:ea typeface="+mn-ea"/>
                <a:cs typeface="+mn-cs"/>
              </a:rPr>
              <a:t> </a:t>
            </a:r>
            <a:r>
              <a:rPr kumimoji="0" lang="en-US" sz="1400" b="0" i="0" u="none" strike="noStrike" kern="1200" cap="none" spc="0" normalizeH="0" baseline="0" noProof="0" dirty="0" err="1">
                <a:ln>
                  <a:noFill/>
                </a:ln>
                <a:solidFill>
                  <a:srgbClr val="333399"/>
                </a:solidFill>
                <a:effectLst/>
                <a:uLnTx/>
                <a:uFillTx/>
                <a:latin typeface="Arial" charset="0"/>
                <a:ea typeface="+mn-ea"/>
                <a:cs typeface="+mn-cs"/>
              </a:rPr>
              <a:t>ufisadi</a:t>
            </a:r>
            <a:r>
              <a:rPr kumimoji="0" lang="en-US" sz="1400" b="0" i="0" u="none" strike="noStrike" kern="1200" cap="none" spc="0" normalizeH="0" baseline="0" noProof="0" dirty="0">
                <a:ln>
                  <a:noFill/>
                </a:ln>
                <a:solidFill>
                  <a:srgbClr val="333399"/>
                </a:solidFill>
                <a:effectLst/>
                <a:uLnTx/>
                <a:uFillTx/>
                <a:latin typeface="Arial" charset="0"/>
                <a:ea typeface="+mn-ea"/>
                <a:cs typeface="+mn-cs"/>
              </a:rPr>
              <a:t> </a:t>
            </a:r>
            <a:r>
              <a:rPr kumimoji="0" lang="en-US" sz="1400" b="0" i="0" u="none" strike="noStrike" kern="1200" cap="none" spc="0" normalizeH="0" baseline="0" noProof="0" dirty="0" err="1">
                <a:ln>
                  <a:noFill/>
                </a:ln>
                <a:solidFill>
                  <a:srgbClr val="333399"/>
                </a:solidFill>
                <a:effectLst/>
                <a:uLnTx/>
                <a:uFillTx/>
                <a:latin typeface="Arial" charset="0"/>
                <a:ea typeface="+mn-ea"/>
                <a:cs typeface="+mn-cs"/>
              </a:rPr>
              <a:t>tuijenge</a:t>
            </a:r>
            <a:r>
              <a:rPr kumimoji="0" lang="en-US" sz="1400" b="0" i="0" u="none" strike="noStrike" kern="1200" cap="none" spc="0" normalizeH="0" baseline="0" noProof="0" dirty="0">
                <a:ln>
                  <a:noFill/>
                </a:ln>
                <a:solidFill>
                  <a:srgbClr val="333399"/>
                </a:solidFill>
                <a:effectLst/>
                <a:uLnTx/>
                <a:uFillTx/>
                <a:latin typeface="Arial" charset="0"/>
                <a:ea typeface="+mn-ea"/>
                <a:cs typeface="+mn-cs"/>
              </a:rPr>
              <a:t> Kenya </a:t>
            </a:r>
          </a:p>
        </p:txBody>
      </p:sp>
      <p:sp>
        <p:nvSpPr>
          <p:cNvPr id="7" name="Date Placeholder 3"/>
          <p:cNvSpPr>
            <a:spLocks noGrp="1"/>
          </p:cNvSpPr>
          <p:nvPr>
            <p:ph type="dt" sz="half" idx="10"/>
          </p:nvPr>
        </p:nvSpPr>
        <p:spPr>
          <a:xfrm>
            <a:off x="334434" y="6381751"/>
            <a:ext cx="3456517" cy="3397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55A27DA-AFBE-480E-8298-78D837E895B2}" type="datetime2">
              <a:rPr kumimoji="0" lang="en-GB" sz="1400" b="0" i="0" u="none" strike="noStrike" kern="1200" cap="none" spc="0" normalizeH="0" baseline="0" noProof="0" smtClean="0">
                <a:ln>
                  <a:noFill/>
                </a:ln>
                <a:solidFill>
                  <a:srgbClr val="333399"/>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Monday, 18 November 2024</a:t>
            </a:fld>
            <a:endParaRPr kumimoji="0" lang="en-US" sz="1400" b="0" i="0" u="none" strike="noStrike" kern="1200" cap="none" spc="0" normalizeH="0" baseline="0" noProof="0" dirty="0">
              <a:ln>
                <a:noFill/>
              </a:ln>
              <a:solidFill>
                <a:srgbClr val="333399"/>
              </a:solidFill>
              <a:effectLst/>
              <a:uLnTx/>
              <a:uFillTx/>
              <a:latin typeface="Arial"/>
              <a:ea typeface="+mn-ea"/>
              <a:cs typeface="+mn-cs"/>
            </a:endParaRPr>
          </a:p>
        </p:txBody>
      </p:sp>
    </p:spTree>
    <p:extLst>
      <p:ext uri="{BB962C8B-B14F-4D97-AF65-F5344CB8AC3E}">
        <p14:creationId xmlns:p14="http://schemas.microsoft.com/office/powerpoint/2010/main" val="1375982607"/>
      </p:ext>
    </p:extLst>
  </p:cSld>
  <p:clrMapOvr>
    <a:masterClrMapping/>
  </p:clrMapOvr>
  <p:transition spd="slow">
    <p:circl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2743200" y="274638"/>
            <a:ext cx="8839201" cy="862786"/>
          </a:xfrm>
        </p:spPr>
        <p:txBody>
          <a:bodyPr/>
          <a:lstStyle/>
          <a:p>
            <a:r>
              <a:rPr lang="en-GB" sz="3200" b="1" dirty="0">
                <a:solidFill>
                  <a:srgbClr val="7030A0"/>
                </a:solidFill>
                <a:latin typeface="Goudy Old Style" panose="02020502050305020303" pitchFamily="18" charset="0"/>
                <a:ea typeface="Tahoma" pitchFamily="34" charset="0"/>
                <a:cs typeface="Tahoma" pitchFamily="34" charset="0"/>
              </a:rPr>
              <a:t>Corruption and </a:t>
            </a:r>
            <a:r>
              <a:rPr lang="en-US" sz="3200" b="1" dirty="0">
                <a:solidFill>
                  <a:srgbClr val="7030A0"/>
                </a:solidFill>
                <a:latin typeface="Goudy Old Style" panose="02020502050305020303" pitchFamily="18" charset="0"/>
                <a:ea typeface="Tahoma" pitchFamily="34" charset="0"/>
                <a:cs typeface="Tahoma" pitchFamily="34" charset="0"/>
              </a:rPr>
              <a:t>Money laundering</a:t>
            </a:r>
            <a:br>
              <a:rPr lang="en-GB" sz="3200" dirty="0">
                <a:solidFill>
                  <a:srgbClr val="7030A0"/>
                </a:solidFill>
                <a:latin typeface="Tahoma" pitchFamily="34" charset="0"/>
                <a:ea typeface="Tahoma" pitchFamily="34" charset="0"/>
                <a:cs typeface="Tahoma" pitchFamily="34" charset="0"/>
              </a:rPr>
            </a:br>
            <a:endParaRPr lang="en-GB" sz="3200" dirty="0">
              <a:solidFill>
                <a:srgbClr val="7030A0"/>
              </a:solidFill>
              <a:latin typeface="Tahoma" pitchFamily="34" charset="0"/>
              <a:ea typeface="Tahoma" pitchFamily="34" charset="0"/>
              <a:cs typeface="Tahoma" pitchFamily="34" charset="0"/>
            </a:endParaRPr>
          </a:p>
        </p:txBody>
      </p:sp>
      <p:sp>
        <p:nvSpPr>
          <p:cNvPr id="18" name="Content Placeholder 17"/>
          <p:cNvSpPr>
            <a:spLocks noGrp="1"/>
          </p:cNvSpPr>
          <p:nvPr>
            <p:ph idx="1"/>
          </p:nvPr>
        </p:nvSpPr>
        <p:spPr>
          <a:xfrm>
            <a:off x="2389910" y="698499"/>
            <a:ext cx="9341174" cy="5683251"/>
          </a:xfrm>
        </p:spPr>
        <p:txBody>
          <a:bodyPr/>
          <a:lstStyle/>
          <a:p>
            <a:pPr algn="just"/>
            <a:r>
              <a:rPr lang="en-GB" sz="2800" dirty="0">
                <a:latin typeface="Goudy Old Style" panose="02020502050305020303" pitchFamily="18" charset="0"/>
                <a:ea typeface="Tahoma" panose="020B0604030504040204" pitchFamily="34" charset="0"/>
                <a:cs typeface="Tahoma" panose="020B0604030504040204" pitchFamily="34" charset="0"/>
              </a:rPr>
              <a:t>Corruption is dishonest or fraudulent behaviour. Abuse of entrusted power for private gain.</a:t>
            </a:r>
          </a:p>
          <a:p>
            <a:pPr algn="just"/>
            <a:r>
              <a:rPr lang="en-GB" sz="2800" dirty="0">
                <a:latin typeface="Goudy Old Style" panose="02020502050305020303" pitchFamily="18" charset="0"/>
                <a:ea typeface="Tahoma" panose="020B0604030504040204" pitchFamily="34" charset="0"/>
                <a:cs typeface="Tahoma" panose="020B0604030504040204" pitchFamily="34" charset="0"/>
              </a:rPr>
              <a:t>It has a wide range of corrosive effects on societies. It undermines democracy and the rule of law, leads to violations of human rights, distorts markets, erodes the quality of life and allows organized crime, terrorism and other threats to human security to flourish.</a:t>
            </a:r>
            <a:endParaRPr lang="en-GB" sz="2800" dirty="0">
              <a:solidFill>
                <a:srgbClr val="FF0000"/>
              </a:solidFill>
              <a:latin typeface="Goudy Old Style" panose="02020502050305020303" pitchFamily="18" charset="0"/>
              <a:ea typeface="Tahoma" panose="020B0604030504040204" pitchFamily="34" charset="0"/>
              <a:cs typeface="Tahoma" panose="020B0604030504040204" pitchFamily="34" charset="0"/>
            </a:endParaRPr>
          </a:p>
          <a:p>
            <a:pPr algn="just">
              <a:spcBef>
                <a:spcPts val="0"/>
              </a:spcBef>
            </a:pPr>
            <a:r>
              <a:rPr lang="en-GB" sz="2800" dirty="0">
                <a:latin typeface="Goudy Old Style" panose="02020502050305020303" pitchFamily="18" charset="0"/>
                <a:ea typeface="Tahoma" panose="020B0604030504040204" pitchFamily="34" charset="0"/>
                <a:cs typeface="Tahoma" panose="020B0604030504040204" pitchFamily="34" charset="0"/>
              </a:rPr>
              <a:t>Money laundering is the process of hiding the source of money obtained from illegal sources and converting it to a clean source, thereby avoiding prosecution, conviction, and confiscation of the criminal funds. It is an illegal exercise that converts dirty money into clean money.</a:t>
            </a:r>
          </a:p>
          <a:p>
            <a:pPr algn="just">
              <a:spcBef>
                <a:spcPts val="0"/>
              </a:spcBef>
            </a:pPr>
            <a:endParaRPr lang="en-GB" sz="2800" dirty="0">
              <a:solidFill>
                <a:srgbClr val="FF0000"/>
              </a:solidFill>
              <a:latin typeface="Goudy Old Style" panose="02020502050305020303" pitchFamily="18" charset="0"/>
              <a:ea typeface="Tahoma" panose="020B0604030504040204" pitchFamily="34" charset="0"/>
              <a:cs typeface="Tahoma" panose="020B0604030504040204" pitchFamily="34" charset="0"/>
            </a:endParaRPr>
          </a:p>
          <a:p>
            <a:pPr marL="0" indent="0" algn="just">
              <a:spcBef>
                <a:spcPts val="0"/>
              </a:spcBef>
              <a:buNone/>
            </a:pPr>
            <a:endParaRPr lang="en-US" sz="2800" dirty="0">
              <a:latin typeface="Tahoma" panose="020B0604030504040204" pitchFamily="34" charset="0"/>
              <a:ea typeface="Tahoma" panose="020B0604030504040204" pitchFamily="34" charset="0"/>
              <a:cs typeface="Tahoma" panose="020B0604030504040204" pitchFamily="34" charset="0"/>
            </a:endParaRPr>
          </a:p>
          <a:p>
            <a:pPr marL="0" indent="0" algn="just">
              <a:buNone/>
            </a:pPr>
            <a:endParaRPr lang="en-GB" sz="2800" dirty="0">
              <a:latin typeface="Tahoma" panose="020B0604030504040204" pitchFamily="34" charset="0"/>
              <a:ea typeface="Tahoma" panose="020B0604030504040204" pitchFamily="34" charset="0"/>
              <a:cs typeface="Tahoma" panose="020B0604030504040204" pitchFamily="34" charset="0"/>
            </a:endParaRP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E2BB19E5-2047-4BB6-A4B8-109F30849530}" type="datetime4">
              <a:rPr kumimoji="0" lang="en-US" sz="1400" b="0" i="0" u="none" strike="noStrike" kern="1200" cap="none" spc="0" normalizeH="0" baseline="0" noProof="0" smtClean="0">
                <a:ln>
                  <a:noFill/>
                </a:ln>
                <a:solidFill>
                  <a:srgbClr val="333399"/>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November 18, 2024</a:t>
            </a:fld>
            <a:endParaRPr kumimoji="0" lang="en-US" sz="1400" b="0" i="0" u="none" strike="noStrike" kern="1200" cap="none" spc="0" normalizeH="0" baseline="0" noProof="0" dirty="0">
              <a:ln>
                <a:noFill/>
              </a:ln>
              <a:solidFill>
                <a:srgbClr val="333399"/>
              </a:solidFill>
              <a:effectLst/>
              <a:uLnTx/>
              <a:uFillTx/>
              <a:latin typeface="Arial"/>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333399"/>
                </a:solidFill>
                <a:effectLst/>
                <a:uLnTx/>
                <a:uFillTx/>
                <a:latin typeface="Arial" charset="0"/>
                <a:ea typeface="+mn-ea"/>
                <a:cs typeface="+mn-cs"/>
              </a:rPr>
              <a:t>“Tuangamize ufisadi, tuijenge Kenya”</a:t>
            </a: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68CF5F7-951E-4ED2-9A4E-B7ED1FCA9E85}" type="slidenum">
              <a:rPr kumimoji="0" lang="en-US" sz="1400" b="0" i="0" u="none" strike="noStrike" kern="1200" cap="none" spc="0" normalizeH="0" baseline="0" noProof="0" smtClean="0">
                <a:ln>
                  <a:noFill/>
                </a:ln>
                <a:solidFill>
                  <a:srgbClr val="333399"/>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400" b="0" i="0" u="none" strike="noStrike" kern="1200" cap="none" spc="0" normalizeH="0" baseline="0" noProof="0">
              <a:ln>
                <a:noFill/>
              </a:ln>
              <a:solidFill>
                <a:srgbClr val="333399"/>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172884772"/>
      </p:ext>
    </p:extLst>
  </p:cSld>
  <p:clrMapOvr>
    <a:masterClrMapping/>
  </p:clrMapOvr>
  <p:transition spd="slow">
    <p:circl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62252" y="0"/>
            <a:ext cx="8804908" cy="845820"/>
          </a:xfrm>
        </p:spPr>
        <p:txBody>
          <a:bodyPr/>
          <a:lstStyle/>
          <a:p>
            <a:r>
              <a:rPr lang="en-GB" sz="3200" b="1" dirty="0">
                <a:solidFill>
                  <a:srgbClr val="7030A0"/>
                </a:solidFill>
                <a:latin typeface="Goudy Old Style" panose="02020502050305020303" pitchFamily="18" charset="0"/>
                <a:ea typeface="Tahoma" pitchFamily="34" charset="0"/>
                <a:cs typeface="Tahoma" pitchFamily="34" charset="0"/>
              </a:rPr>
              <a:t>Corruption and Money Laundering (Cont’d)</a:t>
            </a:r>
            <a:endParaRPr lang="en-US" sz="3200" b="1" dirty="0">
              <a:solidFill>
                <a:srgbClr val="7030A0"/>
              </a:solidFill>
              <a:latin typeface="Goudy Old Style" panose="02020502050305020303" pitchFamily="18" charset="0"/>
              <a:ea typeface="Tahoma" panose="020B0604030504040204" pitchFamily="34" charset="0"/>
              <a:cs typeface="Tahoma" panose="020B0604030504040204" pitchFamily="34" charset="0"/>
            </a:endParaRPr>
          </a:p>
        </p:txBody>
      </p:sp>
      <p:sp>
        <p:nvSpPr>
          <p:cNvPr id="3" name="Content Placeholder 2"/>
          <p:cNvSpPr>
            <a:spLocks noGrp="1"/>
          </p:cNvSpPr>
          <p:nvPr>
            <p:ph idx="1"/>
          </p:nvPr>
        </p:nvSpPr>
        <p:spPr>
          <a:xfrm>
            <a:off x="2491740" y="845820"/>
            <a:ext cx="9356271" cy="5535931"/>
          </a:xfrm>
        </p:spPr>
        <p:txBody>
          <a:bodyPr/>
          <a:lstStyle/>
          <a:p>
            <a:pPr marL="457200" indent="-457200" algn="just" eaLnBrk="1" hangingPunct="1">
              <a:lnSpc>
                <a:spcPct val="90000"/>
              </a:lnSpc>
              <a:buFontTx/>
              <a:buNone/>
              <a:defRPr/>
            </a:pPr>
            <a:r>
              <a:rPr lang="en-US" altLang="en-US" sz="2400" dirty="0">
                <a:solidFill>
                  <a:srgbClr val="000000"/>
                </a:solidFill>
                <a:latin typeface="Goudy Old Style" panose="02020502050305020303" pitchFamily="18" charset="0"/>
                <a:ea typeface="Tahoma" panose="020B0604030504040204" pitchFamily="34" charset="0"/>
                <a:cs typeface="Tahoma" panose="020B0604030504040204" pitchFamily="34" charset="0"/>
              </a:rPr>
              <a:t>Corruption and Money Laundering are intertwined. </a:t>
            </a:r>
          </a:p>
          <a:p>
            <a:pPr marL="457200" indent="-457200" algn="just" eaLnBrk="1" hangingPunct="1">
              <a:lnSpc>
                <a:spcPct val="90000"/>
              </a:lnSpc>
              <a:buFontTx/>
              <a:buNone/>
              <a:defRPr/>
            </a:pPr>
            <a:endParaRPr lang="en-US" altLang="en-US" sz="2400" dirty="0">
              <a:solidFill>
                <a:srgbClr val="000000"/>
              </a:solidFill>
              <a:latin typeface="Goudy Old Style" panose="02020502050305020303" pitchFamily="18" charset="0"/>
              <a:ea typeface="Tahoma" panose="020B0604030504040204" pitchFamily="34" charset="0"/>
              <a:cs typeface="Tahoma" panose="020B0604030504040204" pitchFamily="34" charset="0"/>
            </a:endParaRPr>
          </a:p>
          <a:p>
            <a:pPr algn="just" eaLnBrk="1" hangingPunct="1">
              <a:lnSpc>
                <a:spcPct val="90000"/>
              </a:lnSpc>
              <a:buFont typeface="Wingdings" panose="05000000000000000000" pitchFamily="2" charset="2"/>
              <a:buChar char="§"/>
              <a:defRPr/>
            </a:pPr>
            <a:r>
              <a:rPr lang="en-US" altLang="en-US" sz="2400" dirty="0">
                <a:solidFill>
                  <a:srgbClr val="000000"/>
                </a:solidFill>
                <a:latin typeface="Goudy Old Style" panose="02020502050305020303" pitchFamily="18" charset="0"/>
                <a:ea typeface="Tahoma" panose="020B0604030504040204" pitchFamily="34" charset="0"/>
                <a:cs typeface="Tahoma" panose="020B0604030504040204" pitchFamily="34" charset="0"/>
              </a:rPr>
              <a:t>Funds acquired through corruption offences – bribery, fraud, embezzlement and misappropriation of public funds undergo the money laundering process to </a:t>
            </a:r>
            <a:r>
              <a:rPr lang="en-GB" sz="2400" dirty="0">
                <a:latin typeface="Goudy Old Style" panose="02020502050305020303" pitchFamily="18" charset="0"/>
                <a:ea typeface="Tahoma" panose="020B0604030504040204" pitchFamily="34" charset="0"/>
                <a:cs typeface="Tahoma" panose="020B0604030504040204" pitchFamily="34" charset="0"/>
              </a:rPr>
              <a:t>conceal the ownership, source, control or destination</a:t>
            </a:r>
            <a:r>
              <a:rPr lang="en-US" altLang="en-US" sz="2400" dirty="0">
                <a:solidFill>
                  <a:srgbClr val="000000"/>
                </a:solidFill>
                <a:latin typeface="Goudy Old Style" panose="02020502050305020303" pitchFamily="18" charset="0"/>
                <a:ea typeface="Tahoma" panose="020B0604030504040204" pitchFamily="34" charset="0"/>
                <a:cs typeface="Tahoma" panose="020B0604030504040204" pitchFamily="34" charset="0"/>
              </a:rPr>
              <a:t>. The funds are “cleaned’’ to enter into the financial system.</a:t>
            </a:r>
          </a:p>
          <a:p>
            <a:pPr marL="0" indent="0" algn="just" eaLnBrk="1" hangingPunct="1">
              <a:lnSpc>
                <a:spcPct val="90000"/>
              </a:lnSpc>
              <a:buNone/>
              <a:defRPr/>
            </a:pPr>
            <a:endParaRPr lang="en-US" altLang="en-US" sz="2400" dirty="0">
              <a:solidFill>
                <a:srgbClr val="000000"/>
              </a:solidFill>
              <a:latin typeface="Goudy Old Style" panose="02020502050305020303" pitchFamily="18" charset="0"/>
              <a:ea typeface="Tahoma" panose="020B0604030504040204" pitchFamily="34" charset="0"/>
              <a:cs typeface="Tahoma" panose="020B0604030504040204" pitchFamily="34" charset="0"/>
            </a:endParaRPr>
          </a:p>
          <a:p>
            <a:pPr algn="just" eaLnBrk="1" hangingPunct="1">
              <a:lnSpc>
                <a:spcPct val="90000"/>
              </a:lnSpc>
              <a:buFont typeface="Wingdings" panose="05000000000000000000" pitchFamily="2" charset="2"/>
              <a:buChar char="§"/>
              <a:defRPr/>
            </a:pPr>
            <a:r>
              <a:rPr lang="en-US" altLang="en-US" sz="2400" dirty="0">
                <a:solidFill>
                  <a:srgbClr val="000000"/>
                </a:solidFill>
                <a:latin typeface="Goudy Old Style" panose="02020502050305020303" pitchFamily="18" charset="0"/>
                <a:ea typeface="Tahoma" panose="020B0604030504040204" pitchFamily="34" charset="0"/>
                <a:cs typeface="Tahoma" panose="020B0604030504040204" pitchFamily="34" charset="0"/>
              </a:rPr>
              <a:t>At the same time, corruption paves way for laundering. Through bribes, launderers evade all controls and sanctions. </a:t>
            </a:r>
          </a:p>
          <a:p>
            <a:pPr marL="0" indent="0" algn="just" eaLnBrk="1" hangingPunct="1">
              <a:lnSpc>
                <a:spcPct val="90000"/>
              </a:lnSpc>
              <a:buNone/>
              <a:defRPr/>
            </a:pPr>
            <a:endParaRPr lang="en-US" altLang="en-US" sz="2400" dirty="0">
              <a:solidFill>
                <a:srgbClr val="000000"/>
              </a:solidFill>
              <a:latin typeface="Goudy Old Style" panose="02020502050305020303" pitchFamily="18" charset="0"/>
              <a:ea typeface="Tahoma" panose="020B0604030504040204" pitchFamily="34" charset="0"/>
              <a:cs typeface="Tahoma" panose="020B0604030504040204" pitchFamily="34" charset="0"/>
            </a:endParaRPr>
          </a:p>
          <a:p>
            <a:pPr algn="just" eaLnBrk="1" hangingPunct="1">
              <a:lnSpc>
                <a:spcPct val="90000"/>
              </a:lnSpc>
              <a:buFont typeface="Wingdings" panose="05000000000000000000" pitchFamily="2" charset="2"/>
              <a:buChar char="§"/>
              <a:defRPr/>
            </a:pPr>
            <a:r>
              <a:rPr lang="en-US" altLang="en-US" sz="2400" dirty="0">
                <a:solidFill>
                  <a:srgbClr val="000000"/>
                </a:solidFill>
                <a:latin typeface="Goudy Old Style" panose="02020502050305020303" pitchFamily="18" charset="0"/>
                <a:ea typeface="Tahoma" panose="020B0604030504040204" pitchFamily="34" charset="0"/>
                <a:cs typeface="Tahoma" panose="020B0604030504040204" pitchFamily="34" charset="0"/>
              </a:rPr>
              <a:t>Money Laundering is the conveyor belt for corruption. </a:t>
            </a:r>
          </a:p>
          <a:p>
            <a:pPr marL="0" indent="0" algn="just" eaLnBrk="1" hangingPunct="1">
              <a:lnSpc>
                <a:spcPct val="90000"/>
              </a:lnSpc>
              <a:buNone/>
              <a:defRPr/>
            </a:pPr>
            <a:r>
              <a:rPr lang="en-US" altLang="en-US" sz="2400" dirty="0">
                <a:solidFill>
                  <a:srgbClr val="000000"/>
                </a:solidFill>
                <a:latin typeface="Goudy Old Style" panose="02020502050305020303" pitchFamily="18" charset="0"/>
                <a:ea typeface="Tahoma" panose="020B0604030504040204" pitchFamily="34" charset="0"/>
                <a:cs typeface="Tahoma" panose="020B0604030504040204" pitchFamily="34" charset="0"/>
              </a:rPr>
              <a:t> </a:t>
            </a:r>
            <a:endParaRPr lang="en-US" altLang="en-US" sz="2600" dirty="0">
              <a:solidFill>
                <a:srgbClr val="000000"/>
              </a:solidFill>
              <a:latin typeface="Tahoma" panose="020B0604030504040204" pitchFamily="34" charset="0"/>
              <a:ea typeface="Tahoma" panose="020B0604030504040204" pitchFamily="34" charset="0"/>
              <a:cs typeface="Tahoma" panose="020B0604030504040204" pitchFamily="34" charset="0"/>
            </a:endParaRP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55A27DA-AFBE-480E-8298-78D837E895B2}" type="datetime2">
              <a:rPr kumimoji="0" lang="en-GB" sz="1400" b="0" i="0" u="none" strike="noStrike" kern="1200" cap="none" spc="0" normalizeH="0" baseline="0" noProof="0" smtClean="0">
                <a:ln>
                  <a:noFill/>
                </a:ln>
                <a:solidFill>
                  <a:srgbClr val="333399"/>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Monday, 18 November 2024</a:t>
            </a:fld>
            <a:endParaRPr kumimoji="0" lang="en-US" sz="1400" b="0" i="0" u="none" strike="noStrike" kern="1200" cap="none" spc="0" normalizeH="0" baseline="0" noProof="0" dirty="0">
              <a:ln>
                <a:noFill/>
              </a:ln>
              <a:solidFill>
                <a:srgbClr val="333399"/>
              </a:solidFill>
              <a:effectLst/>
              <a:uLnTx/>
              <a:uFillTx/>
              <a:latin typeface="Arial"/>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err="1">
                <a:ln>
                  <a:noFill/>
                </a:ln>
                <a:solidFill>
                  <a:srgbClr val="333399"/>
                </a:solidFill>
                <a:effectLst/>
                <a:uLnTx/>
                <a:uFillTx/>
                <a:latin typeface="Arial" charset="0"/>
                <a:ea typeface="+mn-ea"/>
                <a:cs typeface="+mn-cs"/>
              </a:rPr>
              <a:t>Tuangamize</a:t>
            </a:r>
            <a:r>
              <a:rPr kumimoji="0" lang="en-US" sz="1400" b="0" i="0" u="none" strike="noStrike" kern="1200" cap="none" spc="0" normalizeH="0" baseline="0" noProof="0" dirty="0">
                <a:ln>
                  <a:noFill/>
                </a:ln>
                <a:solidFill>
                  <a:srgbClr val="333399"/>
                </a:solidFill>
                <a:effectLst/>
                <a:uLnTx/>
                <a:uFillTx/>
                <a:latin typeface="Arial" charset="0"/>
                <a:ea typeface="+mn-ea"/>
                <a:cs typeface="+mn-cs"/>
              </a:rPr>
              <a:t> </a:t>
            </a:r>
            <a:r>
              <a:rPr kumimoji="0" lang="en-US" sz="1400" b="0" i="0" u="none" strike="noStrike" kern="1200" cap="none" spc="0" normalizeH="0" baseline="0" noProof="0" dirty="0" err="1">
                <a:ln>
                  <a:noFill/>
                </a:ln>
                <a:solidFill>
                  <a:srgbClr val="333399"/>
                </a:solidFill>
                <a:effectLst/>
                <a:uLnTx/>
                <a:uFillTx/>
                <a:latin typeface="Arial" charset="0"/>
                <a:ea typeface="+mn-ea"/>
                <a:cs typeface="+mn-cs"/>
              </a:rPr>
              <a:t>ufisadi</a:t>
            </a:r>
            <a:r>
              <a:rPr kumimoji="0" lang="en-US" sz="1400" b="0" i="0" u="none" strike="noStrike" kern="1200" cap="none" spc="0" normalizeH="0" baseline="0" noProof="0" dirty="0">
                <a:ln>
                  <a:noFill/>
                </a:ln>
                <a:solidFill>
                  <a:srgbClr val="333399"/>
                </a:solidFill>
                <a:effectLst/>
                <a:uLnTx/>
                <a:uFillTx/>
                <a:latin typeface="Arial" charset="0"/>
                <a:ea typeface="+mn-ea"/>
                <a:cs typeface="+mn-cs"/>
              </a:rPr>
              <a:t> </a:t>
            </a:r>
            <a:r>
              <a:rPr kumimoji="0" lang="en-US" sz="1400" b="0" i="0" u="none" strike="noStrike" kern="1200" cap="none" spc="0" normalizeH="0" baseline="0" noProof="0" dirty="0" err="1">
                <a:ln>
                  <a:noFill/>
                </a:ln>
                <a:solidFill>
                  <a:srgbClr val="333399"/>
                </a:solidFill>
                <a:effectLst/>
                <a:uLnTx/>
                <a:uFillTx/>
                <a:latin typeface="Arial" charset="0"/>
                <a:ea typeface="+mn-ea"/>
                <a:cs typeface="+mn-cs"/>
              </a:rPr>
              <a:t>tuijenge</a:t>
            </a:r>
            <a:r>
              <a:rPr kumimoji="0" lang="en-US" sz="1400" b="0" i="0" u="none" strike="noStrike" kern="1200" cap="none" spc="0" normalizeH="0" baseline="0" noProof="0" dirty="0">
                <a:ln>
                  <a:noFill/>
                </a:ln>
                <a:solidFill>
                  <a:srgbClr val="333399"/>
                </a:solidFill>
                <a:effectLst/>
                <a:uLnTx/>
                <a:uFillTx/>
                <a:latin typeface="Arial" charset="0"/>
                <a:ea typeface="+mn-ea"/>
                <a:cs typeface="+mn-cs"/>
              </a:rPr>
              <a:t> Kenya </a:t>
            </a: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C8EBEF3-3EAC-4484-BCC5-B8BB88CCD7AC}" type="slidenum">
              <a:rPr kumimoji="0" lang="en-US" sz="1400" b="0" i="0" u="none" strike="noStrike" kern="1200" cap="none" spc="0" normalizeH="0" baseline="0" noProof="0" smtClean="0">
                <a:ln>
                  <a:noFill/>
                </a:ln>
                <a:solidFill>
                  <a:srgbClr val="333399"/>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400" b="0" i="0" u="none" strike="noStrike" kern="1200" cap="none" spc="0" normalizeH="0" baseline="0" noProof="0">
              <a:ln>
                <a:noFill/>
              </a:ln>
              <a:solidFill>
                <a:srgbClr val="333399"/>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678952122"/>
      </p:ext>
    </p:extLst>
  </p:cSld>
  <p:clrMapOvr>
    <a:masterClrMapping/>
  </p:clrMapOvr>
  <p:transition spd="slow">
    <p:circl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536095-F25C-4DCF-A1A7-C1F2B3100197}"/>
              </a:ext>
            </a:extLst>
          </p:cNvPr>
          <p:cNvSpPr>
            <a:spLocks noGrp="1"/>
          </p:cNvSpPr>
          <p:nvPr>
            <p:ph type="title"/>
          </p:nvPr>
        </p:nvSpPr>
        <p:spPr>
          <a:xfrm>
            <a:off x="3790952" y="274638"/>
            <a:ext cx="7791449" cy="892010"/>
          </a:xfrm>
        </p:spPr>
        <p:txBody>
          <a:bodyPr/>
          <a:lstStyle/>
          <a:p>
            <a:r>
              <a:rPr lang="en-GB" sz="3200" b="1" dirty="0">
                <a:solidFill>
                  <a:srgbClr val="7030A0"/>
                </a:solidFill>
                <a:latin typeface="Goudy Old Style" panose="02020502050305020303" pitchFamily="18" charset="0"/>
                <a:ea typeface="Tahoma" panose="020B0604030504040204" pitchFamily="34" charset="0"/>
                <a:cs typeface="Tahoma" panose="020B0604030504040204" pitchFamily="34" charset="0"/>
              </a:rPr>
              <a:t>Allegation</a:t>
            </a:r>
            <a:endParaRPr lang="en-US" sz="3200" b="1" dirty="0">
              <a:solidFill>
                <a:srgbClr val="7030A0"/>
              </a:solidFill>
              <a:latin typeface="Goudy Old Style" panose="02020502050305020303" pitchFamily="18" charset="0"/>
            </a:endParaRPr>
          </a:p>
        </p:txBody>
      </p:sp>
      <p:sp>
        <p:nvSpPr>
          <p:cNvPr id="3" name="Content Placeholder 2">
            <a:extLst>
              <a:ext uri="{FF2B5EF4-FFF2-40B4-BE49-F238E27FC236}">
                <a16:creationId xmlns:a16="http://schemas.microsoft.com/office/drawing/2014/main" id="{ED9F3AF1-829E-4BD6-AA71-ADF67961E467}"/>
              </a:ext>
            </a:extLst>
          </p:cNvPr>
          <p:cNvSpPr>
            <a:spLocks noGrp="1"/>
          </p:cNvSpPr>
          <p:nvPr>
            <p:ph idx="1"/>
          </p:nvPr>
        </p:nvSpPr>
        <p:spPr>
          <a:xfrm>
            <a:off x="2610677" y="1093076"/>
            <a:ext cx="9343758" cy="5288675"/>
          </a:xfrm>
        </p:spPr>
        <p:txBody>
          <a:bodyPr/>
          <a:lstStyle/>
          <a:p>
            <a:pPr marL="0" indent="0" algn="just">
              <a:buNone/>
            </a:pPr>
            <a:r>
              <a:rPr lang="en-GB" sz="2800" b="1" dirty="0">
                <a:latin typeface="Goudy Old Style" panose="02020502050305020303" pitchFamily="18" charset="0"/>
              </a:rPr>
              <a:t>Statement of the inquiry:</a:t>
            </a:r>
          </a:p>
          <a:p>
            <a:pPr marL="0" indent="0" algn="just">
              <a:buNone/>
            </a:pPr>
            <a:r>
              <a:rPr lang="en-GB" sz="2800" dirty="0">
                <a:latin typeface="Goudy Old Style" panose="02020502050305020303" pitchFamily="18" charset="0"/>
              </a:rPr>
              <a:t>Inquiry into allegation </a:t>
            </a:r>
            <a:r>
              <a:rPr lang="en-US" sz="2800" dirty="0">
                <a:latin typeface="Goudy Old Style" panose="02020502050305020303" pitchFamily="18" charset="0"/>
              </a:rPr>
              <a:t>of embezzlement of public funds by the Governor of CG, Governor A1, through his designated proxies through a scheme of procurement contracts. 7 members of one family incorporated 16 companies that purportedly traded with the County. It is reported that a sum of </a:t>
            </a:r>
            <a:r>
              <a:rPr lang="en-US" sz="2800" dirty="0" err="1">
                <a:latin typeface="Goudy Old Style" panose="02020502050305020303" pitchFamily="18" charset="0"/>
              </a:rPr>
              <a:t>Kshs</a:t>
            </a:r>
            <a:r>
              <a:rPr lang="en-US" sz="2800" dirty="0">
                <a:latin typeface="Goudy Old Style" panose="02020502050305020303" pitchFamily="18" charset="0"/>
              </a:rPr>
              <a:t> 1.97 B (US $15,268,950.55)  of public funds was lost due to payments made for goods and services for FY 2014-2017.</a:t>
            </a:r>
          </a:p>
          <a:p>
            <a:pPr lvl="0" algn="just"/>
            <a:endParaRPr lang="en-GB" sz="1000" dirty="0"/>
          </a:p>
          <a:p>
            <a:pPr marL="0" lvl="0" indent="0" algn="just">
              <a:buNone/>
            </a:pPr>
            <a:endParaRPr lang="en-US" dirty="0"/>
          </a:p>
        </p:txBody>
      </p:sp>
      <p:sp>
        <p:nvSpPr>
          <p:cNvPr id="4" name="Date Placeholder 3">
            <a:extLst>
              <a:ext uri="{FF2B5EF4-FFF2-40B4-BE49-F238E27FC236}">
                <a16:creationId xmlns:a16="http://schemas.microsoft.com/office/drawing/2014/main" id="{B838268F-2D76-48CE-B531-6F00B0325FF3}"/>
              </a:ext>
            </a:extLst>
          </p:cNvPr>
          <p:cNvSpPr>
            <a:spLocks noGrp="1"/>
          </p:cNvSpPr>
          <p:nvPr>
            <p:ph type="dt" sz="half" idx="10"/>
          </p:nvPr>
        </p:nvSpPr>
        <p:spPr/>
        <p:txBody>
          <a:bodyPr/>
          <a:lstStyle/>
          <a:p>
            <a:pPr>
              <a:defRPr/>
            </a:pPr>
            <a:fld id="{F55A27DA-AFBE-480E-8298-78D837E895B2}" type="datetime2">
              <a:rPr lang="en-GB" smtClean="0">
                <a:solidFill>
                  <a:srgbClr val="333399"/>
                </a:solidFill>
              </a:rPr>
              <a:pPr>
                <a:defRPr/>
              </a:pPr>
              <a:t>Monday, 18 November 2024</a:t>
            </a:fld>
            <a:endParaRPr lang="en-US" dirty="0">
              <a:solidFill>
                <a:srgbClr val="333399"/>
              </a:solidFill>
            </a:endParaRPr>
          </a:p>
        </p:txBody>
      </p:sp>
      <p:sp>
        <p:nvSpPr>
          <p:cNvPr id="5" name="Footer Placeholder 4">
            <a:extLst>
              <a:ext uri="{FF2B5EF4-FFF2-40B4-BE49-F238E27FC236}">
                <a16:creationId xmlns:a16="http://schemas.microsoft.com/office/drawing/2014/main" id="{421F0767-161A-410E-83B1-8C4C2D5AB158}"/>
              </a:ext>
            </a:extLst>
          </p:cNvPr>
          <p:cNvSpPr>
            <a:spLocks noGrp="1"/>
          </p:cNvSpPr>
          <p:nvPr>
            <p:ph type="ftr" sz="quarter" idx="11"/>
          </p:nvPr>
        </p:nvSpPr>
        <p:spPr/>
        <p:txBody>
          <a:bodyPr/>
          <a:lstStyle/>
          <a:p>
            <a:r>
              <a:rPr lang="en-US" sz="1200" b="1" i="1" dirty="0">
                <a:solidFill>
                  <a:srgbClr val="333399"/>
                </a:solidFill>
                <a:latin typeface="Arial" panose="020B0604020202020204" pitchFamily="34" charset="0"/>
              </a:rPr>
              <a:t>“</a:t>
            </a:r>
            <a:r>
              <a:rPr lang="en-US" sz="1200" b="1" i="1" dirty="0" err="1">
                <a:solidFill>
                  <a:srgbClr val="333399"/>
                </a:solidFill>
                <a:latin typeface="Arial" panose="020B0604020202020204" pitchFamily="34" charset="0"/>
              </a:rPr>
              <a:t>Tuangamize</a:t>
            </a:r>
            <a:r>
              <a:rPr lang="en-US" sz="1200" b="1" i="1" dirty="0">
                <a:solidFill>
                  <a:srgbClr val="333399"/>
                </a:solidFill>
                <a:latin typeface="Arial" panose="020B0604020202020204" pitchFamily="34" charset="0"/>
              </a:rPr>
              <a:t> </a:t>
            </a:r>
            <a:r>
              <a:rPr lang="en-US" sz="1200" b="1" i="1" dirty="0" err="1">
                <a:solidFill>
                  <a:srgbClr val="333399"/>
                </a:solidFill>
                <a:latin typeface="Arial" panose="020B0604020202020204" pitchFamily="34" charset="0"/>
              </a:rPr>
              <a:t>ufisadi</a:t>
            </a:r>
            <a:r>
              <a:rPr lang="en-US" sz="1200" b="1" i="1" dirty="0">
                <a:solidFill>
                  <a:srgbClr val="333399"/>
                </a:solidFill>
                <a:latin typeface="Arial" panose="020B0604020202020204" pitchFamily="34" charset="0"/>
              </a:rPr>
              <a:t>, </a:t>
            </a:r>
            <a:r>
              <a:rPr lang="en-US" sz="1200" b="1" i="1" dirty="0" err="1">
                <a:solidFill>
                  <a:srgbClr val="333399"/>
                </a:solidFill>
                <a:latin typeface="Arial" panose="020B0604020202020204" pitchFamily="34" charset="0"/>
              </a:rPr>
              <a:t>tuijenge</a:t>
            </a:r>
            <a:r>
              <a:rPr lang="en-US" sz="1200" b="1" i="1" dirty="0">
                <a:solidFill>
                  <a:srgbClr val="333399"/>
                </a:solidFill>
                <a:latin typeface="Arial" panose="020B0604020202020204" pitchFamily="34" charset="0"/>
              </a:rPr>
              <a:t> Kenya”</a:t>
            </a:r>
          </a:p>
        </p:txBody>
      </p:sp>
      <p:sp>
        <p:nvSpPr>
          <p:cNvPr id="6" name="Slide Number Placeholder 5">
            <a:extLst>
              <a:ext uri="{FF2B5EF4-FFF2-40B4-BE49-F238E27FC236}">
                <a16:creationId xmlns:a16="http://schemas.microsoft.com/office/drawing/2014/main" id="{AE583C4F-3CEA-4080-BDF5-BF925951B9B3}"/>
              </a:ext>
            </a:extLst>
          </p:cNvPr>
          <p:cNvSpPr>
            <a:spLocks noGrp="1"/>
          </p:cNvSpPr>
          <p:nvPr>
            <p:ph type="sldNum" sz="quarter" idx="12"/>
          </p:nvPr>
        </p:nvSpPr>
        <p:spPr/>
        <p:txBody>
          <a:bodyPr/>
          <a:lstStyle/>
          <a:p>
            <a:fld id="{7C8EBEF3-3EAC-4484-BCC5-B8BB88CCD7AC}" type="slidenum">
              <a:rPr lang="en-US" smtClean="0">
                <a:solidFill>
                  <a:srgbClr val="333399"/>
                </a:solidFill>
              </a:rPr>
              <a:pPr/>
              <a:t>9</a:t>
            </a:fld>
            <a:endParaRPr lang="en-US" dirty="0">
              <a:solidFill>
                <a:srgbClr val="333399"/>
              </a:solidFill>
            </a:endParaRPr>
          </a:p>
        </p:txBody>
      </p:sp>
    </p:spTree>
    <p:extLst>
      <p:ext uri="{BB962C8B-B14F-4D97-AF65-F5344CB8AC3E}">
        <p14:creationId xmlns:p14="http://schemas.microsoft.com/office/powerpoint/2010/main" val="1239143377"/>
      </p:ext>
    </p:extLst>
  </p:cSld>
  <p:clrMapOvr>
    <a:masterClrMapping/>
  </p:clrMapOvr>
  <p:transition/>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4362</TotalTime>
  <Words>2002</Words>
  <Application>Microsoft Office PowerPoint</Application>
  <PresentationFormat>Widescreen</PresentationFormat>
  <Paragraphs>213</Paragraphs>
  <Slides>20</Slides>
  <Notes>3</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20</vt:i4>
      </vt:variant>
    </vt:vector>
  </HeadingPairs>
  <TitlesOfParts>
    <vt:vector size="29" baseType="lpstr">
      <vt:lpstr>Arial</vt:lpstr>
      <vt:lpstr>Calibri</vt:lpstr>
      <vt:lpstr>Goudy Old Style</vt:lpstr>
      <vt:lpstr>Tahoma</vt:lpstr>
      <vt:lpstr>Times New Roman</vt:lpstr>
      <vt:lpstr>Trebuchet MS</vt:lpstr>
      <vt:lpstr>Wingdings</vt:lpstr>
      <vt:lpstr>Default Design</vt:lpstr>
      <vt:lpstr>1_Default Design</vt:lpstr>
      <vt:lpstr>   Case Study on Corruption and Money Laundering: A  Kenyan perspective  Presented by: Cynthia Nyambura Gichuki Legal Officer/Investigator,  Ethics and Anti-Corruption Commission  At the: OECD AFRICA ACADEMY FOR TAX AND FINANCIAL CRIME INVESTIGATION Managing Financial Investigations (Intermediate) Programme 4-15 November 2024    </vt:lpstr>
      <vt:lpstr>Outline</vt:lpstr>
      <vt:lpstr>Introduction</vt:lpstr>
      <vt:lpstr>Institutions involved in the fight against corruption and money laundering</vt:lpstr>
      <vt:lpstr>EACC Mandate</vt:lpstr>
      <vt:lpstr>EACC Mandate in Anti Money Laundering</vt:lpstr>
      <vt:lpstr>Corruption and Money laundering </vt:lpstr>
      <vt:lpstr>Corruption and Money Laundering (Cont’d)</vt:lpstr>
      <vt:lpstr>Allegation</vt:lpstr>
      <vt:lpstr>Objectives of Investigations</vt:lpstr>
      <vt:lpstr>Summary of Facts</vt:lpstr>
      <vt:lpstr>Transfers for the Benefit of Governor: </vt:lpstr>
      <vt:lpstr>The Scheme</vt:lpstr>
      <vt:lpstr>Scheme Cont….</vt:lpstr>
      <vt:lpstr>Scheme (Cont’d)</vt:lpstr>
      <vt:lpstr>Findings</vt:lpstr>
      <vt:lpstr>Recommendations</vt:lpstr>
      <vt:lpstr>Recommendations (Cont’d)</vt:lpstr>
      <vt:lpstr>Conclusion</vt:lpstr>
      <vt:lpstr>PowerPoint Presentation</vt:lpstr>
    </vt:vector>
  </TitlesOfParts>
  <Company>HP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Faith Ngethe</dc:creator>
  <cp:lastModifiedBy>Douglas Sloan</cp:lastModifiedBy>
  <cp:revision>145</cp:revision>
  <cp:lastPrinted>2022-11-14T06:47:24Z</cp:lastPrinted>
  <dcterms:created xsi:type="dcterms:W3CDTF">2022-11-07T07:55:58Z</dcterms:created>
  <dcterms:modified xsi:type="dcterms:W3CDTF">2024-11-18T12:56:00Z</dcterms:modified>
</cp:coreProperties>
</file>