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media/image71.jpg" ContentType="image/jpg"/>
  <Override PartName="/ppt/media/image78.jpg" ContentType="image/jpg"/>
  <Override PartName="/ppt/media/image79.jpg" ContentType="image/jpg"/>
  <Override PartName="/ppt/media/image80.jpg" ContentType="image/jpg"/>
  <Override PartName="/ppt/media/image81.jpg" ContentType="image/jpg"/>
  <Override PartName="/ppt/media/image82.jpg" ContentType="image/jpg"/>
  <Override PartName="/ppt/media/image83.jpg" ContentType="image/jpg"/>
  <Override PartName="/ppt/media/image84.jpg" ContentType="image/jpg"/>
  <Override PartName="/ppt/media/image85.jpg" ContentType="image/jpg"/>
  <Override PartName="/ppt/media/image86.jpg" ContentType="image/jpg"/>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68" r:id="rId2"/>
  </p:sldMasterIdLst>
  <p:notesMasterIdLst>
    <p:notesMasterId r:id="rId81"/>
  </p:notesMasterIdLst>
  <p:sldIdLst>
    <p:sldId id="261" r:id="rId3"/>
    <p:sldId id="348" r:id="rId4"/>
    <p:sldId id="268" r:id="rId5"/>
    <p:sldId id="5157" r:id="rId6"/>
    <p:sldId id="5158" r:id="rId7"/>
    <p:sldId id="5152" r:id="rId8"/>
    <p:sldId id="607" r:id="rId9"/>
    <p:sldId id="5127" r:id="rId10"/>
    <p:sldId id="5154" r:id="rId11"/>
    <p:sldId id="5150" r:id="rId12"/>
    <p:sldId id="5151" r:id="rId13"/>
    <p:sldId id="258" r:id="rId14"/>
    <p:sldId id="259" r:id="rId15"/>
    <p:sldId id="276" r:id="rId16"/>
    <p:sldId id="608" r:id="rId17"/>
    <p:sldId id="715" r:id="rId18"/>
    <p:sldId id="685" r:id="rId19"/>
    <p:sldId id="687" r:id="rId20"/>
    <p:sldId id="690" r:id="rId21"/>
    <p:sldId id="295" r:id="rId22"/>
    <p:sldId id="684" r:id="rId23"/>
    <p:sldId id="683" r:id="rId24"/>
    <p:sldId id="279" r:id="rId25"/>
    <p:sldId id="713" r:id="rId26"/>
    <p:sldId id="262" r:id="rId27"/>
    <p:sldId id="668" r:id="rId28"/>
    <p:sldId id="292" r:id="rId29"/>
    <p:sldId id="665" r:id="rId30"/>
    <p:sldId id="293" r:id="rId31"/>
    <p:sldId id="5155" r:id="rId32"/>
    <p:sldId id="692" r:id="rId33"/>
    <p:sldId id="264" r:id="rId34"/>
    <p:sldId id="265" r:id="rId35"/>
    <p:sldId id="693" r:id="rId36"/>
    <p:sldId id="697" r:id="rId37"/>
    <p:sldId id="267" r:id="rId38"/>
    <p:sldId id="5156" r:id="rId39"/>
    <p:sldId id="695" r:id="rId40"/>
    <p:sldId id="664" r:id="rId41"/>
    <p:sldId id="568" r:id="rId42"/>
    <p:sldId id="580" r:id="rId43"/>
    <p:sldId id="717" r:id="rId44"/>
    <p:sldId id="723" r:id="rId45"/>
    <p:sldId id="666" r:id="rId46"/>
    <p:sldId id="617" r:id="rId47"/>
    <p:sldId id="618" r:id="rId48"/>
    <p:sldId id="725" r:id="rId49"/>
    <p:sldId id="616" r:id="rId50"/>
    <p:sldId id="5135" r:id="rId51"/>
    <p:sldId id="609" r:id="rId52"/>
    <p:sldId id="5140" r:id="rId53"/>
    <p:sldId id="620" r:id="rId54"/>
    <p:sldId id="5136" r:id="rId55"/>
    <p:sldId id="619" r:id="rId56"/>
    <p:sldId id="5138" r:id="rId57"/>
    <p:sldId id="5139" r:id="rId58"/>
    <p:sldId id="5132" r:id="rId59"/>
    <p:sldId id="5133" r:id="rId60"/>
    <p:sldId id="5097" r:id="rId61"/>
    <p:sldId id="5141" r:id="rId62"/>
    <p:sldId id="5142" r:id="rId63"/>
    <p:sldId id="5130" r:id="rId64"/>
    <p:sldId id="5131" r:id="rId65"/>
    <p:sldId id="5153" r:id="rId66"/>
    <p:sldId id="5143" r:id="rId67"/>
    <p:sldId id="5144" r:id="rId68"/>
    <p:sldId id="5145" r:id="rId69"/>
    <p:sldId id="5146" r:id="rId70"/>
    <p:sldId id="5147" r:id="rId71"/>
    <p:sldId id="5148" r:id="rId72"/>
    <p:sldId id="5149" r:id="rId73"/>
    <p:sldId id="5096" r:id="rId74"/>
    <p:sldId id="598" r:id="rId75"/>
    <p:sldId id="5105" r:id="rId76"/>
    <p:sldId id="588" r:id="rId77"/>
    <p:sldId id="597" r:id="rId78"/>
    <p:sldId id="596" r:id="rId79"/>
    <p:sldId id="5137"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rrano, Neal" initials="FN" lastIdx="1" clrIdx="0">
    <p:extLst>
      <p:ext uri="{19B8F6BF-5375-455C-9EA6-DF929625EA0E}">
        <p15:presenceInfo xmlns:p15="http://schemas.microsoft.com/office/powerpoint/2012/main" userId="S::nferrano@deloitte.com::8d748bbc-d619-4fe0-8515-9d7f0d0b2f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55" autoAdjust="0"/>
    <p:restoredTop sz="87729" autoAdjust="0"/>
  </p:normalViewPr>
  <p:slideViewPr>
    <p:cSldViewPr snapToGrid="0">
      <p:cViewPr varScale="1">
        <p:scale>
          <a:sx n="81" d="100"/>
          <a:sy n="81" d="100"/>
        </p:scale>
        <p:origin x="142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viewProps" Target="viewProp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spPr>
            <a:ln w="76200">
              <a:solidFill>
                <a:schemeClr val="bg1"/>
              </a:solidFill>
            </a:ln>
          </c:spPr>
          <c:dPt>
            <c:idx val="0"/>
            <c:bubble3D val="0"/>
            <c:spPr>
              <a:solidFill>
                <a:srgbClr val="C0504D"/>
              </a:solidFill>
              <a:ln w="76200">
                <a:solidFill>
                  <a:schemeClr val="bg1"/>
                </a:solidFill>
              </a:ln>
              <a:effectLst/>
            </c:spPr>
            <c:extLst>
              <c:ext xmlns:c16="http://schemas.microsoft.com/office/drawing/2014/chart" uri="{C3380CC4-5D6E-409C-BE32-E72D297353CC}">
                <c16:uniqueId val="{00000001-ED9C-4793-80B5-06B86A82B1D2}"/>
              </c:ext>
            </c:extLst>
          </c:dPt>
          <c:dPt>
            <c:idx val="1"/>
            <c:bubble3D val="0"/>
            <c:spPr>
              <a:solidFill>
                <a:srgbClr val="9BBB59"/>
              </a:solidFill>
              <a:ln w="76200">
                <a:solidFill>
                  <a:schemeClr val="bg1"/>
                </a:solidFill>
              </a:ln>
              <a:effectLst/>
            </c:spPr>
            <c:extLst>
              <c:ext xmlns:c16="http://schemas.microsoft.com/office/drawing/2014/chart" uri="{C3380CC4-5D6E-409C-BE32-E72D297353CC}">
                <c16:uniqueId val="{00000003-ED9C-4793-80B5-06B86A82B1D2}"/>
              </c:ext>
            </c:extLst>
          </c:dPt>
          <c:dPt>
            <c:idx val="2"/>
            <c:bubble3D val="0"/>
            <c:spPr>
              <a:solidFill>
                <a:srgbClr val="8064A2"/>
              </a:solidFill>
              <a:ln w="76200">
                <a:solidFill>
                  <a:schemeClr val="bg1"/>
                </a:solidFill>
              </a:ln>
              <a:effectLst/>
            </c:spPr>
            <c:extLst>
              <c:ext xmlns:c16="http://schemas.microsoft.com/office/drawing/2014/chart" uri="{C3380CC4-5D6E-409C-BE32-E72D297353CC}">
                <c16:uniqueId val="{00000005-ED9C-4793-80B5-06B86A82B1D2}"/>
              </c:ext>
            </c:extLst>
          </c:dPt>
          <c:dPt>
            <c:idx val="3"/>
            <c:bubble3D val="0"/>
            <c:spPr>
              <a:solidFill>
                <a:sysClr val="window" lastClr="FFFFFF">
                  <a:lumMod val="75000"/>
                </a:sysClr>
              </a:solidFill>
              <a:ln w="76200">
                <a:solidFill>
                  <a:schemeClr val="bg1"/>
                </a:solidFill>
              </a:ln>
              <a:effectLst/>
            </c:spPr>
            <c:extLst>
              <c:ext xmlns:c16="http://schemas.microsoft.com/office/drawing/2014/chart" uri="{C3380CC4-5D6E-409C-BE32-E72D297353CC}">
                <c16:uniqueId val="{00000007-ED9C-4793-80B5-06B86A82B1D2}"/>
              </c:ext>
            </c:extLst>
          </c:dPt>
          <c:dPt>
            <c:idx val="4"/>
            <c:bubble3D val="0"/>
            <c:spPr>
              <a:solidFill>
                <a:srgbClr val="006299"/>
              </a:solidFill>
              <a:ln w="76200">
                <a:solidFill>
                  <a:schemeClr val="bg1"/>
                </a:solidFill>
              </a:ln>
              <a:effectLst/>
            </c:spPr>
            <c:extLst>
              <c:ext xmlns:c16="http://schemas.microsoft.com/office/drawing/2014/chart" uri="{C3380CC4-5D6E-409C-BE32-E72D297353CC}">
                <c16:uniqueId val="{00000009-ED9C-4793-80B5-06B86A82B1D2}"/>
              </c:ext>
            </c:extLst>
          </c:dPt>
          <c:cat>
            <c:strRef>
              <c:f>Sheet1!$A$2:$A$6</c:f>
              <c:strCache>
                <c:ptCount val="5"/>
                <c:pt idx="0">
                  <c:v>1st Qtr</c:v>
                </c:pt>
                <c:pt idx="1">
                  <c:v>2nd Qtr</c:v>
                </c:pt>
                <c:pt idx="2">
                  <c:v>3rd Qtr</c:v>
                </c:pt>
                <c:pt idx="3">
                  <c:v>4th Qtr</c:v>
                </c:pt>
                <c:pt idx="4">
                  <c:v>4th Qtr</c:v>
                </c:pt>
              </c:strCache>
            </c:strRef>
          </c:cat>
          <c:val>
            <c:numRef>
              <c:f>Sheet1!$B$2:$B$6</c:f>
              <c:numCache>
                <c:formatCode>General</c:formatCode>
                <c:ptCount val="5"/>
                <c:pt idx="0">
                  <c:v>10</c:v>
                </c:pt>
                <c:pt idx="1">
                  <c:v>10</c:v>
                </c:pt>
                <c:pt idx="2">
                  <c:v>10</c:v>
                </c:pt>
                <c:pt idx="3">
                  <c:v>10</c:v>
                </c:pt>
                <c:pt idx="4">
                  <c:v>10</c:v>
                </c:pt>
              </c:numCache>
            </c:numRef>
          </c:val>
          <c:extLst>
            <c:ext xmlns:c16="http://schemas.microsoft.com/office/drawing/2014/chart" uri="{C3380CC4-5D6E-409C-BE32-E72D297353CC}">
              <c16:uniqueId val="{0000000A-ED9C-4793-80B5-06B86A82B1D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cs:fontRef>
    <cs:defRPr sz="1330" kern="1200"/>
  </cs:axisTitle>
  <cs:categoryAxis>
    <cs:lnRef idx="0"/>
    <cs:fillRef idx="0"/>
    <cs:effectRef idx="0"/>
    <cs:fontRef idx="minor">
      <a:schemeClr val="tx1"/>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cs:fontRef>
    <cs:defRPr sz="1197" kern="1200"/>
  </cs:dataLabel>
  <cs:dataLabelCallout>
    <cs:lnRef idx="0"/>
    <cs:fillRef idx="0"/>
    <cs:effectRef idx="0"/>
    <cs:fontRef idx="minor">
      <a:schemeClr val="dk1"/>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0.00825</cdr:x>
      <cdr:y>0.01234</cdr:y>
    </cdr:from>
    <cdr:to>
      <cdr:x>0.00858</cdr:x>
      <cdr:y>0.01349</cdr:y>
    </cdr:to>
    <cdr:grpSp>
      <cdr:nvGrpSpPr>
        <cdr:cNvPr id="2" name="Group 1">
          <a:extLst xmlns:a="http://schemas.openxmlformats.org/drawingml/2006/main">
            <a:ext uri="{FF2B5EF4-FFF2-40B4-BE49-F238E27FC236}">
              <a16:creationId xmlns:a16="http://schemas.microsoft.com/office/drawing/2014/main" id="{8D0F1503-DC9F-F340-BADA-ADA16F890474}"/>
            </a:ext>
          </a:extLst>
        </cdr:cNvPr>
        <cdr:cNvGrpSpPr>
          <a:grpSpLocks xmlns:a="http://schemas.openxmlformats.org/drawingml/2006/main" noChangeAspect="1"/>
        </cdr:cNvGrpSpPr>
      </cdr:nvGrpSpPr>
      <cdr:grpSpPr bwMode="auto">
        <a:xfrm xmlns:a="http://schemas.openxmlformats.org/drawingml/2006/main">
          <a:off x="50307" y="50165"/>
          <a:ext cx="2013" cy="4675"/>
          <a:chOff x="-8016" y="-1055"/>
          <a:chExt cx="3" cy="7"/>
        </a:xfrm>
      </cdr:grpSpPr>
      <cdr:sp macro="" textlink="">
        <cdr:nvSpPr>
          <cdr:cNvPr id="3" name="AutoShape 3">
            <a:extLst xmlns:a="http://schemas.openxmlformats.org/drawingml/2006/main">
              <a:ext uri="{FF2B5EF4-FFF2-40B4-BE49-F238E27FC236}">
                <a16:creationId xmlns:a16="http://schemas.microsoft.com/office/drawing/2014/main" id="{173717EE-3787-E24E-958F-0328C97E108E}"/>
              </a:ext>
            </a:extLst>
          </cdr:cNvPr>
          <cdr:cNvSpPr>
            <a:spLocks xmlns:a="http://schemas.openxmlformats.org/drawingml/2006/main" noChangeAspect="1" noChangeArrowheads="1" noTextEdit="1"/>
          </cdr:cNvSpPr>
        </cdr:nvSpPr>
        <cdr:spPr bwMode="auto">
          <a:xfrm xmlns:a="http://schemas.openxmlformats.org/drawingml/2006/main">
            <a:off x="-8016" y="-1055"/>
            <a:ext cx="3" cy="6"/>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US" dirty="0"/>
          </a:p>
        </cdr:txBody>
      </cdr:sp>
      <cdr:sp macro="" textlink="">
        <cdr:nvSpPr>
          <cdr:cNvPr id="4" name="Freeform 3">
            <a:extLst xmlns:a="http://schemas.openxmlformats.org/drawingml/2006/main">
              <a:ext uri="{FF2B5EF4-FFF2-40B4-BE49-F238E27FC236}">
                <a16:creationId xmlns:a16="http://schemas.microsoft.com/office/drawing/2014/main" id="{2EFB4185-4946-3B4E-A659-2ED495AE345F}"/>
              </a:ext>
            </a:extLst>
          </cdr:cNvPr>
          <cdr:cNvSpPr>
            <a:spLocks xmlns:a="http://schemas.openxmlformats.org/drawingml/2006/main"/>
          </cdr:cNvSpPr>
        </cdr:nvSpPr>
        <cdr:spPr bwMode="auto">
          <a:xfrm xmlns:a="http://schemas.openxmlformats.org/drawingml/2006/main">
            <a:off x="-8015" y="-1052"/>
            <a:ext cx="1" cy="4"/>
          </a:xfrm>
          <a:custGeom xmlns:a="http://schemas.openxmlformats.org/drawingml/2006/main">
            <a:avLst/>
            <a:gdLst>
              <a:gd name="T0" fmla="*/ 2163 w 2987"/>
              <a:gd name="T1" fmla="*/ 123 h 7299"/>
              <a:gd name="T2" fmla="*/ 1974 w 2987"/>
              <a:gd name="T3" fmla="*/ 157 h 7299"/>
              <a:gd name="T4" fmla="*/ 1907 w 2987"/>
              <a:gd name="T5" fmla="*/ 157 h 7299"/>
              <a:gd name="T6" fmla="*/ 1862 w 2987"/>
              <a:gd name="T7" fmla="*/ 165 h 7299"/>
              <a:gd name="T8" fmla="*/ 1826 w 2987"/>
              <a:gd name="T9" fmla="*/ 208 h 7299"/>
              <a:gd name="T10" fmla="*/ 1200 w 2987"/>
              <a:gd name="T11" fmla="*/ 219 h 7299"/>
              <a:gd name="T12" fmla="*/ 1159 w 2987"/>
              <a:gd name="T13" fmla="*/ 208 h 7299"/>
              <a:gd name="T14" fmla="*/ 1124 w 2987"/>
              <a:gd name="T15" fmla="*/ 165 h 7299"/>
              <a:gd name="T16" fmla="*/ 982 w 2987"/>
              <a:gd name="T17" fmla="*/ 151 h 7299"/>
              <a:gd name="T18" fmla="*/ 409 w 2987"/>
              <a:gd name="T19" fmla="*/ 55 h 7299"/>
              <a:gd name="T20" fmla="*/ 196 w 2987"/>
              <a:gd name="T21" fmla="*/ 18 h 7299"/>
              <a:gd name="T22" fmla="*/ 0 w 2987"/>
              <a:gd name="T23" fmla="*/ 1228 h 7299"/>
              <a:gd name="T24" fmla="*/ 12 w 2987"/>
              <a:gd name="T25" fmla="*/ 1286 h 7299"/>
              <a:gd name="T26" fmla="*/ 45 w 2987"/>
              <a:gd name="T27" fmla="*/ 1334 h 7299"/>
              <a:gd name="T28" fmla="*/ 91 w 2987"/>
              <a:gd name="T29" fmla="*/ 1367 h 7299"/>
              <a:gd name="T30" fmla="*/ 150 w 2987"/>
              <a:gd name="T31" fmla="*/ 1378 h 7299"/>
              <a:gd name="T32" fmla="*/ 192 w 2987"/>
              <a:gd name="T33" fmla="*/ 4101 h 7299"/>
              <a:gd name="T34" fmla="*/ 204 w 2987"/>
              <a:gd name="T35" fmla="*/ 6835 h 7299"/>
              <a:gd name="T36" fmla="*/ 209 w 2987"/>
              <a:gd name="T37" fmla="*/ 6902 h 7299"/>
              <a:gd name="T38" fmla="*/ 230 w 2987"/>
              <a:gd name="T39" fmla="*/ 6988 h 7299"/>
              <a:gd name="T40" fmla="*/ 267 w 2987"/>
              <a:gd name="T41" fmla="*/ 7068 h 7299"/>
              <a:gd name="T42" fmla="*/ 317 w 2987"/>
              <a:gd name="T43" fmla="*/ 7138 h 7299"/>
              <a:gd name="T44" fmla="*/ 381 w 2987"/>
              <a:gd name="T45" fmla="*/ 7197 h 7299"/>
              <a:gd name="T46" fmla="*/ 455 w 2987"/>
              <a:gd name="T47" fmla="*/ 7245 h 7299"/>
              <a:gd name="T48" fmla="*/ 538 w 2987"/>
              <a:gd name="T49" fmla="*/ 7279 h 7299"/>
              <a:gd name="T50" fmla="*/ 630 w 2987"/>
              <a:gd name="T51" fmla="*/ 7297 h 7299"/>
              <a:gd name="T52" fmla="*/ 703 w 2987"/>
              <a:gd name="T53" fmla="*/ 7299 h 7299"/>
              <a:gd name="T54" fmla="*/ 795 w 2987"/>
              <a:gd name="T55" fmla="*/ 7284 h 7299"/>
              <a:gd name="T56" fmla="*/ 880 w 2987"/>
              <a:gd name="T57" fmla="*/ 7252 h 7299"/>
              <a:gd name="T58" fmla="*/ 957 w 2987"/>
              <a:gd name="T59" fmla="*/ 7205 h 7299"/>
              <a:gd name="T60" fmla="*/ 1024 w 2987"/>
              <a:gd name="T61" fmla="*/ 7144 h 7299"/>
              <a:gd name="T62" fmla="*/ 1078 w 2987"/>
              <a:gd name="T63" fmla="*/ 7071 h 7299"/>
              <a:gd name="T64" fmla="*/ 1117 w 2987"/>
              <a:gd name="T65" fmla="*/ 6987 h 7299"/>
              <a:gd name="T66" fmla="*/ 1141 w 2987"/>
              <a:gd name="T67" fmla="*/ 6897 h 7299"/>
              <a:gd name="T68" fmla="*/ 1175 w 2987"/>
              <a:gd name="T69" fmla="*/ 6220 h 7299"/>
              <a:gd name="T70" fmla="*/ 1313 w 2987"/>
              <a:gd name="T71" fmla="*/ 3073 h 7299"/>
              <a:gd name="T72" fmla="*/ 1854 w 2987"/>
              <a:gd name="T73" fmla="*/ 6849 h 7299"/>
              <a:gd name="T74" fmla="*/ 1863 w 2987"/>
              <a:gd name="T75" fmla="*/ 6917 h 7299"/>
              <a:gd name="T76" fmla="*/ 1889 w 2987"/>
              <a:gd name="T77" fmla="*/ 7002 h 7299"/>
              <a:gd name="T78" fmla="*/ 1930 w 2987"/>
              <a:gd name="T79" fmla="*/ 7081 h 7299"/>
              <a:gd name="T80" fmla="*/ 1984 w 2987"/>
              <a:gd name="T81" fmla="*/ 7150 h 7299"/>
              <a:gd name="T82" fmla="*/ 2050 w 2987"/>
              <a:gd name="T83" fmla="*/ 7208 h 7299"/>
              <a:gd name="T84" fmla="*/ 2125 w 2987"/>
              <a:gd name="T85" fmla="*/ 7254 h 7299"/>
              <a:gd name="T86" fmla="*/ 2207 w 2987"/>
              <a:gd name="T87" fmla="*/ 7284 h 7299"/>
              <a:gd name="T88" fmla="*/ 2296 w 2987"/>
              <a:gd name="T89" fmla="*/ 7298 h 7299"/>
              <a:gd name="T90" fmla="*/ 2366 w 2987"/>
              <a:gd name="T91" fmla="*/ 7297 h 7299"/>
              <a:gd name="T92" fmla="*/ 2458 w 2987"/>
              <a:gd name="T93" fmla="*/ 7278 h 7299"/>
              <a:gd name="T94" fmla="*/ 2540 w 2987"/>
              <a:gd name="T95" fmla="*/ 7243 h 7299"/>
              <a:gd name="T96" fmla="*/ 2615 w 2987"/>
              <a:gd name="T97" fmla="*/ 7194 h 7299"/>
              <a:gd name="T98" fmla="*/ 2678 w 2987"/>
              <a:gd name="T99" fmla="*/ 7131 h 7299"/>
              <a:gd name="T100" fmla="*/ 2727 w 2987"/>
              <a:gd name="T101" fmla="*/ 7058 h 7299"/>
              <a:gd name="T102" fmla="*/ 2762 w 2987"/>
              <a:gd name="T103" fmla="*/ 6974 h 7299"/>
              <a:gd name="T104" fmla="*/ 2779 w 2987"/>
              <a:gd name="T105" fmla="*/ 6883 h 7299"/>
              <a:gd name="T106" fmla="*/ 2836 w 2987"/>
              <a:gd name="T107" fmla="*/ 1378 h 7299"/>
              <a:gd name="T108" fmla="*/ 2881 w 2987"/>
              <a:gd name="T109" fmla="*/ 1371 h 7299"/>
              <a:gd name="T110" fmla="*/ 2931 w 2987"/>
              <a:gd name="T111" fmla="*/ 1343 h 7299"/>
              <a:gd name="T112" fmla="*/ 2968 w 2987"/>
              <a:gd name="T113" fmla="*/ 1299 h 7299"/>
              <a:gd name="T114" fmla="*/ 2986 w 2987"/>
              <a:gd name="T115" fmla="*/ 1244 h 7299"/>
              <a:gd name="T116" fmla="*/ 2829 w 2987"/>
              <a:gd name="T117" fmla="*/ 6 h 7299"/>
              <a:gd name="T118" fmla="*/ 2613 w 2987"/>
              <a:gd name="T119" fmla="*/ 49 h 7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87" h="7299">
                <a:moveTo>
                  <a:pt x="2577" y="55"/>
                </a:moveTo>
                <a:lnTo>
                  <a:pt x="2577" y="55"/>
                </a:lnTo>
                <a:lnTo>
                  <a:pt x="2344" y="93"/>
                </a:lnTo>
                <a:lnTo>
                  <a:pt x="2163" y="123"/>
                </a:lnTo>
                <a:lnTo>
                  <a:pt x="2005" y="151"/>
                </a:lnTo>
                <a:lnTo>
                  <a:pt x="2005" y="151"/>
                </a:lnTo>
                <a:lnTo>
                  <a:pt x="1990" y="155"/>
                </a:lnTo>
                <a:lnTo>
                  <a:pt x="1974" y="157"/>
                </a:lnTo>
                <a:lnTo>
                  <a:pt x="1958" y="160"/>
                </a:lnTo>
                <a:lnTo>
                  <a:pt x="1942" y="161"/>
                </a:lnTo>
                <a:lnTo>
                  <a:pt x="1925" y="160"/>
                </a:lnTo>
                <a:lnTo>
                  <a:pt x="1907" y="157"/>
                </a:lnTo>
                <a:lnTo>
                  <a:pt x="1888" y="155"/>
                </a:lnTo>
                <a:lnTo>
                  <a:pt x="1868" y="151"/>
                </a:lnTo>
                <a:lnTo>
                  <a:pt x="1868" y="151"/>
                </a:lnTo>
                <a:lnTo>
                  <a:pt x="1862" y="165"/>
                </a:lnTo>
                <a:lnTo>
                  <a:pt x="1856" y="178"/>
                </a:lnTo>
                <a:lnTo>
                  <a:pt x="1848" y="190"/>
                </a:lnTo>
                <a:lnTo>
                  <a:pt x="1838" y="200"/>
                </a:lnTo>
                <a:lnTo>
                  <a:pt x="1826" y="208"/>
                </a:lnTo>
                <a:lnTo>
                  <a:pt x="1814" y="213"/>
                </a:lnTo>
                <a:lnTo>
                  <a:pt x="1801" y="217"/>
                </a:lnTo>
                <a:lnTo>
                  <a:pt x="1786" y="219"/>
                </a:lnTo>
                <a:lnTo>
                  <a:pt x="1200" y="219"/>
                </a:lnTo>
                <a:lnTo>
                  <a:pt x="1200" y="219"/>
                </a:lnTo>
                <a:lnTo>
                  <a:pt x="1185" y="217"/>
                </a:lnTo>
                <a:lnTo>
                  <a:pt x="1172" y="213"/>
                </a:lnTo>
                <a:lnTo>
                  <a:pt x="1159" y="208"/>
                </a:lnTo>
                <a:lnTo>
                  <a:pt x="1148" y="200"/>
                </a:lnTo>
                <a:lnTo>
                  <a:pt x="1139" y="190"/>
                </a:lnTo>
                <a:lnTo>
                  <a:pt x="1130" y="178"/>
                </a:lnTo>
                <a:lnTo>
                  <a:pt x="1124" y="165"/>
                </a:lnTo>
                <a:lnTo>
                  <a:pt x="1118" y="151"/>
                </a:lnTo>
                <a:lnTo>
                  <a:pt x="1118" y="151"/>
                </a:lnTo>
                <a:lnTo>
                  <a:pt x="982" y="151"/>
                </a:lnTo>
                <a:lnTo>
                  <a:pt x="982" y="151"/>
                </a:lnTo>
                <a:lnTo>
                  <a:pt x="823" y="123"/>
                </a:lnTo>
                <a:lnTo>
                  <a:pt x="642" y="93"/>
                </a:lnTo>
                <a:lnTo>
                  <a:pt x="409" y="55"/>
                </a:lnTo>
                <a:lnTo>
                  <a:pt x="409" y="55"/>
                </a:lnTo>
                <a:lnTo>
                  <a:pt x="343" y="45"/>
                </a:lnTo>
                <a:lnTo>
                  <a:pt x="271" y="32"/>
                </a:lnTo>
                <a:lnTo>
                  <a:pt x="233" y="26"/>
                </a:lnTo>
                <a:lnTo>
                  <a:pt x="196" y="18"/>
                </a:lnTo>
                <a:lnTo>
                  <a:pt x="158" y="10"/>
                </a:lnTo>
                <a:lnTo>
                  <a:pt x="123" y="0"/>
                </a:lnTo>
                <a:lnTo>
                  <a:pt x="0" y="1228"/>
                </a:lnTo>
                <a:lnTo>
                  <a:pt x="0" y="1228"/>
                </a:lnTo>
                <a:lnTo>
                  <a:pt x="1" y="1244"/>
                </a:lnTo>
                <a:lnTo>
                  <a:pt x="3" y="1258"/>
                </a:lnTo>
                <a:lnTo>
                  <a:pt x="7" y="1273"/>
                </a:lnTo>
                <a:lnTo>
                  <a:pt x="12" y="1286"/>
                </a:lnTo>
                <a:lnTo>
                  <a:pt x="18" y="1299"/>
                </a:lnTo>
                <a:lnTo>
                  <a:pt x="26" y="1312"/>
                </a:lnTo>
                <a:lnTo>
                  <a:pt x="34" y="1323"/>
                </a:lnTo>
                <a:lnTo>
                  <a:pt x="45" y="1334"/>
                </a:lnTo>
                <a:lnTo>
                  <a:pt x="55" y="1343"/>
                </a:lnTo>
                <a:lnTo>
                  <a:pt x="67" y="1352"/>
                </a:lnTo>
                <a:lnTo>
                  <a:pt x="79" y="1360"/>
                </a:lnTo>
                <a:lnTo>
                  <a:pt x="91" y="1367"/>
                </a:lnTo>
                <a:lnTo>
                  <a:pt x="106" y="1371"/>
                </a:lnTo>
                <a:lnTo>
                  <a:pt x="119" y="1375"/>
                </a:lnTo>
                <a:lnTo>
                  <a:pt x="135" y="1378"/>
                </a:lnTo>
                <a:lnTo>
                  <a:pt x="150" y="1378"/>
                </a:lnTo>
                <a:lnTo>
                  <a:pt x="191" y="1378"/>
                </a:lnTo>
                <a:lnTo>
                  <a:pt x="191" y="1378"/>
                </a:lnTo>
                <a:lnTo>
                  <a:pt x="191" y="2739"/>
                </a:lnTo>
                <a:lnTo>
                  <a:pt x="192" y="4101"/>
                </a:lnTo>
                <a:lnTo>
                  <a:pt x="194" y="4784"/>
                </a:lnTo>
                <a:lnTo>
                  <a:pt x="196" y="5466"/>
                </a:lnTo>
                <a:lnTo>
                  <a:pt x="200" y="6150"/>
                </a:lnTo>
                <a:lnTo>
                  <a:pt x="204" y="6835"/>
                </a:lnTo>
                <a:lnTo>
                  <a:pt x="204" y="6835"/>
                </a:lnTo>
                <a:lnTo>
                  <a:pt x="205" y="6858"/>
                </a:lnTo>
                <a:lnTo>
                  <a:pt x="207" y="6880"/>
                </a:lnTo>
                <a:lnTo>
                  <a:pt x="209" y="6902"/>
                </a:lnTo>
                <a:lnTo>
                  <a:pt x="213" y="6925"/>
                </a:lnTo>
                <a:lnTo>
                  <a:pt x="218" y="6946"/>
                </a:lnTo>
                <a:lnTo>
                  <a:pt x="223" y="6968"/>
                </a:lnTo>
                <a:lnTo>
                  <a:pt x="230" y="6988"/>
                </a:lnTo>
                <a:lnTo>
                  <a:pt x="238" y="7010"/>
                </a:lnTo>
                <a:lnTo>
                  <a:pt x="247" y="7029"/>
                </a:lnTo>
                <a:lnTo>
                  <a:pt x="257" y="7049"/>
                </a:lnTo>
                <a:lnTo>
                  <a:pt x="267" y="7068"/>
                </a:lnTo>
                <a:lnTo>
                  <a:pt x="278" y="7086"/>
                </a:lnTo>
                <a:lnTo>
                  <a:pt x="290" y="7103"/>
                </a:lnTo>
                <a:lnTo>
                  <a:pt x="304" y="7121"/>
                </a:lnTo>
                <a:lnTo>
                  <a:pt x="317" y="7138"/>
                </a:lnTo>
                <a:lnTo>
                  <a:pt x="332" y="7154"/>
                </a:lnTo>
                <a:lnTo>
                  <a:pt x="347" y="7169"/>
                </a:lnTo>
                <a:lnTo>
                  <a:pt x="364" y="7184"/>
                </a:lnTo>
                <a:lnTo>
                  <a:pt x="381" y="7197"/>
                </a:lnTo>
                <a:lnTo>
                  <a:pt x="399" y="7211"/>
                </a:lnTo>
                <a:lnTo>
                  <a:pt x="417" y="7223"/>
                </a:lnTo>
                <a:lnTo>
                  <a:pt x="436" y="7234"/>
                </a:lnTo>
                <a:lnTo>
                  <a:pt x="455" y="7245"/>
                </a:lnTo>
                <a:lnTo>
                  <a:pt x="475" y="7255"/>
                </a:lnTo>
                <a:lnTo>
                  <a:pt x="496" y="7264"/>
                </a:lnTo>
                <a:lnTo>
                  <a:pt x="517" y="7272"/>
                </a:lnTo>
                <a:lnTo>
                  <a:pt x="538" y="7279"/>
                </a:lnTo>
                <a:lnTo>
                  <a:pt x="561" y="7284"/>
                </a:lnTo>
                <a:lnTo>
                  <a:pt x="583" y="7290"/>
                </a:lnTo>
                <a:lnTo>
                  <a:pt x="606" y="7293"/>
                </a:lnTo>
                <a:lnTo>
                  <a:pt x="630" y="7297"/>
                </a:lnTo>
                <a:lnTo>
                  <a:pt x="655" y="7299"/>
                </a:lnTo>
                <a:lnTo>
                  <a:pt x="655" y="7299"/>
                </a:lnTo>
                <a:lnTo>
                  <a:pt x="679" y="7299"/>
                </a:lnTo>
                <a:lnTo>
                  <a:pt x="703" y="7299"/>
                </a:lnTo>
                <a:lnTo>
                  <a:pt x="726" y="7297"/>
                </a:lnTo>
                <a:lnTo>
                  <a:pt x="749" y="7293"/>
                </a:lnTo>
                <a:lnTo>
                  <a:pt x="772" y="7290"/>
                </a:lnTo>
                <a:lnTo>
                  <a:pt x="795" y="7284"/>
                </a:lnTo>
                <a:lnTo>
                  <a:pt x="817" y="7278"/>
                </a:lnTo>
                <a:lnTo>
                  <a:pt x="839" y="7271"/>
                </a:lnTo>
                <a:lnTo>
                  <a:pt x="860" y="7262"/>
                </a:lnTo>
                <a:lnTo>
                  <a:pt x="880" y="7252"/>
                </a:lnTo>
                <a:lnTo>
                  <a:pt x="900" y="7242"/>
                </a:lnTo>
                <a:lnTo>
                  <a:pt x="920" y="7231"/>
                </a:lnTo>
                <a:lnTo>
                  <a:pt x="939" y="7219"/>
                </a:lnTo>
                <a:lnTo>
                  <a:pt x="957" y="7205"/>
                </a:lnTo>
                <a:lnTo>
                  <a:pt x="975" y="7191"/>
                </a:lnTo>
                <a:lnTo>
                  <a:pt x="992" y="7176"/>
                </a:lnTo>
                <a:lnTo>
                  <a:pt x="1009" y="7160"/>
                </a:lnTo>
                <a:lnTo>
                  <a:pt x="1024" y="7144"/>
                </a:lnTo>
                <a:lnTo>
                  <a:pt x="1039" y="7127"/>
                </a:lnTo>
                <a:lnTo>
                  <a:pt x="1052" y="7109"/>
                </a:lnTo>
                <a:lnTo>
                  <a:pt x="1066" y="7090"/>
                </a:lnTo>
                <a:lnTo>
                  <a:pt x="1078" y="7071"/>
                </a:lnTo>
                <a:lnTo>
                  <a:pt x="1089" y="7051"/>
                </a:lnTo>
                <a:lnTo>
                  <a:pt x="1099" y="7030"/>
                </a:lnTo>
                <a:lnTo>
                  <a:pt x="1109" y="7010"/>
                </a:lnTo>
                <a:lnTo>
                  <a:pt x="1117" y="6987"/>
                </a:lnTo>
                <a:lnTo>
                  <a:pt x="1125" y="6965"/>
                </a:lnTo>
                <a:lnTo>
                  <a:pt x="1132" y="6943"/>
                </a:lnTo>
                <a:lnTo>
                  <a:pt x="1136" y="6920"/>
                </a:lnTo>
                <a:lnTo>
                  <a:pt x="1141" y="6897"/>
                </a:lnTo>
                <a:lnTo>
                  <a:pt x="1144" y="6872"/>
                </a:lnTo>
                <a:lnTo>
                  <a:pt x="1145" y="6849"/>
                </a:lnTo>
                <a:lnTo>
                  <a:pt x="1145" y="6849"/>
                </a:lnTo>
                <a:lnTo>
                  <a:pt x="1175" y="6220"/>
                </a:lnTo>
                <a:lnTo>
                  <a:pt x="1204" y="5590"/>
                </a:lnTo>
                <a:lnTo>
                  <a:pt x="1232" y="4961"/>
                </a:lnTo>
                <a:lnTo>
                  <a:pt x="1260" y="4331"/>
                </a:lnTo>
                <a:lnTo>
                  <a:pt x="1313" y="3073"/>
                </a:lnTo>
                <a:lnTo>
                  <a:pt x="1364" y="1815"/>
                </a:lnTo>
                <a:lnTo>
                  <a:pt x="1364" y="1815"/>
                </a:lnTo>
                <a:lnTo>
                  <a:pt x="1650" y="1815"/>
                </a:lnTo>
                <a:lnTo>
                  <a:pt x="1854" y="6849"/>
                </a:lnTo>
                <a:lnTo>
                  <a:pt x="1854" y="6849"/>
                </a:lnTo>
                <a:lnTo>
                  <a:pt x="1857" y="6871"/>
                </a:lnTo>
                <a:lnTo>
                  <a:pt x="1860" y="6894"/>
                </a:lnTo>
                <a:lnTo>
                  <a:pt x="1863" y="6917"/>
                </a:lnTo>
                <a:lnTo>
                  <a:pt x="1869" y="6938"/>
                </a:lnTo>
                <a:lnTo>
                  <a:pt x="1874" y="6960"/>
                </a:lnTo>
                <a:lnTo>
                  <a:pt x="1881" y="6982"/>
                </a:lnTo>
                <a:lnTo>
                  <a:pt x="1889" y="7002"/>
                </a:lnTo>
                <a:lnTo>
                  <a:pt x="1898" y="7023"/>
                </a:lnTo>
                <a:lnTo>
                  <a:pt x="1908" y="7042"/>
                </a:lnTo>
                <a:lnTo>
                  <a:pt x="1919" y="7062"/>
                </a:lnTo>
                <a:lnTo>
                  <a:pt x="1930" y="7081"/>
                </a:lnTo>
                <a:lnTo>
                  <a:pt x="1943" y="7099"/>
                </a:lnTo>
                <a:lnTo>
                  <a:pt x="1956" y="7117"/>
                </a:lnTo>
                <a:lnTo>
                  <a:pt x="1969" y="7134"/>
                </a:lnTo>
                <a:lnTo>
                  <a:pt x="1984" y="7150"/>
                </a:lnTo>
                <a:lnTo>
                  <a:pt x="2000" y="7166"/>
                </a:lnTo>
                <a:lnTo>
                  <a:pt x="2015" y="7181"/>
                </a:lnTo>
                <a:lnTo>
                  <a:pt x="2032" y="7195"/>
                </a:lnTo>
                <a:lnTo>
                  <a:pt x="2050" y="7208"/>
                </a:lnTo>
                <a:lnTo>
                  <a:pt x="2068" y="7221"/>
                </a:lnTo>
                <a:lnTo>
                  <a:pt x="2086" y="7233"/>
                </a:lnTo>
                <a:lnTo>
                  <a:pt x="2105" y="7244"/>
                </a:lnTo>
                <a:lnTo>
                  <a:pt x="2125" y="7254"/>
                </a:lnTo>
                <a:lnTo>
                  <a:pt x="2144" y="7263"/>
                </a:lnTo>
                <a:lnTo>
                  <a:pt x="2165" y="7271"/>
                </a:lnTo>
                <a:lnTo>
                  <a:pt x="2185" y="7278"/>
                </a:lnTo>
                <a:lnTo>
                  <a:pt x="2207" y="7284"/>
                </a:lnTo>
                <a:lnTo>
                  <a:pt x="2229" y="7289"/>
                </a:lnTo>
                <a:lnTo>
                  <a:pt x="2251" y="7293"/>
                </a:lnTo>
                <a:lnTo>
                  <a:pt x="2273" y="7297"/>
                </a:lnTo>
                <a:lnTo>
                  <a:pt x="2296" y="7298"/>
                </a:lnTo>
                <a:lnTo>
                  <a:pt x="2318" y="7299"/>
                </a:lnTo>
                <a:lnTo>
                  <a:pt x="2318" y="7299"/>
                </a:lnTo>
                <a:lnTo>
                  <a:pt x="2343" y="7298"/>
                </a:lnTo>
                <a:lnTo>
                  <a:pt x="2366" y="7297"/>
                </a:lnTo>
                <a:lnTo>
                  <a:pt x="2390" y="7293"/>
                </a:lnTo>
                <a:lnTo>
                  <a:pt x="2413" y="7289"/>
                </a:lnTo>
                <a:lnTo>
                  <a:pt x="2435" y="7284"/>
                </a:lnTo>
                <a:lnTo>
                  <a:pt x="2458" y="7278"/>
                </a:lnTo>
                <a:lnTo>
                  <a:pt x="2479" y="7271"/>
                </a:lnTo>
                <a:lnTo>
                  <a:pt x="2500" y="7263"/>
                </a:lnTo>
                <a:lnTo>
                  <a:pt x="2520" y="7253"/>
                </a:lnTo>
                <a:lnTo>
                  <a:pt x="2540" y="7243"/>
                </a:lnTo>
                <a:lnTo>
                  <a:pt x="2560" y="7232"/>
                </a:lnTo>
                <a:lnTo>
                  <a:pt x="2579" y="7221"/>
                </a:lnTo>
                <a:lnTo>
                  <a:pt x="2597" y="7207"/>
                </a:lnTo>
                <a:lnTo>
                  <a:pt x="2615" y="7194"/>
                </a:lnTo>
                <a:lnTo>
                  <a:pt x="2632" y="7179"/>
                </a:lnTo>
                <a:lnTo>
                  <a:pt x="2648" y="7164"/>
                </a:lnTo>
                <a:lnTo>
                  <a:pt x="2663" y="7148"/>
                </a:lnTo>
                <a:lnTo>
                  <a:pt x="2678" y="7131"/>
                </a:lnTo>
                <a:lnTo>
                  <a:pt x="2691" y="7114"/>
                </a:lnTo>
                <a:lnTo>
                  <a:pt x="2703" y="7096"/>
                </a:lnTo>
                <a:lnTo>
                  <a:pt x="2716" y="7077"/>
                </a:lnTo>
                <a:lnTo>
                  <a:pt x="2727" y="7058"/>
                </a:lnTo>
                <a:lnTo>
                  <a:pt x="2737" y="7038"/>
                </a:lnTo>
                <a:lnTo>
                  <a:pt x="2746" y="7016"/>
                </a:lnTo>
                <a:lnTo>
                  <a:pt x="2755" y="6995"/>
                </a:lnTo>
                <a:lnTo>
                  <a:pt x="2762" y="6974"/>
                </a:lnTo>
                <a:lnTo>
                  <a:pt x="2768" y="6951"/>
                </a:lnTo>
                <a:lnTo>
                  <a:pt x="2773" y="6929"/>
                </a:lnTo>
                <a:lnTo>
                  <a:pt x="2777" y="6907"/>
                </a:lnTo>
                <a:lnTo>
                  <a:pt x="2779" y="6883"/>
                </a:lnTo>
                <a:lnTo>
                  <a:pt x="2782" y="6859"/>
                </a:lnTo>
                <a:lnTo>
                  <a:pt x="2782" y="6835"/>
                </a:lnTo>
                <a:lnTo>
                  <a:pt x="2782" y="1378"/>
                </a:lnTo>
                <a:lnTo>
                  <a:pt x="2836" y="1378"/>
                </a:lnTo>
                <a:lnTo>
                  <a:pt x="2836" y="1378"/>
                </a:lnTo>
                <a:lnTo>
                  <a:pt x="2852" y="1378"/>
                </a:lnTo>
                <a:lnTo>
                  <a:pt x="2867" y="1375"/>
                </a:lnTo>
                <a:lnTo>
                  <a:pt x="2881" y="1371"/>
                </a:lnTo>
                <a:lnTo>
                  <a:pt x="2894" y="1367"/>
                </a:lnTo>
                <a:lnTo>
                  <a:pt x="2908" y="1360"/>
                </a:lnTo>
                <a:lnTo>
                  <a:pt x="2920" y="1352"/>
                </a:lnTo>
                <a:lnTo>
                  <a:pt x="2931" y="1343"/>
                </a:lnTo>
                <a:lnTo>
                  <a:pt x="2943" y="1334"/>
                </a:lnTo>
                <a:lnTo>
                  <a:pt x="2953" y="1323"/>
                </a:lnTo>
                <a:lnTo>
                  <a:pt x="2960" y="1312"/>
                </a:lnTo>
                <a:lnTo>
                  <a:pt x="2968" y="1299"/>
                </a:lnTo>
                <a:lnTo>
                  <a:pt x="2975" y="1286"/>
                </a:lnTo>
                <a:lnTo>
                  <a:pt x="2979" y="1273"/>
                </a:lnTo>
                <a:lnTo>
                  <a:pt x="2984" y="1258"/>
                </a:lnTo>
                <a:lnTo>
                  <a:pt x="2986" y="1244"/>
                </a:lnTo>
                <a:lnTo>
                  <a:pt x="2987" y="1228"/>
                </a:lnTo>
                <a:lnTo>
                  <a:pt x="2864" y="0"/>
                </a:lnTo>
                <a:lnTo>
                  <a:pt x="2864" y="0"/>
                </a:lnTo>
                <a:lnTo>
                  <a:pt x="2829" y="6"/>
                </a:lnTo>
                <a:lnTo>
                  <a:pt x="2793" y="12"/>
                </a:lnTo>
                <a:lnTo>
                  <a:pt x="2720" y="28"/>
                </a:lnTo>
                <a:lnTo>
                  <a:pt x="2649" y="42"/>
                </a:lnTo>
                <a:lnTo>
                  <a:pt x="2613" y="49"/>
                </a:lnTo>
                <a:lnTo>
                  <a:pt x="2577" y="55"/>
                </a:lnTo>
                <a:lnTo>
                  <a:pt x="2577" y="55"/>
                </a:lnTo>
                <a:close/>
              </a:path>
            </a:pathLst>
          </a:custGeom>
          <a:solidFill xmlns:a="http://schemas.openxmlformats.org/drawingml/2006/main">
            <a:srgbClr val="000000"/>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US" dirty="0"/>
          </a:p>
        </cdr:txBody>
      </cdr:sp>
      <cdr:sp macro="" textlink="">
        <cdr:nvSpPr>
          <cdr:cNvPr id="5" name="Freeform 4">
            <a:extLst xmlns:a="http://schemas.openxmlformats.org/drawingml/2006/main">
              <a:ext uri="{FF2B5EF4-FFF2-40B4-BE49-F238E27FC236}">
                <a16:creationId xmlns:a16="http://schemas.microsoft.com/office/drawing/2014/main" id="{025176E0-0D32-7F4E-B1F2-1E7BA36BCEEF}"/>
              </a:ext>
            </a:extLst>
          </cdr:cNvPr>
          <cdr:cNvSpPr>
            <a:spLocks xmlns:a="http://schemas.openxmlformats.org/drawingml/2006/main"/>
          </cdr:cNvSpPr>
        </cdr:nvSpPr>
        <cdr:spPr bwMode="auto">
          <a:xfrm xmlns:a="http://schemas.openxmlformats.org/drawingml/2006/main">
            <a:off x="-8016" y="-1053"/>
            <a:ext cx="3" cy="2"/>
          </a:xfrm>
          <a:custGeom xmlns:a="http://schemas.openxmlformats.org/drawingml/2006/main">
            <a:avLst/>
            <a:gdLst>
              <a:gd name="T0" fmla="*/ 5056 w 5148"/>
              <a:gd name="T1" fmla="*/ 2238 h 3406"/>
              <a:gd name="T2" fmla="*/ 4856 w 5148"/>
              <a:gd name="T3" fmla="*/ 1710 h 3406"/>
              <a:gd name="T4" fmla="*/ 4644 w 5148"/>
              <a:gd name="T5" fmla="*/ 1284 h 3406"/>
              <a:gd name="T6" fmla="*/ 4311 w 5148"/>
              <a:gd name="T7" fmla="*/ 757 h 3406"/>
              <a:gd name="T8" fmla="*/ 3989 w 5148"/>
              <a:gd name="T9" fmla="*/ 349 h 3406"/>
              <a:gd name="T10" fmla="*/ 3763 w 5148"/>
              <a:gd name="T11" fmla="*/ 163 h 3406"/>
              <a:gd name="T12" fmla="*/ 3526 w 5148"/>
              <a:gd name="T13" fmla="*/ 38 h 3406"/>
              <a:gd name="T14" fmla="*/ 3230 w 5148"/>
              <a:gd name="T15" fmla="*/ 111 h 3406"/>
              <a:gd name="T16" fmla="*/ 2862 w 5148"/>
              <a:gd name="T17" fmla="*/ 242 h 3406"/>
              <a:gd name="T18" fmla="*/ 2517 w 5148"/>
              <a:gd name="T19" fmla="*/ 271 h 3406"/>
              <a:gd name="T20" fmla="*/ 2127 w 5148"/>
              <a:gd name="T21" fmla="*/ 203 h 3406"/>
              <a:gd name="T22" fmla="*/ 1777 w 5148"/>
              <a:gd name="T23" fmla="*/ 32 h 3406"/>
              <a:gd name="T24" fmla="*/ 1596 w 5148"/>
              <a:gd name="T25" fmla="*/ 52 h 3406"/>
              <a:gd name="T26" fmla="*/ 1351 w 5148"/>
              <a:gd name="T27" fmla="*/ 195 h 3406"/>
              <a:gd name="T28" fmla="*/ 1137 w 5148"/>
              <a:gd name="T29" fmla="*/ 374 h 3406"/>
              <a:gd name="T30" fmla="*/ 831 w 5148"/>
              <a:gd name="T31" fmla="*/ 757 h 3406"/>
              <a:gd name="T32" fmla="*/ 504 w 5148"/>
              <a:gd name="T33" fmla="*/ 1284 h 3406"/>
              <a:gd name="T34" fmla="*/ 302 w 5148"/>
              <a:gd name="T35" fmla="*/ 1708 h 3406"/>
              <a:gd name="T36" fmla="*/ 98 w 5148"/>
              <a:gd name="T37" fmla="*/ 2231 h 3406"/>
              <a:gd name="T38" fmla="*/ 8 w 5148"/>
              <a:gd name="T39" fmla="*/ 2530 h 3406"/>
              <a:gd name="T40" fmla="*/ 6 w 5148"/>
              <a:gd name="T41" fmla="*/ 2664 h 3406"/>
              <a:gd name="T42" fmla="*/ 50 w 5148"/>
              <a:gd name="T43" fmla="*/ 2789 h 3406"/>
              <a:gd name="T44" fmla="*/ 135 w 5148"/>
              <a:gd name="T45" fmla="*/ 2894 h 3406"/>
              <a:gd name="T46" fmla="*/ 252 w 5148"/>
              <a:gd name="T47" fmla="*/ 2968 h 3406"/>
              <a:gd name="T48" fmla="*/ 2118 w 5148"/>
              <a:gd name="T49" fmla="*/ 3402 h 3406"/>
              <a:gd name="T50" fmla="*/ 2232 w 5148"/>
              <a:gd name="T51" fmla="*/ 3398 h 3406"/>
              <a:gd name="T52" fmla="*/ 2336 w 5148"/>
              <a:gd name="T53" fmla="*/ 3358 h 3406"/>
              <a:gd name="T54" fmla="*/ 2422 w 5148"/>
              <a:gd name="T55" fmla="*/ 3288 h 3406"/>
              <a:gd name="T56" fmla="*/ 2482 w 5148"/>
              <a:gd name="T57" fmla="*/ 3194 h 3406"/>
              <a:gd name="T58" fmla="*/ 2507 w 5148"/>
              <a:gd name="T59" fmla="*/ 3097 h 3406"/>
              <a:gd name="T60" fmla="*/ 2496 w 5148"/>
              <a:gd name="T61" fmla="*/ 2980 h 3406"/>
              <a:gd name="T62" fmla="*/ 2448 w 5148"/>
              <a:gd name="T63" fmla="*/ 2871 h 3406"/>
              <a:gd name="T64" fmla="*/ 2368 w 5148"/>
              <a:gd name="T65" fmla="*/ 2783 h 3406"/>
              <a:gd name="T66" fmla="*/ 2262 w 5148"/>
              <a:gd name="T67" fmla="*/ 2728 h 3406"/>
              <a:gd name="T68" fmla="*/ 1026 w 5148"/>
              <a:gd name="T69" fmla="*/ 2138 h 3406"/>
              <a:gd name="T70" fmla="*/ 1229 w 5148"/>
              <a:gd name="T71" fmla="*/ 1726 h 3406"/>
              <a:gd name="T72" fmla="*/ 1364 w 5148"/>
              <a:gd name="T73" fmla="*/ 2312 h 3406"/>
              <a:gd name="T74" fmla="*/ 2110 w 5148"/>
              <a:gd name="T75" fmla="*/ 2553 h 3406"/>
              <a:gd name="T76" fmla="*/ 2201 w 5148"/>
              <a:gd name="T77" fmla="*/ 2275 h 3406"/>
              <a:gd name="T78" fmla="*/ 2239 w 5148"/>
              <a:gd name="T79" fmla="*/ 2235 h 3406"/>
              <a:gd name="T80" fmla="*/ 2862 w 5148"/>
              <a:gd name="T81" fmla="*/ 2223 h 3406"/>
              <a:gd name="T82" fmla="*/ 2913 w 5148"/>
              <a:gd name="T83" fmla="*/ 2243 h 3406"/>
              <a:gd name="T84" fmla="*/ 2943 w 5148"/>
              <a:gd name="T85" fmla="*/ 2290 h 3406"/>
              <a:gd name="T86" fmla="*/ 3409 w 5148"/>
              <a:gd name="T87" fmla="*/ 2428 h 3406"/>
              <a:gd name="T88" fmla="*/ 3749 w 5148"/>
              <a:gd name="T89" fmla="*/ 1474 h 3406"/>
              <a:gd name="T90" fmla="*/ 3973 w 5148"/>
              <a:gd name="T91" fmla="*/ 1853 h 3406"/>
              <a:gd name="T92" fmla="*/ 4149 w 5148"/>
              <a:gd name="T93" fmla="*/ 2231 h 3406"/>
              <a:gd name="T94" fmla="*/ 2843 w 5148"/>
              <a:gd name="T95" fmla="*/ 2740 h 3406"/>
              <a:gd name="T96" fmla="*/ 2745 w 5148"/>
              <a:gd name="T97" fmla="*/ 2803 h 3406"/>
              <a:gd name="T98" fmla="*/ 2673 w 5148"/>
              <a:gd name="T99" fmla="*/ 2895 h 3406"/>
              <a:gd name="T100" fmla="*/ 2635 w 5148"/>
              <a:gd name="T101" fmla="*/ 3007 h 3406"/>
              <a:gd name="T102" fmla="*/ 2635 w 5148"/>
              <a:gd name="T103" fmla="*/ 3128 h 3406"/>
              <a:gd name="T104" fmla="*/ 2670 w 5148"/>
              <a:gd name="T105" fmla="*/ 3227 h 3406"/>
              <a:gd name="T106" fmla="*/ 2739 w 5148"/>
              <a:gd name="T107" fmla="*/ 3316 h 3406"/>
              <a:gd name="T108" fmla="*/ 2831 w 5148"/>
              <a:gd name="T109" fmla="*/ 3377 h 3406"/>
              <a:gd name="T110" fmla="*/ 2938 w 5148"/>
              <a:gd name="T111" fmla="*/ 3404 h 3406"/>
              <a:gd name="T112" fmla="*/ 3053 w 5148"/>
              <a:gd name="T113" fmla="*/ 3397 h 3406"/>
              <a:gd name="T114" fmla="*/ 4927 w 5148"/>
              <a:gd name="T115" fmla="*/ 2946 h 3406"/>
              <a:gd name="T116" fmla="*/ 5039 w 5148"/>
              <a:gd name="T117" fmla="*/ 2860 h 3406"/>
              <a:gd name="T118" fmla="*/ 5112 w 5148"/>
              <a:gd name="T119" fmla="*/ 2750 h 3406"/>
              <a:gd name="T120" fmla="*/ 5147 w 5148"/>
              <a:gd name="T121" fmla="*/ 2625 h 3406"/>
              <a:gd name="T122" fmla="*/ 5140 w 5148"/>
              <a:gd name="T123" fmla="*/ 2509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48" h="3406">
                <a:moveTo>
                  <a:pt x="5140" y="2509"/>
                </a:moveTo>
                <a:lnTo>
                  <a:pt x="5140" y="2509"/>
                </a:lnTo>
                <a:lnTo>
                  <a:pt x="5129" y="2468"/>
                </a:lnTo>
                <a:lnTo>
                  <a:pt x="5114" y="2419"/>
                </a:lnTo>
                <a:lnTo>
                  <a:pt x="5098" y="2364"/>
                </a:lnTo>
                <a:lnTo>
                  <a:pt x="5078" y="2303"/>
                </a:lnTo>
                <a:lnTo>
                  <a:pt x="5056" y="2238"/>
                </a:lnTo>
                <a:lnTo>
                  <a:pt x="5033" y="2169"/>
                </a:lnTo>
                <a:lnTo>
                  <a:pt x="5007" y="2096"/>
                </a:lnTo>
                <a:lnTo>
                  <a:pt x="4980" y="2021"/>
                </a:lnTo>
                <a:lnTo>
                  <a:pt x="4951" y="1944"/>
                </a:lnTo>
                <a:lnTo>
                  <a:pt x="4921" y="1866"/>
                </a:lnTo>
                <a:lnTo>
                  <a:pt x="4889" y="1788"/>
                </a:lnTo>
                <a:lnTo>
                  <a:pt x="4856" y="1710"/>
                </a:lnTo>
                <a:lnTo>
                  <a:pt x="4823" y="1633"/>
                </a:lnTo>
                <a:lnTo>
                  <a:pt x="4788" y="1558"/>
                </a:lnTo>
                <a:lnTo>
                  <a:pt x="4753" y="1487"/>
                </a:lnTo>
                <a:lnTo>
                  <a:pt x="4718" y="1419"/>
                </a:lnTo>
                <a:lnTo>
                  <a:pt x="4718" y="1419"/>
                </a:lnTo>
                <a:lnTo>
                  <a:pt x="4682" y="1353"/>
                </a:lnTo>
                <a:lnTo>
                  <a:pt x="4644" y="1284"/>
                </a:lnTo>
                <a:lnTo>
                  <a:pt x="4602" y="1211"/>
                </a:lnTo>
                <a:lnTo>
                  <a:pt x="4558" y="1137"/>
                </a:lnTo>
                <a:lnTo>
                  <a:pt x="4511" y="1061"/>
                </a:lnTo>
                <a:lnTo>
                  <a:pt x="4463" y="984"/>
                </a:lnTo>
                <a:lnTo>
                  <a:pt x="4414" y="908"/>
                </a:lnTo>
                <a:lnTo>
                  <a:pt x="4363" y="832"/>
                </a:lnTo>
                <a:lnTo>
                  <a:pt x="4311" y="757"/>
                </a:lnTo>
                <a:lnTo>
                  <a:pt x="4260" y="685"/>
                </a:lnTo>
                <a:lnTo>
                  <a:pt x="4208" y="614"/>
                </a:lnTo>
                <a:lnTo>
                  <a:pt x="4157" y="547"/>
                </a:lnTo>
                <a:lnTo>
                  <a:pt x="4108" y="485"/>
                </a:lnTo>
                <a:lnTo>
                  <a:pt x="4059" y="427"/>
                </a:lnTo>
                <a:lnTo>
                  <a:pt x="4012" y="374"/>
                </a:lnTo>
                <a:lnTo>
                  <a:pt x="3989" y="349"/>
                </a:lnTo>
                <a:lnTo>
                  <a:pt x="3967" y="327"/>
                </a:lnTo>
                <a:lnTo>
                  <a:pt x="3967" y="327"/>
                </a:lnTo>
                <a:lnTo>
                  <a:pt x="3925" y="288"/>
                </a:lnTo>
                <a:lnTo>
                  <a:pt x="3882" y="252"/>
                </a:lnTo>
                <a:lnTo>
                  <a:pt x="3841" y="220"/>
                </a:lnTo>
                <a:lnTo>
                  <a:pt x="3802" y="190"/>
                </a:lnTo>
                <a:lnTo>
                  <a:pt x="3763" y="163"/>
                </a:lnTo>
                <a:lnTo>
                  <a:pt x="3725" y="138"/>
                </a:lnTo>
                <a:lnTo>
                  <a:pt x="3689" y="117"/>
                </a:lnTo>
                <a:lnTo>
                  <a:pt x="3653" y="97"/>
                </a:lnTo>
                <a:lnTo>
                  <a:pt x="3620" y="79"/>
                </a:lnTo>
                <a:lnTo>
                  <a:pt x="3587" y="63"/>
                </a:lnTo>
                <a:lnTo>
                  <a:pt x="3556" y="50"/>
                </a:lnTo>
                <a:lnTo>
                  <a:pt x="3526" y="38"/>
                </a:lnTo>
                <a:lnTo>
                  <a:pt x="3471" y="16"/>
                </a:lnTo>
                <a:lnTo>
                  <a:pt x="3422" y="0"/>
                </a:lnTo>
                <a:lnTo>
                  <a:pt x="3422" y="0"/>
                </a:lnTo>
                <a:lnTo>
                  <a:pt x="3375" y="30"/>
                </a:lnTo>
                <a:lnTo>
                  <a:pt x="3328" y="59"/>
                </a:lnTo>
                <a:lnTo>
                  <a:pt x="3279" y="86"/>
                </a:lnTo>
                <a:lnTo>
                  <a:pt x="3230" y="111"/>
                </a:lnTo>
                <a:lnTo>
                  <a:pt x="3180" y="136"/>
                </a:lnTo>
                <a:lnTo>
                  <a:pt x="3129" y="158"/>
                </a:lnTo>
                <a:lnTo>
                  <a:pt x="3077" y="178"/>
                </a:lnTo>
                <a:lnTo>
                  <a:pt x="3024" y="197"/>
                </a:lnTo>
                <a:lnTo>
                  <a:pt x="2971" y="214"/>
                </a:lnTo>
                <a:lnTo>
                  <a:pt x="2917" y="230"/>
                </a:lnTo>
                <a:lnTo>
                  <a:pt x="2862" y="242"/>
                </a:lnTo>
                <a:lnTo>
                  <a:pt x="2806" y="253"/>
                </a:lnTo>
                <a:lnTo>
                  <a:pt x="2749" y="261"/>
                </a:lnTo>
                <a:lnTo>
                  <a:pt x="2692" y="268"/>
                </a:lnTo>
                <a:lnTo>
                  <a:pt x="2634" y="271"/>
                </a:lnTo>
                <a:lnTo>
                  <a:pt x="2576" y="272"/>
                </a:lnTo>
                <a:lnTo>
                  <a:pt x="2576" y="272"/>
                </a:lnTo>
                <a:lnTo>
                  <a:pt x="2517" y="271"/>
                </a:lnTo>
                <a:lnTo>
                  <a:pt x="2460" y="268"/>
                </a:lnTo>
                <a:lnTo>
                  <a:pt x="2403" y="262"/>
                </a:lnTo>
                <a:lnTo>
                  <a:pt x="2346" y="254"/>
                </a:lnTo>
                <a:lnTo>
                  <a:pt x="2290" y="246"/>
                </a:lnTo>
                <a:lnTo>
                  <a:pt x="2235" y="233"/>
                </a:lnTo>
                <a:lnTo>
                  <a:pt x="2181" y="219"/>
                </a:lnTo>
                <a:lnTo>
                  <a:pt x="2127" y="203"/>
                </a:lnTo>
                <a:lnTo>
                  <a:pt x="2075" y="184"/>
                </a:lnTo>
                <a:lnTo>
                  <a:pt x="2023" y="164"/>
                </a:lnTo>
                <a:lnTo>
                  <a:pt x="1972" y="142"/>
                </a:lnTo>
                <a:lnTo>
                  <a:pt x="1922" y="117"/>
                </a:lnTo>
                <a:lnTo>
                  <a:pt x="1872" y="91"/>
                </a:lnTo>
                <a:lnTo>
                  <a:pt x="1824" y="62"/>
                </a:lnTo>
                <a:lnTo>
                  <a:pt x="1777" y="32"/>
                </a:lnTo>
                <a:lnTo>
                  <a:pt x="1731" y="0"/>
                </a:lnTo>
                <a:lnTo>
                  <a:pt x="1731" y="0"/>
                </a:lnTo>
                <a:lnTo>
                  <a:pt x="1731" y="0"/>
                </a:lnTo>
                <a:lnTo>
                  <a:pt x="1681" y="18"/>
                </a:lnTo>
                <a:lnTo>
                  <a:pt x="1655" y="28"/>
                </a:lnTo>
                <a:lnTo>
                  <a:pt x="1626" y="40"/>
                </a:lnTo>
                <a:lnTo>
                  <a:pt x="1596" y="52"/>
                </a:lnTo>
                <a:lnTo>
                  <a:pt x="1565" y="68"/>
                </a:lnTo>
                <a:lnTo>
                  <a:pt x="1533" y="83"/>
                </a:lnTo>
                <a:lnTo>
                  <a:pt x="1498" y="102"/>
                </a:lnTo>
                <a:lnTo>
                  <a:pt x="1464" y="123"/>
                </a:lnTo>
                <a:lnTo>
                  <a:pt x="1427" y="145"/>
                </a:lnTo>
                <a:lnTo>
                  <a:pt x="1390" y="168"/>
                </a:lnTo>
                <a:lnTo>
                  <a:pt x="1351" y="195"/>
                </a:lnTo>
                <a:lnTo>
                  <a:pt x="1310" y="224"/>
                </a:lnTo>
                <a:lnTo>
                  <a:pt x="1270" y="256"/>
                </a:lnTo>
                <a:lnTo>
                  <a:pt x="1228" y="290"/>
                </a:lnTo>
                <a:lnTo>
                  <a:pt x="1185" y="327"/>
                </a:lnTo>
                <a:lnTo>
                  <a:pt x="1185" y="327"/>
                </a:lnTo>
                <a:lnTo>
                  <a:pt x="1162" y="349"/>
                </a:lnTo>
                <a:lnTo>
                  <a:pt x="1137" y="374"/>
                </a:lnTo>
                <a:lnTo>
                  <a:pt x="1114" y="400"/>
                </a:lnTo>
                <a:lnTo>
                  <a:pt x="1089" y="427"/>
                </a:lnTo>
                <a:lnTo>
                  <a:pt x="1039" y="485"/>
                </a:lnTo>
                <a:lnTo>
                  <a:pt x="988" y="547"/>
                </a:lnTo>
                <a:lnTo>
                  <a:pt x="935" y="614"/>
                </a:lnTo>
                <a:lnTo>
                  <a:pt x="883" y="685"/>
                </a:lnTo>
                <a:lnTo>
                  <a:pt x="831" y="757"/>
                </a:lnTo>
                <a:lnTo>
                  <a:pt x="779" y="832"/>
                </a:lnTo>
                <a:lnTo>
                  <a:pt x="728" y="908"/>
                </a:lnTo>
                <a:lnTo>
                  <a:pt x="679" y="984"/>
                </a:lnTo>
                <a:lnTo>
                  <a:pt x="631" y="1061"/>
                </a:lnTo>
                <a:lnTo>
                  <a:pt x="587" y="1137"/>
                </a:lnTo>
                <a:lnTo>
                  <a:pt x="544" y="1211"/>
                </a:lnTo>
                <a:lnTo>
                  <a:pt x="504" y="1284"/>
                </a:lnTo>
                <a:lnTo>
                  <a:pt x="467" y="1353"/>
                </a:lnTo>
                <a:lnTo>
                  <a:pt x="435" y="1419"/>
                </a:lnTo>
                <a:lnTo>
                  <a:pt x="435" y="1419"/>
                </a:lnTo>
                <a:lnTo>
                  <a:pt x="401" y="1487"/>
                </a:lnTo>
                <a:lnTo>
                  <a:pt x="368" y="1558"/>
                </a:lnTo>
                <a:lnTo>
                  <a:pt x="334" y="1632"/>
                </a:lnTo>
                <a:lnTo>
                  <a:pt x="302" y="1708"/>
                </a:lnTo>
                <a:lnTo>
                  <a:pt x="269" y="1785"/>
                </a:lnTo>
                <a:lnTo>
                  <a:pt x="237" y="1862"/>
                </a:lnTo>
                <a:lnTo>
                  <a:pt x="207" y="1940"/>
                </a:lnTo>
                <a:lnTo>
                  <a:pt x="178" y="2016"/>
                </a:lnTo>
                <a:lnTo>
                  <a:pt x="150" y="2090"/>
                </a:lnTo>
                <a:lnTo>
                  <a:pt x="123" y="2162"/>
                </a:lnTo>
                <a:lnTo>
                  <a:pt x="98" y="2231"/>
                </a:lnTo>
                <a:lnTo>
                  <a:pt x="76" y="2297"/>
                </a:lnTo>
                <a:lnTo>
                  <a:pt x="56" y="2359"/>
                </a:lnTo>
                <a:lnTo>
                  <a:pt x="38" y="2414"/>
                </a:lnTo>
                <a:lnTo>
                  <a:pt x="23" y="2466"/>
                </a:lnTo>
                <a:lnTo>
                  <a:pt x="12" y="2509"/>
                </a:lnTo>
                <a:lnTo>
                  <a:pt x="12" y="2509"/>
                </a:lnTo>
                <a:lnTo>
                  <a:pt x="8" y="2530"/>
                </a:lnTo>
                <a:lnTo>
                  <a:pt x="3" y="2549"/>
                </a:lnTo>
                <a:lnTo>
                  <a:pt x="1" y="2568"/>
                </a:lnTo>
                <a:lnTo>
                  <a:pt x="0" y="2587"/>
                </a:lnTo>
                <a:lnTo>
                  <a:pt x="0" y="2607"/>
                </a:lnTo>
                <a:lnTo>
                  <a:pt x="1" y="2626"/>
                </a:lnTo>
                <a:lnTo>
                  <a:pt x="2" y="2645"/>
                </a:lnTo>
                <a:lnTo>
                  <a:pt x="6" y="2664"/>
                </a:lnTo>
                <a:lnTo>
                  <a:pt x="9" y="2682"/>
                </a:lnTo>
                <a:lnTo>
                  <a:pt x="13" y="2701"/>
                </a:lnTo>
                <a:lnTo>
                  <a:pt x="19" y="2718"/>
                </a:lnTo>
                <a:lnTo>
                  <a:pt x="26" y="2736"/>
                </a:lnTo>
                <a:lnTo>
                  <a:pt x="32" y="2754"/>
                </a:lnTo>
                <a:lnTo>
                  <a:pt x="41" y="2772"/>
                </a:lnTo>
                <a:lnTo>
                  <a:pt x="50" y="2789"/>
                </a:lnTo>
                <a:lnTo>
                  <a:pt x="59" y="2806"/>
                </a:lnTo>
                <a:lnTo>
                  <a:pt x="70" y="2821"/>
                </a:lnTo>
                <a:lnTo>
                  <a:pt x="82" y="2837"/>
                </a:lnTo>
                <a:lnTo>
                  <a:pt x="94" y="2851"/>
                </a:lnTo>
                <a:lnTo>
                  <a:pt x="107" y="2866"/>
                </a:lnTo>
                <a:lnTo>
                  <a:pt x="121" y="2880"/>
                </a:lnTo>
                <a:lnTo>
                  <a:pt x="135" y="2894"/>
                </a:lnTo>
                <a:lnTo>
                  <a:pt x="150" y="2906"/>
                </a:lnTo>
                <a:lnTo>
                  <a:pt x="165" y="2918"/>
                </a:lnTo>
                <a:lnTo>
                  <a:pt x="182" y="2930"/>
                </a:lnTo>
                <a:lnTo>
                  <a:pt x="199" y="2941"/>
                </a:lnTo>
                <a:lnTo>
                  <a:pt x="216" y="2951"/>
                </a:lnTo>
                <a:lnTo>
                  <a:pt x="235" y="2960"/>
                </a:lnTo>
                <a:lnTo>
                  <a:pt x="252" y="2968"/>
                </a:lnTo>
                <a:lnTo>
                  <a:pt x="271" y="2975"/>
                </a:lnTo>
                <a:lnTo>
                  <a:pt x="292" y="2982"/>
                </a:lnTo>
                <a:lnTo>
                  <a:pt x="312" y="2988"/>
                </a:lnTo>
                <a:lnTo>
                  <a:pt x="2085" y="3397"/>
                </a:lnTo>
                <a:lnTo>
                  <a:pt x="2085" y="3397"/>
                </a:lnTo>
                <a:lnTo>
                  <a:pt x="2101" y="3400"/>
                </a:lnTo>
                <a:lnTo>
                  <a:pt x="2118" y="3402"/>
                </a:lnTo>
                <a:lnTo>
                  <a:pt x="2135" y="3404"/>
                </a:lnTo>
                <a:lnTo>
                  <a:pt x="2152" y="3406"/>
                </a:lnTo>
                <a:lnTo>
                  <a:pt x="2167" y="3406"/>
                </a:lnTo>
                <a:lnTo>
                  <a:pt x="2184" y="3404"/>
                </a:lnTo>
                <a:lnTo>
                  <a:pt x="2200" y="3403"/>
                </a:lnTo>
                <a:lnTo>
                  <a:pt x="2217" y="3401"/>
                </a:lnTo>
                <a:lnTo>
                  <a:pt x="2232" y="3398"/>
                </a:lnTo>
                <a:lnTo>
                  <a:pt x="2248" y="3394"/>
                </a:lnTo>
                <a:lnTo>
                  <a:pt x="2263" y="3390"/>
                </a:lnTo>
                <a:lnTo>
                  <a:pt x="2278" y="3384"/>
                </a:lnTo>
                <a:lnTo>
                  <a:pt x="2292" y="3379"/>
                </a:lnTo>
                <a:lnTo>
                  <a:pt x="2307" y="3372"/>
                </a:lnTo>
                <a:lnTo>
                  <a:pt x="2322" y="3365"/>
                </a:lnTo>
                <a:lnTo>
                  <a:pt x="2336" y="3358"/>
                </a:lnTo>
                <a:lnTo>
                  <a:pt x="2349" y="3350"/>
                </a:lnTo>
                <a:lnTo>
                  <a:pt x="2363" y="3341"/>
                </a:lnTo>
                <a:lnTo>
                  <a:pt x="2375" y="3331"/>
                </a:lnTo>
                <a:lnTo>
                  <a:pt x="2387" y="3321"/>
                </a:lnTo>
                <a:lnTo>
                  <a:pt x="2400" y="3311"/>
                </a:lnTo>
                <a:lnTo>
                  <a:pt x="2411" y="3299"/>
                </a:lnTo>
                <a:lnTo>
                  <a:pt x="2422" y="3288"/>
                </a:lnTo>
                <a:lnTo>
                  <a:pt x="2432" y="3276"/>
                </a:lnTo>
                <a:lnTo>
                  <a:pt x="2442" y="3264"/>
                </a:lnTo>
                <a:lnTo>
                  <a:pt x="2451" y="3250"/>
                </a:lnTo>
                <a:lnTo>
                  <a:pt x="2460" y="3237"/>
                </a:lnTo>
                <a:lnTo>
                  <a:pt x="2468" y="3223"/>
                </a:lnTo>
                <a:lnTo>
                  <a:pt x="2476" y="3209"/>
                </a:lnTo>
                <a:lnTo>
                  <a:pt x="2482" y="3194"/>
                </a:lnTo>
                <a:lnTo>
                  <a:pt x="2489" y="3180"/>
                </a:lnTo>
                <a:lnTo>
                  <a:pt x="2495" y="3165"/>
                </a:lnTo>
                <a:lnTo>
                  <a:pt x="2495" y="3165"/>
                </a:lnTo>
                <a:lnTo>
                  <a:pt x="2499" y="3149"/>
                </a:lnTo>
                <a:lnTo>
                  <a:pt x="2503" y="3131"/>
                </a:lnTo>
                <a:lnTo>
                  <a:pt x="2506" y="3114"/>
                </a:lnTo>
                <a:lnTo>
                  <a:pt x="2507" y="3097"/>
                </a:lnTo>
                <a:lnTo>
                  <a:pt x="2508" y="3080"/>
                </a:lnTo>
                <a:lnTo>
                  <a:pt x="2508" y="3064"/>
                </a:lnTo>
                <a:lnTo>
                  <a:pt x="2508" y="3047"/>
                </a:lnTo>
                <a:lnTo>
                  <a:pt x="2506" y="3029"/>
                </a:lnTo>
                <a:lnTo>
                  <a:pt x="2504" y="3012"/>
                </a:lnTo>
                <a:lnTo>
                  <a:pt x="2500" y="2996"/>
                </a:lnTo>
                <a:lnTo>
                  <a:pt x="2496" y="2980"/>
                </a:lnTo>
                <a:lnTo>
                  <a:pt x="2491" y="2963"/>
                </a:lnTo>
                <a:lnTo>
                  <a:pt x="2486" y="2947"/>
                </a:lnTo>
                <a:lnTo>
                  <a:pt x="2480" y="2931"/>
                </a:lnTo>
                <a:lnTo>
                  <a:pt x="2472" y="2916"/>
                </a:lnTo>
                <a:lnTo>
                  <a:pt x="2466" y="2901"/>
                </a:lnTo>
                <a:lnTo>
                  <a:pt x="2457" y="2886"/>
                </a:lnTo>
                <a:lnTo>
                  <a:pt x="2448" y="2871"/>
                </a:lnTo>
                <a:lnTo>
                  <a:pt x="2439" y="2857"/>
                </a:lnTo>
                <a:lnTo>
                  <a:pt x="2428" y="2844"/>
                </a:lnTo>
                <a:lnTo>
                  <a:pt x="2418" y="2830"/>
                </a:lnTo>
                <a:lnTo>
                  <a:pt x="2405" y="2818"/>
                </a:lnTo>
                <a:lnTo>
                  <a:pt x="2394" y="2806"/>
                </a:lnTo>
                <a:lnTo>
                  <a:pt x="2381" y="2794"/>
                </a:lnTo>
                <a:lnTo>
                  <a:pt x="2368" y="2783"/>
                </a:lnTo>
                <a:lnTo>
                  <a:pt x="2354" y="2773"/>
                </a:lnTo>
                <a:lnTo>
                  <a:pt x="2341" y="2764"/>
                </a:lnTo>
                <a:lnTo>
                  <a:pt x="2326" y="2755"/>
                </a:lnTo>
                <a:lnTo>
                  <a:pt x="2310" y="2747"/>
                </a:lnTo>
                <a:lnTo>
                  <a:pt x="2295" y="2741"/>
                </a:lnTo>
                <a:lnTo>
                  <a:pt x="2279" y="2734"/>
                </a:lnTo>
                <a:lnTo>
                  <a:pt x="2262" y="2728"/>
                </a:lnTo>
                <a:lnTo>
                  <a:pt x="953" y="2333"/>
                </a:lnTo>
                <a:lnTo>
                  <a:pt x="953" y="2333"/>
                </a:lnTo>
                <a:lnTo>
                  <a:pt x="962" y="2304"/>
                </a:lnTo>
                <a:lnTo>
                  <a:pt x="974" y="2270"/>
                </a:lnTo>
                <a:lnTo>
                  <a:pt x="989" y="2231"/>
                </a:lnTo>
                <a:lnTo>
                  <a:pt x="1005" y="2186"/>
                </a:lnTo>
                <a:lnTo>
                  <a:pt x="1026" y="2138"/>
                </a:lnTo>
                <a:lnTo>
                  <a:pt x="1048" y="2087"/>
                </a:lnTo>
                <a:lnTo>
                  <a:pt x="1073" y="2032"/>
                </a:lnTo>
                <a:lnTo>
                  <a:pt x="1099" y="1974"/>
                </a:lnTo>
                <a:lnTo>
                  <a:pt x="1128" y="1915"/>
                </a:lnTo>
                <a:lnTo>
                  <a:pt x="1161" y="1853"/>
                </a:lnTo>
                <a:lnTo>
                  <a:pt x="1194" y="1790"/>
                </a:lnTo>
                <a:lnTo>
                  <a:pt x="1229" y="1726"/>
                </a:lnTo>
                <a:lnTo>
                  <a:pt x="1267" y="1662"/>
                </a:lnTo>
                <a:lnTo>
                  <a:pt x="1306" y="1599"/>
                </a:lnTo>
                <a:lnTo>
                  <a:pt x="1347" y="1535"/>
                </a:lnTo>
                <a:lnTo>
                  <a:pt x="1390" y="1474"/>
                </a:lnTo>
                <a:lnTo>
                  <a:pt x="1307" y="2292"/>
                </a:lnTo>
                <a:lnTo>
                  <a:pt x="1307" y="2292"/>
                </a:lnTo>
                <a:lnTo>
                  <a:pt x="1364" y="2312"/>
                </a:lnTo>
                <a:lnTo>
                  <a:pt x="1420" y="2331"/>
                </a:lnTo>
                <a:lnTo>
                  <a:pt x="1529" y="2365"/>
                </a:lnTo>
                <a:lnTo>
                  <a:pt x="1633" y="2398"/>
                </a:lnTo>
                <a:lnTo>
                  <a:pt x="1731" y="2428"/>
                </a:lnTo>
                <a:lnTo>
                  <a:pt x="1731" y="2428"/>
                </a:lnTo>
                <a:lnTo>
                  <a:pt x="2003" y="2518"/>
                </a:lnTo>
                <a:lnTo>
                  <a:pt x="2110" y="2553"/>
                </a:lnTo>
                <a:lnTo>
                  <a:pt x="2194" y="2579"/>
                </a:lnTo>
                <a:lnTo>
                  <a:pt x="2194" y="2305"/>
                </a:lnTo>
                <a:lnTo>
                  <a:pt x="2194" y="2305"/>
                </a:lnTo>
                <a:lnTo>
                  <a:pt x="2194" y="2298"/>
                </a:lnTo>
                <a:lnTo>
                  <a:pt x="2196" y="2290"/>
                </a:lnTo>
                <a:lnTo>
                  <a:pt x="2199" y="2283"/>
                </a:lnTo>
                <a:lnTo>
                  <a:pt x="2201" y="2275"/>
                </a:lnTo>
                <a:lnTo>
                  <a:pt x="2205" y="2268"/>
                </a:lnTo>
                <a:lnTo>
                  <a:pt x="2210" y="2261"/>
                </a:lnTo>
                <a:lnTo>
                  <a:pt x="2214" y="2255"/>
                </a:lnTo>
                <a:lnTo>
                  <a:pt x="2220" y="2249"/>
                </a:lnTo>
                <a:lnTo>
                  <a:pt x="2225" y="2243"/>
                </a:lnTo>
                <a:lnTo>
                  <a:pt x="2232" y="2239"/>
                </a:lnTo>
                <a:lnTo>
                  <a:pt x="2239" y="2235"/>
                </a:lnTo>
                <a:lnTo>
                  <a:pt x="2246" y="2230"/>
                </a:lnTo>
                <a:lnTo>
                  <a:pt x="2253" y="2228"/>
                </a:lnTo>
                <a:lnTo>
                  <a:pt x="2261" y="2226"/>
                </a:lnTo>
                <a:lnTo>
                  <a:pt x="2268" y="2224"/>
                </a:lnTo>
                <a:lnTo>
                  <a:pt x="2276" y="2223"/>
                </a:lnTo>
                <a:lnTo>
                  <a:pt x="2862" y="2223"/>
                </a:lnTo>
                <a:lnTo>
                  <a:pt x="2862" y="2223"/>
                </a:lnTo>
                <a:lnTo>
                  <a:pt x="2870" y="2224"/>
                </a:lnTo>
                <a:lnTo>
                  <a:pt x="2878" y="2226"/>
                </a:lnTo>
                <a:lnTo>
                  <a:pt x="2886" y="2228"/>
                </a:lnTo>
                <a:lnTo>
                  <a:pt x="2892" y="2230"/>
                </a:lnTo>
                <a:lnTo>
                  <a:pt x="2899" y="2235"/>
                </a:lnTo>
                <a:lnTo>
                  <a:pt x="2906" y="2239"/>
                </a:lnTo>
                <a:lnTo>
                  <a:pt x="2913" y="2243"/>
                </a:lnTo>
                <a:lnTo>
                  <a:pt x="2919" y="2249"/>
                </a:lnTo>
                <a:lnTo>
                  <a:pt x="2925" y="2255"/>
                </a:lnTo>
                <a:lnTo>
                  <a:pt x="2929" y="2261"/>
                </a:lnTo>
                <a:lnTo>
                  <a:pt x="2934" y="2268"/>
                </a:lnTo>
                <a:lnTo>
                  <a:pt x="2937" y="2275"/>
                </a:lnTo>
                <a:lnTo>
                  <a:pt x="2940" y="2283"/>
                </a:lnTo>
                <a:lnTo>
                  <a:pt x="2943" y="2290"/>
                </a:lnTo>
                <a:lnTo>
                  <a:pt x="2944" y="2298"/>
                </a:lnTo>
                <a:lnTo>
                  <a:pt x="2944" y="2305"/>
                </a:lnTo>
                <a:lnTo>
                  <a:pt x="2944" y="2579"/>
                </a:lnTo>
                <a:lnTo>
                  <a:pt x="2944" y="2579"/>
                </a:lnTo>
                <a:lnTo>
                  <a:pt x="3029" y="2553"/>
                </a:lnTo>
                <a:lnTo>
                  <a:pt x="3135" y="2518"/>
                </a:lnTo>
                <a:lnTo>
                  <a:pt x="3409" y="2428"/>
                </a:lnTo>
                <a:lnTo>
                  <a:pt x="3409" y="2428"/>
                </a:lnTo>
                <a:lnTo>
                  <a:pt x="3505" y="2398"/>
                </a:lnTo>
                <a:lnTo>
                  <a:pt x="3610" y="2365"/>
                </a:lnTo>
                <a:lnTo>
                  <a:pt x="3719" y="2331"/>
                </a:lnTo>
                <a:lnTo>
                  <a:pt x="3775" y="2312"/>
                </a:lnTo>
                <a:lnTo>
                  <a:pt x="3831" y="2292"/>
                </a:lnTo>
                <a:lnTo>
                  <a:pt x="3749" y="1474"/>
                </a:lnTo>
                <a:lnTo>
                  <a:pt x="3749" y="1474"/>
                </a:lnTo>
                <a:lnTo>
                  <a:pt x="3790" y="1535"/>
                </a:lnTo>
                <a:lnTo>
                  <a:pt x="3829" y="1599"/>
                </a:lnTo>
                <a:lnTo>
                  <a:pt x="3867" y="1662"/>
                </a:lnTo>
                <a:lnTo>
                  <a:pt x="3903" y="1726"/>
                </a:lnTo>
                <a:lnTo>
                  <a:pt x="3939" y="1790"/>
                </a:lnTo>
                <a:lnTo>
                  <a:pt x="3973" y="1853"/>
                </a:lnTo>
                <a:lnTo>
                  <a:pt x="4004" y="1915"/>
                </a:lnTo>
                <a:lnTo>
                  <a:pt x="4034" y="1974"/>
                </a:lnTo>
                <a:lnTo>
                  <a:pt x="4061" y="2032"/>
                </a:lnTo>
                <a:lnTo>
                  <a:pt x="4087" y="2087"/>
                </a:lnTo>
                <a:lnTo>
                  <a:pt x="4110" y="2138"/>
                </a:lnTo>
                <a:lnTo>
                  <a:pt x="4130" y="2186"/>
                </a:lnTo>
                <a:lnTo>
                  <a:pt x="4149" y="2231"/>
                </a:lnTo>
                <a:lnTo>
                  <a:pt x="4164" y="2270"/>
                </a:lnTo>
                <a:lnTo>
                  <a:pt x="4176" y="2304"/>
                </a:lnTo>
                <a:lnTo>
                  <a:pt x="4185" y="2333"/>
                </a:lnTo>
                <a:lnTo>
                  <a:pt x="2876" y="2728"/>
                </a:lnTo>
                <a:lnTo>
                  <a:pt x="2876" y="2728"/>
                </a:lnTo>
                <a:lnTo>
                  <a:pt x="2860" y="2734"/>
                </a:lnTo>
                <a:lnTo>
                  <a:pt x="2843" y="2740"/>
                </a:lnTo>
                <a:lnTo>
                  <a:pt x="2828" y="2747"/>
                </a:lnTo>
                <a:lnTo>
                  <a:pt x="2813" y="2755"/>
                </a:lnTo>
                <a:lnTo>
                  <a:pt x="2799" y="2763"/>
                </a:lnTo>
                <a:lnTo>
                  <a:pt x="2784" y="2772"/>
                </a:lnTo>
                <a:lnTo>
                  <a:pt x="2771" y="2782"/>
                </a:lnTo>
                <a:lnTo>
                  <a:pt x="2757" y="2792"/>
                </a:lnTo>
                <a:lnTo>
                  <a:pt x="2745" y="2803"/>
                </a:lnTo>
                <a:lnTo>
                  <a:pt x="2733" y="2816"/>
                </a:lnTo>
                <a:lnTo>
                  <a:pt x="2721" y="2828"/>
                </a:lnTo>
                <a:lnTo>
                  <a:pt x="2710" y="2840"/>
                </a:lnTo>
                <a:lnTo>
                  <a:pt x="2700" y="2854"/>
                </a:lnTo>
                <a:lnTo>
                  <a:pt x="2690" y="2867"/>
                </a:lnTo>
                <a:lnTo>
                  <a:pt x="2681" y="2880"/>
                </a:lnTo>
                <a:lnTo>
                  <a:pt x="2673" y="2895"/>
                </a:lnTo>
                <a:lnTo>
                  <a:pt x="2666" y="2911"/>
                </a:lnTo>
                <a:lnTo>
                  <a:pt x="2659" y="2925"/>
                </a:lnTo>
                <a:lnTo>
                  <a:pt x="2652" y="2941"/>
                </a:lnTo>
                <a:lnTo>
                  <a:pt x="2647" y="2958"/>
                </a:lnTo>
                <a:lnTo>
                  <a:pt x="2642" y="2973"/>
                </a:lnTo>
                <a:lnTo>
                  <a:pt x="2638" y="2990"/>
                </a:lnTo>
                <a:lnTo>
                  <a:pt x="2635" y="3007"/>
                </a:lnTo>
                <a:lnTo>
                  <a:pt x="2632" y="3023"/>
                </a:lnTo>
                <a:lnTo>
                  <a:pt x="2631" y="3041"/>
                </a:lnTo>
                <a:lnTo>
                  <a:pt x="2630" y="3058"/>
                </a:lnTo>
                <a:lnTo>
                  <a:pt x="2630" y="3076"/>
                </a:lnTo>
                <a:lnTo>
                  <a:pt x="2631" y="3094"/>
                </a:lnTo>
                <a:lnTo>
                  <a:pt x="2633" y="3112"/>
                </a:lnTo>
                <a:lnTo>
                  <a:pt x="2635" y="3128"/>
                </a:lnTo>
                <a:lnTo>
                  <a:pt x="2640" y="3146"/>
                </a:lnTo>
                <a:lnTo>
                  <a:pt x="2644" y="3165"/>
                </a:lnTo>
                <a:lnTo>
                  <a:pt x="2644" y="3165"/>
                </a:lnTo>
                <a:lnTo>
                  <a:pt x="2650" y="3181"/>
                </a:lnTo>
                <a:lnTo>
                  <a:pt x="2656" y="3197"/>
                </a:lnTo>
                <a:lnTo>
                  <a:pt x="2662" y="3212"/>
                </a:lnTo>
                <a:lnTo>
                  <a:pt x="2670" y="3227"/>
                </a:lnTo>
                <a:lnTo>
                  <a:pt x="2678" y="3241"/>
                </a:lnTo>
                <a:lnTo>
                  <a:pt x="2687" y="3256"/>
                </a:lnTo>
                <a:lnTo>
                  <a:pt x="2697" y="3269"/>
                </a:lnTo>
                <a:lnTo>
                  <a:pt x="2706" y="3282"/>
                </a:lnTo>
                <a:lnTo>
                  <a:pt x="2717" y="3294"/>
                </a:lnTo>
                <a:lnTo>
                  <a:pt x="2728" y="3305"/>
                </a:lnTo>
                <a:lnTo>
                  <a:pt x="2739" y="3316"/>
                </a:lnTo>
                <a:lnTo>
                  <a:pt x="2751" y="3327"/>
                </a:lnTo>
                <a:lnTo>
                  <a:pt x="2763" y="3336"/>
                </a:lnTo>
                <a:lnTo>
                  <a:pt x="2776" y="3346"/>
                </a:lnTo>
                <a:lnTo>
                  <a:pt x="2790" y="3354"/>
                </a:lnTo>
                <a:lnTo>
                  <a:pt x="2803" y="3363"/>
                </a:lnTo>
                <a:lnTo>
                  <a:pt x="2816" y="3370"/>
                </a:lnTo>
                <a:lnTo>
                  <a:pt x="2831" y="3377"/>
                </a:lnTo>
                <a:lnTo>
                  <a:pt x="2845" y="3383"/>
                </a:lnTo>
                <a:lnTo>
                  <a:pt x="2860" y="3388"/>
                </a:lnTo>
                <a:lnTo>
                  <a:pt x="2876" y="3393"/>
                </a:lnTo>
                <a:lnTo>
                  <a:pt x="2891" y="3397"/>
                </a:lnTo>
                <a:lnTo>
                  <a:pt x="2907" y="3400"/>
                </a:lnTo>
                <a:lnTo>
                  <a:pt x="2923" y="3402"/>
                </a:lnTo>
                <a:lnTo>
                  <a:pt x="2938" y="3404"/>
                </a:lnTo>
                <a:lnTo>
                  <a:pt x="2955" y="3406"/>
                </a:lnTo>
                <a:lnTo>
                  <a:pt x="2971" y="3406"/>
                </a:lnTo>
                <a:lnTo>
                  <a:pt x="2987" y="3406"/>
                </a:lnTo>
                <a:lnTo>
                  <a:pt x="3004" y="3404"/>
                </a:lnTo>
                <a:lnTo>
                  <a:pt x="3020" y="3402"/>
                </a:lnTo>
                <a:lnTo>
                  <a:pt x="3037" y="3400"/>
                </a:lnTo>
                <a:lnTo>
                  <a:pt x="3053" y="3397"/>
                </a:lnTo>
                <a:lnTo>
                  <a:pt x="4826" y="2988"/>
                </a:lnTo>
                <a:lnTo>
                  <a:pt x="4826" y="2988"/>
                </a:lnTo>
                <a:lnTo>
                  <a:pt x="4847" y="2981"/>
                </a:lnTo>
                <a:lnTo>
                  <a:pt x="4869" y="2973"/>
                </a:lnTo>
                <a:lnTo>
                  <a:pt x="4889" y="2965"/>
                </a:lnTo>
                <a:lnTo>
                  <a:pt x="4908" y="2955"/>
                </a:lnTo>
                <a:lnTo>
                  <a:pt x="4927" y="2946"/>
                </a:lnTo>
                <a:lnTo>
                  <a:pt x="4945" y="2935"/>
                </a:lnTo>
                <a:lnTo>
                  <a:pt x="4963" y="2924"/>
                </a:lnTo>
                <a:lnTo>
                  <a:pt x="4979" y="2913"/>
                </a:lnTo>
                <a:lnTo>
                  <a:pt x="4995" y="2901"/>
                </a:lnTo>
                <a:lnTo>
                  <a:pt x="5011" y="2888"/>
                </a:lnTo>
                <a:lnTo>
                  <a:pt x="5025" y="2875"/>
                </a:lnTo>
                <a:lnTo>
                  <a:pt x="5039" y="2860"/>
                </a:lnTo>
                <a:lnTo>
                  <a:pt x="5052" y="2846"/>
                </a:lnTo>
                <a:lnTo>
                  <a:pt x="5063" y="2831"/>
                </a:lnTo>
                <a:lnTo>
                  <a:pt x="5075" y="2816"/>
                </a:lnTo>
                <a:lnTo>
                  <a:pt x="5085" y="2800"/>
                </a:lnTo>
                <a:lnTo>
                  <a:pt x="5095" y="2783"/>
                </a:lnTo>
                <a:lnTo>
                  <a:pt x="5104" y="2768"/>
                </a:lnTo>
                <a:lnTo>
                  <a:pt x="5112" y="2750"/>
                </a:lnTo>
                <a:lnTo>
                  <a:pt x="5120" y="2733"/>
                </a:lnTo>
                <a:lnTo>
                  <a:pt x="5127" y="2715"/>
                </a:lnTo>
                <a:lnTo>
                  <a:pt x="5132" y="2697"/>
                </a:lnTo>
                <a:lnTo>
                  <a:pt x="5137" y="2679"/>
                </a:lnTo>
                <a:lnTo>
                  <a:pt x="5141" y="2661"/>
                </a:lnTo>
                <a:lnTo>
                  <a:pt x="5145" y="2642"/>
                </a:lnTo>
                <a:lnTo>
                  <a:pt x="5147" y="2625"/>
                </a:lnTo>
                <a:lnTo>
                  <a:pt x="5148" y="2606"/>
                </a:lnTo>
                <a:lnTo>
                  <a:pt x="5148" y="2587"/>
                </a:lnTo>
                <a:lnTo>
                  <a:pt x="5148" y="2568"/>
                </a:lnTo>
                <a:lnTo>
                  <a:pt x="5146" y="2549"/>
                </a:lnTo>
                <a:lnTo>
                  <a:pt x="5144" y="2530"/>
                </a:lnTo>
                <a:lnTo>
                  <a:pt x="5140" y="2509"/>
                </a:lnTo>
                <a:lnTo>
                  <a:pt x="5140" y="2509"/>
                </a:lnTo>
                <a:close/>
              </a:path>
            </a:pathLst>
          </a:custGeom>
          <a:solidFill xmlns:a="http://schemas.openxmlformats.org/drawingml/2006/main">
            <a:srgbClr val="000000"/>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US" dirty="0"/>
          </a:p>
        </cdr:txBody>
      </cdr:sp>
      <cdr:sp macro="" textlink="">
        <cdr:nvSpPr>
          <cdr:cNvPr id="6" name="Freeform 5">
            <a:extLst xmlns:a="http://schemas.openxmlformats.org/drawingml/2006/main">
              <a:ext uri="{FF2B5EF4-FFF2-40B4-BE49-F238E27FC236}">
                <a16:creationId xmlns:a16="http://schemas.microsoft.com/office/drawing/2014/main" id="{747168A5-4DC5-2946-8DC2-57A0EB3299BE}"/>
              </a:ext>
            </a:extLst>
          </cdr:cNvPr>
          <cdr:cNvSpPr>
            <a:spLocks xmlns:a="http://schemas.openxmlformats.org/drawingml/2006/main"/>
          </cdr:cNvSpPr>
        </cdr:nvSpPr>
        <cdr:spPr bwMode="auto">
          <a:xfrm xmlns:a="http://schemas.openxmlformats.org/drawingml/2006/main">
            <a:off x="-8015" y="-1054"/>
            <a:ext cx="1" cy="1"/>
          </a:xfrm>
          <a:custGeom xmlns:a="http://schemas.openxmlformats.org/drawingml/2006/main">
            <a:avLst/>
            <a:gdLst>
              <a:gd name="T0" fmla="*/ 1175 w 2237"/>
              <a:gd name="T1" fmla="*/ 1 h 2237"/>
              <a:gd name="T2" fmla="*/ 1288 w 2237"/>
              <a:gd name="T3" fmla="*/ 12 h 2237"/>
              <a:gd name="T4" fmla="*/ 1398 w 2237"/>
              <a:gd name="T5" fmla="*/ 35 h 2237"/>
              <a:gd name="T6" fmla="*/ 1503 w 2237"/>
              <a:gd name="T7" fmla="*/ 67 h 2237"/>
              <a:gd name="T8" fmla="*/ 1651 w 2237"/>
              <a:gd name="T9" fmla="*/ 135 h 2237"/>
              <a:gd name="T10" fmla="*/ 1830 w 2237"/>
              <a:gd name="T11" fmla="*/ 255 h 2237"/>
              <a:gd name="T12" fmla="*/ 1981 w 2237"/>
              <a:gd name="T13" fmla="*/ 407 h 2237"/>
              <a:gd name="T14" fmla="*/ 2101 w 2237"/>
              <a:gd name="T15" fmla="*/ 586 h 2237"/>
              <a:gd name="T16" fmla="*/ 2168 w 2237"/>
              <a:gd name="T17" fmla="*/ 734 h 2237"/>
              <a:gd name="T18" fmla="*/ 2201 w 2237"/>
              <a:gd name="T19" fmla="*/ 839 h 2237"/>
              <a:gd name="T20" fmla="*/ 2223 w 2237"/>
              <a:gd name="T21" fmla="*/ 948 h 2237"/>
              <a:gd name="T22" fmla="*/ 2235 w 2237"/>
              <a:gd name="T23" fmla="*/ 1060 h 2237"/>
              <a:gd name="T24" fmla="*/ 2237 w 2237"/>
              <a:gd name="T25" fmla="*/ 1148 h 2237"/>
              <a:gd name="T26" fmla="*/ 2228 w 2237"/>
              <a:gd name="T27" fmla="*/ 1260 h 2237"/>
              <a:gd name="T28" fmla="*/ 2207 w 2237"/>
              <a:gd name="T29" fmla="*/ 1371 h 2237"/>
              <a:gd name="T30" fmla="*/ 2177 w 2237"/>
              <a:gd name="T31" fmla="*/ 1477 h 2237"/>
              <a:gd name="T32" fmla="*/ 2126 w 2237"/>
              <a:gd name="T33" fmla="*/ 1604 h 2237"/>
              <a:gd name="T34" fmla="*/ 2014 w 2237"/>
              <a:gd name="T35" fmla="*/ 1788 h 2237"/>
              <a:gd name="T36" fmla="*/ 1870 w 2237"/>
              <a:gd name="T37" fmla="*/ 1947 h 2237"/>
              <a:gd name="T38" fmla="*/ 1698 w 2237"/>
              <a:gd name="T39" fmla="*/ 2075 h 2237"/>
              <a:gd name="T40" fmla="*/ 1528 w 2237"/>
              <a:gd name="T41" fmla="*/ 2159 h 2237"/>
              <a:gd name="T42" fmla="*/ 1424 w 2237"/>
              <a:gd name="T43" fmla="*/ 2195 h 2237"/>
              <a:gd name="T44" fmla="*/ 1316 w 2237"/>
              <a:gd name="T45" fmla="*/ 2219 h 2237"/>
              <a:gd name="T46" fmla="*/ 1204 w 2237"/>
              <a:gd name="T47" fmla="*/ 2234 h 2237"/>
              <a:gd name="T48" fmla="*/ 1118 w 2237"/>
              <a:gd name="T49" fmla="*/ 2237 h 2237"/>
              <a:gd name="T50" fmla="*/ 1003 w 2237"/>
              <a:gd name="T51" fmla="*/ 2232 h 2237"/>
              <a:gd name="T52" fmla="*/ 893 w 2237"/>
              <a:gd name="T53" fmla="*/ 2215 h 2237"/>
              <a:gd name="T54" fmla="*/ 785 w 2237"/>
              <a:gd name="T55" fmla="*/ 2187 h 2237"/>
              <a:gd name="T56" fmla="*/ 683 w 2237"/>
              <a:gd name="T57" fmla="*/ 2149 h 2237"/>
              <a:gd name="T58" fmla="*/ 493 w 2237"/>
              <a:gd name="T59" fmla="*/ 2046 h 2237"/>
              <a:gd name="T60" fmla="*/ 327 w 2237"/>
              <a:gd name="T61" fmla="*/ 1910 h 2237"/>
              <a:gd name="T62" fmla="*/ 191 w 2237"/>
              <a:gd name="T63" fmla="*/ 1744 h 2237"/>
              <a:gd name="T64" fmla="*/ 87 w 2237"/>
              <a:gd name="T65" fmla="*/ 1553 h 2237"/>
              <a:gd name="T66" fmla="*/ 50 w 2237"/>
              <a:gd name="T67" fmla="*/ 1450 h 2237"/>
              <a:gd name="T68" fmla="*/ 22 w 2237"/>
              <a:gd name="T69" fmla="*/ 1344 h 2237"/>
              <a:gd name="T70" fmla="*/ 6 w 2237"/>
              <a:gd name="T71" fmla="*/ 1233 h 2237"/>
              <a:gd name="T72" fmla="*/ 0 w 2237"/>
              <a:gd name="T73" fmla="*/ 1119 h 2237"/>
              <a:gd name="T74" fmla="*/ 3 w 2237"/>
              <a:gd name="T75" fmla="*/ 1033 h 2237"/>
              <a:gd name="T76" fmla="*/ 17 w 2237"/>
              <a:gd name="T77" fmla="*/ 921 h 2237"/>
              <a:gd name="T78" fmla="*/ 42 w 2237"/>
              <a:gd name="T79" fmla="*/ 812 h 2237"/>
              <a:gd name="T80" fmla="*/ 77 w 2237"/>
              <a:gd name="T81" fmla="*/ 708 h 2237"/>
              <a:gd name="T82" fmla="*/ 162 w 2237"/>
              <a:gd name="T83" fmla="*/ 539 h 2237"/>
              <a:gd name="T84" fmla="*/ 290 w 2237"/>
              <a:gd name="T85" fmla="*/ 367 h 2237"/>
              <a:gd name="T86" fmla="*/ 449 w 2237"/>
              <a:gd name="T87" fmla="*/ 222 h 2237"/>
              <a:gd name="T88" fmla="*/ 633 w 2237"/>
              <a:gd name="T89" fmla="*/ 110 h 2237"/>
              <a:gd name="T90" fmla="*/ 760 w 2237"/>
              <a:gd name="T91" fmla="*/ 58 h 2237"/>
              <a:gd name="T92" fmla="*/ 866 w 2237"/>
              <a:gd name="T93" fmla="*/ 28 h 2237"/>
              <a:gd name="T94" fmla="*/ 975 w 2237"/>
              <a:gd name="T95" fmla="*/ 9 h 2237"/>
              <a:gd name="T96" fmla="*/ 1089 w 2237"/>
              <a:gd name="T97" fmla="*/ 0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37" h="2237">
                <a:moveTo>
                  <a:pt x="1118" y="0"/>
                </a:moveTo>
                <a:lnTo>
                  <a:pt x="1118" y="0"/>
                </a:lnTo>
                <a:lnTo>
                  <a:pt x="1147" y="0"/>
                </a:lnTo>
                <a:lnTo>
                  <a:pt x="1175" y="1"/>
                </a:lnTo>
                <a:lnTo>
                  <a:pt x="1204" y="3"/>
                </a:lnTo>
                <a:lnTo>
                  <a:pt x="1232" y="6"/>
                </a:lnTo>
                <a:lnTo>
                  <a:pt x="1260" y="9"/>
                </a:lnTo>
                <a:lnTo>
                  <a:pt x="1288" y="12"/>
                </a:lnTo>
                <a:lnTo>
                  <a:pt x="1316" y="17"/>
                </a:lnTo>
                <a:lnTo>
                  <a:pt x="1344" y="22"/>
                </a:lnTo>
                <a:lnTo>
                  <a:pt x="1371" y="28"/>
                </a:lnTo>
                <a:lnTo>
                  <a:pt x="1398" y="35"/>
                </a:lnTo>
                <a:lnTo>
                  <a:pt x="1424" y="42"/>
                </a:lnTo>
                <a:lnTo>
                  <a:pt x="1451" y="50"/>
                </a:lnTo>
                <a:lnTo>
                  <a:pt x="1477" y="58"/>
                </a:lnTo>
                <a:lnTo>
                  <a:pt x="1503" y="67"/>
                </a:lnTo>
                <a:lnTo>
                  <a:pt x="1528" y="77"/>
                </a:lnTo>
                <a:lnTo>
                  <a:pt x="1554" y="87"/>
                </a:lnTo>
                <a:lnTo>
                  <a:pt x="1603" y="110"/>
                </a:lnTo>
                <a:lnTo>
                  <a:pt x="1651" y="135"/>
                </a:lnTo>
                <a:lnTo>
                  <a:pt x="1698" y="162"/>
                </a:lnTo>
                <a:lnTo>
                  <a:pt x="1744" y="191"/>
                </a:lnTo>
                <a:lnTo>
                  <a:pt x="1787" y="222"/>
                </a:lnTo>
                <a:lnTo>
                  <a:pt x="1830" y="255"/>
                </a:lnTo>
                <a:lnTo>
                  <a:pt x="1870" y="291"/>
                </a:lnTo>
                <a:lnTo>
                  <a:pt x="1909" y="327"/>
                </a:lnTo>
                <a:lnTo>
                  <a:pt x="1946" y="367"/>
                </a:lnTo>
                <a:lnTo>
                  <a:pt x="1981" y="407"/>
                </a:lnTo>
                <a:lnTo>
                  <a:pt x="2014" y="449"/>
                </a:lnTo>
                <a:lnTo>
                  <a:pt x="2046" y="493"/>
                </a:lnTo>
                <a:lnTo>
                  <a:pt x="2075" y="539"/>
                </a:lnTo>
                <a:lnTo>
                  <a:pt x="2101" y="586"/>
                </a:lnTo>
                <a:lnTo>
                  <a:pt x="2126" y="634"/>
                </a:lnTo>
                <a:lnTo>
                  <a:pt x="2148" y="683"/>
                </a:lnTo>
                <a:lnTo>
                  <a:pt x="2158" y="708"/>
                </a:lnTo>
                <a:lnTo>
                  <a:pt x="2168" y="734"/>
                </a:lnTo>
                <a:lnTo>
                  <a:pt x="2177" y="760"/>
                </a:lnTo>
                <a:lnTo>
                  <a:pt x="2186" y="786"/>
                </a:lnTo>
                <a:lnTo>
                  <a:pt x="2194" y="812"/>
                </a:lnTo>
                <a:lnTo>
                  <a:pt x="2201" y="839"/>
                </a:lnTo>
                <a:lnTo>
                  <a:pt x="2207" y="866"/>
                </a:lnTo>
                <a:lnTo>
                  <a:pt x="2214" y="893"/>
                </a:lnTo>
                <a:lnTo>
                  <a:pt x="2219" y="921"/>
                </a:lnTo>
                <a:lnTo>
                  <a:pt x="2223" y="948"/>
                </a:lnTo>
                <a:lnTo>
                  <a:pt x="2228" y="976"/>
                </a:lnTo>
                <a:lnTo>
                  <a:pt x="2231" y="1003"/>
                </a:lnTo>
                <a:lnTo>
                  <a:pt x="2233" y="1033"/>
                </a:lnTo>
                <a:lnTo>
                  <a:pt x="2235" y="1060"/>
                </a:lnTo>
                <a:lnTo>
                  <a:pt x="2237" y="1089"/>
                </a:lnTo>
                <a:lnTo>
                  <a:pt x="2237" y="1119"/>
                </a:lnTo>
                <a:lnTo>
                  <a:pt x="2237" y="1119"/>
                </a:lnTo>
                <a:lnTo>
                  <a:pt x="2237" y="1148"/>
                </a:lnTo>
                <a:lnTo>
                  <a:pt x="2235" y="1176"/>
                </a:lnTo>
                <a:lnTo>
                  <a:pt x="2233" y="1205"/>
                </a:lnTo>
                <a:lnTo>
                  <a:pt x="2231" y="1233"/>
                </a:lnTo>
                <a:lnTo>
                  <a:pt x="2228" y="1260"/>
                </a:lnTo>
                <a:lnTo>
                  <a:pt x="2223" y="1288"/>
                </a:lnTo>
                <a:lnTo>
                  <a:pt x="2219" y="1316"/>
                </a:lnTo>
                <a:lnTo>
                  <a:pt x="2214" y="1344"/>
                </a:lnTo>
                <a:lnTo>
                  <a:pt x="2207" y="1371"/>
                </a:lnTo>
                <a:lnTo>
                  <a:pt x="2201" y="1398"/>
                </a:lnTo>
                <a:lnTo>
                  <a:pt x="2194" y="1425"/>
                </a:lnTo>
                <a:lnTo>
                  <a:pt x="2186" y="1450"/>
                </a:lnTo>
                <a:lnTo>
                  <a:pt x="2177" y="1477"/>
                </a:lnTo>
                <a:lnTo>
                  <a:pt x="2168" y="1503"/>
                </a:lnTo>
                <a:lnTo>
                  <a:pt x="2158" y="1529"/>
                </a:lnTo>
                <a:lnTo>
                  <a:pt x="2148" y="1553"/>
                </a:lnTo>
                <a:lnTo>
                  <a:pt x="2126" y="1604"/>
                </a:lnTo>
                <a:lnTo>
                  <a:pt x="2101" y="1652"/>
                </a:lnTo>
                <a:lnTo>
                  <a:pt x="2075" y="1698"/>
                </a:lnTo>
                <a:lnTo>
                  <a:pt x="2046" y="1744"/>
                </a:lnTo>
                <a:lnTo>
                  <a:pt x="2014" y="1788"/>
                </a:lnTo>
                <a:lnTo>
                  <a:pt x="1981" y="1830"/>
                </a:lnTo>
                <a:lnTo>
                  <a:pt x="1946" y="1871"/>
                </a:lnTo>
                <a:lnTo>
                  <a:pt x="1909" y="1910"/>
                </a:lnTo>
                <a:lnTo>
                  <a:pt x="1870" y="1947"/>
                </a:lnTo>
                <a:lnTo>
                  <a:pt x="1830" y="1981"/>
                </a:lnTo>
                <a:lnTo>
                  <a:pt x="1787" y="2015"/>
                </a:lnTo>
                <a:lnTo>
                  <a:pt x="1744" y="2046"/>
                </a:lnTo>
                <a:lnTo>
                  <a:pt x="1698" y="2075"/>
                </a:lnTo>
                <a:lnTo>
                  <a:pt x="1651" y="2102"/>
                </a:lnTo>
                <a:lnTo>
                  <a:pt x="1603" y="2126"/>
                </a:lnTo>
                <a:lnTo>
                  <a:pt x="1554" y="2149"/>
                </a:lnTo>
                <a:lnTo>
                  <a:pt x="1528" y="2159"/>
                </a:lnTo>
                <a:lnTo>
                  <a:pt x="1503" y="2169"/>
                </a:lnTo>
                <a:lnTo>
                  <a:pt x="1477" y="2178"/>
                </a:lnTo>
                <a:lnTo>
                  <a:pt x="1451" y="2187"/>
                </a:lnTo>
                <a:lnTo>
                  <a:pt x="1424" y="2195"/>
                </a:lnTo>
                <a:lnTo>
                  <a:pt x="1398" y="2201"/>
                </a:lnTo>
                <a:lnTo>
                  <a:pt x="1371" y="2208"/>
                </a:lnTo>
                <a:lnTo>
                  <a:pt x="1344" y="2215"/>
                </a:lnTo>
                <a:lnTo>
                  <a:pt x="1316" y="2219"/>
                </a:lnTo>
                <a:lnTo>
                  <a:pt x="1288" y="2224"/>
                </a:lnTo>
                <a:lnTo>
                  <a:pt x="1260" y="2228"/>
                </a:lnTo>
                <a:lnTo>
                  <a:pt x="1232" y="2232"/>
                </a:lnTo>
                <a:lnTo>
                  <a:pt x="1204" y="2234"/>
                </a:lnTo>
                <a:lnTo>
                  <a:pt x="1175" y="2236"/>
                </a:lnTo>
                <a:lnTo>
                  <a:pt x="1147" y="2237"/>
                </a:lnTo>
                <a:lnTo>
                  <a:pt x="1118" y="2237"/>
                </a:lnTo>
                <a:lnTo>
                  <a:pt x="1118" y="2237"/>
                </a:lnTo>
                <a:lnTo>
                  <a:pt x="1089" y="2237"/>
                </a:lnTo>
                <a:lnTo>
                  <a:pt x="1060" y="2236"/>
                </a:lnTo>
                <a:lnTo>
                  <a:pt x="1032" y="2234"/>
                </a:lnTo>
                <a:lnTo>
                  <a:pt x="1003" y="2232"/>
                </a:lnTo>
                <a:lnTo>
                  <a:pt x="975" y="2228"/>
                </a:lnTo>
                <a:lnTo>
                  <a:pt x="947" y="2224"/>
                </a:lnTo>
                <a:lnTo>
                  <a:pt x="920" y="2219"/>
                </a:lnTo>
                <a:lnTo>
                  <a:pt x="893" y="2215"/>
                </a:lnTo>
                <a:lnTo>
                  <a:pt x="866" y="2208"/>
                </a:lnTo>
                <a:lnTo>
                  <a:pt x="839" y="2201"/>
                </a:lnTo>
                <a:lnTo>
                  <a:pt x="812" y="2195"/>
                </a:lnTo>
                <a:lnTo>
                  <a:pt x="785" y="2187"/>
                </a:lnTo>
                <a:lnTo>
                  <a:pt x="760" y="2178"/>
                </a:lnTo>
                <a:lnTo>
                  <a:pt x="734" y="2169"/>
                </a:lnTo>
                <a:lnTo>
                  <a:pt x="708" y="2159"/>
                </a:lnTo>
                <a:lnTo>
                  <a:pt x="683" y="2149"/>
                </a:lnTo>
                <a:lnTo>
                  <a:pt x="633" y="2126"/>
                </a:lnTo>
                <a:lnTo>
                  <a:pt x="585" y="2102"/>
                </a:lnTo>
                <a:lnTo>
                  <a:pt x="538" y="2075"/>
                </a:lnTo>
                <a:lnTo>
                  <a:pt x="493" y="2046"/>
                </a:lnTo>
                <a:lnTo>
                  <a:pt x="449" y="2015"/>
                </a:lnTo>
                <a:lnTo>
                  <a:pt x="407" y="1981"/>
                </a:lnTo>
                <a:lnTo>
                  <a:pt x="366" y="1947"/>
                </a:lnTo>
                <a:lnTo>
                  <a:pt x="327" y="1910"/>
                </a:lnTo>
                <a:lnTo>
                  <a:pt x="290" y="1871"/>
                </a:lnTo>
                <a:lnTo>
                  <a:pt x="255" y="1830"/>
                </a:lnTo>
                <a:lnTo>
                  <a:pt x="222" y="1788"/>
                </a:lnTo>
                <a:lnTo>
                  <a:pt x="191" y="1744"/>
                </a:lnTo>
                <a:lnTo>
                  <a:pt x="162" y="1698"/>
                </a:lnTo>
                <a:lnTo>
                  <a:pt x="135" y="1652"/>
                </a:lnTo>
                <a:lnTo>
                  <a:pt x="109" y="1604"/>
                </a:lnTo>
                <a:lnTo>
                  <a:pt x="87" y="1553"/>
                </a:lnTo>
                <a:lnTo>
                  <a:pt x="77" y="1529"/>
                </a:lnTo>
                <a:lnTo>
                  <a:pt x="67" y="1503"/>
                </a:lnTo>
                <a:lnTo>
                  <a:pt x="58" y="1477"/>
                </a:lnTo>
                <a:lnTo>
                  <a:pt x="50" y="1450"/>
                </a:lnTo>
                <a:lnTo>
                  <a:pt x="42" y="1425"/>
                </a:lnTo>
                <a:lnTo>
                  <a:pt x="35" y="1398"/>
                </a:lnTo>
                <a:lnTo>
                  <a:pt x="28" y="1371"/>
                </a:lnTo>
                <a:lnTo>
                  <a:pt x="22" y="1344"/>
                </a:lnTo>
                <a:lnTo>
                  <a:pt x="17" y="1316"/>
                </a:lnTo>
                <a:lnTo>
                  <a:pt x="12" y="1288"/>
                </a:lnTo>
                <a:lnTo>
                  <a:pt x="9" y="1260"/>
                </a:lnTo>
                <a:lnTo>
                  <a:pt x="6" y="1233"/>
                </a:lnTo>
                <a:lnTo>
                  <a:pt x="3" y="1205"/>
                </a:lnTo>
                <a:lnTo>
                  <a:pt x="1" y="1176"/>
                </a:lnTo>
                <a:lnTo>
                  <a:pt x="0" y="1148"/>
                </a:lnTo>
                <a:lnTo>
                  <a:pt x="0" y="1119"/>
                </a:lnTo>
                <a:lnTo>
                  <a:pt x="0" y="1119"/>
                </a:lnTo>
                <a:lnTo>
                  <a:pt x="0" y="1089"/>
                </a:lnTo>
                <a:lnTo>
                  <a:pt x="1" y="1060"/>
                </a:lnTo>
                <a:lnTo>
                  <a:pt x="3" y="1033"/>
                </a:lnTo>
                <a:lnTo>
                  <a:pt x="6" y="1003"/>
                </a:lnTo>
                <a:lnTo>
                  <a:pt x="9" y="976"/>
                </a:lnTo>
                <a:lnTo>
                  <a:pt x="12" y="948"/>
                </a:lnTo>
                <a:lnTo>
                  <a:pt x="17" y="921"/>
                </a:lnTo>
                <a:lnTo>
                  <a:pt x="22" y="893"/>
                </a:lnTo>
                <a:lnTo>
                  <a:pt x="28" y="866"/>
                </a:lnTo>
                <a:lnTo>
                  <a:pt x="35" y="839"/>
                </a:lnTo>
                <a:lnTo>
                  <a:pt x="42" y="812"/>
                </a:lnTo>
                <a:lnTo>
                  <a:pt x="50" y="786"/>
                </a:lnTo>
                <a:lnTo>
                  <a:pt x="58" y="760"/>
                </a:lnTo>
                <a:lnTo>
                  <a:pt x="67" y="734"/>
                </a:lnTo>
                <a:lnTo>
                  <a:pt x="77" y="708"/>
                </a:lnTo>
                <a:lnTo>
                  <a:pt x="87" y="683"/>
                </a:lnTo>
                <a:lnTo>
                  <a:pt x="109" y="634"/>
                </a:lnTo>
                <a:lnTo>
                  <a:pt x="135" y="586"/>
                </a:lnTo>
                <a:lnTo>
                  <a:pt x="162" y="539"/>
                </a:lnTo>
                <a:lnTo>
                  <a:pt x="191" y="493"/>
                </a:lnTo>
                <a:lnTo>
                  <a:pt x="222" y="449"/>
                </a:lnTo>
                <a:lnTo>
                  <a:pt x="255" y="407"/>
                </a:lnTo>
                <a:lnTo>
                  <a:pt x="290" y="367"/>
                </a:lnTo>
                <a:lnTo>
                  <a:pt x="327" y="327"/>
                </a:lnTo>
                <a:lnTo>
                  <a:pt x="366" y="291"/>
                </a:lnTo>
                <a:lnTo>
                  <a:pt x="407" y="255"/>
                </a:lnTo>
                <a:lnTo>
                  <a:pt x="449" y="222"/>
                </a:lnTo>
                <a:lnTo>
                  <a:pt x="493" y="191"/>
                </a:lnTo>
                <a:lnTo>
                  <a:pt x="538" y="162"/>
                </a:lnTo>
                <a:lnTo>
                  <a:pt x="585" y="135"/>
                </a:lnTo>
                <a:lnTo>
                  <a:pt x="633" y="110"/>
                </a:lnTo>
                <a:lnTo>
                  <a:pt x="683" y="87"/>
                </a:lnTo>
                <a:lnTo>
                  <a:pt x="708" y="77"/>
                </a:lnTo>
                <a:lnTo>
                  <a:pt x="734" y="67"/>
                </a:lnTo>
                <a:lnTo>
                  <a:pt x="760" y="58"/>
                </a:lnTo>
                <a:lnTo>
                  <a:pt x="785" y="50"/>
                </a:lnTo>
                <a:lnTo>
                  <a:pt x="812" y="42"/>
                </a:lnTo>
                <a:lnTo>
                  <a:pt x="839" y="35"/>
                </a:lnTo>
                <a:lnTo>
                  <a:pt x="866" y="28"/>
                </a:lnTo>
                <a:lnTo>
                  <a:pt x="893" y="22"/>
                </a:lnTo>
                <a:lnTo>
                  <a:pt x="920" y="17"/>
                </a:lnTo>
                <a:lnTo>
                  <a:pt x="947" y="12"/>
                </a:lnTo>
                <a:lnTo>
                  <a:pt x="975" y="9"/>
                </a:lnTo>
                <a:lnTo>
                  <a:pt x="1003" y="6"/>
                </a:lnTo>
                <a:lnTo>
                  <a:pt x="1032" y="3"/>
                </a:lnTo>
                <a:lnTo>
                  <a:pt x="1060" y="1"/>
                </a:lnTo>
                <a:lnTo>
                  <a:pt x="1089" y="0"/>
                </a:lnTo>
                <a:lnTo>
                  <a:pt x="1118" y="0"/>
                </a:lnTo>
                <a:lnTo>
                  <a:pt x="1118" y="0"/>
                </a:lnTo>
                <a:close/>
              </a:path>
            </a:pathLst>
          </a:custGeom>
          <a:solidFill xmlns:a="http://schemas.openxmlformats.org/drawingml/2006/main">
            <a:srgbClr val="000000"/>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US" dirty="0"/>
          </a:p>
        </cdr:txBody>
      </cdr:sp>
      <cdr:sp macro="" textlink="">
        <cdr:nvSpPr>
          <cdr:cNvPr id="7" name="Freeform 6">
            <a:extLst xmlns:a="http://schemas.openxmlformats.org/drawingml/2006/main">
              <a:ext uri="{FF2B5EF4-FFF2-40B4-BE49-F238E27FC236}">
                <a16:creationId xmlns:a16="http://schemas.microsoft.com/office/drawing/2014/main" id="{B570EE81-0157-2745-8551-440FDD3A6166}"/>
              </a:ext>
            </a:extLst>
          </cdr:cNvPr>
          <cdr:cNvSpPr>
            <a:spLocks xmlns:a="http://schemas.openxmlformats.org/drawingml/2006/main"/>
          </cdr:cNvSpPr>
        </cdr:nvSpPr>
        <cdr:spPr bwMode="auto">
          <a:xfrm xmlns:a="http://schemas.openxmlformats.org/drawingml/2006/main">
            <a:off x="-8014" y="-1052"/>
            <a:ext cx="0" cy="0"/>
          </a:xfrm>
          <a:custGeom xmlns:a="http://schemas.openxmlformats.org/drawingml/2006/main">
            <a:avLst/>
            <a:gdLst>
              <a:gd name="T0" fmla="*/ 69 w 178"/>
              <a:gd name="T1" fmla="*/ 0 h 136"/>
              <a:gd name="T2" fmla="*/ 69 w 178"/>
              <a:gd name="T3" fmla="*/ 0 h 136"/>
              <a:gd name="T4" fmla="*/ 54 w 178"/>
              <a:gd name="T5" fmla="*/ 1 h 136"/>
              <a:gd name="T6" fmla="*/ 41 w 178"/>
              <a:gd name="T7" fmla="*/ 5 h 136"/>
              <a:gd name="T8" fmla="*/ 35 w 178"/>
              <a:gd name="T9" fmla="*/ 7 h 136"/>
              <a:gd name="T10" fmla="*/ 29 w 178"/>
              <a:gd name="T11" fmla="*/ 11 h 136"/>
              <a:gd name="T12" fmla="*/ 24 w 178"/>
              <a:gd name="T13" fmla="*/ 14 h 136"/>
              <a:gd name="T14" fmla="*/ 19 w 178"/>
              <a:gd name="T15" fmla="*/ 19 h 136"/>
              <a:gd name="T16" fmla="*/ 15 w 178"/>
              <a:gd name="T17" fmla="*/ 23 h 136"/>
              <a:gd name="T18" fmla="*/ 11 w 178"/>
              <a:gd name="T19" fmla="*/ 29 h 136"/>
              <a:gd name="T20" fmla="*/ 8 w 178"/>
              <a:gd name="T21" fmla="*/ 34 h 136"/>
              <a:gd name="T22" fmla="*/ 6 w 178"/>
              <a:gd name="T23" fmla="*/ 40 h 136"/>
              <a:gd name="T24" fmla="*/ 2 w 178"/>
              <a:gd name="T25" fmla="*/ 53 h 136"/>
              <a:gd name="T26" fmla="*/ 0 w 178"/>
              <a:gd name="T27" fmla="*/ 68 h 136"/>
              <a:gd name="T28" fmla="*/ 0 w 178"/>
              <a:gd name="T29" fmla="*/ 68 h 136"/>
              <a:gd name="T30" fmla="*/ 2 w 178"/>
              <a:gd name="T31" fmla="*/ 82 h 136"/>
              <a:gd name="T32" fmla="*/ 6 w 178"/>
              <a:gd name="T33" fmla="*/ 96 h 136"/>
              <a:gd name="T34" fmla="*/ 8 w 178"/>
              <a:gd name="T35" fmla="*/ 102 h 136"/>
              <a:gd name="T36" fmla="*/ 11 w 178"/>
              <a:gd name="T37" fmla="*/ 108 h 136"/>
              <a:gd name="T38" fmla="*/ 15 w 178"/>
              <a:gd name="T39" fmla="*/ 112 h 136"/>
              <a:gd name="T40" fmla="*/ 19 w 178"/>
              <a:gd name="T41" fmla="*/ 117 h 136"/>
              <a:gd name="T42" fmla="*/ 24 w 178"/>
              <a:gd name="T43" fmla="*/ 121 h 136"/>
              <a:gd name="T44" fmla="*/ 29 w 178"/>
              <a:gd name="T45" fmla="*/ 126 h 136"/>
              <a:gd name="T46" fmla="*/ 35 w 178"/>
              <a:gd name="T47" fmla="*/ 128 h 136"/>
              <a:gd name="T48" fmla="*/ 41 w 178"/>
              <a:gd name="T49" fmla="*/ 131 h 136"/>
              <a:gd name="T50" fmla="*/ 54 w 178"/>
              <a:gd name="T51" fmla="*/ 135 h 136"/>
              <a:gd name="T52" fmla="*/ 69 w 178"/>
              <a:gd name="T53" fmla="*/ 136 h 136"/>
              <a:gd name="T54" fmla="*/ 110 w 178"/>
              <a:gd name="T55" fmla="*/ 136 h 136"/>
              <a:gd name="T56" fmla="*/ 110 w 178"/>
              <a:gd name="T57" fmla="*/ 136 h 136"/>
              <a:gd name="T58" fmla="*/ 124 w 178"/>
              <a:gd name="T59" fmla="*/ 135 h 136"/>
              <a:gd name="T60" fmla="*/ 138 w 178"/>
              <a:gd name="T61" fmla="*/ 131 h 136"/>
              <a:gd name="T62" fmla="*/ 144 w 178"/>
              <a:gd name="T63" fmla="*/ 128 h 136"/>
              <a:gd name="T64" fmla="*/ 150 w 178"/>
              <a:gd name="T65" fmla="*/ 126 h 136"/>
              <a:gd name="T66" fmla="*/ 154 w 178"/>
              <a:gd name="T67" fmla="*/ 121 h 136"/>
              <a:gd name="T68" fmla="*/ 159 w 178"/>
              <a:gd name="T69" fmla="*/ 117 h 136"/>
              <a:gd name="T70" fmla="*/ 163 w 178"/>
              <a:gd name="T71" fmla="*/ 112 h 136"/>
              <a:gd name="T72" fmla="*/ 168 w 178"/>
              <a:gd name="T73" fmla="*/ 108 h 136"/>
              <a:gd name="T74" fmla="*/ 170 w 178"/>
              <a:gd name="T75" fmla="*/ 102 h 136"/>
              <a:gd name="T76" fmla="*/ 173 w 178"/>
              <a:gd name="T77" fmla="*/ 96 h 136"/>
              <a:gd name="T78" fmla="*/ 177 w 178"/>
              <a:gd name="T79" fmla="*/ 82 h 136"/>
              <a:gd name="T80" fmla="*/ 178 w 178"/>
              <a:gd name="T81" fmla="*/ 68 h 136"/>
              <a:gd name="T82" fmla="*/ 178 w 178"/>
              <a:gd name="T83" fmla="*/ 68 h 136"/>
              <a:gd name="T84" fmla="*/ 177 w 178"/>
              <a:gd name="T85" fmla="*/ 53 h 136"/>
              <a:gd name="T86" fmla="*/ 173 w 178"/>
              <a:gd name="T87" fmla="*/ 40 h 136"/>
              <a:gd name="T88" fmla="*/ 170 w 178"/>
              <a:gd name="T89" fmla="*/ 34 h 136"/>
              <a:gd name="T90" fmla="*/ 168 w 178"/>
              <a:gd name="T91" fmla="*/ 29 h 136"/>
              <a:gd name="T92" fmla="*/ 163 w 178"/>
              <a:gd name="T93" fmla="*/ 23 h 136"/>
              <a:gd name="T94" fmla="*/ 159 w 178"/>
              <a:gd name="T95" fmla="*/ 19 h 136"/>
              <a:gd name="T96" fmla="*/ 154 w 178"/>
              <a:gd name="T97" fmla="*/ 14 h 136"/>
              <a:gd name="T98" fmla="*/ 150 w 178"/>
              <a:gd name="T99" fmla="*/ 11 h 136"/>
              <a:gd name="T100" fmla="*/ 144 w 178"/>
              <a:gd name="T101" fmla="*/ 7 h 136"/>
              <a:gd name="T102" fmla="*/ 138 w 178"/>
              <a:gd name="T103" fmla="*/ 5 h 136"/>
              <a:gd name="T104" fmla="*/ 124 w 178"/>
              <a:gd name="T105" fmla="*/ 1 h 136"/>
              <a:gd name="T106" fmla="*/ 110 w 178"/>
              <a:gd name="T107" fmla="*/ 0 h 136"/>
              <a:gd name="T108" fmla="*/ 69 w 178"/>
              <a:gd name="T10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8" h="136">
                <a:moveTo>
                  <a:pt x="69" y="0"/>
                </a:moveTo>
                <a:lnTo>
                  <a:pt x="69" y="0"/>
                </a:lnTo>
                <a:lnTo>
                  <a:pt x="54" y="1"/>
                </a:lnTo>
                <a:lnTo>
                  <a:pt x="41" y="5"/>
                </a:lnTo>
                <a:lnTo>
                  <a:pt x="35" y="7"/>
                </a:lnTo>
                <a:lnTo>
                  <a:pt x="29" y="11"/>
                </a:lnTo>
                <a:lnTo>
                  <a:pt x="24" y="14"/>
                </a:lnTo>
                <a:lnTo>
                  <a:pt x="19" y="19"/>
                </a:lnTo>
                <a:lnTo>
                  <a:pt x="15" y="23"/>
                </a:lnTo>
                <a:lnTo>
                  <a:pt x="11" y="29"/>
                </a:lnTo>
                <a:lnTo>
                  <a:pt x="8" y="34"/>
                </a:lnTo>
                <a:lnTo>
                  <a:pt x="6" y="40"/>
                </a:lnTo>
                <a:lnTo>
                  <a:pt x="2" y="53"/>
                </a:lnTo>
                <a:lnTo>
                  <a:pt x="0" y="68"/>
                </a:lnTo>
                <a:lnTo>
                  <a:pt x="0" y="68"/>
                </a:lnTo>
                <a:lnTo>
                  <a:pt x="2" y="82"/>
                </a:lnTo>
                <a:lnTo>
                  <a:pt x="6" y="96"/>
                </a:lnTo>
                <a:lnTo>
                  <a:pt x="8" y="102"/>
                </a:lnTo>
                <a:lnTo>
                  <a:pt x="11" y="108"/>
                </a:lnTo>
                <a:lnTo>
                  <a:pt x="15" y="112"/>
                </a:lnTo>
                <a:lnTo>
                  <a:pt x="19" y="117"/>
                </a:lnTo>
                <a:lnTo>
                  <a:pt x="24" y="121"/>
                </a:lnTo>
                <a:lnTo>
                  <a:pt x="29" y="126"/>
                </a:lnTo>
                <a:lnTo>
                  <a:pt x="35" y="128"/>
                </a:lnTo>
                <a:lnTo>
                  <a:pt x="41" y="131"/>
                </a:lnTo>
                <a:lnTo>
                  <a:pt x="54" y="135"/>
                </a:lnTo>
                <a:lnTo>
                  <a:pt x="69" y="136"/>
                </a:lnTo>
                <a:lnTo>
                  <a:pt x="110" y="136"/>
                </a:lnTo>
                <a:lnTo>
                  <a:pt x="110" y="136"/>
                </a:lnTo>
                <a:lnTo>
                  <a:pt x="124" y="135"/>
                </a:lnTo>
                <a:lnTo>
                  <a:pt x="138" y="131"/>
                </a:lnTo>
                <a:lnTo>
                  <a:pt x="144" y="128"/>
                </a:lnTo>
                <a:lnTo>
                  <a:pt x="150" y="126"/>
                </a:lnTo>
                <a:lnTo>
                  <a:pt x="154" y="121"/>
                </a:lnTo>
                <a:lnTo>
                  <a:pt x="159" y="117"/>
                </a:lnTo>
                <a:lnTo>
                  <a:pt x="163" y="112"/>
                </a:lnTo>
                <a:lnTo>
                  <a:pt x="168" y="108"/>
                </a:lnTo>
                <a:lnTo>
                  <a:pt x="170" y="102"/>
                </a:lnTo>
                <a:lnTo>
                  <a:pt x="173" y="96"/>
                </a:lnTo>
                <a:lnTo>
                  <a:pt x="177" y="82"/>
                </a:lnTo>
                <a:lnTo>
                  <a:pt x="178" y="68"/>
                </a:lnTo>
                <a:lnTo>
                  <a:pt x="178" y="68"/>
                </a:lnTo>
                <a:lnTo>
                  <a:pt x="177" y="53"/>
                </a:lnTo>
                <a:lnTo>
                  <a:pt x="173" y="40"/>
                </a:lnTo>
                <a:lnTo>
                  <a:pt x="170" y="34"/>
                </a:lnTo>
                <a:lnTo>
                  <a:pt x="168" y="29"/>
                </a:lnTo>
                <a:lnTo>
                  <a:pt x="163" y="23"/>
                </a:lnTo>
                <a:lnTo>
                  <a:pt x="159" y="19"/>
                </a:lnTo>
                <a:lnTo>
                  <a:pt x="154" y="14"/>
                </a:lnTo>
                <a:lnTo>
                  <a:pt x="150" y="11"/>
                </a:lnTo>
                <a:lnTo>
                  <a:pt x="144" y="7"/>
                </a:lnTo>
                <a:lnTo>
                  <a:pt x="138" y="5"/>
                </a:lnTo>
                <a:lnTo>
                  <a:pt x="124" y="1"/>
                </a:lnTo>
                <a:lnTo>
                  <a:pt x="110" y="0"/>
                </a:lnTo>
                <a:lnTo>
                  <a:pt x="69" y="0"/>
                </a:lnTo>
                <a:close/>
              </a:path>
            </a:pathLst>
          </a:custGeom>
          <a:solidFill xmlns:a="http://schemas.openxmlformats.org/drawingml/2006/main">
            <a:srgbClr val="000000"/>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endParaRPr lang="en-US" dirty="0"/>
          </a:p>
        </cdr:txBody>
      </cdr: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DF66E6-3521-8A49-A191-FB89D4810A6D}" type="datetimeFigureOut">
              <a:rPr lang="en-US" smtClean="0"/>
              <a:t>11/11/24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BCB285-9BE3-964A-B06F-9B0AAE009B67}" type="slidenum">
              <a:rPr lang="en-US" smtClean="0"/>
              <a:t>‹#›</a:t>
            </a:fld>
            <a:endParaRPr lang="en-US"/>
          </a:p>
        </p:txBody>
      </p:sp>
    </p:spTree>
    <p:extLst>
      <p:ext uri="{BB962C8B-B14F-4D97-AF65-F5344CB8AC3E}">
        <p14:creationId xmlns:p14="http://schemas.microsoft.com/office/powerpoint/2010/main" val="65249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1</a:t>
            </a:fld>
            <a:endParaRPr lang="en-US"/>
          </a:p>
        </p:txBody>
      </p:sp>
    </p:spTree>
    <p:extLst>
      <p:ext uri="{BB962C8B-B14F-4D97-AF65-F5344CB8AC3E}">
        <p14:creationId xmlns:p14="http://schemas.microsoft.com/office/powerpoint/2010/main" val="343584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Arial" panose="020B0604020202020204" pitchFamily="34" charset="0"/>
              </a:rPr>
              <a:t>The wallets use asymmetric cryptography based on a key-pair made up of a public and private key, to maintain the security of any virtual asset transactions. The digital wallet address is a cryptographically encoded version of the public key. The accompanying private key is kept confidential to the user.  When executing a transaction, the sender “signs” the transaction using their private key. Using the public key, the receiver, as well as all the other users on the network, can verify the private key to confirm that the right sender indeed approved the transaction and has the funds available to make the transaction. Transactions are validated and then compiled into a block with other transactions, time-stamped and “confirmed”, adding the blocks in chronological order to the blockchain ledger.</a:t>
            </a:r>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20</a:t>
            </a:fld>
            <a:endParaRPr lang="en-US"/>
          </a:p>
        </p:txBody>
      </p:sp>
    </p:spTree>
    <p:extLst>
      <p:ext uri="{BB962C8B-B14F-4D97-AF65-F5344CB8AC3E}">
        <p14:creationId xmlns:p14="http://schemas.microsoft.com/office/powerpoint/2010/main" val="2537393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8c2ec67cd5_1_1: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79" name="Google Shape;79;g8c2ec67cd5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050"/>
              <a:t>As of May 2,  over 19 Million Bitcoins have been mined since Bitcoin’s launch date in 2009. One can very easily check on these types of statistics from blockchain explorer websites such as Blockchair.com which is where I got this figure from. One could also easily calculate this number manually by multiplying the number of blocks in the Bitcoin blockchain, also referred to as the Block height, by the total sum of all block reward from one halving to the next. </a:t>
            </a:r>
          </a:p>
        </p:txBody>
      </p:sp>
    </p:spTree>
    <p:extLst>
      <p:ext uri="{BB962C8B-B14F-4D97-AF65-F5344CB8AC3E}">
        <p14:creationId xmlns:p14="http://schemas.microsoft.com/office/powerpoint/2010/main" val="1287089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8c2ec67cd5_1_60: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91" name="Google Shape;91;g8c2ec67cd5_1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2723238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836d623ba8_0_552: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121" name="Google Shape;121;g836d623ba8_0_5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3664041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Arial" panose="020B0604020202020204" pitchFamily="34" charset="0"/>
              </a:rPr>
              <a:t>The storage and transfer of virtual assets allows them to be placed in a digital wallet (wallet) and transferred to other wallets.  There are several categories of wallets, but the overarching categories are hot (online) wallets and cold (offline) wallets.  The biggest subsections of these are custodial wallets (analogous to your bank account where a third-party secures your asset), non-custodial wallets (analogous to you holding cash under your mattress). The most common non-custodial wallets are: mobile; desktop; hardware; and paper wallets. </a:t>
            </a:r>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27</a:t>
            </a:fld>
            <a:endParaRPr lang="en-US"/>
          </a:p>
        </p:txBody>
      </p:sp>
    </p:spTree>
    <p:extLst>
      <p:ext uri="{BB962C8B-B14F-4D97-AF65-F5344CB8AC3E}">
        <p14:creationId xmlns:p14="http://schemas.microsoft.com/office/powerpoint/2010/main" val="1847716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Arial" panose="020B0604020202020204" pitchFamily="34" charset="0"/>
              </a:rPr>
              <a:t>The storage and transfer of virtual assets allows them to be placed in a digital wallet (wallet) and transferred to other wallets.  There are several categories of wallets, but the overarching categories are hot (online) wallets and cold (offline) wallets.  The biggest subsections of these are custodial wallets (analogous to your bank account where a third-party secures your asset), non-custodial wallets (analogous to you holding cash under your mattress). The most common non-custodial wallets are: mobile; desktop; hardware; and paper wallets. </a:t>
            </a:r>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29</a:t>
            </a:fld>
            <a:endParaRPr lang="en-US"/>
          </a:p>
        </p:txBody>
      </p:sp>
    </p:spTree>
    <p:extLst>
      <p:ext uri="{BB962C8B-B14F-4D97-AF65-F5344CB8AC3E}">
        <p14:creationId xmlns:p14="http://schemas.microsoft.com/office/powerpoint/2010/main" val="31171024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9422f09f5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9422f09f5d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(pause: 1)</a:t>
            </a:r>
          </a:p>
          <a:p>
            <a:pPr marL="0" lvl="0" indent="0" algn="l" rtl="0">
              <a:spcBef>
                <a:spcPts val="0"/>
              </a:spcBef>
              <a:spcAft>
                <a:spcPts val="0"/>
              </a:spcAft>
              <a:buNone/>
            </a:pPr>
            <a:br>
              <a:rPr lang="en-US" dirty="0"/>
            </a:br>
            <a:r>
              <a:rPr lang="en-US" dirty="0"/>
              <a:t>Coinbase is an example of a hosted exchange wallet. It is the most popular online currency exchanger in the United States and supports 10 of the most popular crypto currencies. Supported currencies include: Bitcoin, Bitcoin Cash, Light coin, Ethereum, Ethereum Classic, XRP, Stellar Lumens and Doge coin.</a:t>
            </a:r>
            <a:br>
              <a:rPr lang="en-US" dirty="0"/>
            </a:br>
            <a:endParaRPr lang="en-US" dirty="0"/>
          </a:p>
          <a:p>
            <a:pPr marL="0" lvl="0" indent="0" algn="l" rtl="0">
              <a:spcBef>
                <a:spcPts val="0"/>
              </a:spcBef>
              <a:spcAft>
                <a:spcPts val="0"/>
              </a:spcAft>
              <a:buNone/>
            </a:pPr>
            <a:r>
              <a:rPr lang="en-US" dirty="0"/>
              <a:t>(pause: 1)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9422f09f5d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9422f09f5d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(pause: 1)</a:t>
            </a:r>
          </a:p>
          <a:p>
            <a:pPr marL="0" lvl="0" indent="0" algn="l" rtl="0">
              <a:spcBef>
                <a:spcPts val="0"/>
              </a:spcBef>
              <a:spcAft>
                <a:spcPts val="0"/>
              </a:spcAft>
              <a:buNone/>
            </a:pPr>
            <a:br>
              <a:rPr lang="en-US" dirty="0"/>
            </a:br>
            <a:r>
              <a:rPr lang="en-US" dirty="0"/>
              <a:t>The </a:t>
            </a:r>
            <a:r>
              <a:rPr lang="en-US" dirty="0" err="1"/>
              <a:t>Trezor</a:t>
            </a:r>
            <a:r>
              <a:rPr lang="en-US" dirty="0"/>
              <a:t> wallet is a hardware wallet that stores public and private keys within the device itself. This device can be accessed via a pin and can be recovered using a seed phrase. The </a:t>
            </a:r>
            <a:r>
              <a:rPr lang="en-US" dirty="0" err="1"/>
              <a:t>Trezor</a:t>
            </a:r>
            <a:r>
              <a:rPr lang="en-US" dirty="0"/>
              <a:t> is password protected and will wipe the device memory if it detects a security breach. The </a:t>
            </a:r>
            <a:r>
              <a:rPr lang="en-US" dirty="0" err="1"/>
              <a:t>Trezor</a:t>
            </a:r>
            <a:r>
              <a:rPr lang="en-US" dirty="0"/>
              <a:t> wallet supports over 1,600 different currencies. </a:t>
            </a:r>
            <a:br>
              <a:rPr lang="en-US" dirty="0"/>
            </a:br>
            <a:endParaRPr lang="en-US" dirty="0"/>
          </a:p>
          <a:p>
            <a:pPr marL="0" lvl="0" indent="0" algn="l" rtl="0">
              <a:spcBef>
                <a:spcPts val="0"/>
              </a:spcBef>
              <a:spcAft>
                <a:spcPts val="0"/>
              </a:spcAft>
              <a:buNone/>
            </a:pPr>
            <a:r>
              <a:rPr lang="en-US" dirty="0"/>
              <a:t>(pause: 1)</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9422f09f5d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9422f09f5d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(pause: 1)</a:t>
            </a:r>
          </a:p>
          <a:p>
            <a:pPr marL="0" lvl="0" indent="0" algn="l" rtl="0">
              <a:spcBef>
                <a:spcPts val="0"/>
              </a:spcBef>
              <a:spcAft>
                <a:spcPts val="0"/>
              </a:spcAft>
              <a:buNone/>
            </a:pPr>
            <a:br>
              <a:rPr lang="en-US" dirty="0"/>
            </a:br>
            <a:r>
              <a:rPr lang="en-US" dirty="0"/>
              <a:t>The Ledger Nano is another popular hardware wallet. The Ledger Nano supports over 1500 different crypto assets and has its own operating system. The Ledger Nano is also accessed with a pin and can be recovered with a seed phrase. </a:t>
            </a:r>
            <a:br>
              <a:rPr lang="en-US" dirty="0"/>
            </a:br>
            <a:endParaRPr lang="en-US" dirty="0"/>
          </a:p>
          <a:p>
            <a:pPr marL="0" lvl="0" indent="0" algn="l" rtl="0">
              <a:spcBef>
                <a:spcPts val="0"/>
              </a:spcBef>
              <a:spcAft>
                <a:spcPts val="0"/>
              </a:spcAft>
              <a:buNone/>
            </a:pPr>
            <a:r>
              <a:rPr lang="en-US" dirty="0"/>
              <a:t>(pause: 1)</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943074de0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943074de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(pause: 1)</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err="1"/>
              <a:t>Cryptosteel</a:t>
            </a:r>
            <a:r>
              <a:rPr lang="en-US" dirty="0"/>
              <a:t> is a non digital device that stores mnemonic seed phrases, private keys and other alphanumeric data. </a:t>
            </a:r>
            <a:r>
              <a:rPr lang="en-US" dirty="0" err="1"/>
              <a:t>Cryptosteel</a:t>
            </a:r>
            <a:r>
              <a:rPr lang="en-US" dirty="0"/>
              <a:t> stores this data physically on imprinted stainless steel tiles. This device is metallic and offers protection against fire, flooding, corrosive damage, electric shock and impact from accidents. The </a:t>
            </a:r>
            <a:r>
              <a:rPr lang="en-US" dirty="0" err="1"/>
              <a:t>cryptosteel</a:t>
            </a:r>
            <a:r>
              <a:rPr lang="en-US" dirty="0"/>
              <a:t> product is unique because it does not contain any electronics and essentially acts as a damage resistant paper wallet. </a:t>
            </a:r>
            <a:br>
              <a:rPr lang="en-US" dirty="0"/>
            </a:br>
            <a:endParaRPr lang="en-US" dirty="0"/>
          </a:p>
          <a:p>
            <a:pPr marL="0" lvl="0" indent="0" algn="l" rtl="0">
              <a:spcBef>
                <a:spcPts val="0"/>
              </a:spcBef>
              <a:spcAft>
                <a:spcPts val="0"/>
              </a:spcAft>
              <a:buNone/>
            </a:pPr>
            <a:r>
              <a:rPr lang="en-US" dirty="0"/>
              <a:t>(pause: 1)</a:t>
            </a:r>
          </a:p>
          <a:p>
            <a:pPr marL="0" lvl="0" indent="0" algn="l" rtl="0">
              <a:spcBef>
                <a:spcPts val="0"/>
              </a:spcBef>
              <a:spcAft>
                <a:spcPts val="0"/>
              </a:spcAft>
              <a:buNone/>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24b9913975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24b9913975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943074de0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943074de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(pause: 1)</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a:t>
            </a:r>
            <a:r>
              <a:rPr lang="en-US" dirty="0" err="1"/>
              <a:t>OpenDime</a:t>
            </a:r>
            <a:r>
              <a:rPr lang="en-US" dirty="0"/>
              <a:t> is a physical BTC storage device.  It acts as a USB device that you can insert into a USB slot on a computer.  You can then obtain the BTC address contained within to deposit BTC into the address.  Once the BTC is deposited to the address contained on the </a:t>
            </a:r>
            <a:r>
              <a:rPr lang="en-US" dirty="0" err="1"/>
              <a:t>OpenDime</a:t>
            </a:r>
            <a:r>
              <a:rPr lang="en-US" dirty="0"/>
              <a:t> it becomes a Cold Storage device.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To spend it, you give it to a vendor, who can then verify the balance.   Another way to transfer the BTC is to pop off a chip using a paper clip or pin.  When you do this and then insert it into a computer, you can recover the BTC private key, which you then import into another hardware/software wallet.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These are an issue for law enforcement as they can be passed from one person to another without any blockchain transactions.  They can be easily concealed and smuggled Internationally.  You can easily conceal and carry $100 Million Dollars in the palm of your hand!</a:t>
            </a:r>
          </a:p>
          <a:p>
            <a:pPr marL="0" lvl="0" indent="0" algn="l"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(pause: 1)</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1970721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92db1a01b9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92db1a01b9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(pause: 1)</a:t>
            </a:r>
          </a:p>
          <a:p>
            <a:pPr marL="0" lvl="0" indent="0" algn="l" rtl="0">
              <a:spcBef>
                <a:spcPts val="0"/>
              </a:spcBef>
              <a:spcAft>
                <a:spcPts val="0"/>
              </a:spcAft>
              <a:buNone/>
            </a:pPr>
            <a:br>
              <a:rPr lang="en-US" dirty="0"/>
            </a:br>
            <a:r>
              <a:rPr lang="en-US" dirty="0"/>
              <a:t>A paper wallet is any paper that has private keys physically written or printed on the paper itself. This is considered a cold wallet since it has no connectivity to the internet. Although these wallets are safe from hackers, they are very susceptible to being lost or damaged. As a result, these type of wallets are typically not recommended.</a:t>
            </a:r>
            <a:br>
              <a:rPr lang="en-US" dirty="0"/>
            </a:br>
            <a:endParaRPr lang="en-US" dirty="0"/>
          </a:p>
          <a:p>
            <a:pPr marL="0" lvl="0" indent="0" algn="l" rtl="0">
              <a:spcBef>
                <a:spcPts val="0"/>
              </a:spcBef>
              <a:spcAft>
                <a:spcPts val="0"/>
              </a:spcAft>
              <a:buNone/>
            </a:pPr>
            <a:r>
              <a:rPr lang="en-US" dirty="0"/>
              <a:t>(pause: 1)</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9422f09f5d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9422f09f5d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dirty="0"/>
              <a:t>(pause: 1)</a:t>
            </a:r>
          </a:p>
          <a:p>
            <a:pPr marL="0" lvl="0" indent="0" algn="l" rtl="0">
              <a:spcBef>
                <a:spcPts val="0"/>
              </a:spcBef>
              <a:spcAft>
                <a:spcPts val="0"/>
              </a:spcAft>
              <a:buClr>
                <a:schemeClr val="dk1"/>
              </a:buClr>
              <a:buSzPts val="1100"/>
              <a:buFont typeface="Arial"/>
              <a:buNone/>
            </a:pPr>
            <a:br>
              <a:rPr lang="en-US" dirty="0"/>
            </a:br>
            <a:r>
              <a:rPr lang="en-US" dirty="0"/>
              <a:t>If a user loses access to their wallet, it is still possible to recover their funds through a backup code, otherwise known as a mnemonic seed phrase. A mnemonic seed phrase is generated by the wallet during user installation and can contain up to 24 words. A seed phrase must be stored with the highest degree of security to ensure that it is not lost or stolen as it can be used to recreate an identical wallet with all of its crypto currency balances and holdings. This phrase is known only to the user of the wallet and therefore a customer helpdesk, client operator or other 3rd party would not be able to assist in retrieving or reinstating access to a lost wallet. An example of a seed phrase can be seen in the blue box on the current slide. </a:t>
            </a:r>
            <a:br>
              <a:rPr lang="en-US" dirty="0"/>
            </a:br>
            <a:br>
              <a:rPr lang="en-US" dirty="0"/>
            </a:br>
            <a:r>
              <a:rPr lang="en-US" dirty="0"/>
              <a:t>(pause: 1)</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222222"/>
                </a:solidFill>
                <a:effectLst/>
                <a:latin typeface="Arial" panose="020B0604020202020204" pitchFamily="34" charset="0"/>
              </a:rPr>
              <a:t>In order to find potential virtual asset purchasers or sellers, a user may use a virtual currency exchange. These services may facilitate the exchange of one unit of virtual asset for goods and services, for another type of virtual asset, for another type of virtual asset, or for fiat currency. (OECD, 2020)</a:t>
            </a:r>
          </a:p>
          <a:p>
            <a:pPr algn="l"/>
            <a:r>
              <a:rPr lang="en-US" b="0" i="0" u="none" strike="noStrike" dirty="0">
                <a:solidFill>
                  <a:srgbClr val="222222"/>
                </a:solidFill>
                <a:effectLst/>
                <a:latin typeface="Arial" panose="020B0604020202020204" pitchFamily="34" charset="0"/>
              </a:rPr>
              <a:t>Although not yet regulated in several countries, exchange platforms and brokers – also known as Virtual Asset Service Providers (VASPs) – are regulated in the EU as a result of the 2018 EU fifth Anti-Money Laundering Directive. The Directive introduced changes to require Know-Your-Customer (KYC) due diligence and to limit the anonymity related to virtual currencies and wallet providers, and now applies to entities providing services of holding, storing and transferring virtual assets. (European Commission, 2020)</a:t>
            </a:r>
          </a:p>
        </p:txBody>
      </p:sp>
      <p:sp>
        <p:nvSpPr>
          <p:cNvPr id="4" name="Slide Number Placeholder 3"/>
          <p:cNvSpPr>
            <a:spLocks noGrp="1"/>
          </p:cNvSpPr>
          <p:nvPr>
            <p:ph type="sldNum" sz="quarter" idx="5"/>
          </p:nvPr>
        </p:nvSpPr>
        <p:spPr/>
        <p:txBody>
          <a:bodyPr/>
          <a:lstStyle/>
          <a:p>
            <a:fld id="{BDBCB285-9BE3-964A-B06F-9B0AAE009B67}" type="slidenum">
              <a:rPr lang="en-US" smtClean="0"/>
              <a:t>40</a:t>
            </a:fld>
            <a:endParaRPr lang="en-US"/>
          </a:p>
        </p:txBody>
      </p:sp>
    </p:spTree>
    <p:extLst>
      <p:ext uri="{BB962C8B-B14F-4D97-AF65-F5344CB8AC3E}">
        <p14:creationId xmlns:p14="http://schemas.microsoft.com/office/powerpoint/2010/main" val="14031693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222222"/>
                </a:solidFill>
                <a:effectLst/>
                <a:latin typeface="Arial" panose="020B0604020202020204" pitchFamily="34" charset="0"/>
              </a:rPr>
              <a:t>In order to find potential virtual asset purchasers or sellers, a user may use a virtual currency exchange. These services may facilitate the exchange of one unit of virtual asset for goods and services, for another type of virtual asset, for another type of virtual asset, or for fiat currency. (OECD, 2020)</a:t>
            </a:r>
          </a:p>
          <a:p>
            <a:pPr algn="l"/>
            <a:r>
              <a:rPr lang="en-US" b="0" i="0" u="none" strike="noStrike" dirty="0">
                <a:solidFill>
                  <a:srgbClr val="222222"/>
                </a:solidFill>
                <a:effectLst/>
                <a:latin typeface="Arial" panose="020B0604020202020204" pitchFamily="34" charset="0"/>
              </a:rPr>
              <a:t>Although not yet regulated in several countries, exchange platforms and brokers – also known as Virtual Asset Service Providers (VASPs) – are regulated in the EU as a result of the 2018 EU fifth Anti-Money Laundering Directive. The Directive introduced changes to require Know-Your-Customer (KYC) due diligence and to limit the anonymity related to virtual currencies and wallet providers, and now applies to entities providing services of holding, storing and transferring virtual assets. (European Commission, 2020)</a:t>
            </a:r>
          </a:p>
          <a:p>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41</a:t>
            </a:fld>
            <a:endParaRPr lang="en-US"/>
          </a:p>
        </p:txBody>
      </p:sp>
    </p:spTree>
    <p:extLst>
      <p:ext uri="{BB962C8B-B14F-4D97-AF65-F5344CB8AC3E}">
        <p14:creationId xmlns:p14="http://schemas.microsoft.com/office/powerpoint/2010/main" val="3965594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c6bb29f541_0_25: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232" name="Google Shape;232;gc6bb29f54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3503047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c6bb29f541_0_25: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232" name="Google Shape;232;gc6bb29f54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103719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24a12c27b1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24a12c27b1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450878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dirty="0"/>
              <a:t>The purpose of our tracing is to identify the suspects in cryptocurrency criminal activity.  As you know, the blockchain is transparent, so we can trace the funds from address to address.  We can identify the people responsible when we are able to obtain information on where the cryptocurrency goes to be converted into fiat currency.   As of today, it is difficult to spend cryptocurrency in its digital form.  It needs to be converted back to a fiat currency.  As you already know, cryptocurrency has been identified by criminals worldwide to move value around the world to hide their illicit profits.   But when they convert funds from digital cryptocurrency to fiat, or vice versa, that is where we can start to identify those that are making the swaps.</a:t>
            </a:r>
          </a:p>
          <a:p>
            <a:endParaRPr lang="en-US" dirty="0"/>
          </a:p>
          <a:p>
            <a:r>
              <a:rPr lang="en-US" dirty="0"/>
              <a:t>There are several types of places that a criminal can buy or sell cryptocurrency.  Where are some of the types of places where they can do this? (PAUSE)</a:t>
            </a:r>
          </a:p>
          <a:p>
            <a:pPr marL="171450" indent="-171450">
              <a:buFont typeface="Arial" panose="020B0604020202020204" pitchFamily="34" charset="0"/>
              <a:buChar char="•"/>
            </a:pPr>
            <a:r>
              <a:rPr lang="en-US" dirty="0"/>
              <a:t>Exchanges</a:t>
            </a:r>
          </a:p>
          <a:p>
            <a:pPr marL="171450" indent="-171450">
              <a:buFont typeface="Arial" panose="020B0604020202020204" pitchFamily="34" charset="0"/>
              <a:buChar char="•"/>
            </a:pPr>
            <a:r>
              <a:rPr lang="en-US" dirty="0"/>
              <a:t>ATM kiosks</a:t>
            </a:r>
          </a:p>
          <a:p>
            <a:pPr marL="171450" indent="-171450">
              <a:buFont typeface="Arial" panose="020B0604020202020204" pitchFamily="34" charset="0"/>
              <a:buChar char="•"/>
            </a:pPr>
            <a:r>
              <a:rPr lang="en-US" dirty="0"/>
              <a:t>Person to Person exchanges (P2P)</a:t>
            </a:r>
          </a:p>
          <a:p>
            <a:pPr marL="171450" indent="-171450">
              <a:buFont typeface="Arial" panose="020B0604020202020204" pitchFamily="34" charset="0"/>
              <a:buChar char="•"/>
            </a:pPr>
            <a:r>
              <a:rPr lang="en-US" dirty="0"/>
              <a:t>Decentralized Exchanges (DEXs)</a:t>
            </a:r>
          </a:p>
          <a:p>
            <a:pPr marL="171450" indent="-171450">
              <a:buFont typeface="Arial" panose="020B0604020202020204" pitchFamily="34" charset="0"/>
              <a:buChar char="•"/>
            </a:pPr>
            <a:r>
              <a:rPr lang="en-US" dirty="0"/>
              <a:t>Decentralized Finance (DEFI)</a:t>
            </a:r>
          </a:p>
          <a:p>
            <a:pPr marL="171450" indent="-171450">
              <a:buFont typeface="Arial" panose="020B0604020202020204" pitchFamily="34" charset="0"/>
              <a:buChar char="•"/>
            </a:pPr>
            <a:r>
              <a:rPr lang="en-US" dirty="0"/>
              <a:t>Banks (Coming soon)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With the exception of DEXs and DEFI, when they do this we have the ability to potentially identify them.</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It is not currently possible to trace cryptocurrencies through an exchange.  When the cryptocurrency hits and exchange, ATM kiosk, or P2P exchange, the online trail stops.  If you continue to trace these funds through and exchange you will no longer be tracing the criminal assets.  Exchanges use what is called a Hot Wallet for all of their outgoing transactions.   What that means is that individual exchange accounts have addresses linked to them for deposits only.  When these deposits are made, the account holder then is credited with that cryptocurrency in their Centralized Exchange account.   The cryptocurrency is later swept by the Exchange into operating wallets they control which are referred to as hot wallets.   These hot wallets are used for transfers of cryptocurrencies to entities outside of the exchange.</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In addition, the criminal activity may involve the suspect using the exchange account to cash out into a fiat currency, deposit it into his/her bank account, or swap it into another type of cryptocurrency.  If you continue to trace the cryptocurrency transactions on the blockchain, you are no off of the trail.  Transactions within an exchange is Centralized and not visible on the blockchain.</a:t>
            </a:r>
          </a:p>
          <a:p>
            <a:endParaRPr lang="en-US" dirty="0"/>
          </a:p>
        </p:txBody>
      </p:sp>
    </p:spTree>
    <p:extLst>
      <p:ext uri="{BB962C8B-B14F-4D97-AF65-F5344CB8AC3E}">
        <p14:creationId xmlns:p14="http://schemas.microsoft.com/office/powerpoint/2010/main" val="296212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en-US" dirty="0"/>
          </a:p>
        </p:txBody>
      </p:sp>
    </p:spTree>
    <p:extLst>
      <p:ext uri="{BB962C8B-B14F-4D97-AF65-F5344CB8AC3E}">
        <p14:creationId xmlns:p14="http://schemas.microsoft.com/office/powerpoint/2010/main" val="3411140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47fdd6506e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7fdd6506e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22161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indent="-171450">
              <a:buFont typeface="Arial" panose="020B0604020202020204" pitchFamily="34" charset="0"/>
              <a:buChar char="•"/>
            </a:pPr>
            <a:r>
              <a:rPr lang="en-US" dirty="0"/>
              <a:t>Name</a:t>
            </a:r>
          </a:p>
          <a:p>
            <a:pPr marL="171450" indent="-171450">
              <a:buFont typeface="Arial" panose="020B0604020202020204" pitchFamily="34" charset="0"/>
              <a:buChar char="•"/>
            </a:pPr>
            <a:r>
              <a:rPr lang="en-US" dirty="0"/>
              <a:t>Date of Birth</a:t>
            </a:r>
          </a:p>
          <a:p>
            <a:pPr marL="171450" indent="-171450">
              <a:buFont typeface="Arial" panose="020B0604020202020204" pitchFamily="34" charset="0"/>
              <a:buChar char="•"/>
            </a:pPr>
            <a:r>
              <a:rPr lang="en-US" dirty="0"/>
              <a:t>Government Identification number</a:t>
            </a:r>
          </a:p>
          <a:p>
            <a:pPr marL="171450" indent="-171450">
              <a:buFont typeface="Arial" panose="020B0604020202020204" pitchFamily="34" charset="0"/>
              <a:buChar char="•"/>
            </a:pPr>
            <a:r>
              <a:rPr lang="en-US" dirty="0"/>
              <a:t>Email address</a:t>
            </a:r>
          </a:p>
          <a:p>
            <a:pPr marL="171450" indent="-171450">
              <a:buFont typeface="Arial" panose="020B0604020202020204" pitchFamily="34" charset="0"/>
              <a:buChar char="•"/>
            </a:pPr>
            <a:r>
              <a:rPr lang="en-US" dirty="0"/>
              <a:t>Phone number</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Providing as much biographical information as possible to the exchange may uncover additional accounts!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Receiving cryptocurrency address – regardless if this is an outgoing or incoming transaction you always provide the receiving address.</a:t>
            </a:r>
          </a:p>
          <a:p>
            <a:pPr marL="171450" indent="-171450">
              <a:buFont typeface="Arial" panose="020B0604020202020204" pitchFamily="34" charset="0"/>
              <a:buChar char="•"/>
            </a:pPr>
            <a:r>
              <a:rPr lang="en-US" dirty="0"/>
              <a:t>Transaction ID hash – If the outgoing transaction is from an exchange, the Transaction ID hash will help them in identifying the transaction.  The receiving address will allow them to determine which individual account requested the transfer</a:t>
            </a:r>
          </a:p>
          <a:p>
            <a:pPr marL="171450" indent="-171450">
              <a:buFont typeface="Arial" panose="020B0604020202020204" pitchFamily="34" charset="0"/>
              <a:buChar char="•"/>
            </a:pPr>
            <a:r>
              <a:rPr lang="en-US" dirty="0"/>
              <a:t>Amount of cryptocurrency – This also helps in isolating specific accounts within the exchange if there are multiple recipients in a transaction.</a:t>
            </a:r>
          </a:p>
        </p:txBody>
      </p:sp>
    </p:spTree>
    <p:extLst>
      <p:ext uri="{BB962C8B-B14F-4D97-AF65-F5344CB8AC3E}">
        <p14:creationId xmlns:p14="http://schemas.microsoft.com/office/powerpoint/2010/main" val="39072757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77996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a:extLst>
            <a:ext uri="{FF2B5EF4-FFF2-40B4-BE49-F238E27FC236}">
              <a16:creationId xmlns:a16="http://schemas.microsoft.com/office/drawing/2014/main" id="{59C4DD1B-D2F9-3AD3-89F5-1D140D25486B}"/>
            </a:ext>
          </a:extLst>
        </p:cNvPr>
        <p:cNvGrpSpPr/>
        <p:nvPr/>
      </p:nvGrpSpPr>
      <p:grpSpPr>
        <a:xfrm>
          <a:off x="0" y="0"/>
          <a:ext cx="0" cy="0"/>
          <a:chOff x="0" y="0"/>
          <a:chExt cx="0" cy="0"/>
        </a:xfrm>
      </p:grpSpPr>
      <p:sp>
        <p:nvSpPr>
          <p:cNvPr id="225" name="Google Shape;225;gd82ab44029_0_98:notes">
            <a:extLst>
              <a:ext uri="{FF2B5EF4-FFF2-40B4-BE49-F238E27FC236}">
                <a16:creationId xmlns:a16="http://schemas.microsoft.com/office/drawing/2014/main" id="{7C79B745-7520-1A40-8040-D8B2BEF8698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a:extLst>
              <a:ext uri="{FF2B5EF4-FFF2-40B4-BE49-F238E27FC236}">
                <a16:creationId xmlns:a16="http://schemas.microsoft.com/office/drawing/2014/main" id="{109F2D40-7724-C4E1-9CA3-CB738BF86D7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4011375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784883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r>
              <a:rPr lang="en-US" dirty="0"/>
              <a:t>Companies are listed in alphabetical order</a:t>
            </a:r>
          </a:p>
        </p:txBody>
      </p:sp>
    </p:spTree>
    <p:extLst>
      <p:ext uri="{BB962C8B-B14F-4D97-AF65-F5344CB8AC3E}">
        <p14:creationId xmlns:p14="http://schemas.microsoft.com/office/powerpoint/2010/main" val="36673715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1936111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1802209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635659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1203466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Font typeface="Arial" panose="020B0604020202020204" pitchFamily="34" charset="0"/>
              <a:buNone/>
            </a:pPr>
            <a:r>
              <a:rPr lang="en-US" dirty="0"/>
              <a:t>The information provided will allow you to trace through the Exchange/ATM kiosk/Cryptocurrency service.</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8990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a:extLst>
            <a:ext uri="{FF2B5EF4-FFF2-40B4-BE49-F238E27FC236}">
              <a16:creationId xmlns:a16="http://schemas.microsoft.com/office/drawing/2014/main" id="{235A10CB-E6BE-7721-D0EB-4DA4B246C2B5}"/>
            </a:ext>
          </a:extLst>
        </p:cNvPr>
        <p:cNvGrpSpPr/>
        <p:nvPr/>
      </p:nvGrpSpPr>
      <p:grpSpPr>
        <a:xfrm>
          <a:off x="0" y="0"/>
          <a:ext cx="0" cy="0"/>
          <a:chOff x="0" y="0"/>
          <a:chExt cx="0" cy="0"/>
        </a:xfrm>
      </p:grpSpPr>
      <p:sp>
        <p:nvSpPr>
          <p:cNvPr id="370" name="Google Shape;370;g247fdd6506e_0_11:notes">
            <a:extLst>
              <a:ext uri="{FF2B5EF4-FFF2-40B4-BE49-F238E27FC236}">
                <a16:creationId xmlns:a16="http://schemas.microsoft.com/office/drawing/2014/main" id="{B8036DAD-7A77-0839-7414-9FD81CDF1C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7fdd6506e_0_11:notes">
            <a:extLst>
              <a:ext uri="{FF2B5EF4-FFF2-40B4-BE49-F238E27FC236}">
                <a16:creationId xmlns:a16="http://schemas.microsoft.com/office/drawing/2014/main" id="{09387052-EB6A-5E3E-A547-0B1A1D4B2A6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2281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c6bb29f54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c6bb29f54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722544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222222"/>
                </a:solidFill>
                <a:effectLst/>
                <a:latin typeface="Arial" panose="020B0604020202020204" pitchFamily="34" charset="0"/>
              </a:rPr>
              <a:t>The anonymity of virtual assets has previously made them attractive to criminals. However, law enforcement agencies are getting better at tracking virtual assets and identifying the individuals using them for criminal purposes. </a:t>
            </a:r>
          </a:p>
          <a:p>
            <a:pPr algn="l"/>
            <a:endParaRPr lang="en-US" b="0" i="0" u="none" strike="noStrike" dirty="0">
              <a:solidFill>
                <a:srgbClr val="222222"/>
              </a:solidFill>
              <a:effectLst/>
              <a:latin typeface="Arial" panose="020B0604020202020204" pitchFamily="34" charset="0"/>
            </a:endParaRPr>
          </a:p>
          <a:p>
            <a:pPr algn="l"/>
            <a:r>
              <a:rPr lang="en-US" b="0" i="0" u="none" strike="noStrike" dirty="0">
                <a:solidFill>
                  <a:srgbClr val="222222"/>
                </a:solidFill>
                <a:effectLst/>
                <a:latin typeface="Arial" panose="020B0604020202020204" pitchFamily="34" charset="0"/>
              </a:rPr>
              <a:t>Some of the main operational challenges include criminals using high-risk exchanges, decentralized exchanges, virtual asset casinos, and mixers/tumblers. </a:t>
            </a:r>
          </a:p>
          <a:p>
            <a:pPr algn="l"/>
            <a:endParaRPr lang="en-US" b="0" i="0" u="none" strike="noStrike" dirty="0">
              <a:solidFill>
                <a:srgbClr val="222222"/>
              </a:solidFill>
              <a:effectLst/>
              <a:latin typeface="Arial" panose="020B0604020202020204" pitchFamily="34" charset="0"/>
            </a:endParaRPr>
          </a:p>
          <a:p>
            <a:pPr algn="l"/>
            <a:r>
              <a:rPr lang="en-US" b="0" i="0" u="none" strike="noStrike" dirty="0">
                <a:solidFill>
                  <a:srgbClr val="222222"/>
                </a:solidFill>
                <a:effectLst/>
                <a:latin typeface="Arial" panose="020B0604020202020204" pitchFamily="34" charset="0"/>
              </a:rPr>
              <a:t>Other operational challenges are also seen with the adoption of privacy-preserving coins.  For example, the coin </a:t>
            </a:r>
            <a:r>
              <a:rPr lang="en-US" b="0" i="0" u="none" strike="noStrike" dirty="0" err="1">
                <a:solidFill>
                  <a:srgbClr val="222222"/>
                </a:solidFill>
                <a:effectLst/>
                <a:latin typeface="Arial" panose="020B0604020202020204" pitchFamily="34" charset="0"/>
              </a:rPr>
              <a:t>Monero</a:t>
            </a:r>
            <a:r>
              <a:rPr lang="en-US" b="0" i="0" u="none" strike="noStrike" dirty="0">
                <a:solidFill>
                  <a:srgbClr val="222222"/>
                </a:solidFill>
                <a:effectLst/>
                <a:latin typeface="Arial" panose="020B0604020202020204" pitchFamily="34" charset="0"/>
              </a:rPr>
              <a:t> utilizes a number of privacy-enhancing technologies. </a:t>
            </a:r>
            <a:r>
              <a:rPr lang="en-US" b="0" i="0" u="none" strike="noStrike" dirty="0" err="1">
                <a:solidFill>
                  <a:srgbClr val="222222"/>
                </a:solidFill>
                <a:effectLst/>
                <a:latin typeface="Arial" panose="020B0604020202020204" pitchFamily="34" charset="0"/>
              </a:rPr>
              <a:t>Monero</a:t>
            </a:r>
            <a:r>
              <a:rPr lang="en-US" b="0" i="0" u="none" strike="noStrike" dirty="0">
                <a:solidFill>
                  <a:srgbClr val="222222"/>
                </a:solidFill>
                <a:effectLst/>
                <a:latin typeface="Arial" panose="020B0604020202020204" pitchFamily="34" charset="0"/>
              </a:rPr>
              <a:t> therefore increases the likelihood that criminals can evade law enforcement and anonymously convert virtual assets to fiat currency.   As the privacy protections of a given virtual asset increases, so too does the likelihood it could be used as part of criminal activity. </a:t>
            </a:r>
          </a:p>
        </p:txBody>
      </p:sp>
      <p:sp>
        <p:nvSpPr>
          <p:cNvPr id="4" name="Slide Number Placeholder 3"/>
          <p:cNvSpPr>
            <a:spLocks noGrp="1"/>
          </p:cNvSpPr>
          <p:nvPr>
            <p:ph type="sldNum" sz="quarter" idx="5"/>
          </p:nvPr>
        </p:nvSpPr>
        <p:spPr/>
        <p:txBody>
          <a:bodyPr/>
          <a:lstStyle/>
          <a:p>
            <a:fld id="{BDBCB285-9BE3-964A-B06F-9B0AAE009B67}" type="slidenum">
              <a:rPr lang="en-US" smtClean="0"/>
              <a:t>73</a:t>
            </a:fld>
            <a:endParaRPr lang="en-US"/>
          </a:p>
        </p:txBody>
      </p:sp>
    </p:spTree>
    <p:extLst>
      <p:ext uri="{BB962C8B-B14F-4D97-AF65-F5344CB8AC3E}">
        <p14:creationId xmlns:p14="http://schemas.microsoft.com/office/powerpoint/2010/main" val="9551814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d82ab44029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d82ab44029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n-US" dirty="0"/>
              <a:t>The Darkweb also has legitimate sites including:</a:t>
            </a:r>
          </a:p>
          <a:p>
            <a:pPr marL="0" indent="0">
              <a:buNone/>
            </a:pPr>
            <a:endParaRPr lang="en-US" dirty="0"/>
          </a:p>
          <a:p>
            <a:pPr marL="0" indent="0">
              <a:buNone/>
            </a:pPr>
            <a:r>
              <a:rPr lang="en-US" dirty="0"/>
              <a:t>The FBI</a:t>
            </a:r>
          </a:p>
          <a:p>
            <a:pPr marL="0" indent="0">
              <a:buNone/>
            </a:pPr>
            <a:r>
              <a:rPr lang="en-US" dirty="0"/>
              <a:t>The CIA</a:t>
            </a:r>
          </a:p>
          <a:p>
            <a:pPr marL="0" indent="0">
              <a:buNone/>
            </a:pPr>
            <a:r>
              <a:rPr lang="en-US" dirty="0"/>
              <a:t>BBC</a:t>
            </a:r>
          </a:p>
          <a:p>
            <a:pPr marL="0" indent="0">
              <a:buNone/>
            </a:pPr>
            <a:r>
              <a:rPr lang="en-US" dirty="0"/>
              <a:t>New York Times</a:t>
            </a:r>
          </a:p>
          <a:p>
            <a:pPr marL="0" indent="0">
              <a:buNone/>
            </a:pPr>
            <a:r>
              <a:rPr lang="en-US" dirty="0"/>
              <a:t>The Dutch National Police</a:t>
            </a:r>
            <a:endParaRPr dirty="0"/>
          </a:p>
        </p:txBody>
      </p:sp>
    </p:spTree>
    <p:extLst>
      <p:ext uri="{BB962C8B-B14F-4D97-AF65-F5344CB8AC3E}">
        <p14:creationId xmlns:p14="http://schemas.microsoft.com/office/powerpoint/2010/main" val="9064641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222222"/>
                </a:solidFill>
                <a:effectLst/>
                <a:latin typeface="Arial" panose="020B0604020202020204" pitchFamily="34" charset="0"/>
              </a:rPr>
              <a:t>Due to the perceived anonymity, many criminals use virtual assets. Some of the largest darknet markets exclusively used virtual assets to purchase illegal items such as narcotics, child sexual abuse materials, and information used for financial fraud. Some of the darknet markets were Silk Road, </a:t>
            </a:r>
            <a:r>
              <a:rPr lang="en-US" b="0" i="0" u="none" strike="noStrike" dirty="0" err="1">
                <a:solidFill>
                  <a:srgbClr val="222222"/>
                </a:solidFill>
                <a:effectLst/>
                <a:latin typeface="Arial" panose="020B0604020202020204" pitchFamily="34" charset="0"/>
              </a:rPr>
              <a:t>AlphaBay</a:t>
            </a:r>
            <a:r>
              <a:rPr lang="en-US" b="0" i="0" u="none" strike="noStrike" dirty="0">
                <a:solidFill>
                  <a:srgbClr val="222222"/>
                </a:solidFill>
                <a:effectLst/>
                <a:latin typeface="Arial" panose="020B0604020202020204" pitchFamily="34" charset="0"/>
              </a:rPr>
              <a:t>, Hydra, and Welcome to Video. </a:t>
            </a:r>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75</a:t>
            </a:fld>
            <a:endParaRPr lang="en-US"/>
          </a:p>
        </p:txBody>
      </p:sp>
    </p:spTree>
    <p:extLst>
      <p:ext uri="{BB962C8B-B14F-4D97-AF65-F5344CB8AC3E}">
        <p14:creationId xmlns:p14="http://schemas.microsoft.com/office/powerpoint/2010/main" val="3981263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222222"/>
                </a:solidFill>
                <a:effectLst/>
                <a:latin typeface="Arial" panose="020B0604020202020204" pitchFamily="34" charset="0"/>
              </a:rPr>
              <a:t>Most countries that have addressed virtual assets have deemed them as property for tax purposes and as an intangible asset.  According to the OECD, there is currently no formal guidance available that indicates how crypto assets should be classified for accounting purposes. Therefore, it is necessary to apply the existing general accounting principles, which require that assets are classified based on their economic properties. In order to correctly classify virtual assets, their economic purpose, the rights and liabilities associated with the assets, and the way the assets derive their inherent value are all relevant. </a:t>
            </a:r>
          </a:p>
          <a:p>
            <a:pPr algn="l"/>
            <a:endParaRPr lang="en-US" b="0" i="0" u="none" strike="noStrike" dirty="0">
              <a:solidFill>
                <a:srgbClr val="222222"/>
              </a:solidFill>
              <a:effectLst/>
              <a:latin typeface="Arial" panose="020B0604020202020204" pitchFamily="34" charset="0"/>
            </a:endParaRPr>
          </a:p>
          <a:p>
            <a:pPr algn="l"/>
            <a:r>
              <a:rPr lang="en-US" b="0" i="0" u="none" strike="noStrike" dirty="0">
                <a:solidFill>
                  <a:srgbClr val="222222"/>
                </a:solidFill>
                <a:effectLst/>
                <a:latin typeface="Arial" panose="020B0604020202020204" pitchFamily="34" charset="0"/>
              </a:rPr>
              <a:t>Some countries are still considering the legality of virtual assets as well as its registration and regulation within existing or evolving enforcement frameworks.   As of the date of this document, most countries, do not treat virtual assets as sovereign currency.</a:t>
            </a:r>
          </a:p>
          <a:p>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76</a:t>
            </a:fld>
            <a:endParaRPr lang="en-US"/>
          </a:p>
        </p:txBody>
      </p:sp>
    </p:spTree>
    <p:extLst>
      <p:ext uri="{BB962C8B-B14F-4D97-AF65-F5344CB8AC3E}">
        <p14:creationId xmlns:p14="http://schemas.microsoft.com/office/powerpoint/2010/main" val="30670181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222222"/>
                </a:solidFill>
                <a:effectLst/>
                <a:latin typeface="Arial" panose="020B0604020202020204" pitchFamily="34" charset="0"/>
              </a:rPr>
              <a:t>In traditional financial investigations, law enforcement typically knows the identity of the individuals they are investigating. In a money laundering investigation, law enforcement attempts to determine how the proceeds are being laundered and where they end up. Traditional financial investigations touch regulated financial intuitions with a central authority. In traditional financial investigations criminals use bank accounts to launder money, which requires people to complete bank identification and verification procedures. </a:t>
            </a:r>
          </a:p>
          <a:p>
            <a:pPr algn="l"/>
            <a:endParaRPr lang="en-US" b="0" i="0" u="none" strike="noStrike" dirty="0">
              <a:solidFill>
                <a:srgbClr val="222222"/>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highlight>
                  <a:srgbClr val="00FF00"/>
                </a:highlight>
                <a:latin typeface="Arial" panose="020B0604020202020204" pitchFamily="34" charset="0"/>
                <a:ea typeface="MS Mincho" panose="02020609040205080304" pitchFamily="49" charset="-128"/>
                <a:cs typeface="Times New Roman" panose="02020603050405020304" pitchFamily="18" charset="0"/>
              </a:rPr>
              <a:t>Virtual asset investigations are different, law enforcement may not know the identity of the subject of the investigation. Due to the public nature of the blockchain, law enforcement can see all the transactions and where they end up, but since there is not central authority there may not be any place for them to obtain records. Law enforcement may be able to see money laundering activity but not be able to easily identify the individuals responsible.</a:t>
            </a:r>
            <a:endParaRPr lang="en-US" sz="1800" kern="100" dirty="0">
              <a:effectLst/>
              <a:latin typeface="Century" panose="02040604050505020304" pitchFamily="18" charset="0"/>
              <a:ea typeface="MS Mincho" panose="02020609040205080304" pitchFamily="49" charset="-128"/>
              <a:cs typeface="Times New Roman" panose="02020603050405020304" pitchFamily="18" charset="0"/>
            </a:endParaRPr>
          </a:p>
          <a:p>
            <a:pPr algn="l"/>
            <a:endParaRPr lang="en-US" dirty="0"/>
          </a:p>
        </p:txBody>
      </p:sp>
      <p:sp>
        <p:nvSpPr>
          <p:cNvPr id="4" name="Slide Number Placeholder 3"/>
          <p:cNvSpPr>
            <a:spLocks noGrp="1"/>
          </p:cNvSpPr>
          <p:nvPr>
            <p:ph type="sldNum" sz="quarter" idx="5"/>
          </p:nvPr>
        </p:nvSpPr>
        <p:spPr/>
        <p:txBody>
          <a:bodyPr/>
          <a:lstStyle/>
          <a:p>
            <a:fld id="{BDBCB285-9BE3-964A-B06F-9B0AAE009B67}" type="slidenum">
              <a:rPr lang="en-US" smtClean="0"/>
              <a:t>77</a:t>
            </a:fld>
            <a:endParaRPr lang="en-US"/>
          </a:p>
        </p:txBody>
      </p:sp>
    </p:spTree>
    <p:extLst>
      <p:ext uri="{BB962C8B-B14F-4D97-AF65-F5344CB8AC3E}">
        <p14:creationId xmlns:p14="http://schemas.microsoft.com/office/powerpoint/2010/main" val="2348239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a:extLst>
            <a:ext uri="{FF2B5EF4-FFF2-40B4-BE49-F238E27FC236}">
              <a16:creationId xmlns:a16="http://schemas.microsoft.com/office/drawing/2014/main" id="{7CDC6812-EB33-F1E9-B0AE-161416C7CA05}"/>
            </a:ext>
          </a:extLst>
        </p:cNvPr>
        <p:cNvGrpSpPr/>
        <p:nvPr/>
      </p:nvGrpSpPr>
      <p:grpSpPr>
        <a:xfrm>
          <a:off x="0" y="0"/>
          <a:ext cx="0" cy="0"/>
          <a:chOff x="0" y="0"/>
          <a:chExt cx="0" cy="0"/>
        </a:xfrm>
      </p:grpSpPr>
      <p:sp>
        <p:nvSpPr>
          <p:cNvPr id="370" name="Google Shape;370;g247fdd6506e_0_11:notes">
            <a:extLst>
              <a:ext uri="{FF2B5EF4-FFF2-40B4-BE49-F238E27FC236}">
                <a16:creationId xmlns:a16="http://schemas.microsoft.com/office/drawing/2014/main" id="{1A615287-A74B-C619-0FC9-3F3E7B5B30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7fdd6506e_0_11:notes">
            <a:extLst>
              <a:ext uri="{FF2B5EF4-FFF2-40B4-BE49-F238E27FC236}">
                <a16:creationId xmlns:a16="http://schemas.microsoft.com/office/drawing/2014/main" id="{7378C83D-C11C-1539-B6FD-20E4ABABE4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4992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a:extLst>
            <a:ext uri="{FF2B5EF4-FFF2-40B4-BE49-F238E27FC236}">
              <a16:creationId xmlns:a16="http://schemas.microsoft.com/office/drawing/2014/main" id="{F7474D8A-EEFC-BFDB-2948-B279E3B687D6}"/>
            </a:ext>
          </a:extLst>
        </p:cNvPr>
        <p:cNvGrpSpPr/>
        <p:nvPr/>
      </p:nvGrpSpPr>
      <p:grpSpPr>
        <a:xfrm>
          <a:off x="0" y="0"/>
          <a:ext cx="0" cy="0"/>
          <a:chOff x="0" y="0"/>
          <a:chExt cx="0" cy="0"/>
        </a:xfrm>
      </p:grpSpPr>
      <p:sp>
        <p:nvSpPr>
          <p:cNvPr id="370" name="Google Shape;370;g247fdd6506e_0_11:notes">
            <a:extLst>
              <a:ext uri="{FF2B5EF4-FFF2-40B4-BE49-F238E27FC236}">
                <a16:creationId xmlns:a16="http://schemas.microsoft.com/office/drawing/2014/main" id="{56518C2B-CBEF-294F-CE39-31593C2C81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247fdd6506e_0_11:notes">
            <a:extLst>
              <a:ext uri="{FF2B5EF4-FFF2-40B4-BE49-F238E27FC236}">
                <a16:creationId xmlns:a16="http://schemas.microsoft.com/office/drawing/2014/main" id="{D652ADF8-92D1-958B-B90A-4FABDFB85E4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8196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6bda725fd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6bda725fd7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8110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6bda725fd7_0_1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26bda725fd7_0_1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54053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c6bb29f541_0_25:notes"/>
          <p:cNvSpPr>
            <a:spLocks noGrp="1" noRot="1" noChangeAspect="1"/>
          </p:cNvSpPr>
          <p:nvPr>
            <p:ph type="sldImg" idx="2"/>
          </p:nvPr>
        </p:nvSpPr>
        <p:spPr>
          <a:xfrm>
            <a:off x="381000" y="685800"/>
            <a:ext cx="6096000" cy="3429000"/>
          </a:xfrm>
          <a:custGeom>
            <a:avLst/>
            <a:gdLst/>
            <a:ahLst/>
            <a:cxnLst/>
            <a:rect l="l" t="t" r="r" b="b"/>
            <a:pathLst>
              <a:path w="119999" h="119999" extrusionOk="0">
                <a:moveTo>
                  <a:pt x="0" y="0"/>
                </a:moveTo>
                <a:lnTo>
                  <a:pt x="120000" y="0"/>
                </a:lnTo>
                <a:lnTo>
                  <a:pt x="120000" y="120000"/>
                </a:lnTo>
                <a:lnTo>
                  <a:pt x="0" y="120000"/>
                </a:lnTo>
                <a:close/>
              </a:path>
            </a:pathLst>
          </a:custGeom>
        </p:spPr>
      </p:sp>
      <p:sp>
        <p:nvSpPr>
          <p:cNvPr id="232" name="Google Shape;232;gc6bb29f54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11704735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2"/>
        </a:solidFill>
        <a:effectLst/>
      </p:bgPr>
    </p:bg>
    <p:spTree>
      <p:nvGrpSpPr>
        <p:cNvPr id="1" name=""/>
        <p:cNvGrpSpPr/>
        <p:nvPr/>
      </p:nvGrpSpPr>
      <p:grpSpPr>
        <a:xfrm>
          <a:off x="0" y="0"/>
          <a:ext cx="0" cy="0"/>
          <a:chOff x="0" y="0"/>
          <a:chExt cx="0" cy="0"/>
        </a:xfrm>
      </p:grpSpPr>
      <p:pic>
        <p:nvPicPr>
          <p:cNvPr id="38"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88000" y="2628509"/>
            <a:ext cx="3504000" cy="4229631"/>
          </a:xfrm>
          <a:prstGeom prst="rect">
            <a:avLst/>
          </a:prstGeom>
        </p:spPr>
      </p:pic>
      <p:pic>
        <p:nvPicPr>
          <p:cNvPr id="36" name="Imag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509"/>
            <a:ext cx="3504000" cy="4229631"/>
          </a:xfrm>
          <a:prstGeom prst="rect">
            <a:avLst/>
          </a:prstGeom>
        </p:spPr>
      </p:pic>
      <p:sp>
        <p:nvSpPr>
          <p:cNvPr id="8" name="Title 7"/>
          <p:cNvSpPr>
            <a:spLocks noGrp="1"/>
          </p:cNvSpPr>
          <p:nvPr>
            <p:ph type="ctrTitle" hasCustomPrompt="1"/>
          </p:nvPr>
        </p:nvSpPr>
        <p:spPr>
          <a:xfrm>
            <a:off x="1824000" y="2480400"/>
            <a:ext cx="8400000" cy="1267200"/>
          </a:xfrm>
          <a:prstGeom prst="rect">
            <a:avLst/>
          </a:prstGeom>
        </p:spPr>
        <p:txBody>
          <a:bodyPr lIns="90000" rIns="90000" anchor="b">
            <a:spAutoFit/>
          </a:bodyPr>
          <a:lstStyle>
            <a:lvl1pPr>
              <a:lnSpc>
                <a:spcPts val="4500"/>
              </a:lnSpc>
              <a:defRPr sz="4500" cap="all" baseline="0">
                <a:solidFill>
                  <a:schemeClr val="bg1"/>
                </a:solidFill>
              </a:defRPr>
            </a:lvl1pPr>
          </a:lstStyle>
          <a:p>
            <a:r>
              <a:rPr kumimoji="0" lang="en-US" dirty="0"/>
              <a:t>Click to edit Presentation title</a:t>
            </a:r>
          </a:p>
        </p:txBody>
      </p:sp>
      <p:sp>
        <p:nvSpPr>
          <p:cNvPr id="9" name="Subtitle 8"/>
          <p:cNvSpPr>
            <a:spLocks noGrp="1"/>
          </p:cNvSpPr>
          <p:nvPr>
            <p:ph type="subTitle" idx="1" hasCustomPrompt="1"/>
          </p:nvPr>
        </p:nvSpPr>
        <p:spPr>
          <a:xfrm>
            <a:off x="1824000" y="3805200"/>
            <a:ext cx="8400000" cy="352800"/>
          </a:xfrm>
        </p:spPr>
        <p:txBody>
          <a:bodyPr lIns="90000" rIns="90000">
            <a:spAutoFit/>
          </a:bodyPr>
          <a:lstStyle>
            <a:lvl1pPr marL="0" indent="0" algn="l">
              <a:lnSpc>
                <a:spcPts val="2000"/>
              </a:lnSpc>
              <a:spcBef>
                <a:spcPts val="0"/>
              </a:spcBef>
              <a:buNone/>
              <a:defRPr sz="1800" baseline="0">
                <a:solidFill>
                  <a:schemeClr val="bg1"/>
                </a:solidFill>
                <a:latin typeface="+mj-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dirty="0"/>
              <a:t>Click to </a:t>
            </a:r>
            <a:r>
              <a:rPr kumimoji="0" lang="fr-FR" dirty="0" err="1"/>
              <a:t>edit</a:t>
            </a:r>
            <a:r>
              <a:rPr kumimoji="0" lang="fr-FR" dirty="0"/>
              <a:t> </a:t>
            </a:r>
            <a:r>
              <a:rPr kumimoji="0" lang="fr-FR" dirty="0" err="1"/>
              <a:t>Subtitle</a:t>
            </a:r>
            <a:endParaRPr kumimoji="0" lang="en-US" dirty="0"/>
          </a:p>
        </p:txBody>
      </p:sp>
      <p:pic>
        <p:nvPicPr>
          <p:cNvPr id="37" name="Image 11"/>
          <p:cNvPicPr>
            <a:picLocks noChangeAspect="1"/>
          </p:cNvPicPr>
          <p:nvPr/>
        </p:nvPicPr>
        <p:blipFill>
          <a:blip r:embed="rId3" cstate="print"/>
          <a:stretch>
            <a:fillRect/>
          </a:stretch>
        </p:blipFill>
        <p:spPr>
          <a:xfrm>
            <a:off x="681601" y="432000"/>
            <a:ext cx="923076" cy="1440000"/>
          </a:xfrm>
          <a:prstGeom prst="rect">
            <a:avLst/>
          </a:prstGeom>
        </p:spPr>
      </p:pic>
      <p:sp>
        <p:nvSpPr>
          <p:cNvPr id="12" name="Date Placeholder 3"/>
          <p:cNvSpPr>
            <a:spLocks noGrp="1"/>
          </p:cNvSpPr>
          <p:nvPr>
            <p:ph type="dt" sz="half" idx="2"/>
          </p:nvPr>
        </p:nvSpPr>
        <p:spPr>
          <a:xfrm>
            <a:off x="537600" y="6411600"/>
            <a:ext cx="12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6FB6DD69-4DAD-4836-AFB5-9EC9007DE6B8}" type="datetimeFigureOut">
              <a:rPr lang="en-GB" smtClean="0"/>
              <a:t>11/11/2024</a:t>
            </a:fld>
            <a:endParaRPr lang="en-GB"/>
          </a:p>
        </p:txBody>
      </p:sp>
      <p:sp>
        <p:nvSpPr>
          <p:cNvPr id="13" name="Footer Placeholder 4"/>
          <p:cNvSpPr>
            <a:spLocks noGrp="1"/>
          </p:cNvSpPr>
          <p:nvPr>
            <p:ph type="ftr" sz="quarter" idx="3"/>
          </p:nvPr>
        </p:nvSpPr>
        <p:spPr>
          <a:xfrm>
            <a:off x="1824000" y="6411600"/>
            <a:ext cx="624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p>
        </p:txBody>
      </p:sp>
      <p:pic>
        <p:nvPicPr>
          <p:cNvPr id="10" name="Imag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000" y="6055201"/>
            <a:ext cx="2323200" cy="578821"/>
          </a:xfrm>
          <a:prstGeom prst="rect">
            <a:avLst/>
          </a:prstGeom>
        </p:spPr>
      </p:pic>
    </p:spTree>
    <p:extLst>
      <p:ext uri="{BB962C8B-B14F-4D97-AF65-F5344CB8AC3E}">
        <p14:creationId xmlns:p14="http://schemas.microsoft.com/office/powerpoint/2010/main" val="3113709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E0B39-8973-4DF1-9BBB-B451FCDBA7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4183FA-E7E6-4A61-8410-AD2BF2E7C6F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2DAAB79-2054-4A01-9D4C-B71D5435C00F}"/>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5CAFC9DB-6988-45AF-B304-1B2AFBDE72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B3FC06-89F4-4B57-B90A-97D2BC48CB1A}"/>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2346575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337C3-A5BD-4A78-A437-766E7B5F0C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96A3D4-1C66-46C4-8838-F2FC83B84F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5963F2-9BBB-411F-B3EB-D86A20BC17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BE8A3D-B619-4E98-A1DE-8BD70E034175}"/>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6" name="Footer Placeholder 5">
            <a:extLst>
              <a:ext uri="{FF2B5EF4-FFF2-40B4-BE49-F238E27FC236}">
                <a16:creationId xmlns:a16="http://schemas.microsoft.com/office/drawing/2014/main" id="{E1B854E2-8934-45FA-8C79-05DC92DE52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728302-0FD4-485D-962A-772FE7D0116C}"/>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3492803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47C51-16C9-462A-A337-584135DE26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E6DFE0-70B9-4D9F-B2C7-629E263F08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BD2770-8CA1-48DB-A74B-11C641D5F9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D813AA-E40A-41EC-A951-C2E8E834C0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9D3D791-1F29-4C7F-AF39-D9D1432797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BDD0A7-5C0B-4D4D-88A2-089D4D7775E5}"/>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8" name="Footer Placeholder 7">
            <a:extLst>
              <a:ext uri="{FF2B5EF4-FFF2-40B4-BE49-F238E27FC236}">
                <a16:creationId xmlns:a16="http://schemas.microsoft.com/office/drawing/2014/main" id="{6647A68C-F795-4A17-B862-69DD130DBC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539078E-82CD-45D2-97CB-65984B257903}"/>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2995124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B88FD-0A3C-4523-B76D-D44DC9F094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2A33AB-D28A-4C41-9D55-D2FD3C1AC021}"/>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4" name="Footer Placeholder 3">
            <a:extLst>
              <a:ext uri="{FF2B5EF4-FFF2-40B4-BE49-F238E27FC236}">
                <a16:creationId xmlns:a16="http://schemas.microsoft.com/office/drawing/2014/main" id="{C4F926C8-25F7-48F3-A293-02C3C6CFE47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20A4C1D-937E-42D2-879D-7E7C926E7D20}"/>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30540246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DCD6E6C-F8F4-49C4-BE20-F6B7C8EEA32F}"/>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3" name="Footer Placeholder 2">
            <a:extLst>
              <a:ext uri="{FF2B5EF4-FFF2-40B4-BE49-F238E27FC236}">
                <a16:creationId xmlns:a16="http://schemas.microsoft.com/office/drawing/2014/main" id="{8C9AFBA3-E93D-4F60-B0B9-2878BAD85F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7C9CEDA-FC42-4D54-AA7A-0740908E2996}"/>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1978255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6ED40-83BE-46AE-AB80-F3A539C09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AC1169-CF88-472C-8E40-25F9F5E2D7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81F360-0B28-4AD1-A091-95FFD85FAA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C7203A-AB37-4E63-B553-5D9BAD97B13B}"/>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6" name="Footer Placeholder 5">
            <a:extLst>
              <a:ext uri="{FF2B5EF4-FFF2-40B4-BE49-F238E27FC236}">
                <a16:creationId xmlns:a16="http://schemas.microsoft.com/office/drawing/2014/main" id="{E0A99F1A-3428-4981-84F3-D8B37AB05C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761F6E-CFAC-4837-BEFC-C741661DB816}"/>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2233953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DBEEC-DA29-44AB-AB99-E5F8217160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FB40072-8695-4F3E-9A2C-F2BBEB3130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6D7BC27-BF0F-47E4-BF71-7BFC0D801A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B86CA1-9D0C-437A-9496-9AB06E41FDF6}"/>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6" name="Footer Placeholder 5">
            <a:extLst>
              <a:ext uri="{FF2B5EF4-FFF2-40B4-BE49-F238E27FC236}">
                <a16:creationId xmlns:a16="http://schemas.microsoft.com/office/drawing/2014/main" id="{1D32C250-786A-40D7-8FBB-FAD2119217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7D1634-919E-4918-82B0-F4F1415A4A91}"/>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1832263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B181E-592A-4655-ADAB-D0E60978FB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9C12CD5-BD96-44D6-B75D-BBF25DE684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CD02AE-1367-4CD3-93D8-3B5408E55817}"/>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54A658EF-59D7-416C-A608-98B5EE3901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7D4D76-182C-4310-90F3-6E2B3F9FF989}"/>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368501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C35416-9568-4053-984C-865C88DAB6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BF2FE6-761F-4DAB-BC32-FA0DBC934C7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5636F0-7D41-4AF4-B53E-B9D036D7D332}"/>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4D615494-D5E7-4139-B84A-6E9FFEF923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C722E3-8F27-4F3D-BE07-B641D760A795}"/>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3712951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218616" y="288567"/>
            <a:ext cx="11746585" cy="763600"/>
          </a:xfrm>
          <a:prstGeom prst="rect">
            <a:avLst/>
          </a:prstGeom>
        </p:spPr>
        <p:txBody>
          <a:bodyPr spcFirstLastPara="1" wrap="square" lIns="91425" tIns="91425" rIns="91425" bIns="91425" anchor="t" anchorCtr="0">
            <a:noAutofit/>
          </a:bodyPr>
          <a:lstStyle>
            <a:lvl1pPr lvl="0" rtl="0">
              <a:spcBef>
                <a:spcPct val="0"/>
              </a:spcBef>
              <a:spcAft>
                <a:spcPct val="0"/>
              </a:spcAft>
              <a:buSzPts val="2800"/>
              <a:buNone/>
              <a:defRPr b="1"/>
            </a:lvl1pPr>
            <a:lvl2pPr lvl="1" rtl="0">
              <a:spcBef>
                <a:spcPct val="0"/>
              </a:spcBef>
              <a:spcAft>
                <a:spcPct val="0"/>
              </a:spcAft>
              <a:buSzPts val="2800"/>
              <a:buFont typeface="Courier New"/>
              <a:buNone/>
              <a:defRPr b="1">
                <a:latin typeface="Courier New"/>
                <a:ea typeface="Courier New"/>
                <a:cs typeface="Courier New"/>
                <a:sym typeface="Courier New"/>
              </a:defRPr>
            </a:lvl2pPr>
            <a:lvl3pPr lvl="2" rtl="0">
              <a:spcBef>
                <a:spcPct val="0"/>
              </a:spcBef>
              <a:spcAft>
                <a:spcPct val="0"/>
              </a:spcAft>
              <a:buSzPts val="2800"/>
              <a:buFont typeface="Courier New"/>
              <a:buNone/>
              <a:defRPr b="1">
                <a:latin typeface="Courier New"/>
                <a:ea typeface="Courier New"/>
                <a:cs typeface="Courier New"/>
                <a:sym typeface="Courier New"/>
              </a:defRPr>
            </a:lvl3pPr>
            <a:lvl4pPr lvl="3" rtl="0">
              <a:spcBef>
                <a:spcPct val="0"/>
              </a:spcBef>
              <a:spcAft>
                <a:spcPct val="0"/>
              </a:spcAft>
              <a:buSzPts val="2800"/>
              <a:buFont typeface="Courier New"/>
              <a:buNone/>
              <a:defRPr b="1">
                <a:latin typeface="Courier New"/>
                <a:ea typeface="Courier New"/>
                <a:cs typeface="Courier New"/>
                <a:sym typeface="Courier New"/>
              </a:defRPr>
            </a:lvl4pPr>
            <a:lvl5pPr lvl="4" rtl="0">
              <a:spcBef>
                <a:spcPct val="0"/>
              </a:spcBef>
              <a:spcAft>
                <a:spcPct val="0"/>
              </a:spcAft>
              <a:buSzPts val="2800"/>
              <a:buFont typeface="Courier New"/>
              <a:buNone/>
              <a:defRPr b="1">
                <a:latin typeface="Courier New"/>
                <a:ea typeface="Courier New"/>
                <a:cs typeface="Courier New"/>
                <a:sym typeface="Courier New"/>
              </a:defRPr>
            </a:lvl5pPr>
            <a:lvl6pPr lvl="5" rtl="0">
              <a:spcBef>
                <a:spcPct val="0"/>
              </a:spcBef>
              <a:spcAft>
                <a:spcPct val="0"/>
              </a:spcAft>
              <a:buSzPts val="2800"/>
              <a:buFont typeface="Courier New"/>
              <a:buNone/>
              <a:defRPr b="1">
                <a:latin typeface="Courier New"/>
                <a:ea typeface="Courier New"/>
                <a:cs typeface="Courier New"/>
                <a:sym typeface="Courier New"/>
              </a:defRPr>
            </a:lvl6pPr>
            <a:lvl7pPr lvl="6" rtl="0">
              <a:spcBef>
                <a:spcPct val="0"/>
              </a:spcBef>
              <a:spcAft>
                <a:spcPct val="0"/>
              </a:spcAft>
              <a:buSzPts val="2800"/>
              <a:buFont typeface="Courier New"/>
              <a:buNone/>
              <a:defRPr b="1">
                <a:latin typeface="Courier New"/>
                <a:ea typeface="Courier New"/>
                <a:cs typeface="Courier New"/>
                <a:sym typeface="Courier New"/>
              </a:defRPr>
            </a:lvl7pPr>
            <a:lvl8pPr lvl="7" rtl="0">
              <a:spcBef>
                <a:spcPct val="0"/>
              </a:spcBef>
              <a:spcAft>
                <a:spcPct val="0"/>
              </a:spcAft>
              <a:buSzPts val="2800"/>
              <a:buFont typeface="Courier New"/>
              <a:buNone/>
              <a:defRPr b="1">
                <a:latin typeface="Courier New"/>
                <a:ea typeface="Courier New"/>
                <a:cs typeface="Courier New"/>
                <a:sym typeface="Courier New"/>
              </a:defRPr>
            </a:lvl8pPr>
            <a:lvl9pPr lvl="8" rtl="0">
              <a:spcBef>
                <a:spcPct val="0"/>
              </a:spcBef>
              <a:spcAft>
                <a:spcPct val="0"/>
              </a:spcAft>
              <a:buSzPts val="2800"/>
              <a:buFont typeface="Courier New"/>
              <a:buNone/>
              <a:defRPr b="1">
                <a:latin typeface="Courier New"/>
                <a:ea typeface="Courier New"/>
                <a:cs typeface="Courier New"/>
                <a:sym typeface="Courier New"/>
              </a:defRPr>
            </a:lvl9pPr>
          </a:lstStyle>
          <a:p>
            <a:endParaRPr/>
          </a:p>
        </p:txBody>
      </p:sp>
      <p:sp>
        <p:nvSpPr>
          <p:cNvPr id="25" name="Google Shape;25;p5"/>
          <p:cNvSpPr txBox="1">
            <a:spLocks noGrp="1"/>
          </p:cNvSpPr>
          <p:nvPr>
            <p:ph type="body" idx="1"/>
          </p:nvPr>
        </p:nvSpPr>
        <p:spPr>
          <a:xfrm>
            <a:off x="218616" y="1231833"/>
            <a:ext cx="11760985" cy="4555200"/>
          </a:xfrm>
          <a:prstGeom prst="rect">
            <a:avLst/>
          </a:prstGeom>
        </p:spPr>
        <p:txBody>
          <a:bodyPr spcFirstLastPara="1" wrap="square" lIns="91425" tIns="91425" rIns="91425" bIns="91425" anchor="t" anchorCtr="0">
            <a:noAutofit/>
          </a:bodyPr>
          <a:lstStyle>
            <a:lvl1pPr marL="609585" lvl="0" indent="-457189" rtl="0">
              <a:spcBef>
                <a:spcPct val="0"/>
              </a:spcBef>
              <a:spcAft>
                <a:spcPct val="0"/>
              </a:spcAft>
              <a:buSzPts val="1800"/>
              <a:buChar char="●"/>
              <a:defRPr/>
            </a:lvl1pPr>
            <a:lvl2pPr marL="1219170" lvl="1" indent="-423323" rtl="0">
              <a:spcBef>
                <a:spcPts val="2133"/>
              </a:spcBef>
              <a:spcAft>
                <a:spcPct val="0"/>
              </a:spcAft>
              <a:buSzPts val="1400"/>
              <a:buChar char="○"/>
              <a:defRPr/>
            </a:lvl2pPr>
            <a:lvl3pPr marL="1828754" lvl="2" indent="-423323" rtl="0">
              <a:spcBef>
                <a:spcPts val="2133"/>
              </a:spcBef>
              <a:spcAft>
                <a:spcPct val="0"/>
              </a:spcAft>
              <a:buSzPts val="1400"/>
              <a:buChar char="■"/>
              <a:defRPr/>
            </a:lvl3pPr>
            <a:lvl4pPr marL="2438339" lvl="3" indent="-423323" rtl="0">
              <a:spcBef>
                <a:spcPts val="2133"/>
              </a:spcBef>
              <a:spcAft>
                <a:spcPct val="0"/>
              </a:spcAft>
              <a:buSzPts val="1400"/>
              <a:buChar char="●"/>
              <a:defRPr/>
            </a:lvl4pPr>
            <a:lvl5pPr marL="3047924" lvl="4" indent="-423323" rtl="0">
              <a:spcBef>
                <a:spcPts val="2133"/>
              </a:spcBef>
              <a:spcAft>
                <a:spcPct val="0"/>
              </a:spcAft>
              <a:buSzPts val="1400"/>
              <a:buChar char="○"/>
              <a:defRPr/>
            </a:lvl5pPr>
            <a:lvl6pPr marL="3657509" lvl="5" indent="-423323" rtl="0">
              <a:spcBef>
                <a:spcPts val="2133"/>
              </a:spcBef>
              <a:spcAft>
                <a:spcPct val="0"/>
              </a:spcAft>
              <a:buSzPts val="1400"/>
              <a:buChar char="■"/>
              <a:defRPr/>
            </a:lvl6pPr>
            <a:lvl7pPr marL="4267093" lvl="6" indent="-423323" rtl="0">
              <a:spcBef>
                <a:spcPts val="2133"/>
              </a:spcBef>
              <a:spcAft>
                <a:spcPct val="0"/>
              </a:spcAft>
              <a:buSzPts val="1400"/>
              <a:buChar char="●"/>
              <a:defRPr/>
            </a:lvl7pPr>
            <a:lvl8pPr marL="4876678" lvl="7" indent="-423323" rtl="0">
              <a:spcBef>
                <a:spcPts val="2133"/>
              </a:spcBef>
              <a:spcAft>
                <a:spcPct val="0"/>
              </a:spcAft>
              <a:buSzPts val="1400"/>
              <a:buChar char="○"/>
              <a:defRPr/>
            </a:lvl8pPr>
            <a:lvl9pPr marL="5486263" lvl="8" indent="-423323" rtl="0">
              <a:spcBef>
                <a:spcPts val="2133"/>
              </a:spcBef>
              <a:spcAft>
                <a:spcPts val="2133"/>
              </a:spcAft>
              <a:buSzPts val="1400"/>
              <a:buChar char="■"/>
              <a:defRPr/>
            </a:lvl9pPr>
          </a:lstStyle>
          <a:p>
            <a:endParaRPr/>
          </a:p>
        </p:txBody>
      </p:sp>
      <p:sp>
        <p:nvSpPr>
          <p:cNvPr id="26" name="Google Shape;26;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spcBef>
                <a:spcPct val="0"/>
              </a:spcBef>
              <a:spcAft>
                <a:spcPct val="0"/>
              </a:spcAft>
            </a:pPr>
            <a:fld id="{00000000-1234-1234-1234-123412341234}" type="slidenum">
              <a:rPr lang="en" smtClean="0"/>
              <a:pPr>
                <a:spcBef>
                  <a:spcPct val="0"/>
                </a:spcBef>
                <a:spcAft>
                  <a:spcPct val="0"/>
                </a:spcAft>
              </a:pPr>
              <a:t>‹#›</a:t>
            </a:fld>
            <a:endParaRPr lang="en"/>
          </a:p>
        </p:txBody>
      </p:sp>
      <p:cxnSp>
        <p:nvCxnSpPr>
          <p:cNvPr id="27" name="Google Shape;27;p5"/>
          <p:cNvCxnSpPr>
            <a:endCxn id="24" idx="1"/>
          </p:cNvCxnSpPr>
          <p:nvPr/>
        </p:nvCxnSpPr>
        <p:spPr>
          <a:xfrm>
            <a:off x="1" y="670367"/>
            <a:ext cx="218615" cy="0"/>
          </a:xfrm>
          <a:prstGeom prst="straightConnector1">
            <a:avLst/>
          </a:prstGeom>
          <a:noFill/>
          <a:ln w="9525" cap="flat" cmpd="sng">
            <a:solidFill>
              <a:srgbClr val="000000"/>
            </a:solidFill>
            <a:prstDash val="dash"/>
            <a:round/>
            <a:headEnd type="none" w="med" len="med"/>
            <a:tailEnd type="none" w="med" len="med"/>
          </a:ln>
        </p:spPr>
      </p:cxnSp>
    </p:spTree>
    <p:extLst>
      <p:ext uri="{BB962C8B-B14F-4D97-AF65-F5344CB8AC3E}">
        <p14:creationId xmlns:p14="http://schemas.microsoft.com/office/powerpoint/2010/main" val="29209904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8" name="Date Placeholder 3"/>
          <p:cNvSpPr>
            <a:spLocks noGrp="1"/>
          </p:cNvSpPr>
          <p:nvPr>
            <p:ph type="dt" sz="half" idx="2"/>
          </p:nvPr>
        </p:nvSpPr>
        <p:spPr>
          <a:xfrm>
            <a:off x="537600" y="6411600"/>
            <a:ext cx="12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FB6DD69-4DAD-4836-AFB5-9EC9007DE6B8}" type="datetimeFigureOut">
              <a:rPr lang="en-GB" smtClean="0"/>
              <a:t>11/11/2024</a:t>
            </a:fld>
            <a:endParaRPr lang="en-GB"/>
          </a:p>
        </p:txBody>
      </p:sp>
      <p:sp>
        <p:nvSpPr>
          <p:cNvPr id="9" name="Footer Placeholder 4"/>
          <p:cNvSpPr>
            <a:spLocks noGrp="1"/>
          </p:cNvSpPr>
          <p:nvPr>
            <p:ph type="ftr" sz="quarter" idx="3"/>
          </p:nvPr>
        </p:nvSpPr>
        <p:spPr>
          <a:xfrm>
            <a:off x="1824000" y="6411600"/>
            <a:ext cx="624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10" name="Slide Number Placeholder 5"/>
          <p:cNvSpPr>
            <a:spLocks noGrp="1"/>
          </p:cNvSpPr>
          <p:nvPr>
            <p:ph type="sldNum" sz="quarter" idx="4"/>
          </p:nvPr>
        </p:nvSpPr>
        <p:spPr>
          <a:xfrm>
            <a:off x="11520000" y="6411600"/>
            <a:ext cx="456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A53F347E-AB4A-4218-B51F-4CC2492EDD07}" type="slidenum">
              <a:rPr lang="en-GB" smtClean="0"/>
              <a:t>‹#›</a:t>
            </a:fld>
            <a:endParaRPr lang="en-GB"/>
          </a:p>
        </p:txBody>
      </p:sp>
      <p:sp>
        <p:nvSpPr>
          <p:cNvPr id="11" name="Title Placeholder 1"/>
          <p:cNvSpPr>
            <a:spLocks noGrp="1"/>
          </p:cNvSpPr>
          <p:nvPr>
            <p:ph type="title" hasCustomPrompt="1"/>
          </p:nvPr>
        </p:nvSpPr>
        <p:spPr>
          <a:xfrm>
            <a:off x="1440000" y="237600"/>
            <a:ext cx="9888000" cy="1022400"/>
          </a:xfrm>
          <a:prstGeom prst="rect">
            <a:avLst/>
          </a:prstGeom>
        </p:spPr>
        <p:txBody>
          <a:bodyPr vert="horz" lIns="91440" tIns="45720" rIns="91440" bIns="45720" rtlCol="0" anchor="ctr">
            <a:noAutofit/>
          </a:bodyPr>
          <a:lstStyle>
            <a:lvl1pPr>
              <a:defRPr/>
            </a:lvl1pPr>
          </a:lstStyle>
          <a:p>
            <a:r>
              <a:rPr lang="en-US" dirty="0"/>
              <a:t>Click to edit Slide title</a:t>
            </a:r>
            <a:br>
              <a:rPr lang="en-US" dirty="0"/>
            </a:br>
            <a:r>
              <a:rPr lang="en-US" dirty="0"/>
              <a:t>Slide title can be extended to two lines</a:t>
            </a:r>
          </a:p>
        </p:txBody>
      </p:sp>
    </p:spTree>
    <p:extLst>
      <p:ext uri="{BB962C8B-B14F-4D97-AF65-F5344CB8AC3E}">
        <p14:creationId xmlns:p14="http://schemas.microsoft.com/office/powerpoint/2010/main" val="12201662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415600" y="2563000"/>
            <a:ext cx="11360800" cy="1122400"/>
          </a:xfrm>
          <a:prstGeom prst="rect">
            <a:avLst/>
          </a:prstGeom>
        </p:spPr>
        <p:txBody>
          <a:bodyPr spcFirstLastPara="1" wrap="square" lIns="91425" tIns="91425" rIns="91425" bIns="91425" anchor="ctr" anchorCtr="0">
            <a:noAutofit/>
          </a:bodyPr>
          <a:lstStyle>
            <a:lvl1pPr lvl="0" algn="ctr" rtl="0">
              <a:spcBef>
                <a:spcPct val="0"/>
              </a:spcBef>
              <a:spcAft>
                <a:spcPct val="0"/>
              </a:spcAft>
              <a:buSzPts val="3600"/>
              <a:buNone/>
              <a:defRPr sz="4800" b="1"/>
            </a:lvl1pPr>
            <a:lvl2pPr lvl="1" algn="ctr" rtl="0">
              <a:spcBef>
                <a:spcPct val="0"/>
              </a:spcBef>
              <a:spcAft>
                <a:spcPct val="0"/>
              </a:spcAft>
              <a:buSzPts val="3600"/>
              <a:buFont typeface="Courier New"/>
              <a:buNone/>
              <a:defRPr sz="4800" b="1">
                <a:latin typeface="Courier New"/>
                <a:ea typeface="Courier New"/>
                <a:cs typeface="Courier New"/>
                <a:sym typeface="Courier New"/>
              </a:defRPr>
            </a:lvl2pPr>
            <a:lvl3pPr lvl="2" algn="ctr" rtl="0">
              <a:spcBef>
                <a:spcPct val="0"/>
              </a:spcBef>
              <a:spcAft>
                <a:spcPct val="0"/>
              </a:spcAft>
              <a:buSzPts val="3600"/>
              <a:buFont typeface="Courier New"/>
              <a:buNone/>
              <a:defRPr sz="4800" b="1">
                <a:latin typeface="Courier New"/>
                <a:ea typeface="Courier New"/>
                <a:cs typeface="Courier New"/>
                <a:sym typeface="Courier New"/>
              </a:defRPr>
            </a:lvl3pPr>
            <a:lvl4pPr lvl="3" algn="ctr" rtl="0">
              <a:spcBef>
                <a:spcPct val="0"/>
              </a:spcBef>
              <a:spcAft>
                <a:spcPct val="0"/>
              </a:spcAft>
              <a:buSzPts val="3600"/>
              <a:buFont typeface="Courier New"/>
              <a:buNone/>
              <a:defRPr sz="4800" b="1">
                <a:latin typeface="Courier New"/>
                <a:ea typeface="Courier New"/>
                <a:cs typeface="Courier New"/>
                <a:sym typeface="Courier New"/>
              </a:defRPr>
            </a:lvl4pPr>
            <a:lvl5pPr lvl="4" algn="ctr" rtl="0">
              <a:spcBef>
                <a:spcPct val="0"/>
              </a:spcBef>
              <a:spcAft>
                <a:spcPct val="0"/>
              </a:spcAft>
              <a:buSzPts val="3600"/>
              <a:buFont typeface="Courier New"/>
              <a:buNone/>
              <a:defRPr sz="4800" b="1">
                <a:latin typeface="Courier New"/>
                <a:ea typeface="Courier New"/>
                <a:cs typeface="Courier New"/>
                <a:sym typeface="Courier New"/>
              </a:defRPr>
            </a:lvl5pPr>
            <a:lvl6pPr lvl="5" algn="ctr" rtl="0">
              <a:spcBef>
                <a:spcPct val="0"/>
              </a:spcBef>
              <a:spcAft>
                <a:spcPct val="0"/>
              </a:spcAft>
              <a:buSzPts val="3600"/>
              <a:buFont typeface="Courier New"/>
              <a:buNone/>
              <a:defRPr sz="4800" b="1">
                <a:latin typeface="Courier New"/>
                <a:ea typeface="Courier New"/>
                <a:cs typeface="Courier New"/>
                <a:sym typeface="Courier New"/>
              </a:defRPr>
            </a:lvl6pPr>
            <a:lvl7pPr lvl="6" algn="ctr" rtl="0">
              <a:spcBef>
                <a:spcPct val="0"/>
              </a:spcBef>
              <a:spcAft>
                <a:spcPct val="0"/>
              </a:spcAft>
              <a:buSzPts val="3600"/>
              <a:buFont typeface="Courier New"/>
              <a:buNone/>
              <a:defRPr sz="4800" b="1">
                <a:latin typeface="Courier New"/>
                <a:ea typeface="Courier New"/>
                <a:cs typeface="Courier New"/>
                <a:sym typeface="Courier New"/>
              </a:defRPr>
            </a:lvl7pPr>
            <a:lvl8pPr lvl="7" algn="ctr" rtl="0">
              <a:spcBef>
                <a:spcPct val="0"/>
              </a:spcBef>
              <a:spcAft>
                <a:spcPct val="0"/>
              </a:spcAft>
              <a:buSzPts val="3600"/>
              <a:buFont typeface="Courier New"/>
              <a:buNone/>
              <a:defRPr sz="4800" b="1">
                <a:latin typeface="Courier New"/>
                <a:ea typeface="Courier New"/>
                <a:cs typeface="Courier New"/>
                <a:sym typeface="Courier New"/>
              </a:defRPr>
            </a:lvl8pPr>
            <a:lvl9pPr lvl="8" algn="ctr" rtl="0">
              <a:spcBef>
                <a:spcPct val="0"/>
              </a:spcBef>
              <a:spcAft>
                <a:spcPct val="0"/>
              </a:spcAft>
              <a:buSzPts val="3600"/>
              <a:buFont typeface="Courier New"/>
              <a:buNone/>
              <a:defRPr sz="4800" b="1">
                <a:latin typeface="Courier New"/>
                <a:ea typeface="Courier New"/>
                <a:cs typeface="Courier New"/>
                <a:sym typeface="Courier New"/>
              </a:defRPr>
            </a:lvl9pPr>
          </a:lstStyle>
          <a:p>
            <a:endParaRPr/>
          </a:p>
        </p:txBody>
      </p:sp>
      <p:sp>
        <p:nvSpPr>
          <p:cNvPr id="67" name="Google Shape;67;p1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spcBef>
                <a:spcPct val="0"/>
              </a:spcBef>
              <a:spcAft>
                <a:spcPct val="0"/>
              </a:spcAft>
            </a:pPr>
            <a:fld id="{00000000-1234-1234-1234-123412341234}" type="slidenum">
              <a:rPr lang="en" smtClean="0"/>
              <a:pPr>
                <a:spcBef>
                  <a:spcPct val="0"/>
                </a:spcBef>
                <a:spcAft>
                  <a:spcPct val="0"/>
                </a:spcAft>
              </a:pPr>
              <a:t>‹#›</a:t>
            </a:fld>
            <a:endParaRPr lang="en"/>
          </a:p>
        </p:txBody>
      </p:sp>
    </p:spTree>
    <p:extLst>
      <p:ext uri="{BB962C8B-B14F-4D97-AF65-F5344CB8AC3E}">
        <p14:creationId xmlns:p14="http://schemas.microsoft.com/office/powerpoint/2010/main" val="271378499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98"/>
        <p:cNvGrpSpPr/>
        <p:nvPr/>
      </p:nvGrpSpPr>
      <p:grpSpPr>
        <a:xfrm>
          <a:off x="0" y="0"/>
          <a:ext cx="0" cy="0"/>
          <a:chOff x="0" y="0"/>
          <a:chExt cx="0" cy="0"/>
        </a:xfrm>
      </p:grpSpPr>
      <p:sp>
        <p:nvSpPr>
          <p:cNvPr id="99" name="Google Shape;99;p24"/>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rtl="0">
              <a:spcBef>
                <a:spcPct val="0"/>
              </a:spcBef>
              <a:spcAft>
                <a:spcPct val="0"/>
              </a:spcAft>
              <a:buSzPts val="12000"/>
              <a:buFont typeface="Courier New"/>
              <a:buNone/>
              <a:defRPr sz="16000" b="1">
                <a:latin typeface="Courier New"/>
                <a:ea typeface="Courier New"/>
                <a:cs typeface="Courier New"/>
                <a:sym typeface="Courier New"/>
              </a:defRPr>
            </a:lvl1pPr>
            <a:lvl2pPr lvl="1" algn="ctr" rtl="0">
              <a:spcBef>
                <a:spcPct val="0"/>
              </a:spcBef>
              <a:spcAft>
                <a:spcPct val="0"/>
              </a:spcAft>
              <a:buSzPts val="12000"/>
              <a:buFont typeface="Courier New"/>
              <a:buNone/>
              <a:defRPr sz="16000" b="1">
                <a:latin typeface="Courier New"/>
                <a:ea typeface="Courier New"/>
                <a:cs typeface="Courier New"/>
                <a:sym typeface="Courier New"/>
              </a:defRPr>
            </a:lvl2pPr>
            <a:lvl3pPr lvl="2" algn="ctr" rtl="0">
              <a:spcBef>
                <a:spcPct val="0"/>
              </a:spcBef>
              <a:spcAft>
                <a:spcPct val="0"/>
              </a:spcAft>
              <a:buSzPts val="12000"/>
              <a:buFont typeface="Courier New"/>
              <a:buNone/>
              <a:defRPr sz="16000" b="1">
                <a:latin typeface="Courier New"/>
                <a:ea typeface="Courier New"/>
                <a:cs typeface="Courier New"/>
                <a:sym typeface="Courier New"/>
              </a:defRPr>
            </a:lvl3pPr>
            <a:lvl4pPr lvl="3" algn="ctr" rtl="0">
              <a:spcBef>
                <a:spcPct val="0"/>
              </a:spcBef>
              <a:spcAft>
                <a:spcPct val="0"/>
              </a:spcAft>
              <a:buSzPts val="12000"/>
              <a:buFont typeface="Courier New"/>
              <a:buNone/>
              <a:defRPr sz="16000" b="1">
                <a:latin typeface="Courier New"/>
                <a:ea typeface="Courier New"/>
                <a:cs typeface="Courier New"/>
                <a:sym typeface="Courier New"/>
              </a:defRPr>
            </a:lvl4pPr>
            <a:lvl5pPr lvl="4" algn="ctr" rtl="0">
              <a:spcBef>
                <a:spcPct val="0"/>
              </a:spcBef>
              <a:spcAft>
                <a:spcPct val="0"/>
              </a:spcAft>
              <a:buSzPts val="12000"/>
              <a:buFont typeface="Courier New"/>
              <a:buNone/>
              <a:defRPr sz="16000" b="1">
                <a:latin typeface="Courier New"/>
                <a:ea typeface="Courier New"/>
                <a:cs typeface="Courier New"/>
                <a:sym typeface="Courier New"/>
              </a:defRPr>
            </a:lvl5pPr>
            <a:lvl6pPr lvl="5" algn="ctr" rtl="0">
              <a:spcBef>
                <a:spcPct val="0"/>
              </a:spcBef>
              <a:spcAft>
                <a:spcPct val="0"/>
              </a:spcAft>
              <a:buSzPts val="12000"/>
              <a:buFont typeface="Courier New"/>
              <a:buNone/>
              <a:defRPr sz="16000" b="1">
                <a:latin typeface="Courier New"/>
                <a:ea typeface="Courier New"/>
                <a:cs typeface="Courier New"/>
                <a:sym typeface="Courier New"/>
              </a:defRPr>
            </a:lvl6pPr>
            <a:lvl7pPr lvl="6" algn="ctr" rtl="0">
              <a:spcBef>
                <a:spcPct val="0"/>
              </a:spcBef>
              <a:spcAft>
                <a:spcPct val="0"/>
              </a:spcAft>
              <a:buSzPts val="12000"/>
              <a:buFont typeface="Courier New"/>
              <a:buNone/>
              <a:defRPr sz="16000" b="1">
                <a:latin typeface="Courier New"/>
                <a:ea typeface="Courier New"/>
                <a:cs typeface="Courier New"/>
                <a:sym typeface="Courier New"/>
              </a:defRPr>
            </a:lvl7pPr>
            <a:lvl8pPr lvl="7" algn="ctr" rtl="0">
              <a:spcBef>
                <a:spcPct val="0"/>
              </a:spcBef>
              <a:spcAft>
                <a:spcPct val="0"/>
              </a:spcAft>
              <a:buSzPts val="12000"/>
              <a:buFont typeface="Courier New"/>
              <a:buNone/>
              <a:defRPr sz="16000" b="1">
                <a:latin typeface="Courier New"/>
                <a:ea typeface="Courier New"/>
                <a:cs typeface="Courier New"/>
                <a:sym typeface="Courier New"/>
              </a:defRPr>
            </a:lvl8pPr>
            <a:lvl9pPr lvl="8" algn="ctr" rtl="0">
              <a:spcBef>
                <a:spcPct val="0"/>
              </a:spcBef>
              <a:spcAft>
                <a:spcPct val="0"/>
              </a:spcAft>
              <a:buSzPts val="12000"/>
              <a:buFont typeface="Courier New"/>
              <a:buNone/>
              <a:defRPr sz="16000" b="1">
                <a:latin typeface="Courier New"/>
                <a:ea typeface="Courier New"/>
                <a:cs typeface="Courier New"/>
                <a:sym typeface="Courier New"/>
              </a:defRPr>
            </a:lvl9pPr>
          </a:lstStyle>
          <a:p>
            <a:r>
              <a:t>xx%</a:t>
            </a:r>
          </a:p>
        </p:txBody>
      </p:sp>
      <p:sp>
        <p:nvSpPr>
          <p:cNvPr id="100" name="Google Shape;100;p24"/>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rtl="0">
              <a:spcBef>
                <a:spcPct val="0"/>
              </a:spcBef>
              <a:spcAft>
                <a:spcPct val="0"/>
              </a:spcAft>
              <a:buSzPts val="1800"/>
              <a:buChar char="●"/>
              <a:defRPr/>
            </a:lvl1pPr>
            <a:lvl2pPr marL="1219170" lvl="1" indent="-423323" algn="ctr" rtl="0">
              <a:spcBef>
                <a:spcPts val="2133"/>
              </a:spcBef>
              <a:spcAft>
                <a:spcPct val="0"/>
              </a:spcAft>
              <a:buSzPts val="1400"/>
              <a:buChar char="○"/>
              <a:defRPr/>
            </a:lvl2pPr>
            <a:lvl3pPr marL="1828754" lvl="2" indent="-423323" algn="ctr" rtl="0">
              <a:spcBef>
                <a:spcPts val="2133"/>
              </a:spcBef>
              <a:spcAft>
                <a:spcPct val="0"/>
              </a:spcAft>
              <a:buSzPts val="1400"/>
              <a:buChar char="■"/>
              <a:defRPr/>
            </a:lvl3pPr>
            <a:lvl4pPr marL="2438339" lvl="3" indent="-423323" algn="ctr" rtl="0">
              <a:spcBef>
                <a:spcPts val="2133"/>
              </a:spcBef>
              <a:spcAft>
                <a:spcPct val="0"/>
              </a:spcAft>
              <a:buSzPts val="1400"/>
              <a:buChar char="●"/>
              <a:defRPr/>
            </a:lvl4pPr>
            <a:lvl5pPr marL="3047924" lvl="4" indent="-423323" algn="ctr" rtl="0">
              <a:spcBef>
                <a:spcPts val="2133"/>
              </a:spcBef>
              <a:spcAft>
                <a:spcPct val="0"/>
              </a:spcAft>
              <a:buSzPts val="1400"/>
              <a:buChar char="○"/>
              <a:defRPr/>
            </a:lvl5pPr>
            <a:lvl6pPr marL="3657509" lvl="5" indent="-423323" algn="ctr" rtl="0">
              <a:spcBef>
                <a:spcPts val="2133"/>
              </a:spcBef>
              <a:spcAft>
                <a:spcPct val="0"/>
              </a:spcAft>
              <a:buSzPts val="1400"/>
              <a:buChar char="■"/>
              <a:defRPr/>
            </a:lvl6pPr>
            <a:lvl7pPr marL="4267093" lvl="6" indent="-423323" algn="ctr" rtl="0">
              <a:spcBef>
                <a:spcPts val="2133"/>
              </a:spcBef>
              <a:spcAft>
                <a:spcPct val="0"/>
              </a:spcAft>
              <a:buSzPts val="1400"/>
              <a:buChar char="●"/>
              <a:defRPr/>
            </a:lvl7pPr>
            <a:lvl8pPr marL="4876678" lvl="7" indent="-423323" algn="ctr" rtl="0">
              <a:spcBef>
                <a:spcPts val="2133"/>
              </a:spcBef>
              <a:spcAft>
                <a:spcPct val="0"/>
              </a:spcAft>
              <a:buSzPts val="1400"/>
              <a:buChar char="○"/>
              <a:defRPr/>
            </a:lvl8pPr>
            <a:lvl9pPr marL="5486263" lvl="8" indent="-423323" algn="ctr" rtl="0">
              <a:spcBef>
                <a:spcPts val="2133"/>
              </a:spcBef>
              <a:spcAft>
                <a:spcPts val="2133"/>
              </a:spcAft>
              <a:buSzPts val="1400"/>
              <a:buChar char="■"/>
              <a:defRPr/>
            </a:lvl9pPr>
          </a:lstStyle>
          <a:p>
            <a:endParaRPr/>
          </a:p>
        </p:txBody>
      </p:sp>
      <p:sp>
        <p:nvSpPr>
          <p:cNvPr id="101" name="Google Shape;101;p2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spcBef>
                <a:spcPct val="0"/>
              </a:spcBef>
              <a:spcAft>
                <a:spcPct val="0"/>
              </a:spcAft>
            </a:pPr>
            <a:fld id="{00000000-1234-1234-1234-123412341234}" type="slidenum">
              <a:rPr lang="en" smtClean="0"/>
              <a:pPr>
                <a:spcBef>
                  <a:spcPct val="0"/>
                </a:spcBef>
                <a:spcAft>
                  <a:spcPct val="0"/>
                </a:spcAft>
              </a:pPr>
              <a:t>‹#›</a:t>
            </a:fld>
            <a:endParaRPr lang="en"/>
          </a:p>
        </p:txBody>
      </p:sp>
    </p:spTree>
    <p:extLst>
      <p:ext uri="{BB962C8B-B14F-4D97-AF65-F5344CB8AC3E}">
        <p14:creationId xmlns:p14="http://schemas.microsoft.com/office/powerpoint/2010/main" val="112576178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61"/>
        <p:cNvGrpSpPr/>
        <p:nvPr/>
      </p:nvGrpSpPr>
      <p:grpSpPr>
        <a:xfrm>
          <a:off x="0" y="0"/>
          <a:ext cx="0" cy="0"/>
          <a:chOff x="0" y="0"/>
          <a:chExt cx="0" cy="0"/>
        </a:xfrm>
      </p:grpSpPr>
      <p:sp>
        <p:nvSpPr>
          <p:cNvPr id="62" name="Google Shape;62;p15"/>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rtl="0">
              <a:spcBef>
                <a:spcPct val="0"/>
              </a:spcBef>
              <a:spcAft>
                <a:spcPct val="0"/>
              </a:spcAft>
              <a:buSzPts val="5200"/>
              <a:buNone/>
              <a:defRPr sz="6933" b="1"/>
            </a:lvl1pPr>
            <a:lvl2pPr lvl="1" algn="ctr" rtl="0">
              <a:spcBef>
                <a:spcPct val="0"/>
              </a:spcBef>
              <a:spcAft>
                <a:spcPct val="0"/>
              </a:spcAft>
              <a:buSzPts val="5200"/>
              <a:buNone/>
              <a:defRPr sz="6933" b="1"/>
            </a:lvl2pPr>
            <a:lvl3pPr lvl="2" algn="ctr" rtl="0">
              <a:spcBef>
                <a:spcPct val="0"/>
              </a:spcBef>
              <a:spcAft>
                <a:spcPct val="0"/>
              </a:spcAft>
              <a:buSzPts val="5200"/>
              <a:buNone/>
              <a:defRPr sz="6933" b="1"/>
            </a:lvl3pPr>
            <a:lvl4pPr lvl="3" algn="ctr" rtl="0">
              <a:spcBef>
                <a:spcPct val="0"/>
              </a:spcBef>
              <a:spcAft>
                <a:spcPct val="0"/>
              </a:spcAft>
              <a:buSzPts val="5200"/>
              <a:buNone/>
              <a:defRPr sz="6933" b="1"/>
            </a:lvl4pPr>
            <a:lvl5pPr lvl="4" algn="ctr" rtl="0">
              <a:spcBef>
                <a:spcPct val="0"/>
              </a:spcBef>
              <a:spcAft>
                <a:spcPct val="0"/>
              </a:spcAft>
              <a:buSzPts val="5200"/>
              <a:buNone/>
              <a:defRPr sz="6933" b="1"/>
            </a:lvl5pPr>
            <a:lvl6pPr lvl="5" algn="ctr" rtl="0">
              <a:spcBef>
                <a:spcPct val="0"/>
              </a:spcBef>
              <a:spcAft>
                <a:spcPct val="0"/>
              </a:spcAft>
              <a:buSzPts val="5200"/>
              <a:buNone/>
              <a:defRPr sz="6933" b="1"/>
            </a:lvl6pPr>
            <a:lvl7pPr lvl="6" algn="ctr" rtl="0">
              <a:spcBef>
                <a:spcPct val="0"/>
              </a:spcBef>
              <a:spcAft>
                <a:spcPct val="0"/>
              </a:spcAft>
              <a:buSzPts val="5200"/>
              <a:buNone/>
              <a:defRPr sz="6933" b="1"/>
            </a:lvl7pPr>
            <a:lvl8pPr lvl="7" algn="ctr" rtl="0">
              <a:spcBef>
                <a:spcPct val="0"/>
              </a:spcBef>
              <a:spcAft>
                <a:spcPct val="0"/>
              </a:spcAft>
              <a:buSzPts val="5200"/>
              <a:buNone/>
              <a:defRPr sz="6933" b="1"/>
            </a:lvl8pPr>
            <a:lvl9pPr lvl="8" algn="ctr" rtl="0">
              <a:spcBef>
                <a:spcPct val="0"/>
              </a:spcBef>
              <a:spcAft>
                <a:spcPct val="0"/>
              </a:spcAft>
              <a:buSzPts val="5200"/>
              <a:buNone/>
              <a:defRPr sz="6933" b="1"/>
            </a:lvl9pPr>
          </a:lstStyle>
          <a:p>
            <a:endParaRPr/>
          </a:p>
        </p:txBody>
      </p:sp>
      <p:sp>
        <p:nvSpPr>
          <p:cNvPr id="63" name="Google Shape;63;p15"/>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rtl="0">
              <a:lnSpc>
                <a:spcPct val="100000"/>
              </a:lnSpc>
              <a:spcBef>
                <a:spcPct val="0"/>
              </a:spcBef>
              <a:spcAft>
                <a:spcPct val="0"/>
              </a:spcAft>
              <a:buSzPts val="2800"/>
              <a:buNone/>
              <a:defRPr sz="3733"/>
            </a:lvl1pPr>
            <a:lvl2pPr lvl="1" algn="ctr" rtl="0">
              <a:lnSpc>
                <a:spcPct val="100000"/>
              </a:lnSpc>
              <a:spcBef>
                <a:spcPct val="0"/>
              </a:spcBef>
              <a:spcAft>
                <a:spcPct val="0"/>
              </a:spcAft>
              <a:buSzPts val="2800"/>
              <a:buNone/>
              <a:defRPr sz="3733"/>
            </a:lvl2pPr>
            <a:lvl3pPr lvl="2" algn="ctr" rtl="0">
              <a:lnSpc>
                <a:spcPct val="100000"/>
              </a:lnSpc>
              <a:spcBef>
                <a:spcPct val="0"/>
              </a:spcBef>
              <a:spcAft>
                <a:spcPct val="0"/>
              </a:spcAft>
              <a:buSzPts val="2800"/>
              <a:buNone/>
              <a:defRPr sz="3733"/>
            </a:lvl3pPr>
            <a:lvl4pPr lvl="3" algn="ctr" rtl="0">
              <a:lnSpc>
                <a:spcPct val="100000"/>
              </a:lnSpc>
              <a:spcBef>
                <a:spcPct val="0"/>
              </a:spcBef>
              <a:spcAft>
                <a:spcPct val="0"/>
              </a:spcAft>
              <a:buSzPts val="2800"/>
              <a:buNone/>
              <a:defRPr sz="3733"/>
            </a:lvl4pPr>
            <a:lvl5pPr lvl="4" algn="ctr" rtl="0">
              <a:lnSpc>
                <a:spcPct val="100000"/>
              </a:lnSpc>
              <a:spcBef>
                <a:spcPct val="0"/>
              </a:spcBef>
              <a:spcAft>
                <a:spcPct val="0"/>
              </a:spcAft>
              <a:buSzPts val="2800"/>
              <a:buNone/>
              <a:defRPr sz="3733"/>
            </a:lvl5pPr>
            <a:lvl6pPr lvl="5" algn="ctr" rtl="0">
              <a:lnSpc>
                <a:spcPct val="100000"/>
              </a:lnSpc>
              <a:spcBef>
                <a:spcPct val="0"/>
              </a:spcBef>
              <a:spcAft>
                <a:spcPct val="0"/>
              </a:spcAft>
              <a:buSzPts val="2800"/>
              <a:buNone/>
              <a:defRPr sz="3733"/>
            </a:lvl6pPr>
            <a:lvl7pPr lvl="6" algn="ctr" rtl="0">
              <a:lnSpc>
                <a:spcPct val="100000"/>
              </a:lnSpc>
              <a:spcBef>
                <a:spcPct val="0"/>
              </a:spcBef>
              <a:spcAft>
                <a:spcPct val="0"/>
              </a:spcAft>
              <a:buSzPts val="2800"/>
              <a:buNone/>
              <a:defRPr sz="3733"/>
            </a:lvl7pPr>
            <a:lvl8pPr lvl="7" algn="ctr" rtl="0">
              <a:lnSpc>
                <a:spcPct val="100000"/>
              </a:lnSpc>
              <a:spcBef>
                <a:spcPct val="0"/>
              </a:spcBef>
              <a:spcAft>
                <a:spcPct val="0"/>
              </a:spcAft>
              <a:buSzPts val="2800"/>
              <a:buNone/>
              <a:defRPr sz="3733"/>
            </a:lvl8pPr>
            <a:lvl9pPr lvl="8" algn="ctr" rtl="0">
              <a:lnSpc>
                <a:spcPct val="100000"/>
              </a:lnSpc>
              <a:spcBef>
                <a:spcPct val="0"/>
              </a:spcBef>
              <a:spcAft>
                <a:spcPct val="0"/>
              </a:spcAft>
              <a:buSzPts val="2800"/>
              <a:buNone/>
              <a:defRPr sz="3733"/>
            </a:lvl9pPr>
          </a:lstStyle>
          <a:p>
            <a:endParaRPr/>
          </a:p>
        </p:txBody>
      </p:sp>
      <p:sp>
        <p:nvSpPr>
          <p:cNvPr id="64" name="Google Shape;64;p1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spcBef>
                <a:spcPct val="0"/>
              </a:spcBef>
              <a:spcAft>
                <a:spcPct val="0"/>
              </a:spcAft>
            </a:pPr>
            <a:fld id="{00000000-1234-1234-1234-123412341234}" type="slidenum">
              <a:rPr lang="en" smtClean="0"/>
              <a:pPr>
                <a:spcBef>
                  <a:spcPct val="0"/>
                </a:spcBef>
                <a:spcAft>
                  <a:spcPct val="0"/>
                </a:spcAft>
              </a:pPr>
              <a:t>‹#›</a:t>
            </a:fld>
            <a:endParaRPr lang="en"/>
          </a:p>
        </p:txBody>
      </p:sp>
    </p:spTree>
    <p:extLst>
      <p:ext uri="{BB962C8B-B14F-4D97-AF65-F5344CB8AC3E}">
        <p14:creationId xmlns:p14="http://schemas.microsoft.com/office/powerpoint/2010/main" val="292257452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_White" type="tx">
  <p:cSld name="Content_White">
    <p:bg>
      <p:bgPr>
        <a:solidFill>
          <a:srgbClr val="FFFFFF"/>
        </a:solidFill>
        <a:effectLst/>
      </p:bgPr>
    </p:bg>
    <p:spTree>
      <p:nvGrpSpPr>
        <p:cNvPr id="1" name="Shape 56"/>
        <p:cNvGrpSpPr/>
        <p:nvPr/>
      </p:nvGrpSpPr>
      <p:grpSpPr>
        <a:xfrm>
          <a:off x="0" y="0"/>
          <a:ext cx="0" cy="0"/>
          <a:chOff x="0" y="0"/>
          <a:chExt cx="0" cy="0"/>
        </a:xfrm>
      </p:grpSpPr>
      <p:pic>
        <p:nvPicPr>
          <p:cNvPr id="57" name="Google Shape;57;p11"/>
          <p:cNvPicPr preferRelativeResize="0"/>
          <p:nvPr/>
        </p:nvPicPr>
        <p:blipFill>
          <a:blip r:embed="rId2">
            <a:alphaModFix/>
          </a:blip>
          <a:stretch>
            <a:fillRect/>
          </a:stretch>
        </p:blipFill>
        <p:spPr>
          <a:xfrm>
            <a:off x="11433333" y="381010"/>
            <a:ext cx="381000" cy="298823"/>
          </a:xfrm>
          <a:prstGeom prst="rect">
            <a:avLst/>
          </a:prstGeom>
          <a:noFill/>
          <a:ln>
            <a:noFill/>
          </a:ln>
        </p:spPr>
      </p:pic>
      <p:sp>
        <p:nvSpPr>
          <p:cNvPr id="58" name="Google Shape;58;p11"/>
          <p:cNvSpPr txBox="1">
            <a:spLocks noGrp="1"/>
          </p:cNvSpPr>
          <p:nvPr>
            <p:ph type="sldNum" idx="12"/>
          </p:nvPr>
        </p:nvSpPr>
        <p:spPr>
          <a:xfrm>
            <a:off x="381000" y="6326112"/>
            <a:ext cx="273000" cy="153888"/>
          </a:xfrm>
          <a:prstGeom prst="rect">
            <a:avLst/>
          </a:prstGeom>
        </p:spPr>
        <p:txBody>
          <a:bodyPr spcFirstLastPara="1" wrap="square" lIns="0" tIns="0" rIns="0" bIns="0" anchor="b" anchorCtr="0">
            <a:spAutoFit/>
          </a:bodyPr>
          <a:lstStyle>
            <a:lvl1pPr lvl="0" algn="l" rtl="0">
              <a:buNone/>
              <a:defRPr sz="1000">
                <a:solidFill>
                  <a:schemeClr val="lt1"/>
                </a:solidFill>
              </a:defRPr>
            </a:lvl1pPr>
            <a:lvl2pPr lvl="1" algn="l" rtl="0">
              <a:buNone/>
              <a:defRPr sz="1000">
                <a:solidFill>
                  <a:schemeClr val="lt1"/>
                </a:solidFill>
              </a:defRPr>
            </a:lvl2pPr>
            <a:lvl3pPr lvl="2" algn="l" rtl="0">
              <a:buNone/>
              <a:defRPr sz="1000">
                <a:solidFill>
                  <a:schemeClr val="lt1"/>
                </a:solidFill>
              </a:defRPr>
            </a:lvl3pPr>
            <a:lvl4pPr lvl="3" algn="l" rtl="0">
              <a:buNone/>
              <a:defRPr sz="1000">
                <a:solidFill>
                  <a:schemeClr val="lt1"/>
                </a:solidFill>
              </a:defRPr>
            </a:lvl4pPr>
            <a:lvl5pPr lvl="4" algn="l" rtl="0">
              <a:buNone/>
              <a:defRPr sz="1000">
                <a:solidFill>
                  <a:schemeClr val="lt1"/>
                </a:solidFill>
              </a:defRPr>
            </a:lvl5pPr>
            <a:lvl6pPr lvl="5" algn="l" rtl="0">
              <a:buNone/>
              <a:defRPr sz="1000">
                <a:solidFill>
                  <a:schemeClr val="lt1"/>
                </a:solidFill>
              </a:defRPr>
            </a:lvl6pPr>
            <a:lvl7pPr lvl="6" algn="l" rtl="0">
              <a:buNone/>
              <a:defRPr sz="1000">
                <a:solidFill>
                  <a:schemeClr val="lt1"/>
                </a:solidFill>
              </a:defRPr>
            </a:lvl7pPr>
            <a:lvl8pPr lvl="7" algn="l" rtl="0">
              <a:buNone/>
              <a:defRPr sz="1000">
                <a:solidFill>
                  <a:schemeClr val="lt1"/>
                </a:solidFill>
              </a:defRPr>
            </a:lvl8pPr>
            <a:lvl9pPr lvl="8" algn="l" rtl="0">
              <a:buNone/>
              <a:defRPr sz="1000">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02628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chemeClr val="tx1"/>
        </a:solidFill>
        <a:effectLst/>
      </p:bgPr>
    </p:bg>
    <p:spTree>
      <p:nvGrpSpPr>
        <p:cNvPr id="1" name=""/>
        <p:cNvGrpSpPr/>
        <p:nvPr/>
      </p:nvGrpSpPr>
      <p:grpSpPr>
        <a:xfrm>
          <a:off x="0" y="0"/>
          <a:ext cx="0" cy="0"/>
          <a:chOff x="0" y="0"/>
          <a:chExt cx="0" cy="0"/>
        </a:xfrm>
      </p:grpSpPr>
      <p:pic>
        <p:nvPicPr>
          <p:cNvPr id="7" name="Image 6"/>
          <p:cNvPicPr>
            <a:picLocks noChangeAspect="1"/>
          </p:cNvPicPr>
          <p:nvPr/>
        </p:nvPicPr>
        <p:blipFill>
          <a:blip r:embed="rId2" cstate="print"/>
          <a:stretch>
            <a:fillRect/>
          </a:stretch>
        </p:blipFill>
        <p:spPr>
          <a:xfrm>
            <a:off x="10924801" y="5328000"/>
            <a:ext cx="1267209" cy="1530000"/>
          </a:xfrm>
          <a:prstGeom prst="rect">
            <a:avLst/>
          </a:prstGeom>
        </p:spPr>
      </p:pic>
      <p:pic>
        <p:nvPicPr>
          <p:cNvPr id="8" name="Image 7"/>
          <p:cNvPicPr>
            <a:picLocks noChangeAspect="1"/>
          </p:cNvPicPr>
          <p:nvPr/>
        </p:nvPicPr>
        <p:blipFill>
          <a:blip r:embed="rId3" cstate="print"/>
          <a:stretch>
            <a:fillRect/>
          </a:stretch>
        </p:blipFill>
        <p:spPr>
          <a:xfrm>
            <a:off x="772800" y="468000"/>
            <a:ext cx="923077" cy="1440000"/>
          </a:xfrm>
          <a:prstGeom prst="rect">
            <a:avLst/>
          </a:prstGeom>
        </p:spPr>
      </p:pic>
      <p:sp>
        <p:nvSpPr>
          <p:cNvPr id="9" name="Title 1"/>
          <p:cNvSpPr>
            <a:spLocks noGrp="1"/>
          </p:cNvSpPr>
          <p:nvPr>
            <p:ph type="title" hasCustomPrompt="1"/>
          </p:nvPr>
        </p:nvSpPr>
        <p:spPr>
          <a:xfrm>
            <a:off x="1680000" y="2928144"/>
            <a:ext cx="8832000" cy="1041311"/>
          </a:xfrm>
        </p:spPr>
        <p:txBody>
          <a:bodyPr anchor="ctr" anchorCtr="0">
            <a:spAutoFit/>
          </a:bodyPr>
          <a:lstStyle>
            <a:lvl1pPr algn="ctr">
              <a:lnSpc>
                <a:spcPts val="3700"/>
              </a:lnSpc>
              <a:defRPr sz="3700" b="0" i="0" cap="all" baseline="0">
                <a:solidFill>
                  <a:schemeClr val="bg1"/>
                </a:solidFill>
              </a:defRPr>
            </a:lvl1pPr>
          </a:lstStyle>
          <a:p>
            <a:r>
              <a:rPr lang="en-US" dirty="0"/>
              <a:t>Click to edit Section Header title</a:t>
            </a:r>
          </a:p>
        </p:txBody>
      </p:sp>
      <p:sp>
        <p:nvSpPr>
          <p:cNvPr id="10" name="Date Placeholder 3"/>
          <p:cNvSpPr>
            <a:spLocks noGrp="1"/>
          </p:cNvSpPr>
          <p:nvPr>
            <p:ph type="dt" sz="half" idx="2"/>
          </p:nvPr>
        </p:nvSpPr>
        <p:spPr>
          <a:xfrm>
            <a:off x="537600" y="6411600"/>
            <a:ext cx="1200000" cy="244800"/>
          </a:xfrm>
          <a:prstGeom prst="rect">
            <a:avLst/>
          </a:prstGeom>
        </p:spPr>
        <p:txBody>
          <a:bodyPr vert="horz" lIns="91440" tIns="45720" rIns="91440" bIns="45720" rtlCol="0" anchor="t" anchorCtr="0"/>
          <a:lstStyle>
            <a:lvl1pPr algn="l">
              <a:defRPr sz="1000" baseline="0">
                <a:solidFill>
                  <a:schemeClr val="bg1"/>
                </a:solidFill>
                <a:latin typeface="Arial"/>
              </a:defRPr>
            </a:lvl1pPr>
          </a:lstStyle>
          <a:p>
            <a:fld id="{6FB6DD69-4DAD-4836-AFB5-9EC9007DE6B8}" type="datetimeFigureOut">
              <a:rPr lang="en-GB" smtClean="0"/>
              <a:t>11/11/2024</a:t>
            </a:fld>
            <a:endParaRPr lang="en-GB"/>
          </a:p>
        </p:txBody>
      </p:sp>
      <p:sp>
        <p:nvSpPr>
          <p:cNvPr id="11" name="Footer Placeholder 4"/>
          <p:cNvSpPr>
            <a:spLocks noGrp="1"/>
          </p:cNvSpPr>
          <p:nvPr>
            <p:ph type="ftr" sz="quarter" idx="3"/>
          </p:nvPr>
        </p:nvSpPr>
        <p:spPr>
          <a:xfrm>
            <a:off x="1824000" y="6411600"/>
            <a:ext cx="6240000" cy="244800"/>
          </a:xfrm>
          <a:prstGeom prst="rect">
            <a:avLst/>
          </a:prstGeom>
        </p:spPr>
        <p:txBody>
          <a:bodyPr vert="horz" lIns="91440" tIns="45720" rIns="91440" bIns="45720" rtlCol="0" anchor="t" anchorCtr="0"/>
          <a:lstStyle>
            <a:lvl1pPr algn="l">
              <a:defRPr sz="1000" kern="1200" baseline="0">
                <a:solidFill>
                  <a:schemeClr val="bg1"/>
                </a:solidFill>
                <a:latin typeface="Arial"/>
              </a:defRPr>
            </a:lvl1pPr>
          </a:lstStyle>
          <a:p>
            <a:endParaRPr lang="en-GB"/>
          </a:p>
        </p:txBody>
      </p:sp>
      <p:sp>
        <p:nvSpPr>
          <p:cNvPr id="12" name="Slide Number Placeholder 5"/>
          <p:cNvSpPr>
            <a:spLocks noGrp="1"/>
          </p:cNvSpPr>
          <p:nvPr>
            <p:ph type="sldNum" sz="quarter" idx="4"/>
          </p:nvPr>
        </p:nvSpPr>
        <p:spPr>
          <a:xfrm>
            <a:off x="11520000" y="6411600"/>
            <a:ext cx="456000" cy="244800"/>
          </a:xfrm>
          <a:prstGeom prst="rect">
            <a:avLst/>
          </a:prstGeom>
        </p:spPr>
        <p:txBody>
          <a:bodyPr vert="horz" wrap="none" lIns="91440" tIns="45720" rIns="91440" bIns="45720" rtlCol="0" anchor="t" anchorCtr="0"/>
          <a:lstStyle>
            <a:lvl1pPr algn="r">
              <a:defRPr sz="1000" baseline="0">
                <a:solidFill>
                  <a:schemeClr val="tx2"/>
                </a:solidFill>
                <a:latin typeface="Arial"/>
              </a:defRPr>
            </a:lvl1pPr>
          </a:lstStyle>
          <a:p>
            <a:fld id="{A53F347E-AB4A-4218-B51F-4CC2492EDD07}" type="slidenum">
              <a:rPr lang="en-GB" smtClean="0"/>
              <a:t>‹#›</a:t>
            </a:fld>
            <a:endParaRPr lang="en-GB"/>
          </a:p>
        </p:txBody>
      </p:sp>
    </p:spTree>
    <p:extLst>
      <p:ext uri="{BB962C8B-B14F-4D97-AF65-F5344CB8AC3E}">
        <p14:creationId xmlns:p14="http://schemas.microsoft.com/office/powerpoint/2010/main" val="16238281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11/11/24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32735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mag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04350-924C-9A41-AC6B-5E81C58FAA7E}"/>
              </a:ext>
            </a:extLst>
          </p:cNvPr>
          <p:cNvSpPr>
            <a:spLocks noGrp="1"/>
          </p:cNvSpPr>
          <p:nvPr>
            <p:ph type="title"/>
          </p:nvPr>
        </p:nvSpPr>
        <p:spPr>
          <a:xfrm>
            <a:off x="839788" y="365125"/>
            <a:ext cx="10515600" cy="914400"/>
          </a:xfrm>
        </p:spPr>
        <p:txBody>
          <a:bodyPr/>
          <a:lstStyle/>
          <a:p>
            <a:r>
              <a:rPr lang="en-US"/>
              <a:t>Click to edit Master title style</a:t>
            </a:r>
          </a:p>
        </p:txBody>
      </p:sp>
      <p:sp>
        <p:nvSpPr>
          <p:cNvPr id="7" name="Date Placeholder 6">
            <a:extLst>
              <a:ext uri="{FF2B5EF4-FFF2-40B4-BE49-F238E27FC236}">
                <a16:creationId xmlns:a16="http://schemas.microsoft.com/office/drawing/2014/main" id="{3A2932F9-58FC-404E-A484-89446791F42E}"/>
              </a:ext>
            </a:extLst>
          </p:cNvPr>
          <p:cNvSpPr>
            <a:spLocks noGrp="1"/>
          </p:cNvSpPr>
          <p:nvPr>
            <p:ph type="dt" sz="half" idx="10"/>
          </p:nvPr>
        </p:nvSpPr>
        <p:spPr/>
        <p:txBody>
          <a:bodyPr/>
          <a:lstStyle/>
          <a:p>
            <a:fld id="{4A1CDC62-51E4-F14E-BDC3-7AA9B5F761EC}" type="datetime5">
              <a:rPr lang="en-US" smtClean="0"/>
              <a:t>11-Nov-24</a:t>
            </a:fld>
            <a:endParaRPr lang="en-US"/>
          </a:p>
        </p:txBody>
      </p:sp>
      <p:sp>
        <p:nvSpPr>
          <p:cNvPr id="8" name="Footer Placeholder 7">
            <a:extLst>
              <a:ext uri="{FF2B5EF4-FFF2-40B4-BE49-F238E27FC236}">
                <a16:creationId xmlns:a16="http://schemas.microsoft.com/office/drawing/2014/main" id="{22A4A1C7-8313-E941-BDB4-74080EB27A9C}"/>
              </a:ext>
            </a:extLst>
          </p:cNvPr>
          <p:cNvSpPr>
            <a:spLocks noGrp="1"/>
          </p:cNvSpPr>
          <p:nvPr>
            <p:ph type="ftr" sz="quarter" idx="11"/>
          </p:nvPr>
        </p:nvSpPr>
        <p:spPr>
          <a:xfrm>
            <a:off x="1095290" y="6356350"/>
            <a:ext cx="4114800" cy="365125"/>
          </a:xfrm>
          <a:prstGeom prst="rect">
            <a:avLst/>
          </a:prstGeom>
        </p:spPr>
        <p:txBody>
          <a:bodyPr/>
          <a:lstStyle/>
          <a:p>
            <a:r>
              <a:rPr lang="en-US"/>
              <a:t>star.worldbank.org</a:t>
            </a:r>
          </a:p>
        </p:txBody>
      </p:sp>
      <p:sp>
        <p:nvSpPr>
          <p:cNvPr id="9" name="Slide Number Placeholder 8">
            <a:extLst>
              <a:ext uri="{FF2B5EF4-FFF2-40B4-BE49-F238E27FC236}">
                <a16:creationId xmlns:a16="http://schemas.microsoft.com/office/drawing/2014/main" id="{652D6B2D-771F-9741-AD03-C2BDD1DB63F1}"/>
              </a:ext>
            </a:extLst>
          </p:cNvPr>
          <p:cNvSpPr>
            <a:spLocks noGrp="1"/>
          </p:cNvSpPr>
          <p:nvPr>
            <p:ph type="sldNum" sz="quarter" idx="12"/>
          </p:nvPr>
        </p:nvSpPr>
        <p:spPr/>
        <p:txBody>
          <a:bodyPr/>
          <a:lstStyle/>
          <a:p>
            <a:fld id="{D79D5074-B1A7-404C-B6AC-B8650458EF6C}" type="slidenum">
              <a:rPr lang="en-US" smtClean="0"/>
              <a:t>‹#›</a:t>
            </a:fld>
            <a:endParaRPr lang="en-US"/>
          </a:p>
        </p:txBody>
      </p:sp>
      <p:sp>
        <p:nvSpPr>
          <p:cNvPr id="10" name="Picture Placeholder 2">
            <a:extLst>
              <a:ext uri="{FF2B5EF4-FFF2-40B4-BE49-F238E27FC236}">
                <a16:creationId xmlns:a16="http://schemas.microsoft.com/office/drawing/2014/main" id="{AD995AF7-9CB0-7D40-B3DA-8D469CC98085}"/>
              </a:ext>
            </a:extLst>
          </p:cNvPr>
          <p:cNvSpPr>
            <a:spLocks noGrp="1"/>
          </p:cNvSpPr>
          <p:nvPr>
            <p:ph type="pic" idx="1"/>
          </p:nvPr>
        </p:nvSpPr>
        <p:spPr>
          <a:xfrm>
            <a:off x="4457700" y="1371600"/>
            <a:ext cx="6897688" cy="4800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Content Placeholder 2">
            <a:extLst>
              <a:ext uri="{FF2B5EF4-FFF2-40B4-BE49-F238E27FC236}">
                <a16:creationId xmlns:a16="http://schemas.microsoft.com/office/drawing/2014/main" id="{75070436-DEDC-3745-91F3-2BDCB51BC026}"/>
              </a:ext>
            </a:extLst>
          </p:cNvPr>
          <p:cNvSpPr>
            <a:spLocks noGrp="1"/>
          </p:cNvSpPr>
          <p:nvPr>
            <p:ph sz="half" idx="13"/>
          </p:nvPr>
        </p:nvSpPr>
        <p:spPr>
          <a:xfrm>
            <a:off x="838200" y="1371600"/>
            <a:ext cx="3276600" cy="4805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326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5"/>
        <p:cNvGrpSpPr/>
        <p:nvPr/>
      </p:nvGrpSpPr>
      <p:grpSpPr>
        <a:xfrm>
          <a:off x="0" y="0"/>
          <a:ext cx="0" cy="0"/>
          <a:chOff x="0" y="0"/>
          <a:chExt cx="0" cy="0"/>
        </a:xfrm>
      </p:grpSpPr>
      <p:sp>
        <p:nvSpPr>
          <p:cNvPr id="66" name="Google Shape;66;p16"/>
          <p:cNvSpPr txBox="1">
            <a:spLocks noGrp="1"/>
          </p:cNvSpPr>
          <p:nvPr>
            <p:ph type="title"/>
          </p:nvPr>
        </p:nvSpPr>
        <p:spPr>
          <a:xfrm>
            <a:off x="415600" y="2563000"/>
            <a:ext cx="11360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800" b="1"/>
            </a:lvl1pPr>
            <a:lvl2pPr lvl="1" algn="ctr" rtl="0">
              <a:spcBef>
                <a:spcPts val="0"/>
              </a:spcBef>
              <a:spcAft>
                <a:spcPts val="0"/>
              </a:spcAft>
              <a:buSzPts val="3600"/>
              <a:buFont typeface="Courier New"/>
              <a:buNone/>
              <a:defRPr sz="4800" b="1">
                <a:latin typeface="Courier New"/>
                <a:ea typeface="Courier New"/>
                <a:cs typeface="Courier New"/>
                <a:sym typeface="Courier New"/>
              </a:defRPr>
            </a:lvl2pPr>
            <a:lvl3pPr lvl="2" algn="ctr" rtl="0">
              <a:spcBef>
                <a:spcPts val="0"/>
              </a:spcBef>
              <a:spcAft>
                <a:spcPts val="0"/>
              </a:spcAft>
              <a:buSzPts val="3600"/>
              <a:buFont typeface="Courier New"/>
              <a:buNone/>
              <a:defRPr sz="4800" b="1">
                <a:latin typeface="Courier New"/>
                <a:ea typeface="Courier New"/>
                <a:cs typeface="Courier New"/>
                <a:sym typeface="Courier New"/>
              </a:defRPr>
            </a:lvl3pPr>
            <a:lvl4pPr lvl="3" algn="ctr" rtl="0">
              <a:spcBef>
                <a:spcPts val="0"/>
              </a:spcBef>
              <a:spcAft>
                <a:spcPts val="0"/>
              </a:spcAft>
              <a:buSzPts val="3600"/>
              <a:buFont typeface="Courier New"/>
              <a:buNone/>
              <a:defRPr sz="4800" b="1">
                <a:latin typeface="Courier New"/>
                <a:ea typeface="Courier New"/>
                <a:cs typeface="Courier New"/>
                <a:sym typeface="Courier New"/>
              </a:defRPr>
            </a:lvl4pPr>
            <a:lvl5pPr lvl="4" algn="ctr" rtl="0">
              <a:spcBef>
                <a:spcPts val="0"/>
              </a:spcBef>
              <a:spcAft>
                <a:spcPts val="0"/>
              </a:spcAft>
              <a:buSzPts val="3600"/>
              <a:buFont typeface="Courier New"/>
              <a:buNone/>
              <a:defRPr sz="4800" b="1">
                <a:latin typeface="Courier New"/>
                <a:ea typeface="Courier New"/>
                <a:cs typeface="Courier New"/>
                <a:sym typeface="Courier New"/>
              </a:defRPr>
            </a:lvl5pPr>
            <a:lvl6pPr lvl="5" algn="ctr" rtl="0">
              <a:spcBef>
                <a:spcPts val="0"/>
              </a:spcBef>
              <a:spcAft>
                <a:spcPts val="0"/>
              </a:spcAft>
              <a:buSzPts val="3600"/>
              <a:buFont typeface="Courier New"/>
              <a:buNone/>
              <a:defRPr sz="4800" b="1">
                <a:latin typeface="Courier New"/>
                <a:ea typeface="Courier New"/>
                <a:cs typeface="Courier New"/>
                <a:sym typeface="Courier New"/>
              </a:defRPr>
            </a:lvl6pPr>
            <a:lvl7pPr lvl="6" algn="ctr" rtl="0">
              <a:spcBef>
                <a:spcPts val="0"/>
              </a:spcBef>
              <a:spcAft>
                <a:spcPts val="0"/>
              </a:spcAft>
              <a:buSzPts val="3600"/>
              <a:buFont typeface="Courier New"/>
              <a:buNone/>
              <a:defRPr sz="4800" b="1">
                <a:latin typeface="Courier New"/>
                <a:ea typeface="Courier New"/>
                <a:cs typeface="Courier New"/>
                <a:sym typeface="Courier New"/>
              </a:defRPr>
            </a:lvl7pPr>
            <a:lvl8pPr lvl="7" algn="ctr" rtl="0">
              <a:spcBef>
                <a:spcPts val="0"/>
              </a:spcBef>
              <a:spcAft>
                <a:spcPts val="0"/>
              </a:spcAft>
              <a:buSzPts val="3600"/>
              <a:buFont typeface="Courier New"/>
              <a:buNone/>
              <a:defRPr sz="4800" b="1">
                <a:latin typeface="Courier New"/>
                <a:ea typeface="Courier New"/>
                <a:cs typeface="Courier New"/>
                <a:sym typeface="Courier New"/>
              </a:defRPr>
            </a:lvl8pPr>
            <a:lvl9pPr lvl="8" algn="ctr" rtl="0">
              <a:spcBef>
                <a:spcPts val="0"/>
              </a:spcBef>
              <a:spcAft>
                <a:spcPts val="0"/>
              </a:spcAft>
              <a:buSzPts val="3600"/>
              <a:buFont typeface="Courier New"/>
              <a:buNone/>
              <a:defRPr sz="4800" b="1">
                <a:latin typeface="Courier New"/>
                <a:ea typeface="Courier New"/>
                <a:cs typeface="Courier New"/>
                <a:sym typeface="Courier New"/>
              </a:defRPr>
            </a:lvl9pPr>
          </a:lstStyle>
          <a:p>
            <a:endParaRPr/>
          </a:p>
        </p:txBody>
      </p:sp>
      <p:sp>
        <p:nvSpPr>
          <p:cNvPr id="67" name="Google Shape;67;p1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dirty="0"/>
          </a:p>
        </p:txBody>
      </p:sp>
    </p:spTree>
    <p:extLst>
      <p:ext uri="{BB962C8B-B14F-4D97-AF65-F5344CB8AC3E}">
        <p14:creationId xmlns:p14="http://schemas.microsoft.com/office/powerpoint/2010/main" val="736463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218616" y="288567"/>
            <a:ext cx="11746585"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b="1"/>
            </a:lvl1pPr>
            <a:lvl2pPr lvl="1" rtl="0">
              <a:spcBef>
                <a:spcPts val="0"/>
              </a:spcBef>
              <a:spcAft>
                <a:spcPts val="0"/>
              </a:spcAft>
              <a:buSzPts val="2800"/>
              <a:buFont typeface="Courier New"/>
              <a:buNone/>
              <a:defRPr b="1">
                <a:latin typeface="Courier New"/>
                <a:ea typeface="Courier New"/>
                <a:cs typeface="Courier New"/>
                <a:sym typeface="Courier New"/>
              </a:defRPr>
            </a:lvl2pPr>
            <a:lvl3pPr lvl="2" rtl="0">
              <a:spcBef>
                <a:spcPts val="0"/>
              </a:spcBef>
              <a:spcAft>
                <a:spcPts val="0"/>
              </a:spcAft>
              <a:buSzPts val="2800"/>
              <a:buFont typeface="Courier New"/>
              <a:buNone/>
              <a:defRPr b="1">
                <a:latin typeface="Courier New"/>
                <a:ea typeface="Courier New"/>
                <a:cs typeface="Courier New"/>
                <a:sym typeface="Courier New"/>
              </a:defRPr>
            </a:lvl3pPr>
            <a:lvl4pPr lvl="3" rtl="0">
              <a:spcBef>
                <a:spcPts val="0"/>
              </a:spcBef>
              <a:spcAft>
                <a:spcPts val="0"/>
              </a:spcAft>
              <a:buSzPts val="2800"/>
              <a:buFont typeface="Courier New"/>
              <a:buNone/>
              <a:defRPr b="1">
                <a:latin typeface="Courier New"/>
                <a:ea typeface="Courier New"/>
                <a:cs typeface="Courier New"/>
                <a:sym typeface="Courier New"/>
              </a:defRPr>
            </a:lvl4pPr>
            <a:lvl5pPr lvl="4" rtl="0">
              <a:spcBef>
                <a:spcPts val="0"/>
              </a:spcBef>
              <a:spcAft>
                <a:spcPts val="0"/>
              </a:spcAft>
              <a:buSzPts val="2800"/>
              <a:buFont typeface="Courier New"/>
              <a:buNone/>
              <a:defRPr b="1">
                <a:latin typeface="Courier New"/>
                <a:ea typeface="Courier New"/>
                <a:cs typeface="Courier New"/>
                <a:sym typeface="Courier New"/>
              </a:defRPr>
            </a:lvl5pPr>
            <a:lvl6pPr lvl="5" rtl="0">
              <a:spcBef>
                <a:spcPts val="0"/>
              </a:spcBef>
              <a:spcAft>
                <a:spcPts val="0"/>
              </a:spcAft>
              <a:buSzPts val="2800"/>
              <a:buFont typeface="Courier New"/>
              <a:buNone/>
              <a:defRPr b="1">
                <a:latin typeface="Courier New"/>
                <a:ea typeface="Courier New"/>
                <a:cs typeface="Courier New"/>
                <a:sym typeface="Courier New"/>
              </a:defRPr>
            </a:lvl6pPr>
            <a:lvl7pPr lvl="6" rtl="0">
              <a:spcBef>
                <a:spcPts val="0"/>
              </a:spcBef>
              <a:spcAft>
                <a:spcPts val="0"/>
              </a:spcAft>
              <a:buSzPts val="2800"/>
              <a:buFont typeface="Courier New"/>
              <a:buNone/>
              <a:defRPr b="1">
                <a:latin typeface="Courier New"/>
                <a:ea typeface="Courier New"/>
                <a:cs typeface="Courier New"/>
                <a:sym typeface="Courier New"/>
              </a:defRPr>
            </a:lvl7pPr>
            <a:lvl8pPr lvl="7" rtl="0">
              <a:spcBef>
                <a:spcPts val="0"/>
              </a:spcBef>
              <a:spcAft>
                <a:spcPts val="0"/>
              </a:spcAft>
              <a:buSzPts val="2800"/>
              <a:buFont typeface="Courier New"/>
              <a:buNone/>
              <a:defRPr b="1">
                <a:latin typeface="Courier New"/>
                <a:ea typeface="Courier New"/>
                <a:cs typeface="Courier New"/>
                <a:sym typeface="Courier New"/>
              </a:defRPr>
            </a:lvl8pPr>
            <a:lvl9pPr lvl="8" rtl="0">
              <a:spcBef>
                <a:spcPts val="0"/>
              </a:spcBef>
              <a:spcAft>
                <a:spcPts val="0"/>
              </a:spcAft>
              <a:buSzPts val="2800"/>
              <a:buFont typeface="Courier New"/>
              <a:buNone/>
              <a:defRPr b="1">
                <a:latin typeface="Courier New"/>
                <a:ea typeface="Courier New"/>
                <a:cs typeface="Courier New"/>
                <a:sym typeface="Courier New"/>
              </a:defRPr>
            </a:lvl9pPr>
          </a:lstStyle>
          <a:p>
            <a:endParaRPr dirty="0"/>
          </a:p>
        </p:txBody>
      </p:sp>
      <p:sp>
        <p:nvSpPr>
          <p:cNvPr id="25" name="Google Shape;25;p5"/>
          <p:cNvSpPr txBox="1">
            <a:spLocks noGrp="1"/>
          </p:cNvSpPr>
          <p:nvPr>
            <p:ph type="body" idx="1"/>
          </p:nvPr>
        </p:nvSpPr>
        <p:spPr>
          <a:xfrm>
            <a:off x="218616" y="1231833"/>
            <a:ext cx="11760985" cy="4555200"/>
          </a:xfrm>
          <a:prstGeom prst="rect">
            <a:avLst/>
          </a:prstGeom>
        </p:spPr>
        <p:txBody>
          <a:bodyPr spcFirstLastPara="1" wrap="square" lIns="91425" tIns="91425" rIns="91425" bIns="91425" anchor="t" anchorCtr="0">
            <a:noAutofit/>
          </a:bodyPr>
          <a:lstStyle>
            <a:lvl1pPr marL="609585" lvl="0" indent="-457189" rtl="0">
              <a:spcBef>
                <a:spcPts val="0"/>
              </a:spcBef>
              <a:spcAft>
                <a:spcPts val="0"/>
              </a:spcAft>
              <a:buSzPts val="1800"/>
              <a:buChar char="●"/>
              <a:defRPr/>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
        <p:nvSpPr>
          <p:cNvPr id="26" name="Google Shape;26;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dirty="0"/>
          </a:p>
        </p:txBody>
      </p:sp>
      <p:cxnSp>
        <p:nvCxnSpPr>
          <p:cNvPr id="27" name="Google Shape;27;p5"/>
          <p:cNvCxnSpPr>
            <a:cxnSpLocks/>
            <a:endCxn id="24" idx="1"/>
          </p:cNvCxnSpPr>
          <p:nvPr/>
        </p:nvCxnSpPr>
        <p:spPr>
          <a:xfrm>
            <a:off x="1" y="670367"/>
            <a:ext cx="218615" cy="0"/>
          </a:xfrm>
          <a:prstGeom prst="straightConnector1">
            <a:avLst/>
          </a:prstGeom>
          <a:noFill/>
          <a:ln w="9525" cap="flat" cmpd="sng">
            <a:solidFill>
              <a:srgbClr val="000000"/>
            </a:solidFill>
            <a:prstDash val="dash"/>
            <a:round/>
            <a:headEnd type="none" w="med" len="med"/>
            <a:tailEnd type="none" w="med" len="med"/>
          </a:ln>
        </p:spPr>
      </p:cxnSp>
    </p:spTree>
    <p:extLst>
      <p:ext uri="{BB962C8B-B14F-4D97-AF65-F5344CB8AC3E}">
        <p14:creationId xmlns:p14="http://schemas.microsoft.com/office/powerpoint/2010/main" val="2969016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4B54E-9FED-4507-A5E0-59122336F5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E6F461-2FF6-4FD8-992A-AAE5D01041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73EDF6-DA84-4268-B8D5-997FC94055C1}"/>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C1321476-C878-4E3A-9E88-747380ED63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35122F-EBEF-44E0-9830-F5EAD324ECBC}"/>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1912834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D5DB1-01F3-41C4-A5B3-26583B3AF7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052441-3EF9-4189-9F32-DE0F438BB8F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F2A36B-5FE5-418D-B6AD-28DEBF0B1E05}"/>
              </a:ext>
            </a:extLst>
          </p:cNvPr>
          <p:cNvSpPr>
            <a:spLocks noGrp="1"/>
          </p:cNvSpPr>
          <p:nvPr>
            <p:ph type="dt" sz="half" idx="10"/>
          </p:nvPr>
        </p:nvSpPr>
        <p:spPr/>
        <p:txBody>
          <a:body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DBB40356-BE80-4CFD-88AE-F9AE57F612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0F408-59AC-49A6-930F-624A987CC137}"/>
              </a:ext>
            </a:extLst>
          </p:cNvPr>
          <p:cNvSpPr>
            <a:spLocks noGrp="1"/>
          </p:cNvSpPr>
          <p:nvPr>
            <p:ph type="sldNum" sz="quarter" idx="12"/>
          </p:nvPr>
        </p:nvSpPr>
        <p:spPr/>
        <p:txBody>
          <a:bodyPr/>
          <a:lstStyle/>
          <a:p>
            <a:fld id="{4BC19DBD-3960-4AAC-87FB-95788C199384}" type="slidenum">
              <a:rPr lang="en-US" smtClean="0"/>
              <a:t>‹#›</a:t>
            </a:fld>
            <a:endParaRPr lang="en-US"/>
          </a:p>
        </p:txBody>
      </p:sp>
    </p:spTree>
    <p:extLst>
      <p:ext uri="{BB962C8B-B14F-4D97-AF65-F5344CB8AC3E}">
        <p14:creationId xmlns:p14="http://schemas.microsoft.com/office/powerpoint/2010/main" val="3672428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theme" Target="../theme/theme2.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 name="Imag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24801" y="5328185"/>
            <a:ext cx="1267209" cy="1529631"/>
          </a:xfrm>
          <a:prstGeom prst="rect">
            <a:avLst/>
          </a:prstGeom>
        </p:spPr>
      </p:pic>
      <p:sp>
        <p:nvSpPr>
          <p:cNvPr id="21" name="Rectangle 20"/>
          <p:cNvSpPr/>
          <p:nvPr/>
        </p:nvSpPr>
        <p:spPr bwMode="auto">
          <a:xfrm>
            <a:off x="672000" y="1306800"/>
            <a:ext cx="10872000" cy="0"/>
          </a:xfrm>
          <a:prstGeom prst="rect">
            <a:avLst/>
          </a:prstGeom>
          <a:noFill/>
          <a:ln w="6350" cap="flat" cmpd="sng" algn="ctr">
            <a:solidFill>
              <a:srgbClr val="727272"/>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a:ln>
                <a:noFill/>
              </a:ln>
              <a:solidFill>
                <a:schemeClr val="tx1"/>
              </a:solidFill>
              <a:effectLst/>
              <a:latin typeface="Helvetica 65 Medium" pitchFamily="34" charset="0"/>
            </a:endParaRPr>
          </a:p>
        </p:txBody>
      </p:sp>
      <p:pic>
        <p:nvPicPr>
          <p:cNvPr id="24" name="Image 7"/>
          <p:cNvPicPr>
            <a:picLocks noChangeAspect="1"/>
          </p:cNvPicPr>
          <p:nvPr/>
        </p:nvPicPr>
        <p:blipFill>
          <a:blip r:embed="rId10" cstate="print"/>
          <a:stretch>
            <a:fillRect/>
          </a:stretch>
        </p:blipFill>
        <p:spPr>
          <a:xfrm>
            <a:off x="667201" y="288000"/>
            <a:ext cx="611537" cy="954000"/>
          </a:xfrm>
          <a:prstGeom prst="rect">
            <a:avLst/>
          </a:prstGeom>
        </p:spPr>
      </p:pic>
      <p:sp>
        <p:nvSpPr>
          <p:cNvPr id="13" name="Text Placeholder 12"/>
          <p:cNvSpPr>
            <a:spLocks noGrp="1"/>
          </p:cNvSpPr>
          <p:nvPr>
            <p:ph type="body" idx="1"/>
          </p:nvPr>
        </p:nvSpPr>
        <p:spPr>
          <a:xfrm>
            <a:off x="624000" y="1602000"/>
            <a:ext cx="10958400" cy="4525200"/>
          </a:xfrm>
          <a:prstGeom prst="rect">
            <a:avLst/>
          </a:prstGeom>
        </p:spPr>
        <p:txBody>
          <a:bodyPr vert="horz">
            <a:normAutofit/>
          </a:bodyPr>
          <a:lstStyle/>
          <a:p>
            <a:pPr lvl="0" eaLnBrk="1" latinLnBrk="0" hangingPunct="1"/>
            <a:r>
              <a:rPr kumimoji="0" lang="en-US"/>
              <a:t>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endParaRPr kumimoji="0" lang="en-US" dirty="0"/>
          </a:p>
        </p:txBody>
      </p:sp>
      <p:sp>
        <p:nvSpPr>
          <p:cNvPr id="25" name="Title Placeholder 1"/>
          <p:cNvSpPr>
            <a:spLocks noGrp="1"/>
          </p:cNvSpPr>
          <p:nvPr>
            <p:ph type="title"/>
          </p:nvPr>
        </p:nvSpPr>
        <p:spPr>
          <a:xfrm>
            <a:off x="1440000" y="237600"/>
            <a:ext cx="9888000" cy="1022400"/>
          </a:xfrm>
          <a:prstGeom prst="rect">
            <a:avLst/>
          </a:prstGeom>
        </p:spPr>
        <p:txBody>
          <a:bodyPr vert="horz" lIns="91440" tIns="45720" rIns="91440" bIns="45720" rtlCol="0" anchor="ctr">
            <a:noAutofit/>
          </a:bodyPr>
          <a:lstStyle/>
          <a:p>
            <a:r>
              <a:rPr lang="en-US" dirty="0"/>
              <a:t>Click to edit Slide title</a:t>
            </a:r>
            <a:br>
              <a:rPr lang="en-US" dirty="0"/>
            </a:br>
            <a:r>
              <a:rPr lang="en-US" dirty="0"/>
              <a:t>Slide title can be extended to two lines</a:t>
            </a:r>
          </a:p>
        </p:txBody>
      </p:sp>
      <p:sp>
        <p:nvSpPr>
          <p:cNvPr id="26" name="Date Placeholder 3"/>
          <p:cNvSpPr>
            <a:spLocks noGrp="1"/>
          </p:cNvSpPr>
          <p:nvPr>
            <p:ph type="dt" sz="half" idx="2"/>
          </p:nvPr>
        </p:nvSpPr>
        <p:spPr>
          <a:xfrm>
            <a:off x="537600" y="6411600"/>
            <a:ext cx="1200000" cy="244800"/>
          </a:xfrm>
          <a:prstGeom prst="rect">
            <a:avLst/>
          </a:prstGeom>
        </p:spPr>
        <p:txBody>
          <a:bodyPr vert="horz" lIns="91440" tIns="45720" rIns="91440" bIns="45720" rtlCol="0" anchor="t" anchorCtr="0"/>
          <a:lstStyle>
            <a:lvl1pPr algn="l">
              <a:defRPr sz="1000" baseline="0">
                <a:solidFill>
                  <a:srgbClr val="727272"/>
                </a:solidFill>
                <a:latin typeface="Arial"/>
              </a:defRPr>
            </a:lvl1pPr>
          </a:lstStyle>
          <a:p>
            <a:fld id="{6FB6DD69-4DAD-4836-AFB5-9EC9007DE6B8}" type="datetimeFigureOut">
              <a:rPr lang="en-GB" smtClean="0"/>
              <a:t>11/11/2024</a:t>
            </a:fld>
            <a:endParaRPr lang="en-GB"/>
          </a:p>
        </p:txBody>
      </p:sp>
      <p:sp>
        <p:nvSpPr>
          <p:cNvPr id="27" name="Footer Placeholder 4"/>
          <p:cNvSpPr>
            <a:spLocks noGrp="1"/>
          </p:cNvSpPr>
          <p:nvPr>
            <p:ph type="ftr" sz="quarter" idx="3"/>
          </p:nvPr>
        </p:nvSpPr>
        <p:spPr>
          <a:xfrm>
            <a:off x="1824000" y="6411600"/>
            <a:ext cx="6240000" cy="244800"/>
          </a:xfrm>
          <a:prstGeom prst="rect">
            <a:avLst/>
          </a:prstGeom>
        </p:spPr>
        <p:txBody>
          <a:bodyPr vert="horz" lIns="91440" tIns="45720" rIns="91440" bIns="45720" rtlCol="0" anchor="t" anchorCtr="0"/>
          <a:lstStyle>
            <a:lvl1pPr algn="l">
              <a:defRPr sz="1000" kern="1200" baseline="0">
                <a:solidFill>
                  <a:srgbClr val="727272"/>
                </a:solidFill>
                <a:latin typeface="Arial"/>
              </a:defRPr>
            </a:lvl1pPr>
          </a:lstStyle>
          <a:p>
            <a:endParaRPr lang="en-GB"/>
          </a:p>
        </p:txBody>
      </p:sp>
      <p:sp>
        <p:nvSpPr>
          <p:cNvPr id="41" name="Slide Number Placeholder 5"/>
          <p:cNvSpPr>
            <a:spLocks noGrp="1"/>
          </p:cNvSpPr>
          <p:nvPr>
            <p:ph type="sldNum" sz="quarter" idx="4"/>
          </p:nvPr>
        </p:nvSpPr>
        <p:spPr>
          <a:xfrm>
            <a:off x="11520000" y="6411600"/>
            <a:ext cx="456000" cy="244800"/>
          </a:xfrm>
          <a:prstGeom prst="rect">
            <a:avLst/>
          </a:prstGeom>
        </p:spPr>
        <p:txBody>
          <a:bodyPr vert="horz" wrap="none" lIns="91440" tIns="45720" rIns="91440" bIns="45720" rtlCol="0" anchor="t" anchorCtr="0"/>
          <a:lstStyle>
            <a:lvl1pPr algn="r">
              <a:defRPr sz="1000" baseline="0">
                <a:solidFill>
                  <a:schemeClr val="bg1"/>
                </a:solidFill>
                <a:latin typeface="Arial"/>
              </a:defRPr>
            </a:lvl1pPr>
          </a:lstStyle>
          <a:p>
            <a:fld id="{A53F347E-AB4A-4218-B51F-4CC2492EDD07}" type="slidenum">
              <a:rPr lang="en-GB" smtClean="0"/>
              <a:t>‹#›</a:t>
            </a:fld>
            <a:endParaRPr lang="en-GB"/>
          </a:p>
        </p:txBody>
      </p:sp>
    </p:spTree>
    <p:extLst>
      <p:ext uri="{BB962C8B-B14F-4D97-AF65-F5344CB8AC3E}">
        <p14:creationId xmlns:p14="http://schemas.microsoft.com/office/powerpoint/2010/main" val="286885275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86" r:id="rId4"/>
    <p:sldLayoutId id="2147483688" r:id="rId5"/>
    <p:sldLayoutId id="2147483689" r:id="rId6"/>
    <p:sldLayoutId id="2147483690" r:id="rId7"/>
  </p:sldLayoutIdLst>
  <p:txStyles>
    <p:titleStyle>
      <a:lvl1pPr algn="l" rtl="0" eaLnBrk="1" latinLnBrk="0" hangingPunct="1">
        <a:spcBef>
          <a:spcPct val="0"/>
        </a:spcBef>
        <a:buNone/>
        <a:defRPr kumimoji="0" sz="3200" kern="1200">
          <a:solidFill>
            <a:schemeClr val="tx1"/>
          </a:solidFill>
          <a:latin typeface="+mj-lt"/>
          <a:ea typeface="+mj-ea"/>
          <a:cs typeface="+mj-cs"/>
        </a:defRPr>
      </a:lvl1pPr>
    </p:titleStyle>
    <p:bodyStyle>
      <a:lvl1pPr marL="342000" indent="-342000" algn="l" rtl="0" eaLnBrk="1" latinLnBrk="0" hangingPunct="1">
        <a:spcBef>
          <a:spcPts val="768"/>
        </a:spcBef>
        <a:buClr>
          <a:schemeClr val="tx1"/>
        </a:buClr>
        <a:buFont typeface="Arial" pitchFamily="34" charset="0"/>
        <a:buChar char="•"/>
        <a:defRPr kumimoji="0" sz="3200" kern="1200">
          <a:solidFill>
            <a:schemeClr val="tx1"/>
          </a:solidFill>
          <a:latin typeface="+mn-lt"/>
          <a:ea typeface="+mn-ea"/>
          <a:cs typeface="+mn-cs"/>
        </a:defRPr>
      </a:lvl1pPr>
      <a:lvl2pPr marL="741600" indent="-284400" algn="l" rtl="0" eaLnBrk="1" latinLnBrk="0" hangingPunct="1">
        <a:spcBef>
          <a:spcPts val="672"/>
        </a:spcBef>
        <a:buClr>
          <a:schemeClr val="tx1"/>
        </a:buClr>
        <a:buFont typeface="Arial" pitchFamily="34" charset="0"/>
        <a:buChar char="–"/>
        <a:defRPr kumimoji="0" sz="2800" kern="1200">
          <a:solidFill>
            <a:schemeClr val="tx1"/>
          </a:solidFill>
          <a:latin typeface="+mn-lt"/>
          <a:ea typeface="+mn-ea"/>
          <a:cs typeface="+mn-cs"/>
        </a:defRPr>
      </a:lvl2pPr>
      <a:lvl3pPr marL="1144800" indent="-230400" algn="l" rtl="0" eaLnBrk="1" latinLnBrk="0" hangingPunct="1">
        <a:spcBef>
          <a:spcPts val="576"/>
        </a:spcBef>
        <a:buClr>
          <a:schemeClr val="tx1"/>
        </a:buClr>
        <a:buFont typeface="Arial" pitchFamily="34" charset="0"/>
        <a:buChar char="•"/>
        <a:defRPr kumimoji="0" sz="2400" kern="1200">
          <a:solidFill>
            <a:schemeClr val="tx1"/>
          </a:solidFill>
          <a:latin typeface="+mn-lt"/>
          <a:ea typeface="+mn-ea"/>
          <a:cs typeface="+mn-cs"/>
        </a:defRPr>
      </a:lvl3pPr>
      <a:lvl4pPr marL="16020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4pPr>
      <a:lvl5pPr marL="2059200" indent="-230400" algn="l" rtl="0" eaLnBrk="1" latinLnBrk="0" hangingPunct="1">
        <a:spcBef>
          <a:spcPts val="480"/>
        </a:spcBef>
        <a:buClr>
          <a:schemeClr val="tx1"/>
        </a:buClr>
        <a:buFont typeface="Arial" pitchFamily="34" charset="0"/>
        <a:buChar char="»"/>
        <a:defRPr kumimoji="0"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901AFD-0741-4DAF-BA76-6EEDB033CE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B22BA3-B615-4F27-A30D-EAB42168DC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75E46C-BE92-4822-B478-258A3C6476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5B910-F4FF-4B7F-8CEA-E56F693D78EB}" type="datetimeFigureOut">
              <a:rPr lang="en-US" smtClean="0"/>
              <a:t>11/11/24</a:t>
            </a:fld>
            <a:endParaRPr lang="en-US"/>
          </a:p>
        </p:txBody>
      </p:sp>
      <p:sp>
        <p:nvSpPr>
          <p:cNvPr id="5" name="Footer Placeholder 4">
            <a:extLst>
              <a:ext uri="{FF2B5EF4-FFF2-40B4-BE49-F238E27FC236}">
                <a16:creationId xmlns:a16="http://schemas.microsoft.com/office/drawing/2014/main" id="{CCAB4B02-698C-492A-8308-3804C61469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8022A1-DE62-4506-AF8D-B77493D77E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19DBD-3960-4AAC-87FB-95788C199384}" type="slidenum">
              <a:rPr lang="en-US" smtClean="0"/>
              <a:t>‹#›</a:t>
            </a:fld>
            <a:endParaRPr lang="en-US"/>
          </a:p>
        </p:txBody>
      </p:sp>
    </p:spTree>
    <p:extLst>
      <p:ext uri="{BB962C8B-B14F-4D97-AF65-F5344CB8AC3E}">
        <p14:creationId xmlns:p14="http://schemas.microsoft.com/office/powerpoint/2010/main" val="272917155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1" r:id="rId12"/>
    <p:sldLayoutId id="2147483682" r:id="rId13"/>
    <p:sldLayoutId id="2147483683" r:id="rId14"/>
    <p:sldLayoutId id="2147483684" r:id="rId15"/>
    <p:sldLayoutId id="2147483687"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9.xml"/><Relationship Id="rId6" Type="http://schemas.openxmlformats.org/officeDocument/2006/relationships/image" Target="../media/image25.jpeg"/><Relationship Id="rId5" Type="http://schemas.openxmlformats.org/officeDocument/2006/relationships/hyperlink" Target="http://www.ip-watch.org/2015/06/18/un-expert-urges-encryption-anonymity-online-to-preserve-freedom-of-expression/" TargetMode="Externa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6.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43.png"/><Relationship Id="rId11" Type="http://schemas.openxmlformats.org/officeDocument/2006/relationships/image" Target="../media/image38.png"/><Relationship Id="rId5" Type="http://schemas.openxmlformats.org/officeDocument/2006/relationships/image" Target="../media/image42.png"/><Relationship Id="rId10" Type="http://schemas.openxmlformats.org/officeDocument/2006/relationships/image" Target="../media/image46.png"/><Relationship Id="rId4" Type="http://schemas.openxmlformats.org/officeDocument/2006/relationships/image" Target="../media/image41.png"/><Relationship Id="rId9"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19.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jp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9.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 Id="rId9" Type="http://schemas.openxmlformats.org/officeDocument/2006/relationships/image" Target="../media/image7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8" Type="http://schemas.openxmlformats.org/officeDocument/2006/relationships/hyperlink" Target="https://www.bitcoinwhoswho.com/" TargetMode="External"/><Relationship Id="rId13" Type="http://schemas.openxmlformats.org/officeDocument/2006/relationships/hyperlink" Target="https://www.opensanctions.org/" TargetMode="External"/><Relationship Id="rId3" Type="http://schemas.openxmlformats.org/officeDocument/2006/relationships/hyperlink" Target="https://blockexplorer.one/" TargetMode="External"/><Relationship Id="rId7" Type="http://schemas.openxmlformats.org/officeDocument/2006/relationships/hyperlink" Target="https://www.bitcoinabuse.com/" TargetMode="External"/><Relationship Id="rId12" Type="http://schemas.openxmlformats.org/officeDocument/2006/relationships/hyperlink" Target="https://www.blockonomics.co/" TargetMode="External"/><Relationship Id="rId2" Type="http://schemas.openxmlformats.org/officeDocument/2006/relationships/hyperlink" Target="https://www.btc.com/" TargetMode="External"/><Relationship Id="rId1" Type="http://schemas.openxmlformats.org/officeDocument/2006/relationships/slideLayout" Target="../slideLayouts/slideLayout9.xml"/><Relationship Id="rId6" Type="http://schemas.openxmlformats.org/officeDocument/2006/relationships/hyperlink" Target="https://www.breadcrumbs.app/" TargetMode="External"/><Relationship Id="rId11" Type="http://schemas.openxmlformats.org/officeDocument/2006/relationships/hyperlink" Target="https://ethonym.com/" TargetMode="External"/><Relationship Id="rId5" Type="http://schemas.openxmlformats.org/officeDocument/2006/relationships/hyperlink" Target="https://www.walletexplorer.com/" TargetMode="External"/><Relationship Id="rId10" Type="http://schemas.openxmlformats.org/officeDocument/2006/relationships/hyperlink" Target="https://etherscan.io/" TargetMode="External"/><Relationship Id="rId4" Type="http://schemas.openxmlformats.org/officeDocument/2006/relationships/hyperlink" Target="https://www.blockchain.com/explorer" TargetMode="External"/><Relationship Id="rId9" Type="http://schemas.openxmlformats.org/officeDocument/2006/relationships/hyperlink" Target="https://www.bitcoinwhoswho.com/b" TargetMode="External"/><Relationship Id="rId14" Type="http://schemas.openxmlformats.org/officeDocument/2006/relationships/hyperlink" Target="https://scam-alert.io/"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80.jpg"/><Relationship Id="rId7" Type="http://schemas.openxmlformats.org/officeDocument/2006/relationships/image" Target="../media/image84.jpg"/><Relationship Id="rId2" Type="http://schemas.openxmlformats.org/officeDocument/2006/relationships/image" Target="../media/image79.jpg"/><Relationship Id="rId1" Type="http://schemas.openxmlformats.org/officeDocument/2006/relationships/slideLayout" Target="../slideLayouts/slideLayout9.xml"/><Relationship Id="rId6" Type="http://schemas.openxmlformats.org/officeDocument/2006/relationships/image" Target="../media/image83.jpg"/><Relationship Id="rId5" Type="http://schemas.openxmlformats.org/officeDocument/2006/relationships/image" Target="../media/image82.jpg"/><Relationship Id="rId4" Type="http://schemas.openxmlformats.org/officeDocument/2006/relationships/image" Target="../media/image81.jpg"/></Relationships>
</file>

<file path=ppt/slides/_rels/slide57.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www.search.org/"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96.png"/></Relationships>
</file>

<file path=ppt/slides/_rels/slide73.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18" Type="http://schemas.openxmlformats.org/officeDocument/2006/relationships/image" Target="../media/image112.png"/><Relationship Id="rId3" Type="http://schemas.openxmlformats.org/officeDocument/2006/relationships/image" Target="../media/image97.png"/><Relationship Id="rId21" Type="http://schemas.openxmlformats.org/officeDocument/2006/relationships/image" Target="../media/image115.png"/><Relationship Id="rId7" Type="http://schemas.openxmlformats.org/officeDocument/2006/relationships/image" Target="../media/image101.png"/><Relationship Id="rId12" Type="http://schemas.openxmlformats.org/officeDocument/2006/relationships/image" Target="../media/image106.png"/><Relationship Id="rId17" Type="http://schemas.openxmlformats.org/officeDocument/2006/relationships/image" Target="../media/image111.png"/><Relationship Id="rId2" Type="http://schemas.openxmlformats.org/officeDocument/2006/relationships/notesSlide" Target="../notesSlides/notesSlide41.xml"/><Relationship Id="rId16" Type="http://schemas.openxmlformats.org/officeDocument/2006/relationships/image" Target="../media/image110.png"/><Relationship Id="rId20"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109.png"/><Relationship Id="rId10" Type="http://schemas.openxmlformats.org/officeDocument/2006/relationships/image" Target="../media/image104.png"/><Relationship Id="rId19" Type="http://schemas.openxmlformats.org/officeDocument/2006/relationships/image" Target="../media/image113.png"/><Relationship Id="rId4" Type="http://schemas.openxmlformats.org/officeDocument/2006/relationships/image" Target="../media/image98.svg"/><Relationship Id="rId9" Type="http://schemas.openxmlformats.org/officeDocument/2006/relationships/image" Target="../media/image103.png"/><Relationship Id="rId14" Type="http://schemas.openxmlformats.org/officeDocument/2006/relationships/image" Target="../media/image108.png"/></Relationships>
</file>

<file path=ppt/slides/_rels/slide7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117.png"/></Relationships>
</file>

<file path=ppt/slides/_rels/slide75.xml.rels><?xml version="1.0" encoding="UTF-8" standalone="yes"?>
<Relationships xmlns="http://schemas.openxmlformats.org/package/2006/relationships"><Relationship Id="rId3" Type="http://schemas.openxmlformats.org/officeDocument/2006/relationships/image" Target="../media/image118.tiff"/><Relationship Id="rId7" Type="http://schemas.openxmlformats.org/officeDocument/2006/relationships/image" Target="../media/image122.jpeg"/><Relationship Id="rId2" Type="http://schemas.openxmlformats.org/officeDocument/2006/relationships/notesSlide" Target="../notesSlides/notesSlide43.xml"/><Relationship Id="rId1" Type="http://schemas.openxmlformats.org/officeDocument/2006/relationships/slideLayout" Target="../slideLayouts/slideLayout9.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png"/></Relationships>
</file>

<file path=ppt/slides/_rels/slide7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picture containing watch&#10;&#10;Description automatically generated">
            <a:extLst>
              <a:ext uri="{FF2B5EF4-FFF2-40B4-BE49-F238E27FC236}">
                <a16:creationId xmlns:a16="http://schemas.microsoft.com/office/drawing/2014/main" id="{DBE37B67-046E-40A2-BE13-9F95D2465468}"/>
              </a:ext>
            </a:extLst>
          </p:cNvPr>
          <p:cNvPicPr>
            <a:picLocks noChangeAspect="1"/>
          </p:cNvPicPr>
          <p:nvPr/>
        </p:nvPicPr>
        <p:blipFill rotWithShape="1">
          <a:blip r:embed="rId3">
            <a:extLst>
              <a:ext uri="{28A0092B-C50C-407E-A947-70E740481C1C}">
                <a14:useLocalDpi xmlns:a14="http://schemas.microsoft.com/office/drawing/2010/main" val="0"/>
              </a:ext>
            </a:extLst>
          </a:blip>
          <a:srcRect l="3278" r="9994" b="3"/>
          <a:stretch/>
        </p:blipFill>
        <p:spPr>
          <a:xfrm>
            <a:off x="1" y="-6235"/>
            <a:ext cx="3255403" cy="2505456"/>
          </a:xfrm>
          <a:custGeom>
            <a:avLst/>
            <a:gdLst/>
            <a:ahLst/>
            <a:cxnLst/>
            <a:rect l="l" t="t" r="r" b="b"/>
            <a:pathLst>
              <a:path w="3255403" h="2505456">
                <a:moveTo>
                  <a:pt x="0" y="0"/>
                </a:moveTo>
                <a:lnTo>
                  <a:pt x="3255403" y="0"/>
                </a:lnTo>
                <a:lnTo>
                  <a:pt x="2094477" y="2505456"/>
                </a:lnTo>
                <a:lnTo>
                  <a:pt x="0" y="2505456"/>
                </a:lnTo>
                <a:close/>
              </a:path>
            </a:pathLst>
          </a:custGeom>
        </p:spPr>
      </p:pic>
      <p:pic>
        <p:nvPicPr>
          <p:cNvPr id="6" name="Picture 5" descr="Circuit board background">
            <a:extLst>
              <a:ext uri="{FF2B5EF4-FFF2-40B4-BE49-F238E27FC236}">
                <a16:creationId xmlns:a16="http://schemas.microsoft.com/office/drawing/2014/main" id="{F9175C49-B8E7-4AB6-86F7-7CE5C829DE4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 b="21785"/>
          <a:stretch/>
        </p:blipFill>
        <p:spPr>
          <a:xfrm>
            <a:off x="7381876" y="10"/>
            <a:ext cx="4810125" cy="2501827"/>
          </a:xfrm>
          <a:custGeom>
            <a:avLst/>
            <a:gdLst/>
            <a:ahLst/>
            <a:cxnLst/>
            <a:rect l="l" t="t" r="r" b="b"/>
            <a:pathLst>
              <a:path w="4810125" h="2501837">
                <a:moveTo>
                  <a:pt x="1159248" y="0"/>
                </a:moveTo>
                <a:lnTo>
                  <a:pt x="4810125" y="0"/>
                </a:lnTo>
                <a:lnTo>
                  <a:pt x="4810125" y="2501837"/>
                </a:lnTo>
                <a:lnTo>
                  <a:pt x="0" y="2501837"/>
                </a:lnTo>
                <a:close/>
              </a:path>
            </a:pathLst>
          </a:custGeom>
        </p:spPr>
      </p:pic>
      <p:pic>
        <p:nvPicPr>
          <p:cNvPr id="7" name="Content Placeholder 9" descr="A close up of a keyboard&#10;&#10;Description automatically generated with low confidence">
            <a:extLst>
              <a:ext uri="{FF2B5EF4-FFF2-40B4-BE49-F238E27FC236}">
                <a16:creationId xmlns:a16="http://schemas.microsoft.com/office/drawing/2014/main" id="{C0101868-0E57-4C8E-9283-2A971D955B4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79" r="140" b="3"/>
          <a:stretch/>
        </p:blipFill>
        <p:spPr>
          <a:xfrm>
            <a:off x="4675537" y="-6235"/>
            <a:ext cx="3677817" cy="2505456"/>
          </a:xfrm>
          <a:custGeom>
            <a:avLst/>
            <a:gdLst/>
            <a:ahLst/>
            <a:cxnLst/>
            <a:rect l="l" t="t" r="r" b="b"/>
            <a:pathLst>
              <a:path w="3677817" h="2505456">
                <a:moveTo>
                  <a:pt x="1160926" y="0"/>
                </a:moveTo>
                <a:lnTo>
                  <a:pt x="3677817" y="0"/>
                </a:lnTo>
                <a:lnTo>
                  <a:pt x="2516891" y="2505456"/>
                </a:lnTo>
                <a:lnTo>
                  <a:pt x="0" y="2505456"/>
                </a:lnTo>
                <a:close/>
              </a:path>
            </a:pathLst>
          </a:custGeom>
        </p:spPr>
      </p:pic>
      <p:pic>
        <p:nvPicPr>
          <p:cNvPr id="4" name="Content Placeholder 5" descr="A picture containing keyboard&#10;&#10;Description automatically generated">
            <a:extLst>
              <a:ext uri="{FF2B5EF4-FFF2-40B4-BE49-F238E27FC236}">
                <a16:creationId xmlns:a16="http://schemas.microsoft.com/office/drawing/2014/main" id="{D0DBEF51-2EB5-400E-AADD-C8A74D6E851F}"/>
              </a:ext>
            </a:extLst>
          </p:cNvPr>
          <p:cNvPicPr>
            <a:picLocks noGrp="1" noChangeAspect="1"/>
          </p:cNvPicPr>
          <p:nvPr>
            <p:ph idx="1"/>
          </p:nvPr>
        </p:nvPicPr>
        <p:blipFill rotWithShape="1">
          <a:blip r:embed="rId6">
            <a:extLst>
              <a:ext uri="{28A0092B-C50C-407E-A947-70E740481C1C}">
                <a14:useLocalDpi xmlns:a14="http://schemas.microsoft.com/office/drawing/2010/main" val="0"/>
              </a:ext>
            </a:extLst>
          </a:blip>
          <a:srcRect r="4560" b="-2"/>
          <a:stretch/>
        </p:blipFill>
        <p:spPr>
          <a:xfrm>
            <a:off x="1" y="2660089"/>
            <a:ext cx="7122523" cy="4197911"/>
          </a:xfrm>
          <a:custGeom>
            <a:avLst/>
            <a:gdLst/>
            <a:ahLst/>
            <a:cxnLst/>
            <a:rect l="l" t="t" r="r" b="b"/>
            <a:pathLst>
              <a:path w="7122523" h="4197911">
                <a:moveTo>
                  <a:pt x="0" y="0"/>
                </a:moveTo>
                <a:lnTo>
                  <a:pt x="7122523" y="0"/>
                </a:lnTo>
                <a:lnTo>
                  <a:pt x="5177382" y="4197911"/>
                </a:lnTo>
                <a:lnTo>
                  <a:pt x="5171159" y="4197911"/>
                </a:lnTo>
                <a:lnTo>
                  <a:pt x="3981368" y="4197911"/>
                </a:lnTo>
                <a:lnTo>
                  <a:pt x="2331323" y="4197911"/>
                </a:lnTo>
                <a:lnTo>
                  <a:pt x="0" y="4197911"/>
                </a:lnTo>
                <a:close/>
              </a:path>
            </a:pathLst>
          </a:custGeom>
        </p:spPr>
      </p:pic>
      <p:sp>
        <p:nvSpPr>
          <p:cNvPr id="13" name="Freeform 43">
            <a:extLst>
              <a:ext uri="{FF2B5EF4-FFF2-40B4-BE49-F238E27FC236}">
                <a16:creationId xmlns:a16="http://schemas.microsoft.com/office/drawing/2014/main" id="{AAD8F19F-4A55-467B-BED0-8837659A90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53050" y="2660089"/>
            <a:ext cx="6838950" cy="4197911"/>
          </a:xfrm>
          <a:custGeom>
            <a:avLst/>
            <a:gdLst>
              <a:gd name="connsiteX0" fmla="*/ 4893809 w 6838950"/>
              <a:gd name="connsiteY0" fmla="*/ 0 h 4197911"/>
              <a:gd name="connsiteX1" fmla="*/ 4887586 w 6838950"/>
              <a:gd name="connsiteY1" fmla="*/ 0 h 4197911"/>
              <a:gd name="connsiteX2" fmla="*/ 3697795 w 6838950"/>
              <a:gd name="connsiteY2" fmla="*/ 0 h 4197911"/>
              <a:gd name="connsiteX3" fmla="*/ 2047750 w 6838950"/>
              <a:gd name="connsiteY3" fmla="*/ 0 h 4197911"/>
              <a:gd name="connsiteX4" fmla="*/ 0 w 6838950"/>
              <a:gd name="connsiteY4" fmla="*/ 0 h 4197911"/>
              <a:gd name="connsiteX5" fmla="*/ 0 w 6838950"/>
              <a:gd name="connsiteY5" fmla="*/ 4197911 h 4197911"/>
              <a:gd name="connsiteX6" fmla="*/ 6838950 w 6838950"/>
              <a:gd name="connsiteY6" fmla="*/ 4197911 h 4197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8950" h="4197911">
                <a:moveTo>
                  <a:pt x="4893809" y="0"/>
                </a:moveTo>
                <a:lnTo>
                  <a:pt x="4887586" y="0"/>
                </a:lnTo>
                <a:lnTo>
                  <a:pt x="3697795" y="0"/>
                </a:lnTo>
                <a:lnTo>
                  <a:pt x="2047750" y="0"/>
                </a:lnTo>
                <a:lnTo>
                  <a:pt x="0" y="0"/>
                </a:lnTo>
                <a:lnTo>
                  <a:pt x="0" y="4197911"/>
                </a:lnTo>
                <a:lnTo>
                  <a:pt x="6838950" y="4197911"/>
                </a:lnTo>
                <a:close/>
              </a:path>
            </a:pathLst>
          </a:custGeom>
          <a:solidFill>
            <a:srgbClr val="72727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7F0F925-98EB-451D-A350-479CB9EA3E9E}"/>
              </a:ext>
            </a:extLst>
          </p:cNvPr>
          <p:cNvSpPr>
            <a:spLocks noGrp="1"/>
          </p:cNvSpPr>
          <p:nvPr>
            <p:ph type="title"/>
          </p:nvPr>
        </p:nvSpPr>
        <p:spPr>
          <a:xfrm>
            <a:off x="6619163" y="2891481"/>
            <a:ext cx="5856409" cy="3462255"/>
          </a:xfrm>
        </p:spPr>
        <p:txBody>
          <a:bodyPr vert="horz" lIns="91440" tIns="45720" rIns="91440" bIns="45720" rtlCol="0" anchor="t">
            <a:noAutofit/>
          </a:bodyPr>
          <a:lstStyle/>
          <a:p>
            <a:pPr algn="ctr"/>
            <a:r>
              <a:rPr lang="en-US" sz="4000" b="1" kern="1200" dirty="0">
                <a:solidFill>
                  <a:srgbClr val="FFFFFF"/>
                </a:solidFill>
                <a:latin typeface="+mn-lt"/>
                <a:ea typeface="+mj-ea"/>
                <a:cs typeface="+mj-cs"/>
              </a:rPr>
              <a:t>Amjad Qaqish</a:t>
            </a:r>
            <a:br>
              <a:rPr lang="en-US" sz="4000" b="1" kern="1200" dirty="0">
                <a:solidFill>
                  <a:srgbClr val="FFFFFF"/>
                </a:solidFill>
                <a:latin typeface="+mn-lt"/>
                <a:ea typeface="+mj-ea"/>
                <a:cs typeface="+mj-cs"/>
              </a:rPr>
            </a:br>
            <a:r>
              <a:rPr lang="en-US" sz="4000" b="1" kern="1200" dirty="0">
                <a:solidFill>
                  <a:srgbClr val="FFFFFF"/>
                </a:solidFill>
                <a:latin typeface="+mn-lt"/>
                <a:ea typeface="+mj-ea"/>
                <a:cs typeface="+mj-cs"/>
              </a:rPr>
              <a:t>OECD - Kenya 11/2024</a:t>
            </a:r>
            <a:br>
              <a:rPr lang="en-US" sz="4000" b="1" kern="1200" dirty="0">
                <a:solidFill>
                  <a:srgbClr val="FFFFFF"/>
                </a:solidFill>
                <a:latin typeface="+mn-lt"/>
                <a:ea typeface="+mj-ea"/>
                <a:cs typeface="+mj-cs"/>
              </a:rPr>
            </a:br>
            <a:br>
              <a:rPr lang="en-US" sz="4000" b="1" kern="1200" dirty="0">
                <a:solidFill>
                  <a:srgbClr val="FFFFFF"/>
                </a:solidFill>
                <a:latin typeface="+mn-lt"/>
                <a:ea typeface="+mj-ea"/>
                <a:cs typeface="+mj-cs"/>
              </a:rPr>
            </a:br>
            <a:r>
              <a:rPr lang="en-US" sz="4000" b="1" kern="1200" dirty="0">
                <a:solidFill>
                  <a:srgbClr val="FFFFFF"/>
                </a:solidFill>
                <a:latin typeface="+mn-lt"/>
                <a:ea typeface="+mj-ea"/>
                <a:cs typeface="+mj-cs"/>
              </a:rPr>
              <a:t>Introduction to </a:t>
            </a:r>
            <a:br>
              <a:rPr lang="en-US" sz="4000" b="1" kern="1200" dirty="0">
                <a:solidFill>
                  <a:srgbClr val="FFFFFF"/>
                </a:solidFill>
                <a:latin typeface="+mn-lt"/>
                <a:ea typeface="+mj-ea"/>
                <a:cs typeface="+mj-cs"/>
              </a:rPr>
            </a:br>
            <a:r>
              <a:rPr lang="en-US" sz="4000" b="1" kern="1200" dirty="0">
                <a:solidFill>
                  <a:srgbClr val="FFFFFF"/>
                </a:solidFill>
                <a:latin typeface="+mn-lt"/>
                <a:ea typeface="+mj-ea"/>
                <a:cs typeface="+mj-cs"/>
              </a:rPr>
              <a:t>Crypto Currencies and Money Laundering Investigations</a:t>
            </a:r>
          </a:p>
        </p:txBody>
      </p:sp>
      <p:pic>
        <p:nvPicPr>
          <p:cNvPr id="8" name="Picture 4" descr="a close up of a metal object on a motherboard">
            <a:extLst>
              <a:ext uri="{FF2B5EF4-FFF2-40B4-BE49-F238E27FC236}">
                <a16:creationId xmlns:a16="http://schemas.microsoft.com/office/drawing/2014/main" id="{A572FB94-D017-4D9F-B62A-8BB50777F616}"/>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890" r="3595" b="1"/>
          <a:stretch/>
        </p:blipFill>
        <p:spPr bwMode="auto">
          <a:xfrm>
            <a:off x="2261968" y="10"/>
            <a:ext cx="3393943" cy="2502833"/>
          </a:xfrm>
          <a:custGeom>
            <a:avLst/>
            <a:gdLst/>
            <a:ahLst/>
            <a:cxnLst/>
            <a:rect l="l" t="t" r="r" b="b"/>
            <a:pathLst>
              <a:path w="3393943" h="2502843">
                <a:moveTo>
                  <a:pt x="1159715" y="0"/>
                </a:moveTo>
                <a:lnTo>
                  <a:pt x="3393943" y="0"/>
                </a:lnTo>
                <a:lnTo>
                  <a:pt x="2234228" y="2502843"/>
                </a:lnTo>
                <a:lnTo>
                  <a:pt x="0" y="25028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171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61179-1B75-399D-F68B-156BBC6B55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C83704-6C98-2A9D-F3F6-27636D9AA876}"/>
              </a:ext>
            </a:extLst>
          </p:cNvPr>
          <p:cNvSpPr>
            <a:spLocks noGrp="1"/>
          </p:cNvSpPr>
          <p:nvPr>
            <p:ph type="title"/>
          </p:nvPr>
        </p:nvSpPr>
        <p:spPr>
          <a:xfrm>
            <a:off x="838200" y="1193800"/>
            <a:ext cx="10515600" cy="1325563"/>
          </a:xfrm>
        </p:spPr>
        <p:txBody>
          <a:bodyPr>
            <a:normAutofit/>
          </a:bodyPr>
          <a:lstStyle/>
          <a:p>
            <a:r>
              <a:rPr lang="en-US" dirty="0"/>
              <a:t>List ways that cryptocurrencies can be used by criminals </a:t>
            </a:r>
          </a:p>
        </p:txBody>
      </p:sp>
      <p:sp>
        <p:nvSpPr>
          <p:cNvPr id="4" name="Title 1">
            <a:extLst>
              <a:ext uri="{FF2B5EF4-FFF2-40B4-BE49-F238E27FC236}">
                <a16:creationId xmlns:a16="http://schemas.microsoft.com/office/drawing/2014/main" id="{6E5AA336-AC97-0C59-FEC7-C10D2F0C900A}"/>
              </a:ext>
            </a:extLst>
          </p:cNvPr>
          <p:cNvSpPr txBox="1">
            <a:spLocks/>
          </p:cNvSpPr>
          <p:nvPr/>
        </p:nvSpPr>
        <p:spPr>
          <a:xfrm>
            <a:off x="676275" y="3560762"/>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List ways cryptocurrencies  can be used by individuals for legitimate purposes</a:t>
            </a:r>
          </a:p>
        </p:txBody>
      </p:sp>
    </p:spTree>
    <p:extLst>
      <p:ext uri="{BB962C8B-B14F-4D97-AF65-F5344CB8AC3E}">
        <p14:creationId xmlns:p14="http://schemas.microsoft.com/office/powerpoint/2010/main" val="1946541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AD032-AF8F-63A9-C35E-0A7D1807FA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05CE0C-AE6F-7009-9993-E69FE30C4E55}"/>
              </a:ext>
            </a:extLst>
          </p:cNvPr>
          <p:cNvSpPr>
            <a:spLocks noGrp="1"/>
          </p:cNvSpPr>
          <p:nvPr>
            <p:ph type="title"/>
          </p:nvPr>
        </p:nvSpPr>
        <p:spPr>
          <a:xfrm>
            <a:off x="838200" y="808038"/>
            <a:ext cx="10515600" cy="5821362"/>
          </a:xfrm>
        </p:spPr>
        <p:txBody>
          <a:bodyPr>
            <a:normAutofit fontScale="90000"/>
          </a:bodyPr>
          <a:lstStyle/>
          <a:p>
            <a:r>
              <a:rPr lang="en-US" dirty="0"/>
              <a:t>Transfer value</a:t>
            </a:r>
            <a:br>
              <a:rPr lang="en-US" dirty="0"/>
            </a:br>
            <a:r>
              <a:rPr lang="en-US" dirty="0"/>
              <a:t>Store value</a:t>
            </a:r>
            <a:br>
              <a:rPr lang="en-US" dirty="0"/>
            </a:br>
            <a:r>
              <a:rPr lang="en-US" dirty="0"/>
              <a:t>Make direct purchases</a:t>
            </a:r>
            <a:br>
              <a:rPr lang="en-US" dirty="0"/>
            </a:br>
            <a:r>
              <a:rPr lang="en-US" dirty="0"/>
              <a:t>Hide assets</a:t>
            </a:r>
            <a:br>
              <a:rPr lang="en-US" dirty="0"/>
            </a:br>
            <a:r>
              <a:rPr lang="en-US" dirty="0"/>
              <a:t>Investments</a:t>
            </a:r>
            <a:br>
              <a:rPr lang="en-US" dirty="0"/>
            </a:br>
            <a:r>
              <a:rPr lang="en-US" dirty="0"/>
              <a:t>Purchase goods and assets / Make Payments</a:t>
            </a:r>
            <a:br>
              <a:rPr lang="en-US" dirty="0"/>
            </a:br>
            <a:r>
              <a:rPr lang="en-US" dirty="0"/>
              <a:t>Gambling</a:t>
            </a:r>
            <a:br>
              <a:rPr lang="en-US" dirty="0"/>
            </a:br>
            <a:r>
              <a:rPr lang="en-US" dirty="0"/>
              <a:t>Pay/Receive - Bribes/Ransomware/Blackmail</a:t>
            </a:r>
            <a:br>
              <a:rPr lang="en-US" dirty="0"/>
            </a:br>
            <a:br>
              <a:rPr lang="en-US" dirty="0"/>
            </a:br>
            <a:br>
              <a:rPr lang="en-US" dirty="0"/>
            </a:br>
            <a:endParaRPr lang="en-US" dirty="0"/>
          </a:p>
        </p:txBody>
      </p:sp>
    </p:spTree>
    <p:extLst>
      <p:ext uri="{BB962C8B-B14F-4D97-AF65-F5344CB8AC3E}">
        <p14:creationId xmlns:p14="http://schemas.microsoft.com/office/powerpoint/2010/main" val="4178077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108"/>
        <p:cNvGrpSpPr/>
        <p:nvPr/>
      </p:nvGrpSpPr>
      <p:grpSpPr>
        <a:xfrm>
          <a:off x="0" y="0"/>
          <a:ext cx="0" cy="0"/>
          <a:chOff x="0" y="0"/>
          <a:chExt cx="0" cy="0"/>
        </a:xfrm>
      </p:grpSpPr>
      <p:sp>
        <p:nvSpPr>
          <p:cNvPr id="109" name="Google Shape;109;p19"/>
          <p:cNvSpPr/>
          <p:nvPr/>
        </p:nvSpPr>
        <p:spPr>
          <a:xfrm>
            <a:off x="11487688" y="6038604"/>
            <a:ext cx="955250" cy="1460000"/>
          </a:xfrm>
          <a:prstGeom prst="roundRect">
            <a:avLst>
              <a:gd name="adj" fmla="val 16667"/>
            </a:avLst>
          </a:prstGeom>
          <a:solidFill>
            <a:srgbClr val="F1C232"/>
          </a:solidFill>
          <a:ln w="9525" cap="flat" cmpd="sng">
            <a:solidFill>
              <a:srgbClr val="EFEFEF"/>
            </a:solidFill>
            <a:prstDash val="solid"/>
            <a:round/>
            <a:headEnd type="none" w="sm" len="sm"/>
            <a:tailEnd type="none" w="sm" len="sm"/>
          </a:ln>
        </p:spPr>
        <p:txBody>
          <a:bodyPr spcFirstLastPara="1" wrap="square" lIns="76188" tIns="76188" rIns="76188" bIns="76188" anchor="ctr" anchorCtr="0">
            <a:noAutofit/>
          </a:bodyPr>
          <a:lstStyle/>
          <a:p>
            <a:pPr algn="ctr"/>
            <a:endParaRPr sz="1500"/>
          </a:p>
        </p:txBody>
      </p:sp>
      <p:sp>
        <p:nvSpPr>
          <p:cNvPr id="110" name="Google Shape;110;p19"/>
          <p:cNvSpPr txBox="1"/>
          <p:nvPr/>
        </p:nvSpPr>
        <p:spPr>
          <a:xfrm>
            <a:off x="762000" y="666750"/>
            <a:ext cx="10390750" cy="381000"/>
          </a:xfrm>
          <a:prstGeom prst="rect">
            <a:avLst/>
          </a:prstGeom>
          <a:noFill/>
          <a:ln>
            <a:noFill/>
          </a:ln>
        </p:spPr>
        <p:txBody>
          <a:bodyPr spcFirstLastPara="1" wrap="square" lIns="0" tIns="0" rIns="0" bIns="0" anchor="t" anchorCtr="0">
            <a:noAutofit/>
          </a:bodyPr>
          <a:lstStyle/>
          <a:p>
            <a:r>
              <a:rPr lang="en" sz="3333" b="1" dirty="0">
                <a:solidFill>
                  <a:srgbClr val="38761D"/>
                </a:solidFill>
                <a:latin typeface="Poppins"/>
                <a:ea typeface="Poppins"/>
                <a:cs typeface="Poppins"/>
                <a:sym typeface="Poppins"/>
              </a:rPr>
              <a:t>Comparison: Total Value Received by Illicit Addresses [2018 - 2023]</a:t>
            </a:r>
            <a:endParaRPr sz="3333" b="1" dirty="0">
              <a:solidFill>
                <a:srgbClr val="38761D"/>
              </a:solidFill>
              <a:latin typeface="Poppins"/>
              <a:ea typeface="Poppins"/>
              <a:cs typeface="Poppins"/>
              <a:sym typeface="Poppins"/>
            </a:endParaRPr>
          </a:p>
        </p:txBody>
      </p:sp>
      <p:sp>
        <p:nvSpPr>
          <p:cNvPr id="111" name="Google Shape;111;p19"/>
          <p:cNvSpPr txBox="1"/>
          <p:nvPr/>
        </p:nvSpPr>
        <p:spPr>
          <a:xfrm>
            <a:off x="11607791" y="6223500"/>
            <a:ext cx="475500" cy="620619"/>
          </a:xfrm>
          <a:prstGeom prst="rect">
            <a:avLst/>
          </a:prstGeom>
          <a:noFill/>
          <a:ln>
            <a:noFill/>
          </a:ln>
        </p:spPr>
        <p:txBody>
          <a:bodyPr spcFirstLastPara="1" wrap="square" lIns="0" tIns="0" rIns="0" bIns="0" anchor="t" anchorCtr="0">
            <a:spAutoFit/>
          </a:bodyPr>
          <a:lstStyle/>
          <a:p>
            <a:pPr algn="ctr">
              <a:lnSpc>
                <a:spcPct val="121000"/>
              </a:lnSpc>
              <a:buClr>
                <a:srgbClr val="000000"/>
              </a:buClr>
              <a:buSzPts val="5600"/>
            </a:pPr>
            <a:r>
              <a:rPr lang="en" sz="3333">
                <a:solidFill>
                  <a:srgbClr val="FFFFFF"/>
                </a:solidFill>
                <a:latin typeface="Poppins ExtraBold"/>
                <a:ea typeface="Poppins ExtraBold"/>
                <a:cs typeface="Poppins ExtraBold"/>
                <a:sym typeface="Poppins ExtraBold"/>
              </a:rPr>
              <a:t>2</a:t>
            </a:r>
            <a:endParaRPr sz="3333">
              <a:solidFill>
                <a:srgbClr val="000000"/>
              </a:solidFill>
              <a:latin typeface="Arial"/>
              <a:ea typeface="Arial"/>
              <a:cs typeface="Arial"/>
              <a:sym typeface="Arial"/>
            </a:endParaRPr>
          </a:p>
        </p:txBody>
      </p:sp>
      <p:pic>
        <p:nvPicPr>
          <p:cNvPr id="112" name="Google Shape;112;p19"/>
          <p:cNvPicPr preferRelativeResize="0"/>
          <p:nvPr/>
        </p:nvPicPr>
        <p:blipFill>
          <a:blip r:embed="rId3">
            <a:alphaModFix/>
          </a:blip>
          <a:stretch>
            <a:fillRect/>
          </a:stretch>
        </p:blipFill>
        <p:spPr>
          <a:xfrm>
            <a:off x="2370924" y="1800292"/>
            <a:ext cx="9126953" cy="4936209"/>
          </a:xfrm>
          <a:prstGeom prst="rect">
            <a:avLst/>
          </a:prstGeom>
          <a:noFill/>
          <a:ln>
            <a:noFill/>
          </a:ln>
        </p:spPr>
      </p:pic>
      <p:sp>
        <p:nvSpPr>
          <p:cNvPr id="2" name="TextBox 1">
            <a:extLst>
              <a:ext uri="{FF2B5EF4-FFF2-40B4-BE49-F238E27FC236}">
                <a16:creationId xmlns:a16="http://schemas.microsoft.com/office/drawing/2014/main" id="{DFBE789E-B8AF-B3D8-5994-6C98C16FB1E8}"/>
              </a:ext>
            </a:extLst>
          </p:cNvPr>
          <p:cNvSpPr txBox="1"/>
          <p:nvPr/>
        </p:nvSpPr>
        <p:spPr>
          <a:xfrm>
            <a:off x="22948" y="2151727"/>
            <a:ext cx="2805830" cy="1815882"/>
          </a:xfrm>
          <a:prstGeom prst="rect">
            <a:avLst/>
          </a:prstGeom>
          <a:noFill/>
        </p:spPr>
        <p:txBody>
          <a:bodyPr wrap="square" rtlCol="0">
            <a:spAutoFit/>
          </a:bodyPr>
          <a:lstStyle/>
          <a:p>
            <a:r>
              <a:rPr lang="en-US" sz="2800" b="1" dirty="0">
                <a:solidFill>
                  <a:srgbClr val="FF0000"/>
                </a:solidFill>
              </a:rPr>
              <a:t>Cryptocurrency intersects ALL forms of criminal activity</a:t>
            </a:r>
          </a:p>
        </p:txBody>
      </p:sp>
    </p:spTree>
    <p:extLst>
      <p:ext uri="{BB962C8B-B14F-4D97-AF65-F5344CB8AC3E}">
        <p14:creationId xmlns:p14="http://schemas.microsoft.com/office/powerpoint/2010/main" val="32924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116"/>
        <p:cNvGrpSpPr/>
        <p:nvPr/>
      </p:nvGrpSpPr>
      <p:grpSpPr>
        <a:xfrm>
          <a:off x="0" y="0"/>
          <a:ext cx="0" cy="0"/>
          <a:chOff x="0" y="0"/>
          <a:chExt cx="0" cy="0"/>
        </a:xfrm>
      </p:grpSpPr>
      <p:sp>
        <p:nvSpPr>
          <p:cNvPr id="117" name="Google Shape;117;p20"/>
          <p:cNvSpPr/>
          <p:nvPr/>
        </p:nvSpPr>
        <p:spPr>
          <a:xfrm>
            <a:off x="11487688" y="6038604"/>
            <a:ext cx="955250" cy="1460000"/>
          </a:xfrm>
          <a:prstGeom prst="roundRect">
            <a:avLst>
              <a:gd name="adj" fmla="val 16667"/>
            </a:avLst>
          </a:prstGeom>
          <a:solidFill>
            <a:srgbClr val="F1C232"/>
          </a:solidFill>
          <a:ln w="9525" cap="flat" cmpd="sng">
            <a:solidFill>
              <a:srgbClr val="EFEFEF"/>
            </a:solidFill>
            <a:prstDash val="solid"/>
            <a:round/>
            <a:headEnd type="none" w="sm" len="sm"/>
            <a:tailEnd type="none" w="sm" len="sm"/>
          </a:ln>
        </p:spPr>
        <p:txBody>
          <a:bodyPr spcFirstLastPara="1" wrap="square" lIns="76188" tIns="76188" rIns="76188" bIns="76188" anchor="ctr" anchorCtr="0">
            <a:noAutofit/>
          </a:bodyPr>
          <a:lstStyle/>
          <a:p>
            <a:pPr algn="ctr"/>
            <a:endParaRPr sz="1500"/>
          </a:p>
        </p:txBody>
      </p:sp>
      <p:sp>
        <p:nvSpPr>
          <p:cNvPr id="118" name="Google Shape;118;p20"/>
          <p:cNvSpPr txBox="1"/>
          <p:nvPr/>
        </p:nvSpPr>
        <p:spPr>
          <a:xfrm>
            <a:off x="762000" y="666750"/>
            <a:ext cx="10390750" cy="381000"/>
          </a:xfrm>
          <a:prstGeom prst="rect">
            <a:avLst/>
          </a:prstGeom>
          <a:noFill/>
          <a:ln>
            <a:noFill/>
          </a:ln>
        </p:spPr>
        <p:txBody>
          <a:bodyPr spcFirstLastPara="1" wrap="square" lIns="0" tIns="0" rIns="0" bIns="0" anchor="t" anchorCtr="0">
            <a:noAutofit/>
          </a:bodyPr>
          <a:lstStyle/>
          <a:p>
            <a:r>
              <a:rPr lang="en" sz="3333" b="1" dirty="0">
                <a:solidFill>
                  <a:srgbClr val="38761D"/>
                </a:solidFill>
                <a:latin typeface="Poppins"/>
                <a:ea typeface="Poppins"/>
                <a:cs typeface="Poppins"/>
                <a:sym typeface="Poppins"/>
              </a:rPr>
              <a:t>Destination of Funds Leaving Illicit Wallets</a:t>
            </a:r>
            <a:endParaRPr sz="3333" b="1" dirty="0">
              <a:solidFill>
                <a:srgbClr val="38761D"/>
              </a:solidFill>
              <a:latin typeface="Poppins"/>
              <a:ea typeface="Poppins"/>
              <a:cs typeface="Poppins"/>
              <a:sym typeface="Poppins"/>
            </a:endParaRPr>
          </a:p>
          <a:p>
            <a:r>
              <a:rPr lang="en" sz="3333" b="1" dirty="0">
                <a:solidFill>
                  <a:srgbClr val="38761D"/>
                </a:solidFill>
                <a:latin typeface="Poppins"/>
                <a:ea typeface="Poppins"/>
                <a:cs typeface="Poppins"/>
                <a:sym typeface="Poppins"/>
              </a:rPr>
              <a:t>[2019 - 2023]</a:t>
            </a:r>
            <a:endParaRPr sz="3333" b="1" dirty="0">
              <a:solidFill>
                <a:srgbClr val="38761D"/>
              </a:solidFill>
              <a:latin typeface="Poppins"/>
              <a:ea typeface="Poppins"/>
              <a:cs typeface="Poppins"/>
              <a:sym typeface="Poppins"/>
            </a:endParaRPr>
          </a:p>
        </p:txBody>
      </p:sp>
      <p:sp>
        <p:nvSpPr>
          <p:cNvPr id="119" name="Google Shape;119;p20"/>
          <p:cNvSpPr txBox="1"/>
          <p:nvPr/>
        </p:nvSpPr>
        <p:spPr>
          <a:xfrm>
            <a:off x="11607791" y="6223500"/>
            <a:ext cx="475500" cy="620619"/>
          </a:xfrm>
          <a:prstGeom prst="rect">
            <a:avLst/>
          </a:prstGeom>
          <a:noFill/>
          <a:ln>
            <a:noFill/>
          </a:ln>
        </p:spPr>
        <p:txBody>
          <a:bodyPr spcFirstLastPara="1" wrap="square" lIns="0" tIns="0" rIns="0" bIns="0" anchor="t" anchorCtr="0">
            <a:spAutoFit/>
          </a:bodyPr>
          <a:lstStyle/>
          <a:p>
            <a:pPr algn="ctr">
              <a:lnSpc>
                <a:spcPct val="121000"/>
              </a:lnSpc>
              <a:buClr>
                <a:srgbClr val="000000"/>
              </a:buClr>
              <a:buSzPts val="5600"/>
            </a:pPr>
            <a:r>
              <a:rPr lang="en" sz="3333">
                <a:solidFill>
                  <a:srgbClr val="FFFFFF"/>
                </a:solidFill>
                <a:latin typeface="Poppins ExtraBold"/>
                <a:ea typeface="Poppins ExtraBold"/>
                <a:cs typeface="Poppins ExtraBold"/>
                <a:sym typeface="Poppins ExtraBold"/>
              </a:rPr>
              <a:t>3</a:t>
            </a:r>
            <a:endParaRPr sz="3333">
              <a:solidFill>
                <a:srgbClr val="000000"/>
              </a:solidFill>
              <a:latin typeface="Arial"/>
              <a:ea typeface="Arial"/>
              <a:cs typeface="Arial"/>
              <a:sym typeface="Arial"/>
            </a:endParaRPr>
          </a:p>
        </p:txBody>
      </p:sp>
      <p:pic>
        <p:nvPicPr>
          <p:cNvPr id="120" name="Google Shape;120;p20"/>
          <p:cNvPicPr preferRelativeResize="0"/>
          <p:nvPr/>
        </p:nvPicPr>
        <p:blipFill rotWithShape="1">
          <a:blip r:embed="rId3">
            <a:alphaModFix/>
          </a:blip>
          <a:srcRect t="13487"/>
          <a:stretch/>
        </p:blipFill>
        <p:spPr>
          <a:xfrm>
            <a:off x="3220251" y="1735521"/>
            <a:ext cx="8281750" cy="4925958"/>
          </a:xfrm>
          <a:prstGeom prst="rect">
            <a:avLst/>
          </a:prstGeom>
          <a:noFill/>
          <a:ln>
            <a:noFill/>
          </a:ln>
        </p:spPr>
      </p:pic>
      <p:sp>
        <p:nvSpPr>
          <p:cNvPr id="2" name="TextBox 1">
            <a:extLst>
              <a:ext uri="{FF2B5EF4-FFF2-40B4-BE49-F238E27FC236}">
                <a16:creationId xmlns:a16="http://schemas.microsoft.com/office/drawing/2014/main" id="{55C31044-F4F6-ABB3-D3CD-9A6E9ECF3150}"/>
              </a:ext>
            </a:extLst>
          </p:cNvPr>
          <p:cNvSpPr txBox="1"/>
          <p:nvPr/>
        </p:nvSpPr>
        <p:spPr>
          <a:xfrm>
            <a:off x="22948" y="2151727"/>
            <a:ext cx="2805830" cy="1815882"/>
          </a:xfrm>
          <a:prstGeom prst="rect">
            <a:avLst/>
          </a:prstGeom>
          <a:noFill/>
        </p:spPr>
        <p:txBody>
          <a:bodyPr wrap="square" rtlCol="0">
            <a:spAutoFit/>
          </a:bodyPr>
          <a:lstStyle/>
          <a:p>
            <a:r>
              <a:rPr lang="en-US" sz="2800" b="1" dirty="0">
                <a:solidFill>
                  <a:srgbClr val="FF0000"/>
                </a:solidFill>
              </a:rPr>
              <a:t>Cryptocurrency is not anonymous but could be difficult to trace</a:t>
            </a:r>
          </a:p>
        </p:txBody>
      </p:sp>
    </p:spTree>
    <p:extLst>
      <p:ext uri="{BB962C8B-B14F-4D97-AF65-F5344CB8AC3E}">
        <p14:creationId xmlns:p14="http://schemas.microsoft.com/office/powerpoint/2010/main" val="2974075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6AF94309-A452-4BA5-8179-86B19DA011E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505" r="15963" b="1"/>
          <a:stretch/>
        </p:blipFill>
        <p:spPr>
          <a:xfrm>
            <a:off x="1" y="-6235"/>
            <a:ext cx="3255403" cy="2505456"/>
          </a:xfrm>
          <a:custGeom>
            <a:avLst/>
            <a:gdLst/>
            <a:ahLst/>
            <a:cxnLst/>
            <a:rect l="l" t="t" r="r" b="b"/>
            <a:pathLst>
              <a:path w="3255403" h="2505456">
                <a:moveTo>
                  <a:pt x="0" y="0"/>
                </a:moveTo>
                <a:lnTo>
                  <a:pt x="3255403" y="0"/>
                </a:lnTo>
                <a:lnTo>
                  <a:pt x="2094477" y="2505456"/>
                </a:lnTo>
                <a:lnTo>
                  <a:pt x="0" y="2505456"/>
                </a:lnTo>
                <a:close/>
              </a:path>
            </a:pathLst>
          </a:custGeom>
        </p:spPr>
      </p:pic>
      <p:pic>
        <p:nvPicPr>
          <p:cNvPr id="4" name="Picture 3" descr="Background pattern&#10;&#10;Description automatically generated">
            <a:extLst>
              <a:ext uri="{FF2B5EF4-FFF2-40B4-BE49-F238E27FC236}">
                <a16:creationId xmlns:a16="http://schemas.microsoft.com/office/drawing/2014/main" id="{F67099CF-88AC-46D1-AF5E-CFF96F589A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315" r="-3" b="17335"/>
          <a:stretch/>
        </p:blipFill>
        <p:spPr>
          <a:xfrm>
            <a:off x="7381876" y="10"/>
            <a:ext cx="4810125" cy="2501827"/>
          </a:xfrm>
          <a:custGeom>
            <a:avLst/>
            <a:gdLst/>
            <a:ahLst/>
            <a:cxnLst/>
            <a:rect l="l" t="t" r="r" b="b"/>
            <a:pathLst>
              <a:path w="4810125" h="2501837">
                <a:moveTo>
                  <a:pt x="1159248" y="0"/>
                </a:moveTo>
                <a:lnTo>
                  <a:pt x="4810125" y="0"/>
                </a:lnTo>
                <a:lnTo>
                  <a:pt x="4810125" y="2501837"/>
                </a:lnTo>
                <a:lnTo>
                  <a:pt x="0" y="2501837"/>
                </a:lnTo>
                <a:close/>
              </a:path>
            </a:pathLst>
          </a:custGeom>
        </p:spPr>
      </p:pic>
      <p:pic>
        <p:nvPicPr>
          <p:cNvPr id="6" name="Picture 5" descr="A close-up of a computer screen&#10;&#10;Description automatically generated with low confidence">
            <a:extLst>
              <a:ext uri="{FF2B5EF4-FFF2-40B4-BE49-F238E27FC236}">
                <a16:creationId xmlns:a16="http://schemas.microsoft.com/office/drawing/2014/main" id="{711F039F-0747-433E-91A2-EAD2706D3E4C}"/>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3" b="9166"/>
          <a:stretch/>
        </p:blipFill>
        <p:spPr>
          <a:xfrm>
            <a:off x="4675537" y="-6235"/>
            <a:ext cx="3677817" cy="2505456"/>
          </a:xfrm>
          <a:custGeom>
            <a:avLst/>
            <a:gdLst/>
            <a:ahLst/>
            <a:cxnLst/>
            <a:rect l="l" t="t" r="r" b="b"/>
            <a:pathLst>
              <a:path w="3677817" h="2505456">
                <a:moveTo>
                  <a:pt x="1160926" y="0"/>
                </a:moveTo>
                <a:lnTo>
                  <a:pt x="3677817" y="0"/>
                </a:lnTo>
                <a:lnTo>
                  <a:pt x="2516891" y="2505456"/>
                </a:lnTo>
                <a:lnTo>
                  <a:pt x="0" y="2505456"/>
                </a:lnTo>
                <a:close/>
              </a:path>
            </a:pathLst>
          </a:custGeom>
        </p:spPr>
      </p:pic>
      <p:pic>
        <p:nvPicPr>
          <p:cNvPr id="8" name="Picture 7" descr="A picture containing dark, light, bright&#10;&#10;Description automatically generated">
            <a:extLst>
              <a:ext uri="{FF2B5EF4-FFF2-40B4-BE49-F238E27FC236}">
                <a16:creationId xmlns:a16="http://schemas.microsoft.com/office/drawing/2014/main" id="{D699722E-6F7B-447F-A93D-77F1AC80B37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t="25029" b="22516"/>
          <a:stretch/>
        </p:blipFill>
        <p:spPr>
          <a:xfrm>
            <a:off x="1" y="2660089"/>
            <a:ext cx="7122523" cy="4197911"/>
          </a:xfrm>
          <a:custGeom>
            <a:avLst/>
            <a:gdLst/>
            <a:ahLst/>
            <a:cxnLst/>
            <a:rect l="l" t="t" r="r" b="b"/>
            <a:pathLst>
              <a:path w="7122523" h="4197911">
                <a:moveTo>
                  <a:pt x="0" y="0"/>
                </a:moveTo>
                <a:lnTo>
                  <a:pt x="7122523" y="0"/>
                </a:lnTo>
                <a:lnTo>
                  <a:pt x="5177382" y="4197911"/>
                </a:lnTo>
                <a:lnTo>
                  <a:pt x="5171159" y="4197911"/>
                </a:lnTo>
                <a:lnTo>
                  <a:pt x="3981368" y="4197911"/>
                </a:lnTo>
                <a:lnTo>
                  <a:pt x="2331323" y="4197911"/>
                </a:lnTo>
                <a:lnTo>
                  <a:pt x="0" y="4197911"/>
                </a:lnTo>
                <a:close/>
              </a:path>
            </a:pathLst>
          </a:custGeom>
        </p:spPr>
      </p:pic>
      <p:pic>
        <p:nvPicPr>
          <p:cNvPr id="9" name="Picture 8" descr="Graphical user interface, application&#10;&#10;Description automatically generated">
            <a:extLst>
              <a:ext uri="{FF2B5EF4-FFF2-40B4-BE49-F238E27FC236}">
                <a16:creationId xmlns:a16="http://schemas.microsoft.com/office/drawing/2014/main" id="{CE63D9CA-8B85-46BF-816E-96E7DDAB207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946" r="4540" b="1"/>
          <a:stretch/>
        </p:blipFill>
        <p:spPr>
          <a:xfrm>
            <a:off x="2261968" y="10"/>
            <a:ext cx="3393943" cy="2502833"/>
          </a:xfrm>
          <a:custGeom>
            <a:avLst/>
            <a:gdLst/>
            <a:ahLst/>
            <a:cxnLst/>
            <a:rect l="l" t="t" r="r" b="b"/>
            <a:pathLst>
              <a:path w="3393943" h="2502843">
                <a:moveTo>
                  <a:pt x="1159715" y="0"/>
                </a:moveTo>
                <a:lnTo>
                  <a:pt x="3393943" y="0"/>
                </a:lnTo>
                <a:lnTo>
                  <a:pt x="2234228" y="2502843"/>
                </a:lnTo>
                <a:lnTo>
                  <a:pt x="0" y="2502843"/>
                </a:lnTo>
                <a:close/>
              </a:path>
            </a:pathLst>
          </a:custGeom>
        </p:spPr>
      </p:pic>
      <p:sp>
        <p:nvSpPr>
          <p:cNvPr id="13" name="Title 1">
            <a:extLst>
              <a:ext uri="{FF2B5EF4-FFF2-40B4-BE49-F238E27FC236}">
                <a16:creationId xmlns:a16="http://schemas.microsoft.com/office/drawing/2014/main" id="{BF93F77C-D3B2-4CEB-BCC0-8FF144EF641F}"/>
              </a:ext>
            </a:extLst>
          </p:cNvPr>
          <p:cNvSpPr txBox="1">
            <a:spLocks/>
          </p:cNvSpPr>
          <p:nvPr/>
        </p:nvSpPr>
        <p:spPr>
          <a:xfrm>
            <a:off x="6619164" y="4189864"/>
            <a:ext cx="4997354" cy="216387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Calibri" panose="020F0502020204030204"/>
                <a:ea typeface="+mj-ea"/>
                <a:cs typeface="+mj-cs"/>
              </a:rPr>
              <a:t>1.2 Defining the Supporting Components Associated with Crypto Assets</a:t>
            </a:r>
            <a:endParaRPr kumimoji="0" lang="en-US" sz="3600" b="0" i="0" u="none" strike="noStrike" kern="1200" cap="none" spc="0" normalizeH="0" baseline="0" noProof="0" dirty="0">
              <a:ln>
                <a:noFill/>
              </a:ln>
              <a:solidFill>
                <a:srgbClr val="FFFFFF"/>
              </a:solidFill>
              <a:effectLst/>
              <a:uLnTx/>
              <a:uFillTx/>
              <a:latin typeface="Calibri Light" panose="020F0302020204030204"/>
              <a:ea typeface="+mj-ea"/>
              <a:cs typeface="+mj-cs"/>
            </a:endParaRPr>
          </a:p>
        </p:txBody>
      </p:sp>
      <p:sp>
        <p:nvSpPr>
          <p:cNvPr id="2" name="Title 1">
            <a:extLst>
              <a:ext uri="{FF2B5EF4-FFF2-40B4-BE49-F238E27FC236}">
                <a16:creationId xmlns:a16="http://schemas.microsoft.com/office/drawing/2014/main" id="{F1AD0AB1-9D05-2C42-F48E-E2E649E65751}"/>
              </a:ext>
            </a:extLst>
          </p:cNvPr>
          <p:cNvSpPr>
            <a:spLocks noGrp="1"/>
          </p:cNvSpPr>
          <p:nvPr>
            <p:ph type="title"/>
          </p:nvPr>
        </p:nvSpPr>
        <p:spPr>
          <a:xfrm>
            <a:off x="6096000" y="4759044"/>
            <a:ext cx="6276975" cy="2163872"/>
          </a:xfrm>
        </p:spPr>
        <p:txBody>
          <a:bodyPr vert="horz" lIns="91440" tIns="45720" rIns="91440" bIns="45720" rtlCol="0" anchor="t">
            <a:noAutofit/>
          </a:bodyPr>
          <a:lstStyle/>
          <a:p>
            <a:pPr algn="ctr"/>
            <a:r>
              <a:rPr lang="en-US" sz="4000" b="1" kern="1200" dirty="0">
                <a:solidFill>
                  <a:schemeClr val="bg2">
                    <a:lumMod val="10000"/>
                  </a:schemeClr>
                </a:solidFill>
                <a:latin typeface="+mn-lt"/>
                <a:ea typeface="+mj-ea"/>
                <a:cs typeface="+mj-cs"/>
              </a:rPr>
              <a:t>Intro to</a:t>
            </a:r>
            <a:r>
              <a:rPr lang="en-US" sz="4000" b="1" dirty="0">
                <a:solidFill>
                  <a:schemeClr val="bg2">
                    <a:lumMod val="10000"/>
                  </a:schemeClr>
                </a:solidFill>
                <a:latin typeface="+mn-lt"/>
              </a:rPr>
              <a:t> </a:t>
            </a:r>
            <a:r>
              <a:rPr lang="en-US" sz="4000" b="1" kern="1200" dirty="0">
                <a:solidFill>
                  <a:schemeClr val="bg2">
                    <a:lumMod val="10000"/>
                  </a:schemeClr>
                </a:solidFill>
                <a:latin typeface="+mn-lt"/>
                <a:ea typeface="+mj-ea"/>
                <a:cs typeface="+mj-cs"/>
              </a:rPr>
              <a:t>Crypto Currencies  and the Crypto </a:t>
            </a:r>
            <a:r>
              <a:rPr lang="en-US" sz="4000" b="1" dirty="0">
                <a:solidFill>
                  <a:schemeClr val="bg2">
                    <a:lumMod val="10000"/>
                  </a:schemeClr>
                </a:solidFill>
                <a:latin typeface="+mn-lt"/>
              </a:rPr>
              <a:t>Ecosystem</a:t>
            </a:r>
            <a:endParaRPr lang="en-US" sz="4000" b="1" kern="1200" dirty="0">
              <a:solidFill>
                <a:schemeClr val="bg2">
                  <a:lumMod val="10000"/>
                </a:schemeClr>
              </a:solidFill>
              <a:latin typeface="+mn-lt"/>
              <a:ea typeface="+mj-ea"/>
              <a:cs typeface="+mj-cs"/>
            </a:endParaRPr>
          </a:p>
        </p:txBody>
      </p:sp>
    </p:spTree>
    <p:extLst>
      <p:ext uri="{BB962C8B-B14F-4D97-AF65-F5344CB8AC3E}">
        <p14:creationId xmlns:p14="http://schemas.microsoft.com/office/powerpoint/2010/main" val="865153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4F258171-6EE1-48DA-0335-885A84CF800C}"/>
              </a:ext>
            </a:extLst>
          </p:cNvPr>
          <p:cNvGraphicFramePr>
            <a:graphicFrameLocks noGrp="1"/>
          </p:cNvGraphicFramePr>
          <p:nvPr>
            <p:extLst>
              <p:ext uri="{D42A27DB-BD31-4B8C-83A1-F6EECF244321}">
                <p14:modId xmlns:p14="http://schemas.microsoft.com/office/powerpoint/2010/main" val="3790558639"/>
              </p:ext>
            </p:extLst>
          </p:nvPr>
        </p:nvGraphicFramePr>
        <p:xfrm>
          <a:off x="4953938" y="2011136"/>
          <a:ext cx="2077840" cy="3981325"/>
        </p:xfrm>
        <a:graphic>
          <a:graphicData uri="http://schemas.openxmlformats.org/drawingml/2006/table">
            <a:tbl>
              <a:tblPr firstRow="1" bandRow="1">
                <a:tableStyleId>{17292A2E-F333-43FB-9621-5CBBE7FDCDCB}</a:tableStyleId>
              </a:tblPr>
              <a:tblGrid>
                <a:gridCol w="2077840">
                  <a:extLst>
                    <a:ext uri="{9D8B030D-6E8A-4147-A177-3AD203B41FA5}">
                      <a16:colId xmlns:a16="http://schemas.microsoft.com/office/drawing/2014/main" val="4164745707"/>
                    </a:ext>
                  </a:extLst>
                </a:gridCol>
              </a:tblGrid>
              <a:tr h="508997">
                <a:tc>
                  <a:txBody>
                    <a:bodyPr/>
                    <a:lstStyle/>
                    <a:p>
                      <a:pPr algn="ctr" rtl="0"/>
                      <a:r>
                        <a:rPr lang="en-US" sz="1900" b="1" u="none" strike="noStrike" dirty="0">
                          <a:highlight>
                            <a:srgbClr val="000000">
                              <a:alpha val="0"/>
                            </a:srgbClr>
                          </a:highlight>
                        </a:rPr>
                        <a:t>Wallets</a:t>
                      </a:r>
                      <a:endParaRPr lang="uk" sz="1900" b="1"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125451451"/>
                  </a:ext>
                </a:extLst>
              </a:tr>
              <a:tr h="423333">
                <a:tc>
                  <a:txBody>
                    <a:bodyPr/>
                    <a:lstStyle/>
                    <a:p>
                      <a:pPr algn="ctr" rtl="0"/>
                      <a:r>
                        <a:rPr lang="uk" sz="1900" b="0" u="none" strike="noStrike" dirty="0">
                          <a:highlight>
                            <a:srgbClr val="000000">
                              <a:alpha val="0"/>
                            </a:srgbClr>
                          </a:highlight>
                        </a:rPr>
                        <a:t>Coinbase</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2731468635"/>
                  </a:ext>
                </a:extLst>
              </a:tr>
              <a:tr h="423333">
                <a:tc>
                  <a:txBody>
                    <a:bodyPr/>
                    <a:lstStyle/>
                    <a:p>
                      <a:pPr lvl="0" algn="ctr">
                        <a:buNone/>
                      </a:pPr>
                      <a:r>
                        <a:rPr lang="uk" sz="1900" b="0" i="0" u="none" strike="noStrike" noProof="0" err="1">
                          <a:solidFill>
                            <a:srgbClr val="30302F"/>
                          </a:solidFill>
                          <a:highlight>
                            <a:srgbClr val="000000">
                              <a:alpha val="0"/>
                            </a:srgbClr>
                          </a:highlight>
                          <a:latin typeface="Calibri"/>
                        </a:rPr>
                        <a:t>Ledger</a:t>
                      </a:r>
                      <a:endParaRPr lang="en-US" err="1"/>
                    </a:p>
                  </a:txBody>
                  <a:tcPr marL="121920" marR="121920" marT="60960" marB="60960"/>
                </a:tc>
                <a:extLst>
                  <a:ext uri="{0D108BD9-81ED-4DB2-BD59-A6C34878D82A}">
                    <a16:rowId xmlns:a16="http://schemas.microsoft.com/office/drawing/2014/main" val="3765020788"/>
                  </a:ext>
                </a:extLst>
              </a:tr>
              <a:tr h="423333">
                <a:tc>
                  <a:txBody>
                    <a:bodyPr/>
                    <a:lstStyle/>
                    <a:p>
                      <a:pPr lvl="0" algn="ctr">
                        <a:buNone/>
                      </a:pPr>
                      <a:r>
                        <a:rPr lang="uk" sz="1900" b="0" i="0" u="none" strike="noStrike" noProof="0" err="1">
                          <a:solidFill>
                            <a:srgbClr val="30302F"/>
                          </a:solidFill>
                          <a:highlight>
                            <a:srgbClr val="000000">
                              <a:alpha val="0"/>
                            </a:srgbClr>
                          </a:highlight>
                          <a:latin typeface="Calibri"/>
                        </a:rPr>
                        <a:t>Trezor</a:t>
                      </a:r>
                      <a:endParaRPr lang="en-US" err="1"/>
                    </a:p>
                  </a:txBody>
                  <a:tcPr marL="121920" marR="121920" marT="60960" marB="60960"/>
                </a:tc>
                <a:extLst>
                  <a:ext uri="{0D108BD9-81ED-4DB2-BD59-A6C34878D82A}">
                    <a16:rowId xmlns:a16="http://schemas.microsoft.com/office/drawing/2014/main" val="1174456469"/>
                  </a:ext>
                </a:extLst>
              </a:tr>
              <a:tr h="423333">
                <a:tc>
                  <a:txBody>
                    <a:bodyPr/>
                    <a:lstStyle/>
                    <a:p>
                      <a:pPr lvl="0" algn="ctr">
                        <a:buNone/>
                      </a:pPr>
                      <a:r>
                        <a:rPr lang="uk" sz="1900" b="0" i="0" u="none" strike="noStrike" noProof="0" err="1">
                          <a:solidFill>
                            <a:srgbClr val="30302F"/>
                          </a:solidFill>
                          <a:highlight>
                            <a:srgbClr val="000000">
                              <a:alpha val="0"/>
                            </a:srgbClr>
                          </a:highlight>
                          <a:latin typeface="Calibri"/>
                        </a:rPr>
                        <a:t>Ellial</a:t>
                      </a:r>
                    </a:p>
                  </a:txBody>
                  <a:tcPr marL="121920" marR="121920" marT="60960" marB="60960"/>
                </a:tc>
                <a:extLst>
                  <a:ext uri="{0D108BD9-81ED-4DB2-BD59-A6C34878D82A}">
                    <a16:rowId xmlns:a16="http://schemas.microsoft.com/office/drawing/2014/main" val="469016045"/>
                  </a:ext>
                </a:extLst>
              </a:tr>
              <a:tr h="423333">
                <a:tc>
                  <a:txBody>
                    <a:bodyPr/>
                    <a:lstStyle/>
                    <a:p>
                      <a:pPr lvl="0" algn="ctr">
                        <a:buNone/>
                      </a:pPr>
                      <a:r>
                        <a:rPr lang="uk" sz="1900" b="0" u="none" strike="noStrike" err="1">
                          <a:highlight>
                            <a:srgbClr val="000000">
                              <a:alpha val="0"/>
                            </a:srgbClr>
                          </a:highlight>
                        </a:rPr>
                        <a:t>Coinomi</a:t>
                      </a:r>
                    </a:p>
                  </a:txBody>
                  <a:tcPr marL="121920" marR="121920" marT="60959" marB="60959"/>
                </a:tc>
                <a:extLst>
                  <a:ext uri="{0D108BD9-81ED-4DB2-BD59-A6C34878D82A}">
                    <a16:rowId xmlns:a16="http://schemas.microsoft.com/office/drawing/2014/main" val="3864080133"/>
                  </a:ext>
                </a:extLst>
              </a:tr>
              <a:tr h="423333">
                <a:tc>
                  <a:txBody>
                    <a:bodyPr/>
                    <a:lstStyle/>
                    <a:p>
                      <a:pPr lvl="0" algn="ctr">
                        <a:buNone/>
                      </a:pPr>
                      <a:r>
                        <a:rPr lang="uk" sz="1900" b="0" i="0" u="none" strike="noStrike" noProof="0" err="1">
                          <a:solidFill>
                            <a:srgbClr val="30302F"/>
                          </a:solidFill>
                          <a:highlight>
                            <a:srgbClr val="000000">
                              <a:alpha val="0"/>
                            </a:srgbClr>
                          </a:highlight>
                        </a:rPr>
                        <a:t>MetaMask</a:t>
                      </a:r>
                      <a:endParaRPr lang="en-US" err="1"/>
                    </a:p>
                  </a:txBody>
                  <a:tcPr marL="121920" marR="121920" marT="60959" marB="60959"/>
                </a:tc>
                <a:extLst>
                  <a:ext uri="{0D108BD9-81ED-4DB2-BD59-A6C34878D82A}">
                    <a16:rowId xmlns:a16="http://schemas.microsoft.com/office/drawing/2014/main" val="2353873296"/>
                  </a:ext>
                </a:extLst>
              </a:tr>
              <a:tr h="423333">
                <a:tc>
                  <a:txBody>
                    <a:bodyPr/>
                    <a:lstStyle/>
                    <a:p>
                      <a:pPr lvl="0" algn="ctr">
                        <a:lnSpc>
                          <a:spcPct val="100000"/>
                        </a:lnSpc>
                        <a:spcBef>
                          <a:spcPts val="0"/>
                        </a:spcBef>
                        <a:spcAft>
                          <a:spcPts val="0"/>
                        </a:spcAft>
                        <a:buNone/>
                      </a:pPr>
                      <a:r>
                        <a:rPr lang="uk" sz="1900" b="0" u="none" strike="noStrike" kern="1200" err="1">
                          <a:solidFill>
                            <a:schemeClr val="tx1"/>
                          </a:solidFill>
                          <a:highlight>
                            <a:srgbClr val="000000">
                              <a:alpha val="0"/>
                            </a:srgbClr>
                          </a:highlight>
                          <a:latin typeface="+mn-lt"/>
                          <a:ea typeface="+mn-ea"/>
                          <a:cs typeface="+mn-cs"/>
                        </a:rPr>
                        <a:t>mycelium</a:t>
                      </a:r>
                      <a:endParaRPr lang="en-US" sz="1900" b="0" u="none" strike="noStrike" kern="1200" err="1">
                        <a:solidFill>
                          <a:schemeClr val="tx1"/>
                        </a:solidFill>
                        <a:highlight>
                          <a:srgbClr val="000000">
                            <a:alpha val="0"/>
                          </a:srgbClr>
                        </a:highlight>
                        <a:latin typeface="+mn-lt"/>
                        <a:ea typeface="+mn-ea"/>
                        <a:cs typeface="+mn-cs"/>
                      </a:endParaRPr>
                    </a:p>
                  </a:txBody>
                  <a:tcPr marL="121920" marR="121920" marT="60959" marB="60959"/>
                </a:tc>
                <a:extLst>
                  <a:ext uri="{0D108BD9-81ED-4DB2-BD59-A6C34878D82A}">
                    <a16:rowId xmlns:a16="http://schemas.microsoft.com/office/drawing/2014/main" val="2013170122"/>
                  </a:ext>
                </a:extLst>
              </a:tr>
              <a:tr h="508997">
                <a:tc>
                  <a:txBody>
                    <a:bodyPr/>
                    <a:lstStyle/>
                    <a:p>
                      <a:pPr algn="ctr" rtl="0"/>
                      <a:r>
                        <a:rPr lang="uk" sz="1900" b="0" u="none" strike="noStrike" dirty="0">
                          <a:highlight>
                            <a:srgbClr val="000000">
                              <a:alpha val="0"/>
                            </a:srgbClr>
                          </a:highlight>
                        </a:rPr>
                        <a:t>Exodus</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25628950"/>
                  </a:ext>
                </a:extLst>
              </a:tr>
            </a:tbl>
          </a:graphicData>
        </a:graphic>
      </p:graphicFrame>
      <p:graphicFrame>
        <p:nvGraphicFramePr>
          <p:cNvPr id="3" name="Table 3">
            <a:extLst>
              <a:ext uri="{FF2B5EF4-FFF2-40B4-BE49-F238E27FC236}">
                <a16:creationId xmlns:a16="http://schemas.microsoft.com/office/drawing/2014/main" id="{D2E1B05C-3223-F106-9EC5-573F34F86C96}"/>
              </a:ext>
            </a:extLst>
          </p:cNvPr>
          <p:cNvGraphicFramePr>
            <a:graphicFrameLocks noGrp="1"/>
          </p:cNvGraphicFramePr>
          <p:nvPr>
            <p:extLst>
              <p:ext uri="{D42A27DB-BD31-4B8C-83A1-F6EECF244321}">
                <p14:modId xmlns:p14="http://schemas.microsoft.com/office/powerpoint/2010/main" val="3396219391"/>
              </p:ext>
            </p:extLst>
          </p:nvPr>
        </p:nvGraphicFramePr>
        <p:xfrm>
          <a:off x="2583964" y="2018641"/>
          <a:ext cx="2120265" cy="4474932"/>
        </p:xfrm>
        <a:graphic>
          <a:graphicData uri="http://schemas.openxmlformats.org/drawingml/2006/table">
            <a:tbl>
              <a:tblPr firstRow="1" bandRow="1">
                <a:tableStyleId>{17292A2E-F333-43FB-9621-5CBBE7FDCDCB}</a:tableStyleId>
              </a:tblPr>
              <a:tblGrid>
                <a:gridCol w="2120265">
                  <a:extLst>
                    <a:ext uri="{9D8B030D-6E8A-4147-A177-3AD203B41FA5}">
                      <a16:colId xmlns:a16="http://schemas.microsoft.com/office/drawing/2014/main" val="4164745707"/>
                    </a:ext>
                  </a:extLst>
                </a:gridCol>
              </a:tblGrid>
              <a:tr h="501044">
                <a:tc>
                  <a:txBody>
                    <a:bodyPr/>
                    <a:lstStyle/>
                    <a:p>
                      <a:pPr algn="ctr" rtl="0"/>
                      <a:r>
                        <a:rPr lang="uk" sz="1900" b="1" u="none" strike="noStrike" dirty="0">
                          <a:highlight>
                            <a:srgbClr val="000000">
                              <a:alpha val="0"/>
                            </a:srgbClr>
                          </a:highlight>
                        </a:rPr>
                        <a:t>Stablecoin</a:t>
                      </a:r>
                      <a:endParaRPr lang="uk" sz="1900" b="1"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125451451"/>
                  </a:ext>
                </a:extLst>
              </a:tr>
              <a:tr h="541260">
                <a:tc>
                  <a:txBody>
                    <a:bodyPr/>
                    <a:lstStyle/>
                    <a:p>
                      <a:pPr algn="ctr" rtl="0"/>
                      <a:r>
                        <a:rPr lang="uk" sz="1900" b="0" u="sng" strike="noStrike" dirty="0">
                          <a:highlight>
                            <a:srgbClr val="000000">
                              <a:alpha val="0"/>
                            </a:srgbClr>
                          </a:highlight>
                        </a:rPr>
                        <a:t>USDT</a:t>
                      </a:r>
                      <a:r>
                        <a:rPr lang="en-US" sz="1900" b="0" u="sng" strike="noStrike" dirty="0">
                          <a:highlight>
                            <a:srgbClr val="000000">
                              <a:alpha val="0"/>
                            </a:srgbClr>
                          </a:highlight>
                        </a:rPr>
                        <a:t> </a:t>
                      </a:r>
                    </a:p>
                    <a:p>
                      <a:pPr algn="ctr" rtl="0"/>
                      <a:r>
                        <a:rPr lang="en-US" sz="1900" b="0" u="none" strike="noStrike" dirty="0">
                          <a:highlight>
                            <a:srgbClr val="000000">
                              <a:alpha val="0"/>
                            </a:srgbClr>
                          </a:highlight>
                          <a:latin typeface="+mn-lt"/>
                        </a:rPr>
                        <a:t>(Mkt cap $120B)</a:t>
                      </a:r>
                    </a:p>
                    <a:p>
                      <a:pPr algn="ctr" rtl="0"/>
                      <a:r>
                        <a:rPr lang="en-US" sz="1900" b="0" i="0" u="none" strike="noStrike" dirty="0">
                          <a:highlight>
                            <a:srgbClr val="000000">
                              <a:alpha val="0"/>
                            </a:srgbClr>
                          </a:highlight>
                          <a:latin typeface="+mn-lt"/>
                        </a:rPr>
                        <a:t>(1 day vol $35B)</a:t>
                      </a:r>
                      <a:endParaRPr lang="en-US" sz="1900" b="0" u="none" strike="noStrike" dirty="0">
                        <a:highlight>
                          <a:srgbClr val="000000">
                            <a:alpha val="0"/>
                          </a:srgbClr>
                        </a:highlight>
                        <a:latin typeface="+mn-lt"/>
                      </a:endParaRPr>
                    </a:p>
                  </a:txBody>
                  <a:tcPr marL="121920" marR="121920" marT="60960" marB="60960"/>
                </a:tc>
                <a:extLst>
                  <a:ext uri="{0D108BD9-81ED-4DB2-BD59-A6C34878D82A}">
                    <a16:rowId xmlns:a16="http://schemas.microsoft.com/office/drawing/2014/main" val="2731468635"/>
                  </a:ext>
                </a:extLst>
              </a:tr>
              <a:tr h="501044">
                <a:tc>
                  <a:txBody>
                    <a:bodyPr/>
                    <a:lstStyle/>
                    <a:p>
                      <a:pPr algn="ctr" rtl="0"/>
                      <a:r>
                        <a:rPr lang="uk" sz="1900" b="0" u="sng" strike="noStrike" dirty="0">
                          <a:highlight>
                            <a:srgbClr val="000000">
                              <a:alpha val="0"/>
                            </a:srgbClr>
                          </a:highlight>
                        </a:rPr>
                        <a:t>USDC</a:t>
                      </a:r>
                      <a:endParaRPr lang="en-US" sz="1900" b="0" u="sng" strike="noStrike" dirty="0">
                        <a:highlight>
                          <a:srgbClr val="000000">
                            <a:alpha val="0"/>
                          </a:srgbClr>
                        </a:highlight>
                      </a:endParaRPr>
                    </a:p>
                    <a:p>
                      <a:pPr algn="ctr" rtl="0"/>
                      <a:r>
                        <a:rPr lang="en-US" sz="1900" b="0" u="none" strike="noStrike" dirty="0">
                          <a:highlight>
                            <a:srgbClr val="000000">
                              <a:alpha val="0"/>
                            </a:srgbClr>
                          </a:highlight>
                        </a:rPr>
                        <a:t>(Mkt cap $34B)</a:t>
                      </a:r>
                    </a:p>
                    <a:p>
                      <a:pPr algn="ctr" rtl="0"/>
                      <a:r>
                        <a:rPr lang="en-US" sz="1900" b="0" i="0" u="none" strike="noStrike" dirty="0">
                          <a:highlight>
                            <a:srgbClr val="000000">
                              <a:alpha val="0"/>
                            </a:srgbClr>
                          </a:highlight>
                          <a:latin typeface="Arial"/>
                        </a:rPr>
                        <a:t>(1 day vol $3B)</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765020788"/>
                  </a:ext>
                </a:extLst>
              </a:tr>
              <a:tr h="501044">
                <a:tc>
                  <a:txBody>
                    <a:bodyPr/>
                    <a:lstStyle/>
                    <a:p>
                      <a:pPr algn="ctr" rtl="0"/>
                      <a:r>
                        <a:rPr lang="en-US" sz="1900" b="0" i="0" u="sng" strike="noStrike" dirty="0">
                          <a:highlight>
                            <a:srgbClr val="000000">
                              <a:alpha val="0"/>
                            </a:srgbClr>
                          </a:highlight>
                          <a:latin typeface="Arial"/>
                        </a:rPr>
                        <a:t>DAI</a:t>
                      </a:r>
                      <a:endParaRPr lang="en-US" sz="1900" b="0" u="sng" strike="noStrike" dirty="0">
                        <a:highlight>
                          <a:srgbClr val="000000">
                            <a:alpha val="0"/>
                          </a:srgbClr>
                        </a:highlight>
                      </a:endParaRPr>
                    </a:p>
                    <a:p>
                      <a:pPr algn="ctr" rtl="0"/>
                      <a:r>
                        <a:rPr lang="en-US" sz="1900" b="0" u="none" strike="noStrike" dirty="0">
                          <a:highlight>
                            <a:srgbClr val="000000">
                              <a:alpha val="0"/>
                            </a:srgbClr>
                          </a:highlight>
                        </a:rPr>
                        <a:t>(Mkt cap $5B)</a:t>
                      </a:r>
                    </a:p>
                    <a:p>
                      <a:pPr algn="ctr" rtl="0"/>
                      <a:r>
                        <a:rPr lang="en-US" sz="1900" b="0" i="0" u="none" strike="noStrike" dirty="0">
                          <a:highlight>
                            <a:srgbClr val="000000">
                              <a:alpha val="0"/>
                            </a:srgbClr>
                          </a:highlight>
                          <a:latin typeface="Arial"/>
                        </a:rPr>
                        <a:t>(1 day vol &lt;44M)</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1174456469"/>
                  </a:ext>
                </a:extLst>
              </a:tr>
              <a:tr h="501044">
                <a:tc>
                  <a:txBody>
                    <a:bodyPr/>
                    <a:lstStyle/>
                    <a:p>
                      <a:pPr algn="ctr" rtl="0"/>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69016045"/>
                  </a:ext>
                </a:extLst>
              </a:tr>
              <a:tr h="501044">
                <a:tc>
                  <a:txBody>
                    <a:bodyPr/>
                    <a:lstStyle/>
                    <a:p>
                      <a:pPr algn="ctr" rtl="0"/>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25628950"/>
                  </a:ext>
                </a:extLst>
              </a:tr>
            </a:tbl>
          </a:graphicData>
        </a:graphic>
      </p:graphicFrame>
      <p:graphicFrame>
        <p:nvGraphicFramePr>
          <p:cNvPr id="4" name="Table 3">
            <a:extLst>
              <a:ext uri="{FF2B5EF4-FFF2-40B4-BE49-F238E27FC236}">
                <a16:creationId xmlns:a16="http://schemas.microsoft.com/office/drawing/2014/main" id="{C6633477-D510-BB6A-B3D6-F9973DA65FAC}"/>
              </a:ext>
            </a:extLst>
          </p:cNvPr>
          <p:cNvGraphicFramePr>
            <a:graphicFrameLocks noGrp="1"/>
          </p:cNvGraphicFramePr>
          <p:nvPr>
            <p:extLst>
              <p:ext uri="{D42A27DB-BD31-4B8C-83A1-F6EECF244321}">
                <p14:modId xmlns:p14="http://schemas.microsoft.com/office/powerpoint/2010/main" val="3013278819"/>
              </p:ext>
            </p:extLst>
          </p:nvPr>
        </p:nvGraphicFramePr>
        <p:xfrm>
          <a:off x="7443372" y="2011136"/>
          <a:ext cx="2077840" cy="3053982"/>
        </p:xfrm>
        <a:graphic>
          <a:graphicData uri="http://schemas.openxmlformats.org/drawingml/2006/table">
            <a:tbl>
              <a:tblPr firstRow="1" bandRow="1">
                <a:tableStyleId>{17292A2E-F333-43FB-9621-5CBBE7FDCDCB}</a:tableStyleId>
              </a:tblPr>
              <a:tblGrid>
                <a:gridCol w="2077840">
                  <a:extLst>
                    <a:ext uri="{9D8B030D-6E8A-4147-A177-3AD203B41FA5}">
                      <a16:colId xmlns:a16="http://schemas.microsoft.com/office/drawing/2014/main" val="4164745707"/>
                    </a:ext>
                  </a:extLst>
                </a:gridCol>
              </a:tblGrid>
              <a:tr h="508997">
                <a:tc>
                  <a:txBody>
                    <a:bodyPr/>
                    <a:lstStyle/>
                    <a:p>
                      <a:pPr algn="ctr" rtl="0"/>
                      <a:r>
                        <a:rPr lang="uk" sz="1900" b="1" u="none" strike="noStrike" dirty="0">
                          <a:highlight>
                            <a:srgbClr val="000000">
                              <a:alpha val="0"/>
                            </a:srgbClr>
                          </a:highlight>
                        </a:rPr>
                        <a:t>DeFi</a:t>
                      </a:r>
                      <a:endParaRPr lang="uk" sz="1900" b="1"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125451451"/>
                  </a:ext>
                </a:extLst>
              </a:tr>
              <a:tr h="508997">
                <a:tc>
                  <a:txBody>
                    <a:bodyPr/>
                    <a:lstStyle/>
                    <a:p>
                      <a:pPr algn="ctr" rtl="0"/>
                      <a:r>
                        <a:rPr lang="uk" sz="1900" b="0" u="none" strike="noStrike">
                          <a:highlight>
                            <a:srgbClr val="000000">
                              <a:alpha val="0"/>
                            </a:srgbClr>
                          </a:highlight>
                        </a:rPr>
                        <a:t>Uniswap</a:t>
                      </a:r>
                      <a:endParaRPr lang="uk" sz="1900" b="0" i="0" u="none" strike="noStrike">
                        <a:highlight>
                          <a:srgbClr val="000000">
                            <a:alpha val="0"/>
                          </a:srgbClr>
                        </a:highlight>
                        <a:latin typeface="Arial"/>
                      </a:endParaRPr>
                    </a:p>
                  </a:txBody>
                  <a:tcPr marL="121920" marR="121920" marT="60960" marB="60960"/>
                </a:tc>
                <a:extLst>
                  <a:ext uri="{0D108BD9-81ED-4DB2-BD59-A6C34878D82A}">
                    <a16:rowId xmlns:a16="http://schemas.microsoft.com/office/drawing/2014/main" val="2731468635"/>
                  </a:ext>
                </a:extLst>
              </a:tr>
              <a:tr h="508997">
                <a:tc>
                  <a:txBody>
                    <a:bodyPr/>
                    <a:lstStyle/>
                    <a:p>
                      <a:pPr algn="ctr" rtl="0"/>
                      <a:r>
                        <a:rPr lang="uk" sz="1900" b="0" u="none" strike="noStrike">
                          <a:highlight>
                            <a:srgbClr val="000000">
                              <a:alpha val="0"/>
                            </a:srgbClr>
                          </a:highlight>
                        </a:rPr>
                        <a:t>SushiSwap</a:t>
                      </a:r>
                      <a:endParaRPr lang="uk" sz="1900" b="0" i="0" u="none" strike="noStrike">
                        <a:highlight>
                          <a:srgbClr val="000000">
                            <a:alpha val="0"/>
                          </a:srgbClr>
                        </a:highlight>
                        <a:latin typeface="Arial"/>
                      </a:endParaRPr>
                    </a:p>
                  </a:txBody>
                  <a:tcPr marL="121920" marR="121920" marT="60960" marB="60960"/>
                </a:tc>
                <a:extLst>
                  <a:ext uri="{0D108BD9-81ED-4DB2-BD59-A6C34878D82A}">
                    <a16:rowId xmlns:a16="http://schemas.microsoft.com/office/drawing/2014/main" val="3765020788"/>
                  </a:ext>
                </a:extLst>
              </a:tr>
              <a:tr h="508997">
                <a:tc>
                  <a:txBody>
                    <a:bodyPr/>
                    <a:lstStyle/>
                    <a:p>
                      <a:pPr algn="ctr" rtl="0"/>
                      <a:r>
                        <a:rPr lang="uk" sz="1900" b="0" u="none" strike="noStrike">
                          <a:highlight>
                            <a:srgbClr val="000000">
                              <a:alpha val="0"/>
                            </a:srgbClr>
                          </a:highlight>
                        </a:rPr>
                        <a:t>PancakeSwap</a:t>
                      </a:r>
                      <a:endParaRPr lang="uk" sz="1900" b="0" i="0" u="none" strike="noStrike">
                        <a:highlight>
                          <a:srgbClr val="000000">
                            <a:alpha val="0"/>
                          </a:srgbClr>
                        </a:highlight>
                        <a:latin typeface="Arial"/>
                      </a:endParaRPr>
                    </a:p>
                  </a:txBody>
                  <a:tcPr marL="121920" marR="121920" marT="60960" marB="60960"/>
                </a:tc>
                <a:extLst>
                  <a:ext uri="{0D108BD9-81ED-4DB2-BD59-A6C34878D82A}">
                    <a16:rowId xmlns:a16="http://schemas.microsoft.com/office/drawing/2014/main" val="1174456469"/>
                  </a:ext>
                </a:extLst>
              </a:tr>
              <a:tr h="508997">
                <a:tc>
                  <a:txBody>
                    <a:bodyPr/>
                    <a:lstStyle/>
                    <a:p>
                      <a:pPr algn="ctr" rtl="0"/>
                      <a:r>
                        <a:rPr lang="uk" sz="1900" b="0" u="none" strike="noStrike">
                          <a:highlight>
                            <a:srgbClr val="000000">
                              <a:alpha val="0"/>
                            </a:srgbClr>
                          </a:highlight>
                        </a:rPr>
                        <a:t>Compound</a:t>
                      </a:r>
                      <a:endParaRPr lang="uk" sz="1900" b="0" i="0" u="none" strike="noStrike">
                        <a:highlight>
                          <a:srgbClr val="000000">
                            <a:alpha val="0"/>
                          </a:srgbClr>
                        </a:highlight>
                        <a:latin typeface="Arial"/>
                      </a:endParaRPr>
                    </a:p>
                  </a:txBody>
                  <a:tcPr marL="121920" marR="121920" marT="60960" marB="60960"/>
                </a:tc>
                <a:extLst>
                  <a:ext uri="{0D108BD9-81ED-4DB2-BD59-A6C34878D82A}">
                    <a16:rowId xmlns:a16="http://schemas.microsoft.com/office/drawing/2014/main" val="469016045"/>
                  </a:ext>
                </a:extLst>
              </a:tr>
              <a:tr h="508997">
                <a:tc>
                  <a:txBody>
                    <a:bodyPr/>
                    <a:lstStyle/>
                    <a:p>
                      <a:pPr algn="ctr"/>
                      <a:r>
                        <a:rPr lang="en-US" sz="1900" dirty="0"/>
                        <a:t>1inch</a:t>
                      </a:r>
                    </a:p>
                  </a:txBody>
                  <a:tcPr marL="121920" marR="121920" marT="60960" marB="60960"/>
                </a:tc>
                <a:extLst>
                  <a:ext uri="{0D108BD9-81ED-4DB2-BD59-A6C34878D82A}">
                    <a16:rowId xmlns:a16="http://schemas.microsoft.com/office/drawing/2014/main" val="325628950"/>
                  </a:ext>
                </a:extLst>
              </a:tr>
            </a:tbl>
          </a:graphicData>
        </a:graphic>
      </p:graphicFrame>
      <p:graphicFrame>
        <p:nvGraphicFramePr>
          <p:cNvPr id="16" name="Table 3">
            <a:extLst>
              <a:ext uri="{FF2B5EF4-FFF2-40B4-BE49-F238E27FC236}">
                <a16:creationId xmlns:a16="http://schemas.microsoft.com/office/drawing/2014/main" id="{40422A5B-C887-370F-2E2F-DC1969E675B5}"/>
              </a:ext>
            </a:extLst>
          </p:cNvPr>
          <p:cNvGraphicFramePr>
            <a:graphicFrameLocks noGrp="1"/>
          </p:cNvGraphicFramePr>
          <p:nvPr>
            <p:extLst>
              <p:ext uri="{D42A27DB-BD31-4B8C-83A1-F6EECF244321}">
                <p14:modId xmlns:p14="http://schemas.microsoft.com/office/powerpoint/2010/main" val="2648004262"/>
              </p:ext>
            </p:extLst>
          </p:nvPr>
        </p:nvGraphicFramePr>
        <p:xfrm>
          <a:off x="9816748" y="2011136"/>
          <a:ext cx="2077840" cy="2855461"/>
        </p:xfrm>
        <a:graphic>
          <a:graphicData uri="http://schemas.openxmlformats.org/drawingml/2006/table">
            <a:tbl>
              <a:tblPr firstRow="1" bandRow="1">
                <a:tableStyleId>{17292A2E-F333-43FB-9621-5CBBE7FDCDCB}</a:tableStyleId>
              </a:tblPr>
              <a:tblGrid>
                <a:gridCol w="2077840">
                  <a:extLst>
                    <a:ext uri="{9D8B030D-6E8A-4147-A177-3AD203B41FA5}">
                      <a16:colId xmlns:a16="http://schemas.microsoft.com/office/drawing/2014/main" val="4164745707"/>
                    </a:ext>
                  </a:extLst>
                </a:gridCol>
              </a:tblGrid>
              <a:tr h="472621">
                <a:tc>
                  <a:txBody>
                    <a:bodyPr/>
                    <a:lstStyle/>
                    <a:p>
                      <a:pPr algn="ctr" rtl="0"/>
                      <a:r>
                        <a:rPr lang="en-US" sz="1900" b="1" u="none" strike="noStrike" dirty="0">
                          <a:highlight>
                            <a:srgbClr val="000000">
                              <a:alpha val="0"/>
                            </a:srgbClr>
                          </a:highlight>
                        </a:rPr>
                        <a:t>Blockchains (TVL)</a:t>
                      </a:r>
                      <a:endParaRPr lang="uk" sz="1900" b="1"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125451451"/>
                  </a:ext>
                </a:extLst>
              </a:tr>
              <a:tr h="492356">
                <a:tc>
                  <a:txBody>
                    <a:bodyPr/>
                    <a:lstStyle/>
                    <a:p>
                      <a:pPr algn="r" rtl="0"/>
                      <a:r>
                        <a:rPr lang="en-US" sz="1900" b="0" i="0" u="none" strike="noStrike" dirty="0">
                          <a:highlight>
                            <a:srgbClr val="000000">
                              <a:alpha val="0"/>
                            </a:srgbClr>
                          </a:highlight>
                          <a:latin typeface="Arial"/>
                        </a:rPr>
                        <a:t>1285</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2731468635"/>
                  </a:ext>
                </a:extLst>
              </a:tr>
              <a:tr h="472621">
                <a:tc>
                  <a:txBody>
                    <a:bodyPr/>
                    <a:lstStyle/>
                    <a:p>
                      <a:pPr algn="r" rtl="0"/>
                      <a:r>
                        <a:rPr lang="en-US" sz="1900" b="0" i="0" u="none" strike="noStrike" dirty="0">
                          <a:highlight>
                            <a:srgbClr val="000000">
                              <a:alpha val="0"/>
                            </a:srgbClr>
                          </a:highlight>
                          <a:latin typeface="Arial"/>
                        </a:rPr>
                        <a:t>65</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765020788"/>
                  </a:ext>
                </a:extLst>
              </a:tr>
              <a:tr h="472621">
                <a:tc>
                  <a:txBody>
                    <a:bodyPr/>
                    <a:lstStyle/>
                    <a:p>
                      <a:pPr algn="r" rtl="0"/>
                      <a:r>
                        <a:rPr lang="en-US" sz="1900" b="0" i="0" u="none" strike="noStrike" dirty="0">
                          <a:highlight>
                            <a:srgbClr val="000000">
                              <a:alpha val="0"/>
                            </a:srgbClr>
                          </a:highlight>
                          <a:latin typeface="Arial"/>
                        </a:rPr>
                        <a:t>190</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1174456469"/>
                  </a:ext>
                </a:extLst>
              </a:tr>
              <a:tr h="472621">
                <a:tc>
                  <a:txBody>
                    <a:bodyPr/>
                    <a:lstStyle/>
                    <a:p>
                      <a:pPr algn="r" rtl="0"/>
                      <a:r>
                        <a:rPr lang="en-US" sz="1900" b="0" i="0" u="none" strike="noStrike" dirty="0">
                          <a:highlight>
                            <a:srgbClr val="000000">
                              <a:alpha val="0"/>
                            </a:srgbClr>
                          </a:highlight>
                          <a:latin typeface="Arial"/>
                        </a:rPr>
                        <a:t>832</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69016045"/>
                  </a:ext>
                </a:extLst>
              </a:tr>
              <a:tr h="472621">
                <a:tc>
                  <a:txBody>
                    <a:bodyPr/>
                    <a:lstStyle/>
                    <a:p>
                      <a:pPr algn="r" rtl="0"/>
                      <a:r>
                        <a:rPr lang="en-US" sz="1900" b="0" i="0" u="none" strike="noStrike" dirty="0">
                          <a:highlight>
                            <a:srgbClr val="000000">
                              <a:alpha val="0"/>
                            </a:srgbClr>
                          </a:highlight>
                          <a:latin typeface="Arial"/>
                        </a:rPr>
                        <a:t>742</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25628950"/>
                  </a:ext>
                </a:extLst>
              </a:tr>
            </a:tbl>
          </a:graphicData>
        </a:graphic>
      </p:graphicFrame>
      <p:sp>
        <p:nvSpPr>
          <p:cNvPr id="18" name="Title 1">
            <a:extLst>
              <a:ext uri="{FF2B5EF4-FFF2-40B4-BE49-F238E27FC236}">
                <a16:creationId xmlns:a16="http://schemas.microsoft.com/office/drawing/2014/main" id="{3384EB54-8242-CFB6-5D07-2BDB4F476989}"/>
              </a:ext>
            </a:extLst>
          </p:cNvPr>
          <p:cNvSpPr>
            <a:spLocks noGrp="1"/>
          </p:cNvSpPr>
          <p:nvPr>
            <p:ph type="title"/>
          </p:nvPr>
        </p:nvSpPr>
        <p:spPr>
          <a:xfrm>
            <a:off x="3886200" y="288567"/>
            <a:ext cx="4271963" cy="763600"/>
          </a:xfrm>
        </p:spPr>
        <p:txBody>
          <a:bodyPr>
            <a:noAutofit/>
          </a:bodyPr>
          <a:lstStyle/>
          <a:p>
            <a:pPr rtl="0"/>
            <a:r>
              <a:rPr lang="en-US" sz="3733" dirty="0">
                <a:highlight>
                  <a:srgbClr val="000000">
                    <a:alpha val="0"/>
                  </a:srgbClr>
                </a:highlight>
                <a:latin typeface="Arial"/>
              </a:rPr>
              <a:t>Crypto Ecosystem</a:t>
            </a:r>
            <a:endParaRPr lang="uk" sz="3733" dirty="0">
              <a:highlight>
                <a:srgbClr val="000000">
                  <a:alpha val="0"/>
                </a:srgbClr>
              </a:highlight>
              <a:latin typeface="Arial"/>
            </a:endParaRPr>
          </a:p>
        </p:txBody>
      </p:sp>
      <p:pic>
        <p:nvPicPr>
          <p:cNvPr id="19" name="Google Shape;76;p16">
            <a:extLst>
              <a:ext uri="{FF2B5EF4-FFF2-40B4-BE49-F238E27FC236}">
                <a16:creationId xmlns:a16="http://schemas.microsoft.com/office/drawing/2014/main" id="{379DF4F1-47BE-7530-EBDD-53BFB5FB4903}"/>
              </a:ext>
            </a:extLst>
          </p:cNvPr>
          <p:cNvPicPr preferRelativeResize="0"/>
          <p:nvPr/>
        </p:nvPicPr>
        <p:blipFill>
          <a:blip r:embed="rId2">
            <a:alphaModFix/>
          </a:blip>
          <a:stretch>
            <a:fillRect/>
          </a:stretch>
        </p:blipFill>
        <p:spPr>
          <a:xfrm>
            <a:off x="11069427" y="0"/>
            <a:ext cx="825161" cy="872067"/>
          </a:xfrm>
          <a:prstGeom prst="rect">
            <a:avLst/>
          </a:prstGeom>
          <a:noFill/>
          <a:ln>
            <a:noFill/>
          </a:ln>
        </p:spPr>
      </p:pic>
      <p:graphicFrame>
        <p:nvGraphicFramePr>
          <p:cNvPr id="22" name="Table 3">
            <a:extLst>
              <a:ext uri="{FF2B5EF4-FFF2-40B4-BE49-F238E27FC236}">
                <a16:creationId xmlns:a16="http://schemas.microsoft.com/office/drawing/2014/main" id="{BD846666-7366-E9A8-F7F5-93E4DD23D17B}"/>
              </a:ext>
            </a:extLst>
          </p:cNvPr>
          <p:cNvGraphicFramePr>
            <a:graphicFrameLocks noGrp="1"/>
          </p:cNvGraphicFramePr>
          <p:nvPr>
            <p:extLst>
              <p:ext uri="{D42A27DB-BD31-4B8C-83A1-F6EECF244321}">
                <p14:modId xmlns:p14="http://schemas.microsoft.com/office/powerpoint/2010/main" val="889964269"/>
              </p:ext>
            </p:extLst>
          </p:nvPr>
        </p:nvGraphicFramePr>
        <p:xfrm>
          <a:off x="414337" y="836714"/>
          <a:ext cx="2045049" cy="5622166"/>
        </p:xfrm>
        <a:graphic>
          <a:graphicData uri="http://schemas.openxmlformats.org/drawingml/2006/table">
            <a:tbl>
              <a:tblPr firstRow="1" bandRow="1">
                <a:tableStyleId>{17292A2E-F333-43FB-9621-5CBBE7FDCDCB}</a:tableStyleId>
              </a:tblPr>
              <a:tblGrid>
                <a:gridCol w="2045049">
                  <a:extLst>
                    <a:ext uri="{9D8B030D-6E8A-4147-A177-3AD203B41FA5}">
                      <a16:colId xmlns:a16="http://schemas.microsoft.com/office/drawing/2014/main" val="4164745707"/>
                    </a:ext>
                  </a:extLst>
                </a:gridCol>
              </a:tblGrid>
              <a:tr h="508997">
                <a:tc>
                  <a:txBody>
                    <a:bodyPr/>
                    <a:lstStyle/>
                    <a:p>
                      <a:pPr algn="ctr" rtl="0"/>
                      <a:r>
                        <a:rPr lang="en-US" sz="1900" b="1" u="none" strike="noStrike" dirty="0">
                          <a:highlight>
                            <a:srgbClr val="000000">
                              <a:alpha val="0"/>
                            </a:srgbClr>
                          </a:highlight>
                        </a:rPr>
                        <a:t>(Val)  Crypto (Vol)</a:t>
                      </a:r>
                      <a:endParaRPr lang="uk" sz="1900" b="1"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4125451451"/>
                  </a:ext>
                </a:extLst>
              </a:tr>
              <a:tr h="423333">
                <a:tc>
                  <a:txBody>
                    <a:bodyPr/>
                    <a:lstStyle/>
                    <a:p>
                      <a:pPr marL="457200" indent="-457200" algn="ctr" rtl="0">
                        <a:buAutoNum type="arabicPlain"/>
                      </a:pPr>
                      <a:r>
                        <a:rPr lang="en-US" sz="1900" b="0" u="none" strike="noStrike" dirty="0">
                          <a:highlight>
                            <a:srgbClr val="000000">
                              <a:alpha val="0"/>
                            </a:srgbClr>
                          </a:highlight>
                          <a:latin typeface="+mn-lt"/>
                        </a:rPr>
                        <a:t> </a:t>
                      </a:r>
                      <a:r>
                        <a:rPr lang="en-US" sz="1900" b="0" u="sng" strike="noStrike" dirty="0">
                          <a:highlight>
                            <a:srgbClr val="000000">
                              <a:alpha val="0"/>
                            </a:srgbClr>
                          </a:highlight>
                          <a:latin typeface="+mn-lt"/>
                        </a:rPr>
                        <a:t>Bitcoin</a:t>
                      </a:r>
                      <a:r>
                        <a:rPr lang="en-US" sz="1900" b="0" u="none" strike="noStrike" dirty="0">
                          <a:highlight>
                            <a:srgbClr val="000000">
                              <a:alpha val="0"/>
                            </a:srgbClr>
                          </a:highlight>
                          <a:latin typeface="+mn-lt"/>
                        </a:rPr>
                        <a:t>      2</a:t>
                      </a:r>
                    </a:p>
                    <a:p>
                      <a:pPr algn="ctr" rtl="0"/>
                      <a:r>
                        <a:rPr lang="en-US" sz="1900" b="0" u="none" strike="noStrike" dirty="0">
                          <a:highlight>
                            <a:srgbClr val="000000">
                              <a:alpha val="0"/>
                            </a:srgbClr>
                          </a:highlight>
                          <a:latin typeface="+mn-lt"/>
                        </a:rPr>
                        <a:t>(Mkt cap $1.3T)</a:t>
                      </a:r>
                    </a:p>
                    <a:p>
                      <a:pPr algn="ctr" rtl="0"/>
                      <a:r>
                        <a:rPr lang="en-US" sz="1900" b="0" i="0" u="none" strike="noStrike" dirty="0">
                          <a:highlight>
                            <a:srgbClr val="000000">
                              <a:alpha val="0"/>
                            </a:srgbClr>
                          </a:highlight>
                          <a:latin typeface="+mn-lt"/>
                        </a:rPr>
                        <a:t>(1 day vol $17B)</a:t>
                      </a:r>
                      <a:endParaRPr lang="en-US" sz="1900" b="0" u="none" strike="noStrike" dirty="0">
                        <a:highlight>
                          <a:srgbClr val="000000">
                            <a:alpha val="0"/>
                          </a:srgbClr>
                        </a:highlight>
                        <a:latin typeface="+mn-lt"/>
                      </a:endParaRPr>
                    </a:p>
                  </a:txBody>
                  <a:tcPr marL="121920" marR="121920" marT="60960" marB="60960"/>
                </a:tc>
                <a:extLst>
                  <a:ext uri="{0D108BD9-81ED-4DB2-BD59-A6C34878D82A}">
                    <a16:rowId xmlns:a16="http://schemas.microsoft.com/office/drawing/2014/main" val="2731468635"/>
                  </a:ext>
                </a:extLst>
              </a:tr>
              <a:tr h="423333">
                <a:tc>
                  <a:txBody>
                    <a:bodyPr/>
                    <a:lstStyle/>
                    <a:p>
                      <a:pPr marL="457200" lvl="0" indent="-457200" algn="ctr">
                        <a:buAutoNum type="arabicPlain" startAt="2"/>
                      </a:pPr>
                      <a:r>
                        <a:rPr lang="en-US" sz="1900" b="0" i="0" u="sng" strike="noStrike" noProof="0" dirty="0">
                          <a:solidFill>
                            <a:srgbClr val="30302F"/>
                          </a:solidFill>
                          <a:highlight>
                            <a:srgbClr val="000000">
                              <a:alpha val="0"/>
                            </a:srgbClr>
                          </a:highlight>
                          <a:latin typeface="Calibri"/>
                        </a:rPr>
                        <a:t>Ethereum</a:t>
                      </a:r>
                      <a:r>
                        <a:rPr lang="en-US" sz="1900" b="0" i="0" u="none" strike="noStrike" noProof="0" dirty="0">
                          <a:solidFill>
                            <a:srgbClr val="30302F"/>
                          </a:solidFill>
                          <a:highlight>
                            <a:srgbClr val="000000">
                              <a:alpha val="0"/>
                            </a:srgbClr>
                          </a:highlight>
                          <a:latin typeface="Calibri"/>
                        </a:rPr>
                        <a:t>    3</a:t>
                      </a:r>
                    </a:p>
                    <a:p>
                      <a:pPr algn="ctr" rtl="0"/>
                      <a:r>
                        <a:rPr lang="en-US" sz="1800" b="0" u="none" strike="noStrike" dirty="0">
                          <a:highlight>
                            <a:srgbClr val="000000">
                              <a:alpha val="0"/>
                            </a:srgbClr>
                          </a:highlight>
                        </a:rPr>
                        <a:t>(Mkt cap $300B)</a:t>
                      </a:r>
                    </a:p>
                    <a:p>
                      <a:pPr algn="ctr" rtl="0"/>
                      <a:r>
                        <a:rPr lang="en-US" sz="1800" b="0" i="0" u="none" strike="noStrike" dirty="0">
                          <a:highlight>
                            <a:srgbClr val="000000">
                              <a:alpha val="0"/>
                            </a:srgbClr>
                          </a:highlight>
                          <a:latin typeface="Arial"/>
                        </a:rPr>
                        <a:t>(</a:t>
                      </a:r>
                      <a:r>
                        <a:rPr lang="en-US" sz="1800" b="0" i="0" u="none" strike="noStrike" dirty="0">
                          <a:highlight>
                            <a:srgbClr val="000000">
                              <a:alpha val="0"/>
                            </a:srgbClr>
                          </a:highlight>
                          <a:latin typeface="+mn-lt"/>
                        </a:rPr>
                        <a:t>1 day vol $10B</a:t>
                      </a:r>
                      <a:r>
                        <a:rPr lang="en-US" sz="1800" b="0" i="0" u="none" strike="noStrike" dirty="0">
                          <a:highlight>
                            <a:srgbClr val="000000">
                              <a:alpha val="0"/>
                            </a:srgbClr>
                          </a:highlight>
                          <a:latin typeface="Arial"/>
                        </a:rPr>
                        <a:t>)</a:t>
                      </a:r>
                      <a:endParaRPr lang="en-US" sz="1800" b="0" u="none" strike="noStrike" dirty="0">
                        <a:highlight>
                          <a:srgbClr val="000000">
                            <a:alpha val="0"/>
                          </a:srgbClr>
                        </a:highlight>
                      </a:endParaRPr>
                    </a:p>
                  </a:txBody>
                  <a:tcPr marL="121920" marR="121920" marT="60960" marB="60960"/>
                </a:tc>
                <a:extLst>
                  <a:ext uri="{0D108BD9-81ED-4DB2-BD59-A6C34878D82A}">
                    <a16:rowId xmlns:a16="http://schemas.microsoft.com/office/drawing/2014/main" val="3765020788"/>
                  </a:ext>
                </a:extLst>
              </a:tr>
              <a:tr h="423333">
                <a:tc>
                  <a:txBody>
                    <a:bodyPr/>
                    <a:lstStyle/>
                    <a:p>
                      <a:pPr marL="457200" lvl="0" indent="-457200" algn="ctr">
                        <a:buAutoNum type="arabicPlain" startAt="3"/>
                      </a:pPr>
                      <a:r>
                        <a:rPr lang="en-US" sz="1900" b="0" i="0" u="sng" strike="noStrike" noProof="0" dirty="0">
                          <a:solidFill>
                            <a:srgbClr val="30302F"/>
                          </a:solidFill>
                          <a:highlight>
                            <a:srgbClr val="000000">
                              <a:alpha val="0"/>
                            </a:srgbClr>
                          </a:highlight>
                          <a:latin typeface="Calibri"/>
                        </a:rPr>
                        <a:t>Tether</a:t>
                      </a:r>
                      <a:r>
                        <a:rPr lang="en-US" sz="1900" b="0" i="0" u="none" strike="noStrike" noProof="0" dirty="0">
                          <a:solidFill>
                            <a:srgbClr val="30302F"/>
                          </a:solidFill>
                          <a:highlight>
                            <a:srgbClr val="000000">
                              <a:alpha val="0"/>
                            </a:srgbClr>
                          </a:highlight>
                          <a:latin typeface="Calibri"/>
                        </a:rPr>
                        <a:t>       1</a:t>
                      </a:r>
                    </a:p>
                    <a:p>
                      <a:pPr algn="ctr" rtl="0"/>
                      <a:r>
                        <a:rPr lang="en-US" sz="1800" b="0" u="none" strike="noStrike" dirty="0">
                          <a:highlight>
                            <a:srgbClr val="000000">
                              <a:alpha val="0"/>
                            </a:srgbClr>
                          </a:highlight>
                          <a:latin typeface="+mn-lt"/>
                        </a:rPr>
                        <a:t>(Mkt cap $120B)</a:t>
                      </a:r>
                    </a:p>
                    <a:p>
                      <a:pPr algn="ctr" rtl="0"/>
                      <a:r>
                        <a:rPr lang="en-US" sz="1800" b="0" i="0" u="none" strike="noStrike" dirty="0">
                          <a:highlight>
                            <a:srgbClr val="000000">
                              <a:alpha val="0"/>
                            </a:srgbClr>
                          </a:highlight>
                          <a:latin typeface="+mn-lt"/>
                        </a:rPr>
                        <a:t>(1 day vol $35B)</a:t>
                      </a:r>
                      <a:endParaRPr lang="en-US" sz="1800" b="0" u="none" strike="noStrike" dirty="0">
                        <a:highlight>
                          <a:srgbClr val="000000">
                            <a:alpha val="0"/>
                          </a:srgbClr>
                        </a:highlight>
                        <a:latin typeface="+mn-lt"/>
                      </a:endParaRPr>
                    </a:p>
                  </a:txBody>
                  <a:tcPr marL="121920" marR="121920" marT="60960" marB="60960"/>
                </a:tc>
                <a:extLst>
                  <a:ext uri="{0D108BD9-81ED-4DB2-BD59-A6C34878D82A}">
                    <a16:rowId xmlns:a16="http://schemas.microsoft.com/office/drawing/2014/main" val="1174456469"/>
                  </a:ext>
                </a:extLst>
              </a:tr>
              <a:tr h="423333">
                <a:tc>
                  <a:txBody>
                    <a:bodyPr/>
                    <a:lstStyle/>
                    <a:p>
                      <a:pPr lvl="0" algn="ctr">
                        <a:buNone/>
                      </a:pPr>
                      <a:r>
                        <a:rPr lang="en-US" sz="1900" b="0" i="0" u="none" strike="noStrike" noProof="0" dirty="0">
                          <a:solidFill>
                            <a:srgbClr val="30302F"/>
                          </a:solidFill>
                          <a:highlight>
                            <a:srgbClr val="000000">
                              <a:alpha val="0"/>
                            </a:srgbClr>
                          </a:highlight>
                          <a:latin typeface="Calibri"/>
                        </a:rPr>
                        <a:t>7  </a:t>
                      </a:r>
                      <a:r>
                        <a:rPr lang="en-US" sz="1900" b="0" i="0" u="sng" strike="noStrike" noProof="0" dirty="0">
                          <a:solidFill>
                            <a:srgbClr val="30302F"/>
                          </a:solidFill>
                          <a:highlight>
                            <a:srgbClr val="000000">
                              <a:alpha val="0"/>
                            </a:srgbClr>
                          </a:highlight>
                          <a:latin typeface="Calibri"/>
                        </a:rPr>
                        <a:t>XRP</a:t>
                      </a:r>
                      <a:r>
                        <a:rPr lang="en-US" sz="1900" b="0" i="0" u="none" strike="noStrike" noProof="0" dirty="0">
                          <a:solidFill>
                            <a:srgbClr val="30302F"/>
                          </a:solidFill>
                          <a:highlight>
                            <a:srgbClr val="000000">
                              <a:alpha val="0"/>
                            </a:srgbClr>
                          </a:highlight>
                          <a:latin typeface="Calibri"/>
                        </a:rPr>
                        <a:t> 11</a:t>
                      </a:r>
                      <a:endParaRPr lang="uk" sz="1900" b="0" i="0" u="none" strike="noStrike" noProof="0" dirty="0">
                        <a:solidFill>
                          <a:srgbClr val="30302F"/>
                        </a:solidFill>
                        <a:highlight>
                          <a:srgbClr val="000000">
                            <a:alpha val="0"/>
                          </a:srgbClr>
                        </a:highlight>
                        <a:latin typeface="Calibri"/>
                      </a:endParaRPr>
                    </a:p>
                  </a:txBody>
                  <a:tcPr marL="121920" marR="121920" marT="60960" marB="60960"/>
                </a:tc>
                <a:extLst>
                  <a:ext uri="{0D108BD9-81ED-4DB2-BD59-A6C34878D82A}">
                    <a16:rowId xmlns:a16="http://schemas.microsoft.com/office/drawing/2014/main" val="469016045"/>
                  </a:ext>
                </a:extLst>
              </a:tr>
              <a:tr h="423333">
                <a:tc>
                  <a:txBody>
                    <a:bodyPr/>
                    <a:lstStyle/>
                    <a:p>
                      <a:pPr lvl="0" algn="ctr">
                        <a:buNone/>
                      </a:pPr>
                      <a:r>
                        <a:rPr lang="en-US" sz="1900" b="0" u="none" strike="noStrike" dirty="0">
                          <a:highlight>
                            <a:srgbClr val="000000">
                              <a:alpha val="0"/>
                            </a:srgbClr>
                          </a:highlight>
                        </a:rPr>
                        <a:t>4   </a:t>
                      </a:r>
                      <a:r>
                        <a:rPr lang="en-US" sz="1900" b="0" u="sng" strike="noStrike" dirty="0">
                          <a:highlight>
                            <a:srgbClr val="000000">
                              <a:alpha val="0"/>
                            </a:srgbClr>
                          </a:highlight>
                        </a:rPr>
                        <a:t>BNB</a:t>
                      </a:r>
                      <a:r>
                        <a:rPr lang="en-US" sz="1900" b="0" u="none" strike="noStrike" dirty="0">
                          <a:highlight>
                            <a:srgbClr val="000000">
                              <a:alpha val="0"/>
                            </a:srgbClr>
                          </a:highlight>
                        </a:rPr>
                        <a:t>   7</a:t>
                      </a:r>
                      <a:endParaRPr lang="uk" sz="1900" b="0" u="none" strike="noStrike" dirty="0">
                        <a:highlight>
                          <a:srgbClr val="000000">
                            <a:alpha val="0"/>
                          </a:srgbClr>
                        </a:highlight>
                      </a:endParaRPr>
                    </a:p>
                  </a:txBody>
                  <a:tcPr marL="121920" marR="121920" marT="60959" marB="60959"/>
                </a:tc>
                <a:extLst>
                  <a:ext uri="{0D108BD9-81ED-4DB2-BD59-A6C34878D82A}">
                    <a16:rowId xmlns:a16="http://schemas.microsoft.com/office/drawing/2014/main" val="3864080133"/>
                  </a:ext>
                </a:extLst>
              </a:tr>
              <a:tr h="423333">
                <a:tc>
                  <a:txBody>
                    <a:bodyPr/>
                    <a:lstStyle/>
                    <a:p>
                      <a:pPr lvl="0" algn="ctr">
                        <a:buNone/>
                      </a:pPr>
                      <a:r>
                        <a:rPr lang="en-US" dirty="0"/>
                        <a:t>9  </a:t>
                      </a:r>
                      <a:r>
                        <a:rPr lang="en-US" u="sng" dirty="0"/>
                        <a:t>Tron</a:t>
                      </a:r>
                      <a:r>
                        <a:rPr lang="en-US" dirty="0"/>
                        <a:t> 19</a:t>
                      </a:r>
                    </a:p>
                  </a:txBody>
                  <a:tcPr marL="121920" marR="121920" marT="60959" marB="60959"/>
                </a:tc>
                <a:extLst>
                  <a:ext uri="{0D108BD9-81ED-4DB2-BD59-A6C34878D82A}">
                    <a16:rowId xmlns:a16="http://schemas.microsoft.com/office/drawing/2014/main" val="2353873296"/>
                  </a:ext>
                </a:extLst>
              </a:tr>
              <a:tr h="423333">
                <a:tc>
                  <a:txBody>
                    <a:bodyPr/>
                    <a:lstStyle/>
                    <a:p>
                      <a:pPr lvl="0" algn="ctr">
                        <a:lnSpc>
                          <a:spcPct val="100000"/>
                        </a:lnSpc>
                        <a:spcBef>
                          <a:spcPts val="0"/>
                        </a:spcBef>
                        <a:spcAft>
                          <a:spcPts val="0"/>
                        </a:spcAft>
                        <a:buNone/>
                      </a:pPr>
                      <a:r>
                        <a:rPr lang="en-US" sz="1900" b="0" u="none" strike="noStrike" kern="1200" dirty="0">
                          <a:solidFill>
                            <a:schemeClr val="tx1"/>
                          </a:solidFill>
                          <a:highlight>
                            <a:srgbClr val="000000">
                              <a:alpha val="0"/>
                            </a:srgbClr>
                          </a:highlight>
                          <a:latin typeface="+mn-lt"/>
                          <a:ea typeface="+mn-ea"/>
                          <a:cs typeface="+mn-cs"/>
                        </a:rPr>
                        <a:t>5  </a:t>
                      </a:r>
                      <a:r>
                        <a:rPr lang="en-US" sz="1900" b="0" u="sng" strike="noStrike" kern="1200" dirty="0">
                          <a:solidFill>
                            <a:schemeClr val="tx1"/>
                          </a:solidFill>
                          <a:highlight>
                            <a:srgbClr val="000000">
                              <a:alpha val="0"/>
                            </a:srgbClr>
                          </a:highlight>
                          <a:latin typeface="+mn-lt"/>
                          <a:ea typeface="+mn-ea"/>
                          <a:cs typeface="+mn-cs"/>
                        </a:rPr>
                        <a:t>Sol</a:t>
                      </a:r>
                      <a:r>
                        <a:rPr lang="en-US" sz="1900" b="0" u="none" strike="noStrike" kern="1200" dirty="0">
                          <a:solidFill>
                            <a:schemeClr val="tx1"/>
                          </a:solidFill>
                          <a:highlight>
                            <a:srgbClr val="000000">
                              <a:alpha val="0"/>
                            </a:srgbClr>
                          </a:highlight>
                          <a:latin typeface="+mn-lt"/>
                          <a:ea typeface="+mn-ea"/>
                          <a:cs typeface="+mn-cs"/>
                        </a:rPr>
                        <a:t>   5</a:t>
                      </a:r>
                    </a:p>
                  </a:txBody>
                  <a:tcPr marL="121920" marR="121920" marT="60959" marB="60959"/>
                </a:tc>
                <a:extLst>
                  <a:ext uri="{0D108BD9-81ED-4DB2-BD59-A6C34878D82A}">
                    <a16:rowId xmlns:a16="http://schemas.microsoft.com/office/drawing/2014/main" val="2013170122"/>
                  </a:ext>
                </a:extLst>
              </a:tr>
              <a:tr h="508997">
                <a:tc>
                  <a:txBody>
                    <a:bodyPr/>
                    <a:lstStyle/>
                    <a:p>
                      <a:pPr algn="ctr" rtl="0"/>
                      <a:r>
                        <a:rPr lang="en-US" sz="1900" b="0" i="0" u="none" strike="noStrike" dirty="0">
                          <a:highlight>
                            <a:srgbClr val="000000">
                              <a:alpha val="0"/>
                            </a:srgbClr>
                          </a:highlight>
                          <a:latin typeface="Arial"/>
                        </a:rPr>
                        <a:t>8  </a:t>
                      </a:r>
                      <a:r>
                        <a:rPr lang="en-US" sz="1900" b="0" i="0" u="sng" strike="noStrike" dirty="0">
                          <a:highlight>
                            <a:srgbClr val="000000">
                              <a:alpha val="0"/>
                            </a:srgbClr>
                          </a:highlight>
                          <a:latin typeface="Arial"/>
                        </a:rPr>
                        <a:t>Doge</a:t>
                      </a:r>
                      <a:r>
                        <a:rPr lang="en-US" sz="1900" b="0" i="0" u="none" strike="noStrike" dirty="0">
                          <a:highlight>
                            <a:srgbClr val="000000">
                              <a:alpha val="0"/>
                            </a:srgbClr>
                          </a:highlight>
                          <a:latin typeface="Arial"/>
                        </a:rPr>
                        <a:t> 8</a:t>
                      </a:r>
                      <a:endParaRPr lang="uk" sz="1900" b="0" i="0" u="none" strike="noStrike" dirty="0">
                        <a:highlight>
                          <a:srgbClr val="000000">
                            <a:alpha val="0"/>
                          </a:srgbClr>
                        </a:highlight>
                        <a:latin typeface="Arial"/>
                      </a:endParaRPr>
                    </a:p>
                  </a:txBody>
                  <a:tcPr marL="121920" marR="121920" marT="60960" marB="60960"/>
                </a:tc>
                <a:extLst>
                  <a:ext uri="{0D108BD9-81ED-4DB2-BD59-A6C34878D82A}">
                    <a16:rowId xmlns:a16="http://schemas.microsoft.com/office/drawing/2014/main" val="325628950"/>
                  </a:ext>
                </a:extLst>
              </a:tr>
            </a:tbl>
          </a:graphicData>
        </a:graphic>
      </p:graphicFrame>
      <p:pic>
        <p:nvPicPr>
          <p:cNvPr id="24" name="Picture 23">
            <a:extLst>
              <a:ext uri="{FF2B5EF4-FFF2-40B4-BE49-F238E27FC236}">
                <a16:creationId xmlns:a16="http://schemas.microsoft.com/office/drawing/2014/main" id="{DC2819A6-1922-AF7E-3576-DAFAC885BB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8671" y="2601064"/>
            <a:ext cx="1282019" cy="267884"/>
          </a:xfrm>
          <a:prstGeom prst="rect">
            <a:avLst/>
          </a:prstGeom>
        </p:spPr>
      </p:pic>
      <p:pic>
        <p:nvPicPr>
          <p:cNvPr id="26" name="Picture 25">
            <a:extLst>
              <a:ext uri="{FF2B5EF4-FFF2-40B4-BE49-F238E27FC236}">
                <a16:creationId xmlns:a16="http://schemas.microsoft.com/office/drawing/2014/main" id="{D7441212-29BF-A3A9-DEA1-50CA01C16B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8671" y="3006248"/>
            <a:ext cx="1282019" cy="331942"/>
          </a:xfrm>
          <a:prstGeom prst="rect">
            <a:avLst/>
          </a:prstGeom>
        </p:spPr>
      </p:pic>
      <p:pic>
        <p:nvPicPr>
          <p:cNvPr id="28" name="Picture 27">
            <a:extLst>
              <a:ext uri="{FF2B5EF4-FFF2-40B4-BE49-F238E27FC236}">
                <a16:creationId xmlns:a16="http://schemas.microsoft.com/office/drawing/2014/main" id="{CDD6C5C8-BB55-F073-0782-DB21E1A44E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2806" y="3538127"/>
            <a:ext cx="1016572" cy="343710"/>
          </a:xfrm>
          <a:prstGeom prst="rect">
            <a:avLst/>
          </a:prstGeom>
        </p:spPr>
      </p:pic>
      <p:pic>
        <p:nvPicPr>
          <p:cNvPr id="30" name="Picture 29">
            <a:extLst>
              <a:ext uri="{FF2B5EF4-FFF2-40B4-BE49-F238E27FC236}">
                <a16:creationId xmlns:a16="http://schemas.microsoft.com/office/drawing/2014/main" id="{A9B37F92-7A46-100A-D743-6350DFADA6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60010" y="3977751"/>
            <a:ext cx="1016572" cy="331942"/>
          </a:xfrm>
          <a:prstGeom prst="rect">
            <a:avLst/>
          </a:prstGeom>
        </p:spPr>
      </p:pic>
      <p:pic>
        <p:nvPicPr>
          <p:cNvPr id="32" name="Picture 31">
            <a:extLst>
              <a:ext uri="{FF2B5EF4-FFF2-40B4-BE49-F238E27FC236}">
                <a16:creationId xmlns:a16="http://schemas.microsoft.com/office/drawing/2014/main" id="{C8A3F659-5832-30CC-B051-238FB1AF45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9640" y="4505506"/>
            <a:ext cx="1224608" cy="267883"/>
          </a:xfrm>
          <a:prstGeom prst="rect">
            <a:avLst/>
          </a:prstGeom>
        </p:spPr>
      </p:pic>
      <p:pic>
        <p:nvPicPr>
          <p:cNvPr id="34" name="Picture 33">
            <a:extLst>
              <a:ext uri="{FF2B5EF4-FFF2-40B4-BE49-F238E27FC236}">
                <a16:creationId xmlns:a16="http://schemas.microsoft.com/office/drawing/2014/main" id="{52D7B225-16B4-54C7-5DD0-B94826B3A00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60440" y="5027964"/>
            <a:ext cx="1182388" cy="295597"/>
          </a:xfrm>
          <a:prstGeom prst="rect">
            <a:avLst/>
          </a:prstGeom>
        </p:spPr>
      </p:pic>
      <p:sp>
        <p:nvSpPr>
          <p:cNvPr id="35" name="TextBox 34">
            <a:extLst>
              <a:ext uri="{FF2B5EF4-FFF2-40B4-BE49-F238E27FC236}">
                <a16:creationId xmlns:a16="http://schemas.microsoft.com/office/drawing/2014/main" id="{B1D8B303-C201-E32B-6548-D96C49B8C965}"/>
              </a:ext>
            </a:extLst>
          </p:cNvPr>
          <p:cNvSpPr txBox="1"/>
          <p:nvPr/>
        </p:nvSpPr>
        <p:spPr>
          <a:xfrm>
            <a:off x="11411211" y="4977860"/>
            <a:ext cx="420747" cy="369332"/>
          </a:xfrm>
          <a:prstGeom prst="rect">
            <a:avLst/>
          </a:prstGeom>
          <a:noFill/>
        </p:spPr>
        <p:txBody>
          <a:bodyPr wrap="square" rtlCol="0">
            <a:spAutoFit/>
          </a:bodyPr>
          <a:lstStyle/>
          <a:p>
            <a:r>
              <a:rPr lang="en-US" dirty="0"/>
              <a:t>90</a:t>
            </a:r>
          </a:p>
        </p:txBody>
      </p:sp>
    </p:spTree>
    <p:extLst>
      <p:ext uri="{BB962C8B-B14F-4D97-AF65-F5344CB8AC3E}">
        <p14:creationId xmlns:p14="http://schemas.microsoft.com/office/powerpoint/2010/main" val="2799225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2"/>
          <p:cNvSpPr txBox="1">
            <a:spLocks noGrp="1"/>
          </p:cNvSpPr>
          <p:nvPr>
            <p:ph type="title"/>
          </p:nvPr>
        </p:nvSpPr>
        <p:spPr>
          <a:xfrm>
            <a:off x="415600" y="1284283"/>
            <a:ext cx="11360800" cy="5871292"/>
          </a:xfrm>
          <a:prstGeom prst="rect">
            <a:avLst/>
          </a:prstGeom>
        </p:spPr>
        <p:txBody>
          <a:bodyPr spcFirstLastPara="1" vert="horz" wrap="square" lIns="121900" tIns="121900" rIns="121900" bIns="121900" rtlCol="0" anchor="ctr" anchorCtr="0">
            <a:noAutofit/>
          </a:bodyPr>
          <a:lstStyle/>
          <a:p>
            <a:r>
              <a:rPr lang="uk" sz="2800" dirty="0">
                <a:solidFill>
                  <a:srgbClr val="151515"/>
                </a:solidFill>
                <a:ea typeface="Roboto"/>
              </a:rPr>
              <a:t>Largest cryptocurrencies by market cap</a:t>
            </a:r>
            <a:r>
              <a:rPr lang="uk" dirty="0">
                <a:solidFill>
                  <a:srgbClr val="151515"/>
                </a:solidFill>
                <a:ea typeface="Roboto"/>
              </a:rPr>
              <a:t> </a:t>
            </a:r>
            <a:r>
              <a:rPr lang="uk" sz="1400" dirty="0">
                <a:solidFill>
                  <a:srgbClr val="151515"/>
                </a:solidFill>
                <a:ea typeface="Roboto"/>
              </a:rPr>
              <a:t>(3 May 2024)</a:t>
            </a:r>
            <a:endParaRPr lang="en-US" sz="1400" dirty="0">
              <a:ea typeface="Roboto"/>
            </a:endParaRPr>
          </a:p>
          <a:p>
            <a:r>
              <a:rPr lang="uk" dirty="0">
                <a:solidFill>
                  <a:srgbClr val="151515"/>
                </a:solidFill>
                <a:ea typeface="Roboto"/>
              </a:rPr>
              <a:t>1. Bitcoin (BTC)</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$61,524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$1.21 trillion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2. Ethereum (ETH)</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$3,069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$369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3. Tether (USDT)</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$1.00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$110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4. BNB (BNB)</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$576.31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$85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5. Solana (SOL)</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 </a:t>
            </a:r>
            <a:r>
              <a:rPr lang="uk" sz="1400" b="0" dirty="0">
                <a:solidFill>
                  <a:srgbClr val="515260"/>
                </a:solidFill>
                <a:highlight>
                  <a:srgbClr val="000000">
                    <a:alpha val="0"/>
                  </a:srgbClr>
                </a:highlight>
                <a:ea typeface="+mj-lt"/>
                <a:cs typeface="+mj-lt"/>
              </a:rPr>
              <a:t>$141.48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$63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6. USD Coin (USDC)</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$1.00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$33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7. XRP (XRP)</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$0.5256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$29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8. Dogecoin (DOGE)</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$0.1385 </a:t>
            </a:r>
            <a:r>
              <a:rPr lang="uk" sz="1400" dirty="0">
                <a:solidFill>
                  <a:srgbClr val="515260"/>
                </a:solidFill>
                <a:highlight>
                  <a:srgbClr val="000000">
                    <a:alpha val="0"/>
                  </a:srgbClr>
                </a:highlight>
                <a:ea typeface="+mj-lt"/>
                <a:cs typeface="+mj-lt"/>
              </a:rPr>
              <a:t>Market cap: </a:t>
            </a:r>
            <a:r>
              <a:rPr lang="uk" sz="1400" b="0" dirty="0">
                <a:solidFill>
                  <a:srgbClr val="515260"/>
                </a:solidFill>
                <a:highlight>
                  <a:srgbClr val="000000">
                    <a:alpha val="0"/>
                  </a:srgbClr>
                </a:highlight>
                <a:ea typeface="+mj-lt"/>
                <a:cs typeface="+mj-lt"/>
              </a:rPr>
              <a:t>$20 billion</a:t>
            </a:r>
            <a:br>
              <a:rPr lang="uk" sz="1400" b="0" dirty="0">
                <a:solidFill>
                  <a:srgbClr val="515260"/>
                </a:solidFill>
                <a:highlight>
                  <a:srgbClr val="000000">
                    <a:alpha val="0"/>
                  </a:srgbClr>
                </a:highlight>
                <a:ea typeface="+mj-lt"/>
                <a:cs typeface="+mj-lt"/>
              </a:rPr>
            </a:br>
            <a:r>
              <a:rPr lang="uk" dirty="0">
                <a:solidFill>
                  <a:srgbClr val="151515"/>
                </a:solidFill>
                <a:ea typeface="Roboto"/>
              </a:rPr>
              <a:t>9. Toncoin (TON)   </a:t>
            </a:r>
            <a:r>
              <a:rPr lang="uk" dirty="0">
                <a:solidFill>
                  <a:srgbClr val="151515"/>
                </a:solidFill>
                <a:ea typeface="Roboto"/>
                <a:cs typeface="+mj-lt"/>
              </a:rPr>
              <a:t>   </a:t>
            </a:r>
            <a:r>
              <a:rPr lang="uk" sz="1400" dirty="0">
                <a:solidFill>
                  <a:srgbClr val="515260"/>
                </a:solidFill>
                <a:highlight>
                  <a:srgbClr val="000000">
                    <a:alpha val="0"/>
                  </a:srgbClr>
                </a:highlight>
                <a:ea typeface="+mj-lt"/>
                <a:cs typeface="+mj-lt"/>
              </a:rPr>
              <a:t>Price:</a:t>
            </a:r>
            <a:r>
              <a:rPr lang="uk" sz="1400" b="0" dirty="0">
                <a:solidFill>
                  <a:srgbClr val="515260"/>
                </a:solidFill>
                <a:highlight>
                  <a:srgbClr val="000000">
                    <a:alpha val="0"/>
                  </a:srgbClr>
                </a:highlight>
                <a:ea typeface="+mj-lt"/>
                <a:cs typeface="+mj-lt"/>
              </a:rPr>
              <a:t> $5.49   </a:t>
            </a:r>
            <a:r>
              <a:rPr lang="uk" sz="1400" dirty="0">
                <a:solidFill>
                  <a:srgbClr val="515260"/>
                </a:solidFill>
                <a:highlight>
                  <a:srgbClr val="000000">
                    <a:alpha val="0"/>
                  </a:srgbClr>
                </a:highlight>
                <a:ea typeface="+mj-lt"/>
                <a:cs typeface="+mj-lt"/>
              </a:rPr>
              <a:t>Market cap:</a:t>
            </a:r>
            <a:r>
              <a:rPr lang="uk" sz="1400" b="0" dirty="0">
                <a:solidFill>
                  <a:srgbClr val="515260"/>
                </a:solidFill>
                <a:highlight>
                  <a:srgbClr val="000000">
                    <a:alpha val="0"/>
                  </a:srgbClr>
                </a:highlight>
                <a:ea typeface="+mj-lt"/>
                <a:cs typeface="+mj-lt"/>
              </a:rPr>
              <a:t> $19 billion</a:t>
            </a:r>
            <a:endParaRPr lang="uk" dirty="0">
              <a:cs typeface="Calibri" panose="020F0502020204030204"/>
            </a:endParaRPr>
          </a:p>
          <a:p>
            <a:endParaRPr lang="uk" sz="1400" b="0" dirty="0">
              <a:highlight>
                <a:srgbClr val="000000">
                  <a:alpha val="0"/>
                </a:srgbClr>
              </a:highlight>
              <a:ea typeface="+mj-lt"/>
              <a:cs typeface="+mj-lt"/>
            </a:endParaRPr>
          </a:p>
          <a:p>
            <a:endParaRPr lang="uk" sz="1400" b="0" dirty="0">
              <a:highlight>
                <a:srgbClr val="000000">
                  <a:alpha val="0"/>
                </a:srgbClr>
              </a:highlight>
              <a:ea typeface="+mj-lt"/>
              <a:cs typeface="+mj-lt"/>
            </a:endParaRPr>
          </a:p>
          <a:p>
            <a:endParaRPr lang="uk" sz="1400" b="0" dirty="0">
              <a:highlight>
                <a:srgbClr val="000000">
                  <a:alpha val="0"/>
                </a:srgbClr>
              </a:highlight>
              <a:ea typeface="+mj-lt"/>
              <a:cs typeface="+mj-lt"/>
            </a:endParaRPr>
          </a:p>
          <a:p>
            <a:endParaRPr lang="uk" sz="1400" b="0" dirty="0">
              <a:highlight>
                <a:srgbClr val="000000">
                  <a:alpha val="0"/>
                </a:srgbClr>
              </a:highlight>
              <a:ea typeface="+mj-lt"/>
              <a:cs typeface="+mj-lt"/>
            </a:endParaRPr>
          </a:p>
          <a:p>
            <a:endParaRPr lang="uk" sz="1400" b="0" dirty="0">
              <a:highlight>
                <a:srgbClr val="000000">
                  <a:alpha val="0"/>
                </a:srgbClr>
              </a:highlight>
              <a:ea typeface="+mj-lt"/>
              <a:cs typeface="+mj-lt"/>
            </a:endParaRPr>
          </a:p>
          <a:p>
            <a:endParaRPr lang="uk" sz="1400" b="0" dirty="0">
              <a:highlight>
                <a:srgbClr val="000000">
                  <a:alpha val="0"/>
                </a:srgbClr>
              </a:highlight>
              <a:ea typeface="+mj-lt"/>
              <a:cs typeface="+mj-lt"/>
            </a:endParaRPr>
          </a:p>
          <a:p>
            <a:endParaRPr lang="uk" sz="1400" b="0" dirty="0">
              <a:solidFill>
                <a:srgbClr val="515260"/>
              </a:solidFill>
              <a:highlight>
                <a:srgbClr val="000000">
                  <a:alpha val="0"/>
                </a:srgbClr>
              </a:highlight>
              <a:ea typeface="Calibri"/>
              <a:cs typeface="Calibri"/>
            </a:endParaRPr>
          </a:p>
          <a:p>
            <a:endParaRPr lang="uk" sz="1400" b="0" dirty="0">
              <a:highlight>
                <a:srgbClr val="000000">
                  <a:alpha val="0"/>
                </a:srgbClr>
              </a:highlight>
              <a:ea typeface="+mj-lt"/>
              <a:cs typeface="+mj-lt"/>
            </a:endParaRPr>
          </a:p>
          <a:p>
            <a:endParaRPr lang="uk" dirty="0">
              <a:highlight>
                <a:srgbClr val="000000">
                  <a:alpha val="0"/>
                </a:srgbClr>
              </a:highlight>
              <a:latin typeface="Arial"/>
              <a:cs typeface="Arial"/>
            </a:endParaRPr>
          </a:p>
        </p:txBody>
      </p:sp>
    </p:spTree>
    <p:extLst>
      <p:ext uri="{BB962C8B-B14F-4D97-AF65-F5344CB8AC3E}">
        <p14:creationId xmlns:p14="http://schemas.microsoft.com/office/powerpoint/2010/main" val="43929837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32D0E6-3289-6180-5242-B2F83AACC913}"/>
              </a:ext>
            </a:extLst>
          </p:cNvPr>
          <p:cNvSpPr>
            <a:spLocks noGrp="1"/>
          </p:cNvSpPr>
          <p:nvPr>
            <p:ph type="title"/>
          </p:nvPr>
        </p:nvSpPr>
        <p:spPr/>
        <p:txBody>
          <a:bodyPr>
            <a:noAutofit/>
          </a:bodyPr>
          <a:lstStyle/>
          <a:p>
            <a:pPr rtl="0"/>
            <a:r>
              <a:rPr lang="en-US" sz="3733">
                <a:highlight>
                  <a:srgbClr val="000000">
                    <a:alpha val="0"/>
                  </a:srgbClr>
                </a:highlight>
                <a:latin typeface="Arial"/>
              </a:rPr>
              <a:t>Cryptocurrency</a:t>
            </a:r>
            <a:endParaRPr lang="uk" sz="3733">
              <a:highlight>
                <a:srgbClr val="000000">
                  <a:alpha val="0"/>
                </a:srgbClr>
              </a:highlight>
              <a:latin typeface="Arial"/>
            </a:endParaRPr>
          </a:p>
        </p:txBody>
      </p:sp>
      <p:sp>
        <p:nvSpPr>
          <p:cNvPr id="4" name="Text Placeholder 3">
            <a:extLst>
              <a:ext uri="{FF2B5EF4-FFF2-40B4-BE49-F238E27FC236}">
                <a16:creationId xmlns:a16="http://schemas.microsoft.com/office/drawing/2014/main" id="{143ED5A9-D40B-0FEA-C65D-C0CC3F32AED3}"/>
              </a:ext>
            </a:extLst>
          </p:cNvPr>
          <p:cNvSpPr>
            <a:spLocks noGrp="1"/>
          </p:cNvSpPr>
          <p:nvPr>
            <p:ph type="body" idx="1"/>
          </p:nvPr>
        </p:nvSpPr>
        <p:spPr/>
        <p:txBody>
          <a:bodyPr>
            <a:noAutofit/>
          </a:bodyPr>
          <a:lstStyle/>
          <a:p>
            <a:pPr marL="457200" indent="-347472">
              <a:lnSpc>
                <a:spcPct val="114000"/>
              </a:lnSpc>
            </a:pPr>
            <a:r>
              <a:rPr lang="en-US" sz="2400" dirty="0">
                <a:latin typeface="Arial" panose="020B0604020202020204" pitchFamily="34" charset="0"/>
                <a:cs typeface="Arial" panose="020B0604020202020204" pitchFamily="34" charset="0"/>
              </a:rPr>
              <a:t>Definition: "A cryptocurrency is a digital or virtual currency that uses cryptography for security."</a:t>
            </a:r>
          </a:p>
          <a:p>
            <a:pPr marL="457200" indent="-347472">
              <a:lnSpc>
                <a:spcPct val="114000"/>
              </a:lnSpc>
            </a:pPr>
            <a:r>
              <a:rPr lang="en-US" sz="2400" dirty="0">
                <a:latin typeface="Arial" panose="020B0604020202020204" pitchFamily="34" charset="0"/>
                <a:cs typeface="Arial" panose="020B0604020202020204" pitchFamily="34" charset="0"/>
              </a:rPr>
              <a:t>Decentralized nature: ”Based on blockchain technology where no one person or company control or approve transaction.”</a:t>
            </a:r>
          </a:p>
          <a:p>
            <a:pPr marL="457200" indent="-347472">
              <a:lnSpc>
                <a:spcPct val="114000"/>
              </a:lnSpc>
            </a:pPr>
            <a:r>
              <a:rPr lang="en-US" sz="2400" dirty="0">
                <a:latin typeface="Arial" panose="020B0604020202020204" pitchFamily="34" charset="0"/>
                <a:cs typeface="Arial" panose="020B0604020202020204" pitchFamily="34" charset="0"/>
              </a:rPr>
              <a:t>Blockchain technology: ”An immutable, distributed ledger that records all transactions."</a:t>
            </a:r>
          </a:p>
          <a:p>
            <a:pPr marL="457200" indent="-347472">
              <a:lnSpc>
                <a:spcPct val="114000"/>
              </a:lnSpc>
            </a:pPr>
            <a:r>
              <a:rPr lang="en-US" sz="2400" dirty="0">
                <a:latin typeface="Arial" panose="020B0604020202020204" pitchFamily="34" charset="0"/>
                <a:cs typeface="Arial" panose="020B0604020202020204" pitchFamily="34" charset="0"/>
              </a:rPr>
              <a:t>Consensus mechanisms: "Transactions are verified through consensus mechanisms such as Proof of Work (PoW) or Proof of Stake (</a:t>
            </a:r>
            <a:r>
              <a:rPr lang="en-US" sz="2400" dirty="0" err="1">
                <a:latin typeface="Arial" panose="020B0604020202020204" pitchFamily="34" charset="0"/>
                <a:cs typeface="Arial" panose="020B0604020202020204" pitchFamily="34" charset="0"/>
              </a:rPr>
              <a:t>PoS</a:t>
            </a:r>
            <a:r>
              <a:rPr lang="en-US"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5596140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6B6C-8326-8A0D-35AF-0FEDA6CF67A8}"/>
              </a:ext>
            </a:extLst>
          </p:cNvPr>
          <p:cNvSpPr>
            <a:spLocks noGrp="1"/>
          </p:cNvSpPr>
          <p:nvPr>
            <p:ph type="title"/>
          </p:nvPr>
        </p:nvSpPr>
        <p:spPr/>
        <p:txBody>
          <a:bodyPr>
            <a:noAutofit/>
          </a:bodyPr>
          <a:lstStyle/>
          <a:p>
            <a:pPr rtl="0"/>
            <a:r>
              <a:rPr lang="en-US" sz="3600"/>
              <a:t>Bitcoin Transactions</a:t>
            </a:r>
            <a:endParaRPr lang="uk" sz="3733">
              <a:highlight>
                <a:srgbClr val="000000">
                  <a:alpha val="0"/>
                </a:srgbClr>
              </a:highlight>
              <a:latin typeface="Arial"/>
            </a:endParaRPr>
          </a:p>
        </p:txBody>
      </p:sp>
      <p:sp>
        <p:nvSpPr>
          <p:cNvPr id="3" name="Text Placeholder 2">
            <a:extLst>
              <a:ext uri="{FF2B5EF4-FFF2-40B4-BE49-F238E27FC236}">
                <a16:creationId xmlns:a16="http://schemas.microsoft.com/office/drawing/2014/main" id="{1BCE68BA-7665-10DB-C072-D789A2486693}"/>
              </a:ext>
            </a:extLst>
          </p:cNvPr>
          <p:cNvSpPr>
            <a:spLocks noGrp="1"/>
          </p:cNvSpPr>
          <p:nvPr>
            <p:ph type="body" idx="1"/>
          </p:nvPr>
        </p:nvSpPr>
        <p:spPr/>
        <p:txBody>
          <a:bodyPr>
            <a:noAutofit/>
          </a:bodyPr>
          <a:lstStyle/>
          <a:p>
            <a:pPr marL="457200" indent="-347472">
              <a:lnSpc>
                <a:spcPct val="114000"/>
              </a:lnSpc>
            </a:pPr>
            <a:r>
              <a:rPr lang="en-US" sz="2400">
                <a:latin typeface="Arial" panose="020B0604020202020204" pitchFamily="34" charset="0"/>
                <a:cs typeface="Arial" panose="020B0604020202020204" pitchFamily="34" charset="0"/>
              </a:rPr>
              <a:t>Bitcoin transactions are digital transfers of value on the blockchain.</a:t>
            </a:r>
          </a:p>
          <a:p>
            <a:pPr marL="457200" indent="-347472">
              <a:lnSpc>
                <a:spcPct val="114000"/>
              </a:lnSpc>
            </a:pPr>
            <a:r>
              <a:rPr lang="en-US" sz="2400">
                <a:latin typeface="Arial" panose="020B0604020202020204" pitchFamily="34" charset="0"/>
                <a:cs typeface="Arial" panose="020B0604020202020204" pitchFamily="34" charset="0"/>
              </a:rPr>
              <a:t>Transactions consist of sender and receiver addresses, the amount, and a transaction fee.</a:t>
            </a:r>
          </a:p>
          <a:p>
            <a:pPr marL="457200" indent="-347472">
              <a:lnSpc>
                <a:spcPct val="114000"/>
              </a:lnSpc>
            </a:pPr>
            <a:r>
              <a:rPr lang="en-US" sz="2400">
                <a:latin typeface="Arial" panose="020B0604020202020204" pitchFamily="34" charset="0"/>
                <a:cs typeface="Arial" panose="020B0604020202020204" pitchFamily="34" charset="0"/>
              </a:rPr>
              <a:t>Transactions are signed, broadcasted, and confirmed by miners on the network.</a:t>
            </a:r>
          </a:p>
          <a:p>
            <a:pPr marL="457200" indent="-347472">
              <a:lnSpc>
                <a:spcPct val="114000"/>
              </a:lnSpc>
            </a:pPr>
            <a:r>
              <a:rPr lang="en-US" sz="2400">
                <a:latin typeface="Arial" panose="020B0604020202020204" pitchFamily="34" charset="0"/>
                <a:cs typeface="Arial" panose="020B0604020202020204" pitchFamily="34" charset="0"/>
              </a:rPr>
              <a:t>Once confirmed, Bitcoin transactions are permanent and cannot be reversed.</a:t>
            </a:r>
          </a:p>
          <a:p>
            <a:pPr rtl="0"/>
            <a:endParaRPr lang="uk" sz="2133">
              <a:highlight>
                <a:srgbClr val="000000">
                  <a:alpha val="0"/>
                </a:srgbClr>
              </a:highlight>
              <a:latin typeface="Arial"/>
            </a:endParaRPr>
          </a:p>
        </p:txBody>
      </p:sp>
    </p:spTree>
    <p:extLst>
      <p:ext uri="{BB962C8B-B14F-4D97-AF65-F5344CB8AC3E}">
        <p14:creationId xmlns:p14="http://schemas.microsoft.com/office/powerpoint/2010/main" val="49761832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3B9BF-E6C6-3F1F-2AC8-DC66E2C24859}"/>
              </a:ext>
            </a:extLst>
          </p:cNvPr>
          <p:cNvSpPr>
            <a:spLocks noGrp="1"/>
          </p:cNvSpPr>
          <p:nvPr>
            <p:ph type="title"/>
          </p:nvPr>
        </p:nvSpPr>
        <p:spPr/>
        <p:txBody>
          <a:bodyPr>
            <a:noAutofit/>
          </a:bodyPr>
          <a:lstStyle/>
          <a:p>
            <a:pPr rtl="0"/>
            <a:r>
              <a:rPr lang="en-US" sz="3733">
                <a:highlight>
                  <a:srgbClr val="000000">
                    <a:alpha val="0"/>
                  </a:srgbClr>
                </a:highlight>
                <a:latin typeface="Arial"/>
              </a:rPr>
              <a:t>Bitcoin Transaction Lifecycle</a:t>
            </a:r>
            <a:endParaRPr lang="uk" sz="3733">
              <a:highlight>
                <a:srgbClr val="000000">
                  <a:alpha val="0"/>
                </a:srgbClr>
              </a:highlight>
              <a:latin typeface="Arial"/>
            </a:endParaRPr>
          </a:p>
        </p:txBody>
      </p:sp>
      <p:grpSp>
        <p:nvGrpSpPr>
          <p:cNvPr id="5" name="Group 4">
            <a:extLst>
              <a:ext uri="{FF2B5EF4-FFF2-40B4-BE49-F238E27FC236}">
                <a16:creationId xmlns:a16="http://schemas.microsoft.com/office/drawing/2014/main" id="{F028EEDE-23B8-7B63-C0AB-3E10C4A3E177}"/>
              </a:ext>
            </a:extLst>
          </p:cNvPr>
          <p:cNvGrpSpPr/>
          <p:nvPr/>
        </p:nvGrpSpPr>
        <p:grpSpPr>
          <a:xfrm>
            <a:off x="2062815" y="1175097"/>
            <a:ext cx="8058185" cy="4736971"/>
            <a:chOff x="1550181" y="881323"/>
            <a:chExt cx="6043639" cy="3552728"/>
          </a:xfrm>
        </p:grpSpPr>
        <p:pic>
          <p:nvPicPr>
            <p:cNvPr id="1028" name="Picture 4" descr="Bitcoin designed">
              <a:extLst>
                <a:ext uri="{FF2B5EF4-FFF2-40B4-BE49-F238E27FC236}">
                  <a16:creationId xmlns:a16="http://schemas.microsoft.com/office/drawing/2014/main" id="{50286FC3-0B34-9988-FAE2-FFF5417A86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6867"/>
            <a:stretch>
              <a:fillRect/>
            </a:stretch>
          </p:blipFill>
          <p:spPr bwMode="auto">
            <a:xfrm>
              <a:off x="1550181" y="881323"/>
              <a:ext cx="6043639" cy="35527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CE3AF14-59D5-368A-A494-D9C9C70E1FE6}"/>
                </a:ext>
              </a:extLst>
            </p:cNvPr>
            <p:cNvSpPr/>
            <p:nvPr/>
          </p:nvSpPr>
          <p:spPr>
            <a:xfrm>
              <a:off x="3700596" y="881323"/>
              <a:ext cx="3893223" cy="230176"/>
            </a:xfrm>
            <a:prstGeom prst="rect">
              <a:avLst/>
            </a:prstGeom>
            <a:solidFill>
              <a:srgbClr val="D6E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2400"/>
            </a:p>
          </p:txBody>
        </p:sp>
      </p:grpSp>
    </p:spTree>
    <p:extLst>
      <p:ext uri="{BB962C8B-B14F-4D97-AF65-F5344CB8AC3E}">
        <p14:creationId xmlns:p14="http://schemas.microsoft.com/office/powerpoint/2010/main" val="131900704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21" descr="A person in a suit and tie&#10;&#10;Description automatically generated with medium confidence"/>
          <p:cNvPicPr preferRelativeResize="0"/>
          <p:nvPr/>
        </p:nvPicPr>
        <p:blipFill rotWithShape="1">
          <a:blip r:embed="rId3">
            <a:alphaModFix/>
          </a:blip>
          <a:srcRect/>
          <a:stretch/>
        </p:blipFill>
        <p:spPr>
          <a:xfrm>
            <a:off x="7849522" y="123981"/>
            <a:ext cx="1947953" cy="1956848"/>
          </a:xfrm>
          <a:prstGeom prst="rect">
            <a:avLst/>
          </a:prstGeom>
          <a:noFill/>
          <a:ln>
            <a:noFill/>
          </a:ln>
        </p:spPr>
      </p:pic>
      <p:sp>
        <p:nvSpPr>
          <p:cNvPr id="80" name="Google Shape;80;p21"/>
          <p:cNvSpPr txBox="1"/>
          <p:nvPr/>
        </p:nvSpPr>
        <p:spPr>
          <a:xfrm>
            <a:off x="8155006" y="2207267"/>
            <a:ext cx="3642858" cy="1074159"/>
          </a:xfrm>
          <a:prstGeom prst="rect">
            <a:avLst/>
          </a:prstGeom>
          <a:noFill/>
          <a:ln>
            <a:noFill/>
          </a:ln>
        </p:spPr>
        <p:txBody>
          <a:bodyPr spcFirstLastPara="1" wrap="square" lIns="78178" tIns="78178" rIns="78178" bIns="78178" anchor="t" anchorCtr="0">
            <a:spAutoFit/>
          </a:bodyPr>
          <a:lstStyle/>
          <a:p>
            <a:pPr algn="l" rtl="0"/>
            <a:r>
              <a:rPr lang="en" sz="2400" dirty="0"/>
              <a:t>Amjad Qaqish</a:t>
            </a:r>
            <a:endParaRPr sz="2400" dirty="0"/>
          </a:p>
          <a:p>
            <a:pPr algn="l" rtl="0"/>
            <a:r>
              <a:rPr lang="en-US" sz="2400" dirty="0" err="1"/>
              <a:t>Amjadqcpa@gmail.com</a:t>
            </a:r>
            <a:endParaRPr sz="2400" dirty="0"/>
          </a:p>
          <a:p>
            <a:pPr algn="l" rtl="0"/>
            <a:endParaRPr sz="1154" dirty="0"/>
          </a:p>
        </p:txBody>
      </p:sp>
      <p:sp>
        <p:nvSpPr>
          <p:cNvPr id="81" name="Google Shape;81;p21"/>
          <p:cNvSpPr txBox="1"/>
          <p:nvPr/>
        </p:nvSpPr>
        <p:spPr>
          <a:xfrm>
            <a:off x="394136" y="488732"/>
            <a:ext cx="8907517" cy="6251859"/>
          </a:xfrm>
          <a:prstGeom prst="rect">
            <a:avLst/>
          </a:prstGeom>
          <a:noFill/>
          <a:ln>
            <a:noFill/>
          </a:ln>
        </p:spPr>
        <p:txBody>
          <a:bodyPr spcFirstLastPara="1" wrap="square" lIns="78178" tIns="78178" rIns="78178" bIns="78178" anchor="t" anchorCtr="0">
            <a:spAutoFit/>
          </a:bodyPr>
          <a:lstStyle/>
          <a:p>
            <a:pPr algn="l" rtl="0"/>
            <a:r>
              <a:rPr lang="en" dirty="0"/>
              <a:t>2023 – Present – Crypto Exchange – Financial Investigative Unit (FIU)</a:t>
            </a:r>
          </a:p>
          <a:p>
            <a:pPr algn="l" rtl="0"/>
            <a:r>
              <a:rPr lang="en" dirty="0"/>
              <a:t>			            Director </a:t>
            </a:r>
          </a:p>
          <a:p>
            <a:pPr algn="l" rtl="0"/>
            <a:endParaRPr lang="en" dirty="0"/>
          </a:p>
          <a:p>
            <a:pPr algn="l" rtl="0"/>
            <a:r>
              <a:rPr lang="en" dirty="0"/>
              <a:t>2021 - 2023: Crypto Exchange Global Money Laundering Reporting Officer</a:t>
            </a:r>
            <a:endParaRPr dirty="0"/>
          </a:p>
          <a:p>
            <a:pPr algn="l" rtl="0"/>
            <a:r>
              <a:rPr lang="en" dirty="0"/>
              <a:t>		</a:t>
            </a:r>
            <a:r>
              <a:rPr lang="en" dirty="0">
                <a:solidFill>
                  <a:schemeClr val="dk1"/>
                </a:solidFill>
              </a:rPr>
              <a:t>                    &gt;Managing MLROs in over 20 countries</a:t>
            </a:r>
            <a:endParaRPr dirty="0"/>
          </a:p>
          <a:p>
            <a:pPr algn="l" rtl="0"/>
            <a:endParaRPr dirty="0"/>
          </a:p>
          <a:p>
            <a:pPr algn="l" rtl="0"/>
            <a:r>
              <a:rPr lang="en" dirty="0"/>
              <a:t>2021 - 2022: Crypto Exchange – Suspicious Activity Reporting Team Manager</a:t>
            </a:r>
            <a:endParaRPr dirty="0"/>
          </a:p>
          <a:p>
            <a:pPr algn="l" rtl="0"/>
            <a:endParaRPr dirty="0"/>
          </a:p>
          <a:p>
            <a:pPr algn="l" rtl="0"/>
            <a:r>
              <a:rPr lang="en" dirty="0"/>
              <a:t>1998 - 2021: Special Agent - US Department of Treasury</a:t>
            </a:r>
            <a:endParaRPr dirty="0"/>
          </a:p>
          <a:p>
            <a:pPr marL="781854"/>
            <a:r>
              <a:rPr lang="en" dirty="0"/>
              <a:t>   Internal Revenue Service (IRS) - Criminal Investigation</a:t>
            </a:r>
            <a:endParaRPr dirty="0"/>
          </a:p>
          <a:p>
            <a:pPr marL="781854"/>
            <a:r>
              <a:rPr lang="en" dirty="0"/>
              <a:t>      &gt;Tax Evasion and Money laundering Investigations</a:t>
            </a:r>
            <a:endParaRPr dirty="0"/>
          </a:p>
          <a:p>
            <a:pPr marL="781854"/>
            <a:r>
              <a:rPr lang="en" dirty="0"/>
              <a:t>      </a:t>
            </a:r>
            <a:r>
              <a:rPr lang="en" dirty="0">
                <a:solidFill>
                  <a:schemeClr val="dk1"/>
                </a:solidFill>
              </a:rPr>
              <a:t>&gt;SAR Task Force</a:t>
            </a:r>
            <a:endParaRPr dirty="0">
              <a:solidFill>
                <a:schemeClr val="dk1"/>
              </a:solidFill>
            </a:endParaRPr>
          </a:p>
          <a:p>
            <a:pPr marL="781854"/>
            <a:r>
              <a:rPr lang="en" dirty="0">
                <a:solidFill>
                  <a:schemeClr val="dk1"/>
                </a:solidFill>
              </a:rPr>
              <a:t>      &gt;Special Investigative Techniques (SIT) operative</a:t>
            </a:r>
            <a:endParaRPr dirty="0">
              <a:solidFill>
                <a:schemeClr val="dk1"/>
              </a:solidFill>
            </a:endParaRPr>
          </a:p>
          <a:p>
            <a:pPr marL="781854"/>
            <a:r>
              <a:rPr lang="en" dirty="0">
                <a:solidFill>
                  <a:schemeClr val="dk1"/>
                </a:solidFill>
              </a:rPr>
              <a:t>      &gt;Cyber Crimes Unit (Crypto Currency Investigations)</a:t>
            </a:r>
            <a:endParaRPr dirty="0">
              <a:solidFill>
                <a:schemeClr val="dk1"/>
              </a:solidFill>
            </a:endParaRPr>
          </a:p>
          <a:p>
            <a:pPr marL="781854"/>
            <a:r>
              <a:rPr lang="en" dirty="0">
                <a:solidFill>
                  <a:schemeClr val="dk1"/>
                </a:solidFill>
              </a:rPr>
              <a:t>      &gt;Computer Investigative Specialist </a:t>
            </a:r>
            <a:endParaRPr dirty="0">
              <a:solidFill>
                <a:schemeClr val="dk1"/>
              </a:solidFill>
            </a:endParaRPr>
          </a:p>
          <a:p>
            <a:pPr marL="781854"/>
            <a:endParaRPr dirty="0">
              <a:solidFill>
                <a:schemeClr val="dk1"/>
              </a:solidFill>
            </a:endParaRPr>
          </a:p>
          <a:p>
            <a:pPr algn="l" rtl="0"/>
            <a:r>
              <a:rPr lang="en" dirty="0">
                <a:solidFill>
                  <a:schemeClr val="dk1"/>
                </a:solidFill>
              </a:rPr>
              <a:t>1991 - 1998: Revenue Agent - IRS (Tax &amp; MSB audits) </a:t>
            </a:r>
            <a:endParaRPr dirty="0">
              <a:solidFill>
                <a:schemeClr val="dk1"/>
              </a:solidFill>
            </a:endParaRPr>
          </a:p>
          <a:p>
            <a:pPr algn="l" rtl="0"/>
            <a:endParaRPr dirty="0">
              <a:solidFill>
                <a:schemeClr val="dk1"/>
              </a:solidFill>
            </a:endParaRPr>
          </a:p>
          <a:p>
            <a:pPr algn="l" rtl="0"/>
            <a:r>
              <a:rPr lang="en" dirty="0">
                <a:solidFill>
                  <a:schemeClr val="dk1"/>
                </a:solidFill>
              </a:rPr>
              <a:t>Certified Public Accountant (CPA)</a:t>
            </a:r>
            <a:endParaRPr dirty="0">
              <a:solidFill>
                <a:schemeClr val="dk1"/>
              </a:solidFill>
            </a:endParaRPr>
          </a:p>
          <a:p>
            <a:pPr algn="l" rtl="0"/>
            <a:r>
              <a:rPr lang="en" dirty="0">
                <a:solidFill>
                  <a:schemeClr val="dk1"/>
                </a:solidFill>
              </a:rPr>
              <a:t>Certified Fraud Examiner (CFE)</a:t>
            </a:r>
            <a:endParaRPr dirty="0">
              <a:solidFill>
                <a:schemeClr val="dk1"/>
              </a:solidFill>
            </a:endParaRPr>
          </a:p>
          <a:p>
            <a:pPr algn="l" rtl="0"/>
            <a:r>
              <a:rPr lang="en" dirty="0">
                <a:solidFill>
                  <a:schemeClr val="dk1"/>
                </a:solidFill>
              </a:rPr>
              <a:t>Certified Anti-Money Laundering Specialist (CAMS)</a:t>
            </a:r>
            <a:endParaRPr dirty="0">
              <a:solidFill>
                <a:schemeClr val="dk1"/>
              </a:solidFill>
            </a:endParaRPr>
          </a:p>
          <a:p>
            <a:pPr algn="l" rtl="0">
              <a:buClr>
                <a:schemeClr val="dk1"/>
              </a:buClr>
              <a:buSzPts val="1100"/>
            </a:pPr>
            <a:r>
              <a:rPr lang="en" dirty="0">
                <a:solidFill>
                  <a:schemeClr val="dk1"/>
                </a:solidFill>
              </a:rPr>
              <a:t>Computing Technology Industry Association A+ certification</a:t>
            </a:r>
            <a:endParaRPr dirty="0">
              <a:solidFill>
                <a:schemeClr val="dk1"/>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0FF4A1-122C-15ED-E5FE-8956EC44798F}"/>
              </a:ext>
            </a:extLst>
          </p:cNvPr>
          <p:cNvSpPr>
            <a:spLocks noGrp="1"/>
          </p:cNvSpPr>
          <p:nvPr>
            <p:ph type="title"/>
          </p:nvPr>
        </p:nvSpPr>
        <p:spPr/>
        <p:txBody>
          <a:bodyPr/>
          <a:lstStyle/>
          <a:p>
            <a:r>
              <a:rPr lang="en-US" b="1" i="0" u="none" strike="noStrike" dirty="0">
                <a:solidFill>
                  <a:srgbClr val="222222"/>
                </a:solidFill>
                <a:effectLst/>
                <a:latin typeface="Calibri" panose="020F0502020204030204" pitchFamily="34" charset="0"/>
                <a:cs typeface="Calibri" panose="020F0502020204030204" pitchFamily="34" charset="0"/>
              </a:rPr>
              <a:t>Public Key versus Private Key</a:t>
            </a:r>
            <a:endParaRPr lang="en-US" b="1" dirty="0">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F728741D-46B2-418C-BB83-ABEED1BEA81B}"/>
              </a:ext>
            </a:extLst>
          </p:cNvPr>
          <p:cNvSpPr/>
          <p:nvPr/>
        </p:nvSpPr>
        <p:spPr>
          <a:xfrm>
            <a:off x="6111397" y="3286080"/>
            <a:ext cx="1240632" cy="914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Open Sans"/>
              <a:ea typeface="+mn-ea"/>
              <a:cs typeface="+mn-cs"/>
            </a:endParaRPr>
          </a:p>
        </p:txBody>
      </p:sp>
      <p:sp>
        <p:nvSpPr>
          <p:cNvPr id="17" name="Rectangle 16">
            <a:extLst>
              <a:ext uri="{FF2B5EF4-FFF2-40B4-BE49-F238E27FC236}">
                <a16:creationId xmlns:a16="http://schemas.microsoft.com/office/drawing/2014/main" id="{F4CE62D2-B98C-47B6-9613-1CED532FFF8B}"/>
              </a:ext>
            </a:extLst>
          </p:cNvPr>
          <p:cNvSpPr/>
          <p:nvPr/>
        </p:nvSpPr>
        <p:spPr>
          <a:xfrm>
            <a:off x="521037" y="2060185"/>
            <a:ext cx="5232017" cy="4333998"/>
          </a:xfrm>
          <a:prstGeom prst="rect">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mn-ea"/>
              <a:cs typeface="+mn-cs"/>
            </a:endParaRPr>
          </a:p>
        </p:txBody>
      </p:sp>
      <p:sp>
        <p:nvSpPr>
          <p:cNvPr id="18" name="TextBox 17">
            <a:extLst>
              <a:ext uri="{FF2B5EF4-FFF2-40B4-BE49-F238E27FC236}">
                <a16:creationId xmlns:a16="http://schemas.microsoft.com/office/drawing/2014/main" id="{B530096A-62F7-498B-ABAB-6F9DE7FF7CD8}"/>
              </a:ext>
            </a:extLst>
          </p:cNvPr>
          <p:cNvSpPr txBox="1"/>
          <p:nvPr/>
        </p:nvSpPr>
        <p:spPr>
          <a:xfrm>
            <a:off x="2085486" y="1924761"/>
            <a:ext cx="2103120" cy="338554"/>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all" spc="0" normalizeH="0" baseline="0" noProof="0" dirty="0">
                <a:ln>
                  <a:noFill/>
                </a:ln>
                <a:solidFill>
                  <a:prstClr val="black"/>
                </a:solidFill>
                <a:effectLst/>
                <a:uLnTx/>
                <a:uFillTx/>
                <a:latin typeface="Open Sans"/>
                <a:ea typeface="+mn-ea"/>
                <a:cs typeface="+mn-cs"/>
              </a:rPr>
              <a:t>Public Key</a:t>
            </a:r>
          </a:p>
        </p:txBody>
      </p:sp>
      <p:sp>
        <p:nvSpPr>
          <p:cNvPr id="19" name="Rectangle 18">
            <a:extLst>
              <a:ext uri="{FF2B5EF4-FFF2-40B4-BE49-F238E27FC236}">
                <a16:creationId xmlns:a16="http://schemas.microsoft.com/office/drawing/2014/main" id="{84E11293-D050-42D9-9BEB-FF123A50EED4}"/>
              </a:ext>
            </a:extLst>
          </p:cNvPr>
          <p:cNvSpPr/>
          <p:nvPr/>
        </p:nvSpPr>
        <p:spPr>
          <a:xfrm>
            <a:off x="657335" y="2263315"/>
            <a:ext cx="1240632" cy="914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20" name="Rectangle 19">
            <a:extLst>
              <a:ext uri="{FF2B5EF4-FFF2-40B4-BE49-F238E27FC236}">
                <a16:creationId xmlns:a16="http://schemas.microsoft.com/office/drawing/2014/main" id="{4BA98BE8-7396-47B0-9DE4-84F9B16583A7}"/>
              </a:ext>
            </a:extLst>
          </p:cNvPr>
          <p:cNvSpPr/>
          <p:nvPr/>
        </p:nvSpPr>
        <p:spPr>
          <a:xfrm>
            <a:off x="1993495" y="2263315"/>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AKA “Address” – can be compared to a Bank Account Number or a home mailbox. </a:t>
            </a:r>
            <a:r>
              <a:rPr lang="en-US" sz="1400" i="1" dirty="0">
                <a:solidFill>
                  <a:prstClr val="black"/>
                </a:solidFill>
                <a:latin typeface="Open Sans"/>
              </a:rPr>
              <a:t>BTC addresses begin with a 1, 3, or bc1.</a:t>
            </a: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22" name="Rectangle 21">
            <a:extLst>
              <a:ext uri="{FF2B5EF4-FFF2-40B4-BE49-F238E27FC236}">
                <a16:creationId xmlns:a16="http://schemas.microsoft.com/office/drawing/2014/main" id="{16FD5630-E145-4158-88BE-319BDE7C8221}"/>
              </a:ext>
            </a:extLst>
          </p:cNvPr>
          <p:cNvSpPr/>
          <p:nvPr/>
        </p:nvSpPr>
        <p:spPr>
          <a:xfrm>
            <a:off x="657335" y="3286080"/>
            <a:ext cx="1240632" cy="914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Open Sans"/>
              <a:ea typeface="+mn-ea"/>
              <a:cs typeface="+mn-cs"/>
            </a:endParaRPr>
          </a:p>
        </p:txBody>
      </p:sp>
      <p:sp>
        <p:nvSpPr>
          <p:cNvPr id="23" name="Rectangle 22">
            <a:extLst>
              <a:ext uri="{FF2B5EF4-FFF2-40B4-BE49-F238E27FC236}">
                <a16:creationId xmlns:a16="http://schemas.microsoft.com/office/drawing/2014/main" id="{D42246C7-910B-46AA-AAE9-059933DC1206}"/>
              </a:ext>
            </a:extLst>
          </p:cNvPr>
          <p:cNvSpPr/>
          <p:nvPr/>
        </p:nvSpPr>
        <p:spPr>
          <a:xfrm>
            <a:off x="1993495" y="3286080"/>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Public Keys are mathematical derivatives of the private key, which can be used to generate as many public keys as desired.</a:t>
            </a:r>
          </a:p>
        </p:txBody>
      </p:sp>
      <p:sp>
        <p:nvSpPr>
          <p:cNvPr id="25" name="Rectangle 24">
            <a:extLst>
              <a:ext uri="{FF2B5EF4-FFF2-40B4-BE49-F238E27FC236}">
                <a16:creationId xmlns:a16="http://schemas.microsoft.com/office/drawing/2014/main" id="{0B3793F8-4FDE-4F25-B712-B35BA375A40B}"/>
              </a:ext>
            </a:extLst>
          </p:cNvPr>
          <p:cNvSpPr/>
          <p:nvPr/>
        </p:nvSpPr>
        <p:spPr>
          <a:xfrm>
            <a:off x="657335" y="4308845"/>
            <a:ext cx="1240632" cy="914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26" name="Rectangle 25">
            <a:extLst>
              <a:ext uri="{FF2B5EF4-FFF2-40B4-BE49-F238E27FC236}">
                <a16:creationId xmlns:a16="http://schemas.microsoft.com/office/drawing/2014/main" id="{7BB17FAD-8460-41F6-8183-BD00467B4C07}"/>
              </a:ext>
            </a:extLst>
          </p:cNvPr>
          <p:cNvSpPr/>
          <p:nvPr/>
        </p:nvSpPr>
        <p:spPr>
          <a:xfrm>
            <a:off x="1993495" y="4308845"/>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Paired with a Private Key, the </a:t>
            </a:r>
            <a:r>
              <a:rPr lang="en-US" sz="1400" i="1" dirty="0">
                <a:solidFill>
                  <a:prstClr val="black"/>
                </a:solidFill>
                <a:latin typeface="Open Sans"/>
              </a:rPr>
              <a:t>Public Key is </a:t>
            </a:r>
            <a:r>
              <a:rPr kumimoji="0" lang="en-US" sz="1400" b="0" i="1" u="none" strike="noStrike" kern="1200" cap="none" spc="0" normalizeH="0" baseline="0" noProof="0" dirty="0">
                <a:ln>
                  <a:noFill/>
                </a:ln>
                <a:solidFill>
                  <a:prstClr val="black"/>
                </a:solidFill>
                <a:effectLst/>
                <a:uLnTx/>
                <a:uFillTx/>
                <a:latin typeface="Open Sans"/>
                <a:ea typeface="+mn-ea"/>
                <a:cs typeface="+mn-cs"/>
              </a:rPr>
              <a:t>used to send funds from one address to another.  </a:t>
            </a:r>
          </a:p>
        </p:txBody>
      </p:sp>
      <p:sp>
        <p:nvSpPr>
          <p:cNvPr id="28" name="Rectangle 27">
            <a:extLst>
              <a:ext uri="{FF2B5EF4-FFF2-40B4-BE49-F238E27FC236}">
                <a16:creationId xmlns:a16="http://schemas.microsoft.com/office/drawing/2014/main" id="{A6EBE557-5B64-490F-B80E-4DE35852D469}"/>
              </a:ext>
            </a:extLst>
          </p:cNvPr>
          <p:cNvSpPr/>
          <p:nvPr/>
        </p:nvSpPr>
        <p:spPr>
          <a:xfrm>
            <a:off x="5975906" y="2061339"/>
            <a:ext cx="5232017" cy="4332844"/>
          </a:xfrm>
          <a:prstGeom prst="rect">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mn-ea"/>
              <a:cs typeface="+mn-cs"/>
            </a:endParaRPr>
          </a:p>
        </p:txBody>
      </p:sp>
      <p:sp>
        <p:nvSpPr>
          <p:cNvPr id="41" name="TextBox 40">
            <a:extLst>
              <a:ext uri="{FF2B5EF4-FFF2-40B4-BE49-F238E27FC236}">
                <a16:creationId xmlns:a16="http://schemas.microsoft.com/office/drawing/2014/main" id="{631C9A15-6DDA-4FD1-92A4-6F42F8F238E3}"/>
              </a:ext>
            </a:extLst>
          </p:cNvPr>
          <p:cNvSpPr txBox="1"/>
          <p:nvPr/>
        </p:nvSpPr>
        <p:spPr>
          <a:xfrm>
            <a:off x="7586655" y="1924761"/>
            <a:ext cx="2103120" cy="338554"/>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all" spc="0" normalizeH="0" baseline="0" noProof="0" dirty="0">
                <a:ln>
                  <a:noFill/>
                </a:ln>
                <a:solidFill>
                  <a:prstClr val="black"/>
                </a:solidFill>
                <a:effectLst/>
                <a:uLnTx/>
                <a:uFillTx/>
                <a:latin typeface="Open Sans"/>
                <a:ea typeface="+mn-ea"/>
                <a:cs typeface="+mn-cs"/>
              </a:rPr>
              <a:t>Private Key</a:t>
            </a:r>
          </a:p>
        </p:txBody>
      </p:sp>
      <p:sp>
        <p:nvSpPr>
          <p:cNvPr id="42" name="Rectangle 41">
            <a:extLst>
              <a:ext uri="{FF2B5EF4-FFF2-40B4-BE49-F238E27FC236}">
                <a16:creationId xmlns:a16="http://schemas.microsoft.com/office/drawing/2014/main" id="{91D9D47C-BB12-4B83-88ED-1642C74C0B2B}"/>
              </a:ext>
            </a:extLst>
          </p:cNvPr>
          <p:cNvSpPr/>
          <p:nvPr/>
        </p:nvSpPr>
        <p:spPr>
          <a:xfrm>
            <a:off x="6112204" y="4344004"/>
            <a:ext cx="1240632" cy="914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43" name="Rectangle 42">
            <a:extLst>
              <a:ext uri="{FF2B5EF4-FFF2-40B4-BE49-F238E27FC236}">
                <a16:creationId xmlns:a16="http://schemas.microsoft.com/office/drawing/2014/main" id="{A51C0F09-824B-4E43-B598-79D9373E827C}"/>
              </a:ext>
            </a:extLst>
          </p:cNvPr>
          <p:cNvSpPr/>
          <p:nvPr/>
        </p:nvSpPr>
        <p:spPr>
          <a:xfrm>
            <a:off x="7448364" y="4344004"/>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lang="en-US" sz="1400" i="1" dirty="0">
                <a:solidFill>
                  <a:prstClr val="black"/>
                </a:solidFill>
                <a:latin typeface="Open Sans"/>
              </a:rPr>
              <a:t>Seed phrases store the Private Keys for a wallet in mnemonic form. Lost keys or phrases cannot be recovered.</a:t>
            </a: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45" name="Rectangle 44">
            <a:extLst>
              <a:ext uri="{FF2B5EF4-FFF2-40B4-BE49-F238E27FC236}">
                <a16:creationId xmlns:a16="http://schemas.microsoft.com/office/drawing/2014/main" id="{9443CA0D-156D-4C70-AC05-BDBA55EFBAC8}"/>
              </a:ext>
            </a:extLst>
          </p:cNvPr>
          <p:cNvSpPr/>
          <p:nvPr/>
        </p:nvSpPr>
        <p:spPr>
          <a:xfrm>
            <a:off x="6112204" y="5366769"/>
            <a:ext cx="1240632" cy="914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46" name="Rectangle 45">
            <a:extLst>
              <a:ext uri="{FF2B5EF4-FFF2-40B4-BE49-F238E27FC236}">
                <a16:creationId xmlns:a16="http://schemas.microsoft.com/office/drawing/2014/main" id="{0D26FBF3-B546-4F87-BCE6-807D4DBC7317}"/>
              </a:ext>
            </a:extLst>
          </p:cNvPr>
          <p:cNvSpPr/>
          <p:nvPr/>
        </p:nvSpPr>
        <p:spPr>
          <a:xfrm>
            <a:off x="7448364" y="5366769"/>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Can be a variety of alphanumeric formats: WIF, Compressed WIF, </a:t>
            </a:r>
            <a:r>
              <a:rPr kumimoji="0" lang="en-US" sz="1400" b="0" i="1" u="none" strike="noStrike" kern="1200" cap="none" spc="0" normalizeH="0" baseline="0" noProof="0" dirty="0" err="1">
                <a:ln>
                  <a:noFill/>
                </a:ln>
                <a:solidFill>
                  <a:prstClr val="black"/>
                </a:solidFill>
                <a:effectLst/>
                <a:uLnTx/>
                <a:uFillTx/>
                <a:latin typeface="Open Sans"/>
                <a:ea typeface="+mn-ea"/>
                <a:cs typeface="+mn-cs"/>
              </a:rPr>
              <a:t>Hexidecimal</a:t>
            </a:r>
            <a:r>
              <a:rPr kumimoji="0" lang="en-US" sz="1400" b="0" i="1" u="none" strike="noStrike" kern="1200" cap="none" spc="0" normalizeH="0" baseline="0" noProof="0" dirty="0">
                <a:ln>
                  <a:noFill/>
                </a:ln>
                <a:solidFill>
                  <a:prstClr val="black"/>
                </a:solidFill>
                <a:effectLst/>
                <a:uLnTx/>
                <a:uFillTx/>
                <a:latin typeface="Open Sans"/>
                <a:ea typeface="+mn-ea"/>
                <a:cs typeface="+mn-cs"/>
              </a:rPr>
              <a:t>, </a:t>
            </a:r>
            <a:r>
              <a:rPr lang="en-US" sz="1400" i="1" dirty="0">
                <a:solidFill>
                  <a:prstClr val="black"/>
                </a:solidFill>
                <a:latin typeface="Open Sans"/>
              </a:rPr>
              <a:t>Mini, or Base64.</a:t>
            </a: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48" name="Rectangle 47">
            <a:extLst>
              <a:ext uri="{FF2B5EF4-FFF2-40B4-BE49-F238E27FC236}">
                <a16:creationId xmlns:a16="http://schemas.microsoft.com/office/drawing/2014/main" id="{40B8ED7E-15CE-4BA0-BF92-F8FF7F7ED9BA}"/>
              </a:ext>
            </a:extLst>
          </p:cNvPr>
          <p:cNvSpPr/>
          <p:nvPr/>
        </p:nvSpPr>
        <p:spPr>
          <a:xfrm>
            <a:off x="657335" y="5365116"/>
            <a:ext cx="1240632" cy="9144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49" name="Rectangle 48">
            <a:extLst>
              <a:ext uri="{FF2B5EF4-FFF2-40B4-BE49-F238E27FC236}">
                <a16:creationId xmlns:a16="http://schemas.microsoft.com/office/drawing/2014/main" id="{27E762B1-3048-4DBE-8C05-0F9EE0616784}"/>
              </a:ext>
            </a:extLst>
          </p:cNvPr>
          <p:cNvSpPr/>
          <p:nvPr/>
        </p:nvSpPr>
        <p:spPr>
          <a:xfrm>
            <a:off x="1993495" y="5365116"/>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Public Keys can be used by the recipient and all other users on the network to verify transactions.</a:t>
            </a:r>
          </a:p>
        </p:txBody>
      </p:sp>
      <p:sp>
        <p:nvSpPr>
          <p:cNvPr id="52" name="Rectangle 51">
            <a:extLst>
              <a:ext uri="{FF2B5EF4-FFF2-40B4-BE49-F238E27FC236}">
                <a16:creationId xmlns:a16="http://schemas.microsoft.com/office/drawing/2014/main" id="{BEA41618-BF18-4BDE-9CD1-DC7F260E29CA}"/>
              </a:ext>
            </a:extLst>
          </p:cNvPr>
          <p:cNvSpPr/>
          <p:nvPr/>
        </p:nvSpPr>
        <p:spPr>
          <a:xfrm>
            <a:off x="6112204" y="2263315"/>
            <a:ext cx="1240632" cy="9144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b"/>
          <a:lstStyle/>
          <a:p>
            <a:pPr marL="0" marR="0" lvl="0" indent="-368300" algn="l" defTabSz="684213" rtl="0" eaLnBrk="1" fontAlgn="base" latinLnBrk="0" hangingPunct="1">
              <a:lnSpc>
                <a:spcPct val="100000"/>
              </a:lnSpc>
              <a:spcBef>
                <a:spcPct val="2000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Open Sans"/>
              <a:ea typeface="+mn-ea"/>
              <a:cs typeface="Arial" pitchFamily="34" charset="0"/>
            </a:endParaRPr>
          </a:p>
        </p:txBody>
      </p:sp>
      <p:sp>
        <p:nvSpPr>
          <p:cNvPr id="53" name="Rectangle 52">
            <a:extLst>
              <a:ext uri="{FF2B5EF4-FFF2-40B4-BE49-F238E27FC236}">
                <a16:creationId xmlns:a16="http://schemas.microsoft.com/office/drawing/2014/main" id="{3EAB2F21-6E8A-426B-8D61-C22EC205897A}"/>
              </a:ext>
            </a:extLst>
          </p:cNvPr>
          <p:cNvSpPr/>
          <p:nvPr/>
        </p:nvSpPr>
        <p:spPr>
          <a:xfrm>
            <a:off x="7448364" y="2263315"/>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Cannot be reverse-engineer from the Public Key and should be kept confidential. Revealing the private key gives up control of the wallet. </a:t>
            </a:r>
          </a:p>
        </p:txBody>
      </p:sp>
      <p:sp>
        <p:nvSpPr>
          <p:cNvPr id="55" name="Rectangle 54">
            <a:extLst>
              <a:ext uri="{FF2B5EF4-FFF2-40B4-BE49-F238E27FC236}">
                <a16:creationId xmlns:a16="http://schemas.microsoft.com/office/drawing/2014/main" id="{F7FF6505-CC3A-4894-B040-1E5B7ACA982E}"/>
              </a:ext>
            </a:extLst>
          </p:cNvPr>
          <p:cNvSpPr/>
          <p:nvPr/>
        </p:nvSpPr>
        <p:spPr>
          <a:xfrm>
            <a:off x="7447557" y="3286080"/>
            <a:ext cx="3623662" cy="914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r>
              <a:rPr kumimoji="0" lang="en-US" sz="1400" b="0" i="1" u="none" strike="noStrike" kern="1200" cap="none" spc="0" normalizeH="0" baseline="0" noProof="0" dirty="0">
                <a:ln>
                  <a:noFill/>
                </a:ln>
                <a:solidFill>
                  <a:prstClr val="black"/>
                </a:solidFill>
                <a:effectLst/>
                <a:uLnTx/>
                <a:uFillTx/>
                <a:latin typeface="Open Sans"/>
                <a:ea typeface="+mn-ea"/>
                <a:cs typeface="+mn-cs"/>
              </a:rPr>
              <a:t>Transactions are digitally “signed” by the sender’s private key when executed.</a:t>
            </a:r>
          </a:p>
        </p:txBody>
      </p:sp>
      <p:grpSp>
        <p:nvGrpSpPr>
          <p:cNvPr id="57" name="Group 56">
            <a:extLst>
              <a:ext uri="{FF2B5EF4-FFF2-40B4-BE49-F238E27FC236}">
                <a16:creationId xmlns:a16="http://schemas.microsoft.com/office/drawing/2014/main" id="{6F1BCBE3-0EF8-44B7-91B8-2077B8CC0E7B}"/>
              </a:ext>
            </a:extLst>
          </p:cNvPr>
          <p:cNvGrpSpPr>
            <a:grpSpLocks noChangeAspect="1"/>
          </p:cNvGrpSpPr>
          <p:nvPr/>
        </p:nvGrpSpPr>
        <p:grpSpPr>
          <a:xfrm>
            <a:off x="813364" y="3422892"/>
            <a:ext cx="929028" cy="651968"/>
            <a:chOff x="5751513" y="731838"/>
            <a:chExt cx="1341438" cy="941388"/>
          </a:xfrm>
          <a:solidFill>
            <a:srgbClr val="006600"/>
          </a:solidFill>
        </p:grpSpPr>
        <p:sp>
          <p:nvSpPr>
            <p:cNvPr id="58" name="Freeform 30">
              <a:extLst>
                <a:ext uri="{FF2B5EF4-FFF2-40B4-BE49-F238E27FC236}">
                  <a16:creationId xmlns:a16="http://schemas.microsoft.com/office/drawing/2014/main" id="{347DE8BF-8EF4-4AF2-8A50-F6CED6C3C9D3}"/>
                </a:ext>
              </a:extLst>
            </p:cNvPr>
            <p:cNvSpPr>
              <a:spLocks/>
            </p:cNvSpPr>
            <p:nvPr/>
          </p:nvSpPr>
          <p:spPr bwMode="auto">
            <a:xfrm>
              <a:off x="5751513" y="1639888"/>
              <a:ext cx="1341438" cy="33338"/>
            </a:xfrm>
            <a:custGeom>
              <a:avLst/>
              <a:gdLst>
                <a:gd name="T0" fmla="*/ 0 w 580"/>
                <a:gd name="T1" fmla="*/ 0 h 14"/>
                <a:gd name="T2" fmla="*/ 580 w 580"/>
                <a:gd name="T3" fmla="*/ 0 h 14"/>
                <a:gd name="T4" fmla="*/ 545 w 580"/>
                <a:gd name="T5" fmla="*/ 14 h 14"/>
                <a:gd name="T6" fmla="*/ 377 w 580"/>
                <a:gd name="T7" fmla="*/ 14 h 14"/>
                <a:gd name="T8" fmla="*/ 203 w 580"/>
                <a:gd name="T9" fmla="*/ 14 h 14"/>
                <a:gd name="T10" fmla="*/ 36 w 580"/>
                <a:gd name="T11" fmla="*/ 14 h 14"/>
                <a:gd name="T12" fmla="*/ 0 w 58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580" h="14">
                  <a:moveTo>
                    <a:pt x="0" y="0"/>
                  </a:moveTo>
                  <a:cubicBezTo>
                    <a:pt x="580" y="0"/>
                    <a:pt x="580" y="0"/>
                    <a:pt x="580" y="0"/>
                  </a:cubicBezTo>
                  <a:cubicBezTo>
                    <a:pt x="579" y="6"/>
                    <a:pt x="571" y="14"/>
                    <a:pt x="545" y="14"/>
                  </a:cubicBezTo>
                  <a:cubicBezTo>
                    <a:pt x="502" y="14"/>
                    <a:pt x="377" y="14"/>
                    <a:pt x="377" y="14"/>
                  </a:cubicBezTo>
                  <a:cubicBezTo>
                    <a:pt x="203" y="14"/>
                    <a:pt x="203" y="14"/>
                    <a:pt x="203" y="14"/>
                  </a:cubicBezTo>
                  <a:cubicBezTo>
                    <a:pt x="203" y="14"/>
                    <a:pt x="78" y="14"/>
                    <a:pt x="36" y="14"/>
                  </a:cubicBezTo>
                  <a:cubicBezTo>
                    <a:pt x="9" y="14"/>
                    <a:pt x="2"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31">
              <a:extLst>
                <a:ext uri="{FF2B5EF4-FFF2-40B4-BE49-F238E27FC236}">
                  <a16:creationId xmlns:a16="http://schemas.microsoft.com/office/drawing/2014/main" id="{8C891A82-564A-47DE-BCA8-5B6858B5144B}"/>
                </a:ext>
              </a:extLst>
            </p:cNvPr>
            <p:cNvSpPr>
              <a:spLocks/>
            </p:cNvSpPr>
            <p:nvPr/>
          </p:nvSpPr>
          <p:spPr bwMode="auto">
            <a:xfrm>
              <a:off x="5754688" y="1582738"/>
              <a:ext cx="1335088" cy="41275"/>
            </a:xfrm>
            <a:custGeom>
              <a:avLst/>
              <a:gdLst>
                <a:gd name="T0" fmla="*/ 841 w 841"/>
                <a:gd name="T1" fmla="*/ 26 h 26"/>
                <a:gd name="T2" fmla="*/ 0 w 841"/>
                <a:gd name="T3" fmla="*/ 26 h 26"/>
                <a:gd name="T4" fmla="*/ 60 w 841"/>
                <a:gd name="T5" fmla="*/ 0 h 26"/>
                <a:gd name="T6" fmla="*/ 420 w 841"/>
                <a:gd name="T7" fmla="*/ 0 h 26"/>
                <a:gd name="T8" fmla="*/ 421 w 841"/>
                <a:gd name="T9" fmla="*/ 0 h 26"/>
                <a:gd name="T10" fmla="*/ 781 w 841"/>
                <a:gd name="T11" fmla="*/ 0 h 26"/>
                <a:gd name="T12" fmla="*/ 841 w 841"/>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41" h="26">
                  <a:moveTo>
                    <a:pt x="841" y="26"/>
                  </a:moveTo>
                  <a:lnTo>
                    <a:pt x="0" y="26"/>
                  </a:lnTo>
                  <a:lnTo>
                    <a:pt x="60" y="0"/>
                  </a:lnTo>
                  <a:lnTo>
                    <a:pt x="420" y="0"/>
                  </a:lnTo>
                  <a:lnTo>
                    <a:pt x="421" y="0"/>
                  </a:lnTo>
                  <a:lnTo>
                    <a:pt x="781" y="0"/>
                  </a:lnTo>
                  <a:lnTo>
                    <a:pt x="841"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32">
              <a:extLst>
                <a:ext uri="{FF2B5EF4-FFF2-40B4-BE49-F238E27FC236}">
                  <a16:creationId xmlns:a16="http://schemas.microsoft.com/office/drawing/2014/main" id="{1F4F8A8E-88AF-4036-AB1A-AC8CD5DC16B4}"/>
                </a:ext>
              </a:extLst>
            </p:cNvPr>
            <p:cNvSpPr>
              <a:spLocks noEditPoints="1"/>
            </p:cNvSpPr>
            <p:nvPr/>
          </p:nvSpPr>
          <p:spPr bwMode="auto">
            <a:xfrm>
              <a:off x="5865813" y="731838"/>
              <a:ext cx="1108075" cy="822325"/>
            </a:xfrm>
            <a:custGeom>
              <a:avLst/>
              <a:gdLst>
                <a:gd name="T0" fmla="*/ 479 w 479"/>
                <a:gd name="T1" fmla="*/ 14 h 355"/>
                <a:gd name="T2" fmla="*/ 479 w 479"/>
                <a:gd name="T3" fmla="*/ 341 h 355"/>
                <a:gd name="T4" fmla="*/ 465 w 479"/>
                <a:gd name="T5" fmla="*/ 355 h 355"/>
                <a:gd name="T6" fmla="*/ 14 w 479"/>
                <a:gd name="T7" fmla="*/ 355 h 355"/>
                <a:gd name="T8" fmla="*/ 0 w 479"/>
                <a:gd name="T9" fmla="*/ 341 h 355"/>
                <a:gd name="T10" fmla="*/ 0 w 479"/>
                <a:gd name="T11" fmla="*/ 14 h 355"/>
                <a:gd name="T12" fmla="*/ 14 w 479"/>
                <a:gd name="T13" fmla="*/ 0 h 355"/>
                <a:gd name="T14" fmla="*/ 465 w 479"/>
                <a:gd name="T15" fmla="*/ 0 h 355"/>
                <a:gd name="T16" fmla="*/ 479 w 479"/>
                <a:gd name="T17" fmla="*/ 14 h 355"/>
                <a:gd name="T18" fmla="*/ 464 w 479"/>
                <a:gd name="T19" fmla="*/ 290 h 355"/>
                <a:gd name="T20" fmla="*/ 464 w 479"/>
                <a:gd name="T21" fmla="*/ 25 h 355"/>
                <a:gd name="T22" fmla="*/ 451 w 479"/>
                <a:gd name="T23" fmla="*/ 14 h 355"/>
                <a:gd name="T24" fmla="*/ 28 w 479"/>
                <a:gd name="T25" fmla="*/ 14 h 355"/>
                <a:gd name="T26" fmla="*/ 15 w 479"/>
                <a:gd name="T27" fmla="*/ 25 h 355"/>
                <a:gd name="T28" fmla="*/ 15 w 479"/>
                <a:gd name="T29" fmla="*/ 290 h 355"/>
                <a:gd name="T30" fmla="*/ 28 w 479"/>
                <a:gd name="T31" fmla="*/ 302 h 355"/>
                <a:gd name="T32" fmla="*/ 451 w 479"/>
                <a:gd name="T33" fmla="*/ 302 h 355"/>
                <a:gd name="T34" fmla="*/ 464 w 479"/>
                <a:gd name="T35" fmla="*/ 290 h 355"/>
                <a:gd name="T36" fmla="*/ 256 w 479"/>
                <a:gd name="T37" fmla="*/ 328 h 355"/>
                <a:gd name="T38" fmla="*/ 240 w 479"/>
                <a:gd name="T39" fmla="*/ 312 h 355"/>
                <a:gd name="T40" fmla="*/ 224 w 479"/>
                <a:gd name="T41" fmla="*/ 328 h 355"/>
                <a:gd name="T42" fmla="*/ 240 w 479"/>
                <a:gd name="T43" fmla="*/ 344 h 355"/>
                <a:gd name="T44" fmla="*/ 256 w 479"/>
                <a:gd name="T45" fmla="*/ 32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355">
                  <a:moveTo>
                    <a:pt x="479" y="14"/>
                  </a:moveTo>
                  <a:cubicBezTo>
                    <a:pt x="479" y="341"/>
                    <a:pt x="479" y="341"/>
                    <a:pt x="479" y="341"/>
                  </a:cubicBezTo>
                  <a:cubicBezTo>
                    <a:pt x="479" y="349"/>
                    <a:pt x="473" y="355"/>
                    <a:pt x="465" y="355"/>
                  </a:cubicBezTo>
                  <a:cubicBezTo>
                    <a:pt x="14" y="355"/>
                    <a:pt x="14" y="355"/>
                    <a:pt x="14" y="355"/>
                  </a:cubicBezTo>
                  <a:cubicBezTo>
                    <a:pt x="7" y="355"/>
                    <a:pt x="0" y="349"/>
                    <a:pt x="0" y="341"/>
                  </a:cubicBezTo>
                  <a:cubicBezTo>
                    <a:pt x="0" y="14"/>
                    <a:pt x="0" y="14"/>
                    <a:pt x="0" y="14"/>
                  </a:cubicBezTo>
                  <a:cubicBezTo>
                    <a:pt x="0" y="6"/>
                    <a:pt x="7" y="0"/>
                    <a:pt x="14" y="0"/>
                  </a:cubicBezTo>
                  <a:cubicBezTo>
                    <a:pt x="465" y="0"/>
                    <a:pt x="465" y="0"/>
                    <a:pt x="465" y="0"/>
                  </a:cubicBezTo>
                  <a:cubicBezTo>
                    <a:pt x="473" y="0"/>
                    <a:pt x="479" y="6"/>
                    <a:pt x="479" y="14"/>
                  </a:cubicBezTo>
                  <a:close/>
                  <a:moveTo>
                    <a:pt x="464" y="290"/>
                  </a:moveTo>
                  <a:cubicBezTo>
                    <a:pt x="464" y="25"/>
                    <a:pt x="464" y="25"/>
                    <a:pt x="464" y="25"/>
                  </a:cubicBezTo>
                  <a:cubicBezTo>
                    <a:pt x="464" y="19"/>
                    <a:pt x="459" y="14"/>
                    <a:pt x="451" y="14"/>
                  </a:cubicBezTo>
                  <a:cubicBezTo>
                    <a:pt x="28" y="14"/>
                    <a:pt x="28" y="14"/>
                    <a:pt x="28" y="14"/>
                  </a:cubicBezTo>
                  <a:cubicBezTo>
                    <a:pt x="21" y="14"/>
                    <a:pt x="15" y="19"/>
                    <a:pt x="15" y="25"/>
                  </a:cubicBezTo>
                  <a:cubicBezTo>
                    <a:pt x="15" y="290"/>
                    <a:pt x="15" y="290"/>
                    <a:pt x="15" y="290"/>
                  </a:cubicBezTo>
                  <a:cubicBezTo>
                    <a:pt x="15" y="297"/>
                    <a:pt x="21" y="302"/>
                    <a:pt x="28" y="302"/>
                  </a:cubicBezTo>
                  <a:cubicBezTo>
                    <a:pt x="451" y="302"/>
                    <a:pt x="451" y="302"/>
                    <a:pt x="451" y="302"/>
                  </a:cubicBezTo>
                  <a:cubicBezTo>
                    <a:pt x="459" y="302"/>
                    <a:pt x="464" y="297"/>
                    <a:pt x="464" y="290"/>
                  </a:cubicBezTo>
                  <a:close/>
                  <a:moveTo>
                    <a:pt x="256" y="328"/>
                  </a:moveTo>
                  <a:cubicBezTo>
                    <a:pt x="256" y="319"/>
                    <a:pt x="249" y="312"/>
                    <a:pt x="240" y="312"/>
                  </a:cubicBezTo>
                  <a:cubicBezTo>
                    <a:pt x="231" y="312"/>
                    <a:pt x="224" y="319"/>
                    <a:pt x="224" y="328"/>
                  </a:cubicBezTo>
                  <a:cubicBezTo>
                    <a:pt x="224" y="337"/>
                    <a:pt x="231" y="344"/>
                    <a:pt x="240" y="344"/>
                  </a:cubicBezTo>
                  <a:cubicBezTo>
                    <a:pt x="249" y="344"/>
                    <a:pt x="256" y="337"/>
                    <a:pt x="256" y="3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33">
              <a:extLst>
                <a:ext uri="{FF2B5EF4-FFF2-40B4-BE49-F238E27FC236}">
                  <a16:creationId xmlns:a16="http://schemas.microsoft.com/office/drawing/2014/main" id="{90D918A4-E5E8-4E00-8DCD-C7410D6D5592}"/>
                </a:ext>
              </a:extLst>
            </p:cNvPr>
            <p:cNvSpPr>
              <a:spLocks/>
            </p:cNvSpPr>
            <p:nvPr/>
          </p:nvSpPr>
          <p:spPr bwMode="auto">
            <a:xfrm>
              <a:off x="6784976" y="1143000"/>
              <a:ext cx="41275" cy="136525"/>
            </a:xfrm>
            <a:custGeom>
              <a:avLst/>
              <a:gdLst>
                <a:gd name="T0" fmla="*/ 18 w 18"/>
                <a:gd name="T1" fmla="*/ 9 h 59"/>
                <a:gd name="T2" fmla="*/ 18 w 18"/>
                <a:gd name="T3" fmla="*/ 50 h 59"/>
                <a:gd name="T4" fmla="*/ 11 w 18"/>
                <a:gd name="T5" fmla="*/ 59 h 59"/>
                <a:gd name="T6" fmla="*/ 7 w 18"/>
                <a:gd name="T7" fmla="*/ 59 h 59"/>
                <a:gd name="T8" fmla="*/ 0 w 18"/>
                <a:gd name="T9" fmla="*/ 50 h 59"/>
                <a:gd name="T10" fmla="*/ 0 w 18"/>
                <a:gd name="T11" fmla="*/ 9 h 59"/>
                <a:gd name="T12" fmla="*/ 7 w 18"/>
                <a:gd name="T13" fmla="*/ 0 h 59"/>
                <a:gd name="T14" fmla="*/ 11 w 18"/>
                <a:gd name="T15" fmla="*/ 0 h 59"/>
                <a:gd name="T16" fmla="*/ 18 w 18"/>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9">
                  <a:moveTo>
                    <a:pt x="18" y="9"/>
                  </a:moveTo>
                  <a:cubicBezTo>
                    <a:pt x="18" y="50"/>
                    <a:pt x="18" y="50"/>
                    <a:pt x="18" y="50"/>
                  </a:cubicBezTo>
                  <a:cubicBezTo>
                    <a:pt x="18" y="55"/>
                    <a:pt x="15" y="59"/>
                    <a:pt x="11" y="59"/>
                  </a:cubicBezTo>
                  <a:cubicBezTo>
                    <a:pt x="7" y="59"/>
                    <a:pt x="7" y="59"/>
                    <a:pt x="7" y="59"/>
                  </a:cubicBezTo>
                  <a:cubicBezTo>
                    <a:pt x="3" y="59"/>
                    <a:pt x="0" y="55"/>
                    <a:pt x="0" y="50"/>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34">
              <a:extLst>
                <a:ext uri="{FF2B5EF4-FFF2-40B4-BE49-F238E27FC236}">
                  <a16:creationId xmlns:a16="http://schemas.microsoft.com/office/drawing/2014/main" id="{2FC1DA7C-B072-4E18-8F52-94489E0CC945}"/>
                </a:ext>
              </a:extLst>
            </p:cNvPr>
            <p:cNvSpPr>
              <a:spLocks/>
            </p:cNvSpPr>
            <p:nvPr/>
          </p:nvSpPr>
          <p:spPr bwMode="auto">
            <a:xfrm>
              <a:off x="6761163" y="925513"/>
              <a:ext cx="41275"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35">
              <a:extLst>
                <a:ext uri="{FF2B5EF4-FFF2-40B4-BE49-F238E27FC236}">
                  <a16:creationId xmlns:a16="http://schemas.microsoft.com/office/drawing/2014/main" id="{50017AB7-9E3F-4436-B33B-870F594135B7}"/>
                </a:ext>
              </a:extLst>
            </p:cNvPr>
            <p:cNvSpPr>
              <a:spLocks/>
            </p:cNvSpPr>
            <p:nvPr/>
          </p:nvSpPr>
          <p:spPr bwMode="auto">
            <a:xfrm>
              <a:off x="6700838" y="1138238"/>
              <a:ext cx="42863"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36">
              <a:extLst>
                <a:ext uri="{FF2B5EF4-FFF2-40B4-BE49-F238E27FC236}">
                  <a16:creationId xmlns:a16="http://schemas.microsoft.com/office/drawing/2014/main" id="{D1AFFA6D-068A-4F96-BC33-0D49D1475BC1}"/>
                </a:ext>
              </a:extLst>
            </p:cNvPr>
            <p:cNvSpPr>
              <a:spLocks noEditPoints="1"/>
            </p:cNvSpPr>
            <p:nvPr/>
          </p:nvSpPr>
          <p:spPr bwMode="auto">
            <a:xfrm>
              <a:off x="6627813" y="915988"/>
              <a:ext cx="92075" cy="147638"/>
            </a:xfrm>
            <a:custGeom>
              <a:avLst/>
              <a:gdLst>
                <a:gd name="T0" fmla="*/ 40 w 40"/>
                <a:gd name="T1" fmla="*/ 20 h 64"/>
                <a:gd name="T2" fmla="*/ 40 w 40"/>
                <a:gd name="T3" fmla="*/ 45 h 64"/>
                <a:gd name="T4" fmla="*/ 21 w 40"/>
                <a:gd name="T5" fmla="*/ 64 h 64"/>
                <a:gd name="T6" fmla="*/ 19 w 40"/>
                <a:gd name="T7" fmla="*/ 64 h 64"/>
                <a:gd name="T8" fmla="*/ 0 w 40"/>
                <a:gd name="T9" fmla="*/ 45 h 64"/>
                <a:gd name="T10" fmla="*/ 0 w 40"/>
                <a:gd name="T11" fmla="*/ 20 h 64"/>
                <a:gd name="T12" fmla="*/ 19 w 40"/>
                <a:gd name="T13" fmla="*/ 0 h 64"/>
                <a:gd name="T14" fmla="*/ 21 w 40"/>
                <a:gd name="T15" fmla="*/ 0 h 64"/>
                <a:gd name="T16" fmla="*/ 40 w 40"/>
                <a:gd name="T17" fmla="*/ 20 h 64"/>
                <a:gd name="T18" fmla="*/ 29 w 40"/>
                <a:gd name="T19" fmla="*/ 39 h 64"/>
                <a:gd name="T20" fmla="*/ 29 w 40"/>
                <a:gd name="T21" fmla="*/ 25 h 64"/>
                <a:gd name="T22" fmla="*/ 20 w 40"/>
                <a:gd name="T23" fmla="*/ 14 h 64"/>
                <a:gd name="T24" fmla="*/ 19 w 40"/>
                <a:gd name="T25" fmla="*/ 14 h 64"/>
                <a:gd name="T26" fmla="*/ 11 w 40"/>
                <a:gd name="T27" fmla="*/ 25 h 64"/>
                <a:gd name="T28" fmla="*/ 11 w 40"/>
                <a:gd name="T29" fmla="*/ 39 h 64"/>
                <a:gd name="T30" fmla="*/ 19 w 40"/>
                <a:gd name="T31" fmla="*/ 50 h 64"/>
                <a:gd name="T32" fmla="*/ 20 w 40"/>
                <a:gd name="T33" fmla="*/ 50 h 64"/>
                <a:gd name="T34" fmla="*/ 29 w 40"/>
                <a:gd name="T35"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4">
                  <a:moveTo>
                    <a:pt x="40" y="20"/>
                  </a:moveTo>
                  <a:cubicBezTo>
                    <a:pt x="40" y="45"/>
                    <a:pt x="40" y="45"/>
                    <a:pt x="40" y="45"/>
                  </a:cubicBezTo>
                  <a:cubicBezTo>
                    <a:pt x="40" y="55"/>
                    <a:pt x="31" y="64"/>
                    <a:pt x="21" y="64"/>
                  </a:cubicBezTo>
                  <a:cubicBezTo>
                    <a:pt x="19" y="64"/>
                    <a:pt x="19" y="64"/>
                    <a:pt x="19" y="64"/>
                  </a:cubicBezTo>
                  <a:cubicBezTo>
                    <a:pt x="8" y="64"/>
                    <a:pt x="0" y="55"/>
                    <a:pt x="0" y="45"/>
                  </a:cubicBezTo>
                  <a:cubicBezTo>
                    <a:pt x="0" y="20"/>
                    <a:pt x="0" y="20"/>
                    <a:pt x="0" y="20"/>
                  </a:cubicBezTo>
                  <a:cubicBezTo>
                    <a:pt x="0" y="9"/>
                    <a:pt x="8" y="0"/>
                    <a:pt x="19" y="0"/>
                  </a:cubicBezTo>
                  <a:cubicBezTo>
                    <a:pt x="21" y="0"/>
                    <a:pt x="21" y="0"/>
                    <a:pt x="21" y="0"/>
                  </a:cubicBezTo>
                  <a:cubicBezTo>
                    <a:pt x="31" y="0"/>
                    <a:pt x="40" y="9"/>
                    <a:pt x="40" y="20"/>
                  </a:cubicBezTo>
                  <a:close/>
                  <a:moveTo>
                    <a:pt x="29" y="39"/>
                  </a:moveTo>
                  <a:cubicBezTo>
                    <a:pt x="29" y="25"/>
                    <a:pt x="29" y="25"/>
                    <a:pt x="29" y="25"/>
                  </a:cubicBezTo>
                  <a:cubicBezTo>
                    <a:pt x="29" y="19"/>
                    <a:pt x="25" y="14"/>
                    <a:pt x="20" y="14"/>
                  </a:cubicBezTo>
                  <a:cubicBezTo>
                    <a:pt x="19" y="14"/>
                    <a:pt x="19" y="14"/>
                    <a:pt x="19" y="14"/>
                  </a:cubicBezTo>
                  <a:cubicBezTo>
                    <a:pt x="15" y="14"/>
                    <a:pt x="11" y="19"/>
                    <a:pt x="11" y="25"/>
                  </a:cubicBezTo>
                  <a:cubicBezTo>
                    <a:pt x="11" y="39"/>
                    <a:pt x="11" y="39"/>
                    <a:pt x="11" y="39"/>
                  </a:cubicBezTo>
                  <a:cubicBezTo>
                    <a:pt x="11" y="45"/>
                    <a:pt x="15" y="50"/>
                    <a:pt x="19" y="50"/>
                  </a:cubicBezTo>
                  <a:cubicBezTo>
                    <a:pt x="20" y="50"/>
                    <a:pt x="20" y="50"/>
                    <a:pt x="20" y="50"/>
                  </a:cubicBezTo>
                  <a:cubicBezTo>
                    <a:pt x="25" y="50"/>
                    <a:pt x="29" y="45"/>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37">
              <a:extLst>
                <a:ext uri="{FF2B5EF4-FFF2-40B4-BE49-F238E27FC236}">
                  <a16:creationId xmlns:a16="http://schemas.microsoft.com/office/drawing/2014/main" id="{7A0DF066-FD75-49C7-A8D8-C2352C5354AC}"/>
                </a:ext>
              </a:extLst>
            </p:cNvPr>
            <p:cNvSpPr>
              <a:spLocks noEditPoints="1"/>
            </p:cNvSpPr>
            <p:nvPr/>
          </p:nvSpPr>
          <p:spPr bwMode="auto">
            <a:xfrm>
              <a:off x="6564313" y="1130300"/>
              <a:ext cx="95250" cy="146050"/>
            </a:xfrm>
            <a:custGeom>
              <a:avLst/>
              <a:gdLst>
                <a:gd name="T0" fmla="*/ 41 w 41"/>
                <a:gd name="T1" fmla="*/ 19 h 63"/>
                <a:gd name="T2" fmla="*/ 41 w 41"/>
                <a:gd name="T3" fmla="*/ 44 h 63"/>
                <a:gd name="T4" fmla="*/ 22 w 41"/>
                <a:gd name="T5" fmla="*/ 63 h 63"/>
                <a:gd name="T6" fmla="*/ 20 w 41"/>
                <a:gd name="T7" fmla="*/ 63 h 63"/>
                <a:gd name="T8" fmla="*/ 0 w 41"/>
                <a:gd name="T9" fmla="*/ 44 h 63"/>
                <a:gd name="T10" fmla="*/ 0 w 41"/>
                <a:gd name="T11" fmla="*/ 19 h 63"/>
                <a:gd name="T12" fmla="*/ 20 w 41"/>
                <a:gd name="T13" fmla="*/ 0 h 63"/>
                <a:gd name="T14" fmla="*/ 22 w 41"/>
                <a:gd name="T15" fmla="*/ 0 h 63"/>
                <a:gd name="T16" fmla="*/ 41 w 41"/>
                <a:gd name="T17" fmla="*/ 19 h 63"/>
                <a:gd name="T18" fmla="*/ 30 w 41"/>
                <a:gd name="T19" fmla="*/ 38 h 63"/>
                <a:gd name="T20" fmla="*/ 30 w 41"/>
                <a:gd name="T21" fmla="*/ 24 h 63"/>
                <a:gd name="T22" fmla="*/ 21 w 41"/>
                <a:gd name="T23" fmla="*/ 14 h 63"/>
                <a:gd name="T24" fmla="*/ 20 w 41"/>
                <a:gd name="T25" fmla="*/ 14 h 63"/>
                <a:gd name="T26" fmla="*/ 12 w 41"/>
                <a:gd name="T27" fmla="*/ 24 h 63"/>
                <a:gd name="T28" fmla="*/ 12 w 41"/>
                <a:gd name="T29" fmla="*/ 38 h 63"/>
                <a:gd name="T30" fmla="*/ 20 w 41"/>
                <a:gd name="T31" fmla="*/ 49 h 63"/>
                <a:gd name="T32" fmla="*/ 21 w 41"/>
                <a:gd name="T33" fmla="*/ 49 h 63"/>
                <a:gd name="T34" fmla="*/ 30 w 41"/>
                <a:gd name="T3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63">
                  <a:moveTo>
                    <a:pt x="41" y="19"/>
                  </a:moveTo>
                  <a:cubicBezTo>
                    <a:pt x="41" y="44"/>
                    <a:pt x="41" y="44"/>
                    <a:pt x="41" y="44"/>
                  </a:cubicBezTo>
                  <a:cubicBezTo>
                    <a:pt x="41" y="54"/>
                    <a:pt x="32" y="63"/>
                    <a:pt x="22" y="63"/>
                  </a:cubicBezTo>
                  <a:cubicBezTo>
                    <a:pt x="20" y="63"/>
                    <a:pt x="20" y="63"/>
                    <a:pt x="20" y="63"/>
                  </a:cubicBezTo>
                  <a:cubicBezTo>
                    <a:pt x="9" y="63"/>
                    <a:pt x="0" y="54"/>
                    <a:pt x="0" y="44"/>
                  </a:cubicBezTo>
                  <a:cubicBezTo>
                    <a:pt x="0" y="19"/>
                    <a:pt x="0" y="19"/>
                    <a:pt x="0" y="19"/>
                  </a:cubicBezTo>
                  <a:cubicBezTo>
                    <a:pt x="0" y="8"/>
                    <a:pt x="9" y="0"/>
                    <a:pt x="20" y="0"/>
                  </a:cubicBezTo>
                  <a:cubicBezTo>
                    <a:pt x="22" y="0"/>
                    <a:pt x="22" y="0"/>
                    <a:pt x="22" y="0"/>
                  </a:cubicBezTo>
                  <a:cubicBezTo>
                    <a:pt x="32" y="0"/>
                    <a:pt x="41" y="8"/>
                    <a:pt x="41" y="19"/>
                  </a:cubicBezTo>
                  <a:close/>
                  <a:moveTo>
                    <a:pt x="30" y="38"/>
                  </a:moveTo>
                  <a:cubicBezTo>
                    <a:pt x="30" y="24"/>
                    <a:pt x="30" y="24"/>
                    <a:pt x="30" y="24"/>
                  </a:cubicBezTo>
                  <a:cubicBezTo>
                    <a:pt x="30" y="18"/>
                    <a:pt x="26" y="14"/>
                    <a:pt x="21" y="14"/>
                  </a:cubicBezTo>
                  <a:cubicBezTo>
                    <a:pt x="20" y="14"/>
                    <a:pt x="20" y="14"/>
                    <a:pt x="20" y="14"/>
                  </a:cubicBezTo>
                  <a:cubicBezTo>
                    <a:pt x="16" y="14"/>
                    <a:pt x="12" y="18"/>
                    <a:pt x="12" y="24"/>
                  </a:cubicBezTo>
                  <a:cubicBezTo>
                    <a:pt x="12" y="38"/>
                    <a:pt x="12" y="38"/>
                    <a:pt x="12" y="38"/>
                  </a:cubicBezTo>
                  <a:cubicBezTo>
                    <a:pt x="12" y="44"/>
                    <a:pt x="16" y="49"/>
                    <a:pt x="20" y="49"/>
                  </a:cubicBezTo>
                  <a:cubicBezTo>
                    <a:pt x="21" y="49"/>
                    <a:pt x="21" y="49"/>
                    <a:pt x="21" y="49"/>
                  </a:cubicBezTo>
                  <a:cubicBezTo>
                    <a:pt x="26" y="49"/>
                    <a:pt x="30" y="44"/>
                    <a:pt x="3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8">
              <a:extLst>
                <a:ext uri="{FF2B5EF4-FFF2-40B4-BE49-F238E27FC236}">
                  <a16:creationId xmlns:a16="http://schemas.microsoft.com/office/drawing/2014/main" id="{5C20B72B-EEB6-443F-8E43-9AEB408E91B7}"/>
                </a:ext>
              </a:extLst>
            </p:cNvPr>
            <p:cNvSpPr>
              <a:spLocks/>
            </p:cNvSpPr>
            <p:nvPr/>
          </p:nvSpPr>
          <p:spPr bwMode="auto">
            <a:xfrm>
              <a:off x="6538913" y="920750"/>
              <a:ext cx="42863"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9">
              <a:extLst>
                <a:ext uri="{FF2B5EF4-FFF2-40B4-BE49-F238E27FC236}">
                  <a16:creationId xmlns:a16="http://schemas.microsoft.com/office/drawing/2014/main" id="{8CAFA5D0-A90F-4ABC-9914-F467C1476B07}"/>
                </a:ext>
              </a:extLst>
            </p:cNvPr>
            <p:cNvSpPr>
              <a:spLocks/>
            </p:cNvSpPr>
            <p:nvPr/>
          </p:nvSpPr>
          <p:spPr bwMode="auto">
            <a:xfrm>
              <a:off x="6478588" y="1133475"/>
              <a:ext cx="42863"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0">
              <a:extLst>
                <a:ext uri="{FF2B5EF4-FFF2-40B4-BE49-F238E27FC236}">
                  <a16:creationId xmlns:a16="http://schemas.microsoft.com/office/drawing/2014/main" id="{19E9E956-9A06-4BA6-B3F0-7445CEC301C1}"/>
                </a:ext>
              </a:extLst>
            </p:cNvPr>
            <p:cNvSpPr>
              <a:spLocks noEditPoints="1"/>
            </p:cNvSpPr>
            <p:nvPr/>
          </p:nvSpPr>
          <p:spPr bwMode="auto">
            <a:xfrm>
              <a:off x="6407151" y="915988"/>
              <a:ext cx="95250" cy="147638"/>
            </a:xfrm>
            <a:custGeom>
              <a:avLst/>
              <a:gdLst>
                <a:gd name="T0" fmla="*/ 41 w 41"/>
                <a:gd name="T1" fmla="*/ 20 h 64"/>
                <a:gd name="T2" fmla="*/ 41 w 41"/>
                <a:gd name="T3" fmla="*/ 45 h 64"/>
                <a:gd name="T4" fmla="*/ 22 w 41"/>
                <a:gd name="T5" fmla="*/ 64 h 64"/>
                <a:gd name="T6" fmla="*/ 19 w 41"/>
                <a:gd name="T7" fmla="*/ 64 h 64"/>
                <a:gd name="T8" fmla="*/ 0 w 41"/>
                <a:gd name="T9" fmla="*/ 45 h 64"/>
                <a:gd name="T10" fmla="*/ 0 w 41"/>
                <a:gd name="T11" fmla="*/ 20 h 64"/>
                <a:gd name="T12" fmla="*/ 19 w 41"/>
                <a:gd name="T13" fmla="*/ 0 h 64"/>
                <a:gd name="T14" fmla="*/ 22 w 41"/>
                <a:gd name="T15" fmla="*/ 0 h 64"/>
                <a:gd name="T16" fmla="*/ 41 w 41"/>
                <a:gd name="T17" fmla="*/ 20 h 64"/>
                <a:gd name="T18" fmla="*/ 29 w 41"/>
                <a:gd name="T19" fmla="*/ 39 h 64"/>
                <a:gd name="T20" fmla="*/ 29 w 41"/>
                <a:gd name="T21" fmla="*/ 25 h 64"/>
                <a:gd name="T22" fmla="*/ 21 w 41"/>
                <a:gd name="T23" fmla="*/ 14 h 64"/>
                <a:gd name="T24" fmla="*/ 20 w 41"/>
                <a:gd name="T25" fmla="*/ 14 h 64"/>
                <a:gd name="T26" fmla="*/ 12 w 41"/>
                <a:gd name="T27" fmla="*/ 25 h 64"/>
                <a:gd name="T28" fmla="*/ 12 w 41"/>
                <a:gd name="T29" fmla="*/ 39 h 64"/>
                <a:gd name="T30" fmla="*/ 20 w 41"/>
                <a:gd name="T31" fmla="*/ 50 h 64"/>
                <a:gd name="T32" fmla="*/ 21 w 41"/>
                <a:gd name="T33" fmla="*/ 50 h 64"/>
                <a:gd name="T34" fmla="*/ 29 w 41"/>
                <a:gd name="T35"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64">
                  <a:moveTo>
                    <a:pt x="41" y="20"/>
                  </a:moveTo>
                  <a:cubicBezTo>
                    <a:pt x="41" y="45"/>
                    <a:pt x="41" y="45"/>
                    <a:pt x="41" y="45"/>
                  </a:cubicBezTo>
                  <a:cubicBezTo>
                    <a:pt x="41" y="55"/>
                    <a:pt x="32" y="64"/>
                    <a:pt x="22" y="64"/>
                  </a:cubicBezTo>
                  <a:cubicBezTo>
                    <a:pt x="19" y="64"/>
                    <a:pt x="19" y="64"/>
                    <a:pt x="19" y="64"/>
                  </a:cubicBezTo>
                  <a:cubicBezTo>
                    <a:pt x="9" y="64"/>
                    <a:pt x="0" y="55"/>
                    <a:pt x="0" y="45"/>
                  </a:cubicBezTo>
                  <a:cubicBezTo>
                    <a:pt x="0" y="20"/>
                    <a:pt x="0" y="20"/>
                    <a:pt x="0" y="20"/>
                  </a:cubicBezTo>
                  <a:cubicBezTo>
                    <a:pt x="0" y="9"/>
                    <a:pt x="9" y="0"/>
                    <a:pt x="19" y="0"/>
                  </a:cubicBezTo>
                  <a:cubicBezTo>
                    <a:pt x="22" y="0"/>
                    <a:pt x="22" y="0"/>
                    <a:pt x="22" y="0"/>
                  </a:cubicBezTo>
                  <a:cubicBezTo>
                    <a:pt x="32" y="0"/>
                    <a:pt x="41" y="9"/>
                    <a:pt x="41" y="20"/>
                  </a:cubicBezTo>
                  <a:close/>
                  <a:moveTo>
                    <a:pt x="29" y="39"/>
                  </a:moveTo>
                  <a:cubicBezTo>
                    <a:pt x="29" y="25"/>
                    <a:pt x="29" y="25"/>
                    <a:pt x="29" y="25"/>
                  </a:cubicBezTo>
                  <a:cubicBezTo>
                    <a:pt x="29" y="19"/>
                    <a:pt x="26" y="14"/>
                    <a:pt x="21" y="14"/>
                  </a:cubicBezTo>
                  <a:cubicBezTo>
                    <a:pt x="20" y="14"/>
                    <a:pt x="20" y="14"/>
                    <a:pt x="20" y="14"/>
                  </a:cubicBezTo>
                  <a:cubicBezTo>
                    <a:pt x="15" y="14"/>
                    <a:pt x="12" y="19"/>
                    <a:pt x="12" y="25"/>
                  </a:cubicBezTo>
                  <a:cubicBezTo>
                    <a:pt x="12" y="39"/>
                    <a:pt x="12" y="39"/>
                    <a:pt x="12" y="39"/>
                  </a:cubicBezTo>
                  <a:cubicBezTo>
                    <a:pt x="12" y="45"/>
                    <a:pt x="15" y="50"/>
                    <a:pt x="20" y="50"/>
                  </a:cubicBezTo>
                  <a:cubicBezTo>
                    <a:pt x="21" y="50"/>
                    <a:pt x="21" y="50"/>
                    <a:pt x="21" y="50"/>
                  </a:cubicBezTo>
                  <a:cubicBezTo>
                    <a:pt x="26" y="50"/>
                    <a:pt x="29" y="45"/>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1">
              <a:extLst>
                <a:ext uri="{FF2B5EF4-FFF2-40B4-BE49-F238E27FC236}">
                  <a16:creationId xmlns:a16="http://schemas.microsoft.com/office/drawing/2014/main" id="{4AC43828-4149-4F6D-88D4-4FD0B607C394}"/>
                </a:ext>
              </a:extLst>
            </p:cNvPr>
            <p:cNvSpPr>
              <a:spLocks noEditPoints="1"/>
            </p:cNvSpPr>
            <p:nvPr/>
          </p:nvSpPr>
          <p:spPr bwMode="auto">
            <a:xfrm>
              <a:off x="6346826" y="1130300"/>
              <a:ext cx="95250" cy="146050"/>
            </a:xfrm>
            <a:custGeom>
              <a:avLst/>
              <a:gdLst>
                <a:gd name="T0" fmla="*/ 41 w 41"/>
                <a:gd name="T1" fmla="*/ 19 h 63"/>
                <a:gd name="T2" fmla="*/ 41 w 41"/>
                <a:gd name="T3" fmla="*/ 44 h 63"/>
                <a:gd name="T4" fmla="*/ 21 w 41"/>
                <a:gd name="T5" fmla="*/ 63 h 63"/>
                <a:gd name="T6" fmla="*/ 19 w 41"/>
                <a:gd name="T7" fmla="*/ 63 h 63"/>
                <a:gd name="T8" fmla="*/ 0 w 41"/>
                <a:gd name="T9" fmla="*/ 44 h 63"/>
                <a:gd name="T10" fmla="*/ 0 w 41"/>
                <a:gd name="T11" fmla="*/ 19 h 63"/>
                <a:gd name="T12" fmla="*/ 19 w 41"/>
                <a:gd name="T13" fmla="*/ 0 h 63"/>
                <a:gd name="T14" fmla="*/ 21 w 41"/>
                <a:gd name="T15" fmla="*/ 0 h 63"/>
                <a:gd name="T16" fmla="*/ 41 w 41"/>
                <a:gd name="T17" fmla="*/ 19 h 63"/>
                <a:gd name="T18" fmla="*/ 29 w 41"/>
                <a:gd name="T19" fmla="*/ 38 h 63"/>
                <a:gd name="T20" fmla="*/ 29 w 41"/>
                <a:gd name="T21" fmla="*/ 24 h 63"/>
                <a:gd name="T22" fmla="*/ 21 w 41"/>
                <a:gd name="T23" fmla="*/ 14 h 63"/>
                <a:gd name="T24" fmla="*/ 20 w 41"/>
                <a:gd name="T25" fmla="*/ 14 h 63"/>
                <a:gd name="T26" fmla="*/ 12 w 41"/>
                <a:gd name="T27" fmla="*/ 24 h 63"/>
                <a:gd name="T28" fmla="*/ 12 w 41"/>
                <a:gd name="T29" fmla="*/ 38 h 63"/>
                <a:gd name="T30" fmla="*/ 20 w 41"/>
                <a:gd name="T31" fmla="*/ 49 h 63"/>
                <a:gd name="T32" fmla="*/ 21 w 41"/>
                <a:gd name="T33" fmla="*/ 49 h 63"/>
                <a:gd name="T34" fmla="*/ 29 w 41"/>
                <a:gd name="T3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63">
                  <a:moveTo>
                    <a:pt x="41" y="19"/>
                  </a:moveTo>
                  <a:cubicBezTo>
                    <a:pt x="41" y="44"/>
                    <a:pt x="41" y="44"/>
                    <a:pt x="41" y="44"/>
                  </a:cubicBezTo>
                  <a:cubicBezTo>
                    <a:pt x="41" y="54"/>
                    <a:pt x="32" y="63"/>
                    <a:pt x="21" y="63"/>
                  </a:cubicBezTo>
                  <a:cubicBezTo>
                    <a:pt x="19" y="63"/>
                    <a:pt x="19" y="63"/>
                    <a:pt x="19" y="63"/>
                  </a:cubicBezTo>
                  <a:cubicBezTo>
                    <a:pt x="9" y="63"/>
                    <a:pt x="0" y="54"/>
                    <a:pt x="0" y="44"/>
                  </a:cubicBezTo>
                  <a:cubicBezTo>
                    <a:pt x="0" y="19"/>
                    <a:pt x="0" y="19"/>
                    <a:pt x="0" y="19"/>
                  </a:cubicBezTo>
                  <a:cubicBezTo>
                    <a:pt x="0" y="8"/>
                    <a:pt x="9" y="0"/>
                    <a:pt x="19" y="0"/>
                  </a:cubicBezTo>
                  <a:cubicBezTo>
                    <a:pt x="21" y="0"/>
                    <a:pt x="21" y="0"/>
                    <a:pt x="21" y="0"/>
                  </a:cubicBezTo>
                  <a:cubicBezTo>
                    <a:pt x="32" y="0"/>
                    <a:pt x="41" y="8"/>
                    <a:pt x="41" y="19"/>
                  </a:cubicBezTo>
                  <a:close/>
                  <a:moveTo>
                    <a:pt x="29" y="38"/>
                  </a:moveTo>
                  <a:cubicBezTo>
                    <a:pt x="29" y="24"/>
                    <a:pt x="29" y="24"/>
                    <a:pt x="29" y="24"/>
                  </a:cubicBezTo>
                  <a:cubicBezTo>
                    <a:pt x="29" y="18"/>
                    <a:pt x="25" y="14"/>
                    <a:pt x="21" y="14"/>
                  </a:cubicBezTo>
                  <a:cubicBezTo>
                    <a:pt x="20" y="14"/>
                    <a:pt x="20" y="14"/>
                    <a:pt x="20" y="14"/>
                  </a:cubicBezTo>
                  <a:cubicBezTo>
                    <a:pt x="15" y="14"/>
                    <a:pt x="12" y="18"/>
                    <a:pt x="12" y="24"/>
                  </a:cubicBezTo>
                  <a:cubicBezTo>
                    <a:pt x="12" y="38"/>
                    <a:pt x="12" y="38"/>
                    <a:pt x="12" y="38"/>
                  </a:cubicBezTo>
                  <a:cubicBezTo>
                    <a:pt x="12" y="44"/>
                    <a:pt x="15" y="49"/>
                    <a:pt x="20" y="49"/>
                  </a:cubicBezTo>
                  <a:cubicBezTo>
                    <a:pt x="21" y="49"/>
                    <a:pt x="21" y="49"/>
                    <a:pt x="21" y="49"/>
                  </a:cubicBezTo>
                  <a:cubicBezTo>
                    <a:pt x="25" y="49"/>
                    <a:pt x="29" y="44"/>
                    <a:pt x="2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42">
              <a:extLst>
                <a:ext uri="{FF2B5EF4-FFF2-40B4-BE49-F238E27FC236}">
                  <a16:creationId xmlns:a16="http://schemas.microsoft.com/office/drawing/2014/main" id="{786F323B-F376-4C11-897C-EF88F88A40F1}"/>
                </a:ext>
              </a:extLst>
            </p:cNvPr>
            <p:cNvSpPr>
              <a:spLocks/>
            </p:cNvSpPr>
            <p:nvPr/>
          </p:nvSpPr>
          <p:spPr bwMode="auto">
            <a:xfrm>
              <a:off x="6326188" y="920750"/>
              <a:ext cx="44450" cy="136525"/>
            </a:xfrm>
            <a:custGeom>
              <a:avLst/>
              <a:gdLst>
                <a:gd name="T0" fmla="*/ 19 w 19"/>
                <a:gd name="T1" fmla="*/ 8 h 59"/>
                <a:gd name="T2" fmla="*/ 19 w 19"/>
                <a:gd name="T3" fmla="*/ 50 h 59"/>
                <a:gd name="T4" fmla="*/ 12 w 19"/>
                <a:gd name="T5" fmla="*/ 59 h 59"/>
                <a:gd name="T6" fmla="*/ 7 w 19"/>
                <a:gd name="T7" fmla="*/ 59 h 59"/>
                <a:gd name="T8" fmla="*/ 0 w 19"/>
                <a:gd name="T9" fmla="*/ 50 h 59"/>
                <a:gd name="T10" fmla="*/ 0 w 19"/>
                <a:gd name="T11" fmla="*/ 8 h 59"/>
                <a:gd name="T12" fmla="*/ 7 w 19"/>
                <a:gd name="T13" fmla="*/ 0 h 59"/>
                <a:gd name="T14" fmla="*/ 12 w 19"/>
                <a:gd name="T15" fmla="*/ 0 h 59"/>
                <a:gd name="T16" fmla="*/ 19 w 19"/>
                <a:gd name="T17"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9">
                  <a:moveTo>
                    <a:pt x="19" y="8"/>
                  </a:moveTo>
                  <a:cubicBezTo>
                    <a:pt x="19" y="50"/>
                    <a:pt x="19" y="50"/>
                    <a:pt x="19" y="50"/>
                  </a:cubicBezTo>
                  <a:cubicBezTo>
                    <a:pt x="19" y="55"/>
                    <a:pt x="15" y="59"/>
                    <a:pt x="12" y="59"/>
                  </a:cubicBezTo>
                  <a:cubicBezTo>
                    <a:pt x="7" y="59"/>
                    <a:pt x="7" y="59"/>
                    <a:pt x="7" y="59"/>
                  </a:cubicBezTo>
                  <a:cubicBezTo>
                    <a:pt x="3" y="59"/>
                    <a:pt x="0" y="55"/>
                    <a:pt x="0" y="50"/>
                  </a:cubicBezTo>
                  <a:cubicBezTo>
                    <a:pt x="0" y="8"/>
                    <a:pt x="0" y="8"/>
                    <a:pt x="0" y="8"/>
                  </a:cubicBezTo>
                  <a:cubicBezTo>
                    <a:pt x="0" y="4"/>
                    <a:pt x="3" y="0"/>
                    <a:pt x="7" y="0"/>
                  </a:cubicBezTo>
                  <a:cubicBezTo>
                    <a:pt x="12" y="0"/>
                    <a:pt x="12" y="0"/>
                    <a:pt x="12" y="0"/>
                  </a:cubicBezTo>
                  <a:cubicBezTo>
                    <a:pt x="15" y="0"/>
                    <a:pt x="19" y="4"/>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3">
              <a:extLst>
                <a:ext uri="{FF2B5EF4-FFF2-40B4-BE49-F238E27FC236}">
                  <a16:creationId xmlns:a16="http://schemas.microsoft.com/office/drawing/2014/main" id="{0D2F9BA0-CF80-4F60-A4A5-AB8CA973F99B}"/>
                </a:ext>
              </a:extLst>
            </p:cNvPr>
            <p:cNvSpPr>
              <a:spLocks/>
            </p:cNvSpPr>
            <p:nvPr/>
          </p:nvSpPr>
          <p:spPr bwMode="auto">
            <a:xfrm>
              <a:off x="6264276" y="1133475"/>
              <a:ext cx="41275"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4">
              <a:extLst>
                <a:ext uri="{FF2B5EF4-FFF2-40B4-BE49-F238E27FC236}">
                  <a16:creationId xmlns:a16="http://schemas.microsoft.com/office/drawing/2014/main" id="{E7423C7D-5B1A-4CF2-A290-46E457F24329}"/>
                </a:ext>
              </a:extLst>
            </p:cNvPr>
            <p:cNvSpPr>
              <a:spLocks/>
            </p:cNvSpPr>
            <p:nvPr/>
          </p:nvSpPr>
          <p:spPr bwMode="auto">
            <a:xfrm>
              <a:off x="6229351" y="920750"/>
              <a:ext cx="41275" cy="138113"/>
            </a:xfrm>
            <a:custGeom>
              <a:avLst/>
              <a:gdLst>
                <a:gd name="T0" fmla="*/ 18 w 18"/>
                <a:gd name="T1" fmla="*/ 9 h 60"/>
                <a:gd name="T2" fmla="*/ 18 w 18"/>
                <a:gd name="T3" fmla="*/ 51 h 60"/>
                <a:gd name="T4" fmla="*/ 11 w 18"/>
                <a:gd name="T5" fmla="*/ 60 h 60"/>
                <a:gd name="T6" fmla="*/ 7 w 18"/>
                <a:gd name="T7" fmla="*/ 60 h 60"/>
                <a:gd name="T8" fmla="*/ 0 w 18"/>
                <a:gd name="T9" fmla="*/ 51 h 60"/>
                <a:gd name="T10" fmla="*/ 0 w 18"/>
                <a:gd name="T11" fmla="*/ 9 h 60"/>
                <a:gd name="T12" fmla="*/ 7 w 18"/>
                <a:gd name="T13" fmla="*/ 0 h 60"/>
                <a:gd name="T14" fmla="*/ 11 w 18"/>
                <a:gd name="T15" fmla="*/ 0 h 60"/>
                <a:gd name="T16" fmla="*/ 18 w 18"/>
                <a:gd name="T17"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60">
                  <a:moveTo>
                    <a:pt x="18" y="9"/>
                  </a:moveTo>
                  <a:cubicBezTo>
                    <a:pt x="18" y="51"/>
                    <a:pt x="18" y="51"/>
                    <a:pt x="18" y="51"/>
                  </a:cubicBezTo>
                  <a:cubicBezTo>
                    <a:pt x="18" y="56"/>
                    <a:pt x="15" y="60"/>
                    <a:pt x="11" y="60"/>
                  </a:cubicBezTo>
                  <a:cubicBezTo>
                    <a:pt x="7" y="60"/>
                    <a:pt x="7" y="60"/>
                    <a:pt x="7" y="60"/>
                  </a:cubicBezTo>
                  <a:cubicBezTo>
                    <a:pt x="3" y="60"/>
                    <a:pt x="0" y="56"/>
                    <a:pt x="0" y="51"/>
                  </a:cubicBezTo>
                  <a:cubicBezTo>
                    <a:pt x="0" y="9"/>
                    <a:pt x="0" y="9"/>
                    <a:pt x="0" y="9"/>
                  </a:cubicBezTo>
                  <a:cubicBezTo>
                    <a:pt x="0" y="4"/>
                    <a:pt x="3" y="0"/>
                    <a:pt x="7" y="0"/>
                  </a:cubicBezTo>
                  <a:cubicBezTo>
                    <a:pt x="11" y="0"/>
                    <a:pt x="11" y="0"/>
                    <a:pt x="11" y="0"/>
                  </a:cubicBezTo>
                  <a:cubicBezTo>
                    <a:pt x="15" y="0"/>
                    <a:pt x="18" y="4"/>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5">
              <a:extLst>
                <a:ext uri="{FF2B5EF4-FFF2-40B4-BE49-F238E27FC236}">
                  <a16:creationId xmlns:a16="http://schemas.microsoft.com/office/drawing/2014/main" id="{945ED130-8002-40D6-BF95-E472E88109A2}"/>
                </a:ext>
              </a:extLst>
            </p:cNvPr>
            <p:cNvSpPr>
              <a:spLocks noEditPoints="1"/>
            </p:cNvSpPr>
            <p:nvPr/>
          </p:nvSpPr>
          <p:spPr bwMode="auto">
            <a:xfrm>
              <a:off x="6132513" y="1130300"/>
              <a:ext cx="95250" cy="146050"/>
            </a:xfrm>
            <a:custGeom>
              <a:avLst/>
              <a:gdLst>
                <a:gd name="T0" fmla="*/ 41 w 41"/>
                <a:gd name="T1" fmla="*/ 19 h 63"/>
                <a:gd name="T2" fmla="*/ 41 w 41"/>
                <a:gd name="T3" fmla="*/ 44 h 63"/>
                <a:gd name="T4" fmla="*/ 22 w 41"/>
                <a:gd name="T5" fmla="*/ 63 h 63"/>
                <a:gd name="T6" fmla="*/ 20 w 41"/>
                <a:gd name="T7" fmla="*/ 63 h 63"/>
                <a:gd name="T8" fmla="*/ 0 w 41"/>
                <a:gd name="T9" fmla="*/ 44 h 63"/>
                <a:gd name="T10" fmla="*/ 0 w 41"/>
                <a:gd name="T11" fmla="*/ 19 h 63"/>
                <a:gd name="T12" fmla="*/ 20 w 41"/>
                <a:gd name="T13" fmla="*/ 0 h 63"/>
                <a:gd name="T14" fmla="*/ 22 w 41"/>
                <a:gd name="T15" fmla="*/ 0 h 63"/>
                <a:gd name="T16" fmla="*/ 41 w 41"/>
                <a:gd name="T17" fmla="*/ 19 h 63"/>
                <a:gd name="T18" fmla="*/ 29 w 41"/>
                <a:gd name="T19" fmla="*/ 38 h 63"/>
                <a:gd name="T20" fmla="*/ 29 w 41"/>
                <a:gd name="T21" fmla="*/ 24 h 63"/>
                <a:gd name="T22" fmla="*/ 21 w 41"/>
                <a:gd name="T23" fmla="*/ 14 h 63"/>
                <a:gd name="T24" fmla="*/ 20 w 41"/>
                <a:gd name="T25" fmla="*/ 14 h 63"/>
                <a:gd name="T26" fmla="*/ 12 w 41"/>
                <a:gd name="T27" fmla="*/ 24 h 63"/>
                <a:gd name="T28" fmla="*/ 12 w 41"/>
                <a:gd name="T29" fmla="*/ 38 h 63"/>
                <a:gd name="T30" fmla="*/ 20 w 41"/>
                <a:gd name="T31" fmla="*/ 49 h 63"/>
                <a:gd name="T32" fmla="*/ 21 w 41"/>
                <a:gd name="T33" fmla="*/ 49 h 63"/>
                <a:gd name="T34" fmla="*/ 29 w 41"/>
                <a:gd name="T3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63">
                  <a:moveTo>
                    <a:pt x="41" y="19"/>
                  </a:moveTo>
                  <a:cubicBezTo>
                    <a:pt x="41" y="44"/>
                    <a:pt x="41" y="44"/>
                    <a:pt x="41" y="44"/>
                  </a:cubicBezTo>
                  <a:cubicBezTo>
                    <a:pt x="41" y="54"/>
                    <a:pt x="32" y="63"/>
                    <a:pt x="22" y="63"/>
                  </a:cubicBezTo>
                  <a:cubicBezTo>
                    <a:pt x="20" y="63"/>
                    <a:pt x="20" y="63"/>
                    <a:pt x="20" y="63"/>
                  </a:cubicBezTo>
                  <a:cubicBezTo>
                    <a:pt x="9" y="63"/>
                    <a:pt x="0" y="54"/>
                    <a:pt x="0" y="44"/>
                  </a:cubicBezTo>
                  <a:cubicBezTo>
                    <a:pt x="0" y="19"/>
                    <a:pt x="0" y="19"/>
                    <a:pt x="0" y="19"/>
                  </a:cubicBezTo>
                  <a:cubicBezTo>
                    <a:pt x="0" y="8"/>
                    <a:pt x="9" y="0"/>
                    <a:pt x="20" y="0"/>
                  </a:cubicBezTo>
                  <a:cubicBezTo>
                    <a:pt x="22" y="0"/>
                    <a:pt x="22" y="0"/>
                    <a:pt x="22" y="0"/>
                  </a:cubicBezTo>
                  <a:cubicBezTo>
                    <a:pt x="32" y="0"/>
                    <a:pt x="41" y="8"/>
                    <a:pt x="41" y="19"/>
                  </a:cubicBezTo>
                  <a:close/>
                  <a:moveTo>
                    <a:pt x="29" y="38"/>
                  </a:moveTo>
                  <a:cubicBezTo>
                    <a:pt x="29" y="24"/>
                    <a:pt x="29" y="24"/>
                    <a:pt x="29" y="24"/>
                  </a:cubicBezTo>
                  <a:cubicBezTo>
                    <a:pt x="29" y="18"/>
                    <a:pt x="26" y="14"/>
                    <a:pt x="21" y="14"/>
                  </a:cubicBezTo>
                  <a:cubicBezTo>
                    <a:pt x="20" y="14"/>
                    <a:pt x="20" y="14"/>
                    <a:pt x="20" y="14"/>
                  </a:cubicBezTo>
                  <a:cubicBezTo>
                    <a:pt x="15" y="14"/>
                    <a:pt x="12" y="18"/>
                    <a:pt x="12" y="24"/>
                  </a:cubicBezTo>
                  <a:cubicBezTo>
                    <a:pt x="12" y="38"/>
                    <a:pt x="12" y="38"/>
                    <a:pt x="12" y="38"/>
                  </a:cubicBezTo>
                  <a:cubicBezTo>
                    <a:pt x="12" y="44"/>
                    <a:pt x="15" y="49"/>
                    <a:pt x="20" y="49"/>
                  </a:cubicBezTo>
                  <a:cubicBezTo>
                    <a:pt x="21" y="49"/>
                    <a:pt x="21" y="49"/>
                    <a:pt x="21" y="49"/>
                  </a:cubicBezTo>
                  <a:cubicBezTo>
                    <a:pt x="26" y="49"/>
                    <a:pt x="29" y="44"/>
                    <a:pt x="2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6">
              <a:extLst>
                <a:ext uri="{FF2B5EF4-FFF2-40B4-BE49-F238E27FC236}">
                  <a16:creationId xmlns:a16="http://schemas.microsoft.com/office/drawing/2014/main" id="{BD1B0A8D-6533-4448-A4E1-2C88074BED2B}"/>
                </a:ext>
              </a:extLst>
            </p:cNvPr>
            <p:cNvSpPr>
              <a:spLocks noEditPoints="1"/>
            </p:cNvSpPr>
            <p:nvPr/>
          </p:nvSpPr>
          <p:spPr bwMode="auto">
            <a:xfrm>
              <a:off x="6097588" y="915988"/>
              <a:ext cx="95250" cy="147638"/>
            </a:xfrm>
            <a:custGeom>
              <a:avLst/>
              <a:gdLst>
                <a:gd name="T0" fmla="*/ 41 w 41"/>
                <a:gd name="T1" fmla="*/ 20 h 64"/>
                <a:gd name="T2" fmla="*/ 41 w 41"/>
                <a:gd name="T3" fmla="*/ 45 h 64"/>
                <a:gd name="T4" fmla="*/ 22 w 41"/>
                <a:gd name="T5" fmla="*/ 64 h 64"/>
                <a:gd name="T6" fmla="*/ 19 w 41"/>
                <a:gd name="T7" fmla="*/ 64 h 64"/>
                <a:gd name="T8" fmla="*/ 0 w 41"/>
                <a:gd name="T9" fmla="*/ 45 h 64"/>
                <a:gd name="T10" fmla="*/ 0 w 41"/>
                <a:gd name="T11" fmla="*/ 20 h 64"/>
                <a:gd name="T12" fmla="*/ 19 w 41"/>
                <a:gd name="T13" fmla="*/ 0 h 64"/>
                <a:gd name="T14" fmla="*/ 22 w 41"/>
                <a:gd name="T15" fmla="*/ 0 h 64"/>
                <a:gd name="T16" fmla="*/ 41 w 41"/>
                <a:gd name="T17" fmla="*/ 20 h 64"/>
                <a:gd name="T18" fmla="*/ 29 w 41"/>
                <a:gd name="T19" fmla="*/ 39 h 64"/>
                <a:gd name="T20" fmla="*/ 29 w 41"/>
                <a:gd name="T21" fmla="*/ 25 h 64"/>
                <a:gd name="T22" fmla="*/ 21 w 41"/>
                <a:gd name="T23" fmla="*/ 14 h 64"/>
                <a:gd name="T24" fmla="*/ 20 w 41"/>
                <a:gd name="T25" fmla="*/ 14 h 64"/>
                <a:gd name="T26" fmla="*/ 12 w 41"/>
                <a:gd name="T27" fmla="*/ 25 h 64"/>
                <a:gd name="T28" fmla="*/ 12 w 41"/>
                <a:gd name="T29" fmla="*/ 39 h 64"/>
                <a:gd name="T30" fmla="*/ 20 w 41"/>
                <a:gd name="T31" fmla="*/ 50 h 64"/>
                <a:gd name="T32" fmla="*/ 21 w 41"/>
                <a:gd name="T33" fmla="*/ 50 h 64"/>
                <a:gd name="T34" fmla="*/ 29 w 41"/>
                <a:gd name="T35"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64">
                  <a:moveTo>
                    <a:pt x="41" y="20"/>
                  </a:moveTo>
                  <a:cubicBezTo>
                    <a:pt x="41" y="45"/>
                    <a:pt x="41" y="45"/>
                    <a:pt x="41" y="45"/>
                  </a:cubicBezTo>
                  <a:cubicBezTo>
                    <a:pt x="41" y="55"/>
                    <a:pt x="32" y="64"/>
                    <a:pt x="22" y="64"/>
                  </a:cubicBezTo>
                  <a:cubicBezTo>
                    <a:pt x="19" y="64"/>
                    <a:pt x="19" y="64"/>
                    <a:pt x="19" y="64"/>
                  </a:cubicBezTo>
                  <a:cubicBezTo>
                    <a:pt x="9" y="64"/>
                    <a:pt x="0" y="55"/>
                    <a:pt x="0" y="45"/>
                  </a:cubicBezTo>
                  <a:cubicBezTo>
                    <a:pt x="0" y="20"/>
                    <a:pt x="0" y="20"/>
                    <a:pt x="0" y="20"/>
                  </a:cubicBezTo>
                  <a:cubicBezTo>
                    <a:pt x="0" y="9"/>
                    <a:pt x="9" y="0"/>
                    <a:pt x="19" y="0"/>
                  </a:cubicBezTo>
                  <a:cubicBezTo>
                    <a:pt x="22" y="0"/>
                    <a:pt x="22" y="0"/>
                    <a:pt x="22" y="0"/>
                  </a:cubicBezTo>
                  <a:cubicBezTo>
                    <a:pt x="32" y="0"/>
                    <a:pt x="41" y="9"/>
                    <a:pt x="41" y="20"/>
                  </a:cubicBezTo>
                  <a:close/>
                  <a:moveTo>
                    <a:pt x="29" y="39"/>
                  </a:moveTo>
                  <a:cubicBezTo>
                    <a:pt x="29" y="25"/>
                    <a:pt x="29" y="25"/>
                    <a:pt x="29" y="25"/>
                  </a:cubicBezTo>
                  <a:cubicBezTo>
                    <a:pt x="29" y="19"/>
                    <a:pt x="26" y="14"/>
                    <a:pt x="21" y="14"/>
                  </a:cubicBezTo>
                  <a:cubicBezTo>
                    <a:pt x="20" y="14"/>
                    <a:pt x="20" y="14"/>
                    <a:pt x="20" y="14"/>
                  </a:cubicBezTo>
                  <a:cubicBezTo>
                    <a:pt x="15" y="14"/>
                    <a:pt x="12" y="19"/>
                    <a:pt x="12" y="25"/>
                  </a:cubicBezTo>
                  <a:cubicBezTo>
                    <a:pt x="12" y="39"/>
                    <a:pt x="12" y="39"/>
                    <a:pt x="12" y="39"/>
                  </a:cubicBezTo>
                  <a:cubicBezTo>
                    <a:pt x="12" y="45"/>
                    <a:pt x="15" y="50"/>
                    <a:pt x="20" y="50"/>
                  </a:cubicBezTo>
                  <a:cubicBezTo>
                    <a:pt x="21" y="50"/>
                    <a:pt x="21" y="50"/>
                    <a:pt x="21" y="50"/>
                  </a:cubicBezTo>
                  <a:cubicBezTo>
                    <a:pt x="26" y="50"/>
                    <a:pt x="29" y="45"/>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7">
              <a:extLst>
                <a:ext uri="{FF2B5EF4-FFF2-40B4-BE49-F238E27FC236}">
                  <a16:creationId xmlns:a16="http://schemas.microsoft.com/office/drawing/2014/main" id="{5BEBF3CF-3A2C-4A5B-86DA-2D593C4D2404}"/>
                </a:ext>
              </a:extLst>
            </p:cNvPr>
            <p:cNvSpPr>
              <a:spLocks noEditPoints="1"/>
            </p:cNvSpPr>
            <p:nvPr/>
          </p:nvSpPr>
          <p:spPr bwMode="auto">
            <a:xfrm>
              <a:off x="6007101" y="1130300"/>
              <a:ext cx="93663" cy="146050"/>
            </a:xfrm>
            <a:custGeom>
              <a:avLst/>
              <a:gdLst>
                <a:gd name="T0" fmla="*/ 40 w 40"/>
                <a:gd name="T1" fmla="*/ 19 h 63"/>
                <a:gd name="T2" fmla="*/ 40 w 40"/>
                <a:gd name="T3" fmla="*/ 44 h 63"/>
                <a:gd name="T4" fmla="*/ 21 w 40"/>
                <a:gd name="T5" fmla="*/ 63 h 63"/>
                <a:gd name="T6" fmla="*/ 19 w 40"/>
                <a:gd name="T7" fmla="*/ 63 h 63"/>
                <a:gd name="T8" fmla="*/ 0 w 40"/>
                <a:gd name="T9" fmla="*/ 44 h 63"/>
                <a:gd name="T10" fmla="*/ 0 w 40"/>
                <a:gd name="T11" fmla="*/ 19 h 63"/>
                <a:gd name="T12" fmla="*/ 19 w 40"/>
                <a:gd name="T13" fmla="*/ 0 h 63"/>
                <a:gd name="T14" fmla="*/ 21 w 40"/>
                <a:gd name="T15" fmla="*/ 0 h 63"/>
                <a:gd name="T16" fmla="*/ 40 w 40"/>
                <a:gd name="T17" fmla="*/ 19 h 63"/>
                <a:gd name="T18" fmla="*/ 29 w 40"/>
                <a:gd name="T19" fmla="*/ 38 h 63"/>
                <a:gd name="T20" fmla="*/ 29 w 40"/>
                <a:gd name="T21" fmla="*/ 24 h 63"/>
                <a:gd name="T22" fmla="*/ 21 w 40"/>
                <a:gd name="T23" fmla="*/ 14 h 63"/>
                <a:gd name="T24" fmla="*/ 20 w 40"/>
                <a:gd name="T25" fmla="*/ 14 h 63"/>
                <a:gd name="T26" fmla="*/ 11 w 40"/>
                <a:gd name="T27" fmla="*/ 24 h 63"/>
                <a:gd name="T28" fmla="*/ 11 w 40"/>
                <a:gd name="T29" fmla="*/ 38 h 63"/>
                <a:gd name="T30" fmla="*/ 20 w 40"/>
                <a:gd name="T31" fmla="*/ 49 h 63"/>
                <a:gd name="T32" fmla="*/ 21 w 40"/>
                <a:gd name="T33" fmla="*/ 49 h 63"/>
                <a:gd name="T34" fmla="*/ 29 w 40"/>
                <a:gd name="T3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3">
                  <a:moveTo>
                    <a:pt x="40" y="19"/>
                  </a:moveTo>
                  <a:cubicBezTo>
                    <a:pt x="40" y="44"/>
                    <a:pt x="40" y="44"/>
                    <a:pt x="40" y="44"/>
                  </a:cubicBezTo>
                  <a:cubicBezTo>
                    <a:pt x="40" y="54"/>
                    <a:pt x="32" y="63"/>
                    <a:pt x="21" y="63"/>
                  </a:cubicBezTo>
                  <a:cubicBezTo>
                    <a:pt x="19" y="63"/>
                    <a:pt x="19" y="63"/>
                    <a:pt x="19" y="63"/>
                  </a:cubicBezTo>
                  <a:cubicBezTo>
                    <a:pt x="8" y="63"/>
                    <a:pt x="0" y="54"/>
                    <a:pt x="0" y="44"/>
                  </a:cubicBezTo>
                  <a:cubicBezTo>
                    <a:pt x="0" y="19"/>
                    <a:pt x="0" y="19"/>
                    <a:pt x="0" y="19"/>
                  </a:cubicBezTo>
                  <a:cubicBezTo>
                    <a:pt x="0" y="8"/>
                    <a:pt x="8" y="0"/>
                    <a:pt x="19" y="0"/>
                  </a:cubicBezTo>
                  <a:cubicBezTo>
                    <a:pt x="21" y="0"/>
                    <a:pt x="21" y="0"/>
                    <a:pt x="21" y="0"/>
                  </a:cubicBezTo>
                  <a:cubicBezTo>
                    <a:pt x="32" y="0"/>
                    <a:pt x="40" y="8"/>
                    <a:pt x="40" y="19"/>
                  </a:cubicBezTo>
                  <a:close/>
                  <a:moveTo>
                    <a:pt x="29" y="38"/>
                  </a:moveTo>
                  <a:cubicBezTo>
                    <a:pt x="29" y="24"/>
                    <a:pt x="29" y="24"/>
                    <a:pt x="29" y="24"/>
                  </a:cubicBezTo>
                  <a:cubicBezTo>
                    <a:pt x="29" y="18"/>
                    <a:pt x="25" y="14"/>
                    <a:pt x="21" y="14"/>
                  </a:cubicBezTo>
                  <a:cubicBezTo>
                    <a:pt x="20" y="14"/>
                    <a:pt x="20" y="14"/>
                    <a:pt x="20" y="14"/>
                  </a:cubicBezTo>
                  <a:cubicBezTo>
                    <a:pt x="15" y="14"/>
                    <a:pt x="11" y="18"/>
                    <a:pt x="11" y="24"/>
                  </a:cubicBezTo>
                  <a:cubicBezTo>
                    <a:pt x="11" y="38"/>
                    <a:pt x="11" y="38"/>
                    <a:pt x="11" y="38"/>
                  </a:cubicBezTo>
                  <a:cubicBezTo>
                    <a:pt x="11" y="44"/>
                    <a:pt x="15" y="49"/>
                    <a:pt x="20" y="49"/>
                  </a:cubicBezTo>
                  <a:cubicBezTo>
                    <a:pt x="21" y="49"/>
                    <a:pt x="21" y="49"/>
                    <a:pt x="21" y="49"/>
                  </a:cubicBezTo>
                  <a:cubicBezTo>
                    <a:pt x="25" y="49"/>
                    <a:pt x="29" y="44"/>
                    <a:pt x="2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8">
              <a:extLst>
                <a:ext uri="{FF2B5EF4-FFF2-40B4-BE49-F238E27FC236}">
                  <a16:creationId xmlns:a16="http://schemas.microsoft.com/office/drawing/2014/main" id="{6A040F87-6DF2-40D7-8DF1-2AF65F1F394E}"/>
                </a:ext>
              </a:extLst>
            </p:cNvPr>
            <p:cNvSpPr>
              <a:spLocks/>
            </p:cNvSpPr>
            <p:nvPr/>
          </p:nvSpPr>
          <p:spPr bwMode="auto">
            <a:xfrm>
              <a:off x="6016626" y="920750"/>
              <a:ext cx="44450" cy="136525"/>
            </a:xfrm>
            <a:custGeom>
              <a:avLst/>
              <a:gdLst>
                <a:gd name="T0" fmla="*/ 19 w 19"/>
                <a:gd name="T1" fmla="*/ 8 h 59"/>
                <a:gd name="T2" fmla="*/ 19 w 19"/>
                <a:gd name="T3" fmla="*/ 50 h 59"/>
                <a:gd name="T4" fmla="*/ 12 w 19"/>
                <a:gd name="T5" fmla="*/ 59 h 59"/>
                <a:gd name="T6" fmla="*/ 7 w 19"/>
                <a:gd name="T7" fmla="*/ 59 h 59"/>
                <a:gd name="T8" fmla="*/ 0 w 19"/>
                <a:gd name="T9" fmla="*/ 50 h 59"/>
                <a:gd name="T10" fmla="*/ 0 w 19"/>
                <a:gd name="T11" fmla="*/ 8 h 59"/>
                <a:gd name="T12" fmla="*/ 7 w 19"/>
                <a:gd name="T13" fmla="*/ 0 h 59"/>
                <a:gd name="T14" fmla="*/ 12 w 19"/>
                <a:gd name="T15" fmla="*/ 0 h 59"/>
                <a:gd name="T16" fmla="*/ 19 w 19"/>
                <a:gd name="T17"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9">
                  <a:moveTo>
                    <a:pt x="19" y="8"/>
                  </a:moveTo>
                  <a:cubicBezTo>
                    <a:pt x="19" y="50"/>
                    <a:pt x="19" y="50"/>
                    <a:pt x="19" y="50"/>
                  </a:cubicBezTo>
                  <a:cubicBezTo>
                    <a:pt x="19" y="55"/>
                    <a:pt x="15" y="59"/>
                    <a:pt x="12" y="59"/>
                  </a:cubicBezTo>
                  <a:cubicBezTo>
                    <a:pt x="7" y="59"/>
                    <a:pt x="7" y="59"/>
                    <a:pt x="7" y="59"/>
                  </a:cubicBezTo>
                  <a:cubicBezTo>
                    <a:pt x="3" y="59"/>
                    <a:pt x="0" y="55"/>
                    <a:pt x="0" y="50"/>
                  </a:cubicBezTo>
                  <a:cubicBezTo>
                    <a:pt x="0" y="8"/>
                    <a:pt x="0" y="8"/>
                    <a:pt x="0" y="8"/>
                  </a:cubicBezTo>
                  <a:cubicBezTo>
                    <a:pt x="0" y="4"/>
                    <a:pt x="3" y="0"/>
                    <a:pt x="7" y="0"/>
                  </a:cubicBezTo>
                  <a:cubicBezTo>
                    <a:pt x="12" y="0"/>
                    <a:pt x="12" y="0"/>
                    <a:pt x="12" y="0"/>
                  </a:cubicBezTo>
                  <a:cubicBezTo>
                    <a:pt x="15" y="0"/>
                    <a:pt x="19" y="4"/>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Freeform 57">
            <a:extLst>
              <a:ext uri="{FF2B5EF4-FFF2-40B4-BE49-F238E27FC236}">
                <a16:creationId xmlns:a16="http://schemas.microsoft.com/office/drawing/2014/main" id="{A4318FAF-AFA0-4BA0-B12C-727F2EA33918}"/>
              </a:ext>
            </a:extLst>
          </p:cNvPr>
          <p:cNvSpPr>
            <a:spLocks noChangeAspect="1" noEditPoints="1"/>
          </p:cNvSpPr>
          <p:nvPr/>
        </p:nvSpPr>
        <p:spPr bwMode="auto">
          <a:xfrm>
            <a:off x="6446250" y="2344636"/>
            <a:ext cx="548608" cy="716599"/>
          </a:xfrm>
          <a:custGeom>
            <a:avLst/>
            <a:gdLst>
              <a:gd name="T0" fmla="*/ 206 w 240"/>
              <a:gd name="T1" fmla="*/ 140 h 313"/>
              <a:gd name="T2" fmla="*/ 34 w 240"/>
              <a:gd name="T3" fmla="*/ 140 h 313"/>
              <a:gd name="T4" fmla="*/ 0 w 240"/>
              <a:gd name="T5" fmla="*/ 174 h 313"/>
              <a:gd name="T6" fmla="*/ 0 w 240"/>
              <a:gd name="T7" fmla="*/ 280 h 313"/>
              <a:gd name="T8" fmla="*/ 34 w 240"/>
              <a:gd name="T9" fmla="*/ 313 h 313"/>
              <a:gd name="T10" fmla="*/ 206 w 240"/>
              <a:gd name="T11" fmla="*/ 313 h 313"/>
              <a:gd name="T12" fmla="*/ 240 w 240"/>
              <a:gd name="T13" fmla="*/ 280 h 313"/>
              <a:gd name="T14" fmla="*/ 240 w 240"/>
              <a:gd name="T15" fmla="*/ 174 h 313"/>
              <a:gd name="T16" fmla="*/ 206 w 240"/>
              <a:gd name="T17" fmla="*/ 140 h 313"/>
              <a:gd name="T18" fmla="*/ 136 w 240"/>
              <a:gd name="T19" fmla="*/ 227 h 313"/>
              <a:gd name="T20" fmla="*/ 136 w 240"/>
              <a:gd name="T21" fmla="*/ 260 h 313"/>
              <a:gd name="T22" fmla="*/ 120 w 240"/>
              <a:gd name="T23" fmla="*/ 277 h 313"/>
              <a:gd name="T24" fmla="*/ 104 w 240"/>
              <a:gd name="T25" fmla="*/ 260 h 313"/>
              <a:gd name="T26" fmla="*/ 104 w 240"/>
              <a:gd name="T27" fmla="*/ 227 h 313"/>
              <a:gd name="T28" fmla="*/ 93 w 240"/>
              <a:gd name="T29" fmla="*/ 206 h 313"/>
              <a:gd name="T30" fmla="*/ 120 w 240"/>
              <a:gd name="T31" fmla="*/ 178 h 313"/>
              <a:gd name="T32" fmla="*/ 147 w 240"/>
              <a:gd name="T33" fmla="*/ 206 h 313"/>
              <a:gd name="T34" fmla="*/ 136 w 240"/>
              <a:gd name="T35" fmla="*/ 227 h 313"/>
              <a:gd name="T36" fmla="*/ 73 w 240"/>
              <a:gd name="T37" fmla="*/ 85 h 313"/>
              <a:gd name="T38" fmla="*/ 120 w 240"/>
              <a:gd name="T39" fmla="*/ 38 h 313"/>
              <a:gd name="T40" fmla="*/ 167 w 240"/>
              <a:gd name="T41" fmla="*/ 85 h 313"/>
              <a:gd name="T42" fmla="*/ 167 w 240"/>
              <a:gd name="T43" fmla="*/ 116 h 313"/>
              <a:gd name="T44" fmla="*/ 205 w 240"/>
              <a:gd name="T45" fmla="*/ 116 h 313"/>
              <a:gd name="T46" fmla="*/ 205 w 240"/>
              <a:gd name="T47" fmla="*/ 85 h 313"/>
              <a:gd name="T48" fmla="*/ 120 w 240"/>
              <a:gd name="T49" fmla="*/ 0 h 313"/>
              <a:gd name="T50" fmla="*/ 35 w 240"/>
              <a:gd name="T51" fmla="*/ 85 h 313"/>
              <a:gd name="T52" fmla="*/ 35 w 240"/>
              <a:gd name="T53" fmla="*/ 116 h 313"/>
              <a:gd name="T54" fmla="*/ 73 w 240"/>
              <a:gd name="T55" fmla="*/ 116 h 313"/>
              <a:gd name="T56" fmla="*/ 73 w 240"/>
              <a:gd name="T57" fmla="*/ 8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313">
                <a:moveTo>
                  <a:pt x="206" y="140"/>
                </a:moveTo>
                <a:cubicBezTo>
                  <a:pt x="34" y="140"/>
                  <a:pt x="34" y="140"/>
                  <a:pt x="34" y="140"/>
                </a:cubicBezTo>
                <a:cubicBezTo>
                  <a:pt x="15" y="140"/>
                  <a:pt x="0" y="155"/>
                  <a:pt x="0" y="174"/>
                </a:cubicBezTo>
                <a:cubicBezTo>
                  <a:pt x="0" y="280"/>
                  <a:pt x="0" y="280"/>
                  <a:pt x="0" y="280"/>
                </a:cubicBezTo>
                <a:cubicBezTo>
                  <a:pt x="0" y="298"/>
                  <a:pt x="15" y="313"/>
                  <a:pt x="34" y="313"/>
                </a:cubicBezTo>
                <a:cubicBezTo>
                  <a:pt x="206" y="313"/>
                  <a:pt x="206" y="313"/>
                  <a:pt x="206" y="313"/>
                </a:cubicBezTo>
                <a:cubicBezTo>
                  <a:pt x="225" y="313"/>
                  <a:pt x="240" y="298"/>
                  <a:pt x="240" y="280"/>
                </a:cubicBezTo>
                <a:cubicBezTo>
                  <a:pt x="240" y="174"/>
                  <a:pt x="240" y="174"/>
                  <a:pt x="240" y="174"/>
                </a:cubicBezTo>
                <a:cubicBezTo>
                  <a:pt x="240" y="155"/>
                  <a:pt x="225" y="140"/>
                  <a:pt x="206" y="140"/>
                </a:cubicBezTo>
                <a:close/>
                <a:moveTo>
                  <a:pt x="136" y="227"/>
                </a:moveTo>
                <a:cubicBezTo>
                  <a:pt x="136" y="260"/>
                  <a:pt x="136" y="260"/>
                  <a:pt x="136" y="260"/>
                </a:cubicBezTo>
                <a:cubicBezTo>
                  <a:pt x="136" y="269"/>
                  <a:pt x="129" y="277"/>
                  <a:pt x="120" y="277"/>
                </a:cubicBezTo>
                <a:cubicBezTo>
                  <a:pt x="111" y="277"/>
                  <a:pt x="104" y="269"/>
                  <a:pt x="104" y="260"/>
                </a:cubicBezTo>
                <a:cubicBezTo>
                  <a:pt x="104" y="227"/>
                  <a:pt x="104" y="227"/>
                  <a:pt x="104" y="227"/>
                </a:cubicBezTo>
                <a:cubicBezTo>
                  <a:pt x="97" y="222"/>
                  <a:pt x="93" y="214"/>
                  <a:pt x="93" y="206"/>
                </a:cubicBezTo>
                <a:cubicBezTo>
                  <a:pt x="93" y="190"/>
                  <a:pt x="105" y="178"/>
                  <a:pt x="120" y="178"/>
                </a:cubicBezTo>
                <a:cubicBezTo>
                  <a:pt x="135" y="178"/>
                  <a:pt x="147" y="190"/>
                  <a:pt x="147" y="206"/>
                </a:cubicBezTo>
                <a:cubicBezTo>
                  <a:pt x="147" y="214"/>
                  <a:pt x="143" y="222"/>
                  <a:pt x="136" y="227"/>
                </a:cubicBezTo>
                <a:close/>
                <a:moveTo>
                  <a:pt x="73" y="85"/>
                </a:moveTo>
                <a:cubicBezTo>
                  <a:pt x="73" y="59"/>
                  <a:pt x="94" y="38"/>
                  <a:pt x="120" y="38"/>
                </a:cubicBezTo>
                <a:cubicBezTo>
                  <a:pt x="146" y="38"/>
                  <a:pt x="167" y="59"/>
                  <a:pt x="167" y="85"/>
                </a:cubicBezTo>
                <a:cubicBezTo>
                  <a:pt x="167" y="116"/>
                  <a:pt x="167" y="116"/>
                  <a:pt x="167" y="116"/>
                </a:cubicBezTo>
                <a:cubicBezTo>
                  <a:pt x="205" y="116"/>
                  <a:pt x="205" y="116"/>
                  <a:pt x="205" y="116"/>
                </a:cubicBezTo>
                <a:cubicBezTo>
                  <a:pt x="205" y="85"/>
                  <a:pt x="205" y="85"/>
                  <a:pt x="205" y="85"/>
                </a:cubicBezTo>
                <a:cubicBezTo>
                  <a:pt x="205" y="38"/>
                  <a:pt x="167" y="0"/>
                  <a:pt x="120" y="0"/>
                </a:cubicBezTo>
                <a:cubicBezTo>
                  <a:pt x="73" y="0"/>
                  <a:pt x="35" y="38"/>
                  <a:pt x="35" y="85"/>
                </a:cubicBezTo>
                <a:cubicBezTo>
                  <a:pt x="35" y="116"/>
                  <a:pt x="35" y="116"/>
                  <a:pt x="35" y="116"/>
                </a:cubicBezTo>
                <a:cubicBezTo>
                  <a:pt x="73" y="116"/>
                  <a:pt x="73" y="116"/>
                  <a:pt x="73" y="116"/>
                </a:cubicBezTo>
                <a:lnTo>
                  <a:pt x="73" y="8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4" name="Graphic 3" descr="Mailbox with solid fill">
            <a:extLst>
              <a:ext uri="{FF2B5EF4-FFF2-40B4-BE49-F238E27FC236}">
                <a16:creationId xmlns:a16="http://schemas.microsoft.com/office/drawing/2014/main" id="{DA6B0764-21FE-4991-99D3-DA6BA37FC47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0523" y="2244076"/>
            <a:ext cx="960120" cy="960120"/>
          </a:xfrm>
          <a:prstGeom prst="rect">
            <a:avLst/>
          </a:prstGeom>
        </p:spPr>
      </p:pic>
      <p:grpSp>
        <p:nvGrpSpPr>
          <p:cNvPr id="96" name="Group 95">
            <a:extLst>
              <a:ext uri="{FF2B5EF4-FFF2-40B4-BE49-F238E27FC236}">
                <a16:creationId xmlns:a16="http://schemas.microsoft.com/office/drawing/2014/main" id="{EBE050D7-6044-4489-9F6C-17AA4E28BB89}"/>
              </a:ext>
            </a:extLst>
          </p:cNvPr>
          <p:cNvGrpSpPr>
            <a:grpSpLocks noChangeAspect="1"/>
          </p:cNvGrpSpPr>
          <p:nvPr/>
        </p:nvGrpSpPr>
        <p:grpSpPr>
          <a:xfrm>
            <a:off x="875292" y="4413968"/>
            <a:ext cx="830581" cy="711637"/>
            <a:chOff x="2133600" y="2068513"/>
            <a:chExt cx="1308101" cy="1120776"/>
          </a:xfrm>
          <a:solidFill>
            <a:srgbClr val="006600"/>
          </a:solidFill>
        </p:grpSpPr>
        <p:sp>
          <p:nvSpPr>
            <p:cNvPr id="97" name="Freeform 55">
              <a:extLst>
                <a:ext uri="{FF2B5EF4-FFF2-40B4-BE49-F238E27FC236}">
                  <a16:creationId xmlns:a16="http://schemas.microsoft.com/office/drawing/2014/main" id="{CD1B0474-E9D1-4484-BE1F-F75A079093F8}"/>
                </a:ext>
              </a:extLst>
            </p:cNvPr>
            <p:cNvSpPr>
              <a:spLocks noEditPoints="1"/>
            </p:cNvSpPr>
            <p:nvPr/>
          </p:nvSpPr>
          <p:spPr bwMode="auto">
            <a:xfrm>
              <a:off x="2433638" y="2068513"/>
              <a:ext cx="495300" cy="565150"/>
            </a:xfrm>
            <a:custGeom>
              <a:avLst/>
              <a:gdLst>
                <a:gd name="T0" fmla="*/ 94 w 132"/>
                <a:gd name="T1" fmla="*/ 29 h 151"/>
                <a:gd name="T2" fmla="*/ 66 w 132"/>
                <a:gd name="T3" fmla="*/ 0 h 151"/>
                <a:gd name="T4" fmla="*/ 37 w 132"/>
                <a:gd name="T5" fmla="*/ 29 h 151"/>
                <a:gd name="T6" fmla="*/ 94 w 132"/>
                <a:gd name="T7" fmla="*/ 29 h 151"/>
                <a:gd name="T8" fmla="*/ 0 w 132"/>
                <a:gd name="T9" fmla="*/ 137 h 151"/>
                <a:gd name="T10" fmla="*/ 8 w 132"/>
                <a:gd name="T11" fmla="*/ 97 h 151"/>
                <a:gd name="T12" fmla="*/ 39 w 132"/>
                <a:gd name="T13" fmla="*/ 75 h 151"/>
                <a:gd name="T14" fmla="*/ 42 w 132"/>
                <a:gd name="T15" fmla="*/ 75 h 151"/>
                <a:gd name="T16" fmla="*/ 61 w 132"/>
                <a:gd name="T17" fmla="*/ 103 h 151"/>
                <a:gd name="T18" fmla="*/ 61 w 132"/>
                <a:gd name="T19" fmla="*/ 88 h 151"/>
                <a:gd name="T20" fmla="*/ 58 w 132"/>
                <a:gd name="T21" fmla="*/ 85 h 151"/>
                <a:gd name="T22" fmla="*/ 66 w 132"/>
                <a:gd name="T23" fmla="*/ 79 h 151"/>
                <a:gd name="T24" fmla="*/ 74 w 132"/>
                <a:gd name="T25" fmla="*/ 85 h 151"/>
                <a:gd name="T26" fmla="*/ 71 w 132"/>
                <a:gd name="T27" fmla="*/ 88 h 151"/>
                <a:gd name="T28" fmla="*/ 71 w 132"/>
                <a:gd name="T29" fmla="*/ 103 h 151"/>
                <a:gd name="T30" fmla="*/ 90 w 132"/>
                <a:gd name="T31" fmla="*/ 75 h 151"/>
                <a:gd name="T32" fmla="*/ 93 w 132"/>
                <a:gd name="T33" fmla="*/ 75 h 151"/>
                <a:gd name="T34" fmla="*/ 124 w 132"/>
                <a:gd name="T35" fmla="*/ 97 h 151"/>
                <a:gd name="T36" fmla="*/ 132 w 132"/>
                <a:gd name="T37" fmla="*/ 137 h 151"/>
                <a:gd name="T38" fmla="*/ 0 w 132"/>
                <a:gd name="T39"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51">
                  <a:moveTo>
                    <a:pt x="94" y="29"/>
                  </a:moveTo>
                  <a:cubicBezTo>
                    <a:pt x="94" y="13"/>
                    <a:pt x="84" y="0"/>
                    <a:pt x="66" y="0"/>
                  </a:cubicBezTo>
                  <a:cubicBezTo>
                    <a:pt x="47" y="0"/>
                    <a:pt x="38" y="13"/>
                    <a:pt x="37" y="29"/>
                  </a:cubicBezTo>
                  <a:cubicBezTo>
                    <a:pt x="37" y="90"/>
                    <a:pt x="95" y="89"/>
                    <a:pt x="94" y="29"/>
                  </a:cubicBezTo>
                  <a:close/>
                  <a:moveTo>
                    <a:pt x="0" y="137"/>
                  </a:moveTo>
                  <a:cubicBezTo>
                    <a:pt x="1" y="123"/>
                    <a:pt x="2" y="108"/>
                    <a:pt x="8" y="97"/>
                  </a:cubicBezTo>
                  <a:cubicBezTo>
                    <a:pt x="14" y="85"/>
                    <a:pt x="26" y="75"/>
                    <a:pt x="39" y="75"/>
                  </a:cubicBezTo>
                  <a:cubicBezTo>
                    <a:pt x="42" y="75"/>
                    <a:pt x="42" y="75"/>
                    <a:pt x="42" y="75"/>
                  </a:cubicBezTo>
                  <a:cubicBezTo>
                    <a:pt x="61" y="103"/>
                    <a:pt x="61" y="103"/>
                    <a:pt x="61" y="103"/>
                  </a:cubicBezTo>
                  <a:cubicBezTo>
                    <a:pt x="61" y="88"/>
                    <a:pt x="61" y="88"/>
                    <a:pt x="61" y="88"/>
                  </a:cubicBezTo>
                  <a:cubicBezTo>
                    <a:pt x="58" y="85"/>
                    <a:pt x="58" y="85"/>
                    <a:pt x="58" y="85"/>
                  </a:cubicBezTo>
                  <a:cubicBezTo>
                    <a:pt x="66" y="79"/>
                    <a:pt x="66" y="79"/>
                    <a:pt x="66" y="79"/>
                  </a:cubicBezTo>
                  <a:cubicBezTo>
                    <a:pt x="74" y="85"/>
                    <a:pt x="74" y="85"/>
                    <a:pt x="74" y="85"/>
                  </a:cubicBezTo>
                  <a:cubicBezTo>
                    <a:pt x="71" y="88"/>
                    <a:pt x="71" y="88"/>
                    <a:pt x="71" y="88"/>
                  </a:cubicBezTo>
                  <a:cubicBezTo>
                    <a:pt x="71" y="103"/>
                    <a:pt x="71" y="103"/>
                    <a:pt x="71" y="103"/>
                  </a:cubicBezTo>
                  <a:cubicBezTo>
                    <a:pt x="90" y="75"/>
                    <a:pt x="90" y="75"/>
                    <a:pt x="90" y="75"/>
                  </a:cubicBezTo>
                  <a:cubicBezTo>
                    <a:pt x="93" y="75"/>
                    <a:pt x="93" y="75"/>
                    <a:pt x="93" y="75"/>
                  </a:cubicBezTo>
                  <a:cubicBezTo>
                    <a:pt x="106" y="75"/>
                    <a:pt x="118" y="85"/>
                    <a:pt x="124" y="97"/>
                  </a:cubicBezTo>
                  <a:cubicBezTo>
                    <a:pt x="130" y="108"/>
                    <a:pt x="131" y="123"/>
                    <a:pt x="132" y="137"/>
                  </a:cubicBezTo>
                  <a:cubicBezTo>
                    <a:pt x="88" y="151"/>
                    <a:pt x="44" y="151"/>
                    <a:pt x="0"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56">
              <a:extLst>
                <a:ext uri="{FF2B5EF4-FFF2-40B4-BE49-F238E27FC236}">
                  <a16:creationId xmlns:a16="http://schemas.microsoft.com/office/drawing/2014/main" id="{43EA9883-B6F6-41E1-AEC7-0F48FD1AA90B}"/>
                </a:ext>
              </a:extLst>
            </p:cNvPr>
            <p:cNvSpPr>
              <a:spLocks/>
            </p:cNvSpPr>
            <p:nvPr/>
          </p:nvSpPr>
          <p:spPr bwMode="auto">
            <a:xfrm>
              <a:off x="2846388" y="2068513"/>
              <a:ext cx="595313" cy="682625"/>
            </a:xfrm>
            <a:custGeom>
              <a:avLst/>
              <a:gdLst>
                <a:gd name="T0" fmla="*/ 0 w 159"/>
                <a:gd name="T1" fmla="*/ 0 h 182"/>
                <a:gd name="T2" fmla="*/ 130 w 159"/>
                <a:gd name="T3" fmla="*/ 129 h 182"/>
                <a:gd name="T4" fmla="*/ 159 w 159"/>
                <a:gd name="T5" fmla="*/ 129 h 182"/>
                <a:gd name="T6" fmla="*/ 115 w 159"/>
                <a:gd name="T7" fmla="*/ 182 h 182"/>
                <a:gd name="T8" fmla="*/ 71 w 159"/>
                <a:gd name="T9" fmla="*/ 129 h 182"/>
                <a:gd name="T10" fmla="*/ 100 w 159"/>
                <a:gd name="T11" fmla="*/ 129 h 182"/>
                <a:gd name="T12" fmla="*/ 0 w 159"/>
                <a:gd name="T13" fmla="*/ 30 h 182"/>
                <a:gd name="T14" fmla="*/ 0 w 159"/>
                <a:gd name="T15" fmla="*/ 0 h 1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182">
                  <a:moveTo>
                    <a:pt x="0" y="0"/>
                  </a:moveTo>
                  <a:cubicBezTo>
                    <a:pt x="72" y="0"/>
                    <a:pt x="130" y="58"/>
                    <a:pt x="130" y="129"/>
                  </a:cubicBezTo>
                  <a:cubicBezTo>
                    <a:pt x="159" y="129"/>
                    <a:pt x="159" y="129"/>
                    <a:pt x="159" y="129"/>
                  </a:cubicBezTo>
                  <a:cubicBezTo>
                    <a:pt x="115" y="182"/>
                    <a:pt x="115" y="182"/>
                    <a:pt x="115" y="182"/>
                  </a:cubicBezTo>
                  <a:cubicBezTo>
                    <a:pt x="71" y="129"/>
                    <a:pt x="71" y="129"/>
                    <a:pt x="71" y="129"/>
                  </a:cubicBezTo>
                  <a:cubicBezTo>
                    <a:pt x="100" y="129"/>
                    <a:pt x="100" y="129"/>
                    <a:pt x="100" y="129"/>
                  </a:cubicBezTo>
                  <a:cubicBezTo>
                    <a:pt x="99" y="74"/>
                    <a:pt x="55" y="30"/>
                    <a:pt x="0" y="3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57">
              <a:extLst>
                <a:ext uri="{FF2B5EF4-FFF2-40B4-BE49-F238E27FC236}">
                  <a16:creationId xmlns:a16="http://schemas.microsoft.com/office/drawing/2014/main" id="{99B16757-C820-4A4C-86F7-774C94C58F6D}"/>
                </a:ext>
              </a:extLst>
            </p:cNvPr>
            <p:cNvSpPr>
              <a:spLocks/>
            </p:cNvSpPr>
            <p:nvPr/>
          </p:nvSpPr>
          <p:spPr bwMode="auto">
            <a:xfrm>
              <a:off x="2133600" y="2495551"/>
              <a:ext cx="592138" cy="677863"/>
            </a:xfrm>
            <a:custGeom>
              <a:avLst/>
              <a:gdLst>
                <a:gd name="T0" fmla="*/ 158 w 158"/>
                <a:gd name="T1" fmla="*/ 181 h 181"/>
                <a:gd name="T2" fmla="*/ 28 w 158"/>
                <a:gd name="T3" fmla="*/ 52 h 181"/>
                <a:gd name="T4" fmla="*/ 0 w 158"/>
                <a:gd name="T5" fmla="*/ 52 h 181"/>
                <a:gd name="T6" fmla="*/ 44 w 158"/>
                <a:gd name="T7" fmla="*/ 0 h 181"/>
                <a:gd name="T8" fmla="*/ 87 w 158"/>
                <a:gd name="T9" fmla="*/ 52 h 181"/>
                <a:gd name="T10" fmla="*/ 59 w 158"/>
                <a:gd name="T11" fmla="*/ 52 h 181"/>
                <a:gd name="T12" fmla="*/ 158 w 158"/>
                <a:gd name="T13" fmla="*/ 151 h 181"/>
                <a:gd name="T14" fmla="*/ 158 w 15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81">
                  <a:moveTo>
                    <a:pt x="158" y="181"/>
                  </a:moveTo>
                  <a:cubicBezTo>
                    <a:pt x="87" y="181"/>
                    <a:pt x="29" y="124"/>
                    <a:pt x="28" y="52"/>
                  </a:cubicBezTo>
                  <a:cubicBezTo>
                    <a:pt x="0" y="52"/>
                    <a:pt x="0" y="52"/>
                    <a:pt x="0" y="52"/>
                  </a:cubicBezTo>
                  <a:cubicBezTo>
                    <a:pt x="44" y="0"/>
                    <a:pt x="44" y="0"/>
                    <a:pt x="44" y="0"/>
                  </a:cubicBezTo>
                  <a:cubicBezTo>
                    <a:pt x="87" y="52"/>
                    <a:pt x="87" y="52"/>
                    <a:pt x="87" y="52"/>
                  </a:cubicBezTo>
                  <a:cubicBezTo>
                    <a:pt x="59" y="52"/>
                    <a:pt x="59" y="52"/>
                    <a:pt x="59" y="52"/>
                  </a:cubicBezTo>
                  <a:cubicBezTo>
                    <a:pt x="59" y="107"/>
                    <a:pt x="104" y="151"/>
                    <a:pt x="158" y="151"/>
                  </a:cubicBezTo>
                  <a:cubicBezTo>
                    <a:pt x="158" y="181"/>
                    <a:pt x="158" y="181"/>
                    <a:pt x="158"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58">
              <a:extLst>
                <a:ext uri="{FF2B5EF4-FFF2-40B4-BE49-F238E27FC236}">
                  <a16:creationId xmlns:a16="http://schemas.microsoft.com/office/drawing/2014/main" id="{315B16B5-5A2C-4A82-B7A8-D2A35D7006D5}"/>
                </a:ext>
              </a:extLst>
            </p:cNvPr>
            <p:cNvSpPr>
              <a:spLocks noEditPoints="1"/>
            </p:cNvSpPr>
            <p:nvPr/>
          </p:nvSpPr>
          <p:spPr bwMode="auto">
            <a:xfrm>
              <a:off x="2782888" y="2622551"/>
              <a:ext cx="493713" cy="566738"/>
            </a:xfrm>
            <a:custGeom>
              <a:avLst/>
              <a:gdLst>
                <a:gd name="T0" fmla="*/ 94 w 132"/>
                <a:gd name="T1" fmla="*/ 29 h 151"/>
                <a:gd name="T2" fmla="*/ 66 w 132"/>
                <a:gd name="T3" fmla="*/ 0 h 151"/>
                <a:gd name="T4" fmla="*/ 37 w 132"/>
                <a:gd name="T5" fmla="*/ 29 h 151"/>
                <a:gd name="T6" fmla="*/ 94 w 132"/>
                <a:gd name="T7" fmla="*/ 29 h 151"/>
                <a:gd name="T8" fmla="*/ 0 w 132"/>
                <a:gd name="T9" fmla="*/ 137 h 151"/>
                <a:gd name="T10" fmla="*/ 8 w 132"/>
                <a:gd name="T11" fmla="*/ 97 h 151"/>
                <a:gd name="T12" fmla="*/ 39 w 132"/>
                <a:gd name="T13" fmla="*/ 75 h 151"/>
                <a:gd name="T14" fmla="*/ 42 w 132"/>
                <a:gd name="T15" fmla="*/ 75 h 151"/>
                <a:gd name="T16" fmla="*/ 61 w 132"/>
                <a:gd name="T17" fmla="*/ 103 h 151"/>
                <a:gd name="T18" fmla="*/ 61 w 132"/>
                <a:gd name="T19" fmla="*/ 89 h 151"/>
                <a:gd name="T20" fmla="*/ 58 w 132"/>
                <a:gd name="T21" fmla="*/ 85 h 151"/>
                <a:gd name="T22" fmla="*/ 66 w 132"/>
                <a:gd name="T23" fmla="*/ 79 h 151"/>
                <a:gd name="T24" fmla="*/ 74 w 132"/>
                <a:gd name="T25" fmla="*/ 85 h 151"/>
                <a:gd name="T26" fmla="*/ 71 w 132"/>
                <a:gd name="T27" fmla="*/ 89 h 151"/>
                <a:gd name="T28" fmla="*/ 71 w 132"/>
                <a:gd name="T29" fmla="*/ 103 h 151"/>
                <a:gd name="T30" fmla="*/ 90 w 132"/>
                <a:gd name="T31" fmla="*/ 75 h 151"/>
                <a:gd name="T32" fmla="*/ 93 w 132"/>
                <a:gd name="T33" fmla="*/ 75 h 151"/>
                <a:gd name="T34" fmla="*/ 124 w 132"/>
                <a:gd name="T35" fmla="*/ 97 h 151"/>
                <a:gd name="T36" fmla="*/ 132 w 132"/>
                <a:gd name="T37" fmla="*/ 137 h 151"/>
                <a:gd name="T38" fmla="*/ 0 w 132"/>
                <a:gd name="T39"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151">
                  <a:moveTo>
                    <a:pt x="94" y="29"/>
                  </a:moveTo>
                  <a:cubicBezTo>
                    <a:pt x="94" y="13"/>
                    <a:pt x="83" y="0"/>
                    <a:pt x="66" y="0"/>
                  </a:cubicBezTo>
                  <a:cubicBezTo>
                    <a:pt x="47" y="0"/>
                    <a:pt x="38" y="13"/>
                    <a:pt x="37" y="29"/>
                  </a:cubicBezTo>
                  <a:cubicBezTo>
                    <a:pt x="37" y="90"/>
                    <a:pt x="95" y="89"/>
                    <a:pt x="94" y="29"/>
                  </a:cubicBezTo>
                  <a:close/>
                  <a:moveTo>
                    <a:pt x="0" y="137"/>
                  </a:moveTo>
                  <a:cubicBezTo>
                    <a:pt x="0" y="123"/>
                    <a:pt x="2" y="108"/>
                    <a:pt x="8" y="97"/>
                  </a:cubicBezTo>
                  <a:cubicBezTo>
                    <a:pt x="14" y="85"/>
                    <a:pt x="25" y="75"/>
                    <a:pt x="39" y="75"/>
                  </a:cubicBezTo>
                  <a:cubicBezTo>
                    <a:pt x="42" y="75"/>
                    <a:pt x="42" y="75"/>
                    <a:pt x="42" y="75"/>
                  </a:cubicBezTo>
                  <a:cubicBezTo>
                    <a:pt x="61" y="103"/>
                    <a:pt x="61" y="103"/>
                    <a:pt x="61" y="103"/>
                  </a:cubicBezTo>
                  <a:cubicBezTo>
                    <a:pt x="61" y="89"/>
                    <a:pt x="61" y="89"/>
                    <a:pt x="61" y="89"/>
                  </a:cubicBezTo>
                  <a:cubicBezTo>
                    <a:pt x="58" y="85"/>
                    <a:pt x="58" y="85"/>
                    <a:pt x="58" y="85"/>
                  </a:cubicBezTo>
                  <a:cubicBezTo>
                    <a:pt x="66" y="79"/>
                    <a:pt x="66" y="79"/>
                    <a:pt x="66" y="79"/>
                  </a:cubicBezTo>
                  <a:cubicBezTo>
                    <a:pt x="74" y="85"/>
                    <a:pt x="74" y="85"/>
                    <a:pt x="74" y="85"/>
                  </a:cubicBezTo>
                  <a:cubicBezTo>
                    <a:pt x="71" y="89"/>
                    <a:pt x="71" y="89"/>
                    <a:pt x="71" y="89"/>
                  </a:cubicBezTo>
                  <a:cubicBezTo>
                    <a:pt x="71" y="103"/>
                    <a:pt x="71" y="103"/>
                    <a:pt x="71" y="103"/>
                  </a:cubicBezTo>
                  <a:cubicBezTo>
                    <a:pt x="90" y="75"/>
                    <a:pt x="90" y="75"/>
                    <a:pt x="90" y="75"/>
                  </a:cubicBezTo>
                  <a:cubicBezTo>
                    <a:pt x="93" y="75"/>
                    <a:pt x="93" y="75"/>
                    <a:pt x="93" y="75"/>
                  </a:cubicBezTo>
                  <a:cubicBezTo>
                    <a:pt x="106" y="75"/>
                    <a:pt x="118" y="85"/>
                    <a:pt x="124" y="97"/>
                  </a:cubicBezTo>
                  <a:cubicBezTo>
                    <a:pt x="130" y="108"/>
                    <a:pt x="131" y="123"/>
                    <a:pt x="132" y="137"/>
                  </a:cubicBezTo>
                  <a:cubicBezTo>
                    <a:pt x="88" y="151"/>
                    <a:pt x="44" y="151"/>
                    <a:pt x="0"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0" name="Group 109">
            <a:extLst>
              <a:ext uri="{FF2B5EF4-FFF2-40B4-BE49-F238E27FC236}">
                <a16:creationId xmlns:a16="http://schemas.microsoft.com/office/drawing/2014/main" id="{30DEF4D2-91F3-4DC0-8877-7E56B44F0EDA}"/>
              </a:ext>
            </a:extLst>
          </p:cNvPr>
          <p:cNvGrpSpPr>
            <a:grpSpLocks noChangeAspect="1"/>
          </p:cNvGrpSpPr>
          <p:nvPr/>
        </p:nvGrpSpPr>
        <p:grpSpPr>
          <a:xfrm>
            <a:off x="857359" y="5469731"/>
            <a:ext cx="848514" cy="684408"/>
            <a:chOff x="4057650" y="2192338"/>
            <a:chExt cx="1058863" cy="854075"/>
          </a:xfrm>
          <a:solidFill>
            <a:srgbClr val="006600"/>
          </a:solidFill>
        </p:grpSpPr>
        <p:sp>
          <p:nvSpPr>
            <p:cNvPr id="111" name="Freeform 95">
              <a:extLst>
                <a:ext uri="{FF2B5EF4-FFF2-40B4-BE49-F238E27FC236}">
                  <a16:creationId xmlns:a16="http://schemas.microsoft.com/office/drawing/2014/main" id="{9E5889F1-21C5-4B2F-B379-B9A4369C58BD}"/>
                </a:ext>
              </a:extLst>
            </p:cNvPr>
            <p:cNvSpPr>
              <a:spLocks noEditPoints="1"/>
            </p:cNvSpPr>
            <p:nvPr/>
          </p:nvSpPr>
          <p:spPr bwMode="auto">
            <a:xfrm>
              <a:off x="4057650" y="2192338"/>
              <a:ext cx="457200" cy="447675"/>
            </a:xfrm>
            <a:custGeom>
              <a:avLst/>
              <a:gdLst>
                <a:gd name="T0" fmla="*/ 15 w 164"/>
                <a:gd name="T1" fmla="*/ 110 h 161"/>
                <a:gd name="T2" fmla="*/ 150 w 164"/>
                <a:gd name="T3" fmla="*/ 110 h 161"/>
                <a:gd name="T4" fmla="*/ 162 w 164"/>
                <a:gd name="T5" fmla="*/ 98 h 161"/>
                <a:gd name="T6" fmla="*/ 162 w 164"/>
                <a:gd name="T7" fmla="*/ 12 h 161"/>
                <a:gd name="T8" fmla="*/ 150 w 164"/>
                <a:gd name="T9" fmla="*/ 0 h 161"/>
                <a:gd name="T10" fmla="*/ 15 w 164"/>
                <a:gd name="T11" fmla="*/ 0 h 161"/>
                <a:gd name="T12" fmla="*/ 3 w 164"/>
                <a:gd name="T13" fmla="*/ 12 h 161"/>
                <a:gd name="T14" fmla="*/ 3 w 164"/>
                <a:gd name="T15" fmla="*/ 98 h 161"/>
                <a:gd name="T16" fmla="*/ 15 w 164"/>
                <a:gd name="T17" fmla="*/ 110 h 161"/>
                <a:gd name="T18" fmla="*/ 16 w 164"/>
                <a:gd name="T19" fmla="*/ 18 h 161"/>
                <a:gd name="T20" fmla="*/ 21 w 164"/>
                <a:gd name="T21" fmla="*/ 13 h 161"/>
                <a:gd name="T22" fmla="*/ 143 w 164"/>
                <a:gd name="T23" fmla="*/ 13 h 161"/>
                <a:gd name="T24" fmla="*/ 148 w 164"/>
                <a:gd name="T25" fmla="*/ 18 h 161"/>
                <a:gd name="T26" fmla="*/ 148 w 164"/>
                <a:gd name="T27" fmla="*/ 89 h 161"/>
                <a:gd name="T28" fmla="*/ 143 w 164"/>
                <a:gd name="T29" fmla="*/ 95 h 161"/>
                <a:gd name="T30" fmla="*/ 21 w 164"/>
                <a:gd name="T31" fmla="*/ 95 h 161"/>
                <a:gd name="T32" fmla="*/ 16 w 164"/>
                <a:gd name="T33" fmla="*/ 89 h 161"/>
                <a:gd name="T34" fmla="*/ 16 w 164"/>
                <a:gd name="T35" fmla="*/ 18 h 161"/>
                <a:gd name="T36" fmla="*/ 143 w 164"/>
                <a:gd name="T37" fmla="*/ 118 h 161"/>
                <a:gd name="T38" fmla="*/ 22 w 164"/>
                <a:gd name="T39" fmla="*/ 118 h 161"/>
                <a:gd name="T40" fmla="*/ 0 w 164"/>
                <a:gd name="T41" fmla="*/ 136 h 161"/>
                <a:gd name="T42" fmla="*/ 0 w 164"/>
                <a:gd name="T43" fmla="*/ 143 h 161"/>
                <a:gd name="T44" fmla="*/ 22 w 164"/>
                <a:gd name="T45" fmla="*/ 161 h 161"/>
                <a:gd name="T46" fmla="*/ 143 w 164"/>
                <a:gd name="T47" fmla="*/ 161 h 161"/>
                <a:gd name="T48" fmla="*/ 164 w 164"/>
                <a:gd name="T49" fmla="*/ 143 h 161"/>
                <a:gd name="T50" fmla="*/ 164 w 164"/>
                <a:gd name="T51" fmla="*/ 136 h 161"/>
                <a:gd name="T52" fmla="*/ 143 w 164"/>
                <a:gd name="T53" fmla="*/ 118 h 161"/>
                <a:gd name="T54" fmla="*/ 138 w 164"/>
                <a:gd name="T55" fmla="*/ 148 h 161"/>
                <a:gd name="T56" fmla="*/ 129 w 164"/>
                <a:gd name="T57" fmla="*/ 139 h 161"/>
                <a:gd name="T58" fmla="*/ 138 w 164"/>
                <a:gd name="T59" fmla="*/ 130 h 161"/>
                <a:gd name="T60" fmla="*/ 147 w 164"/>
                <a:gd name="T61" fmla="*/ 139 h 161"/>
                <a:gd name="T62" fmla="*/ 138 w 164"/>
                <a:gd name="T63" fmla="*/ 14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61">
                  <a:moveTo>
                    <a:pt x="15" y="110"/>
                  </a:moveTo>
                  <a:cubicBezTo>
                    <a:pt x="150" y="110"/>
                    <a:pt x="150" y="110"/>
                    <a:pt x="150" y="110"/>
                  </a:cubicBezTo>
                  <a:cubicBezTo>
                    <a:pt x="157" y="110"/>
                    <a:pt x="162" y="104"/>
                    <a:pt x="162" y="98"/>
                  </a:cubicBezTo>
                  <a:cubicBezTo>
                    <a:pt x="162" y="12"/>
                    <a:pt x="162" y="12"/>
                    <a:pt x="162" y="12"/>
                  </a:cubicBezTo>
                  <a:cubicBezTo>
                    <a:pt x="162" y="5"/>
                    <a:pt x="157" y="0"/>
                    <a:pt x="150" y="0"/>
                  </a:cubicBezTo>
                  <a:cubicBezTo>
                    <a:pt x="15" y="0"/>
                    <a:pt x="15" y="0"/>
                    <a:pt x="15" y="0"/>
                  </a:cubicBezTo>
                  <a:cubicBezTo>
                    <a:pt x="8" y="0"/>
                    <a:pt x="3" y="5"/>
                    <a:pt x="3" y="12"/>
                  </a:cubicBezTo>
                  <a:cubicBezTo>
                    <a:pt x="3" y="98"/>
                    <a:pt x="3" y="98"/>
                    <a:pt x="3" y="98"/>
                  </a:cubicBezTo>
                  <a:cubicBezTo>
                    <a:pt x="3" y="104"/>
                    <a:pt x="8" y="110"/>
                    <a:pt x="15" y="110"/>
                  </a:cubicBezTo>
                  <a:close/>
                  <a:moveTo>
                    <a:pt x="16" y="18"/>
                  </a:moveTo>
                  <a:cubicBezTo>
                    <a:pt x="16" y="16"/>
                    <a:pt x="19" y="13"/>
                    <a:pt x="21" y="13"/>
                  </a:cubicBezTo>
                  <a:cubicBezTo>
                    <a:pt x="143" y="13"/>
                    <a:pt x="143" y="13"/>
                    <a:pt x="143" y="13"/>
                  </a:cubicBezTo>
                  <a:cubicBezTo>
                    <a:pt x="145" y="13"/>
                    <a:pt x="148" y="16"/>
                    <a:pt x="148" y="18"/>
                  </a:cubicBezTo>
                  <a:cubicBezTo>
                    <a:pt x="148" y="89"/>
                    <a:pt x="148" y="89"/>
                    <a:pt x="148" y="89"/>
                  </a:cubicBezTo>
                  <a:cubicBezTo>
                    <a:pt x="148" y="92"/>
                    <a:pt x="145" y="95"/>
                    <a:pt x="143" y="95"/>
                  </a:cubicBezTo>
                  <a:cubicBezTo>
                    <a:pt x="21" y="95"/>
                    <a:pt x="21" y="95"/>
                    <a:pt x="21" y="95"/>
                  </a:cubicBezTo>
                  <a:cubicBezTo>
                    <a:pt x="19" y="95"/>
                    <a:pt x="16" y="92"/>
                    <a:pt x="16" y="89"/>
                  </a:cubicBezTo>
                  <a:lnTo>
                    <a:pt x="16" y="18"/>
                  </a:lnTo>
                  <a:close/>
                  <a:moveTo>
                    <a:pt x="143" y="118"/>
                  </a:moveTo>
                  <a:cubicBezTo>
                    <a:pt x="22" y="118"/>
                    <a:pt x="22" y="118"/>
                    <a:pt x="22" y="118"/>
                  </a:cubicBezTo>
                  <a:cubicBezTo>
                    <a:pt x="10" y="118"/>
                    <a:pt x="0" y="126"/>
                    <a:pt x="0" y="136"/>
                  </a:cubicBezTo>
                  <a:cubicBezTo>
                    <a:pt x="0" y="143"/>
                    <a:pt x="0" y="143"/>
                    <a:pt x="0" y="143"/>
                  </a:cubicBezTo>
                  <a:cubicBezTo>
                    <a:pt x="0" y="153"/>
                    <a:pt x="10" y="161"/>
                    <a:pt x="22" y="161"/>
                  </a:cubicBezTo>
                  <a:cubicBezTo>
                    <a:pt x="143" y="161"/>
                    <a:pt x="143" y="161"/>
                    <a:pt x="143" y="161"/>
                  </a:cubicBezTo>
                  <a:cubicBezTo>
                    <a:pt x="155" y="161"/>
                    <a:pt x="164" y="153"/>
                    <a:pt x="164" y="143"/>
                  </a:cubicBezTo>
                  <a:cubicBezTo>
                    <a:pt x="164" y="136"/>
                    <a:pt x="164" y="136"/>
                    <a:pt x="164" y="136"/>
                  </a:cubicBezTo>
                  <a:cubicBezTo>
                    <a:pt x="164" y="126"/>
                    <a:pt x="155" y="118"/>
                    <a:pt x="143" y="118"/>
                  </a:cubicBezTo>
                  <a:close/>
                  <a:moveTo>
                    <a:pt x="138" y="148"/>
                  </a:moveTo>
                  <a:cubicBezTo>
                    <a:pt x="133" y="148"/>
                    <a:pt x="129" y="144"/>
                    <a:pt x="129" y="139"/>
                  </a:cubicBezTo>
                  <a:cubicBezTo>
                    <a:pt x="129" y="134"/>
                    <a:pt x="133" y="130"/>
                    <a:pt x="138" y="130"/>
                  </a:cubicBezTo>
                  <a:cubicBezTo>
                    <a:pt x="143" y="130"/>
                    <a:pt x="147" y="134"/>
                    <a:pt x="147" y="139"/>
                  </a:cubicBezTo>
                  <a:cubicBezTo>
                    <a:pt x="147" y="144"/>
                    <a:pt x="143" y="148"/>
                    <a:pt x="138"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96">
              <a:extLst>
                <a:ext uri="{FF2B5EF4-FFF2-40B4-BE49-F238E27FC236}">
                  <a16:creationId xmlns:a16="http://schemas.microsoft.com/office/drawing/2014/main" id="{288E3215-F8F3-44B1-B199-40DFFB1D3DFA}"/>
                </a:ext>
              </a:extLst>
            </p:cNvPr>
            <p:cNvSpPr>
              <a:spLocks noEditPoints="1"/>
            </p:cNvSpPr>
            <p:nvPr/>
          </p:nvSpPr>
          <p:spPr bwMode="auto">
            <a:xfrm>
              <a:off x="4260850" y="2695576"/>
              <a:ext cx="338138" cy="331788"/>
            </a:xfrm>
            <a:custGeom>
              <a:avLst/>
              <a:gdLst>
                <a:gd name="T0" fmla="*/ 108 w 121"/>
                <a:gd name="T1" fmla="*/ 93 h 119"/>
                <a:gd name="T2" fmla="*/ 95 w 121"/>
                <a:gd name="T3" fmla="*/ 106 h 119"/>
                <a:gd name="T4" fmla="*/ 108 w 121"/>
                <a:gd name="T5" fmla="*/ 119 h 119"/>
                <a:gd name="T6" fmla="*/ 121 w 121"/>
                <a:gd name="T7" fmla="*/ 106 h 119"/>
                <a:gd name="T8" fmla="*/ 108 w 121"/>
                <a:gd name="T9" fmla="*/ 93 h 119"/>
                <a:gd name="T10" fmla="*/ 61 w 121"/>
                <a:gd name="T11" fmla="*/ 93 h 119"/>
                <a:gd name="T12" fmla="*/ 48 w 121"/>
                <a:gd name="T13" fmla="*/ 106 h 119"/>
                <a:gd name="T14" fmla="*/ 61 w 121"/>
                <a:gd name="T15" fmla="*/ 119 h 119"/>
                <a:gd name="T16" fmla="*/ 74 w 121"/>
                <a:gd name="T17" fmla="*/ 106 h 119"/>
                <a:gd name="T18" fmla="*/ 61 w 121"/>
                <a:gd name="T19" fmla="*/ 93 h 119"/>
                <a:gd name="T20" fmla="*/ 13 w 121"/>
                <a:gd name="T21" fmla="*/ 93 h 119"/>
                <a:gd name="T22" fmla="*/ 0 w 121"/>
                <a:gd name="T23" fmla="*/ 106 h 119"/>
                <a:gd name="T24" fmla="*/ 13 w 121"/>
                <a:gd name="T25" fmla="*/ 119 h 119"/>
                <a:gd name="T26" fmla="*/ 26 w 121"/>
                <a:gd name="T27" fmla="*/ 106 h 119"/>
                <a:gd name="T28" fmla="*/ 13 w 121"/>
                <a:gd name="T29" fmla="*/ 93 h 119"/>
                <a:gd name="T30" fmla="*/ 13 w 121"/>
                <a:gd name="T31" fmla="*/ 26 h 119"/>
                <a:gd name="T32" fmla="*/ 26 w 121"/>
                <a:gd name="T33" fmla="*/ 13 h 119"/>
                <a:gd name="T34" fmla="*/ 13 w 121"/>
                <a:gd name="T35" fmla="*/ 0 h 119"/>
                <a:gd name="T36" fmla="*/ 0 w 121"/>
                <a:gd name="T37" fmla="*/ 13 h 119"/>
                <a:gd name="T38" fmla="*/ 13 w 121"/>
                <a:gd name="T39" fmla="*/ 26 h 119"/>
                <a:gd name="T40" fmla="*/ 13 w 121"/>
                <a:gd name="T41" fmla="*/ 73 h 119"/>
                <a:gd name="T42" fmla="*/ 26 w 121"/>
                <a:gd name="T43" fmla="*/ 60 h 119"/>
                <a:gd name="T44" fmla="*/ 13 w 121"/>
                <a:gd name="T45" fmla="*/ 47 h 119"/>
                <a:gd name="T46" fmla="*/ 0 w 121"/>
                <a:gd name="T47" fmla="*/ 60 h 119"/>
                <a:gd name="T48" fmla="*/ 13 w 121"/>
                <a:gd name="T4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1" h="119">
                  <a:moveTo>
                    <a:pt x="108" y="93"/>
                  </a:moveTo>
                  <a:cubicBezTo>
                    <a:pt x="101" y="93"/>
                    <a:pt x="95" y="99"/>
                    <a:pt x="95" y="106"/>
                  </a:cubicBezTo>
                  <a:cubicBezTo>
                    <a:pt x="95" y="114"/>
                    <a:pt x="101" y="119"/>
                    <a:pt x="108" y="119"/>
                  </a:cubicBezTo>
                  <a:cubicBezTo>
                    <a:pt x="115" y="119"/>
                    <a:pt x="121" y="114"/>
                    <a:pt x="121" y="106"/>
                  </a:cubicBezTo>
                  <a:cubicBezTo>
                    <a:pt x="121" y="99"/>
                    <a:pt x="115" y="93"/>
                    <a:pt x="108" y="93"/>
                  </a:cubicBezTo>
                  <a:close/>
                  <a:moveTo>
                    <a:pt x="61" y="93"/>
                  </a:moveTo>
                  <a:cubicBezTo>
                    <a:pt x="54" y="93"/>
                    <a:pt x="48" y="99"/>
                    <a:pt x="48" y="106"/>
                  </a:cubicBezTo>
                  <a:cubicBezTo>
                    <a:pt x="48" y="114"/>
                    <a:pt x="54" y="119"/>
                    <a:pt x="61" y="119"/>
                  </a:cubicBezTo>
                  <a:cubicBezTo>
                    <a:pt x="68" y="119"/>
                    <a:pt x="74" y="114"/>
                    <a:pt x="74" y="106"/>
                  </a:cubicBezTo>
                  <a:cubicBezTo>
                    <a:pt x="74" y="99"/>
                    <a:pt x="68" y="93"/>
                    <a:pt x="61" y="93"/>
                  </a:cubicBezTo>
                  <a:close/>
                  <a:moveTo>
                    <a:pt x="13" y="93"/>
                  </a:moveTo>
                  <a:cubicBezTo>
                    <a:pt x="6" y="93"/>
                    <a:pt x="0" y="99"/>
                    <a:pt x="0" y="106"/>
                  </a:cubicBezTo>
                  <a:cubicBezTo>
                    <a:pt x="0" y="114"/>
                    <a:pt x="6" y="119"/>
                    <a:pt x="13" y="119"/>
                  </a:cubicBezTo>
                  <a:cubicBezTo>
                    <a:pt x="20" y="119"/>
                    <a:pt x="26" y="114"/>
                    <a:pt x="26" y="106"/>
                  </a:cubicBezTo>
                  <a:cubicBezTo>
                    <a:pt x="26" y="99"/>
                    <a:pt x="20" y="93"/>
                    <a:pt x="13" y="93"/>
                  </a:cubicBezTo>
                  <a:close/>
                  <a:moveTo>
                    <a:pt x="13" y="26"/>
                  </a:moveTo>
                  <a:cubicBezTo>
                    <a:pt x="20" y="26"/>
                    <a:pt x="26" y="20"/>
                    <a:pt x="26" y="13"/>
                  </a:cubicBezTo>
                  <a:cubicBezTo>
                    <a:pt x="26" y="6"/>
                    <a:pt x="20" y="0"/>
                    <a:pt x="13" y="0"/>
                  </a:cubicBezTo>
                  <a:cubicBezTo>
                    <a:pt x="6" y="0"/>
                    <a:pt x="0" y="6"/>
                    <a:pt x="0" y="13"/>
                  </a:cubicBezTo>
                  <a:cubicBezTo>
                    <a:pt x="0" y="20"/>
                    <a:pt x="6" y="26"/>
                    <a:pt x="13" y="26"/>
                  </a:cubicBezTo>
                  <a:close/>
                  <a:moveTo>
                    <a:pt x="13" y="73"/>
                  </a:moveTo>
                  <a:cubicBezTo>
                    <a:pt x="20" y="73"/>
                    <a:pt x="26" y="68"/>
                    <a:pt x="26" y="60"/>
                  </a:cubicBezTo>
                  <a:cubicBezTo>
                    <a:pt x="26" y="53"/>
                    <a:pt x="20" y="47"/>
                    <a:pt x="13" y="47"/>
                  </a:cubicBezTo>
                  <a:cubicBezTo>
                    <a:pt x="6" y="47"/>
                    <a:pt x="0" y="53"/>
                    <a:pt x="0" y="60"/>
                  </a:cubicBezTo>
                  <a:cubicBezTo>
                    <a:pt x="0" y="68"/>
                    <a:pt x="6" y="73"/>
                    <a:pt x="1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97">
              <a:extLst>
                <a:ext uri="{FF2B5EF4-FFF2-40B4-BE49-F238E27FC236}">
                  <a16:creationId xmlns:a16="http://schemas.microsoft.com/office/drawing/2014/main" id="{A9E573AF-2E4F-4478-9E24-6998A53F0D55}"/>
                </a:ext>
              </a:extLst>
            </p:cNvPr>
            <p:cNvSpPr>
              <a:spLocks noEditPoints="1"/>
            </p:cNvSpPr>
            <p:nvPr/>
          </p:nvSpPr>
          <p:spPr bwMode="auto">
            <a:xfrm>
              <a:off x="4657725" y="2598738"/>
              <a:ext cx="458788" cy="447675"/>
            </a:xfrm>
            <a:custGeom>
              <a:avLst/>
              <a:gdLst>
                <a:gd name="T0" fmla="*/ 15 w 165"/>
                <a:gd name="T1" fmla="*/ 110 h 161"/>
                <a:gd name="T2" fmla="*/ 151 w 165"/>
                <a:gd name="T3" fmla="*/ 110 h 161"/>
                <a:gd name="T4" fmla="*/ 163 w 165"/>
                <a:gd name="T5" fmla="*/ 98 h 161"/>
                <a:gd name="T6" fmla="*/ 163 w 165"/>
                <a:gd name="T7" fmla="*/ 12 h 161"/>
                <a:gd name="T8" fmla="*/ 151 w 165"/>
                <a:gd name="T9" fmla="*/ 0 h 161"/>
                <a:gd name="T10" fmla="*/ 15 w 165"/>
                <a:gd name="T11" fmla="*/ 0 h 161"/>
                <a:gd name="T12" fmla="*/ 3 w 165"/>
                <a:gd name="T13" fmla="*/ 12 h 161"/>
                <a:gd name="T14" fmla="*/ 3 w 165"/>
                <a:gd name="T15" fmla="*/ 98 h 161"/>
                <a:gd name="T16" fmla="*/ 15 w 165"/>
                <a:gd name="T17" fmla="*/ 110 h 161"/>
                <a:gd name="T18" fmla="*/ 16 w 165"/>
                <a:gd name="T19" fmla="*/ 19 h 161"/>
                <a:gd name="T20" fmla="*/ 22 w 165"/>
                <a:gd name="T21" fmla="*/ 13 h 161"/>
                <a:gd name="T22" fmla="*/ 143 w 165"/>
                <a:gd name="T23" fmla="*/ 13 h 161"/>
                <a:gd name="T24" fmla="*/ 148 w 165"/>
                <a:gd name="T25" fmla="*/ 19 h 161"/>
                <a:gd name="T26" fmla="*/ 148 w 165"/>
                <a:gd name="T27" fmla="*/ 90 h 161"/>
                <a:gd name="T28" fmla="*/ 143 w 165"/>
                <a:gd name="T29" fmla="*/ 95 h 161"/>
                <a:gd name="T30" fmla="*/ 22 w 165"/>
                <a:gd name="T31" fmla="*/ 95 h 161"/>
                <a:gd name="T32" fmla="*/ 16 w 165"/>
                <a:gd name="T33" fmla="*/ 90 h 161"/>
                <a:gd name="T34" fmla="*/ 16 w 165"/>
                <a:gd name="T35" fmla="*/ 19 h 161"/>
                <a:gd name="T36" fmla="*/ 143 w 165"/>
                <a:gd name="T37" fmla="*/ 118 h 161"/>
                <a:gd name="T38" fmla="*/ 22 w 165"/>
                <a:gd name="T39" fmla="*/ 118 h 161"/>
                <a:gd name="T40" fmla="*/ 0 w 165"/>
                <a:gd name="T41" fmla="*/ 136 h 161"/>
                <a:gd name="T42" fmla="*/ 0 w 165"/>
                <a:gd name="T43" fmla="*/ 143 h 161"/>
                <a:gd name="T44" fmla="*/ 22 w 165"/>
                <a:gd name="T45" fmla="*/ 161 h 161"/>
                <a:gd name="T46" fmla="*/ 143 w 165"/>
                <a:gd name="T47" fmla="*/ 161 h 161"/>
                <a:gd name="T48" fmla="*/ 165 w 165"/>
                <a:gd name="T49" fmla="*/ 143 h 161"/>
                <a:gd name="T50" fmla="*/ 165 w 165"/>
                <a:gd name="T51" fmla="*/ 136 h 161"/>
                <a:gd name="T52" fmla="*/ 143 w 165"/>
                <a:gd name="T53" fmla="*/ 118 h 161"/>
                <a:gd name="T54" fmla="*/ 138 w 165"/>
                <a:gd name="T55" fmla="*/ 148 h 161"/>
                <a:gd name="T56" fmla="*/ 130 w 165"/>
                <a:gd name="T57" fmla="*/ 139 h 161"/>
                <a:gd name="T58" fmla="*/ 138 w 165"/>
                <a:gd name="T59" fmla="*/ 130 h 161"/>
                <a:gd name="T60" fmla="*/ 147 w 165"/>
                <a:gd name="T61" fmla="*/ 139 h 161"/>
                <a:gd name="T62" fmla="*/ 138 w 165"/>
                <a:gd name="T63" fmla="*/ 14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61">
                  <a:moveTo>
                    <a:pt x="15" y="110"/>
                  </a:moveTo>
                  <a:cubicBezTo>
                    <a:pt x="151" y="110"/>
                    <a:pt x="151" y="110"/>
                    <a:pt x="151" y="110"/>
                  </a:cubicBezTo>
                  <a:cubicBezTo>
                    <a:pt x="157" y="110"/>
                    <a:pt x="163" y="104"/>
                    <a:pt x="163" y="98"/>
                  </a:cubicBezTo>
                  <a:cubicBezTo>
                    <a:pt x="163" y="12"/>
                    <a:pt x="163" y="12"/>
                    <a:pt x="163" y="12"/>
                  </a:cubicBezTo>
                  <a:cubicBezTo>
                    <a:pt x="163" y="6"/>
                    <a:pt x="157" y="0"/>
                    <a:pt x="151" y="0"/>
                  </a:cubicBezTo>
                  <a:cubicBezTo>
                    <a:pt x="15" y="0"/>
                    <a:pt x="15" y="0"/>
                    <a:pt x="15" y="0"/>
                  </a:cubicBezTo>
                  <a:cubicBezTo>
                    <a:pt x="8" y="0"/>
                    <a:pt x="3" y="6"/>
                    <a:pt x="3" y="12"/>
                  </a:cubicBezTo>
                  <a:cubicBezTo>
                    <a:pt x="3" y="98"/>
                    <a:pt x="3" y="98"/>
                    <a:pt x="3" y="98"/>
                  </a:cubicBezTo>
                  <a:cubicBezTo>
                    <a:pt x="3" y="104"/>
                    <a:pt x="8" y="110"/>
                    <a:pt x="15" y="110"/>
                  </a:cubicBezTo>
                  <a:close/>
                  <a:moveTo>
                    <a:pt x="16" y="19"/>
                  </a:moveTo>
                  <a:cubicBezTo>
                    <a:pt x="16" y="16"/>
                    <a:pt x="19" y="13"/>
                    <a:pt x="22" y="13"/>
                  </a:cubicBezTo>
                  <a:cubicBezTo>
                    <a:pt x="143" y="13"/>
                    <a:pt x="143" y="13"/>
                    <a:pt x="143" y="13"/>
                  </a:cubicBezTo>
                  <a:cubicBezTo>
                    <a:pt x="145" y="13"/>
                    <a:pt x="148" y="16"/>
                    <a:pt x="148" y="19"/>
                  </a:cubicBezTo>
                  <a:cubicBezTo>
                    <a:pt x="148" y="90"/>
                    <a:pt x="148" y="90"/>
                    <a:pt x="148" y="90"/>
                  </a:cubicBezTo>
                  <a:cubicBezTo>
                    <a:pt x="148" y="93"/>
                    <a:pt x="145" y="95"/>
                    <a:pt x="143" y="95"/>
                  </a:cubicBezTo>
                  <a:cubicBezTo>
                    <a:pt x="22" y="95"/>
                    <a:pt x="22" y="95"/>
                    <a:pt x="22" y="95"/>
                  </a:cubicBezTo>
                  <a:cubicBezTo>
                    <a:pt x="19" y="95"/>
                    <a:pt x="16" y="93"/>
                    <a:pt x="16" y="90"/>
                  </a:cubicBezTo>
                  <a:lnTo>
                    <a:pt x="16" y="19"/>
                  </a:lnTo>
                  <a:close/>
                  <a:moveTo>
                    <a:pt x="143" y="118"/>
                  </a:moveTo>
                  <a:cubicBezTo>
                    <a:pt x="22" y="118"/>
                    <a:pt x="22" y="118"/>
                    <a:pt x="22" y="118"/>
                  </a:cubicBezTo>
                  <a:cubicBezTo>
                    <a:pt x="10" y="118"/>
                    <a:pt x="0" y="126"/>
                    <a:pt x="0" y="136"/>
                  </a:cubicBezTo>
                  <a:cubicBezTo>
                    <a:pt x="0" y="143"/>
                    <a:pt x="0" y="143"/>
                    <a:pt x="0" y="143"/>
                  </a:cubicBezTo>
                  <a:cubicBezTo>
                    <a:pt x="0" y="153"/>
                    <a:pt x="10" y="161"/>
                    <a:pt x="22" y="161"/>
                  </a:cubicBezTo>
                  <a:cubicBezTo>
                    <a:pt x="143" y="161"/>
                    <a:pt x="143" y="161"/>
                    <a:pt x="143" y="161"/>
                  </a:cubicBezTo>
                  <a:cubicBezTo>
                    <a:pt x="155" y="161"/>
                    <a:pt x="165" y="153"/>
                    <a:pt x="165" y="143"/>
                  </a:cubicBezTo>
                  <a:cubicBezTo>
                    <a:pt x="165" y="136"/>
                    <a:pt x="165" y="136"/>
                    <a:pt x="165" y="136"/>
                  </a:cubicBezTo>
                  <a:cubicBezTo>
                    <a:pt x="165" y="126"/>
                    <a:pt x="155" y="118"/>
                    <a:pt x="143" y="118"/>
                  </a:cubicBezTo>
                  <a:close/>
                  <a:moveTo>
                    <a:pt x="138" y="148"/>
                  </a:moveTo>
                  <a:cubicBezTo>
                    <a:pt x="133" y="148"/>
                    <a:pt x="130" y="144"/>
                    <a:pt x="130" y="139"/>
                  </a:cubicBezTo>
                  <a:cubicBezTo>
                    <a:pt x="130" y="134"/>
                    <a:pt x="133" y="130"/>
                    <a:pt x="138" y="130"/>
                  </a:cubicBezTo>
                  <a:cubicBezTo>
                    <a:pt x="143" y="130"/>
                    <a:pt x="147" y="134"/>
                    <a:pt x="147" y="139"/>
                  </a:cubicBezTo>
                  <a:cubicBezTo>
                    <a:pt x="147" y="144"/>
                    <a:pt x="143" y="148"/>
                    <a:pt x="138"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4" name="Group 113">
            <a:extLst>
              <a:ext uri="{FF2B5EF4-FFF2-40B4-BE49-F238E27FC236}">
                <a16:creationId xmlns:a16="http://schemas.microsoft.com/office/drawing/2014/main" id="{E27328CE-3A24-4818-8716-97E83ECEA827}"/>
              </a:ext>
            </a:extLst>
          </p:cNvPr>
          <p:cNvGrpSpPr>
            <a:grpSpLocks noChangeAspect="1"/>
          </p:cNvGrpSpPr>
          <p:nvPr/>
        </p:nvGrpSpPr>
        <p:grpSpPr>
          <a:xfrm>
            <a:off x="6462412" y="3405885"/>
            <a:ext cx="602674" cy="719631"/>
            <a:chOff x="600075" y="3684588"/>
            <a:chExt cx="801688" cy="957263"/>
          </a:xfrm>
          <a:solidFill>
            <a:schemeClr val="tx2"/>
          </a:solidFill>
        </p:grpSpPr>
        <p:sp>
          <p:nvSpPr>
            <p:cNvPr id="115" name="Freeform 83">
              <a:extLst>
                <a:ext uri="{FF2B5EF4-FFF2-40B4-BE49-F238E27FC236}">
                  <a16:creationId xmlns:a16="http://schemas.microsoft.com/office/drawing/2014/main" id="{BA0C634C-0CF0-460A-AB7B-4CE92C4EFC29}"/>
                </a:ext>
              </a:extLst>
            </p:cNvPr>
            <p:cNvSpPr>
              <a:spLocks noEditPoints="1"/>
            </p:cNvSpPr>
            <p:nvPr/>
          </p:nvSpPr>
          <p:spPr bwMode="auto">
            <a:xfrm>
              <a:off x="600075" y="3684588"/>
              <a:ext cx="801688" cy="957263"/>
            </a:xfrm>
            <a:custGeom>
              <a:avLst/>
              <a:gdLst>
                <a:gd name="T0" fmla="*/ 372 w 388"/>
                <a:gd name="T1" fmla="*/ 0 h 463"/>
                <a:gd name="T2" fmla="*/ 16 w 388"/>
                <a:gd name="T3" fmla="*/ 0 h 463"/>
                <a:gd name="T4" fmla="*/ 0 w 388"/>
                <a:gd name="T5" fmla="*/ 16 h 463"/>
                <a:gd name="T6" fmla="*/ 0 w 388"/>
                <a:gd name="T7" fmla="*/ 447 h 463"/>
                <a:gd name="T8" fmla="*/ 16 w 388"/>
                <a:gd name="T9" fmla="*/ 463 h 463"/>
                <a:gd name="T10" fmla="*/ 292 w 388"/>
                <a:gd name="T11" fmla="*/ 463 h 463"/>
                <a:gd name="T12" fmla="*/ 303 w 388"/>
                <a:gd name="T13" fmla="*/ 459 h 463"/>
                <a:gd name="T14" fmla="*/ 383 w 388"/>
                <a:gd name="T15" fmla="*/ 385 h 463"/>
                <a:gd name="T16" fmla="*/ 388 w 388"/>
                <a:gd name="T17" fmla="*/ 373 h 463"/>
                <a:gd name="T18" fmla="*/ 388 w 388"/>
                <a:gd name="T19" fmla="*/ 16 h 463"/>
                <a:gd name="T20" fmla="*/ 372 w 388"/>
                <a:gd name="T21" fmla="*/ 0 h 463"/>
                <a:gd name="T22" fmla="*/ 298 w 388"/>
                <a:gd name="T23" fmla="*/ 362 h 463"/>
                <a:gd name="T24" fmla="*/ 296 w 388"/>
                <a:gd name="T25" fmla="*/ 368 h 463"/>
                <a:gd name="T26" fmla="*/ 289 w 388"/>
                <a:gd name="T27" fmla="*/ 428 h 463"/>
                <a:gd name="T28" fmla="*/ 286 w 388"/>
                <a:gd name="T29" fmla="*/ 431 h 463"/>
                <a:gd name="T30" fmla="*/ 32 w 388"/>
                <a:gd name="T31" fmla="*/ 431 h 463"/>
                <a:gd name="T32" fmla="*/ 32 w 388"/>
                <a:gd name="T33" fmla="*/ 32 h 463"/>
                <a:gd name="T34" fmla="*/ 356 w 388"/>
                <a:gd name="T35" fmla="*/ 32 h 463"/>
                <a:gd name="T36" fmla="*/ 356 w 388"/>
                <a:gd name="T37" fmla="*/ 366 h 463"/>
                <a:gd name="T38" fmla="*/ 304 w 388"/>
                <a:gd name="T39" fmla="*/ 360 h 463"/>
                <a:gd name="T40" fmla="*/ 298 w 388"/>
                <a:gd name="T41" fmla="*/ 362 h 463"/>
                <a:gd name="T42" fmla="*/ 305 w 388"/>
                <a:gd name="T43" fmla="*/ 428 h 463"/>
                <a:gd name="T44" fmla="*/ 311 w 388"/>
                <a:gd name="T45" fmla="*/ 377 h 463"/>
                <a:gd name="T46" fmla="*/ 358 w 388"/>
                <a:gd name="T47" fmla="*/ 382 h 463"/>
                <a:gd name="T48" fmla="*/ 305 w 388"/>
                <a:gd name="T49" fmla="*/ 42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463">
                  <a:moveTo>
                    <a:pt x="372" y="0"/>
                  </a:moveTo>
                  <a:cubicBezTo>
                    <a:pt x="16" y="0"/>
                    <a:pt x="16" y="0"/>
                    <a:pt x="16" y="0"/>
                  </a:cubicBezTo>
                  <a:cubicBezTo>
                    <a:pt x="7" y="0"/>
                    <a:pt x="0" y="7"/>
                    <a:pt x="0" y="16"/>
                  </a:cubicBezTo>
                  <a:cubicBezTo>
                    <a:pt x="0" y="447"/>
                    <a:pt x="0" y="447"/>
                    <a:pt x="0" y="447"/>
                  </a:cubicBezTo>
                  <a:cubicBezTo>
                    <a:pt x="0" y="456"/>
                    <a:pt x="7" y="463"/>
                    <a:pt x="16" y="463"/>
                  </a:cubicBezTo>
                  <a:cubicBezTo>
                    <a:pt x="292" y="463"/>
                    <a:pt x="292" y="463"/>
                    <a:pt x="292" y="463"/>
                  </a:cubicBezTo>
                  <a:cubicBezTo>
                    <a:pt x="296" y="463"/>
                    <a:pt x="300" y="462"/>
                    <a:pt x="303" y="459"/>
                  </a:cubicBezTo>
                  <a:cubicBezTo>
                    <a:pt x="383" y="385"/>
                    <a:pt x="383" y="385"/>
                    <a:pt x="383" y="385"/>
                  </a:cubicBezTo>
                  <a:cubicBezTo>
                    <a:pt x="386" y="382"/>
                    <a:pt x="388" y="378"/>
                    <a:pt x="388" y="373"/>
                  </a:cubicBezTo>
                  <a:cubicBezTo>
                    <a:pt x="388" y="16"/>
                    <a:pt x="388" y="16"/>
                    <a:pt x="388" y="16"/>
                  </a:cubicBezTo>
                  <a:cubicBezTo>
                    <a:pt x="388" y="7"/>
                    <a:pt x="381" y="0"/>
                    <a:pt x="372" y="0"/>
                  </a:cubicBezTo>
                  <a:close/>
                  <a:moveTo>
                    <a:pt x="298" y="362"/>
                  </a:moveTo>
                  <a:cubicBezTo>
                    <a:pt x="297" y="364"/>
                    <a:pt x="296" y="365"/>
                    <a:pt x="296" y="368"/>
                  </a:cubicBezTo>
                  <a:cubicBezTo>
                    <a:pt x="289" y="428"/>
                    <a:pt x="289" y="428"/>
                    <a:pt x="289" y="428"/>
                  </a:cubicBezTo>
                  <a:cubicBezTo>
                    <a:pt x="286" y="431"/>
                    <a:pt x="286" y="431"/>
                    <a:pt x="286" y="431"/>
                  </a:cubicBezTo>
                  <a:cubicBezTo>
                    <a:pt x="32" y="431"/>
                    <a:pt x="32" y="431"/>
                    <a:pt x="32" y="431"/>
                  </a:cubicBezTo>
                  <a:cubicBezTo>
                    <a:pt x="32" y="32"/>
                    <a:pt x="32" y="32"/>
                    <a:pt x="32" y="32"/>
                  </a:cubicBezTo>
                  <a:cubicBezTo>
                    <a:pt x="356" y="32"/>
                    <a:pt x="356" y="32"/>
                    <a:pt x="356" y="32"/>
                  </a:cubicBezTo>
                  <a:cubicBezTo>
                    <a:pt x="356" y="366"/>
                    <a:pt x="356" y="366"/>
                    <a:pt x="356" y="366"/>
                  </a:cubicBezTo>
                  <a:cubicBezTo>
                    <a:pt x="304" y="360"/>
                    <a:pt x="304" y="360"/>
                    <a:pt x="304" y="360"/>
                  </a:cubicBezTo>
                  <a:cubicBezTo>
                    <a:pt x="302" y="360"/>
                    <a:pt x="300" y="361"/>
                    <a:pt x="298" y="362"/>
                  </a:cubicBezTo>
                  <a:close/>
                  <a:moveTo>
                    <a:pt x="305" y="428"/>
                  </a:moveTo>
                  <a:cubicBezTo>
                    <a:pt x="311" y="377"/>
                    <a:pt x="311" y="377"/>
                    <a:pt x="311" y="377"/>
                  </a:cubicBezTo>
                  <a:cubicBezTo>
                    <a:pt x="358" y="382"/>
                    <a:pt x="358" y="382"/>
                    <a:pt x="358" y="382"/>
                  </a:cubicBezTo>
                  <a:lnTo>
                    <a:pt x="305"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84">
              <a:extLst>
                <a:ext uri="{FF2B5EF4-FFF2-40B4-BE49-F238E27FC236}">
                  <a16:creationId xmlns:a16="http://schemas.microsoft.com/office/drawing/2014/main" id="{9154FDCA-65D0-498C-809A-60892F393EB9}"/>
                </a:ext>
              </a:extLst>
            </p:cNvPr>
            <p:cNvSpPr>
              <a:spLocks noEditPoints="1"/>
            </p:cNvSpPr>
            <p:nvPr/>
          </p:nvSpPr>
          <p:spPr bwMode="auto">
            <a:xfrm>
              <a:off x="804863" y="3900488"/>
              <a:ext cx="392113" cy="392113"/>
            </a:xfrm>
            <a:custGeom>
              <a:avLst/>
              <a:gdLst>
                <a:gd name="T0" fmla="*/ 95 w 190"/>
                <a:gd name="T1" fmla="*/ 0 h 190"/>
                <a:gd name="T2" fmla="*/ 0 w 190"/>
                <a:gd name="T3" fmla="*/ 95 h 190"/>
                <a:gd name="T4" fmla="*/ 95 w 190"/>
                <a:gd name="T5" fmla="*/ 190 h 190"/>
                <a:gd name="T6" fmla="*/ 190 w 190"/>
                <a:gd name="T7" fmla="*/ 95 h 190"/>
                <a:gd name="T8" fmla="*/ 95 w 190"/>
                <a:gd name="T9" fmla="*/ 0 h 190"/>
                <a:gd name="T10" fmla="*/ 141 w 190"/>
                <a:gd name="T11" fmla="*/ 69 h 190"/>
                <a:gd name="T12" fmla="*/ 98 w 190"/>
                <a:gd name="T13" fmla="*/ 157 h 190"/>
                <a:gd name="T14" fmla="*/ 73 w 190"/>
                <a:gd name="T15" fmla="*/ 165 h 190"/>
                <a:gd name="T16" fmla="*/ 33 w 190"/>
                <a:gd name="T17" fmla="*/ 114 h 190"/>
                <a:gd name="T18" fmla="*/ 62 w 190"/>
                <a:gd name="T19" fmla="*/ 99 h 190"/>
                <a:gd name="T20" fmla="*/ 82 w 190"/>
                <a:gd name="T21" fmla="*/ 126 h 190"/>
                <a:gd name="T22" fmla="*/ 141 w 190"/>
                <a:gd name="T23" fmla="*/ 31 h 190"/>
                <a:gd name="T24" fmla="*/ 141 w 190"/>
                <a:gd name="T25" fmla="*/ 6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0" h="190">
                  <a:moveTo>
                    <a:pt x="95" y="0"/>
                  </a:moveTo>
                  <a:cubicBezTo>
                    <a:pt x="42" y="0"/>
                    <a:pt x="0" y="42"/>
                    <a:pt x="0" y="95"/>
                  </a:cubicBezTo>
                  <a:cubicBezTo>
                    <a:pt x="0" y="148"/>
                    <a:pt x="42" y="190"/>
                    <a:pt x="95" y="190"/>
                  </a:cubicBezTo>
                  <a:cubicBezTo>
                    <a:pt x="148" y="190"/>
                    <a:pt x="190" y="148"/>
                    <a:pt x="190" y="95"/>
                  </a:cubicBezTo>
                  <a:cubicBezTo>
                    <a:pt x="190" y="42"/>
                    <a:pt x="148" y="0"/>
                    <a:pt x="95" y="0"/>
                  </a:cubicBezTo>
                  <a:close/>
                  <a:moveTo>
                    <a:pt x="141" y="69"/>
                  </a:moveTo>
                  <a:cubicBezTo>
                    <a:pt x="99" y="102"/>
                    <a:pt x="98" y="157"/>
                    <a:pt x="98" y="157"/>
                  </a:cubicBezTo>
                  <a:cubicBezTo>
                    <a:pt x="73" y="165"/>
                    <a:pt x="73" y="165"/>
                    <a:pt x="73" y="165"/>
                  </a:cubicBezTo>
                  <a:cubicBezTo>
                    <a:pt x="73" y="165"/>
                    <a:pt x="64" y="137"/>
                    <a:pt x="33" y="114"/>
                  </a:cubicBezTo>
                  <a:cubicBezTo>
                    <a:pt x="62" y="99"/>
                    <a:pt x="62" y="99"/>
                    <a:pt x="62" y="99"/>
                  </a:cubicBezTo>
                  <a:cubicBezTo>
                    <a:pt x="62" y="99"/>
                    <a:pt x="72" y="106"/>
                    <a:pt x="82" y="126"/>
                  </a:cubicBezTo>
                  <a:cubicBezTo>
                    <a:pt x="82" y="126"/>
                    <a:pt x="87" y="62"/>
                    <a:pt x="141" y="31"/>
                  </a:cubicBezTo>
                  <a:lnTo>
                    <a:pt x="141"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17" name="Rectangle 116">
            <a:extLst>
              <a:ext uri="{FF2B5EF4-FFF2-40B4-BE49-F238E27FC236}">
                <a16:creationId xmlns:a16="http://schemas.microsoft.com/office/drawing/2014/main" id="{6A60E6D4-46B8-476B-B61C-34E15E58E471}"/>
              </a:ext>
            </a:extLst>
          </p:cNvPr>
          <p:cNvSpPr/>
          <p:nvPr/>
        </p:nvSpPr>
        <p:spPr>
          <a:xfrm>
            <a:off x="521037" y="1416459"/>
            <a:ext cx="11234664" cy="368657"/>
          </a:xfrm>
          <a:prstGeom prst="rect">
            <a:avLst/>
          </a:prstGeom>
          <a:solidFill>
            <a:schemeClr val="bg1"/>
          </a:solidFill>
          <a:ln w="25400" cap="flat" cmpd="sng" algn="ctr">
            <a:noFill/>
            <a:prstDash val="solid"/>
          </a:ln>
          <a:effectLst/>
        </p:spPr>
        <p:txBody>
          <a:bodyPr rtlCol="0" anchor="ctr"/>
          <a:lstStyle/>
          <a:p>
            <a:pPr algn="ctr"/>
            <a:r>
              <a:rPr lang="en-US" sz="1600" i="1"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Public Keys and Private Keys work together using asymmetric cryptography.</a:t>
            </a:r>
          </a:p>
        </p:txBody>
      </p:sp>
      <p:sp>
        <p:nvSpPr>
          <p:cNvPr id="118" name="Freeform 12">
            <a:extLst>
              <a:ext uri="{FF2B5EF4-FFF2-40B4-BE49-F238E27FC236}">
                <a16:creationId xmlns:a16="http://schemas.microsoft.com/office/drawing/2014/main" id="{D0754947-A933-4DAD-8F94-94656D947D4B}"/>
              </a:ext>
            </a:extLst>
          </p:cNvPr>
          <p:cNvSpPr>
            <a:spLocks noChangeAspect="1" noEditPoints="1"/>
          </p:cNvSpPr>
          <p:nvPr/>
        </p:nvSpPr>
        <p:spPr bwMode="auto">
          <a:xfrm>
            <a:off x="6260907" y="5591433"/>
            <a:ext cx="928953" cy="487271"/>
          </a:xfrm>
          <a:custGeom>
            <a:avLst/>
            <a:gdLst>
              <a:gd name="T0" fmla="*/ 275 w 372"/>
              <a:gd name="T1" fmla="*/ 0 h 195"/>
              <a:gd name="T2" fmla="*/ 187 w 372"/>
              <a:gd name="T3" fmla="*/ 56 h 195"/>
              <a:gd name="T4" fmla="*/ 16 w 372"/>
              <a:gd name="T5" fmla="*/ 56 h 195"/>
              <a:gd name="T6" fmla="*/ 0 w 372"/>
              <a:gd name="T7" fmla="*/ 76 h 195"/>
              <a:gd name="T8" fmla="*/ 184 w 372"/>
              <a:gd name="T9" fmla="*/ 76 h 195"/>
              <a:gd name="T10" fmla="*/ 184 w 372"/>
              <a:gd name="T11" fmla="*/ 89 h 195"/>
              <a:gd name="T12" fmla="*/ 2 w 372"/>
              <a:gd name="T13" fmla="*/ 89 h 195"/>
              <a:gd name="T14" fmla="*/ 36 w 372"/>
              <a:gd name="T15" fmla="*/ 116 h 195"/>
              <a:gd name="T16" fmla="*/ 64 w 372"/>
              <a:gd name="T17" fmla="*/ 102 h 195"/>
              <a:gd name="T18" fmla="*/ 78 w 372"/>
              <a:gd name="T19" fmla="*/ 102 h 195"/>
              <a:gd name="T20" fmla="*/ 92 w 372"/>
              <a:gd name="T21" fmla="*/ 115 h 195"/>
              <a:gd name="T22" fmla="*/ 123 w 372"/>
              <a:gd name="T23" fmla="*/ 115 h 195"/>
              <a:gd name="T24" fmla="*/ 126 w 372"/>
              <a:gd name="T25" fmla="*/ 115 h 195"/>
              <a:gd name="T26" fmla="*/ 184 w 372"/>
              <a:gd name="T27" fmla="*/ 115 h 195"/>
              <a:gd name="T28" fmla="*/ 184 w 372"/>
              <a:gd name="T29" fmla="*/ 126 h 195"/>
              <a:gd name="T30" fmla="*/ 134 w 372"/>
              <a:gd name="T31" fmla="*/ 126 h 195"/>
              <a:gd name="T32" fmla="*/ 142 w 372"/>
              <a:gd name="T33" fmla="*/ 140 h 195"/>
              <a:gd name="T34" fmla="*/ 188 w 372"/>
              <a:gd name="T35" fmla="*/ 140 h 195"/>
              <a:gd name="T36" fmla="*/ 275 w 372"/>
              <a:gd name="T37" fmla="*/ 195 h 195"/>
              <a:gd name="T38" fmla="*/ 372 w 372"/>
              <a:gd name="T39" fmla="*/ 98 h 195"/>
              <a:gd name="T40" fmla="*/ 275 w 372"/>
              <a:gd name="T41" fmla="*/ 0 h 195"/>
              <a:gd name="T42" fmla="*/ 319 w 372"/>
              <a:gd name="T43" fmla="*/ 121 h 195"/>
              <a:gd name="T44" fmla="*/ 296 w 372"/>
              <a:gd name="T45" fmla="*/ 98 h 195"/>
              <a:gd name="T46" fmla="*/ 319 w 372"/>
              <a:gd name="T47" fmla="*/ 74 h 195"/>
              <a:gd name="T48" fmla="*/ 343 w 372"/>
              <a:gd name="T49" fmla="*/ 98 h 195"/>
              <a:gd name="T50" fmla="*/ 319 w 372"/>
              <a:gd name="T51" fmla="*/ 12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2" h="195">
                <a:moveTo>
                  <a:pt x="275" y="0"/>
                </a:moveTo>
                <a:cubicBezTo>
                  <a:pt x="236" y="0"/>
                  <a:pt x="202" y="23"/>
                  <a:pt x="187" y="56"/>
                </a:cubicBezTo>
                <a:cubicBezTo>
                  <a:pt x="16" y="56"/>
                  <a:pt x="16" y="56"/>
                  <a:pt x="16" y="56"/>
                </a:cubicBezTo>
                <a:cubicBezTo>
                  <a:pt x="0" y="76"/>
                  <a:pt x="0" y="76"/>
                  <a:pt x="0" y="76"/>
                </a:cubicBezTo>
                <a:cubicBezTo>
                  <a:pt x="184" y="76"/>
                  <a:pt x="184" y="76"/>
                  <a:pt x="184" y="76"/>
                </a:cubicBezTo>
                <a:cubicBezTo>
                  <a:pt x="184" y="89"/>
                  <a:pt x="184" y="89"/>
                  <a:pt x="184" y="89"/>
                </a:cubicBezTo>
                <a:cubicBezTo>
                  <a:pt x="2" y="89"/>
                  <a:pt x="2" y="89"/>
                  <a:pt x="2" y="89"/>
                </a:cubicBezTo>
                <a:cubicBezTo>
                  <a:pt x="36" y="116"/>
                  <a:pt x="36" y="116"/>
                  <a:pt x="36" y="116"/>
                </a:cubicBezTo>
                <a:cubicBezTo>
                  <a:pt x="64" y="102"/>
                  <a:pt x="64" y="102"/>
                  <a:pt x="64" y="102"/>
                </a:cubicBezTo>
                <a:cubicBezTo>
                  <a:pt x="78" y="102"/>
                  <a:pt x="78" y="102"/>
                  <a:pt x="78" y="102"/>
                </a:cubicBezTo>
                <a:cubicBezTo>
                  <a:pt x="92" y="115"/>
                  <a:pt x="92" y="115"/>
                  <a:pt x="92" y="115"/>
                </a:cubicBezTo>
                <a:cubicBezTo>
                  <a:pt x="123" y="115"/>
                  <a:pt x="123" y="115"/>
                  <a:pt x="123" y="115"/>
                </a:cubicBezTo>
                <a:cubicBezTo>
                  <a:pt x="126" y="115"/>
                  <a:pt x="126" y="115"/>
                  <a:pt x="126" y="115"/>
                </a:cubicBezTo>
                <a:cubicBezTo>
                  <a:pt x="184" y="115"/>
                  <a:pt x="184" y="115"/>
                  <a:pt x="184" y="115"/>
                </a:cubicBezTo>
                <a:cubicBezTo>
                  <a:pt x="184" y="126"/>
                  <a:pt x="184" y="126"/>
                  <a:pt x="184" y="126"/>
                </a:cubicBezTo>
                <a:cubicBezTo>
                  <a:pt x="134" y="126"/>
                  <a:pt x="134" y="126"/>
                  <a:pt x="134" y="126"/>
                </a:cubicBezTo>
                <a:cubicBezTo>
                  <a:pt x="142" y="140"/>
                  <a:pt x="142" y="140"/>
                  <a:pt x="142" y="140"/>
                </a:cubicBezTo>
                <a:cubicBezTo>
                  <a:pt x="188" y="140"/>
                  <a:pt x="188" y="140"/>
                  <a:pt x="188" y="140"/>
                </a:cubicBezTo>
                <a:cubicBezTo>
                  <a:pt x="203" y="173"/>
                  <a:pt x="237" y="195"/>
                  <a:pt x="275" y="195"/>
                </a:cubicBezTo>
                <a:cubicBezTo>
                  <a:pt x="329" y="195"/>
                  <a:pt x="372" y="151"/>
                  <a:pt x="372" y="98"/>
                </a:cubicBezTo>
                <a:cubicBezTo>
                  <a:pt x="372" y="44"/>
                  <a:pt x="329" y="0"/>
                  <a:pt x="275" y="0"/>
                </a:cubicBezTo>
                <a:close/>
                <a:moveTo>
                  <a:pt x="319" y="121"/>
                </a:moveTo>
                <a:cubicBezTo>
                  <a:pt x="306" y="121"/>
                  <a:pt x="296" y="111"/>
                  <a:pt x="296" y="98"/>
                </a:cubicBezTo>
                <a:cubicBezTo>
                  <a:pt x="296" y="85"/>
                  <a:pt x="306" y="74"/>
                  <a:pt x="319" y="74"/>
                </a:cubicBezTo>
                <a:cubicBezTo>
                  <a:pt x="332" y="74"/>
                  <a:pt x="343" y="85"/>
                  <a:pt x="343" y="98"/>
                </a:cubicBezTo>
                <a:cubicBezTo>
                  <a:pt x="343" y="111"/>
                  <a:pt x="332" y="121"/>
                  <a:pt x="319" y="12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306" name="Freeform 14">
            <a:extLst>
              <a:ext uri="{FF2B5EF4-FFF2-40B4-BE49-F238E27FC236}">
                <a16:creationId xmlns:a16="http://schemas.microsoft.com/office/drawing/2014/main" id="{476F7203-F502-4E38-8248-38304A23895D}"/>
              </a:ext>
            </a:extLst>
          </p:cNvPr>
          <p:cNvSpPr>
            <a:spLocks noChangeAspect="1" noEditPoints="1"/>
          </p:cNvSpPr>
          <p:nvPr/>
        </p:nvSpPr>
        <p:spPr bwMode="auto">
          <a:xfrm>
            <a:off x="6390297" y="4461360"/>
            <a:ext cx="675141" cy="705782"/>
          </a:xfrm>
          <a:custGeom>
            <a:avLst/>
            <a:gdLst>
              <a:gd name="T0" fmla="*/ 347 w 456"/>
              <a:gd name="T1" fmla="*/ 55 h 476"/>
              <a:gd name="T2" fmla="*/ 454 w 456"/>
              <a:gd name="T3" fmla="*/ 84 h 476"/>
              <a:gd name="T4" fmla="*/ 456 w 456"/>
              <a:gd name="T5" fmla="*/ 85 h 476"/>
              <a:gd name="T6" fmla="*/ 349 w 456"/>
              <a:gd name="T7" fmla="*/ 476 h 476"/>
              <a:gd name="T8" fmla="*/ 138 w 456"/>
              <a:gd name="T9" fmla="*/ 418 h 476"/>
              <a:gd name="T10" fmla="*/ 220 w 456"/>
              <a:gd name="T11" fmla="*/ 418 h 476"/>
              <a:gd name="T12" fmla="*/ 333 w 456"/>
              <a:gd name="T13" fmla="*/ 449 h 476"/>
              <a:gd name="T14" fmla="*/ 429 w 456"/>
              <a:gd name="T15" fmla="*/ 100 h 476"/>
              <a:gd name="T16" fmla="*/ 347 w 456"/>
              <a:gd name="T17" fmla="*/ 77 h 476"/>
              <a:gd name="T18" fmla="*/ 347 w 456"/>
              <a:gd name="T19" fmla="*/ 55 h 476"/>
              <a:gd name="T20" fmla="*/ 334 w 456"/>
              <a:gd name="T21" fmla="*/ 0 h 476"/>
              <a:gd name="T22" fmla="*/ 334 w 456"/>
              <a:gd name="T23" fmla="*/ 348 h 476"/>
              <a:gd name="T24" fmla="*/ 330 w 456"/>
              <a:gd name="T25" fmla="*/ 358 h 476"/>
              <a:gd name="T26" fmla="*/ 290 w 456"/>
              <a:gd name="T27" fmla="*/ 401 h 476"/>
              <a:gd name="T28" fmla="*/ 277 w 456"/>
              <a:gd name="T29" fmla="*/ 406 h 476"/>
              <a:gd name="T30" fmla="*/ 84 w 456"/>
              <a:gd name="T31" fmla="*/ 406 h 476"/>
              <a:gd name="T32" fmla="*/ 106 w 456"/>
              <a:gd name="T33" fmla="*/ 384 h 476"/>
              <a:gd name="T34" fmla="*/ 272 w 456"/>
              <a:gd name="T35" fmla="*/ 384 h 476"/>
              <a:gd name="T36" fmla="*/ 273 w 456"/>
              <a:gd name="T37" fmla="*/ 384 h 476"/>
              <a:gd name="T38" fmla="*/ 273 w 456"/>
              <a:gd name="T39" fmla="*/ 383 h 476"/>
              <a:gd name="T40" fmla="*/ 273 w 456"/>
              <a:gd name="T41" fmla="*/ 358 h 476"/>
              <a:gd name="T42" fmla="*/ 289 w 456"/>
              <a:gd name="T43" fmla="*/ 343 h 476"/>
              <a:gd name="T44" fmla="*/ 311 w 456"/>
              <a:gd name="T45" fmla="*/ 343 h 476"/>
              <a:gd name="T46" fmla="*/ 312 w 456"/>
              <a:gd name="T47" fmla="*/ 343 h 476"/>
              <a:gd name="T48" fmla="*/ 312 w 456"/>
              <a:gd name="T49" fmla="*/ 342 h 476"/>
              <a:gd name="T50" fmla="*/ 312 w 456"/>
              <a:gd name="T51" fmla="*/ 21 h 476"/>
              <a:gd name="T52" fmla="*/ 35 w 456"/>
              <a:gd name="T53" fmla="*/ 21 h 476"/>
              <a:gd name="T54" fmla="*/ 35 w 456"/>
              <a:gd name="T55" fmla="*/ 331 h 476"/>
              <a:gd name="T56" fmla="*/ 13 w 456"/>
              <a:gd name="T57" fmla="*/ 353 h 476"/>
              <a:gd name="T58" fmla="*/ 13 w 456"/>
              <a:gd name="T59" fmla="*/ 0 h 476"/>
              <a:gd name="T60" fmla="*/ 334 w 456"/>
              <a:gd name="T61" fmla="*/ 0 h 476"/>
              <a:gd name="T62" fmla="*/ 62 w 456"/>
              <a:gd name="T63" fmla="*/ 77 h 476"/>
              <a:gd name="T64" fmla="*/ 283 w 456"/>
              <a:gd name="T65" fmla="*/ 77 h 476"/>
              <a:gd name="T66" fmla="*/ 283 w 456"/>
              <a:gd name="T67" fmla="*/ 103 h 476"/>
              <a:gd name="T68" fmla="*/ 62 w 456"/>
              <a:gd name="T69" fmla="*/ 103 h 476"/>
              <a:gd name="T70" fmla="*/ 62 w 456"/>
              <a:gd name="T71" fmla="*/ 77 h 476"/>
              <a:gd name="T72" fmla="*/ 62 w 456"/>
              <a:gd name="T73" fmla="*/ 126 h 476"/>
              <a:gd name="T74" fmla="*/ 283 w 456"/>
              <a:gd name="T75" fmla="*/ 126 h 476"/>
              <a:gd name="T76" fmla="*/ 283 w 456"/>
              <a:gd name="T77" fmla="*/ 152 h 476"/>
              <a:gd name="T78" fmla="*/ 62 w 456"/>
              <a:gd name="T79" fmla="*/ 152 h 476"/>
              <a:gd name="T80" fmla="*/ 62 w 456"/>
              <a:gd name="T81" fmla="*/ 126 h 476"/>
              <a:gd name="T82" fmla="*/ 62 w 456"/>
              <a:gd name="T83" fmla="*/ 174 h 476"/>
              <a:gd name="T84" fmla="*/ 157 w 456"/>
              <a:gd name="T85" fmla="*/ 174 h 476"/>
              <a:gd name="T86" fmla="*/ 157 w 456"/>
              <a:gd name="T87" fmla="*/ 200 h 476"/>
              <a:gd name="T88" fmla="*/ 62 w 456"/>
              <a:gd name="T89" fmla="*/ 200 h 476"/>
              <a:gd name="T90" fmla="*/ 62 w 456"/>
              <a:gd name="T91" fmla="*/ 174 h 476"/>
              <a:gd name="T92" fmla="*/ 40 w 456"/>
              <a:gd name="T93" fmla="*/ 428 h 476"/>
              <a:gd name="T94" fmla="*/ 155 w 456"/>
              <a:gd name="T95" fmla="*/ 313 h 476"/>
              <a:gd name="T96" fmla="*/ 115 w 456"/>
              <a:gd name="T97" fmla="*/ 273 h 476"/>
              <a:gd name="T98" fmla="*/ 0 w 456"/>
              <a:gd name="T99" fmla="*/ 388 h 476"/>
              <a:gd name="T100" fmla="*/ 40 w 456"/>
              <a:gd name="T101" fmla="*/ 428 h 476"/>
              <a:gd name="T102" fmla="*/ 162 w 456"/>
              <a:gd name="T103" fmla="*/ 286 h 476"/>
              <a:gd name="T104" fmla="*/ 173 w 456"/>
              <a:gd name="T105" fmla="*/ 261 h 476"/>
              <a:gd name="T106" fmla="*/ 167 w 456"/>
              <a:gd name="T107" fmla="*/ 256 h 476"/>
              <a:gd name="T108" fmla="*/ 142 w 456"/>
              <a:gd name="T109" fmla="*/ 266 h 476"/>
              <a:gd name="T110" fmla="*/ 151 w 456"/>
              <a:gd name="T111" fmla="*/ 277 h 476"/>
              <a:gd name="T112" fmla="*/ 162 w 456"/>
              <a:gd name="T113" fmla="*/ 28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6" h="476">
                <a:moveTo>
                  <a:pt x="347" y="55"/>
                </a:moveTo>
                <a:cubicBezTo>
                  <a:pt x="454" y="84"/>
                  <a:pt x="454" y="84"/>
                  <a:pt x="454" y="84"/>
                </a:cubicBezTo>
                <a:cubicBezTo>
                  <a:pt x="456" y="85"/>
                  <a:pt x="456" y="85"/>
                  <a:pt x="456" y="85"/>
                </a:cubicBezTo>
                <a:cubicBezTo>
                  <a:pt x="349" y="476"/>
                  <a:pt x="349" y="476"/>
                  <a:pt x="349" y="476"/>
                </a:cubicBezTo>
                <a:cubicBezTo>
                  <a:pt x="138" y="418"/>
                  <a:pt x="138" y="418"/>
                  <a:pt x="138" y="418"/>
                </a:cubicBezTo>
                <a:cubicBezTo>
                  <a:pt x="220" y="418"/>
                  <a:pt x="220" y="418"/>
                  <a:pt x="220" y="418"/>
                </a:cubicBezTo>
                <a:cubicBezTo>
                  <a:pt x="333" y="449"/>
                  <a:pt x="333" y="449"/>
                  <a:pt x="333" y="449"/>
                </a:cubicBezTo>
                <a:cubicBezTo>
                  <a:pt x="429" y="100"/>
                  <a:pt x="429" y="100"/>
                  <a:pt x="429" y="100"/>
                </a:cubicBezTo>
                <a:cubicBezTo>
                  <a:pt x="347" y="77"/>
                  <a:pt x="347" y="77"/>
                  <a:pt x="347" y="77"/>
                </a:cubicBezTo>
                <a:cubicBezTo>
                  <a:pt x="347" y="55"/>
                  <a:pt x="347" y="55"/>
                  <a:pt x="347" y="55"/>
                </a:cubicBezTo>
                <a:close/>
                <a:moveTo>
                  <a:pt x="334" y="0"/>
                </a:moveTo>
                <a:cubicBezTo>
                  <a:pt x="334" y="348"/>
                  <a:pt x="334" y="348"/>
                  <a:pt x="334" y="348"/>
                </a:cubicBezTo>
                <a:cubicBezTo>
                  <a:pt x="334" y="352"/>
                  <a:pt x="333" y="355"/>
                  <a:pt x="330" y="358"/>
                </a:cubicBezTo>
                <a:cubicBezTo>
                  <a:pt x="290" y="401"/>
                  <a:pt x="290" y="401"/>
                  <a:pt x="290" y="401"/>
                </a:cubicBezTo>
                <a:cubicBezTo>
                  <a:pt x="286" y="404"/>
                  <a:pt x="282" y="406"/>
                  <a:pt x="277" y="406"/>
                </a:cubicBezTo>
                <a:cubicBezTo>
                  <a:pt x="84" y="406"/>
                  <a:pt x="84" y="406"/>
                  <a:pt x="84" y="406"/>
                </a:cubicBezTo>
                <a:cubicBezTo>
                  <a:pt x="106" y="384"/>
                  <a:pt x="106" y="384"/>
                  <a:pt x="106" y="384"/>
                </a:cubicBezTo>
                <a:cubicBezTo>
                  <a:pt x="161" y="384"/>
                  <a:pt x="211" y="384"/>
                  <a:pt x="272" y="384"/>
                </a:cubicBezTo>
                <a:cubicBezTo>
                  <a:pt x="272" y="384"/>
                  <a:pt x="273" y="384"/>
                  <a:pt x="273" y="384"/>
                </a:cubicBezTo>
                <a:cubicBezTo>
                  <a:pt x="273" y="384"/>
                  <a:pt x="273" y="383"/>
                  <a:pt x="273" y="383"/>
                </a:cubicBezTo>
                <a:cubicBezTo>
                  <a:pt x="273" y="358"/>
                  <a:pt x="273" y="358"/>
                  <a:pt x="273" y="358"/>
                </a:cubicBezTo>
                <a:cubicBezTo>
                  <a:pt x="273" y="349"/>
                  <a:pt x="279" y="343"/>
                  <a:pt x="289" y="343"/>
                </a:cubicBezTo>
                <a:cubicBezTo>
                  <a:pt x="311" y="343"/>
                  <a:pt x="311" y="343"/>
                  <a:pt x="311" y="343"/>
                </a:cubicBezTo>
                <a:cubicBezTo>
                  <a:pt x="311" y="343"/>
                  <a:pt x="312" y="343"/>
                  <a:pt x="312" y="343"/>
                </a:cubicBezTo>
                <a:cubicBezTo>
                  <a:pt x="312" y="343"/>
                  <a:pt x="312" y="342"/>
                  <a:pt x="312" y="342"/>
                </a:cubicBezTo>
                <a:cubicBezTo>
                  <a:pt x="312" y="21"/>
                  <a:pt x="312" y="21"/>
                  <a:pt x="312" y="21"/>
                </a:cubicBezTo>
                <a:cubicBezTo>
                  <a:pt x="35" y="21"/>
                  <a:pt x="35" y="21"/>
                  <a:pt x="35" y="21"/>
                </a:cubicBezTo>
                <a:cubicBezTo>
                  <a:pt x="35" y="331"/>
                  <a:pt x="35" y="331"/>
                  <a:pt x="35" y="331"/>
                </a:cubicBezTo>
                <a:cubicBezTo>
                  <a:pt x="13" y="353"/>
                  <a:pt x="13" y="353"/>
                  <a:pt x="13" y="353"/>
                </a:cubicBezTo>
                <a:cubicBezTo>
                  <a:pt x="13" y="0"/>
                  <a:pt x="13" y="0"/>
                  <a:pt x="13" y="0"/>
                </a:cubicBezTo>
                <a:cubicBezTo>
                  <a:pt x="334" y="0"/>
                  <a:pt x="334" y="0"/>
                  <a:pt x="334" y="0"/>
                </a:cubicBezTo>
                <a:close/>
                <a:moveTo>
                  <a:pt x="62" y="77"/>
                </a:moveTo>
                <a:cubicBezTo>
                  <a:pt x="283" y="77"/>
                  <a:pt x="283" y="77"/>
                  <a:pt x="283" y="77"/>
                </a:cubicBezTo>
                <a:cubicBezTo>
                  <a:pt x="283" y="103"/>
                  <a:pt x="283" y="103"/>
                  <a:pt x="283" y="103"/>
                </a:cubicBezTo>
                <a:cubicBezTo>
                  <a:pt x="62" y="103"/>
                  <a:pt x="62" y="103"/>
                  <a:pt x="62" y="103"/>
                </a:cubicBezTo>
                <a:cubicBezTo>
                  <a:pt x="62" y="77"/>
                  <a:pt x="62" y="77"/>
                  <a:pt x="62" y="77"/>
                </a:cubicBezTo>
                <a:close/>
                <a:moveTo>
                  <a:pt x="62" y="126"/>
                </a:moveTo>
                <a:cubicBezTo>
                  <a:pt x="283" y="126"/>
                  <a:pt x="283" y="126"/>
                  <a:pt x="283" y="126"/>
                </a:cubicBezTo>
                <a:cubicBezTo>
                  <a:pt x="283" y="152"/>
                  <a:pt x="283" y="152"/>
                  <a:pt x="283" y="152"/>
                </a:cubicBezTo>
                <a:cubicBezTo>
                  <a:pt x="62" y="152"/>
                  <a:pt x="62" y="152"/>
                  <a:pt x="62" y="152"/>
                </a:cubicBezTo>
                <a:cubicBezTo>
                  <a:pt x="62" y="126"/>
                  <a:pt x="62" y="126"/>
                  <a:pt x="62" y="126"/>
                </a:cubicBezTo>
                <a:close/>
                <a:moveTo>
                  <a:pt x="62" y="174"/>
                </a:moveTo>
                <a:cubicBezTo>
                  <a:pt x="157" y="174"/>
                  <a:pt x="157" y="174"/>
                  <a:pt x="157" y="174"/>
                </a:cubicBezTo>
                <a:cubicBezTo>
                  <a:pt x="157" y="200"/>
                  <a:pt x="157" y="200"/>
                  <a:pt x="157" y="200"/>
                </a:cubicBezTo>
                <a:cubicBezTo>
                  <a:pt x="62" y="200"/>
                  <a:pt x="62" y="200"/>
                  <a:pt x="62" y="200"/>
                </a:cubicBezTo>
                <a:cubicBezTo>
                  <a:pt x="62" y="174"/>
                  <a:pt x="62" y="174"/>
                  <a:pt x="62" y="174"/>
                </a:cubicBezTo>
                <a:close/>
                <a:moveTo>
                  <a:pt x="40" y="428"/>
                </a:moveTo>
                <a:cubicBezTo>
                  <a:pt x="155" y="313"/>
                  <a:pt x="155" y="313"/>
                  <a:pt x="155" y="313"/>
                </a:cubicBezTo>
                <a:cubicBezTo>
                  <a:pt x="139" y="303"/>
                  <a:pt x="125" y="289"/>
                  <a:pt x="115" y="273"/>
                </a:cubicBezTo>
                <a:cubicBezTo>
                  <a:pt x="0" y="388"/>
                  <a:pt x="0" y="388"/>
                  <a:pt x="0" y="388"/>
                </a:cubicBezTo>
                <a:cubicBezTo>
                  <a:pt x="10" y="404"/>
                  <a:pt x="24" y="418"/>
                  <a:pt x="40" y="428"/>
                </a:cubicBezTo>
                <a:close/>
                <a:moveTo>
                  <a:pt x="162" y="286"/>
                </a:moveTo>
                <a:cubicBezTo>
                  <a:pt x="164" y="282"/>
                  <a:pt x="172" y="264"/>
                  <a:pt x="173" y="261"/>
                </a:cubicBezTo>
                <a:cubicBezTo>
                  <a:pt x="173" y="257"/>
                  <a:pt x="171" y="255"/>
                  <a:pt x="167" y="256"/>
                </a:cubicBezTo>
                <a:cubicBezTo>
                  <a:pt x="164" y="256"/>
                  <a:pt x="146" y="264"/>
                  <a:pt x="142" y="266"/>
                </a:cubicBezTo>
                <a:cubicBezTo>
                  <a:pt x="145" y="270"/>
                  <a:pt x="148" y="273"/>
                  <a:pt x="151" y="277"/>
                </a:cubicBezTo>
                <a:cubicBezTo>
                  <a:pt x="155" y="280"/>
                  <a:pt x="158" y="283"/>
                  <a:pt x="162" y="286"/>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152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32D0E6-3289-6180-5242-B2F83AACC913}"/>
              </a:ext>
            </a:extLst>
          </p:cNvPr>
          <p:cNvSpPr>
            <a:spLocks noGrp="1"/>
          </p:cNvSpPr>
          <p:nvPr>
            <p:ph type="title"/>
          </p:nvPr>
        </p:nvSpPr>
        <p:spPr/>
        <p:txBody>
          <a:bodyPr>
            <a:noAutofit/>
          </a:bodyPr>
          <a:lstStyle/>
          <a:p>
            <a:pPr rtl="0"/>
            <a:r>
              <a:rPr lang="en-US" sz="3733">
                <a:highlight>
                  <a:srgbClr val="000000">
                    <a:alpha val="0"/>
                  </a:srgbClr>
                </a:highlight>
                <a:latin typeface="Arial"/>
              </a:rPr>
              <a:t>Benefits of Cryptocurrency</a:t>
            </a:r>
            <a:endParaRPr lang="uk" sz="3733">
              <a:highlight>
                <a:srgbClr val="000000">
                  <a:alpha val="0"/>
                </a:srgbClr>
              </a:highlight>
              <a:latin typeface="Arial"/>
            </a:endParaRPr>
          </a:p>
        </p:txBody>
      </p:sp>
      <p:sp>
        <p:nvSpPr>
          <p:cNvPr id="4" name="Text Placeholder 3">
            <a:extLst>
              <a:ext uri="{FF2B5EF4-FFF2-40B4-BE49-F238E27FC236}">
                <a16:creationId xmlns:a16="http://schemas.microsoft.com/office/drawing/2014/main" id="{143ED5A9-D40B-0FEA-C65D-C0CC3F32AED3}"/>
              </a:ext>
            </a:extLst>
          </p:cNvPr>
          <p:cNvSpPr>
            <a:spLocks noGrp="1"/>
          </p:cNvSpPr>
          <p:nvPr>
            <p:ph type="body" idx="1"/>
          </p:nvPr>
        </p:nvSpPr>
        <p:spPr/>
        <p:txBody>
          <a:bodyPr>
            <a:noAutofit/>
          </a:bodyPr>
          <a:lstStyle/>
          <a:p>
            <a:pPr marL="457200" indent="-347472">
              <a:lnSpc>
                <a:spcPct val="114000"/>
              </a:lnSpc>
            </a:pPr>
            <a:r>
              <a:rPr lang="en-US" sz="2400" dirty="0">
                <a:latin typeface="Arial" panose="020B0604020202020204" pitchFamily="34" charset="0"/>
                <a:cs typeface="Arial" panose="020B0604020202020204" pitchFamily="34" charset="0"/>
              </a:rPr>
              <a:t>Security: "Cryptocurrencies use cryptography to secure transactions”</a:t>
            </a:r>
          </a:p>
          <a:p>
            <a:pPr marL="457200" indent="-347472">
              <a:lnSpc>
                <a:spcPct val="114000"/>
              </a:lnSpc>
            </a:pPr>
            <a:r>
              <a:rPr lang="en-US" sz="2400" dirty="0">
                <a:latin typeface="Arial" panose="020B0604020202020204" pitchFamily="34" charset="0"/>
                <a:cs typeface="Arial" panose="020B0604020202020204" pitchFamily="34" charset="0"/>
              </a:rPr>
              <a:t>Trustless: “Transactions are viewable by everybody”</a:t>
            </a:r>
          </a:p>
          <a:p>
            <a:pPr marL="457200" indent="-347472">
              <a:lnSpc>
                <a:spcPct val="114000"/>
              </a:lnSpc>
            </a:pPr>
            <a:r>
              <a:rPr lang="en-US" sz="2400" dirty="0">
                <a:latin typeface="Arial" panose="020B0604020202020204" pitchFamily="34" charset="0"/>
                <a:cs typeface="Arial" panose="020B0604020202020204" pitchFamily="34" charset="0"/>
              </a:rPr>
              <a:t>Transparency: "Blockchain technology ensures transparency and immutability of transaction records."</a:t>
            </a:r>
          </a:p>
          <a:p>
            <a:pPr marL="457200" indent="-347472">
              <a:lnSpc>
                <a:spcPct val="114000"/>
              </a:lnSpc>
            </a:pPr>
            <a:r>
              <a:rPr lang="en-US" sz="2400" dirty="0">
                <a:latin typeface="Arial" panose="020B0604020202020204" pitchFamily="34" charset="0"/>
                <a:cs typeface="Arial" panose="020B0604020202020204" pitchFamily="34" charset="0"/>
              </a:rPr>
              <a:t>Borderless transactions: "Cryptocurrencies enable fast and low-cost cross-border transactions.”</a:t>
            </a:r>
          </a:p>
          <a:p>
            <a:pPr marL="457200" indent="-347472">
              <a:lnSpc>
                <a:spcPct val="114000"/>
              </a:lnSpc>
            </a:pPr>
            <a:r>
              <a:rPr lang="en-US" sz="2400" dirty="0">
                <a:latin typeface="Arial" panose="020B0604020202020204" pitchFamily="34" charset="0"/>
                <a:cs typeface="Arial" panose="020B0604020202020204" pitchFamily="34" charset="0"/>
              </a:rPr>
              <a:t>Speed: Some take seconds to preform a transaction</a:t>
            </a:r>
          </a:p>
          <a:p>
            <a:pPr marL="457200" indent="-347472">
              <a:lnSpc>
                <a:spcPct val="114000"/>
              </a:lnSpc>
            </a:pPr>
            <a:r>
              <a:rPr lang="en-US" sz="2400" dirty="0">
                <a:latin typeface="Arial" panose="020B0604020202020204" pitchFamily="34" charset="0"/>
                <a:cs typeface="Arial" panose="020B0604020202020204" pitchFamily="34" charset="0"/>
              </a:rPr>
              <a:t>Availability: Operate 24/7/365</a:t>
            </a:r>
          </a:p>
          <a:p>
            <a:pPr marL="457200" indent="-347472">
              <a:lnSpc>
                <a:spcPct val="114000"/>
              </a:lnSpc>
            </a:pPr>
            <a:r>
              <a:rPr lang="en-US" sz="2400" dirty="0">
                <a:latin typeface="Arial" panose="020B0604020202020204" pitchFamily="34" charset="0"/>
                <a:cs typeface="Arial" panose="020B0604020202020204" pitchFamily="34" charset="0"/>
              </a:rPr>
              <a:t>Low Fess: “Generally a fraction of the fee of international wire transfers”</a:t>
            </a:r>
          </a:p>
          <a:p>
            <a:pPr marL="457200" indent="-347472">
              <a:lnSpc>
                <a:spcPct val="114000"/>
              </a:lnSpc>
            </a:pPr>
            <a:r>
              <a:rPr lang="en-US" sz="2400" dirty="0">
                <a:latin typeface="Arial" panose="020B0604020202020204" pitchFamily="34" charset="0"/>
                <a:cs typeface="Arial" panose="020B0604020202020204" pitchFamily="34" charset="0"/>
              </a:rPr>
              <a:t>Privacy and Pseudo-Anonymity: “Are transactions are visible but owners of the wallets are not visible.”</a:t>
            </a:r>
          </a:p>
        </p:txBody>
      </p:sp>
    </p:spTree>
    <p:extLst>
      <p:ext uri="{BB962C8B-B14F-4D97-AF65-F5344CB8AC3E}">
        <p14:creationId xmlns:p14="http://schemas.microsoft.com/office/powerpoint/2010/main" val="327821209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32D0E6-3289-6180-5242-B2F83AACC913}"/>
              </a:ext>
            </a:extLst>
          </p:cNvPr>
          <p:cNvSpPr>
            <a:spLocks noGrp="1"/>
          </p:cNvSpPr>
          <p:nvPr>
            <p:ph type="title"/>
          </p:nvPr>
        </p:nvSpPr>
        <p:spPr/>
        <p:txBody>
          <a:bodyPr>
            <a:noAutofit/>
          </a:bodyPr>
          <a:lstStyle/>
          <a:p>
            <a:pPr rtl="0"/>
            <a:r>
              <a:rPr lang="en-US" sz="3733">
                <a:highlight>
                  <a:srgbClr val="000000">
                    <a:alpha val="0"/>
                  </a:srgbClr>
                </a:highlight>
                <a:latin typeface="Arial"/>
              </a:rPr>
              <a:t>Use Cases of</a:t>
            </a:r>
            <a:r>
              <a:rPr lang="uk" sz="3733">
                <a:highlight>
                  <a:srgbClr val="000000">
                    <a:alpha val="0"/>
                  </a:srgbClr>
                </a:highlight>
                <a:latin typeface="Arial"/>
              </a:rPr>
              <a:t> </a:t>
            </a:r>
            <a:r>
              <a:rPr lang="en-US" sz="3733">
                <a:highlight>
                  <a:srgbClr val="000000">
                    <a:alpha val="0"/>
                  </a:srgbClr>
                </a:highlight>
                <a:latin typeface="Arial"/>
              </a:rPr>
              <a:t>Cryptocurrency</a:t>
            </a:r>
            <a:endParaRPr lang="uk" sz="3733">
              <a:highlight>
                <a:srgbClr val="000000">
                  <a:alpha val="0"/>
                </a:srgbClr>
              </a:highlight>
              <a:latin typeface="Arial"/>
            </a:endParaRPr>
          </a:p>
        </p:txBody>
      </p:sp>
      <p:sp>
        <p:nvSpPr>
          <p:cNvPr id="4" name="Text Placeholder 3">
            <a:extLst>
              <a:ext uri="{FF2B5EF4-FFF2-40B4-BE49-F238E27FC236}">
                <a16:creationId xmlns:a16="http://schemas.microsoft.com/office/drawing/2014/main" id="{143ED5A9-D40B-0FEA-C65D-C0CC3F32AED3}"/>
              </a:ext>
            </a:extLst>
          </p:cNvPr>
          <p:cNvSpPr>
            <a:spLocks noGrp="1"/>
          </p:cNvSpPr>
          <p:nvPr>
            <p:ph type="body" idx="1"/>
          </p:nvPr>
        </p:nvSpPr>
        <p:spPr/>
        <p:txBody>
          <a:bodyPr>
            <a:noAutofit/>
          </a:bodyPr>
          <a:lstStyle/>
          <a:p>
            <a:pPr marL="457200" indent="-347472">
              <a:lnSpc>
                <a:spcPct val="114000"/>
              </a:lnSpc>
            </a:pPr>
            <a:r>
              <a:rPr lang="en-US" sz="2400" dirty="0">
                <a:latin typeface="Arial" panose="020B0604020202020204" pitchFamily="34" charset="0"/>
                <a:cs typeface="Arial" panose="020B0604020202020204" pitchFamily="34" charset="0"/>
              </a:rPr>
              <a:t>Payments: "Cryptocurrencies can be used for online and in-person payments."</a:t>
            </a:r>
          </a:p>
          <a:p>
            <a:pPr marL="457200" indent="-347472">
              <a:lnSpc>
                <a:spcPct val="114000"/>
              </a:lnSpc>
            </a:pPr>
            <a:r>
              <a:rPr lang="en-US" sz="2400" dirty="0">
                <a:latin typeface="Arial" panose="020B0604020202020204" pitchFamily="34" charset="0"/>
                <a:cs typeface="Arial" panose="020B0604020202020204" pitchFamily="34" charset="0"/>
              </a:rPr>
              <a:t>Remittances: "Cryptocurrencies facilitate low-cost and fast international money transfers."</a:t>
            </a:r>
          </a:p>
          <a:p>
            <a:pPr marL="457200" indent="-347472">
              <a:lnSpc>
                <a:spcPct val="114000"/>
              </a:lnSpc>
            </a:pPr>
            <a:r>
              <a:rPr lang="en-US" sz="2400" dirty="0">
                <a:latin typeface="Arial" panose="020B0604020202020204" pitchFamily="34" charset="0"/>
                <a:cs typeface="Arial" panose="020B0604020202020204" pitchFamily="34" charset="0"/>
              </a:rPr>
              <a:t>Smart contracts: "Platforms like Ethereum enable the creation of smart contracts that automate and enforce agreements.”</a:t>
            </a:r>
          </a:p>
          <a:p>
            <a:pPr marL="457200" indent="-347472">
              <a:lnSpc>
                <a:spcPct val="114000"/>
              </a:lnSpc>
            </a:pPr>
            <a:r>
              <a:rPr lang="en-US" sz="2400" dirty="0">
                <a:latin typeface="Arial" panose="020B0604020202020204" pitchFamily="34" charset="0"/>
                <a:cs typeface="Arial" panose="020B0604020202020204" pitchFamily="34" charset="0"/>
              </a:rPr>
              <a:t>Investments: Can be used as stored value and as in investment like stocks</a:t>
            </a:r>
          </a:p>
          <a:p>
            <a:pPr marL="457200" indent="-347472">
              <a:lnSpc>
                <a:spcPct val="114000"/>
              </a:lnSpc>
            </a:pPr>
            <a:r>
              <a:rPr lang="en-US" sz="2400" dirty="0">
                <a:latin typeface="Arial" panose="020B0604020202020204" pitchFamily="34" charset="0"/>
                <a:cs typeface="Arial" panose="020B0604020202020204" pitchFamily="34" charset="0"/>
              </a:rPr>
              <a:t>Hedge: Can you used to held against local currency or against local inflation</a:t>
            </a:r>
          </a:p>
        </p:txBody>
      </p:sp>
    </p:spTree>
    <p:extLst>
      <p:ext uri="{BB962C8B-B14F-4D97-AF65-F5344CB8AC3E}">
        <p14:creationId xmlns:p14="http://schemas.microsoft.com/office/powerpoint/2010/main" val="260379737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0" y="966833"/>
            <a:ext cx="12192000" cy="2618000"/>
          </a:xfrm>
          <a:prstGeom prst="rect">
            <a:avLst/>
          </a:prstGeom>
        </p:spPr>
        <p:txBody>
          <a:bodyPr spcFirstLastPara="1" vert="horz" wrap="square" lIns="121900" tIns="121900" rIns="121900" bIns="121900" rtlCol="0" anchor="b" anchorCtr="0">
            <a:noAutofit/>
          </a:bodyPr>
          <a:lstStyle/>
          <a:p>
            <a:r>
              <a:rPr lang="uk" sz="8800">
                <a:solidFill>
                  <a:srgbClr val="434343"/>
                </a:solidFill>
                <a:highlight>
                  <a:srgbClr val="000000">
                    <a:alpha val="0"/>
                  </a:srgbClr>
                </a:highlight>
                <a:latin typeface="Arial"/>
                <a:cs typeface="Arial"/>
              </a:rPr>
              <a:t>~19</a:t>
            </a:r>
            <a:r>
              <a:rPr lang="en-US" sz="8800">
                <a:solidFill>
                  <a:srgbClr val="434343"/>
                </a:solidFill>
                <a:highlight>
                  <a:srgbClr val="000000">
                    <a:alpha val="0"/>
                  </a:srgbClr>
                </a:highlight>
                <a:latin typeface="Arial"/>
                <a:cs typeface="Arial"/>
              </a:rPr>
              <a:t>.693M</a:t>
            </a:r>
            <a:r>
              <a:rPr lang="uk" sz="8800">
                <a:solidFill>
                  <a:srgbClr val="434343"/>
                </a:solidFill>
                <a:highlight>
                  <a:srgbClr val="000000">
                    <a:alpha val="0"/>
                  </a:srgbClr>
                </a:highlight>
                <a:latin typeface="Arial"/>
                <a:cs typeface="Arial"/>
              </a:rPr>
              <a:t> BTC</a:t>
            </a:r>
            <a:endParaRPr lang="en-US" sz="8800">
              <a:solidFill>
                <a:schemeClr val="bg2">
                  <a:lumMod val="75000"/>
                </a:schemeClr>
              </a:solidFill>
              <a:latin typeface="Arial" panose="020B0604020202020204" pitchFamily="34" charset="0"/>
              <a:ea typeface="Arial"/>
              <a:cs typeface="Arial" panose="020B0604020202020204" pitchFamily="34" charset="0"/>
              <a:sym typeface="Arial"/>
            </a:endParaRPr>
          </a:p>
        </p:txBody>
      </p:sp>
      <p:sp>
        <p:nvSpPr>
          <p:cNvPr id="82" name="Google Shape;82;p17"/>
          <p:cNvSpPr txBox="1">
            <a:spLocks noGrp="1"/>
          </p:cNvSpPr>
          <p:nvPr>
            <p:ph type="body" idx="1"/>
          </p:nvPr>
        </p:nvSpPr>
        <p:spPr>
          <a:xfrm>
            <a:off x="0" y="3694967"/>
            <a:ext cx="12192000" cy="1734400"/>
          </a:xfrm>
          <a:prstGeom prst="rect">
            <a:avLst/>
          </a:prstGeom>
        </p:spPr>
        <p:txBody>
          <a:bodyPr spcFirstLastPara="1" vert="horz" wrap="square" lIns="121900" tIns="121900" rIns="121900" bIns="121900" rtlCol="0" anchor="t" anchorCtr="0">
            <a:noAutofit/>
          </a:bodyPr>
          <a:lstStyle/>
          <a:p>
            <a:pPr marL="0" indent="0">
              <a:buNone/>
            </a:pPr>
            <a:r>
              <a:rPr lang="en-US" sz="2400">
                <a:highlight>
                  <a:srgbClr val="000000">
                    <a:alpha val="0"/>
                  </a:srgbClr>
                </a:highlight>
                <a:latin typeface="Arial"/>
              </a:rPr>
              <a:t>Bitcoin generated as of May 2, 2024</a:t>
            </a:r>
            <a:endParaRPr/>
          </a:p>
          <a:p>
            <a:pPr marL="0" indent="0">
              <a:spcBef>
                <a:spcPts val="2133"/>
              </a:spcBef>
              <a:spcAft>
                <a:spcPts val="2133"/>
              </a:spcAft>
              <a:buNone/>
            </a:pPr>
            <a:r>
              <a:rPr lang="uk" sz="2400">
                <a:highlight>
                  <a:srgbClr val="000000">
                    <a:alpha val="0"/>
                  </a:srgbClr>
                </a:highlight>
                <a:latin typeface="Arial"/>
              </a:rPr>
              <a:t>(</a:t>
            </a:r>
            <a:r>
              <a:rPr lang="en-US" sz="2400">
                <a:highlight>
                  <a:srgbClr val="000000">
                    <a:alpha val="0"/>
                  </a:srgbClr>
                </a:highlight>
                <a:latin typeface="Arial"/>
              </a:rPr>
              <a:t>source</a:t>
            </a:r>
            <a:r>
              <a:rPr lang="uk" sz="2400">
                <a:highlight>
                  <a:srgbClr val="000000">
                    <a:alpha val="0"/>
                  </a:srgbClr>
                </a:highlight>
                <a:latin typeface="Arial"/>
              </a:rPr>
              <a:t>: coinmarketcap.com )</a:t>
            </a:r>
            <a:endParaRPr/>
          </a:p>
        </p:txBody>
      </p:sp>
    </p:spTree>
    <p:extLst>
      <p:ext uri="{BB962C8B-B14F-4D97-AF65-F5344CB8AC3E}">
        <p14:creationId xmlns:p14="http://schemas.microsoft.com/office/powerpoint/2010/main" val="379259242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9"/>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pPr>
              <a:spcAft>
                <a:spcPct val="0"/>
              </a:spcAft>
            </a:pPr>
            <a:r>
              <a:rPr lang="en-US" sz="3733">
                <a:highlight>
                  <a:srgbClr val="000000">
                    <a:alpha val="0"/>
                  </a:srgbClr>
                </a:highlight>
                <a:latin typeface="Arial"/>
              </a:rPr>
              <a:t>Bitcoin Mining</a:t>
            </a:r>
            <a:endParaRPr/>
          </a:p>
        </p:txBody>
      </p:sp>
      <p:cxnSp>
        <p:nvCxnSpPr>
          <p:cNvPr id="94" name="Google Shape;94;p19"/>
          <p:cNvCxnSpPr>
            <a:stCxn id="95" idx="3"/>
            <a:endCxn id="96" idx="1"/>
          </p:cNvCxnSpPr>
          <p:nvPr/>
        </p:nvCxnSpPr>
        <p:spPr>
          <a:xfrm>
            <a:off x="2803400" y="3269700"/>
            <a:ext cx="6585200" cy="0"/>
          </a:xfrm>
          <a:prstGeom prst="straightConnector1">
            <a:avLst/>
          </a:prstGeom>
          <a:noFill/>
          <a:ln w="38100" cap="flat" cmpd="sng">
            <a:solidFill>
              <a:srgbClr val="A2C4C9"/>
            </a:solidFill>
            <a:prstDash val="solid"/>
            <a:round/>
            <a:headEnd type="none" w="med" len="med"/>
            <a:tailEnd type="none" w="med" len="med"/>
          </a:ln>
        </p:spPr>
      </p:cxnSp>
      <p:sp>
        <p:nvSpPr>
          <p:cNvPr id="95" name="Google Shape;95;p19"/>
          <p:cNvSpPr/>
          <p:nvPr/>
        </p:nvSpPr>
        <p:spPr>
          <a:xfrm>
            <a:off x="1698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sp>
        <p:nvSpPr>
          <p:cNvPr id="97" name="Google Shape;97;p19"/>
          <p:cNvSpPr/>
          <p:nvPr/>
        </p:nvSpPr>
        <p:spPr>
          <a:xfrm>
            <a:off x="3236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sp>
        <p:nvSpPr>
          <p:cNvPr id="98" name="Google Shape;98;p19"/>
          <p:cNvSpPr/>
          <p:nvPr/>
        </p:nvSpPr>
        <p:spPr>
          <a:xfrm>
            <a:off x="4774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sp>
        <p:nvSpPr>
          <p:cNvPr id="99" name="Google Shape;99;p19"/>
          <p:cNvSpPr/>
          <p:nvPr/>
        </p:nvSpPr>
        <p:spPr>
          <a:xfrm>
            <a:off x="6312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sp>
        <p:nvSpPr>
          <p:cNvPr id="100" name="Google Shape;100;p19"/>
          <p:cNvSpPr/>
          <p:nvPr/>
        </p:nvSpPr>
        <p:spPr>
          <a:xfrm>
            <a:off x="7850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sp>
        <p:nvSpPr>
          <p:cNvPr id="96" name="Google Shape;96;p19"/>
          <p:cNvSpPr/>
          <p:nvPr/>
        </p:nvSpPr>
        <p:spPr>
          <a:xfrm>
            <a:off x="9388600" y="2717300"/>
            <a:ext cx="1104800" cy="1104800"/>
          </a:xfrm>
          <a:prstGeom prst="rect">
            <a:avLst/>
          </a:prstGeom>
          <a:solidFill>
            <a:srgbClr val="FFFFFF"/>
          </a:solidFill>
          <a:ln w="38100" cap="flat" cmpd="sng">
            <a:solidFill>
              <a:srgbClr val="134F5C"/>
            </a:solidFill>
            <a:prstDash val="solid"/>
            <a:round/>
            <a:headEnd type="none" w="sm" len="sm"/>
            <a:tailEnd type="none" w="sm" len="sm"/>
          </a:ln>
        </p:spPr>
        <p:txBody>
          <a:bodyPr spcFirstLastPara="1" wrap="square" lIns="121900" tIns="121900" rIns="121900" bIns="121900" anchor="ctr" anchorCtr="0">
            <a:noAutofit/>
          </a:bodyPr>
          <a:lstStyle/>
          <a:p>
            <a:pPr algn="ctr">
              <a:spcBef>
                <a:spcPct val="0"/>
              </a:spcBef>
              <a:spcAft>
                <a:spcPct val="0"/>
              </a:spcAft>
            </a:pPr>
            <a:endParaRPr sz="2400"/>
          </a:p>
        </p:txBody>
      </p:sp>
      <p:cxnSp>
        <p:nvCxnSpPr>
          <p:cNvPr id="101" name="Google Shape;101;p19"/>
          <p:cNvCxnSpPr>
            <a:stCxn id="95" idx="0"/>
            <a:endCxn id="97" idx="0"/>
          </p:cNvCxnSpPr>
          <p:nvPr/>
        </p:nvCxnSpPr>
        <p:spPr>
          <a:xfrm rot="-5400000" flipH="1">
            <a:off x="3019600" y="1948700"/>
            <a:ext cx="800" cy="1538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102" name="Google Shape;102;p19"/>
          <p:cNvCxnSpPr/>
          <p:nvPr/>
        </p:nvCxnSpPr>
        <p:spPr>
          <a:xfrm rot="-5400000" flipH="1">
            <a:off x="4557600" y="1948700"/>
            <a:ext cx="800" cy="1538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103" name="Google Shape;103;p19"/>
          <p:cNvCxnSpPr/>
          <p:nvPr/>
        </p:nvCxnSpPr>
        <p:spPr>
          <a:xfrm rot="-5400000" flipH="1">
            <a:off x="6095600" y="1948700"/>
            <a:ext cx="800" cy="1538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104" name="Google Shape;104;p19"/>
          <p:cNvCxnSpPr/>
          <p:nvPr/>
        </p:nvCxnSpPr>
        <p:spPr>
          <a:xfrm rot="-5400000" flipH="1">
            <a:off x="7633600" y="1948700"/>
            <a:ext cx="800" cy="15380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105" name="Google Shape;105;p19"/>
          <p:cNvCxnSpPr/>
          <p:nvPr/>
        </p:nvCxnSpPr>
        <p:spPr>
          <a:xfrm rot="-5400000" flipH="1">
            <a:off x="9171600" y="1948700"/>
            <a:ext cx="800" cy="1538000"/>
          </a:xfrm>
          <a:prstGeom prst="bentConnector3">
            <a:avLst>
              <a:gd name="adj1" fmla="val -39687500"/>
            </a:avLst>
          </a:prstGeom>
          <a:noFill/>
          <a:ln w="9525" cap="flat" cmpd="sng">
            <a:solidFill>
              <a:schemeClr val="dk2"/>
            </a:solidFill>
            <a:prstDash val="solid"/>
            <a:round/>
            <a:headEnd type="none" w="med" len="med"/>
            <a:tailEnd type="none" w="med" len="med"/>
          </a:ln>
        </p:spPr>
      </p:cxnSp>
      <p:sp>
        <p:nvSpPr>
          <p:cNvPr id="106" name="Google Shape;106;p19"/>
          <p:cNvSpPr txBox="1"/>
          <p:nvPr/>
        </p:nvSpPr>
        <p:spPr>
          <a:xfrm>
            <a:off x="2251000" y="1867933"/>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uk" sz="1867">
                <a:highlight>
                  <a:srgbClr val="000000">
                    <a:alpha val="0"/>
                  </a:srgbClr>
                </a:highlight>
                <a:latin typeface="Arial"/>
              </a:rPr>
              <a:t>10 </a:t>
            </a:r>
            <a:r>
              <a:rPr lang="en-US" sz="1867">
                <a:highlight>
                  <a:srgbClr val="000000">
                    <a:alpha val="0"/>
                  </a:srgbClr>
                </a:highlight>
                <a:latin typeface="Arial"/>
              </a:rPr>
              <a:t>min</a:t>
            </a:r>
            <a:endParaRPr sz="2400"/>
          </a:p>
        </p:txBody>
      </p:sp>
      <p:sp>
        <p:nvSpPr>
          <p:cNvPr id="107" name="Google Shape;107;p19"/>
          <p:cNvSpPr txBox="1"/>
          <p:nvPr/>
        </p:nvSpPr>
        <p:spPr>
          <a:xfrm>
            <a:off x="3789000" y="1867933"/>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uk" sz="1867">
                <a:highlight>
                  <a:srgbClr val="000000">
                    <a:alpha val="0"/>
                  </a:srgbClr>
                </a:highlight>
                <a:latin typeface="Arial"/>
              </a:rPr>
              <a:t>10 </a:t>
            </a:r>
            <a:r>
              <a:rPr lang="en-US" sz="1867">
                <a:highlight>
                  <a:srgbClr val="000000">
                    <a:alpha val="0"/>
                  </a:srgbClr>
                </a:highlight>
                <a:latin typeface="Arial"/>
              </a:rPr>
              <a:t>min</a:t>
            </a:r>
            <a:endParaRPr sz="2400"/>
          </a:p>
        </p:txBody>
      </p:sp>
      <p:sp>
        <p:nvSpPr>
          <p:cNvPr id="108" name="Google Shape;108;p19"/>
          <p:cNvSpPr txBox="1"/>
          <p:nvPr/>
        </p:nvSpPr>
        <p:spPr>
          <a:xfrm>
            <a:off x="5327000" y="1867933"/>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uk" sz="1867">
                <a:highlight>
                  <a:srgbClr val="000000">
                    <a:alpha val="0"/>
                  </a:srgbClr>
                </a:highlight>
                <a:latin typeface="Arial"/>
              </a:rPr>
              <a:t>10 </a:t>
            </a:r>
            <a:r>
              <a:rPr lang="en-US" sz="1867">
                <a:highlight>
                  <a:srgbClr val="000000">
                    <a:alpha val="0"/>
                  </a:srgbClr>
                </a:highlight>
                <a:latin typeface="Arial"/>
              </a:rPr>
              <a:t>min</a:t>
            </a:r>
            <a:endParaRPr sz="2400"/>
          </a:p>
        </p:txBody>
      </p:sp>
      <p:sp>
        <p:nvSpPr>
          <p:cNvPr id="109" name="Google Shape;109;p19"/>
          <p:cNvSpPr txBox="1"/>
          <p:nvPr/>
        </p:nvSpPr>
        <p:spPr>
          <a:xfrm>
            <a:off x="6865000" y="1867933"/>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uk" sz="1867">
                <a:highlight>
                  <a:srgbClr val="000000">
                    <a:alpha val="0"/>
                  </a:srgbClr>
                </a:highlight>
                <a:latin typeface="Arial"/>
              </a:rPr>
              <a:t>10 </a:t>
            </a:r>
            <a:r>
              <a:rPr lang="en-US" sz="1867">
                <a:highlight>
                  <a:srgbClr val="000000">
                    <a:alpha val="0"/>
                  </a:srgbClr>
                </a:highlight>
                <a:latin typeface="Arial"/>
              </a:rPr>
              <a:t>min</a:t>
            </a:r>
            <a:endParaRPr sz="2400"/>
          </a:p>
        </p:txBody>
      </p:sp>
      <p:sp>
        <p:nvSpPr>
          <p:cNvPr id="110" name="Google Shape;110;p19"/>
          <p:cNvSpPr txBox="1"/>
          <p:nvPr/>
        </p:nvSpPr>
        <p:spPr>
          <a:xfrm>
            <a:off x="8403000" y="1867933"/>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uk" sz="1867">
                <a:highlight>
                  <a:srgbClr val="000000">
                    <a:alpha val="0"/>
                  </a:srgbClr>
                </a:highlight>
                <a:latin typeface="Arial"/>
              </a:rPr>
              <a:t>10 </a:t>
            </a:r>
            <a:r>
              <a:rPr lang="en-US" sz="1867">
                <a:highlight>
                  <a:srgbClr val="000000">
                    <a:alpha val="0"/>
                  </a:srgbClr>
                </a:highlight>
                <a:latin typeface="Arial"/>
              </a:rPr>
              <a:t>min</a:t>
            </a:r>
            <a:endParaRPr sz="2400"/>
          </a:p>
        </p:txBody>
      </p:sp>
      <p:sp>
        <p:nvSpPr>
          <p:cNvPr id="111" name="Google Shape;111;p19"/>
          <p:cNvSpPr txBox="1"/>
          <p:nvPr/>
        </p:nvSpPr>
        <p:spPr>
          <a:xfrm>
            <a:off x="1482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a:t>
            </a:r>
            <a:r>
              <a:rPr lang="uk" sz="1867" dirty="0">
                <a:highlight>
                  <a:srgbClr val="000000">
                    <a:alpha val="0"/>
                  </a:srgbClr>
                </a:highlight>
                <a:latin typeface="Arial"/>
              </a:rPr>
              <a:t> BTC</a:t>
            </a:r>
            <a:endParaRPr sz="2400" dirty="0"/>
          </a:p>
        </p:txBody>
      </p:sp>
      <p:sp>
        <p:nvSpPr>
          <p:cNvPr id="112" name="Google Shape;112;p19"/>
          <p:cNvSpPr txBox="1"/>
          <p:nvPr/>
        </p:nvSpPr>
        <p:spPr>
          <a:xfrm>
            <a:off x="3020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 BTC</a:t>
            </a:r>
            <a:endParaRPr lang="en-US" sz="2400" dirty="0"/>
          </a:p>
        </p:txBody>
      </p:sp>
      <p:sp>
        <p:nvSpPr>
          <p:cNvPr id="113" name="Google Shape;113;p19"/>
          <p:cNvSpPr txBox="1"/>
          <p:nvPr/>
        </p:nvSpPr>
        <p:spPr>
          <a:xfrm>
            <a:off x="4558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 </a:t>
            </a:r>
            <a:r>
              <a:rPr lang="uk" sz="1867" dirty="0">
                <a:highlight>
                  <a:srgbClr val="000000">
                    <a:alpha val="0"/>
                  </a:srgbClr>
                </a:highlight>
                <a:latin typeface="Arial"/>
              </a:rPr>
              <a:t>BTC</a:t>
            </a:r>
            <a:endParaRPr sz="2400" dirty="0"/>
          </a:p>
        </p:txBody>
      </p:sp>
      <p:sp>
        <p:nvSpPr>
          <p:cNvPr id="114" name="Google Shape;114;p19"/>
          <p:cNvSpPr txBox="1"/>
          <p:nvPr/>
        </p:nvSpPr>
        <p:spPr>
          <a:xfrm>
            <a:off x="6096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a:t>
            </a:r>
            <a:r>
              <a:rPr lang="uk" sz="1867" dirty="0">
                <a:highlight>
                  <a:srgbClr val="000000">
                    <a:alpha val="0"/>
                  </a:srgbClr>
                </a:highlight>
                <a:latin typeface="Arial"/>
              </a:rPr>
              <a:t> BTC</a:t>
            </a:r>
            <a:endParaRPr sz="2400" dirty="0"/>
          </a:p>
        </p:txBody>
      </p:sp>
      <p:sp>
        <p:nvSpPr>
          <p:cNvPr id="115" name="Google Shape;115;p19"/>
          <p:cNvSpPr txBox="1"/>
          <p:nvPr/>
        </p:nvSpPr>
        <p:spPr>
          <a:xfrm>
            <a:off x="7634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 </a:t>
            </a:r>
            <a:r>
              <a:rPr lang="uk" sz="1867" dirty="0">
                <a:highlight>
                  <a:srgbClr val="000000">
                    <a:alpha val="0"/>
                  </a:srgbClr>
                </a:highlight>
                <a:latin typeface="Arial"/>
              </a:rPr>
              <a:t>BTC</a:t>
            </a:r>
            <a:endParaRPr sz="2400" dirty="0"/>
          </a:p>
        </p:txBody>
      </p:sp>
      <p:sp>
        <p:nvSpPr>
          <p:cNvPr id="116" name="Google Shape;116;p19"/>
          <p:cNvSpPr txBox="1"/>
          <p:nvPr/>
        </p:nvSpPr>
        <p:spPr>
          <a:xfrm>
            <a:off x="9172000" y="3821300"/>
            <a:ext cx="1538000" cy="642400"/>
          </a:xfrm>
          <a:prstGeom prst="rect">
            <a:avLst/>
          </a:prstGeom>
          <a:noFill/>
          <a:ln>
            <a:noFill/>
          </a:ln>
        </p:spPr>
        <p:txBody>
          <a:bodyPr spcFirstLastPara="1" wrap="square" lIns="121900" tIns="121900" rIns="121900" bIns="121900" anchor="t" anchorCtr="0">
            <a:noAutofit/>
          </a:bodyPr>
          <a:lstStyle/>
          <a:p>
            <a:pPr algn="ctr">
              <a:spcBef>
                <a:spcPct val="0"/>
              </a:spcBef>
              <a:spcAft>
                <a:spcPct val="0"/>
              </a:spcAft>
            </a:pPr>
            <a:r>
              <a:rPr lang="en-US" sz="1867" dirty="0">
                <a:highlight>
                  <a:srgbClr val="000000">
                    <a:alpha val="0"/>
                  </a:srgbClr>
                </a:highlight>
                <a:latin typeface="Arial"/>
              </a:rPr>
              <a:t>3.125 </a:t>
            </a:r>
            <a:r>
              <a:rPr lang="uk" sz="1867" dirty="0">
                <a:highlight>
                  <a:srgbClr val="000000">
                    <a:alpha val="0"/>
                  </a:srgbClr>
                </a:highlight>
                <a:latin typeface="Arial"/>
              </a:rPr>
              <a:t>BTC</a:t>
            </a:r>
            <a:endParaRPr sz="2400" dirty="0"/>
          </a:p>
        </p:txBody>
      </p:sp>
      <p:cxnSp>
        <p:nvCxnSpPr>
          <p:cNvPr id="117" name="Google Shape;117;p19"/>
          <p:cNvCxnSpPr/>
          <p:nvPr/>
        </p:nvCxnSpPr>
        <p:spPr>
          <a:xfrm>
            <a:off x="2002200" y="5028867"/>
            <a:ext cx="8187600" cy="3200"/>
          </a:xfrm>
          <a:prstGeom prst="straightConnector1">
            <a:avLst/>
          </a:prstGeom>
          <a:noFill/>
          <a:ln w="76200" cap="flat" cmpd="sng">
            <a:solidFill>
              <a:schemeClr val="dk2"/>
            </a:solidFill>
            <a:prstDash val="solid"/>
            <a:round/>
            <a:headEnd type="none" w="med" len="med"/>
            <a:tailEnd type="triangle" w="med" len="med"/>
          </a:ln>
        </p:spPr>
      </p:cxnSp>
      <p:sp>
        <p:nvSpPr>
          <p:cNvPr id="118" name="Google Shape;118;p19"/>
          <p:cNvSpPr txBox="1">
            <a:spLocks noGrp="1"/>
          </p:cNvSpPr>
          <p:nvPr>
            <p:ph type="body" idx="4294967295"/>
          </p:nvPr>
        </p:nvSpPr>
        <p:spPr>
          <a:xfrm>
            <a:off x="4793800" y="5235167"/>
            <a:ext cx="2604400" cy="689600"/>
          </a:xfrm>
          <a:prstGeom prst="rect">
            <a:avLst/>
          </a:prstGeom>
        </p:spPr>
        <p:txBody>
          <a:bodyPr spcFirstLastPara="1" vert="horz" wrap="square" lIns="121900" tIns="121900" rIns="121900" bIns="121900" rtlCol="0" anchor="t" anchorCtr="0">
            <a:noAutofit/>
          </a:bodyPr>
          <a:lstStyle/>
          <a:p>
            <a:pPr marL="0" indent="0" algn="ctr">
              <a:spcBef>
                <a:spcPct val="0"/>
              </a:spcBef>
              <a:spcAft>
                <a:spcPts val="2133"/>
              </a:spcAft>
              <a:buNone/>
            </a:pPr>
            <a:r>
              <a:rPr lang="en-US" sz="2400">
                <a:highlight>
                  <a:srgbClr val="000000">
                    <a:alpha val="0"/>
                  </a:srgbClr>
                </a:highlight>
                <a:latin typeface="Arial"/>
              </a:rPr>
              <a:t>Time</a:t>
            </a:r>
            <a:endParaRPr/>
          </a:p>
        </p:txBody>
      </p:sp>
    </p:spTree>
    <p:extLst>
      <p:ext uri="{BB962C8B-B14F-4D97-AF65-F5344CB8AC3E}">
        <p14:creationId xmlns:p14="http://schemas.microsoft.com/office/powerpoint/2010/main" val="1108805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0"/>
          <p:cNvSpPr txBox="1">
            <a:spLocks noGrp="1"/>
          </p:cNvSpPr>
          <p:nvPr>
            <p:ph type="ctrTitle"/>
          </p:nvPr>
        </p:nvSpPr>
        <p:spPr>
          <a:xfrm>
            <a:off x="415611" y="687967"/>
            <a:ext cx="11360800" cy="2736800"/>
          </a:xfrm>
          <a:prstGeom prst="rect">
            <a:avLst/>
          </a:prstGeom>
        </p:spPr>
        <p:txBody>
          <a:bodyPr spcFirstLastPara="1" vert="horz" wrap="square" lIns="121900" tIns="121900" rIns="121900" bIns="121900" rtlCol="0" anchor="b" anchorCtr="0">
            <a:noAutofit/>
          </a:bodyPr>
          <a:lstStyle/>
          <a:p>
            <a:r>
              <a:rPr lang="en-US">
                <a:highlight>
                  <a:srgbClr val="000000">
                    <a:alpha val="0"/>
                  </a:srgbClr>
                </a:highlight>
                <a:latin typeface="Arial"/>
              </a:rPr>
              <a:t>Every</a:t>
            </a:r>
            <a:r>
              <a:rPr lang="uk">
                <a:highlight>
                  <a:srgbClr val="000000">
                    <a:alpha val="0"/>
                  </a:srgbClr>
                </a:highlight>
                <a:latin typeface="Arial"/>
              </a:rPr>
              <a:t> 210</a:t>
            </a:r>
            <a:r>
              <a:rPr lang="en-US">
                <a:highlight>
                  <a:srgbClr val="000000">
                    <a:alpha val="0"/>
                  </a:srgbClr>
                </a:highlight>
                <a:latin typeface="Arial"/>
              </a:rPr>
              <a:t>,</a:t>
            </a:r>
            <a:r>
              <a:rPr lang="uk">
                <a:highlight>
                  <a:srgbClr val="000000">
                    <a:alpha val="0"/>
                  </a:srgbClr>
                </a:highlight>
                <a:latin typeface="Arial"/>
              </a:rPr>
              <a:t>000 </a:t>
            </a:r>
            <a:r>
              <a:rPr lang="en-US">
                <a:highlight>
                  <a:srgbClr val="000000">
                    <a:alpha val="0"/>
                  </a:srgbClr>
                </a:highlight>
                <a:latin typeface="Arial"/>
              </a:rPr>
              <a:t>Blocks</a:t>
            </a:r>
            <a:endParaRPr/>
          </a:p>
        </p:txBody>
      </p:sp>
      <p:sp>
        <p:nvSpPr>
          <p:cNvPr id="124" name="Google Shape;124;p20"/>
          <p:cNvSpPr txBox="1">
            <a:spLocks noGrp="1"/>
          </p:cNvSpPr>
          <p:nvPr>
            <p:ph type="subTitle" idx="1"/>
          </p:nvPr>
        </p:nvSpPr>
        <p:spPr>
          <a:xfrm>
            <a:off x="415600" y="3419604"/>
            <a:ext cx="11360800" cy="2050121"/>
          </a:xfrm>
          <a:prstGeom prst="rect">
            <a:avLst/>
          </a:prstGeom>
        </p:spPr>
        <p:txBody>
          <a:bodyPr spcFirstLastPara="1" vert="horz" wrap="square" lIns="121900" tIns="121900" rIns="121900" bIns="121900" rtlCol="0" anchor="t" anchorCtr="0">
            <a:noAutofit/>
          </a:bodyPr>
          <a:lstStyle/>
          <a:p>
            <a:pPr marL="0" indent="0"/>
            <a:r>
              <a:rPr lang="uk">
                <a:highlight>
                  <a:srgbClr val="000000">
                    <a:alpha val="0"/>
                  </a:srgbClr>
                </a:highlight>
                <a:latin typeface="Arial"/>
              </a:rPr>
              <a:t>(</a:t>
            </a:r>
            <a:r>
              <a:rPr lang="en-US">
                <a:highlight>
                  <a:srgbClr val="000000">
                    <a:alpha val="0"/>
                  </a:srgbClr>
                </a:highlight>
                <a:latin typeface="Arial"/>
              </a:rPr>
              <a:t>About every 4 years</a:t>
            </a:r>
            <a:r>
              <a:rPr lang="uk">
                <a:highlight>
                  <a:srgbClr val="000000">
                    <a:alpha val="0"/>
                  </a:srgbClr>
                </a:highlight>
                <a:latin typeface="Arial"/>
              </a:rPr>
              <a:t>) </a:t>
            </a:r>
            <a:br>
              <a:rPr lang="uk">
                <a:highlight>
                  <a:srgbClr val="000000">
                    <a:alpha val="0"/>
                  </a:srgbClr>
                </a:highlight>
                <a:latin typeface="Arial"/>
              </a:rPr>
            </a:br>
            <a:r>
              <a:rPr lang="en-US">
                <a:highlight>
                  <a:srgbClr val="000000">
                    <a:alpha val="0"/>
                  </a:srgbClr>
                </a:highlight>
                <a:latin typeface="Arial"/>
              </a:rPr>
              <a:t>a Bitcoin halving event occurs</a:t>
            </a:r>
          </a:p>
          <a:p>
            <a:pPr marL="0" indent="0"/>
            <a:endParaRPr lang="en-US" sz="1500">
              <a:solidFill>
                <a:srgbClr val="202124"/>
              </a:solidFill>
              <a:ea typeface="+mn-lt"/>
              <a:cs typeface="+mn-lt"/>
            </a:endParaRPr>
          </a:p>
          <a:p>
            <a:pPr marL="0" indent="0"/>
            <a:endParaRPr lang="en-US" sz="1500">
              <a:solidFill>
                <a:srgbClr val="202124"/>
              </a:solidFill>
              <a:ea typeface="+mn-lt"/>
              <a:cs typeface="+mn-lt"/>
            </a:endParaRPr>
          </a:p>
          <a:p>
            <a:pPr marL="0" indent="0"/>
            <a:r>
              <a:rPr lang="en-US" sz="1500">
                <a:solidFill>
                  <a:srgbClr val="202124"/>
                </a:solidFill>
                <a:ea typeface="+mn-lt"/>
                <a:cs typeface="+mn-lt"/>
              </a:rPr>
              <a:t>In 2009, the reward for each block in the chain mined was 50 bitcoins. After the first halving, it was 25, and then 12.5, and then 6.25 bitcoins on May 11, 2020. The reward was reduced to 3.125 when the latest halving occurred on </a:t>
            </a:r>
            <a:r>
              <a:rPr lang="en-US" sz="1500">
                <a:solidFill>
                  <a:srgbClr val="040C28"/>
                </a:solidFill>
                <a:ea typeface="+mn-lt"/>
                <a:cs typeface="+mn-lt"/>
              </a:rPr>
              <a:t>April 19, 2024</a:t>
            </a:r>
            <a:r>
              <a:rPr lang="en-US" sz="1500">
                <a:solidFill>
                  <a:srgbClr val="202124"/>
                </a:solidFill>
                <a:ea typeface="+mn-lt"/>
                <a:cs typeface="+mn-lt"/>
              </a:rPr>
              <a:t>. </a:t>
            </a:r>
            <a:endParaRPr lang="en-US" sz="3700">
              <a:ea typeface="Calibri"/>
              <a:cs typeface="Calibri"/>
            </a:endParaRPr>
          </a:p>
        </p:txBody>
      </p:sp>
    </p:spTree>
    <p:extLst>
      <p:ext uri="{BB962C8B-B14F-4D97-AF65-F5344CB8AC3E}">
        <p14:creationId xmlns:p14="http://schemas.microsoft.com/office/powerpoint/2010/main" val="314321361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6B6C-8326-8A0D-35AF-0FEDA6CF67A8}"/>
              </a:ext>
            </a:extLst>
          </p:cNvPr>
          <p:cNvSpPr>
            <a:spLocks noGrp="1"/>
          </p:cNvSpPr>
          <p:nvPr>
            <p:ph type="title"/>
          </p:nvPr>
        </p:nvSpPr>
        <p:spPr/>
        <p:txBody>
          <a:bodyPr>
            <a:noAutofit/>
          </a:bodyPr>
          <a:lstStyle/>
          <a:p>
            <a:pPr rtl="0"/>
            <a:r>
              <a:rPr lang="en-US" sz="3733">
                <a:highlight>
                  <a:srgbClr val="000000">
                    <a:alpha val="0"/>
                  </a:srgbClr>
                </a:highlight>
                <a:latin typeface="Arial"/>
              </a:rPr>
              <a:t>Crypto Ecosystem</a:t>
            </a:r>
            <a:r>
              <a:rPr lang="uk" sz="3733">
                <a:highlight>
                  <a:srgbClr val="000000">
                    <a:alpha val="0"/>
                  </a:srgbClr>
                </a:highlight>
                <a:latin typeface="Arial"/>
              </a:rPr>
              <a:t> - Stablecoins</a:t>
            </a:r>
          </a:p>
        </p:txBody>
      </p:sp>
      <p:sp>
        <p:nvSpPr>
          <p:cNvPr id="3" name="Text Placeholder 2">
            <a:extLst>
              <a:ext uri="{FF2B5EF4-FFF2-40B4-BE49-F238E27FC236}">
                <a16:creationId xmlns:a16="http://schemas.microsoft.com/office/drawing/2014/main" id="{1BCE68BA-7665-10DB-C072-D789A2486693}"/>
              </a:ext>
            </a:extLst>
          </p:cNvPr>
          <p:cNvSpPr>
            <a:spLocks noGrp="1"/>
          </p:cNvSpPr>
          <p:nvPr>
            <p:ph type="body" idx="1"/>
          </p:nvPr>
        </p:nvSpPr>
        <p:spPr/>
        <p:txBody>
          <a:bodyPr>
            <a:noAutofit/>
          </a:bodyPr>
          <a:lstStyle/>
          <a:p>
            <a:pPr marL="457200" indent="-347472">
              <a:lnSpc>
                <a:spcPct val="114000"/>
              </a:lnSpc>
            </a:pPr>
            <a:r>
              <a:rPr lang="en-US" sz="2400">
                <a:latin typeface="Arial" panose="020B0604020202020204" pitchFamily="34" charset="0"/>
                <a:cs typeface="Arial" panose="020B0604020202020204" pitchFamily="34" charset="0"/>
              </a:rPr>
              <a:t>Cryptocurrency or Tokens</a:t>
            </a:r>
          </a:p>
          <a:p>
            <a:pPr marL="457200" indent="-347472">
              <a:lnSpc>
                <a:spcPct val="114000"/>
              </a:lnSpc>
            </a:pPr>
            <a:r>
              <a:rPr lang="en-US" sz="2400">
                <a:latin typeface="Arial" panose="020B0604020202020204" pitchFamily="34" charset="0"/>
                <a:cs typeface="Arial" panose="020B0604020202020204" pitchFamily="34" charset="0"/>
              </a:rPr>
              <a:t>Value is tied to real-word assets such as the U.S. dollar</a:t>
            </a:r>
          </a:p>
          <a:p>
            <a:pPr marL="457200" indent="-347472">
              <a:lnSpc>
                <a:spcPct val="114000"/>
              </a:lnSpc>
            </a:pPr>
            <a:r>
              <a:rPr lang="en-US" sz="2400">
                <a:latin typeface="Arial" panose="020B0604020202020204" pitchFamily="34" charset="0"/>
                <a:cs typeface="Arial" panose="020B0604020202020204" pitchFamily="34" charset="0"/>
              </a:rPr>
              <a:t>Value typically regulated by an algorithm</a:t>
            </a:r>
          </a:p>
          <a:p>
            <a:pPr marL="457200" indent="-347472">
              <a:lnSpc>
                <a:spcPct val="114000"/>
              </a:lnSpc>
            </a:pPr>
            <a:r>
              <a:rPr lang="en-US" sz="2400">
                <a:latin typeface="Arial" panose="020B0604020202020204" pitchFamily="34" charset="0"/>
                <a:cs typeface="Arial" panose="020B0604020202020204" pitchFamily="34" charset="0"/>
              </a:rPr>
              <a:t>Relatively stable (History has shown us this is not always true)</a:t>
            </a:r>
          </a:p>
          <a:p>
            <a:pPr marL="457200" indent="-347472">
              <a:lnSpc>
                <a:spcPct val="114000"/>
              </a:lnSpc>
            </a:pPr>
            <a:r>
              <a:rPr lang="en-US" sz="2400">
                <a:latin typeface="Arial" panose="020B0604020202020204" pitchFamily="34" charset="0"/>
                <a:cs typeface="Arial" panose="020B0604020202020204" pitchFamily="34" charset="0"/>
              </a:rPr>
              <a:t>Designed in response to cryptocurrencies being heavily scrutinized by banks in the early days. Difficulties onboarding the real USD</a:t>
            </a:r>
          </a:p>
          <a:p>
            <a:pPr marL="457200" indent="-347472">
              <a:lnSpc>
                <a:spcPct val="114000"/>
              </a:lnSpc>
            </a:pPr>
            <a:r>
              <a:rPr lang="en-US" sz="2400">
                <a:latin typeface="Arial" panose="020B0604020202020204" pitchFamily="34" charset="0"/>
                <a:cs typeface="Arial" panose="020B0604020202020204" pitchFamily="34" charset="0"/>
              </a:rPr>
              <a:t>Enables users to trade into a stablecoin pegged to USD</a:t>
            </a:r>
          </a:p>
          <a:p>
            <a:endParaRPr lang="en-US"/>
          </a:p>
        </p:txBody>
      </p:sp>
      <p:pic>
        <p:nvPicPr>
          <p:cNvPr id="3074" name="Picture 2" descr="Stablecoins | ethereum.org">
            <a:extLst>
              <a:ext uri="{FF2B5EF4-FFF2-40B4-BE49-F238E27FC236}">
                <a16:creationId xmlns:a16="http://schemas.microsoft.com/office/drawing/2014/main" id="{67CBCD9C-E938-6F50-02FC-156619C3286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624061" y="3820160"/>
            <a:ext cx="1650436" cy="2072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48278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559C10-9178-FDE3-8925-F916E5941C39}"/>
              </a:ext>
            </a:extLst>
          </p:cNvPr>
          <p:cNvSpPr>
            <a:spLocks noGrp="1"/>
          </p:cNvSpPr>
          <p:nvPr>
            <p:ph type="title"/>
          </p:nvPr>
        </p:nvSpPr>
        <p:spPr/>
        <p:txBody>
          <a:bodyPr/>
          <a:lstStyle/>
          <a:p>
            <a:r>
              <a:rPr lang="en-US" b="1" i="0" u="none" strike="noStrike" dirty="0">
                <a:solidFill>
                  <a:srgbClr val="222222"/>
                </a:solidFill>
                <a:effectLst/>
                <a:latin typeface="Calibri" panose="020F0502020204030204" pitchFamily="34" charset="0"/>
                <a:cs typeface="Calibri" panose="020F0502020204030204" pitchFamily="34" charset="0"/>
              </a:rPr>
              <a:t>1.1.2       What are Digital Wallets?</a:t>
            </a:r>
            <a:br>
              <a:rPr lang="en-US" b="1" dirty="0">
                <a:solidFill>
                  <a:srgbClr val="222222"/>
                </a:solidFill>
                <a:latin typeface="Calibri" panose="020F0502020204030204" pitchFamily="34" charset="0"/>
                <a:cs typeface="Calibri" panose="020F0502020204030204" pitchFamily="34" charset="0"/>
              </a:rPr>
            </a:br>
            <a:r>
              <a:rPr lang="en-US" sz="2400" b="1" i="1" dirty="0">
                <a:solidFill>
                  <a:srgbClr val="222222"/>
                </a:solidFill>
                <a:latin typeface="Calibri" panose="020F0502020204030204" pitchFamily="34" charset="0"/>
                <a:cs typeface="Calibri" panose="020F0502020204030204" pitchFamily="34" charset="0"/>
              </a:rPr>
              <a:t>Key Terminology</a:t>
            </a:r>
            <a:endParaRPr lang="en-US" sz="2400" b="1" i="1" dirty="0">
              <a:latin typeface="Calibri" panose="020F0502020204030204" pitchFamily="34" charset="0"/>
              <a:cs typeface="Calibri" panose="020F0502020204030204" pitchFamily="34" charset="0"/>
            </a:endParaRPr>
          </a:p>
        </p:txBody>
      </p:sp>
      <p:sp>
        <p:nvSpPr>
          <p:cNvPr id="66" name="Rectangle 65">
            <a:extLst>
              <a:ext uri="{FF2B5EF4-FFF2-40B4-BE49-F238E27FC236}">
                <a16:creationId xmlns:a16="http://schemas.microsoft.com/office/drawing/2014/main" id="{A0FD31BE-9DB2-40A3-9AB8-576AD5FB34A3}"/>
              </a:ext>
            </a:extLst>
          </p:cNvPr>
          <p:cNvSpPr/>
          <p:nvPr/>
        </p:nvSpPr>
        <p:spPr>
          <a:xfrm>
            <a:off x="571853" y="2051072"/>
            <a:ext cx="457200" cy="314611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0" b="0" i="0" u="none" strike="noStrike" kern="1200" cap="none" spc="0" normalizeH="0" baseline="0" noProof="0" dirty="0">
                <a:ln>
                  <a:noFill/>
                </a:ln>
                <a:solidFill>
                  <a:schemeClr val="accent1"/>
                </a:solidFill>
                <a:effectLst/>
                <a:uLnTx/>
                <a:uFillTx/>
                <a:latin typeface="Calibri"/>
                <a:ea typeface="+mn-ea"/>
                <a:cs typeface="Circular Std Book" panose="020B0604020101020102" pitchFamily="34" charset="77"/>
              </a:rPr>
              <a:t>[</a:t>
            </a:r>
          </a:p>
        </p:txBody>
      </p:sp>
      <p:sp>
        <p:nvSpPr>
          <p:cNvPr id="67" name="Rectangle 66">
            <a:extLst>
              <a:ext uri="{FF2B5EF4-FFF2-40B4-BE49-F238E27FC236}">
                <a16:creationId xmlns:a16="http://schemas.microsoft.com/office/drawing/2014/main" id="{F7F427FF-B09A-47A8-B695-170740A6A4AC}"/>
              </a:ext>
            </a:extLst>
          </p:cNvPr>
          <p:cNvSpPr/>
          <p:nvPr/>
        </p:nvSpPr>
        <p:spPr>
          <a:xfrm>
            <a:off x="11309254" y="2051072"/>
            <a:ext cx="457200" cy="314611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0" b="0" i="0" u="none" strike="noStrike" kern="1200" cap="none" spc="0" normalizeH="0" baseline="0" noProof="0" dirty="0">
                <a:ln>
                  <a:noFill/>
                </a:ln>
                <a:solidFill>
                  <a:schemeClr val="accent1"/>
                </a:solidFill>
                <a:effectLst/>
                <a:uLnTx/>
                <a:uFillTx/>
                <a:latin typeface="Calibri"/>
                <a:ea typeface="+mn-ea"/>
                <a:cs typeface="Circular Std Book" panose="020B0604020101020102" pitchFamily="34" charset="77"/>
              </a:rPr>
              <a:t>]</a:t>
            </a:r>
          </a:p>
        </p:txBody>
      </p:sp>
      <p:cxnSp>
        <p:nvCxnSpPr>
          <p:cNvPr id="68" name="Elbow Connector 35">
            <a:extLst>
              <a:ext uri="{FF2B5EF4-FFF2-40B4-BE49-F238E27FC236}">
                <a16:creationId xmlns:a16="http://schemas.microsoft.com/office/drawing/2014/main" id="{D3E909BD-76C4-48A6-A565-21C2A29822CF}"/>
              </a:ext>
            </a:extLst>
          </p:cNvPr>
          <p:cNvCxnSpPr>
            <a:cxnSpLocks/>
          </p:cNvCxnSpPr>
          <p:nvPr/>
        </p:nvCxnSpPr>
        <p:spPr>
          <a:xfrm flipV="1">
            <a:off x="2726682" y="2201549"/>
            <a:ext cx="914400" cy="548640"/>
          </a:xfrm>
          <a:prstGeom prst="bentConnector3">
            <a:avLst>
              <a:gd name="adj1" fmla="val -538"/>
            </a:avLst>
          </a:prstGeom>
          <a:noFill/>
          <a:ln w="53975" cap="flat" cmpd="sng" algn="ctr">
            <a:solidFill>
              <a:schemeClr val="accent1"/>
            </a:solidFill>
            <a:prstDash val="solid"/>
            <a:miter lim="800000"/>
            <a:headEnd type="oval" w="med" len="med"/>
            <a:tailEnd type="none" w="med" len="med"/>
          </a:ln>
          <a:effectLst/>
        </p:spPr>
      </p:cxnSp>
      <p:sp>
        <p:nvSpPr>
          <p:cNvPr id="70" name="Rectangle 69">
            <a:extLst>
              <a:ext uri="{FF2B5EF4-FFF2-40B4-BE49-F238E27FC236}">
                <a16:creationId xmlns:a16="http://schemas.microsoft.com/office/drawing/2014/main" id="{557E43E6-9DAD-4A8C-8089-5A41EAF039B0}"/>
              </a:ext>
            </a:extLst>
          </p:cNvPr>
          <p:cNvSpPr/>
          <p:nvPr/>
        </p:nvSpPr>
        <p:spPr>
          <a:xfrm>
            <a:off x="1245486" y="2496516"/>
            <a:ext cx="9750056" cy="27006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400" b="1" dirty="0">
                <a:solidFill>
                  <a:schemeClr val="accent3"/>
                </a:solidFill>
                <a:latin typeface="Open Sans" panose="020B0606030504020204" pitchFamily="34" charset="0"/>
                <a:ea typeface="Open Sans" panose="020B0606030504020204" pitchFamily="34" charset="0"/>
                <a:cs typeface="Open Sans" panose="020B0606030504020204" pitchFamily="34" charset="0"/>
              </a:rPr>
              <a:t>Wallets</a:t>
            </a:r>
            <a:r>
              <a:rPr lang="en-US" sz="34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 </a:t>
            </a:r>
            <a:r>
              <a:rPr lang="en-US" sz="3400"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rPr>
              <a:t>are devices or programs </a:t>
            </a:r>
            <a:r>
              <a:rPr kumimoji="0" lang="en-US" sz="3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that interface with the blockchain and store both </a:t>
            </a:r>
            <a:r>
              <a:rPr kumimoji="0" lang="en-US" sz="3400" b="1" i="0" u="none" strike="noStrike" kern="1200" cap="none" spc="0" normalizeH="0" baseline="0" noProof="0" dirty="0">
                <a:ln>
                  <a:noFill/>
                </a:ln>
                <a:solidFill>
                  <a:schemeClr val="accent3"/>
                </a:solidFill>
                <a:effectLst/>
                <a:uLnTx/>
                <a:uFillTx/>
                <a:latin typeface="Open Sans" panose="020B0606030504020204" pitchFamily="34" charset="0"/>
                <a:ea typeface="Open Sans" panose="020B0606030504020204" pitchFamily="34" charset="0"/>
                <a:cs typeface="Open Sans" panose="020B0606030504020204" pitchFamily="34" charset="0"/>
              </a:rPr>
              <a:t>public and private keys.</a:t>
            </a:r>
            <a:r>
              <a:rPr kumimoji="0" lang="en-US" sz="3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Users can monitor balances and send or receive</a:t>
            </a:r>
            <a:r>
              <a:rPr kumimoji="0" lang="en-US" sz="3400" b="0" i="0" u="none" strike="noStrike" kern="1200" cap="none" spc="0" normalizeH="0" baseline="0" noProof="0" dirty="0">
                <a:ln>
                  <a:noFill/>
                </a:ln>
                <a:solidFill>
                  <a:schemeClr val="accent3"/>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3400" b="1" i="0" u="none" strike="noStrike" kern="1200" cap="none" spc="0" normalizeH="0" baseline="0" noProof="0" dirty="0">
                <a:ln>
                  <a:noFill/>
                </a:ln>
                <a:solidFill>
                  <a:schemeClr val="accent3"/>
                </a:solidFill>
                <a:effectLst/>
                <a:uLnTx/>
                <a:uFillTx/>
                <a:latin typeface="Open Sans" panose="020B0606030504020204" pitchFamily="34" charset="0"/>
                <a:ea typeface="Open Sans" panose="020B0606030504020204" pitchFamily="34" charset="0"/>
                <a:cs typeface="Open Sans" panose="020B0606030504020204" pitchFamily="34" charset="0"/>
              </a:rPr>
              <a:t>virtual currency</a:t>
            </a:r>
            <a:r>
              <a:rPr kumimoji="0" lang="en-US" sz="3400" b="0" i="0" u="none" strike="noStrike" kern="1200" cap="none" spc="0" normalizeH="0" baseline="0" noProof="0" dirty="0">
                <a:ln>
                  <a:noFill/>
                </a:ln>
                <a:solidFill>
                  <a:schemeClr val="accent3"/>
                </a:solidFill>
                <a:effectLst/>
                <a:uLnTx/>
                <a:uFillTx/>
                <a:latin typeface="Open Sans" panose="020B0606030504020204" pitchFamily="34" charset="0"/>
                <a:ea typeface="Open Sans" panose="020B0606030504020204" pitchFamily="34" charset="0"/>
                <a:cs typeface="Open Sans" panose="020B0606030504020204" pitchFamily="34" charset="0"/>
              </a:rPr>
              <a:t>.</a:t>
            </a:r>
            <a:r>
              <a:rPr kumimoji="0" lang="en-US" sz="3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a:t>
            </a:r>
          </a:p>
        </p:txBody>
      </p:sp>
      <p:sp>
        <p:nvSpPr>
          <p:cNvPr id="73" name="Rectangle 72">
            <a:extLst>
              <a:ext uri="{FF2B5EF4-FFF2-40B4-BE49-F238E27FC236}">
                <a16:creationId xmlns:a16="http://schemas.microsoft.com/office/drawing/2014/main" id="{D35168F4-C157-4191-810C-F39B2954F6DE}"/>
              </a:ext>
            </a:extLst>
          </p:cNvPr>
          <p:cNvSpPr/>
          <p:nvPr/>
        </p:nvSpPr>
        <p:spPr>
          <a:xfrm>
            <a:off x="6933378" y="5452343"/>
            <a:ext cx="4436060" cy="79186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Any type of compatible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virtual currency, token, </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or</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lang="en-US" sz="1600" b="1" dirty="0">
                <a:solidFill>
                  <a:schemeClr val="bg2">
                    <a:lumMod val="10000"/>
                  </a:schemeClr>
                </a:solidFill>
                <a:latin typeface="Open Sans" panose="020B0606030504020204" pitchFamily="34" charset="0"/>
                <a:ea typeface="Open Sans" panose="020B0606030504020204" pitchFamily="34" charset="0"/>
                <a:cs typeface="Open Sans" panose="020B0606030504020204" pitchFamily="34" charset="0"/>
              </a:rPr>
              <a:t>other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digital asset</a:t>
            </a:r>
            <a:endParaRPr kumimoji="0" lang="en-US" sz="16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5" name="Rectangle 74">
            <a:extLst>
              <a:ext uri="{FF2B5EF4-FFF2-40B4-BE49-F238E27FC236}">
                <a16:creationId xmlns:a16="http://schemas.microsoft.com/office/drawing/2014/main" id="{84C49F38-1A95-4F7A-825A-033074EC5D89}"/>
              </a:ext>
            </a:extLst>
          </p:cNvPr>
          <p:cNvSpPr/>
          <p:nvPr/>
        </p:nvSpPr>
        <p:spPr>
          <a:xfrm>
            <a:off x="750101" y="5540946"/>
            <a:ext cx="5159547" cy="61997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Control of the private keys is what determines whether the wallet is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Custodial </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or</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Non-Custodial </a:t>
            </a:r>
            <a:endParaRPr kumimoji="0" lang="en-US" sz="16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76" name="Rectangle 75">
            <a:extLst>
              <a:ext uri="{FF2B5EF4-FFF2-40B4-BE49-F238E27FC236}">
                <a16:creationId xmlns:a16="http://schemas.microsoft.com/office/drawing/2014/main" id="{6A497BFF-8A26-4F9E-8568-69AB6358DB60}"/>
              </a:ext>
            </a:extLst>
          </p:cNvPr>
          <p:cNvSpPr/>
          <p:nvPr/>
        </p:nvSpPr>
        <p:spPr>
          <a:xfrm>
            <a:off x="3725304" y="1849493"/>
            <a:ext cx="5965634" cy="79186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Types of wallets include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Software, Hardware, Mobile, Paper</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or Desktop, </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and can be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Hot</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or</a:t>
            </a:r>
            <a:r>
              <a:rPr kumimoji="0" lang="en-US" sz="160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16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Cold</a:t>
            </a:r>
          </a:p>
        </p:txBody>
      </p:sp>
      <p:cxnSp>
        <p:nvCxnSpPr>
          <p:cNvPr id="85" name="Straight Connector 84">
            <a:extLst>
              <a:ext uri="{FF2B5EF4-FFF2-40B4-BE49-F238E27FC236}">
                <a16:creationId xmlns:a16="http://schemas.microsoft.com/office/drawing/2014/main" id="{F19DAD8E-229C-4EA7-987F-621557D7D57C}"/>
              </a:ext>
            </a:extLst>
          </p:cNvPr>
          <p:cNvCxnSpPr>
            <a:cxnSpLocks/>
          </p:cNvCxnSpPr>
          <p:nvPr/>
        </p:nvCxnSpPr>
        <p:spPr>
          <a:xfrm>
            <a:off x="1770389" y="4413583"/>
            <a:ext cx="0" cy="1097280"/>
          </a:xfrm>
          <a:prstGeom prst="line">
            <a:avLst/>
          </a:prstGeom>
          <a:ln w="53975" cmpd="sng">
            <a:solidFill>
              <a:schemeClr val="accent1"/>
            </a:solidFill>
            <a:prstDash val="solid"/>
            <a:headEnd type="oval"/>
          </a:ln>
          <a:effectLst/>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6014F3C1-76D2-48E1-B2D8-53BB5E14B21C}"/>
              </a:ext>
            </a:extLst>
          </p:cNvPr>
          <p:cNvCxnSpPr>
            <a:cxnSpLocks/>
          </p:cNvCxnSpPr>
          <p:nvPr/>
        </p:nvCxnSpPr>
        <p:spPr>
          <a:xfrm>
            <a:off x="8960194" y="4901647"/>
            <a:ext cx="0" cy="640080"/>
          </a:xfrm>
          <a:prstGeom prst="line">
            <a:avLst/>
          </a:prstGeom>
          <a:ln w="53975" cmpd="sng">
            <a:solidFill>
              <a:schemeClr val="accent1"/>
            </a:solidFill>
            <a:prstDash val="solid"/>
            <a:headEnd type="oval"/>
          </a:ln>
          <a:effectLst/>
        </p:spPr>
        <p:style>
          <a:lnRef idx="2">
            <a:schemeClr val="accent1"/>
          </a:lnRef>
          <a:fillRef idx="0">
            <a:schemeClr val="accent1"/>
          </a:fillRef>
          <a:effectRef idx="1">
            <a:schemeClr val="accent1"/>
          </a:effectRef>
          <a:fontRef idx="minor">
            <a:schemeClr val="tx1"/>
          </a:fontRef>
        </p:style>
      </p:cxnSp>
      <p:pic>
        <p:nvPicPr>
          <p:cNvPr id="2" name="Picture 1" descr="A coin in a wallet&#10;&#10;Description automatically generated">
            <a:extLst>
              <a:ext uri="{FF2B5EF4-FFF2-40B4-BE49-F238E27FC236}">
                <a16:creationId xmlns:a16="http://schemas.microsoft.com/office/drawing/2014/main" id="{4552AEC2-53A5-94A6-7FE1-6E2F1CA98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7855" y="259645"/>
            <a:ext cx="1250233" cy="1280726"/>
          </a:xfrm>
          <a:prstGeom prst="rect">
            <a:avLst/>
          </a:prstGeom>
        </p:spPr>
      </p:pic>
    </p:spTree>
    <p:extLst>
      <p:ext uri="{BB962C8B-B14F-4D97-AF65-F5344CB8AC3E}">
        <p14:creationId xmlns:p14="http://schemas.microsoft.com/office/powerpoint/2010/main" val="9861386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6B6C-8326-8A0D-35AF-0FEDA6CF67A8}"/>
              </a:ext>
            </a:extLst>
          </p:cNvPr>
          <p:cNvSpPr>
            <a:spLocks noGrp="1"/>
          </p:cNvSpPr>
          <p:nvPr>
            <p:ph type="title"/>
          </p:nvPr>
        </p:nvSpPr>
        <p:spPr/>
        <p:txBody>
          <a:bodyPr>
            <a:noAutofit/>
          </a:bodyPr>
          <a:lstStyle/>
          <a:p>
            <a:pPr rtl="0"/>
            <a:r>
              <a:rPr lang="en-US" sz="3733">
                <a:highlight>
                  <a:srgbClr val="000000">
                    <a:alpha val="0"/>
                  </a:srgbClr>
                </a:highlight>
                <a:latin typeface="Arial"/>
              </a:rPr>
              <a:t>Crypto Ecosystem - Wallets</a:t>
            </a:r>
            <a:endParaRPr lang="uk" sz="3733">
              <a:highlight>
                <a:srgbClr val="000000">
                  <a:alpha val="0"/>
                </a:srgbClr>
              </a:highlight>
              <a:latin typeface="Arial"/>
            </a:endParaRPr>
          </a:p>
        </p:txBody>
      </p:sp>
      <p:sp>
        <p:nvSpPr>
          <p:cNvPr id="3" name="Text Placeholder 2">
            <a:extLst>
              <a:ext uri="{FF2B5EF4-FFF2-40B4-BE49-F238E27FC236}">
                <a16:creationId xmlns:a16="http://schemas.microsoft.com/office/drawing/2014/main" id="{1BCE68BA-7665-10DB-C072-D789A2486693}"/>
              </a:ext>
            </a:extLst>
          </p:cNvPr>
          <p:cNvSpPr>
            <a:spLocks noGrp="1"/>
          </p:cNvSpPr>
          <p:nvPr>
            <p:ph type="body" idx="1"/>
          </p:nvPr>
        </p:nvSpPr>
        <p:spPr>
          <a:xfrm>
            <a:off x="104202" y="2935372"/>
            <a:ext cx="11760985" cy="4555200"/>
          </a:xfrm>
        </p:spPr>
        <p:txBody>
          <a:bodyPr>
            <a:noAutofit/>
          </a:bodyPr>
          <a:lstStyle/>
          <a:p>
            <a:pPr marL="457200" indent="-347472">
              <a:lnSpc>
                <a:spcPct val="114000"/>
              </a:lnSpc>
            </a:pPr>
            <a:r>
              <a:rPr lang="en-US" sz="2400" dirty="0">
                <a:latin typeface="Arial" panose="020B0604020202020204" pitchFamily="34" charset="0"/>
                <a:cs typeface="Arial" panose="020B0604020202020204" pitchFamily="34" charset="0"/>
              </a:rPr>
              <a:t>Used for sending and receiving various digital assets and cryptocurrencies</a:t>
            </a:r>
          </a:p>
          <a:p>
            <a:pPr marL="457200" indent="-347472">
              <a:lnSpc>
                <a:spcPct val="114000"/>
              </a:lnSpc>
            </a:pPr>
            <a:r>
              <a:rPr lang="en-US" sz="2400" dirty="0">
                <a:latin typeface="Arial" panose="020B0604020202020204" pitchFamily="34" charset="0"/>
                <a:cs typeface="Arial" panose="020B0604020202020204" pitchFamily="34" charset="0"/>
              </a:rPr>
              <a:t>Manage and keep track of encryption keys and crypto addresses</a:t>
            </a:r>
          </a:p>
          <a:p>
            <a:pPr marL="457200" indent="-347472">
              <a:lnSpc>
                <a:spcPct val="114000"/>
              </a:lnSpc>
            </a:pPr>
            <a:r>
              <a:rPr lang="en-US" sz="2400" dirty="0">
                <a:latin typeface="Arial" panose="020B0604020202020204" pitchFamily="34" charset="0"/>
                <a:cs typeface="Arial" panose="020B0604020202020204" pitchFamily="34" charset="0"/>
              </a:rPr>
              <a:t>Used to digitally sign transactions</a:t>
            </a:r>
          </a:p>
          <a:p>
            <a:pPr marL="457200" indent="-347472">
              <a:lnSpc>
                <a:spcPct val="114000"/>
              </a:lnSpc>
            </a:pPr>
            <a:r>
              <a:rPr lang="en-US" sz="2400" dirty="0">
                <a:latin typeface="Arial" panose="020B0604020202020204" pitchFamily="34" charset="0"/>
                <a:cs typeface="Arial" panose="020B0604020202020204" pitchFamily="34" charset="0"/>
              </a:rPr>
              <a:t>Gateway into the crypto ecosystem</a:t>
            </a:r>
          </a:p>
          <a:p>
            <a:pPr marL="457200" indent="-347472">
              <a:lnSpc>
                <a:spcPct val="114000"/>
              </a:lnSpc>
            </a:pPr>
            <a:r>
              <a:rPr lang="en-US" sz="2400" dirty="0">
                <a:latin typeface="Arial" panose="020B0604020202020204" pitchFamily="34" charset="0"/>
                <a:cs typeface="Arial" panose="020B0604020202020204" pitchFamily="34" charset="0"/>
              </a:rPr>
              <a:t>Types: Mobile, Desktop and Web wallets</a:t>
            </a:r>
          </a:p>
          <a:p>
            <a:pPr marL="457200" indent="-347472">
              <a:lnSpc>
                <a:spcPct val="114000"/>
              </a:lnSpc>
            </a:pPr>
            <a:r>
              <a:rPr lang="en-US" sz="2400" dirty="0">
                <a:latin typeface="Arial" panose="020B0604020202020204" pitchFamily="34" charset="0"/>
                <a:cs typeface="Arial" panose="020B0604020202020204" pitchFamily="34" charset="0"/>
              </a:rPr>
              <a:t>Formfactors: Hardware, Software</a:t>
            </a:r>
          </a:p>
        </p:txBody>
      </p:sp>
      <p:pic>
        <p:nvPicPr>
          <p:cNvPr id="4098" name="Picture 2" descr="wallet Vector Icons free download in SVG, PNG Format">
            <a:extLst>
              <a:ext uri="{FF2B5EF4-FFF2-40B4-BE49-F238E27FC236}">
                <a16:creationId xmlns:a16="http://schemas.microsoft.com/office/drawing/2014/main" id="{4FF53CB9-E73E-7E47-7226-A21204DA385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132907" y="3831167"/>
            <a:ext cx="1732280" cy="173228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69A7627-4E4C-E5B4-B064-E60F72AD4730}"/>
              </a:ext>
            </a:extLst>
          </p:cNvPr>
          <p:cNvSpPr txBox="1"/>
          <p:nvPr/>
        </p:nvSpPr>
        <p:spPr>
          <a:xfrm>
            <a:off x="1622120" y="1070439"/>
            <a:ext cx="9325627" cy="830997"/>
          </a:xfrm>
          <a:prstGeom prst="rect">
            <a:avLst/>
          </a:prstGeom>
          <a:noFill/>
        </p:spPr>
        <p:txBody>
          <a:bodyPr wrap="square">
            <a:spAutoFit/>
          </a:bodyPr>
          <a:lstStyle/>
          <a:p>
            <a:pPr marL="0" lvl="0" indent="0" algn="l" rtl="0">
              <a:spcBef>
                <a:spcPts val="0"/>
              </a:spcBef>
              <a:spcAft>
                <a:spcPts val="1600"/>
              </a:spcAft>
              <a:buNone/>
            </a:pPr>
            <a:r>
              <a:rPr lang="en-US" sz="2400" dirty="0">
                <a:latin typeface="Arial" panose="020B0604020202020204" pitchFamily="34" charset="0"/>
                <a:cs typeface="Arial" panose="020B0604020202020204" pitchFamily="34" charset="0"/>
              </a:rPr>
              <a:t>A crypto wallet is any type of software, physical medium or device that </a:t>
            </a:r>
            <a:r>
              <a:rPr lang="en-US" sz="2400" dirty="0">
                <a:highlight>
                  <a:schemeClr val="lt1"/>
                </a:highlight>
                <a:latin typeface="Arial" panose="020B0604020202020204" pitchFamily="34" charset="0"/>
                <a:cs typeface="Arial" panose="020B0604020202020204" pitchFamily="34" charset="0"/>
              </a:rPr>
              <a:t>maintains a user’s private keys and cryptocurrency addresses. </a:t>
            </a:r>
            <a:endParaRPr lang="en-US" sz="2400" b="1" dirty="0">
              <a:highlight>
                <a:schemeClr val="lt1"/>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85395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Trezor Logo PNG Transparent &amp; SVG Vector - Freebie Supply">
            <a:extLst>
              <a:ext uri="{FF2B5EF4-FFF2-40B4-BE49-F238E27FC236}">
                <a16:creationId xmlns:a16="http://schemas.microsoft.com/office/drawing/2014/main" id="{C79ABF3F-CED4-4967-B72B-7F280FEBA9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89488" y="4846318"/>
            <a:ext cx="2043482" cy="153261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086E707-EAFE-4DEA-8669-51404653560E}"/>
              </a:ext>
            </a:extLst>
          </p:cNvPr>
          <p:cNvSpPr/>
          <p:nvPr/>
        </p:nvSpPr>
        <p:spPr>
          <a:xfrm>
            <a:off x="1789673" y="1522966"/>
            <a:ext cx="2732889" cy="5101171"/>
          </a:xfrm>
          <a:prstGeom prst="rect">
            <a:avLst/>
          </a:prstGeom>
          <a:solidFill>
            <a:schemeClr val="accent1">
              <a:alpha val="0"/>
            </a:schemeClr>
          </a:solidFill>
          <a:ln w="25400">
            <a:solidFill>
              <a:schemeClr val="accent3"/>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2">
                  <a:lumMod val="10000"/>
                </a:schemeClr>
              </a:solidFill>
              <a:effectLst/>
              <a:uLnTx/>
              <a:uFillTx/>
              <a:latin typeface="Open Sans"/>
              <a:ea typeface="+mn-ea"/>
              <a:cs typeface="+mn-cs"/>
            </a:endParaRPr>
          </a:p>
        </p:txBody>
      </p:sp>
      <p:sp>
        <p:nvSpPr>
          <p:cNvPr id="3" name="Title 2">
            <a:extLst>
              <a:ext uri="{FF2B5EF4-FFF2-40B4-BE49-F238E27FC236}">
                <a16:creationId xmlns:a16="http://schemas.microsoft.com/office/drawing/2014/main" id="{CD559C10-9178-FDE3-8925-F916E5941C39}"/>
              </a:ext>
            </a:extLst>
          </p:cNvPr>
          <p:cNvSpPr>
            <a:spLocks noGrp="1"/>
          </p:cNvSpPr>
          <p:nvPr>
            <p:ph type="title"/>
          </p:nvPr>
        </p:nvSpPr>
        <p:spPr/>
        <p:txBody>
          <a:bodyPr/>
          <a:lstStyle/>
          <a:p>
            <a:r>
              <a:rPr lang="en-US" b="1" i="0" u="none" strike="noStrike" dirty="0">
                <a:solidFill>
                  <a:srgbClr val="222222"/>
                </a:solidFill>
                <a:effectLst/>
                <a:latin typeface="Calibri" panose="020F0502020204030204" pitchFamily="34" charset="0"/>
                <a:cs typeface="Calibri" panose="020F0502020204030204" pitchFamily="34" charset="0"/>
              </a:rPr>
              <a:t>1.1.2       What are Digital Wallets? (cont’d)</a:t>
            </a:r>
            <a:br>
              <a:rPr lang="en-US" b="1" i="0" u="none" strike="noStrike" dirty="0">
                <a:solidFill>
                  <a:srgbClr val="222222"/>
                </a:solidFill>
                <a:effectLst/>
                <a:latin typeface="Calibri" panose="020F0502020204030204" pitchFamily="34" charset="0"/>
                <a:cs typeface="Calibri" panose="020F0502020204030204" pitchFamily="34" charset="0"/>
              </a:rPr>
            </a:br>
            <a:r>
              <a:rPr lang="en-US" sz="2400" b="1" i="1" u="none" strike="noStrike" dirty="0">
                <a:solidFill>
                  <a:srgbClr val="222222"/>
                </a:solidFill>
                <a:effectLst/>
                <a:latin typeface="Calibri" panose="020F0502020204030204" pitchFamily="34" charset="0"/>
                <a:cs typeface="Calibri" panose="020F0502020204030204" pitchFamily="34" charset="0"/>
              </a:rPr>
              <a:t>Self-Custody versus Custodial</a:t>
            </a:r>
            <a:endParaRPr lang="en-US" sz="2400" b="1" i="1" dirty="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72052DE5-DE0C-4C66-B263-9B0A5BB40974}"/>
              </a:ext>
            </a:extLst>
          </p:cNvPr>
          <p:cNvSpPr/>
          <p:nvPr/>
        </p:nvSpPr>
        <p:spPr>
          <a:xfrm>
            <a:off x="4762980" y="1519229"/>
            <a:ext cx="6310092" cy="5101171"/>
          </a:xfrm>
          <a:prstGeom prst="rect">
            <a:avLst/>
          </a:prstGeom>
          <a:solidFill>
            <a:srgbClr val="C00000">
              <a:alpha val="0"/>
            </a:srgbClr>
          </a:solidFill>
          <a:ln w="25400">
            <a:solidFill>
              <a:schemeClr val="accent1"/>
            </a:solidFill>
            <a:prstDash val="dash"/>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2">
                  <a:lumMod val="10000"/>
                </a:schemeClr>
              </a:solidFill>
              <a:effectLst/>
              <a:uLnTx/>
              <a:uFillTx/>
              <a:latin typeface="Open Sans"/>
              <a:ea typeface="+mn-ea"/>
              <a:cs typeface="+mn-cs"/>
            </a:endParaRPr>
          </a:p>
        </p:txBody>
      </p:sp>
      <p:grpSp>
        <p:nvGrpSpPr>
          <p:cNvPr id="9" name="Group 8">
            <a:extLst>
              <a:ext uri="{FF2B5EF4-FFF2-40B4-BE49-F238E27FC236}">
                <a16:creationId xmlns:a16="http://schemas.microsoft.com/office/drawing/2014/main" id="{6F54793F-FCF0-4210-8A41-3A543E005004}"/>
              </a:ext>
            </a:extLst>
          </p:cNvPr>
          <p:cNvGrpSpPr/>
          <p:nvPr/>
        </p:nvGrpSpPr>
        <p:grpSpPr>
          <a:xfrm>
            <a:off x="1962245" y="4362096"/>
            <a:ext cx="8853169" cy="0"/>
            <a:chOff x="1876184" y="5163387"/>
            <a:chExt cx="8853169" cy="0"/>
          </a:xfrm>
        </p:grpSpPr>
        <p:cxnSp>
          <p:nvCxnSpPr>
            <p:cNvPr id="10" name="Straight Connector 9">
              <a:extLst>
                <a:ext uri="{FF2B5EF4-FFF2-40B4-BE49-F238E27FC236}">
                  <a16:creationId xmlns:a16="http://schemas.microsoft.com/office/drawing/2014/main" id="{94A8789F-1DEF-4BAE-91BE-DD9B38B0ECA8}"/>
                </a:ext>
              </a:extLst>
            </p:cNvPr>
            <p:cNvCxnSpPr/>
            <p:nvPr/>
          </p:nvCxnSpPr>
          <p:spPr>
            <a:xfrm>
              <a:off x="5022608"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A802CCF-47EB-4ABD-90D6-2BFE84FC6A8B}"/>
                </a:ext>
              </a:extLst>
            </p:cNvPr>
            <p:cNvCxnSpPr/>
            <p:nvPr/>
          </p:nvCxnSpPr>
          <p:spPr>
            <a:xfrm>
              <a:off x="8169033"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CE5ECE0-653E-44F9-B446-7BECBFF73386}"/>
                </a:ext>
              </a:extLst>
            </p:cNvPr>
            <p:cNvCxnSpPr/>
            <p:nvPr/>
          </p:nvCxnSpPr>
          <p:spPr>
            <a:xfrm>
              <a:off x="1876184"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77B6EF03-2713-4C7D-A808-EDEE09D21470}"/>
              </a:ext>
            </a:extLst>
          </p:cNvPr>
          <p:cNvGrpSpPr/>
          <p:nvPr/>
        </p:nvGrpSpPr>
        <p:grpSpPr>
          <a:xfrm>
            <a:off x="1962245" y="3390404"/>
            <a:ext cx="8853169" cy="0"/>
            <a:chOff x="1876184" y="4007143"/>
            <a:chExt cx="8853169" cy="0"/>
          </a:xfrm>
        </p:grpSpPr>
        <p:cxnSp>
          <p:nvCxnSpPr>
            <p:cNvPr id="14" name="Straight Connector 13">
              <a:extLst>
                <a:ext uri="{FF2B5EF4-FFF2-40B4-BE49-F238E27FC236}">
                  <a16:creationId xmlns:a16="http://schemas.microsoft.com/office/drawing/2014/main" id="{EE34B73A-39CE-459E-86A5-06D6C179C9AB}"/>
                </a:ext>
              </a:extLst>
            </p:cNvPr>
            <p:cNvCxnSpPr/>
            <p:nvPr/>
          </p:nvCxnSpPr>
          <p:spPr>
            <a:xfrm>
              <a:off x="5022608" y="4007143"/>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4FBC96F-47AB-44EA-9991-082EF6028DDE}"/>
                </a:ext>
              </a:extLst>
            </p:cNvPr>
            <p:cNvCxnSpPr/>
            <p:nvPr/>
          </p:nvCxnSpPr>
          <p:spPr>
            <a:xfrm>
              <a:off x="8169033" y="4007143"/>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BEC0637-BD55-4929-9157-5E98CD96A810}"/>
                </a:ext>
              </a:extLst>
            </p:cNvPr>
            <p:cNvCxnSpPr/>
            <p:nvPr/>
          </p:nvCxnSpPr>
          <p:spPr>
            <a:xfrm>
              <a:off x="1876184" y="4007143"/>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EE74C5AD-8474-4D28-9C38-22800FDFCFF7}"/>
              </a:ext>
            </a:extLst>
          </p:cNvPr>
          <p:cNvGrpSpPr/>
          <p:nvPr/>
        </p:nvGrpSpPr>
        <p:grpSpPr>
          <a:xfrm>
            <a:off x="1962245" y="2161792"/>
            <a:ext cx="8853169" cy="0"/>
            <a:chOff x="1876184" y="2355599"/>
            <a:chExt cx="8853169" cy="0"/>
          </a:xfrm>
        </p:grpSpPr>
        <p:cxnSp>
          <p:nvCxnSpPr>
            <p:cNvPr id="18" name="Straight Connector 17">
              <a:extLst>
                <a:ext uri="{FF2B5EF4-FFF2-40B4-BE49-F238E27FC236}">
                  <a16:creationId xmlns:a16="http://schemas.microsoft.com/office/drawing/2014/main" id="{3593CB2E-2125-429D-92D9-3B67C1056BD8}"/>
                </a:ext>
              </a:extLst>
            </p:cNvPr>
            <p:cNvCxnSpPr/>
            <p:nvPr/>
          </p:nvCxnSpPr>
          <p:spPr>
            <a:xfrm>
              <a:off x="5022608" y="2355599"/>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E1648C7-D41A-4844-9E8A-6484C27467B2}"/>
                </a:ext>
              </a:extLst>
            </p:cNvPr>
            <p:cNvCxnSpPr/>
            <p:nvPr/>
          </p:nvCxnSpPr>
          <p:spPr>
            <a:xfrm>
              <a:off x="8169033" y="2355599"/>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80F6378-822F-4937-9ACF-5E08228A82BE}"/>
                </a:ext>
              </a:extLst>
            </p:cNvPr>
            <p:cNvCxnSpPr/>
            <p:nvPr/>
          </p:nvCxnSpPr>
          <p:spPr>
            <a:xfrm>
              <a:off x="1876184" y="2355599"/>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DB443CCA-4E25-40F8-B9A0-4BED61136EFD}"/>
              </a:ext>
            </a:extLst>
          </p:cNvPr>
          <p:cNvGrpSpPr/>
          <p:nvPr/>
        </p:nvGrpSpPr>
        <p:grpSpPr>
          <a:xfrm>
            <a:off x="446611" y="2329074"/>
            <a:ext cx="10368803" cy="1077218"/>
            <a:chOff x="360550" y="2337477"/>
            <a:chExt cx="10368803" cy="1077218"/>
          </a:xfrm>
        </p:grpSpPr>
        <p:sp>
          <p:nvSpPr>
            <p:cNvPr id="22" name="Rectangle 21">
              <a:extLst>
                <a:ext uri="{FF2B5EF4-FFF2-40B4-BE49-F238E27FC236}">
                  <a16:creationId xmlns:a16="http://schemas.microsoft.com/office/drawing/2014/main" id="{5B65D076-FF16-4B3D-8ACD-850811104989}"/>
                </a:ext>
              </a:extLst>
            </p:cNvPr>
            <p:cNvSpPr/>
            <p:nvPr/>
          </p:nvSpPr>
          <p:spPr bwMode="gray">
            <a:xfrm>
              <a:off x="360550" y="2337477"/>
              <a:ext cx="1188720" cy="451956"/>
            </a:xfrm>
            <a:prstGeom prst="rect">
              <a:avLst/>
            </a:prstGeom>
            <a:noFill/>
            <a:ln w="19050" algn="ctr">
              <a:noFill/>
              <a:miter lim="800000"/>
              <a:headEnd/>
              <a:tailEnd/>
            </a:ln>
          </p:spPr>
          <p:txBody>
            <a:bodyPr wrap="square" lIns="0" tIns="0" rIns="0" bIns="0" rtlCol="0" anchor="ctr"/>
            <a:lstStyle/>
            <a:p>
              <a:pPr marL="0" marR="0" lvl="0" indent="0" algn="l" defTabSz="914400" rtl="0" eaLnBrk="1" fontAlgn="auto" latinLnBrk="0" hangingPunct="1">
                <a:lnSpc>
                  <a:spcPct val="106000"/>
                </a:lnSpc>
                <a:spcBef>
                  <a:spcPts val="0"/>
                </a:spcBef>
                <a:spcAft>
                  <a:spcPts val="450"/>
                </a:spcAft>
                <a:buClrTx/>
                <a:buSzTx/>
                <a:buFontTx/>
                <a:buNone/>
                <a:tabLst/>
                <a:defRPr/>
              </a:pPr>
              <a:r>
                <a:rPr kumimoji="0" lang="en-US" sz="1000" b="1" i="0" u="none" strike="noStrike" kern="1200" cap="none" spc="120" normalizeH="0" baseline="0" noProof="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Description</a:t>
              </a:r>
            </a:p>
          </p:txBody>
        </p:sp>
        <p:grpSp>
          <p:nvGrpSpPr>
            <p:cNvPr id="23" name="Group 22">
              <a:extLst>
                <a:ext uri="{FF2B5EF4-FFF2-40B4-BE49-F238E27FC236}">
                  <a16:creationId xmlns:a16="http://schemas.microsoft.com/office/drawing/2014/main" id="{3441CD5D-3213-4BB4-8550-90104EF6BA57}"/>
                </a:ext>
              </a:extLst>
            </p:cNvPr>
            <p:cNvGrpSpPr/>
            <p:nvPr/>
          </p:nvGrpSpPr>
          <p:grpSpPr>
            <a:xfrm>
              <a:off x="1876184" y="2337477"/>
              <a:ext cx="8853169" cy="1077218"/>
              <a:chOff x="1876184" y="2663769"/>
              <a:chExt cx="8853169" cy="1077218"/>
            </a:xfrm>
          </p:grpSpPr>
          <p:sp>
            <p:nvSpPr>
              <p:cNvPr id="25" name="Rectangle 24">
                <a:extLst>
                  <a:ext uri="{FF2B5EF4-FFF2-40B4-BE49-F238E27FC236}">
                    <a16:creationId xmlns:a16="http://schemas.microsoft.com/office/drawing/2014/main" id="{287C77AC-E308-43F7-A6FC-C5407E90756A}"/>
                  </a:ext>
                </a:extLst>
              </p:cNvPr>
              <p:cNvSpPr/>
              <p:nvPr/>
            </p:nvSpPr>
            <p:spPr bwMode="gray">
              <a:xfrm>
                <a:off x="5022608" y="2663769"/>
                <a:ext cx="2560320" cy="1077218"/>
              </a:xfrm>
              <a:prstGeom prst="rect">
                <a:avLst/>
              </a:prstGeom>
              <a:noFill/>
              <a:ln w="19050" algn="ctr">
                <a:noFill/>
                <a:miter lim="800000"/>
                <a:headEnd/>
                <a:tailEnd/>
              </a:ln>
            </p:spPr>
            <p:txBody>
              <a:bodyPr wrap="square" lIns="0" tIns="0" rIns="0" bIns="0" rtlCol="0" anchor="t">
                <a:spAutoFit/>
              </a:bodyPr>
              <a:lstStyle/>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Solutions where the investor gives control and management of public and private keys to an exchange/custodian but </a:t>
                </a: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maintains access via an online wallet</a:t>
                </a:r>
                <a:r>
                  <a:rPr kumimoji="0" lang="en-US" sz="1000" b="0" i="0" u="sng" strike="noStrike" kern="1200" cap="none" spc="0" normalizeH="0" baseline="0" noProof="0">
                    <a:ln>
                      <a:noFill/>
                    </a:ln>
                    <a:solidFill>
                      <a:schemeClr val="bg2">
                        <a:lumMod val="10000"/>
                      </a:schemeClr>
                    </a:solidFill>
                    <a:effectLst/>
                    <a:uLnTx/>
                    <a:uFillTx/>
                    <a:latin typeface="Open Sans"/>
                    <a:ea typeface="+mn-ea"/>
                    <a:cs typeface="+mn-cs"/>
                  </a:rPr>
                  <a:t>. </a:t>
                </a: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The exchange/custodian holds possession of private keys, and by extension, the digital asset itself.</a:t>
                </a:r>
              </a:p>
            </p:txBody>
          </p:sp>
          <p:sp>
            <p:nvSpPr>
              <p:cNvPr id="26" name="Rectangle 25">
                <a:extLst>
                  <a:ext uri="{FF2B5EF4-FFF2-40B4-BE49-F238E27FC236}">
                    <a16:creationId xmlns:a16="http://schemas.microsoft.com/office/drawing/2014/main" id="{801CC838-3B50-48CF-A36F-24412121A6B5}"/>
                  </a:ext>
                </a:extLst>
              </p:cNvPr>
              <p:cNvSpPr/>
              <p:nvPr/>
            </p:nvSpPr>
            <p:spPr bwMode="gray">
              <a:xfrm>
                <a:off x="8169033" y="2663769"/>
                <a:ext cx="2560320" cy="923330"/>
              </a:xfrm>
              <a:prstGeom prst="rect">
                <a:avLst/>
              </a:prstGeom>
              <a:noFill/>
              <a:ln w="19050" algn="ctr">
                <a:noFill/>
                <a:miter lim="800000"/>
                <a:headEnd/>
                <a:tailEnd/>
              </a:ln>
            </p:spPr>
            <p:txBody>
              <a:bodyPr wrap="square" lIns="0" tIns="0" rIns="0" bIns="0" rtlCol="0" anchor="t">
                <a:spAutoFit/>
              </a:bodyPr>
              <a:lstStyle/>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A service provider that </a:t>
                </a: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stores digital assets on behalf of customers offline. </a:t>
                </a: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This solution is typically designed for institutional investors and includes institutional grade security and insurance. Known as a vault or deep cold storage.</a:t>
                </a:r>
                <a:endParaRPr kumimoji="0" lang="en-US" sz="1000" b="1" i="0" u="none" strike="noStrike" kern="1200" cap="none" spc="0" normalizeH="0" baseline="0" noProof="0">
                  <a:ln>
                    <a:noFill/>
                  </a:ln>
                  <a:solidFill>
                    <a:schemeClr val="bg2">
                      <a:lumMod val="10000"/>
                    </a:schemeClr>
                  </a:solidFill>
                  <a:effectLst/>
                  <a:uLnTx/>
                  <a:uFillTx/>
                  <a:latin typeface="Open Sans"/>
                  <a:ea typeface="+mn-ea"/>
                  <a:cs typeface="+mn-cs"/>
                </a:endParaRPr>
              </a:p>
            </p:txBody>
          </p:sp>
          <p:sp>
            <p:nvSpPr>
              <p:cNvPr id="27" name="Rectangle 26">
                <a:extLst>
                  <a:ext uri="{FF2B5EF4-FFF2-40B4-BE49-F238E27FC236}">
                    <a16:creationId xmlns:a16="http://schemas.microsoft.com/office/drawing/2014/main" id="{EBAA3A9E-970D-494D-8101-8993AF4E5828}"/>
                  </a:ext>
                </a:extLst>
              </p:cNvPr>
              <p:cNvSpPr/>
              <p:nvPr/>
            </p:nvSpPr>
            <p:spPr bwMode="gray">
              <a:xfrm>
                <a:off x="1876184" y="2663769"/>
                <a:ext cx="2560320" cy="769441"/>
              </a:xfrm>
              <a:prstGeom prst="rect">
                <a:avLst/>
              </a:prstGeom>
              <a:noFill/>
              <a:ln w="19050" algn="ctr">
                <a:noFill/>
                <a:miter lim="800000"/>
                <a:headEnd/>
                <a:tailEnd/>
              </a:ln>
            </p:spPr>
            <p:txBody>
              <a:bodyPr wrap="square" lIns="0" tIns="0" rIns="0" bIns="0" rtlCol="0" anchor="t">
                <a:spAutoFit/>
              </a:bodyPr>
              <a:lstStyle/>
              <a:p>
                <a:pPr marL="0" marR="0" lvl="0" indent="0" algn="l" defTabSz="914400" rtl="0" eaLnBrk="1" fontAlgn="auto" latinLnBrk="0" hangingPunct="1">
                  <a:lnSpc>
                    <a:spcPct val="100000"/>
                  </a:lnSpc>
                  <a:spcBef>
                    <a:spcPts val="200"/>
                  </a:spcBef>
                  <a:spcAft>
                    <a:spcPts val="200"/>
                  </a:spcAft>
                  <a:buClrTx/>
                  <a:buSzTx/>
                  <a:buFontTx/>
                  <a:buNone/>
                  <a:tabLst/>
                  <a:defRPr/>
                </a:pPr>
                <a:r>
                  <a:rPr kumimoji="0" lang="en-US" sz="1000" b="0" i="0" u="none" strike="noStrike" kern="1200" cap="none" spc="0" normalizeH="0" baseline="0" noProof="0" dirty="0">
                    <a:ln>
                      <a:noFill/>
                    </a:ln>
                    <a:solidFill>
                      <a:schemeClr val="bg2">
                        <a:lumMod val="10000"/>
                      </a:schemeClr>
                    </a:solidFill>
                    <a:effectLst/>
                    <a:uLnTx/>
                    <a:uFillTx/>
                    <a:latin typeface="Open Sans"/>
                    <a:ea typeface="+mn-ea"/>
                    <a:cs typeface="+mn-cs"/>
                  </a:rPr>
                  <a:t>These may include hardware, software or paper wallets, where the digital asset investor uses </a:t>
                </a:r>
                <a:r>
                  <a:rPr kumimoji="0" lang="en-US" sz="1000" b="1" i="0" u="sng" strike="noStrike" kern="1200" cap="none" spc="0" normalizeH="0" baseline="0" noProof="0" dirty="0">
                    <a:ln>
                      <a:noFill/>
                    </a:ln>
                    <a:solidFill>
                      <a:schemeClr val="bg2">
                        <a:lumMod val="10000"/>
                      </a:schemeClr>
                    </a:solidFill>
                    <a:effectLst/>
                    <a:uLnTx/>
                    <a:uFillTx/>
                    <a:latin typeface="Open Sans"/>
                    <a:ea typeface="+mn-ea"/>
                    <a:cs typeface="+mn-cs"/>
                  </a:rPr>
                  <a:t>software, hardware (e.g., a USB device), or simply a piece of paper to store private keys.</a:t>
                </a:r>
              </a:p>
            </p:txBody>
          </p:sp>
        </p:grpSp>
        <p:cxnSp>
          <p:nvCxnSpPr>
            <p:cNvPr id="24" name="Straight Connector 23">
              <a:extLst>
                <a:ext uri="{FF2B5EF4-FFF2-40B4-BE49-F238E27FC236}">
                  <a16:creationId xmlns:a16="http://schemas.microsoft.com/office/drawing/2014/main" id="{6BBD34E3-00F3-4125-9203-895268EDD7E7}"/>
                </a:ext>
              </a:extLst>
            </p:cNvPr>
            <p:cNvCxnSpPr/>
            <p:nvPr/>
          </p:nvCxnSpPr>
          <p:spPr>
            <a:xfrm>
              <a:off x="1394804" y="2337477"/>
              <a:ext cx="0" cy="92354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42BD1E9D-387A-48AA-ADFD-4846A5AC4D47}"/>
              </a:ext>
            </a:extLst>
          </p:cNvPr>
          <p:cNvGrpSpPr/>
          <p:nvPr/>
        </p:nvGrpSpPr>
        <p:grpSpPr>
          <a:xfrm>
            <a:off x="446611" y="3547854"/>
            <a:ext cx="10368803" cy="548640"/>
            <a:chOff x="360550" y="3807321"/>
            <a:chExt cx="10368803" cy="548640"/>
          </a:xfrm>
        </p:grpSpPr>
        <p:sp>
          <p:nvSpPr>
            <p:cNvPr id="29" name="Rectangle 28">
              <a:extLst>
                <a:ext uri="{FF2B5EF4-FFF2-40B4-BE49-F238E27FC236}">
                  <a16:creationId xmlns:a16="http://schemas.microsoft.com/office/drawing/2014/main" id="{A54C828A-DA80-4CEE-9632-92C0B1A01A04}"/>
                </a:ext>
              </a:extLst>
            </p:cNvPr>
            <p:cNvSpPr/>
            <p:nvPr/>
          </p:nvSpPr>
          <p:spPr bwMode="gray">
            <a:xfrm>
              <a:off x="360550" y="3807321"/>
              <a:ext cx="1188720" cy="451956"/>
            </a:xfrm>
            <a:prstGeom prst="rect">
              <a:avLst/>
            </a:prstGeom>
            <a:noFill/>
            <a:ln w="19050" algn="ctr">
              <a:noFill/>
              <a:miter lim="800000"/>
              <a:headEnd/>
              <a:tailEnd/>
            </a:ln>
          </p:spPr>
          <p:txBody>
            <a:bodyPr wrap="square" lIns="0" tIns="0" rIns="0" bIns="0" rtlCol="0" anchor="ctr"/>
            <a:lstStyle/>
            <a:p>
              <a:pPr marL="0" marR="0" lvl="0" indent="0" algn="l" defTabSz="914400" rtl="0" eaLnBrk="1" fontAlgn="auto" latinLnBrk="0" hangingPunct="1">
                <a:lnSpc>
                  <a:spcPct val="106000"/>
                </a:lnSpc>
                <a:spcBef>
                  <a:spcPts val="0"/>
                </a:spcBef>
                <a:spcAft>
                  <a:spcPts val="450"/>
                </a:spcAft>
                <a:buClrTx/>
                <a:buSzTx/>
                <a:buFontTx/>
                <a:buNone/>
                <a:tabLst/>
                <a:defRPr/>
              </a:pPr>
              <a:r>
                <a:rPr kumimoji="0" lang="en-US" sz="1000" b="1" i="0" u="none" strike="noStrike" kern="1200" cap="none" spc="120" normalizeH="0" baseline="0" noProof="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Advantages</a:t>
              </a:r>
            </a:p>
          </p:txBody>
        </p:sp>
        <p:grpSp>
          <p:nvGrpSpPr>
            <p:cNvPr id="30" name="Group 29">
              <a:extLst>
                <a:ext uri="{FF2B5EF4-FFF2-40B4-BE49-F238E27FC236}">
                  <a16:creationId xmlns:a16="http://schemas.microsoft.com/office/drawing/2014/main" id="{72926316-0508-4F74-B6D1-DA3DAF8842C3}"/>
                </a:ext>
              </a:extLst>
            </p:cNvPr>
            <p:cNvGrpSpPr/>
            <p:nvPr/>
          </p:nvGrpSpPr>
          <p:grpSpPr>
            <a:xfrm>
              <a:off x="1876184" y="3807321"/>
              <a:ext cx="8853169" cy="545728"/>
              <a:chOff x="2052456" y="3576590"/>
              <a:chExt cx="8853169" cy="545728"/>
            </a:xfrm>
          </p:grpSpPr>
          <p:sp>
            <p:nvSpPr>
              <p:cNvPr id="32" name="Rectangle 31">
                <a:extLst>
                  <a:ext uri="{FF2B5EF4-FFF2-40B4-BE49-F238E27FC236}">
                    <a16:creationId xmlns:a16="http://schemas.microsoft.com/office/drawing/2014/main" id="{840A3610-2EBD-4D3D-8A60-B4D9A47B77B1}"/>
                  </a:ext>
                </a:extLst>
              </p:cNvPr>
              <p:cNvSpPr/>
              <p:nvPr/>
            </p:nvSpPr>
            <p:spPr bwMode="gray">
              <a:xfrm>
                <a:off x="5198880" y="3576590"/>
                <a:ext cx="273289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Ease of access and flexibility (via mobile and desktop platform)</a:t>
                </a:r>
                <a:endPar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endParaRP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none" strike="noStrike" kern="1200" cap="none" spc="0" normalizeH="0" baseline="0" noProof="0">
                    <a:ln>
                      <a:noFill/>
                    </a:ln>
                    <a:solidFill>
                      <a:schemeClr val="bg2">
                        <a:lumMod val="10000"/>
                      </a:schemeClr>
                    </a:solidFill>
                    <a:effectLst/>
                    <a:uLnTx/>
                    <a:uFillTx/>
                    <a:latin typeface="Open Sans"/>
                    <a:ea typeface="+mn-ea"/>
                    <a:cs typeface="+mn-cs"/>
                  </a:rPr>
                  <a:t>Medium control of assets</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Simple, accessible, user-friendly interfaces</a:t>
                </a:r>
              </a:p>
            </p:txBody>
          </p:sp>
          <p:sp>
            <p:nvSpPr>
              <p:cNvPr id="33" name="Rectangle 32">
                <a:extLst>
                  <a:ext uri="{FF2B5EF4-FFF2-40B4-BE49-F238E27FC236}">
                    <a16:creationId xmlns:a16="http://schemas.microsoft.com/office/drawing/2014/main" id="{C7B06290-F561-4415-9BE7-FC38097B7410}"/>
                  </a:ext>
                </a:extLst>
              </p:cNvPr>
              <p:cNvSpPr/>
              <p:nvPr/>
            </p:nvSpPr>
            <p:spPr bwMode="gray">
              <a:xfrm>
                <a:off x="8345305" y="3576590"/>
                <a:ext cx="256032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High security of assets</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Some cases assets are  insured (albeit to a limited extent)</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Low exposure to cyber risks</a:t>
                </a:r>
              </a:p>
            </p:txBody>
          </p:sp>
          <p:sp>
            <p:nvSpPr>
              <p:cNvPr id="34" name="Rectangle 33">
                <a:extLst>
                  <a:ext uri="{FF2B5EF4-FFF2-40B4-BE49-F238E27FC236}">
                    <a16:creationId xmlns:a16="http://schemas.microsoft.com/office/drawing/2014/main" id="{C1801E13-2FF6-4921-B2C1-819D91CAD19F}"/>
                  </a:ext>
                </a:extLst>
              </p:cNvPr>
              <p:cNvSpPr/>
              <p:nvPr/>
            </p:nvSpPr>
            <p:spPr bwMode="gray">
              <a:xfrm>
                <a:off x="2052456" y="3576590"/>
                <a:ext cx="256032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High control of assets</a:t>
                </a:r>
                <a:endPar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endParaRP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Relatively secure (dependent on the user safe-keeping keys offline)</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No custodian involvement</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endPar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endParaRPr>
              </a:p>
            </p:txBody>
          </p:sp>
        </p:grpSp>
        <p:cxnSp>
          <p:nvCxnSpPr>
            <p:cNvPr id="31" name="Straight Connector 30">
              <a:extLst>
                <a:ext uri="{FF2B5EF4-FFF2-40B4-BE49-F238E27FC236}">
                  <a16:creationId xmlns:a16="http://schemas.microsoft.com/office/drawing/2014/main" id="{6A4EB313-7362-47E5-B7FA-76FED7D1404E}"/>
                </a:ext>
              </a:extLst>
            </p:cNvPr>
            <p:cNvCxnSpPr/>
            <p:nvPr/>
          </p:nvCxnSpPr>
          <p:spPr>
            <a:xfrm>
              <a:off x="1382278" y="3807321"/>
              <a:ext cx="0" cy="5486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94BC26F8-658E-4362-AD85-C0F7B8FB4ADF}"/>
              </a:ext>
            </a:extLst>
          </p:cNvPr>
          <p:cNvGrpSpPr/>
          <p:nvPr/>
        </p:nvGrpSpPr>
        <p:grpSpPr>
          <a:xfrm>
            <a:off x="446611" y="4469668"/>
            <a:ext cx="10368803" cy="548640"/>
            <a:chOff x="360550" y="4664745"/>
            <a:chExt cx="10368803" cy="548640"/>
          </a:xfrm>
        </p:grpSpPr>
        <p:sp>
          <p:nvSpPr>
            <p:cNvPr id="36" name="Rectangle 35">
              <a:extLst>
                <a:ext uri="{FF2B5EF4-FFF2-40B4-BE49-F238E27FC236}">
                  <a16:creationId xmlns:a16="http://schemas.microsoft.com/office/drawing/2014/main" id="{B5A6B3B0-B794-4CAF-94EE-9663F66E82C3}"/>
                </a:ext>
              </a:extLst>
            </p:cNvPr>
            <p:cNvSpPr/>
            <p:nvPr/>
          </p:nvSpPr>
          <p:spPr bwMode="gray">
            <a:xfrm>
              <a:off x="360550" y="4664745"/>
              <a:ext cx="1188720" cy="451956"/>
            </a:xfrm>
            <a:prstGeom prst="rect">
              <a:avLst/>
            </a:prstGeom>
            <a:noFill/>
            <a:ln w="19050" algn="ctr">
              <a:noFill/>
              <a:miter lim="800000"/>
              <a:headEnd/>
              <a:tailEnd/>
            </a:ln>
          </p:spPr>
          <p:txBody>
            <a:bodyPr wrap="square" lIns="0" tIns="0" rIns="0" bIns="0" rtlCol="0" anchor="ctr"/>
            <a:lstStyle/>
            <a:p>
              <a:pPr marL="0" marR="0" lvl="0" indent="0" algn="l" defTabSz="914400" rtl="0" eaLnBrk="1" fontAlgn="auto" latinLnBrk="0" hangingPunct="1">
                <a:lnSpc>
                  <a:spcPct val="106000"/>
                </a:lnSpc>
                <a:spcBef>
                  <a:spcPts val="0"/>
                </a:spcBef>
                <a:spcAft>
                  <a:spcPts val="450"/>
                </a:spcAft>
                <a:buClrTx/>
                <a:buSzTx/>
                <a:buFontTx/>
                <a:buNone/>
                <a:tabLst/>
                <a:defRPr/>
              </a:pPr>
              <a:r>
                <a:rPr kumimoji="0" lang="en-US" sz="1000" b="1" i="0" u="none" strike="noStrike" kern="1200" cap="none" spc="120" normalizeH="0" baseline="0" noProof="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Challenges</a:t>
              </a:r>
            </a:p>
          </p:txBody>
        </p:sp>
        <p:grpSp>
          <p:nvGrpSpPr>
            <p:cNvPr id="37" name="Group 36">
              <a:extLst>
                <a:ext uri="{FF2B5EF4-FFF2-40B4-BE49-F238E27FC236}">
                  <a16:creationId xmlns:a16="http://schemas.microsoft.com/office/drawing/2014/main" id="{85BC7B90-BF1B-44D2-9982-E870E8D638A3}"/>
                </a:ext>
              </a:extLst>
            </p:cNvPr>
            <p:cNvGrpSpPr/>
            <p:nvPr/>
          </p:nvGrpSpPr>
          <p:grpSpPr>
            <a:xfrm>
              <a:off x="1876184" y="4664745"/>
              <a:ext cx="8853169" cy="545728"/>
              <a:chOff x="2052456" y="5039446"/>
              <a:chExt cx="8853169" cy="545728"/>
            </a:xfrm>
          </p:grpSpPr>
          <p:sp>
            <p:nvSpPr>
              <p:cNvPr id="39" name="Rectangle 38">
                <a:extLst>
                  <a:ext uri="{FF2B5EF4-FFF2-40B4-BE49-F238E27FC236}">
                    <a16:creationId xmlns:a16="http://schemas.microsoft.com/office/drawing/2014/main" id="{5F1E4945-39BA-419D-865C-E56CB8EE9631}"/>
                  </a:ext>
                </a:extLst>
              </p:cNvPr>
              <p:cNvSpPr/>
              <p:nvPr/>
            </p:nvSpPr>
            <p:spPr bwMode="gray">
              <a:xfrm>
                <a:off x="5198880" y="5039446"/>
                <a:ext cx="256032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Higher exposure to cyber risks</a:t>
                </a:r>
                <a:endPar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endParaRP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Counterparty risk</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Risk of commingling of assets on the exchange/custodian</a:t>
                </a:r>
              </a:p>
            </p:txBody>
          </p:sp>
          <p:sp>
            <p:nvSpPr>
              <p:cNvPr id="40" name="Rectangle 39">
                <a:extLst>
                  <a:ext uri="{FF2B5EF4-FFF2-40B4-BE49-F238E27FC236}">
                    <a16:creationId xmlns:a16="http://schemas.microsoft.com/office/drawing/2014/main" id="{ECC4E4BE-379D-4AA2-BFB4-AA08701998D0}"/>
                  </a:ext>
                </a:extLst>
              </p:cNvPr>
              <p:cNvSpPr/>
              <p:nvPr/>
            </p:nvSpPr>
            <p:spPr bwMode="gray">
              <a:xfrm>
                <a:off x="8345305" y="5039446"/>
                <a:ext cx="256032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Less flexibility of access</a:t>
                </a:r>
                <a:endPar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endParaRP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High cost for retail use</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Lower control of assets</a:t>
                </a:r>
              </a:p>
            </p:txBody>
          </p:sp>
          <p:sp>
            <p:nvSpPr>
              <p:cNvPr id="41" name="Rectangle 40">
                <a:extLst>
                  <a:ext uri="{FF2B5EF4-FFF2-40B4-BE49-F238E27FC236}">
                    <a16:creationId xmlns:a16="http://schemas.microsoft.com/office/drawing/2014/main" id="{30F6D8E4-EE21-4131-B4BD-C9C12B506055}"/>
                  </a:ext>
                </a:extLst>
              </p:cNvPr>
              <p:cNvSpPr/>
              <p:nvPr/>
            </p:nvSpPr>
            <p:spPr bwMode="gray">
              <a:xfrm>
                <a:off x="2052456" y="5039446"/>
                <a:ext cx="2560320" cy="545728"/>
              </a:xfrm>
              <a:prstGeom prst="rect">
                <a:avLst/>
              </a:prstGeom>
              <a:noFill/>
              <a:ln w="19050" algn="ctr">
                <a:noFill/>
                <a:miter lim="800000"/>
                <a:headEnd/>
                <a:tailEnd/>
              </a:ln>
            </p:spPr>
            <p:txBody>
              <a:bodyPr wrap="square" lIns="0" tIns="0" rIns="0" bIns="0" rtlCol="0" anchor="t"/>
              <a:lstStyle/>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1" i="0" u="sng" strike="noStrike" kern="1200" cap="none" spc="0" normalizeH="0" baseline="0" noProof="0">
                    <a:ln>
                      <a:noFill/>
                    </a:ln>
                    <a:solidFill>
                      <a:schemeClr val="bg2">
                        <a:lumMod val="10000"/>
                      </a:schemeClr>
                    </a:solidFill>
                    <a:effectLst/>
                    <a:uLnTx/>
                    <a:uFillTx/>
                    <a:latin typeface="Open Sans"/>
                    <a:ea typeface="+mn-ea"/>
                    <a:cs typeface="+mn-cs"/>
                  </a:rPr>
                  <a:t>Burden of responsibility for assets</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Risk of wallet being lost or stolen</a:t>
                </a:r>
              </a:p>
              <a:p>
                <a:pPr marL="171450" marR="0" lvl="0" indent="-171450" algn="l" defTabSz="914400" rtl="0" eaLnBrk="1" fontAlgn="auto" latinLnBrk="0" hangingPunct="1">
                  <a:lnSpc>
                    <a:spcPct val="100000"/>
                  </a:lnSpc>
                  <a:spcBef>
                    <a:spcPts val="200"/>
                  </a:spcBef>
                  <a:spcAft>
                    <a:spcPts val="200"/>
                  </a:spcAft>
                  <a:buClrTx/>
                  <a:buSzTx/>
                  <a:buFont typeface="Arial" panose="020B0604020202020204" pitchFamily="34" charset="0"/>
                  <a:buChar char="•"/>
                  <a:tabLst/>
                  <a:defRPr/>
                </a:pPr>
                <a:r>
                  <a:rPr kumimoji="0" lang="en-US" sz="1000" b="0" i="0" u="none" strike="noStrike" kern="1200" cap="none" spc="0" normalizeH="0" baseline="0" noProof="0">
                    <a:ln>
                      <a:noFill/>
                    </a:ln>
                    <a:solidFill>
                      <a:schemeClr val="bg2">
                        <a:lumMod val="10000"/>
                      </a:schemeClr>
                    </a:solidFill>
                    <a:effectLst/>
                    <a:uLnTx/>
                    <a:uFillTx/>
                    <a:latin typeface="Open Sans"/>
                    <a:ea typeface="+mn-ea"/>
                    <a:cs typeface="+mn-cs"/>
                  </a:rPr>
                  <a:t>No third-party insurance coverage</a:t>
                </a:r>
              </a:p>
            </p:txBody>
          </p:sp>
        </p:grpSp>
        <p:cxnSp>
          <p:nvCxnSpPr>
            <p:cNvPr id="38" name="Straight Connector 37">
              <a:extLst>
                <a:ext uri="{FF2B5EF4-FFF2-40B4-BE49-F238E27FC236}">
                  <a16:creationId xmlns:a16="http://schemas.microsoft.com/office/drawing/2014/main" id="{45666010-B25F-4F79-876D-83084F41C368}"/>
                </a:ext>
              </a:extLst>
            </p:cNvPr>
            <p:cNvCxnSpPr/>
            <p:nvPr/>
          </p:nvCxnSpPr>
          <p:spPr>
            <a:xfrm>
              <a:off x="1384725" y="4664745"/>
              <a:ext cx="0" cy="54864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4E9273F-C539-4FAC-827F-30DA12348130}"/>
              </a:ext>
            </a:extLst>
          </p:cNvPr>
          <p:cNvGrpSpPr/>
          <p:nvPr/>
        </p:nvGrpSpPr>
        <p:grpSpPr>
          <a:xfrm>
            <a:off x="1993779" y="1727999"/>
            <a:ext cx="8821635" cy="262873"/>
            <a:chOff x="1907718" y="1783830"/>
            <a:chExt cx="8821635" cy="262873"/>
          </a:xfrm>
        </p:grpSpPr>
        <p:sp>
          <p:nvSpPr>
            <p:cNvPr id="43" name="Rectangle 42">
              <a:extLst>
                <a:ext uri="{FF2B5EF4-FFF2-40B4-BE49-F238E27FC236}">
                  <a16:creationId xmlns:a16="http://schemas.microsoft.com/office/drawing/2014/main" id="{AD26D810-5156-4FF5-8E0C-9DFA070F7693}"/>
                </a:ext>
              </a:extLst>
            </p:cNvPr>
            <p:cNvSpPr/>
            <p:nvPr/>
          </p:nvSpPr>
          <p:spPr bwMode="gray">
            <a:xfrm>
              <a:off x="5022608" y="1804851"/>
              <a:ext cx="2560320" cy="241852"/>
            </a:xfrm>
            <a:prstGeom prst="rect">
              <a:avLst/>
            </a:prstGeom>
            <a:noFill/>
            <a:ln w="19050" algn="ctr">
              <a:noFill/>
              <a:miter lim="800000"/>
              <a:headEnd/>
              <a:tailEnd/>
            </a:ln>
          </p:spPr>
          <p:txBody>
            <a:bodyPr wrap="square" lIns="0" tIns="88900" rIns="88900" bIns="88900"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r>
                <a:rPr kumimoji="0" lang="en-US" sz="14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Custodial Hot Wallets</a:t>
              </a:r>
              <a:endParaRPr kumimoji="0" lang="en-US" sz="1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43">
              <a:extLst>
                <a:ext uri="{FF2B5EF4-FFF2-40B4-BE49-F238E27FC236}">
                  <a16:creationId xmlns:a16="http://schemas.microsoft.com/office/drawing/2014/main" id="{B54ACF4E-9B7A-468B-B9CD-9F69A1F14B03}"/>
                </a:ext>
              </a:extLst>
            </p:cNvPr>
            <p:cNvSpPr/>
            <p:nvPr/>
          </p:nvSpPr>
          <p:spPr bwMode="gray">
            <a:xfrm>
              <a:off x="8169033" y="1783830"/>
              <a:ext cx="2560320" cy="262869"/>
            </a:xfrm>
            <a:prstGeom prst="rect">
              <a:avLst/>
            </a:prstGeom>
            <a:noFill/>
            <a:ln w="19050" algn="ctr">
              <a:noFill/>
              <a:miter lim="800000"/>
              <a:headEnd/>
              <a:tailEnd/>
            </a:ln>
          </p:spPr>
          <p:txBody>
            <a:bodyPr wrap="square" lIns="0" tIns="88900" rIns="88900" bIns="88900"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r>
                <a:rPr kumimoji="0" lang="en-US" sz="14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Custodial Cold Wallets</a:t>
              </a:r>
              <a:endParaRPr kumimoji="0" lang="en-US" sz="1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44">
              <a:extLst>
                <a:ext uri="{FF2B5EF4-FFF2-40B4-BE49-F238E27FC236}">
                  <a16:creationId xmlns:a16="http://schemas.microsoft.com/office/drawing/2014/main" id="{0675FEDB-29B4-48E9-89BD-4D2784C04272}"/>
                </a:ext>
              </a:extLst>
            </p:cNvPr>
            <p:cNvSpPr/>
            <p:nvPr/>
          </p:nvSpPr>
          <p:spPr bwMode="gray">
            <a:xfrm>
              <a:off x="1907718" y="1804851"/>
              <a:ext cx="2305467" cy="241852"/>
            </a:xfrm>
            <a:prstGeom prst="rect">
              <a:avLst/>
            </a:prstGeom>
            <a:noFill/>
            <a:ln w="19050" algn="ctr">
              <a:noFill/>
              <a:miter lim="800000"/>
              <a:headEnd/>
              <a:tailEnd/>
            </a:ln>
          </p:spPr>
          <p:txBody>
            <a:bodyPr wrap="square" lIns="0" tIns="88900" rIns="88900" bIns="88900" rtlCol="0" anchor="ctr"/>
            <a:lstStyle/>
            <a:p>
              <a:pPr marL="0" marR="0" lvl="0" indent="0" algn="ctr" defTabSz="914400" rtl="0" eaLnBrk="1" fontAlgn="auto" latinLnBrk="0" hangingPunct="1">
                <a:lnSpc>
                  <a:spcPct val="106000"/>
                </a:lnSpc>
                <a:spcBef>
                  <a:spcPts val="0"/>
                </a:spcBef>
                <a:spcAft>
                  <a:spcPts val="0"/>
                </a:spcAft>
                <a:buClrTx/>
                <a:buSzTx/>
                <a:buFont typeface="Wingdings 2" pitchFamily="18" charset="2"/>
                <a:buNone/>
                <a:tabLst/>
                <a:defRPr/>
              </a:pPr>
              <a:r>
                <a:rPr kumimoji="0" lang="en-US" sz="1400" b="1"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Individual Self-Custody (Hot or Cold)</a:t>
              </a:r>
              <a:endParaRPr kumimoji="0" lang="en-US" sz="1400" b="0" i="0" u="none" strike="noStrike" kern="1200" cap="none" spc="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46" name="Straight Connector 45">
            <a:extLst>
              <a:ext uri="{FF2B5EF4-FFF2-40B4-BE49-F238E27FC236}">
                <a16:creationId xmlns:a16="http://schemas.microsoft.com/office/drawing/2014/main" id="{58F64E40-9EA3-407D-98C3-B0016166F53E}"/>
              </a:ext>
            </a:extLst>
          </p:cNvPr>
          <p:cNvCxnSpPr/>
          <p:nvPr/>
        </p:nvCxnSpPr>
        <p:spPr>
          <a:xfrm>
            <a:off x="1463351" y="5353589"/>
            <a:ext cx="0" cy="832104"/>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535F9A11-283C-4CD7-8B3A-9435B2D4A0F8}"/>
              </a:ext>
            </a:extLst>
          </p:cNvPr>
          <p:cNvSpPr/>
          <p:nvPr/>
        </p:nvSpPr>
        <p:spPr bwMode="gray">
          <a:xfrm>
            <a:off x="446611" y="5353589"/>
            <a:ext cx="1105538" cy="451956"/>
          </a:xfrm>
          <a:prstGeom prst="rect">
            <a:avLst/>
          </a:prstGeom>
          <a:noFill/>
          <a:ln w="19050" algn="ctr">
            <a:noFill/>
            <a:miter lim="800000"/>
            <a:headEnd/>
            <a:tailEnd/>
          </a:ln>
        </p:spPr>
        <p:txBody>
          <a:bodyPr wrap="square" lIns="0" tIns="0" rIns="0" bIns="0" rtlCol="0" anchor="ctr"/>
          <a:lstStyle/>
          <a:p>
            <a:pPr marL="0" marR="0" lvl="0" indent="0" algn="l" defTabSz="914400" rtl="0" eaLnBrk="1" fontAlgn="auto" latinLnBrk="0" hangingPunct="1">
              <a:lnSpc>
                <a:spcPct val="106000"/>
              </a:lnSpc>
              <a:spcBef>
                <a:spcPts val="0"/>
              </a:spcBef>
              <a:spcAft>
                <a:spcPts val="450"/>
              </a:spcAft>
              <a:buClrTx/>
              <a:buSzTx/>
              <a:buFontTx/>
              <a:buNone/>
              <a:tabLst/>
              <a:defRPr/>
            </a:pPr>
            <a:r>
              <a:rPr kumimoji="0" lang="en-US" sz="1000" b="1" i="0" u="none" strike="noStrike" kern="1200" cap="none" spc="120" normalizeH="0" baseline="0" noProof="0" dirty="0">
                <a:ln>
                  <a:noFill/>
                </a:ln>
                <a:solidFill>
                  <a:schemeClr val="bg2">
                    <a:lumMod val="10000"/>
                  </a:schemeClr>
                </a:solidFill>
                <a:effectLst/>
                <a:uLnTx/>
                <a:uFillTx/>
                <a:latin typeface="Open Sans" panose="020B0606030504020204" pitchFamily="34" charset="0"/>
                <a:ea typeface="Open Sans" panose="020B0606030504020204" pitchFamily="34" charset="0"/>
                <a:cs typeface="Open Sans" panose="020B0606030504020204" pitchFamily="34" charset="0"/>
              </a:rPr>
              <a:t>Example Providers</a:t>
            </a:r>
          </a:p>
        </p:txBody>
      </p:sp>
      <p:grpSp>
        <p:nvGrpSpPr>
          <p:cNvPr id="48" name="Group 47">
            <a:extLst>
              <a:ext uri="{FF2B5EF4-FFF2-40B4-BE49-F238E27FC236}">
                <a16:creationId xmlns:a16="http://schemas.microsoft.com/office/drawing/2014/main" id="{0C20839E-F5B4-4699-BF6A-0411B6060067}"/>
              </a:ext>
            </a:extLst>
          </p:cNvPr>
          <p:cNvGrpSpPr/>
          <p:nvPr/>
        </p:nvGrpSpPr>
        <p:grpSpPr>
          <a:xfrm>
            <a:off x="1962245" y="5186308"/>
            <a:ext cx="8853169" cy="0"/>
            <a:chOff x="1876184" y="5163387"/>
            <a:chExt cx="8853169" cy="0"/>
          </a:xfrm>
        </p:grpSpPr>
        <p:cxnSp>
          <p:nvCxnSpPr>
            <p:cNvPr id="49" name="Straight Connector 48">
              <a:extLst>
                <a:ext uri="{FF2B5EF4-FFF2-40B4-BE49-F238E27FC236}">
                  <a16:creationId xmlns:a16="http://schemas.microsoft.com/office/drawing/2014/main" id="{6CF5A05F-4D89-4E29-A13C-0846735841D4}"/>
                </a:ext>
              </a:extLst>
            </p:cNvPr>
            <p:cNvCxnSpPr/>
            <p:nvPr/>
          </p:nvCxnSpPr>
          <p:spPr>
            <a:xfrm>
              <a:off x="5022608"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2522E03F-3E03-40AA-9EA9-FDD554D01C52}"/>
                </a:ext>
              </a:extLst>
            </p:cNvPr>
            <p:cNvCxnSpPr/>
            <p:nvPr/>
          </p:nvCxnSpPr>
          <p:spPr>
            <a:xfrm>
              <a:off x="8169033"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72FC26A-F836-4E3F-A119-D690906A6D6F}"/>
                </a:ext>
              </a:extLst>
            </p:cNvPr>
            <p:cNvCxnSpPr/>
            <p:nvPr/>
          </p:nvCxnSpPr>
          <p:spPr>
            <a:xfrm>
              <a:off x="1876184" y="5163387"/>
              <a:ext cx="256032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52" name="Picture 6" descr="Coinbase Wallet Review | PCMag">
            <a:extLst>
              <a:ext uri="{FF2B5EF4-FFF2-40B4-BE49-F238E27FC236}">
                <a16:creationId xmlns:a16="http://schemas.microsoft.com/office/drawing/2014/main" id="{DCF66D6F-1F92-4B9A-A078-7F74B748D52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855" b="24899"/>
          <a:stretch/>
        </p:blipFill>
        <p:spPr bwMode="auto">
          <a:xfrm>
            <a:off x="5505548" y="5476321"/>
            <a:ext cx="1524404" cy="34966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a:extLst>
              <a:ext uri="{FF2B5EF4-FFF2-40B4-BE49-F238E27FC236}">
                <a16:creationId xmlns:a16="http://schemas.microsoft.com/office/drawing/2014/main" id="{1BEC2DF7-954E-4121-9236-E7195DDAE527}"/>
              </a:ext>
            </a:extLst>
          </p:cNvPr>
          <p:cNvPicPr>
            <a:picLocks noChangeAspect="1"/>
          </p:cNvPicPr>
          <p:nvPr/>
        </p:nvPicPr>
        <p:blipFill>
          <a:blip r:embed="rId5"/>
          <a:stretch>
            <a:fillRect/>
          </a:stretch>
        </p:blipFill>
        <p:spPr>
          <a:xfrm>
            <a:off x="8967996" y="5289211"/>
            <a:ext cx="1329460" cy="599360"/>
          </a:xfrm>
          <a:prstGeom prst="rect">
            <a:avLst/>
          </a:prstGeom>
        </p:spPr>
      </p:pic>
      <p:pic>
        <p:nvPicPr>
          <p:cNvPr id="56" name="Picture 8" descr="https://electrum.org/logo/electrum_logo.png">
            <a:extLst>
              <a:ext uri="{FF2B5EF4-FFF2-40B4-BE49-F238E27FC236}">
                <a16:creationId xmlns:a16="http://schemas.microsoft.com/office/drawing/2014/main" id="{03E3BA8A-33EA-4739-9E77-4313EE8EAB30}"/>
              </a:ext>
            </a:extLst>
          </p:cNvPr>
          <p:cNvPicPr>
            <a:picLocks noChangeAspect="1" noChangeArrowheads="1"/>
          </p:cNvPicPr>
          <p:nvPr/>
        </p:nvPicPr>
        <p:blipFill>
          <a:blip r:embed="rId6" cstate="print">
            <a:duotone>
              <a:srgbClr val="70AD47">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2187219" y="5973757"/>
            <a:ext cx="350702" cy="31782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0" descr="https://s3.amazonaws.com/bittrust/Electrum_logo.png">
            <a:extLst>
              <a:ext uri="{FF2B5EF4-FFF2-40B4-BE49-F238E27FC236}">
                <a16:creationId xmlns:a16="http://schemas.microsoft.com/office/drawing/2014/main" id="{3CD93427-9312-48CC-B7F3-A902DD37B45C}"/>
              </a:ext>
            </a:extLst>
          </p:cNvPr>
          <p:cNvPicPr>
            <a:picLocks noChangeAspect="1" noChangeArrowheads="1"/>
          </p:cNvPicPr>
          <p:nvPr/>
        </p:nvPicPr>
        <p:blipFill rotWithShape="1">
          <a:blip r:embed="rId7" cstate="print">
            <a:duotone>
              <a:srgbClr val="70AD47">
                <a:shade val="45000"/>
                <a:satMod val="135000"/>
              </a:srgbClr>
              <a:prstClr val="white"/>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l="1198" t="7021" r="2552" b="52238"/>
          <a:stretch/>
        </p:blipFill>
        <p:spPr bwMode="auto">
          <a:xfrm>
            <a:off x="2620316" y="6023114"/>
            <a:ext cx="1533773" cy="21911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ryptocurrency Exchange to Buy Bitcoin and Ether | Gemini">
            <a:extLst>
              <a:ext uri="{FF2B5EF4-FFF2-40B4-BE49-F238E27FC236}">
                <a16:creationId xmlns:a16="http://schemas.microsoft.com/office/drawing/2014/main" id="{078F868B-D70C-4B10-9AF0-FC5933C2E7A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64517" y="5931291"/>
            <a:ext cx="1524404" cy="3352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rotego Trust Bank - Products, Competitors, Financials, Employees,  Headquarters Locations">
            <a:extLst>
              <a:ext uri="{FF2B5EF4-FFF2-40B4-BE49-F238E27FC236}">
                <a16:creationId xmlns:a16="http://schemas.microsoft.com/office/drawing/2014/main" id="{F3501D79-C1A8-4D24-8BD3-229E1F9C979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877923" y="5968184"/>
            <a:ext cx="1524404" cy="5063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oin in a wallet&#10;&#10;Description automatically generated">
            <a:extLst>
              <a:ext uri="{FF2B5EF4-FFF2-40B4-BE49-F238E27FC236}">
                <a16:creationId xmlns:a16="http://schemas.microsoft.com/office/drawing/2014/main" id="{977845E1-9C07-F8EC-B4EE-0E30A02653C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41767" y="365125"/>
            <a:ext cx="824066" cy="844165"/>
          </a:xfrm>
          <a:prstGeom prst="rect">
            <a:avLst/>
          </a:prstGeom>
        </p:spPr>
      </p:pic>
      <p:pic>
        <p:nvPicPr>
          <p:cNvPr id="5" name="Picture 4" descr="A coin in a wallet&#10;&#10;Description automatically generated">
            <a:extLst>
              <a:ext uri="{FF2B5EF4-FFF2-40B4-BE49-F238E27FC236}">
                <a16:creationId xmlns:a16="http://schemas.microsoft.com/office/drawing/2014/main" id="{0563CAE5-D00A-F8EA-7922-1A1B82B0350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83741"/>
            <a:ext cx="824066" cy="844165"/>
          </a:xfrm>
          <a:prstGeom prst="rect">
            <a:avLst/>
          </a:prstGeom>
        </p:spPr>
      </p:pic>
    </p:spTree>
    <p:extLst>
      <p:ext uri="{BB962C8B-B14F-4D97-AF65-F5344CB8AC3E}">
        <p14:creationId xmlns:p14="http://schemas.microsoft.com/office/powerpoint/2010/main" val="152433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2" name="TextBox 1">
            <a:extLst>
              <a:ext uri="{FF2B5EF4-FFF2-40B4-BE49-F238E27FC236}">
                <a16:creationId xmlns:a16="http://schemas.microsoft.com/office/drawing/2014/main" id="{7252D67D-5968-1EFE-520F-B4B442DEAC1C}"/>
              </a:ext>
            </a:extLst>
          </p:cNvPr>
          <p:cNvSpPr txBox="1"/>
          <p:nvPr/>
        </p:nvSpPr>
        <p:spPr>
          <a:xfrm>
            <a:off x="626302" y="638827"/>
            <a:ext cx="11165301" cy="5509200"/>
          </a:xfrm>
          <a:prstGeom prst="rect">
            <a:avLst/>
          </a:prstGeom>
          <a:noFill/>
        </p:spPr>
        <p:txBody>
          <a:bodyPr wrap="none" rtlCol="0">
            <a:spAutoFit/>
          </a:bodyPr>
          <a:lstStyle/>
          <a:p>
            <a:r>
              <a:rPr lang="en-US" dirty="0"/>
              <a:t>Test Questions:</a:t>
            </a:r>
          </a:p>
          <a:p>
            <a:endParaRPr lang="en-US" dirty="0"/>
          </a:p>
          <a:p>
            <a:pPr marL="342900" indent="-342900">
              <a:buAutoNum type="arabicPeriod"/>
            </a:pPr>
            <a:r>
              <a:rPr lang="en-US" sz="2800" dirty="0"/>
              <a:t>List 5 cryptocurrencies</a:t>
            </a:r>
          </a:p>
          <a:p>
            <a:pPr marL="342900" indent="-342900">
              <a:buAutoNum type="arabicPeriod"/>
            </a:pPr>
            <a:r>
              <a:rPr lang="en-US" sz="2800" dirty="0"/>
              <a:t>List 3 blockchains</a:t>
            </a:r>
          </a:p>
          <a:p>
            <a:pPr marL="342900" indent="-342900">
              <a:buAutoNum type="arabicPeriod"/>
            </a:pPr>
            <a:r>
              <a:rPr lang="en-US" sz="2800" dirty="0"/>
              <a:t>What is the most popular stable coin</a:t>
            </a:r>
          </a:p>
          <a:p>
            <a:pPr marL="342900" indent="-342900">
              <a:buAutoNum type="arabicPeriod"/>
            </a:pPr>
            <a:r>
              <a:rPr lang="en-US" sz="2800" dirty="0"/>
              <a:t>List 3 cryptocurrency exchanges</a:t>
            </a:r>
          </a:p>
          <a:p>
            <a:pPr marL="342900" indent="-342900">
              <a:buAutoNum type="arabicPeriod"/>
            </a:pPr>
            <a:r>
              <a:rPr lang="en-US" sz="2800" dirty="0"/>
              <a:t>List 2 cryptocurrency software wallets</a:t>
            </a:r>
          </a:p>
          <a:p>
            <a:pPr marL="342900" indent="-342900">
              <a:buAutoNum type="arabicPeriod"/>
            </a:pPr>
            <a:r>
              <a:rPr lang="en-US" sz="2800" dirty="0"/>
              <a:t>List 2 legitimate uses for cryptocurrencies </a:t>
            </a:r>
          </a:p>
          <a:p>
            <a:pPr marL="342900" indent="-342900">
              <a:buAutoNum type="arabicPeriod"/>
            </a:pPr>
            <a:r>
              <a:rPr lang="en-US" sz="2800" dirty="0"/>
              <a:t>List 2 ways criminals can use cryptocurrencies</a:t>
            </a:r>
          </a:p>
          <a:p>
            <a:pPr marL="342900" indent="-342900">
              <a:buAutoNum type="arabicPeriod"/>
            </a:pPr>
            <a:r>
              <a:rPr lang="en-US" sz="2800" dirty="0"/>
              <a:t> Where can you find a list of of ISP and cryptocurrency exchange contacts</a:t>
            </a:r>
          </a:p>
          <a:p>
            <a:pPr marL="342900" indent="-342900">
              <a:buAutoNum type="arabicPeriod"/>
            </a:pPr>
            <a:r>
              <a:rPr lang="en-US" sz="2800" dirty="0"/>
              <a:t>Is cryptocurrency fully anonymous</a:t>
            </a:r>
          </a:p>
          <a:p>
            <a:pPr marL="342900" indent="-342900">
              <a:buAutoNum type="arabicPeriod"/>
            </a:pPr>
            <a:r>
              <a:rPr lang="en-US" sz="2800" dirty="0"/>
              <a:t> List 2 ways or 2 tools you can trace cryptocurrency transactions</a:t>
            </a:r>
          </a:p>
          <a:p>
            <a:pPr marL="342900" indent="-342900">
              <a:buAutoNum type="arabicPeriod"/>
            </a:pPr>
            <a:endParaRPr lang="en-US" dirty="0"/>
          </a:p>
          <a:p>
            <a:pPr marL="342900" indent="-342900">
              <a:buAutoNum type="arabicPeriod"/>
            </a:pPr>
            <a:endParaRPr lang="en-US" dirty="0"/>
          </a:p>
        </p:txBody>
      </p:sp>
    </p:spTree>
    <p:extLst>
      <p:ext uri="{BB962C8B-B14F-4D97-AF65-F5344CB8AC3E}">
        <p14:creationId xmlns:p14="http://schemas.microsoft.com/office/powerpoint/2010/main" val="81025518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32F3CC45-6FDA-1A01-0B9A-D3D1358E21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47750"/>
            <a:ext cx="12248679" cy="4784639"/>
          </a:xfrm>
          <a:prstGeom prst="rect">
            <a:avLst/>
          </a:prstGeom>
        </p:spPr>
      </p:pic>
    </p:spTree>
    <p:extLst>
      <p:ext uri="{BB962C8B-B14F-4D97-AF65-F5344CB8AC3E}">
        <p14:creationId xmlns:p14="http://schemas.microsoft.com/office/powerpoint/2010/main" val="35918721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Software Wallet </a:t>
            </a:r>
            <a:r>
              <a:rPr lang="en" dirty="0">
                <a:latin typeface="Arial" panose="020B0604020202020204" pitchFamily="34" charset="0"/>
                <a:cs typeface="Arial" panose="020B0604020202020204" pitchFamily="34" charset="0"/>
              </a:rPr>
              <a:t>– Coinbase</a:t>
            </a:r>
            <a:r>
              <a:rPr lang="uk-UA"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97" name="Google Shape;97;p19"/>
          <p:cNvSpPr txBox="1">
            <a:spLocks noGrp="1"/>
          </p:cNvSpPr>
          <p:nvPr>
            <p:ph type="body" idx="1"/>
          </p:nvPr>
        </p:nvSpPr>
        <p:spPr>
          <a:xfrm>
            <a:off x="3635933" y="1231833"/>
            <a:ext cx="8343600" cy="45552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Name</a:t>
            </a:r>
            <a:r>
              <a:rPr lang="en" dirty="0">
                <a:latin typeface="Arial" panose="020B0604020202020204" pitchFamily="34" charset="0"/>
                <a:cs typeface="Arial" panose="020B0604020202020204" pitchFamily="34" charset="0"/>
              </a:rPr>
              <a:t>: Coinbase</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Smartphone Wallet</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Supported Currencies</a:t>
            </a:r>
            <a:r>
              <a:rPr lang="en"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		</a:t>
            </a:r>
            <a:r>
              <a:rPr lang="en" sz="2000" dirty="0">
                <a:highlight>
                  <a:schemeClr val="lt1"/>
                </a:highlight>
                <a:latin typeface="Arial" panose="020B0604020202020204" pitchFamily="34" charset="0"/>
                <a:ea typeface="Roboto"/>
                <a:cs typeface="Arial" panose="020B0604020202020204" pitchFamily="34" charset="0"/>
                <a:sym typeface="Roboto"/>
              </a:rPr>
              <a:t>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 Cash</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Litecoin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Classic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XRP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Stellar Lumens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Dogecoin</a:t>
            </a: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 </a:t>
            </a:r>
            <a:r>
              <a:rPr lang="en-US" sz="2000" dirty="0">
                <a:highlight>
                  <a:schemeClr val="lt1"/>
                </a:highlight>
                <a:latin typeface="Arial" panose="020B0604020202020204" pitchFamily="34" charset="0"/>
                <a:ea typeface="Roboto"/>
                <a:cs typeface="Arial" panose="020B0604020202020204" pitchFamily="34" charset="0"/>
                <a:sym typeface="Roboto"/>
              </a:rPr>
              <a:t>and much more</a:t>
            </a:r>
            <a:r>
              <a:rPr lang="en" sz="2000" dirty="0">
                <a:highlight>
                  <a:schemeClr val="lt1"/>
                </a:highlight>
                <a:latin typeface="Arial" panose="020B0604020202020204" pitchFamily="34" charset="0"/>
                <a:ea typeface="Roboto"/>
                <a:cs typeface="Arial" panose="020B0604020202020204" pitchFamily="34" charset="0"/>
                <a:sym typeface="Roboto"/>
              </a:rPr>
              <a:t>!</a:t>
            </a:r>
            <a:endParaRPr sz="2000" dirty="0">
              <a:highlight>
                <a:schemeClr val="lt1"/>
              </a:highlight>
              <a:latin typeface="Arial" panose="020B0604020202020204" pitchFamily="34" charset="0"/>
              <a:ea typeface="Roboto"/>
              <a:cs typeface="Arial" panose="020B0604020202020204" pitchFamily="34" charset="0"/>
              <a:sym typeface="Roboto"/>
            </a:endParaRPr>
          </a:p>
          <a:p>
            <a:pPr marL="1219170" indent="0">
              <a:spcBef>
                <a:spcPts val="2133"/>
              </a:spcBef>
              <a:buNone/>
            </a:pPr>
            <a:endParaRPr sz="1800" dirty="0">
              <a:highlight>
                <a:schemeClr val="lt1"/>
              </a:highlight>
              <a:latin typeface="Roboto"/>
              <a:ea typeface="Roboto"/>
              <a:cs typeface="Roboto"/>
              <a:sym typeface="Roboto"/>
            </a:endParaRPr>
          </a:p>
          <a:p>
            <a:pPr marL="0" indent="0">
              <a:spcBef>
                <a:spcPts val="2133"/>
              </a:spcBef>
              <a:spcAft>
                <a:spcPts val="2133"/>
              </a:spcAft>
              <a:buNone/>
            </a:pPr>
            <a:endParaRPr dirty="0"/>
          </a:p>
        </p:txBody>
      </p:sp>
      <p:pic>
        <p:nvPicPr>
          <p:cNvPr id="98" name="Google Shape;98;p19"/>
          <p:cNvPicPr preferRelativeResize="0"/>
          <p:nvPr/>
        </p:nvPicPr>
        <p:blipFill rotWithShape="1">
          <a:blip r:embed="rId3">
            <a:alphaModFix/>
          </a:blip>
          <a:srcRect t="7535"/>
          <a:stretch/>
        </p:blipFill>
        <p:spPr>
          <a:xfrm>
            <a:off x="833634" y="1437435"/>
            <a:ext cx="2601101" cy="4275733"/>
          </a:xfrm>
          <a:prstGeom prst="rect">
            <a:avLst/>
          </a:prstGeom>
          <a:noFill/>
          <a:ln w="38100" cap="flat" cmpd="sng">
            <a:solidFill>
              <a:srgbClr val="666666"/>
            </a:solidFill>
            <a:prstDash val="solid"/>
            <a:round/>
            <a:headEnd type="none" w="sm" len="sm"/>
            <a:tailEnd type="none" w="sm" len="sm"/>
          </a:ln>
        </p:spPr>
      </p:pic>
      <p:pic>
        <p:nvPicPr>
          <p:cNvPr id="99" name="Google Shape;99;p19"/>
          <p:cNvPicPr preferRelativeResize="0"/>
          <p:nvPr/>
        </p:nvPicPr>
        <p:blipFill>
          <a:blip r:embed="rId4">
            <a:alphaModFix/>
          </a:blip>
          <a:stretch>
            <a:fillRect/>
          </a:stretch>
        </p:blipFill>
        <p:spPr>
          <a:xfrm>
            <a:off x="723729" y="1370468"/>
            <a:ext cx="2820900" cy="4409665"/>
          </a:xfrm>
          <a:prstGeom prst="rect">
            <a:avLst/>
          </a:prstGeom>
          <a:noFill/>
          <a:ln>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2"/>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Hardware Wallet </a:t>
            </a:r>
            <a:r>
              <a:rPr lang="en" dirty="0">
                <a:latin typeface="Arial" panose="020B0604020202020204" pitchFamily="34" charset="0"/>
                <a:cs typeface="Arial" panose="020B0604020202020204" pitchFamily="34" charset="0"/>
              </a:rPr>
              <a:t>– Trezor</a:t>
            </a:r>
            <a:r>
              <a:rPr lang="uk-UA"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121" name="Google Shape;121;p22"/>
          <p:cNvSpPr txBox="1">
            <a:spLocks noGrp="1"/>
          </p:cNvSpPr>
          <p:nvPr>
            <p:ph type="body" idx="1"/>
          </p:nvPr>
        </p:nvSpPr>
        <p:spPr>
          <a:xfrm>
            <a:off x="5972733" y="1231833"/>
            <a:ext cx="4542400" cy="45552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Name</a:t>
            </a:r>
            <a:r>
              <a:rPr lang="en" dirty="0">
                <a:latin typeface="Arial" panose="020B0604020202020204" pitchFamily="34" charset="0"/>
                <a:cs typeface="Arial" panose="020B0604020202020204" pitchFamily="34" charset="0"/>
              </a:rPr>
              <a:t>: Trezor</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Type</a:t>
            </a:r>
            <a:r>
              <a:rPr lang="en" dirty="0">
                <a:latin typeface="Arial" panose="020B0604020202020204" pitchFamily="34" charset="0"/>
                <a:cs typeface="Arial" panose="020B0604020202020204" pitchFamily="34" charset="0"/>
              </a:rPr>
              <a:t>: Cold Wallet</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Support Currencies</a:t>
            </a:r>
            <a:r>
              <a:rPr lang="en"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a:t>
            </a:r>
            <a:r>
              <a:rPr lang="en" sz="2000" dirty="0">
                <a:highlight>
                  <a:schemeClr val="lt1"/>
                </a:highlight>
                <a:latin typeface="Arial" panose="020B0604020202020204" pitchFamily="34" charset="0"/>
                <a:ea typeface="Roboto"/>
                <a:cs typeface="Arial" panose="020B0604020202020204" pitchFamily="34" charset="0"/>
                <a:sym typeface="Roboto"/>
              </a:rPr>
              <a:t>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 Cash</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Litecoin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Classic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XRP (Model T only)</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Stellar Lumens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Dogecoin</a:t>
            </a:r>
            <a:endParaRPr sz="2000" dirty="0">
              <a:highlight>
                <a:schemeClr val="lt1"/>
              </a:highlight>
              <a:latin typeface="Arial" panose="020B0604020202020204" pitchFamily="34" charset="0"/>
              <a:ea typeface="Roboto"/>
              <a:cs typeface="Arial" panose="020B0604020202020204" pitchFamily="34" charset="0"/>
              <a:sym typeface="Roboto"/>
            </a:endParaRPr>
          </a:p>
          <a:p>
            <a:pPr lvl="1" indent="-419090">
              <a:spcBef>
                <a:spcPts val="0"/>
              </a:spcBef>
              <a:buSzPts val="1350"/>
              <a:buFont typeface="Roboto"/>
              <a:buChar char="○"/>
            </a:pPr>
            <a:r>
              <a:rPr lang="en" sz="2000" dirty="0">
                <a:highlight>
                  <a:schemeClr val="lt1"/>
                </a:highlight>
                <a:latin typeface="Arial" panose="020B0604020202020204" pitchFamily="34" charset="0"/>
                <a:ea typeface="Roboto"/>
                <a:cs typeface="Arial" panose="020B0604020202020204" pitchFamily="34" charset="0"/>
                <a:sym typeface="Roboto"/>
              </a:rPr>
              <a:t>+1625 </a:t>
            </a:r>
            <a:r>
              <a:rPr lang="en-US" sz="2000" dirty="0">
                <a:highlight>
                  <a:schemeClr val="lt1"/>
                </a:highlight>
                <a:latin typeface="Arial" panose="020B0604020202020204" pitchFamily="34" charset="0"/>
                <a:ea typeface="Roboto"/>
                <a:cs typeface="Arial" panose="020B0604020202020204" pitchFamily="34" charset="0"/>
                <a:sym typeface="Roboto"/>
              </a:rPr>
              <a:t>coins</a:t>
            </a:r>
            <a:endParaRPr sz="2000" dirty="0">
              <a:highlight>
                <a:srgbClr val="FFFFFF"/>
              </a:highlight>
              <a:latin typeface="Arial" panose="020B0604020202020204" pitchFamily="34" charset="0"/>
              <a:cs typeface="Arial" panose="020B0604020202020204" pitchFamily="34" charset="0"/>
            </a:endParaRPr>
          </a:p>
          <a:p>
            <a:pPr marL="1219170" indent="0">
              <a:spcBef>
                <a:spcPts val="2133"/>
              </a:spcBef>
              <a:buNone/>
            </a:pPr>
            <a:endParaRPr sz="1800" dirty="0">
              <a:solidFill>
                <a:srgbClr val="CC0000"/>
              </a:solidFill>
              <a:highlight>
                <a:schemeClr val="lt1"/>
              </a:highlight>
              <a:latin typeface="Roboto"/>
              <a:ea typeface="Roboto"/>
              <a:cs typeface="Roboto"/>
              <a:sym typeface="Roboto"/>
            </a:endParaRPr>
          </a:p>
          <a:p>
            <a:pPr marL="0" indent="0">
              <a:spcBef>
                <a:spcPts val="2133"/>
              </a:spcBef>
              <a:spcAft>
                <a:spcPts val="2133"/>
              </a:spcAft>
              <a:buNone/>
            </a:pPr>
            <a:endParaRPr dirty="0"/>
          </a:p>
        </p:txBody>
      </p:sp>
      <p:pic>
        <p:nvPicPr>
          <p:cNvPr id="122" name="Google Shape;122;p22"/>
          <p:cNvPicPr preferRelativeResize="0"/>
          <p:nvPr/>
        </p:nvPicPr>
        <p:blipFill>
          <a:blip r:embed="rId3">
            <a:alphaModFix/>
          </a:blip>
          <a:stretch>
            <a:fillRect/>
          </a:stretch>
        </p:blipFill>
        <p:spPr>
          <a:xfrm>
            <a:off x="1219001" y="2224401"/>
            <a:ext cx="3990633" cy="2409167"/>
          </a:xfrm>
          <a:prstGeom prst="rect">
            <a:avLst/>
          </a:prstGeom>
          <a:noFill/>
          <a:ln>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3"/>
          <p:cNvPicPr preferRelativeResize="0"/>
          <p:nvPr/>
        </p:nvPicPr>
        <p:blipFill>
          <a:blip r:embed="rId3">
            <a:alphaModFix/>
          </a:blip>
          <a:stretch>
            <a:fillRect/>
          </a:stretch>
        </p:blipFill>
        <p:spPr>
          <a:xfrm>
            <a:off x="2009734" y="2224401"/>
            <a:ext cx="2409167" cy="2409167"/>
          </a:xfrm>
          <a:prstGeom prst="rect">
            <a:avLst/>
          </a:prstGeom>
          <a:noFill/>
          <a:ln>
            <a:noFill/>
          </a:ln>
        </p:spPr>
      </p:pic>
      <p:sp>
        <p:nvSpPr>
          <p:cNvPr id="128" name="Google Shape;128;p23"/>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Hardware Wallet </a:t>
            </a:r>
            <a:r>
              <a:rPr lang="en" dirty="0">
                <a:latin typeface="Arial" panose="020B0604020202020204" pitchFamily="34" charset="0"/>
                <a:cs typeface="Arial" panose="020B0604020202020204" pitchFamily="34" charset="0"/>
              </a:rPr>
              <a:t>– Ledger Nano</a:t>
            </a:r>
            <a:endParaRPr dirty="0">
              <a:latin typeface="Arial" panose="020B0604020202020204" pitchFamily="34" charset="0"/>
              <a:cs typeface="Arial" panose="020B0604020202020204" pitchFamily="34" charset="0"/>
            </a:endParaRPr>
          </a:p>
        </p:txBody>
      </p:sp>
      <p:sp>
        <p:nvSpPr>
          <p:cNvPr id="129" name="Google Shape;129;p23"/>
          <p:cNvSpPr txBox="1">
            <a:spLocks noGrp="1"/>
          </p:cNvSpPr>
          <p:nvPr>
            <p:ph type="body" idx="1"/>
          </p:nvPr>
        </p:nvSpPr>
        <p:spPr>
          <a:xfrm>
            <a:off x="5972733" y="1231833"/>
            <a:ext cx="4542400" cy="45552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Name</a:t>
            </a:r>
            <a:r>
              <a:rPr lang="en" dirty="0">
                <a:latin typeface="Arial" panose="020B0604020202020204" pitchFamily="34" charset="0"/>
                <a:cs typeface="Arial" panose="020B0604020202020204" pitchFamily="34" charset="0"/>
              </a:rPr>
              <a:t>: Ledger Nano</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Type</a:t>
            </a:r>
            <a:r>
              <a:rPr lang="en"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Cold Wallet</a:t>
            </a:r>
            <a:endParaRPr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Supported Currencies</a:t>
            </a:r>
            <a:r>
              <a:rPr lang="en" dirty="0">
                <a:latin typeface="Arial" panose="020B0604020202020204" pitchFamily="34" charset="0"/>
                <a:cs typeface="Arial" panose="020B0604020202020204" pitchFamily="34" charset="0"/>
              </a:rPr>
              <a:t>:</a:t>
            </a:r>
            <a:endParaRPr dirty="0">
              <a:latin typeface="Arial" panose="020B0604020202020204" pitchFamily="34" charset="0"/>
              <a:cs typeface="Arial" panose="020B0604020202020204" pitchFamily="34" charset="0"/>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		</a:t>
            </a:r>
            <a:endParaRPr lang="uk-UA"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US" sz="2000" dirty="0">
                <a:highlight>
                  <a:schemeClr val="lt1"/>
                </a:highlight>
                <a:latin typeface="Arial" panose="020B0604020202020204" pitchFamily="34" charset="0"/>
                <a:ea typeface="Roboto"/>
                <a:cs typeface="Arial" panose="020B0604020202020204" pitchFamily="34" charset="0"/>
                <a:sym typeface="Roboto"/>
              </a:rPr>
              <a:t>Bitcoin Cash</a:t>
            </a:r>
            <a:endParaRPr lang="uk-UA"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Litecoin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Ethereum Classic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XRP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Stellar Lumens </a:t>
            </a:r>
            <a:endParaRPr sz="2000" dirty="0">
              <a:highlight>
                <a:schemeClr val="lt1"/>
              </a:highlight>
              <a:latin typeface="Arial" panose="020B0604020202020204" pitchFamily="34" charset="0"/>
              <a:ea typeface="Roboto"/>
              <a:cs typeface="Arial" panose="020B0604020202020204" pitchFamily="34" charset="0"/>
              <a:sym typeface="Roboto"/>
            </a:endParaRPr>
          </a:p>
          <a:p>
            <a:pPr lvl="1">
              <a:spcBef>
                <a:spcPts val="0"/>
              </a:spcBef>
            </a:pPr>
            <a:r>
              <a:rPr lang="en" sz="2000" dirty="0">
                <a:highlight>
                  <a:schemeClr val="lt1"/>
                </a:highlight>
                <a:latin typeface="Arial" panose="020B0604020202020204" pitchFamily="34" charset="0"/>
                <a:ea typeface="Roboto"/>
                <a:cs typeface="Arial" panose="020B0604020202020204" pitchFamily="34" charset="0"/>
                <a:sym typeface="Roboto"/>
              </a:rPr>
              <a:t>Dogecoin</a:t>
            </a:r>
            <a:endParaRPr sz="2000" dirty="0">
              <a:highlight>
                <a:schemeClr val="lt1"/>
              </a:highlight>
              <a:latin typeface="Arial" panose="020B0604020202020204" pitchFamily="34" charset="0"/>
              <a:ea typeface="Roboto"/>
              <a:cs typeface="Arial" panose="020B0604020202020204" pitchFamily="34" charset="0"/>
              <a:sym typeface="Roboto"/>
            </a:endParaRPr>
          </a:p>
          <a:p>
            <a:pPr lvl="1" indent="-419090">
              <a:spcBef>
                <a:spcPts val="0"/>
              </a:spcBef>
              <a:buSzPts val="1350"/>
              <a:buFont typeface="Roboto"/>
              <a:buChar char="○"/>
            </a:pPr>
            <a:r>
              <a:rPr lang="en" sz="2000" dirty="0">
                <a:highlight>
                  <a:schemeClr val="lt1"/>
                </a:highlight>
                <a:latin typeface="Arial" panose="020B0604020202020204" pitchFamily="34" charset="0"/>
                <a:ea typeface="Roboto"/>
                <a:cs typeface="Arial" panose="020B0604020202020204" pitchFamily="34" charset="0"/>
                <a:sym typeface="Roboto"/>
              </a:rPr>
              <a:t>+1000 </a:t>
            </a:r>
            <a:r>
              <a:rPr lang="en-US" sz="2000" dirty="0">
                <a:highlight>
                  <a:schemeClr val="lt1"/>
                </a:highlight>
                <a:latin typeface="Arial" panose="020B0604020202020204" pitchFamily="34" charset="0"/>
                <a:ea typeface="Roboto"/>
                <a:cs typeface="Arial" panose="020B0604020202020204" pitchFamily="34" charset="0"/>
                <a:sym typeface="Roboto"/>
              </a:rPr>
              <a:t>coins</a:t>
            </a:r>
            <a:endParaRPr sz="2000" dirty="0">
              <a:highlight>
                <a:schemeClr val="lt1"/>
              </a:highlight>
              <a:latin typeface="Arial" panose="020B0604020202020204" pitchFamily="34" charset="0"/>
              <a:ea typeface="Roboto"/>
              <a:cs typeface="Arial" panose="020B0604020202020204" pitchFamily="34" charset="0"/>
              <a:sym typeface="Roboto"/>
            </a:endParaRPr>
          </a:p>
          <a:p>
            <a:pPr marL="0" indent="0">
              <a:spcBef>
                <a:spcPts val="2133"/>
              </a:spcBef>
              <a:spcAft>
                <a:spcPts val="2133"/>
              </a:spcAft>
              <a:buNone/>
            </a:pPr>
            <a:endParaRPr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24"/>
          <p:cNvPicPr preferRelativeResize="0"/>
          <p:nvPr/>
        </p:nvPicPr>
        <p:blipFill>
          <a:blip r:embed="rId3">
            <a:alphaModFix/>
          </a:blip>
          <a:stretch>
            <a:fillRect/>
          </a:stretch>
        </p:blipFill>
        <p:spPr>
          <a:xfrm>
            <a:off x="2009734" y="2224401"/>
            <a:ext cx="2409167" cy="2409167"/>
          </a:xfrm>
          <a:prstGeom prst="rect">
            <a:avLst/>
          </a:prstGeom>
          <a:noFill/>
          <a:ln>
            <a:noFill/>
          </a:ln>
        </p:spPr>
      </p:pic>
      <p:sp>
        <p:nvSpPr>
          <p:cNvPr id="135" name="Google Shape;135;p24"/>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Hardware Wallet </a:t>
            </a:r>
            <a:r>
              <a:rPr lang="en" dirty="0">
                <a:latin typeface="Arial" panose="020B0604020202020204" pitchFamily="34" charset="0"/>
                <a:cs typeface="Arial" panose="020B0604020202020204" pitchFamily="34" charset="0"/>
              </a:rPr>
              <a:t>– Cryptosteel</a:t>
            </a:r>
            <a:r>
              <a:rPr lang="uk-UA"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136" name="Google Shape;136;p24"/>
          <p:cNvSpPr txBox="1">
            <a:spLocks noGrp="1"/>
          </p:cNvSpPr>
          <p:nvPr>
            <p:ph type="body" idx="1"/>
          </p:nvPr>
        </p:nvSpPr>
        <p:spPr>
          <a:xfrm>
            <a:off x="5972733" y="1231833"/>
            <a:ext cx="4542400" cy="4555200"/>
          </a:xfrm>
          <a:prstGeom prst="rect">
            <a:avLst/>
          </a:prstGeom>
        </p:spPr>
        <p:txBody>
          <a:bodyPr spcFirstLastPara="1" vert="horz" wrap="square" lIns="121900" tIns="121900" rIns="121900" bIns="121900" rtlCol="0" anchor="t" anchorCtr="0">
            <a:noAutofit/>
          </a:bodyPr>
          <a:lstStyle/>
          <a:p>
            <a:pPr marL="0" indent="0">
              <a:buNone/>
            </a:pPr>
            <a:r>
              <a:rPr lang="en" sz="2400" dirty="0">
                <a:latin typeface="Arial" panose="020B0604020202020204" pitchFamily="34" charset="0"/>
                <a:cs typeface="Arial" panose="020B0604020202020204" pitchFamily="34" charset="0"/>
              </a:rPr>
              <a:t>Cryptosteel </a:t>
            </a:r>
            <a:r>
              <a:rPr lang="en-US" sz="2400" dirty="0">
                <a:latin typeface="Arial" panose="020B0604020202020204" pitchFamily="34" charset="0"/>
                <a:cs typeface="Arial" panose="020B0604020202020204" pitchFamily="34" charset="0"/>
              </a:rPr>
              <a:t>is a non-digital device that stores mnemonic seed phrases, private keys, and other alphanumeric data</a:t>
            </a:r>
            <a:r>
              <a:rPr lang="en" sz="2400" dirty="0">
                <a:latin typeface="Arial" panose="020B0604020202020204" pitchFamily="34" charset="0"/>
                <a:cs typeface="Arial" panose="020B0604020202020204" pitchFamily="34" charset="0"/>
              </a:rPr>
              <a:t>. </a:t>
            </a:r>
            <a:endParaRPr sz="2400" dirty="0">
              <a:latin typeface="Arial" panose="020B0604020202020204" pitchFamily="34" charset="0"/>
              <a:cs typeface="Arial" panose="020B0604020202020204" pitchFamily="34" charset="0"/>
            </a:endParaRPr>
          </a:p>
          <a:p>
            <a:pPr marL="0" indent="0">
              <a:spcBef>
                <a:spcPts val="2133"/>
              </a:spcBef>
              <a:buNone/>
            </a:pPr>
            <a:r>
              <a:rPr lang="en" sz="2400" dirty="0">
                <a:latin typeface="Arial" panose="020B0604020202020204" pitchFamily="34" charset="0"/>
                <a:cs typeface="Arial" panose="020B0604020202020204" pitchFamily="34" charset="0"/>
              </a:rPr>
              <a:t>Cryptosteel is a type of Cold Storage. </a:t>
            </a:r>
            <a:endParaRPr sz="2400" dirty="0">
              <a:latin typeface="Arial" panose="020B0604020202020204" pitchFamily="34" charset="0"/>
              <a:cs typeface="Arial" panose="020B0604020202020204" pitchFamily="34" charset="0"/>
            </a:endParaRPr>
          </a:p>
          <a:p>
            <a:pPr marL="0" indent="0">
              <a:spcBef>
                <a:spcPts val="2133"/>
              </a:spcBef>
              <a:buNone/>
            </a:pPr>
            <a:endParaRPr dirty="0"/>
          </a:p>
          <a:p>
            <a:pPr marL="0" indent="0">
              <a:spcBef>
                <a:spcPts val="2133"/>
              </a:spcBef>
              <a:spcAft>
                <a:spcPts val="2133"/>
              </a:spcAft>
              <a:buNone/>
            </a:pPr>
            <a:endParaRPr dirty="0"/>
          </a:p>
        </p:txBody>
      </p:sp>
      <p:pic>
        <p:nvPicPr>
          <p:cNvPr id="137" name="Google Shape;137;p24"/>
          <p:cNvPicPr preferRelativeResize="0"/>
          <p:nvPr/>
        </p:nvPicPr>
        <p:blipFill>
          <a:blip r:embed="rId4">
            <a:alphaModFix/>
          </a:blip>
          <a:stretch>
            <a:fillRect/>
          </a:stretch>
        </p:blipFill>
        <p:spPr>
          <a:xfrm>
            <a:off x="1261597" y="1642897"/>
            <a:ext cx="3905435" cy="3572200"/>
          </a:xfrm>
          <a:prstGeom prst="rect">
            <a:avLst/>
          </a:prstGeom>
          <a:noFill/>
          <a:ln>
            <a:no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pic>
        <p:nvPicPr>
          <p:cNvPr id="134" name="Google Shape;134;p24"/>
          <p:cNvPicPr preferRelativeResize="0"/>
          <p:nvPr/>
        </p:nvPicPr>
        <p:blipFill>
          <a:blip r:embed="rId3">
            <a:alphaModFix/>
          </a:blip>
          <a:stretch>
            <a:fillRect/>
          </a:stretch>
        </p:blipFill>
        <p:spPr>
          <a:xfrm>
            <a:off x="2009734" y="2224401"/>
            <a:ext cx="2409167" cy="2409167"/>
          </a:xfrm>
          <a:prstGeom prst="rect">
            <a:avLst/>
          </a:prstGeom>
          <a:noFill/>
          <a:ln>
            <a:noFill/>
          </a:ln>
        </p:spPr>
      </p:pic>
      <p:sp>
        <p:nvSpPr>
          <p:cNvPr id="135" name="Google Shape;135;p24"/>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Hardware Wallet </a:t>
            </a:r>
            <a:r>
              <a:rPr lang="en" dirty="0">
                <a:latin typeface="Arial" panose="020B0604020202020204" pitchFamily="34" charset="0"/>
                <a:cs typeface="Arial" panose="020B0604020202020204" pitchFamily="34" charset="0"/>
              </a:rPr>
              <a:t>– OPENDIME</a:t>
            </a:r>
            <a:r>
              <a:rPr lang="uk-UA"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136" name="Google Shape;136;p24"/>
          <p:cNvSpPr txBox="1">
            <a:spLocks noGrp="1"/>
          </p:cNvSpPr>
          <p:nvPr>
            <p:ph type="body" idx="1"/>
          </p:nvPr>
        </p:nvSpPr>
        <p:spPr>
          <a:xfrm>
            <a:off x="5972733" y="1231833"/>
            <a:ext cx="5498831" cy="4555200"/>
          </a:xfrm>
          <a:prstGeom prst="rect">
            <a:avLst/>
          </a:prstGeom>
        </p:spPr>
        <p:txBody>
          <a:bodyPr spcFirstLastPara="1" vert="horz" wrap="square" lIns="121900" tIns="121900" rIns="121900" bIns="121900" rtlCol="0" anchor="t" anchorCtr="0">
            <a:noAutofit/>
          </a:bodyPr>
          <a:lstStyle/>
          <a:p>
            <a:pPr marL="285750" indent="-285750"/>
            <a:r>
              <a:rPr lang="en-US" sz="2400" dirty="0">
                <a:latin typeface="Arial" panose="020B0604020202020204" pitchFamily="34" charset="0"/>
                <a:cs typeface="Arial" panose="020B0604020202020204" pitchFamily="34" charset="0"/>
              </a:rPr>
              <a:t>OPENDIME is similar to USB drive in that it fits into a laptop USB port and either displays the private or public key depending on if a one-time button on the device is activated.</a:t>
            </a:r>
          </a:p>
          <a:p>
            <a:pPr marL="285750" indent="-285750"/>
            <a:r>
              <a:rPr lang="en-US" sz="2400" dirty="0">
                <a:latin typeface="Arial" panose="020B0604020202020204" pitchFamily="34" charset="0"/>
                <a:cs typeface="Arial" panose="020B0604020202020204" pitchFamily="34" charset="0"/>
              </a:rPr>
              <a:t>This device can be shared from person to person without the need of recorded transaction on the blockchain to record a transfer.</a:t>
            </a:r>
          </a:p>
          <a:p>
            <a:pPr marL="0" indent="0">
              <a:spcBef>
                <a:spcPts val="2133"/>
              </a:spcBef>
              <a:spcAft>
                <a:spcPts val="2133"/>
              </a:spcAft>
              <a:buNone/>
            </a:pPr>
            <a:endParaRPr sz="2133" dirty="0"/>
          </a:p>
        </p:txBody>
      </p:sp>
      <p:pic>
        <p:nvPicPr>
          <p:cNvPr id="137" name="Google Shape;137;p24"/>
          <p:cNvPicPr preferRelativeResize="0"/>
          <p:nvPr/>
        </p:nvPicPr>
        <p:blipFill>
          <a:blip r:embed="rId4"/>
          <a:srcRect/>
          <a:stretch/>
        </p:blipFill>
        <p:spPr>
          <a:xfrm>
            <a:off x="1428215" y="1642897"/>
            <a:ext cx="3572200" cy="3572200"/>
          </a:xfrm>
          <a:prstGeom prst="rect">
            <a:avLst/>
          </a:prstGeom>
          <a:noFill/>
          <a:ln>
            <a:noFill/>
          </a:ln>
        </p:spPr>
      </p:pic>
    </p:spTree>
    <p:extLst>
      <p:ext uri="{BB962C8B-B14F-4D97-AF65-F5344CB8AC3E}">
        <p14:creationId xmlns:p14="http://schemas.microsoft.com/office/powerpoint/2010/main" val="279281771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5"/>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Paper Wallet </a:t>
            </a:r>
            <a:endParaRPr dirty="0">
              <a:latin typeface="Arial" panose="020B0604020202020204" pitchFamily="34" charset="0"/>
              <a:cs typeface="Arial" panose="020B0604020202020204" pitchFamily="34" charset="0"/>
            </a:endParaRPr>
          </a:p>
        </p:txBody>
      </p:sp>
      <p:sp>
        <p:nvSpPr>
          <p:cNvPr id="143" name="Google Shape;143;p25"/>
          <p:cNvSpPr txBox="1">
            <a:spLocks noGrp="1"/>
          </p:cNvSpPr>
          <p:nvPr>
            <p:ph type="body" idx="1"/>
          </p:nvPr>
        </p:nvSpPr>
        <p:spPr>
          <a:xfrm>
            <a:off x="6446000" y="1858700"/>
            <a:ext cx="5432000" cy="2394400"/>
          </a:xfrm>
          <a:prstGeom prst="rect">
            <a:avLst/>
          </a:prstGeom>
        </p:spPr>
        <p:txBody>
          <a:bodyPr spcFirstLastPara="1" vert="horz" wrap="square" lIns="121900" tIns="121900" rIns="121900" bIns="121900" rtlCol="0" anchor="t" anchorCtr="0">
            <a:noAutofit/>
          </a:bodyPr>
          <a:lstStyle/>
          <a:p>
            <a:pPr marL="0" lvl="0" indent="0" algn="l" rtl="0">
              <a:spcBef>
                <a:spcPts val="0"/>
              </a:spcBef>
              <a:spcAft>
                <a:spcPts val="1600"/>
              </a:spcAft>
              <a:buNone/>
            </a:pPr>
            <a:r>
              <a:rPr lang="en-US" sz="2400" dirty="0">
                <a:latin typeface="Arial" panose="020B0604020202020204" pitchFamily="34" charset="0"/>
                <a:cs typeface="Arial" panose="020B0604020202020204" pitchFamily="34" charset="0"/>
              </a:rPr>
              <a:t>A Bitcoin address / Private key pair stored on a simple piece of paper is also considered to be a type of cold wallet. </a:t>
            </a:r>
          </a:p>
        </p:txBody>
      </p:sp>
      <p:pic>
        <p:nvPicPr>
          <p:cNvPr id="144" name="Google Shape;144;p25"/>
          <p:cNvPicPr preferRelativeResize="0"/>
          <p:nvPr/>
        </p:nvPicPr>
        <p:blipFill>
          <a:blip r:embed="rId3">
            <a:alphaModFix/>
          </a:blip>
          <a:stretch>
            <a:fillRect/>
          </a:stretch>
        </p:blipFill>
        <p:spPr>
          <a:xfrm>
            <a:off x="288833" y="1813867"/>
            <a:ext cx="5950064" cy="3009367"/>
          </a:xfrm>
          <a:prstGeom prst="rect">
            <a:avLst/>
          </a:prstGeom>
          <a:noFill/>
          <a:ln>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116B05CC-2AAE-C684-91ED-1231FD7AB8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4666"/>
            <a:ext cx="12192000" cy="5368665"/>
          </a:xfrm>
          <a:prstGeom prst="rect">
            <a:avLst/>
          </a:prstGeom>
        </p:spPr>
      </p:pic>
    </p:spTree>
    <p:extLst>
      <p:ext uri="{BB962C8B-B14F-4D97-AF65-F5344CB8AC3E}">
        <p14:creationId xmlns:p14="http://schemas.microsoft.com/office/powerpoint/2010/main" val="111782789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7"/>
          <p:cNvSpPr txBox="1">
            <a:spLocks noGrp="1"/>
          </p:cNvSpPr>
          <p:nvPr>
            <p:ph type="title"/>
          </p:nvPr>
        </p:nvSpPr>
        <p:spPr>
          <a:xfrm>
            <a:off x="604400" y="288567"/>
            <a:ext cx="11360800" cy="763600"/>
          </a:xfrm>
          <a:prstGeom prst="rect">
            <a:avLst/>
          </a:prstGeom>
        </p:spPr>
        <p:txBody>
          <a:bodyPr spcFirstLastPara="1" vert="horz" wrap="square" lIns="121900" tIns="121900" rIns="121900" bIns="121900" rtlCol="0" anchor="t" anchorCtr="0">
            <a:noAutofit/>
          </a:bodyPr>
          <a:lstStyle/>
          <a:p>
            <a:r>
              <a:rPr lang="en-US" dirty="0">
                <a:latin typeface="Arial" panose="020B0604020202020204" pitchFamily="34" charset="0"/>
                <a:cs typeface="Arial" panose="020B0604020202020204" pitchFamily="34" charset="0"/>
              </a:rPr>
              <a:t>Seed Phrases</a:t>
            </a:r>
            <a:endParaRPr dirty="0">
              <a:latin typeface="Arial" panose="020B0604020202020204" pitchFamily="34" charset="0"/>
              <a:cs typeface="Arial" panose="020B0604020202020204" pitchFamily="34" charset="0"/>
            </a:endParaRPr>
          </a:p>
        </p:txBody>
      </p:sp>
      <p:sp>
        <p:nvSpPr>
          <p:cNvPr id="155" name="Google Shape;155;p27"/>
          <p:cNvSpPr txBox="1">
            <a:spLocks noGrp="1"/>
          </p:cNvSpPr>
          <p:nvPr>
            <p:ph type="body" idx="1"/>
          </p:nvPr>
        </p:nvSpPr>
        <p:spPr>
          <a:xfrm>
            <a:off x="618800" y="1010153"/>
            <a:ext cx="11360800" cy="4555200"/>
          </a:xfrm>
          <a:prstGeom prst="rect">
            <a:avLst/>
          </a:prstGeom>
        </p:spPr>
        <p:txBody>
          <a:bodyPr spcFirstLastPara="1" vert="horz" wrap="square" lIns="121900" tIns="121900" rIns="121900" bIns="121900" rtlCol="0" anchor="t" anchorCtr="0">
            <a:noAutofit/>
          </a:bodyPr>
          <a:lstStyle/>
          <a:p>
            <a:pPr marL="0" lvl="0" indent="0" algn="l" rtl="0">
              <a:spcBef>
                <a:spcPts val="0"/>
              </a:spcBef>
              <a:spcAft>
                <a:spcPts val="0"/>
              </a:spcAft>
              <a:buNone/>
            </a:pPr>
            <a:r>
              <a:rPr lang="en-US" sz="2400" dirty="0">
                <a:latin typeface="Arial" panose="020B0604020202020204" pitchFamily="34" charset="0"/>
                <a:cs typeface="Arial" panose="020B0604020202020204" pitchFamily="34" charset="0"/>
              </a:rPr>
              <a:t>If a user loses access to their wallet, it is still possible to recover their funds through a backup code, otherwise known as a mnemonic seed phrase. A mnemonic seed phrase is generated by the wallet during user installation and can contain up to 24 words. </a:t>
            </a:r>
          </a:p>
          <a:p>
            <a:pPr marL="0" lvl="0" indent="0" algn="l" rtl="0">
              <a:spcBef>
                <a:spcPts val="1600"/>
              </a:spcBef>
              <a:spcAft>
                <a:spcPts val="0"/>
              </a:spcAft>
              <a:buNone/>
            </a:pPr>
            <a:r>
              <a:rPr lang="en-US" sz="2400" dirty="0">
                <a:latin typeface="Arial" panose="020B0604020202020204" pitchFamily="34" charset="0"/>
                <a:cs typeface="Arial" panose="020B0604020202020204" pitchFamily="34" charset="0"/>
              </a:rPr>
              <a:t>A seed phrase must be stored with the highest degree of security to ensure that it is not lost or stolen. This phrase is known only to the user of the wallet and therefore a customer helpdesk, client operator or other 3rd party would not be able to assist in retrieving or reinstating access to the wallet.</a:t>
            </a:r>
            <a:br>
              <a:rPr lang="en" sz="2400" dirty="0">
                <a:latin typeface="Arial" panose="020B0604020202020204" pitchFamily="34" charset="0"/>
                <a:cs typeface="Arial" panose="020B0604020202020204" pitchFamily="34" charset="0"/>
              </a:rPr>
            </a:br>
            <a:endParaRPr sz="2400" dirty="0">
              <a:latin typeface="Arial" panose="020B0604020202020204" pitchFamily="34" charset="0"/>
              <a:cs typeface="Arial" panose="020B0604020202020204" pitchFamily="34" charset="0"/>
            </a:endParaRPr>
          </a:p>
          <a:p>
            <a:pPr marL="0" indent="0">
              <a:spcBef>
                <a:spcPts val="2133"/>
              </a:spcBef>
              <a:spcAft>
                <a:spcPts val="2133"/>
              </a:spcAft>
              <a:buNone/>
            </a:pPr>
            <a:endParaRPr dirty="0"/>
          </a:p>
        </p:txBody>
      </p:sp>
      <p:pic>
        <p:nvPicPr>
          <p:cNvPr id="156" name="Google Shape;156;p27"/>
          <p:cNvPicPr preferRelativeResize="0"/>
          <p:nvPr/>
        </p:nvPicPr>
        <p:blipFill>
          <a:blip r:embed="rId3">
            <a:alphaModFix/>
          </a:blip>
          <a:stretch>
            <a:fillRect/>
          </a:stretch>
        </p:blipFill>
        <p:spPr>
          <a:xfrm>
            <a:off x="1039100" y="5122467"/>
            <a:ext cx="10520216" cy="664567"/>
          </a:xfrm>
          <a:prstGeom prst="rect">
            <a:avLst/>
          </a:prstGeom>
          <a:noFill/>
          <a:ln>
            <a:noFill/>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6B6C-8326-8A0D-35AF-0FEDA6CF67A8}"/>
              </a:ext>
            </a:extLst>
          </p:cNvPr>
          <p:cNvSpPr>
            <a:spLocks noGrp="1"/>
          </p:cNvSpPr>
          <p:nvPr>
            <p:ph type="title"/>
          </p:nvPr>
        </p:nvSpPr>
        <p:spPr/>
        <p:txBody>
          <a:bodyPr>
            <a:noAutofit/>
          </a:bodyPr>
          <a:lstStyle/>
          <a:p>
            <a:pPr rtl="0"/>
            <a:r>
              <a:rPr lang="en-US" sz="3733">
                <a:highlight>
                  <a:srgbClr val="000000">
                    <a:alpha val="0"/>
                  </a:srgbClr>
                </a:highlight>
                <a:latin typeface="Arial"/>
              </a:rPr>
              <a:t>Crypto Ecosystem</a:t>
            </a:r>
            <a:r>
              <a:rPr lang="uk" sz="3733">
                <a:highlight>
                  <a:srgbClr val="000000">
                    <a:alpha val="0"/>
                  </a:srgbClr>
                </a:highlight>
                <a:latin typeface="Arial"/>
              </a:rPr>
              <a:t> - </a:t>
            </a:r>
            <a:r>
              <a:rPr lang="en-US" sz="3733">
                <a:highlight>
                  <a:srgbClr val="000000">
                    <a:alpha val="0"/>
                  </a:srgbClr>
                </a:highlight>
                <a:latin typeface="Arial"/>
              </a:rPr>
              <a:t>Exchanges</a:t>
            </a:r>
            <a:endParaRPr lang="uk" sz="3733">
              <a:highlight>
                <a:srgbClr val="000000">
                  <a:alpha val="0"/>
                </a:srgbClr>
              </a:highlight>
              <a:latin typeface="Arial"/>
            </a:endParaRPr>
          </a:p>
        </p:txBody>
      </p:sp>
      <p:sp>
        <p:nvSpPr>
          <p:cNvPr id="3" name="Text Placeholder 2">
            <a:extLst>
              <a:ext uri="{FF2B5EF4-FFF2-40B4-BE49-F238E27FC236}">
                <a16:creationId xmlns:a16="http://schemas.microsoft.com/office/drawing/2014/main" id="{1BCE68BA-7665-10DB-C072-D789A2486693}"/>
              </a:ext>
            </a:extLst>
          </p:cNvPr>
          <p:cNvSpPr>
            <a:spLocks noGrp="1"/>
          </p:cNvSpPr>
          <p:nvPr>
            <p:ph type="body" idx="1"/>
          </p:nvPr>
        </p:nvSpPr>
        <p:spPr/>
        <p:txBody>
          <a:bodyPr>
            <a:noAutofit/>
          </a:bodyPr>
          <a:lstStyle/>
          <a:p>
            <a:pPr marL="457200" indent="-347472">
              <a:lnSpc>
                <a:spcPct val="114000"/>
              </a:lnSpc>
            </a:pPr>
            <a:r>
              <a:rPr lang="en-US" sz="2400">
                <a:latin typeface="Arial" panose="020B0604020202020204" pitchFamily="34" charset="0"/>
                <a:cs typeface="Arial" panose="020B0604020202020204" pitchFamily="34" charset="0"/>
              </a:rPr>
              <a:t>Facilitate trading of cryptocurrencies for other assets</a:t>
            </a:r>
          </a:p>
          <a:p>
            <a:pPr marL="457200" indent="-347472">
              <a:lnSpc>
                <a:spcPct val="114000"/>
              </a:lnSpc>
            </a:pPr>
            <a:r>
              <a:rPr lang="en-US" sz="2400">
                <a:latin typeface="Arial" panose="020B0604020202020204" pitchFamily="34" charset="0"/>
                <a:cs typeface="Arial" panose="020B0604020202020204" pitchFamily="34" charset="0"/>
              </a:rPr>
              <a:t>Typically support various digital and fiat currencies</a:t>
            </a:r>
          </a:p>
          <a:p>
            <a:pPr marL="457200" indent="-347472">
              <a:lnSpc>
                <a:spcPct val="114000"/>
              </a:lnSpc>
            </a:pPr>
            <a:r>
              <a:rPr lang="en-US" sz="2400">
                <a:latin typeface="Arial" panose="020B0604020202020204" pitchFamily="34" charset="0"/>
                <a:cs typeface="Arial" panose="020B0604020202020204" pitchFamily="34" charset="0"/>
              </a:rPr>
              <a:t>Act an intermediary between buyer and seller</a:t>
            </a:r>
          </a:p>
          <a:p>
            <a:pPr marL="457200" indent="-347472">
              <a:lnSpc>
                <a:spcPct val="114000"/>
              </a:lnSpc>
            </a:pPr>
            <a:r>
              <a:rPr lang="en-US" sz="2400">
                <a:latin typeface="Arial" panose="020B0604020202020204" pitchFamily="34" charset="0"/>
                <a:cs typeface="Arial" panose="020B0604020202020204" pitchFamily="34" charset="0"/>
              </a:rPr>
              <a:t>Earn revenue through commissions and transaction fees</a:t>
            </a:r>
          </a:p>
          <a:p>
            <a:pPr marL="457200" indent="-347472">
              <a:lnSpc>
                <a:spcPct val="114000"/>
              </a:lnSpc>
            </a:pPr>
            <a:r>
              <a:rPr lang="en-US" sz="2400">
                <a:latin typeface="Arial" panose="020B0604020202020204" pitchFamily="34" charset="0"/>
                <a:cs typeface="Arial" panose="020B0604020202020204" pitchFamily="34" charset="0"/>
              </a:rPr>
              <a:t>Typically collect KYC and other customer information</a:t>
            </a:r>
          </a:p>
          <a:p>
            <a:pPr rtl="0"/>
            <a:endParaRPr lang="uk" sz="2400">
              <a:highlight>
                <a:srgbClr val="000000">
                  <a:alpha val="0"/>
                </a:srgbClr>
              </a:highlight>
              <a:latin typeface="Arial"/>
            </a:endParaRPr>
          </a:p>
        </p:txBody>
      </p:sp>
      <p:pic>
        <p:nvPicPr>
          <p:cNvPr id="5122" name="Picture 2" descr="What is a Crypto Exchange? | Ledger">
            <a:extLst>
              <a:ext uri="{FF2B5EF4-FFF2-40B4-BE49-F238E27FC236}">
                <a16:creationId xmlns:a16="http://schemas.microsoft.com/office/drawing/2014/main" id="{B4A99680-5983-8E95-F1C7-1D7F857D12A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67754" y="110532"/>
            <a:ext cx="5039360" cy="167016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logo of a cryptocurrency&#10;&#10;Description automatically generated">
            <a:extLst>
              <a:ext uri="{FF2B5EF4-FFF2-40B4-BE49-F238E27FC236}">
                <a16:creationId xmlns:a16="http://schemas.microsoft.com/office/drawing/2014/main" id="{A5F8C755-0EFF-57D5-8CEC-4052F453B8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7241" y="2753340"/>
            <a:ext cx="2120900" cy="1066800"/>
          </a:xfrm>
          <a:prstGeom prst="rect">
            <a:avLst/>
          </a:prstGeom>
        </p:spPr>
      </p:pic>
      <p:pic>
        <p:nvPicPr>
          <p:cNvPr id="5" name="Picture 4" descr="A black and white checkered symbol&#10;&#10;Description automatically generated">
            <a:extLst>
              <a:ext uri="{FF2B5EF4-FFF2-40B4-BE49-F238E27FC236}">
                <a16:creationId xmlns:a16="http://schemas.microsoft.com/office/drawing/2014/main" id="{A634572A-D18F-6359-CC51-2A8E080139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2603" y="4207172"/>
            <a:ext cx="1765300" cy="939800"/>
          </a:xfrm>
          <a:prstGeom prst="rect">
            <a:avLst/>
          </a:prstGeom>
        </p:spPr>
      </p:pic>
      <p:pic>
        <p:nvPicPr>
          <p:cNvPr id="6" name="Picture 5" descr="A logo of a cryptocurrency&#10;&#10;Description automatically generated">
            <a:extLst>
              <a:ext uri="{FF2B5EF4-FFF2-40B4-BE49-F238E27FC236}">
                <a16:creationId xmlns:a16="http://schemas.microsoft.com/office/drawing/2014/main" id="{A2E93AF1-CDA2-1B28-E76E-2A2C53B86F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3425" y="4197945"/>
            <a:ext cx="1993900" cy="1193800"/>
          </a:xfrm>
          <a:prstGeom prst="rect">
            <a:avLst/>
          </a:prstGeom>
        </p:spPr>
      </p:pic>
      <p:pic>
        <p:nvPicPr>
          <p:cNvPr id="7" name="Picture 6" descr="A close-up of a logo&#10;&#10;Description automatically generated">
            <a:extLst>
              <a:ext uri="{FF2B5EF4-FFF2-40B4-BE49-F238E27FC236}">
                <a16:creationId xmlns:a16="http://schemas.microsoft.com/office/drawing/2014/main" id="{63A9FDB5-ABC7-4AEB-6718-69A3FE9D7A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24271" y="6761758"/>
            <a:ext cx="1765300" cy="965200"/>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DCFE8582-5ABE-3E6E-EBA2-3E8E26BE6C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7434" y="5442545"/>
            <a:ext cx="1778000" cy="952500"/>
          </a:xfrm>
          <a:prstGeom prst="rect">
            <a:avLst/>
          </a:prstGeom>
        </p:spPr>
      </p:pic>
      <p:pic>
        <p:nvPicPr>
          <p:cNvPr id="9" name="Picture 8" descr="A logo of a company&#10;&#10;Description automatically generated">
            <a:extLst>
              <a:ext uri="{FF2B5EF4-FFF2-40B4-BE49-F238E27FC236}">
                <a16:creationId xmlns:a16="http://schemas.microsoft.com/office/drawing/2014/main" id="{7E9891FA-C2E7-899D-7108-9C81A077C9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74921" y="5391745"/>
            <a:ext cx="2298700" cy="1003300"/>
          </a:xfrm>
          <a:prstGeom prst="rect">
            <a:avLst/>
          </a:prstGeom>
        </p:spPr>
      </p:pic>
      <p:pic>
        <p:nvPicPr>
          <p:cNvPr id="10" name="Picture 9" descr="A close up of a logo&#10;&#10;Description automatically generated">
            <a:extLst>
              <a:ext uri="{FF2B5EF4-FFF2-40B4-BE49-F238E27FC236}">
                <a16:creationId xmlns:a16="http://schemas.microsoft.com/office/drawing/2014/main" id="{94C0C1EA-0CD9-68B8-E162-10AE1DBD96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71489" y="3365740"/>
            <a:ext cx="1765300" cy="952500"/>
          </a:xfrm>
          <a:prstGeom prst="rect">
            <a:avLst/>
          </a:prstGeom>
        </p:spPr>
      </p:pic>
    </p:spTree>
    <p:extLst>
      <p:ext uri="{BB962C8B-B14F-4D97-AF65-F5344CB8AC3E}">
        <p14:creationId xmlns:p14="http://schemas.microsoft.com/office/powerpoint/2010/main" val="298012045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2">
          <a:extLst>
            <a:ext uri="{FF2B5EF4-FFF2-40B4-BE49-F238E27FC236}">
              <a16:creationId xmlns:a16="http://schemas.microsoft.com/office/drawing/2014/main" id="{68848339-A74C-B20E-8958-544478A510D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3F2CE09-0B89-914C-CAB4-C44A13E54A48}"/>
              </a:ext>
            </a:extLst>
          </p:cNvPr>
          <p:cNvSpPr txBox="1"/>
          <p:nvPr/>
        </p:nvSpPr>
        <p:spPr>
          <a:xfrm>
            <a:off x="626303" y="638827"/>
            <a:ext cx="10840768" cy="5232202"/>
          </a:xfrm>
          <a:prstGeom prst="rect">
            <a:avLst/>
          </a:prstGeom>
          <a:noFill/>
        </p:spPr>
        <p:txBody>
          <a:bodyPr wrap="square" rtlCol="0">
            <a:spAutoFit/>
          </a:bodyPr>
          <a:lstStyle/>
          <a:p>
            <a:r>
              <a:rPr lang="en-US" dirty="0"/>
              <a:t>Assignment:</a:t>
            </a:r>
          </a:p>
          <a:p>
            <a:endParaRPr lang="en-US" dirty="0"/>
          </a:p>
          <a:p>
            <a:r>
              <a:rPr lang="en-US" sz="2800" dirty="0"/>
              <a:t>Work with you’re your table team and select a spokesperson.  </a:t>
            </a:r>
          </a:p>
          <a:p>
            <a:endParaRPr lang="en-US" sz="2800" dirty="0"/>
          </a:p>
          <a:p>
            <a:r>
              <a:rPr lang="en-US" sz="2800" dirty="0"/>
              <a:t>You are Bob and an individual has approached you to say they have information relating to a major international investigation involving you. The individual informs you that he can supply you ongoing information relating to the investigation.  He is requesting 10 Million KES (Kenyan Shillings) (~$77,000 USD) as a ‘consulting fee.’ The individual tells you that the investigators are monitoring you and he heard that cryptocurrency is ‘anonymous’ and therefore would like to get paid in crypto to avoid detection.</a:t>
            </a:r>
          </a:p>
          <a:p>
            <a:pPr marL="342900" indent="-342900">
              <a:buAutoNum type="arabicPeriod"/>
            </a:pPr>
            <a:endParaRPr lang="en-US" dirty="0"/>
          </a:p>
        </p:txBody>
      </p:sp>
    </p:spTree>
    <p:extLst>
      <p:ext uri="{BB962C8B-B14F-4D97-AF65-F5344CB8AC3E}">
        <p14:creationId xmlns:p14="http://schemas.microsoft.com/office/powerpoint/2010/main" val="206836927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4D74E-F954-1983-1732-65241F335DF2}"/>
              </a:ext>
            </a:extLst>
          </p:cNvPr>
          <p:cNvSpPr>
            <a:spLocks noGrp="1"/>
          </p:cNvSpPr>
          <p:nvPr>
            <p:ph type="title"/>
          </p:nvPr>
        </p:nvSpPr>
        <p:spPr/>
        <p:txBody>
          <a:bodyPr/>
          <a:lstStyle/>
          <a:p>
            <a:r>
              <a:rPr lang="en-US" b="1" i="0" u="none" strike="noStrike" dirty="0">
                <a:solidFill>
                  <a:srgbClr val="222222"/>
                </a:solidFill>
                <a:effectLst/>
                <a:latin typeface="Calibri" panose="020F0502020204030204" pitchFamily="34" charset="0"/>
                <a:cs typeface="Calibri" panose="020F0502020204030204" pitchFamily="34" charset="0"/>
              </a:rPr>
              <a:t>      Virtual Currency Exchanges</a:t>
            </a:r>
            <a:endParaRPr lang="en-US" b="1"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CB81242-7973-8FD9-F2C9-6C878808AD3E}"/>
              </a:ext>
            </a:extLst>
          </p:cNvPr>
          <p:cNvSpPr/>
          <p:nvPr/>
        </p:nvSpPr>
        <p:spPr>
          <a:xfrm>
            <a:off x="11551167" y="6957540"/>
            <a:ext cx="57708" cy="138499"/>
          </a:xfrm>
          <a:prstGeom prst="rect">
            <a:avLst/>
          </a:prstGeom>
        </p:spPr>
        <p:txBody>
          <a:bodyPr wrap="none" lIns="0" tIns="0" rIns="0" bIns="0">
            <a:spAutoFit/>
          </a:bodyPr>
          <a:lstStyle/>
          <a:p>
            <a:pPr algn="r"/>
            <a:fld id="{C58DF478-B544-4ED8-9ED4-6A2648E2D233}" type="slidenum">
              <a:rPr lang="en-US" sz="900" noProof="0" smtClean="0">
                <a:latin typeface="Calibri Light" panose="020F0302020204030204" pitchFamily="34" charset="0"/>
                <a:cs typeface="Calibri Light" panose="020F0302020204030204" pitchFamily="34" charset="0"/>
              </a:rPr>
              <a:pPr algn="r"/>
              <a:t>40</a:t>
            </a:fld>
            <a:endParaRPr lang="en-US" sz="900">
              <a:latin typeface="Calibri Light" panose="020F0302020204030204" pitchFamily="34" charset="0"/>
            </a:endParaRPr>
          </a:p>
        </p:txBody>
      </p:sp>
      <p:sp>
        <p:nvSpPr>
          <p:cNvPr id="12" name="Freeform 19">
            <a:extLst>
              <a:ext uri="{FF2B5EF4-FFF2-40B4-BE49-F238E27FC236}">
                <a16:creationId xmlns:a16="http://schemas.microsoft.com/office/drawing/2014/main" id="{92FC854C-0C6E-0CD6-0F9C-F044799AF210}"/>
              </a:ext>
            </a:extLst>
          </p:cNvPr>
          <p:cNvSpPr>
            <a:spLocks noEditPoints="1"/>
          </p:cNvSpPr>
          <p:nvPr/>
        </p:nvSpPr>
        <p:spPr bwMode="auto">
          <a:xfrm>
            <a:off x="5661603" y="4707313"/>
            <a:ext cx="193604" cy="193604"/>
          </a:xfrm>
          <a:custGeom>
            <a:avLst/>
            <a:gdLst>
              <a:gd name="T0" fmla="*/ 235 w 235"/>
              <a:gd name="T1" fmla="*/ 118 h 235"/>
              <a:gd name="T2" fmla="*/ 117 w 235"/>
              <a:gd name="T3" fmla="*/ 0 h 235"/>
              <a:gd name="T4" fmla="*/ 0 w 235"/>
              <a:gd name="T5" fmla="*/ 118 h 235"/>
              <a:gd name="T6" fmla="*/ 117 w 235"/>
              <a:gd name="T7" fmla="*/ 235 h 235"/>
              <a:gd name="T8" fmla="*/ 235 w 235"/>
              <a:gd name="T9" fmla="*/ 118 h 235"/>
              <a:gd name="T10" fmla="*/ 40 w 235"/>
              <a:gd name="T11" fmla="*/ 112 h 235"/>
              <a:gd name="T12" fmla="*/ 35 w 235"/>
              <a:gd name="T13" fmla="*/ 112 h 235"/>
              <a:gd name="T14" fmla="*/ 112 w 235"/>
              <a:gd name="T15" fmla="*/ 35 h 235"/>
              <a:gd name="T16" fmla="*/ 112 w 235"/>
              <a:gd name="T17" fmla="*/ 41 h 235"/>
              <a:gd name="T18" fmla="*/ 117 w 235"/>
              <a:gd name="T19" fmla="*/ 46 h 235"/>
              <a:gd name="T20" fmla="*/ 123 w 235"/>
              <a:gd name="T21" fmla="*/ 41 h 235"/>
              <a:gd name="T22" fmla="*/ 123 w 235"/>
              <a:gd name="T23" fmla="*/ 35 h 235"/>
              <a:gd name="T24" fmla="*/ 200 w 235"/>
              <a:gd name="T25" fmla="*/ 112 h 235"/>
              <a:gd name="T26" fmla="*/ 194 w 235"/>
              <a:gd name="T27" fmla="*/ 112 h 235"/>
              <a:gd name="T28" fmla="*/ 189 w 235"/>
              <a:gd name="T29" fmla="*/ 118 h 235"/>
              <a:gd name="T30" fmla="*/ 194 w 235"/>
              <a:gd name="T31" fmla="*/ 123 h 235"/>
              <a:gd name="T32" fmla="*/ 200 w 235"/>
              <a:gd name="T33" fmla="*/ 123 h 235"/>
              <a:gd name="T34" fmla="*/ 123 w 235"/>
              <a:gd name="T35" fmla="*/ 201 h 235"/>
              <a:gd name="T36" fmla="*/ 123 w 235"/>
              <a:gd name="T37" fmla="*/ 195 h 235"/>
              <a:gd name="T38" fmla="*/ 117 w 235"/>
              <a:gd name="T39" fmla="*/ 189 h 235"/>
              <a:gd name="T40" fmla="*/ 112 w 235"/>
              <a:gd name="T41" fmla="*/ 195 h 235"/>
              <a:gd name="T42" fmla="*/ 112 w 235"/>
              <a:gd name="T43" fmla="*/ 201 h 235"/>
              <a:gd name="T44" fmla="*/ 35 w 235"/>
              <a:gd name="T45" fmla="*/ 123 h 235"/>
              <a:gd name="T46" fmla="*/ 40 w 235"/>
              <a:gd name="T47" fmla="*/ 123 h 235"/>
              <a:gd name="T48" fmla="*/ 46 w 235"/>
              <a:gd name="T49" fmla="*/ 118 h 235"/>
              <a:gd name="T50" fmla="*/ 40 w 235"/>
              <a:gd name="T51" fmla="*/ 11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35">
                <a:moveTo>
                  <a:pt x="235" y="118"/>
                </a:moveTo>
                <a:cubicBezTo>
                  <a:pt x="235" y="53"/>
                  <a:pt x="182" y="0"/>
                  <a:pt x="117" y="0"/>
                </a:cubicBezTo>
                <a:cubicBezTo>
                  <a:pt x="53" y="0"/>
                  <a:pt x="0" y="53"/>
                  <a:pt x="0" y="118"/>
                </a:cubicBezTo>
                <a:cubicBezTo>
                  <a:pt x="0" y="183"/>
                  <a:pt x="53" y="235"/>
                  <a:pt x="117" y="235"/>
                </a:cubicBezTo>
                <a:cubicBezTo>
                  <a:pt x="182" y="235"/>
                  <a:pt x="235" y="183"/>
                  <a:pt x="235" y="118"/>
                </a:cubicBezTo>
                <a:close/>
                <a:moveTo>
                  <a:pt x="40" y="112"/>
                </a:moveTo>
                <a:cubicBezTo>
                  <a:pt x="35" y="112"/>
                  <a:pt x="35" y="112"/>
                  <a:pt x="35" y="112"/>
                </a:cubicBezTo>
                <a:cubicBezTo>
                  <a:pt x="37" y="71"/>
                  <a:pt x="70" y="37"/>
                  <a:pt x="112" y="35"/>
                </a:cubicBezTo>
                <a:cubicBezTo>
                  <a:pt x="112" y="41"/>
                  <a:pt x="112" y="41"/>
                  <a:pt x="112" y="41"/>
                </a:cubicBezTo>
                <a:cubicBezTo>
                  <a:pt x="112" y="44"/>
                  <a:pt x="114" y="46"/>
                  <a:pt x="117" y="46"/>
                </a:cubicBezTo>
                <a:cubicBezTo>
                  <a:pt x="120" y="46"/>
                  <a:pt x="123" y="44"/>
                  <a:pt x="123" y="41"/>
                </a:cubicBezTo>
                <a:cubicBezTo>
                  <a:pt x="123" y="35"/>
                  <a:pt x="123" y="35"/>
                  <a:pt x="123" y="35"/>
                </a:cubicBezTo>
                <a:cubicBezTo>
                  <a:pt x="164" y="37"/>
                  <a:pt x="198" y="71"/>
                  <a:pt x="200" y="112"/>
                </a:cubicBezTo>
                <a:cubicBezTo>
                  <a:pt x="194" y="112"/>
                  <a:pt x="194" y="112"/>
                  <a:pt x="194" y="112"/>
                </a:cubicBezTo>
                <a:cubicBezTo>
                  <a:pt x="191" y="112"/>
                  <a:pt x="189" y="115"/>
                  <a:pt x="189" y="118"/>
                </a:cubicBezTo>
                <a:cubicBezTo>
                  <a:pt x="189" y="121"/>
                  <a:pt x="191" y="123"/>
                  <a:pt x="194" y="123"/>
                </a:cubicBezTo>
                <a:cubicBezTo>
                  <a:pt x="200" y="123"/>
                  <a:pt x="200" y="123"/>
                  <a:pt x="200" y="123"/>
                </a:cubicBezTo>
                <a:cubicBezTo>
                  <a:pt x="198" y="165"/>
                  <a:pt x="164" y="198"/>
                  <a:pt x="123" y="201"/>
                </a:cubicBezTo>
                <a:cubicBezTo>
                  <a:pt x="123" y="195"/>
                  <a:pt x="123" y="195"/>
                  <a:pt x="123" y="195"/>
                </a:cubicBezTo>
                <a:cubicBezTo>
                  <a:pt x="123" y="192"/>
                  <a:pt x="120" y="189"/>
                  <a:pt x="117" y="189"/>
                </a:cubicBezTo>
                <a:cubicBezTo>
                  <a:pt x="114" y="189"/>
                  <a:pt x="112" y="192"/>
                  <a:pt x="112" y="195"/>
                </a:cubicBezTo>
                <a:cubicBezTo>
                  <a:pt x="112" y="201"/>
                  <a:pt x="112" y="201"/>
                  <a:pt x="112" y="201"/>
                </a:cubicBezTo>
                <a:cubicBezTo>
                  <a:pt x="70" y="198"/>
                  <a:pt x="37" y="165"/>
                  <a:pt x="35" y="123"/>
                </a:cubicBezTo>
                <a:cubicBezTo>
                  <a:pt x="40" y="123"/>
                  <a:pt x="40" y="123"/>
                  <a:pt x="40" y="123"/>
                </a:cubicBezTo>
                <a:cubicBezTo>
                  <a:pt x="44" y="123"/>
                  <a:pt x="46" y="121"/>
                  <a:pt x="46" y="118"/>
                </a:cubicBezTo>
                <a:cubicBezTo>
                  <a:pt x="46" y="115"/>
                  <a:pt x="44" y="112"/>
                  <a:pt x="40" y="1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4ECCF366-F42A-4DEA-8EC3-667AED2448A0}"/>
              </a:ext>
            </a:extLst>
          </p:cNvPr>
          <p:cNvSpPr>
            <a:spLocks noChangeAspect="1"/>
          </p:cNvSpPr>
          <p:nvPr/>
        </p:nvSpPr>
        <p:spPr>
          <a:xfrm>
            <a:off x="704049" y="4864339"/>
            <a:ext cx="1656165" cy="1656165"/>
          </a:xfrm>
          <a:prstGeom prst="ellipse">
            <a:avLst/>
          </a:prstGeom>
          <a:solidFill>
            <a:schemeClr val="bg1">
              <a:alpha val="7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3" name="Oval 12">
            <a:extLst>
              <a:ext uri="{FF2B5EF4-FFF2-40B4-BE49-F238E27FC236}">
                <a16:creationId xmlns:a16="http://schemas.microsoft.com/office/drawing/2014/main" id="{12935C25-28AA-41BE-9F5F-8018E7F545EA}"/>
              </a:ext>
            </a:extLst>
          </p:cNvPr>
          <p:cNvSpPr>
            <a:spLocks noChangeAspect="1"/>
          </p:cNvSpPr>
          <p:nvPr/>
        </p:nvSpPr>
        <p:spPr>
          <a:xfrm>
            <a:off x="651931" y="1902160"/>
            <a:ext cx="1754146" cy="1754146"/>
          </a:xfrm>
          <a:prstGeom prst="ellipse">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4" name="Oval 13">
            <a:extLst>
              <a:ext uri="{FF2B5EF4-FFF2-40B4-BE49-F238E27FC236}">
                <a16:creationId xmlns:a16="http://schemas.microsoft.com/office/drawing/2014/main" id="{0242FBE6-C5A8-42AE-8E63-C2A3AC3D95B5}"/>
              </a:ext>
            </a:extLst>
          </p:cNvPr>
          <p:cNvSpPr>
            <a:spLocks noChangeAspect="1"/>
          </p:cNvSpPr>
          <p:nvPr/>
        </p:nvSpPr>
        <p:spPr>
          <a:xfrm>
            <a:off x="651931" y="4816448"/>
            <a:ext cx="1754146" cy="1754146"/>
          </a:xfrm>
          <a:prstGeom prst="ellipse">
            <a:avLst/>
          </a:prstGeom>
          <a:noFill/>
          <a:ln w="88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6" name="Oval 15">
            <a:extLst>
              <a:ext uri="{FF2B5EF4-FFF2-40B4-BE49-F238E27FC236}">
                <a16:creationId xmlns:a16="http://schemas.microsoft.com/office/drawing/2014/main" id="{E22B7249-D477-423A-B01C-D603BC1203F2}"/>
              </a:ext>
            </a:extLst>
          </p:cNvPr>
          <p:cNvSpPr>
            <a:spLocks noChangeAspect="1"/>
          </p:cNvSpPr>
          <p:nvPr/>
        </p:nvSpPr>
        <p:spPr>
          <a:xfrm>
            <a:off x="651931" y="3337440"/>
            <a:ext cx="1754146" cy="1754146"/>
          </a:xfrm>
          <a:prstGeom prst="ellipse">
            <a:avLst/>
          </a:prstGeom>
          <a:solidFill>
            <a:schemeClr val="bg1">
              <a:alpha val="7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7" name="Oval 16">
            <a:extLst>
              <a:ext uri="{FF2B5EF4-FFF2-40B4-BE49-F238E27FC236}">
                <a16:creationId xmlns:a16="http://schemas.microsoft.com/office/drawing/2014/main" id="{3AE6FEA7-E615-4483-BFE7-6D874D5DBA42}"/>
              </a:ext>
            </a:extLst>
          </p:cNvPr>
          <p:cNvSpPr>
            <a:spLocks noChangeAspect="1"/>
          </p:cNvSpPr>
          <p:nvPr/>
        </p:nvSpPr>
        <p:spPr>
          <a:xfrm>
            <a:off x="651931" y="3344430"/>
            <a:ext cx="1754146" cy="1754146"/>
          </a:xfrm>
          <a:prstGeom prst="ellipse">
            <a:avLst/>
          </a:prstGeom>
          <a:noFill/>
          <a:ln w="889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18" name="Text Placeholder 5">
            <a:extLst>
              <a:ext uri="{FF2B5EF4-FFF2-40B4-BE49-F238E27FC236}">
                <a16:creationId xmlns:a16="http://schemas.microsoft.com/office/drawing/2014/main" id="{B9D90A2B-3A09-4508-BEC7-70085F7BA2E6}"/>
              </a:ext>
            </a:extLst>
          </p:cNvPr>
          <p:cNvSpPr txBox="1">
            <a:spLocks noChangeAspect="1"/>
          </p:cNvSpPr>
          <p:nvPr/>
        </p:nvSpPr>
        <p:spPr>
          <a:xfrm>
            <a:off x="1017548" y="4454083"/>
            <a:ext cx="1066786" cy="392677"/>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787878"/>
              </a:buClr>
              <a:buSzPct val="75000"/>
              <a:buFont typeface="Arial" panose="020B0604020202020204" pitchFamily="34" charset="0"/>
              <a:buNone/>
              <a:tabLst/>
              <a:defRPr/>
            </a:pPr>
            <a:r>
              <a:rPr kumimoji="0" lang="en-US" sz="1600" b="1" i="0" u="none" strike="noStrike" kern="1200" cap="none" spc="-30" normalizeH="0" baseline="0" noProof="0" dirty="0">
                <a:ln>
                  <a:noFill/>
                </a:ln>
                <a:solidFill>
                  <a:srgbClr val="000000"/>
                </a:solidFill>
                <a:effectLst/>
                <a:uLnTx/>
                <a:uFillTx/>
                <a:latin typeface="Open Sans"/>
                <a:ea typeface="Chronicle Display Black" charset="0"/>
                <a:cs typeface="Chronicle Display Black" charset="0"/>
              </a:rPr>
              <a:t>P2P</a:t>
            </a:r>
          </a:p>
        </p:txBody>
      </p:sp>
      <p:sp>
        <p:nvSpPr>
          <p:cNvPr id="19" name="Oval 18">
            <a:extLst>
              <a:ext uri="{FF2B5EF4-FFF2-40B4-BE49-F238E27FC236}">
                <a16:creationId xmlns:a16="http://schemas.microsoft.com/office/drawing/2014/main" id="{68852630-5E3D-4934-B18C-79E41F969953}"/>
              </a:ext>
            </a:extLst>
          </p:cNvPr>
          <p:cNvSpPr>
            <a:spLocks noChangeAspect="1"/>
          </p:cNvSpPr>
          <p:nvPr/>
        </p:nvSpPr>
        <p:spPr>
          <a:xfrm>
            <a:off x="704049" y="1966373"/>
            <a:ext cx="1656165" cy="1656165"/>
          </a:xfrm>
          <a:prstGeom prst="ellipse">
            <a:avLst/>
          </a:prstGeom>
          <a:solidFill>
            <a:schemeClr val="bg1">
              <a:alpha val="75000"/>
            </a:schemeClr>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0" name="Text Placeholder 5">
            <a:extLst>
              <a:ext uri="{FF2B5EF4-FFF2-40B4-BE49-F238E27FC236}">
                <a16:creationId xmlns:a16="http://schemas.microsoft.com/office/drawing/2014/main" id="{8B2D3E9C-4095-4194-9F96-92DFE2FE8EC5}"/>
              </a:ext>
            </a:extLst>
          </p:cNvPr>
          <p:cNvSpPr txBox="1">
            <a:spLocks noChangeAspect="1"/>
          </p:cNvSpPr>
          <p:nvPr/>
        </p:nvSpPr>
        <p:spPr>
          <a:xfrm>
            <a:off x="1017548" y="2927030"/>
            <a:ext cx="1066786" cy="392677"/>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787878"/>
              </a:buClr>
              <a:buSzPct val="75000"/>
              <a:buFont typeface="Arial" panose="020B0604020202020204" pitchFamily="34" charset="0"/>
              <a:buNone/>
              <a:tabLst/>
              <a:defRPr/>
            </a:pPr>
            <a:r>
              <a:rPr kumimoji="0" lang="en-US" sz="1600" b="1" i="0" u="none" strike="noStrike" kern="1200" cap="none" spc="-30" normalizeH="0" baseline="0" noProof="0" dirty="0">
                <a:ln>
                  <a:noFill/>
                </a:ln>
                <a:solidFill>
                  <a:srgbClr val="000000"/>
                </a:solidFill>
                <a:effectLst/>
                <a:uLnTx/>
                <a:uFillTx/>
                <a:latin typeface="Open Sans"/>
                <a:ea typeface="Chronicle Display Black" charset="0"/>
                <a:cs typeface="Chronicle Display Black" charset="0"/>
              </a:rPr>
              <a:t>Retail</a:t>
            </a:r>
          </a:p>
        </p:txBody>
      </p:sp>
      <p:sp>
        <p:nvSpPr>
          <p:cNvPr id="21" name="Text Placeholder 5">
            <a:extLst>
              <a:ext uri="{FF2B5EF4-FFF2-40B4-BE49-F238E27FC236}">
                <a16:creationId xmlns:a16="http://schemas.microsoft.com/office/drawing/2014/main" id="{23CBC180-98C4-440F-AAB1-F6E89EAB5ABA}"/>
              </a:ext>
            </a:extLst>
          </p:cNvPr>
          <p:cNvSpPr txBox="1">
            <a:spLocks noChangeAspect="1"/>
          </p:cNvSpPr>
          <p:nvPr/>
        </p:nvSpPr>
        <p:spPr>
          <a:xfrm>
            <a:off x="841532" y="5920042"/>
            <a:ext cx="1361475" cy="392677"/>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787878"/>
              </a:buClr>
              <a:buSzPct val="75000"/>
              <a:buFont typeface="Arial" panose="020B0604020202020204" pitchFamily="34" charset="0"/>
              <a:buNone/>
              <a:tabLst/>
              <a:defRPr/>
            </a:pPr>
            <a:r>
              <a:rPr kumimoji="0" lang="en-US" sz="1600" b="1" i="0" u="none" strike="noStrike" kern="1200" cap="none" spc="-30" normalizeH="0" baseline="0" noProof="0" dirty="0">
                <a:ln>
                  <a:noFill/>
                </a:ln>
                <a:solidFill>
                  <a:srgbClr val="000000"/>
                </a:solidFill>
                <a:effectLst/>
                <a:uLnTx/>
                <a:uFillTx/>
                <a:latin typeface="Open Sans"/>
                <a:ea typeface="Chronicle Display Black" charset="0"/>
                <a:cs typeface="Chronicle Display Black" charset="0"/>
              </a:rPr>
              <a:t>Decentralized</a:t>
            </a:r>
          </a:p>
        </p:txBody>
      </p:sp>
      <p:sp>
        <p:nvSpPr>
          <p:cNvPr id="22" name="Text Placeholder 5">
            <a:extLst>
              <a:ext uri="{FF2B5EF4-FFF2-40B4-BE49-F238E27FC236}">
                <a16:creationId xmlns:a16="http://schemas.microsoft.com/office/drawing/2014/main" id="{515996F6-0BF6-4640-90A7-E6CEFEAD1A7E}"/>
              </a:ext>
            </a:extLst>
          </p:cNvPr>
          <p:cNvSpPr txBox="1">
            <a:spLocks/>
          </p:cNvSpPr>
          <p:nvPr/>
        </p:nvSpPr>
        <p:spPr>
          <a:xfrm>
            <a:off x="2845254" y="2204902"/>
            <a:ext cx="4196018" cy="647700"/>
          </a:xfrm>
          <a:prstGeom prst="rect">
            <a:avLst/>
          </a:prstGeom>
        </p:spPr>
        <p:txBody>
          <a:bodyPr vert="horz" lIns="0" tIns="0" rIns="0" bIns="0" rtlCol="0">
            <a:noAutofit/>
          </a:bodyPr>
          <a:lstStyle>
            <a:lvl1pPr marL="0" indent="0" algn="l" defTabSz="914400" rtl="0" eaLnBrk="1" latinLnBrk="0" hangingPunct="1">
              <a:lnSpc>
                <a:spcPts val="1600"/>
              </a:lnSpc>
              <a:spcBef>
                <a:spcPts val="5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20000"/>
              </a:lnSpc>
              <a:spcBef>
                <a:spcPts val="400"/>
              </a:spcBef>
              <a:spcAft>
                <a:spcPts val="0"/>
              </a:spcAft>
              <a:buClr>
                <a:srgbClr val="000000"/>
              </a:buClr>
              <a:buSzPct val="100000"/>
              <a:tabLst/>
              <a:defRPr/>
            </a:pP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Retail exchanges are the most common form of exchange and either offer </a:t>
            </a:r>
            <a:r>
              <a:rPr kumimoji="0" lang="en-US" sz="1300" b="1" i="0" u="none" strike="noStrike" kern="1200" cap="none" spc="-30" normalizeH="0" baseline="0" noProof="0" dirty="0">
                <a:ln>
                  <a:noFill/>
                </a:ln>
                <a:solidFill>
                  <a:prstClr val="black"/>
                </a:solidFill>
                <a:effectLst/>
                <a:uLnTx/>
                <a:uFillTx/>
                <a:latin typeface="Open Sans" charset="0"/>
                <a:ea typeface="Open Sans" charset="0"/>
                <a:cs typeface="Arial" charset="0"/>
              </a:rPr>
              <a:t>crypto-to-fiat</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 or </a:t>
            </a:r>
            <a:r>
              <a:rPr kumimoji="0" lang="en-US" sz="1300" b="1" i="0" u="none" strike="noStrike" kern="1200" cap="none" spc="-30" normalizeH="0" baseline="0" noProof="0" dirty="0">
                <a:ln>
                  <a:noFill/>
                </a:ln>
                <a:solidFill>
                  <a:prstClr val="black"/>
                </a:solidFill>
                <a:effectLst/>
                <a:uLnTx/>
                <a:uFillTx/>
                <a:latin typeface="Open Sans" charset="0"/>
                <a:ea typeface="Open Sans" charset="0"/>
                <a:cs typeface="Arial" charset="0"/>
              </a:rPr>
              <a:t>crypto-to-crypto </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services. Crypto-to-fiat exchanges are the easiest on and off-ramp for users into the industry. (Ex. Coinbase, Kraken, Gemini)</a:t>
            </a:r>
          </a:p>
        </p:txBody>
      </p:sp>
      <p:sp>
        <p:nvSpPr>
          <p:cNvPr id="23" name="Text Placeholder 5">
            <a:extLst>
              <a:ext uri="{FF2B5EF4-FFF2-40B4-BE49-F238E27FC236}">
                <a16:creationId xmlns:a16="http://schemas.microsoft.com/office/drawing/2014/main" id="{DB79E19F-EA7A-4E90-8F69-55354E07ED6F}"/>
              </a:ext>
            </a:extLst>
          </p:cNvPr>
          <p:cNvSpPr txBox="1">
            <a:spLocks/>
          </p:cNvSpPr>
          <p:nvPr/>
        </p:nvSpPr>
        <p:spPr>
          <a:xfrm>
            <a:off x="2845253" y="4024185"/>
            <a:ext cx="4297679" cy="647700"/>
          </a:xfrm>
          <a:prstGeom prst="rect">
            <a:avLst/>
          </a:prstGeom>
        </p:spPr>
        <p:txBody>
          <a:bodyPr vert="horz" lIns="0" tIns="0" rIns="0" bIns="0" rtlCol="0">
            <a:noAutofit/>
          </a:bodyPr>
          <a:lstStyle>
            <a:lvl1pPr marL="0" indent="0" algn="l" defTabSz="914400" rtl="0" eaLnBrk="1" latinLnBrk="0" hangingPunct="1">
              <a:lnSpc>
                <a:spcPts val="1600"/>
              </a:lnSpc>
              <a:spcBef>
                <a:spcPts val="5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20000"/>
              </a:lnSpc>
              <a:spcBef>
                <a:spcPts val="400"/>
              </a:spcBef>
              <a:spcAft>
                <a:spcPts val="0"/>
              </a:spcAft>
              <a:buClr>
                <a:srgbClr val="000000"/>
              </a:buClr>
              <a:buSzPct val="100000"/>
              <a:tabLst/>
              <a:defRPr/>
            </a:pP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P2P exchanges allow buyers and sellers to purchase or sell cryptocurrency over-the-counter, or </a:t>
            </a:r>
            <a:r>
              <a:rPr kumimoji="0" lang="en-US" sz="1300" b="1" i="0" u="none" strike="noStrike" kern="1200" cap="none" spc="-30" normalizeH="0" baseline="0" noProof="0" dirty="0">
                <a:ln>
                  <a:noFill/>
                </a:ln>
                <a:solidFill>
                  <a:prstClr val="black"/>
                </a:solidFill>
                <a:effectLst/>
                <a:uLnTx/>
                <a:uFillTx/>
                <a:latin typeface="Open Sans" charset="0"/>
                <a:ea typeface="Open Sans" charset="0"/>
                <a:cs typeface="Arial" charset="0"/>
              </a:rPr>
              <a:t>directly between two parties</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 (Ex. </a:t>
            </a:r>
            <a:r>
              <a:rPr kumimoji="0" lang="en-US" sz="1300" b="0" i="0" u="none" strike="noStrike" kern="1200" cap="none" spc="-30" normalizeH="0" baseline="0" noProof="0" dirty="0" err="1">
                <a:ln>
                  <a:noFill/>
                </a:ln>
                <a:solidFill>
                  <a:prstClr val="black"/>
                </a:solidFill>
                <a:effectLst/>
                <a:uLnTx/>
                <a:uFillTx/>
                <a:latin typeface="Open Sans" charset="0"/>
                <a:ea typeface="Open Sans" charset="0"/>
                <a:cs typeface="Arial" charset="0"/>
              </a:rPr>
              <a:t>LocalBitcoins</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a:t>
            </a:r>
          </a:p>
        </p:txBody>
      </p:sp>
      <p:sp>
        <p:nvSpPr>
          <p:cNvPr id="24" name="Text Placeholder 5">
            <a:extLst>
              <a:ext uri="{FF2B5EF4-FFF2-40B4-BE49-F238E27FC236}">
                <a16:creationId xmlns:a16="http://schemas.microsoft.com/office/drawing/2014/main" id="{FB15C1E4-379E-4C56-9FB9-38984EA2DE55}"/>
              </a:ext>
            </a:extLst>
          </p:cNvPr>
          <p:cNvSpPr txBox="1">
            <a:spLocks/>
          </p:cNvSpPr>
          <p:nvPr/>
        </p:nvSpPr>
        <p:spPr>
          <a:xfrm>
            <a:off x="2845252" y="5388064"/>
            <a:ext cx="4408987" cy="647700"/>
          </a:xfrm>
          <a:prstGeom prst="rect">
            <a:avLst/>
          </a:prstGeom>
        </p:spPr>
        <p:txBody>
          <a:bodyPr vert="horz" lIns="0" tIns="0" rIns="0" bIns="0" rtlCol="0">
            <a:noAutofit/>
          </a:bodyPr>
          <a:lstStyle>
            <a:lvl1pPr marL="0" indent="0" algn="l" defTabSz="914400" rtl="0" eaLnBrk="1" latinLnBrk="0" hangingPunct="1">
              <a:lnSpc>
                <a:spcPts val="1600"/>
              </a:lnSpc>
              <a:spcBef>
                <a:spcPts val="500"/>
              </a:spcBef>
              <a:buClr>
                <a:schemeClr val="accent5"/>
              </a:buClr>
              <a:buSzPct val="75000"/>
              <a:buFont typeface="Arial" panose="020B0604020202020204" pitchFamily="34" charset="0"/>
              <a:buNone/>
              <a:defRPr sz="1500" kern="1200" spc="-30">
                <a:solidFill>
                  <a:schemeClr val="tx2"/>
                </a:solidFill>
                <a:latin typeface="Open Sans" charset="0"/>
                <a:ea typeface="Open Sans" charset="0"/>
                <a:cs typeface="Open Sans" charset="0"/>
              </a:defRPr>
            </a:lvl1pPr>
            <a:lvl2pPr marL="4572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800" kern="1200" spc="-30">
                <a:solidFill>
                  <a:schemeClr val="tx1"/>
                </a:solidFill>
                <a:latin typeface="Open Sans" charset="0"/>
                <a:ea typeface="Open Sans" charset="0"/>
                <a:cs typeface="Open Sans" charset="0"/>
              </a:defRPr>
            </a:lvl2pPr>
            <a:lvl3pPr marL="9144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600" kern="1200" spc="-30">
                <a:solidFill>
                  <a:schemeClr val="tx1"/>
                </a:solidFill>
                <a:latin typeface="Open Sans" charset="0"/>
                <a:ea typeface="Open Sans" charset="0"/>
                <a:cs typeface="Open Sans" charset="0"/>
              </a:defRPr>
            </a:lvl3pPr>
            <a:lvl4pPr marL="13716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4pPr>
            <a:lvl5pPr marL="1828800" indent="0" algn="l" defTabSz="914400" rtl="0" eaLnBrk="1" latinLnBrk="0" hangingPunct="1">
              <a:lnSpc>
                <a:spcPct val="100000"/>
              </a:lnSpc>
              <a:spcBef>
                <a:spcPts val="500"/>
              </a:spcBef>
              <a:buClr>
                <a:schemeClr val="accent5"/>
              </a:buClr>
              <a:buSzPct val="75000"/>
              <a:buFont typeface="Arial" panose="020B0604020202020204" pitchFamily="34" charset="0"/>
              <a:buNone/>
              <a:defRPr sz="1400" kern="1200" spc="-30">
                <a:solidFill>
                  <a:schemeClr val="tx1"/>
                </a:solidFill>
                <a:latin typeface="Open Sans" charset="0"/>
                <a:ea typeface="Open Sans" charset="0"/>
                <a:cs typeface="Open Sans"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20000"/>
              </a:lnSpc>
              <a:spcBef>
                <a:spcPts val="400"/>
              </a:spcBef>
              <a:spcAft>
                <a:spcPts val="0"/>
              </a:spcAft>
              <a:buClr>
                <a:srgbClr val="000000"/>
              </a:buClr>
              <a:buSzPct val="100000"/>
              <a:tabLst/>
              <a:defRPr/>
            </a:pP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Crypto-to-crypto exchange that facilitates </a:t>
            </a:r>
            <a:r>
              <a:rPr kumimoji="0" lang="en-US" sz="1300" b="1" i="0" u="none" strike="noStrike" kern="1200" cap="none" spc="-30" normalizeH="0" baseline="0" noProof="0" dirty="0">
                <a:ln>
                  <a:noFill/>
                </a:ln>
                <a:solidFill>
                  <a:prstClr val="black"/>
                </a:solidFill>
                <a:effectLst/>
                <a:uLnTx/>
                <a:uFillTx/>
                <a:latin typeface="Open Sans" charset="0"/>
                <a:ea typeface="Open Sans" charset="0"/>
                <a:cs typeface="Arial" charset="0"/>
              </a:rPr>
              <a:t>direct wallet-to-wallet trading </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where private keys remain in the hands of the parties involved, not the exchange. (Ex. </a:t>
            </a:r>
            <a:r>
              <a:rPr kumimoji="0" lang="en-US" sz="1300" b="0" i="0" u="none" strike="noStrike" kern="1200" cap="none" spc="-30" normalizeH="0" baseline="0" noProof="0" dirty="0" err="1">
                <a:ln>
                  <a:noFill/>
                </a:ln>
                <a:solidFill>
                  <a:prstClr val="black"/>
                </a:solidFill>
                <a:effectLst/>
                <a:uLnTx/>
                <a:uFillTx/>
                <a:latin typeface="Open Sans" charset="0"/>
                <a:ea typeface="Open Sans" charset="0"/>
                <a:cs typeface="Arial" charset="0"/>
              </a:rPr>
              <a:t>Bisq.network</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 </a:t>
            </a:r>
            <a:r>
              <a:rPr kumimoji="0" lang="en-US" sz="1300" b="0" i="0" u="none" strike="noStrike" kern="1200" cap="none" spc="-30" normalizeH="0" baseline="0" noProof="0" dirty="0" err="1">
                <a:ln>
                  <a:noFill/>
                </a:ln>
                <a:solidFill>
                  <a:prstClr val="black"/>
                </a:solidFill>
                <a:effectLst/>
                <a:uLnTx/>
                <a:uFillTx/>
                <a:latin typeface="Open Sans" charset="0"/>
                <a:ea typeface="Open Sans" charset="0"/>
                <a:cs typeface="Arial" charset="0"/>
              </a:rPr>
              <a:t>Uniswap</a:t>
            </a:r>
            <a:r>
              <a:rPr kumimoji="0" lang="en-US" sz="1300" b="0" i="0" u="none" strike="noStrike" kern="1200" cap="none" spc="-30" normalizeH="0" baseline="0" noProof="0" dirty="0">
                <a:ln>
                  <a:noFill/>
                </a:ln>
                <a:solidFill>
                  <a:prstClr val="black"/>
                </a:solidFill>
                <a:effectLst/>
                <a:uLnTx/>
                <a:uFillTx/>
                <a:latin typeface="Open Sans" charset="0"/>
                <a:ea typeface="Open Sans" charset="0"/>
                <a:cs typeface="Arial" charset="0"/>
              </a:rPr>
              <a:t>, Curve). </a:t>
            </a:r>
          </a:p>
        </p:txBody>
      </p:sp>
      <p:sp>
        <p:nvSpPr>
          <p:cNvPr id="25" name="Rectangle 24">
            <a:extLst>
              <a:ext uri="{FF2B5EF4-FFF2-40B4-BE49-F238E27FC236}">
                <a16:creationId xmlns:a16="http://schemas.microsoft.com/office/drawing/2014/main" id="{5FA27578-7446-4C62-B468-6BFE110844FC}"/>
              </a:ext>
            </a:extLst>
          </p:cNvPr>
          <p:cNvSpPr/>
          <p:nvPr/>
        </p:nvSpPr>
        <p:spPr>
          <a:xfrm>
            <a:off x="2761171" y="3483132"/>
            <a:ext cx="4297680" cy="6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6" name="Rectangle 25">
            <a:extLst>
              <a:ext uri="{FF2B5EF4-FFF2-40B4-BE49-F238E27FC236}">
                <a16:creationId xmlns:a16="http://schemas.microsoft.com/office/drawing/2014/main" id="{8AB4DBB2-CB09-4735-BE26-EF190B0EFFAA}"/>
              </a:ext>
            </a:extLst>
          </p:cNvPr>
          <p:cNvSpPr/>
          <p:nvPr/>
        </p:nvSpPr>
        <p:spPr>
          <a:xfrm>
            <a:off x="2761171" y="5110225"/>
            <a:ext cx="4297680" cy="609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31" name="Rectangle 30">
            <a:extLst>
              <a:ext uri="{FF2B5EF4-FFF2-40B4-BE49-F238E27FC236}">
                <a16:creationId xmlns:a16="http://schemas.microsoft.com/office/drawing/2014/main" id="{7827D307-22D3-41EE-8DC2-ADC2F73E5DB4}"/>
              </a:ext>
            </a:extLst>
          </p:cNvPr>
          <p:cNvSpPr/>
          <p:nvPr/>
        </p:nvSpPr>
        <p:spPr bwMode="gray">
          <a:xfrm>
            <a:off x="7997838" y="2437653"/>
            <a:ext cx="3490115" cy="3411265"/>
          </a:xfrm>
          <a:prstGeom prst="rect">
            <a:avLst/>
          </a:prstGeom>
          <a:solidFill>
            <a:schemeClr val="bg2">
              <a:alpha val="70000"/>
            </a:schemeClr>
          </a:solidFill>
          <a:ln w="63500" algn="ctr">
            <a:solidFill>
              <a:schemeClr val="bg1">
                <a:lumMod val="75000"/>
              </a:schemeClr>
            </a:solidFill>
            <a:miter lim="800000"/>
            <a:headEnd/>
            <a:tailEnd/>
          </a:ln>
        </p:spPr>
        <p:txBody>
          <a:bodyPr wrap="square" lIns="88900" tIns="91440" rIns="88900" bIns="88900" rtlCol="0" anchor="ctr"/>
          <a:lstStyle/>
          <a:p>
            <a:pPr marL="0" marR="0" lvl="0" indent="0" algn="ctr" defTabSz="1219170" rtl="0" eaLnBrk="1" fontAlgn="auto" latinLnBrk="0" hangingPunct="1">
              <a:lnSpc>
                <a:spcPct val="106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Regulatory Status</a:t>
            </a:r>
          </a:p>
          <a:p>
            <a:pPr marL="0" marR="0" lvl="0" indent="0" algn="ctr" defTabSz="1219170" rtl="0" eaLnBrk="1" fontAlgn="auto" latinLnBrk="0" hangingPunct="1">
              <a:lnSpc>
                <a:spcPct val="106000"/>
              </a:lnSpc>
              <a:spcBef>
                <a:spcPts val="0"/>
              </a:spcBef>
              <a:spcAft>
                <a:spcPts val="0"/>
              </a:spcAft>
              <a:buClrTx/>
              <a:buSzTx/>
              <a:buFontTx/>
              <a:buNone/>
              <a:tabLst/>
              <a:defRPr/>
            </a:pPr>
            <a:endParaRPr kumimoji="0" lang="en-US" sz="1600" b="1" i="0" u="sng"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ctr" defTabSz="1219170" rtl="0" eaLnBrk="1" fontAlgn="auto" latinLnBrk="0" hangingPunct="1">
              <a:lnSpc>
                <a:spcPct val="106000"/>
              </a:lnSpc>
              <a:spcBef>
                <a:spcPts val="0"/>
              </a:spcBef>
              <a:spcAft>
                <a:spcPts val="0"/>
              </a:spcAft>
              <a:buClrTx/>
              <a:buSzTx/>
              <a:buFontTx/>
              <a:buNone/>
              <a:tabLst/>
              <a:defRPr/>
            </a:pPr>
            <a:r>
              <a:rPr kumimoji="0" lang="en-US" sz="160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Virtual Asset Service Providers (VASPs) are now regulated in the EU through the </a:t>
            </a: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5</a:t>
            </a:r>
            <a:r>
              <a:rPr kumimoji="0" lang="en-US" sz="1600" b="1" i="0" u="none" strike="noStrike" kern="1200" cap="none" spc="0" normalizeH="0" baseline="3000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th</a:t>
            </a:r>
            <a:r>
              <a:rPr kumimoji="0" lang="en-US" sz="1600" b="1"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Anti-Money Laundering Directive</a:t>
            </a:r>
            <a:r>
              <a:rPr kumimoji="0" lang="en-US" sz="160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 Additional KYC requirements apply to entities holding, storing, and transferring virtual currencies. However, virtual currencies remain unregulated in a number of other countries.</a:t>
            </a:r>
            <a:endParaRPr kumimoji="0" lang="en-US" sz="1600" i="0" u="none" strike="noStrike" kern="1200" cap="none" spc="0" normalizeH="0" baseline="3000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31">
            <a:extLst>
              <a:ext uri="{FF2B5EF4-FFF2-40B4-BE49-F238E27FC236}">
                <a16:creationId xmlns:a16="http://schemas.microsoft.com/office/drawing/2014/main" id="{D7DCF381-5619-458F-898C-00D2A0472D15}"/>
              </a:ext>
            </a:extLst>
          </p:cNvPr>
          <p:cNvSpPr/>
          <p:nvPr/>
        </p:nvSpPr>
        <p:spPr>
          <a:xfrm>
            <a:off x="409903" y="1416459"/>
            <a:ext cx="11345798" cy="368657"/>
          </a:xfrm>
          <a:prstGeom prst="rect">
            <a:avLst/>
          </a:prstGeom>
          <a:solidFill>
            <a:schemeClr val="bg1"/>
          </a:solidFill>
          <a:ln w="25400" cap="flat" cmpd="sng" algn="ctr">
            <a:noFill/>
            <a:prstDash val="solid"/>
          </a:ln>
          <a:effectLst/>
        </p:spPr>
        <p:txBody>
          <a:bodyPr rtlCol="0" anchor="ctr"/>
          <a:lstStyle/>
          <a:p>
            <a:pPr algn="ctr"/>
            <a:r>
              <a:rPr lang="en-US" sz="1600" i="1"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VC Exchanges are used to facilitate the exchange of virtual currency for goods &amp; services, other currencies or assets, and fiat.</a:t>
            </a:r>
          </a:p>
        </p:txBody>
      </p:sp>
      <p:grpSp>
        <p:nvGrpSpPr>
          <p:cNvPr id="33" name="Group 32">
            <a:extLst>
              <a:ext uri="{FF2B5EF4-FFF2-40B4-BE49-F238E27FC236}">
                <a16:creationId xmlns:a16="http://schemas.microsoft.com/office/drawing/2014/main" id="{5F04F6C2-1DF6-4AE8-BBB8-31CA88D3048B}"/>
              </a:ext>
            </a:extLst>
          </p:cNvPr>
          <p:cNvGrpSpPr>
            <a:grpSpLocks noChangeAspect="1"/>
          </p:cNvGrpSpPr>
          <p:nvPr/>
        </p:nvGrpSpPr>
        <p:grpSpPr>
          <a:xfrm>
            <a:off x="7659977" y="2098897"/>
            <a:ext cx="675721" cy="758594"/>
            <a:chOff x="1804988" y="5734050"/>
            <a:chExt cx="1009650" cy="1133475"/>
          </a:xfrm>
          <a:solidFill>
            <a:schemeClr val="bg2">
              <a:lumMod val="10000"/>
            </a:schemeClr>
          </a:solidFill>
        </p:grpSpPr>
        <p:sp>
          <p:nvSpPr>
            <p:cNvPr id="34" name="Freeform 6983">
              <a:extLst>
                <a:ext uri="{FF2B5EF4-FFF2-40B4-BE49-F238E27FC236}">
                  <a16:creationId xmlns:a16="http://schemas.microsoft.com/office/drawing/2014/main" id="{A966666C-A875-4AB0-A7DC-F3BB2A5DE8BB}"/>
                </a:ext>
              </a:extLst>
            </p:cNvPr>
            <p:cNvSpPr>
              <a:spLocks/>
            </p:cNvSpPr>
            <p:nvPr/>
          </p:nvSpPr>
          <p:spPr bwMode="auto">
            <a:xfrm>
              <a:off x="1995488" y="5915025"/>
              <a:ext cx="676275" cy="733425"/>
            </a:xfrm>
            <a:custGeom>
              <a:avLst/>
              <a:gdLst>
                <a:gd name="T0" fmla="*/ 38 w 71"/>
                <a:gd name="T1" fmla="*/ 72 h 77"/>
                <a:gd name="T2" fmla="*/ 25 w 71"/>
                <a:gd name="T3" fmla="*/ 65 h 77"/>
                <a:gd name="T4" fmla="*/ 22 w 71"/>
                <a:gd name="T5" fmla="*/ 61 h 77"/>
                <a:gd name="T6" fmla="*/ 7 w 71"/>
                <a:gd name="T7" fmla="*/ 41 h 77"/>
                <a:gd name="T8" fmla="*/ 40 w 71"/>
                <a:gd name="T9" fmla="*/ 7 h 77"/>
                <a:gd name="T10" fmla="*/ 56 w 71"/>
                <a:gd name="T11" fmla="*/ 51 h 77"/>
                <a:gd name="T12" fmla="*/ 49 w 71"/>
                <a:gd name="T13" fmla="*/ 59 h 77"/>
                <a:gd name="T14" fmla="*/ 37 w 71"/>
                <a:gd name="T15" fmla="*/ 71 h 77"/>
                <a:gd name="T16" fmla="*/ 38 w 71"/>
                <a:gd name="T17" fmla="*/ 75 h 77"/>
                <a:gd name="T18" fmla="*/ 51 w 71"/>
                <a:gd name="T19" fmla="*/ 66 h 77"/>
                <a:gd name="T20" fmla="*/ 57 w 71"/>
                <a:gd name="T21" fmla="*/ 56 h 77"/>
                <a:gd name="T22" fmla="*/ 63 w 71"/>
                <a:gd name="T23" fmla="*/ 45 h 77"/>
                <a:gd name="T24" fmla="*/ 38 w 71"/>
                <a:gd name="T25" fmla="*/ 2 h 77"/>
                <a:gd name="T26" fmla="*/ 2 w 71"/>
                <a:gd name="T27" fmla="*/ 38 h 77"/>
                <a:gd name="T28" fmla="*/ 18 w 71"/>
                <a:gd name="T29" fmla="*/ 63 h 77"/>
                <a:gd name="T30" fmla="*/ 27 w 71"/>
                <a:gd name="T31" fmla="*/ 74 h 77"/>
                <a:gd name="T32" fmla="*/ 38 w 71"/>
                <a:gd name="T33" fmla="*/ 75 h 77"/>
                <a:gd name="T34" fmla="*/ 38 w 71"/>
                <a:gd name="T35" fmla="*/ 7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77">
                  <a:moveTo>
                    <a:pt x="38" y="72"/>
                  </a:moveTo>
                  <a:cubicBezTo>
                    <a:pt x="32" y="72"/>
                    <a:pt x="27" y="71"/>
                    <a:pt x="25" y="65"/>
                  </a:cubicBezTo>
                  <a:cubicBezTo>
                    <a:pt x="24" y="63"/>
                    <a:pt x="23" y="62"/>
                    <a:pt x="22" y="61"/>
                  </a:cubicBezTo>
                  <a:cubicBezTo>
                    <a:pt x="15" y="55"/>
                    <a:pt x="9" y="50"/>
                    <a:pt x="7" y="41"/>
                  </a:cubicBezTo>
                  <a:cubicBezTo>
                    <a:pt x="0" y="19"/>
                    <a:pt x="19" y="4"/>
                    <a:pt x="40" y="7"/>
                  </a:cubicBezTo>
                  <a:cubicBezTo>
                    <a:pt x="61" y="9"/>
                    <a:pt x="66" y="37"/>
                    <a:pt x="56" y="51"/>
                  </a:cubicBezTo>
                  <a:cubicBezTo>
                    <a:pt x="54" y="54"/>
                    <a:pt x="51" y="56"/>
                    <a:pt x="49" y="59"/>
                  </a:cubicBezTo>
                  <a:cubicBezTo>
                    <a:pt x="45" y="67"/>
                    <a:pt x="47" y="70"/>
                    <a:pt x="37" y="71"/>
                  </a:cubicBezTo>
                  <a:cubicBezTo>
                    <a:pt x="35" y="72"/>
                    <a:pt x="35" y="75"/>
                    <a:pt x="38" y="75"/>
                  </a:cubicBezTo>
                  <a:cubicBezTo>
                    <a:pt x="46" y="74"/>
                    <a:pt x="48" y="74"/>
                    <a:pt x="51" y="66"/>
                  </a:cubicBezTo>
                  <a:cubicBezTo>
                    <a:pt x="53" y="62"/>
                    <a:pt x="54" y="60"/>
                    <a:pt x="57" y="56"/>
                  </a:cubicBezTo>
                  <a:cubicBezTo>
                    <a:pt x="60" y="53"/>
                    <a:pt x="62" y="49"/>
                    <a:pt x="63" y="45"/>
                  </a:cubicBezTo>
                  <a:cubicBezTo>
                    <a:pt x="71" y="26"/>
                    <a:pt x="58" y="5"/>
                    <a:pt x="38" y="2"/>
                  </a:cubicBezTo>
                  <a:cubicBezTo>
                    <a:pt x="15" y="0"/>
                    <a:pt x="0" y="17"/>
                    <a:pt x="2" y="38"/>
                  </a:cubicBezTo>
                  <a:cubicBezTo>
                    <a:pt x="3" y="49"/>
                    <a:pt x="10" y="56"/>
                    <a:pt x="18" y="63"/>
                  </a:cubicBezTo>
                  <a:cubicBezTo>
                    <a:pt x="22" y="66"/>
                    <a:pt x="22" y="71"/>
                    <a:pt x="27" y="74"/>
                  </a:cubicBezTo>
                  <a:cubicBezTo>
                    <a:pt x="30" y="77"/>
                    <a:pt x="35" y="76"/>
                    <a:pt x="38" y="75"/>
                  </a:cubicBezTo>
                  <a:cubicBezTo>
                    <a:pt x="39" y="74"/>
                    <a:pt x="39" y="72"/>
                    <a:pt x="38" y="7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6984">
              <a:extLst>
                <a:ext uri="{FF2B5EF4-FFF2-40B4-BE49-F238E27FC236}">
                  <a16:creationId xmlns:a16="http://schemas.microsoft.com/office/drawing/2014/main" id="{F27FDEDE-BF7F-48A0-A6DE-CA11BA2276F7}"/>
                </a:ext>
              </a:extLst>
            </p:cNvPr>
            <p:cNvSpPr>
              <a:spLocks/>
            </p:cNvSpPr>
            <p:nvPr/>
          </p:nvSpPr>
          <p:spPr bwMode="auto">
            <a:xfrm>
              <a:off x="2157413" y="6172200"/>
              <a:ext cx="304800" cy="133350"/>
            </a:xfrm>
            <a:custGeom>
              <a:avLst/>
              <a:gdLst>
                <a:gd name="T0" fmla="*/ 1 w 32"/>
                <a:gd name="T1" fmla="*/ 9 h 14"/>
                <a:gd name="T2" fmla="*/ 9 w 32"/>
                <a:gd name="T3" fmla="*/ 14 h 14"/>
                <a:gd name="T4" fmla="*/ 13 w 32"/>
                <a:gd name="T5" fmla="*/ 4 h 14"/>
                <a:gd name="T6" fmla="*/ 10 w 32"/>
                <a:gd name="T7" fmla="*/ 4 h 14"/>
                <a:gd name="T8" fmla="*/ 16 w 32"/>
                <a:gd name="T9" fmla="*/ 11 h 14"/>
                <a:gd name="T10" fmla="*/ 22 w 32"/>
                <a:gd name="T11" fmla="*/ 2 h 14"/>
                <a:gd name="T12" fmla="*/ 19 w 32"/>
                <a:gd name="T13" fmla="*/ 3 h 14"/>
                <a:gd name="T14" fmla="*/ 22 w 32"/>
                <a:gd name="T15" fmla="*/ 11 h 14"/>
                <a:gd name="T16" fmla="*/ 25 w 32"/>
                <a:gd name="T17" fmla="*/ 11 h 14"/>
                <a:gd name="T18" fmla="*/ 31 w 32"/>
                <a:gd name="T19" fmla="*/ 4 h 14"/>
                <a:gd name="T20" fmla="*/ 28 w 32"/>
                <a:gd name="T21" fmla="*/ 3 h 14"/>
                <a:gd name="T22" fmla="*/ 23 w 32"/>
                <a:gd name="T23" fmla="*/ 9 h 14"/>
                <a:gd name="T24" fmla="*/ 26 w 32"/>
                <a:gd name="T25" fmla="*/ 9 h 14"/>
                <a:gd name="T26" fmla="*/ 22 w 32"/>
                <a:gd name="T27" fmla="*/ 1 h 14"/>
                <a:gd name="T28" fmla="*/ 18 w 32"/>
                <a:gd name="T29" fmla="*/ 1 h 14"/>
                <a:gd name="T30" fmla="*/ 16 w 32"/>
                <a:gd name="T31" fmla="*/ 7 h 14"/>
                <a:gd name="T32" fmla="*/ 13 w 32"/>
                <a:gd name="T33" fmla="*/ 2 h 14"/>
                <a:gd name="T34" fmla="*/ 10 w 32"/>
                <a:gd name="T35" fmla="*/ 2 h 14"/>
                <a:gd name="T36" fmla="*/ 9 w 32"/>
                <a:gd name="T37" fmla="*/ 7 h 14"/>
                <a:gd name="T38" fmla="*/ 8 w 32"/>
                <a:gd name="T39" fmla="*/ 11 h 14"/>
                <a:gd name="T40" fmla="*/ 4 w 32"/>
                <a:gd name="T41" fmla="*/ 8 h 14"/>
                <a:gd name="T42" fmla="*/ 1 w 32"/>
                <a:gd name="T43"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14">
                  <a:moveTo>
                    <a:pt x="1" y="9"/>
                  </a:moveTo>
                  <a:cubicBezTo>
                    <a:pt x="2" y="12"/>
                    <a:pt x="6" y="14"/>
                    <a:pt x="9" y="14"/>
                  </a:cubicBezTo>
                  <a:cubicBezTo>
                    <a:pt x="13" y="13"/>
                    <a:pt x="12" y="7"/>
                    <a:pt x="13" y="4"/>
                  </a:cubicBezTo>
                  <a:cubicBezTo>
                    <a:pt x="12" y="4"/>
                    <a:pt x="11" y="4"/>
                    <a:pt x="10" y="4"/>
                  </a:cubicBezTo>
                  <a:cubicBezTo>
                    <a:pt x="12" y="7"/>
                    <a:pt x="12" y="12"/>
                    <a:pt x="16" y="11"/>
                  </a:cubicBezTo>
                  <a:cubicBezTo>
                    <a:pt x="19" y="11"/>
                    <a:pt x="21" y="5"/>
                    <a:pt x="22" y="2"/>
                  </a:cubicBezTo>
                  <a:cubicBezTo>
                    <a:pt x="21" y="3"/>
                    <a:pt x="20" y="3"/>
                    <a:pt x="19" y="3"/>
                  </a:cubicBezTo>
                  <a:cubicBezTo>
                    <a:pt x="21" y="5"/>
                    <a:pt x="21" y="8"/>
                    <a:pt x="22" y="11"/>
                  </a:cubicBezTo>
                  <a:cubicBezTo>
                    <a:pt x="23" y="12"/>
                    <a:pt x="24" y="12"/>
                    <a:pt x="25" y="11"/>
                  </a:cubicBezTo>
                  <a:cubicBezTo>
                    <a:pt x="28" y="9"/>
                    <a:pt x="30" y="8"/>
                    <a:pt x="31" y="4"/>
                  </a:cubicBezTo>
                  <a:cubicBezTo>
                    <a:pt x="32" y="2"/>
                    <a:pt x="29" y="1"/>
                    <a:pt x="28" y="3"/>
                  </a:cubicBezTo>
                  <a:cubicBezTo>
                    <a:pt x="27" y="6"/>
                    <a:pt x="25" y="7"/>
                    <a:pt x="23" y="9"/>
                  </a:cubicBezTo>
                  <a:cubicBezTo>
                    <a:pt x="24" y="9"/>
                    <a:pt x="25" y="9"/>
                    <a:pt x="26" y="9"/>
                  </a:cubicBezTo>
                  <a:cubicBezTo>
                    <a:pt x="24" y="6"/>
                    <a:pt x="24" y="3"/>
                    <a:pt x="22" y="1"/>
                  </a:cubicBezTo>
                  <a:cubicBezTo>
                    <a:pt x="21" y="0"/>
                    <a:pt x="19" y="0"/>
                    <a:pt x="18" y="1"/>
                  </a:cubicBezTo>
                  <a:cubicBezTo>
                    <a:pt x="18" y="3"/>
                    <a:pt x="17" y="5"/>
                    <a:pt x="16" y="7"/>
                  </a:cubicBezTo>
                  <a:cubicBezTo>
                    <a:pt x="16" y="7"/>
                    <a:pt x="13" y="3"/>
                    <a:pt x="13" y="2"/>
                  </a:cubicBezTo>
                  <a:cubicBezTo>
                    <a:pt x="12" y="1"/>
                    <a:pt x="11" y="1"/>
                    <a:pt x="10" y="2"/>
                  </a:cubicBezTo>
                  <a:cubicBezTo>
                    <a:pt x="9" y="4"/>
                    <a:pt x="9" y="5"/>
                    <a:pt x="9" y="7"/>
                  </a:cubicBezTo>
                  <a:cubicBezTo>
                    <a:pt x="8" y="8"/>
                    <a:pt x="8" y="9"/>
                    <a:pt x="8" y="11"/>
                  </a:cubicBezTo>
                  <a:cubicBezTo>
                    <a:pt x="8" y="11"/>
                    <a:pt x="4" y="8"/>
                    <a:pt x="4" y="8"/>
                  </a:cubicBezTo>
                  <a:cubicBezTo>
                    <a:pt x="3" y="6"/>
                    <a:pt x="0" y="7"/>
                    <a:pt x="1" y="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6985">
              <a:extLst>
                <a:ext uri="{FF2B5EF4-FFF2-40B4-BE49-F238E27FC236}">
                  <a16:creationId xmlns:a16="http://schemas.microsoft.com/office/drawing/2014/main" id="{B50EBC24-DC22-4873-B39F-02D7D2C88222}"/>
                </a:ext>
              </a:extLst>
            </p:cNvPr>
            <p:cNvSpPr>
              <a:spLocks/>
            </p:cNvSpPr>
            <p:nvPr/>
          </p:nvSpPr>
          <p:spPr bwMode="auto">
            <a:xfrm>
              <a:off x="2195513" y="6505575"/>
              <a:ext cx="333375" cy="361950"/>
            </a:xfrm>
            <a:custGeom>
              <a:avLst/>
              <a:gdLst>
                <a:gd name="T0" fmla="*/ 2 w 35"/>
                <a:gd name="T1" fmla="*/ 5 h 38"/>
                <a:gd name="T2" fmla="*/ 2 w 35"/>
                <a:gd name="T3" fmla="*/ 25 h 38"/>
                <a:gd name="T4" fmla="*/ 14 w 35"/>
                <a:gd name="T5" fmla="*/ 37 h 38"/>
                <a:gd name="T6" fmla="*/ 31 w 35"/>
                <a:gd name="T7" fmla="*/ 30 h 38"/>
                <a:gd name="T8" fmla="*/ 31 w 35"/>
                <a:gd name="T9" fmla="*/ 2 h 38"/>
                <a:gd name="T10" fmla="*/ 28 w 35"/>
                <a:gd name="T11" fmla="*/ 2 h 38"/>
                <a:gd name="T12" fmla="*/ 29 w 35"/>
                <a:gd name="T13" fmla="*/ 23 h 38"/>
                <a:gd name="T14" fmla="*/ 14 w 35"/>
                <a:gd name="T15" fmla="*/ 33 h 38"/>
                <a:gd name="T16" fmla="*/ 5 w 35"/>
                <a:gd name="T17" fmla="*/ 20 h 38"/>
                <a:gd name="T18" fmla="*/ 4 w 35"/>
                <a:gd name="T19" fmla="*/ 5 h 38"/>
                <a:gd name="T20" fmla="*/ 2 w 35"/>
                <a:gd name="T21" fmla="*/ 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8">
                  <a:moveTo>
                    <a:pt x="2" y="5"/>
                  </a:moveTo>
                  <a:cubicBezTo>
                    <a:pt x="0" y="11"/>
                    <a:pt x="1" y="19"/>
                    <a:pt x="2" y="25"/>
                  </a:cubicBezTo>
                  <a:cubicBezTo>
                    <a:pt x="4" y="32"/>
                    <a:pt x="7" y="35"/>
                    <a:pt x="14" y="37"/>
                  </a:cubicBezTo>
                  <a:cubicBezTo>
                    <a:pt x="20" y="38"/>
                    <a:pt x="28" y="36"/>
                    <a:pt x="31" y="30"/>
                  </a:cubicBezTo>
                  <a:cubicBezTo>
                    <a:pt x="35" y="22"/>
                    <a:pt x="32" y="10"/>
                    <a:pt x="31" y="2"/>
                  </a:cubicBezTo>
                  <a:cubicBezTo>
                    <a:pt x="30" y="0"/>
                    <a:pt x="28" y="0"/>
                    <a:pt x="28" y="2"/>
                  </a:cubicBezTo>
                  <a:cubicBezTo>
                    <a:pt x="28" y="9"/>
                    <a:pt x="30" y="16"/>
                    <a:pt x="29" y="23"/>
                  </a:cubicBezTo>
                  <a:cubicBezTo>
                    <a:pt x="29" y="31"/>
                    <a:pt x="22" y="34"/>
                    <a:pt x="14" y="33"/>
                  </a:cubicBezTo>
                  <a:cubicBezTo>
                    <a:pt x="7" y="32"/>
                    <a:pt x="6" y="26"/>
                    <a:pt x="5" y="20"/>
                  </a:cubicBezTo>
                  <a:cubicBezTo>
                    <a:pt x="4" y="15"/>
                    <a:pt x="4" y="10"/>
                    <a:pt x="4" y="5"/>
                  </a:cubicBezTo>
                  <a:cubicBezTo>
                    <a:pt x="4" y="4"/>
                    <a:pt x="2" y="4"/>
                    <a:pt x="2" y="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6986">
              <a:extLst>
                <a:ext uri="{FF2B5EF4-FFF2-40B4-BE49-F238E27FC236}">
                  <a16:creationId xmlns:a16="http://schemas.microsoft.com/office/drawing/2014/main" id="{A609C596-B11E-4AE0-8186-561750E8B04B}"/>
                </a:ext>
              </a:extLst>
            </p:cNvPr>
            <p:cNvSpPr>
              <a:spLocks/>
            </p:cNvSpPr>
            <p:nvPr/>
          </p:nvSpPr>
          <p:spPr bwMode="auto">
            <a:xfrm>
              <a:off x="2214563" y="6696075"/>
              <a:ext cx="285750" cy="104775"/>
            </a:xfrm>
            <a:custGeom>
              <a:avLst/>
              <a:gdLst>
                <a:gd name="T0" fmla="*/ 1 w 30"/>
                <a:gd name="T1" fmla="*/ 7 h 11"/>
                <a:gd name="T2" fmla="*/ 14 w 30"/>
                <a:gd name="T3" fmla="*/ 11 h 11"/>
                <a:gd name="T4" fmla="*/ 29 w 30"/>
                <a:gd name="T5" fmla="*/ 4 h 11"/>
                <a:gd name="T6" fmla="*/ 26 w 30"/>
                <a:gd name="T7" fmla="*/ 1 h 11"/>
                <a:gd name="T8" fmla="*/ 15 w 30"/>
                <a:gd name="T9" fmla="*/ 7 h 11"/>
                <a:gd name="T10" fmla="*/ 2 w 30"/>
                <a:gd name="T11" fmla="*/ 5 h 11"/>
                <a:gd name="T12" fmla="*/ 1 w 30"/>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1" y="7"/>
                  </a:moveTo>
                  <a:cubicBezTo>
                    <a:pt x="4" y="10"/>
                    <a:pt x="10" y="11"/>
                    <a:pt x="14" y="11"/>
                  </a:cubicBezTo>
                  <a:cubicBezTo>
                    <a:pt x="20" y="10"/>
                    <a:pt x="25" y="8"/>
                    <a:pt x="29" y="4"/>
                  </a:cubicBezTo>
                  <a:cubicBezTo>
                    <a:pt x="30" y="2"/>
                    <a:pt x="27" y="0"/>
                    <a:pt x="26" y="1"/>
                  </a:cubicBezTo>
                  <a:cubicBezTo>
                    <a:pt x="23" y="4"/>
                    <a:pt x="19" y="6"/>
                    <a:pt x="15" y="7"/>
                  </a:cubicBezTo>
                  <a:cubicBezTo>
                    <a:pt x="10" y="8"/>
                    <a:pt x="6" y="5"/>
                    <a:pt x="2" y="5"/>
                  </a:cubicBezTo>
                  <a:cubicBezTo>
                    <a:pt x="1" y="5"/>
                    <a:pt x="0" y="6"/>
                    <a:pt x="1"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6987">
              <a:extLst>
                <a:ext uri="{FF2B5EF4-FFF2-40B4-BE49-F238E27FC236}">
                  <a16:creationId xmlns:a16="http://schemas.microsoft.com/office/drawing/2014/main" id="{B836EE66-5107-49B4-B9B1-67519AD33A13}"/>
                </a:ext>
              </a:extLst>
            </p:cNvPr>
            <p:cNvSpPr>
              <a:spLocks/>
            </p:cNvSpPr>
            <p:nvPr/>
          </p:nvSpPr>
          <p:spPr bwMode="auto">
            <a:xfrm>
              <a:off x="2214563" y="6619875"/>
              <a:ext cx="285750" cy="104775"/>
            </a:xfrm>
            <a:custGeom>
              <a:avLst/>
              <a:gdLst>
                <a:gd name="T0" fmla="*/ 1 w 30"/>
                <a:gd name="T1" fmla="*/ 7 h 11"/>
                <a:gd name="T2" fmla="*/ 14 w 30"/>
                <a:gd name="T3" fmla="*/ 11 h 11"/>
                <a:gd name="T4" fmla="*/ 29 w 30"/>
                <a:gd name="T5" fmla="*/ 4 h 11"/>
                <a:gd name="T6" fmla="*/ 26 w 30"/>
                <a:gd name="T7" fmla="*/ 1 h 11"/>
                <a:gd name="T8" fmla="*/ 15 w 30"/>
                <a:gd name="T9" fmla="*/ 7 h 11"/>
                <a:gd name="T10" fmla="*/ 2 w 30"/>
                <a:gd name="T11" fmla="*/ 5 h 11"/>
                <a:gd name="T12" fmla="*/ 1 w 30"/>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1" y="7"/>
                  </a:moveTo>
                  <a:cubicBezTo>
                    <a:pt x="4" y="10"/>
                    <a:pt x="10" y="11"/>
                    <a:pt x="14" y="11"/>
                  </a:cubicBezTo>
                  <a:cubicBezTo>
                    <a:pt x="20" y="11"/>
                    <a:pt x="25" y="8"/>
                    <a:pt x="29" y="4"/>
                  </a:cubicBezTo>
                  <a:cubicBezTo>
                    <a:pt x="30" y="2"/>
                    <a:pt x="27" y="0"/>
                    <a:pt x="26" y="1"/>
                  </a:cubicBezTo>
                  <a:cubicBezTo>
                    <a:pt x="23" y="5"/>
                    <a:pt x="19" y="7"/>
                    <a:pt x="15" y="7"/>
                  </a:cubicBezTo>
                  <a:cubicBezTo>
                    <a:pt x="10" y="8"/>
                    <a:pt x="6" y="5"/>
                    <a:pt x="2" y="5"/>
                  </a:cubicBezTo>
                  <a:cubicBezTo>
                    <a:pt x="1" y="5"/>
                    <a:pt x="0" y="6"/>
                    <a:pt x="1"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6988">
              <a:extLst>
                <a:ext uri="{FF2B5EF4-FFF2-40B4-BE49-F238E27FC236}">
                  <a16:creationId xmlns:a16="http://schemas.microsoft.com/office/drawing/2014/main" id="{949ECC84-9EDF-49CE-B2DF-3117F609684C}"/>
                </a:ext>
              </a:extLst>
            </p:cNvPr>
            <p:cNvSpPr>
              <a:spLocks/>
            </p:cNvSpPr>
            <p:nvPr/>
          </p:nvSpPr>
          <p:spPr bwMode="auto">
            <a:xfrm>
              <a:off x="2157413" y="6229350"/>
              <a:ext cx="161925" cy="333375"/>
            </a:xfrm>
            <a:custGeom>
              <a:avLst/>
              <a:gdLst>
                <a:gd name="T0" fmla="*/ 1 w 17"/>
                <a:gd name="T1" fmla="*/ 3 h 35"/>
                <a:gd name="T2" fmla="*/ 14 w 17"/>
                <a:gd name="T3" fmla="*/ 33 h 35"/>
                <a:gd name="T4" fmla="*/ 17 w 17"/>
                <a:gd name="T5" fmla="*/ 32 h 35"/>
                <a:gd name="T6" fmla="*/ 3 w 17"/>
                <a:gd name="T7" fmla="*/ 1 h 35"/>
                <a:gd name="T8" fmla="*/ 1 w 17"/>
                <a:gd name="T9" fmla="*/ 3 h 35"/>
              </a:gdLst>
              <a:ahLst/>
              <a:cxnLst>
                <a:cxn ang="0">
                  <a:pos x="T0" y="T1"/>
                </a:cxn>
                <a:cxn ang="0">
                  <a:pos x="T2" y="T3"/>
                </a:cxn>
                <a:cxn ang="0">
                  <a:pos x="T4" y="T5"/>
                </a:cxn>
                <a:cxn ang="0">
                  <a:pos x="T6" y="T7"/>
                </a:cxn>
                <a:cxn ang="0">
                  <a:pos x="T8" y="T9"/>
                </a:cxn>
              </a:cxnLst>
              <a:rect l="0" t="0" r="r" b="b"/>
              <a:pathLst>
                <a:path w="17" h="35">
                  <a:moveTo>
                    <a:pt x="1" y="3"/>
                  </a:moveTo>
                  <a:cubicBezTo>
                    <a:pt x="7" y="12"/>
                    <a:pt x="10" y="23"/>
                    <a:pt x="14" y="33"/>
                  </a:cubicBezTo>
                  <a:cubicBezTo>
                    <a:pt x="15" y="35"/>
                    <a:pt x="17" y="34"/>
                    <a:pt x="17" y="32"/>
                  </a:cubicBezTo>
                  <a:cubicBezTo>
                    <a:pt x="13" y="22"/>
                    <a:pt x="10" y="10"/>
                    <a:pt x="3" y="1"/>
                  </a:cubicBezTo>
                  <a:cubicBezTo>
                    <a:pt x="2" y="0"/>
                    <a:pt x="0" y="2"/>
                    <a:pt x="1"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6989">
              <a:extLst>
                <a:ext uri="{FF2B5EF4-FFF2-40B4-BE49-F238E27FC236}">
                  <a16:creationId xmlns:a16="http://schemas.microsoft.com/office/drawing/2014/main" id="{EE2F97E1-1A96-45C8-ACA4-0187919EE34B}"/>
                </a:ext>
              </a:extLst>
            </p:cNvPr>
            <p:cNvSpPr>
              <a:spLocks/>
            </p:cNvSpPr>
            <p:nvPr/>
          </p:nvSpPr>
          <p:spPr bwMode="auto">
            <a:xfrm>
              <a:off x="2357438" y="6191250"/>
              <a:ext cx="104775" cy="361950"/>
            </a:xfrm>
            <a:custGeom>
              <a:avLst/>
              <a:gdLst>
                <a:gd name="T0" fmla="*/ 8 w 11"/>
                <a:gd name="T1" fmla="*/ 1 h 38"/>
                <a:gd name="T2" fmla="*/ 0 w 11"/>
                <a:gd name="T3" fmla="*/ 36 h 38"/>
                <a:gd name="T4" fmla="*/ 3 w 11"/>
                <a:gd name="T5" fmla="*/ 37 h 38"/>
                <a:gd name="T6" fmla="*/ 11 w 11"/>
                <a:gd name="T7" fmla="*/ 2 h 38"/>
                <a:gd name="T8" fmla="*/ 8 w 11"/>
                <a:gd name="T9" fmla="*/ 1 h 38"/>
              </a:gdLst>
              <a:ahLst/>
              <a:cxnLst>
                <a:cxn ang="0">
                  <a:pos x="T0" y="T1"/>
                </a:cxn>
                <a:cxn ang="0">
                  <a:pos x="T2" y="T3"/>
                </a:cxn>
                <a:cxn ang="0">
                  <a:pos x="T4" y="T5"/>
                </a:cxn>
                <a:cxn ang="0">
                  <a:pos x="T6" y="T7"/>
                </a:cxn>
                <a:cxn ang="0">
                  <a:pos x="T8" y="T9"/>
                </a:cxn>
              </a:cxnLst>
              <a:rect l="0" t="0" r="r" b="b"/>
              <a:pathLst>
                <a:path w="11" h="38">
                  <a:moveTo>
                    <a:pt x="8" y="1"/>
                  </a:moveTo>
                  <a:cubicBezTo>
                    <a:pt x="5" y="12"/>
                    <a:pt x="1" y="24"/>
                    <a:pt x="0" y="36"/>
                  </a:cubicBezTo>
                  <a:cubicBezTo>
                    <a:pt x="0" y="38"/>
                    <a:pt x="2" y="38"/>
                    <a:pt x="3" y="37"/>
                  </a:cubicBezTo>
                  <a:cubicBezTo>
                    <a:pt x="6" y="25"/>
                    <a:pt x="9" y="13"/>
                    <a:pt x="11" y="2"/>
                  </a:cubicBezTo>
                  <a:cubicBezTo>
                    <a:pt x="11" y="0"/>
                    <a:pt x="9" y="0"/>
                    <a:pt x="8"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6990">
              <a:extLst>
                <a:ext uri="{FF2B5EF4-FFF2-40B4-BE49-F238E27FC236}">
                  <a16:creationId xmlns:a16="http://schemas.microsoft.com/office/drawing/2014/main" id="{53A6A33A-F592-4D7A-9C63-0341DD0314A3}"/>
                </a:ext>
              </a:extLst>
            </p:cNvPr>
            <p:cNvSpPr>
              <a:spLocks/>
            </p:cNvSpPr>
            <p:nvPr/>
          </p:nvSpPr>
          <p:spPr bwMode="auto">
            <a:xfrm>
              <a:off x="2233613" y="5734050"/>
              <a:ext cx="57150" cy="133350"/>
            </a:xfrm>
            <a:custGeom>
              <a:avLst/>
              <a:gdLst>
                <a:gd name="T0" fmla="*/ 6 w 6"/>
                <a:gd name="T1" fmla="*/ 12 h 14"/>
                <a:gd name="T2" fmla="*/ 4 w 6"/>
                <a:gd name="T3" fmla="*/ 2 h 14"/>
                <a:gd name="T4" fmla="*/ 1 w 6"/>
                <a:gd name="T5" fmla="*/ 3 h 14"/>
                <a:gd name="T6" fmla="*/ 2 w 6"/>
                <a:gd name="T7" fmla="*/ 13 h 14"/>
                <a:gd name="T8" fmla="*/ 6 w 6"/>
                <a:gd name="T9" fmla="*/ 12 h 14"/>
              </a:gdLst>
              <a:ahLst/>
              <a:cxnLst>
                <a:cxn ang="0">
                  <a:pos x="T0" y="T1"/>
                </a:cxn>
                <a:cxn ang="0">
                  <a:pos x="T2" y="T3"/>
                </a:cxn>
                <a:cxn ang="0">
                  <a:pos x="T4" y="T5"/>
                </a:cxn>
                <a:cxn ang="0">
                  <a:pos x="T6" y="T7"/>
                </a:cxn>
                <a:cxn ang="0">
                  <a:pos x="T8" y="T9"/>
                </a:cxn>
              </a:cxnLst>
              <a:rect l="0" t="0" r="r" b="b"/>
              <a:pathLst>
                <a:path w="6" h="14">
                  <a:moveTo>
                    <a:pt x="6" y="12"/>
                  </a:moveTo>
                  <a:cubicBezTo>
                    <a:pt x="6" y="9"/>
                    <a:pt x="5" y="5"/>
                    <a:pt x="4" y="2"/>
                  </a:cubicBezTo>
                  <a:cubicBezTo>
                    <a:pt x="4" y="0"/>
                    <a:pt x="0" y="1"/>
                    <a:pt x="1" y="3"/>
                  </a:cubicBezTo>
                  <a:cubicBezTo>
                    <a:pt x="1" y="6"/>
                    <a:pt x="2" y="9"/>
                    <a:pt x="2" y="13"/>
                  </a:cubicBezTo>
                  <a:cubicBezTo>
                    <a:pt x="3" y="14"/>
                    <a:pt x="5" y="14"/>
                    <a:pt x="6"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6991">
              <a:extLst>
                <a:ext uri="{FF2B5EF4-FFF2-40B4-BE49-F238E27FC236}">
                  <a16:creationId xmlns:a16="http://schemas.microsoft.com/office/drawing/2014/main" id="{6F05FB39-0706-464F-A848-EFE32468BAAD}"/>
                </a:ext>
              </a:extLst>
            </p:cNvPr>
            <p:cNvSpPr>
              <a:spLocks/>
            </p:cNvSpPr>
            <p:nvPr/>
          </p:nvSpPr>
          <p:spPr bwMode="auto">
            <a:xfrm>
              <a:off x="2452688" y="5781675"/>
              <a:ext cx="95250" cy="133350"/>
            </a:xfrm>
            <a:custGeom>
              <a:avLst/>
              <a:gdLst>
                <a:gd name="T0" fmla="*/ 3 w 10"/>
                <a:gd name="T1" fmla="*/ 13 h 14"/>
                <a:gd name="T2" fmla="*/ 6 w 10"/>
                <a:gd name="T3" fmla="*/ 8 h 14"/>
                <a:gd name="T4" fmla="*/ 9 w 10"/>
                <a:gd name="T5" fmla="*/ 3 h 14"/>
                <a:gd name="T6" fmla="*/ 6 w 10"/>
                <a:gd name="T7" fmla="*/ 1 h 14"/>
                <a:gd name="T8" fmla="*/ 4 w 10"/>
                <a:gd name="T9" fmla="*/ 6 h 14"/>
                <a:gd name="T10" fmla="*/ 1 w 10"/>
                <a:gd name="T11" fmla="*/ 11 h 14"/>
                <a:gd name="T12" fmla="*/ 3 w 10"/>
                <a:gd name="T13" fmla="*/ 13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3" y="13"/>
                  </a:moveTo>
                  <a:cubicBezTo>
                    <a:pt x="5" y="12"/>
                    <a:pt x="6" y="10"/>
                    <a:pt x="6" y="8"/>
                  </a:cubicBezTo>
                  <a:cubicBezTo>
                    <a:pt x="7" y="7"/>
                    <a:pt x="8" y="5"/>
                    <a:pt x="9" y="3"/>
                  </a:cubicBezTo>
                  <a:cubicBezTo>
                    <a:pt x="10" y="2"/>
                    <a:pt x="8" y="0"/>
                    <a:pt x="6" y="1"/>
                  </a:cubicBezTo>
                  <a:cubicBezTo>
                    <a:pt x="5" y="3"/>
                    <a:pt x="4" y="5"/>
                    <a:pt x="4" y="6"/>
                  </a:cubicBezTo>
                  <a:cubicBezTo>
                    <a:pt x="3" y="8"/>
                    <a:pt x="2" y="10"/>
                    <a:pt x="1" y="11"/>
                  </a:cubicBezTo>
                  <a:cubicBezTo>
                    <a:pt x="0" y="13"/>
                    <a:pt x="2" y="14"/>
                    <a:pt x="3" y="1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6992">
              <a:extLst>
                <a:ext uri="{FF2B5EF4-FFF2-40B4-BE49-F238E27FC236}">
                  <a16:creationId xmlns:a16="http://schemas.microsoft.com/office/drawing/2014/main" id="{DA3F1EA5-13C6-4B94-9A6B-241A96DABC19}"/>
                </a:ext>
              </a:extLst>
            </p:cNvPr>
            <p:cNvSpPr>
              <a:spLocks/>
            </p:cNvSpPr>
            <p:nvPr/>
          </p:nvSpPr>
          <p:spPr bwMode="auto">
            <a:xfrm>
              <a:off x="2614613" y="5943600"/>
              <a:ext cx="133350" cy="114300"/>
            </a:xfrm>
            <a:custGeom>
              <a:avLst/>
              <a:gdLst>
                <a:gd name="T0" fmla="*/ 4 w 14"/>
                <a:gd name="T1" fmla="*/ 10 h 12"/>
                <a:gd name="T2" fmla="*/ 12 w 14"/>
                <a:gd name="T3" fmla="*/ 4 h 12"/>
                <a:gd name="T4" fmla="*/ 11 w 14"/>
                <a:gd name="T5" fmla="*/ 1 h 12"/>
                <a:gd name="T6" fmla="*/ 2 w 14"/>
                <a:gd name="T7" fmla="*/ 7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7" y="8"/>
                    <a:pt x="9" y="5"/>
                    <a:pt x="12" y="4"/>
                  </a:cubicBezTo>
                  <a:cubicBezTo>
                    <a:pt x="14" y="3"/>
                    <a:pt x="13" y="0"/>
                    <a:pt x="11" y="1"/>
                  </a:cubicBezTo>
                  <a:cubicBezTo>
                    <a:pt x="7" y="2"/>
                    <a:pt x="5" y="5"/>
                    <a:pt x="2" y="7"/>
                  </a:cubicBezTo>
                  <a:cubicBezTo>
                    <a:pt x="0" y="9"/>
                    <a:pt x="3" y="12"/>
                    <a:pt x="4"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6993">
              <a:extLst>
                <a:ext uri="{FF2B5EF4-FFF2-40B4-BE49-F238E27FC236}">
                  <a16:creationId xmlns:a16="http://schemas.microsoft.com/office/drawing/2014/main" id="{40A21DDC-5140-4F3E-8205-504A4435CDFC}"/>
                </a:ext>
              </a:extLst>
            </p:cNvPr>
            <p:cNvSpPr>
              <a:spLocks/>
            </p:cNvSpPr>
            <p:nvPr/>
          </p:nvSpPr>
          <p:spPr bwMode="auto">
            <a:xfrm>
              <a:off x="2681288" y="6238875"/>
              <a:ext cx="133350" cy="57150"/>
            </a:xfrm>
            <a:custGeom>
              <a:avLst/>
              <a:gdLst>
                <a:gd name="T0" fmla="*/ 2 w 14"/>
                <a:gd name="T1" fmla="*/ 4 h 6"/>
                <a:gd name="T2" fmla="*/ 11 w 14"/>
                <a:gd name="T3" fmla="*/ 6 h 6"/>
                <a:gd name="T4" fmla="*/ 12 w 14"/>
                <a:gd name="T5" fmla="*/ 3 h 6"/>
                <a:gd name="T6" fmla="*/ 4 w 14"/>
                <a:gd name="T7" fmla="*/ 0 h 6"/>
                <a:gd name="T8" fmla="*/ 2 w 14"/>
                <a:gd name="T9" fmla="*/ 4 h 6"/>
              </a:gdLst>
              <a:ahLst/>
              <a:cxnLst>
                <a:cxn ang="0">
                  <a:pos x="T0" y="T1"/>
                </a:cxn>
                <a:cxn ang="0">
                  <a:pos x="T2" y="T3"/>
                </a:cxn>
                <a:cxn ang="0">
                  <a:pos x="T4" y="T5"/>
                </a:cxn>
                <a:cxn ang="0">
                  <a:pos x="T6" y="T7"/>
                </a:cxn>
                <a:cxn ang="0">
                  <a:pos x="T8" y="T9"/>
                </a:cxn>
              </a:cxnLst>
              <a:rect l="0" t="0" r="r" b="b"/>
              <a:pathLst>
                <a:path w="14" h="6">
                  <a:moveTo>
                    <a:pt x="2" y="4"/>
                  </a:moveTo>
                  <a:cubicBezTo>
                    <a:pt x="5" y="4"/>
                    <a:pt x="8" y="6"/>
                    <a:pt x="11" y="6"/>
                  </a:cubicBezTo>
                  <a:cubicBezTo>
                    <a:pt x="13" y="6"/>
                    <a:pt x="14" y="3"/>
                    <a:pt x="12" y="3"/>
                  </a:cubicBezTo>
                  <a:cubicBezTo>
                    <a:pt x="9" y="2"/>
                    <a:pt x="6" y="1"/>
                    <a:pt x="4" y="0"/>
                  </a:cubicBezTo>
                  <a:cubicBezTo>
                    <a:pt x="1" y="0"/>
                    <a:pt x="0" y="3"/>
                    <a:pt x="2" y="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6994">
              <a:extLst>
                <a:ext uri="{FF2B5EF4-FFF2-40B4-BE49-F238E27FC236}">
                  <a16:creationId xmlns:a16="http://schemas.microsoft.com/office/drawing/2014/main" id="{6DE49B94-692A-48CD-A182-2F8E0FA5EB88}"/>
                </a:ext>
              </a:extLst>
            </p:cNvPr>
            <p:cNvSpPr>
              <a:spLocks/>
            </p:cNvSpPr>
            <p:nvPr/>
          </p:nvSpPr>
          <p:spPr bwMode="auto">
            <a:xfrm>
              <a:off x="2595563" y="6457950"/>
              <a:ext cx="104775" cy="85725"/>
            </a:xfrm>
            <a:custGeom>
              <a:avLst/>
              <a:gdLst>
                <a:gd name="T0" fmla="*/ 1 w 11"/>
                <a:gd name="T1" fmla="*/ 3 h 9"/>
                <a:gd name="T2" fmla="*/ 4 w 11"/>
                <a:gd name="T3" fmla="*/ 6 h 9"/>
                <a:gd name="T4" fmla="*/ 7 w 11"/>
                <a:gd name="T5" fmla="*/ 8 h 9"/>
                <a:gd name="T6" fmla="*/ 9 w 11"/>
                <a:gd name="T7" fmla="*/ 5 h 9"/>
                <a:gd name="T8" fmla="*/ 6 w 11"/>
                <a:gd name="T9" fmla="*/ 3 h 9"/>
                <a:gd name="T10" fmla="*/ 3 w 11"/>
                <a:gd name="T11" fmla="*/ 0 h 9"/>
                <a:gd name="T12" fmla="*/ 1 w 11"/>
                <a:gd name="T13" fmla="*/ 1 h 9"/>
                <a:gd name="T14" fmla="*/ 1 w 11"/>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1" y="3"/>
                  </a:moveTo>
                  <a:cubicBezTo>
                    <a:pt x="2" y="4"/>
                    <a:pt x="3" y="5"/>
                    <a:pt x="4" y="6"/>
                  </a:cubicBezTo>
                  <a:cubicBezTo>
                    <a:pt x="5" y="7"/>
                    <a:pt x="6" y="7"/>
                    <a:pt x="7" y="8"/>
                  </a:cubicBezTo>
                  <a:cubicBezTo>
                    <a:pt x="9" y="9"/>
                    <a:pt x="11" y="6"/>
                    <a:pt x="9" y="5"/>
                  </a:cubicBezTo>
                  <a:cubicBezTo>
                    <a:pt x="8" y="4"/>
                    <a:pt x="7" y="3"/>
                    <a:pt x="6" y="3"/>
                  </a:cubicBezTo>
                  <a:cubicBezTo>
                    <a:pt x="5" y="2"/>
                    <a:pt x="4" y="1"/>
                    <a:pt x="3" y="0"/>
                  </a:cubicBezTo>
                  <a:cubicBezTo>
                    <a:pt x="2" y="0"/>
                    <a:pt x="1" y="0"/>
                    <a:pt x="1" y="1"/>
                  </a:cubicBezTo>
                  <a:cubicBezTo>
                    <a:pt x="0" y="2"/>
                    <a:pt x="0" y="3"/>
                    <a:pt x="1"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6995">
              <a:extLst>
                <a:ext uri="{FF2B5EF4-FFF2-40B4-BE49-F238E27FC236}">
                  <a16:creationId xmlns:a16="http://schemas.microsoft.com/office/drawing/2014/main" id="{93B23611-2DFA-41C9-B0DE-73BB934F6A1B}"/>
                </a:ext>
              </a:extLst>
            </p:cNvPr>
            <p:cNvSpPr>
              <a:spLocks/>
            </p:cNvSpPr>
            <p:nvPr/>
          </p:nvSpPr>
          <p:spPr bwMode="auto">
            <a:xfrm>
              <a:off x="1938338" y="5848350"/>
              <a:ext cx="104775" cy="123825"/>
            </a:xfrm>
            <a:custGeom>
              <a:avLst/>
              <a:gdLst>
                <a:gd name="T0" fmla="*/ 10 w 11"/>
                <a:gd name="T1" fmla="*/ 9 h 13"/>
                <a:gd name="T2" fmla="*/ 4 w 11"/>
                <a:gd name="T3" fmla="*/ 2 h 13"/>
                <a:gd name="T4" fmla="*/ 1 w 11"/>
                <a:gd name="T5" fmla="*/ 4 h 13"/>
                <a:gd name="T6" fmla="*/ 8 w 11"/>
                <a:gd name="T7" fmla="*/ 12 h 13"/>
                <a:gd name="T8" fmla="*/ 10 w 11"/>
                <a:gd name="T9" fmla="*/ 9 h 13"/>
              </a:gdLst>
              <a:ahLst/>
              <a:cxnLst>
                <a:cxn ang="0">
                  <a:pos x="T0" y="T1"/>
                </a:cxn>
                <a:cxn ang="0">
                  <a:pos x="T2" y="T3"/>
                </a:cxn>
                <a:cxn ang="0">
                  <a:pos x="T4" y="T5"/>
                </a:cxn>
                <a:cxn ang="0">
                  <a:pos x="T6" y="T7"/>
                </a:cxn>
                <a:cxn ang="0">
                  <a:pos x="T8" y="T9"/>
                </a:cxn>
              </a:cxnLst>
              <a:rect l="0" t="0" r="r" b="b"/>
              <a:pathLst>
                <a:path w="11" h="13">
                  <a:moveTo>
                    <a:pt x="10" y="9"/>
                  </a:moveTo>
                  <a:cubicBezTo>
                    <a:pt x="8" y="7"/>
                    <a:pt x="6" y="5"/>
                    <a:pt x="4" y="2"/>
                  </a:cubicBezTo>
                  <a:cubicBezTo>
                    <a:pt x="3" y="0"/>
                    <a:pt x="0" y="2"/>
                    <a:pt x="1" y="4"/>
                  </a:cubicBezTo>
                  <a:cubicBezTo>
                    <a:pt x="3" y="7"/>
                    <a:pt x="5" y="10"/>
                    <a:pt x="8" y="12"/>
                  </a:cubicBezTo>
                  <a:cubicBezTo>
                    <a:pt x="9" y="13"/>
                    <a:pt x="11" y="11"/>
                    <a:pt x="10" y="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6996">
              <a:extLst>
                <a:ext uri="{FF2B5EF4-FFF2-40B4-BE49-F238E27FC236}">
                  <a16:creationId xmlns:a16="http://schemas.microsoft.com/office/drawing/2014/main" id="{70BA9032-7655-4825-9C49-3A00A6B1A87E}"/>
                </a:ext>
              </a:extLst>
            </p:cNvPr>
            <p:cNvSpPr>
              <a:spLocks/>
            </p:cNvSpPr>
            <p:nvPr/>
          </p:nvSpPr>
          <p:spPr bwMode="auto">
            <a:xfrm>
              <a:off x="1804988" y="6105525"/>
              <a:ext cx="133350" cy="66675"/>
            </a:xfrm>
            <a:custGeom>
              <a:avLst/>
              <a:gdLst>
                <a:gd name="T0" fmla="*/ 11 w 14"/>
                <a:gd name="T1" fmla="*/ 3 h 7"/>
                <a:gd name="T2" fmla="*/ 4 w 14"/>
                <a:gd name="T3" fmla="*/ 1 h 7"/>
                <a:gd name="T4" fmla="*/ 2 w 14"/>
                <a:gd name="T5" fmla="*/ 4 h 7"/>
                <a:gd name="T6" fmla="*/ 11 w 14"/>
                <a:gd name="T7" fmla="*/ 7 h 7"/>
                <a:gd name="T8" fmla="*/ 11 w 14"/>
                <a:gd name="T9" fmla="*/ 3 h 7"/>
              </a:gdLst>
              <a:ahLst/>
              <a:cxnLst>
                <a:cxn ang="0">
                  <a:pos x="T0" y="T1"/>
                </a:cxn>
                <a:cxn ang="0">
                  <a:pos x="T2" y="T3"/>
                </a:cxn>
                <a:cxn ang="0">
                  <a:pos x="T4" y="T5"/>
                </a:cxn>
                <a:cxn ang="0">
                  <a:pos x="T6" y="T7"/>
                </a:cxn>
                <a:cxn ang="0">
                  <a:pos x="T8" y="T9"/>
                </a:cxn>
              </a:cxnLst>
              <a:rect l="0" t="0" r="r" b="b"/>
              <a:pathLst>
                <a:path w="14" h="7">
                  <a:moveTo>
                    <a:pt x="11" y="3"/>
                  </a:moveTo>
                  <a:cubicBezTo>
                    <a:pt x="8" y="3"/>
                    <a:pt x="6" y="2"/>
                    <a:pt x="4" y="1"/>
                  </a:cubicBezTo>
                  <a:cubicBezTo>
                    <a:pt x="1" y="0"/>
                    <a:pt x="0" y="4"/>
                    <a:pt x="2" y="4"/>
                  </a:cubicBezTo>
                  <a:cubicBezTo>
                    <a:pt x="5" y="6"/>
                    <a:pt x="8" y="7"/>
                    <a:pt x="11" y="7"/>
                  </a:cubicBezTo>
                  <a:cubicBezTo>
                    <a:pt x="13" y="7"/>
                    <a:pt x="14" y="3"/>
                    <a:pt x="11"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6997">
              <a:extLst>
                <a:ext uri="{FF2B5EF4-FFF2-40B4-BE49-F238E27FC236}">
                  <a16:creationId xmlns:a16="http://schemas.microsoft.com/office/drawing/2014/main" id="{BC78CCE6-BBCF-42B9-B980-01AEC17E47EE}"/>
                </a:ext>
              </a:extLst>
            </p:cNvPr>
            <p:cNvSpPr>
              <a:spLocks/>
            </p:cNvSpPr>
            <p:nvPr/>
          </p:nvSpPr>
          <p:spPr bwMode="auto">
            <a:xfrm>
              <a:off x="1833563" y="6362700"/>
              <a:ext cx="123825" cy="66675"/>
            </a:xfrm>
            <a:custGeom>
              <a:avLst/>
              <a:gdLst>
                <a:gd name="T0" fmla="*/ 11 w 13"/>
                <a:gd name="T1" fmla="*/ 0 h 7"/>
                <a:gd name="T2" fmla="*/ 3 w 13"/>
                <a:gd name="T3" fmla="*/ 3 h 7"/>
                <a:gd name="T4" fmla="*/ 3 w 13"/>
                <a:gd name="T5" fmla="*/ 6 h 7"/>
                <a:gd name="T6" fmla="*/ 12 w 13"/>
                <a:gd name="T7" fmla="*/ 3 h 7"/>
                <a:gd name="T8" fmla="*/ 11 w 13"/>
                <a:gd name="T9" fmla="*/ 0 h 7"/>
              </a:gdLst>
              <a:ahLst/>
              <a:cxnLst>
                <a:cxn ang="0">
                  <a:pos x="T0" y="T1"/>
                </a:cxn>
                <a:cxn ang="0">
                  <a:pos x="T2" y="T3"/>
                </a:cxn>
                <a:cxn ang="0">
                  <a:pos x="T4" y="T5"/>
                </a:cxn>
                <a:cxn ang="0">
                  <a:pos x="T6" y="T7"/>
                </a:cxn>
                <a:cxn ang="0">
                  <a:pos x="T8" y="T9"/>
                </a:cxn>
              </a:cxnLst>
              <a:rect l="0" t="0" r="r" b="b"/>
              <a:pathLst>
                <a:path w="13" h="7">
                  <a:moveTo>
                    <a:pt x="11" y="0"/>
                  </a:moveTo>
                  <a:cubicBezTo>
                    <a:pt x="8" y="0"/>
                    <a:pt x="5" y="2"/>
                    <a:pt x="3" y="3"/>
                  </a:cubicBezTo>
                  <a:cubicBezTo>
                    <a:pt x="0" y="3"/>
                    <a:pt x="1" y="7"/>
                    <a:pt x="3" y="6"/>
                  </a:cubicBezTo>
                  <a:cubicBezTo>
                    <a:pt x="6" y="5"/>
                    <a:pt x="9" y="4"/>
                    <a:pt x="12" y="3"/>
                  </a:cubicBezTo>
                  <a:cubicBezTo>
                    <a:pt x="13" y="2"/>
                    <a:pt x="12" y="0"/>
                    <a:pt x="11"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6998">
              <a:extLst>
                <a:ext uri="{FF2B5EF4-FFF2-40B4-BE49-F238E27FC236}">
                  <a16:creationId xmlns:a16="http://schemas.microsoft.com/office/drawing/2014/main" id="{E4CA1B1C-64A7-4928-B1C8-69C099F67CBE}"/>
                </a:ext>
              </a:extLst>
            </p:cNvPr>
            <p:cNvSpPr>
              <a:spLocks/>
            </p:cNvSpPr>
            <p:nvPr/>
          </p:nvSpPr>
          <p:spPr bwMode="auto">
            <a:xfrm>
              <a:off x="1995488" y="6534150"/>
              <a:ext cx="76200" cy="95250"/>
            </a:xfrm>
            <a:custGeom>
              <a:avLst/>
              <a:gdLst>
                <a:gd name="T0" fmla="*/ 5 w 8"/>
                <a:gd name="T1" fmla="*/ 1 h 10"/>
                <a:gd name="T2" fmla="*/ 1 w 8"/>
                <a:gd name="T3" fmla="*/ 6 h 10"/>
                <a:gd name="T4" fmla="*/ 4 w 8"/>
                <a:gd name="T5" fmla="*/ 8 h 10"/>
                <a:gd name="T6" fmla="*/ 7 w 8"/>
                <a:gd name="T7" fmla="*/ 3 h 10"/>
                <a:gd name="T8" fmla="*/ 5 w 8"/>
                <a:gd name="T9" fmla="*/ 1 h 10"/>
              </a:gdLst>
              <a:ahLst/>
              <a:cxnLst>
                <a:cxn ang="0">
                  <a:pos x="T0" y="T1"/>
                </a:cxn>
                <a:cxn ang="0">
                  <a:pos x="T2" y="T3"/>
                </a:cxn>
                <a:cxn ang="0">
                  <a:pos x="T4" y="T5"/>
                </a:cxn>
                <a:cxn ang="0">
                  <a:pos x="T6" y="T7"/>
                </a:cxn>
                <a:cxn ang="0">
                  <a:pos x="T8" y="T9"/>
                </a:cxn>
              </a:cxnLst>
              <a:rect l="0" t="0" r="r" b="b"/>
              <a:pathLst>
                <a:path w="8" h="10">
                  <a:moveTo>
                    <a:pt x="5" y="1"/>
                  </a:moveTo>
                  <a:cubicBezTo>
                    <a:pt x="3" y="3"/>
                    <a:pt x="2" y="4"/>
                    <a:pt x="1" y="6"/>
                  </a:cubicBezTo>
                  <a:cubicBezTo>
                    <a:pt x="0" y="8"/>
                    <a:pt x="3" y="10"/>
                    <a:pt x="4" y="8"/>
                  </a:cubicBezTo>
                  <a:cubicBezTo>
                    <a:pt x="5" y="6"/>
                    <a:pt x="6" y="5"/>
                    <a:pt x="7" y="3"/>
                  </a:cubicBezTo>
                  <a:cubicBezTo>
                    <a:pt x="8" y="1"/>
                    <a:pt x="6" y="0"/>
                    <a:pt x="5" y="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4" name="Freeform 156">
            <a:extLst>
              <a:ext uri="{FF2B5EF4-FFF2-40B4-BE49-F238E27FC236}">
                <a16:creationId xmlns:a16="http://schemas.microsoft.com/office/drawing/2014/main" id="{9891F878-7F6C-4CAC-9842-2121A7F64182}"/>
              </a:ext>
            </a:extLst>
          </p:cNvPr>
          <p:cNvSpPr>
            <a:spLocks noChangeAspect="1" noEditPoints="1"/>
          </p:cNvSpPr>
          <p:nvPr/>
        </p:nvSpPr>
        <p:spPr bwMode="auto">
          <a:xfrm>
            <a:off x="1344220" y="2396105"/>
            <a:ext cx="443152" cy="453236"/>
          </a:xfrm>
          <a:custGeom>
            <a:avLst/>
            <a:gdLst>
              <a:gd name="T0" fmla="*/ 5774 w 5801"/>
              <a:gd name="T1" fmla="*/ 5932 h 5932"/>
              <a:gd name="T2" fmla="*/ 596 w 5801"/>
              <a:gd name="T3" fmla="*/ 2664 h 5932"/>
              <a:gd name="T4" fmla="*/ 1889 w 5801"/>
              <a:gd name="T5" fmla="*/ 4980 h 5932"/>
              <a:gd name="T6" fmla="*/ 2614 w 5801"/>
              <a:gd name="T7" fmla="*/ 4980 h 5932"/>
              <a:gd name="T8" fmla="*/ 3910 w 5801"/>
              <a:gd name="T9" fmla="*/ 2664 h 5932"/>
              <a:gd name="T10" fmla="*/ 4478 w 5801"/>
              <a:gd name="T11" fmla="*/ 2664 h 5932"/>
              <a:gd name="T12" fmla="*/ 5463 w 5801"/>
              <a:gd name="T13" fmla="*/ 4980 h 5932"/>
              <a:gd name="T14" fmla="*/ 336 w 5801"/>
              <a:gd name="T15" fmla="*/ 4980 h 5932"/>
              <a:gd name="T16" fmla="*/ 2953 w 5801"/>
              <a:gd name="T17" fmla="*/ 1448 h 5932"/>
              <a:gd name="T18" fmla="*/ 3003 w 5801"/>
              <a:gd name="T19" fmla="*/ 1606 h 5932"/>
              <a:gd name="T20" fmla="*/ 3032 w 5801"/>
              <a:gd name="T21" fmla="*/ 1581 h 5932"/>
              <a:gd name="T22" fmla="*/ 3044 w 5801"/>
              <a:gd name="T23" fmla="*/ 1538 h 5932"/>
              <a:gd name="T24" fmla="*/ 3001 w 5801"/>
              <a:gd name="T25" fmla="*/ 1475 h 5932"/>
              <a:gd name="T26" fmla="*/ 2850 w 5801"/>
              <a:gd name="T27" fmla="*/ 1090 h 5932"/>
              <a:gd name="T28" fmla="*/ 2803 w 5801"/>
              <a:gd name="T29" fmla="*/ 1106 h 5932"/>
              <a:gd name="T30" fmla="*/ 2780 w 5801"/>
              <a:gd name="T31" fmla="*/ 1126 h 5932"/>
              <a:gd name="T32" fmla="*/ 2767 w 5801"/>
              <a:gd name="T33" fmla="*/ 1164 h 5932"/>
              <a:gd name="T34" fmla="*/ 2776 w 5801"/>
              <a:gd name="T35" fmla="*/ 1193 h 5932"/>
              <a:gd name="T36" fmla="*/ 2796 w 5801"/>
              <a:gd name="T37" fmla="*/ 1214 h 5932"/>
              <a:gd name="T38" fmla="*/ 2837 w 5801"/>
              <a:gd name="T39" fmla="*/ 1239 h 5932"/>
              <a:gd name="T40" fmla="*/ 2850 w 5801"/>
              <a:gd name="T41" fmla="*/ 885 h 5932"/>
              <a:gd name="T42" fmla="*/ 2989 w 5801"/>
              <a:gd name="T43" fmla="*/ 966 h 5932"/>
              <a:gd name="T44" fmla="*/ 3073 w 5801"/>
              <a:gd name="T45" fmla="*/ 996 h 5932"/>
              <a:gd name="T46" fmla="*/ 3149 w 5801"/>
              <a:gd name="T47" fmla="*/ 1052 h 5932"/>
              <a:gd name="T48" fmla="*/ 3019 w 5801"/>
              <a:gd name="T49" fmla="*/ 1126 h 5932"/>
              <a:gd name="T50" fmla="*/ 2953 w 5801"/>
              <a:gd name="T51" fmla="*/ 1283 h 5932"/>
              <a:gd name="T52" fmla="*/ 3107 w 5801"/>
              <a:gd name="T53" fmla="*/ 1362 h 5932"/>
              <a:gd name="T54" fmla="*/ 3174 w 5801"/>
              <a:gd name="T55" fmla="*/ 1446 h 5932"/>
              <a:gd name="T56" fmla="*/ 3185 w 5801"/>
              <a:gd name="T57" fmla="*/ 1565 h 5932"/>
              <a:gd name="T58" fmla="*/ 3140 w 5801"/>
              <a:gd name="T59" fmla="*/ 1668 h 5932"/>
              <a:gd name="T60" fmla="*/ 3043 w 5801"/>
              <a:gd name="T61" fmla="*/ 1731 h 5932"/>
              <a:gd name="T62" fmla="*/ 2953 w 5801"/>
              <a:gd name="T63" fmla="*/ 1878 h 5932"/>
              <a:gd name="T64" fmla="*/ 2801 w 5801"/>
              <a:gd name="T65" fmla="*/ 1740 h 5932"/>
              <a:gd name="T66" fmla="*/ 2679 w 5801"/>
              <a:gd name="T67" fmla="*/ 1682 h 5932"/>
              <a:gd name="T68" fmla="*/ 2722 w 5801"/>
              <a:gd name="T69" fmla="*/ 1516 h 5932"/>
              <a:gd name="T70" fmla="*/ 2810 w 5801"/>
              <a:gd name="T71" fmla="*/ 1603 h 5932"/>
              <a:gd name="T72" fmla="*/ 2787 w 5801"/>
              <a:gd name="T73" fmla="*/ 1380 h 5932"/>
              <a:gd name="T74" fmla="*/ 2661 w 5801"/>
              <a:gd name="T75" fmla="*/ 1297 h 5932"/>
              <a:gd name="T76" fmla="*/ 2623 w 5801"/>
              <a:gd name="T77" fmla="*/ 1176 h 5932"/>
              <a:gd name="T78" fmla="*/ 2643 w 5801"/>
              <a:gd name="T79" fmla="*/ 1092 h 5932"/>
              <a:gd name="T80" fmla="*/ 2729 w 5801"/>
              <a:gd name="T81" fmla="*/ 1004 h 5932"/>
              <a:gd name="T82" fmla="*/ 2850 w 5801"/>
              <a:gd name="T83" fmla="*/ 962 h 5932"/>
              <a:gd name="T84" fmla="*/ 2814 w 5801"/>
              <a:gd name="T85" fmla="*/ 685 h 5932"/>
              <a:gd name="T86" fmla="*/ 2577 w 5801"/>
              <a:gd name="T87" fmla="*/ 761 h 5932"/>
              <a:gd name="T88" fmla="*/ 2386 w 5801"/>
              <a:gd name="T89" fmla="*/ 912 h 5932"/>
              <a:gd name="T90" fmla="*/ 2258 w 5801"/>
              <a:gd name="T91" fmla="*/ 1119 h 5932"/>
              <a:gd name="T92" fmla="*/ 2213 w 5801"/>
              <a:gd name="T93" fmla="*/ 1367 h 5932"/>
              <a:gd name="T94" fmla="*/ 2258 w 5801"/>
              <a:gd name="T95" fmla="*/ 1617 h 5932"/>
              <a:gd name="T96" fmla="*/ 2386 w 5801"/>
              <a:gd name="T97" fmla="*/ 1824 h 5932"/>
              <a:gd name="T98" fmla="*/ 2577 w 5801"/>
              <a:gd name="T99" fmla="*/ 1975 h 5932"/>
              <a:gd name="T100" fmla="*/ 2814 w 5801"/>
              <a:gd name="T101" fmla="*/ 2049 h 5932"/>
              <a:gd name="T102" fmla="*/ 3070 w 5801"/>
              <a:gd name="T103" fmla="*/ 2035 h 5932"/>
              <a:gd name="T104" fmla="*/ 3293 w 5801"/>
              <a:gd name="T105" fmla="*/ 1932 h 5932"/>
              <a:gd name="T106" fmla="*/ 3464 w 5801"/>
              <a:gd name="T107" fmla="*/ 1761 h 5932"/>
              <a:gd name="T108" fmla="*/ 3566 w 5801"/>
              <a:gd name="T109" fmla="*/ 1538 h 5932"/>
              <a:gd name="T110" fmla="*/ 3582 w 5801"/>
              <a:gd name="T111" fmla="*/ 1283 h 5932"/>
              <a:gd name="T112" fmla="*/ 3507 w 5801"/>
              <a:gd name="T113" fmla="*/ 1045 h 5932"/>
              <a:gd name="T114" fmla="*/ 3356 w 5801"/>
              <a:gd name="T115" fmla="*/ 854 h 5932"/>
              <a:gd name="T116" fmla="*/ 3149 w 5801"/>
              <a:gd name="T117" fmla="*/ 727 h 5932"/>
              <a:gd name="T118" fmla="*/ 2900 w 5801"/>
              <a:gd name="T119" fmla="*/ 680 h 5932"/>
              <a:gd name="T120" fmla="*/ 5729 w 5801"/>
              <a:gd name="T121" fmla="*/ 2409 h 5932"/>
              <a:gd name="T122" fmla="*/ 2900 w 5801"/>
              <a:gd name="T123" fmla="*/ 0 h 5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01" h="5932">
                <a:moveTo>
                  <a:pt x="25" y="5576"/>
                </a:moveTo>
                <a:lnTo>
                  <a:pt x="5774" y="5576"/>
                </a:lnTo>
                <a:lnTo>
                  <a:pt x="5774" y="5932"/>
                </a:lnTo>
                <a:lnTo>
                  <a:pt x="25" y="5932"/>
                </a:lnTo>
                <a:lnTo>
                  <a:pt x="25" y="5576"/>
                </a:lnTo>
                <a:close/>
                <a:moveTo>
                  <a:pt x="596" y="2664"/>
                </a:moveTo>
                <a:lnTo>
                  <a:pt x="1321" y="2664"/>
                </a:lnTo>
                <a:lnTo>
                  <a:pt x="1321" y="4980"/>
                </a:lnTo>
                <a:lnTo>
                  <a:pt x="1889" y="4980"/>
                </a:lnTo>
                <a:lnTo>
                  <a:pt x="1889" y="2664"/>
                </a:lnTo>
                <a:lnTo>
                  <a:pt x="2614" y="2664"/>
                </a:lnTo>
                <a:lnTo>
                  <a:pt x="2614" y="4980"/>
                </a:lnTo>
                <a:lnTo>
                  <a:pt x="3185" y="4980"/>
                </a:lnTo>
                <a:lnTo>
                  <a:pt x="3185" y="2664"/>
                </a:lnTo>
                <a:lnTo>
                  <a:pt x="3910" y="2664"/>
                </a:lnTo>
                <a:lnTo>
                  <a:pt x="3910" y="4980"/>
                </a:lnTo>
                <a:lnTo>
                  <a:pt x="4478" y="4980"/>
                </a:lnTo>
                <a:lnTo>
                  <a:pt x="4478" y="2664"/>
                </a:lnTo>
                <a:lnTo>
                  <a:pt x="5203" y="2664"/>
                </a:lnTo>
                <a:lnTo>
                  <a:pt x="5203" y="4980"/>
                </a:lnTo>
                <a:lnTo>
                  <a:pt x="5463" y="4980"/>
                </a:lnTo>
                <a:lnTo>
                  <a:pt x="5463" y="5336"/>
                </a:lnTo>
                <a:lnTo>
                  <a:pt x="336" y="5336"/>
                </a:lnTo>
                <a:lnTo>
                  <a:pt x="336" y="4980"/>
                </a:lnTo>
                <a:lnTo>
                  <a:pt x="596" y="4980"/>
                </a:lnTo>
                <a:lnTo>
                  <a:pt x="596" y="2664"/>
                </a:lnTo>
                <a:close/>
                <a:moveTo>
                  <a:pt x="2953" y="1448"/>
                </a:moveTo>
                <a:lnTo>
                  <a:pt x="2953" y="1623"/>
                </a:lnTo>
                <a:lnTo>
                  <a:pt x="2987" y="1614"/>
                </a:lnTo>
                <a:lnTo>
                  <a:pt x="3003" y="1606"/>
                </a:lnTo>
                <a:lnTo>
                  <a:pt x="3016" y="1597"/>
                </a:lnTo>
                <a:lnTo>
                  <a:pt x="3025" y="1590"/>
                </a:lnTo>
                <a:lnTo>
                  <a:pt x="3032" y="1581"/>
                </a:lnTo>
                <a:lnTo>
                  <a:pt x="3037" y="1572"/>
                </a:lnTo>
                <a:lnTo>
                  <a:pt x="3043" y="1556"/>
                </a:lnTo>
                <a:lnTo>
                  <a:pt x="3044" y="1538"/>
                </a:lnTo>
                <a:lnTo>
                  <a:pt x="3041" y="1513"/>
                </a:lnTo>
                <a:lnTo>
                  <a:pt x="3026" y="1493"/>
                </a:lnTo>
                <a:lnTo>
                  <a:pt x="3001" y="1475"/>
                </a:lnTo>
                <a:lnTo>
                  <a:pt x="2980" y="1462"/>
                </a:lnTo>
                <a:lnTo>
                  <a:pt x="2953" y="1448"/>
                </a:lnTo>
                <a:close/>
                <a:moveTo>
                  <a:pt x="2850" y="1090"/>
                </a:moveTo>
                <a:lnTo>
                  <a:pt x="2821" y="1099"/>
                </a:lnTo>
                <a:lnTo>
                  <a:pt x="2812" y="1103"/>
                </a:lnTo>
                <a:lnTo>
                  <a:pt x="2803" y="1106"/>
                </a:lnTo>
                <a:lnTo>
                  <a:pt x="2794" y="1112"/>
                </a:lnTo>
                <a:lnTo>
                  <a:pt x="2787" y="1119"/>
                </a:lnTo>
                <a:lnTo>
                  <a:pt x="2780" y="1126"/>
                </a:lnTo>
                <a:lnTo>
                  <a:pt x="2774" y="1135"/>
                </a:lnTo>
                <a:lnTo>
                  <a:pt x="2769" y="1148"/>
                </a:lnTo>
                <a:lnTo>
                  <a:pt x="2767" y="1164"/>
                </a:lnTo>
                <a:lnTo>
                  <a:pt x="2767" y="1175"/>
                </a:lnTo>
                <a:lnTo>
                  <a:pt x="2771" y="1184"/>
                </a:lnTo>
                <a:lnTo>
                  <a:pt x="2776" y="1193"/>
                </a:lnTo>
                <a:lnTo>
                  <a:pt x="2782" y="1200"/>
                </a:lnTo>
                <a:lnTo>
                  <a:pt x="2789" y="1209"/>
                </a:lnTo>
                <a:lnTo>
                  <a:pt x="2796" y="1214"/>
                </a:lnTo>
                <a:lnTo>
                  <a:pt x="2809" y="1223"/>
                </a:lnTo>
                <a:lnTo>
                  <a:pt x="2823" y="1232"/>
                </a:lnTo>
                <a:lnTo>
                  <a:pt x="2837" y="1239"/>
                </a:lnTo>
                <a:lnTo>
                  <a:pt x="2850" y="1245"/>
                </a:lnTo>
                <a:lnTo>
                  <a:pt x="2850" y="1090"/>
                </a:lnTo>
                <a:close/>
                <a:moveTo>
                  <a:pt x="2850" y="885"/>
                </a:moveTo>
                <a:lnTo>
                  <a:pt x="2953" y="885"/>
                </a:lnTo>
                <a:lnTo>
                  <a:pt x="2953" y="960"/>
                </a:lnTo>
                <a:lnTo>
                  <a:pt x="2989" y="966"/>
                </a:lnTo>
                <a:lnTo>
                  <a:pt x="3019" y="973"/>
                </a:lnTo>
                <a:lnTo>
                  <a:pt x="3048" y="984"/>
                </a:lnTo>
                <a:lnTo>
                  <a:pt x="3073" y="996"/>
                </a:lnTo>
                <a:lnTo>
                  <a:pt x="3098" y="1013"/>
                </a:lnTo>
                <a:lnTo>
                  <a:pt x="3124" y="1031"/>
                </a:lnTo>
                <a:lnTo>
                  <a:pt x="3149" y="1052"/>
                </a:lnTo>
                <a:lnTo>
                  <a:pt x="3176" y="1077"/>
                </a:lnTo>
                <a:lnTo>
                  <a:pt x="3075" y="1176"/>
                </a:lnTo>
                <a:lnTo>
                  <a:pt x="3019" y="1126"/>
                </a:lnTo>
                <a:lnTo>
                  <a:pt x="2989" y="1104"/>
                </a:lnTo>
                <a:lnTo>
                  <a:pt x="2953" y="1094"/>
                </a:lnTo>
                <a:lnTo>
                  <a:pt x="2953" y="1283"/>
                </a:lnTo>
                <a:lnTo>
                  <a:pt x="3008" y="1306"/>
                </a:lnTo>
                <a:lnTo>
                  <a:pt x="3059" y="1331"/>
                </a:lnTo>
                <a:lnTo>
                  <a:pt x="3107" y="1362"/>
                </a:lnTo>
                <a:lnTo>
                  <a:pt x="3136" y="1387"/>
                </a:lnTo>
                <a:lnTo>
                  <a:pt x="3158" y="1414"/>
                </a:lnTo>
                <a:lnTo>
                  <a:pt x="3174" y="1446"/>
                </a:lnTo>
                <a:lnTo>
                  <a:pt x="3185" y="1482"/>
                </a:lnTo>
                <a:lnTo>
                  <a:pt x="3186" y="1522"/>
                </a:lnTo>
                <a:lnTo>
                  <a:pt x="3185" y="1565"/>
                </a:lnTo>
                <a:lnTo>
                  <a:pt x="3176" y="1603"/>
                </a:lnTo>
                <a:lnTo>
                  <a:pt x="3159" y="1639"/>
                </a:lnTo>
                <a:lnTo>
                  <a:pt x="3140" y="1668"/>
                </a:lnTo>
                <a:lnTo>
                  <a:pt x="3113" y="1695"/>
                </a:lnTo>
                <a:lnTo>
                  <a:pt x="3080" y="1714"/>
                </a:lnTo>
                <a:lnTo>
                  <a:pt x="3043" y="1731"/>
                </a:lnTo>
                <a:lnTo>
                  <a:pt x="3001" y="1743"/>
                </a:lnTo>
                <a:lnTo>
                  <a:pt x="2953" y="1750"/>
                </a:lnTo>
                <a:lnTo>
                  <a:pt x="2953" y="1878"/>
                </a:lnTo>
                <a:lnTo>
                  <a:pt x="2850" y="1878"/>
                </a:lnTo>
                <a:lnTo>
                  <a:pt x="2850" y="1749"/>
                </a:lnTo>
                <a:lnTo>
                  <a:pt x="2801" y="1740"/>
                </a:lnTo>
                <a:lnTo>
                  <a:pt x="2756" y="1727"/>
                </a:lnTo>
                <a:lnTo>
                  <a:pt x="2717" y="1707"/>
                </a:lnTo>
                <a:lnTo>
                  <a:pt x="2679" y="1682"/>
                </a:lnTo>
                <a:lnTo>
                  <a:pt x="2645" y="1650"/>
                </a:lnTo>
                <a:lnTo>
                  <a:pt x="2613" y="1610"/>
                </a:lnTo>
                <a:lnTo>
                  <a:pt x="2722" y="1516"/>
                </a:lnTo>
                <a:lnTo>
                  <a:pt x="2747" y="1552"/>
                </a:lnTo>
                <a:lnTo>
                  <a:pt x="2776" y="1581"/>
                </a:lnTo>
                <a:lnTo>
                  <a:pt x="2810" y="1603"/>
                </a:lnTo>
                <a:lnTo>
                  <a:pt x="2850" y="1617"/>
                </a:lnTo>
                <a:lnTo>
                  <a:pt x="2850" y="1408"/>
                </a:lnTo>
                <a:lnTo>
                  <a:pt x="2787" y="1380"/>
                </a:lnTo>
                <a:lnTo>
                  <a:pt x="2733" y="1353"/>
                </a:lnTo>
                <a:lnTo>
                  <a:pt x="2692" y="1326"/>
                </a:lnTo>
                <a:lnTo>
                  <a:pt x="2661" y="1297"/>
                </a:lnTo>
                <a:lnTo>
                  <a:pt x="2641" y="1263"/>
                </a:lnTo>
                <a:lnTo>
                  <a:pt x="2629" y="1221"/>
                </a:lnTo>
                <a:lnTo>
                  <a:pt x="2623" y="1176"/>
                </a:lnTo>
                <a:lnTo>
                  <a:pt x="2625" y="1146"/>
                </a:lnTo>
                <a:lnTo>
                  <a:pt x="2632" y="1117"/>
                </a:lnTo>
                <a:lnTo>
                  <a:pt x="2643" y="1092"/>
                </a:lnTo>
                <a:lnTo>
                  <a:pt x="2666" y="1056"/>
                </a:lnTo>
                <a:lnTo>
                  <a:pt x="2695" y="1027"/>
                </a:lnTo>
                <a:lnTo>
                  <a:pt x="2729" y="1004"/>
                </a:lnTo>
                <a:lnTo>
                  <a:pt x="2767" y="984"/>
                </a:lnTo>
                <a:lnTo>
                  <a:pt x="2809" y="971"/>
                </a:lnTo>
                <a:lnTo>
                  <a:pt x="2850" y="962"/>
                </a:lnTo>
                <a:lnTo>
                  <a:pt x="2850" y="885"/>
                </a:lnTo>
                <a:close/>
                <a:moveTo>
                  <a:pt x="2900" y="680"/>
                </a:moveTo>
                <a:lnTo>
                  <a:pt x="2814" y="685"/>
                </a:lnTo>
                <a:lnTo>
                  <a:pt x="2729" y="701"/>
                </a:lnTo>
                <a:lnTo>
                  <a:pt x="2650" y="727"/>
                </a:lnTo>
                <a:lnTo>
                  <a:pt x="2577" y="761"/>
                </a:lnTo>
                <a:lnTo>
                  <a:pt x="2506" y="804"/>
                </a:lnTo>
                <a:lnTo>
                  <a:pt x="2443" y="854"/>
                </a:lnTo>
                <a:lnTo>
                  <a:pt x="2386" y="912"/>
                </a:lnTo>
                <a:lnTo>
                  <a:pt x="2335" y="975"/>
                </a:lnTo>
                <a:lnTo>
                  <a:pt x="2292" y="1045"/>
                </a:lnTo>
                <a:lnTo>
                  <a:pt x="2258" y="1119"/>
                </a:lnTo>
                <a:lnTo>
                  <a:pt x="2233" y="1198"/>
                </a:lnTo>
                <a:lnTo>
                  <a:pt x="2218" y="1283"/>
                </a:lnTo>
                <a:lnTo>
                  <a:pt x="2213" y="1367"/>
                </a:lnTo>
                <a:lnTo>
                  <a:pt x="2218" y="1453"/>
                </a:lnTo>
                <a:lnTo>
                  <a:pt x="2233" y="1538"/>
                </a:lnTo>
                <a:lnTo>
                  <a:pt x="2258" y="1617"/>
                </a:lnTo>
                <a:lnTo>
                  <a:pt x="2292" y="1691"/>
                </a:lnTo>
                <a:lnTo>
                  <a:pt x="2335" y="1761"/>
                </a:lnTo>
                <a:lnTo>
                  <a:pt x="2386" y="1824"/>
                </a:lnTo>
                <a:lnTo>
                  <a:pt x="2443" y="1882"/>
                </a:lnTo>
                <a:lnTo>
                  <a:pt x="2506" y="1932"/>
                </a:lnTo>
                <a:lnTo>
                  <a:pt x="2577" y="1975"/>
                </a:lnTo>
                <a:lnTo>
                  <a:pt x="2650" y="2009"/>
                </a:lnTo>
                <a:lnTo>
                  <a:pt x="2729" y="2035"/>
                </a:lnTo>
                <a:lnTo>
                  <a:pt x="2814" y="2049"/>
                </a:lnTo>
                <a:lnTo>
                  <a:pt x="2900" y="2054"/>
                </a:lnTo>
                <a:lnTo>
                  <a:pt x="2985" y="2049"/>
                </a:lnTo>
                <a:lnTo>
                  <a:pt x="3070" y="2035"/>
                </a:lnTo>
                <a:lnTo>
                  <a:pt x="3149" y="2009"/>
                </a:lnTo>
                <a:lnTo>
                  <a:pt x="3222" y="1975"/>
                </a:lnTo>
                <a:lnTo>
                  <a:pt x="3293" y="1932"/>
                </a:lnTo>
                <a:lnTo>
                  <a:pt x="3356" y="1882"/>
                </a:lnTo>
                <a:lnTo>
                  <a:pt x="3413" y="1824"/>
                </a:lnTo>
                <a:lnTo>
                  <a:pt x="3464" y="1761"/>
                </a:lnTo>
                <a:lnTo>
                  <a:pt x="3507" y="1691"/>
                </a:lnTo>
                <a:lnTo>
                  <a:pt x="3541" y="1617"/>
                </a:lnTo>
                <a:lnTo>
                  <a:pt x="3566" y="1538"/>
                </a:lnTo>
                <a:lnTo>
                  <a:pt x="3582" y="1453"/>
                </a:lnTo>
                <a:lnTo>
                  <a:pt x="3588" y="1367"/>
                </a:lnTo>
                <a:lnTo>
                  <a:pt x="3582" y="1283"/>
                </a:lnTo>
                <a:lnTo>
                  <a:pt x="3566" y="1198"/>
                </a:lnTo>
                <a:lnTo>
                  <a:pt x="3541" y="1119"/>
                </a:lnTo>
                <a:lnTo>
                  <a:pt x="3507" y="1045"/>
                </a:lnTo>
                <a:lnTo>
                  <a:pt x="3464" y="975"/>
                </a:lnTo>
                <a:lnTo>
                  <a:pt x="3413" y="912"/>
                </a:lnTo>
                <a:lnTo>
                  <a:pt x="3356" y="854"/>
                </a:lnTo>
                <a:lnTo>
                  <a:pt x="3293" y="804"/>
                </a:lnTo>
                <a:lnTo>
                  <a:pt x="3222" y="761"/>
                </a:lnTo>
                <a:lnTo>
                  <a:pt x="3149" y="727"/>
                </a:lnTo>
                <a:lnTo>
                  <a:pt x="3070" y="701"/>
                </a:lnTo>
                <a:lnTo>
                  <a:pt x="2985" y="685"/>
                </a:lnTo>
                <a:lnTo>
                  <a:pt x="2900" y="680"/>
                </a:lnTo>
                <a:close/>
                <a:moveTo>
                  <a:pt x="2900" y="0"/>
                </a:moveTo>
                <a:lnTo>
                  <a:pt x="5801" y="2107"/>
                </a:lnTo>
                <a:lnTo>
                  <a:pt x="5729" y="2409"/>
                </a:lnTo>
                <a:lnTo>
                  <a:pt x="72" y="2409"/>
                </a:lnTo>
                <a:lnTo>
                  <a:pt x="0" y="2107"/>
                </a:lnTo>
                <a:lnTo>
                  <a:pt x="2900" y="0"/>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
        <p:nvSpPr>
          <p:cNvPr id="55" name="Freeform 25">
            <a:extLst>
              <a:ext uri="{FF2B5EF4-FFF2-40B4-BE49-F238E27FC236}">
                <a16:creationId xmlns:a16="http://schemas.microsoft.com/office/drawing/2014/main" id="{73D2678D-2231-4631-98A6-ACB04292E5C5}"/>
              </a:ext>
            </a:extLst>
          </p:cNvPr>
          <p:cNvSpPr>
            <a:spLocks noChangeAspect="1" noEditPoints="1"/>
          </p:cNvSpPr>
          <p:nvPr/>
        </p:nvSpPr>
        <p:spPr bwMode="auto">
          <a:xfrm>
            <a:off x="1344220" y="3986816"/>
            <a:ext cx="459852" cy="398630"/>
          </a:xfrm>
          <a:custGeom>
            <a:avLst/>
            <a:gdLst>
              <a:gd name="T0" fmla="*/ 277 w 543"/>
              <a:gd name="T1" fmla="*/ 335 h 477"/>
              <a:gd name="T2" fmla="*/ 277 w 543"/>
              <a:gd name="T3" fmla="*/ 335 h 477"/>
              <a:gd name="T4" fmla="*/ 207 w 543"/>
              <a:gd name="T5" fmla="*/ 253 h 477"/>
              <a:gd name="T6" fmla="*/ 230 w 543"/>
              <a:gd name="T7" fmla="*/ 192 h 477"/>
              <a:gd name="T8" fmla="*/ 250 w 543"/>
              <a:gd name="T9" fmla="*/ 150 h 477"/>
              <a:gd name="T10" fmla="*/ 242 w 543"/>
              <a:gd name="T11" fmla="*/ 129 h 477"/>
              <a:gd name="T12" fmla="*/ 248 w 543"/>
              <a:gd name="T13" fmla="*/ 85 h 477"/>
              <a:gd name="T14" fmla="*/ 161 w 543"/>
              <a:gd name="T15" fmla="*/ 0 h 477"/>
              <a:gd name="T16" fmla="*/ 75 w 543"/>
              <a:gd name="T17" fmla="*/ 85 h 477"/>
              <a:gd name="T18" fmla="*/ 80 w 543"/>
              <a:gd name="T19" fmla="*/ 129 h 477"/>
              <a:gd name="T20" fmla="*/ 72 w 543"/>
              <a:gd name="T21" fmla="*/ 150 h 477"/>
              <a:gd name="T22" fmla="*/ 93 w 543"/>
              <a:gd name="T23" fmla="*/ 192 h 477"/>
              <a:gd name="T24" fmla="*/ 116 w 543"/>
              <a:gd name="T25" fmla="*/ 253 h 477"/>
              <a:gd name="T26" fmla="*/ 45 w 543"/>
              <a:gd name="T27" fmla="*/ 335 h 477"/>
              <a:gd name="T28" fmla="*/ 0 w 543"/>
              <a:gd name="T29" fmla="*/ 378 h 477"/>
              <a:gd name="T30" fmla="*/ 0 w 543"/>
              <a:gd name="T31" fmla="*/ 477 h 477"/>
              <a:gd name="T32" fmla="*/ 377 w 543"/>
              <a:gd name="T33" fmla="*/ 477 h 477"/>
              <a:gd name="T34" fmla="*/ 377 w 543"/>
              <a:gd name="T35" fmla="*/ 403 h 477"/>
              <a:gd name="T36" fmla="*/ 277 w 543"/>
              <a:gd name="T37" fmla="*/ 335 h 477"/>
              <a:gd name="T38" fmla="*/ 543 w 543"/>
              <a:gd name="T39" fmla="*/ 477 h 477"/>
              <a:gd name="T40" fmla="*/ 543 w 543"/>
              <a:gd name="T41" fmla="*/ 477 h 477"/>
              <a:gd name="T42" fmla="*/ 536 w 543"/>
              <a:gd name="T43" fmla="*/ 364 h 477"/>
              <a:gd name="T44" fmla="*/ 464 w 543"/>
              <a:gd name="T45" fmla="*/ 320 h 477"/>
              <a:gd name="T46" fmla="*/ 411 w 543"/>
              <a:gd name="T47" fmla="*/ 259 h 477"/>
              <a:gd name="T48" fmla="*/ 429 w 543"/>
              <a:gd name="T49" fmla="*/ 213 h 477"/>
              <a:gd name="T50" fmla="*/ 444 w 543"/>
              <a:gd name="T51" fmla="*/ 181 h 477"/>
              <a:gd name="T52" fmla="*/ 438 w 543"/>
              <a:gd name="T53" fmla="*/ 165 h 477"/>
              <a:gd name="T54" fmla="*/ 442 w 543"/>
              <a:gd name="T55" fmla="*/ 132 h 477"/>
              <a:gd name="T56" fmla="*/ 377 w 543"/>
              <a:gd name="T57" fmla="*/ 68 h 477"/>
              <a:gd name="T58" fmla="*/ 312 w 543"/>
              <a:gd name="T59" fmla="*/ 132 h 477"/>
              <a:gd name="T60" fmla="*/ 316 w 543"/>
              <a:gd name="T61" fmla="*/ 165 h 477"/>
              <a:gd name="T62" fmla="*/ 311 w 543"/>
              <a:gd name="T63" fmla="*/ 181 h 477"/>
              <a:gd name="T64" fmla="*/ 326 w 543"/>
              <a:gd name="T65" fmla="*/ 213 h 477"/>
              <a:gd name="T66" fmla="*/ 343 w 543"/>
              <a:gd name="T67" fmla="*/ 259 h 477"/>
              <a:gd name="T68" fmla="*/ 321 w 543"/>
              <a:gd name="T69" fmla="*/ 304 h 477"/>
              <a:gd name="T70" fmla="*/ 421 w 543"/>
              <a:gd name="T71" fmla="*/ 397 h 477"/>
              <a:gd name="T72" fmla="*/ 421 w 543"/>
              <a:gd name="T73" fmla="*/ 477 h 477"/>
              <a:gd name="T74" fmla="*/ 543 w 543"/>
              <a:gd name="T75" fmla="*/ 47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3" h="477">
                <a:moveTo>
                  <a:pt x="277" y="335"/>
                </a:moveTo>
                <a:lnTo>
                  <a:pt x="277" y="335"/>
                </a:lnTo>
                <a:cubicBezTo>
                  <a:pt x="224" y="313"/>
                  <a:pt x="207" y="294"/>
                  <a:pt x="207" y="253"/>
                </a:cubicBezTo>
                <a:cubicBezTo>
                  <a:pt x="207" y="229"/>
                  <a:pt x="223" y="237"/>
                  <a:pt x="230" y="192"/>
                </a:cubicBezTo>
                <a:cubicBezTo>
                  <a:pt x="233" y="174"/>
                  <a:pt x="248" y="192"/>
                  <a:pt x="250" y="150"/>
                </a:cubicBezTo>
                <a:cubicBezTo>
                  <a:pt x="250" y="133"/>
                  <a:pt x="242" y="129"/>
                  <a:pt x="242" y="129"/>
                </a:cubicBezTo>
                <a:cubicBezTo>
                  <a:pt x="242" y="129"/>
                  <a:pt x="247" y="104"/>
                  <a:pt x="248" y="85"/>
                </a:cubicBezTo>
                <a:cubicBezTo>
                  <a:pt x="250" y="61"/>
                  <a:pt x="236" y="0"/>
                  <a:pt x="161" y="0"/>
                </a:cubicBezTo>
                <a:cubicBezTo>
                  <a:pt x="87" y="0"/>
                  <a:pt x="73" y="61"/>
                  <a:pt x="75" y="85"/>
                </a:cubicBezTo>
                <a:cubicBezTo>
                  <a:pt x="76" y="104"/>
                  <a:pt x="80" y="129"/>
                  <a:pt x="80" y="129"/>
                </a:cubicBezTo>
                <a:cubicBezTo>
                  <a:pt x="80" y="129"/>
                  <a:pt x="72" y="133"/>
                  <a:pt x="72" y="150"/>
                </a:cubicBezTo>
                <a:cubicBezTo>
                  <a:pt x="75" y="192"/>
                  <a:pt x="90" y="174"/>
                  <a:pt x="93" y="192"/>
                </a:cubicBezTo>
                <a:cubicBezTo>
                  <a:pt x="100" y="237"/>
                  <a:pt x="116" y="229"/>
                  <a:pt x="116" y="253"/>
                </a:cubicBezTo>
                <a:cubicBezTo>
                  <a:pt x="116" y="294"/>
                  <a:pt x="99" y="313"/>
                  <a:pt x="45" y="335"/>
                </a:cubicBezTo>
                <a:cubicBezTo>
                  <a:pt x="29" y="342"/>
                  <a:pt x="0" y="353"/>
                  <a:pt x="0" y="378"/>
                </a:cubicBezTo>
                <a:lnTo>
                  <a:pt x="0" y="477"/>
                </a:lnTo>
                <a:lnTo>
                  <a:pt x="377" y="477"/>
                </a:lnTo>
                <a:lnTo>
                  <a:pt x="377" y="403"/>
                </a:lnTo>
                <a:cubicBezTo>
                  <a:pt x="377" y="380"/>
                  <a:pt x="331" y="358"/>
                  <a:pt x="277" y="335"/>
                </a:cubicBezTo>
                <a:close/>
                <a:moveTo>
                  <a:pt x="543" y="477"/>
                </a:moveTo>
                <a:lnTo>
                  <a:pt x="543" y="477"/>
                </a:lnTo>
                <a:cubicBezTo>
                  <a:pt x="543" y="477"/>
                  <a:pt x="542" y="375"/>
                  <a:pt x="536" y="364"/>
                </a:cubicBezTo>
                <a:cubicBezTo>
                  <a:pt x="527" y="348"/>
                  <a:pt x="505" y="337"/>
                  <a:pt x="464" y="320"/>
                </a:cubicBezTo>
                <a:cubicBezTo>
                  <a:pt x="424" y="303"/>
                  <a:pt x="411" y="289"/>
                  <a:pt x="411" y="259"/>
                </a:cubicBezTo>
                <a:cubicBezTo>
                  <a:pt x="411" y="240"/>
                  <a:pt x="423" y="246"/>
                  <a:pt x="429" y="213"/>
                </a:cubicBezTo>
                <a:cubicBezTo>
                  <a:pt x="431" y="199"/>
                  <a:pt x="442" y="213"/>
                  <a:pt x="444" y="181"/>
                </a:cubicBezTo>
                <a:cubicBezTo>
                  <a:pt x="444" y="168"/>
                  <a:pt x="438" y="165"/>
                  <a:pt x="438" y="165"/>
                </a:cubicBezTo>
                <a:cubicBezTo>
                  <a:pt x="438" y="165"/>
                  <a:pt x="441" y="146"/>
                  <a:pt x="442" y="132"/>
                </a:cubicBezTo>
                <a:cubicBezTo>
                  <a:pt x="444" y="114"/>
                  <a:pt x="433" y="68"/>
                  <a:pt x="377" y="68"/>
                </a:cubicBezTo>
                <a:cubicBezTo>
                  <a:pt x="321" y="68"/>
                  <a:pt x="311" y="114"/>
                  <a:pt x="312" y="132"/>
                </a:cubicBezTo>
                <a:cubicBezTo>
                  <a:pt x="313" y="146"/>
                  <a:pt x="316" y="165"/>
                  <a:pt x="316" y="165"/>
                </a:cubicBezTo>
                <a:cubicBezTo>
                  <a:pt x="316" y="165"/>
                  <a:pt x="311" y="168"/>
                  <a:pt x="311" y="181"/>
                </a:cubicBezTo>
                <a:cubicBezTo>
                  <a:pt x="313" y="213"/>
                  <a:pt x="323" y="199"/>
                  <a:pt x="326" y="213"/>
                </a:cubicBezTo>
                <a:cubicBezTo>
                  <a:pt x="331" y="246"/>
                  <a:pt x="343" y="240"/>
                  <a:pt x="343" y="259"/>
                </a:cubicBezTo>
                <a:cubicBezTo>
                  <a:pt x="343" y="279"/>
                  <a:pt x="337" y="292"/>
                  <a:pt x="321" y="304"/>
                </a:cubicBezTo>
                <a:cubicBezTo>
                  <a:pt x="409" y="348"/>
                  <a:pt x="421" y="357"/>
                  <a:pt x="421" y="397"/>
                </a:cubicBezTo>
                <a:lnTo>
                  <a:pt x="421" y="477"/>
                </a:lnTo>
                <a:lnTo>
                  <a:pt x="543" y="477"/>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48">
            <a:extLst>
              <a:ext uri="{FF2B5EF4-FFF2-40B4-BE49-F238E27FC236}">
                <a16:creationId xmlns:a16="http://schemas.microsoft.com/office/drawing/2014/main" id="{D034986A-29EE-4C9D-8CFD-8EC2418C5776}"/>
              </a:ext>
            </a:extLst>
          </p:cNvPr>
          <p:cNvSpPr>
            <a:spLocks noChangeAspect="1"/>
          </p:cNvSpPr>
          <p:nvPr/>
        </p:nvSpPr>
        <p:spPr bwMode="auto">
          <a:xfrm>
            <a:off x="1319451" y="5408383"/>
            <a:ext cx="437508" cy="418838"/>
          </a:xfrm>
          <a:custGeom>
            <a:avLst/>
            <a:gdLst>
              <a:gd name="T0" fmla="*/ 2566 w 3726"/>
              <a:gd name="T1" fmla="*/ 30 h 3567"/>
              <a:gd name="T2" fmla="*/ 2737 w 3726"/>
              <a:gd name="T3" fmla="*/ 147 h 3567"/>
              <a:gd name="T4" fmla="*/ 2834 w 3726"/>
              <a:gd name="T5" fmla="*/ 331 h 3567"/>
              <a:gd name="T6" fmla="*/ 2834 w 3726"/>
              <a:gd name="T7" fmla="*/ 547 h 3567"/>
              <a:gd name="T8" fmla="*/ 2737 w 3726"/>
              <a:gd name="T9" fmla="*/ 731 h 3567"/>
              <a:gd name="T10" fmla="*/ 2566 w 3726"/>
              <a:gd name="T11" fmla="*/ 849 h 3567"/>
              <a:gd name="T12" fmla="*/ 2372 w 3726"/>
              <a:gd name="T13" fmla="*/ 877 h 3567"/>
              <a:gd name="T14" fmla="*/ 2230 w 3726"/>
              <a:gd name="T15" fmla="*/ 1399 h 3567"/>
              <a:gd name="T16" fmla="*/ 2345 w 3726"/>
              <a:gd name="T17" fmla="*/ 1598 h 3567"/>
              <a:gd name="T18" fmla="*/ 2370 w 3726"/>
              <a:gd name="T19" fmla="*/ 1835 h 3567"/>
              <a:gd name="T20" fmla="*/ 2299 w 3726"/>
              <a:gd name="T21" fmla="*/ 2054 h 3567"/>
              <a:gd name="T22" fmla="*/ 2797 w 3726"/>
              <a:gd name="T23" fmla="*/ 2263 h 3567"/>
              <a:gd name="T24" fmla="*/ 3050 w 3726"/>
              <a:gd name="T25" fmla="*/ 2215 h 3567"/>
              <a:gd name="T26" fmla="*/ 3313 w 3726"/>
              <a:gd name="T27" fmla="*/ 2268 h 3567"/>
              <a:gd name="T28" fmla="*/ 3528 w 3726"/>
              <a:gd name="T29" fmla="*/ 2412 h 3567"/>
              <a:gd name="T30" fmla="*/ 3673 w 3726"/>
              <a:gd name="T31" fmla="*/ 2627 h 3567"/>
              <a:gd name="T32" fmla="*/ 3726 w 3726"/>
              <a:gd name="T33" fmla="*/ 2890 h 3567"/>
              <a:gd name="T34" fmla="*/ 3673 w 3726"/>
              <a:gd name="T35" fmla="*/ 3153 h 3567"/>
              <a:gd name="T36" fmla="*/ 3528 w 3726"/>
              <a:gd name="T37" fmla="*/ 3369 h 3567"/>
              <a:gd name="T38" fmla="*/ 3313 w 3726"/>
              <a:gd name="T39" fmla="*/ 3514 h 3567"/>
              <a:gd name="T40" fmla="*/ 3050 w 3726"/>
              <a:gd name="T41" fmla="*/ 3567 h 3567"/>
              <a:gd name="T42" fmla="*/ 2787 w 3726"/>
              <a:gd name="T43" fmla="*/ 3514 h 3567"/>
              <a:gd name="T44" fmla="*/ 2571 w 3726"/>
              <a:gd name="T45" fmla="*/ 3369 h 3567"/>
              <a:gd name="T46" fmla="*/ 2426 w 3726"/>
              <a:gd name="T47" fmla="*/ 3153 h 3567"/>
              <a:gd name="T48" fmla="*/ 2373 w 3726"/>
              <a:gd name="T49" fmla="*/ 2890 h 3567"/>
              <a:gd name="T50" fmla="*/ 2419 w 3726"/>
              <a:gd name="T51" fmla="*/ 2644 h 3567"/>
              <a:gd name="T52" fmla="*/ 2089 w 3726"/>
              <a:gd name="T53" fmla="*/ 2263 h 3567"/>
              <a:gd name="T54" fmla="*/ 1870 w 3726"/>
              <a:gd name="T55" fmla="*/ 2334 h 3567"/>
              <a:gd name="T56" fmla="*/ 1635 w 3726"/>
              <a:gd name="T57" fmla="*/ 2310 h 3567"/>
              <a:gd name="T58" fmla="*/ 1439 w 3726"/>
              <a:gd name="T59" fmla="*/ 2197 h 3567"/>
              <a:gd name="T60" fmla="*/ 1303 w 3726"/>
              <a:gd name="T61" fmla="*/ 2018 h 3567"/>
              <a:gd name="T62" fmla="*/ 838 w 3726"/>
              <a:gd name="T63" fmla="*/ 2258 h 3567"/>
              <a:gd name="T64" fmla="*/ 719 w 3726"/>
              <a:gd name="T65" fmla="*/ 2412 h 3567"/>
              <a:gd name="T66" fmla="*/ 542 w 3726"/>
              <a:gd name="T67" fmla="*/ 2500 h 3567"/>
              <a:gd name="T68" fmla="*/ 331 w 3726"/>
              <a:gd name="T69" fmla="*/ 2499 h 3567"/>
              <a:gd name="T70" fmla="*/ 148 w 3726"/>
              <a:gd name="T71" fmla="*/ 2402 h 3567"/>
              <a:gd name="T72" fmla="*/ 29 w 3726"/>
              <a:gd name="T73" fmla="*/ 2233 h 3567"/>
              <a:gd name="T74" fmla="*/ 3 w 3726"/>
              <a:gd name="T75" fmla="*/ 2018 h 3567"/>
              <a:gd name="T76" fmla="*/ 79 w 3726"/>
              <a:gd name="T77" fmla="*/ 1823 h 3567"/>
              <a:gd name="T78" fmla="*/ 233 w 3726"/>
              <a:gd name="T79" fmla="*/ 1686 h 3567"/>
              <a:gd name="T80" fmla="*/ 440 w 3726"/>
              <a:gd name="T81" fmla="*/ 1634 h 3567"/>
              <a:gd name="T82" fmla="*/ 650 w 3726"/>
              <a:gd name="T83" fmla="*/ 1687 h 3567"/>
              <a:gd name="T84" fmla="*/ 805 w 3726"/>
              <a:gd name="T85" fmla="*/ 1829 h 3567"/>
              <a:gd name="T86" fmla="*/ 1251 w 3726"/>
              <a:gd name="T87" fmla="*/ 1713 h 3567"/>
              <a:gd name="T88" fmla="*/ 1324 w 3726"/>
              <a:gd name="T89" fmla="*/ 1490 h 3567"/>
              <a:gd name="T90" fmla="*/ 1478 w 3726"/>
              <a:gd name="T91" fmla="*/ 1321 h 3567"/>
              <a:gd name="T92" fmla="*/ 1689 w 3726"/>
              <a:gd name="T93" fmla="*/ 1225 h 3567"/>
              <a:gd name="T94" fmla="*/ 1926 w 3726"/>
              <a:gd name="T95" fmla="*/ 1224 h 3567"/>
              <a:gd name="T96" fmla="*/ 2022 w 3726"/>
              <a:gd name="T97" fmla="*/ 648 h 3567"/>
              <a:gd name="T98" fmla="*/ 1969 w 3726"/>
              <a:gd name="T99" fmla="*/ 440 h 3567"/>
              <a:gd name="T100" fmla="*/ 2021 w 3726"/>
              <a:gd name="T101" fmla="*/ 233 h 3567"/>
              <a:gd name="T102" fmla="*/ 2157 w 3726"/>
              <a:gd name="T103" fmla="*/ 78 h 3567"/>
              <a:gd name="T104" fmla="*/ 2353 w 3726"/>
              <a:gd name="T105" fmla="*/ 4 h 3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26" h="3567">
                <a:moveTo>
                  <a:pt x="2408" y="0"/>
                </a:moveTo>
                <a:lnTo>
                  <a:pt x="2463" y="4"/>
                </a:lnTo>
                <a:lnTo>
                  <a:pt x="2517" y="14"/>
                </a:lnTo>
                <a:lnTo>
                  <a:pt x="2566" y="30"/>
                </a:lnTo>
                <a:lnTo>
                  <a:pt x="2615" y="51"/>
                </a:lnTo>
                <a:lnTo>
                  <a:pt x="2659" y="78"/>
                </a:lnTo>
                <a:lnTo>
                  <a:pt x="2700" y="111"/>
                </a:lnTo>
                <a:lnTo>
                  <a:pt x="2737" y="147"/>
                </a:lnTo>
                <a:lnTo>
                  <a:pt x="2769" y="188"/>
                </a:lnTo>
                <a:lnTo>
                  <a:pt x="2796" y="233"/>
                </a:lnTo>
                <a:lnTo>
                  <a:pt x="2818" y="280"/>
                </a:lnTo>
                <a:lnTo>
                  <a:pt x="2834" y="331"/>
                </a:lnTo>
                <a:lnTo>
                  <a:pt x="2844" y="384"/>
                </a:lnTo>
                <a:lnTo>
                  <a:pt x="2848" y="440"/>
                </a:lnTo>
                <a:lnTo>
                  <a:pt x="2844" y="494"/>
                </a:lnTo>
                <a:lnTo>
                  <a:pt x="2834" y="547"/>
                </a:lnTo>
                <a:lnTo>
                  <a:pt x="2818" y="598"/>
                </a:lnTo>
                <a:lnTo>
                  <a:pt x="2796" y="645"/>
                </a:lnTo>
                <a:lnTo>
                  <a:pt x="2769" y="690"/>
                </a:lnTo>
                <a:lnTo>
                  <a:pt x="2737" y="731"/>
                </a:lnTo>
                <a:lnTo>
                  <a:pt x="2700" y="767"/>
                </a:lnTo>
                <a:lnTo>
                  <a:pt x="2659" y="800"/>
                </a:lnTo>
                <a:lnTo>
                  <a:pt x="2615" y="827"/>
                </a:lnTo>
                <a:lnTo>
                  <a:pt x="2566" y="849"/>
                </a:lnTo>
                <a:lnTo>
                  <a:pt x="2517" y="866"/>
                </a:lnTo>
                <a:lnTo>
                  <a:pt x="2463" y="875"/>
                </a:lnTo>
                <a:lnTo>
                  <a:pt x="2408" y="878"/>
                </a:lnTo>
                <a:lnTo>
                  <a:pt x="2372" y="877"/>
                </a:lnTo>
                <a:lnTo>
                  <a:pt x="2337" y="872"/>
                </a:lnTo>
                <a:lnTo>
                  <a:pt x="2145" y="1322"/>
                </a:lnTo>
                <a:lnTo>
                  <a:pt x="2189" y="1359"/>
                </a:lnTo>
                <a:lnTo>
                  <a:pt x="2230" y="1399"/>
                </a:lnTo>
                <a:lnTo>
                  <a:pt x="2266" y="1444"/>
                </a:lnTo>
                <a:lnTo>
                  <a:pt x="2296" y="1493"/>
                </a:lnTo>
                <a:lnTo>
                  <a:pt x="2323" y="1543"/>
                </a:lnTo>
                <a:lnTo>
                  <a:pt x="2345" y="1598"/>
                </a:lnTo>
                <a:lnTo>
                  <a:pt x="2360" y="1654"/>
                </a:lnTo>
                <a:lnTo>
                  <a:pt x="2370" y="1714"/>
                </a:lnTo>
                <a:lnTo>
                  <a:pt x="2373" y="1775"/>
                </a:lnTo>
                <a:lnTo>
                  <a:pt x="2370" y="1835"/>
                </a:lnTo>
                <a:lnTo>
                  <a:pt x="2361" y="1894"/>
                </a:lnTo>
                <a:lnTo>
                  <a:pt x="2345" y="1950"/>
                </a:lnTo>
                <a:lnTo>
                  <a:pt x="2324" y="2003"/>
                </a:lnTo>
                <a:lnTo>
                  <a:pt x="2299" y="2054"/>
                </a:lnTo>
                <a:lnTo>
                  <a:pt x="2634" y="2357"/>
                </a:lnTo>
                <a:lnTo>
                  <a:pt x="2685" y="2321"/>
                </a:lnTo>
                <a:lnTo>
                  <a:pt x="2739" y="2289"/>
                </a:lnTo>
                <a:lnTo>
                  <a:pt x="2797" y="2263"/>
                </a:lnTo>
                <a:lnTo>
                  <a:pt x="2857" y="2242"/>
                </a:lnTo>
                <a:lnTo>
                  <a:pt x="2919" y="2227"/>
                </a:lnTo>
                <a:lnTo>
                  <a:pt x="2983" y="2217"/>
                </a:lnTo>
                <a:lnTo>
                  <a:pt x="3050" y="2215"/>
                </a:lnTo>
                <a:lnTo>
                  <a:pt x="3119" y="2218"/>
                </a:lnTo>
                <a:lnTo>
                  <a:pt x="3186" y="2228"/>
                </a:lnTo>
                <a:lnTo>
                  <a:pt x="3251" y="2244"/>
                </a:lnTo>
                <a:lnTo>
                  <a:pt x="3313" y="2268"/>
                </a:lnTo>
                <a:lnTo>
                  <a:pt x="3372" y="2296"/>
                </a:lnTo>
                <a:lnTo>
                  <a:pt x="3427" y="2330"/>
                </a:lnTo>
                <a:lnTo>
                  <a:pt x="3481" y="2368"/>
                </a:lnTo>
                <a:lnTo>
                  <a:pt x="3528" y="2412"/>
                </a:lnTo>
                <a:lnTo>
                  <a:pt x="3572" y="2460"/>
                </a:lnTo>
                <a:lnTo>
                  <a:pt x="3610" y="2513"/>
                </a:lnTo>
                <a:lnTo>
                  <a:pt x="3644" y="2568"/>
                </a:lnTo>
                <a:lnTo>
                  <a:pt x="3673" y="2627"/>
                </a:lnTo>
                <a:lnTo>
                  <a:pt x="3696" y="2689"/>
                </a:lnTo>
                <a:lnTo>
                  <a:pt x="3712" y="2755"/>
                </a:lnTo>
                <a:lnTo>
                  <a:pt x="3722" y="2821"/>
                </a:lnTo>
                <a:lnTo>
                  <a:pt x="3726" y="2890"/>
                </a:lnTo>
                <a:lnTo>
                  <a:pt x="3722" y="2960"/>
                </a:lnTo>
                <a:lnTo>
                  <a:pt x="3712" y="3027"/>
                </a:lnTo>
                <a:lnTo>
                  <a:pt x="3696" y="3091"/>
                </a:lnTo>
                <a:lnTo>
                  <a:pt x="3673" y="3153"/>
                </a:lnTo>
                <a:lnTo>
                  <a:pt x="3644" y="3213"/>
                </a:lnTo>
                <a:lnTo>
                  <a:pt x="3610" y="3269"/>
                </a:lnTo>
                <a:lnTo>
                  <a:pt x="3572" y="3321"/>
                </a:lnTo>
                <a:lnTo>
                  <a:pt x="3528" y="3369"/>
                </a:lnTo>
                <a:lnTo>
                  <a:pt x="3481" y="3412"/>
                </a:lnTo>
                <a:lnTo>
                  <a:pt x="3427" y="3452"/>
                </a:lnTo>
                <a:lnTo>
                  <a:pt x="3372" y="3486"/>
                </a:lnTo>
                <a:lnTo>
                  <a:pt x="3313" y="3514"/>
                </a:lnTo>
                <a:lnTo>
                  <a:pt x="3251" y="3536"/>
                </a:lnTo>
                <a:lnTo>
                  <a:pt x="3186" y="3553"/>
                </a:lnTo>
                <a:lnTo>
                  <a:pt x="3119" y="3564"/>
                </a:lnTo>
                <a:lnTo>
                  <a:pt x="3050" y="3567"/>
                </a:lnTo>
                <a:lnTo>
                  <a:pt x="2980" y="3564"/>
                </a:lnTo>
                <a:lnTo>
                  <a:pt x="2913" y="3553"/>
                </a:lnTo>
                <a:lnTo>
                  <a:pt x="2849" y="3536"/>
                </a:lnTo>
                <a:lnTo>
                  <a:pt x="2787" y="3514"/>
                </a:lnTo>
                <a:lnTo>
                  <a:pt x="2727" y="3486"/>
                </a:lnTo>
                <a:lnTo>
                  <a:pt x="2671" y="3452"/>
                </a:lnTo>
                <a:lnTo>
                  <a:pt x="2619" y="3412"/>
                </a:lnTo>
                <a:lnTo>
                  <a:pt x="2571" y="3369"/>
                </a:lnTo>
                <a:lnTo>
                  <a:pt x="2528" y="3321"/>
                </a:lnTo>
                <a:lnTo>
                  <a:pt x="2488" y="3269"/>
                </a:lnTo>
                <a:lnTo>
                  <a:pt x="2454" y="3213"/>
                </a:lnTo>
                <a:lnTo>
                  <a:pt x="2426" y="3153"/>
                </a:lnTo>
                <a:lnTo>
                  <a:pt x="2404" y="3091"/>
                </a:lnTo>
                <a:lnTo>
                  <a:pt x="2387" y="3027"/>
                </a:lnTo>
                <a:lnTo>
                  <a:pt x="2376" y="2960"/>
                </a:lnTo>
                <a:lnTo>
                  <a:pt x="2373" y="2890"/>
                </a:lnTo>
                <a:lnTo>
                  <a:pt x="2375" y="2826"/>
                </a:lnTo>
                <a:lnTo>
                  <a:pt x="2384" y="2764"/>
                </a:lnTo>
                <a:lnTo>
                  <a:pt x="2399" y="2703"/>
                </a:lnTo>
                <a:lnTo>
                  <a:pt x="2419" y="2644"/>
                </a:lnTo>
                <a:lnTo>
                  <a:pt x="2444" y="2589"/>
                </a:lnTo>
                <a:lnTo>
                  <a:pt x="2474" y="2535"/>
                </a:lnTo>
                <a:lnTo>
                  <a:pt x="2137" y="2233"/>
                </a:lnTo>
                <a:lnTo>
                  <a:pt x="2089" y="2263"/>
                </a:lnTo>
                <a:lnTo>
                  <a:pt x="2039" y="2289"/>
                </a:lnTo>
                <a:lnTo>
                  <a:pt x="1984" y="2310"/>
                </a:lnTo>
                <a:lnTo>
                  <a:pt x="1929" y="2324"/>
                </a:lnTo>
                <a:lnTo>
                  <a:pt x="1870" y="2334"/>
                </a:lnTo>
                <a:lnTo>
                  <a:pt x="1810" y="2337"/>
                </a:lnTo>
                <a:lnTo>
                  <a:pt x="1750" y="2334"/>
                </a:lnTo>
                <a:lnTo>
                  <a:pt x="1692" y="2324"/>
                </a:lnTo>
                <a:lnTo>
                  <a:pt x="1635" y="2310"/>
                </a:lnTo>
                <a:lnTo>
                  <a:pt x="1582" y="2289"/>
                </a:lnTo>
                <a:lnTo>
                  <a:pt x="1531" y="2263"/>
                </a:lnTo>
                <a:lnTo>
                  <a:pt x="1484" y="2233"/>
                </a:lnTo>
                <a:lnTo>
                  <a:pt x="1439" y="2197"/>
                </a:lnTo>
                <a:lnTo>
                  <a:pt x="1399" y="2158"/>
                </a:lnTo>
                <a:lnTo>
                  <a:pt x="1362" y="2114"/>
                </a:lnTo>
                <a:lnTo>
                  <a:pt x="1330" y="2068"/>
                </a:lnTo>
                <a:lnTo>
                  <a:pt x="1303" y="2018"/>
                </a:lnTo>
                <a:lnTo>
                  <a:pt x="877" y="2111"/>
                </a:lnTo>
                <a:lnTo>
                  <a:pt x="870" y="2161"/>
                </a:lnTo>
                <a:lnTo>
                  <a:pt x="857" y="2210"/>
                </a:lnTo>
                <a:lnTo>
                  <a:pt x="838" y="2258"/>
                </a:lnTo>
                <a:lnTo>
                  <a:pt x="816" y="2300"/>
                </a:lnTo>
                <a:lnTo>
                  <a:pt x="788" y="2341"/>
                </a:lnTo>
                <a:lnTo>
                  <a:pt x="755" y="2378"/>
                </a:lnTo>
                <a:lnTo>
                  <a:pt x="719" y="2412"/>
                </a:lnTo>
                <a:lnTo>
                  <a:pt x="679" y="2442"/>
                </a:lnTo>
                <a:lnTo>
                  <a:pt x="636" y="2467"/>
                </a:lnTo>
                <a:lnTo>
                  <a:pt x="591" y="2486"/>
                </a:lnTo>
                <a:lnTo>
                  <a:pt x="542" y="2500"/>
                </a:lnTo>
                <a:lnTo>
                  <a:pt x="492" y="2509"/>
                </a:lnTo>
                <a:lnTo>
                  <a:pt x="440" y="2513"/>
                </a:lnTo>
                <a:lnTo>
                  <a:pt x="384" y="2509"/>
                </a:lnTo>
                <a:lnTo>
                  <a:pt x="331" y="2499"/>
                </a:lnTo>
                <a:lnTo>
                  <a:pt x="280" y="2483"/>
                </a:lnTo>
                <a:lnTo>
                  <a:pt x="233" y="2461"/>
                </a:lnTo>
                <a:lnTo>
                  <a:pt x="189" y="2434"/>
                </a:lnTo>
                <a:lnTo>
                  <a:pt x="148" y="2402"/>
                </a:lnTo>
                <a:lnTo>
                  <a:pt x="111" y="2365"/>
                </a:lnTo>
                <a:lnTo>
                  <a:pt x="79" y="2324"/>
                </a:lnTo>
                <a:lnTo>
                  <a:pt x="52" y="2280"/>
                </a:lnTo>
                <a:lnTo>
                  <a:pt x="29" y="2233"/>
                </a:lnTo>
                <a:lnTo>
                  <a:pt x="14" y="2182"/>
                </a:lnTo>
                <a:lnTo>
                  <a:pt x="3" y="2129"/>
                </a:lnTo>
                <a:lnTo>
                  <a:pt x="0" y="2073"/>
                </a:lnTo>
                <a:lnTo>
                  <a:pt x="3" y="2018"/>
                </a:lnTo>
                <a:lnTo>
                  <a:pt x="14" y="1965"/>
                </a:lnTo>
                <a:lnTo>
                  <a:pt x="29" y="1915"/>
                </a:lnTo>
                <a:lnTo>
                  <a:pt x="52" y="1867"/>
                </a:lnTo>
                <a:lnTo>
                  <a:pt x="79" y="1823"/>
                </a:lnTo>
                <a:lnTo>
                  <a:pt x="111" y="1782"/>
                </a:lnTo>
                <a:lnTo>
                  <a:pt x="148" y="1745"/>
                </a:lnTo>
                <a:lnTo>
                  <a:pt x="189" y="1713"/>
                </a:lnTo>
                <a:lnTo>
                  <a:pt x="233" y="1686"/>
                </a:lnTo>
                <a:lnTo>
                  <a:pt x="280" y="1663"/>
                </a:lnTo>
                <a:lnTo>
                  <a:pt x="331" y="1647"/>
                </a:lnTo>
                <a:lnTo>
                  <a:pt x="384" y="1637"/>
                </a:lnTo>
                <a:lnTo>
                  <a:pt x="440" y="1634"/>
                </a:lnTo>
                <a:lnTo>
                  <a:pt x="495" y="1637"/>
                </a:lnTo>
                <a:lnTo>
                  <a:pt x="549" y="1649"/>
                </a:lnTo>
                <a:lnTo>
                  <a:pt x="601" y="1664"/>
                </a:lnTo>
                <a:lnTo>
                  <a:pt x="650" y="1687"/>
                </a:lnTo>
                <a:lnTo>
                  <a:pt x="694" y="1715"/>
                </a:lnTo>
                <a:lnTo>
                  <a:pt x="736" y="1749"/>
                </a:lnTo>
                <a:lnTo>
                  <a:pt x="772" y="1786"/>
                </a:lnTo>
                <a:lnTo>
                  <a:pt x="805" y="1829"/>
                </a:lnTo>
                <a:lnTo>
                  <a:pt x="832" y="1875"/>
                </a:lnTo>
                <a:lnTo>
                  <a:pt x="1249" y="1784"/>
                </a:lnTo>
                <a:lnTo>
                  <a:pt x="1248" y="1775"/>
                </a:lnTo>
                <a:lnTo>
                  <a:pt x="1251" y="1713"/>
                </a:lnTo>
                <a:lnTo>
                  <a:pt x="1261" y="1654"/>
                </a:lnTo>
                <a:lnTo>
                  <a:pt x="1277" y="1597"/>
                </a:lnTo>
                <a:lnTo>
                  <a:pt x="1298" y="1542"/>
                </a:lnTo>
                <a:lnTo>
                  <a:pt x="1324" y="1490"/>
                </a:lnTo>
                <a:lnTo>
                  <a:pt x="1356" y="1443"/>
                </a:lnTo>
                <a:lnTo>
                  <a:pt x="1393" y="1398"/>
                </a:lnTo>
                <a:lnTo>
                  <a:pt x="1434" y="1357"/>
                </a:lnTo>
                <a:lnTo>
                  <a:pt x="1478" y="1321"/>
                </a:lnTo>
                <a:lnTo>
                  <a:pt x="1527" y="1289"/>
                </a:lnTo>
                <a:lnTo>
                  <a:pt x="1578" y="1262"/>
                </a:lnTo>
                <a:lnTo>
                  <a:pt x="1633" y="1241"/>
                </a:lnTo>
                <a:lnTo>
                  <a:pt x="1689" y="1225"/>
                </a:lnTo>
                <a:lnTo>
                  <a:pt x="1749" y="1216"/>
                </a:lnTo>
                <a:lnTo>
                  <a:pt x="1810" y="1212"/>
                </a:lnTo>
                <a:lnTo>
                  <a:pt x="1869" y="1216"/>
                </a:lnTo>
                <a:lnTo>
                  <a:pt x="1926" y="1224"/>
                </a:lnTo>
                <a:lnTo>
                  <a:pt x="2120" y="771"/>
                </a:lnTo>
                <a:lnTo>
                  <a:pt x="2083" y="733"/>
                </a:lnTo>
                <a:lnTo>
                  <a:pt x="2049" y="693"/>
                </a:lnTo>
                <a:lnTo>
                  <a:pt x="2022" y="648"/>
                </a:lnTo>
                <a:lnTo>
                  <a:pt x="1999" y="600"/>
                </a:lnTo>
                <a:lnTo>
                  <a:pt x="1982" y="548"/>
                </a:lnTo>
                <a:lnTo>
                  <a:pt x="1972" y="495"/>
                </a:lnTo>
                <a:lnTo>
                  <a:pt x="1969" y="440"/>
                </a:lnTo>
                <a:lnTo>
                  <a:pt x="1972" y="384"/>
                </a:lnTo>
                <a:lnTo>
                  <a:pt x="1982" y="331"/>
                </a:lnTo>
                <a:lnTo>
                  <a:pt x="1998" y="280"/>
                </a:lnTo>
                <a:lnTo>
                  <a:pt x="2021" y="233"/>
                </a:lnTo>
                <a:lnTo>
                  <a:pt x="2048" y="188"/>
                </a:lnTo>
                <a:lnTo>
                  <a:pt x="2079" y="147"/>
                </a:lnTo>
                <a:lnTo>
                  <a:pt x="2117" y="111"/>
                </a:lnTo>
                <a:lnTo>
                  <a:pt x="2157" y="78"/>
                </a:lnTo>
                <a:lnTo>
                  <a:pt x="2201" y="51"/>
                </a:lnTo>
                <a:lnTo>
                  <a:pt x="2249" y="30"/>
                </a:lnTo>
                <a:lnTo>
                  <a:pt x="2300" y="14"/>
                </a:lnTo>
                <a:lnTo>
                  <a:pt x="2353" y="4"/>
                </a:lnTo>
                <a:lnTo>
                  <a:pt x="2408" y="0"/>
                </a:lnTo>
                <a:close/>
              </a:path>
            </a:pathLst>
          </a:custGeom>
          <a:solidFill>
            <a:srgbClr val="0066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54085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8">
            <a:extLst>
              <a:ext uri="{FF2B5EF4-FFF2-40B4-BE49-F238E27FC236}">
                <a16:creationId xmlns:a16="http://schemas.microsoft.com/office/drawing/2014/main" id="{865D3C7E-8509-46A5-BCC8-C50238092838}"/>
              </a:ext>
            </a:extLst>
          </p:cNvPr>
          <p:cNvSpPr>
            <a:spLocks noEditPoints="1"/>
          </p:cNvSpPr>
          <p:nvPr/>
        </p:nvSpPr>
        <p:spPr bwMode="auto">
          <a:xfrm>
            <a:off x="1262675" y="2159638"/>
            <a:ext cx="1166682" cy="1010145"/>
          </a:xfrm>
          <a:custGeom>
            <a:avLst/>
            <a:gdLst>
              <a:gd name="T0" fmla="*/ 286 w 298"/>
              <a:gd name="T1" fmla="*/ 219 h 258"/>
              <a:gd name="T2" fmla="*/ 172 w 298"/>
              <a:gd name="T3" fmla="*/ 21 h 258"/>
              <a:gd name="T4" fmla="*/ 127 w 298"/>
              <a:gd name="T5" fmla="*/ 21 h 258"/>
              <a:gd name="T6" fmla="*/ 12 w 298"/>
              <a:gd name="T7" fmla="*/ 219 h 258"/>
              <a:gd name="T8" fmla="*/ 35 w 298"/>
              <a:gd name="T9" fmla="*/ 258 h 258"/>
              <a:gd name="T10" fmla="*/ 263 w 298"/>
              <a:gd name="T11" fmla="*/ 258 h 258"/>
              <a:gd name="T12" fmla="*/ 286 w 298"/>
              <a:gd name="T13" fmla="*/ 219 h 258"/>
              <a:gd name="T14" fmla="*/ 148 w 298"/>
              <a:gd name="T15" fmla="*/ 217 h 258"/>
              <a:gd name="T16" fmla="*/ 132 w 298"/>
              <a:gd name="T17" fmla="*/ 201 h 258"/>
              <a:gd name="T18" fmla="*/ 149 w 298"/>
              <a:gd name="T19" fmla="*/ 185 h 258"/>
              <a:gd name="T20" fmla="*/ 166 w 298"/>
              <a:gd name="T21" fmla="*/ 202 h 258"/>
              <a:gd name="T22" fmla="*/ 148 w 298"/>
              <a:gd name="T23" fmla="*/ 217 h 258"/>
              <a:gd name="T24" fmla="*/ 152 w 298"/>
              <a:gd name="T25" fmla="*/ 175 h 258"/>
              <a:gd name="T26" fmla="*/ 150 w 298"/>
              <a:gd name="T27" fmla="*/ 177 h 258"/>
              <a:gd name="T28" fmla="*/ 146 w 298"/>
              <a:gd name="T29" fmla="*/ 177 h 258"/>
              <a:gd name="T30" fmla="*/ 144 w 298"/>
              <a:gd name="T31" fmla="*/ 174 h 258"/>
              <a:gd name="T32" fmla="*/ 132 w 298"/>
              <a:gd name="T33" fmla="*/ 88 h 258"/>
              <a:gd name="T34" fmla="*/ 149 w 298"/>
              <a:gd name="T35" fmla="*/ 67 h 258"/>
              <a:gd name="T36" fmla="*/ 166 w 298"/>
              <a:gd name="T37" fmla="*/ 84 h 258"/>
              <a:gd name="T38" fmla="*/ 152 w 298"/>
              <a:gd name="T39" fmla="*/ 17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258">
                <a:moveTo>
                  <a:pt x="286" y="219"/>
                </a:moveTo>
                <a:cubicBezTo>
                  <a:pt x="172" y="21"/>
                  <a:pt x="172" y="21"/>
                  <a:pt x="172" y="21"/>
                </a:cubicBezTo>
                <a:cubicBezTo>
                  <a:pt x="159" y="0"/>
                  <a:pt x="139" y="0"/>
                  <a:pt x="127" y="21"/>
                </a:cubicBezTo>
                <a:cubicBezTo>
                  <a:pt x="12" y="219"/>
                  <a:pt x="12" y="219"/>
                  <a:pt x="12" y="219"/>
                </a:cubicBezTo>
                <a:cubicBezTo>
                  <a:pt x="0" y="241"/>
                  <a:pt x="10" y="258"/>
                  <a:pt x="35" y="258"/>
                </a:cubicBezTo>
                <a:cubicBezTo>
                  <a:pt x="263" y="258"/>
                  <a:pt x="263" y="258"/>
                  <a:pt x="263" y="258"/>
                </a:cubicBezTo>
                <a:cubicBezTo>
                  <a:pt x="288" y="258"/>
                  <a:pt x="298" y="241"/>
                  <a:pt x="286" y="219"/>
                </a:cubicBezTo>
                <a:close/>
                <a:moveTo>
                  <a:pt x="148" y="217"/>
                </a:moveTo>
                <a:cubicBezTo>
                  <a:pt x="140" y="217"/>
                  <a:pt x="132" y="211"/>
                  <a:pt x="132" y="201"/>
                </a:cubicBezTo>
                <a:cubicBezTo>
                  <a:pt x="132" y="195"/>
                  <a:pt x="137" y="185"/>
                  <a:pt x="149" y="185"/>
                </a:cubicBezTo>
                <a:cubicBezTo>
                  <a:pt x="160" y="185"/>
                  <a:pt x="166" y="193"/>
                  <a:pt x="166" y="202"/>
                </a:cubicBezTo>
                <a:cubicBezTo>
                  <a:pt x="166" y="211"/>
                  <a:pt x="160" y="217"/>
                  <a:pt x="148" y="217"/>
                </a:cubicBezTo>
                <a:close/>
                <a:moveTo>
                  <a:pt x="152" y="175"/>
                </a:moveTo>
                <a:cubicBezTo>
                  <a:pt x="152" y="176"/>
                  <a:pt x="152" y="177"/>
                  <a:pt x="150" y="177"/>
                </a:cubicBezTo>
                <a:cubicBezTo>
                  <a:pt x="146" y="177"/>
                  <a:pt x="146" y="177"/>
                  <a:pt x="146" y="177"/>
                </a:cubicBezTo>
                <a:cubicBezTo>
                  <a:pt x="145" y="177"/>
                  <a:pt x="144" y="176"/>
                  <a:pt x="144" y="174"/>
                </a:cubicBezTo>
                <a:cubicBezTo>
                  <a:pt x="143" y="152"/>
                  <a:pt x="132" y="97"/>
                  <a:pt x="132" y="88"/>
                </a:cubicBezTo>
                <a:cubicBezTo>
                  <a:pt x="132" y="76"/>
                  <a:pt x="136" y="67"/>
                  <a:pt x="149" y="67"/>
                </a:cubicBezTo>
                <a:cubicBezTo>
                  <a:pt x="161" y="67"/>
                  <a:pt x="166" y="73"/>
                  <a:pt x="166" y="84"/>
                </a:cubicBezTo>
                <a:cubicBezTo>
                  <a:pt x="166" y="97"/>
                  <a:pt x="153" y="153"/>
                  <a:pt x="152" y="17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85">
            <a:extLst>
              <a:ext uri="{FF2B5EF4-FFF2-40B4-BE49-F238E27FC236}">
                <a16:creationId xmlns:a16="http://schemas.microsoft.com/office/drawing/2014/main" id="{9DC37765-2045-4E1A-9228-A3D641B8B8F2}"/>
              </a:ext>
            </a:extLst>
          </p:cNvPr>
          <p:cNvSpPr>
            <a:spLocks noEditPoints="1"/>
          </p:cNvSpPr>
          <p:nvPr/>
        </p:nvSpPr>
        <p:spPr bwMode="auto">
          <a:xfrm>
            <a:off x="4225684" y="2210685"/>
            <a:ext cx="908050" cy="908050"/>
          </a:xfrm>
          <a:custGeom>
            <a:avLst/>
            <a:gdLst>
              <a:gd name="T0" fmla="*/ 72 w 426"/>
              <a:gd name="T1" fmla="*/ 66 h 426"/>
              <a:gd name="T2" fmla="*/ 116 w 426"/>
              <a:gd name="T3" fmla="*/ 49 h 426"/>
              <a:gd name="T4" fmla="*/ 154 w 426"/>
              <a:gd name="T5" fmla="*/ 46 h 426"/>
              <a:gd name="T6" fmla="*/ 189 w 426"/>
              <a:gd name="T7" fmla="*/ 43 h 426"/>
              <a:gd name="T8" fmla="*/ 185 w 426"/>
              <a:gd name="T9" fmla="*/ 53 h 426"/>
              <a:gd name="T10" fmla="*/ 166 w 426"/>
              <a:gd name="T11" fmla="*/ 61 h 426"/>
              <a:gd name="T12" fmla="*/ 184 w 426"/>
              <a:gd name="T13" fmla="*/ 90 h 426"/>
              <a:gd name="T14" fmla="*/ 191 w 426"/>
              <a:gd name="T15" fmla="*/ 62 h 426"/>
              <a:gd name="T16" fmla="*/ 227 w 426"/>
              <a:gd name="T17" fmla="*/ 68 h 426"/>
              <a:gd name="T18" fmla="*/ 252 w 426"/>
              <a:gd name="T19" fmla="*/ 91 h 426"/>
              <a:gd name="T20" fmla="*/ 225 w 426"/>
              <a:gd name="T21" fmla="*/ 82 h 426"/>
              <a:gd name="T22" fmla="*/ 230 w 426"/>
              <a:gd name="T23" fmla="*/ 99 h 426"/>
              <a:gd name="T24" fmla="*/ 224 w 426"/>
              <a:gd name="T25" fmla="*/ 107 h 426"/>
              <a:gd name="T26" fmla="*/ 203 w 426"/>
              <a:gd name="T27" fmla="*/ 156 h 426"/>
              <a:gd name="T28" fmla="*/ 193 w 426"/>
              <a:gd name="T29" fmla="*/ 172 h 426"/>
              <a:gd name="T30" fmla="*/ 159 w 426"/>
              <a:gd name="T31" fmla="*/ 171 h 426"/>
              <a:gd name="T32" fmla="*/ 182 w 426"/>
              <a:gd name="T33" fmla="*/ 198 h 426"/>
              <a:gd name="T34" fmla="*/ 205 w 426"/>
              <a:gd name="T35" fmla="*/ 231 h 426"/>
              <a:gd name="T36" fmla="*/ 198 w 426"/>
              <a:gd name="T37" fmla="*/ 252 h 426"/>
              <a:gd name="T38" fmla="*/ 153 w 426"/>
              <a:gd name="T39" fmla="*/ 225 h 426"/>
              <a:gd name="T40" fmla="*/ 118 w 426"/>
              <a:gd name="T41" fmla="*/ 207 h 426"/>
              <a:gd name="T42" fmla="*/ 92 w 426"/>
              <a:gd name="T43" fmla="*/ 168 h 426"/>
              <a:gd name="T44" fmla="*/ 80 w 426"/>
              <a:gd name="T45" fmla="*/ 174 h 426"/>
              <a:gd name="T46" fmla="*/ 76 w 426"/>
              <a:gd name="T47" fmla="*/ 122 h 426"/>
              <a:gd name="T48" fmla="*/ 88 w 426"/>
              <a:gd name="T49" fmla="*/ 96 h 426"/>
              <a:gd name="T50" fmla="*/ 63 w 426"/>
              <a:gd name="T51" fmla="*/ 86 h 426"/>
              <a:gd name="T52" fmla="*/ 0 w 426"/>
              <a:gd name="T53" fmla="*/ 213 h 426"/>
              <a:gd name="T54" fmla="*/ 213 w 426"/>
              <a:gd name="T55" fmla="*/ 0 h 426"/>
              <a:gd name="T56" fmla="*/ 203 w 426"/>
              <a:gd name="T57" fmla="*/ 39 h 426"/>
              <a:gd name="T58" fmla="*/ 154 w 426"/>
              <a:gd name="T59" fmla="*/ 26 h 426"/>
              <a:gd name="T60" fmla="*/ 206 w 426"/>
              <a:gd name="T61" fmla="*/ 11 h 426"/>
              <a:gd name="T62" fmla="*/ 238 w 426"/>
              <a:gd name="T63" fmla="*/ 54 h 426"/>
              <a:gd name="T64" fmla="*/ 247 w 426"/>
              <a:gd name="T65" fmla="*/ 25 h 426"/>
              <a:gd name="T66" fmla="*/ 247 w 426"/>
              <a:gd name="T67" fmla="*/ 198 h 426"/>
              <a:gd name="T68" fmla="*/ 274 w 426"/>
              <a:gd name="T69" fmla="*/ 186 h 426"/>
              <a:gd name="T70" fmla="*/ 247 w 426"/>
              <a:gd name="T71" fmla="*/ 198 h 426"/>
              <a:gd name="T72" fmla="*/ 234 w 426"/>
              <a:gd name="T73" fmla="*/ 188 h 426"/>
              <a:gd name="T74" fmla="*/ 210 w 426"/>
              <a:gd name="T75" fmla="*/ 193 h 426"/>
              <a:gd name="T76" fmla="*/ 242 w 426"/>
              <a:gd name="T77" fmla="*/ 209 h 426"/>
              <a:gd name="T78" fmla="*/ 353 w 426"/>
              <a:gd name="T79" fmla="*/ 345 h 426"/>
              <a:gd name="T80" fmla="*/ 284 w 426"/>
              <a:gd name="T81" fmla="*/ 389 h 426"/>
              <a:gd name="T82" fmla="*/ 233 w 426"/>
              <a:gd name="T83" fmla="*/ 416 h 426"/>
              <a:gd name="T84" fmla="*/ 202 w 426"/>
              <a:gd name="T85" fmla="*/ 421 h 426"/>
              <a:gd name="T86" fmla="*/ 248 w 426"/>
              <a:gd name="T87" fmla="*/ 376 h 426"/>
              <a:gd name="T88" fmla="*/ 239 w 426"/>
              <a:gd name="T89" fmla="*/ 320 h 426"/>
              <a:gd name="T90" fmla="*/ 231 w 426"/>
              <a:gd name="T91" fmla="*/ 248 h 426"/>
              <a:gd name="T92" fmla="*/ 282 w 426"/>
              <a:gd name="T93" fmla="*/ 219 h 426"/>
              <a:gd name="T94" fmla="*/ 360 w 426"/>
              <a:gd name="T95" fmla="*/ 227 h 426"/>
              <a:gd name="T96" fmla="*/ 409 w 426"/>
              <a:gd name="T97" fmla="*/ 25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 h="426">
                <a:moveTo>
                  <a:pt x="213" y="0"/>
                </a:moveTo>
                <a:cubicBezTo>
                  <a:pt x="156" y="0"/>
                  <a:pt x="104" y="22"/>
                  <a:pt x="66" y="59"/>
                </a:cubicBezTo>
                <a:cubicBezTo>
                  <a:pt x="66" y="61"/>
                  <a:pt x="68" y="68"/>
                  <a:pt x="72" y="66"/>
                </a:cubicBezTo>
                <a:cubicBezTo>
                  <a:pt x="77" y="65"/>
                  <a:pt x="80" y="59"/>
                  <a:pt x="85" y="55"/>
                </a:cubicBezTo>
                <a:cubicBezTo>
                  <a:pt x="90" y="51"/>
                  <a:pt x="94" y="44"/>
                  <a:pt x="102" y="48"/>
                </a:cubicBezTo>
                <a:cubicBezTo>
                  <a:pt x="109" y="52"/>
                  <a:pt x="109" y="51"/>
                  <a:pt x="116" y="49"/>
                </a:cubicBezTo>
                <a:cubicBezTo>
                  <a:pt x="123" y="47"/>
                  <a:pt x="124" y="42"/>
                  <a:pt x="132" y="49"/>
                </a:cubicBezTo>
                <a:cubicBezTo>
                  <a:pt x="139" y="56"/>
                  <a:pt x="141" y="56"/>
                  <a:pt x="144" y="52"/>
                </a:cubicBezTo>
                <a:cubicBezTo>
                  <a:pt x="147" y="48"/>
                  <a:pt x="150" y="45"/>
                  <a:pt x="154" y="46"/>
                </a:cubicBezTo>
                <a:cubicBezTo>
                  <a:pt x="158" y="47"/>
                  <a:pt x="159" y="51"/>
                  <a:pt x="161" y="44"/>
                </a:cubicBezTo>
                <a:cubicBezTo>
                  <a:pt x="163" y="37"/>
                  <a:pt x="171" y="37"/>
                  <a:pt x="178" y="38"/>
                </a:cubicBezTo>
                <a:cubicBezTo>
                  <a:pt x="185" y="39"/>
                  <a:pt x="186" y="43"/>
                  <a:pt x="189" y="43"/>
                </a:cubicBezTo>
                <a:cubicBezTo>
                  <a:pt x="191" y="43"/>
                  <a:pt x="207" y="46"/>
                  <a:pt x="205" y="50"/>
                </a:cubicBezTo>
                <a:cubicBezTo>
                  <a:pt x="203" y="54"/>
                  <a:pt x="199" y="61"/>
                  <a:pt x="196" y="57"/>
                </a:cubicBezTo>
                <a:cubicBezTo>
                  <a:pt x="193" y="53"/>
                  <a:pt x="188" y="52"/>
                  <a:pt x="185" y="53"/>
                </a:cubicBezTo>
                <a:cubicBezTo>
                  <a:pt x="182" y="54"/>
                  <a:pt x="179" y="43"/>
                  <a:pt x="176" y="45"/>
                </a:cubicBezTo>
                <a:cubicBezTo>
                  <a:pt x="173" y="47"/>
                  <a:pt x="170" y="47"/>
                  <a:pt x="171" y="53"/>
                </a:cubicBezTo>
                <a:cubicBezTo>
                  <a:pt x="172" y="59"/>
                  <a:pt x="172" y="61"/>
                  <a:pt x="166" y="61"/>
                </a:cubicBezTo>
                <a:cubicBezTo>
                  <a:pt x="161" y="61"/>
                  <a:pt x="154" y="63"/>
                  <a:pt x="159" y="68"/>
                </a:cubicBezTo>
                <a:cubicBezTo>
                  <a:pt x="163" y="74"/>
                  <a:pt x="166" y="70"/>
                  <a:pt x="172" y="76"/>
                </a:cubicBezTo>
                <a:cubicBezTo>
                  <a:pt x="178" y="82"/>
                  <a:pt x="184" y="90"/>
                  <a:pt x="184" y="90"/>
                </a:cubicBezTo>
                <a:cubicBezTo>
                  <a:pt x="184" y="90"/>
                  <a:pt x="188" y="85"/>
                  <a:pt x="189" y="79"/>
                </a:cubicBezTo>
                <a:cubicBezTo>
                  <a:pt x="190" y="73"/>
                  <a:pt x="187" y="73"/>
                  <a:pt x="185" y="68"/>
                </a:cubicBezTo>
                <a:cubicBezTo>
                  <a:pt x="183" y="64"/>
                  <a:pt x="184" y="61"/>
                  <a:pt x="191" y="62"/>
                </a:cubicBezTo>
                <a:cubicBezTo>
                  <a:pt x="199" y="63"/>
                  <a:pt x="203" y="67"/>
                  <a:pt x="206" y="65"/>
                </a:cubicBezTo>
                <a:cubicBezTo>
                  <a:pt x="209" y="62"/>
                  <a:pt x="213" y="55"/>
                  <a:pt x="216" y="59"/>
                </a:cubicBezTo>
                <a:cubicBezTo>
                  <a:pt x="219" y="63"/>
                  <a:pt x="219" y="69"/>
                  <a:pt x="227" y="68"/>
                </a:cubicBezTo>
                <a:cubicBezTo>
                  <a:pt x="236" y="67"/>
                  <a:pt x="241" y="71"/>
                  <a:pt x="244" y="75"/>
                </a:cubicBezTo>
                <a:cubicBezTo>
                  <a:pt x="247" y="79"/>
                  <a:pt x="250" y="82"/>
                  <a:pt x="253" y="83"/>
                </a:cubicBezTo>
                <a:cubicBezTo>
                  <a:pt x="256" y="84"/>
                  <a:pt x="260" y="93"/>
                  <a:pt x="252" y="91"/>
                </a:cubicBezTo>
                <a:cubicBezTo>
                  <a:pt x="245" y="89"/>
                  <a:pt x="244" y="89"/>
                  <a:pt x="242" y="92"/>
                </a:cubicBezTo>
                <a:cubicBezTo>
                  <a:pt x="240" y="94"/>
                  <a:pt x="235" y="92"/>
                  <a:pt x="235" y="87"/>
                </a:cubicBezTo>
                <a:cubicBezTo>
                  <a:pt x="235" y="82"/>
                  <a:pt x="233" y="79"/>
                  <a:pt x="225" y="82"/>
                </a:cubicBezTo>
                <a:cubicBezTo>
                  <a:pt x="218" y="85"/>
                  <a:pt x="202" y="89"/>
                  <a:pt x="215" y="91"/>
                </a:cubicBezTo>
                <a:cubicBezTo>
                  <a:pt x="227" y="93"/>
                  <a:pt x="227" y="93"/>
                  <a:pt x="227" y="93"/>
                </a:cubicBezTo>
                <a:cubicBezTo>
                  <a:pt x="227" y="93"/>
                  <a:pt x="227" y="99"/>
                  <a:pt x="230" y="99"/>
                </a:cubicBezTo>
                <a:cubicBezTo>
                  <a:pt x="230" y="99"/>
                  <a:pt x="244" y="94"/>
                  <a:pt x="243" y="99"/>
                </a:cubicBezTo>
                <a:cubicBezTo>
                  <a:pt x="242" y="104"/>
                  <a:pt x="234" y="114"/>
                  <a:pt x="230" y="114"/>
                </a:cubicBezTo>
                <a:cubicBezTo>
                  <a:pt x="226" y="114"/>
                  <a:pt x="227" y="103"/>
                  <a:pt x="224" y="107"/>
                </a:cubicBezTo>
                <a:cubicBezTo>
                  <a:pt x="221" y="111"/>
                  <a:pt x="214" y="120"/>
                  <a:pt x="213" y="124"/>
                </a:cubicBezTo>
                <a:cubicBezTo>
                  <a:pt x="212" y="129"/>
                  <a:pt x="208" y="133"/>
                  <a:pt x="210" y="139"/>
                </a:cubicBezTo>
                <a:cubicBezTo>
                  <a:pt x="212" y="145"/>
                  <a:pt x="208" y="152"/>
                  <a:pt x="203" y="156"/>
                </a:cubicBezTo>
                <a:cubicBezTo>
                  <a:pt x="198" y="160"/>
                  <a:pt x="197" y="164"/>
                  <a:pt x="201" y="169"/>
                </a:cubicBezTo>
                <a:cubicBezTo>
                  <a:pt x="205" y="174"/>
                  <a:pt x="206" y="180"/>
                  <a:pt x="203" y="182"/>
                </a:cubicBezTo>
                <a:cubicBezTo>
                  <a:pt x="200" y="184"/>
                  <a:pt x="195" y="178"/>
                  <a:pt x="193" y="172"/>
                </a:cubicBezTo>
                <a:cubicBezTo>
                  <a:pt x="191" y="165"/>
                  <a:pt x="191" y="161"/>
                  <a:pt x="184" y="163"/>
                </a:cubicBezTo>
                <a:cubicBezTo>
                  <a:pt x="177" y="165"/>
                  <a:pt x="176" y="166"/>
                  <a:pt x="171" y="169"/>
                </a:cubicBezTo>
                <a:cubicBezTo>
                  <a:pt x="166" y="172"/>
                  <a:pt x="163" y="171"/>
                  <a:pt x="159" y="171"/>
                </a:cubicBezTo>
                <a:cubicBezTo>
                  <a:pt x="154" y="171"/>
                  <a:pt x="143" y="173"/>
                  <a:pt x="144" y="181"/>
                </a:cubicBezTo>
                <a:cubicBezTo>
                  <a:pt x="145" y="190"/>
                  <a:pt x="151" y="209"/>
                  <a:pt x="160" y="206"/>
                </a:cubicBezTo>
                <a:cubicBezTo>
                  <a:pt x="168" y="202"/>
                  <a:pt x="175" y="192"/>
                  <a:pt x="182" y="198"/>
                </a:cubicBezTo>
                <a:cubicBezTo>
                  <a:pt x="189" y="204"/>
                  <a:pt x="191" y="204"/>
                  <a:pt x="191" y="209"/>
                </a:cubicBezTo>
                <a:cubicBezTo>
                  <a:pt x="192" y="215"/>
                  <a:pt x="191" y="211"/>
                  <a:pt x="196" y="215"/>
                </a:cubicBezTo>
                <a:cubicBezTo>
                  <a:pt x="201" y="219"/>
                  <a:pt x="206" y="226"/>
                  <a:pt x="205" y="231"/>
                </a:cubicBezTo>
                <a:cubicBezTo>
                  <a:pt x="204" y="235"/>
                  <a:pt x="206" y="240"/>
                  <a:pt x="212" y="237"/>
                </a:cubicBezTo>
                <a:cubicBezTo>
                  <a:pt x="218" y="234"/>
                  <a:pt x="231" y="230"/>
                  <a:pt x="227" y="235"/>
                </a:cubicBezTo>
                <a:cubicBezTo>
                  <a:pt x="223" y="241"/>
                  <a:pt x="204" y="257"/>
                  <a:pt x="198" y="252"/>
                </a:cubicBezTo>
                <a:cubicBezTo>
                  <a:pt x="192" y="247"/>
                  <a:pt x="196" y="235"/>
                  <a:pt x="191" y="232"/>
                </a:cubicBezTo>
                <a:cubicBezTo>
                  <a:pt x="185" y="228"/>
                  <a:pt x="168" y="236"/>
                  <a:pt x="163" y="231"/>
                </a:cubicBezTo>
                <a:cubicBezTo>
                  <a:pt x="159" y="225"/>
                  <a:pt x="156" y="221"/>
                  <a:pt x="153" y="225"/>
                </a:cubicBezTo>
                <a:cubicBezTo>
                  <a:pt x="150" y="229"/>
                  <a:pt x="143" y="227"/>
                  <a:pt x="138" y="223"/>
                </a:cubicBezTo>
                <a:cubicBezTo>
                  <a:pt x="134" y="219"/>
                  <a:pt x="132" y="216"/>
                  <a:pt x="127" y="216"/>
                </a:cubicBezTo>
                <a:cubicBezTo>
                  <a:pt x="122" y="216"/>
                  <a:pt x="119" y="211"/>
                  <a:pt x="118" y="207"/>
                </a:cubicBezTo>
                <a:cubicBezTo>
                  <a:pt x="117" y="204"/>
                  <a:pt x="113" y="193"/>
                  <a:pt x="108" y="191"/>
                </a:cubicBezTo>
                <a:cubicBezTo>
                  <a:pt x="104" y="189"/>
                  <a:pt x="99" y="183"/>
                  <a:pt x="100" y="177"/>
                </a:cubicBezTo>
                <a:cubicBezTo>
                  <a:pt x="101" y="172"/>
                  <a:pt x="93" y="163"/>
                  <a:pt x="92" y="168"/>
                </a:cubicBezTo>
                <a:cubicBezTo>
                  <a:pt x="91" y="173"/>
                  <a:pt x="91" y="177"/>
                  <a:pt x="98" y="188"/>
                </a:cubicBezTo>
                <a:cubicBezTo>
                  <a:pt x="98" y="188"/>
                  <a:pt x="100" y="198"/>
                  <a:pt x="97" y="196"/>
                </a:cubicBezTo>
                <a:cubicBezTo>
                  <a:pt x="94" y="194"/>
                  <a:pt x="80" y="182"/>
                  <a:pt x="80" y="174"/>
                </a:cubicBezTo>
                <a:cubicBezTo>
                  <a:pt x="80" y="165"/>
                  <a:pt x="79" y="162"/>
                  <a:pt x="76" y="157"/>
                </a:cubicBezTo>
                <a:cubicBezTo>
                  <a:pt x="73" y="152"/>
                  <a:pt x="70" y="148"/>
                  <a:pt x="73" y="142"/>
                </a:cubicBezTo>
                <a:cubicBezTo>
                  <a:pt x="76" y="136"/>
                  <a:pt x="76" y="127"/>
                  <a:pt x="76" y="122"/>
                </a:cubicBezTo>
                <a:cubicBezTo>
                  <a:pt x="76" y="116"/>
                  <a:pt x="80" y="110"/>
                  <a:pt x="82" y="107"/>
                </a:cubicBezTo>
                <a:cubicBezTo>
                  <a:pt x="85" y="104"/>
                  <a:pt x="92" y="111"/>
                  <a:pt x="92" y="111"/>
                </a:cubicBezTo>
                <a:cubicBezTo>
                  <a:pt x="92" y="111"/>
                  <a:pt x="92" y="99"/>
                  <a:pt x="88" y="96"/>
                </a:cubicBezTo>
                <a:cubicBezTo>
                  <a:pt x="84" y="94"/>
                  <a:pt x="83" y="91"/>
                  <a:pt x="83" y="85"/>
                </a:cubicBezTo>
                <a:cubicBezTo>
                  <a:pt x="83" y="79"/>
                  <a:pt x="84" y="75"/>
                  <a:pt x="79" y="75"/>
                </a:cubicBezTo>
                <a:cubicBezTo>
                  <a:pt x="73" y="75"/>
                  <a:pt x="67" y="83"/>
                  <a:pt x="63" y="86"/>
                </a:cubicBezTo>
                <a:cubicBezTo>
                  <a:pt x="59" y="89"/>
                  <a:pt x="43" y="98"/>
                  <a:pt x="41" y="95"/>
                </a:cubicBezTo>
                <a:cubicBezTo>
                  <a:pt x="39" y="93"/>
                  <a:pt x="42" y="86"/>
                  <a:pt x="43" y="85"/>
                </a:cubicBezTo>
                <a:cubicBezTo>
                  <a:pt x="16" y="121"/>
                  <a:pt x="0" y="165"/>
                  <a:pt x="0" y="213"/>
                </a:cubicBezTo>
                <a:cubicBezTo>
                  <a:pt x="0" y="331"/>
                  <a:pt x="95" y="426"/>
                  <a:pt x="213" y="426"/>
                </a:cubicBezTo>
                <a:cubicBezTo>
                  <a:pt x="330" y="426"/>
                  <a:pt x="426" y="331"/>
                  <a:pt x="426" y="213"/>
                </a:cubicBezTo>
                <a:cubicBezTo>
                  <a:pt x="426" y="96"/>
                  <a:pt x="330" y="0"/>
                  <a:pt x="213" y="0"/>
                </a:cubicBezTo>
                <a:close/>
                <a:moveTo>
                  <a:pt x="238" y="54"/>
                </a:moveTo>
                <a:cubicBezTo>
                  <a:pt x="235" y="56"/>
                  <a:pt x="224" y="49"/>
                  <a:pt x="219" y="45"/>
                </a:cubicBezTo>
                <a:cubicBezTo>
                  <a:pt x="213" y="41"/>
                  <a:pt x="208" y="37"/>
                  <a:pt x="203" y="39"/>
                </a:cubicBezTo>
                <a:cubicBezTo>
                  <a:pt x="198" y="41"/>
                  <a:pt x="192" y="40"/>
                  <a:pt x="191" y="37"/>
                </a:cubicBezTo>
                <a:cubicBezTo>
                  <a:pt x="189" y="33"/>
                  <a:pt x="183" y="25"/>
                  <a:pt x="177" y="26"/>
                </a:cubicBezTo>
                <a:cubicBezTo>
                  <a:pt x="171" y="27"/>
                  <a:pt x="155" y="29"/>
                  <a:pt x="154" y="26"/>
                </a:cubicBezTo>
                <a:cubicBezTo>
                  <a:pt x="154" y="26"/>
                  <a:pt x="163" y="19"/>
                  <a:pt x="171" y="17"/>
                </a:cubicBezTo>
                <a:cubicBezTo>
                  <a:pt x="179" y="15"/>
                  <a:pt x="178" y="11"/>
                  <a:pt x="186" y="11"/>
                </a:cubicBezTo>
                <a:cubicBezTo>
                  <a:pt x="193" y="11"/>
                  <a:pt x="200" y="12"/>
                  <a:pt x="206" y="11"/>
                </a:cubicBezTo>
                <a:cubicBezTo>
                  <a:pt x="212" y="10"/>
                  <a:pt x="214" y="8"/>
                  <a:pt x="221" y="12"/>
                </a:cubicBezTo>
                <a:cubicBezTo>
                  <a:pt x="229" y="17"/>
                  <a:pt x="232" y="20"/>
                  <a:pt x="232" y="27"/>
                </a:cubicBezTo>
                <a:cubicBezTo>
                  <a:pt x="232" y="34"/>
                  <a:pt x="241" y="52"/>
                  <a:pt x="238" y="54"/>
                </a:cubicBezTo>
                <a:close/>
                <a:moveTo>
                  <a:pt x="255" y="36"/>
                </a:moveTo>
                <a:cubicBezTo>
                  <a:pt x="251" y="36"/>
                  <a:pt x="238" y="33"/>
                  <a:pt x="238" y="30"/>
                </a:cubicBezTo>
                <a:cubicBezTo>
                  <a:pt x="238" y="30"/>
                  <a:pt x="239" y="25"/>
                  <a:pt x="247" y="25"/>
                </a:cubicBezTo>
                <a:cubicBezTo>
                  <a:pt x="254" y="25"/>
                  <a:pt x="260" y="20"/>
                  <a:pt x="260" y="24"/>
                </a:cubicBezTo>
                <a:cubicBezTo>
                  <a:pt x="260" y="28"/>
                  <a:pt x="259" y="36"/>
                  <a:pt x="255" y="36"/>
                </a:cubicBezTo>
                <a:close/>
                <a:moveTo>
                  <a:pt x="247" y="198"/>
                </a:moveTo>
                <a:cubicBezTo>
                  <a:pt x="247" y="198"/>
                  <a:pt x="255" y="196"/>
                  <a:pt x="254" y="193"/>
                </a:cubicBezTo>
                <a:cubicBezTo>
                  <a:pt x="253" y="190"/>
                  <a:pt x="255" y="180"/>
                  <a:pt x="263" y="183"/>
                </a:cubicBezTo>
                <a:cubicBezTo>
                  <a:pt x="271" y="186"/>
                  <a:pt x="270" y="185"/>
                  <a:pt x="274" y="186"/>
                </a:cubicBezTo>
                <a:cubicBezTo>
                  <a:pt x="277" y="187"/>
                  <a:pt x="280" y="188"/>
                  <a:pt x="271" y="194"/>
                </a:cubicBezTo>
                <a:cubicBezTo>
                  <a:pt x="261" y="200"/>
                  <a:pt x="264" y="196"/>
                  <a:pt x="261" y="200"/>
                </a:cubicBezTo>
                <a:cubicBezTo>
                  <a:pt x="258" y="204"/>
                  <a:pt x="245" y="206"/>
                  <a:pt x="247" y="198"/>
                </a:cubicBezTo>
                <a:close/>
                <a:moveTo>
                  <a:pt x="210" y="193"/>
                </a:moveTo>
                <a:cubicBezTo>
                  <a:pt x="210" y="193"/>
                  <a:pt x="209" y="189"/>
                  <a:pt x="218" y="189"/>
                </a:cubicBezTo>
                <a:cubicBezTo>
                  <a:pt x="226" y="189"/>
                  <a:pt x="229" y="191"/>
                  <a:pt x="234" y="188"/>
                </a:cubicBezTo>
                <a:cubicBezTo>
                  <a:pt x="239" y="185"/>
                  <a:pt x="243" y="189"/>
                  <a:pt x="241" y="193"/>
                </a:cubicBezTo>
                <a:cubicBezTo>
                  <a:pt x="239" y="197"/>
                  <a:pt x="237" y="199"/>
                  <a:pt x="231" y="199"/>
                </a:cubicBezTo>
                <a:cubicBezTo>
                  <a:pt x="225" y="199"/>
                  <a:pt x="211" y="198"/>
                  <a:pt x="210" y="193"/>
                </a:cubicBezTo>
                <a:close/>
                <a:moveTo>
                  <a:pt x="223" y="208"/>
                </a:moveTo>
                <a:cubicBezTo>
                  <a:pt x="223" y="208"/>
                  <a:pt x="223" y="203"/>
                  <a:pt x="230" y="203"/>
                </a:cubicBezTo>
                <a:cubicBezTo>
                  <a:pt x="237" y="203"/>
                  <a:pt x="247" y="206"/>
                  <a:pt x="242" y="209"/>
                </a:cubicBezTo>
                <a:cubicBezTo>
                  <a:pt x="236" y="213"/>
                  <a:pt x="224" y="212"/>
                  <a:pt x="223" y="208"/>
                </a:cubicBezTo>
                <a:close/>
                <a:moveTo>
                  <a:pt x="384" y="326"/>
                </a:moveTo>
                <a:cubicBezTo>
                  <a:pt x="375" y="331"/>
                  <a:pt x="360" y="330"/>
                  <a:pt x="353" y="345"/>
                </a:cubicBezTo>
                <a:cubicBezTo>
                  <a:pt x="345" y="359"/>
                  <a:pt x="338" y="379"/>
                  <a:pt x="326" y="379"/>
                </a:cubicBezTo>
                <a:cubicBezTo>
                  <a:pt x="313" y="379"/>
                  <a:pt x="305" y="374"/>
                  <a:pt x="301" y="381"/>
                </a:cubicBezTo>
                <a:cubicBezTo>
                  <a:pt x="296" y="388"/>
                  <a:pt x="289" y="388"/>
                  <a:pt x="284" y="389"/>
                </a:cubicBezTo>
                <a:cubicBezTo>
                  <a:pt x="279" y="390"/>
                  <a:pt x="272" y="398"/>
                  <a:pt x="268" y="402"/>
                </a:cubicBezTo>
                <a:cubicBezTo>
                  <a:pt x="264" y="405"/>
                  <a:pt x="253" y="404"/>
                  <a:pt x="247" y="407"/>
                </a:cubicBezTo>
                <a:cubicBezTo>
                  <a:pt x="242" y="410"/>
                  <a:pt x="233" y="416"/>
                  <a:pt x="233" y="416"/>
                </a:cubicBezTo>
                <a:cubicBezTo>
                  <a:pt x="233" y="416"/>
                  <a:pt x="222" y="416"/>
                  <a:pt x="219" y="419"/>
                </a:cubicBezTo>
                <a:cubicBezTo>
                  <a:pt x="217" y="422"/>
                  <a:pt x="217" y="425"/>
                  <a:pt x="217" y="425"/>
                </a:cubicBezTo>
                <a:cubicBezTo>
                  <a:pt x="217" y="425"/>
                  <a:pt x="201" y="425"/>
                  <a:pt x="202" y="421"/>
                </a:cubicBezTo>
                <a:cubicBezTo>
                  <a:pt x="203" y="417"/>
                  <a:pt x="211" y="414"/>
                  <a:pt x="220" y="409"/>
                </a:cubicBezTo>
                <a:cubicBezTo>
                  <a:pt x="230" y="404"/>
                  <a:pt x="235" y="394"/>
                  <a:pt x="239" y="391"/>
                </a:cubicBezTo>
                <a:cubicBezTo>
                  <a:pt x="243" y="388"/>
                  <a:pt x="246" y="385"/>
                  <a:pt x="248" y="376"/>
                </a:cubicBezTo>
                <a:cubicBezTo>
                  <a:pt x="251" y="368"/>
                  <a:pt x="251" y="367"/>
                  <a:pt x="258" y="353"/>
                </a:cubicBezTo>
                <a:cubicBezTo>
                  <a:pt x="265" y="340"/>
                  <a:pt x="266" y="333"/>
                  <a:pt x="257" y="331"/>
                </a:cubicBezTo>
                <a:cubicBezTo>
                  <a:pt x="248" y="329"/>
                  <a:pt x="244" y="335"/>
                  <a:pt x="239" y="320"/>
                </a:cubicBezTo>
                <a:cubicBezTo>
                  <a:pt x="234" y="306"/>
                  <a:pt x="236" y="306"/>
                  <a:pt x="231" y="302"/>
                </a:cubicBezTo>
                <a:cubicBezTo>
                  <a:pt x="226" y="298"/>
                  <a:pt x="216" y="294"/>
                  <a:pt x="216" y="288"/>
                </a:cubicBezTo>
                <a:cubicBezTo>
                  <a:pt x="216" y="281"/>
                  <a:pt x="221" y="257"/>
                  <a:pt x="231" y="248"/>
                </a:cubicBezTo>
                <a:cubicBezTo>
                  <a:pt x="231" y="248"/>
                  <a:pt x="247" y="237"/>
                  <a:pt x="250" y="231"/>
                </a:cubicBezTo>
                <a:cubicBezTo>
                  <a:pt x="253" y="224"/>
                  <a:pt x="258" y="211"/>
                  <a:pt x="266" y="214"/>
                </a:cubicBezTo>
                <a:cubicBezTo>
                  <a:pt x="274" y="217"/>
                  <a:pt x="278" y="222"/>
                  <a:pt x="282" y="219"/>
                </a:cubicBezTo>
                <a:cubicBezTo>
                  <a:pt x="286" y="216"/>
                  <a:pt x="291" y="206"/>
                  <a:pt x="300" y="209"/>
                </a:cubicBezTo>
                <a:cubicBezTo>
                  <a:pt x="308" y="213"/>
                  <a:pt x="325" y="223"/>
                  <a:pt x="334" y="222"/>
                </a:cubicBezTo>
                <a:cubicBezTo>
                  <a:pt x="344" y="221"/>
                  <a:pt x="355" y="221"/>
                  <a:pt x="360" y="227"/>
                </a:cubicBezTo>
                <a:cubicBezTo>
                  <a:pt x="364" y="233"/>
                  <a:pt x="370" y="243"/>
                  <a:pt x="377" y="244"/>
                </a:cubicBezTo>
                <a:cubicBezTo>
                  <a:pt x="384" y="245"/>
                  <a:pt x="388" y="241"/>
                  <a:pt x="393" y="247"/>
                </a:cubicBezTo>
                <a:cubicBezTo>
                  <a:pt x="398" y="253"/>
                  <a:pt x="408" y="248"/>
                  <a:pt x="409" y="254"/>
                </a:cubicBezTo>
                <a:cubicBezTo>
                  <a:pt x="410" y="260"/>
                  <a:pt x="401" y="278"/>
                  <a:pt x="401" y="285"/>
                </a:cubicBezTo>
                <a:cubicBezTo>
                  <a:pt x="401" y="291"/>
                  <a:pt x="392" y="321"/>
                  <a:pt x="384" y="32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0" name="Group 69">
            <a:extLst>
              <a:ext uri="{FF2B5EF4-FFF2-40B4-BE49-F238E27FC236}">
                <a16:creationId xmlns:a16="http://schemas.microsoft.com/office/drawing/2014/main" id="{EAB47B18-9F8E-445A-BEFE-CB7BB0C2526A}"/>
              </a:ext>
            </a:extLst>
          </p:cNvPr>
          <p:cNvGrpSpPr/>
          <p:nvPr/>
        </p:nvGrpSpPr>
        <p:grpSpPr>
          <a:xfrm>
            <a:off x="6978261" y="2142423"/>
            <a:ext cx="984250" cy="1044575"/>
            <a:chOff x="506413" y="3589338"/>
            <a:chExt cx="984250" cy="1044575"/>
          </a:xfrm>
          <a:solidFill>
            <a:schemeClr val="accent4"/>
          </a:solidFill>
        </p:grpSpPr>
        <p:sp>
          <p:nvSpPr>
            <p:cNvPr id="71" name="Freeform 78">
              <a:extLst>
                <a:ext uri="{FF2B5EF4-FFF2-40B4-BE49-F238E27FC236}">
                  <a16:creationId xmlns:a16="http://schemas.microsoft.com/office/drawing/2014/main" id="{40F16F73-BB73-4542-B818-8E579DC6B940}"/>
                </a:ext>
              </a:extLst>
            </p:cNvPr>
            <p:cNvSpPr>
              <a:spLocks noEditPoints="1"/>
            </p:cNvSpPr>
            <p:nvPr/>
          </p:nvSpPr>
          <p:spPr bwMode="auto">
            <a:xfrm>
              <a:off x="979488" y="4121150"/>
              <a:ext cx="511175" cy="512763"/>
            </a:xfrm>
            <a:custGeom>
              <a:avLst/>
              <a:gdLst>
                <a:gd name="T0" fmla="*/ 11 w 250"/>
                <a:gd name="T1" fmla="*/ 239 h 250"/>
                <a:gd name="T2" fmla="*/ 50 w 250"/>
                <a:gd name="T3" fmla="*/ 239 h 250"/>
                <a:gd name="T4" fmla="*/ 104 w 250"/>
                <a:gd name="T5" fmla="*/ 185 h 250"/>
                <a:gd name="T6" fmla="*/ 151 w 250"/>
                <a:gd name="T7" fmla="*/ 197 h 250"/>
                <a:gd name="T8" fmla="*/ 221 w 250"/>
                <a:gd name="T9" fmla="*/ 168 h 250"/>
                <a:gd name="T10" fmla="*/ 250 w 250"/>
                <a:gd name="T11" fmla="*/ 98 h 250"/>
                <a:gd name="T12" fmla="*/ 151 w 250"/>
                <a:gd name="T13" fmla="*/ 0 h 250"/>
                <a:gd name="T14" fmla="*/ 82 w 250"/>
                <a:gd name="T15" fmla="*/ 28 h 250"/>
                <a:gd name="T16" fmla="*/ 53 w 250"/>
                <a:gd name="T17" fmla="*/ 98 h 250"/>
                <a:gd name="T18" fmla="*/ 65 w 250"/>
                <a:gd name="T19" fmla="*/ 145 h 250"/>
                <a:gd name="T20" fmla="*/ 11 w 250"/>
                <a:gd name="T21" fmla="*/ 199 h 250"/>
                <a:gd name="T22" fmla="*/ 11 w 250"/>
                <a:gd name="T23" fmla="*/ 239 h 250"/>
                <a:gd name="T24" fmla="*/ 81 w 250"/>
                <a:gd name="T25" fmla="*/ 98 h 250"/>
                <a:gd name="T26" fmla="*/ 151 w 250"/>
                <a:gd name="T27" fmla="*/ 28 h 250"/>
                <a:gd name="T28" fmla="*/ 222 w 250"/>
                <a:gd name="T29" fmla="*/ 98 h 250"/>
                <a:gd name="T30" fmla="*/ 201 w 250"/>
                <a:gd name="T31" fmla="*/ 148 h 250"/>
                <a:gd name="T32" fmla="*/ 151 w 250"/>
                <a:gd name="T33" fmla="*/ 168 h 250"/>
                <a:gd name="T34" fmla="*/ 81 w 250"/>
                <a:gd name="T35" fmla="*/ 9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50">
                  <a:moveTo>
                    <a:pt x="11" y="239"/>
                  </a:moveTo>
                  <a:cubicBezTo>
                    <a:pt x="22" y="250"/>
                    <a:pt x="39" y="250"/>
                    <a:pt x="50" y="239"/>
                  </a:cubicBezTo>
                  <a:cubicBezTo>
                    <a:pt x="104" y="185"/>
                    <a:pt x="104" y="185"/>
                    <a:pt x="104" y="185"/>
                  </a:cubicBezTo>
                  <a:cubicBezTo>
                    <a:pt x="118" y="192"/>
                    <a:pt x="134" y="197"/>
                    <a:pt x="151" y="197"/>
                  </a:cubicBezTo>
                  <a:cubicBezTo>
                    <a:pt x="178" y="197"/>
                    <a:pt x="202" y="186"/>
                    <a:pt x="221" y="168"/>
                  </a:cubicBezTo>
                  <a:cubicBezTo>
                    <a:pt x="240" y="149"/>
                    <a:pt x="250" y="125"/>
                    <a:pt x="250" y="98"/>
                  </a:cubicBezTo>
                  <a:cubicBezTo>
                    <a:pt x="250" y="44"/>
                    <a:pt x="206" y="0"/>
                    <a:pt x="151" y="0"/>
                  </a:cubicBezTo>
                  <a:cubicBezTo>
                    <a:pt x="125" y="0"/>
                    <a:pt x="100" y="10"/>
                    <a:pt x="82" y="28"/>
                  </a:cubicBezTo>
                  <a:cubicBezTo>
                    <a:pt x="63" y="47"/>
                    <a:pt x="53" y="72"/>
                    <a:pt x="53" y="98"/>
                  </a:cubicBezTo>
                  <a:cubicBezTo>
                    <a:pt x="53" y="115"/>
                    <a:pt x="57" y="131"/>
                    <a:pt x="65" y="145"/>
                  </a:cubicBezTo>
                  <a:cubicBezTo>
                    <a:pt x="11" y="199"/>
                    <a:pt x="11" y="199"/>
                    <a:pt x="11" y="199"/>
                  </a:cubicBezTo>
                  <a:cubicBezTo>
                    <a:pt x="0" y="210"/>
                    <a:pt x="0" y="228"/>
                    <a:pt x="11" y="239"/>
                  </a:cubicBezTo>
                  <a:close/>
                  <a:moveTo>
                    <a:pt x="81" y="98"/>
                  </a:moveTo>
                  <a:cubicBezTo>
                    <a:pt x="81" y="59"/>
                    <a:pt x="113" y="28"/>
                    <a:pt x="151" y="28"/>
                  </a:cubicBezTo>
                  <a:cubicBezTo>
                    <a:pt x="190" y="28"/>
                    <a:pt x="222" y="59"/>
                    <a:pt x="222" y="98"/>
                  </a:cubicBezTo>
                  <a:cubicBezTo>
                    <a:pt x="222" y="117"/>
                    <a:pt x="214" y="135"/>
                    <a:pt x="201" y="148"/>
                  </a:cubicBezTo>
                  <a:cubicBezTo>
                    <a:pt x="188" y="161"/>
                    <a:pt x="170" y="168"/>
                    <a:pt x="151" y="168"/>
                  </a:cubicBezTo>
                  <a:cubicBezTo>
                    <a:pt x="113" y="168"/>
                    <a:pt x="81" y="137"/>
                    <a:pt x="81"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9">
              <a:extLst>
                <a:ext uri="{FF2B5EF4-FFF2-40B4-BE49-F238E27FC236}">
                  <a16:creationId xmlns:a16="http://schemas.microsoft.com/office/drawing/2014/main" id="{DC69D4F2-DEA2-4DDF-867F-02A8A65CA796}"/>
                </a:ext>
              </a:extLst>
            </p:cNvPr>
            <p:cNvSpPr>
              <a:spLocks/>
            </p:cNvSpPr>
            <p:nvPr/>
          </p:nvSpPr>
          <p:spPr bwMode="auto">
            <a:xfrm>
              <a:off x="506413" y="3589338"/>
              <a:ext cx="682625" cy="869950"/>
            </a:xfrm>
            <a:custGeom>
              <a:avLst/>
              <a:gdLst>
                <a:gd name="T0" fmla="*/ 268 w 334"/>
                <a:gd name="T1" fmla="*/ 358 h 425"/>
                <a:gd name="T2" fmla="*/ 301 w 334"/>
                <a:gd name="T3" fmla="*/ 280 h 425"/>
                <a:gd name="T4" fmla="*/ 334 w 334"/>
                <a:gd name="T5" fmla="*/ 257 h 425"/>
                <a:gd name="T6" fmla="*/ 272 w 334"/>
                <a:gd name="T7" fmla="*/ 231 h 425"/>
                <a:gd name="T8" fmla="*/ 246 w 334"/>
                <a:gd name="T9" fmla="*/ 206 h 425"/>
                <a:gd name="T10" fmla="*/ 272 w 334"/>
                <a:gd name="T11" fmla="*/ 160 h 425"/>
                <a:gd name="T12" fmla="*/ 278 w 334"/>
                <a:gd name="T13" fmla="*/ 156 h 425"/>
                <a:gd name="T14" fmla="*/ 287 w 334"/>
                <a:gd name="T15" fmla="*/ 100 h 425"/>
                <a:gd name="T16" fmla="*/ 283 w 334"/>
                <a:gd name="T17" fmla="*/ 97 h 425"/>
                <a:gd name="T18" fmla="*/ 276 w 334"/>
                <a:gd name="T19" fmla="*/ 39 h 425"/>
                <a:gd name="T20" fmla="*/ 207 w 334"/>
                <a:gd name="T21" fmla="*/ 0 h 425"/>
                <a:gd name="T22" fmla="*/ 197 w 334"/>
                <a:gd name="T23" fmla="*/ 0 h 425"/>
                <a:gd name="T24" fmla="*/ 128 w 334"/>
                <a:gd name="T25" fmla="*/ 39 h 425"/>
                <a:gd name="T26" fmla="*/ 121 w 334"/>
                <a:gd name="T27" fmla="*/ 97 h 425"/>
                <a:gd name="T28" fmla="*/ 117 w 334"/>
                <a:gd name="T29" fmla="*/ 100 h 425"/>
                <a:gd name="T30" fmla="*/ 126 w 334"/>
                <a:gd name="T31" fmla="*/ 156 h 425"/>
                <a:gd name="T32" fmla="*/ 131 w 334"/>
                <a:gd name="T33" fmla="*/ 160 h 425"/>
                <a:gd name="T34" fmla="*/ 158 w 334"/>
                <a:gd name="T35" fmla="*/ 206 h 425"/>
                <a:gd name="T36" fmla="*/ 131 w 334"/>
                <a:gd name="T37" fmla="*/ 231 h 425"/>
                <a:gd name="T38" fmla="*/ 39 w 334"/>
                <a:gd name="T39" fmla="*/ 270 h 425"/>
                <a:gd name="T40" fmla="*/ 0 w 334"/>
                <a:gd name="T41" fmla="*/ 415 h 425"/>
                <a:gd name="T42" fmla="*/ 0 w 334"/>
                <a:gd name="T43" fmla="*/ 425 h 425"/>
                <a:gd name="T44" fmla="*/ 268 w 334"/>
                <a:gd name="T45" fmla="*/ 425 h 425"/>
                <a:gd name="T46" fmla="*/ 282 w 334"/>
                <a:gd name="T47" fmla="*/ 411 h 425"/>
                <a:gd name="T48" fmla="*/ 268 w 334"/>
                <a:gd name="T49" fmla="*/ 35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4" h="425">
                  <a:moveTo>
                    <a:pt x="268" y="358"/>
                  </a:moveTo>
                  <a:cubicBezTo>
                    <a:pt x="268" y="329"/>
                    <a:pt x="280" y="301"/>
                    <a:pt x="301" y="280"/>
                  </a:cubicBezTo>
                  <a:cubicBezTo>
                    <a:pt x="310" y="270"/>
                    <a:pt x="321" y="262"/>
                    <a:pt x="334" y="257"/>
                  </a:cubicBezTo>
                  <a:cubicBezTo>
                    <a:pt x="272" y="231"/>
                    <a:pt x="272" y="231"/>
                    <a:pt x="272" y="231"/>
                  </a:cubicBezTo>
                  <a:cubicBezTo>
                    <a:pt x="259" y="225"/>
                    <a:pt x="249" y="215"/>
                    <a:pt x="246" y="206"/>
                  </a:cubicBezTo>
                  <a:cubicBezTo>
                    <a:pt x="258" y="193"/>
                    <a:pt x="268" y="175"/>
                    <a:pt x="272" y="160"/>
                  </a:cubicBezTo>
                  <a:cubicBezTo>
                    <a:pt x="278" y="156"/>
                    <a:pt x="278" y="156"/>
                    <a:pt x="278" y="156"/>
                  </a:cubicBezTo>
                  <a:cubicBezTo>
                    <a:pt x="285" y="136"/>
                    <a:pt x="288" y="117"/>
                    <a:pt x="287" y="100"/>
                  </a:cubicBezTo>
                  <a:cubicBezTo>
                    <a:pt x="283" y="97"/>
                    <a:pt x="283" y="97"/>
                    <a:pt x="283" y="97"/>
                  </a:cubicBezTo>
                  <a:cubicBezTo>
                    <a:pt x="284" y="81"/>
                    <a:pt x="283" y="53"/>
                    <a:pt x="276" y="39"/>
                  </a:cubicBezTo>
                  <a:cubicBezTo>
                    <a:pt x="263" y="16"/>
                    <a:pt x="232" y="0"/>
                    <a:pt x="207" y="0"/>
                  </a:cubicBezTo>
                  <a:cubicBezTo>
                    <a:pt x="197" y="0"/>
                    <a:pt x="197" y="0"/>
                    <a:pt x="197" y="0"/>
                  </a:cubicBezTo>
                  <a:cubicBezTo>
                    <a:pt x="172" y="0"/>
                    <a:pt x="140" y="16"/>
                    <a:pt x="128" y="39"/>
                  </a:cubicBezTo>
                  <a:cubicBezTo>
                    <a:pt x="120" y="53"/>
                    <a:pt x="120" y="81"/>
                    <a:pt x="121" y="97"/>
                  </a:cubicBezTo>
                  <a:cubicBezTo>
                    <a:pt x="117" y="100"/>
                    <a:pt x="117" y="100"/>
                    <a:pt x="117" y="100"/>
                  </a:cubicBezTo>
                  <a:cubicBezTo>
                    <a:pt x="116" y="117"/>
                    <a:pt x="118" y="136"/>
                    <a:pt x="126" y="156"/>
                  </a:cubicBezTo>
                  <a:cubicBezTo>
                    <a:pt x="131" y="160"/>
                    <a:pt x="131" y="160"/>
                    <a:pt x="131" y="160"/>
                  </a:cubicBezTo>
                  <a:cubicBezTo>
                    <a:pt x="135" y="175"/>
                    <a:pt x="145" y="193"/>
                    <a:pt x="158" y="206"/>
                  </a:cubicBezTo>
                  <a:cubicBezTo>
                    <a:pt x="154" y="215"/>
                    <a:pt x="145" y="225"/>
                    <a:pt x="131" y="231"/>
                  </a:cubicBezTo>
                  <a:cubicBezTo>
                    <a:pt x="39" y="270"/>
                    <a:pt x="39" y="270"/>
                    <a:pt x="39" y="270"/>
                  </a:cubicBezTo>
                  <a:cubicBezTo>
                    <a:pt x="3" y="283"/>
                    <a:pt x="0" y="382"/>
                    <a:pt x="0" y="415"/>
                  </a:cubicBezTo>
                  <a:cubicBezTo>
                    <a:pt x="0" y="425"/>
                    <a:pt x="0" y="425"/>
                    <a:pt x="0" y="425"/>
                  </a:cubicBezTo>
                  <a:cubicBezTo>
                    <a:pt x="268" y="425"/>
                    <a:pt x="268" y="425"/>
                    <a:pt x="268" y="425"/>
                  </a:cubicBezTo>
                  <a:cubicBezTo>
                    <a:pt x="282" y="411"/>
                    <a:pt x="282" y="411"/>
                    <a:pt x="282" y="411"/>
                  </a:cubicBezTo>
                  <a:cubicBezTo>
                    <a:pt x="273" y="395"/>
                    <a:pt x="268" y="377"/>
                    <a:pt x="268" y="3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3" name="Freeform 6">
            <a:extLst>
              <a:ext uri="{FF2B5EF4-FFF2-40B4-BE49-F238E27FC236}">
                <a16:creationId xmlns:a16="http://schemas.microsoft.com/office/drawing/2014/main" id="{64DD0A89-3786-4BE2-83AE-4C84F418DCB0}"/>
              </a:ext>
            </a:extLst>
          </p:cNvPr>
          <p:cNvSpPr>
            <a:spLocks noEditPoints="1"/>
          </p:cNvSpPr>
          <p:nvPr/>
        </p:nvSpPr>
        <p:spPr bwMode="auto">
          <a:xfrm>
            <a:off x="9604852" y="2194016"/>
            <a:ext cx="1204913" cy="941388"/>
          </a:xfrm>
          <a:custGeom>
            <a:avLst/>
            <a:gdLst>
              <a:gd name="T0" fmla="*/ 242 w 254"/>
              <a:gd name="T1" fmla="*/ 116 h 198"/>
              <a:gd name="T2" fmla="*/ 209 w 254"/>
              <a:gd name="T3" fmla="*/ 26 h 198"/>
              <a:gd name="T4" fmla="*/ 211 w 254"/>
              <a:gd name="T5" fmla="*/ 22 h 198"/>
              <a:gd name="T6" fmla="*/ 205 w 254"/>
              <a:gd name="T7" fmla="*/ 16 h 198"/>
              <a:gd name="T8" fmla="*/ 139 w 254"/>
              <a:gd name="T9" fmla="*/ 16 h 198"/>
              <a:gd name="T10" fmla="*/ 139 w 254"/>
              <a:gd name="T11" fmla="*/ 0 h 198"/>
              <a:gd name="T12" fmla="*/ 114 w 254"/>
              <a:gd name="T13" fmla="*/ 0 h 198"/>
              <a:gd name="T14" fmla="*/ 114 w 254"/>
              <a:gd name="T15" fmla="*/ 16 h 198"/>
              <a:gd name="T16" fmla="*/ 52 w 254"/>
              <a:gd name="T17" fmla="*/ 16 h 198"/>
              <a:gd name="T18" fmla="*/ 46 w 254"/>
              <a:gd name="T19" fmla="*/ 22 h 198"/>
              <a:gd name="T20" fmla="*/ 48 w 254"/>
              <a:gd name="T21" fmla="*/ 26 h 198"/>
              <a:gd name="T22" fmla="*/ 12 w 254"/>
              <a:gd name="T23" fmla="*/ 116 h 198"/>
              <a:gd name="T24" fmla="*/ 0 w 254"/>
              <a:gd name="T25" fmla="*/ 116 h 198"/>
              <a:gd name="T26" fmla="*/ 1 w 254"/>
              <a:gd name="T27" fmla="*/ 121 h 198"/>
              <a:gd name="T28" fmla="*/ 52 w 254"/>
              <a:gd name="T29" fmla="*/ 157 h 198"/>
              <a:gd name="T30" fmla="*/ 103 w 254"/>
              <a:gd name="T31" fmla="*/ 121 h 198"/>
              <a:gd name="T32" fmla="*/ 103 w 254"/>
              <a:gd name="T33" fmla="*/ 116 h 198"/>
              <a:gd name="T34" fmla="*/ 92 w 254"/>
              <a:gd name="T35" fmla="*/ 116 h 198"/>
              <a:gd name="T36" fmla="*/ 59 w 254"/>
              <a:gd name="T37" fmla="*/ 28 h 198"/>
              <a:gd name="T38" fmla="*/ 114 w 254"/>
              <a:gd name="T39" fmla="*/ 28 h 198"/>
              <a:gd name="T40" fmla="*/ 114 w 254"/>
              <a:gd name="T41" fmla="*/ 171 h 198"/>
              <a:gd name="T42" fmla="*/ 76 w 254"/>
              <a:gd name="T43" fmla="*/ 195 h 198"/>
              <a:gd name="T44" fmla="*/ 76 w 254"/>
              <a:gd name="T45" fmla="*/ 198 h 198"/>
              <a:gd name="T46" fmla="*/ 177 w 254"/>
              <a:gd name="T47" fmla="*/ 198 h 198"/>
              <a:gd name="T48" fmla="*/ 177 w 254"/>
              <a:gd name="T49" fmla="*/ 195 h 198"/>
              <a:gd name="T50" fmla="*/ 139 w 254"/>
              <a:gd name="T51" fmla="*/ 171 h 198"/>
              <a:gd name="T52" fmla="*/ 139 w 254"/>
              <a:gd name="T53" fmla="*/ 28 h 198"/>
              <a:gd name="T54" fmla="*/ 197 w 254"/>
              <a:gd name="T55" fmla="*/ 28 h 198"/>
              <a:gd name="T56" fmla="*/ 162 w 254"/>
              <a:gd name="T57" fmla="*/ 116 h 198"/>
              <a:gd name="T58" fmla="*/ 150 w 254"/>
              <a:gd name="T59" fmla="*/ 116 h 198"/>
              <a:gd name="T60" fmla="*/ 151 w 254"/>
              <a:gd name="T61" fmla="*/ 121 h 198"/>
              <a:gd name="T62" fmla="*/ 202 w 254"/>
              <a:gd name="T63" fmla="*/ 157 h 198"/>
              <a:gd name="T64" fmla="*/ 253 w 254"/>
              <a:gd name="T65" fmla="*/ 121 h 198"/>
              <a:gd name="T66" fmla="*/ 254 w 254"/>
              <a:gd name="T67" fmla="*/ 116 h 198"/>
              <a:gd name="T68" fmla="*/ 242 w 254"/>
              <a:gd name="T69" fmla="*/ 116 h 198"/>
              <a:gd name="T70" fmla="*/ 22 w 254"/>
              <a:gd name="T71" fmla="*/ 116 h 198"/>
              <a:gd name="T72" fmla="*/ 53 w 254"/>
              <a:gd name="T73" fmla="*/ 39 h 198"/>
              <a:gd name="T74" fmla="*/ 82 w 254"/>
              <a:gd name="T75" fmla="*/ 116 h 198"/>
              <a:gd name="T76" fmla="*/ 22 w 254"/>
              <a:gd name="T77" fmla="*/ 116 h 198"/>
              <a:gd name="T78" fmla="*/ 203 w 254"/>
              <a:gd name="T79" fmla="*/ 39 h 198"/>
              <a:gd name="T80" fmla="*/ 232 w 254"/>
              <a:gd name="T81" fmla="*/ 116 h 198"/>
              <a:gd name="T82" fmla="*/ 172 w 254"/>
              <a:gd name="T83" fmla="*/ 116 h 198"/>
              <a:gd name="T84" fmla="*/ 203 w 254"/>
              <a:gd name="T85" fmla="*/ 3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198">
                <a:moveTo>
                  <a:pt x="242" y="116"/>
                </a:moveTo>
                <a:cubicBezTo>
                  <a:pt x="209" y="26"/>
                  <a:pt x="209" y="26"/>
                  <a:pt x="209" y="26"/>
                </a:cubicBezTo>
                <a:cubicBezTo>
                  <a:pt x="210" y="25"/>
                  <a:pt x="211" y="24"/>
                  <a:pt x="211" y="22"/>
                </a:cubicBezTo>
                <a:cubicBezTo>
                  <a:pt x="211" y="19"/>
                  <a:pt x="208" y="16"/>
                  <a:pt x="205" y="16"/>
                </a:cubicBezTo>
                <a:cubicBezTo>
                  <a:pt x="139" y="16"/>
                  <a:pt x="139" y="16"/>
                  <a:pt x="139" y="16"/>
                </a:cubicBezTo>
                <a:cubicBezTo>
                  <a:pt x="139" y="0"/>
                  <a:pt x="139" y="0"/>
                  <a:pt x="139" y="0"/>
                </a:cubicBezTo>
                <a:cubicBezTo>
                  <a:pt x="114" y="0"/>
                  <a:pt x="114" y="0"/>
                  <a:pt x="114" y="0"/>
                </a:cubicBezTo>
                <a:cubicBezTo>
                  <a:pt x="114" y="16"/>
                  <a:pt x="114" y="16"/>
                  <a:pt x="114" y="16"/>
                </a:cubicBezTo>
                <a:cubicBezTo>
                  <a:pt x="52" y="16"/>
                  <a:pt x="52" y="16"/>
                  <a:pt x="52" y="16"/>
                </a:cubicBezTo>
                <a:cubicBezTo>
                  <a:pt x="49" y="16"/>
                  <a:pt x="46" y="19"/>
                  <a:pt x="46" y="22"/>
                </a:cubicBezTo>
                <a:cubicBezTo>
                  <a:pt x="46" y="24"/>
                  <a:pt x="47" y="25"/>
                  <a:pt x="48" y="26"/>
                </a:cubicBezTo>
                <a:cubicBezTo>
                  <a:pt x="12" y="116"/>
                  <a:pt x="12" y="116"/>
                  <a:pt x="12" y="116"/>
                </a:cubicBezTo>
                <a:cubicBezTo>
                  <a:pt x="0" y="116"/>
                  <a:pt x="0" y="116"/>
                  <a:pt x="0" y="116"/>
                </a:cubicBezTo>
                <a:cubicBezTo>
                  <a:pt x="1" y="121"/>
                  <a:pt x="1" y="121"/>
                  <a:pt x="1" y="121"/>
                </a:cubicBezTo>
                <a:cubicBezTo>
                  <a:pt x="1" y="121"/>
                  <a:pt x="5" y="157"/>
                  <a:pt x="52" y="157"/>
                </a:cubicBezTo>
                <a:cubicBezTo>
                  <a:pt x="98" y="157"/>
                  <a:pt x="103" y="121"/>
                  <a:pt x="103" y="121"/>
                </a:cubicBezTo>
                <a:cubicBezTo>
                  <a:pt x="103" y="116"/>
                  <a:pt x="103" y="116"/>
                  <a:pt x="103" y="116"/>
                </a:cubicBezTo>
                <a:cubicBezTo>
                  <a:pt x="92" y="116"/>
                  <a:pt x="92" y="116"/>
                  <a:pt x="92" y="116"/>
                </a:cubicBezTo>
                <a:cubicBezTo>
                  <a:pt x="59" y="28"/>
                  <a:pt x="59" y="28"/>
                  <a:pt x="59" y="28"/>
                </a:cubicBezTo>
                <a:cubicBezTo>
                  <a:pt x="114" y="28"/>
                  <a:pt x="114" y="28"/>
                  <a:pt x="114" y="28"/>
                </a:cubicBezTo>
                <a:cubicBezTo>
                  <a:pt x="114" y="171"/>
                  <a:pt x="114" y="171"/>
                  <a:pt x="114" y="171"/>
                </a:cubicBezTo>
                <a:cubicBezTo>
                  <a:pt x="91" y="173"/>
                  <a:pt x="76" y="183"/>
                  <a:pt x="76" y="195"/>
                </a:cubicBezTo>
                <a:cubicBezTo>
                  <a:pt x="76" y="198"/>
                  <a:pt x="76" y="198"/>
                  <a:pt x="76" y="198"/>
                </a:cubicBezTo>
                <a:cubicBezTo>
                  <a:pt x="177" y="198"/>
                  <a:pt x="177" y="198"/>
                  <a:pt x="177" y="198"/>
                </a:cubicBezTo>
                <a:cubicBezTo>
                  <a:pt x="177" y="195"/>
                  <a:pt x="177" y="195"/>
                  <a:pt x="177" y="195"/>
                </a:cubicBezTo>
                <a:cubicBezTo>
                  <a:pt x="177" y="183"/>
                  <a:pt x="162" y="173"/>
                  <a:pt x="139" y="171"/>
                </a:cubicBezTo>
                <a:cubicBezTo>
                  <a:pt x="139" y="28"/>
                  <a:pt x="139" y="28"/>
                  <a:pt x="139" y="28"/>
                </a:cubicBezTo>
                <a:cubicBezTo>
                  <a:pt x="197" y="28"/>
                  <a:pt x="197" y="28"/>
                  <a:pt x="197" y="28"/>
                </a:cubicBezTo>
                <a:cubicBezTo>
                  <a:pt x="162" y="116"/>
                  <a:pt x="162" y="116"/>
                  <a:pt x="162" y="116"/>
                </a:cubicBezTo>
                <a:cubicBezTo>
                  <a:pt x="150" y="116"/>
                  <a:pt x="150" y="116"/>
                  <a:pt x="150" y="116"/>
                </a:cubicBezTo>
                <a:cubicBezTo>
                  <a:pt x="151" y="121"/>
                  <a:pt x="151" y="121"/>
                  <a:pt x="151" y="121"/>
                </a:cubicBezTo>
                <a:cubicBezTo>
                  <a:pt x="151" y="121"/>
                  <a:pt x="156" y="157"/>
                  <a:pt x="202" y="157"/>
                </a:cubicBezTo>
                <a:cubicBezTo>
                  <a:pt x="248" y="157"/>
                  <a:pt x="253" y="121"/>
                  <a:pt x="253" y="121"/>
                </a:cubicBezTo>
                <a:cubicBezTo>
                  <a:pt x="254" y="116"/>
                  <a:pt x="254" y="116"/>
                  <a:pt x="254" y="116"/>
                </a:cubicBezTo>
                <a:lnTo>
                  <a:pt x="242" y="116"/>
                </a:lnTo>
                <a:close/>
                <a:moveTo>
                  <a:pt x="22" y="116"/>
                </a:moveTo>
                <a:cubicBezTo>
                  <a:pt x="53" y="39"/>
                  <a:pt x="53" y="39"/>
                  <a:pt x="53" y="39"/>
                </a:cubicBezTo>
                <a:cubicBezTo>
                  <a:pt x="82" y="116"/>
                  <a:pt x="82" y="116"/>
                  <a:pt x="82" y="116"/>
                </a:cubicBezTo>
                <a:lnTo>
                  <a:pt x="22" y="116"/>
                </a:lnTo>
                <a:close/>
                <a:moveTo>
                  <a:pt x="203" y="39"/>
                </a:moveTo>
                <a:cubicBezTo>
                  <a:pt x="232" y="116"/>
                  <a:pt x="232" y="116"/>
                  <a:pt x="232" y="116"/>
                </a:cubicBezTo>
                <a:cubicBezTo>
                  <a:pt x="172" y="116"/>
                  <a:pt x="172" y="116"/>
                  <a:pt x="172" y="116"/>
                </a:cubicBezTo>
                <a:lnTo>
                  <a:pt x="203" y="3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Rectangle 73">
            <a:extLst>
              <a:ext uri="{FF2B5EF4-FFF2-40B4-BE49-F238E27FC236}">
                <a16:creationId xmlns:a16="http://schemas.microsoft.com/office/drawing/2014/main" id="{221F20F5-F8A0-47C0-A8F4-C15CD8977C96}"/>
              </a:ext>
            </a:extLst>
          </p:cNvPr>
          <p:cNvSpPr/>
          <p:nvPr/>
        </p:nvSpPr>
        <p:spPr>
          <a:xfrm>
            <a:off x="3320334" y="1929799"/>
            <a:ext cx="2655577" cy="3986904"/>
          </a:xfrm>
          <a:prstGeom prst="rect">
            <a:avLst/>
          </a:prstGeom>
          <a:noFill/>
          <a:ln w="53975" cap="sq">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44222" rtl="0" eaLnBrk="1" fontAlgn="base" latinLnBrk="0" hangingPunct="1">
              <a:lnSpc>
                <a:spcPct val="100000"/>
              </a:lnSpc>
              <a:spcBef>
                <a:spcPct val="0"/>
              </a:spcBef>
              <a:spcAft>
                <a:spcPts val="50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Open Sans"/>
              <a:ea typeface="+mn-ea"/>
              <a:cs typeface="+mn-cs"/>
            </a:endParaRPr>
          </a:p>
        </p:txBody>
      </p:sp>
      <p:sp>
        <p:nvSpPr>
          <p:cNvPr id="75" name="Rectangle 74">
            <a:extLst>
              <a:ext uri="{FF2B5EF4-FFF2-40B4-BE49-F238E27FC236}">
                <a16:creationId xmlns:a16="http://schemas.microsoft.com/office/drawing/2014/main" id="{A64D6267-47F8-4D15-BDEB-D4178E0D31A3}"/>
              </a:ext>
            </a:extLst>
          </p:cNvPr>
          <p:cNvSpPr/>
          <p:nvPr/>
        </p:nvSpPr>
        <p:spPr>
          <a:xfrm>
            <a:off x="6087318" y="1929799"/>
            <a:ext cx="2655577" cy="3986904"/>
          </a:xfrm>
          <a:prstGeom prst="rect">
            <a:avLst/>
          </a:prstGeom>
          <a:noFill/>
          <a:ln w="53975" cap="sq">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44222" rtl="0" eaLnBrk="1" fontAlgn="base" latinLnBrk="0" hangingPunct="1">
              <a:lnSpc>
                <a:spcPct val="100000"/>
              </a:lnSpc>
              <a:spcBef>
                <a:spcPct val="0"/>
              </a:spcBef>
              <a:spcAft>
                <a:spcPts val="50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Open Sans"/>
              <a:ea typeface="+mn-ea"/>
              <a:cs typeface="+mn-cs"/>
            </a:endParaRPr>
          </a:p>
        </p:txBody>
      </p:sp>
      <p:sp>
        <p:nvSpPr>
          <p:cNvPr id="76" name="Rectangle 75">
            <a:extLst>
              <a:ext uri="{FF2B5EF4-FFF2-40B4-BE49-F238E27FC236}">
                <a16:creationId xmlns:a16="http://schemas.microsoft.com/office/drawing/2014/main" id="{EBD6BCAF-32DB-4C26-9CBC-83F1D8470FF1}"/>
              </a:ext>
            </a:extLst>
          </p:cNvPr>
          <p:cNvSpPr/>
          <p:nvPr/>
        </p:nvSpPr>
        <p:spPr>
          <a:xfrm>
            <a:off x="8881195" y="1922453"/>
            <a:ext cx="2655577" cy="3986904"/>
          </a:xfrm>
          <a:prstGeom prst="rect">
            <a:avLst/>
          </a:prstGeom>
          <a:noFill/>
          <a:ln w="53975" cap="sq">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44222" rtl="0" eaLnBrk="1" fontAlgn="base" latinLnBrk="0" hangingPunct="1">
              <a:lnSpc>
                <a:spcPct val="100000"/>
              </a:lnSpc>
              <a:spcBef>
                <a:spcPct val="0"/>
              </a:spcBef>
              <a:spcAft>
                <a:spcPts val="50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Open Sans"/>
              <a:ea typeface="+mn-ea"/>
              <a:cs typeface="+mn-cs"/>
            </a:endParaRPr>
          </a:p>
        </p:txBody>
      </p:sp>
      <p:sp>
        <p:nvSpPr>
          <p:cNvPr id="77" name="Rectangle 76">
            <a:extLst>
              <a:ext uri="{FF2B5EF4-FFF2-40B4-BE49-F238E27FC236}">
                <a16:creationId xmlns:a16="http://schemas.microsoft.com/office/drawing/2014/main" id="{4E928CBB-65D3-47C9-9355-3AEAB6595659}"/>
              </a:ext>
            </a:extLst>
          </p:cNvPr>
          <p:cNvSpPr/>
          <p:nvPr/>
        </p:nvSpPr>
        <p:spPr>
          <a:xfrm>
            <a:off x="539903" y="1929799"/>
            <a:ext cx="2655577" cy="3986904"/>
          </a:xfrm>
          <a:prstGeom prst="rect">
            <a:avLst/>
          </a:prstGeom>
          <a:noFill/>
          <a:ln w="53975"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544222" rtl="0" eaLnBrk="1" fontAlgn="base" latinLnBrk="0" hangingPunct="1">
              <a:lnSpc>
                <a:spcPct val="100000"/>
              </a:lnSpc>
              <a:spcBef>
                <a:spcPct val="0"/>
              </a:spcBef>
              <a:spcAft>
                <a:spcPts val="50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Open Sans"/>
              <a:ea typeface="+mn-ea"/>
              <a:cs typeface="+mn-cs"/>
            </a:endParaRPr>
          </a:p>
        </p:txBody>
      </p:sp>
      <p:cxnSp>
        <p:nvCxnSpPr>
          <p:cNvPr id="78" name="Straight Connector 77">
            <a:extLst>
              <a:ext uri="{FF2B5EF4-FFF2-40B4-BE49-F238E27FC236}">
                <a16:creationId xmlns:a16="http://schemas.microsoft.com/office/drawing/2014/main" id="{F919CA35-DED0-4F57-A643-C661AAC67CD1}"/>
              </a:ext>
            </a:extLst>
          </p:cNvPr>
          <p:cNvCxnSpPr>
            <a:cxnSpLocks/>
          </p:cNvCxnSpPr>
          <p:nvPr/>
        </p:nvCxnSpPr>
        <p:spPr>
          <a:xfrm>
            <a:off x="268944" y="3356865"/>
            <a:ext cx="11521440" cy="0"/>
          </a:xfrm>
          <a:prstGeom prst="line">
            <a:avLst/>
          </a:prstGeom>
          <a:ln w="381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BB0FB74C-3717-43D6-BDC7-E439FF125EE1}"/>
              </a:ext>
            </a:extLst>
          </p:cNvPr>
          <p:cNvCxnSpPr>
            <a:cxnSpLocks/>
          </p:cNvCxnSpPr>
          <p:nvPr/>
        </p:nvCxnSpPr>
        <p:spPr>
          <a:xfrm>
            <a:off x="286873" y="5547786"/>
            <a:ext cx="11521440" cy="0"/>
          </a:xfrm>
          <a:prstGeom prst="line">
            <a:avLst/>
          </a:prstGeom>
          <a:ln w="381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0" name="Rectangular Callout 1">
            <a:extLst>
              <a:ext uri="{FF2B5EF4-FFF2-40B4-BE49-F238E27FC236}">
                <a16:creationId xmlns:a16="http://schemas.microsoft.com/office/drawing/2014/main" id="{EC3D3414-1126-4556-9FEC-47C07B288106}"/>
              </a:ext>
            </a:extLst>
          </p:cNvPr>
          <p:cNvSpPr/>
          <p:nvPr/>
        </p:nvSpPr>
        <p:spPr>
          <a:xfrm>
            <a:off x="568004" y="3380036"/>
            <a:ext cx="2614030" cy="2159730"/>
          </a:xfrm>
          <a:prstGeom prst="rect">
            <a:avLst/>
          </a:prstGeom>
          <a:solidFill>
            <a:schemeClr val="accent1">
              <a:lumMod val="20000"/>
              <a:lumOff val="80000"/>
            </a:schemeClr>
          </a:solidFill>
          <a:ln w="53975"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Can be used to launder and withdraw money from fraud, hacks, or other illicit activity</a:t>
            </a:r>
            <a:r>
              <a:rPr lang="en-US" sz="1600" b="1" dirty="0">
                <a:solidFill>
                  <a:srgbClr val="000000"/>
                </a:solidFill>
                <a:latin typeface="Open Sans"/>
              </a:rPr>
              <a:t> </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230" name="Rectangular Callout 1">
            <a:extLst>
              <a:ext uri="{FF2B5EF4-FFF2-40B4-BE49-F238E27FC236}">
                <a16:creationId xmlns:a16="http://schemas.microsoft.com/office/drawing/2014/main" id="{66077942-9975-42D8-959D-3F2D4801F386}"/>
              </a:ext>
            </a:extLst>
          </p:cNvPr>
          <p:cNvSpPr/>
          <p:nvPr/>
        </p:nvSpPr>
        <p:spPr>
          <a:xfrm>
            <a:off x="3344516" y="3380036"/>
            <a:ext cx="2614030" cy="2159730"/>
          </a:xfrm>
          <a:prstGeom prst="rect">
            <a:avLst/>
          </a:prstGeom>
          <a:solidFill>
            <a:schemeClr val="accent3">
              <a:lumMod val="20000"/>
              <a:lumOff val="80000"/>
            </a:schemeClr>
          </a:solidFill>
          <a:ln w="53975"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May operate without a physical headquarters, or in a non-cooperative legal jurisdiction</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231" name="Rectangular Callout 1">
            <a:extLst>
              <a:ext uri="{FF2B5EF4-FFF2-40B4-BE49-F238E27FC236}">
                <a16:creationId xmlns:a16="http://schemas.microsoft.com/office/drawing/2014/main" id="{190336F5-8164-4DAC-868D-C288C5157C75}"/>
              </a:ext>
            </a:extLst>
          </p:cNvPr>
          <p:cNvSpPr/>
          <p:nvPr/>
        </p:nvSpPr>
        <p:spPr>
          <a:xfrm>
            <a:off x="6114186" y="3380036"/>
            <a:ext cx="2614030" cy="2159730"/>
          </a:xfrm>
          <a:prstGeom prst="rect">
            <a:avLst/>
          </a:prstGeom>
          <a:solidFill>
            <a:schemeClr val="accent4">
              <a:lumMod val="20000"/>
              <a:lumOff val="80000"/>
            </a:schemeClr>
          </a:solidFill>
          <a:ln w="53975"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May lack Customer Identity Verification, which enhances anonymity and attracts criminal behavior</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232" name="Rectangular Callout 1">
            <a:extLst>
              <a:ext uri="{FF2B5EF4-FFF2-40B4-BE49-F238E27FC236}">
                <a16:creationId xmlns:a16="http://schemas.microsoft.com/office/drawing/2014/main" id="{2FF87BDA-0938-4B6E-9E15-2399B0652591}"/>
              </a:ext>
            </a:extLst>
          </p:cNvPr>
          <p:cNvSpPr/>
          <p:nvPr/>
        </p:nvSpPr>
        <p:spPr>
          <a:xfrm>
            <a:off x="8904833" y="3380036"/>
            <a:ext cx="2614030" cy="2159730"/>
          </a:xfrm>
          <a:prstGeom prst="rect">
            <a:avLst/>
          </a:prstGeom>
          <a:solidFill>
            <a:schemeClr val="accent2">
              <a:lumMod val="20000"/>
              <a:lumOff val="80000"/>
            </a:schemeClr>
          </a:solidFill>
          <a:ln w="53975" cap="sq">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May not comply with legal or regulatory Regimes or conduct transaction due diligence</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7" name="Title 2">
            <a:extLst>
              <a:ext uri="{FF2B5EF4-FFF2-40B4-BE49-F238E27FC236}">
                <a16:creationId xmlns:a16="http://schemas.microsoft.com/office/drawing/2014/main" id="{5D1AC29D-BF28-A86F-34CB-020BBC0C5C57}"/>
              </a:ext>
            </a:extLst>
          </p:cNvPr>
          <p:cNvSpPr>
            <a:spLocks noGrp="1"/>
          </p:cNvSpPr>
          <p:nvPr>
            <p:ph type="title"/>
          </p:nvPr>
        </p:nvSpPr>
        <p:spPr>
          <a:xfrm>
            <a:off x="1440000" y="237600"/>
            <a:ext cx="9888000" cy="1022400"/>
          </a:xfrm>
        </p:spPr>
        <p:txBody>
          <a:bodyPr>
            <a:normAutofit fontScale="90000"/>
          </a:bodyPr>
          <a:lstStyle/>
          <a:p>
            <a:r>
              <a:rPr lang="en-US" b="1" i="0" u="none" strike="noStrike" dirty="0">
                <a:solidFill>
                  <a:srgbClr val="222222"/>
                </a:solidFill>
                <a:effectLst/>
                <a:latin typeface="Calibri" panose="020F0502020204030204" pitchFamily="34" charset="0"/>
                <a:cs typeface="Calibri" panose="020F0502020204030204" pitchFamily="34" charset="0"/>
              </a:rPr>
              <a:t>       Virtual Currency Exchanges (cont’d)</a:t>
            </a:r>
            <a:br>
              <a:rPr lang="en-US" b="1" i="0" u="none" strike="noStrike" dirty="0">
                <a:solidFill>
                  <a:srgbClr val="222222"/>
                </a:solidFill>
                <a:effectLst/>
                <a:latin typeface="Calibri" panose="020F0502020204030204" pitchFamily="34" charset="0"/>
                <a:cs typeface="Calibri" panose="020F0502020204030204" pitchFamily="34" charset="0"/>
              </a:rPr>
            </a:br>
            <a:r>
              <a:rPr lang="en-US" sz="2400" b="1" i="1" u="none" strike="noStrike" dirty="0">
                <a:solidFill>
                  <a:srgbClr val="222222"/>
                </a:solidFill>
                <a:effectLst/>
                <a:latin typeface="Calibri" panose="020F0502020204030204" pitchFamily="34" charset="0"/>
                <a:cs typeface="Calibri" panose="020F0502020204030204" pitchFamily="34" charset="0"/>
              </a:rPr>
              <a:t>High-Risk Exchanges</a:t>
            </a:r>
            <a:endParaRPr lang="en-US" b="1"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44807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4" name="Title 6">
            <a:extLst>
              <a:ext uri="{FF2B5EF4-FFF2-40B4-BE49-F238E27FC236}">
                <a16:creationId xmlns:a16="http://schemas.microsoft.com/office/drawing/2014/main" id="{F8CF1D39-FB6E-2B76-9028-FC656DD0F1DD}"/>
              </a:ext>
            </a:extLst>
          </p:cNvPr>
          <p:cNvSpPr>
            <a:spLocks noGrp="1"/>
          </p:cNvSpPr>
          <p:nvPr/>
        </p:nvSpPr>
        <p:spPr>
          <a:xfrm>
            <a:off x="822960" y="214953"/>
            <a:ext cx="7543800" cy="1088068"/>
          </a:xfrm>
          <a:prstGeom prst="rect">
            <a:avLst/>
          </a:prstGeom>
        </p:spPr>
        <p:txBody>
          <a:bodyPr vert="horz" lIns="91440" tIns="45720" rIns="91440" bIns="45720" rtlCol="0" anchor="b">
            <a:normAutofit/>
          </a:bodyPr>
          <a:lstStyle>
            <a:lvl1pPr algn="l" defTabSz="685800" rtl="0" eaLnBrk="1" latinLnBrk="0" hangingPunct="1">
              <a:lnSpc>
                <a:spcPct val="85000"/>
              </a:lnSpc>
              <a:spcBef>
                <a:spcPct val="0"/>
              </a:spcBef>
              <a:buNone/>
              <a:defRPr sz="3600" kern="1200" spc="-38" baseline="0">
                <a:solidFill>
                  <a:schemeClr val="tx1">
                    <a:lumMod val="75000"/>
                    <a:lumOff val="25000"/>
                  </a:schemeClr>
                </a:solidFill>
                <a:latin typeface="+mj-lt"/>
                <a:ea typeface="+mj-ea"/>
                <a:cs typeface="+mj-cs"/>
              </a:defRPr>
            </a:lvl1pPr>
          </a:lstStyle>
          <a:p>
            <a:r>
              <a:rPr lang="en-US" altLang="en-US" sz="3200"/>
              <a:t>Requirements to Open an Exchange Account</a:t>
            </a:r>
          </a:p>
        </p:txBody>
      </p:sp>
      <p:sp>
        <p:nvSpPr>
          <p:cNvPr id="5" name="Content Placeholder 3">
            <a:extLst>
              <a:ext uri="{FF2B5EF4-FFF2-40B4-BE49-F238E27FC236}">
                <a16:creationId xmlns:a16="http://schemas.microsoft.com/office/drawing/2014/main" id="{80AB0E1D-71A6-492F-9E89-13FE5352DC78}"/>
              </a:ext>
            </a:extLst>
          </p:cNvPr>
          <p:cNvSpPr>
            <a:spLocks noGrp="1"/>
          </p:cNvSpPr>
          <p:nvPr/>
        </p:nvSpPr>
        <p:spPr>
          <a:xfrm>
            <a:off x="822960" y="1760081"/>
            <a:ext cx="10350256" cy="3017520"/>
          </a:xfrm>
          <a:prstGeom prst="rect">
            <a:avLst/>
          </a:prstGeom>
        </p:spPr>
        <p:txBody>
          <a:bodyPr vert="horz" lIns="0" tIns="45720" rIns="0" bIns="45720" rtlCol="0" anchor="t">
            <a:normAutofit/>
          </a:bodyPr>
          <a:lstStyle>
            <a:lvl1pPr marL="68580" indent="-68580" algn="l" defTabSz="685800" rtl="0" eaLnBrk="1" latinLnBrk="0" hangingPunct="1">
              <a:lnSpc>
                <a:spcPct val="90000"/>
              </a:lnSpc>
              <a:spcBef>
                <a:spcPts val="900"/>
              </a:spcBef>
              <a:spcAft>
                <a:spcPts val="150"/>
              </a:spcAft>
              <a:buClr>
                <a:schemeClr val="accent1"/>
              </a:buClr>
              <a:buSzPct val="100000"/>
              <a:buFont typeface="Calibri" panose="020F0502020204030204" pitchFamily="34" charset="0"/>
              <a:buChar char=" "/>
              <a:defRPr sz="1500" kern="1200">
                <a:solidFill>
                  <a:schemeClr val="tx1">
                    <a:lumMod val="75000"/>
                    <a:lumOff val="25000"/>
                  </a:schemeClr>
                </a:solidFill>
                <a:latin typeface="+mn-lt"/>
                <a:ea typeface="+mn-ea"/>
                <a:cs typeface="+mn-cs"/>
              </a:defRPr>
            </a:lvl1pPr>
            <a:lvl2pPr marL="288036" indent="-137160" algn="l" defTabSz="685800" rtl="0" eaLnBrk="1" latinLnBrk="0" hangingPunct="1">
              <a:lnSpc>
                <a:spcPct val="90000"/>
              </a:lnSpc>
              <a:spcBef>
                <a:spcPts val="150"/>
              </a:spcBef>
              <a:spcAft>
                <a:spcPts val="300"/>
              </a:spcAft>
              <a:buClr>
                <a:schemeClr val="accent1"/>
              </a:buClr>
              <a:buFont typeface="Calibri" pitchFamily="34" charset="0"/>
              <a:buChar char="◦"/>
              <a:defRPr sz="1350" kern="1200">
                <a:solidFill>
                  <a:schemeClr val="tx1">
                    <a:lumMod val="75000"/>
                    <a:lumOff val="25000"/>
                  </a:schemeClr>
                </a:solidFill>
                <a:latin typeface="+mn-lt"/>
                <a:ea typeface="+mn-ea"/>
                <a:cs typeface="+mn-cs"/>
              </a:defRPr>
            </a:lvl2pPr>
            <a:lvl3pPr marL="42519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3pPr>
            <a:lvl4pPr marL="56235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4pPr>
            <a:lvl5pPr marL="699516" indent="-13716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5pPr>
            <a:lvl6pPr marL="8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5000" indent="-171450" algn="l" defTabSz="685800"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r>
              <a:rPr lang="en-US" sz="2000" dirty="0"/>
              <a:t>A crypto-currency wallet operates very much like a PayPal or other online payment account :</a:t>
            </a:r>
          </a:p>
          <a:p>
            <a:pPr>
              <a:buFont typeface="Wingdings" panose="05000000000000000000" pitchFamily="2" charset="2"/>
              <a:buChar char="§"/>
            </a:pPr>
            <a:r>
              <a:rPr lang="en-US" sz="2000" dirty="0"/>
              <a:t>Email</a:t>
            </a:r>
            <a:endParaRPr lang="en-US" sz="2000" dirty="0">
              <a:ea typeface="Calibri"/>
              <a:cs typeface="Calibri"/>
            </a:endParaRPr>
          </a:p>
          <a:p>
            <a:pPr>
              <a:buFont typeface="Wingdings" panose="05000000000000000000" pitchFamily="2" charset="2"/>
              <a:buChar char="§"/>
            </a:pPr>
            <a:r>
              <a:rPr lang="en-US" sz="2000" dirty="0"/>
              <a:t>User Name</a:t>
            </a:r>
            <a:endParaRPr lang="en-US" sz="2000" dirty="0">
              <a:ea typeface="Calibri"/>
              <a:cs typeface="Calibri"/>
            </a:endParaRPr>
          </a:p>
          <a:p>
            <a:pPr>
              <a:buFont typeface="Wingdings" panose="05000000000000000000" pitchFamily="2" charset="2"/>
              <a:buChar char="§"/>
            </a:pPr>
            <a:r>
              <a:rPr lang="en-US" sz="2000" dirty="0"/>
              <a:t>Password</a:t>
            </a:r>
            <a:endParaRPr lang="en-US" sz="2000" dirty="0">
              <a:ea typeface="Calibri"/>
              <a:cs typeface="Calibri"/>
            </a:endParaRPr>
          </a:p>
          <a:p>
            <a:pPr>
              <a:buFont typeface="Wingdings" panose="05000000000000000000" pitchFamily="2" charset="2"/>
              <a:buChar char="§"/>
            </a:pPr>
            <a:r>
              <a:rPr lang="en-US" sz="2000" dirty="0"/>
              <a:t>Other ID Information (validate identity)</a:t>
            </a:r>
            <a:endParaRPr lang="en-US" sz="2000" dirty="0">
              <a:ea typeface="Calibri"/>
              <a:cs typeface="Calibri"/>
            </a:endParaRPr>
          </a:p>
          <a:p>
            <a:pPr>
              <a:buFont typeface="Wingdings" panose="05000000000000000000" pitchFamily="2" charset="2"/>
              <a:buChar char="§"/>
            </a:pPr>
            <a:r>
              <a:rPr lang="en-US" sz="2000" dirty="0"/>
              <a:t>Phone verification / 2FA</a:t>
            </a:r>
            <a:endParaRPr lang="en-US" sz="2000" dirty="0">
              <a:ea typeface="Calibri"/>
              <a:cs typeface="Calibri"/>
            </a:endParaRPr>
          </a:p>
          <a:p>
            <a:pPr>
              <a:buFont typeface="Wingdings" panose="05000000000000000000" pitchFamily="2" charset="2"/>
              <a:buChar char="§"/>
            </a:pPr>
            <a:r>
              <a:rPr lang="en-US" sz="2000" dirty="0"/>
              <a:t>Add / link bank accounts, credit/debit card, </a:t>
            </a:r>
            <a:r>
              <a:rPr lang="en-US" sz="2000" dirty="0" err="1"/>
              <a:t>paypal</a:t>
            </a:r>
            <a:r>
              <a:rPr lang="en-US" sz="2000" dirty="0"/>
              <a:t> account to allow transfers </a:t>
            </a:r>
            <a:endParaRPr lang="en-US" sz="2000" dirty="0">
              <a:ea typeface="Calibri"/>
              <a:cs typeface="Calibri"/>
            </a:endParaRPr>
          </a:p>
          <a:p>
            <a:endParaRPr lang="en-US" dirty="0"/>
          </a:p>
        </p:txBody>
      </p:sp>
    </p:spTree>
    <p:extLst>
      <p:ext uri="{BB962C8B-B14F-4D97-AF65-F5344CB8AC3E}">
        <p14:creationId xmlns:p14="http://schemas.microsoft.com/office/powerpoint/2010/main" val="262366355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 name="Picture 1" descr="A screenshot of a black and white website&#10;&#10;Description automatically generated">
            <a:extLst>
              <a:ext uri="{FF2B5EF4-FFF2-40B4-BE49-F238E27FC236}">
                <a16:creationId xmlns:a16="http://schemas.microsoft.com/office/drawing/2014/main" id="{4B4A2378-BCDC-A7BE-8258-58C47213A9D0}"/>
              </a:ext>
            </a:extLst>
          </p:cNvPr>
          <p:cNvPicPr>
            <a:picLocks noChangeAspect="1"/>
          </p:cNvPicPr>
          <p:nvPr/>
        </p:nvPicPr>
        <p:blipFill>
          <a:blip r:embed="rId3"/>
          <a:stretch>
            <a:fillRect/>
          </a:stretch>
        </p:blipFill>
        <p:spPr>
          <a:xfrm>
            <a:off x="804333" y="187080"/>
            <a:ext cx="10943166" cy="5806505"/>
          </a:xfrm>
          <a:prstGeom prst="rect">
            <a:avLst/>
          </a:prstGeom>
        </p:spPr>
      </p:pic>
    </p:spTree>
    <p:extLst>
      <p:ext uri="{BB962C8B-B14F-4D97-AF65-F5344CB8AC3E}">
        <p14:creationId xmlns:p14="http://schemas.microsoft.com/office/powerpoint/2010/main" val="378127564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6B6C-8326-8A0D-35AF-0FEDA6CF67A8}"/>
              </a:ext>
            </a:extLst>
          </p:cNvPr>
          <p:cNvSpPr>
            <a:spLocks noGrp="1"/>
          </p:cNvSpPr>
          <p:nvPr>
            <p:ph type="title"/>
          </p:nvPr>
        </p:nvSpPr>
        <p:spPr/>
        <p:txBody>
          <a:bodyPr>
            <a:noAutofit/>
          </a:bodyPr>
          <a:lstStyle/>
          <a:p>
            <a:pPr rtl="0"/>
            <a:r>
              <a:rPr lang="en-US" sz="3733">
                <a:highlight>
                  <a:srgbClr val="000000">
                    <a:alpha val="0"/>
                  </a:srgbClr>
                </a:highlight>
                <a:latin typeface="Arial"/>
              </a:rPr>
              <a:t>Crypto Ecosystem</a:t>
            </a:r>
            <a:r>
              <a:rPr lang="uk" sz="3733">
                <a:highlight>
                  <a:srgbClr val="000000">
                    <a:alpha val="0"/>
                  </a:srgbClr>
                </a:highlight>
                <a:latin typeface="Arial"/>
              </a:rPr>
              <a:t> - DeFi</a:t>
            </a:r>
          </a:p>
        </p:txBody>
      </p:sp>
      <p:sp>
        <p:nvSpPr>
          <p:cNvPr id="3" name="Text Placeholder 2">
            <a:extLst>
              <a:ext uri="{FF2B5EF4-FFF2-40B4-BE49-F238E27FC236}">
                <a16:creationId xmlns:a16="http://schemas.microsoft.com/office/drawing/2014/main" id="{1BCE68BA-7665-10DB-C072-D789A2486693}"/>
              </a:ext>
            </a:extLst>
          </p:cNvPr>
          <p:cNvSpPr>
            <a:spLocks noGrp="1"/>
          </p:cNvSpPr>
          <p:nvPr>
            <p:ph type="body" idx="1"/>
          </p:nvPr>
        </p:nvSpPr>
        <p:spPr/>
        <p:txBody>
          <a:bodyPr>
            <a:noAutofit/>
          </a:bodyPr>
          <a:lstStyle/>
          <a:p>
            <a:pPr marL="457200" indent="-347472">
              <a:lnSpc>
                <a:spcPct val="114000"/>
              </a:lnSpc>
            </a:pPr>
            <a:r>
              <a:rPr lang="en-US" sz="2400" u="sng">
                <a:latin typeface="Arial" panose="020B0604020202020204" pitchFamily="34" charset="0"/>
                <a:cs typeface="Arial" panose="020B0604020202020204" pitchFamily="34" charset="0"/>
              </a:rPr>
              <a:t>Decentralized</a:t>
            </a:r>
            <a:r>
              <a:rPr lang="en-US" sz="2400">
                <a:latin typeface="Arial" panose="020B0604020202020204" pitchFamily="34" charset="0"/>
                <a:cs typeface="Arial" panose="020B0604020202020204" pitchFamily="34" charset="0"/>
              </a:rPr>
              <a:t> Finance</a:t>
            </a:r>
          </a:p>
          <a:p>
            <a:pPr marL="457200" indent="-347472">
              <a:lnSpc>
                <a:spcPct val="114000"/>
              </a:lnSpc>
            </a:pPr>
            <a:r>
              <a:rPr lang="en-US" sz="2400">
                <a:latin typeface="Arial" panose="020B0604020202020204" pitchFamily="34" charset="0"/>
                <a:cs typeface="Arial" panose="020B0604020202020204" pitchFamily="34" charset="0"/>
              </a:rPr>
              <a:t>Not dependent on a centralized entity</a:t>
            </a:r>
          </a:p>
          <a:p>
            <a:pPr marL="457200" indent="-347472">
              <a:lnSpc>
                <a:spcPct val="114000"/>
              </a:lnSpc>
            </a:pPr>
            <a:r>
              <a:rPr lang="en-US" sz="2400">
                <a:latin typeface="Arial" panose="020B0604020202020204" pitchFamily="34" charset="0"/>
                <a:cs typeface="Arial" panose="020B0604020202020204" pitchFamily="34" charset="0"/>
              </a:rPr>
              <a:t>Offers financial instruments without relying on intermediaries such as brokerages, exchanges or banks</a:t>
            </a:r>
          </a:p>
          <a:p>
            <a:pPr marL="457200" indent="-347472">
              <a:lnSpc>
                <a:spcPct val="114000"/>
              </a:lnSpc>
            </a:pPr>
            <a:r>
              <a:rPr lang="en-US" sz="2400">
                <a:latin typeface="Arial" panose="020B0604020202020204" pitchFamily="34" charset="0"/>
                <a:cs typeface="Arial" panose="020B0604020202020204" pitchFamily="34" charset="0"/>
              </a:rPr>
              <a:t>Uses blockchain smart contracts to facilitate transactions</a:t>
            </a:r>
          </a:p>
          <a:p>
            <a:pPr marL="457200" indent="-347472">
              <a:lnSpc>
                <a:spcPct val="114000"/>
              </a:lnSpc>
            </a:pPr>
            <a:r>
              <a:rPr lang="en-US" sz="2400">
                <a:latin typeface="Arial" panose="020B0604020202020204" pitchFamily="34" charset="0"/>
                <a:cs typeface="Arial" panose="020B0604020202020204" pitchFamily="34" charset="0"/>
              </a:rPr>
              <a:t>Available 24 / 7</a:t>
            </a:r>
          </a:p>
          <a:p>
            <a:pPr marL="457200" indent="-347472">
              <a:lnSpc>
                <a:spcPct val="114000"/>
              </a:lnSpc>
            </a:pPr>
            <a:r>
              <a:rPr lang="en-US" sz="2400">
                <a:latin typeface="Arial" panose="020B0604020202020204" pitchFamily="34" charset="0"/>
                <a:cs typeface="Arial" panose="020B0604020202020204" pitchFamily="34" charset="0"/>
              </a:rPr>
              <a:t>Transactions settled almost instantly</a:t>
            </a:r>
          </a:p>
          <a:p>
            <a:pPr marL="457200" indent="-347472">
              <a:lnSpc>
                <a:spcPct val="114000"/>
              </a:lnSpc>
            </a:pPr>
            <a:r>
              <a:rPr lang="en-US" sz="2400">
                <a:latin typeface="Arial" panose="020B0604020202020204" pitchFamily="34" charset="0"/>
                <a:cs typeface="Arial" panose="020B0604020202020204" pitchFamily="34" charset="0"/>
              </a:rPr>
              <a:t>Peer-to-peer financial services</a:t>
            </a:r>
          </a:p>
        </p:txBody>
      </p:sp>
      <p:pic>
        <p:nvPicPr>
          <p:cNvPr id="2050" name="Picture 2" descr="Decentralized Finance (DeFi) Development Services | Hire DeFi Developers -  BlockchainX">
            <a:extLst>
              <a:ext uri="{FF2B5EF4-FFF2-40B4-BE49-F238E27FC236}">
                <a16:creationId xmlns:a16="http://schemas.microsoft.com/office/drawing/2014/main" id="{4C3318A7-477F-53B1-6F48-8C370D8C77B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29321" y="4128174"/>
            <a:ext cx="1729980" cy="1729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053252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A4C3F59-3A8B-3E0E-46AB-5D03981A28D9}"/>
              </a:ext>
            </a:extLst>
          </p:cNvPr>
          <p:cNvSpPr txBox="1"/>
          <p:nvPr/>
        </p:nvSpPr>
        <p:spPr>
          <a:xfrm>
            <a:off x="2492679" y="475990"/>
            <a:ext cx="6801477" cy="369332"/>
          </a:xfrm>
          <a:prstGeom prst="rect">
            <a:avLst/>
          </a:prstGeom>
          <a:noFill/>
        </p:spPr>
        <p:txBody>
          <a:bodyPr wrap="none" rtlCol="0">
            <a:spAutoFit/>
          </a:bodyPr>
          <a:lstStyle/>
          <a:p>
            <a:r>
              <a:rPr lang="en-US" dirty="0"/>
              <a:t>What are some indications that an individual is using Crypto Currency?</a:t>
            </a:r>
          </a:p>
        </p:txBody>
      </p:sp>
      <p:pic>
        <p:nvPicPr>
          <p:cNvPr id="12" name="Picture 11" descr="A screenshot of a computer&#10;&#10;Description automatically generated">
            <a:extLst>
              <a:ext uri="{FF2B5EF4-FFF2-40B4-BE49-F238E27FC236}">
                <a16:creationId xmlns:a16="http://schemas.microsoft.com/office/drawing/2014/main" id="{0CAB9D92-D41F-1396-2A55-426B487C12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0138" y="964509"/>
            <a:ext cx="10515600" cy="5715000"/>
          </a:xfrm>
          <a:prstGeom prst="rect">
            <a:avLst/>
          </a:prstGeom>
        </p:spPr>
      </p:pic>
    </p:spTree>
    <p:extLst>
      <p:ext uri="{BB962C8B-B14F-4D97-AF65-F5344CB8AC3E}">
        <p14:creationId xmlns:p14="http://schemas.microsoft.com/office/powerpoint/2010/main" val="37194025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A4C3F59-3A8B-3E0E-46AB-5D03981A28D9}"/>
              </a:ext>
            </a:extLst>
          </p:cNvPr>
          <p:cNvSpPr txBox="1"/>
          <p:nvPr/>
        </p:nvSpPr>
        <p:spPr>
          <a:xfrm>
            <a:off x="2492679" y="475990"/>
            <a:ext cx="6801477" cy="369332"/>
          </a:xfrm>
          <a:prstGeom prst="rect">
            <a:avLst/>
          </a:prstGeom>
          <a:noFill/>
        </p:spPr>
        <p:txBody>
          <a:bodyPr wrap="none" rtlCol="0">
            <a:spAutoFit/>
          </a:bodyPr>
          <a:lstStyle/>
          <a:p>
            <a:r>
              <a:rPr lang="en-US" dirty="0"/>
              <a:t>What are some indications that an individual is using Crypto Currency?</a:t>
            </a:r>
          </a:p>
        </p:txBody>
      </p:sp>
      <p:pic>
        <p:nvPicPr>
          <p:cNvPr id="3" name="Picture 2" descr="A screenshot of a computer&#10;&#10;Description automatically generated">
            <a:extLst>
              <a:ext uri="{FF2B5EF4-FFF2-40B4-BE49-F238E27FC236}">
                <a16:creationId xmlns:a16="http://schemas.microsoft.com/office/drawing/2014/main" id="{E68C5507-EE2D-8606-20E3-A2D5C297BE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8831" y="932417"/>
            <a:ext cx="10574338" cy="5923751"/>
          </a:xfrm>
          <a:prstGeom prst="rect">
            <a:avLst/>
          </a:prstGeom>
        </p:spPr>
      </p:pic>
    </p:spTree>
    <p:extLst>
      <p:ext uri="{BB962C8B-B14F-4D97-AF65-F5344CB8AC3E}">
        <p14:creationId xmlns:p14="http://schemas.microsoft.com/office/powerpoint/2010/main" val="24245343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20"/>
          <p:cNvSpPr txBox="1">
            <a:spLocks noGrp="1"/>
          </p:cNvSpPr>
          <p:nvPr>
            <p:ph type="ctrTitle"/>
          </p:nvPr>
        </p:nvSpPr>
        <p:spPr>
          <a:xfrm>
            <a:off x="415611" y="992767"/>
            <a:ext cx="11360800" cy="2736800"/>
          </a:xfrm>
          <a:prstGeom prst="rect">
            <a:avLst/>
          </a:prstGeom>
        </p:spPr>
        <p:txBody>
          <a:bodyPr spcFirstLastPara="1" vert="horz" wrap="square" lIns="121900" tIns="121900" rIns="121900" bIns="121900" rtlCol="0" anchor="b" anchorCtr="0">
            <a:normAutofit/>
          </a:bodyPr>
          <a:lstStyle/>
          <a:p>
            <a:pPr>
              <a:spcBef>
                <a:spcPts val="0"/>
              </a:spcBef>
              <a:spcAft>
                <a:spcPts val="0"/>
              </a:spcAft>
            </a:pPr>
            <a:endParaRPr/>
          </a:p>
        </p:txBody>
      </p:sp>
      <p:sp>
        <p:nvSpPr>
          <p:cNvPr id="70" name="Google Shape;70;p20"/>
          <p:cNvSpPr txBox="1">
            <a:spLocks noGrp="1"/>
          </p:cNvSpPr>
          <p:nvPr>
            <p:ph type="subTitle" idx="1"/>
          </p:nvPr>
        </p:nvSpPr>
        <p:spPr>
          <a:xfrm>
            <a:off x="415600" y="3778833"/>
            <a:ext cx="11360800" cy="1056800"/>
          </a:xfrm>
          <a:prstGeom prst="rect">
            <a:avLst/>
          </a:prstGeom>
        </p:spPr>
        <p:txBody>
          <a:bodyPr spcFirstLastPara="1" vert="horz" wrap="square" lIns="121900" tIns="121900" rIns="121900" bIns="121900" rtlCol="0" anchor="t" anchorCtr="0">
            <a:normAutofit/>
          </a:bodyPr>
          <a:lstStyle/>
          <a:p>
            <a:pPr marL="0" indent="0">
              <a:spcBef>
                <a:spcPts val="0"/>
              </a:spcBef>
              <a:spcAft>
                <a:spcPts val="0"/>
              </a:spcAft>
            </a:pPr>
            <a:endParaRPr/>
          </a:p>
        </p:txBody>
      </p:sp>
      <p:pic>
        <p:nvPicPr>
          <p:cNvPr id="71" name="Google Shape;71;p20"/>
          <p:cNvPicPr preferRelativeResize="0"/>
          <p:nvPr/>
        </p:nvPicPr>
        <p:blipFill>
          <a:blip r:embed="rId3">
            <a:alphaModFix/>
          </a:blip>
          <a:stretch>
            <a:fillRect/>
          </a:stretch>
        </p:blipFill>
        <p:spPr>
          <a:xfrm>
            <a:off x="924153" y="1"/>
            <a:ext cx="10052881" cy="6775367"/>
          </a:xfrm>
          <a:prstGeom prst="rect">
            <a:avLst/>
          </a:prstGeom>
          <a:noFill/>
          <a:ln>
            <a:noFill/>
          </a:ln>
        </p:spPr>
      </p:pic>
      <p:sp>
        <p:nvSpPr>
          <p:cNvPr id="73" name="Google Shape;73;p20"/>
          <p:cNvSpPr txBox="1"/>
          <p:nvPr/>
        </p:nvSpPr>
        <p:spPr>
          <a:xfrm>
            <a:off x="4119633" y="5092567"/>
            <a:ext cx="4335600" cy="984845"/>
          </a:xfrm>
          <a:prstGeom prst="rect">
            <a:avLst/>
          </a:prstGeom>
          <a:noFill/>
          <a:ln>
            <a:noFill/>
          </a:ln>
        </p:spPr>
        <p:txBody>
          <a:bodyPr spcFirstLastPara="1" wrap="square" lIns="121900" tIns="121900" rIns="121900" bIns="121900" anchor="t" anchorCtr="0">
            <a:spAutoFit/>
          </a:bodyPr>
          <a:lstStyle/>
          <a:p>
            <a:endParaRPr sz="2400" dirty="0"/>
          </a:p>
          <a:p>
            <a:endParaRPr sz="2400" dirty="0"/>
          </a:p>
        </p:txBody>
      </p:sp>
      <p:sp>
        <p:nvSpPr>
          <p:cNvPr id="2" name="Title 1">
            <a:extLst>
              <a:ext uri="{FF2B5EF4-FFF2-40B4-BE49-F238E27FC236}">
                <a16:creationId xmlns:a16="http://schemas.microsoft.com/office/drawing/2014/main" id="{70F15F7A-2815-0E31-5152-34F34972A6CC}"/>
              </a:ext>
            </a:extLst>
          </p:cNvPr>
          <p:cNvSpPr txBox="1">
            <a:spLocks/>
          </p:cNvSpPr>
          <p:nvPr/>
        </p:nvSpPr>
        <p:spPr>
          <a:xfrm>
            <a:off x="924153" y="147424"/>
            <a:ext cx="10515600" cy="697921"/>
          </a:xfrm>
          <a:prstGeom prst="rect">
            <a:avLst/>
          </a:prstGeom>
        </p:spPr>
        <p:txBody>
          <a:bodyPr spcFirstLastPara="1" vert="horz" wrap="square" lIns="91425" tIns="91425" rIns="91425" bIns="91425" rtlCol="0" anchor="b" anchorCtr="0">
            <a:noAutofit/>
          </a:bodyPr>
          <a:lstStyle>
            <a:lvl1pPr lvl="0" algn="ctr" defTabSz="914400" rtl="0" eaLnBrk="1" latinLnBrk="0" hangingPunct="1">
              <a:lnSpc>
                <a:spcPct val="90000"/>
              </a:lnSpc>
              <a:spcBef>
                <a:spcPct val="0"/>
              </a:spcBef>
              <a:spcAft>
                <a:spcPct val="0"/>
              </a:spcAft>
              <a:buSzPts val="5200"/>
              <a:buNone/>
              <a:defRPr sz="6933" b="1" kern="1200">
                <a:solidFill>
                  <a:schemeClr val="tx1"/>
                </a:solidFill>
                <a:latin typeface="+mj-lt"/>
                <a:ea typeface="+mj-ea"/>
                <a:cs typeface="+mj-cs"/>
              </a:defRPr>
            </a:lvl1pPr>
            <a:lvl2pPr lvl="1" algn="ctr" rtl="0">
              <a:spcBef>
                <a:spcPct val="0"/>
              </a:spcBef>
              <a:spcAft>
                <a:spcPct val="0"/>
              </a:spcAft>
              <a:buSzPts val="5200"/>
              <a:buNone/>
              <a:defRPr sz="6933" b="1"/>
            </a:lvl2pPr>
            <a:lvl3pPr lvl="2" algn="ctr" rtl="0">
              <a:spcBef>
                <a:spcPct val="0"/>
              </a:spcBef>
              <a:spcAft>
                <a:spcPct val="0"/>
              </a:spcAft>
              <a:buSzPts val="5200"/>
              <a:buNone/>
              <a:defRPr sz="6933" b="1"/>
            </a:lvl3pPr>
            <a:lvl4pPr lvl="3" algn="ctr" rtl="0">
              <a:spcBef>
                <a:spcPct val="0"/>
              </a:spcBef>
              <a:spcAft>
                <a:spcPct val="0"/>
              </a:spcAft>
              <a:buSzPts val="5200"/>
              <a:buNone/>
              <a:defRPr sz="6933" b="1"/>
            </a:lvl4pPr>
            <a:lvl5pPr lvl="4" algn="ctr" rtl="0">
              <a:spcBef>
                <a:spcPct val="0"/>
              </a:spcBef>
              <a:spcAft>
                <a:spcPct val="0"/>
              </a:spcAft>
              <a:buSzPts val="5200"/>
              <a:buNone/>
              <a:defRPr sz="6933" b="1"/>
            </a:lvl5pPr>
            <a:lvl6pPr lvl="5" algn="ctr" rtl="0">
              <a:spcBef>
                <a:spcPct val="0"/>
              </a:spcBef>
              <a:spcAft>
                <a:spcPct val="0"/>
              </a:spcAft>
              <a:buSzPts val="5200"/>
              <a:buNone/>
              <a:defRPr sz="6933" b="1"/>
            </a:lvl6pPr>
            <a:lvl7pPr lvl="6" algn="ctr" rtl="0">
              <a:spcBef>
                <a:spcPct val="0"/>
              </a:spcBef>
              <a:spcAft>
                <a:spcPct val="0"/>
              </a:spcAft>
              <a:buSzPts val="5200"/>
              <a:buNone/>
              <a:defRPr sz="6933" b="1"/>
            </a:lvl7pPr>
            <a:lvl8pPr lvl="7" algn="ctr" rtl="0">
              <a:spcBef>
                <a:spcPct val="0"/>
              </a:spcBef>
              <a:spcAft>
                <a:spcPct val="0"/>
              </a:spcAft>
              <a:buSzPts val="5200"/>
              <a:buNone/>
              <a:defRPr sz="6933" b="1"/>
            </a:lvl8pPr>
            <a:lvl9pPr lvl="8" algn="ctr" rtl="0">
              <a:spcBef>
                <a:spcPct val="0"/>
              </a:spcBef>
              <a:spcAft>
                <a:spcPct val="0"/>
              </a:spcAft>
              <a:buSzPts val="5200"/>
              <a:buNone/>
              <a:defRPr sz="6933" b="1"/>
            </a:lvl9pPr>
          </a:lstStyle>
          <a:p>
            <a:pPr algn="l"/>
            <a:r>
              <a:rPr lang="en-US" sz="2400" dirty="0"/>
              <a:t>Money Laundering and Cryptocurrencies</a:t>
            </a:r>
          </a:p>
          <a:p>
            <a:pPr algn="l"/>
            <a:r>
              <a:rPr lang="en-US" sz="2400" dirty="0"/>
              <a:t> Where do you start?</a:t>
            </a:r>
          </a:p>
        </p:txBody>
      </p:sp>
    </p:spTree>
    <p:extLst>
      <p:ext uri="{BB962C8B-B14F-4D97-AF65-F5344CB8AC3E}">
        <p14:creationId xmlns:p14="http://schemas.microsoft.com/office/powerpoint/2010/main" val="67712457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BAB87-8CFB-398C-CFE0-779DDCD0AE76}"/>
              </a:ext>
            </a:extLst>
          </p:cNvPr>
          <p:cNvSpPr>
            <a:spLocks noGrp="1"/>
          </p:cNvSpPr>
          <p:nvPr>
            <p:ph type="title"/>
          </p:nvPr>
        </p:nvSpPr>
        <p:spPr/>
        <p:txBody>
          <a:bodyPr/>
          <a:lstStyle/>
          <a:p>
            <a:pPr algn="ctr"/>
            <a:r>
              <a:rPr lang="en-US" b="1" dirty="0"/>
              <a:t>Money Laundering and Cryptocurrencies </a:t>
            </a:r>
            <a:r>
              <a:rPr lang="en-US" dirty="0"/>
              <a:t>Where do you start?</a:t>
            </a:r>
          </a:p>
        </p:txBody>
      </p:sp>
      <p:sp>
        <p:nvSpPr>
          <p:cNvPr id="3" name="Content Placeholder 2">
            <a:extLst>
              <a:ext uri="{FF2B5EF4-FFF2-40B4-BE49-F238E27FC236}">
                <a16:creationId xmlns:a16="http://schemas.microsoft.com/office/drawing/2014/main" id="{B7B4D816-B1BA-1257-CF6E-C0D64615DC14}"/>
              </a:ext>
            </a:extLst>
          </p:cNvPr>
          <p:cNvSpPr>
            <a:spLocks noGrp="1"/>
          </p:cNvSpPr>
          <p:nvPr>
            <p:ph idx="1"/>
          </p:nvPr>
        </p:nvSpPr>
        <p:spPr>
          <a:xfrm>
            <a:off x="357187" y="1825625"/>
            <a:ext cx="11834813" cy="4351338"/>
          </a:xfrm>
        </p:spPr>
        <p:txBody>
          <a:bodyPr>
            <a:normAutofit/>
          </a:bodyPr>
          <a:lstStyle/>
          <a:p>
            <a:pPr marL="0" indent="0">
              <a:buNone/>
            </a:pPr>
            <a:r>
              <a:rPr lang="en-US" dirty="0"/>
              <a:t>You have indications that a subject may use/own cryptocurrency. Now What?</a:t>
            </a:r>
          </a:p>
          <a:p>
            <a:r>
              <a:rPr lang="en-US" dirty="0"/>
              <a:t>Conduct research, Surveillance and or Undercover operations (Online or in-person)</a:t>
            </a:r>
          </a:p>
          <a:p>
            <a:r>
              <a:rPr lang="en-US" dirty="0"/>
              <a:t>Obtain records via legal process, intercepts, interviews, and other standard investigative steps.</a:t>
            </a:r>
          </a:p>
          <a:p>
            <a:pPr lvl="2"/>
            <a:r>
              <a:rPr lang="en-US" dirty="0"/>
              <a:t>What crypto currency are involved?</a:t>
            </a:r>
          </a:p>
          <a:p>
            <a:pPr lvl="2"/>
            <a:r>
              <a:rPr lang="en-US" dirty="0"/>
              <a:t>What exchanges?</a:t>
            </a:r>
          </a:p>
          <a:p>
            <a:pPr lvl="2"/>
            <a:r>
              <a:rPr lang="en-US" dirty="0"/>
              <a:t>What wallet type and how does the subject access it?</a:t>
            </a:r>
          </a:p>
          <a:p>
            <a:pPr lvl="2"/>
            <a:r>
              <a:rPr lang="en-US" dirty="0"/>
              <a:t>What addresses can you identify?</a:t>
            </a:r>
          </a:p>
          <a:p>
            <a:pPr lvl="2"/>
            <a:r>
              <a:rPr lang="en-US" dirty="0"/>
              <a:t>Available records and legal authorities will vary from country to country</a:t>
            </a:r>
          </a:p>
          <a:p>
            <a:pPr marL="0" indent="0">
              <a:buNone/>
            </a:pPr>
            <a:endParaRPr lang="en-US" dirty="0"/>
          </a:p>
        </p:txBody>
      </p:sp>
    </p:spTree>
    <p:extLst>
      <p:ext uri="{BB962C8B-B14F-4D97-AF65-F5344CB8AC3E}">
        <p14:creationId xmlns:p14="http://schemas.microsoft.com/office/powerpoint/2010/main" val="16496424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7A20A-CC95-DB87-AF3C-2FAFE5D966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930C88-5174-EA9E-3F38-69223C34A8DD}"/>
              </a:ext>
            </a:extLst>
          </p:cNvPr>
          <p:cNvSpPr>
            <a:spLocks noGrp="1"/>
          </p:cNvSpPr>
          <p:nvPr>
            <p:ph type="title"/>
          </p:nvPr>
        </p:nvSpPr>
        <p:spPr/>
        <p:txBody>
          <a:bodyPr/>
          <a:lstStyle/>
          <a:p>
            <a:r>
              <a:rPr lang="en-US" dirty="0"/>
              <a:t>Where do you start?</a:t>
            </a:r>
          </a:p>
        </p:txBody>
      </p:sp>
      <p:sp>
        <p:nvSpPr>
          <p:cNvPr id="3" name="Content Placeholder 2">
            <a:extLst>
              <a:ext uri="{FF2B5EF4-FFF2-40B4-BE49-F238E27FC236}">
                <a16:creationId xmlns:a16="http://schemas.microsoft.com/office/drawing/2014/main" id="{089DE017-EE0F-8F5D-0C40-A4CD0810CF96}"/>
              </a:ext>
            </a:extLst>
          </p:cNvPr>
          <p:cNvSpPr>
            <a:spLocks noGrp="1"/>
          </p:cNvSpPr>
          <p:nvPr>
            <p:ph idx="1"/>
          </p:nvPr>
        </p:nvSpPr>
        <p:spPr>
          <a:xfrm>
            <a:off x="357187" y="1825625"/>
            <a:ext cx="11834813" cy="4351338"/>
          </a:xfrm>
        </p:spPr>
        <p:txBody>
          <a:bodyPr>
            <a:normAutofit/>
          </a:bodyPr>
          <a:lstStyle/>
          <a:p>
            <a:pPr marL="0" indent="0">
              <a:buNone/>
            </a:pPr>
            <a:r>
              <a:rPr lang="en-US" dirty="0"/>
              <a:t>You have indications that a subject may use/own cryptocurrency. Now What?</a:t>
            </a:r>
          </a:p>
          <a:p>
            <a:r>
              <a:rPr lang="en-US" dirty="0"/>
              <a:t>Blockchain Tracing Tools</a:t>
            </a:r>
          </a:p>
          <a:p>
            <a:pPr lvl="1"/>
            <a:r>
              <a:rPr lang="en-US" dirty="0"/>
              <a:t>Visualization and Analytical tools used to:</a:t>
            </a:r>
          </a:p>
          <a:p>
            <a:pPr lvl="2"/>
            <a:r>
              <a:rPr lang="en-US" dirty="0"/>
              <a:t>Attribute addresses to entities</a:t>
            </a:r>
          </a:p>
          <a:p>
            <a:pPr lvl="2"/>
            <a:r>
              <a:rPr lang="en-US" dirty="0"/>
              <a:t>Identify connections</a:t>
            </a:r>
          </a:p>
        </p:txBody>
      </p:sp>
      <p:grpSp>
        <p:nvGrpSpPr>
          <p:cNvPr id="4" name="object 318">
            <a:extLst>
              <a:ext uri="{FF2B5EF4-FFF2-40B4-BE49-F238E27FC236}">
                <a16:creationId xmlns:a16="http://schemas.microsoft.com/office/drawing/2014/main" id="{7F52C3F8-1112-E96C-43AC-26EAD951D153}"/>
              </a:ext>
            </a:extLst>
          </p:cNvPr>
          <p:cNvGrpSpPr/>
          <p:nvPr/>
        </p:nvGrpSpPr>
        <p:grpSpPr>
          <a:xfrm>
            <a:off x="6096000" y="2371725"/>
            <a:ext cx="7072914" cy="2689959"/>
            <a:chOff x="1979421" y="4484941"/>
            <a:chExt cx="9068053" cy="2373056"/>
          </a:xfrm>
        </p:grpSpPr>
        <p:pic>
          <p:nvPicPr>
            <p:cNvPr id="14" name="object 328">
              <a:extLst>
                <a:ext uri="{FF2B5EF4-FFF2-40B4-BE49-F238E27FC236}">
                  <a16:creationId xmlns:a16="http://schemas.microsoft.com/office/drawing/2014/main" id="{A54BB1DF-8806-F1B4-1247-1D03218FBBFE}"/>
                </a:ext>
              </a:extLst>
            </p:cNvPr>
            <p:cNvPicPr/>
            <p:nvPr/>
          </p:nvPicPr>
          <p:blipFill>
            <a:blip r:embed="rId2" cstate="print"/>
            <a:stretch>
              <a:fillRect/>
            </a:stretch>
          </p:blipFill>
          <p:spPr>
            <a:xfrm>
              <a:off x="1979421" y="4893310"/>
              <a:ext cx="70230" cy="128270"/>
            </a:xfrm>
            <a:prstGeom prst="rect">
              <a:avLst/>
            </a:prstGeom>
          </p:spPr>
        </p:pic>
        <p:pic>
          <p:nvPicPr>
            <p:cNvPr id="43" name="object 357">
              <a:extLst>
                <a:ext uri="{FF2B5EF4-FFF2-40B4-BE49-F238E27FC236}">
                  <a16:creationId xmlns:a16="http://schemas.microsoft.com/office/drawing/2014/main" id="{2BCDB7EB-1931-9A45-D8D4-F13EACBC438B}"/>
                </a:ext>
              </a:extLst>
            </p:cNvPr>
            <p:cNvPicPr/>
            <p:nvPr/>
          </p:nvPicPr>
          <p:blipFill>
            <a:blip r:embed="rId3" cstate="print"/>
            <a:stretch>
              <a:fillRect/>
            </a:stretch>
          </p:blipFill>
          <p:spPr>
            <a:xfrm>
              <a:off x="3907885" y="4484941"/>
              <a:ext cx="1828450" cy="1185863"/>
            </a:xfrm>
            <a:prstGeom prst="rect">
              <a:avLst/>
            </a:prstGeom>
          </p:spPr>
        </p:pic>
        <p:pic>
          <p:nvPicPr>
            <p:cNvPr id="44" name="object 358">
              <a:extLst>
                <a:ext uri="{FF2B5EF4-FFF2-40B4-BE49-F238E27FC236}">
                  <a16:creationId xmlns:a16="http://schemas.microsoft.com/office/drawing/2014/main" id="{96611255-C7A6-4C6E-C64C-5D75FB94A66F}"/>
                </a:ext>
              </a:extLst>
            </p:cNvPr>
            <p:cNvPicPr/>
            <p:nvPr/>
          </p:nvPicPr>
          <p:blipFill>
            <a:blip r:embed="rId4" cstate="print"/>
            <a:stretch>
              <a:fillRect/>
            </a:stretch>
          </p:blipFill>
          <p:spPr>
            <a:xfrm>
              <a:off x="6132576" y="4512564"/>
              <a:ext cx="2407920" cy="370331"/>
            </a:xfrm>
            <a:prstGeom prst="rect">
              <a:avLst/>
            </a:prstGeom>
          </p:spPr>
        </p:pic>
        <p:pic>
          <p:nvPicPr>
            <p:cNvPr id="46" name="object 360">
              <a:extLst>
                <a:ext uri="{FF2B5EF4-FFF2-40B4-BE49-F238E27FC236}">
                  <a16:creationId xmlns:a16="http://schemas.microsoft.com/office/drawing/2014/main" id="{826BCCED-C766-4322-F7F4-096FB0E36E71}"/>
                </a:ext>
              </a:extLst>
            </p:cNvPr>
            <p:cNvPicPr/>
            <p:nvPr/>
          </p:nvPicPr>
          <p:blipFill>
            <a:blip r:embed="rId5" cstate="print"/>
            <a:stretch>
              <a:fillRect/>
            </a:stretch>
          </p:blipFill>
          <p:spPr>
            <a:xfrm>
              <a:off x="8545067" y="6248398"/>
              <a:ext cx="2502407" cy="609599"/>
            </a:xfrm>
            <a:prstGeom prst="rect">
              <a:avLst/>
            </a:prstGeom>
          </p:spPr>
        </p:pic>
      </p:grpSp>
      <p:pic>
        <p:nvPicPr>
          <p:cNvPr id="48" name="Picture 47" descr="A logo with black letters&#10;&#10;Description automatically generated">
            <a:extLst>
              <a:ext uri="{FF2B5EF4-FFF2-40B4-BE49-F238E27FC236}">
                <a16:creationId xmlns:a16="http://schemas.microsoft.com/office/drawing/2014/main" id="{1A7F6F78-E226-28EE-CD94-F1FC7A31B4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9228" y="4233818"/>
            <a:ext cx="2635251" cy="1185863"/>
          </a:xfrm>
          <a:prstGeom prst="rect">
            <a:avLst/>
          </a:prstGeom>
        </p:spPr>
      </p:pic>
      <p:sp>
        <p:nvSpPr>
          <p:cNvPr id="49" name="AutoShape 10" descr="AnChain.AI | The Guardians of Web3 Digital Assets">
            <a:extLst>
              <a:ext uri="{FF2B5EF4-FFF2-40B4-BE49-F238E27FC236}">
                <a16:creationId xmlns:a16="http://schemas.microsoft.com/office/drawing/2014/main" id="{A3BDB0FF-6622-5EB6-7DA4-3023BE87B084}"/>
              </a:ext>
            </a:extLst>
          </p:cNvPr>
          <p:cNvSpPr>
            <a:spLocks noChangeAspect="1" noChangeArrowheads="1"/>
          </p:cNvSpPr>
          <p:nvPr/>
        </p:nvSpPr>
        <p:spPr bwMode="auto">
          <a:xfrm>
            <a:off x="5892800" y="3225800"/>
            <a:ext cx="406400" cy="406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p>
        </p:txBody>
      </p:sp>
      <p:pic>
        <p:nvPicPr>
          <p:cNvPr id="50" name="Picture 14" descr="Will ChatGPT Put Smart Contract Engineers Out of a Job? | HackerNoon">
            <a:extLst>
              <a:ext uri="{FF2B5EF4-FFF2-40B4-BE49-F238E27FC236}">
                <a16:creationId xmlns:a16="http://schemas.microsoft.com/office/drawing/2014/main" id="{8CE778C2-7315-4A91-DD0A-2C33E8EC84B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2800" y="5588203"/>
            <a:ext cx="1883880" cy="104086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a:extLst>
              <a:ext uri="{FF2B5EF4-FFF2-40B4-BE49-F238E27FC236}">
                <a16:creationId xmlns:a16="http://schemas.microsoft.com/office/drawing/2014/main" id="{97DB79DA-989B-A1BA-B233-4ECEF41CFC24}"/>
              </a:ext>
            </a:extLst>
          </p:cNvPr>
          <p:cNvPicPr>
            <a:picLocks noChangeAspect="1"/>
          </p:cNvPicPr>
          <p:nvPr/>
        </p:nvPicPr>
        <p:blipFill>
          <a:blip r:embed="rId8"/>
          <a:stretch>
            <a:fillRect/>
          </a:stretch>
        </p:blipFill>
        <p:spPr>
          <a:xfrm>
            <a:off x="9424479" y="3632227"/>
            <a:ext cx="2117429" cy="716189"/>
          </a:xfrm>
          <a:prstGeom prst="rect">
            <a:avLst/>
          </a:prstGeom>
        </p:spPr>
      </p:pic>
      <p:pic>
        <p:nvPicPr>
          <p:cNvPr id="56" name="Picture 55" descr="A grey rectangular sign with white text&#10;&#10;Description automatically generated">
            <a:extLst>
              <a:ext uri="{FF2B5EF4-FFF2-40B4-BE49-F238E27FC236}">
                <a16:creationId xmlns:a16="http://schemas.microsoft.com/office/drawing/2014/main" id="{A60EAC87-0BAD-CBF2-63A3-9E4761F35C75}"/>
              </a:ext>
            </a:extLst>
          </p:cNvPr>
          <p:cNvPicPr>
            <a:picLocks noChangeAspect="1"/>
          </p:cNvPicPr>
          <p:nvPr/>
        </p:nvPicPr>
        <p:blipFill rotWithShape="1">
          <a:blip r:embed="rId9"/>
          <a:srcRect l="321" t="8296" r="-246" b="31531"/>
          <a:stretch/>
        </p:blipFill>
        <p:spPr>
          <a:xfrm>
            <a:off x="9221874" y="5664988"/>
            <a:ext cx="2444005" cy="499946"/>
          </a:xfrm>
          <a:prstGeom prst="rect">
            <a:avLst/>
          </a:prstGeom>
        </p:spPr>
      </p:pic>
      <p:sp>
        <p:nvSpPr>
          <p:cNvPr id="59" name="TextBox 58">
            <a:extLst>
              <a:ext uri="{FF2B5EF4-FFF2-40B4-BE49-F238E27FC236}">
                <a16:creationId xmlns:a16="http://schemas.microsoft.com/office/drawing/2014/main" id="{EC3554D1-A2DC-017C-5FBE-E9339AD505B8}"/>
              </a:ext>
            </a:extLst>
          </p:cNvPr>
          <p:cNvSpPr txBox="1"/>
          <p:nvPr/>
        </p:nvSpPr>
        <p:spPr>
          <a:xfrm>
            <a:off x="357187" y="4043407"/>
            <a:ext cx="6586536" cy="1754326"/>
          </a:xfrm>
          <a:prstGeom prst="rect">
            <a:avLst/>
          </a:prstGeom>
          <a:noFill/>
        </p:spPr>
        <p:txBody>
          <a:bodyPr wrap="square">
            <a:spAutoFit/>
          </a:bodyPr>
          <a:lstStyle/>
          <a:p>
            <a:r>
              <a:rPr lang="en-US" sz="1800" dirty="0"/>
              <a:t>Tracing software was developed to equip users with the ability to accurately trace the history of bitcoin payments and wallets.</a:t>
            </a:r>
          </a:p>
          <a:p>
            <a:endParaRPr lang="en-US" sz="1800" dirty="0"/>
          </a:p>
          <a:p>
            <a:r>
              <a:rPr lang="en-US" sz="1800" dirty="0"/>
              <a:t>The specialized tools can map or deanonymize transactions and associated them to known entities such as Silk Road, Coinbase, and other participants in the crypto ecosystem</a:t>
            </a:r>
            <a:endParaRPr lang="en-US" dirty="0"/>
          </a:p>
        </p:txBody>
      </p:sp>
    </p:spTree>
    <p:extLst>
      <p:ext uri="{BB962C8B-B14F-4D97-AF65-F5344CB8AC3E}">
        <p14:creationId xmlns:p14="http://schemas.microsoft.com/office/powerpoint/2010/main" val="413668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2">
          <a:extLst>
            <a:ext uri="{FF2B5EF4-FFF2-40B4-BE49-F238E27FC236}">
              <a16:creationId xmlns:a16="http://schemas.microsoft.com/office/drawing/2014/main" id="{C6DCF32E-38F9-80C6-03B1-5337F04E272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48E220C-375B-B66F-52D3-04BE6B8B2856}"/>
              </a:ext>
            </a:extLst>
          </p:cNvPr>
          <p:cNvSpPr txBox="1"/>
          <p:nvPr/>
        </p:nvSpPr>
        <p:spPr>
          <a:xfrm>
            <a:off x="626303" y="638827"/>
            <a:ext cx="10840768" cy="6524863"/>
          </a:xfrm>
          <a:prstGeom prst="rect">
            <a:avLst/>
          </a:prstGeom>
          <a:noFill/>
        </p:spPr>
        <p:txBody>
          <a:bodyPr wrap="square" rtlCol="0">
            <a:spAutoFit/>
          </a:bodyPr>
          <a:lstStyle/>
          <a:p>
            <a:r>
              <a:rPr lang="en-US" dirty="0"/>
              <a:t>Assignment (cont.):</a:t>
            </a:r>
          </a:p>
          <a:p>
            <a:endParaRPr lang="en-US" dirty="0"/>
          </a:p>
          <a:p>
            <a:r>
              <a:rPr lang="en-US" sz="2800" dirty="0"/>
              <a:t>Prepare a 3 to 5 minute presentation to present Infront of the class describing how you would deploy the stages of money laundering:</a:t>
            </a:r>
          </a:p>
          <a:p>
            <a:endParaRPr lang="en-US" sz="2800" dirty="0"/>
          </a:p>
          <a:p>
            <a:pPr marL="514350" indent="-514350">
              <a:buFont typeface="+mj-lt"/>
              <a:buAutoNum type="arabicPeriod"/>
            </a:pPr>
            <a:r>
              <a:rPr lang="en-US" sz="2800" dirty="0"/>
              <a:t>Placement – How and where would you acquire the crypto</a:t>
            </a:r>
          </a:p>
          <a:p>
            <a:pPr marL="514350" indent="-514350">
              <a:buFont typeface="+mj-lt"/>
              <a:buAutoNum type="arabicPeriod"/>
            </a:pPr>
            <a:r>
              <a:rPr lang="en-US" sz="2800" dirty="0"/>
              <a:t>Layering – How would you move the crypto around to mask it’s true origin and true charter. </a:t>
            </a:r>
          </a:p>
          <a:p>
            <a:pPr marL="514350" indent="-514350">
              <a:buFont typeface="+mj-lt"/>
              <a:buAutoNum type="arabicPeriod"/>
            </a:pPr>
            <a:r>
              <a:rPr lang="en-US" sz="2800" dirty="0"/>
              <a:t>Integration – How would you transfer the crypto so the receiver can withdraw, integrate and spend it without trace or suspicion.</a:t>
            </a:r>
          </a:p>
          <a:p>
            <a:pPr marL="514350" indent="-514350">
              <a:buFont typeface="+mj-lt"/>
              <a:buAutoNum type="arabicPeriod"/>
            </a:pPr>
            <a:endParaRPr lang="en-US" sz="2800" dirty="0"/>
          </a:p>
          <a:p>
            <a:r>
              <a:rPr lang="en-US" sz="2800" dirty="0"/>
              <a:t>Each table will be allowed one question or one comment relating to the other table’s presentation to challenge them.</a:t>
            </a:r>
          </a:p>
          <a:p>
            <a:endParaRPr lang="en-US" sz="2800" dirty="0"/>
          </a:p>
          <a:p>
            <a:r>
              <a:rPr lang="en-US" sz="2800" dirty="0"/>
              <a:t>You will be scored based on your presentation and your questions</a:t>
            </a:r>
          </a:p>
          <a:p>
            <a:pPr marL="342900" indent="-342900">
              <a:buAutoNum type="arabicPeriod"/>
            </a:pPr>
            <a:endParaRPr lang="en-US" dirty="0"/>
          </a:p>
        </p:txBody>
      </p:sp>
    </p:spTree>
    <p:extLst>
      <p:ext uri="{BB962C8B-B14F-4D97-AF65-F5344CB8AC3E}">
        <p14:creationId xmlns:p14="http://schemas.microsoft.com/office/powerpoint/2010/main" val="222096584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3FDBE3-1D87-B5BE-2ABD-7C5F045E4AC5}"/>
              </a:ext>
            </a:extLst>
          </p:cNvPr>
          <p:cNvSpPr txBox="1"/>
          <p:nvPr/>
        </p:nvSpPr>
        <p:spPr>
          <a:xfrm>
            <a:off x="427972" y="1544839"/>
            <a:ext cx="11336055" cy="5205784"/>
          </a:xfrm>
          <a:prstGeom prst="rect">
            <a:avLst/>
          </a:prstGeom>
          <a:noFill/>
        </p:spPr>
        <p:txBody>
          <a:bodyPr wrap="square">
            <a:spAutoFit/>
          </a:bodyPr>
          <a:lstStyle/>
          <a:p>
            <a:pPr marL="0" lvl="0" indent="0" algn="l" rtl="0">
              <a:lnSpc>
                <a:spcPct val="115000"/>
              </a:lnSpc>
              <a:spcBef>
                <a:spcPts val="0"/>
              </a:spcBef>
              <a:spcAft>
                <a:spcPts val="0"/>
              </a:spcAft>
              <a:buNone/>
            </a:pPr>
            <a:endParaRPr lang="en-US" sz="1200" dirty="0">
              <a:solidFill>
                <a:schemeClr val="dk1"/>
              </a:solidFill>
              <a:highlight>
                <a:srgbClr val="FFFFFF"/>
              </a:highlight>
            </a:endParaRPr>
          </a:p>
          <a:p>
            <a:pPr marL="0" lvl="0" indent="0" algn="l" rtl="0">
              <a:lnSpc>
                <a:spcPct val="115000"/>
              </a:lnSpc>
              <a:spcBef>
                <a:spcPts val="0"/>
              </a:spcBef>
              <a:spcAft>
                <a:spcPts val="0"/>
              </a:spcAft>
              <a:buNone/>
            </a:pPr>
            <a:r>
              <a:rPr lang="en-US" sz="1800" b="1" dirty="0">
                <a:solidFill>
                  <a:schemeClr val="dk1"/>
                </a:solidFill>
                <a:highlight>
                  <a:srgbClr val="FFFFFF"/>
                </a:highlight>
              </a:rPr>
              <a:t>BTC</a:t>
            </a:r>
            <a:r>
              <a:rPr lang="en-US" sz="1800" dirty="0">
                <a:solidFill>
                  <a:schemeClr val="dk1"/>
                </a:solidFill>
                <a:highlight>
                  <a:srgbClr val="FFFFFF"/>
                </a:highlight>
              </a:rPr>
              <a:t> -</a:t>
            </a:r>
            <a:r>
              <a:rPr lang="en-US" sz="1800" dirty="0">
                <a:solidFill>
                  <a:schemeClr val="dk1"/>
                </a:solidFill>
                <a:highlight>
                  <a:srgbClr val="FFFFFF"/>
                </a:highlight>
                <a:uFill>
                  <a:noFill/>
                </a:uFill>
                <a:hlinkClick r:id="rId2">
                  <a:extLst>
                    <a:ext uri="{A12FA001-AC4F-418D-AE19-62706E023703}">
                      <ahyp:hlinkClr xmlns:ahyp="http://schemas.microsoft.com/office/drawing/2018/hyperlinkcolor" val="tx"/>
                    </a:ext>
                  </a:extLst>
                </a:hlinkClick>
              </a:rPr>
              <a:t> </a:t>
            </a:r>
            <a:r>
              <a:rPr lang="en-US" sz="1800" u="sng" dirty="0">
                <a:solidFill>
                  <a:srgbClr val="1155CC"/>
                </a:solidFill>
                <a:highlight>
                  <a:srgbClr val="FFFFFF"/>
                </a:highlight>
                <a:hlinkClick r:id="rId2">
                  <a:extLst>
                    <a:ext uri="{A12FA001-AC4F-418D-AE19-62706E023703}">
                      <ahyp:hlinkClr xmlns:ahyp="http://schemas.microsoft.com/office/drawing/2018/hyperlinkcolor" val="tx"/>
                    </a:ext>
                  </a:extLst>
                </a:hlinkClick>
              </a:rPr>
              <a:t>https://www.btc.com/</a:t>
            </a:r>
            <a:r>
              <a:rPr lang="en-US" sz="1800" dirty="0">
                <a:solidFill>
                  <a:schemeClr val="dk1"/>
                </a:solidFill>
                <a:highlight>
                  <a:srgbClr val="FFFFFF"/>
                </a:highlight>
              </a:rPr>
              <a:t>  (Explorer, News, Education)</a:t>
            </a:r>
          </a:p>
          <a:p>
            <a:pPr marL="0" lvl="0" indent="0" algn="l" rtl="0">
              <a:lnSpc>
                <a:spcPct val="115000"/>
              </a:lnSpc>
              <a:spcBef>
                <a:spcPts val="0"/>
              </a:spcBef>
              <a:spcAft>
                <a:spcPts val="0"/>
              </a:spcAft>
              <a:buNone/>
            </a:pPr>
            <a:r>
              <a:rPr lang="en-US" sz="1800" b="1" dirty="0" err="1">
                <a:solidFill>
                  <a:schemeClr val="dk1"/>
                </a:solidFill>
                <a:highlight>
                  <a:srgbClr val="FFFFFF"/>
                </a:highlight>
              </a:rPr>
              <a:t>Blockexplorer</a:t>
            </a:r>
            <a:r>
              <a:rPr lang="en-US" sz="1800" dirty="0">
                <a:solidFill>
                  <a:schemeClr val="dk1"/>
                </a:solidFill>
                <a:highlight>
                  <a:srgbClr val="FFFFFF"/>
                </a:highlight>
              </a:rPr>
              <a:t> -</a:t>
            </a:r>
            <a:r>
              <a:rPr lang="en-US" sz="1800" dirty="0">
                <a:solidFill>
                  <a:schemeClr val="dk1"/>
                </a:solidFill>
                <a:highlight>
                  <a:srgbClr val="FFFFFF"/>
                </a:highlight>
                <a:uFill>
                  <a:noFill/>
                </a:uFill>
                <a:hlinkClick r:id="rId3">
                  <a:extLst>
                    <a:ext uri="{A12FA001-AC4F-418D-AE19-62706E023703}">
                      <ahyp:hlinkClr xmlns:ahyp="http://schemas.microsoft.com/office/drawing/2018/hyperlinkcolor" val="tx"/>
                    </a:ext>
                  </a:extLst>
                </a:hlinkClick>
              </a:rPr>
              <a:t> </a:t>
            </a:r>
            <a:r>
              <a:rPr lang="en-US" sz="1800" u="sng" dirty="0">
                <a:solidFill>
                  <a:srgbClr val="1155CC"/>
                </a:solidFill>
                <a:highlight>
                  <a:srgbClr val="FFFFFF"/>
                </a:highlight>
                <a:hlinkClick r:id="rId3">
                  <a:extLst>
                    <a:ext uri="{A12FA001-AC4F-418D-AE19-62706E023703}">
                      <ahyp:hlinkClr xmlns:ahyp="http://schemas.microsoft.com/office/drawing/2018/hyperlinkcolor" val="tx"/>
                    </a:ext>
                  </a:extLst>
                </a:hlinkClick>
              </a:rPr>
              <a:t>https://blockexplorer.one/</a:t>
            </a:r>
            <a:r>
              <a:rPr lang="en-US" sz="1800" dirty="0">
                <a:solidFill>
                  <a:schemeClr val="dk1"/>
                </a:solidFill>
                <a:highlight>
                  <a:srgbClr val="FFFFFF"/>
                </a:highlight>
              </a:rPr>
              <a:t>  (Multiple Chain Explorer)</a:t>
            </a:r>
          </a:p>
          <a:p>
            <a:pPr marL="0" lvl="0" indent="0" algn="l" rtl="0">
              <a:lnSpc>
                <a:spcPct val="115000"/>
              </a:lnSpc>
              <a:spcBef>
                <a:spcPts val="0"/>
              </a:spcBef>
              <a:spcAft>
                <a:spcPts val="0"/>
              </a:spcAft>
              <a:buNone/>
            </a:pPr>
            <a:r>
              <a:rPr lang="en-US" sz="1800" b="1" dirty="0" err="1">
                <a:solidFill>
                  <a:schemeClr val="dk1"/>
                </a:solidFill>
                <a:highlight>
                  <a:srgbClr val="FFFFFF"/>
                </a:highlight>
              </a:rPr>
              <a:t>Blockchain.com</a:t>
            </a:r>
            <a:r>
              <a:rPr lang="en-US" sz="1800" dirty="0">
                <a:solidFill>
                  <a:schemeClr val="dk1"/>
                </a:solidFill>
                <a:highlight>
                  <a:srgbClr val="FFFFFF"/>
                </a:highlight>
              </a:rPr>
              <a:t>  - </a:t>
            </a:r>
            <a:r>
              <a:rPr lang="en-US" sz="1800" dirty="0">
                <a:solidFill>
                  <a:schemeClr val="dk1"/>
                </a:solidFill>
                <a:highlight>
                  <a:srgbClr val="FFFFFF"/>
                </a:highlight>
                <a:uFill>
                  <a:noFill/>
                </a:uFill>
                <a:hlinkClick r:id="rId4">
                  <a:extLst>
                    <a:ext uri="{A12FA001-AC4F-418D-AE19-62706E023703}">
                      <ahyp:hlinkClr xmlns:ahyp="http://schemas.microsoft.com/office/drawing/2018/hyperlinkcolor" val="tx"/>
                    </a:ext>
                  </a:extLst>
                </a:hlinkClick>
              </a:rPr>
              <a:t> </a:t>
            </a:r>
            <a:r>
              <a:rPr lang="en-US" sz="1800" u="sng" dirty="0">
                <a:solidFill>
                  <a:srgbClr val="1155CC"/>
                </a:solidFill>
                <a:highlight>
                  <a:srgbClr val="FFFFFF"/>
                </a:highlight>
                <a:hlinkClick r:id="rId4">
                  <a:extLst>
                    <a:ext uri="{A12FA001-AC4F-418D-AE19-62706E023703}">
                      <ahyp:hlinkClr xmlns:ahyp="http://schemas.microsoft.com/office/drawing/2018/hyperlinkcolor" val="tx"/>
                    </a:ext>
                  </a:extLst>
                </a:hlinkClick>
              </a:rPr>
              <a:t>https://www.blockchain.com/explorer</a:t>
            </a:r>
            <a:r>
              <a:rPr lang="en-US" sz="1800" u="sng" dirty="0">
                <a:solidFill>
                  <a:srgbClr val="1155CC"/>
                </a:solidFill>
                <a:highlight>
                  <a:srgbClr val="FFFFFF"/>
                </a:highlight>
              </a:rPr>
              <a:t> (</a:t>
            </a:r>
            <a:r>
              <a:rPr lang="en-US" sz="1800" dirty="0">
                <a:solidFill>
                  <a:schemeClr val="dk1"/>
                </a:solidFill>
                <a:highlight>
                  <a:srgbClr val="FFFFFF"/>
                </a:highlight>
              </a:rPr>
              <a:t>Multiple Chain Explorer)</a:t>
            </a:r>
            <a:endParaRPr lang="en-US" sz="1800" u="sng" dirty="0">
              <a:solidFill>
                <a:srgbClr val="1155CC"/>
              </a:solidFill>
              <a:highlight>
                <a:srgbClr val="FFFFFF"/>
              </a:highlight>
            </a:endParaRPr>
          </a:p>
          <a:p>
            <a:pPr marL="0" lvl="0" indent="0" algn="l" rtl="0">
              <a:lnSpc>
                <a:spcPct val="115000"/>
              </a:lnSpc>
              <a:spcBef>
                <a:spcPts val="0"/>
              </a:spcBef>
              <a:spcAft>
                <a:spcPts val="0"/>
              </a:spcAft>
              <a:buNone/>
            </a:pPr>
            <a:r>
              <a:rPr lang="en-US" sz="1800" b="1" dirty="0">
                <a:solidFill>
                  <a:schemeClr val="dk1"/>
                </a:solidFill>
                <a:highlight>
                  <a:srgbClr val="FFFFFF"/>
                </a:highlight>
              </a:rPr>
              <a:t>Wallet Explorer - </a:t>
            </a:r>
            <a:r>
              <a:rPr lang="en-US" sz="1800" u="sng" dirty="0">
                <a:solidFill>
                  <a:srgbClr val="1155CC"/>
                </a:solidFill>
                <a:highlight>
                  <a:srgbClr val="FFFFFF"/>
                </a:highlight>
                <a:hlinkClick r:id="rId5">
                  <a:extLst>
                    <a:ext uri="{A12FA001-AC4F-418D-AE19-62706E023703}">
                      <ahyp:hlinkClr xmlns:ahyp="http://schemas.microsoft.com/office/drawing/2018/hyperlinkcolor" val="tx"/>
                    </a:ext>
                  </a:extLst>
                </a:hlinkClick>
              </a:rPr>
              <a:t>https://www.walletexplorer.com/</a:t>
            </a:r>
            <a:r>
              <a:rPr lang="en-US" sz="1800" dirty="0">
                <a:solidFill>
                  <a:schemeClr val="dk1"/>
                </a:solidFill>
                <a:highlight>
                  <a:srgbClr val="FFFFFF"/>
                </a:highlight>
              </a:rPr>
              <a:t> (Bitcoin block explorer with address grouping and wallet labeling) </a:t>
            </a:r>
            <a:r>
              <a:rPr lang="en-US" sz="1800" dirty="0">
                <a:solidFill>
                  <a:schemeClr val="dk1"/>
                </a:solidFill>
                <a:highlight>
                  <a:srgbClr val="FFFFFF"/>
                </a:highlight>
                <a:uFill>
                  <a:noFill/>
                </a:uFill>
                <a:hlinkClick r:id="rId5">
                  <a:extLst>
                    <a:ext uri="{A12FA001-AC4F-418D-AE19-62706E023703}">
                      <ahyp:hlinkClr xmlns:ahyp="http://schemas.microsoft.com/office/drawing/2018/hyperlinkcolor" val="tx"/>
                    </a:ext>
                  </a:extLst>
                </a:hlinkClick>
              </a:rPr>
              <a:t> </a:t>
            </a:r>
            <a:endParaRPr lang="en-US" sz="1800" u="sng" dirty="0">
              <a:solidFill>
                <a:srgbClr val="1155CC"/>
              </a:solidFill>
              <a:highlight>
                <a:srgbClr val="FFFFFF"/>
              </a:highlight>
            </a:endParaRPr>
          </a:p>
          <a:p>
            <a:pPr marL="0" lvl="0" indent="0" algn="l" rtl="0">
              <a:lnSpc>
                <a:spcPct val="115000"/>
              </a:lnSpc>
              <a:spcBef>
                <a:spcPts val="0"/>
              </a:spcBef>
              <a:spcAft>
                <a:spcPts val="0"/>
              </a:spcAft>
              <a:buNone/>
            </a:pPr>
            <a:r>
              <a:rPr lang="en-US" sz="1800" b="1" dirty="0">
                <a:solidFill>
                  <a:schemeClr val="dk1"/>
                </a:solidFill>
                <a:highlight>
                  <a:srgbClr val="FFFFFF"/>
                </a:highlight>
              </a:rPr>
              <a:t>Breadcrumbs -</a:t>
            </a:r>
            <a:r>
              <a:rPr lang="en-US" sz="1800" dirty="0">
                <a:solidFill>
                  <a:schemeClr val="dk1"/>
                </a:solidFill>
                <a:highlight>
                  <a:srgbClr val="FFFFFF"/>
                </a:highlight>
              </a:rPr>
              <a:t> </a:t>
            </a:r>
            <a:r>
              <a:rPr lang="en-US" sz="1800" u="sng" dirty="0">
                <a:solidFill>
                  <a:srgbClr val="1155CC"/>
                </a:solidFill>
                <a:highlight>
                  <a:srgbClr val="FFFFFF"/>
                </a:highlight>
                <a:hlinkClick r:id="rId6">
                  <a:extLst>
                    <a:ext uri="{A12FA001-AC4F-418D-AE19-62706E023703}">
                      <ahyp:hlinkClr xmlns:ahyp="http://schemas.microsoft.com/office/drawing/2018/hyperlinkcolor" val="tx"/>
                    </a:ext>
                  </a:extLst>
                </a:hlinkClick>
              </a:rPr>
              <a:t>https://www.breadcrumbs.app/</a:t>
            </a:r>
            <a:r>
              <a:rPr lang="en-US" sz="1800" dirty="0">
                <a:solidFill>
                  <a:schemeClr val="dk1"/>
                </a:solidFill>
                <a:highlight>
                  <a:srgbClr val="FFFFFF"/>
                </a:highlight>
              </a:rPr>
              <a:t>   </a:t>
            </a:r>
            <a:r>
              <a:rPr lang="en-US" sz="1100" dirty="0">
                <a:solidFill>
                  <a:schemeClr val="dk1"/>
                </a:solidFill>
                <a:highlight>
                  <a:srgbClr val="FFFFFF"/>
                </a:highlight>
              </a:rPr>
              <a:t> </a:t>
            </a:r>
            <a:r>
              <a:rPr lang="en-US" sz="1200" dirty="0">
                <a:solidFill>
                  <a:schemeClr val="dk1"/>
                </a:solidFill>
                <a:highlight>
                  <a:srgbClr val="FFFFFF"/>
                </a:highlight>
              </a:rPr>
              <a:t>blockchain analytics platform that offers a range of tools for investigating, monitoring, tracking and sharing relevant information on blockchain transactions.</a:t>
            </a:r>
            <a:r>
              <a:rPr lang="en-US" sz="1200" dirty="0">
                <a:solidFill>
                  <a:schemeClr val="dk1"/>
                </a:solidFill>
                <a:highlight>
                  <a:srgbClr val="FFFFFF"/>
                </a:highlight>
                <a:uFill>
                  <a:noFill/>
                </a:uFill>
                <a:hlinkClick r:id="rId6">
                  <a:extLst>
                    <a:ext uri="{A12FA001-AC4F-418D-AE19-62706E023703}">
                      <ahyp:hlinkClr xmlns:ahyp="http://schemas.microsoft.com/office/drawing/2018/hyperlinkcolor" val="tx"/>
                    </a:ext>
                  </a:extLst>
                </a:hlinkClick>
              </a:rPr>
              <a:t> </a:t>
            </a:r>
            <a:r>
              <a:rPr lang="en-US" sz="1100" dirty="0">
                <a:solidFill>
                  <a:schemeClr val="dk1"/>
                </a:solidFill>
                <a:highlight>
                  <a:srgbClr val="FFFFFF"/>
                </a:highlight>
              </a:rPr>
              <a:t>   </a:t>
            </a:r>
          </a:p>
          <a:p>
            <a:pPr marL="0" lvl="0" indent="0" algn="l" rtl="0">
              <a:lnSpc>
                <a:spcPct val="115000"/>
              </a:lnSpc>
              <a:spcBef>
                <a:spcPts val="0"/>
              </a:spcBef>
              <a:spcAft>
                <a:spcPts val="0"/>
              </a:spcAft>
              <a:buNone/>
            </a:pPr>
            <a:r>
              <a:rPr lang="en-US" sz="1800" b="1" dirty="0">
                <a:solidFill>
                  <a:schemeClr val="dk1"/>
                </a:solidFill>
              </a:rPr>
              <a:t>Bitcoin Abuse </a:t>
            </a:r>
            <a:r>
              <a:rPr lang="en-US" sz="1800" dirty="0">
                <a:solidFill>
                  <a:schemeClr val="dk1"/>
                </a:solidFill>
              </a:rPr>
              <a:t> - </a:t>
            </a:r>
            <a:r>
              <a:rPr lang="en-US" sz="1800" dirty="0">
                <a:solidFill>
                  <a:schemeClr val="dk1"/>
                </a:solidFill>
                <a:uFill>
                  <a:noFill/>
                </a:uFill>
                <a:hlinkClick r:id="rId7">
                  <a:extLst>
                    <a:ext uri="{A12FA001-AC4F-418D-AE19-62706E023703}">
                      <ahyp:hlinkClr xmlns:ahyp="http://schemas.microsoft.com/office/drawing/2018/hyperlinkcolor" val="tx"/>
                    </a:ext>
                  </a:extLst>
                </a:hlinkClick>
              </a:rPr>
              <a:t> </a:t>
            </a:r>
            <a:r>
              <a:rPr lang="en-US" sz="1800" u="sng" dirty="0">
                <a:solidFill>
                  <a:srgbClr val="1155CC"/>
                </a:solidFill>
                <a:hlinkClick r:id="rId7">
                  <a:extLst>
                    <a:ext uri="{A12FA001-AC4F-418D-AE19-62706E023703}">
                      <ahyp:hlinkClr xmlns:ahyp="http://schemas.microsoft.com/office/drawing/2018/hyperlinkcolor" val="tx"/>
                    </a:ext>
                  </a:extLst>
                </a:hlinkClick>
              </a:rPr>
              <a:t>https://www.bitcoinabuse.com/</a:t>
            </a:r>
            <a:r>
              <a:rPr lang="en-US" sz="1200" dirty="0">
                <a:solidFill>
                  <a:schemeClr val="dk1"/>
                </a:solidFill>
                <a:highlight>
                  <a:srgbClr val="FFFFFF"/>
                </a:highlight>
              </a:rPr>
              <a:t>  (reports filed by the public and the victims of bitcoin addresses used by scammers, hackers, and criminals)</a:t>
            </a:r>
          </a:p>
          <a:p>
            <a:pPr marL="0" lvl="0" indent="0" algn="l" rtl="0">
              <a:lnSpc>
                <a:spcPct val="115000"/>
              </a:lnSpc>
              <a:spcBef>
                <a:spcPts val="0"/>
              </a:spcBef>
              <a:spcAft>
                <a:spcPts val="0"/>
              </a:spcAft>
              <a:buNone/>
            </a:pPr>
            <a:r>
              <a:rPr lang="en-US" sz="1800" b="1" dirty="0">
                <a:solidFill>
                  <a:schemeClr val="dk1"/>
                </a:solidFill>
              </a:rPr>
              <a:t>Bitcoin </a:t>
            </a:r>
            <a:r>
              <a:rPr lang="en-US" sz="1800" b="1" dirty="0" err="1">
                <a:solidFill>
                  <a:schemeClr val="dk1"/>
                </a:solidFill>
              </a:rPr>
              <a:t>Whos</a:t>
            </a:r>
            <a:r>
              <a:rPr lang="en-US" sz="1800" b="1" dirty="0">
                <a:solidFill>
                  <a:schemeClr val="dk1"/>
                </a:solidFill>
              </a:rPr>
              <a:t> Who </a:t>
            </a:r>
            <a:r>
              <a:rPr lang="en-US" sz="1100" dirty="0">
                <a:solidFill>
                  <a:schemeClr val="dk1"/>
                </a:solidFill>
                <a:highlight>
                  <a:srgbClr val="FFFFFF"/>
                </a:highlight>
              </a:rPr>
              <a:t>-</a:t>
            </a:r>
            <a:r>
              <a:rPr lang="en-US" sz="1100" dirty="0">
                <a:solidFill>
                  <a:schemeClr val="dk1"/>
                </a:solidFill>
                <a:highlight>
                  <a:srgbClr val="FFFFFF"/>
                </a:highlight>
                <a:uFill>
                  <a:noFill/>
                </a:uFill>
                <a:hlinkClick r:id="rId8">
                  <a:extLst>
                    <a:ext uri="{A12FA001-AC4F-418D-AE19-62706E023703}">
                      <ahyp:hlinkClr xmlns:ahyp="http://schemas.microsoft.com/office/drawing/2018/hyperlinkcolor" val="tx"/>
                    </a:ext>
                  </a:extLst>
                </a:hlinkClick>
              </a:rPr>
              <a:t> </a:t>
            </a:r>
            <a:r>
              <a:rPr lang="en-US" sz="1800" u="sng" dirty="0">
                <a:solidFill>
                  <a:schemeClr val="hlink"/>
                </a:solidFill>
                <a:highlight>
                  <a:srgbClr val="FFFFFF"/>
                </a:highlight>
                <a:hlinkClick r:id="rId9"/>
              </a:rPr>
              <a:t>https://www.bitcoinwhoswho.com/</a:t>
            </a:r>
            <a:r>
              <a:rPr lang="en-US" sz="1200" dirty="0">
                <a:solidFill>
                  <a:schemeClr val="dk1"/>
                </a:solidFill>
                <a:highlight>
                  <a:srgbClr val="FFFFFF"/>
                </a:highlight>
              </a:rPr>
              <a:t>  </a:t>
            </a:r>
            <a:r>
              <a:rPr lang="en-US" sz="1600" dirty="0">
                <a:solidFill>
                  <a:schemeClr val="dk1"/>
                </a:solidFill>
                <a:highlight>
                  <a:srgbClr val="FFFFFF"/>
                </a:highlight>
              </a:rPr>
              <a:t>(bitcoin scam or fraud address checker database)</a:t>
            </a:r>
          </a:p>
          <a:p>
            <a:pPr>
              <a:lnSpc>
                <a:spcPct val="115000"/>
              </a:lnSpc>
            </a:pPr>
            <a:r>
              <a:rPr lang="en-US" b="1" dirty="0" err="1">
                <a:solidFill>
                  <a:schemeClr val="dk1"/>
                </a:solidFill>
                <a:highlight>
                  <a:srgbClr val="FFFFFF"/>
                </a:highlight>
              </a:rPr>
              <a:t>Blockchain.com</a:t>
            </a:r>
            <a:r>
              <a:rPr lang="en-US" sz="1600" dirty="0">
                <a:solidFill>
                  <a:schemeClr val="dk1"/>
                </a:solidFill>
                <a:highlight>
                  <a:srgbClr val="FFFFFF"/>
                </a:highlight>
              </a:rPr>
              <a:t> - </a:t>
            </a:r>
            <a:r>
              <a:rPr lang="en-US" sz="1800" dirty="0">
                <a:solidFill>
                  <a:srgbClr val="0260BF"/>
                </a:solidFill>
                <a:effectLst/>
                <a:highlight>
                  <a:srgbClr val="FFFFFF"/>
                </a:highlight>
                <a:latin typeface="Calibri" panose="020F0502020204030204" pitchFamily="34" charset="0"/>
                <a:hlinkClick r:id="rId4"/>
              </a:rPr>
              <a:t>https://www.blockchain.com/explorer</a:t>
            </a:r>
            <a:r>
              <a:rPr lang="en-US" dirty="0">
                <a:solidFill>
                  <a:srgbClr val="0260BF"/>
                </a:solidFill>
                <a:highlight>
                  <a:srgbClr val="FFFFFF"/>
                </a:highlight>
                <a:latin typeface="Calibri" panose="020F0502020204030204" pitchFamily="34" charset="0"/>
              </a:rPr>
              <a:t> </a:t>
            </a:r>
            <a:r>
              <a:rPr lang="en-US" sz="1600" dirty="0">
                <a:solidFill>
                  <a:schemeClr val="dk1"/>
                </a:solidFill>
                <a:highlight>
                  <a:srgbClr val="FFFFFF"/>
                </a:highlight>
              </a:rPr>
              <a:t>Search Blockchains, Transactions, Addresses and Blocks</a:t>
            </a:r>
          </a:p>
          <a:p>
            <a:pPr marL="0" lvl="0" indent="0" algn="l" rtl="0">
              <a:lnSpc>
                <a:spcPct val="115000"/>
              </a:lnSpc>
              <a:spcBef>
                <a:spcPts val="0"/>
              </a:spcBef>
              <a:spcAft>
                <a:spcPts val="0"/>
              </a:spcAft>
              <a:buNone/>
            </a:pPr>
            <a:r>
              <a:rPr lang="en-US" b="1" dirty="0" err="1">
                <a:solidFill>
                  <a:schemeClr val="dk1"/>
                </a:solidFill>
                <a:highlight>
                  <a:srgbClr val="FFFFFF"/>
                </a:highlight>
              </a:rPr>
              <a:t>Etherscan</a:t>
            </a:r>
            <a:r>
              <a:rPr lang="en-US" sz="1600" dirty="0">
                <a:solidFill>
                  <a:schemeClr val="dk1"/>
                </a:solidFill>
                <a:highlight>
                  <a:srgbClr val="FFFFFF"/>
                </a:highlight>
              </a:rPr>
              <a:t> - </a:t>
            </a:r>
            <a:r>
              <a:rPr lang="en-US" sz="1600" dirty="0">
                <a:solidFill>
                  <a:schemeClr val="dk1"/>
                </a:solidFill>
                <a:highlight>
                  <a:srgbClr val="FFFFFF"/>
                </a:highlight>
                <a:hlinkClick r:id="rId10"/>
              </a:rPr>
              <a:t>https://etherscan.io/</a:t>
            </a:r>
            <a:r>
              <a:rPr lang="en-US" sz="1600" dirty="0">
                <a:solidFill>
                  <a:schemeClr val="dk1"/>
                </a:solidFill>
                <a:highlight>
                  <a:srgbClr val="FFFFFF"/>
                </a:highlight>
              </a:rPr>
              <a:t>  - </a:t>
            </a:r>
            <a:r>
              <a:rPr lang="en-US" sz="2000" dirty="0">
                <a:solidFill>
                  <a:schemeClr val="dk1"/>
                </a:solidFill>
                <a:highlight>
                  <a:srgbClr val="FFFFFF"/>
                </a:highlight>
              </a:rPr>
              <a:t>The Ethereum Blockchain Explorer</a:t>
            </a:r>
          </a:p>
          <a:p>
            <a:pPr marL="0" lvl="0" indent="0" algn="l" rtl="0">
              <a:lnSpc>
                <a:spcPct val="115000"/>
              </a:lnSpc>
              <a:spcBef>
                <a:spcPts val="0"/>
              </a:spcBef>
              <a:spcAft>
                <a:spcPts val="0"/>
              </a:spcAft>
              <a:buNone/>
            </a:pPr>
            <a:r>
              <a:rPr lang="en-US" sz="1800" b="1" dirty="0" err="1">
                <a:solidFill>
                  <a:schemeClr val="dk1"/>
                </a:solidFill>
                <a:highlight>
                  <a:srgbClr val="FFFFFF"/>
                </a:highlight>
              </a:rPr>
              <a:t>Ethonym</a:t>
            </a:r>
            <a:r>
              <a:rPr lang="en-US" sz="1800" dirty="0">
                <a:solidFill>
                  <a:schemeClr val="dk1"/>
                </a:solidFill>
                <a:highlight>
                  <a:srgbClr val="FFFFFF"/>
                </a:highlight>
              </a:rPr>
              <a:t> - </a:t>
            </a:r>
            <a:r>
              <a:rPr lang="en-US" sz="1800" u="sng" dirty="0">
                <a:solidFill>
                  <a:srgbClr val="1155CC"/>
                </a:solidFill>
                <a:highlight>
                  <a:srgbClr val="FFFFFF"/>
                </a:highlight>
                <a:hlinkClick r:id="rId11">
                  <a:extLst>
                    <a:ext uri="{A12FA001-AC4F-418D-AE19-62706E023703}">
                      <ahyp:hlinkClr xmlns:ahyp="http://schemas.microsoft.com/office/drawing/2018/hyperlinkcolor" val="tx"/>
                    </a:ext>
                  </a:extLst>
                </a:hlinkClick>
              </a:rPr>
              <a:t>https://ethonym.com/</a:t>
            </a:r>
            <a:r>
              <a:rPr lang="en-US" sz="1800" dirty="0">
                <a:solidFill>
                  <a:schemeClr val="dk1"/>
                </a:solidFill>
                <a:highlight>
                  <a:srgbClr val="FFFFFF"/>
                </a:highlight>
              </a:rPr>
              <a:t>   Cryptocurrency Wallet Trace. Cluster of all the crypto addresses and transactions related to one wallet.</a:t>
            </a:r>
            <a:r>
              <a:rPr lang="en-US" sz="1800" dirty="0">
                <a:solidFill>
                  <a:schemeClr val="dk1"/>
                </a:solidFill>
                <a:highlight>
                  <a:srgbClr val="FFFFFF"/>
                </a:highlight>
                <a:uFill>
                  <a:noFill/>
                </a:uFill>
                <a:hlinkClick r:id="rId11">
                  <a:extLst>
                    <a:ext uri="{A12FA001-AC4F-418D-AE19-62706E023703}">
                      <ahyp:hlinkClr xmlns:ahyp="http://schemas.microsoft.com/office/drawing/2018/hyperlinkcolor" val="tx"/>
                    </a:ext>
                  </a:extLst>
                </a:hlinkClick>
              </a:rPr>
              <a:t> </a:t>
            </a:r>
            <a:endParaRPr lang="en-US" sz="1800" u="sng" dirty="0">
              <a:solidFill>
                <a:srgbClr val="1155CC"/>
              </a:solidFill>
              <a:highlight>
                <a:srgbClr val="FFFFFF"/>
              </a:highlight>
            </a:endParaRPr>
          </a:p>
          <a:p>
            <a:pPr marL="0" lvl="0" indent="0" algn="l" rtl="0">
              <a:lnSpc>
                <a:spcPct val="115000"/>
              </a:lnSpc>
              <a:spcBef>
                <a:spcPts val="0"/>
              </a:spcBef>
              <a:spcAft>
                <a:spcPts val="0"/>
              </a:spcAft>
              <a:buNone/>
            </a:pPr>
            <a:r>
              <a:rPr lang="en-US" sz="1800" b="1" dirty="0" err="1">
                <a:solidFill>
                  <a:schemeClr val="dk1"/>
                </a:solidFill>
              </a:rPr>
              <a:t>Blockonomics</a:t>
            </a:r>
            <a:r>
              <a:rPr lang="en-US" sz="1800" dirty="0">
                <a:solidFill>
                  <a:schemeClr val="dk1"/>
                </a:solidFill>
              </a:rPr>
              <a:t> - </a:t>
            </a:r>
            <a:r>
              <a:rPr lang="en-US" sz="1800" u="sng" dirty="0">
                <a:solidFill>
                  <a:srgbClr val="1155CC"/>
                </a:solidFill>
                <a:hlinkClick r:id="rId12">
                  <a:extLst>
                    <a:ext uri="{A12FA001-AC4F-418D-AE19-62706E023703}">
                      <ahyp:hlinkClr xmlns:ahyp="http://schemas.microsoft.com/office/drawing/2018/hyperlinkcolor" val="tx"/>
                    </a:ext>
                  </a:extLst>
                </a:hlinkClick>
              </a:rPr>
              <a:t>https://www.blockonomics.co/</a:t>
            </a:r>
            <a:r>
              <a:rPr lang="en-US" sz="1800" dirty="0">
                <a:solidFill>
                  <a:schemeClr val="dk1"/>
                </a:solidFill>
              </a:rPr>
              <a:t>  Watch the wallet address</a:t>
            </a:r>
            <a:r>
              <a:rPr lang="en-US" sz="1800" dirty="0">
                <a:solidFill>
                  <a:schemeClr val="dk1"/>
                </a:solidFill>
                <a:uFill>
                  <a:noFill/>
                </a:uFill>
                <a:hlinkClick r:id="rId12">
                  <a:extLst>
                    <a:ext uri="{A12FA001-AC4F-418D-AE19-62706E023703}">
                      <ahyp:hlinkClr xmlns:ahyp="http://schemas.microsoft.com/office/drawing/2018/hyperlinkcolor" val="tx"/>
                    </a:ext>
                  </a:extLst>
                </a:hlinkClick>
              </a:rPr>
              <a:t> </a:t>
            </a:r>
            <a:endParaRPr lang="en-US" sz="1800" u="sng" dirty="0">
              <a:solidFill>
                <a:srgbClr val="1155CC"/>
              </a:solidFill>
            </a:endParaRPr>
          </a:p>
          <a:p>
            <a:pPr marL="0" lvl="0" indent="0" algn="l" rtl="0">
              <a:lnSpc>
                <a:spcPct val="115000"/>
              </a:lnSpc>
              <a:spcBef>
                <a:spcPts val="0"/>
              </a:spcBef>
              <a:spcAft>
                <a:spcPts val="0"/>
              </a:spcAft>
              <a:buNone/>
            </a:pPr>
            <a:r>
              <a:rPr lang="en-US" sz="1800" b="1" dirty="0">
                <a:solidFill>
                  <a:schemeClr val="dk1"/>
                </a:solidFill>
              </a:rPr>
              <a:t>Open Sanctions</a:t>
            </a:r>
            <a:r>
              <a:rPr lang="en-US" sz="1000" dirty="0">
                <a:solidFill>
                  <a:schemeClr val="dk1"/>
                </a:solidFill>
              </a:rPr>
              <a:t> - </a:t>
            </a:r>
            <a:r>
              <a:rPr lang="en-US" sz="1300" u="sng" dirty="0">
                <a:solidFill>
                  <a:srgbClr val="1155CC"/>
                </a:solidFill>
                <a:hlinkClick r:id="rId13">
                  <a:extLst>
                    <a:ext uri="{A12FA001-AC4F-418D-AE19-62706E023703}">
                      <ahyp:hlinkClr xmlns:ahyp="http://schemas.microsoft.com/office/drawing/2018/hyperlinkcolor" val="tx"/>
                    </a:ext>
                  </a:extLst>
                </a:hlinkClick>
              </a:rPr>
              <a:t>https://www.opensanctions.org/</a:t>
            </a:r>
            <a:r>
              <a:rPr lang="en-US" sz="1300" dirty="0">
                <a:solidFill>
                  <a:schemeClr val="dk1"/>
                </a:solidFill>
              </a:rPr>
              <a:t>  Find sanctions targets and persons of interest</a:t>
            </a:r>
            <a:r>
              <a:rPr lang="en-US" sz="1300" dirty="0">
                <a:solidFill>
                  <a:schemeClr val="dk1"/>
                </a:solidFill>
                <a:uFill>
                  <a:noFill/>
                </a:uFill>
                <a:hlinkClick r:id="rId13">
                  <a:extLst>
                    <a:ext uri="{A12FA001-AC4F-418D-AE19-62706E023703}">
                      <ahyp:hlinkClr xmlns:ahyp="http://schemas.microsoft.com/office/drawing/2018/hyperlinkcolor" val="tx"/>
                    </a:ext>
                  </a:extLst>
                </a:hlinkClick>
              </a:rPr>
              <a:t> </a:t>
            </a:r>
            <a:endParaRPr lang="en-US" sz="2100" u="sng" dirty="0">
              <a:solidFill>
                <a:srgbClr val="1155CC"/>
              </a:solidFill>
            </a:endParaRPr>
          </a:p>
          <a:p>
            <a:pPr marL="0" lvl="0" indent="0" algn="l" rtl="0">
              <a:lnSpc>
                <a:spcPct val="115000"/>
              </a:lnSpc>
              <a:spcBef>
                <a:spcPts val="0"/>
              </a:spcBef>
              <a:spcAft>
                <a:spcPts val="0"/>
              </a:spcAft>
              <a:buNone/>
            </a:pPr>
            <a:r>
              <a:rPr lang="en-US" sz="1800" b="1" dirty="0">
                <a:solidFill>
                  <a:schemeClr val="dk1"/>
                </a:solidFill>
              </a:rPr>
              <a:t>Scam Alert</a:t>
            </a:r>
            <a:r>
              <a:rPr lang="en-US" sz="1000" b="1" dirty="0">
                <a:solidFill>
                  <a:schemeClr val="dk1"/>
                </a:solidFill>
              </a:rPr>
              <a:t> - </a:t>
            </a:r>
            <a:r>
              <a:rPr lang="en-US" sz="1000" b="1" dirty="0">
                <a:solidFill>
                  <a:schemeClr val="dk1"/>
                </a:solidFill>
                <a:uFill>
                  <a:noFill/>
                </a:uFill>
                <a:hlinkClick r:id="rId14">
                  <a:extLst>
                    <a:ext uri="{A12FA001-AC4F-418D-AE19-62706E023703}">
                      <ahyp:hlinkClr xmlns:ahyp="http://schemas.microsoft.com/office/drawing/2018/hyperlinkcolor" val="tx"/>
                    </a:ext>
                  </a:extLst>
                </a:hlinkClick>
              </a:rPr>
              <a:t> </a:t>
            </a:r>
            <a:r>
              <a:rPr lang="en-US" u="sng" dirty="0">
                <a:solidFill>
                  <a:srgbClr val="1155CC"/>
                </a:solidFill>
                <a:hlinkClick r:id="rId14">
                  <a:extLst>
                    <a:ext uri="{A12FA001-AC4F-418D-AE19-62706E023703}">
                      <ahyp:hlinkClr xmlns:ahyp="http://schemas.microsoft.com/office/drawing/2018/hyperlinkcolor" val="tx"/>
                    </a:ext>
                  </a:extLst>
                </a:hlinkClick>
              </a:rPr>
              <a:t>https://scam-alert.io/</a:t>
            </a:r>
            <a:endParaRPr lang="en-US" dirty="0"/>
          </a:p>
        </p:txBody>
      </p:sp>
      <p:sp>
        <p:nvSpPr>
          <p:cNvPr id="4" name="Google Shape;390;p35">
            <a:extLst>
              <a:ext uri="{FF2B5EF4-FFF2-40B4-BE49-F238E27FC236}">
                <a16:creationId xmlns:a16="http://schemas.microsoft.com/office/drawing/2014/main" id="{7A8EEDC9-E438-1905-E882-CE81962EB837}"/>
              </a:ext>
            </a:extLst>
          </p:cNvPr>
          <p:cNvSpPr txBox="1"/>
          <p:nvPr/>
        </p:nvSpPr>
        <p:spPr>
          <a:xfrm>
            <a:off x="4376727" y="302869"/>
            <a:ext cx="51885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b="1" dirty="0"/>
              <a:t>FREE Crypto search tools</a:t>
            </a:r>
            <a:endParaRPr sz="1900" b="1" dirty="0"/>
          </a:p>
        </p:txBody>
      </p:sp>
    </p:spTree>
    <p:extLst>
      <p:ext uri="{BB962C8B-B14F-4D97-AF65-F5344CB8AC3E}">
        <p14:creationId xmlns:p14="http://schemas.microsoft.com/office/powerpoint/2010/main" val="17895906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27086-EABC-CBD1-AD21-B84AA2541C57}"/>
              </a:ext>
            </a:extLst>
          </p:cNvPr>
          <p:cNvSpPr>
            <a:spLocks noGrp="1"/>
          </p:cNvSpPr>
          <p:nvPr>
            <p:ph type="title"/>
          </p:nvPr>
        </p:nvSpPr>
        <p:spPr/>
        <p:txBody>
          <a:bodyPr>
            <a:normAutofit/>
          </a:bodyPr>
          <a:lstStyle/>
          <a:p>
            <a:r>
              <a:rPr lang="en-US" sz="3200" b="1" dirty="0"/>
              <a:t>Benefits of Blockchains for financial Investigations</a:t>
            </a:r>
          </a:p>
        </p:txBody>
      </p:sp>
      <p:sp>
        <p:nvSpPr>
          <p:cNvPr id="3" name="Content Placeholder 2">
            <a:extLst>
              <a:ext uri="{FF2B5EF4-FFF2-40B4-BE49-F238E27FC236}">
                <a16:creationId xmlns:a16="http://schemas.microsoft.com/office/drawing/2014/main" id="{15745D16-2560-09DB-1225-62CA147B91B0}"/>
              </a:ext>
            </a:extLst>
          </p:cNvPr>
          <p:cNvSpPr>
            <a:spLocks noGrp="1"/>
          </p:cNvSpPr>
          <p:nvPr>
            <p:ph idx="1"/>
          </p:nvPr>
        </p:nvSpPr>
        <p:spPr>
          <a:xfrm>
            <a:off x="838200" y="1825625"/>
            <a:ext cx="9621033" cy="4351338"/>
          </a:xfrm>
        </p:spPr>
        <p:txBody>
          <a:bodyPr/>
          <a:lstStyle/>
          <a:p>
            <a:r>
              <a:rPr lang="en-US" dirty="0"/>
              <a:t>All transactions on the public blockchain network are public. Everyone on the network has access to the public ledger that contains all the transactional history.</a:t>
            </a:r>
          </a:p>
          <a:p>
            <a:pPr marL="0" indent="0">
              <a:buNone/>
            </a:pPr>
            <a:endParaRPr lang="en-US" dirty="0"/>
          </a:p>
          <a:p>
            <a:r>
              <a:rPr lang="en-US" dirty="0"/>
              <a:t>If you have the Public cryptocurrency address, you can identify:</a:t>
            </a:r>
          </a:p>
          <a:p>
            <a:pPr lvl="1"/>
            <a:r>
              <a:rPr lang="en-US" dirty="0"/>
              <a:t>Current balance </a:t>
            </a:r>
          </a:p>
          <a:p>
            <a:pPr lvl="1"/>
            <a:r>
              <a:rPr lang="en-US" dirty="0"/>
              <a:t>Total number of transactions (deposits and withdrawals)</a:t>
            </a:r>
          </a:p>
          <a:p>
            <a:pPr lvl="1"/>
            <a:r>
              <a:rPr lang="en-US" dirty="0"/>
              <a:t>Total amount sent and received</a:t>
            </a:r>
          </a:p>
          <a:p>
            <a:pPr lvl="1"/>
            <a:r>
              <a:rPr lang="en-US" dirty="0"/>
              <a:t>Addresses of wallets that sent crypto or received crypto.</a:t>
            </a:r>
          </a:p>
          <a:p>
            <a:endParaRPr lang="en-US" dirty="0"/>
          </a:p>
        </p:txBody>
      </p:sp>
    </p:spTree>
    <p:extLst>
      <p:ext uri="{BB962C8B-B14F-4D97-AF65-F5344CB8AC3E}">
        <p14:creationId xmlns:p14="http://schemas.microsoft.com/office/powerpoint/2010/main" val="20801775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BAB87-8CFB-398C-CFE0-779DDCD0AE76}"/>
              </a:ext>
            </a:extLst>
          </p:cNvPr>
          <p:cNvSpPr>
            <a:spLocks noGrp="1"/>
          </p:cNvSpPr>
          <p:nvPr>
            <p:ph type="title"/>
          </p:nvPr>
        </p:nvSpPr>
        <p:spPr/>
        <p:txBody>
          <a:bodyPr/>
          <a:lstStyle/>
          <a:p>
            <a:r>
              <a:rPr lang="en-US" dirty="0"/>
              <a:t>Financial Records</a:t>
            </a:r>
          </a:p>
        </p:txBody>
      </p:sp>
      <p:sp>
        <p:nvSpPr>
          <p:cNvPr id="3" name="Content Placeholder 2">
            <a:extLst>
              <a:ext uri="{FF2B5EF4-FFF2-40B4-BE49-F238E27FC236}">
                <a16:creationId xmlns:a16="http://schemas.microsoft.com/office/drawing/2014/main" id="{B7B4D816-B1BA-1257-CF6E-C0D64615DC14}"/>
              </a:ext>
            </a:extLst>
          </p:cNvPr>
          <p:cNvSpPr>
            <a:spLocks noGrp="1"/>
          </p:cNvSpPr>
          <p:nvPr>
            <p:ph idx="1"/>
          </p:nvPr>
        </p:nvSpPr>
        <p:spPr>
          <a:xfrm>
            <a:off x="357187" y="1825625"/>
            <a:ext cx="11834813" cy="4351338"/>
          </a:xfrm>
        </p:spPr>
        <p:txBody>
          <a:bodyPr>
            <a:normAutofit/>
          </a:bodyPr>
          <a:lstStyle/>
          <a:p>
            <a:pPr marL="0" indent="0">
              <a:buNone/>
            </a:pPr>
            <a:r>
              <a:rPr lang="en-US" dirty="0"/>
              <a:t>You have indications that a subject may use/own cryptocurrency. Now What?</a:t>
            </a:r>
          </a:p>
          <a:p>
            <a:pPr marL="0" indent="0">
              <a:buNone/>
            </a:pPr>
            <a:endParaRPr lang="en-US" dirty="0"/>
          </a:p>
          <a:p>
            <a:r>
              <a:rPr lang="en-US" dirty="0"/>
              <a:t>How did the fiat money enter/exit the system?</a:t>
            </a:r>
          </a:p>
          <a:p>
            <a:r>
              <a:rPr lang="en-US" dirty="0"/>
              <a:t>Look for money sent or received from a P2P Exchangers</a:t>
            </a:r>
          </a:p>
          <a:p>
            <a:r>
              <a:rPr lang="en-US" dirty="0"/>
              <a:t>Check bank and credit card records for money send or received from an Exchange</a:t>
            </a:r>
          </a:p>
          <a:p>
            <a:r>
              <a:rPr lang="en-US" dirty="0"/>
              <a:t>Mobile Money records – Follow the trail to a financial institution</a:t>
            </a:r>
          </a:p>
          <a:p>
            <a:r>
              <a:rPr lang="en-US" dirty="0"/>
              <a:t>Trace through to the on-ramp / off-ramp</a:t>
            </a:r>
          </a:p>
        </p:txBody>
      </p:sp>
    </p:spTree>
    <p:extLst>
      <p:ext uri="{BB962C8B-B14F-4D97-AF65-F5344CB8AC3E}">
        <p14:creationId xmlns:p14="http://schemas.microsoft.com/office/powerpoint/2010/main" val="41964236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2BDDF-FCA9-5AE7-448C-B762AB48E5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45D80F-1F9A-AA47-34A7-55464ABC58D0}"/>
              </a:ext>
            </a:extLst>
          </p:cNvPr>
          <p:cNvSpPr>
            <a:spLocks noGrp="1"/>
          </p:cNvSpPr>
          <p:nvPr>
            <p:ph type="title"/>
          </p:nvPr>
        </p:nvSpPr>
        <p:spPr/>
        <p:txBody>
          <a:bodyPr/>
          <a:lstStyle/>
          <a:p>
            <a:pPr algn="ctr"/>
            <a:r>
              <a:rPr lang="en-US" b="1" dirty="0"/>
              <a:t>Know Your Customer (KYC)</a:t>
            </a:r>
            <a:br>
              <a:rPr lang="en-US" b="1" dirty="0"/>
            </a:br>
            <a:r>
              <a:rPr lang="en-US" dirty="0"/>
              <a:t>Who is the owner?</a:t>
            </a:r>
          </a:p>
        </p:txBody>
      </p:sp>
      <p:sp>
        <p:nvSpPr>
          <p:cNvPr id="3" name="Content Placeholder 2">
            <a:extLst>
              <a:ext uri="{FF2B5EF4-FFF2-40B4-BE49-F238E27FC236}">
                <a16:creationId xmlns:a16="http://schemas.microsoft.com/office/drawing/2014/main" id="{60090D72-C584-1464-E089-61D0B933EAEC}"/>
              </a:ext>
            </a:extLst>
          </p:cNvPr>
          <p:cNvSpPr>
            <a:spLocks noGrp="1"/>
          </p:cNvSpPr>
          <p:nvPr>
            <p:ph idx="1"/>
          </p:nvPr>
        </p:nvSpPr>
        <p:spPr>
          <a:xfrm>
            <a:off x="357187" y="1825625"/>
            <a:ext cx="11834813" cy="4351338"/>
          </a:xfrm>
        </p:spPr>
        <p:txBody>
          <a:bodyPr>
            <a:normAutofit/>
          </a:bodyPr>
          <a:lstStyle/>
          <a:p>
            <a:pPr marL="0" indent="0">
              <a:buNone/>
            </a:pPr>
            <a:endParaRPr lang="en-US" dirty="0"/>
          </a:p>
          <a:p>
            <a:r>
              <a:rPr lang="en-US" dirty="0"/>
              <a:t>Anyone can create a cryptocurrency wallet without any identification.</a:t>
            </a:r>
          </a:p>
          <a:p>
            <a:r>
              <a:rPr lang="en-US" dirty="0"/>
              <a:t>To buy cryptocurrency (to put in your wallet, you go to 3</a:t>
            </a:r>
            <a:r>
              <a:rPr lang="en-US" baseline="30000" dirty="0"/>
              <a:t>rd</a:t>
            </a:r>
            <a:r>
              <a:rPr lang="en-US" dirty="0"/>
              <a:t> parties</a:t>
            </a:r>
          </a:p>
          <a:p>
            <a:pPr marL="457200" lvl="1" indent="0">
              <a:buNone/>
            </a:pPr>
            <a:r>
              <a:rPr lang="en-US" dirty="0"/>
              <a:t>(exchanges, P2P, ATM, etc. which have varying KYC requirements depending on the country and the entity type)</a:t>
            </a:r>
          </a:p>
          <a:p>
            <a:r>
              <a:rPr lang="en-US" dirty="0"/>
              <a:t>You can also be sent cryptocurrency from someone that possesses it for:</a:t>
            </a:r>
          </a:p>
          <a:p>
            <a:pPr lvl="1"/>
            <a:r>
              <a:rPr lang="en-US" dirty="0"/>
              <a:t>Payment</a:t>
            </a:r>
          </a:p>
          <a:p>
            <a:pPr lvl="1"/>
            <a:r>
              <a:rPr lang="en-US" dirty="0"/>
              <a:t>Loan/gift/investment</a:t>
            </a:r>
          </a:p>
          <a:p>
            <a:pPr lvl="1"/>
            <a:r>
              <a:rPr lang="en-US" dirty="0"/>
              <a:t>Trade</a:t>
            </a:r>
          </a:p>
          <a:p>
            <a:pPr lvl="1"/>
            <a:r>
              <a:rPr lang="en-US" dirty="0"/>
              <a:t>Fraud/Theft/Scam</a:t>
            </a:r>
          </a:p>
        </p:txBody>
      </p:sp>
    </p:spTree>
    <p:extLst>
      <p:ext uri="{BB962C8B-B14F-4D97-AF65-F5344CB8AC3E}">
        <p14:creationId xmlns:p14="http://schemas.microsoft.com/office/powerpoint/2010/main" val="10073055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305">
            <a:extLst>
              <a:ext uri="{FF2B5EF4-FFF2-40B4-BE49-F238E27FC236}">
                <a16:creationId xmlns:a16="http://schemas.microsoft.com/office/drawing/2014/main" id="{1986ACE3-3B8A-F627-79EA-EA6ADF2A56C0}"/>
              </a:ext>
            </a:extLst>
          </p:cNvPr>
          <p:cNvPicPr/>
          <p:nvPr/>
        </p:nvPicPr>
        <p:blipFill>
          <a:blip r:embed="rId2" cstate="print"/>
          <a:stretch>
            <a:fillRect/>
          </a:stretch>
        </p:blipFill>
        <p:spPr>
          <a:xfrm>
            <a:off x="2593846" y="1462467"/>
            <a:ext cx="7275367" cy="5237878"/>
          </a:xfrm>
          <a:prstGeom prst="rect">
            <a:avLst/>
          </a:prstGeom>
        </p:spPr>
      </p:pic>
      <p:sp>
        <p:nvSpPr>
          <p:cNvPr id="5" name="TextBox 4">
            <a:extLst>
              <a:ext uri="{FF2B5EF4-FFF2-40B4-BE49-F238E27FC236}">
                <a16:creationId xmlns:a16="http://schemas.microsoft.com/office/drawing/2014/main" id="{F847DCBC-839B-0C82-B6B5-CFCC3BFFC975}"/>
              </a:ext>
            </a:extLst>
          </p:cNvPr>
          <p:cNvSpPr txBox="1"/>
          <p:nvPr/>
        </p:nvSpPr>
        <p:spPr>
          <a:xfrm>
            <a:off x="2730675" y="601250"/>
            <a:ext cx="6638794" cy="461665"/>
          </a:xfrm>
          <a:prstGeom prst="rect">
            <a:avLst/>
          </a:prstGeom>
          <a:noFill/>
        </p:spPr>
        <p:txBody>
          <a:bodyPr wrap="square" rtlCol="0">
            <a:spAutoFit/>
          </a:bodyPr>
          <a:lstStyle/>
          <a:p>
            <a:r>
              <a:rPr lang="en-US" sz="2400" b="1" dirty="0"/>
              <a:t>Self Hosted Wallet – Purchase of Cryptocurrency</a:t>
            </a:r>
          </a:p>
        </p:txBody>
      </p:sp>
    </p:spTree>
    <p:extLst>
      <p:ext uri="{BB962C8B-B14F-4D97-AF65-F5344CB8AC3E}">
        <p14:creationId xmlns:p14="http://schemas.microsoft.com/office/powerpoint/2010/main" val="12308885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F5F73-C7AF-9513-9E72-1FC377EDDA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D0F975-D266-5954-9DF2-29BEC7DC76FC}"/>
              </a:ext>
            </a:extLst>
          </p:cNvPr>
          <p:cNvSpPr>
            <a:spLocks noGrp="1"/>
          </p:cNvSpPr>
          <p:nvPr>
            <p:ph type="title"/>
          </p:nvPr>
        </p:nvSpPr>
        <p:spPr/>
        <p:txBody>
          <a:bodyPr/>
          <a:lstStyle/>
          <a:p>
            <a:pPr algn="ctr"/>
            <a:r>
              <a:rPr lang="en-US" b="1" dirty="0"/>
              <a:t>KYC – Records Available</a:t>
            </a:r>
            <a:endParaRPr lang="en-US" dirty="0"/>
          </a:p>
        </p:txBody>
      </p:sp>
      <p:sp>
        <p:nvSpPr>
          <p:cNvPr id="3" name="Content Placeholder 2">
            <a:extLst>
              <a:ext uri="{FF2B5EF4-FFF2-40B4-BE49-F238E27FC236}">
                <a16:creationId xmlns:a16="http://schemas.microsoft.com/office/drawing/2014/main" id="{B81E8864-1926-2E2A-9651-B4A75917D45B}"/>
              </a:ext>
            </a:extLst>
          </p:cNvPr>
          <p:cNvSpPr>
            <a:spLocks noGrp="1"/>
          </p:cNvSpPr>
          <p:nvPr>
            <p:ph idx="1"/>
          </p:nvPr>
        </p:nvSpPr>
        <p:spPr>
          <a:xfrm>
            <a:off x="357187" y="1825625"/>
            <a:ext cx="11834813" cy="4351338"/>
          </a:xfrm>
        </p:spPr>
        <p:txBody>
          <a:bodyPr>
            <a:normAutofit/>
          </a:bodyPr>
          <a:lstStyle/>
          <a:p>
            <a:pPr marL="0" indent="0">
              <a:buNone/>
            </a:pPr>
            <a:endParaRPr lang="en-US" dirty="0"/>
          </a:p>
          <a:p>
            <a:r>
              <a:rPr lang="en-US" dirty="0"/>
              <a:t>What records might be available from an exchange?</a:t>
            </a:r>
          </a:p>
          <a:p>
            <a:r>
              <a:rPr lang="en-US" dirty="0"/>
              <a:t>What records might be available from email provider?</a:t>
            </a:r>
          </a:p>
          <a:p>
            <a:r>
              <a:rPr lang="en-US" dirty="0"/>
              <a:t>What records might be available from mobile device/computer?</a:t>
            </a:r>
          </a:p>
          <a:p>
            <a:r>
              <a:rPr lang="en-US" dirty="0"/>
              <a:t>How do you obtain these records?</a:t>
            </a:r>
          </a:p>
        </p:txBody>
      </p:sp>
    </p:spTree>
    <p:extLst>
      <p:ext uri="{BB962C8B-B14F-4D97-AF65-F5344CB8AC3E}">
        <p14:creationId xmlns:p14="http://schemas.microsoft.com/office/powerpoint/2010/main" val="23744168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139">
            <a:extLst>
              <a:ext uri="{FF2B5EF4-FFF2-40B4-BE49-F238E27FC236}">
                <a16:creationId xmlns:a16="http://schemas.microsoft.com/office/drawing/2014/main" id="{B3AEB02D-E117-5E3C-67E4-BA22655C58B8}"/>
              </a:ext>
            </a:extLst>
          </p:cNvPr>
          <p:cNvPicPr/>
          <p:nvPr/>
        </p:nvPicPr>
        <p:blipFill>
          <a:blip r:embed="rId2" cstate="print"/>
          <a:stretch>
            <a:fillRect/>
          </a:stretch>
        </p:blipFill>
        <p:spPr>
          <a:xfrm>
            <a:off x="0" y="2446212"/>
            <a:ext cx="2115311" cy="2462782"/>
          </a:xfrm>
          <a:prstGeom prst="rect">
            <a:avLst/>
          </a:prstGeom>
        </p:spPr>
      </p:pic>
      <p:pic>
        <p:nvPicPr>
          <p:cNvPr id="5" name="object 140">
            <a:extLst>
              <a:ext uri="{FF2B5EF4-FFF2-40B4-BE49-F238E27FC236}">
                <a16:creationId xmlns:a16="http://schemas.microsoft.com/office/drawing/2014/main" id="{DE5D022A-E052-0C30-DBAE-1F2A71F5A2FB}"/>
              </a:ext>
            </a:extLst>
          </p:cNvPr>
          <p:cNvPicPr/>
          <p:nvPr/>
        </p:nvPicPr>
        <p:blipFill>
          <a:blip r:embed="rId3" cstate="print"/>
          <a:stretch>
            <a:fillRect/>
          </a:stretch>
        </p:blipFill>
        <p:spPr>
          <a:xfrm>
            <a:off x="6792467" y="0"/>
            <a:ext cx="2610612" cy="3864864"/>
          </a:xfrm>
          <a:prstGeom prst="rect">
            <a:avLst/>
          </a:prstGeom>
        </p:spPr>
      </p:pic>
      <p:pic>
        <p:nvPicPr>
          <p:cNvPr id="6" name="object 141">
            <a:extLst>
              <a:ext uri="{FF2B5EF4-FFF2-40B4-BE49-F238E27FC236}">
                <a16:creationId xmlns:a16="http://schemas.microsoft.com/office/drawing/2014/main" id="{CEDA2EDC-7720-DA15-0541-7EF5E10A9444}"/>
              </a:ext>
            </a:extLst>
          </p:cNvPr>
          <p:cNvPicPr/>
          <p:nvPr/>
        </p:nvPicPr>
        <p:blipFill>
          <a:blip r:embed="rId4" cstate="print"/>
          <a:stretch>
            <a:fillRect/>
          </a:stretch>
        </p:blipFill>
        <p:spPr>
          <a:xfrm>
            <a:off x="9403079" y="0"/>
            <a:ext cx="2788920" cy="4959096"/>
          </a:xfrm>
          <a:prstGeom prst="rect">
            <a:avLst/>
          </a:prstGeom>
        </p:spPr>
      </p:pic>
      <p:pic>
        <p:nvPicPr>
          <p:cNvPr id="7" name="object 142">
            <a:extLst>
              <a:ext uri="{FF2B5EF4-FFF2-40B4-BE49-F238E27FC236}">
                <a16:creationId xmlns:a16="http://schemas.microsoft.com/office/drawing/2014/main" id="{051BBCAF-2024-8709-E469-1F0069C711BE}"/>
              </a:ext>
            </a:extLst>
          </p:cNvPr>
          <p:cNvPicPr/>
          <p:nvPr/>
        </p:nvPicPr>
        <p:blipFill>
          <a:blip r:embed="rId5" cstate="print"/>
          <a:stretch>
            <a:fillRect/>
          </a:stretch>
        </p:blipFill>
        <p:spPr>
          <a:xfrm>
            <a:off x="333755" y="391668"/>
            <a:ext cx="6025896" cy="1540764"/>
          </a:xfrm>
          <a:prstGeom prst="rect">
            <a:avLst/>
          </a:prstGeom>
        </p:spPr>
      </p:pic>
      <p:pic>
        <p:nvPicPr>
          <p:cNvPr id="8" name="object 143">
            <a:extLst>
              <a:ext uri="{FF2B5EF4-FFF2-40B4-BE49-F238E27FC236}">
                <a16:creationId xmlns:a16="http://schemas.microsoft.com/office/drawing/2014/main" id="{D7382EDD-DA4B-3EB9-8DA9-A36D42751703}"/>
              </a:ext>
            </a:extLst>
          </p:cNvPr>
          <p:cNvPicPr/>
          <p:nvPr/>
        </p:nvPicPr>
        <p:blipFill>
          <a:blip r:embed="rId6" cstate="print"/>
          <a:stretch>
            <a:fillRect/>
          </a:stretch>
        </p:blipFill>
        <p:spPr>
          <a:xfrm>
            <a:off x="2445448" y="3625405"/>
            <a:ext cx="4553330" cy="2335530"/>
          </a:xfrm>
          <a:prstGeom prst="rect">
            <a:avLst/>
          </a:prstGeom>
        </p:spPr>
      </p:pic>
      <p:pic>
        <p:nvPicPr>
          <p:cNvPr id="9" name="object 144">
            <a:extLst>
              <a:ext uri="{FF2B5EF4-FFF2-40B4-BE49-F238E27FC236}">
                <a16:creationId xmlns:a16="http://schemas.microsoft.com/office/drawing/2014/main" id="{81D1849A-7D70-37BA-436C-D30FCF35BB95}"/>
              </a:ext>
            </a:extLst>
          </p:cNvPr>
          <p:cNvPicPr/>
          <p:nvPr/>
        </p:nvPicPr>
        <p:blipFill>
          <a:blip r:embed="rId7" cstate="print"/>
          <a:stretch>
            <a:fillRect/>
          </a:stretch>
        </p:blipFill>
        <p:spPr>
          <a:xfrm>
            <a:off x="7328915" y="3919727"/>
            <a:ext cx="2013203" cy="2933698"/>
          </a:xfrm>
          <a:prstGeom prst="rect">
            <a:avLst/>
          </a:prstGeom>
        </p:spPr>
      </p:pic>
    </p:spTree>
    <p:extLst>
      <p:ext uri="{BB962C8B-B14F-4D97-AF65-F5344CB8AC3E}">
        <p14:creationId xmlns:p14="http://schemas.microsoft.com/office/powerpoint/2010/main" val="1643256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752855"/>
            <a:ext cx="12191999" cy="5352288"/>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77595" y="0"/>
            <a:ext cx="11036808" cy="6857999"/>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B621E-5D38-4B4F-6B2C-06DCCB7A5F26}"/>
              </a:ext>
            </a:extLst>
          </p:cNvPr>
          <p:cNvSpPr>
            <a:spLocks noGrp="1"/>
          </p:cNvSpPr>
          <p:nvPr>
            <p:ph type="title"/>
          </p:nvPr>
        </p:nvSpPr>
        <p:spPr/>
        <p:txBody>
          <a:bodyPr/>
          <a:lstStyle/>
          <a:p>
            <a:r>
              <a:rPr lang="en-US" dirty="0"/>
              <a:t>Legal Considerations and Subpoenas</a:t>
            </a:r>
          </a:p>
        </p:txBody>
      </p:sp>
    </p:spTree>
    <p:extLst>
      <p:ext uri="{BB962C8B-B14F-4D97-AF65-F5344CB8AC3E}">
        <p14:creationId xmlns:p14="http://schemas.microsoft.com/office/powerpoint/2010/main" val="1531103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2">
          <a:extLst>
            <a:ext uri="{FF2B5EF4-FFF2-40B4-BE49-F238E27FC236}">
              <a16:creationId xmlns:a16="http://schemas.microsoft.com/office/drawing/2014/main" id="{C3067F5D-65C8-7D75-63A8-78B893B826CC}"/>
            </a:ext>
          </a:extLst>
        </p:cNvPr>
        <p:cNvGrpSpPr/>
        <p:nvPr/>
      </p:nvGrpSpPr>
      <p:grpSpPr>
        <a:xfrm>
          <a:off x="0" y="0"/>
          <a:ext cx="0" cy="0"/>
          <a:chOff x="0" y="0"/>
          <a:chExt cx="0" cy="0"/>
        </a:xfrm>
      </p:grpSpPr>
      <p:pic>
        <p:nvPicPr>
          <p:cNvPr id="374" name="Google Shape;374;p32">
            <a:extLst>
              <a:ext uri="{FF2B5EF4-FFF2-40B4-BE49-F238E27FC236}">
                <a16:creationId xmlns:a16="http://schemas.microsoft.com/office/drawing/2014/main" id="{178010AE-8306-6F24-BD16-0E15815475B7}"/>
              </a:ext>
            </a:extLst>
          </p:cNvPr>
          <p:cNvPicPr preferRelativeResize="0"/>
          <p:nvPr/>
        </p:nvPicPr>
        <p:blipFill>
          <a:blip r:embed="rId3">
            <a:alphaModFix/>
          </a:blip>
          <a:stretch>
            <a:fillRect/>
          </a:stretch>
        </p:blipFill>
        <p:spPr>
          <a:xfrm>
            <a:off x="3048367" y="203200"/>
            <a:ext cx="5765260" cy="6451600"/>
          </a:xfrm>
          <a:prstGeom prst="rect">
            <a:avLst/>
          </a:prstGeom>
          <a:noFill/>
          <a:ln>
            <a:noFill/>
          </a:ln>
        </p:spPr>
      </p:pic>
    </p:spTree>
    <p:extLst>
      <p:ext uri="{BB962C8B-B14F-4D97-AF65-F5344CB8AC3E}">
        <p14:creationId xmlns:p14="http://schemas.microsoft.com/office/powerpoint/2010/main" val="338663436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a:xfrm>
            <a:off x="218616" y="288567"/>
            <a:ext cx="11657153" cy="763600"/>
          </a:xfrm>
        </p:spPr>
        <p:txBody>
          <a:bodyPr/>
          <a:lstStyle/>
          <a:p>
            <a:r>
              <a:rPr lang="en-US" dirty="0">
                <a:latin typeface="Arial" panose="020B0604020202020204" pitchFamily="34" charset="0"/>
                <a:cs typeface="Arial" panose="020B0604020202020204" pitchFamily="34" charset="0"/>
              </a:rPr>
              <a:t>                                   Subpoenas</a:t>
            </a:r>
          </a:p>
        </p:txBody>
      </p:sp>
      <p:sp>
        <p:nvSpPr>
          <p:cNvPr id="5" name="Text Placeholder 4">
            <a:extLst>
              <a:ext uri="{FF2B5EF4-FFF2-40B4-BE49-F238E27FC236}">
                <a16:creationId xmlns:a16="http://schemas.microsoft.com/office/drawing/2014/main" id="{F4B21320-B570-5147-C1A1-0036310CE321}"/>
              </a:ext>
            </a:extLst>
          </p:cNvPr>
          <p:cNvSpPr>
            <a:spLocks noGrp="1"/>
          </p:cNvSpPr>
          <p:nvPr>
            <p:ph type="body" idx="1"/>
          </p:nvPr>
        </p:nvSpPr>
        <p:spPr>
          <a:xfrm>
            <a:off x="218616" y="1360169"/>
            <a:ext cx="11760985" cy="4426863"/>
          </a:xfrm>
        </p:spPr>
        <p:txBody>
          <a:bodyPr/>
          <a:lstStyle/>
          <a:p>
            <a:pPr marL="457200" indent="-347472">
              <a:lnSpc>
                <a:spcPct val="114000"/>
              </a:lnSpc>
              <a:buFont typeface="Arial" panose="020B0604020202020204" pitchFamily="34" charset="0"/>
              <a:buChar char="•"/>
            </a:pPr>
            <a:r>
              <a:rPr lang="en-US" dirty="0">
                <a:latin typeface="Arial" panose="020B0604020202020204" pitchFamily="34" charset="0"/>
                <a:cs typeface="Arial" panose="020B0604020202020204" pitchFamily="34" charset="0"/>
              </a:rPr>
              <a:t>Purpose of tracing transactions</a:t>
            </a:r>
          </a:p>
          <a:p>
            <a:pPr marL="1066785" lvl="1" indent="-347472">
              <a:lnSpc>
                <a:spcPct val="114000"/>
              </a:lnSpc>
              <a:spcBef>
                <a:spcPts val="0"/>
              </a:spcBef>
              <a:buFont typeface="Arial" panose="020B0604020202020204" pitchFamily="34" charset="0"/>
              <a:buChar char="•"/>
            </a:pPr>
            <a:r>
              <a:rPr lang="en-US" dirty="0">
                <a:latin typeface="Arial" panose="020B0604020202020204" pitchFamily="34" charset="0"/>
                <a:cs typeface="Arial" panose="020B0604020202020204" pitchFamily="34" charset="0"/>
              </a:rPr>
              <a:t>Putting a name/face to a wallet address/transaction</a:t>
            </a:r>
          </a:p>
          <a:p>
            <a:pPr marL="1066785" lvl="1" indent="-347472">
              <a:lnSpc>
                <a:spcPct val="114000"/>
              </a:lnSpc>
              <a:spcBef>
                <a:spcPts val="0"/>
              </a:spcBef>
              <a:buFont typeface="Arial" panose="020B0604020202020204" pitchFamily="34" charset="0"/>
              <a:buChar char="•"/>
            </a:pPr>
            <a:r>
              <a:rPr lang="en-US" dirty="0">
                <a:latin typeface="Arial" panose="020B0604020202020204" pitchFamily="34" charset="0"/>
                <a:cs typeface="Arial" panose="020B0604020202020204" pitchFamily="34" charset="0"/>
              </a:rPr>
              <a:t>On/Off ramp</a:t>
            </a:r>
          </a:p>
          <a:p>
            <a:pPr marL="457200" lvl="1" indent="-347472">
              <a:lnSpc>
                <a:spcPct val="114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Inability to trace through an exchange</a:t>
            </a:r>
          </a:p>
          <a:p>
            <a:pPr marL="1066784" lvl="2" indent="-347472">
              <a:lnSpc>
                <a:spcPct val="114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Cashing out to fiat currency</a:t>
            </a:r>
          </a:p>
          <a:p>
            <a:pPr marL="1066784" lvl="2" indent="-347472">
              <a:lnSpc>
                <a:spcPct val="114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Swapping to another crypto currency</a:t>
            </a:r>
          </a:p>
          <a:p>
            <a:pPr marL="1066784" lvl="2" indent="-347472">
              <a:lnSpc>
                <a:spcPct val="114000"/>
              </a:lnSpc>
              <a:spcBef>
                <a:spcPts val="0"/>
              </a:spcBef>
              <a:buFont typeface="Arial" panose="020B0604020202020204" pitchFamily="34" charset="0"/>
              <a:buChar char="•"/>
            </a:pPr>
            <a:r>
              <a:rPr lang="en-US" sz="2400" dirty="0">
                <a:latin typeface="Arial" panose="020B0604020202020204" pitchFamily="34" charset="0"/>
                <a:cs typeface="Arial" panose="020B0604020202020204" pitchFamily="34" charset="0"/>
              </a:rPr>
              <a:t>Hot wallets</a:t>
            </a:r>
          </a:p>
          <a:p>
            <a:pPr marL="1066784" lvl="2" indent="-347472">
              <a:lnSpc>
                <a:spcPct val="114000"/>
              </a:lnSpc>
              <a:spcBef>
                <a:spcPts val="0"/>
              </a:spcBef>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50894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sp>
        <p:nvSpPr>
          <p:cNvPr id="2" name="Content Placeholder 1">
            <a:extLst>
              <a:ext uri="{FF2B5EF4-FFF2-40B4-BE49-F238E27FC236}">
                <a16:creationId xmlns:a16="http://schemas.microsoft.com/office/drawing/2014/main" id="{3A039A28-48DC-DC31-BF9F-410A7E2CFB47}"/>
              </a:ext>
            </a:extLst>
          </p:cNvPr>
          <p:cNvSpPr>
            <a:spLocks noGrp="1"/>
          </p:cNvSpPr>
          <p:nvPr>
            <p:ph idx="1"/>
          </p:nvPr>
        </p:nvSpPr>
        <p:spPr/>
        <p:txBody>
          <a:bodyPr/>
          <a:lstStyle/>
          <a:p>
            <a:pPr marL="457200" lvl="8" indent="-285750">
              <a:lnSpc>
                <a:spcPct val="114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Legal process to an entity for account information issued by a Government or Court.</a:t>
            </a:r>
          </a:p>
          <a:p>
            <a:pPr marL="457200" lvl="8" indent="-285750">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lvl="8" indent="-285750">
              <a:lnSpc>
                <a:spcPct val="114000"/>
              </a:lnSpc>
              <a:spcBef>
                <a:spcPts val="0"/>
              </a:spcBef>
              <a:buFont typeface="Arial" panose="020B0604020202020204" pitchFamily="34" charset="0"/>
              <a:buChar char="•"/>
            </a:pPr>
            <a:r>
              <a:rPr lang="en-US" sz="2800" dirty="0">
                <a:latin typeface="Arial" panose="020B0604020202020204" pitchFamily="34" charset="0"/>
                <a:cs typeface="Arial" panose="020B0604020202020204" pitchFamily="34" charset="0"/>
              </a:rPr>
              <a:t>Requests generally must be for specific accounts so as not to be too broad and possibly violate individual privacy laws.</a:t>
            </a:r>
          </a:p>
        </p:txBody>
      </p:sp>
    </p:spTree>
    <p:extLst>
      <p:ext uri="{BB962C8B-B14F-4D97-AF65-F5344CB8AC3E}">
        <p14:creationId xmlns:p14="http://schemas.microsoft.com/office/powerpoint/2010/main" val="24687580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sp>
        <p:nvSpPr>
          <p:cNvPr id="2" name="Content Placeholder 1">
            <a:extLst>
              <a:ext uri="{FF2B5EF4-FFF2-40B4-BE49-F238E27FC236}">
                <a16:creationId xmlns:a16="http://schemas.microsoft.com/office/drawing/2014/main" id="{3A039A28-48DC-DC31-BF9F-410A7E2CFB47}"/>
              </a:ext>
            </a:extLst>
          </p:cNvPr>
          <p:cNvSpPr>
            <a:spLocks noGrp="1"/>
          </p:cNvSpPr>
          <p:nvPr>
            <p:ph idx="1"/>
          </p:nvPr>
        </p:nvSpPr>
        <p:spPr/>
        <p:txBody>
          <a:bodyPr/>
          <a:lstStyle/>
          <a:p>
            <a:pPr marL="109728" lvl="8" indent="0">
              <a:lnSpc>
                <a:spcPct val="114000"/>
              </a:lnSpc>
              <a:spcBef>
                <a:spcPts val="0"/>
              </a:spcBef>
              <a:buNone/>
            </a:pPr>
            <a:r>
              <a:rPr lang="en-US" sz="2800" dirty="0">
                <a:latin typeface="Arial" panose="020B0604020202020204" pitchFamily="34" charset="0"/>
                <a:cs typeface="Arial" panose="020B0604020202020204" pitchFamily="34" charset="0"/>
              </a:rPr>
              <a:t>What should law enforcement provide the exchange?</a:t>
            </a:r>
          </a:p>
          <a:p>
            <a:pPr marL="624078" lvl="8" indent="-514350">
              <a:lnSpc>
                <a:spcPct val="114000"/>
              </a:lnSpc>
              <a:spcBef>
                <a:spcPts val="0"/>
              </a:spcBef>
              <a:buFont typeface="+mj-lt"/>
              <a:buAutoNum type="arabicPeriod"/>
            </a:pPr>
            <a:r>
              <a:rPr lang="en-US" sz="2800" dirty="0">
                <a:latin typeface="Arial" panose="020B0604020202020204" pitchFamily="34" charset="0"/>
                <a:cs typeface="Arial" panose="020B0604020202020204" pitchFamily="34" charset="0"/>
              </a:rPr>
              <a:t>Biographical data – The more you can provide, the better</a:t>
            </a:r>
          </a:p>
          <a:p>
            <a:pPr marL="624078" lvl="8" indent="-514350">
              <a:lnSpc>
                <a:spcPct val="114000"/>
              </a:lnSpc>
              <a:spcBef>
                <a:spcPts val="0"/>
              </a:spcBef>
              <a:buFont typeface="+mj-lt"/>
              <a:buAutoNum type="arabicPeriod"/>
            </a:pPr>
            <a:endParaRPr lang="en-US" sz="2800" dirty="0">
              <a:latin typeface="Arial" panose="020B0604020202020204" pitchFamily="34" charset="0"/>
              <a:cs typeface="Arial" panose="020B0604020202020204" pitchFamily="34" charset="0"/>
            </a:endParaRPr>
          </a:p>
          <a:p>
            <a:pPr marL="624078" lvl="8" indent="-514350">
              <a:lnSpc>
                <a:spcPct val="114000"/>
              </a:lnSpc>
              <a:spcBef>
                <a:spcPts val="0"/>
              </a:spcBef>
              <a:buFont typeface="+mj-lt"/>
              <a:buAutoNum type="arabicPeriod"/>
            </a:pPr>
            <a:r>
              <a:rPr lang="en-US" sz="2800" dirty="0">
                <a:latin typeface="Arial" panose="020B0604020202020204" pitchFamily="34" charset="0"/>
                <a:cs typeface="Arial" panose="020B0604020202020204" pitchFamily="34" charset="0"/>
              </a:rPr>
              <a:t>Transactional data</a:t>
            </a:r>
          </a:p>
          <a:p>
            <a:pPr marL="457200" lvl="8" indent="-347472">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lvl="8" indent="-285750">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lvl="8" indent="-285750">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628650" lvl="8" indent="-457200">
              <a:lnSpc>
                <a:spcPct val="114000"/>
              </a:lnSpc>
              <a:spcBef>
                <a:spcPts val="0"/>
              </a:spcBef>
            </a:pP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12941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sp>
        <p:nvSpPr>
          <p:cNvPr id="2" name="Content Placeholder 1">
            <a:extLst>
              <a:ext uri="{FF2B5EF4-FFF2-40B4-BE49-F238E27FC236}">
                <a16:creationId xmlns:a16="http://schemas.microsoft.com/office/drawing/2014/main" id="{3A039A28-48DC-DC31-BF9F-410A7E2CFB47}"/>
              </a:ext>
            </a:extLst>
          </p:cNvPr>
          <p:cNvSpPr>
            <a:spLocks noGrp="1"/>
          </p:cNvSpPr>
          <p:nvPr>
            <p:ph idx="1"/>
          </p:nvPr>
        </p:nvSpPr>
        <p:spPr/>
        <p:txBody>
          <a:bodyPr vert="horz" lIns="91440" tIns="45720" rIns="91440" bIns="45720" rtlCol="0" anchor="t">
            <a:normAutofit/>
          </a:bodyPr>
          <a:lstStyle/>
          <a:p>
            <a:pPr marL="109220" lvl="8" indent="0">
              <a:lnSpc>
                <a:spcPct val="114000"/>
              </a:lnSpc>
              <a:spcBef>
                <a:spcPts val="0"/>
              </a:spcBef>
              <a:buNone/>
            </a:pPr>
            <a:r>
              <a:rPr lang="en-US" sz="2800" dirty="0">
                <a:latin typeface="Arial" panose="020B0604020202020204" pitchFamily="34" charset="0"/>
                <a:cs typeface="Arial" panose="020B0604020202020204" pitchFamily="34" charset="0"/>
              </a:rPr>
              <a:t>How and where do you send a subpoena?</a:t>
            </a:r>
            <a:endParaRPr lang="en-US"/>
          </a:p>
          <a:p>
            <a:pPr marL="566420" lvl="8" indent="-457200">
              <a:lnSpc>
                <a:spcPct val="114000"/>
              </a:lnSpc>
              <a:spcBef>
                <a:spcPts val="0"/>
              </a:spcBef>
            </a:pPr>
            <a:r>
              <a:rPr lang="en-US" sz="2800" dirty="0">
                <a:latin typeface="Arial" panose="020B0604020202020204" pitchFamily="34" charset="0"/>
                <a:cs typeface="Arial" panose="020B0604020202020204" pitchFamily="34" charset="0"/>
              </a:rPr>
              <a:t>Varies by Entity</a:t>
            </a:r>
          </a:p>
          <a:p>
            <a:pPr marL="566420" lvl="8" indent="-457200">
              <a:lnSpc>
                <a:spcPct val="114000"/>
              </a:lnSpc>
              <a:spcBef>
                <a:spcPts val="0"/>
              </a:spcBef>
            </a:pPr>
            <a:r>
              <a:rPr lang="en-US" sz="2800" dirty="0">
                <a:latin typeface="Arial"/>
                <a:cs typeface="Arial"/>
                <a:hlinkClick r:id="rId3"/>
              </a:rPr>
              <a:t>www.Search.org</a:t>
            </a:r>
            <a:r>
              <a:rPr lang="en-US" sz="2800" dirty="0">
                <a:latin typeface="Arial"/>
                <a:cs typeface="Arial"/>
              </a:rPr>
              <a:t> =&gt; Resources =&gt; ISP List and LE Guides</a:t>
            </a:r>
            <a:endParaRPr lang="en-US" sz="2800" dirty="0">
              <a:latin typeface="Arial" panose="020B0604020202020204" pitchFamily="34" charset="0"/>
              <a:cs typeface="Arial" panose="020B0604020202020204" pitchFamily="34" charset="0"/>
            </a:endParaRPr>
          </a:p>
          <a:p>
            <a:pPr marL="566420" lvl="8" indent="-457200">
              <a:lnSpc>
                <a:spcPct val="114000"/>
              </a:lnSpc>
              <a:spcBef>
                <a:spcPts val="0"/>
              </a:spcBef>
            </a:pPr>
            <a:r>
              <a:rPr lang="en-US" sz="2800" dirty="0">
                <a:ea typeface="+mn-lt"/>
                <a:cs typeface="+mn-lt"/>
              </a:rPr>
              <a:t>https://app.kodexglobal.com/signin</a:t>
            </a:r>
            <a:endParaRPr lang="en-US" sz="2800" dirty="0">
              <a:latin typeface="Arial" panose="020B0604020202020204" pitchFamily="34" charset="0"/>
              <a:cs typeface="Arial" panose="020B0604020202020204" pitchFamily="34" charset="0"/>
            </a:endParaRPr>
          </a:p>
          <a:p>
            <a:pPr marL="457200" lvl="8" indent="-347345">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lvl="8" indent="-285750">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457200" lvl="8" indent="-285750">
              <a:lnSpc>
                <a:spcPct val="114000"/>
              </a:lnSpc>
              <a:spcBef>
                <a:spcPts val="0"/>
              </a:spcBef>
              <a:buFont typeface="Arial" panose="020B0604020202020204" pitchFamily="34" charset="0"/>
              <a:buChar char="•"/>
            </a:pPr>
            <a:endParaRPr lang="en-US" sz="2800" dirty="0">
              <a:latin typeface="Arial" panose="020B0604020202020204" pitchFamily="34" charset="0"/>
              <a:cs typeface="Arial" panose="020B0604020202020204" pitchFamily="34" charset="0"/>
            </a:endParaRPr>
          </a:p>
          <a:p>
            <a:pPr marL="628650" lvl="8" indent="-457200">
              <a:lnSpc>
                <a:spcPct val="114000"/>
              </a:lnSpc>
              <a:spcBef>
                <a:spcPts val="0"/>
              </a:spcBef>
            </a:pPr>
            <a:endParaRPr lang="en-US" sz="2800" dirty="0">
              <a:latin typeface="Arial" panose="020B0604020202020204" pitchFamily="34" charset="0"/>
              <a:cs typeface="Arial" panose="020B0604020202020204" pitchFamily="34" charset="0"/>
            </a:endParaRPr>
          </a:p>
        </p:txBody>
      </p:sp>
      <p:pic>
        <p:nvPicPr>
          <p:cNvPr id="4" name="Picture 3" descr="A screenshot of a computer&#10;&#10;Description automatically generated">
            <a:extLst>
              <a:ext uri="{FF2B5EF4-FFF2-40B4-BE49-F238E27FC236}">
                <a16:creationId xmlns:a16="http://schemas.microsoft.com/office/drawing/2014/main" id="{549B0B2A-53A6-0E6D-3795-B232639D200A}"/>
              </a:ext>
            </a:extLst>
          </p:cNvPr>
          <p:cNvPicPr>
            <a:picLocks noChangeAspect="1"/>
          </p:cNvPicPr>
          <p:nvPr/>
        </p:nvPicPr>
        <p:blipFill>
          <a:blip r:embed="rId4"/>
          <a:stretch>
            <a:fillRect/>
          </a:stretch>
        </p:blipFill>
        <p:spPr>
          <a:xfrm>
            <a:off x="7158038" y="3424757"/>
            <a:ext cx="5033962" cy="3401800"/>
          </a:xfrm>
          <a:prstGeom prst="rect">
            <a:avLst/>
          </a:prstGeom>
        </p:spPr>
      </p:pic>
    </p:spTree>
    <p:extLst>
      <p:ext uri="{BB962C8B-B14F-4D97-AF65-F5344CB8AC3E}">
        <p14:creationId xmlns:p14="http://schemas.microsoft.com/office/powerpoint/2010/main" val="3720891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227">
          <a:extLst>
            <a:ext uri="{FF2B5EF4-FFF2-40B4-BE49-F238E27FC236}">
              <a16:creationId xmlns:a16="http://schemas.microsoft.com/office/drawing/2014/main" id="{FF5AB0A8-C48D-D3CF-F809-E0BC5898C2E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F3AE3EF-C771-DEE0-C0A8-E4B8DAC1AF0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pic>
        <p:nvPicPr>
          <p:cNvPr id="7" name="Picture 6">
            <a:extLst>
              <a:ext uri="{FF2B5EF4-FFF2-40B4-BE49-F238E27FC236}">
                <a16:creationId xmlns:a16="http://schemas.microsoft.com/office/drawing/2014/main" id="{302DC0F0-9DA5-369C-F2EB-889548A357E2}"/>
              </a:ext>
            </a:extLst>
          </p:cNvPr>
          <p:cNvPicPr>
            <a:picLocks noChangeAspect="1"/>
          </p:cNvPicPr>
          <p:nvPr/>
        </p:nvPicPr>
        <p:blipFill>
          <a:blip r:embed="rId3"/>
          <a:stretch>
            <a:fillRect/>
          </a:stretch>
        </p:blipFill>
        <p:spPr>
          <a:xfrm>
            <a:off x="604071" y="1914313"/>
            <a:ext cx="10983858" cy="3029373"/>
          </a:xfrm>
          <a:prstGeom prst="rect">
            <a:avLst/>
          </a:prstGeom>
        </p:spPr>
      </p:pic>
    </p:spTree>
    <p:extLst>
      <p:ext uri="{BB962C8B-B14F-4D97-AF65-F5344CB8AC3E}">
        <p14:creationId xmlns:p14="http://schemas.microsoft.com/office/powerpoint/2010/main" val="30424371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Shape 227"/>
        <p:cNvGrpSpPr/>
        <p:nvPr/>
      </p:nvGrpSpPr>
      <p:grpSpPr>
        <a:xfrm>
          <a:off x="0" y="0"/>
          <a:ext cx="0" cy="0"/>
          <a:chOff x="0" y="0"/>
          <a:chExt cx="0" cy="0"/>
        </a:xfrm>
      </p:grpSpPr>
      <p:pic>
        <p:nvPicPr>
          <p:cNvPr id="6" name="Picture 5" descr="A screenshot of a web page&#10;&#10;Description automatically generated">
            <a:extLst>
              <a:ext uri="{FF2B5EF4-FFF2-40B4-BE49-F238E27FC236}">
                <a16:creationId xmlns:a16="http://schemas.microsoft.com/office/drawing/2014/main" id="{F49BAD0F-BA30-6812-C96D-B24361C97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47" y="150312"/>
            <a:ext cx="10775787" cy="6657867"/>
          </a:xfrm>
          <a:prstGeom prst="rect">
            <a:avLst/>
          </a:prstGeom>
        </p:spPr>
      </p:pic>
    </p:spTree>
    <p:extLst>
      <p:ext uri="{BB962C8B-B14F-4D97-AF65-F5344CB8AC3E}">
        <p14:creationId xmlns:p14="http://schemas.microsoft.com/office/powerpoint/2010/main" val="13562312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pic>
        <p:nvPicPr>
          <p:cNvPr id="7" name="Picture 6">
            <a:extLst>
              <a:ext uri="{FF2B5EF4-FFF2-40B4-BE49-F238E27FC236}">
                <a16:creationId xmlns:a16="http://schemas.microsoft.com/office/drawing/2014/main" id="{A916FE69-AFA3-0A3A-572A-154C4A9B58FF}"/>
              </a:ext>
            </a:extLst>
          </p:cNvPr>
          <p:cNvPicPr>
            <a:picLocks noChangeAspect="1"/>
          </p:cNvPicPr>
          <p:nvPr/>
        </p:nvPicPr>
        <p:blipFill>
          <a:blip r:embed="rId3"/>
          <a:srcRect/>
          <a:stretch/>
        </p:blipFill>
        <p:spPr>
          <a:xfrm>
            <a:off x="2381250" y="1073424"/>
            <a:ext cx="7429500" cy="5303003"/>
          </a:xfrm>
          <a:prstGeom prst="rect">
            <a:avLst/>
          </a:prstGeom>
        </p:spPr>
      </p:pic>
      <p:sp>
        <p:nvSpPr>
          <p:cNvPr id="2" name="Rectangle 1">
            <a:extLst>
              <a:ext uri="{FF2B5EF4-FFF2-40B4-BE49-F238E27FC236}">
                <a16:creationId xmlns:a16="http://schemas.microsoft.com/office/drawing/2014/main" id="{7D568BC3-51BF-70C8-B126-6373F3F9C220}"/>
              </a:ext>
            </a:extLst>
          </p:cNvPr>
          <p:cNvSpPr/>
          <p:nvPr/>
        </p:nvSpPr>
        <p:spPr>
          <a:xfrm>
            <a:off x="4377690" y="2331720"/>
            <a:ext cx="914400" cy="44577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C867D57-C9CC-5152-9F6C-D9A0FEFC7E3E}"/>
              </a:ext>
            </a:extLst>
          </p:cNvPr>
          <p:cNvSpPr/>
          <p:nvPr/>
        </p:nvSpPr>
        <p:spPr>
          <a:xfrm>
            <a:off x="4377690" y="3605090"/>
            <a:ext cx="1234440" cy="44577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3F4FCC3-FB9F-D274-3F3B-1D8805C0510E}"/>
              </a:ext>
            </a:extLst>
          </p:cNvPr>
          <p:cNvSpPr/>
          <p:nvPr/>
        </p:nvSpPr>
        <p:spPr>
          <a:xfrm>
            <a:off x="4377690" y="4175760"/>
            <a:ext cx="1143000" cy="44577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F81593-64C9-F634-7712-951FC04DAD3B}"/>
              </a:ext>
            </a:extLst>
          </p:cNvPr>
          <p:cNvSpPr/>
          <p:nvPr/>
        </p:nvSpPr>
        <p:spPr>
          <a:xfrm>
            <a:off x="4377690" y="5354046"/>
            <a:ext cx="914400" cy="852444"/>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9513953-2BEB-468A-FA2F-666F381890E2}"/>
              </a:ext>
            </a:extLst>
          </p:cNvPr>
          <p:cNvSpPr/>
          <p:nvPr/>
        </p:nvSpPr>
        <p:spPr>
          <a:xfrm>
            <a:off x="4377690" y="4960620"/>
            <a:ext cx="914400" cy="23158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74362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pic>
        <p:nvPicPr>
          <p:cNvPr id="7" name="Picture 6">
            <a:extLst>
              <a:ext uri="{FF2B5EF4-FFF2-40B4-BE49-F238E27FC236}">
                <a16:creationId xmlns:a16="http://schemas.microsoft.com/office/drawing/2014/main" id="{A916FE69-AFA3-0A3A-572A-154C4A9B58FF}"/>
              </a:ext>
            </a:extLst>
          </p:cNvPr>
          <p:cNvPicPr>
            <a:picLocks noChangeAspect="1"/>
          </p:cNvPicPr>
          <p:nvPr/>
        </p:nvPicPr>
        <p:blipFill>
          <a:blip r:embed="rId3"/>
          <a:srcRect/>
          <a:stretch/>
        </p:blipFill>
        <p:spPr>
          <a:xfrm>
            <a:off x="2381250" y="1157603"/>
            <a:ext cx="7429500" cy="5134644"/>
          </a:xfrm>
          <a:prstGeom prst="rect">
            <a:avLst/>
          </a:prstGeom>
        </p:spPr>
      </p:pic>
    </p:spTree>
    <p:extLst>
      <p:ext uri="{BB962C8B-B14F-4D97-AF65-F5344CB8AC3E}">
        <p14:creationId xmlns:p14="http://schemas.microsoft.com/office/powerpoint/2010/main" val="1778055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a:t>
            </a:r>
          </a:p>
        </p:txBody>
      </p:sp>
      <p:pic>
        <p:nvPicPr>
          <p:cNvPr id="7" name="Picture 6">
            <a:extLst>
              <a:ext uri="{FF2B5EF4-FFF2-40B4-BE49-F238E27FC236}">
                <a16:creationId xmlns:a16="http://schemas.microsoft.com/office/drawing/2014/main" id="{A916FE69-AFA3-0A3A-572A-154C4A9B58FF}"/>
              </a:ext>
            </a:extLst>
          </p:cNvPr>
          <p:cNvPicPr>
            <a:picLocks noChangeAspect="1"/>
          </p:cNvPicPr>
          <p:nvPr/>
        </p:nvPicPr>
        <p:blipFill>
          <a:blip r:embed="rId3"/>
          <a:srcRect/>
          <a:stretch/>
        </p:blipFill>
        <p:spPr>
          <a:xfrm>
            <a:off x="2513381" y="1073425"/>
            <a:ext cx="7043731" cy="5213076"/>
          </a:xfrm>
          <a:prstGeom prst="rect">
            <a:avLst/>
          </a:prstGeom>
        </p:spPr>
      </p:pic>
      <p:sp>
        <p:nvSpPr>
          <p:cNvPr id="9" name="Rectangle 8">
            <a:extLst>
              <a:ext uri="{FF2B5EF4-FFF2-40B4-BE49-F238E27FC236}">
                <a16:creationId xmlns:a16="http://schemas.microsoft.com/office/drawing/2014/main" id="{30B84A6B-C4E2-B53F-FD41-4B0C3B8B99FF}"/>
              </a:ext>
            </a:extLst>
          </p:cNvPr>
          <p:cNvSpPr/>
          <p:nvPr/>
        </p:nvSpPr>
        <p:spPr>
          <a:xfrm>
            <a:off x="2513380" y="4857750"/>
            <a:ext cx="6150559" cy="24003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8ADF53B-B180-4777-17A6-1D59E6A8CB24}"/>
              </a:ext>
            </a:extLst>
          </p:cNvPr>
          <p:cNvSpPr/>
          <p:nvPr/>
        </p:nvSpPr>
        <p:spPr>
          <a:xfrm>
            <a:off x="2513380" y="3691890"/>
            <a:ext cx="6722060" cy="43434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222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 – Kucoin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916FE69-AFA3-0A3A-572A-154C4A9B58FF}"/>
              </a:ext>
            </a:extLst>
          </p:cNvPr>
          <p:cNvPicPr>
            <a:picLocks noChangeAspect="1"/>
          </p:cNvPicPr>
          <p:nvPr/>
        </p:nvPicPr>
        <p:blipFill>
          <a:blip r:embed="rId3"/>
          <a:srcRect/>
          <a:stretch/>
        </p:blipFill>
        <p:spPr>
          <a:xfrm>
            <a:off x="2513381" y="1745254"/>
            <a:ext cx="7043731" cy="3869418"/>
          </a:xfrm>
          <a:prstGeom prst="rect">
            <a:avLst/>
          </a:prstGeom>
        </p:spPr>
      </p:pic>
    </p:spTree>
    <p:extLst>
      <p:ext uri="{BB962C8B-B14F-4D97-AF65-F5344CB8AC3E}">
        <p14:creationId xmlns:p14="http://schemas.microsoft.com/office/powerpoint/2010/main" val="1165190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EA89B-FAA4-AF54-387F-B04D70B930B6}"/>
              </a:ext>
            </a:extLst>
          </p:cNvPr>
          <p:cNvSpPr>
            <a:spLocks noGrp="1"/>
          </p:cNvSpPr>
          <p:nvPr>
            <p:ph type="title"/>
          </p:nvPr>
        </p:nvSpPr>
        <p:spPr>
          <a:xfrm>
            <a:off x="437368" y="365125"/>
            <a:ext cx="4773460" cy="1325563"/>
          </a:xfrm>
        </p:spPr>
        <p:txBody>
          <a:bodyPr>
            <a:normAutofit/>
          </a:bodyPr>
          <a:lstStyle/>
          <a:p>
            <a:pPr algn="ctr"/>
            <a:r>
              <a:rPr lang="en" sz="2800" b="1" dirty="0">
                <a:solidFill>
                  <a:srgbClr val="FFBC00"/>
                </a:solidFill>
                <a:latin typeface="IBM Plex Sans"/>
                <a:ea typeface="IBM Plex Sans"/>
                <a:cs typeface="IBM Plex Sans"/>
                <a:sym typeface="IBM Plex Sans"/>
              </a:rPr>
              <a:t>Estimates put the number of crypto users at over </a:t>
            </a:r>
            <a:br>
              <a:rPr lang="en" sz="2800" b="1" dirty="0">
                <a:solidFill>
                  <a:srgbClr val="FFBC00"/>
                </a:solidFill>
                <a:latin typeface="IBM Plex Sans"/>
                <a:ea typeface="IBM Plex Sans"/>
                <a:cs typeface="IBM Plex Sans"/>
                <a:sym typeface="IBM Plex Sans"/>
              </a:rPr>
            </a:br>
            <a:r>
              <a:rPr lang="en" sz="2800" b="1" dirty="0">
                <a:solidFill>
                  <a:srgbClr val="FF0000"/>
                </a:solidFill>
                <a:latin typeface="IBM Plex Sans"/>
                <a:ea typeface="IBM Plex Sans"/>
                <a:cs typeface="IBM Plex Sans"/>
                <a:sym typeface="IBM Plex Sans"/>
              </a:rPr>
              <a:t>500 million worldwide</a:t>
            </a:r>
            <a:endParaRPr lang="en-US" sz="2800" dirty="0">
              <a:solidFill>
                <a:srgbClr val="FF0000"/>
              </a:solidFill>
            </a:endParaRPr>
          </a:p>
        </p:txBody>
      </p:sp>
      <p:sp>
        <p:nvSpPr>
          <p:cNvPr id="4" name="Title 1">
            <a:extLst>
              <a:ext uri="{FF2B5EF4-FFF2-40B4-BE49-F238E27FC236}">
                <a16:creationId xmlns:a16="http://schemas.microsoft.com/office/drawing/2014/main" id="{49FB0EE2-B797-078F-259F-98A5FADA3EDF}"/>
              </a:ext>
            </a:extLst>
          </p:cNvPr>
          <p:cNvSpPr txBox="1">
            <a:spLocks/>
          </p:cNvSpPr>
          <p:nvPr/>
        </p:nvSpPr>
        <p:spPr>
          <a:xfrm>
            <a:off x="5611661" y="356557"/>
            <a:ext cx="61377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0" indent="0" algn="ctr" rtl="0">
              <a:spcBef>
                <a:spcPts val="0"/>
              </a:spcBef>
              <a:spcAft>
                <a:spcPts val="0"/>
              </a:spcAft>
              <a:buNone/>
            </a:pPr>
            <a:r>
              <a:rPr lang="en-US" sz="2800" b="1" dirty="0">
                <a:solidFill>
                  <a:srgbClr val="FFBC00"/>
                </a:solidFill>
                <a:latin typeface="IBM Plex Sans"/>
                <a:ea typeface="IBM Plex Sans"/>
                <a:cs typeface="IBM Plex Sans"/>
                <a:sym typeface="IBM Plex Sans"/>
              </a:rPr>
              <a:t>…with a geographic footprint more focused on emerging economies.</a:t>
            </a:r>
          </a:p>
        </p:txBody>
      </p:sp>
      <p:pic>
        <p:nvPicPr>
          <p:cNvPr id="5" name="Google Shape;93;p23">
            <a:extLst>
              <a:ext uri="{FF2B5EF4-FFF2-40B4-BE49-F238E27FC236}">
                <a16:creationId xmlns:a16="http://schemas.microsoft.com/office/drawing/2014/main" id="{0C7BCF7B-337B-FE05-2893-92C220131FDE}"/>
              </a:ext>
            </a:extLst>
          </p:cNvPr>
          <p:cNvPicPr preferRelativeResize="0">
            <a:picLocks noGrp="1"/>
          </p:cNvPicPr>
          <p:nvPr>
            <p:ph idx="1"/>
          </p:nvPr>
        </p:nvPicPr>
        <p:blipFill>
          <a:blip r:embed="rId2">
            <a:alphaModFix/>
          </a:blip>
          <a:stretch>
            <a:fillRect/>
          </a:stretch>
        </p:blipFill>
        <p:spPr>
          <a:xfrm>
            <a:off x="600728" y="2262982"/>
            <a:ext cx="4773460" cy="3866356"/>
          </a:xfrm>
          <a:prstGeom prst="rect">
            <a:avLst/>
          </a:prstGeom>
          <a:noFill/>
          <a:ln>
            <a:noFill/>
          </a:ln>
        </p:spPr>
      </p:pic>
      <p:pic>
        <p:nvPicPr>
          <p:cNvPr id="6" name="Google Shape;92;p23">
            <a:extLst>
              <a:ext uri="{FF2B5EF4-FFF2-40B4-BE49-F238E27FC236}">
                <a16:creationId xmlns:a16="http://schemas.microsoft.com/office/drawing/2014/main" id="{6CE7BB24-2B75-E4DB-D016-C2D4576F0A2A}"/>
              </a:ext>
            </a:extLst>
          </p:cNvPr>
          <p:cNvPicPr preferRelativeResize="0"/>
          <p:nvPr/>
        </p:nvPicPr>
        <p:blipFill>
          <a:blip r:embed="rId3">
            <a:alphaModFix/>
          </a:blip>
          <a:stretch>
            <a:fillRect/>
          </a:stretch>
        </p:blipFill>
        <p:spPr>
          <a:xfrm>
            <a:off x="5740253" y="2334421"/>
            <a:ext cx="5979611" cy="4109243"/>
          </a:xfrm>
          <a:prstGeom prst="rect">
            <a:avLst/>
          </a:prstGeom>
          <a:noFill/>
          <a:ln>
            <a:noFill/>
          </a:ln>
        </p:spPr>
      </p:pic>
      <p:sp>
        <p:nvSpPr>
          <p:cNvPr id="3" name="TextBox 2">
            <a:extLst>
              <a:ext uri="{FF2B5EF4-FFF2-40B4-BE49-F238E27FC236}">
                <a16:creationId xmlns:a16="http://schemas.microsoft.com/office/drawing/2014/main" id="{5ABA6C4F-E8A8-A8CB-1F3C-B2E05E2770D0}"/>
              </a:ext>
            </a:extLst>
          </p:cNvPr>
          <p:cNvSpPr txBox="1"/>
          <p:nvPr/>
        </p:nvSpPr>
        <p:spPr>
          <a:xfrm>
            <a:off x="2414592" y="6258998"/>
            <a:ext cx="6651321" cy="369332"/>
          </a:xfrm>
          <a:prstGeom prst="rect">
            <a:avLst/>
          </a:prstGeom>
          <a:noFill/>
        </p:spPr>
        <p:txBody>
          <a:bodyPr wrap="square" rtlCol="0">
            <a:spAutoFit/>
          </a:bodyPr>
          <a:lstStyle/>
          <a:p>
            <a:r>
              <a:rPr lang="en-US" dirty="0"/>
              <a:t>Cryptocurrency is here to stay and the value will continue to go up</a:t>
            </a:r>
          </a:p>
        </p:txBody>
      </p:sp>
    </p:spTree>
    <p:extLst>
      <p:ext uri="{BB962C8B-B14F-4D97-AF65-F5344CB8AC3E}">
        <p14:creationId xmlns:p14="http://schemas.microsoft.com/office/powerpoint/2010/main" val="23957860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Subpoenas – Kucoin</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A916FE69-AFA3-0A3A-572A-154C4A9B58FF}"/>
              </a:ext>
            </a:extLst>
          </p:cNvPr>
          <p:cNvPicPr>
            <a:picLocks noChangeAspect="1"/>
          </p:cNvPicPr>
          <p:nvPr/>
        </p:nvPicPr>
        <p:blipFill>
          <a:blip r:embed="rId3"/>
          <a:srcRect/>
          <a:stretch/>
        </p:blipFill>
        <p:spPr>
          <a:xfrm>
            <a:off x="3049507" y="994411"/>
            <a:ext cx="6092986" cy="5236674"/>
          </a:xfrm>
          <a:prstGeom prst="rect">
            <a:avLst/>
          </a:prstGeom>
        </p:spPr>
      </p:pic>
    </p:spTree>
    <p:extLst>
      <p:ext uri="{BB962C8B-B14F-4D97-AF65-F5344CB8AC3E}">
        <p14:creationId xmlns:p14="http://schemas.microsoft.com/office/powerpoint/2010/main" val="22112837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a:latin typeface="Arial" panose="020B0604020202020204" pitchFamily="34" charset="0"/>
                <a:cs typeface="Arial" panose="020B0604020202020204" pitchFamily="34" charset="0"/>
              </a:rPr>
              <a:t>Subpoenas – Return information</a:t>
            </a:r>
            <a:endParaRPr lang="en-US" dirty="0">
              <a:latin typeface="Arial" panose="020B0604020202020204" pitchFamily="34" charset="0"/>
              <a:cs typeface="Arial" panose="020B0604020202020204" pitchFamily="34" charset="0"/>
            </a:endParaRPr>
          </a:p>
        </p:txBody>
      </p:sp>
      <p:sp>
        <p:nvSpPr>
          <p:cNvPr id="2" name="Content Placeholder 1">
            <a:extLst>
              <a:ext uri="{FF2B5EF4-FFF2-40B4-BE49-F238E27FC236}">
                <a16:creationId xmlns:a16="http://schemas.microsoft.com/office/drawing/2014/main" id="{3D57BB42-4857-95E2-0663-CB9799EE870E}"/>
              </a:ext>
            </a:extLst>
          </p:cNvPr>
          <p:cNvSpPr>
            <a:spLocks noGrp="1"/>
          </p:cNvSpPr>
          <p:nvPr>
            <p:ph idx="1"/>
          </p:nvPr>
        </p:nvSpPr>
        <p:spPr/>
        <p:txBody>
          <a:bodyPr>
            <a:normAutofit fontScale="77500" lnSpcReduction="20000"/>
          </a:bodyPr>
          <a:lstStyle/>
          <a:p>
            <a:r>
              <a:rPr lang="en-US" dirty="0"/>
              <a:t>The information provided by the Exchange will allow you to follow the money.  The information provided by the exchange may include:</a:t>
            </a:r>
          </a:p>
          <a:p>
            <a:pPr lvl="1"/>
            <a:r>
              <a:rPr lang="en-US" dirty="0"/>
              <a:t>Biographical information</a:t>
            </a:r>
          </a:p>
          <a:p>
            <a:pPr lvl="1"/>
            <a:r>
              <a:rPr lang="en-US" dirty="0"/>
              <a:t>Passport/Identification card photos, selfie photos</a:t>
            </a:r>
          </a:p>
          <a:p>
            <a:pPr lvl="1"/>
            <a:r>
              <a:rPr lang="en-US" dirty="0"/>
              <a:t>Email addresses</a:t>
            </a:r>
          </a:p>
          <a:p>
            <a:pPr lvl="1"/>
            <a:r>
              <a:rPr lang="en-US" dirty="0"/>
              <a:t>IP addresses</a:t>
            </a:r>
          </a:p>
          <a:p>
            <a:pPr lvl="1"/>
            <a:r>
              <a:rPr lang="en-US" dirty="0"/>
              <a:t>Cryptocurrency and fiat balances</a:t>
            </a:r>
          </a:p>
          <a:p>
            <a:pPr lvl="1"/>
            <a:r>
              <a:rPr lang="en-US" dirty="0"/>
              <a:t>All trading history</a:t>
            </a:r>
          </a:p>
          <a:p>
            <a:pPr lvl="1"/>
            <a:r>
              <a:rPr lang="en-US" dirty="0"/>
              <a:t>All deposit/withdrawal history</a:t>
            </a:r>
          </a:p>
          <a:p>
            <a:pPr lvl="1"/>
            <a:r>
              <a:rPr lang="en-US" dirty="0"/>
              <a:t>Banking information</a:t>
            </a:r>
          </a:p>
          <a:p>
            <a:pPr lvl="1"/>
            <a:r>
              <a:rPr lang="en-US" dirty="0"/>
              <a:t>Electronic device history</a:t>
            </a:r>
          </a:p>
          <a:p>
            <a:pPr lvl="1"/>
            <a:r>
              <a:rPr lang="en-US" dirty="0"/>
              <a:t>Complete chronological account history</a:t>
            </a:r>
          </a:p>
        </p:txBody>
      </p:sp>
    </p:spTree>
    <p:extLst>
      <p:ext uri="{BB962C8B-B14F-4D97-AF65-F5344CB8AC3E}">
        <p14:creationId xmlns:p14="http://schemas.microsoft.com/office/powerpoint/2010/main" val="299534161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5" name="Picture 4">
            <a:extLst>
              <a:ext uri="{FF2B5EF4-FFF2-40B4-BE49-F238E27FC236}">
                <a16:creationId xmlns:a16="http://schemas.microsoft.com/office/drawing/2014/main" id="{54CEF13F-F738-1F1B-E2CA-9887D7B51E02}"/>
              </a:ext>
            </a:extLst>
          </p:cNvPr>
          <p:cNvPicPr>
            <a:picLocks noChangeAspect="1"/>
          </p:cNvPicPr>
          <p:nvPr/>
        </p:nvPicPr>
        <p:blipFill>
          <a:blip r:embed="rId3"/>
          <a:stretch>
            <a:fillRect/>
          </a:stretch>
        </p:blipFill>
        <p:spPr>
          <a:xfrm>
            <a:off x="371517" y="752172"/>
            <a:ext cx="8591465" cy="5328587"/>
          </a:xfrm>
          <a:prstGeom prst="rect">
            <a:avLst/>
          </a:prstGeom>
        </p:spPr>
      </p:pic>
      <p:pic>
        <p:nvPicPr>
          <p:cNvPr id="7" name="Picture 6">
            <a:extLst>
              <a:ext uri="{FF2B5EF4-FFF2-40B4-BE49-F238E27FC236}">
                <a16:creationId xmlns:a16="http://schemas.microsoft.com/office/drawing/2014/main" id="{5594FBA1-146A-B60F-9C6E-4D0727113A55}"/>
              </a:ext>
            </a:extLst>
          </p:cNvPr>
          <p:cNvPicPr>
            <a:picLocks noChangeAspect="1"/>
          </p:cNvPicPr>
          <p:nvPr/>
        </p:nvPicPr>
        <p:blipFill>
          <a:blip r:embed="rId4"/>
          <a:stretch>
            <a:fillRect/>
          </a:stretch>
        </p:blipFill>
        <p:spPr>
          <a:xfrm>
            <a:off x="9162637" y="4897606"/>
            <a:ext cx="2657846" cy="1057423"/>
          </a:xfrm>
          <a:prstGeom prst="rect">
            <a:avLst/>
          </a:prstGeom>
        </p:spPr>
      </p:pic>
    </p:spTree>
    <p:extLst>
      <p:ext uri="{BB962C8B-B14F-4D97-AF65-F5344CB8AC3E}">
        <p14:creationId xmlns:p14="http://schemas.microsoft.com/office/powerpoint/2010/main" val="7081372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12">
            <a:extLst>
              <a:ext uri="{FF2B5EF4-FFF2-40B4-BE49-F238E27FC236}">
                <a16:creationId xmlns:a16="http://schemas.microsoft.com/office/drawing/2014/main" id="{176663AE-5BDA-4FF3-8B6B-F9FF13BF5B26}"/>
              </a:ext>
            </a:extLst>
          </p:cNvPr>
          <p:cNvSpPr>
            <a:spLocks noChangeArrowheads="1"/>
          </p:cNvSpPr>
          <p:nvPr/>
        </p:nvSpPr>
        <p:spPr bwMode="auto">
          <a:xfrm rot="5400000">
            <a:off x="5421740" y="-3656115"/>
            <a:ext cx="1348520" cy="11425726"/>
          </a:xfrm>
          <a:prstGeom prst="homePlate">
            <a:avLst>
              <a:gd name="adj" fmla="val 100000"/>
            </a:avLst>
          </a:prstGeom>
          <a:solidFill>
            <a:srgbClr val="F2F2F2"/>
          </a:solidFill>
          <a:ln w="6350" algn="ctr">
            <a:noFill/>
            <a:miter lim="800000"/>
            <a:headEnd/>
            <a:tailEnd/>
          </a:ln>
        </p:spPr>
        <p:txBody>
          <a:bodyPr wrap="square" lIns="65303" tIns="65303" rIns="65303" bIns="65303" anchor="ctr"/>
          <a:lstStyle/>
          <a:p>
            <a:pPr algn="ctr" defTabSz="671718" fontAlgn="base">
              <a:spcBef>
                <a:spcPct val="0"/>
              </a:spcBef>
              <a:spcAft>
                <a:spcPct val="0"/>
              </a:spcAft>
              <a:defRPr/>
            </a:pPr>
            <a:endParaRPr lang="en-US" sz="1028" dirty="0">
              <a:solidFill>
                <a:srgbClr val="343434"/>
              </a:solidFill>
              <a:latin typeface="Gotham Book" charset="0"/>
              <a:ea typeface="ヒラギノ角ゴ ProN W3" charset="0"/>
              <a:sym typeface="Gotham Book" charset="0"/>
            </a:endParaRPr>
          </a:p>
        </p:txBody>
      </p:sp>
      <p:sp>
        <p:nvSpPr>
          <p:cNvPr id="3" name="Title 2">
            <a:extLst>
              <a:ext uri="{FF2B5EF4-FFF2-40B4-BE49-F238E27FC236}">
                <a16:creationId xmlns:a16="http://schemas.microsoft.com/office/drawing/2014/main" id="{DF0516CD-1AFA-837A-E6B0-5C2FC7FE23A0}"/>
              </a:ext>
            </a:extLst>
          </p:cNvPr>
          <p:cNvSpPr>
            <a:spLocks noGrp="1"/>
          </p:cNvSpPr>
          <p:nvPr>
            <p:ph type="title"/>
          </p:nvPr>
        </p:nvSpPr>
        <p:spPr/>
        <p:txBody>
          <a:bodyPr/>
          <a:lstStyle/>
          <a:p>
            <a:r>
              <a:rPr lang="en-US" b="1" i="0" u="none" strike="noStrike" dirty="0">
                <a:solidFill>
                  <a:schemeClr val="bg2">
                    <a:lumMod val="10000"/>
                  </a:schemeClr>
                </a:solidFill>
                <a:effectLst/>
                <a:latin typeface="Calibri" panose="020F0502020204030204" pitchFamily="34" charset="0"/>
                <a:cs typeface="Calibri" panose="020F0502020204030204" pitchFamily="34" charset="0"/>
              </a:rPr>
              <a:t>Operational Challenges</a:t>
            </a:r>
            <a:br>
              <a:rPr lang="en-US" b="1" i="0" u="none" strike="noStrike" dirty="0">
                <a:solidFill>
                  <a:schemeClr val="bg2">
                    <a:lumMod val="10000"/>
                  </a:schemeClr>
                </a:solidFill>
                <a:effectLst/>
                <a:latin typeface="Calibri" panose="020F0502020204030204" pitchFamily="34" charset="0"/>
                <a:cs typeface="Calibri" panose="020F0502020204030204" pitchFamily="34" charset="0"/>
              </a:rPr>
            </a:br>
            <a:r>
              <a:rPr lang="en-US" sz="2400" b="1" i="1" u="none" strike="noStrike" dirty="0">
                <a:solidFill>
                  <a:schemeClr val="bg2">
                    <a:lumMod val="10000"/>
                  </a:schemeClr>
                </a:solidFill>
                <a:effectLst/>
                <a:latin typeface="Calibri" panose="020F0502020204030204" pitchFamily="34" charset="0"/>
                <a:cs typeface="Calibri" panose="020F0502020204030204" pitchFamily="34" charset="0"/>
              </a:rPr>
              <a:t>Anonymity Enhancements</a:t>
            </a:r>
            <a:endParaRPr lang="en-US" b="1" i="1" dirty="0">
              <a:solidFill>
                <a:schemeClr val="bg2">
                  <a:lumMod val="10000"/>
                </a:schemeClr>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9D9980E-EC7A-4449-8B72-11623074335D}"/>
              </a:ext>
            </a:extLst>
          </p:cNvPr>
          <p:cNvSpPr/>
          <p:nvPr/>
        </p:nvSpPr>
        <p:spPr>
          <a:xfrm>
            <a:off x="3901439" y="1634934"/>
            <a:ext cx="4328161" cy="581157"/>
          </a:xfrm>
          <a:prstGeom prst="rect">
            <a:avLst/>
          </a:prstGeom>
          <a:noFill/>
          <a:ln w="25400" cap="flat" cmpd="sng" algn="ctr">
            <a:noFill/>
            <a:prstDash val="solid"/>
          </a:ln>
          <a:effectLst/>
        </p:spPr>
        <p:txBody>
          <a:bodyPr rtlCol="0" anchor="ctr"/>
          <a:lstStyle/>
          <a:p>
            <a:pPr algn="ctr"/>
            <a:r>
              <a:rPr lang="en-US"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As cryptocurrency exchanges begin to adopt KYC regulations, illicit actors are now turning to…</a:t>
            </a:r>
          </a:p>
        </p:txBody>
      </p:sp>
      <p:sp>
        <p:nvSpPr>
          <p:cNvPr id="10" name="Rectangle 9">
            <a:extLst>
              <a:ext uri="{FF2B5EF4-FFF2-40B4-BE49-F238E27FC236}">
                <a16:creationId xmlns:a16="http://schemas.microsoft.com/office/drawing/2014/main" id="{71A09EB8-A032-4AF0-A5D8-7DDAFE142AE5}"/>
              </a:ext>
            </a:extLst>
          </p:cNvPr>
          <p:cNvSpPr/>
          <p:nvPr/>
        </p:nvSpPr>
        <p:spPr bwMode="gray">
          <a:xfrm>
            <a:off x="2179655" y="2731008"/>
            <a:ext cx="3493063" cy="2422571"/>
          </a:xfrm>
          <a:prstGeom prst="rect">
            <a:avLst/>
          </a:prstGeom>
          <a:noFill/>
          <a:ln w="25400" cap="flat" cmpd="sng" algn="ctr">
            <a:noFill/>
            <a:prstDash val="solid"/>
            <a:headEnd/>
            <a:tailEnd/>
          </a:ln>
          <a:effectLst/>
        </p:spPr>
        <p:txBody>
          <a:bodyPr wrap="square" lIns="171386" tIns="85693" rIns="85693" bIns="0" rtlCol="0" anchor="t"/>
          <a:lstStyle/>
          <a:p>
            <a:pPr marL="0" marR="0" lvl="0" indent="0" algn="ctr" defTabSz="671718" rtl="0" eaLnBrk="1" fontAlgn="base" latinLnBrk="0" hangingPunct="1">
              <a:lnSpc>
                <a:spcPct val="106000"/>
              </a:lnSpc>
              <a:spcBef>
                <a:spcPct val="0"/>
              </a:spcBef>
              <a:spcAft>
                <a:spcPct val="0"/>
              </a:spcAft>
              <a:buClrTx/>
              <a:buSzTx/>
              <a:buFontTx/>
              <a:buNone/>
              <a:tabLst/>
              <a:defRPr/>
            </a:pPr>
            <a:r>
              <a:rPr lang="en-US" sz="2400" b="1" kern="0" cap="small" dirty="0">
                <a:solidFill>
                  <a:prstClr val="black"/>
                </a:solidFill>
                <a:latin typeface="Open Sans"/>
                <a:sym typeface="Gotham Book" charset="0"/>
              </a:rPr>
              <a:t>alternative</a:t>
            </a:r>
            <a:r>
              <a:rPr kumimoji="0" lang="en-US" sz="2400" b="1" i="0" u="none" strike="noStrike" kern="0" cap="small" spc="0" normalizeH="0" baseline="0" noProof="0" dirty="0">
                <a:ln>
                  <a:noFill/>
                </a:ln>
                <a:solidFill>
                  <a:prstClr val="black"/>
                </a:solidFill>
                <a:effectLst/>
                <a:uLnTx/>
                <a:uFillTx/>
                <a:latin typeface="Open Sans"/>
                <a:ea typeface="+mn-ea"/>
                <a:cs typeface="+mn-cs"/>
                <a:sym typeface="Gotham Book" charset="0"/>
              </a:rPr>
              <a:t> exchanges</a:t>
            </a:r>
          </a:p>
          <a:p>
            <a:pPr marL="0" marR="0" lvl="0" indent="0" algn="ctr" defTabSz="671718" rtl="0" eaLnBrk="1" fontAlgn="base" latinLnBrk="0" hangingPunct="1">
              <a:lnSpc>
                <a:spcPct val="106000"/>
              </a:lnSpc>
              <a:spcBef>
                <a:spcPct val="0"/>
              </a:spcBef>
              <a:spcAft>
                <a:spcPct val="0"/>
              </a:spcAft>
              <a:buClrTx/>
              <a:buSzTx/>
              <a:buFontTx/>
              <a:buNone/>
              <a:tabLst/>
              <a:defRPr/>
            </a:pPr>
            <a:endParaRPr kumimoji="0" lang="en-US" sz="1400" b="0" i="0" u="none" strike="noStrike" kern="0" cap="small" spc="0" normalizeH="0" baseline="0" noProof="0" dirty="0">
              <a:ln>
                <a:noFill/>
              </a:ln>
              <a:solidFill>
                <a:prstClr val="black"/>
              </a:solidFill>
              <a:effectLst/>
              <a:uLnTx/>
              <a:uFillTx/>
              <a:latin typeface="Open Sans"/>
              <a:ea typeface="+mn-ea"/>
              <a:cs typeface="+mn-cs"/>
              <a:sym typeface="Gotham Book" charset="0"/>
            </a:endParaRPr>
          </a:p>
          <a:p>
            <a:pPr marL="0" marR="0" lvl="0" indent="0" algn="ctr" defTabSz="671718" rtl="0" eaLnBrk="1" fontAlgn="base" latinLnBrk="0" hangingPunct="1">
              <a:lnSpc>
                <a:spcPct val="106000"/>
              </a:lnSpc>
              <a:spcBef>
                <a:spcPct val="0"/>
              </a:spcBef>
              <a:spcAft>
                <a:spcPct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Open Sans"/>
                <a:ea typeface="+mn-ea"/>
                <a:cs typeface="+mn-cs"/>
                <a:sym typeface="Gotham Book" charset="0"/>
              </a:rPr>
              <a:t>Decentralized exchanges and cryptocurrency casinos conduct little-to-no KYC before offloading into mainstream exchanges, allowing illicit actors to launder funds.</a:t>
            </a:r>
          </a:p>
        </p:txBody>
      </p:sp>
      <p:sp>
        <p:nvSpPr>
          <p:cNvPr id="11" name="Rectangle 10">
            <a:extLst>
              <a:ext uri="{FF2B5EF4-FFF2-40B4-BE49-F238E27FC236}">
                <a16:creationId xmlns:a16="http://schemas.microsoft.com/office/drawing/2014/main" id="{55471EC6-FBC7-4D82-A62F-6AF7EDEF2160}"/>
              </a:ext>
            </a:extLst>
          </p:cNvPr>
          <p:cNvSpPr/>
          <p:nvPr/>
        </p:nvSpPr>
        <p:spPr bwMode="gray">
          <a:xfrm>
            <a:off x="6460372" y="2731009"/>
            <a:ext cx="3692156" cy="2422571"/>
          </a:xfrm>
          <a:prstGeom prst="rect">
            <a:avLst/>
          </a:prstGeom>
          <a:noFill/>
          <a:ln w="25400" cap="flat" cmpd="sng" algn="ctr">
            <a:noFill/>
            <a:prstDash val="solid"/>
            <a:headEnd/>
            <a:tailEnd/>
          </a:ln>
          <a:effectLst/>
        </p:spPr>
        <p:txBody>
          <a:bodyPr wrap="square" lIns="171386" tIns="85693" rIns="85693" bIns="0" rtlCol="0" anchor="t"/>
          <a:lstStyle/>
          <a:p>
            <a:pPr marL="0" marR="0" lvl="0" indent="0" algn="ctr" defTabSz="671718" rtl="0" eaLnBrk="1" fontAlgn="base" latinLnBrk="0" hangingPunct="1">
              <a:lnSpc>
                <a:spcPct val="106000"/>
              </a:lnSpc>
              <a:spcBef>
                <a:spcPct val="0"/>
              </a:spcBef>
              <a:spcAft>
                <a:spcPct val="0"/>
              </a:spcAft>
              <a:buClrTx/>
              <a:buSzTx/>
              <a:buFontTx/>
              <a:buNone/>
              <a:tabLst/>
              <a:defRPr/>
            </a:pPr>
            <a:r>
              <a:rPr lang="en-US" sz="2400" b="1" kern="0" cap="small" dirty="0">
                <a:solidFill>
                  <a:prstClr val="black"/>
                </a:solidFill>
                <a:latin typeface="Open Sans"/>
                <a:sym typeface="Gotham Book" charset="0"/>
              </a:rPr>
              <a:t>privacy</a:t>
            </a:r>
            <a:r>
              <a:rPr kumimoji="0" lang="en-US" sz="2400" b="1" i="0" u="none" strike="noStrike" kern="0" cap="small" spc="0" normalizeH="0" baseline="0" noProof="0" dirty="0">
                <a:ln>
                  <a:noFill/>
                </a:ln>
                <a:solidFill>
                  <a:prstClr val="black"/>
                </a:solidFill>
                <a:effectLst/>
                <a:uLnTx/>
                <a:uFillTx/>
                <a:latin typeface="Open Sans"/>
                <a:ea typeface="+mn-ea"/>
                <a:cs typeface="+mn-cs"/>
                <a:sym typeface="Gotham Book" charset="0"/>
              </a:rPr>
              <a:t> coins</a:t>
            </a:r>
          </a:p>
          <a:p>
            <a:pPr marL="0" marR="0" lvl="0" indent="0" algn="ctr" defTabSz="671718" rtl="0" eaLnBrk="1" fontAlgn="base" latinLnBrk="0" hangingPunct="1">
              <a:lnSpc>
                <a:spcPct val="106000"/>
              </a:lnSpc>
              <a:spcBef>
                <a:spcPct val="0"/>
              </a:spcBef>
              <a:spcAft>
                <a:spcPct val="0"/>
              </a:spcAft>
              <a:buClrTx/>
              <a:buSzTx/>
              <a:buFontTx/>
              <a:buNone/>
              <a:tabLst/>
              <a:defRPr/>
            </a:pPr>
            <a:endParaRPr kumimoji="0" lang="en-US" sz="1312" b="1" i="0" u="none" strike="noStrike" kern="0" cap="small" spc="0" normalizeH="0" baseline="0" noProof="0" dirty="0">
              <a:ln>
                <a:noFill/>
              </a:ln>
              <a:solidFill>
                <a:prstClr val="black"/>
              </a:solidFill>
              <a:effectLst/>
              <a:uLnTx/>
              <a:uFillTx/>
              <a:latin typeface="Open Sans"/>
              <a:ea typeface="+mn-ea"/>
              <a:cs typeface="+mn-cs"/>
              <a:sym typeface="Gotham Book" charset="0"/>
            </a:endParaRPr>
          </a:p>
          <a:p>
            <a:pPr algn="ctr"/>
            <a:r>
              <a:rPr lang="en-US" sz="1600"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Privacy Coins are cryptocurrencies that have additional privacy features built in to their blockchain protocols, including built-in </a:t>
            </a:r>
            <a:r>
              <a:rPr lang="en-US" sz="1600" kern="0" dirty="0" err="1">
                <a:solidFill>
                  <a:prstClr val="black"/>
                </a:solidFill>
                <a:latin typeface="Open Sans" panose="020B0606030504020204" pitchFamily="34" charset="0"/>
                <a:ea typeface="Open Sans" panose="020B0606030504020204" pitchFamily="34" charset="0"/>
                <a:cs typeface="Open Sans" panose="020B0606030504020204" pitchFamily="34" charset="0"/>
              </a:rPr>
              <a:t>CoinJoins</a:t>
            </a:r>
            <a:r>
              <a:rPr lang="en-US" sz="1600" kern="0" dirty="0">
                <a:solidFill>
                  <a:prstClr val="black"/>
                </a:solidFill>
                <a:latin typeface="Open Sans" panose="020B0606030504020204" pitchFamily="34" charset="0"/>
                <a:ea typeface="Open Sans" panose="020B0606030504020204" pitchFamily="34" charset="0"/>
                <a:cs typeface="Open Sans" panose="020B0606030504020204" pitchFamily="34" charset="0"/>
              </a:rPr>
              <a:t>, mixing, and/or added layers of encryption and IP obfuscation.</a:t>
            </a:r>
          </a:p>
        </p:txBody>
      </p:sp>
      <p:cxnSp>
        <p:nvCxnSpPr>
          <p:cNvPr id="12" name="Straight Connector 11">
            <a:extLst>
              <a:ext uri="{FF2B5EF4-FFF2-40B4-BE49-F238E27FC236}">
                <a16:creationId xmlns:a16="http://schemas.microsoft.com/office/drawing/2014/main" id="{343FC333-9D11-4903-98D7-6D6F6F201E32}"/>
              </a:ext>
            </a:extLst>
          </p:cNvPr>
          <p:cNvCxnSpPr/>
          <p:nvPr/>
        </p:nvCxnSpPr>
        <p:spPr>
          <a:xfrm>
            <a:off x="6091442" y="2875205"/>
            <a:ext cx="0" cy="2377440"/>
          </a:xfrm>
          <a:prstGeom prst="line">
            <a:avLst/>
          </a:prstGeom>
          <a:noFill/>
          <a:ln w="38100" cap="flat" cmpd="sng" algn="ctr">
            <a:solidFill>
              <a:schemeClr val="accent1"/>
            </a:solidFill>
            <a:prstDash val="solid"/>
          </a:ln>
          <a:effectLst/>
        </p:spPr>
      </p:cxnSp>
      <p:pic>
        <p:nvPicPr>
          <p:cNvPr id="13" name="Graphic 12" descr="Blind">
            <a:extLst>
              <a:ext uri="{FF2B5EF4-FFF2-40B4-BE49-F238E27FC236}">
                <a16:creationId xmlns:a16="http://schemas.microsoft.com/office/drawing/2014/main" id="{113A287A-271E-4489-9A76-DE3B8A6F9D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51728" y="2514600"/>
            <a:ext cx="914400" cy="914400"/>
          </a:xfrm>
          <a:prstGeom prst="rect">
            <a:avLst/>
          </a:prstGeom>
        </p:spPr>
      </p:pic>
      <p:grpSp>
        <p:nvGrpSpPr>
          <p:cNvPr id="14" name="Group 13">
            <a:extLst>
              <a:ext uri="{FF2B5EF4-FFF2-40B4-BE49-F238E27FC236}">
                <a16:creationId xmlns:a16="http://schemas.microsoft.com/office/drawing/2014/main" id="{99607065-7429-4D60-AA4E-3B6A7416B2B3}"/>
              </a:ext>
            </a:extLst>
          </p:cNvPr>
          <p:cNvGrpSpPr>
            <a:grpSpLocks noChangeAspect="1"/>
          </p:cNvGrpSpPr>
          <p:nvPr/>
        </p:nvGrpSpPr>
        <p:grpSpPr>
          <a:xfrm>
            <a:off x="1498798" y="2625839"/>
            <a:ext cx="627069" cy="830055"/>
            <a:chOff x="788702" y="2252395"/>
            <a:chExt cx="539679" cy="714375"/>
          </a:xfrm>
          <a:solidFill>
            <a:schemeClr val="accent3"/>
          </a:solidFill>
        </p:grpSpPr>
        <p:sp>
          <p:nvSpPr>
            <p:cNvPr id="15" name="Freeform 29">
              <a:extLst>
                <a:ext uri="{FF2B5EF4-FFF2-40B4-BE49-F238E27FC236}">
                  <a16:creationId xmlns:a16="http://schemas.microsoft.com/office/drawing/2014/main" id="{079B0795-F342-4204-AC6B-E41358821F0B}"/>
                </a:ext>
              </a:extLst>
            </p:cNvPr>
            <p:cNvSpPr>
              <a:spLocks/>
            </p:cNvSpPr>
            <p:nvPr/>
          </p:nvSpPr>
          <p:spPr bwMode="auto">
            <a:xfrm>
              <a:off x="882293" y="2252395"/>
              <a:ext cx="446088" cy="714375"/>
            </a:xfrm>
            <a:custGeom>
              <a:avLst/>
              <a:gdLst>
                <a:gd name="T0" fmla="*/ 141 w 625"/>
                <a:gd name="T1" fmla="*/ 921 h 1003"/>
                <a:gd name="T2" fmla="*/ 141 w 625"/>
                <a:gd name="T3" fmla="*/ 1003 h 1003"/>
                <a:gd name="T4" fmla="*/ 0 w 625"/>
                <a:gd name="T5" fmla="*/ 1003 h 1003"/>
                <a:gd name="T6" fmla="*/ 0 w 625"/>
                <a:gd name="T7" fmla="*/ 921 h 1003"/>
                <a:gd name="T8" fmla="*/ 0 w 625"/>
                <a:gd name="T9" fmla="*/ 798 h 1003"/>
                <a:gd name="T10" fmla="*/ 407 w 625"/>
                <a:gd name="T11" fmla="*/ 213 h 1003"/>
                <a:gd name="T12" fmla="*/ 351 w 625"/>
                <a:gd name="T13" fmla="*/ 267 h 1003"/>
                <a:gd name="T14" fmla="*/ 342 w 625"/>
                <a:gd name="T15" fmla="*/ 254 h 1003"/>
                <a:gd name="T16" fmla="*/ 342 w 625"/>
                <a:gd name="T17" fmla="*/ 190 h 1003"/>
                <a:gd name="T18" fmla="*/ 457 w 625"/>
                <a:gd name="T19" fmla="*/ 18 h 1003"/>
                <a:gd name="T20" fmla="*/ 457 w 625"/>
                <a:gd name="T21" fmla="*/ 18 h 1003"/>
                <a:gd name="T22" fmla="*/ 499 w 625"/>
                <a:gd name="T23" fmla="*/ 18 h 1003"/>
                <a:gd name="T24" fmla="*/ 614 w 625"/>
                <a:gd name="T25" fmla="*/ 190 h 1003"/>
                <a:gd name="T26" fmla="*/ 614 w 625"/>
                <a:gd name="T27" fmla="*/ 254 h 1003"/>
                <a:gd name="T28" fmla="*/ 604 w 625"/>
                <a:gd name="T29" fmla="*/ 267 h 1003"/>
                <a:gd name="T30" fmla="*/ 549 w 625"/>
                <a:gd name="T31" fmla="*/ 213 h 1003"/>
                <a:gd name="T32" fmla="*/ 142 w 625"/>
                <a:gd name="T33" fmla="*/ 798 h 1003"/>
                <a:gd name="T34" fmla="*/ 141 w 625"/>
                <a:gd name="T35" fmla="*/ 921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5" h="1003">
                  <a:moveTo>
                    <a:pt x="141" y="921"/>
                  </a:moveTo>
                  <a:cubicBezTo>
                    <a:pt x="141" y="1003"/>
                    <a:pt x="141" y="1003"/>
                    <a:pt x="141" y="1003"/>
                  </a:cubicBezTo>
                  <a:cubicBezTo>
                    <a:pt x="0" y="1003"/>
                    <a:pt x="0" y="1003"/>
                    <a:pt x="0" y="1003"/>
                  </a:cubicBezTo>
                  <a:cubicBezTo>
                    <a:pt x="0" y="921"/>
                    <a:pt x="0" y="921"/>
                    <a:pt x="0" y="921"/>
                  </a:cubicBezTo>
                  <a:cubicBezTo>
                    <a:pt x="0" y="798"/>
                    <a:pt x="0" y="798"/>
                    <a:pt x="0" y="798"/>
                  </a:cubicBezTo>
                  <a:cubicBezTo>
                    <a:pt x="0" y="647"/>
                    <a:pt x="406" y="356"/>
                    <a:pt x="407" y="213"/>
                  </a:cubicBezTo>
                  <a:cubicBezTo>
                    <a:pt x="407" y="239"/>
                    <a:pt x="370" y="249"/>
                    <a:pt x="351" y="267"/>
                  </a:cubicBezTo>
                  <a:cubicBezTo>
                    <a:pt x="342" y="254"/>
                    <a:pt x="342" y="254"/>
                    <a:pt x="342" y="254"/>
                  </a:cubicBezTo>
                  <a:cubicBezTo>
                    <a:pt x="331" y="236"/>
                    <a:pt x="331" y="208"/>
                    <a:pt x="342" y="190"/>
                  </a:cubicBezTo>
                  <a:cubicBezTo>
                    <a:pt x="457" y="18"/>
                    <a:pt x="457" y="18"/>
                    <a:pt x="457" y="18"/>
                  </a:cubicBezTo>
                  <a:cubicBezTo>
                    <a:pt x="457" y="18"/>
                    <a:pt x="457" y="18"/>
                    <a:pt x="457" y="18"/>
                  </a:cubicBezTo>
                  <a:cubicBezTo>
                    <a:pt x="468" y="0"/>
                    <a:pt x="487" y="0"/>
                    <a:pt x="499" y="18"/>
                  </a:cubicBezTo>
                  <a:cubicBezTo>
                    <a:pt x="614" y="190"/>
                    <a:pt x="614" y="190"/>
                    <a:pt x="614" y="190"/>
                  </a:cubicBezTo>
                  <a:cubicBezTo>
                    <a:pt x="625" y="208"/>
                    <a:pt x="625" y="236"/>
                    <a:pt x="614" y="254"/>
                  </a:cubicBezTo>
                  <a:cubicBezTo>
                    <a:pt x="604" y="267"/>
                    <a:pt x="604" y="267"/>
                    <a:pt x="604" y="267"/>
                  </a:cubicBezTo>
                  <a:cubicBezTo>
                    <a:pt x="549" y="213"/>
                    <a:pt x="549" y="213"/>
                    <a:pt x="549" y="213"/>
                  </a:cubicBezTo>
                  <a:cubicBezTo>
                    <a:pt x="549" y="364"/>
                    <a:pt x="142" y="647"/>
                    <a:pt x="142" y="798"/>
                  </a:cubicBezTo>
                  <a:lnTo>
                    <a:pt x="141" y="9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31">
              <a:extLst>
                <a:ext uri="{FF2B5EF4-FFF2-40B4-BE49-F238E27FC236}">
                  <a16:creationId xmlns:a16="http://schemas.microsoft.com/office/drawing/2014/main" id="{0FF27D3C-238C-46F3-A9AB-C707370ACC3D}"/>
                </a:ext>
              </a:extLst>
            </p:cNvPr>
            <p:cNvSpPr>
              <a:spLocks noEditPoints="1"/>
            </p:cNvSpPr>
            <p:nvPr/>
          </p:nvSpPr>
          <p:spPr bwMode="auto">
            <a:xfrm>
              <a:off x="788702" y="2342882"/>
              <a:ext cx="442913" cy="623888"/>
            </a:xfrm>
            <a:custGeom>
              <a:avLst/>
              <a:gdLst>
                <a:gd name="T0" fmla="*/ 169 w 622"/>
                <a:gd name="T1" fmla="*/ 18 h 877"/>
                <a:gd name="T2" fmla="*/ 283 w 622"/>
                <a:gd name="T3" fmla="*/ 190 h 877"/>
                <a:gd name="T4" fmla="*/ 283 w 622"/>
                <a:gd name="T5" fmla="*/ 254 h 877"/>
                <a:gd name="T6" fmla="*/ 274 w 622"/>
                <a:gd name="T7" fmla="*/ 267 h 877"/>
                <a:gd name="T8" fmla="*/ 219 w 622"/>
                <a:gd name="T9" fmla="*/ 213 h 877"/>
                <a:gd name="T10" fmla="*/ 317 w 622"/>
                <a:gd name="T11" fmla="*/ 360 h 877"/>
                <a:gd name="T12" fmla="*/ 317 w 622"/>
                <a:gd name="T13" fmla="*/ 361 h 877"/>
                <a:gd name="T14" fmla="*/ 248 w 622"/>
                <a:gd name="T15" fmla="*/ 435 h 877"/>
                <a:gd name="T16" fmla="*/ 77 w 622"/>
                <a:gd name="T17" fmla="*/ 213 h 877"/>
                <a:gd name="T18" fmla="*/ 21 w 622"/>
                <a:gd name="T19" fmla="*/ 267 h 877"/>
                <a:gd name="T20" fmla="*/ 12 w 622"/>
                <a:gd name="T21" fmla="*/ 254 h 877"/>
                <a:gd name="T22" fmla="*/ 12 w 622"/>
                <a:gd name="T23" fmla="*/ 190 h 877"/>
                <a:gd name="T24" fmla="*/ 127 w 622"/>
                <a:gd name="T25" fmla="*/ 18 h 877"/>
                <a:gd name="T26" fmla="*/ 169 w 622"/>
                <a:gd name="T27" fmla="*/ 18 h 877"/>
                <a:gd name="T28" fmla="*/ 621 w 622"/>
                <a:gd name="T29" fmla="*/ 795 h 877"/>
                <a:gd name="T30" fmla="*/ 621 w 622"/>
                <a:gd name="T31" fmla="*/ 877 h 877"/>
                <a:gd name="T32" fmla="*/ 480 w 622"/>
                <a:gd name="T33" fmla="*/ 877 h 877"/>
                <a:gd name="T34" fmla="*/ 480 w 622"/>
                <a:gd name="T35" fmla="*/ 795 h 877"/>
                <a:gd name="T36" fmla="*/ 481 w 622"/>
                <a:gd name="T37" fmla="*/ 672 h 877"/>
                <a:gd name="T38" fmla="*/ 376 w 622"/>
                <a:gd name="T39" fmla="*/ 532 h 877"/>
                <a:gd name="T40" fmla="*/ 440 w 622"/>
                <a:gd name="T41" fmla="*/ 458 h 877"/>
                <a:gd name="T42" fmla="*/ 440 w 622"/>
                <a:gd name="T43" fmla="*/ 458 h 877"/>
                <a:gd name="T44" fmla="*/ 622 w 622"/>
                <a:gd name="T45" fmla="*/ 672 h 877"/>
                <a:gd name="T46" fmla="*/ 621 w 622"/>
                <a:gd name="T47" fmla="*/ 795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2" h="877">
                  <a:moveTo>
                    <a:pt x="169" y="18"/>
                  </a:moveTo>
                  <a:cubicBezTo>
                    <a:pt x="283" y="190"/>
                    <a:pt x="283" y="190"/>
                    <a:pt x="283" y="190"/>
                  </a:cubicBezTo>
                  <a:cubicBezTo>
                    <a:pt x="295" y="208"/>
                    <a:pt x="295" y="236"/>
                    <a:pt x="283" y="254"/>
                  </a:cubicBezTo>
                  <a:cubicBezTo>
                    <a:pt x="274" y="267"/>
                    <a:pt x="274" y="267"/>
                    <a:pt x="274" y="267"/>
                  </a:cubicBezTo>
                  <a:cubicBezTo>
                    <a:pt x="256" y="249"/>
                    <a:pt x="237" y="231"/>
                    <a:pt x="219" y="213"/>
                  </a:cubicBezTo>
                  <a:cubicBezTo>
                    <a:pt x="219" y="262"/>
                    <a:pt x="260" y="311"/>
                    <a:pt x="317" y="360"/>
                  </a:cubicBezTo>
                  <a:cubicBezTo>
                    <a:pt x="317" y="361"/>
                    <a:pt x="317" y="361"/>
                    <a:pt x="317" y="361"/>
                  </a:cubicBezTo>
                  <a:cubicBezTo>
                    <a:pt x="297" y="382"/>
                    <a:pt x="268" y="413"/>
                    <a:pt x="248" y="435"/>
                  </a:cubicBezTo>
                  <a:cubicBezTo>
                    <a:pt x="158" y="357"/>
                    <a:pt x="77" y="283"/>
                    <a:pt x="77" y="213"/>
                  </a:cubicBezTo>
                  <a:cubicBezTo>
                    <a:pt x="21" y="267"/>
                    <a:pt x="21" y="267"/>
                    <a:pt x="21" y="267"/>
                  </a:cubicBezTo>
                  <a:cubicBezTo>
                    <a:pt x="12" y="254"/>
                    <a:pt x="12" y="254"/>
                    <a:pt x="12" y="254"/>
                  </a:cubicBezTo>
                  <a:cubicBezTo>
                    <a:pt x="0" y="236"/>
                    <a:pt x="0" y="208"/>
                    <a:pt x="12" y="190"/>
                  </a:cubicBezTo>
                  <a:cubicBezTo>
                    <a:pt x="127" y="18"/>
                    <a:pt x="127" y="18"/>
                    <a:pt x="127" y="18"/>
                  </a:cubicBezTo>
                  <a:cubicBezTo>
                    <a:pt x="138" y="0"/>
                    <a:pt x="157" y="0"/>
                    <a:pt x="169" y="18"/>
                  </a:cubicBezTo>
                  <a:close/>
                  <a:moveTo>
                    <a:pt x="621" y="795"/>
                  </a:moveTo>
                  <a:cubicBezTo>
                    <a:pt x="621" y="877"/>
                    <a:pt x="621" y="877"/>
                    <a:pt x="621" y="877"/>
                  </a:cubicBezTo>
                  <a:cubicBezTo>
                    <a:pt x="480" y="877"/>
                    <a:pt x="480" y="877"/>
                    <a:pt x="480" y="877"/>
                  </a:cubicBezTo>
                  <a:cubicBezTo>
                    <a:pt x="480" y="795"/>
                    <a:pt x="480" y="795"/>
                    <a:pt x="480" y="795"/>
                  </a:cubicBezTo>
                  <a:cubicBezTo>
                    <a:pt x="481" y="672"/>
                    <a:pt x="481" y="672"/>
                    <a:pt x="481" y="672"/>
                  </a:cubicBezTo>
                  <a:cubicBezTo>
                    <a:pt x="481" y="623"/>
                    <a:pt x="442" y="574"/>
                    <a:pt x="376" y="532"/>
                  </a:cubicBezTo>
                  <a:cubicBezTo>
                    <a:pt x="395" y="509"/>
                    <a:pt x="420" y="479"/>
                    <a:pt x="440" y="458"/>
                  </a:cubicBezTo>
                  <a:cubicBezTo>
                    <a:pt x="440" y="458"/>
                    <a:pt x="440" y="458"/>
                    <a:pt x="440" y="458"/>
                  </a:cubicBezTo>
                  <a:cubicBezTo>
                    <a:pt x="534" y="529"/>
                    <a:pt x="622" y="601"/>
                    <a:pt x="622" y="672"/>
                  </a:cubicBezTo>
                  <a:lnTo>
                    <a:pt x="621" y="7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 name="Group 16">
            <a:extLst>
              <a:ext uri="{FF2B5EF4-FFF2-40B4-BE49-F238E27FC236}">
                <a16:creationId xmlns:a16="http://schemas.microsoft.com/office/drawing/2014/main" id="{FF9A7F9B-B943-4128-8363-4DB1B4A85B33}"/>
              </a:ext>
            </a:extLst>
          </p:cNvPr>
          <p:cNvGrpSpPr/>
          <p:nvPr/>
        </p:nvGrpSpPr>
        <p:grpSpPr>
          <a:xfrm>
            <a:off x="27266" y="5475512"/>
            <a:ext cx="12128351" cy="968852"/>
            <a:chOff x="63649" y="5524921"/>
            <a:chExt cx="12128351" cy="968852"/>
          </a:xfrm>
        </p:grpSpPr>
        <p:sp>
          <p:nvSpPr>
            <p:cNvPr id="18" name="Rectangle 17">
              <a:extLst>
                <a:ext uri="{FF2B5EF4-FFF2-40B4-BE49-F238E27FC236}">
                  <a16:creationId xmlns:a16="http://schemas.microsoft.com/office/drawing/2014/main" id="{AD85A44A-9233-4994-A0F2-9C6B93848A6D}"/>
                </a:ext>
              </a:extLst>
            </p:cNvPr>
            <p:cNvSpPr/>
            <p:nvPr/>
          </p:nvSpPr>
          <p:spPr>
            <a:xfrm>
              <a:off x="63649" y="5585043"/>
              <a:ext cx="12128351" cy="838200"/>
            </a:xfrm>
            <a:prstGeom prst="rect">
              <a:avLst/>
            </a:prstGeom>
            <a:gradFill>
              <a:gsLst>
                <a:gs pos="5000">
                  <a:srgbClr val="01319D"/>
                </a:gs>
                <a:gs pos="54000">
                  <a:srgbClr val="046A38"/>
                </a:gs>
                <a:gs pos="83000">
                  <a:srgbClr val="85BB2B"/>
                </a:gs>
              </a:gsLst>
              <a:lin ang="10800000" scaled="1"/>
            </a:gradFill>
            <a:ln>
              <a:noFill/>
            </a:ln>
            <a:effectLst>
              <a:outerShdw blurRad="50800" dist="38100" dir="8100000" algn="tr" rotWithShape="0">
                <a:srgbClr val="62B5E5">
                  <a:alpha val="40000"/>
                </a:srgbClr>
              </a:outerShdw>
              <a:reflection blurRad="6350" stA="50000" endA="300" endPos="55000" dir="5400000" sy="-100000" algn="bl" rotWithShape="0"/>
            </a:effectLst>
            <a:scene3d>
              <a:camera prst="orthographicFront"/>
              <a:lightRig rig="threePt" dir="t"/>
            </a:scene3d>
            <a:sp3d>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15DCD2DF-B40D-46FA-BABF-E80A6D48DC19}"/>
                </a:ext>
              </a:extLst>
            </p:cNvPr>
            <p:cNvPicPr>
              <a:picLocks noChangeAspect="1"/>
            </p:cNvPicPr>
            <p:nvPr/>
          </p:nvPicPr>
          <p:blipFill>
            <a:blip r:embed="rId5"/>
            <a:stretch>
              <a:fillRect/>
            </a:stretch>
          </p:blipFill>
          <p:spPr>
            <a:xfrm>
              <a:off x="163178" y="5750375"/>
              <a:ext cx="551571" cy="553999"/>
            </a:xfrm>
            <a:prstGeom prst="rect">
              <a:avLst/>
            </a:prstGeom>
          </p:spPr>
        </p:pic>
        <p:pic>
          <p:nvPicPr>
            <p:cNvPr id="20" name="Picture 19">
              <a:extLst>
                <a:ext uri="{FF2B5EF4-FFF2-40B4-BE49-F238E27FC236}">
                  <a16:creationId xmlns:a16="http://schemas.microsoft.com/office/drawing/2014/main" id="{349AAD7D-858B-4563-A154-2F8B2DEF7B94}"/>
                </a:ext>
              </a:extLst>
            </p:cNvPr>
            <p:cNvPicPr>
              <a:picLocks noChangeAspect="1"/>
            </p:cNvPicPr>
            <p:nvPr/>
          </p:nvPicPr>
          <p:blipFill>
            <a:blip r:embed="rId6"/>
            <a:stretch>
              <a:fillRect/>
            </a:stretch>
          </p:blipFill>
          <p:spPr>
            <a:xfrm>
              <a:off x="518260" y="5639918"/>
              <a:ext cx="1125779" cy="774911"/>
            </a:xfrm>
            <a:prstGeom prst="rect">
              <a:avLst/>
            </a:prstGeom>
          </p:spPr>
        </p:pic>
        <p:pic>
          <p:nvPicPr>
            <p:cNvPr id="21" name="Picture 20">
              <a:extLst>
                <a:ext uri="{FF2B5EF4-FFF2-40B4-BE49-F238E27FC236}">
                  <a16:creationId xmlns:a16="http://schemas.microsoft.com/office/drawing/2014/main" id="{C78296D9-3352-4F19-B233-93E7C7E0B41C}"/>
                </a:ext>
              </a:extLst>
            </p:cNvPr>
            <p:cNvPicPr>
              <a:picLocks noChangeAspect="1"/>
            </p:cNvPicPr>
            <p:nvPr/>
          </p:nvPicPr>
          <p:blipFill>
            <a:blip r:embed="rId7"/>
            <a:stretch>
              <a:fillRect/>
            </a:stretch>
          </p:blipFill>
          <p:spPr>
            <a:xfrm>
              <a:off x="1462410" y="5701469"/>
              <a:ext cx="625730" cy="621926"/>
            </a:xfrm>
            <a:prstGeom prst="rect">
              <a:avLst/>
            </a:prstGeom>
          </p:spPr>
        </p:pic>
        <p:pic>
          <p:nvPicPr>
            <p:cNvPr id="22" name="Picture 21">
              <a:extLst>
                <a:ext uri="{FF2B5EF4-FFF2-40B4-BE49-F238E27FC236}">
                  <a16:creationId xmlns:a16="http://schemas.microsoft.com/office/drawing/2014/main" id="{A2B75311-C025-4550-B4F9-2F698BC1EEA6}"/>
                </a:ext>
              </a:extLst>
            </p:cNvPr>
            <p:cNvPicPr>
              <a:picLocks noChangeAspect="1"/>
            </p:cNvPicPr>
            <p:nvPr/>
          </p:nvPicPr>
          <p:blipFill>
            <a:blip r:embed="rId8"/>
            <a:stretch>
              <a:fillRect/>
            </a:stretch>
          </p:blipFill>
          <p:spPr>
            <a:xfrm>
              <a:off x="2162299" y="5750375"/>
              <a:ext cx="545516" cy="545516"/>
            </a:xfrm>
            <a:prstGeom prst="rect">
              <a:avLst/>
            </a:prstGeom>
          </p:spPr>
        </p:pic>
        <p:pic>
          <p:nvPicPr>
            <p:cNvPr id="23" name="Picture 22">
              <a:extLst>
                <a:ext uri="{FF2B5EF4-FFF2-40B4-BE49-F238E27FC236}">
                  <a16:creationId xmlns:a16="http://schemas.microsoft.com/office/drawing/2014/main" id="{8FBB1A20-4C39-4C72-A550-D2D57E28B384}"/>
                </a:ext>
              </a:extLst>
            </p:cNvPr>
            <p:cNvPicPr>
              <a:picLocks noChangeAspect="1"/>
            </p:cNvPicPr>
            <p:nvPr/>
          </p:nvPicPr>
          <p:blipFill>
            <a:blip r:embed="rId9"/>
            <a:stretch>
              <a:fillRect/>
            </a:stretch>
          </p:blipFill>
          <p:spPr>
            <a:xfrm>
              <a:off x="2719424" y="5697664"/>
              <a:ext cx="625731" cy="625731"/>
            </a:xfrm>
            <a:prstGeom prst="rect">
              <a:avLst/>
            </a:prstGeom>
          </p:spPr>
        </p:pic>
        <p:pic>
          <p:nvPicPr>
            <p:cNvPr id="24" name="Picture 23">
              <a:extLst>
                <a:ext uri="{FF2B5EF4-FFF2-40B4-BE49-F238E27FC236}">
                  <a16:creationId xmlns:a16="http://schemas.microsoft.com/office/drawing/2014/main" id="{C3AE8AAF-1417-4645-ACB1-2E3CD5BA924B}"/>
                </a:ext>
              </a:extLst>
            </p:cNvPr>
            <p:cNvPicPr>
              <a:picLocks noChangeAspect="1"/>
            </p:cNvPicPr>
            <p:nvPr/>
          </p:nvPicPr>
          <p:blipFill>
            <a:blip r:embed="rId10"/>
            <a:stretch>
              <a:fillRect/>
            </a:stretch>
          </p:blipFill>
          <p:spPr>
            <a:xfrm>
              <a:off x="3339099" y="5608275"/>
              <a:ext cx="758072" cy="758072"/>
            </a:xfrm>
            <a:prstGeom prst="rect">
              <a:avLst/>
            </a:prstGeom>
          </p:spPr>
        </p:pic>
        <p:pic>
          <p:nvPicPr>
            <p:cNvPr id="25" name="Picture 24">
              <a:extLst>
                <a:ext uri="{FF2B5EF4-FFF2-40B4-BE49-F238E27FC236}">
                  <a16:creationId xmlns:a16="http://schemas.microsoft.com/office/drawing/2014/main" id="{318178C7-AF32-410D-A268-AAA05D971FE9}"/>
                </a:ext>
              </a:extLst>
            </p:cNvPr>
            <p:cNvPicPr>
              <a:picLocks noChangeAspect="1"/>
            </p:cNvPicPr>
            <p:nvPr/>
          </p:nvPicPr>
          <p:blipFill>
            <a:blip r:embed="rId11"/>
            <a:stretch>
              <a:fillRect/>
            </a:stretch>
          </p:blipFill>
          <p:spPr>
            <a:xfrm>
              <a:off x="4053848" y="5702543"/>
              <a:ext cx="569536" cy="569536"/>
            </a:xfrm>
            <a:prstGeom prst="rect">
              <a:avLst/>
            </a:prstGeom>
          </p:spPr>
        </p:pic>
        <p:pic>
          <p:nvPicPr>
            <p:cNvPr id="26" name="Picture 25">
              <a:extLst>
                <a:ext uri="{FF2B5EF4-FFF2-40B4-BE49-F238E27FC236}">
                  <a16:creationId xmlns:a16="http://schemas.microsoft.com/office/drawing/2014/main" id="{00AEFB1A-D72D-4BCA-B7D7-6133A97B48FD}"/>
                </a:ext>
              </a:extLst>
            </p:cNvPr>
            <p:cNvPicPr>
              <a:picLocks noChangeAspect="1"/>
            </p:cNvPicPr>
            <p:nvPr/>
          </p:nvPicPr>
          <p:blipFill>
            <a:blip r:embed="rId12"/>
            <a:stretch>
              <a:fillRect/>
            </a:stretch>
          </p:blipFill>
          <p:spPr>
            <a:xfrm>
              <a:off x="4716846" y="5737299"/>
              <a:ext cx="546460" cy="546460"/>
            </a:xfrm>
            <a:prstGeom prst="rect">
              <a:avLst/>
            </a:prstGeom>
          </p:spPr>
        </p:pic>
        <p:pic>
          <p:nvPicPr>
            <p:cNvPr id="27" name="Picture 26">
              <a:extLst>
                <a:ext uri="{FF2B5EF4-FFF2-40B4-BE49-F238E27FC236}">
                  <a16:creationId xmlns:a16="http://schemas.microsoft.com/office/drawing/2014/main" id="{9F8B4AD1-93DA-45CC-9338-B90DCF79EA17}"/>
                </a:ext>
              </a:extLst>
            </p:cNvPr>
            <p:cNvPicPr>
              <a:picLocks noChangeAspect="1"/>
            </p:cNvPicPr>
            <p:nvPr/>
          </p:nvPicPr>
          <p:blipFill>
            <a:blip r:embed="rId13"/>
            <a:stretch>
              <a:fillRect/>
            </a:stretch>
          </p:blipFill>
          <p:spPr>
            <a:xfrm>
              <a:off x="5356768" y="5712027"/>
              <a:ext cx="583864" cy="583864"/>
            </a:xfrm>
            <a:prstGeom prst="rect">
              <a:avLst/>
            </a:prstGeom>
          </p:spPr>
        </p:pic>
        <p:pic>
          <p:nvPicPr>
            <p:cNvPr id="28" name="Picture 27">
              <a:extLst>
                <a:ext uri="{FF2B5EF4-FFF2-40B4-BE49-F238E27FC236}">
                  <a16:creationId xmlns:a16="http://schemas.microsoft.com/office/drawing/2014/main" id="{99D49867-6640-4175-9CFA-CAB77DBE56C3}"/>
                </a:ext>
              </a:extLst>
            </p:cNvPr>
            <p:cNvPicPr>
              <a:picLocks noChangeAspect="1"/>
            </p:cNvPicPr>
            <p:nvPr/>
          </p:nvPicPr>
          <p:blipFill>
            <a:blip r:embed="rId14"/>
            <a:stretch>
              <a:fillRect/>
            </a:stretch>
          </p:blipFill>
          <p:spPr>
            <a:xfrm>
              <a:off x="5996690" y="5676350"/>
              <a:ext cx="758072" cy="660518"/>
            </a:xfrm>
            <a:prstGeom prst="rect">
              <a:avLst/>
            </a:prstGeom>
          </p:spPr>
        </p:pic>
        <p:pic>
          <p:nvPicPr>
            <p:cNvPr id="29" name="Picture 28">
              <a:extLst>
                <a:ext uri="{FF2B5EF4-FFF2-40B4-BE49-F238E27FC236}">
                  <a16:creationId xmlns:a16="http://schemas.microsoft.com/office/drawing/2014/main" id="{8027AB06-7423-405A-9793-736427EDA105}"/>
                </a:ext>
              </a:extLst>
            </p:cNvPr>
            <p:cNvPicPr>
              <a:picLocks noChangeAspect="1"/>
            </p:cNvPicPr>
            <p:nvPr/>
          </p:nvPicPr>
          <p:blipFill>
            <a:blip r:embed="rId15"/>
            <a:stretch>
              <a:fillRect/>
            </a:stretch>
          </p:blipFill>
          <p:spPr>
            <a:xfrm>
              <a:off x="6636612" y="5531285"/>
              <a:ext cx="962488" cy="962488"/>
            </a:xfrm>
            <a:prstGeom prst="rect">
              <a:avLst/>
            </a:prstGeom>
          </p:spPr>
        </p:pic>
        <p:pic>
          <p:nvPicPr>
            <p:cNvPr id="30" name="Picture 29">
              <a:extLst>
                <a:ext uri="{FF2B5EF4-FFF2-40B4-BE49-F238E27FC236}">
                  <a16:creationId xmlns:a16="http://schemas.microsoft.com/office/drawing/2014/main" id="{9C257B30-C237-4D33-8F16-D90F7681A3D9}"/>
                </a:ext>
              </a:extLst>
            </p:cNvPr>
            <p:cNvPicPr>
              <a:picLocks noChangeAspect="1"/>
            </p:cNvPicPr>
            <p:nvPr/>
          </p:nvPicPr>
          <p:blipFill>
            <a:blip r:embed="rId16"/>
            <a:stretch>
              <a:fillRect/>
            </a:stretch>
          </p:blipFill>
          <p:spPr>
            <a:xfrm>
              <a:off x="7390086" y="5711036"/>
              <a:ext cx="816256" cy="612192"/>
            </a:xfrm>
            <a:prstGeom prst="rect">
              <a:avLst/>
            </a:prstGeom>
          </p:spPr>
        </p:pic>
        <p:pic>
          <p:nvPicPr>
            <p:cNvPr id="31" name="Picture 30">
              <a:extLst>
                <a:ext uri="{FF2B5EF4-FFF2-40B4-BE49-F238E27FC236}">
                  <a16:creationId xmlns:a16="http://schemas.microsoft.com/office/drawing/2014/main" id="{4BBB45C9-0224-4F2F-AF79-724C5B916E73}"/>
                </a:ext>
              </a:extLst>
            </p:cNvPr>
            <p:cNvPicPr>
              <a:picLocks noChangeAspect="1"/>
            </p:cNvPicPr>
            <p:nvPr/>
          </p:nvPicPr>
          <p:blipFill>
            <a:blip r:embed="rId17"/>
            <a:stretch>
              <a:fillRect/>
            </a:stretch>
          </p:blipFill>
          <p:spPr>
            <a:xfrm>
              <a:off x="8162376" y="5524921"/>
              <a:ext cx="964251" cy="962488"/>
            </a:xfrm>
            <a:prstGeom prst="rect">
              <a:avLst/>
            </a:prstGeom>
          </p:spPr>
        </p:pic>
        <p:pic>
          <p:nvPicPr>
            <p:cNvPr id="32" name="Picture 31">
              <a:extLst>
                <a:ext uri="{FF2B5EF4-FFF2-40B4-BE49-F238E27FC236}">
                  <a16:creationId xmlns:a16="http://schemas.microsoft.com/office/drawing/2014/main" id="{5A47BA80-5B01-47DA-900F-DF88A049370F}"/>
                </a:ext>
              </a:extLst>
            </p:cNvPr>
            <p:cNvPicPr>
              <a:picLocks noChangeAspect="1"/>
            </p:cNvPicPr>
            <p:nvPr/>
          </p:nvPicPr>
          <p:blipFill>
            <a:blip r:embed="rId18"/>
            <a:stretch>
              <a:fillRect/>
            </a:stretch>
          </p:blipFill>
          <p:spPr>
            <a:xfrm>
              <a:off x="9165160" y="5712027"/>
              <a:ext cx="582498" cy="582498"/>
            </a:xfrm>
            <a:prstGeom prst="rect">
              <a:avLst/>
            </a:prstGeom>
          </p:spPr>
        </p:pic>
        <p:pic>
          <p:nvPicPr>
            <p:cNvPr id="33" name="Picture 32">
              <a:extLst>
                <a:ext uri="{FF2B5EF4-FFF2-40B4-BE49-F238E27FC236}">
                  <a16:creationId xmlns:a16="http://schemas.microsoft.com/office/drawing/2014/main" id="{822C8068-197E-460D-9131-2E3C0C85B997}"/>
                </a:ext>
              </a:extLst>
            </p:cNvPr>
            <p:cNvPicPr>
              <a:picLocks noChangeAspect="1"/>
            </p:cNvPicPr>
            <p:nvPr/>
          </p:nvPicPr>
          <p:blipFill>
            <a:blip r:embed="rId19"/>
            <a:stretch>
              <a:fillRect/>
            </a:stretch>
          </p:blipFill>
          <p:spPr>
            <a:xfrm>
              <a:off x="9889261" y="5712027"/>
              <a:ext cx="582498" cy="582498"/>
            </a:xfrm>
            <a:prstGeom prst="rect">
              <a:avLst/>
            </a:prstGeom>
          </p:spPr>
        </p:pic>
        <p:pic>
          <p:nvPicPr>
            <p:cNvPr id="34" name="Picture 33">
              <a:extLst>
                <a:ext uri="{FF2B5EF4-FFF2-40B4-BE49-F238E27FC236}">
                  <a16:creationId xmlns:a16="http://schemas.microsoft.com/office/drawing/2014/main" id="{2132967D-42B7-4F56-BCCD-CF2B70FA53F5}"/>
                </a:ext>
              </a:extLst>
            </p:cNvPr>
            <p:cNvPicPr>
              <a:picLocks noChangeAspect="1"/>
            </p:cNvPicPr>
            <p:nvPr/>
          </p:nvPicPr>
          <p:blipFill>
            <a:blip r:embed="rId20"/>
            <a:stretch>
              <a:fillRect/>
            </a:stretch>
          </p:blipFill>
          <p:spPr>
            <a:xfrm>
              <a:off x="10592279" y="5701469"/>
              <a:ext cx="595134" cy="595134"/>
            </a:xfrm>
            <a:prstGeom prst="rect">
              <a:avLst/>
            </a:prstGeom>
          </p:spPr>
        </p:pic>
        <p:pic>
          <p:nvPicPr>
            <p:cNvPr id="35" name="Picture 34">
              <a:extLst>
                <a:ext uri="{FF2B5EF4-FFF2-40B4-BE49-F238E27FC236}">
                  <a16:creationId xmlns:a16="http://schemas.microsoft.com/office/drawing/2014/main" id="{8345781E-F2DA-4127-BB7C-E4654AA4E4DF}"/>
                </a:ext>
              </a:extLst>
            </p:cNvPr>
            <p:cNvPicPr>
              <a:picLocks noChangeAspect="1"/>
            </p:cNvPicPr>
            <p:nvPr/>
          </p:nvPicPr>
          <p:blipFill>
            <a:blip r:embed="rId21"/>
            <a:stretch>
              <a:fillRect/>
            </a:stretch>
          </p:blipFill>
          <p:spPr>
            <a:xfrm>
              <a:off x="11342600" y="5720052"/>
              <a:ext cx="584953" cy="584953"/>
            </a:xfrm>
            <a:prstGeom prst="rect">
              <a:avLst/>
            </a:prstGeom>
          </p:spPr>
        </p:pic>
      </p:grpSp>
    </p:spTree>
    <p:extLst>
      <p:ext uri="{BB962C8B-B14F-4D97-AF65-F5344CB8AC3E}">
        <p14:creationId xmlns:p14="http://schemas.microsoft.com/office/powerpoint/2010/main" val="27214632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3" name="Title 2">
            <a:extLst>
              <a:ext uri="{FF2B5EF4-FFF2-40B4-BE49-F238E27FC236}">
                <a16:creationId xmlns:a16="http://schemas.microsoft.com/office/drawing/2014/main" id="{97697310-5121-DA71-5343-07C8EA8C5E4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       Dark Web Services</a:t>
            </a:r>
          </a:p>
        </p:txBody>
      </p:sp>
      <p:pic>
        <p:nvPicPr>
          <p:cNvPr id="2" name="Picture 1">
            <a:extLst>
              <a:ext uri="{FF2B5EF4-FFF2-40B4-BE49-F238E27FC236}">
                <a16:creationId xmlns:a16="http://schemas.microsoft.com/office/drawing/2014/main" id="{C1AD5F21-8D1E-AC70-3D70-7D37AB5DF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080" y="78722"/>
            <a:ext cx="2608295" cy="1127446"/>
          </a:xfrm>
          <a:prstGeom prst="rect">
            <a:avLst/>
          </a:prstGeom>
        </p:spPr>
      </p:pic>
      <p:sp>
        <p:nvSpPr>
          <p:cNvPr id="7" name="Content Placeholder 6">
            <a:extLst>
              <a:ext uri="{FF2B5EF4-FFF2-40B4-BE49-F238E27FC236}">
                <a16:creationId xmlns:a16="http://schemas.microsoft.com/office/drawing/2014/main" id="{12A1E6BD-07DB-CDE4-4585-C410C87B3BC8}"/>
              </a:ext>
            </a:extLst>
          </p:cNvPr>
          <p:cNvSpPr>
            <a:spLocks noGrp="1"/>
          </p:cNvSpPr>
          <p:nvPr>
            <p:ph sz="half" idx="13"/>
          </p:nvPr>
        </p:nvSpPr>
        <p:spPr>
          <a:xfrm>
            <a:off x="838199" y="1371600"/>
            <a:ext cx="5005809" cy="4805363"/>
          </a:xfrm>
        </p:spPr>
        <p:txBody>
          <a:bodyPr>
            <a:normAutofit/>
          </a:bodyPr>
          <a:lstStyle/>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Pornography</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Pharmaceuticals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Weapons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Blogs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Financial Fraud Sites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Drugs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Fake Documentation Services</a:t>
            </a:r>
          </a:p>
          <a:p>
            <a:pPr marL="285750" indent="-285750">
              <a:buFont typeface="Arial" panose="020B0604020202020204" pitchFamily="34" charset="0"/>
              <a:buChar char="•"/>
            </a:pPr>
            <a:r>
              <a:rPr lang="en-US" sz="2400" dirty="0">
                <a:latin typeface="Arial" panose="020B0604020202020204" pitchFamily="34" charset="0"/>
                <a:cs typeface="Arial" panose="020B0604020202020204" pitchFamily="34" charset="0"/>
              </a:rPr>
              <a:t>Carding Sites</a:t>
            </a:r>
          </a:p>
          <a:p>
            <a:endParaRPr lang="en-US" dirty="0"/>
          </a:p>
        </p:txBody>
      </p:sp>
      <p:pic>
        <p:nvPicPr>
          <p:cNvPr id="9" name="Picture 3" descr="D:\Presentation\Dark-Web-Services-study.png">
            <a:extLst>
              <a:ext uri="{FF2B5EF4-FFF2-40B4-BE49-F238E27FC236}">
                <a16:creationId xmlns:a16="http://schemas.microsoft.com/office/drawing/2014/main" id="{CD0471F0-4C3E-CE5F-EDE2-56804CF44D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7992" y="1371600"/>
            <a:ext cx="4636237" cy="452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03458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EA8EDFAC-10DE-4F33-AEB7-B6B90F304B27}"/>
              </a:ext>
            </a:extLst>
          </p:cNvPr>
          <p:cNvSpPr/>
          <p:nvPr/>
        </p:nvSpPr>
        <p:spPr>
          <a:xfrm>
            <a:off x="0" y="3660526"/>
            <a:ext cx="12192000" cy="31974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pic>
        <p:nvPicPr>
          <p:cNvPr id="45" name="Picture 44">
            <a:extLst>
              <a:ext uri="{FF2B5EF4-FFF2-40B4-BE49-F238E27FC236}">
                <a16:creationId xmlns:a16="http://schemas.microsoft.com/office/drawing/2014/main" id="{43A10479-93BC-4155-8040-003BEC9D3CC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53" t="5987" r="4722" b="16735"/>
          <a:stretch/>
        </p:blipFill>
        <p:spPr>
          <a:xfrm>
            <a:off x="8247404" y="4231168"/>
            <a:ext cx="3815184" cy="2513949"/>
          </a:xfrm>
          <a:prstGeom prst="rect">
            <a:avLst/>
          </a:prstGeom>
          <a:ln w="25400">
            <a:solidFill>
              <a:srgbClr val="C00000"/>
            </a:solidFill>
          </a:ln>
        </p:spPr>
      </p:pic>
      <p:sp>
        <p:nvSpPr>
          <p:cNvPr id="3" name="Title 2">
            <a:extLst>
              <a:ext uri="{FF2B5EF4-FFF2-40B4-BE49-F238E27FC236}">
                <a16:creationId xmlns:a16="http://schemas.microsoft.com/office/drawing/2014/main" id="{93C0025A-4665-5B29-6B44-1DF4D7F807AF}"/>
              </a:ext>
            </a:extLst>
          </p:cNvPr>
          <p:cNvSpPr>
            <a:spLocks noGrp="1"/>
          </p:cNvSpPr>
          <p:nvPr>
            <p:ph type="title"/>
          </p:nvPr>
        </p:nvSpPr>
        <p:spPr/>
        <p:txBody>
          <a:bodyPr/>
          <a:lstStyle/>
          <a:p>
            <a:r>
              <a:rPr lang="en-US" sz="2400" b="1" i="0" u="none" strike="noStrike" dirty="0">
                <a:solidFill>
                  <a:schemeClr val="bg2">
                    <a:lumMod val="10000"/>
                  </a:schemeClr>
                </a:solidFill>
                <a:effectLst/>
                <a:latin typeface="Calibri" panose="020F0502020204030204" pitchFamily="34" charset="0"/>
                <a:cs typeface="Calibri" panose="020F0502020204030204" pitchFamily="34" charset="0"/>
              </a:rPr>
              <a:t>Darknet markets, Ransomware, Sanctions, Child Abuse Material, Scams, Stolen Funds, Terrorist Financing and Domestic Extremism Example of use of virtual assets to evade sanctions</a:t>
            </a:r>
            <a:endParaRPr lang="en-US" sz="2400" b="1" dirty="0">
              <a:solidFill>
                <a:schemeClr val="bg2">
                  <a:lumMod val="10000"/>
                </a:schemeClr>
              </a:solidFill>
              <a:latin typeface="Calibri" panose="020F0502020204030204" pitchFamily="34" charset="0"/>
              <a:cs typeface="Calibri" panose="020F0502020204030204" pitchFamily="34" charset="0"/>
            </a:endParaRPr>
          </a:p>
        </p:txBody>
      </p:sp>
      <p:sp>
        <p:nvSpPr>
          <p:cNvPr id="11" name="Freeform 14">
            <a:extLst>
              <a:ext uri="{FF2B5EF4-FFF2-40B4-BE49-F238E27FC236}">
                <a16:creationId xmlns:a16="http://schemas.microsoft.com/office/drawing/2014/main" id="{7EC64AD7-AC6C-4C45-8D57-853BB303380B}"/>
              </a:ext>
            </a:extLst>
          </p:cNvPr>
          <p:cNvSpPr>
            <a:spLocks/>
          </p:cNvSpPr>
          <p:nvPr/>
        </p:nvSpPr>
        <p:spPr bwMode="auto">
          <a:xfrm>
            <a:off x="1457178" y="2530455"/>
            <a:ext cx="10345270" cy="0"/>
          </a:xfrm>
          <a:custGeom>
            <a:avLst/>
            <a:gdLst>
              <a:gd name="T0" fmla="*/ 0 w 4490"/>
              <a:gd name="T1" fmla="*/ 2147483647 h 91"/>
              <a:gd name="T2" fmla="*/ 0 w 4490"/>
              <a:gd name="T3" fmla="*/ 0 h 91"/>
              <a:gd name="T4" fmla="*/ 2147483647 w 4490"/>
              <a:gd name="T5" fmla="*/ 0 h 91"/>
              <a:gd name="T6" fmla="*/ 2147483647 w 4490"/>
              <a:gd name="T7" fmla="*/ 2147483647 h 91"/>
              <a:gd name="T8" fmla="*/ 0 60000 65536"/>
              <a:gd name="T9" fmla="*/ 0 60000 65536"/>
              <a:gd name="T10" fmla="*/ 0 60000 65536"/>
              <a:gd name="T11" fmla="*/ 0 60000 65536"/>
              <a:gd name="T12" fmla="*/ 0 w 4490"/>
              <a:gd name="T13" fmla="*/ 0 h 91"/>
              <a:gd name="T14" fmla="*/ 4490 w 4490"/>
              <a:gd name="T15" fmla="*/ 91 h 91"/>
            </a:gdLst>
            <a:ahLst/>
            <a:cxnLst>
              <a:cxn ang="T8">
                <a:pos x="T0" y="T1"/>
              </a:cxn>
              <a:cxn ang="T9">
                <a:pos x="T2" y="T3"/>
              </a:cxn>
              <a:cxn ang="T10">
                <a:pos x="T4" y="T5"/>
              </a:cxn>
              <a:cxn ang="T11">
                <a:pos x="T6" y="T7"/>
              </a:cxn>
            </a:cxnLst>
            <a:rect l="T12" t="T13" r="T14" b="T15"/>
            <a:pathLst>
              <a:path w="4490" h="91">
                <a:moveTo>
                  <a:pt x="0" y="91"/>
                </a:moveTo>
                <a:lnTo>
                  <a:pt x="0" y="0"/>
                </a:lnTo>
                <a:lnTo>
                  <a:pt x="4490" y="0"/>
                </a:lnTo>
                <a:lnTo>
                  <a:pt x="4490" y="91"/>
                </a:lnTo>
              </a:path>
            </a:pathLst>
          </a:custGeom>
          <a:noFill/>
          <a:ln w="6350">
            <a:solidFill>
              <a:srgbClr val="969696"/>
            </a:solidFill>
            <a:round/>
            <a:headEnd type="none" w="med" len="med"/>
            <a:tailEnd type="triangle" w="med" len="med"/>
          </a:ln>
        </p:spPr>
        <p:txBody>
          <a:bodyPr wrap="none"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ea typeface="+mn-ea"/>
              <a:cs typeface="+mn-cs"/>
            </a:endParaRPr>
          </a:p>
        </p:txBody>
      </p:sp>
      <p:cxnSp>
        <p:nvCxnSpPr>
          <p:cNvPr id="12" name="Straight Connector 11">
            <a:extLst>
              <a:ext uri="{FF2B5EF4-FFF2-40B4-BE49-F238E27FC236}">
                <a16:creationId xmlns:a16="http://schemas.microsoft.com/office/drawing/2014/main" id="{FDCC9635-E2B5-49FC-ACA8-0130FF44F64D}"/>
              </a:ext>
            </a:extLst>
          </p:cNvPr>
          <p:cNvCxnSpPr/>
          <p:nvPr/>
        </p:nvCxnSpPr>
        <p:spPr>
          <a:xfrm flipH="1" flipV="1">
            <a:off x="11737059" y="2130965"/>
            <a:ext cx="1" cy="365760"/>
          </a:xfrm>
          <a:prstGeom prst="line">
            <a:avLst/>
          </a:prstGeom>
          <a:ln w="38100" cap="rnd">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D87621D-6E1E-4AAF-82BC-763460D696DF}"/>
              </a:ext>
            </a:extLst>
          </p:cNvPr>
          <p:cNvCxnSpPr/>
          <p:nvPr/>
        </p:nvCxnSpPr>
        <p:spPr>
          <a:xfrm flipH="1" flipV="1">
            <a:off x="7151301" y="2151089"/>
            <a:ext cx="3411" cy="365760"/>
          </a:xfrm>
          <a:prstGeom prst="line">
            <a:avLst/>
          </a:prstGeom>
          <a:ln w="38100" cap="rnd">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9FD0032-69B2-4831-B3DD-4033EB498D4F}"/>
              </a:ext>
            </a:extLst>
          </p:cNvPr>
          <p:cNvCxnSpPr/>
          <p:nvPr/>
        </p:nvCxnSpPr>
        <p:spPr>
          <a:xfrm flipH="1">
            <a:off x="5990377" y="2530455"/>
            <a:ext cx="5080" cy="365760"/>
          </a:xfrm>
          <a:prstGeom prst="line">
            <a:avLst/>
          </a:prstGeom>
          <a:ln w="38100" cap="rnd">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C3A52D6-9BAD-4092-B08B-BC453EFC2648}"/>
              </a:ext>
            </a:extLst>
          </p:cNvPr>
          <p:cNvCxnSpPr/>
          <p:nvPr/>
        </p:nvCxnSpPr>
        <p:spPr>
          <a:xfrm flipH="1">
            <a:off x="2520653" y="2133943"/>
            <a:ext cx="6743" cy="365760"/>
          </a:xfrm>
          <a:prstGeom prst="line">
            <a:avLst/>
          </a:prstGeom>
          <a:ln w="38100" cap="rnd">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B6FEFA9-7EAE-40B7-BFCE-A40F39D61FE1}"/>
              </a:ext>
            </a:extLst>
          </p:cNvPr>
          <p:cNvCxnSpPr/>
          <p:nvPr/>
        </p:nvCxnSpPr>
        <p:spPr>
          <a:xfrm>
            <a:off x="4915552" y="2134656"/>
            <a:ext cx="0" cy="365760"/>
          </a:xfrm>
          <a:prstGeom prst="line">
            <a:avLst/>
          </a:prstGeom>
          <a:ln w="38100" cap="rnd">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2D798F7-1143-41B0-9C9D-43609D2200E1}"/>
              </a:ext>
            </a:extLst>
          </p:cNvPr>
          <p:cNvCxnSpPr/>
          <p:nvPr/>
        </p:nvCxnSpPr>
        <p:spPr>
          <a:xfrm flipH="1">
            <a:off x="1458440" y="2533959"/>
            <a:ext cx="1" cy="365760"/>
          </a:xfrm>
          <a:prstGeom prst="line">
            <a:avLst/>
          </a:prstGeom>
          <a:ln w="38100" cap="rnd">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AB571C1-B926-48A7-92F3-71983102642B}"/>
              </a:ext>
            </a:extLst>
          </p:cNvPr>
          <p:cNvCxnSpPr/>
          <p:nvPr/>
        </p:nvCxnSpPr>
        <p:spPr>
          <a:xfrm flipV="1">
            <a:off x="8309311" y="2522438"/>
            <a:ext cx="0" cy="365760"/>
          </a:xfrm>
          <a:prstGeom prst="line">
            <a:avLst/>
          </a:prstGeom>
          <a:ln w="38100" cap="rnd">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9595FAD-3D75-4BD8-A5C4-D9B9289A8330}"/>
              </a:ext>
            </a:extLst>
          </p:cNvPr>
          <p:cNvCxnSpPr/>
          <p:nvPr/>
        </p:nvCxnSpPr>
        <p:spPr>
          <a:xfrm flipH="1">
            <a:off x="3647596" y="2544517"/>
            <a:ext cx="0" cy="365760"/>
          </a:xfrm>
          <a:prstGeom prst="line">
            <a:avLst/>
          </a:prstGeom>
          <a:ln w="38100" cap="rnd">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BD29846-9B53-47D7-8083-069980E9B393}"/>
              </a:ext>
            </a:extLst>
          </p:cNvPr>
          <p:cNvCxnSpPr/>
          <p:nvPr/>
        </p:nvCxnSpPr>
        <p:spPr>
          <a:xfrm>
            <a:off x="9515156" y="2157241"/>
            <a:ext cx="0" cy="365760"/>
          </a:xfrm>
          <a:prstGeom prst="line">
            <a:avLst/>
          </a:prstGeom>
          <a:ln w="38100" cap="rnd">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E91B84FF-336D-4C54-A188-B90FA00D2958}"/>
              </a:ext>
            </a:extLst>
          </p:cNvPr>
          <p:cNvSpPr/>
          <p:nvPr/>
        </p:nvSpPr>
        <p:spPr bwMode="gray">
          <a:xfrm>
            <a:off x="578225" y="2935268"/>
            <a:ext cx="2095705"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Welcome to Video / Dark Scandals</a:t>
            </a:r>
          </a:p>
        </p:txBody>
      </p:sp>
      <p:cxnSp>
        <p:nvCxnSpPr>
          <p:cNvPr id="30" name="Straight Connector 29">
            <a:extLst>
              <a:ext uri="{FF2B5EF4-FFF2-40B4-BE49-F238E27FC236}">
                <a16:creationId xmlns:a16="http://schemas.microsoft.com/office/drawing/2014/main" id="{1D4C613C-BA6B-4CEC-823D-A7F890AFAE8F}"/>
              </a:ext>
            </a:extLst>
          </p:cNvPr>
          <p:cNvCxnSpPr/>
          <p:nvPr/>
        </p:nvCxnSpPr>
        <p:spPr>
          <a:xfrm flipV="1">
            <a:off x="10678574" y="2535628"/>
            <a:ext cx="0" cy="365760"/>
          </a:xfrm>
          <a:prstGeom prst="line">
            <a:avLst/>
          </a:prstGeom>
          <a:ln w="38100" cap="rnd">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76156A99-4D0E-4C06-85C4-ECAC45C1E9DB}"/>
              </a:ext>
            </a:extLst>
          </p:cNvPr>
          <p:cNvSpPr/>
          <p:nvPr/>
        </p:nvSpPr>
        <p:spPr bwMode="gray">
          <a:xfrm>
            <a:off x="1911060" y="1490349"/>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Terrorist Financing</a:t>
            </a:r>
          </a:p>
        </p:txBody>
      </p:sp>
      <p:sp>
        <p:nvSpPr>
          <p:cNvPr id="32" name="Rectangle 31">
            <a:extLst>
              <a:ext uri="{FF2B5EF4-FFF2-40B4-BE49-F238E27FC236}">
                <a16:creationId xmlns:a16="http://schemas.microsoft.com/office/drawing/2014/main" id="{7848423F-B181-4313-B2AE-A38B0257319F}"/>
              </a:ext>
            </a:extLst>
          </p:cNvPr>
          <p:cNvSpPr/>
          <p:nvPr/>
        </p:nvSpPr>
        <p:spPr bwMode="gray">
          <a:xfrm>
            <a:off x="2950275" y="2881480"/>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err="1">
                <a:solidFill>
                  <a:prstClr val="black"/>
                </a:solidFill>
                <a:latin typeface="Open Sans"/>
              </a:rPr>
              <a:t>AlphaBay</a:t>
            </a:r>
            <a:endParaRPr lang="en-US" sz="1600" b="1" i="1" dirty="0">
              <a:solidFill>
                <a:prstClr val="black"/>
              </a:solidFill>
              <a:latin typeface="Open Sans"/>
            </a:endParaRPr>
          </a:p>
        </p:txBody>
      </p:sp>
      <p:sp>
        <p:nvSpPr>
          <p:cNvPr id="33" name="Rectangle 32">
            <a:extLst>
              <a:ext uri="{FF2B5EF4-FFF2-40B4-BE49-F238E27FC236}">
                <a16:creationId xmlns:a16="http://schemas.microsoft.com/office/drawing/2014/main" id="{4DBC4FBB-26B9-4B81-A034-196D6D842DA0}"/>
              </a:ext>
            </a:extLst>
          </p:cNvPr>
          <p:cNvSpPr/>
          <p:nvPr/>
        </p:nvSpPr>
        <p:spPr bwMode="gray">
          <a:xfrm>
            <a:off x="4082155" y="1490349"/>
            <a:ext cx="1530718"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Helix Mixer / Bitcoin Fog</a:t>
            </a:r>
          </a:p>
        </p:txBody>
      </p:sp>
      <p:sp>
        <p:nvSpPr>
          <p:cNvPr id="34" name="Rectangle 33">
            <a:extLst>
              <a:ext uri="{FF2B5EF4-FFF2-40B4-BE49-F238E27FC236}">
                <a16:creationId xmlns:a16="http://schemas.microsoft.com/office/drawing/2014/main" id="{2ADBBF31-1F31-4859-9FEE-68C7E7E9D285}"/>
              </a:ext>
            </a:extLst>
          </p:cNvPr>
          <p:cNvSpPr/>
          <p:nvPr/>
        </p:nvSpPr>
        <p:spPr bwMode="gray">
          <a:xfrm>
            <a:off x="5284154" y="2881480"/>
            <a:ext cx="1533505"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North Korean Hackers</a:t>
            </a:r>
          </a:p>
        </p:txBody>
      </p:sp>
      <p:sp>
        <p:nvSpPr>
          <p:cNvPr id="35" name="Rectangle 34">
            <a:extLst>
              <a:ext uri="{FF2B5EF4-FFF2-40B4-BE49-F238E27FC236}">
                <a16:creationId xmlns:a16="http://schemas.microsoft.com/office/drawing/2014/main" id="{06046DCD-E8A6-4A97-93B3-D806615E4604}"/>
              </a:ext>
            </a:extLst>
          </p:cNvPr>
          <p:cNvSpPr/>
          <p:nvPr/>
        </p:nvSpPr>
        <p:spPr bwMode="gray">
          <a:xfrm>
            <a:off x="7618033" y="2881480"/>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BTC-e</a:t>
            </a:r>
          </a:p>
        </p:txBody>
      </p:sp>
      <p:sp>
        <p:nvSpPr>
          <p:cNvPr id="36" name="Rectangle 35">
            <a:extLst>
              <a:ext uri="{FF2B5EF4-FFF2-40B4-BE49-F238E27FC236}">
                <a16:creationId xmlns:a16="http://schemas.microsoft.com/office/drawing/2014/main" id="{7FEE0FD6-B2D3-4B88-BC7D-B540DEE6CD08}"/>
              </a:ext>
            </a:extLst>
          </p:cNvPr>
          <p:cNvSpPr/>
          <p:nvPr/>
        </p:nvSpPr>
        <p:spPr bwMode="gray">
          <a:xfrm>
            <a:off x="6453184" y="1490349"/>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Hydra Market</a:t>
            </a:r>
          </a:p>
        </p:txBody>
      </p:sp>
      <p:sp>
        <p:nvSpPr>
          <p:cNvPr id="37" name="Rectangle 36">
            <a:extLst>
              <a:ext uri="{FF2B5EF4-FFF2-40B4-BE49-F238E27FC236}">
                <a16:creationId xmlns:a16="http://schemas.microsoft.com/office/drawing/2014/main" id="{84871618-DFC8-4E3A-AA22-E39A6533AF2A}"/>
              </a:ext>
            </a:extLst>
          </p:cNvPr>
          <p:cNvSpPr/>
          <p:nvPr/>
        </p:nvSpPr>
        <p:spPr bwMode="gray">
          <a:xfrm>
            <a:off x="8760355" y="1490349"/>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err="1">
                <a:solidFill>
                  <a:prstClr val="black"/>
                </a:solidFill>
                <a:latin typeface="Open Sans"/>
              </a:rPr>
              <a:t>xDedic</a:t>
            </a:r>
            <a:endParaRPr lang="en-US" sz="1600" b="1" i="1" dirty="0">
              <a:solidFill>
                <a:prstClr val="black"/>
              </a:solidFill>
              <a:latin typeface="Open Sans"/>
            </a:endParaRPr>
          </a:p>
        </p:txBody>
      </p:sp>
      <p:sp>
        <p:nvSpPr>
          <p:cNvPr id="38" name="Rectangle 37">
            <a:extLst>
              <a:ext uri="{FF2B5EF4-FFF2-40B4-BE49-F238E27FC236}">
                <a16:creationId xmlns:a16="http://schemas.microsoft.com/office/drawing/2014/main" id="{0B091081-9174-4E7F-893D-A10D767B36B2}"/>
              </a:ext>
            </a:extLst>
          </p:cNvPr>
          <p:cNvSpPr/>
          <p:nvPr/>
        </p:nvSpPr>
        <p:spPr bwMode="gray">
          <a:xfrm>
            <a:off x="9981253" y="2986972"/>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a:solidFill>
                  <a:prstClr val="black"/>
                </a:solidFill>
                <a:latin typeface="Open Sans"/>
              </a:rPr>
              <a:t>SSNDOB Marketplace</a:t>
            </a:r>
          </a:p>
        </p:txBody>
      </p:sp>
      <p:sp>
        <p:nvSpPr>
          <p:cNvPr id="39" name="Rectangle 38">
            <a:extLst>
              <a:ext uri="{FF2B5EF4-FFF2-40B4-BE49-F238E27FC236}">
                <a16:creationId xmlns:a16="http://schemas.microsoft.com/office/drawing/2014/main" id="{65AB5D51-E18D-4BBA-AC41-3297A9C32434}"/>
              </a:ext>
            </a:extLst>
          </p:cNvPr>
          <p:cNvSpPr/>
          <p:nvPr/>
        </p:nvSpPr>
        <p:spPr bwMode="gray">
          <a:xfrm>
            <a:off x="10931449" y="1490349"/>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1600" b="1" i="1" dirty="0" err="1">
                <a:solidFill>
                  <a:prstClr val="black"/>
                </a:solidFill>
                <a:latin typeface="Open Sans"/>
              </a:rPr>
              <a:t>Bitfinex</a:t>
            </a:r>
            <a:endParaRPr lang="en-US" sz="1600" b="1" i="1" dirty="0">
              <a:solidFill>
                <a:prstClr val="black"/>
              </a:solidFill>
              <a:latin typeface="Open Sans"/>
            </a:endParaRPr>
          </a:p>
        </p:txBody>
      </p:sp>
      <p:sp>
        <p:nvSpPr>
          <p:cNvPr id="44" name="Rectangle 43">
            <a:extLst>
              <a:ext uri="{FF2B5EF4-FFF2-40B4-BE49-F238E27FC236}">
                <a16:creationId xmlns:a16="http://schemas.microsoft.com/office/drawing/2014/main" id="{92CBA969-C220-4ABC-82F8-33AD63D1914F}"/>
              </a:ext>
            </a:extLst>
          </p:cNvPr>
          <p:cNvSpPr/>
          <p:nvPr/>
        </p:nvSpPr>
        <p:spPr bwMode="gray">
          <a:xfrm>
            <a:off x="213482" y="1631031"/>
            <a:ext cx="1394641" cy="587969"/>
          </a:xfrm>
          <a:prstGeom prst="rect">
            <a:avLst/>
          </a:prstGeom>
          <a:noFill/>
          <a:ln w="19050" algn="ctr">
            <a:noFill/>
            <a:miter lim="800000"/>
            <a:headEnd/>
            <a:tailEnd/>
          </a:ln>
        </p:spPr>
        <p:txBody>
          <a:bodyPr wrap="square" lIns="88900" tIns="88900" rIns="88900" bIns="88900" rtlCol="0" anchor="ctr"/>
          <a:lstStyle/>
          <a:p>
            <a:pPr algn="ctr">
              <a:lnSpc>
                <a:spcPct val="106000"/>
              </a:lnSpc>
              <a:defRPr/>
            </a:pPr>
            <a:r>
              <a:rPr lang="en-US" sz="2400" b="1" i="1" dirty="0">
                <a:solidFill>
                  <a:prstClr val="black"/>
                </a:solidFill>
                <a:latin typeface="Open Sans"/>
              </a:rPr>
              <a:t>Notable</a:t>
            </a:r>
          </a:p>
          <a:p>
            <a:pPr algn="ctr">
              <a:lnSpc>
                <a:spcPct val="106000"/>
              </a:lnSpc>
              <a:defRPr/>
            </a:pPr>
            <a:r>
              <a:rPr lang="en-US" sz="2400" b="1" i="1" dirty="0">
                <a:solidFill>
                  <a:prstClr val="black"/>
                </a:solidFill>
                <a:latin typeface="Open Sans"/>
              </a:rPr>
              <a:t>Cases:</a:t>
            </a:r>
          </a:p>
        </p:txBody>
      </p:sp>
      <p:pic>
        <p:nvPicPr>
          <p:cNvPr id="46" name="Picture 45">
            <a:extLst>
              <a:ext uri="{FF2B5EF4-FFF2-40B4-BE49-F238E27FC236}">
                <a16:creationId xmlns:a16="http://schemas.microsoft.com/office/drawing/2014/main" id="{38A4432F-4DB4-43D7-838E-A6332110C700}"/>
              </a:ext>
            </a:extLst>
          </p:cNvPr>
          <p:cNvPicPr>
            <a:picLocks noChangeAspect="1"/>
          </p:cNvPicPr>
          <p:nvPr/>
        </p:nvPicPr>
        <p:blipFill>
          <a:blip r:embed="rId4"/>
          <a:stretch>
            <a:fillRect/>
          </a:stretch>
        </p:blipFill>
        <p:spPr>
          <a:xfrm>
            <a:off x="102241" y="4224057"/>
            <a:ext cx="3356652" cy="2513949"/>
          </a:xfrm>
          <a:prstGeom prst="rect">
            <a:avLst/>
          </a:prstGeom>
          <a:ln w="25400">
            <a:solidFill>
              <a:srgbClr val="C00000"/>
            </a:solidFill>
          </a:ln>
        </p:spPr>
      </p:pic>
      <p:pic>
        <p:nvPicPr>
          <p:cNvPr id="47" name="Picture 2" descr="Hydra Server Seizure | DarkOwl">
            <a:extLst>
              <a:ext uri="{FF2B5EF4-FFF2-40B4-BE49-F238E27FC236}">
                <a16:creationId xmlns:a16="http://schemas.microsoft.com/office/drawing/2014/main" id="{F8D19B1C-B375-49AF-841A-2C93FED08D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8665" y="3847192"/>
            <a:ext cx="3014009" cy="1843554"/>
          </a:xfrm>
          <a:prstGeom prst="rect">
            <a:avLst/>
          </a:prstGeom>
          <a:noFill/>
          <a:ln w="28575">
            <a:solidFill>
              <a:schemeClr val="bg2"/>
            </a:solidFill>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8" name="Picture 47" descr="Feds Seized the SSNDOB Marketplace | Darknetlive">
            <a:extLst>
              <a:ext uri="{FF2B5EF4-FFF2-40B4-BE49-F238E27FC236}">
                <a16:creationId xmlns:a16="http://schemas.microsoft.com/office/drawing/2014/main" id="{33AFC33E-54CC-4CBD-997D-90B52DAA909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61634" y="3860639"/>
            <a:ext cx="3014009" cy="1843554"/>
          </a:xfrm>
          <a:prstGeom prst="rect">
            <a:avLst/>
          </a:prstGeom>
          <a:noFill/>
          <a:ln w="28575">
            <a:solidFill>
              <a:schemeClr val="bg2"/>
            </a:solidFill>
          </a:ln>
          <a:extLst>
            <a:ext uri="{909E8E84-426E-40DD-AFC4-6F175D3DCCD1}">
              <a14:hiddenFill xmlns:a14="http://schemas.microsoft.com/office/drawing/2010/main">
                <a:solidFill>
                  <a:srgbClr val="FFFFFF"/>
                </a:solidFill>
              </a14:hiddenFill>
            </a:ext>
          </a:extLst>
        </p:spPr>
      </p:pic>
      <p:pic>
        <p:nvPicPr>
          <p:cNvPr id="49" name="Picture 10" descr="xDedic - Wikipedia">
            <a:extLst>
              <a:ext uri="{FF2B5EF4-FFF2-40B4-BE49-F238E27FC236}">
                <a16:creationId xmlns:a16="http://schemas.microsoft.com/office/drawing/2014/main" id="{9504AD05-E061-404F-A0DC-DAD44A905FE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78384" y="4936786"/>
            <a:ext cx="2447783" cy="1843554"/>
          </a:xfrm>
          <a:prstGeom prst="rect">
            <a:avLst/>
          </a:prstGeom>
          <a:noFill/>
          <a:ln w="28575">
            <a:solidFill>
              <a:schemeClr val="bg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970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Rectangle 527">
            <a:extLst>
              <a:ext uri="{FF2B5EF4-FFF2-40B4-BE49-F238E27FC236}">
                <a16:creationId xmlns:a16="http://schemas.microsoft.com/office/drawing/2014/main" id="{B1346C3C-76C5-4715-9502-F71F5EB0C53D}"/>
              </a:ext>
            </a:extLst>
          </p:cNvPr>
          <p:cNvSpPr/>
          <p:nvPr/>
        </p:nvSpPr>
        <p:spPr>
          <a:xfrm>
            <a:off x="836279" y="2153502"/>
            <a:ext cx="3842837" cy="40766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20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524" name="Rectangle 523">
            <a:extLst>
              <a:ext uri="{FF2B5EF4-FFF2-40B4-BE49-F238E27FC236}">
                <a16:creationId xmlns:a16="http://schemas.microsoft.com/office/drawing/2014/main" id="{7DB8603C-0A00-4147-8D51-E805E0EE15A6}"/>
              </a:ext>
            </a:extLst>
          </p:cNvPr>
          <p:cNvSpPr/>
          <p:nvPr/>
        </p:nvSpPr>
        <p:spPr>
          <a:xfrm>
            <a:off x="696770" y="2012571"/>
            <a:ext cx="4116663" cy="4332844"/>
          </a:xfrm>
          <a:prstGeom prst="rect">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Open Sans"/>
              <a:ea typeface="+mn-ea"/>
              <a:cs typeface="+mn-cs"/>
            </a:endParaRPr>
          </a:p>
        </p:txBody>
      </p:sp>
      <p:sp>
        <p:nvSpPr>
          <p:cNvPr id="3" name="Title 2">
            <a:extLst>
              <a:ext uri="{FF2B5EF4-FFF2-40B4-BE49-F238E27FC236}">
                <a16:creationId xmlns:a16="http://schemas.microsoft.com/office/drawing/2014/main" id="{530511D5-5CA2-898A-6D14-837DBC9B21F5}"/>
              </a:ext>
            </a:extLst>
          </p:cNvPr>
          <p:cNvSpPr>
            <a:spLocks noGrp="1"/>
          </p:cNvSpPr>
          <p:nvPr>
            <p:ph type="title"/>
          </p:nvPr>
        </p:nvSpPr>
        <p:spPr/>
        <p:txBody>
          <a:bodyPr/>
          <a:lstStyle/>
          <a:p>
            <a:r>
              <a:rPr lang="en-US" b="1" i="0" u="none" strike="noStrike" dirty="0">
                <a:solidFill>
                  <a:schemeClr val="bg2">
                    <a:lumMod val="10000"/>
                  </a:schemeClr>
                </a:solidFill>
                <a:effectLst/>
                <a:latin typeface="Calibri" panose="020F0502020204030204" pitchFamily="34" charset="0"/>
                <a:cs typeface="Calibri" panose="020F0502020204030204" pitchFamily="34" charset="0"/>
              </a:rPr>
              <a:t>       Legal Challenges</a:t>
            </a:r>
            <a:endParaRPr lang="en-US" b="1" dirty="0">
              <a:solidFill>
                <a:schemeClr val="bg2">
                  <a:lumMod val="10000"/>
                </a:schemeClr>
              </a:solidFill>
              <a:latin typeface="Calibri" panose="020F0502020204030204" pitchFamily="34" charset="0"/>
              <a:cs typeface="Calibri" panose="020F0502020204030204" pitchFamily="34" charset="0"/>
            </a:endParaRPr>
          </a:p>
        </p:txBody>
      </p:sp>
      <p:grpSp>
        <p:nvGrpSpPr>
          <p:cNvPr id="205" name="Group 204">
            <a:extLst>
              <a:ext uri="{FF2B5EF4-FFF2-40B4-BE49-F238E27FC236}">
                <a16:creationId xmlns:a16="http://schemas.microsoft.com/office/drawing/2014/main" id="{02EE0D0D-615E-430F-8104-45A87539CD76}"/>
              </a:ext>
            </a:extLst>
          </p:cNvPr>
          <p:cNvGrpSpPr/>
          <p:nvPr/>
        </p:nvGrpSpPr>
        <p:grpSpPr>
          <a:xfrm>
            <a:off x="4613305" y="1631012"/>
            <a:ext cx="7568682" cy="4538038"/>
            <a:chOff x="4052473" y="1387172"/>
            <a:chExt cx="7568682" cy="4538038"/>
          </a:xfrm>
        </p:grpSpPr>
        <p:graphicFrame>
          <p:nvGraphicFramePr>
            <p:cNvPr id="307" name="Chart 306">
              <a:extLst>
                <a:ext uri="{FF2B5EF4-FFF2-40B4-BE49-F238E27FC236}">
                  <a16:creationId xmlns:a16="http://schemas.microsoft.com/office/drawing/2014/main" id="{B2299B73-C06A-4AB0-854C-30A9A9B1554E}"/>
                </a:ext>
              </a:extLst>
            </p:cNvPr>
            <p:cNvGraphicFramePr>
              <a:graphicFrameLocks/>
            </p:cNvGraphicFramePr>
            <p:nvPr/>
          </p:nvGraphicFramePr>
          <p:xfrm>
            <a:off x="4817125" y="1387172"/>
            <a:ext cx="6097863" cy="4065242"/>
          </p:xfrm>
          <a:graphic>
            <a:graphicData uri="http://schemas.openxmlformats.org/drawingml/2006/chart">
              <c:chart xmlns:c="http://schemas.openxmlformats.org/drawingml/2006/chart" xmlns:r="http://schemas.openxmlformats.org/officeDocument/2006/relationships" r:id="rId3"/>
            </a:graphicData>
          </a:graphic>
        </p:graphicFrame>
        <p:sp>
          <p:nvSpPr>
            <p:cNvPr id="308" name="Oval 307">
              <a:extLst>
                <a:ext uri="{FF2B5EF4-FFF2-40B4-BE49-F238E27FC236}">
                  <a16:creationId xmlns:a16="http://schemas.microsoft.com/office/drawing/2014/main" id="{8271CBCE-BA86-4B80-B0FC-DCC0CE500657}"/>
                </a:ext>
              </a:extLst>
            </p:cNvPr>
            <p:cNvSpPr/>
            <p:nvPr/>
          </p:nvSpPr>
          <p:spPr>
            <a:xfrm>
              <a:off x="6206433" y="1770535"/>
              <a:ext cx="3319248" cy="331924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grpSp>
          <p:nvGrpSpPr>
            <p:cNvPr id="309" name="Group 308">
              <a:extLst>
                <a:ext uri="{FF2B5EF4-FFF2-40B4-BE49-F238E27FC236}">
                  <a16:creationId xmlns:a16="http://schemas.microsoft.com/office/drawing/2014/main" id="{034C3944-EADD-4A1E-A7F4-A9F20BD30692}"/>
                </a:ext>
              </a:extLst>
            </p:cNvPr>
            <p:cNvGrpSpPr/>
            <p:nvPr/>
          </p:nvGrpSpPr>
          <p:grpSpPr>
            <a:xfrm>
              <a:off x="8563892" y="1659524"/>
              <a:ext cx="763400" cy="765726"/>
              <a:chOff x="5921415" y="-508726"/>
              <a:chExt cx="520701" cy="522288"/>
            </a:xfrm>
          </p:grpSpPr>
          <p:sp>
            <p:nvSpPr>
              <p:cNvPr id="405" name="Oval 404">
                <a:extLst>
                  <a:ext uri="{FF2B5EF4-FFF2-40B4-BE49-F238E27FC236}">
                    <a16:creationId xmlns:a16="http://schemas.microsoft.com/office/drawing/2014/main" id="{A4D07602-9679-401C-B2BA-23CCD80DC94D}"/>
                  </a:ext>
                </a:extLst>
              </p:cNvPr>
              <p:cNvSpPr/>
              <p:nvPr/>
            </p:nvSpPr>
            <p:spPr>
              <a:xfrm>
                <a:off x="5928504" y="-500050"/>
                <a:ext cx="513612" cy="51361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406" name="Freeform 37">
                <a:extLst>
                  <a:ext uri="{FF2B5EF4-FFF2-40B4-BE49-F238E27FC236}">
                    <a16:creationId xmlns:a16="http://schemas.microsoft.com/office/drawing/2014/main" id="{1224D4C9-9C65-4284-A7D3-DFD43D60E227}"/>
                  </a:ext>
                </a:extLst>
              </p:cNvPr>
              <p:cNvSpPr>
                <a:spLocks noEditPoints="1"/>
              </p:cNvSpPr>
              <p:nvPr/>
            </p:nvSpPr>
            <p:spPr bwMode="auto">
              <a:xfrm>
                <a:off x="5921415" y="-508726"/>
                <a:ext cx="520700" cy="522288"/>
              </a:xfrm>
              <a:custGeom>
                <a:avLst/>
                <a:gdLst>
                  <a:gd name="T0" fmla="*/ 312 w 657"/>
                  <a:gd name="T1" fmla="*/ 657 h 657"/>
                  <a:gd name="T2" fmla="*/ 262 w 657"/>
                  <a:gd name="T3" fmla="*/ 650 h 657"/>
                  <a:gd name="T4" fmla="*/ 200 w 657"/>
                  <a:gd name="T5" fmla="*/ 632 h 657"/>
                  <a:gd name="T6" fmla="*/ 120 w 657"/>
                  <a:gd name="T7" fmla="*/ 582 h 657"/>
                  <a:gd name="T8" fmla="*/ 57 w 657"/>
                  <a:gd name="T9" fmla="*/ 512 h 657"/>
                  <a:gd name="T10" fmla="*/ 15 w 657"/>
                  <a:gd name="T11" fmla="*/ 426 h 657"/>
                  <a:gd name="T12" fmla="*/ 4 w 657"/>
                  <a:gd name="T13" fmla="*/ 379 h 657"/>
                  <a:gd name="T14" fmla="*/ 0 w 657"/>
                  <a:gd name="T15" fmla="*/ 329 h 657"/>
                  <a:gd name="T16" fmla="*/ 1 w 657"/>
                  <a:gd name="T17" fmla="*/ 296 h 657"/>
                  <a:gd name="T18" fmla="*/ 11 w 657"/>
                  <a:gd name="T19" fmla="*/ 246 h 657"/>
                  <a:gd name="T20" fmla="*/ 39 w 657"/>
                  <a:gd name="T21" fmla="*/ 172 h 657"/>
                  <a:gd name="T22" fmla="*/ 97 w 657"/>
                  <a:gd name="T23" fmla="*/ 97 h 657"/>
                  <a:gd name="T24" fmla="*/ 172 w 657"/>
                  <a:gd name="T25" fmla="*/ 39 h 657"/>
                  <a:gd name="T26" fmla="*/ 247 w 657"/>
                  <a:gd name="T27" fmla="*/ 10 h 657"/>
                  <a:gd name="T28" fmla="*/ 296 w 657"/>
                  <a:gd name="T29" fmla="*/ 2 h 657"/>
                  <a:gd name="T30" fmla="*/ 329 w 657"/>
                  <a:gd name="T31" fmla="*/ 0 h 657"/>
                  <a:gd name="T32" fmla="*/ 379 w 657"/>
                  <a:gd name="T33" fmla="*/ 4 h 657"/>
                  <a:gd name="T34" fmla="*/ 426 w 657"/>
                  <a:gd name="T35" fmla="*/ 15 h 657"/>
                  <a:gd name="T36" fmla="*/ 512 w 657"/>
                  <a:gd name="T37" fmla="*/ 57 h 657"/>
                  <a:gd name="T38" fmla="*/ 582 w 657"/>
                  <a:gd name="T39" fmla="*/ 120 h 657"/>
                  <a:gd name="T40" fmla="*/ 631 w 657"/>
                  <a:gd name="T41" fmla="*/ 200 h 657"/>
                  <a:gd name="T42" fmla="*/ 650 w 657"/>
                  <a:gd name="T43" fmla="*/ 262 h 657"/>
                  <a:gd name="T44" fmla="*/ 657 w 657"/>
                  <a:gd name="T45" fmla="*/ 312 h 657"/>
                  <a:gd name="T46" fmla="*/ 657 w 657"/>
                  <a:gd name="T47" fmla="*/ 346 h 657"/>
                  <a:gd name="T48" fmla="*/ 650 w 657"/>
                  <a:gd name="T49" fmla="*/ 395 h 657"/>
                  <a:gd name="T50" fmla="*/ 631 w 657"/>
                  <a:gd name="T51" fmla="*/ 457 h 657"/>
                  <a:gd name="T52" fmla="*/ 582 w 657"/>
                  <a:gd name="T53" fmla="*/ 538 h 657"/>
                  <a:gd name="T54" fmla="*/ 512 w 657"/>
                  <a:gd name="T55" fmla="*/ 601 h 657"/>
                  <a:gd name="T56" fmla="*/ 426 w 657"/>
                  <a:gd name="T57" fmla="*/ 642 h 657"/>
                  <a:gd name="T58" fmla="*/ 379 w 657"/>
                  <a:gd name="T59" fmla="*/ 653 h 657"/>
                  <a:gd name="T60" fmla="*/ 329 w 657"/>
                  <a:gd name="T61" fmla="*/ 657 h 657"/>
                  <a:gd name="T62" fmla="*/ 329 w 657"/>
                  <a:gd name="T63" fmla="*/ 38 h 657"/>
                  <a:gd name="T64" fmla="*/ 242 w 657"/>
                  <a:gd name="T65" fmla="*/ 51 h 657"/>
                  <a:gd name="T66" fmla="*/ 165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5 w 657"/>
                  <a:gd name="T81" fmla="*/ 570 h 657"/>
                  <a:gd name="T82" fmla="*/ 242 w 657"/>
                  <a:gd name="T83" fmla="*/ 607 h 657"/>
                  <a:gd name="T84" fmla="*/ 329 w 657"/>
                  <a:gd name="T85" fmla="*/ 620 h 657"/>
                  <a:gd name="T86" fmla="*/ 387 w 657"/>
                  <a:gd name="T87" fmla="*/ 614 h 657"/>
                  <a:gd name="T88" fmla="*/ 468 w 657"/>
                  <a:gd name="T89" fmla="*/ 585 h 657"/>
                  <a:gd name="T90" fmla="*/ 535 w 657"/>
                  <a:gd name="T91" fmla="*/ 535 h 657"/>
                  <a:gd name="T92" fmla="*/ 584 w 657"/>
                  <a:gd name="T93" fmla="*/ 468 h 657"/>
                  <a:gd name="T94" fmla="*/ 614 w 657"/>
                  <a:gd name="T95" fmla="*/ 387 h 657"/>
                  <a:gd name="T96" fmla="*/ 619 w 657"/>
                  <a:gd name="T97" fmla="*/ 329 h 657"/>
                  <a:gd name="T98" fmla="*/ 607 w 657"/>
                  <a:gd name="T99" fmla="*/ 242 h 657"/>
                  <a:gd name="T100" fmla="*/ 570 w 657"/>
                  <a:gd name="T101" fmla="*/ 166 h 657"/>
                  <a:gd name="T102" fmla="*/ 513 w 657"/>
                  <a:gd name="T103" fmla="*/ 104 h 657"/>
                  <a:gd name="T104" fmla="*/ 442 w 657"/>
                  <a:gd name="T105" fmla="*/ 61 h 657"/>
                  <a:gd name="T106" fmla="*/ 359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9" y="657"/>
                    </a:moveTo>
                    <a:lnTo>
                      <a:pt x="329" y="657"/>
                    </a:lnTo>
                    <a:lnTo>
                      <a:pt x="312" y="657"/>
                    </a:lnTo>
                    <a:lnTo>
                      <a:pt x="296" y="656"/>
                    </a:lnTo>
                    <a:lnTo>
                      <a:pt x="278" y="653"/>
                    </a:lnTo>
                    <a:lnTo>
                      <a:pt x="262" y="650"/>
                    </a:lnTo>
                    <a:lnTo>
                      <a:pt x="247" y="648"/>
                    </a:lnTo>
                    <a:lnTo>
                      <a:pt x="231" y="642"/>
                    </a:lnTo>
                    <a:lnTo>
                      <a:pt x="200" y="632"/>
                    </a:lnTo>
                    <a:lnTo>
                      <a:pt x="172" y="618"/>
                    </a:lnTo>
                    <a:lnTo>
                      <a:pt x="145" y="601"/>
                    </a:lnTo>
                    <a:lnTo>
                      <a:pt x="120" y="582"/>
                    </a:lnTo>
                    <a:lnTo>
                      <a:pt x="97" y="562"/>
                    </a:lnTo>
                    <a:lnTo>
                      <a:pt x="75" y="538"/>
                    </a:lnTo>
                    <a:lnTo>
                      <a:pt x="57" y="512"/>
                    </a:lnTo>
                    <a:lnTo>
                      <a:pt x="39" y="485"/>
                    </a:lnTo>
                    <a:lnTo>
                      <a:pt x="26" y="457"/>
                    </a:lnTo>
                    <a:lnTo>
                      <a:pt x="15" y="426"/>
                    </a:lnTo>
                    <a:lnTo>
                      <a:pt x="11" y="411"/>
                    </a:lnTo>
                    <a:lnTo>
                      <a:pt x="7" y="395"/>
                    </a:lnTo>
                    <a:lnTo>
                      <a:pt x="4" y="379"/>
                    </a:lnTo>
                    <a:lnTo>
                      <a:pt x="1" y="362"/>
                    </a:lnTo>
                    <a:lnTo>
                      <a:pt x="0" y="346"/>
                    </a:lnTo>
                    <a:lnTo>
                      <a:pt x="0" y="329"/>
                    </a:lnTo>
                    <a:lnTo>
                      <a:pt x="0" y="329"/>
                    </a:lnTo>
                    <a:lnTo>
                      <a:pt x="0" y="312"/>
                    </a:lnTo>
                    <a:lnTo>
                      <a:pt x="1" y="296"/>
                    </a:lnTo>
                    <a:lnTo>
                      <a:pt x="4" y="278"/>
                    </a:lnTo>
                    <a:lnTo>
                      <a:pt x="7" y="262"/>
                    </a:lnTo>
                    <a:lnTo>
                      <a:pt x="11" y="246"/>
                    </a:lnTo>
                    <a:lnTo>
                      <a:pt x="15" y="231"/>
                    </a:lnTo>
                    <a:lnTo>
                      <a:pt x="26" y="200"/>
                    </a:lnTo>
                    <a:lnTo>
                      <a:pt x="39" y="172"/>
                    </a:lnTo>
                    <a:lnTo>
                      <a:pt x="57" y="145"/>
                    </a:lnTo>
                    <a:lnTo>
                      <a:pt x="75" y="120"/>
                    </a:lnTo>
                    <a:lnTo>
                      <a:pt x="97" y="97"/>
                    </a:lnTo>
                    <a:lnTo>
                      <a:pt x="120" y="76"/>
                    </a:lnTo>
                    <a:lnTo>
                      <a:pt x="145" y="57"/>
                    </a:lnTo>
                    <a:lnTo>
                      <a:pt x="172" y="39"/>
                    </a:lnTo>
                    <a:lnTo>
                      <a:pt x="200" y="26"/>
                    </a:lnTo>
                    <a:lnTo>
                      <a:pt x="231" y="15"/>
                    </a:lnTo>
                    <a:lnTo>
                      <a:pt x="247" y="10"/>
                    </a:lnTo>
                    <a:lnTo>
                      <a:pt x="262" y="7"/>
                    </a:lnTo>
                    <a:lnTo>
                      <a:pt x="278" y="4"/>
                    </a:lnTo>
                    <a:lnTo>
                      <a:pt x="296" y="2"/>
                    </a:lnTo>
                    <a:lnTo>
                      <a:pt x="312" y="0"/>
                    </a:lnTo>
                    <a:lnTo>
                      <a:pt x="329" y="0"/>
                    </a:lnTo>
                    <a:lnTo>
                      <a:pt x="329" y="0"/>
                    </a:lnTo>
                    <a:lnTo>
                      <a:pt x="345" y="0"/>
                    </a:lnTo>
                    <a:lnTo>
                      <a:pt x="363" y="2"/>
                    </a:lnTo>
                    <a:lnTo>
                      <a:pt x="379" y="4"/>
                    </a:lnTo>
                    <a:lnTo>
                      <a:pt x="395" y="7"/>
                    </a:lnTo>
                    <a:lnTo>
                      <a:pt x="411" y="10"/>
                    </a:lnTo>
                    <a:lnTo>
                      <a:pt x="426" y="15"/>
                    </a:lnTo>
                    <a:lnTo>
                      <a:pt x="457" y="26"/>
                    </a:lnTo>
                    <a:lnTo>
                      <a:pt x="485" y="39"/>
                    </a:lnTo>
                    <a:lnTo>
                      <a:pt x="512" y="57"/>
                    </a:lnTo>
                    <a:lnTo>
                      <a:pt x="537" y="76"/>
                    </a:lnTo>
                    <a:lnTo>
                      <a:pt x="562" y="97"/>
                    </a:lnTo>
                    <a:lnTo>
                      <a:pt x="582" y="120"/>
                    </a:lnTo>
                    <a:lnTo>
                      <a:pt x="602" y="145"/>
                    </a:lnTo>
                    <a:lnTo>
                      <a:pt x="618" y="172"/>
                    </a:lnTo>
                    <a:lnTo>
                      <a:pt x="631" y="200"/>
                    </a:lnTo>
                    <a:lnTo>
                      <a:pt x="642" y="231"/>
                    </a:lnTo>
                    <a:lnTo>
                      <a:pt x="648" y="246"/>
                    </a:lnTo>
                    <a:lnTo>
                      <a:pt x="650" y="262"/>
                    </a:lnTo>
                    <a:lnTo>
                      <a:pt x="654" y="278"/>
                    </a:lnTo>
                    <a:lnTo>
                      <a:pt x="656" y="296"/>
                    </a:lnTo>
                    <a:lnTo>
                      <a:pt x="657" y="312"/>
                    </a:lnTo>
                    <a:lnTo>
                      <a:pt x="657" y="329"/>
                    </a:lnTo>
                    <a:lnTo>
                      <a:pt x="657" y="329"/>
                    </a:lnTo>
                    <a:lnTo>
                      <a:pt x="657" y="346"/>
                    </a:lnTo>
                    <a:lnTo>
                      <a:pt x="656" y="362"/>
                    </a:lnTo>
                    <a:lnTo>
                      <a:pt x="654" y="379"/>
                    </a:lnTo>
                    <a:lnTo>
                      <a:pt x="650" y="395"/>
                    </a:lnTo>
                    <a:lnTo>
                      <a:pt x="648" y="411"/>
                    </a:lnTo>
                    <a:lnTo>
                      <a:pt x="642" y="426"/>
                    </a:lnTo>
                    <a:lnTo>
                      <a:pt x="631" y="457"/>
                    </a:lnTo>
                    <a:lnTo>
                      <a:pt x="618" y="485"/>
                    </a:lnTo>
                    <a:lnTo>
                      <a:pt x="602" y="512"/>
                    </a:lnTo>
                    <a:lnTo>
                      <a:pt x="582" y="538"/>
                    </a:lnTo>
                    <a:lnTo>
                      <a:pt x="562" y="562"/>
                    </a:lnTo>
                    <a:lnTo>
                      <a:pt x="537" y="582"/>
                    </a:lnTo>
                    <a:lnTo>
                      <a:pt x="512" y="601"/>
                    </a:lnTo>
                    <a:lnTo>
                      <a:pt x="485" y="618"/>
                    </a:lnTo>
                    <a:lnTo>
                      <a:pt x="457" y="632"/>
                    </a:lnTo>
                    <a:lnTo>
                      <a:pt x="426" y="642"/>
                    </a:lnTo>
                    <a:lnTo>
                      <a:pt x="411" y="648"/>
                    </a:lnTo>
                    <a:lnTo>
                      <a:pt x="395" y="650"/>
                    </a:lnTo>
                    <a:lnTo>
                      <a:pt x="379" y="653"/>
                    </a:lnTo>
                    <a:lnTo>
                      <a:pt x="363" y="656"/>
                    </a:lnTo>
                    <a:lnTo>
                      <a:pt x="345" y="657"/>
                    </a:lnTo>
                    <a:lnTo>
                      <a:pt x="329" y="657"/>
                    </a:lnTo>
                    <a:lnTo>
                      <a:pt x="329" y="657"/>
                    </a:lnTo>
                    <a:close/>
                    <a:moveTo>
                      <a:pt x="329" y="38"/>
                    </a:moveTo>
                    <a:lnTo>
                      <a:pt x="329" y="38"/>
                    </a:lnTo>
                    <a:lnTo>
                      <a:pt x="298" y="39"/>
                    </a:lnTo>
                    <a:lnTo>
                      <a:pt x="270" y="43"/>
                    </a:lnTo>
                    <a:lnTo>
                      <a:pt x="242" y="51"/>
                    </a:lnTo>
                    <a:lnTo>
                      <a:pt x="215" y="61"/>
                    </a:lnTo>
                    <a:lnTo>
                      <a:pt x="189" y="73"/>
                    </a:lnTo>
                    <a:lnTo>
                      <a:pt x="165" y="88"/>
                    </a:lnTo>
                    <a:lnTo>
                      <a:pt x="144" y="104"/>
                    </a:lnTo>
                    <a:lnTo>
                      <a:pt x="122" y="123"/>
                    </a:lnTo>
                    <a:lnTo>
                      <a:pt x="104" y="144"/>
                    </a:lnTo>
                    <a:lnTo>
                      <a:pt x="87" y="166"/>
                    </a:lnTo>
                    <a:lnTo>
                      <a:pt x="73" y="190"/>
                    </a:lnTo>
                    <a:lnTo>
                      <a:pt x="61" y="215"/>
                    </a:lnTo>
                    <a:lnTo>
                      <a:pt x="51" y="242"/>
                    </a:lnTo>
                    <a:lnTo>
                      <a:pt x="43" y="270"/>
                    </a:lnTo>
                    <a:lnTo>
                      <a:pt x="39" y="298"/>
                    </a:lnTo>
                    <a:lnTo>
                      <a:pt x="38" y="329"/>
                    </a:lnTo>
                    <a:lnTo>
                      <a:pt x="38" y="329"/>
                    </a:lnTo>
                    <a:lnTo>
                      <a:pt x="39" y="359"/>
                    </a:lnTo>
                    <a:lnTo>
                      <a:pt x="43" y="387"/>
                    </a:lnTo>
                    <a:lnTo>
                      <a:pt x="51" y="415"/>
                    </a:lnTo>
                    <a:lnTo>
                      <a:pt x="61" y="442"/>
                    </a:lnTo>
                    <a:lnTo>
                      <a:pt x="73" y="468"/>
                    </a:lnTo>
                    <a:lnTo>
                      <a:pt x="87" y="492"/>
                    </a:lnTo>
                    <a:lnTo>
                      <a:pt x="104" y="513"/>
                    </a:lnTo>
                    <a:lnTo>
                      <a:pt x="122" y="535"/>
                    </a:lnTo>
                    <a:lnTo>
                      <a:pt x="144" y="554"/>
                    </a:lnTo>
                    <a:lnTo>
                      <a:pt x="165" y="570"/>
                    </a:lnTo>
                    <a:lnTo>
                      <a:pt x="189" y="585"/>
                    </a:lnTo>
                    <a:lnTo>
                      <a:pt x="215" y="597"/>
                    </a:lnTo>
                    <a:lnTo>
                      <a:pt x="242" y="607"/>
                    </a:lnTo>
                    <a:lnTo>
                      <a:pt x="270" y="614"/>
                    </a:lnTo>
                    <a:lnTo>
                      <a:pt x="298" y="618"/>
                    </a:lnTo>
                    <a:lnTo>
                      <a:pt x="329" y="620"/>
                    </a:lnTo>
                    <a:lnTo>
                      <a:pt x="329" y="620"/>
                    </a:lnTo>
                    <a:lnTo>
                      <a:pt x="359" y="618"/>
                    </a:lnTo>
                    <a:lnTo>
                      <a:pt x="387" y="614"/>
                    </a:lnTo>
                    <a:lnTo>
                      <a:pt x="415" y="607"/>
                    </a:lnTo>
                    <a:lnTo>
                      <a:pt x="442" y="597"/>
                    </a:lnTo>
                    <a:lnTo>
                      <a:pt x="468" y="585"/>
                    </a:lnTo>
                    <a:lnTo>
                      <a:pt x="492" y="570"/>
                    </a:lnTo>
                    <a:lnTo>
                      <a:pt x="513" y="554"/>
                    </a:lnTo>
                    <a:lnTo>
                      <a:pt x="535" y="535"/>
                    </a:lnTo>
                    <a:lnTo>
                      <a:pt x="553" y="513"/>
                    </a:lnTo>
                    <a:lnTo>
                      <a:pt x="570" y="492"/>
                    </a:lnTo>
                    <a:lnTo>
                      <a:pt x="584" y="468"/>
                    </a:lnTo>
                    <a:lnTo>
                      <a:pt x="596" y="442"/>
                    </a:lnTo>
                    <a:lnTo>
                      <a:pt x="607" y="415"/>
                    </a:lnTo>
                    <a:lnTo>
                      <a:pt x="614" y="387"/>
                    </a:lnTo>
                    <a:lnTo>
                      <a:pt x="618" y="359"/>
                    </a:lnTo>
                    <a:lnTo>
                      <a:pt x="619" y="329"/>
                    </a:lnTo>
                    <a:lnTo>
                      <a:pt x="619" y="329"/>
                    </a:lnTo>
                    <a:lnTo>
                      <a:pt x="618" y="298"/>
                    </a:lnTo>
                    <a:lnTo>
                      <a:pt x="614" y="270"/>
                    </a:lnTo>
                    <a:lnTo>
                      <a:pt x="607" y="242"/>
                    </a:lnTo>
                    <a:lnTo>
                      <a:pt x="596" y="215"/>
                    </a:lnTo>
                    <a:lnTo>
                      <a:pt x="584" y="190"/>
                    </a:lnTo>
                    <a:lnTo>
                      <a:pt x="570" y="166"/>
                    </a:lnTo>
                    <a:lnTo>
                      <a:pt x="553" y="144"/>
                    </a:lnTo>
                    <a:lnTo>
                      <a:pt x="535" y="123"/>
                    </a:lnTo>
                    <a:lnTo>
                      <a:pt x="513" y="104"/>
                    </a:lnTo>
                    <a:lnTo>
                      <a:pt x="492" y="88"/>
                    </a:lnTo>
                    <a:lnTo>
                      <a:pt x="468" y="73"/>
                    </a:lnTo>
                    <a:lnTo>
                      <a:pt x="442" y="61"/>
                    </a:lnTo>
                    <a:lnTo>
                      <a:pt x="415" y="51"/>
                    </a:lnTo>
                    <a:lnTo>
                      <a:pt x="387" y="43"/>
                    </a:lnTo>
                    <a:lnTo>
                      <a:pt x="359" y="39"/>
                    </a:lnTo>
                    <a:lnTo>
                      <a:pt x="329" y="38"/>
                    </a:lnTo>
                    <a:lnTo>
                      <a:pt x="329" y="3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grpSp>
        <p:grpSp>
          <p:nvGrpSpPr>
            <p:cNvPr id="310" name="Group 309">
              <a:extLst>
                <a:ext uri="{FF2B5EF4-FFF2-40B4-BE49-F238E27FC236}">
                  <a16:creationId xmlns:a16="http://schemas.microsoft.com/office/drawing/2014/main" id="{5289959E-D80B-4EEA-BE36-96F9565E89FE}"/>
                </a:ext>
              </a:extLst>
            </p:cNvPr>
            <p:cNvGrpSpPr/>
            <p:nvPr/>
          </p:nvGrpSpPr>
          <p:grpSpPr>
            <a:xfrm>
              <a:off x="9121877" y="3619204"/>
              <a:ext cx="763403" cy="765726"/>
              <a:chOff x="5921413" y="-508726"/>
              <a:chExt cx="520703" cy="522288"/>
            </a:xfrm>
          </p:grpSpPr>
          <p:sp>
            <p:nvSpPr>
              <p:cNvPr id="403" name="Oval 402">
                <a:extLst>
                  <a:ext uri="{FF2B5EF4-FFF2-40B4-BE49-F238E27FC236}">
                    <a16:creationId xmlns:a16="http://schemas.microsoft.com/office/drawing/2014/main" id="{A63B25EE-E091-48E0-8DDA-BC45A51DA9B6}"/>
                  </a:ext>
                </a:extLst>
              </p:cNvPr>
              <p:cNvSpPr/>
              <p:nvPr/>
            </p:nvSpPr>
            <p:spPr>
              <a:xfrm>
                <a:off x="5928504" y="-500050"/>
                <a:ext cx="513612" cy="51361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404" name="Freeform 37">
                <a:extLst>
                  <a:ext uri="{FF2B5EF4-FFF2-40B4-BE49-F238E27FC236}">
                    <a16:creationId xmlns:a16="http://schemas.microsoft.com/office/drawing/2014/main" id="{48D2ABD1-A829-4F3A-AAF4-FA49F70D0583}"/>
                  </a:ext>
                </a:extLst>
              </p:cNvPr>
              <p:cNvSpPr>
                <a:spLocks noEditPoints="1"/>
              </p:cNvSpPr>
              <p:nvPr/>
            </p:nvSpPr>
            <p:spPr bwMode="auto">
              <a:xfrm>
                <a:off x="5921415" y="-508726"/>
                <a:ext cx="520700" cy="522288"/>
              </a:xfrm>
              <a:custGeom>
                <a:avLst/>
                <a:gdLst>
                  <a:gd name="T0" fmla="*/ 312 w 657"/>
                  <a:gd name="T1" fmla="*/ 657 h 657"/>
                  <a:gd name="T2" fmla="*/ 262 w 657"/>
                  <a:gd name="T3" fmla="*/ 650 h 657"/>
                  <a:gd name="T4" fmla="*/ 200 w 657"/>
                  <a:gd name="T5" fmla="*/ 632 h 657"/>
                  <a:gd name="T6" fmla="*/ 120 w 657"/>
                  <a:gd name="T7" fmla="*/ 582 h 657"/>
                  <a:gd name="T8" fmla="*/ 57 w 657"/>
                  <a:gd name="T9" fmla="*/ 512 h 657"/>
                  <a:gd name="T10" fmla="*/ 15 w 657"/>
                  <a:gd name="T11" fmla="*/ 426 h 657"/>
                  <a:gd name="T12" fmla="*/ 4 w 657"/>
                  <a:gd name="T13" fmla="*/ 379 h 657"/>
                  <a:gd name="T14" fmla="*/ 0 w 657"/>
                  <a:gd name="T15" fmla="*/ 329 h 657"/>
                  <a:gd name="T16" fmla="*/ 1 w 657"/>
                  <a:gd name="T17" fmla="*/ 296 h 657"/>
                  <a:gd name="T18" fmla="*/ 11 w 657"/>
                  <a:gd name="T19" fmla="*/ 246 h 657"/>
                  <a:gd name="T20" fmla="*/ 39 w 657"/>
                  <a:gd name="T21" fmla="*/ 172 h 657"/>
                  <a:gd name="T22" fmla="*/ 97 w 657"/>
                  <a:gd name="T23" fmla="*/ 97 h 657"/>
                  <a:gd name="T24" fmla="*/ 172 w 657"/>
                  <a:gd name="T25" fmla="*/ 39 h 657"/>
                  <a:gd name="T26" fmla="*/ 247 w 657"/>
                  <a:gd name="T27" fmla="*/ 10 h 657"/>
                  <a:gd name="T28" fmla="*/ 296 w 657"/>
                  <a:gd name="T29" fmla="*/ 2 h 657"/>
                  <a:gd name="T30" fmla="*/ 329 w 657"/>
                  <a:gd name="T31" fmla="*/ 0 h 657"/>
                  <a:gd name="T32" fmla="*/ 379 w 657"/>
                  <a:gd name="T33" fmla="*/ 4 h 657"/>
                  <a:gd name="T34" fmla="*/ 426 w 657"/>
                  <a:gd name="T35" fmla="*/ 15 h 657"/>
                  <a:gd name="T36" fmla="*/ 512 w 657"/>
                  <a:gd name="T37" fmla="*/ 57 h 657"/>
                  <a:gd name="T38" fmla="*/ 582 w 657"/>
                  <a:gd name="T39" fmla="*/ 120 h 657"/>
                  <a:gd name="T40" fmla="*/ 631 w 657"/>
                  <a:gd name="T41" fmla="*/ 200 h 657"/>
                  <a:gd name="T42" fmla="*/ 650 w 657"/>
                  <a:gd name="T43" fmla="*/ 262 h 657"/>
                  <a:gd name="T44" fmla="*/ 657 w 657"/>
                  <a:gd name="T45" fmla="*/ 312 h 657"/>
                  <a:gd name="T46" fmla="*/ 657 w 657"/>
                  <a:gd name="T47" fmla="*/ 346 h 657"/>
                  <a:gd name="T48" fmla="*/ 650 w 657"/>
                  <a:gd name="T49" fmla="*/ 395 h 657"/>
                  <a:gd name="T50" fmla="*/ 631 w 657"/>
                  <a:gd name="T51" fmla="*/ 457 h 657"/>
                  <a:gd name="T52" fmla="*/ 582 w 657"/>
                  <a:gd name="T53" fmla="*/ 538 h 657"/>
                  <a:gd name="T54" fmla="*/ 512 w 657"/>
                  <a:gd name="T55" fmla="*/ 601 h 657"/>
                  <a:gd name="T56" fmla="*/ 426 w 657"/>
                  <a:gd name="T57" fmla="*/ 642 h 657"/>
                  <a:gd name="T58" fmla="*/ 379 w 657"/>
                  <a:gd name="T59" fmla="*/ 653 h 657"/>
                  <a:gd name="T60" fmla="*/ 329 w 657"/>
                  <a:gd name="T61" fmla="*/ 657 h 657"/>
                  <a:gd name="T62" fmla="*/ 329 w 657"/>
                  <a:gd name="T63" fmla="*/ 38 h 657"/>
                  <a:gd name="T64" fmla="*/ 242 w 657"/>
                  <a:gd name="T65" fmla="*/ 51 h 657"/>
                  <a:gd name="T66" fmla="*/ 165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5 w 657"/>
                  <a:gd name="T81" fmla="*/ 570 h 657"/>
                  <a:gd name="T82" fmla="*/ 242 w 657"/>
                  <a:gd name="T83" fmla="*/ 607 h 657"/>
                  <a:gd name="T84" fmla="*/ 329 w 657"/>
                  <a:gd name="T85" fmla="*/ 620 h 657"/>
                  <a:gd name="T86" fmla="*/ 387 w 657"/>
                  <a:gd name="T87" fmla="*/ 614 h 657"/>
                  <a:gd name="T88" fmla="*/ 468 w 657"/>
                  <a:gd name="T89" fmla="*/ 585 h 657"/>
                  <a:gd name="T90" fmla="*/ 535 w 657"/>
                  <a:gd name="T91" fmla="*/ 535 h 657"/>
                  <a:gd name="T92" fmla="*/ 584 w 657"/>
                  <a:gd name="T93" fmla="*/ 468 h 657"/>
                  <a:gd name="T94" fmla="*/ 614 w 657"/>
                  <a:gd name="T95" fmla="*/ 387 h 657"/>
                  <a:gd name="T96" fmla="*/ 619 w 657"/>
                  <a:gd name="T97" fmla="*/ 329 h 657"/>
                  <a:gd name="T98" fmla="*/ 607 w 657"/>
                  <a:gd name="T99" fmla="*/ 242 h 657"/>
                  <a:gd name="T100" fmla="*/ 570 w 657"/>
                  <a:gd name="T101" fmla="*/ 166 h 657"/>
                  <a:gd name="T102" fmla="*/ 513 w 657"/>
                  <a:gd name="T103" fmla="*/ 104 h 657"/>
                  <a:gd name="T104" fmla="*/ 442 w 657"/>
                  <a:gd name="T105" fmla="*/ 61 h 657"/>
                  <a:gd name="T106" fmla="*/ 359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9" y="657"/>
                    </a:moveTo>
                    <a:lnTo>
                      <a:pt x="329" y="657"/>
                    </a:lnTo>
                    <a:lnTo>
                      <a:pt x="312" y="657"/>
                    </a:lnTo>
                    <a:lnTo>
                      <a:pt x="296" y="656"/>
                    </a:lnTo>
                    <a:lnTo>
                      <a:pt x="278" y="653"/>
                    </a:lnTo>
                    <a:lnTo>
                      <a:pt x="262" y="650"/>
                    </a:lnTo>
                    <a:lnTo>
                      <a:pt x="247" y="648"/>
                    </a:lnTo>
                    <a:lnTo>
                      <a:pt x="231" y="642"/>
                    </a:lnTo>
                    <a:lnTo>
                      <a:pt x="200" y="632"/>
                    </a:lnTo>
                    <a:lnTo>
                      <a:pt x="172" y="618"/>
                    </a:lnTo>
                    <a:lnTo>
                      <a:pt x="145" y="601"/>
                    </a:lnTo>
                    <a:lnTo>
                      <a:pt x="120" y="582"/>
                    </a:lnTo>
                    <a:lnTo>
                      <a:pt x="97" y="562"/>
                    </a:lnTo>
                    <a:lnTo>
                      <a:pt x="75" y="538"/>
                    </a:lnTo>
                    <a:lnTo>
                      <a:pt x="57" y="512"/>
                    </a:lnTo>
                    <a:lnTo>
                      <a:pt x="39" y="485"/>
                    </a:lnTo>
                    <a:lnTo>
                      <a:pt x="26" y="457"/>
                    </a:lnTo>
                    <a:lnTo>
                      <a:pt x="15" y="426"/>
                    </a:lnTo>
                    <a:lnTo>
                      <a:pt x="11" y="411"/>
                    </a:lnTo>
                    <a:lnTo>
                      <a:pt x="7" y="395"/>
                    </a:lnTo>
                    <a:lnTo>
                      <a:pt x="4" y="379"/>
                    </a:lnTo>
                    <a:lnTo>
                      <a:pt x="1" y="362"/>
                    </a:lnTo>
                    <a:lnTo>
                      <a:pt x="0" y="346"/>
                    </a:lnTo>
                    <a:lnTo>
                      <a:pt x="0" y="329"/>
                    </a:lnTo>
                    <a:lnTo>
                      <a:pt x="0" y="329"/>
                    </a:lnTo>
                    <a:lnTo>
                      <a:pt x="0" y="312"/>
                    </a:lnTo>
                    <a:lnTo>
                      <a:pt x="1" y="296"/>
                    </a:lnTo>
                    <a:lnTo>
                      <a:pt x="4" y="278"/>
                    </a:lnTo>
                    <a:lnTo>
                      <a:pt x="7" y="262"/>
                    </a:lnTo>
                    <a:lnTo>
                      <a:pt x="11" y="246"/>
                    </a:lnTo>
                    <a:lnTo>
                      <a:pt x="15" y="231"/>
                    </a:lnTo>
                    <a:lnTo>
                      <a:pt x="26" y="200"/>
                    </a:lnTo>
                    <a:lnTo>
                      <a:pt x="39" y="172"/>
                    </a:lnTo>
                    <a:lnTo>
                      <a:pt x="57" y="145"/>
                    </a:lnTo>
                    <a:lnTo>
                      <a:pt x="75" y="120"/>
                    </a:lnTo>
                    <a:lnTo>
                      <a:pt x="97" y="97"/>
                    </a:lnTo>
                    <a:lnTo>
                      <a:pt x="120" y="76"/>
                    </a:lnTo>
                    <a:lnTo>
                      <a:pt x="145" y="57"/>
                    </a:lnTo>
                    <a:lnTo>
                      <a:pt x="172" y="39"/>
                    </a:lnTo>
                    <a:lnTo>
                      <a:pt x="200" y="26"/>
                    </a:lnTo>
                    <a:lnTo>
                      <a:pt x="231" y="15"/>
                    </a:lnTo>
                    <a:lnTo>
                      <a:pt x="247" y="10"/>
                    </a:lnTo>
                    <a:lnTo>
                      <a:pt x="262" y="7"/>
                    </a:lnTo>
                    <a:lnTo>
                      <a:pt x="278" y="4"/>
                    </a:lnTo>
                    <a:lnTo>
                      <a:pt x="296" y="2"/>
                    </a:lnTo>
                    <a:lnTo>
                      <a:pt x="312" y="0"/>
                    </a:lnTo>
                    <a:lnTo>
                      <a:pt x="329" y="0"/>
                    </a:lnTo>
                    <a:lnTo>
                      <a:pt x="329" y="0"/>
                    </a:lnTo>
                    <a:lnTo>
                      <a:pt x="345" y="0"/>
                    </a:lnTo>
                    <a:lnTo>
                      <a:pt x="363" y="2"/>
                    </a:lnTo>
                    <a:lnTo>
                      <a:pt x="379" y="4"/>
                    </a:lnTo>
                    <a:lnTo>
                      <a:pt x="395" y="7"/>
                    </a:lnTo>
                    <a:lnTo>
                      <a:pt x="411" y="10"/>
                    </a:lnTo>
                    <a:lnTo>
                      <a:pt x="426" y="15"/>
                    </a:lnTo>
                    <a:lnTo>
                      <a:pt x="457" y="26"/>
                    </a:lnTo>
                    <a:lnTo>
                      <a:pt x="485" y="39"/>
                    </a:lnTo>
                    <a:lnTo>
                      <a:pt x="512" y="57"/>
                    </a:lnTo>
                    <a:lnTo>
                      <a:pt x="537" y="76"/>
                    </a:lnTo>
                    <a:lnTo>
                      <a:pt x="562" y="97"/>
                    </a:lnTo>
                    <a:lnTo>
                      <a:pt x="582" y="120"/>
                    </a:lnTo>
                    <a:lnTo>
                      <a:pt x="602" y="145"/>
                    </a:lnTo>
                    <a:lnTo>
                      <a:pt x="618" y="172"/>
                    </a:lnTo>
                    <a:lnTo>
                      <a:pt x="631" y="200"/>
                    </a:lnTo>
                    <a:lnTo>
                      <a:pt x="642" y="231"/>
                    </a:lnTo>
                    <a:lnTo>
                      <a:pt x="648" y="246"/>
                    </a:lnTo>
                    <a:lnTo>
                      <a:pt x="650" y="262"/>
                    </a:lnTo>
                    <a:lnTo>
                      <a:pt x="654" y="278"/>
                    </a:lnTo>
                    <a:lnTo>
                      <a:pt x="656" y="296"/>
                    </a:lnTo>
                    <a:lnTo>
                      <a:pt x="657" y="312"/>
                    </a:lnTo>
                    <a:lnTo>
                      <a:pt x="657" y="329"/>
                    </a:lnTo>
                    <a:lnTo>
                      <a:pt x="657" y="329"/>
                    </a:lnTo>
                    <a:lnTo>
                      <a:pt x="657" y="346"/>
                    </a:lnTo>
                    <a:lnTo>
                      <a:pt x="656" y="362"/>
                    </a:lnTo>
                    <a:lnTo>
                      <a:pt x="654" y="379"/>
                    </a:lnTo>
                    <a:lnTo>
                      <a:pt x="650" y="395"/>
                    </a:lnTo>
                    <a:lnTo>
                      <a:pt x="648" y="411"/>
                    </a:lnTo>
                    <a:lnTo>
                      <a:pt x="642" y="426"/>
                    </a:lnTo>
                    <a:lnTo>
                      <a:pt x="631" y="457"/>
                    </a:lnTo>
                    <a:lnTo>
                      <a:pt x="618" y="485"/>
                    </a:lnTo>
                    <a:lnTo>
                      <a:pt x="602" y="512"/>
                    </a:lnTo>
                    <a:lnTo>
                      <a:pt x="582" y="538"/>
                    </a:lnTo>
                    <a:lnTo>
                      <a:pt x="562" y="562"/>
                    </a:lnTo>
                    <a:lnTo>
                      <a:pt x="537" y="582"/>
                    </a:lnTo>
                    <a:lnTo>
                      <a:pt x="512" y="601"/>
                    </a:lnTo>
                    <a:lnTo>
                      <a:pt x="485" y="618"/>
                    </a:lnTo>
                    <a:lnTo>
                      <a:pt x="457" y="632"/>
                    </a:lnTo>
                    <a:lnTo>
                      <a:pt x="426" y="642"/>
                    </a:lnTo>
                    <a:lnTo>
                      <a:pt x="411" y="648"/>
                    </a:lnTo>
                    <a:lnTo>
                      <a:pt x="395" y="650"/>
                    </a:lnTo>
                    <a:lnTo>
                      <a:pt x="379" y="653"/>
                    </a:lnTo>
                    <a:lnTo>
                      <a:pt x="363" y="656"/>
                    </a:lnTo>
                    <a:lnTo>
                      <a:pt x="345" y="657"/>
                    </a:lnTo>
                    <a:lnTo>
                      <a:pt x="329" y="657"/>
                    </a:lnTo>
                    <a:lnTo>
                      <a:pt x="329" y="657"/>
                    </a:lnTo>
                    <a:close/>
                    <a:moveTo>
                      <a:pt x="329" y="38"/>
                    </a:moveTo>
                    <a:lnTo>
                      <a:pt x="329" y="38"/>
                    </a:lnTo>
                    <a:lnTo>
                      <a:pt x="298" y="39"/>
                    </a:lnTo>
                    <a:lnTo>
                      <a:pt x="270" y="43"/>
                    </a:lnTo>
                    <a:lnTo>
                      <a:pt x="242" y="51"/>
                    </a:lnTo>
                    <a:lnTo>
                      <a:pt x="215" y="61"/>
                    </a:lnTo>
                    <a:lnTo>
                      <a:pt x="189" y="73"/>
                    </a:lnTo>
                    <a:lnTo>
                      <a:pt x="165" y="88"/>
                    </a:lnTo>
                    <a:lnTo>
                      <a:pt x="144" y="104"/>
                    </a:lnTo>
                    <a:lnTo>
                      <a:pt x="122" y="123"/>
                    </a:lnTo>
                    <a:lnTo>
                      <a:pt x="104" y="144"/>
                    </a:lnTo>
                    <a:lnTo>
                      <a:pt x="87" y="166"/>
                    </a:lnTo>
                    <a:lnTo>
                      <a:pt x="73" y="190"/>
                    </a:lnTo>
                    <a:lnTo>
                      <a:pt x="61" y="215"/>
                    </a:lnTo>
                    <a:lnTo>
                      <a:pt x="51" y="242"/>
                    </a:lnTo>
                    <a:lnTo>
                      <a:pt x="43" y="270"/>
                    </a:lnTo>
                    <a:lnTo>
                      <a:pt x="39" y="298"/>
                    </a:lnTo>
                    <a:lnTo>
                      <a:pt x="38" y="329"/>
                    </a:lnTo>
                    <a:lnTo>
                      <a:pt x="38" y="329"/>
                    </a:lnTo>
                    <a:lnTo>
                      <a:pt x="39" y="359"/>
                    </a:lnTo>
                    <a:lnTo>
                      <a:pt x="43" y="387"/>
                    </a:lnTo>
                    <a:lnTo>
                      <a:pt x="51" y="415"/>
                    </a:lnTo>
                    <a:lnTo>
                      <a:pt x="61" y="442"/>
                    </a:lnTo>
                    <a:lnTo>
                      <a:pt x="73" y="468"/>
                    </a:lnTo>
                    <a:lnTo>
                      <a:pt x="87" y="492"/>
                    </a:lnTo>
                    <a:lnTo>
                      <a:pt x="104" y="513"/>
                    </a:lnTo>
                    <a:lnTo>
                      <a:pt x="122" y="535"/>
                    </a:lnTo>
                    <a:lnTo>
                      <a:pt x="144" y="554"/>
                    </a:lnTo>
                    <a:lnTo>
                      <a:pt x="165" y="570"/>
                    </a:lnTo>
                    <a:lnTo>
                      <a:pt x="189" y="585"/>
                    </a:lnTo>
                    <a:lnTo>
                      <a:pt x="215" y="597"/>
                    </a:lnTo>
                    <a:lnTo>
                      <a:pt x="242" y="607"/>
                    </a:lnTo>
                    <a:lnTo>
                      <a:pt x="270" y="614"/>
                    </a:lnTo>
                    <a:lnTo>
                      <a:pt x="298" y="618"/>
                    </a:lnTo>
                    <a:lnTo>
                      <a:pt x="329" y="620"/>
                    </a:lnTo>
                    <a:lnTo>
                      <a:pt x="329" y="620"/>
                    </a:lnTo>
                    <a:lnTo>
                      <a:pt x="359" y="618"/>
                    </a:lnTo>
                    <a:lnTo>
                      <a:pt x="387" y="614"/>
                    </a:lnTo>
                    <a:lnTo>
                      <a:pt x="415" y="607"/>
                    </a:lnTo>
                    <a:lnTo>
                      <a:pt x="442" y="597"/>
                    </a:lnTo>
                    <a:lnTo>
                      <a:pt x="468" y="585"/>
                    </a:lnTo>
                    <a:lnTo>
                      <a:pt x="492" y="570"/>
                    </a:lnTo>
                    <a:lnTo>
                      <a:pt x="513" y="554"/>
                    </a:lnTo>
                    <a:lnTo>
                      <a:pt x="535" y="535"/>
                    </a:lnTo>
                    <a:lnTo>
                      <a:pt x="553" y="513"/>
                    </a:lnTo>
                    <a:lnTo>
                      <a:pt x="570" y="492"/>
                    </a:lnTo>
                    <a:lnTo>
                      <a:pt x="584" y="468"/>
                    </a:lnTo>
                    <a:lnTo>
                      <a:pt x="596" y="442"/>
                    </a:lnTo>
                    <a:lnTo>
                      <a:pt x="607" y="415"/>
                    </a:lnTo>
                    <a:lnTo>
                      <a:pt x="614" y="387"/>
                    </a:lnTo>
                    <a:lnTo>
                      <a:pt x="618" y="359"/>
                    </a:lnTo>
                    <a:lnTo>
                      <a:pt x="619" y="329"/>
                    </a:lnTo>
                    <a:lnTo>
                      <a:pt x="619" y="329"/>
                    </a:lnTo>
                    <a:lnTo>
                      <a:pt x="618" y="298"/>
                    </a:lnTo>
                    <a:lnTo>
                      <a:pt x="614" y="270"/>
                    </a:lnTo>
                    <a:lnTo>
                      <a:pt x="607" y="242"/>
                    </a:lnTo>
                    <a:lnTo>
                      <a:pt x="596" y="215"/>
                    </a:lnTo>
                    <a:lnTo>
                      <a:pt x="584" y="190"/>
                    </a:lnTo>
                    <a:lnTo>
                      <a:pt x="570" y="166"/>
                    </a:lnTo>
                    <a:lnTo>
                      <a:pt x="553" y="144"/>
                    </a:lnTo>
                    <a:lnTo>
                      <a:pt x="535" y="123"/>
                    </a:lnTo>
                    <a:lnTo>
                      <a:pt x="513" y="104"/>
                    </a:lnTo>
                    <a:lnTo>
                      <a:pt x="492" y="88"/>
                    </a:lnTo>
                    <a:lnTo>
                      <a:pt x="468" y="73"/>
                    </a:lnTo>
                    <a:lnTo>
                      <a:pt x="442" y="61"/>
                    </a:lnTo>
                    <a:lnTo>
                      <a:pt x="415" y="51"/>
                    </a:lnTo>
                    <a:lnTo>
                      <a:pt x="387" y="43"/>
                    </a:lnTo>
                    <a:lnTo>
                      <a:pt x="359" y="39"/>
                    </a:lnTo>
                    <a:lnTo>
                      <a:pt x="329" y="38"/>
                    </a:lnTo>
                    <a:lnTo>
                      <a:pt x="329" y="3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grpSp>
        <p:grpSp>
          <p:nvGrpSpPr>
            <p:cNvPr id="311" name="Group 310">
              <a:extLst>
                <a:ext uri="{FF2B5EF4-FFF2-40B4-BE49-F238E27FC236}">
                  <a16:creationId xmlns:a16="http://schemas.microsoft.com/office/drawing/2014/main" id="{B453CC78-D4FD-48A2-BE87-7F2EA4876DE7}"/>
                </a:ext>
              </a:extLst>
            </p:cNvPr>
            <p:cNvGrpSpPr/>
            <p:nvPr/>
          </p:nvGrpSpPr>
          <p:grpSpPr>
            <a:xfrm>
              <a:off x="7497773" y="4760019"/>
              <a:ext cx="763402" cy="765726"/>
              <a:chOff x="5921414" y="-508725"/>
              <a:chExt cx="520702" cy="522288"/>
            </a:xfrm>
          </p:grpSpPr>
          <p:sp>
            <p:nvSpPr>
              <p:cNvPr id="401" name="Oval 400">
                <a:extLst>
                  <a:ext uri="{FF2B5EF4-FFF2-40B4-BE49-F238E27FC236}">
                    <a16:creationId xmlns:a16="http://schemas.microsoft.com/office/drawing/2014/main" id="{579B3BA6-F69E-47E6-B4B3-22B2CDAA841D}"/>
                  </a:ext>
                </a:extLst>
              </p:cNvPr>
              <p:cNvSpPr/>
              <p:nvPr/>
            </p:nvSpPr>
            <p:spPr>
              <a:xfrm>
                <a:off x="5928504" y="-500050"/>
                <a:ext cx="513612" cy="51361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402" name="Freeform 37">
                <a:extLst>
                  <a:ext uri="{FF2B5EF4-FFF2-40B4-BE49-F238E27FC236}">
                    <a16:creationId xmlns:a16="http://schemas.microsoft.com/office/drawing/2014/main" id="{44B0E22D-95A2-492B-8D72-72D969E2EB10}"/>
                  </a:ext>
                </a:extLst>
              </p:cNvPr>
              <p:cNvSpPr>
                <a:spLocks noEditPoints="1"/>
              </p:cNvSpPr>
              <p:nvPr/>
            </p:nvSpPr>
            <p:spPr bwMode="auto">
              <a:xfrm>
                <a:off x="5921415" y="-508726"/>
                <a:ext cx="520700" cy="522288"/>
              </a:xfrm>
              <a:custGeom>
                <a:avLst/>
                <a:gdLst>
                  <a:gd name="T0" fmla="*/ 312 w 657"/>
                  <a:gd name="T1" fmla="*/ 657 h 657"/>
                  <a:gd name="T2" fmla="*/ 262 w 657"/>
                  <a:gd name="T3" fmla="*/ 650 h 657"/>
                  <a:gd name="T4" fmla="*/ 200 w 657"/>
                  <a:gd name="T5" fmla="*/ 632 h 657"/>
                  <a:gd name="T6" fmla="*/ 120 w 657"/>
                  <a:gd name="T7" fmla="*/ 582 h 657"/>
                  <a:gd name="T8" fmla="*/ 57 w 657"/>
                  <a:gd name="T9" fmla="*/ 512 h 657"/>
                  <a:gd name="T10" fmla="*/ 15 w 657"/>
                  <a:gd name="T11" fmla="*/ 426 h 657"/>
                  <a:gd name="T12" fmla="*/ 4 w 657"/>
                  <a:gd name="T13" fmla="*/ 379 h 657"/>
                  <a:gd name="T14" fmla="*/ 0 w 657"/>
                  <a:gd name="T15" fmla="*/ 329 h 657"/>
                  <a:gd name="T16" fmla="*/ 1 w 657"/>
                  <a:gd name="T17" fmla="*/ 296 h 657"/>
                  <a:gd name="T18" fmla="*/ 11 w 657"/>
                  <a:gd name="T19" fmla="*/ 246 h 657"/>
                  <a:gd name="T20" fmla="*/ 39 w 657"/>
                  <a:gd name="T21" fmla="*/ 172 h 657"/>
                  <a:gd name="T22" fmla="*/ 97 w 657"/>
                  <a:gd name="T23" fmla="*/ 97 h 657"/>
                  <a:gd name="T24" fmla="*/ 172 w 657"/>
                  <a:gd name="T25" fmla="*/ 39 h 657"/>
                  <a:gd name="T26" fmla="*/ 247 w 657"/>
                  <a:gd name="T27" fmla="*/ 10 h 657"/>
                  <a:gd name="T28" fmla="*/ 296 w 657"/>
                  <a:gd name="T29" fmla="*/ 2 h 657"/>
                  <a:gd name="T30" fmla="*/ 329 w 657"/>
                  <a:gd name="T31" fmla="*/ 0 h 657"/>
                  <a:gd name="T32" fmla="*/ 379 w 657"/>
                  <a:gd name="T33" fmla="*/ 4 h 657"/>
                  <a:gd name="T34" fmla="*/ 426 w 657"/>
                  <a:gd name="T35" fmla="*/ 15 h 657"/>
                  <a:gd name="T36" fmla="*/ 512 w 657"/>
                  <a:gd name="T37" fmla="*/ 57 h 657"/>
                  <a:gd name="T38" fmla="*/ 582 w 657"/>
                  <a:gd name="T39" fmla="*/ 120 h 657"/>
                  <a:gd name="T40" fmla="*/ 631 w 657"/>
                  <a:gd name="T41" fmla="*/ 200 h 657"/>
                  <a:gd name="T42" fmla="*/ 650 w 657"/>
                  <a:gd name="T43" fmla="*/ 262 h 657"/>
                  <a:gd name="T44" fmla="*/ 657 w 657"/>
                  <a:gd name="T45" fmla="*/ 312 h 657"/>
                  <a:gd name="T46" fmla="*/ 657 w 657"/>
                  <a:gd name="T47" fmla="*/ 346 h 657"/>
                  <a:gd name="T48" fmla="*/ 650 w 657"/>
                  <a:gd name="T49" fmla="*/ 395 h 657"/>
                  <a:gd name="T50" fmla="*/ 631 w 657"/>
                  <a:gd name="T51" fmla="*/ 457 h 657"/>
                  <a:gd name="T52" fmla="*/ 582 w 657"/>
                  <a:gd name="T53" fmla="*/ 538 h 657"/>
                  <a:gd name="T54" fmla="*/ 512 w 657"/>
                  <a:gd name="T55" fmla="*/ 601 h 657"/>
                  <a:gd name="T56" fmla="*/ 426 w 657"/>
                  <a:gd name="T57" fmla="*/ 642 h 657"/>
                  <a:gd name="T58" fmla="*/ 379 w 657"/>
                  <a:gd name="T59" fmla="*/ 653 h 657"/>
                  <a:gd name="T60" fmla="*/ 329 w 657"/>
                  <a:gd name="T61" fmla="*/ 657 h 657"/>
                  <a:gd name="T62" fmla="*/ 329 w 657"/>
                  <a:gd name="T63" fmla="*/ 38 h 657"/>
                  <a:gd name="T64" fmla="*/ 242 w 657"/>
                  <a:gd name="T65" fmla="*/ 51 h 657"/>
                  <a:gd name="T66" fmla="*/ 165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5 w 657"/>
                  <a:gd name="T81" fmla="*/ 570 h 657"/>
                  <a:gd name="T82" fmla="*/ 242 w 657"/>
                  <a:gd name="T83" fmla="*/ 607 h 657"/>
                  <a:gd name="T84" fmla="*/ 329 w 657"/>
                  <a:gd name="T85" fmla="*/ 620 h 657"/>
                  <a:gd name="T86" fmla="*/ 387 w 657"/>
                  <a:gd name="T87" fmla="*/ 614 h 657"/>
                  <a:gd name="T88" fmla="*/ 468 w 657"/>
                  <a:gd name="T89" fmla="*/ 585 h 657"/>
                  <a:gd name="T90" fmla="*/ 535 w 657"/>
                  <a:gd name="T91" fmla="*/ 535 h 657"/>
                  <a:gd name="T92" fmla="*/ 584 w 657"/>
                  <a:gd name="T93" fmla="*/ 468 h 657"/>
                  <a:gd name="T94" fmla="*/ 614 w 657"/>
                  <a:gd name="T95" fmla="*/ 387 h 657"/>
                  <a:gd name="T96" fmla="*/ 619 w 657"/>
                  <a:gd name="T97" fmla="*/ 329 h 657"/>
                  <a:gd name="T98" fmla="*/ 607 w 657"/>
                  <a:gd name="T99" fmla="*/ 242 h 657"/>
                  <a:gd name="T100" fmla="*/ 570 w 657"/>
                  <a:gd name="T101" fmla="*/ 166 h 657"/>
                  <a:gd name="T102" fmla="*/ 513 w 657"/>
                  <a:gd name="T103" fmla="*/ 104 h 657"/>
                  <a:gd name="T104" fmla="*/ 442 w 657"/>
                  <a:gd name="T105" fmla="*/ 61 h 657"/>
                  <a:gd name="T106" fmla="*/ 359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9" y="657"/>
                    </a:moveTo>
                    <a:lnTo>
                      <a:pt x="329" y="657"/>
                    </a:lnTo>
                    <a:lnTo>
                      <a:pt x="312" y="657"/>
                    </a:lnTo>
                    <a:lnTo>
                      <a:pt x="296" y="656"/>
                    </a:lnTo>
                    <a:lnTo>
                      <a:pt x="278" y="653"/>
                    </a:lnTo>
                    <a:lnTo>
                      <a:pt x="262" y="650"/>
                    </a:lnTo>
                    <a:lnTo>
                      <a:pt x="247" y="648"/>
                    </a:lnTo>
                    <a:lnTo>
                      <a:pt x="231" y="642"/>
                    </a:lnTo>
                    <a:lnTo>
                      <a:pt x="200" y="632"/>
                    </a:lnTo>
                    <a:lnTo>
                      <a:pt x="172" y="618"/>
                    </a:lnTo>
                    <a:lnTo>
                      <a:pt x="145" y="601"/>
                    </a:lnTo>
                    <a:lnTo>
                      <a:pt x="120" y="582"/>
                    </a:lnTo>
                    <a:lnTo>
                      <a:pt x="97" y="562"/>
                    </a:lnTo>
                    <a:lnTo>
                      <a:pt x="75" y="538"/>
                    </a:lnTo>
                    <a:lnTo>
                      <a:pt x="57" y="512"/>
                    </a:lnTo>
                    <a:lnTo>
                      <a:pt x="39" y="485"/>
                    </a:lnTo>
                    <a:lnTo>
                      <a:pt x="26" y="457"/>
                    </a:lnTo>
                    <a:lnTo>
                      <a:pt x="15" y="426"/>
                    </a:lnTo>
                    <a:lnTo>
                      <a:pt x="11" y="411"/>
                    </a:lnTo>
                    <a:lnTo>
                      <a:pt x="7" y="395"/>
                    </a:lnTo>
                    <a:lnTo>
                      <a:pt x="4" y="379"/>
                    </a:lnTo>
                    <a:lnTo>
                      <a:pt x="1" y="362"/>
                    </a:lnTo>
                    <a:lnTo>
                      <a:pt x="0" y="346"/>
                    </a:lnTo>
                    <a:lnTo>
                      <a:pt x="0" y="329"/>
                    </a:lnTo>
                    <a:lnTo>
                      <a:pt x="0" y="329"/>
                    </a:lnTo>
                    <a:lnTo>
                      <a:pt x="0" y="312"/>
                    </a:lnTo>
                    <a:lnTo>
                      <a:pt x="1" y="296"/>
                    </a:lnTo>
                    <a:lnTo>
                      <a:pt x="4" y="278"/>
                    </a:lnTo>
                    <a:lnTo>
                      <a:pt x="7" y="262"/>
                    </a:lnTo>
                    <a:lnTo>
                      <a:pt x="11" y="246"/>
                    </a:lnTo>
                    <a:lnTo>
                      <a:pt x="15" y="231"/>
                    </a:lnTo>
                    <a:lnTo>
                      <a:pt x="26" y="200"/>
                    </a:lnTo>
                    <a:lnTo>
                      <a:pt x="39" y="172"/>
                    </a:lnTo>
                    <a:lnTo>
                      <a:pt x="57" y="145"/>
                    </a:lnTo>
                    <a:lnTo>
                      <a:pt x="75" y="120"/>
                    </a:lnTo>
                    <a:lnTo>
                      <a:pt x="97" y="97"/>
                    </a:lnTo>
                    <a:lnTo>
                      <a:pt x="120" y="76"/>
                    </a:lnTo>
                    <a:lnTo>
                      <a:pt x="145" y="57"/>
                    </a:lnTo>
                    <a:lnTo>
                      <a:pt x="172" y="39"/>
                    </a:lnTo>
                    <a:lnTo>
                      <a:pt x="200" y="26"/>
                    </a:lnTo>
                    <a:lnTo>
                      <a:pt x="231" y="15"/>
                    </a:lnTo>
                    <a:lnTo>
                      <a:pt x="247" y="10"/>
                    </a:lnTo>
                    <a:lnTo>
                      <a:pt x="262" y="7"/>
                    </a:lnTo>
                    <a:lnTo>
                      <a:pt x="278" y="4"/>
                    </a:lnTo>
                    <a:lnTo>
                      <a:pt x="296" y="2"/>
                    </a:lnTo>
                    <a:lnTo>
                      <a:pt x="312" y="0"/>
                    </a:lnTo>
                    <a:lnTo>
                      <a:pt x="329" y="0"/>
                    </a:lnTo>
                    <a:lnTo>
                      <a:pt x="329" y="0"/>
                    </a:lnTo>
                    <a:lnTo>
                      <a:pt x="345" y="0"/>
                    </a:lnTo>
                    <a:lnTo>
                      <a:pt x="363" y="2"/>
                    </a:lnTo>
                    <a:lnTo>
                      <a:pt x="379" y="4"/>
                    </a:lnTo>
                    <a:lnTo>
                      <a:pt x="395" y="7"/>
                    </a:lnTo>
                    <a:lnTo>
                      <a:pt x="411" y="10"/>
                    </a:lnTo>
                    <a:lnTo>
                      <a:pt x="426" y="15"/>
                    </a:lnTo>
                    <a:lnTo>
                      <a:pt x="457" y="26"/>
                    </a:lnTo>
                    <a:lnTo>
                      <a:pt x="485" y="39"/>
                    </a:lnTo>
                    <a:lnTo>
                      <a:pt x="512" y="57"/>
                    </a:lnTo>
                    <a:lnTo>
                      <a:pt x="537" y="76"/>
                    </a:lnTo>
                    <a:lnTo>
                      <a:pt x="562" y="97"/>
                    </a:lnTo>
                    <a:lnTo>
                      <a:pt x="582" y="120"/>
                    </a:lnTo>
                    <a:lnTo>
                      <a:pt x="602" y="145"/>
                    </a:lnTo>
                    <a:lnTo>
                      <a:pt x="618" y="172"/>
                    </a:lnTo>
                    <a:lnTo>
                      <a:pt x="631" y="200"/>
                    </a:lnTo>
                    <a:lnTo>
                      <a:pt x="642" y="231"/>
                    </a:lnTo>
                    <a:lnTo>
                      <a:pt x="648" y="246"/>
                    </a:lnTo>
                    <a:lnTo>
                      <a:pt x="650" y="262"/>
                    </a:lnTo>
                    <a:lnTo>
                      <a:pt x="654" y="278"/>
                    </a:lnTo>
                    <a:lnTo>
                      <a:pt x="656" y="296"/>
                    </a:lnTo>
                    <a:lnTo>
                      <a:pt x="657" y="312"/>
                    </a:lnTo>
                    <a:lnTo>
                      <a:pt x="657" y="329"/>
                    </a:lnTo>
                    <a:lnTo>
                      <a:pt x="657" y="329"/>
                    </a:lnTo>
                    <a:lnTo>
                      <a:pt x="657" y="346"/>
                    </a:lnTo>
                    <a:lnTo>
                      <a:pt x="656" y="362"/>
                    </a:lnTo>
                    <a:lnTo>
                      <a:pt x="654" y="379"/>
                    </a:lnTo>
                    <a:lnTo>
                      <a:pt x="650" y="395"/>
                    </a:lnTo>
                    <a:lnTo>
                      <a:pt x="648" y="411"/>
                    </a:lnTo>
                    <a:lnTo>
                      <a:pt x="642" y="426"/>
                    </a:lnTo>
                    <a:lnTo>
                      <a:pt x="631" y="457"/>
                    </a:lnTo>
                    <a:lnTo>
                      <a:pt x="618" y="485"/>
                    </a:lnTo>
                    <a:lnTo>
                      <a:pt x="602" y="512"/>
                    </a:lnTo>
                    <a:lnTo>
                      <a:pt x="582" y="538"/>
                    </a:lnTo>
                    <a:lnTo>
                      <a:pt x="562" y="562"/>
                    </a:lnTo>
                    <a:lnTo>
                      <a:pt x="537" y="582"/>
                    </a:lnTo>
                    <a:lnTo>
                      <a:pt x="512" y="601"/>
                    </a:lnTo>
                    <a:lnTo>
                      <a:pt x="485" y="618"/>
                    </a:lnTo>
                    <a:lnTo>
                      <a:pt x="457" y="632"/>
                    </a:lnTo>
                    <a:lnTo>
                      <a:pt x="426" y="642"/>
                    </a:lnTo>
                    <a:lnTo>
                      <a:pt x="411" y="648"/>
                    </a:lnTo>
                    <a:lnTo>
                      <a:pt x="395" y="650"/>
                    </a:lnTo>
                    <a:lnTo>
                      <a:pt x="379" y="653"/>
                    </a:lnTo>
                    <a:lnTo>
                      <a:pt x="363" y="656"/>
                    </a:lnTo>
                    <a:lnTo>
                      <a:pt x="345" y="657"/>
                    </a:lnTo>
                    <a:lnTo>
                      <a:pt x="329" y="657"/>
                    </a:lnTo>
                    <a:lnTo>
                      <a:pt x="329" y="657"/>
                    </a:lnTo>
                    <a:close/>
                    <a:moveTo>
                      <a:pt x="329" y="38"/>
                    </a:moveTo>
                    <a:lnTo>
                      <a:pt x="329" y="38"/>
                    </a:lnTo>
                    <a:lnTo>
                      <a:pt x="298" y="39"/>
                    </a:lnTo>
                    <a:lnTo>
                      <a:pt x="270" y="43"/>
                    </a:lnTo>
                    <a:lnTo>
                      <a:pt x="242" y="51"/>
                    </a:lnTo>
                    <a:lnTo>
                      <a:pt x="215" y="61"/>
                    </a:lnTo>
                    <a:lnTo>
                      <a:pt x="189" y="73"/>
                    </a:lnTo>
                    <a:lnTo>
                      <a:pt x="165" y="88"/>
                    </a:lnTo>
                    <a:lnTo>
                      <a:pt x="144" y="104"/>
                    </a:lnTo>
                    <a:lnTo>
                      <a:pt x="122" y="123"/>
                    </a:lnTo>
                    <a:lnTo>
                      <a:pt x="104" y="144"/>
                    </a:lnTo>
                    <a:lnTo>
                      <a:pt x="87" y="166"/>
                    </a:lnTo>
                    <a:lnTo>
                      <a:pt x="73" y="190"/>
                    </a:lnTo>
                    <a:lnTo>
                      <a:pt x="61" y="215"/>
                    </a:lnTo>
                    <a:lnTo>
                      <a:pt x="51" y="242"/>
                    </a:lnTo>
                    <a:lnTo>
                      <a:pt x="43" y="270"/>
                    </a:lnTo>
                    <a:lnTo>
                      <a:pt x="39" y="298"/>
                    </a:lnTo>
                    <a:lnTo>
                      <a:pt x="38" y="329"/>
                    </a:lnTo>
                    <a:lnTo>
                      <a:pt x="38" y="329"/>
                    </a:lnTo>
                    <a:lnTo>
                      <a:pt x="39" y="359"/>
                    </a:lnTo>
                    <a:lnTo>
                      <a:pt x="43" y="387"/>
                    </a:lnTo>
                    <a:lnTo>
                      <a:pt x="51" y="415"/>
                    </a:lnTo>
                    <a:lnTo>
                      <a:pt x="61" y="442"/>
                    </a:lnTo>
                    <a:lnTo>
                      <a:pt x="73" y="468"/>
                    </a:lnTo>
                    <a:lnTo>
                      <a:pt x="87" y="492"/>
                    </a:lnTo>
                    <a:lnTo>
                      <a:pt x="104" y="513"/>
                    </a:lnTo>
                    <a:lnTo>
                      <a:pt x="122" y="535"/>
                    </a:lnTo>
                    <a:lnTo>
                      <a:pt x="144" y="554"/>
                    </a:lnTo>
                    <a:lnTo>
                      <a:pt x="165" y="570"/>
                    </a:lnTo>
                    <a:lnTo>
                      <a:pt x="189" y="585"/>
                    </a:lnTo>
                    <a:lnTo>
                      <a:pt x="215" y="597"/>
                    </a:lnTo>
                    <a:lnTo>
                      <a:pt x="242" y="607"/>
                    </a:lnTo>
                    <a:lnTo>
                      <a:pt x="270" y="614"/>
                    </a:lnTo>
                    <a:lnTo>
                      <a:pt x="298" y="618"/>
                    </a:lnTo>
                    <a:lnTo>
                      <a:pt x="329" y="620"/>
                    </a:lnTo>
                    <a:lnTo>
                      <a:pt x="329" y="620"/>
                    </a:lnTo>
                    <a:lnTo>
                      <a:pt x="359" y="618"/>
                    </a:lnTo>
                    <a:lnTo>
                      <a:pt x="387" y="614"/>
                    </a:lnTo>
                    <a:lnTo>
                      <a:pt x="415" y="607"/>
                    </a:lnTo>
                    <a:lnTo>
                      <a:pt x="442" y="597"/>
                    </a:lnTo>
                    <a:lnTo>
                      <a:pt x="468" y="585"/>
                    </a:lnTo>
                    <a:lnTo>
                      <a:pt x="492" y="570"/>
                    </a:lnTo>
                    <a:lnTo>
                      <a:pt x="513" y="554"/>
                    </a:lnTo>
                    <a:lnTo>
                      <a:pt x="535" y="535"/>
                    </a:lnTo>
                    <a:lnTo>
                      <a:pt x="553" y="513"/>
                    </a:lnTo>
                    <a:lnTo>
                      <a:pt x="570" y="492"/>
                    </a:lnTo>
                    <a:lnTo>
                      <a:pt x="584" y="468"/>
                    </a:lnTo>
                    <a:lnTo>
                      <a:pt x="596" y="442"/>
                    </a:lnTo>
                    <a:lnTo>
                      <a:pt x="607" y="415"/>
                    </a:lnTo>
                    <a:lnTo>
                      <a:pt x="614" y="387"/>
                    </a:lnTo>
                    <a:lnTo>
                      <a:pt x="618" y="359"/>
                    </a:lnTo>
                    <a:lnTo>
                      <a:pt x="619" y="329"/>
                    </a:lnTo>
                    <a:lnTo>
                      <a:pt x="619" y="329"/>
                    </a:lnTo>
                    <a:lnTo>
                      <a:pt x="618" y="298"/>
                    </a:lnTo>
                    <a:lnTo>
                      <a:pt x="614" y="270"/>
                    </a:lnTo>
                    <a:lnTo>
                      <a:pt x="607" y="242"/>
                    </a:lnTo>
                    <a:lnTo>
                      <a:pt x="596" y="215"/>
                    </a:lnTo>
                    <a:lnTo>
                      <a:pt x="584" y="190"/>
                    </a:lnTo>
                    <a:lnTo>
                      <a:pt x="570" y="166"/>
                    </a:lnTo>
                    <a:lnTo>
                      <a:pt x="553" y="144"/>
                    </a:lnTo>
                    <a:lnTo>
                      <a:pt x="535" y="123"/>
                    </a:lnTo>
                    <a:lnTo>
                      <a:pt x="513" y="104"/>
                    </a:lnTo>
                    <a:lnTo>
                      <a:pt x="492" y="88"/>
                    </a:lnTo>
                    <a:lnTo>
                      <a:pt x="468" y="73"/>
                    </a:lnTo>
                    <a:lnTo>
                      <a:pt x="442" y="61"/>
                    </a:lnTo>
                    <a:lnTo>
                      <a:pt x="415" y="51"/>
                    </a:lnTo>
                    <a:lnTo>
                      <a:pt x="387" y="43"/>
                    </a:lnTo>
                    <a:lnTo>
                      <a:pt x="359" y="39"/>
                    </a:lnTo>
                    <a:lnTo>
                      <a:pt x="329" y="38"/>
                    </a:lnTo>
                    <a:lnTo>
                      <a:pt x="329" y="3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grpSp>
        <p:grpSp>
          <p:nvGrpSpPr>
            <p:cNvPr id="312" name="Group 311">
              <a:extLst>
                <a:ext uri="{FF2B5EF4-FFF2-40B4-BE49-F238E27FC236}">
                  <a16:creationId xmlns:a16="http://schemas.microsoft.com/office/drawing/2014/main" id="{82C5514D-4B4D-4D1D-AFF0-5EAAD42F3CD7}"/>
                </a:ext>
              </a:extLst>
            </p:cNvPr>
            <p:cNvGrpSpPr/>
            <p:nvPr/>
          </p:nvGrpSpPr>
          <p:grpSpPr>
            <a:xfrm>
              <a:off x="6428532" y="1669481"/>
              <a:ext cx="763404" cy="765726"/>
              <a:chOff x="5921415" y="-508726"/>
              <a:chExt cx="520703" cy="522288"/>
            </a:xfrm>
          </p:grpSpPr>
          <p:sp>
            <p:nvSpPr>
              <p:cNvPr id="399" name="Oval 398">
                <a:extLst>
                  <a:ext uri="{FF2B5EF4-FFF2-40B4-BE49-F238E27FC236}">
                    <a16:creationId xmlns:a16="http://schemas.microsoft.com/office/drawing/2014/main" id="{7434C466-FEE5-48F5-AB56-A09DCB9ACC0C}"/>
                  </a:ext>
                </a:extLst>
              </p:cNvPr>
              <p:cNvSpPr/>
              <p:nvPr/>
            </p:nvSpPr>
            <p:spPr>
              <a:xfrm>
                <a:off x="5928506" y="-500050"/>
                <a:ext cx="513612" cy="51361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400" name="Freeform 37">
                <a:extLst>
                  <a:ext uri="{FF2B5EF4-FFF2-40B4-BE49-F238E27FC236}">
                    <a16:creationId xmlns:a16="http://schemas.microsoft.com/office/drawing/2014/main" id="{8BA0D700-DA5B-417B-B37F-3A5EE36C5DDF}"/>
                  </a:ext>
                </a:extLst>
              </p:cNvPr>
              <p:cNvSpPr>
                <a:spLocks noEditPoints="1"/>
              </p:cNvSpPr>
              <p:nvPr/>
            </p:nvSpPr>
            <p:spPr bwMode="auto">
              <a:xfrm>
                <a:off x="5921415" y="-508726"/>
                <a:ext cx="520700" cy="522288"/>
              </a:xfrm>
              <a:custGeom>
                <a:avLst/>
                <a:gdLst>
                  <a:gd name="T0" fmla="*/ 312 w 657"/>
                  <a:gd name="T1" fmla="*/ 657 h 657"/>
                  <a:gd name="T2" fmla="*/ 262 w 657"/>
                  <a:gd name="T3" fmla="*/ 650 h 657"/>
                  <a:gd name="T4" fmla="*/ 200 w 657"/>
                  <a:gd name="T5" fmla="*/ 632 h 657"/>
                  <a:gd name="T6" fmla="*/ 120 w 657"/>
                  <a:gd name="T7" fmla="*/ 582 h 657"/>
                  <a:gd name="T8" fmla="*/ 57 w 657"/>
                  <a:gd name="T9" fmla="*/ 512 h 657"/>
                  <a:gd name="T10" fmla="*/ 15 w 657"/>
                  <a:gd name="T11" fmla="*/ 426 h 657"/>
                  <a:gd name="T12" fmla="*/ 4 w 657"/>
                  <a:gd name="T13" fmla="*/ 379 h 657"/>
                  <a:gd name="T14" fmla="*/ 0 w 657"/>
                  <a:gd name="T15" fmla="*/ 329 h 657"/>
                  <a:gd name="T16" fmla="*/ 1 w 657"/>
                  <a:gd name="T17" fmla="*/ 296 h 657"/>
                  <a:gd name="T18" fmla="*/ 11 w 657"/>
                  <a:gd name="T19" fmla="*/ 246 h 657"/>
                  <a:gd name="T20" fmla="*/ 39 w 657"/>
                  <a:gd name="T21" fmla="*/ 172 h 657"/>
                  <a:gd name="T22" fmla="*/ 97 w 657"/>
                  <a:gd name="T23" fmla="*/ 97 h 657"/>
                  <a:gd name="T24" fmla="*/ 172 w 657"/>
                  <a:gd name="T25" fmla="*/ 39 h 657"/>
                  <a:gd name="T26" fmla="*/ 247 w 657"/>
                  <a:gd name="T27" fmla="*/ 10 h 657"/>
                  <a:gd name="T28" fmla="*/ 296 w 657"/>
                  <a:gd name="T29" fmla="*/ 2 h 657"/>
                  <a:gd name="T30" fmla="*/ 329 w 657"/>
                  <a:gd name="T31" fmla="*/ 0 h 657"/>
                  <a:gd name="T32" fmla="*/ 379 w 657"/>
                  <a:gd name="T33" fmla="*/ 4 h 657"/>
                  <a:gd name="T34" fmla="*/ 426 w 657"/>
                  <a:gd name="T35" fmla="*/ 15 h 657"/>
                  <a:gd name="T36" fmla="*/ 512 w 657"/>
                  <a:gd name="T37" fmla="*/ 57 h 657"/>
                  <a:gd name="T38" fmla="*/ 582 w 657"/>
                  <a:gd name="T39" fmla="*/ 120 h 657"/>
                  <a:gd name="T40" fmla="*/ 631 w 657"/>
                  <a:gd name="T41" fmla="*/ 200 h 657"/>
                  <a:gd name="T42" fmla="*/ 650 w 657"/>
                  <a:gd name="T43" fmla="*/ 262 h 657"/>
                  <a:gd name="T44" fmla="*/ 657 w 657"/>
                  <a:gd name="T45" fmla="*/ 312 h 657"/>
                  <a:gd name="T46" fmla="*/ 657 w 657"/>
                  <a:gd name="T47" fmla="*/ 346 h 657"/>
                  <a:gd name="T48" fmla="*/ 650 w 657"/>
                  <a:gd name="T49" fmla="*/ 395 h 657"/>
                  <a:gd name="T50" fmla="*/ 631 w 657"/>
                  <a:gd name="T51" fmla="*/ 457 h 657"/>
                  <a:gd name="T52" fmla="*/ 582 w 657"/>
                  <a:gd name="T53" fmla="*/ 538 h 657"/>
                  <a:gd name="T54" fmla="*/ 512 w 657"/>
                  <a:gd name="T55" fmla="*/ 601 h 657"/>
                  <a:gd name="T56" fmla="*/ 426 w 657"/>
                  <a:gd name="T57" fmla="*/ 642 h 657"/>
                  <a:gd name="T58" fmla="*/ 379 w 657"/>
                  <a:gd name="T59" fmla="*/ 653 h 657"/>
                  <a:gd name="T60" fmla="*/ 329 w 657"/>
                  <a:gd name="T61" fmla="*/ 657 h 657"/>
                  <a:gd name="T62" fmla="*/ 329 w 657"/>
                  <a:gd name="T63" fmla="*/ 38 h 657"/>
                  <a:gd name="T64" fmla="*/ 242 w 657"/>
                  <a:gd name="T65" fmla="*/ 51 h 657"/>
                  <a:gd name="T66" fmla="*/ 165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5 w 657"/>
                  <a:gd name="T81" fmla="*/ 570 h 657"/>
                  <a:gd name="T82" fmla="*/ 242 w 657"/>
                  <a:gd name="T83" fmla="*/ 607 h 657"/>
                  <a:gd name="T84" fmla="*/ 329 w 657"/>
                  <a:gd name="T85" fmla="*/ 620 h 657"/>
                  <a:gd name="T86" fmla="*/ 387 w 657"/>
                  <a:gd name="T87" fmla="*/ 614 h 657"/>
                  <a:gd name="T88" fmla="*/ 468 w 657"/>
                  <a:gd name="T89" fmla="*/ 585 h 657"/>
                  <a:gd name="T90" fmla="*/ 535 w 657"/>
                  <a:gd name="T91" fmla="*/ 535 h 657"/>
                  <a:gd name="T92" fmla="*/ 584 w 657"/>
                  <a:gd name="T93" fmla="*/ 468 h 657"/>
                  <a:gd name="T94" fmla="*/ 614 w 657"/>
                  <a:gd name="T95" fmla="*/ 387 h 657"/>
                  <a:gd name="T96" fmla="*/ 619 w 657"/>
                  <a:gd name="T97" fmla="*/ 329 h 657"/>
                  <a:gd name="T98" fmla="*/ 607 w 657"/>
                  <a:gd name="T99" fmla="*/ 242 h 657"/>
                  <a:gd name="T100" fmla="*/ 570 w 657"/>
                  <a:gd name="T101" fmla="*/ 166 h 657"/>
                  <a:gd name="T102" fmla="*/ 513 w 657"/>
                  <a:gd name="T103" fmla="*/ 104 h 657"/>
                  <a:gd name="T104" fmla="*/ 442 w 657"/>
                  <a:gd name="T105" fmla="*/ 61 h 657"/>
                  <a:gd name="T106" fmla="*/ 359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9" y="657"/>
                    </a:moveTo>
                    <a:lnTo>
                      <a:pt x="329" y="657"/>
                    </a:lnTo>
                    <a:lnTo>
                      <a:pt x="312" y="657"/>
                    </a:lnTo>
                    <a:lnTo>
                      <a:pt x="296" y="656"/>
                    </a:lnTo>
                    <a:lnTo>
                      <a:pt x="278" y="653"/>
                    </a:lnTo>
                    <a:lnTo>
                      <a:pt x="262" y="650"/>
                    </a:lnTo>
                    <a:lnTo>
                      <a:pt x="247" y="648"/>
                    </a:lnTo>
                    <a:lnTo>
                      <a:pt x="231" y="642"/>
                    </a:lnTo>
                    <a:lnTo>
                      <a:pt x="200" y="632"/>
                    </a:lnTo>
                    <a:lnTo>
                      <a:pt x="172" y="618"/>
                    </a:lnTo>
                    <a:lnTo>
                      <a:pt x="145" y="601"/>
                    </a:lnTo>
                    <a:lnTo>
                      <a:pt x="120" y="582"/>
                    </a:lnTo>
                    <a:lnTo>
                      <a:pt x="97" y="562"/>
                    </a:lnTo>
                    <a:lnTo>
                      <a:pt x="75" y="538"/>
                    </a:lnTo>
                    <a:lnTo>
                      <a:pt x="57" y="512"/>
                    </a:lnTo>
                    <a:lnTo>
                      <a:pt x="39" y="485"/>
                    </a:lnTo>
                    <a:lnTo>
                      <a:pt x="26" y="457"/>
                    </a:lnTo>
                    <a:lnTo>
                      <a:pt x="15" y="426"/>
                    </a:lnTo>
                    <a:lnTo>
                      <a:pt x="11" y="411"/>
                    </a:lnTo>
                    <a:lnTo>
                      <a:pt x="7" y="395"/>
                    </a:lnTo>
                    <a:lnTo>
                      <a:pt x="4" y="379"/>
                    </a:lnTo>
                    <a:lnTo>
                      <a:pt x="1" y="362"/>
                    </a:lnTo>
                    <a:lnTo>
                      <a:pt x="0" y="346"/>
                    </a:lnTo>
                    <a:lnTo>
                      <a:pt x="0" y="329"/>
                    </a:lnTo>
                    <a:lnTo>
                      <a:pt x="0" y="329"/>
                    </a:lnTo>
                    <a:lnTo>
                      <a:pt x="0" y="312"/>
                    </a:lnTo>
                    <a:lnTo>
                      <a:pt x="1" y="296"/>
                    </a:lnTo>
                    <a:lnTo>
                      <a:pt x="4" y="278"/>
                    </a:lnTo>
                    <a:lnTo>
                      <a:pt x="7" y="262"/>
                    </a:lnTo>
                    <a:lnTo>
                      <a:pt x="11" y="246"/>
                    </a:lnTo>
                    <a:lnTo>
                      <a:pt x="15" y="231"/>
                    </a:lnTo>
                    <a:lnTo>
                      <a:pt x="26" y="200"/>
                    </a:lnTo>
                    <a:lnTo>
                      <a:pt x="39" y="172"/>
                    </a:lnTo>
                    <a:lnTo>
                      <a:pt x="57" y="145"/>
                    </a:lnTo>
                    <a:lnTo>
                      <a:pt x="75" y="120"/>
                    </a:lnTo>
                    <a:lnTo>
                      <a:pt x="97" y="97"/>
                    </a:lnTo>
                    <a:lnTo>
                      <a:pt x="120" y="76"/>
                    </a:lnTo>
                    <a:lnTo>
                      <a:pt x="145" y="57"/>
                    </a:lnTo>
                    <a:lnTo>
                      <a:pt x="172" y="39"/>
                    </a:lnTo>
                    <a:lnTo>
                      <a:pt x="200" y="26"/>
                    </a:lnTo>
                    <a:lnTo>
                      <a:pt x="231" y="15"/>
                    </a:lnTo>
                    <a:lnTo>
                      <a:pt x="247" y="10"/>
                    </a:lnTo>
                    <a:lnTo>
                      <a:pt x="262" y="7"/>
                    </a:lnTo>
                    <a:lnTo>
                      <a:pt x="278" y="4"/>
                    </a:lnTo>
                    <a:lnTo>
                      <a:pt x="296" y="2"/>
                    </a:lnTo>
                    <a:lnTo>
                      <a:pt x="312" y="0"/>
                    </a:lnTo>
                    <a:lnTo>
                      <a:pt x="329" y="0"/>
                    </a:lnTo>
                    <a:lnTo>
                      <a:pt x="329" y="0"/>
                    </a:lnTo>
                    <a:lnTo>
                      <a:pt x="345" y="0"/>
                    </a:lnTo>
                    <a:lnTo>
                      <a:pt x="363" y="2"/>
                    </a:lnTo>
                    <a:lnTo>
                      <a:pt x="379" y="4"/>
                    </a:lnTo>
                    <a:lnTo>
                      <a:pt x="395" y="7"/>
                    </a:lnTo>
                    <a:lnTo>
                      <a:pt x="411" y="10"/>
                    </a:lnTo>
                    <a:lnTo>
                      <a:pt x="426" y="15"/>
                    </a:lnTo>
                    <a:lnTo>
                      <a:pt x="457" y="26"/>
                    </a:lnTo>
                    <a:lnTo>
                      <a:pt x="485" y="39"/>
                    </a:lnTo>
                    <a:lnTo>
                      <a:pt x="512" y="57"/>
                    </a:lnTo>
                    <a:lnTo>
                      <a:pt x="537" y="76"/>
                    </a:lnTo>
                    <a:lnTo>
                      <a:pt x="562" y="97"/>
                    </a:lnTo>
                    <a:lnTo>
                      <a:pt x="582" y="120"/>
                    </a:lnTo>
                    <a:lnTo>
                      <a:pt x="602" y="145"/>
                    </a:lnTo>
                    <a:lnTo>
                      <a:pt x="618" y="172"/>
                    </a:lnTo>
                    <a:lnTo>
                      <a:pt x="631" y="200"/>
                    </a:lnTo>
                    <a:lnTo>
                      <a:pt x="642" y="231"/>
                    </a:lnTo>
                    <a:lnTo>
                      <a:pt x="648" y="246"/>
                    </a:lnTo>
                    <a:lnTo>
                      <a:pt x="650" y="262"/>
                    </a:lnTo>
                    <a:lnTo>
                      <a:pt x="654" y="278"/>
                    </a:lnTo>
                    <a:lnTo>
                      <a:pt x="656" y="296"/>
                    </a:lnTo>
                    <a:lnTo>
                      <a:pt x="657" y="312"/>
                    </a:lnTo>
                    <a:lnTo>
                      <a:pt x="657" y="329"/>
                    </a:lnTo>
                    <a:lnTo>
                      <a:pt x="657" y="329"/>
                    </a:lnTo>
                    <a:lnTo>
                      <a:pt x="657" y="346"/>
                    </a:lnTo>
                    <a:lnTo>
                      <a:pt x="656" y="362"/>
                    </a:lnTo>
                    <a:lnTo>
                      <a:pt x="654" y="379"/>
                    </a:lnTo>
                    <a:lnTo>
                      <a:pt x="650" y="395"/>
                    </a:lnTo>
                    <a:lnTo>
                      <a:pt x="648" y="411"/>
                    </a:lnTo>
                    <a:lnTo>
                      <a:pt x="642" y="426"/>
                    </a:lnTo>
                    <a:lnTo>
                      <a:pt x="631" y="457"/>
                    </a:lnTo>
                    <a:lnTo>
                      <a:pt x="618" y="485"/>
                    </a:lnTo>
                    <a:lnTo>
                      <a:pt x="602" y="512"/>
                    </a:lnTo>
                    <a:lnTo>
                      <a:pt x="582" y="538"/>
                    </a:lnTo>
                    <a:lnTo>
                      <a:pt x="562" y="562"/>
                    </a:lnTo>
                    <a:lnTo>
                      <a:pt x="537" y="582"/>
                    </a:lnTo>
                    <a:lnTo>
                      <a:pt x="512" y="601"/>
                    </a:lnTo>
                    <a:lnTo>
                      <a:pt x="485" y="618"/>
                    </a:lnTo>
                    <a:lnTo>
                      <a:pt x="457" y="632"/>
                    </a:lnTo>
                    <a:lnTo>
                      <a:pt x="426" y="642"/>
                    </a:lnTo>
                    <a:lnTo>
                      <a:pt x="411" y="648"/>
                    </a:lnTo>
                    <a:lnTo>
                      <a:pt x="395" y="650"/>
                    </a:lnTo>
                    <a:lnTo>
                      <a:pt x="379" y="653"/>
                    </a:lnTo>
                    <a:lnTo>
                      <a:pt x="363" y="656"/>
                    </a:lnTo>
                    <a:lnTo>
                      <a:pt x="345" y="657"/>
                    </a:lnTo>
                    <a:lnTo>
                      <a:pt x="329" y="657"/>
                    </a:lnTo>
                    <a:lnTo>
                      <a:pt x="329" y="657"/>
                    </a:lnTo>
                    <a:close/>
                    <a:moveTo>
                      <a:pt x="329" y="38"/>
                    </a:moveTo>
                    <a:lnTo>
                      <a:pt x="329" y="38"/>
                    </a:lnTo>
                    <a:lnTo>
                      <a:pt x="298" y="39"/>
                    </a:lnTo>
                    <a:lnTo>
                      <a:pt x="270" y="43"/>
                    </a:lnTo>
                    <a:lnTo>
                      <a:pt x="242" y="51"/>
                    </a:lnTo>
                    <a:lnTo>
                      <a:pt x="215" y="61"/>
                    </a:lnTo>
                    <a:lnTo>
                      <a:pt x="189" y="73"/>
                    </a:lnTo>
                    <a:lnTo>
                      <a:pt x="165" y="88"/>
                    </a:lnTo>
                    <a:lnTo>
                      <a:pt x="144" y="104"/>
                    </a:lnTo>
                    <a:lnTo>
                      <a:pt x="122" y="123"/>
                    </a:lnTo>
                    <a:lnTo>
                      <a:pt x="104" y="144"/>
                    </a:lnTo>
                    <a:lnTo>
                      <a:pt x="87" y="166"/>
                    </a:lnTo>
                    <a:lnTo>
                      <a:pt x="73" y="190"/>
                    </a:lnTo>
                    <a:lnTo>
                      <a:pt x="61" y="215"/>
                    </a:lnTo>
                    <a:lnTo>
                      <a:pt x="51" y="242"/>
                    </a:lnTo>
                    <a:lnTo>
                      <a:pt x="43" y="270"/>
                    </a:lnTo>
                    <a:lnTo>
                      <a:pt x="39" y="298"/>
                    </a:lnTo>
                    <a:lnTo>
                      <a:pt x="38" y="329"/>
                    </a:lnTo>
                    <a:lnTo>
                      <a:pt x="38" y="329"/>
                    </a:lnTo>
                    <a:lnTo>
                      <a:pt x="39" y="359"/>
                    </a:lnTo>
                    <a:lnTo>
                      <a:pt x="43" y="387"/>
                    </a:lnTo>
                    <a:lnTo>
                      <a:pt x="51" y="415"/>
                    </a:lnTo>
                    <a:lnTo>
                      <a:pt x="61" y="442"/>
                    </a:lnTo>
                    <a:lnTo>
                      <a:pt x="73" y="468"/>
                    </a:lnTo>
                    <a:lnTo>
                      <a:pt x="87" y="492"/>
                    </a:lnTo>
                    <a:lnTo>
                      <a:pt x="104" y="513"/>
                    </a:lnTo>
                    <a:lnTo>
                      <a:pt x="122" y="535"/>
                    </a:lnTo>
                    <a:lnTo>
                      <a:pt x="144" y="554"/>
                    </a:lnTo>
                    <a:lnTo>
                      <a:pt x="165" y="570"/>
                    </a:lnTo>
                    <a:lnTo>
                      <a:pt x="189" y="585"/>
                    </a:lnTo>
                    <a:lnTo>
                      <a:pt x="215" y="597"/>
                    </a:lnTo>
                    <a:lnTo>
                      <a:pt x="242" y="607"/>
                    </a:lnTo>
                    <a:lnTo>
                      <a:pt x="270" y="614"/>
                    </a:lnTo>
                    <a:lnTo>
                      <a:pt x="298" y="618"/>
                    </a:lnTo>
                    <a:lnTo>
                      <a:pt x="329" y="620"/>
                    </a:lnTo>
                    <a:lnTo>
                      <a:pt x="329" y="620"/>
                    </a:lnTo>
                    <a:lnTo>
                      <a:pt x="359" y="618"/>
                    </a:lnTo>
                    <a:lnTo>
                      <a:pt x="387" y="614"/>
                    </a:lnTo>
                    <a:lnTo>
                      <a:pt x="415" y="607"/>
                    </a:lnTo>
                    <a:lnTo>
                      <a:pt x="442" y="597"/>
                    </a:lnTo>
                    <a:lnTo>
                      <a:pt x="468" y="585"/>
                    </a:lnTo>
                    <a:lnTo>
                      <a:pt x="492" y="570"/>
                    </a:lnTo>
                    <a:lnTo>
                      <a:pt x="513" y="554"/>
                    </a:lnTo>
                    <a:lnTo>
                      <a:pt x="535" y="535"/>
                    </a:lnTo>
                    <a:lnTo>
                      <a:pt x="553" y="513"/>
                    </a:lnTo>
                    <a:lnTo>
                      <a:pt x="570" y="492"/>
                    </a:lnTo>
                    <a:lnTo>
                      <a:pt x="584" y="468"/>
                    </a:lnTo>
                    <a:lnTo>
                      <a:pt x="596" y="442"/>
                    </a:lnTo>
                    <a:lnTo>
                      <a:pt x="607" y="415"/>
                    </a:lnTo>
                    <a:lnTo>
                      <a:pt x="614" y="387"/>
                    </a:lnTo>
                    <a:lnTo>
                      <a:pt x="618" y="359"/>
                    </a:lnTo>
                    <a:lnTo>
                      <a:pt x="619" y="329"/>
                    </a:lnTo>
                    <a:lnTo>
                      <a:pt x="619" y="329"/>
                    </a:lnTo>
                    <a:lnTo>
                      <a:pt x="618" y="298"/>
                    </a:lnTo>
                    <a:lnTo>
                      <a:pt x="614" y="270"/>
                    </a:lnTo>
                    <a:lnTo>
                      <a:pt x="607" y="242"/>
                    </a:lnTo>
                    <a:lnTo>
                      <a:pt x="596" y="215"/>
                    </a:lnTo>
                    <a:lnTo>
                      <a:pt x="584" y="190"/>
                    </a:lnTo>
                    <a:lnTo>
                      <a:pt x="570" y="166"/>
                    </a:lnTo>
                    <a:lnTo>
                      <a:pt x="553" y="144"/>
                    </a:lnTo>
                    <a:lnTo>
                      <a:pt x="535" y="123"/>
                    </a:lnTo>
                    <a:lnTo>
                      <a:pt x="513" y="104"/>
                    </a:lnTo>
                    <a:lnTo>
                      <a:pt x="492" y="88"/>
                    </a:lnTo>
                    <a:lnTo>
                      <a:pt x="468" y="73"/>
                    </a:lnTo>
                    <a:lnTo>
                      <a:pt x="442" y="61"/>
                    </a:lnTo>
                    <a:lnTo>
                      <a:pt x="415" y="51"/>
                    </a:lnTo>
                    <a:lnTo>
                      <a:pt x="387" y="43"/>
                    </a:lnTo>
                    <a:lnTo>
                      <a:pt x="359" y="39"/>
                    </a:lnTo>
                    <a:lnTo>
                      <a:pt x="329" y="38"/>
                    </a:lnTo>
                    <a:lnTo>
                      <a:pt x="329" y="3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grpSp>
        <p:grpSp>
          <p:nvGrpSpPr>
            <p:cNvPr id="313" name="Group 312">
              <a:extLst>
                <a:ext uri="{FF2B5EF4-FFF2-40B4-BE49-F238E27FC236}">
                  <a16:creationId xmlns:a16="http://schemas.microsoft.com/office/drawing/2014/main" id="{6BADAEAA-B226-496D-95DA-A775A190C0D5}"/>
                </a:ext>
              </a:extLst>
            </p:cNvPr>
            <p:cNvGrpSpPr/>
            <p:nvPr/>
          </p:nvGrpSpPr>
          <p:grpSpPr>
            <a:xfrm>
              <a:off x="5830971" y="3619204"/>
              <a:ext cx="763402" cy="765726"/>
              <a:chOff x="5921414" y="-508726"/>
              <a:chExt cx="520702" cy="522288"/>
            </a:xfrm>
          </p:grpSpPr>
          <p:sp>
            <p:nvSpPr>
              <p:cNvPr id="397" name="Oval 396">
                <a:extLst>
                  <a:ext uri="{FF2B5EF4-FFF2-40B4-BE49-F238E27FC236}">
                    <a16:creationId xmlns:a16="http://schemas.microsoft.com/office/drawing/2014/main" id="{CD171871-001E-4A1A-A5F9-6E9AA31D344E}"/>
                  </a:ext>
                </a:extLst>
              </p:cNvPr>
              <p:cNvSpPr/>
              <p:nvPr/>
            </p:nvSpPr>
            <p:spPr>
              <a:xfrm>
                <a:off x="5928504" y="-500050"/>
                <a:ext cx="513612" cy="513612"/>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398" name="Freeform 37">
                <a:extLst>
                  <a:ext uri="{FF2B5EF4-FFF2-40B4-BE49-F238E27FC236}">
                    <a16:creationId xmlns:a16="http://schemas.microsoft.com/office/drawing/2014/main" id="{8969F7DB-DC10-428E-982B-2F541359D07F}"/>
                  </a:ext>
                </a:extLst>
              </p:cNvPr>
              <p:cNvSpPr>
                <a:spLocks noEditPoints="1"/>
              </p:cNvSpPr>
              <p:nvPr/>
            </p:nvSpPr>
            <p:spPr bwMode="auto">
              <a:xfrm>
                <a:off x="5921415" y="-508726"/>
                <a:ext cx="520700" cy="522288"/>
              </a:xfrm>
              <a:custGeom>
                <a:avLst/>
                <a:gdLst>
                  <a:gd name="T0" fmla="*/ 312 w 657"/>
                  <a:gd name="T1" fmla="*/ 657 h 657"/>
                  <a:gd name="T2" fmla="*/ 262 w 657"/>
                  <a:gd name="T3" fmla="*/ 650 h 657"/>
                  <a:gd name="T4" fmla="*/ 200 w 657"/>
                  <a:gd name="T5" fmla="*/ 632 h 657"/>
                  <a:gd name="T6" fmla="*/ 120 w 657"/>
                  <a:gd name="T7" fmla="*/ 582 h 657"/>
                  <a:gd name="T8" fmla="*/ 57 w 657"/>
                  <a:gd name="T9" fmla="*/ 512 h 657"/>
                  <a:gd name="T10" fmla="*/ 15 w 657"/>
                  <a:gd name="T11" fmla="*/ 426 h 657"/>
                  <a:gd name="T12" fmla="*/ 4 w 657"/>
                  <a:gd name="T13" fmla="*/ 379 h 657"/>
                  <a:gd name="T14" fmla="*/ 0 w 657"/>
                  <a:gd name="T15" fmla="*/ 329 h 657"/>
                  <a:gd name="T16" fmla="*/ 1 w 657"/>
                  <a:gd name="T17" fmla="*/ 296 h 657"/>
                  <a:gd name="T18" fmla="*/ 11 w 657"/>
                  <a:gd name="T19" fmla="*/ 246 h 657"/>
                  <a:gd name="T20" fmla="*/ 39 w 657"/>
                  <a:gd name="T21" fmla="*/ 172 h 657"/>
                  <a:gd name="T22" fmla="*/ 97 w 657"/>
                  <a:gd name="T23" fmla="*/ 97 h 657"/>
                  <a:gd name="T24" fmla="*/ 172 w 657"/>
                  <a:gd name="T25" fmla="*/ 39 h 657"/>
                  <a:gd name="T26" fmla="*/ 247 w 657"/>
                  <a:gd name="T27" fmla="*/ 10 h 657"/>
                  <a:gd name="T28" fmla="*/ 296 w 657"/>
                  <a:gd name="T29" fmla="*/ 2 h 657"/>
                  <a:gd name="T30" fmla="*/ 329 w 657"/>
                  <a:gd name="T31" fmla="*/ 0 h 657"/>
                  <a:gd name="T32" fmla="*/ 379 w 657"/>
                  <a:gd name="T33" fmla="*/ 4 h 657"/>
                  <a:gd name="T34" fmla="*/ 426 w 657"/>
                  <a:gd name="T35" fmla="*/ 15 h 657"/>
                  <a:gd name="T36" fmla="*/ 512 w 657"/>
                  <a:gd name="T37" fmla="*/ 57 h 657"/>
                  <a:gd name="T38" fmla="*/ 582 w 657"/>
                  <a:gd name="T39" fmla="*/ 120 h 657"/>
                  <a:gd name="T40" fmla="*/ 631 w 657"/>
                  <a:gd name="T41" fmla="*/ 200 h 657"/>
                  <a:gd name="T42" fmla="*/ 650 w 657"/>
                  <a:gd name="T43" fmla="*/ 262 h 657"/>
                  <a:gd name="T44" fmla="*/ 657 w 657"/>
                  <a:gd name="T45" fmla="*/ 312 h 657"/>
                  <a:gd name="T46" fmla="*/ 657 w 657"/>
                  <a:gd name="T47" fmla="*/ 346 h 657"/>
                  <a:gd name="T48" fmla="*/ 650 w 657"/>
                  <a:gd name="T49" fmla="*/ 395 h 657"/>
                  <a:gd name="T50" fmla="*/ 631 w 657"/>
                  <a:gd name="T51" fmla="*/ 457 h 657"/>
                  <a:gd name="T52" fmla="*/ 582 w 657"/>
                  <a:gd name="T53" fmla="*/ 538 h 657"/>
                  <a:gd name="T54" fmla="*/ 512 w 657"/>
                  <a:gd name="T55" fmla="*/ 601 h 657"/>
                  <a:gd name="T56" fmla="*/ 426 w 657"/>
                  <a:gd name="T57" fmla="*/ 642 h 657"/>
                  <a:gd name="T58" fmla="*/ 379 w 657"/>
                  <a:gd name="T59" fmla="*/ 653 h 657"/>
                  <a:gd name="T60" fmla="*/ 329 w 657"/>
                  <a:gd name="T61" fmla="*/ 657 h 657"/>
                  <a:gd name="T62" fmla="*/ 329 w 657"/>
                  <a:gd name="T63" fmla="*/ 38 h 657"/>
                  <a:gd name="T64" fmla="*/ 242 w 657"/>
                  <a:gd name="T65" fmla="*/ 51 h 657"/>
                  <a:gd name="T66" fmla="*/ 165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5 w 657"/>
                  <a:gd name="T81" fmla="*/ 570 h 657"/>
                  <a:gd name="T82" fmla="*/ 242 w 657"/>
                  <a:gd name="T83" fmla="*/ 607 h 657"/>
                  <a:gd name="T84" fmla="*/ 329 w 657"/>
                  <a:gd name="T85" fmla="*/ 620 h 657"/>
                  <a:gd name="T86" fmla="*/ 387 w 657"/>
                  <a:gd name="T87" fmla="*/ 614 h 657"/>
                  <a:gd name="T88" fmla="*/ 468 w 657"/>
                  <a:gd name="T89" fmla="*/ 585 h 657"/>
                  <a:gd name="T90" fmla="*/ 535 w 657"/>
                  <a:gd name="T91" fmla="*/ 535 h 657"/>
                  <a:gd name="T92" fmla="*/ 584 w 657"/>
                  <a:gd name="T93" fmla="*/ 468 h 657"/>
                  <a:gd name="T94" fmla="*/ 614 w 657"/>
                  <a:gd name="T95" fmla="*/ 387 h 657"/>
                  <a:gd name="T96" fmla="*/ 619 w 657"/>
                  <a:gd name="T97" fmla="*/ 329 h 657"/>
                  <a:gd name="T98" fmla="*/ 607 w 657"/>
                  <a:gd name="T99" fmla="*/ 242 h 657"/>
                  <a:gd name="T100" fmla="*/ 570 w 657"/>
                  <a:gd name="T101" fmla="*/ 166 h 657"/>
                  <a:gd name="T102" fmla="*/ 513 w 657"/>
                  <a:gd name="T103" fmla="*/ 104 h 657"/>
                  <a:gd name="T104" fmla="*/ 442 w 657"/>
                  <a:gd name="T105" fmla="*/ 61 h 657"/>
                  <a:gd name="T106" fmla="*/ 359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9" y="657"/>
                    </a:moveTo>
                    <a:lnTo>
                      <a:pt x="329" y="657"/>
                    </a:lnTo>
                    <a:lnTo>
                      <a:pt x="312" y="657"/>
                    </a:lnTo>
                    <a:lnTo>
                      <a:pt x="296" y="656"/>
                    </a:lnTo>
                    <a:lnTo>
                      <a:pt x="278" y="653"/>
                    </a:lnTo>
                    <a:lnTo>
                      <a:pt x="262" y="650"/>
                    </a:lnTo>
                    <a:lnTo>
                      <a:pt x="247" y="648"/>
                    </a:lnTo>
                    <a:lnTo>
                      <a:pt x="231" y="642"/>
                    </a:lnTo>
                    <a:lnTo>
                      <a:pt x="200" y="632"/>
                    </a:lnTo>
                    <a:lnTo>
                      <a:pt x="172" y="618"/>
                    </a:lnTo>
                    <a:lnTo>
                      <a:pt x="145" y="601"/>
                    </a:lnTo>
                    <a:lnTo>
                      <a:pt x="120" y="582"/>
                    </a:lnTo>
                    <a:lnTo>
                      <a:pt x="97" y="562"/>
                    </a:lnTo>
                    <a:lnTo>
                      <a:pt x="75" y="538"/>
                    </a:lnTo>
                    <a:lnTo>
                      <a:pt x="57" y="512"/>
                    </a:lnTo>
                    <a:lnTo>
                      <a:pt x="39" y="485"/>
                    </a:lnTo>
                    <a:lnTo>
                      <a:pt x="26" y="457"/>
                    </a:lnTo>
                    <a:lnTo>
                      <a:pt x="15" y="426"/>
                    </a:lnTo>
                    <a:lnTo>
                      <a:pt x="11" y="411"/>
                    </a:lnTo>
                    <a:lnTo>
                      <a:pt x="7" y="395"/>
                    </a:lnTo>
                    <a:lnTo>
                      <a:pt x="4" y="379"/>
                    </a:lnTo>
                    <a:lnTo>
                      <a:pt x="1" y="362"/>
                    </a:lnTo>
                    <a:lnTo>
                      <a:pt x="0" y="346"/>
                    </a:lnTo>
                    <a:lnTo>
                      <a:pt x="0" y="329"/>
                    </a:lnTo>
                    <a:lnTo>
                      <a:pt x="0" y="329"/>
                    </a:lnTo>
                    <a:lnTo>
                      <a:pt x="0" y="312"/>
                    </a:lnTo>
                    <a:lnTo>
                      <a:pt x="1" y="296"/>
                    </a:lnTo>
                    <a:lnTo>
                      <a:pt x="4" y="278"/>
                    </a:lnTo>
                    <a:lnTo>
                      <a:pt x="7" y="262"/>
                    </a:lnTo>
                    <a:lnTo>
                      <a:pt x="11" y="246"/>
                    </a:lnTo>
                    <a:lnTo>
                      <a:pt x="15" y="231"/>
                    </a:lnTo>
                    <a:lnTo>
                      <a:pt x="26" y="200"/>
                    </a:lnTo>
                    <a:lnTo>
                      <a:pt x="39" y="172"/>
                    </a:lnTo>
                    <a:lnTo>
                      <a:pt x="57" y="145"/>
                    </a:lnTo>
                    <a:lnTo>
                      <a:pt x="75" y="120"/>
                    </a:lnTo>
                    <a:lnTo>
                      <a:pt x="97" y="97"/>
                    </a:lnTo>
                    <a:lnTo>
                      <a:pt x="120" y="76"/>
                    </a:lnTo>
                    <a:lnTo>
                      <a:pt x="145" y="57"/>
                    </a:lnTo>
                    <a:lnTo>
                      <a:pt x="172" y="39"/>
                    </a:lnTo>
                    <a:lnTo>
                      <a:pt x="200" y="26"/>
                    </a:lnTo>
                    <a:lnTo>
                      <a:pt x="231" y="15"/>
                    </a:lnTo>
                    <a:lnTo>
                      <a:pt x="247" y="10"/>
                    </a:lnTo>
                    <a:lnTo>
                      <a:pt x="262" y="7"/>
                    </a:lnTo>
                    <a:lnTo>
                      <a:pt x="278" y="4"/>
                    </a:lnTo>
                    <a:lnTo>
                      <a:pt x="296" y="2"/>
                    </a:lnTo>
                    <a:lnTo>
                      <a:pt x="312" y="0"/>
                    </a:lnTo>
                    <a:lnTo>
                      <a:pt x="329" y="0"/>
                    </a:lnTo>
                    <a:lnTo>
                      <a:pt x="329" y="0"/>
                    </a:lnTo>
                    <a:lnTo>
                      <a:pt x="345" y="0"/>
                    </a:lnTo>
                    <a:lnTo>
                      <a:pt x="363" y="2"/>
                    </a:lnTo>
                    <a:lnTo>
                      <a:pt x="379" y="4"/>
                    </a:lnTo>
                    <a:lnTo>
                      <a:pt x="395" y="7"/>
                    </a:lnTo>
                    <a:lnTo>
                      <a:pt x="411" y="10"/>
                    </a:lnTo>
                    <a:lnTo>
                      <a:pt x="426" y="15"/>
                    </a:lnTo>
                    <a:lnTo>
                      <a:pt x="457" y="26"/>
                    </a:lnTo>
                    <a:lnTo>
                      <a:pt x="485" y="39"/>
                    </a:lnTo>
                    <a:lnTo>
                      <a:pt x="512" y="57"/>
                    </a:lnTo>
                    <a:lnTo>
                      <a:pt x="537" y="76"/>
                    </a:lnTo>
                    <a:lnTo>
                      <a:pt x="562" y="97"/>
                    </a:lnTo>
                    <a:lnTo>
                      <a:pt x="582" y="120"/>
                    </a:lnTo>
                    <a:lnTo>
                      <a:pt x="602" y="145"/>
                    </a:lnTo>
                    <a:lnTo>
                      <a:pt x="618" y="172"/>
                    </a:lnTo>
                    <a:lnTo>
                      <a:pt x="631" y="200"/>
                    </a:lnTo>
                    <a:lnTo>
                      <a:pt x="642" y="231"/>
                    </a:lnTo>
                    <a:lnTo>
                      <a:pt x="648" y="246"/>
                    </a:lnTo>
                    <a:lnTo>
                      <a:pt x="650" y="262"/>
                    </a:lnTo>
                    <a:lnTo>
                      <a:pt x="654" y="278"/>
                    </a:lnTo>
                    <a:lnTo>
                      <a:pt x="656" y="296"/>
                    </a:lnTo>
                    <a:lnTo>
                      <a:pt x="657" y="312"/>
                    </a:lnTo>
                    <a:lnTo>
                      <a:pt x="657" y="329"/>
                    </a:lnTo>
                    <a:lnTo>
                      <a:pt x="657" y="329"/>
                    </a:lnTo>
                    <a:lnTo>
                      <a:pt x="657" y="346"/>
                    </a:lnTo>
                    <a:lnTo>
                      <a:pt x="656" y="362"/>
                    </a:lnTo>
                    <a:lnTo>
                      <a:pt x="654" y="379"/>
                    </a:lnTo>
                    <a:lnTo>
                      <a:pt x="650" y="395"/>
                    </a:lnTo>
                    <a:lnTo>
                      <a:pt x="648" y="411"/>
                    </a:lnTo>
                    <a:lnTo>
                      <a:pt x="642" y="426"/>
                    </a:lnTo>
                    <a:lnTo>
                      <a:pt x="631" y="457"/>
                    </a:lnTo>
                    <a:lnTo>
                      <a:pt x="618" y="485"/>
                    </a:lnTo>
                    <a:lnTo>
                      <a:pt x="602" y="512"/>
                    </a:lnTo>
                    <a:lnTo>
                      <a:pt x="582" y="538"/>
                    </a:lnTo>
                    <a:lnTo>
                      <a:pt x="562" y="562"/>
                    </a:lnTo>
                    <a:lnTo>
                      <a:pt x="537" y="582"/>
                    </a:lnTo>
                    <a:lnTo>
                      <a:pt x="512" y="601"/>
                    </a:lnTo>
                    <a:lnTo>
                      <a:pt x="485" y="618"/>
                    </a:lnTo>
                    <a:lnTo>
                      <a:pt x="457" y="632"/>
                    </a:lnTo>
                    <a:lnTo>
                      <a:pt x="426" y="642"/>
                    </a:lnTo>
                    <a:lnTo>
                      <a:pt x="411" y="648"/>
                    </a:lnTo>
                    <a:lnTo>
                      <a:pt x="395" y="650"/>
                    </a:lnTo>
                    <a:lnTo>
                      <a:pt x="379" y="653"/>
                    </a:lnTo>
                    <a:lnTo>
                      <a:pt x="363" y="656"/>
                    </a:lnTo>
                    <a:lnTo>
                      <a:pt x="345" y="657"/>
                    </a:lnTo>
                    <a:lnTo>
                      <a:pt x="329" y="657"/>
                    </a:lnTo>
                    <a:lnTo>
                      <a:pt x="329" y="657"/>
                    </a:lnTo>
                    <a:close/>
                    <a:moveTo>
                      <a:pt x="329" y="38"/>
                    </a:moveTo>
                    <a:lnTo>
                      <a:pt x="329" y="38"/>
                    </a:lnTo>
                    <a:lnTo>
                      <a:pt x="298" y="39"/>
                    </a:lnTo>
                    <a:lnTo>
                      <a:pt x="270" y="43"/>
                    </a:lnTo>
                    <a:lnTo>
                      <a:pt x="242" y="51"/>
                    </a:lnTo>
                    <a:lnTo>
                      <a:pt x="215" y="61"/>
                    </a:lnTo>
                    <a:lnTo>
                      <a:pt x="189" y="73"/>
                    </a:lnTo>
                    <a:lnTo>
                      <a:pt x="165" y="88"/>
                    </a:lnTo>
                    <a:lnTo>
                      <a:pt x="144" y="104"/>
                    </a:lnTo>
                    <a:lnTo>
                      <a:pt x="122" y="123"/>
                    </a:lnTo>
                    <a:lnTo>
                      <a:pt x="104" y="144"/>
                    </a:lnTo>
                    <a:lnTo>
                      <a:pt x="87" y="166"/>
                    </a:lnTo>
                    <a:lnTo>
                      <a:pt x="73" y="190"/>
                    </a:lnTo>
                    <a:lnTo>
                      <a:pt x="61" y="215"/>
                    </a:lnTo>
                    <a:lnTo>
                      <a:pt x="51" y="242"/>
                    </a:lnTo>
                    <a:lnTo>
                      <a:pt x="43" y="270"/>
                    </a:lnTo>
                    <a:lnTo>
                      <a:pt x="39" y="298"/>
                    </a:lnTo>
                    <a:lnTo>
                      <a:pt x="38" y="329"/>
                    </a:lnTo>
                    <a:lnTo>
                      <a:pt x="38" y="329"/>
                    </a:lnTo>
                    <a:lnTo>
                      <a:pt x="39" y="359"/>
                    </a:lnTo>
                    <a:lnTo>
                      <a:pt x="43" y="387"/>
                    </a:lnTo>
                    <a:lnTo>
                      <a:pt x="51" y="415"/>
                    </a:lnTo>
                    <a:lnTo>
                      <a:pt x="61" y="442"/>
                    </a:lnTo>
                    <a:lnTo>
                      <a:pt x="73" y="468"/>
                    </a:lnTo>
                    <a:lnTo>
                      <a:pt x="87" y="492"/>
                    </a:lnTo>
                    <a:lnTo>
                      <a:pt x="104" y="513"/>
                    </a:lnTo>
                    <a:lnTo>
                      <a:pt x="122" y="535"/>
                    </a:lnTo>
                    <a:lnTo>
                      <a:pt x="144" y="554"/>
                    </a:lnTo>
                    <a:lnTo>
                      <a:pt x="165" y="570"/>
                    </a:lnTo>
                    <a:lnTo>
                      <a:pt x="189" y="585"/>
                    </a:lnTo>
                    <a:lnTo>
                      <a:pt x="215" y="597"/>
                    </a:lnTo>
                    <a:lnTo>
                      <a:pt x="242" y="607"/>
                    </a:lnTo>
                    <a:lnTo>
                      <a:pt x="270" y="614"/>
                    </a:lnTo>
                    <a:lnTo>
                      <a:pt x="298" y="618"/>
                    </a:lnTo>
                    <a:lnTo>
                      <a:pt x="329" y="620"/>
                    </a:lnTo>
                    <a:lnTo>
                      <a:pt x="329" y="620"/>
                    </a:lnTo>
                    <a:lnTo>
                      <a:pt x="359" y="618"/>
                    </a:lnTo>
                    <a:lnTo>
                      <a:pt x="387" y="614"/>
                    </a:lnTo>
                    <a:lnTo>
                      <a:pt x="415" y="607"/>
                    </a:lnTo>
                    <a:lnTo>
                      <a:pt x="442" y="597"/>
                    </a:lnTo>
                    <a:lnTo>
                      <a:pt x="468" y="585"/>
                    </a:lnTo>
                    <a:lnTo>
                      <a:pt x="492" y="570"/>
                    </a:lnTo>
                    <a:lnTo>
                      <a:pt x="513" y="554"/>
                    </a:lnTo>
                    <a:lnTo>
                      <a:pt x="535" y="535"/>
                    </a:lnTo>
                    <a:lnTo>
                      <a:pt x="553" y="513"/>
                    </a:lnTo>
                    <a:lnTo>
                      <a:pt x="570" y="492"/>
                    </a:lnTo>
                    <a:lnTo>
                      <a:pt x="584" y="468"/>
                    </a:lnTo>
                    <a:lnTo>
                      <a:pt x="596" y="442"/>
                    </a:lnTo>
                    <a:lnTo>
                      <a:pt x="607" y="415"/>
                    </a:lnTo>
                    <a:lnTo>
                      <a:pt x="614" y="387"/>
                    </a:lnTo>
                    <a:lnTo>
                      <a:pt x="618" y="359"/>
                    </a:lnTo>
                    <a:lnTo>
                      <a:pt x="619" y="329"/>
                    </a:lnTo>
                    <a:lnTo>
                      <a:pt x="619" y="329"/>
                    </a:lnTo>
                    <a:lnTo>
                      <a:pt x="618" y="298"/>
                    </a:lnTo>
                    <a:lnTo>
                      <a:pt x="614" y="270"/>
                    </a:lnTo>
                    <a:lnTo>
                      <a:pt x="607" y="242"/>
                    </a:lnTo>
                    <a:lnTo>
                      <a:pt x="596" y="215"/>
                    </a:lnTo>
                    <a:lnTo>
                      <a:pt x="584" y="190"/>
                    </a:lnTo>
                    <a:lnTo>
                      <a:pt x="570" y="166"/>
                    </a:lnTo>
                    <a:lnTo>
                      <a:pt x="553" y="144"/>
                    </a:lnTo>
                    <a:lnTo>
                      <a:pt x="535" y="123"/>
                    </a:lnTo>
                    <a:lnTo>
                      <a:pt x="513" y="104"/>
                    </a:lnTo>
                    <a:lnTo>
                      <a:pt x="492" y="88"/>
                    </a:lnTo>
                    <a:lnTo>
                      <a:pt x="468" y="73"/>
                    </a:lnTo>
                    <a:lnTo>
                      <a:pt x="442" y="61"/>
                    </a:lnTo>
                    <a:lnTo>
                      <a:pt x="415" y="51"/>
                    </a:lnTo>
                    <a:lnTo>
                      <a:pt x="387" y="43"/>
                    </a:lnTo>
                    <a:lnTo>
                      <a:pt x="359" y="39"/>
                    </a:lnTo>
                    <a:lnTo>
                      <a:pt x="329" y="38"/>
                    </a:lnTo>
                    <a:lnTo>
                      <a:pt x="329" y="38"/>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grpSp>
        <p:sp>
          <p:nvSpPr>
            <p:cNvPr id="314" name="Freeform 5">
              <a:extLst>
                <a:ext uri="{FF2B5EF4-FFF2-40B4-BE49-F238E27FC236}">
                  <a16:creationId xmlns:a16="http://schemas.microsoft.com/office/drawing/2014/main" id="{6FBCFF33-40FC-4AD0-BB77-D01C8A4F1EAB}"/>
                </a:ext>
              </a:extLst>
            </p:cNvPr>
            <p:cNvSpPr>
              <a:spLocks noEditPoints="1"/>
            </p:cNvSpPr>
            <p:nvPr/>
          </p:nvSpPr>
          <p:spPr bwMode="auto">
            <a:xfrm>
              <a:off x="6917625" y="2102160"/>
              <a:ext cx="1936069" cy="2338970"/>
            </a:xfrm>
            <a:custGeom>
              <a:avLst/>
              <a:gdLst>
                <a:gd name="T0" fmla="*/ 1114 w 1114"/>
                <a:gd name="T1" fmla="*/ 1366 h 1366"/>
                <a:gd name="T2" fmla="*/ 0 w 1114"/>
                <a:gd name="T3" fmla="*/ 1366 h 1366"/>
                <a:gd name="T4" fmla="*/ 0 w 1114"/>
                <a:gd name="T5" fmla="*/ 1364 h 1366"/>
                <a:gd name="T6" fmla="*/ 556 w 1114"/>
                <a:gd name="T7" fmla="*/ 0 h 1366"/>
                <a:gd name="T8" fmla="*/ 558 w 1114"/>
                <a:gd name="T9" fmla="*/ 4 h 1366"/>
                <a:gd name="T10" fmla="*/ 1114 w 1114"/>
                <a:gd name="T11" fmla="*/ 1366 h 1366"/>
                <a:gd name="T12" fmla="*/ 4 w 1114"/>
                <a:gd name="T13" fmla="*/ 1364 h 1366"/>
                <a:gd name="T14" fmla="*/ 1110 w 1114"/>
                <a:gd name="T15" fmla="*/ 1364 h 1366"/>
                <a:gd name="T16" fmla="*/ 556 w 1114"/>
                <a:gd name="T17" fmla="*/ 8 h 1366"/>
                <a:gd name="T18" fmla="*/ 4 w 1114"/>
                <a:gd name="T19" fmla="*/ 1364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4" h="1366">
                  <a:moveTo>
                    <a:pt x="1114" y="1366"/>
                  </a:moveTo>
                  <a:lnTo>
                    <a:pt x="0" y="1366"/>
                  </a:lnTo>
                  <a:lnTo>
                    <a:pt x="0" y="1364"/>
                  </a:lnTo>
                  <a:lnTo>
                    <a:pt x="556" y="0"/>
                  </a:lnTo>
                  <a:lnTo>
                    <a:pt x="558" y="4"/>
                  </a:lnTo>
                  <a:lnTo>
                    <a:pt x="1114" y="1366"/>
                  </a:lnTo>
                  <a:close/>
                  <a:moveTo>
                    <a:pt x="4" y="1364"/>
                  </a:moveTo>
                  <a:lnTo>
                    <a:pt x="1110" y="1364"/>
                  </a:lnTo>
                  <a:lnTo>
                    <a:pt x="556" y="8"/>
                  </a:lnTo>
                  <a:lnTo>
                    <a:pt x="4" y="1364"/>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15" name="Freeform 6">
              <a:extLst>
                <a:ext uri="{FF2B5EF4-FFF2-40B4-BE49-F238E27FC236}">
                  <a16:creationId xmlns:a16="http://schemas.microsoft.com/office/drawing/2014/main" id="{833317B2-E80D-446A-B037-18235AFEBAF7}"/>
                </a:ext>
              </a:extLst>
            </p:cNvPr>
            <p:cNvSpPr>
              <a:spLocks noEditPoints="1"/>
            </p:cNvSpPr>
            <p:nvPr/>
          </p:nvSpPr>
          <p:spPr bwMode="auto">
            <a:xfrm>
              <a:off x="6917625" y="2513105"/>
              <a:ext cx="1939545" cy="2338970"/>
            </a:xfrm>
            <a:custGeom>
              <a:avLst/>
              <a:gdLst>
                <a:gd name="T0" fmla="*/ 558 w 1116"/>
                <a:gd name="T1" fmla="*/ 1366 h 1366"/>
                <a:gd name="T2" fmla="*/ 556 w 1116"/>
                <a:gd name="T3" fmla="*/ 1362 h 1366"/>
                <a:gd name="T4" fmla="*/ 0 w 1116"/>
                <a:gd name="T5" fmla="*/ 0 h 1366"/>
                <a:gd name="T6" fmla="*/ 1116 w 1116"/>
                <a:gd name="T7" fmla="*/ 0 h 1366"/>
                <a:gd name="T8" fmla="*/ 1116 w 1116"/>
                <a:gd name="T9" fmla="*/ 2 h 1366"/>
                <a:gd name="T10" fmla="*/ 558 w 1116"/>
                <a:gd name="T11" fmla="*/ 1366 h 1366"/>
                <a:gd name="T12" fmla="*/ 4 w 1116"/>
                <a:gd name="T13" fmla="*/ 2 h 1366"/>
                <a:gd name="T14" fmla="*/ 558 w 1116"/>
                <a:gd name="T15" fmla="*/ 1358 h 1366"/>
                <a:gd name="T16" fmla="*/ 1112 w 1116"/>
                <a:gd name="T17" fmla="*/ 2 h 1366"/>
                <a:gd name="T18" fmla="*/ 4 w 1116"/>
                <a:gd name="T19" fmla="*/ 2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6" h="1366">
                  <a:moveTo>
                    <a:pt x="558" y="1366"/>
                  </a:moveTo>
                  <a:lnTo>
                    <a:pt x="556" y="1362"/>
                  </a:lnTo>
                  <a:lnTo>
                    <a:pt x="0" y="0"/>
                  </a:lnTo>
                  <a:lnTo>
                    <a:pt x="1116" y="0"/>
                  </a:lnTo>
                  <a:lnTo>
                    <a:pt x="1116" y="2"/>
                  </a:lnTo>
                  <a:lnTo>
                    <a:pt x="558" y="1366"/>
                  </a:lnTo>
                  <a:close/>
                  <a:moveTo>
                    <a:pt x="4" y="2"/>
                  </a:moveTo>
                  <a:lnTo>
                    <a:pt x="558" y="1358"/>
                  </a:lnTo>
                  <a:lnTo>
                    <a:pt x="1112" y="2"/>
                  </a:lnTo>
                  <a:lnTo>
                    <a:pt x="4" y="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16" name="Freeform 7">
              <a:extLst>
                <a:ext uri="{FF2B5EF4-FFF2-40B4-BE49-F238E27FC236}">
                  <a16:creationId xmlns:a16="http://schemas.microsoft.com/office/drawing/2014/main" id="{A2612233-837A-4393-AE9E-72A31323F048}"/>
                </a:ext>
              </a:extLst>
            </p:cNvPr>
            <p:cNvSpPr>
              <a:spLocks noEditPoints="1"/>
            </p:cNvSpPr>
            <p:nvPr/>
          </p:nvSpPr>
          <p:spPr bwMode="auto">
            <a:xfrm>
              <a:off x="6608271" y="2958297"/>
              <a:ext cx="2565203" cy="1065036"/>
            </a:xfrm>
            <a:custGeom>
              <a:avLst/>
              <a:gdLst>
                <a:gd name="T0" fmla="*/ 1476 w 1476"/>
                <a:gd name="T1" fmla="*/ 622 h 622"/>
                <a:gd name="T2" fmla="*/ 0 w 1476"/>
                <a:gd name="T3" fmla="*/ 622 h 622"/>
                <a:gd name="T4" fmla="*/ 0 w 1476"/>
                <a:gd name="T5" fmla="*/ 0 h 622"/>
                <a:gd name="T6" fmla="*/ 1476 w 1476"/>
                <a:gd name="T7" fmla="*/ 0 h 622"/>
                <a:gd name="T8" fmla="*/ 1476 w 1476"/>
                <a:gd name="T9" fmla="*/ 622 h 622"/>
                <a:gd name="T10" fmla="*/ 2 w 1476"/>
                <a:gd name="T11" fmla="*/ 620 h 622"/>
                <a:gd name="T12" fmla="*/ 1474 w 1476"/>
                <a:gd name="T13" fmla="*/ 620 h 622"/>
                <a:gd name="T14" fmla="*/ 1474 w 1476"/>
                <a:gd name="T15" fmla="*/ 4 h 622"/>
                <a:gd name="T16" fmla="*/ 2 w 1476"/>
                <a:gd name="T17" fmla="*/ 4 h 622"/>
                <a:gd name="T18" fmla="*/ 2 w 1476"/>
                <a:gd name="T19"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6" h="622">
                  <a:moveTo>
                    <a:pt x="1476" y="622"/>
                  </a:moveTo>
                  <a:lnTo>
                    <a:pt x="0" y="622"/>
                  </a:lnTo>
                  <a:lnTo>
                    <a:pt x="0" y="0"/>
                  </a:lnTo>
                  <a:lnTo>
                    <a:pt x="1476" y="0"/>
                  </a:lnTo>
                  <a:lnTo>
                    <a:pt x="1476" y="622"/>
                  </a:lnTo>
                  <a:close/>
                  <a:moveTo>
                    <a:pt x="2" y="620"/>
                  </a:moveTo>
                  <a:lnTo>
                    <a:pt x="1474" y="620"/>
                  </a:lnTo>
                  <a:lnTo>
                    <a:pt x="1474" y="4"/>
                  </a:lnTo>
                  <a:lnTo>
                    <a:pt x="2" y="4"/>
                  </a:lnTo>
                  <a:lnTo>
                    <a:pt x="2" y="62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17" name="Freeform 8">
              <a:extLst>
                <a:ext uri="{FF2B5EF4-FFF2-40B4-BE49-F238E27FC236}">
                  <a16:creationId xmlns:a16="http://schemas.microsoft.com/office/drawing/2014/main" id="{FB21A05A-311C-4182-A3D4-BFD7BF9FF920}"/>
                </a:ext>
              </a:extLst>
            </p:cNvPr>
            <p:cNvSpPr>
              <a:spLocks noEditPoints="1"/>
            </p:cNvSpPr>
            <p:nvPr/>
          </p:nvSpPr>
          <p:spPr bwMode="auto">
            <a:xfrm>
              <a:off x="7348636" y="2225444"/>
              <a:ext cx="1081001" cy="2530744"/>
            </a:xfrm>
            <a:custGeom>
              <a:avLst/>
              <a:gdLst>
                <a:gd name="T0" fmla="*/ 622 w 622"/>
                <a:gd name="T1" fmla="*/ 1478 h 1478"/>
                <a:gd name="T2" fmla="*/ 0 w 622"/>
                <a:gd name="T3" fmla="*/ 1478 h 1478"/>
                <a:gd name="T4" fmla="*/ 0 w 622"/>
                <a:gd name="T5" fmla="*/ 0 h 1478"/>
                <a:gd name="T6" fmla="*/ 622 w 622"/>
                <a:gd name="T7" fmla="*/ 0 h 1478"/>
                <a:gd name="T8" fmla="*/ 622 w 622"/>
                <a:gd name="T9" fmla="*/ 1478 h 1478"/>
                <a:gd name="T10" fmla="*/ 4 w 622"/>
                <a:gd name="T11" fmla="*/ 1476 h 1478"/>
                <a:gd name="T12" fmla="*/ 620 w 622"/>
                <a:gd name="T13" fmla="*/ 1476 h 1478"/>
                <a:gd name="T14" fmla="*/ 620 w 622"/>
                <a:gd name="T15" fmla="*/ 4 h 1478"/>
                <a:gd name="T16" fmla="*/ 4 w 622"/>
                <a:gd name="T17" fmla="*/ 4 h 1478"/>
                <a:gd name="T18" fmla="*/ 4 w 622"/>
                <a:gd name="T19" fmla="*/ 1476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2" h="1478">
                  <a:moveTo>
                    <a:pt x="622" y="1478"/>
                  </a:moveTo>
                  <a:lnTo>
                    <a:pt x="0" y="1478"/>
                  </a:lnTo>
                  <a:lnTo>
                    <a:pt x="0" y="0"/>
                  </a:lnTo>
                  <a:lnTo>
                    <a:pt x="622" y="0"/>
                  </a:lnTo>
                  <a:lnTo>
                    <a:pt x="622" y="1478"/>
                  </a:lnTo>
                  <a:close/>
                  <a:moveTo>
                    <a:pt x="4" y="1476"/>
                  </a:moveTo>
                  <a:lnTo>
                    <a:pt x="620" y="1476"/>
                  </a:lnTo>
                  <a:lnTo>
                    <a:pt x="620" y="4"/>
                  </a:lnTo>
                  <a:lnTo>
                    <a:pt x="4" y="4"/>
                  </a:lnTo>
                  <a:lnTo>
                    <a:pt x="4" y="1476"/>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18" name="Freeform 9">
              <a:extLst>
                <a:ext uri="{FF2B5EF4-FFF2-40B4-BE49-F238E27FC236}">
                  <a16:creationId xmlns:a16="http://schemas.microsoft.com/office/drawing/2014/main" id="{75285274-4212-4CA5-AEE6-1B1BDFCC56D1}"/>
                </a:ext>
              </a:extLst>
            </p:cNvPr>
            <p:cNvSpPr>
              <a:spLocks/>
            </p:cNvSpPr>
            <p:nvPr/>
          </p:nvSpPr>
          <p:spPr bwMode="auto">
            <a:xfrm>
              <a:off x="6608271" y="2958297"/>
              <a:ext cx="2565203" cy="1065036"/>
            </a:xfrm>
            <a:custGeom>
              <a:avLst/>
              <a:gdLst>
                <a:gd name="T0" fmla="*/ 1474 w 1476"/>
                <a:gd name="T1" fmla="*/ 622 h 622"/>
                <a:gd name="T2" fmla="*/ 0 w 1476"/>
                <a:gd name="T3" fmla="*/ 2 h 622"/>
                <a:gd name="T4" fmla="*/ 0 w 1476"/>
                <a:gd name="T5" fmla="*/ 0 h 622"/>
                <a:gd name="T6" fmla="*/ 1476 w 1476"/>
                <a:gd name="T7" fmla="*/ 620 h 622"/>
                <a:gd name="T8" fmla="*/ 1474 w 1476"/>
                <a:gd name="T9" fmla="*/ 622 h 622"/>
              </a:gdLst>
              <a:ahLst/>
              <a:cxnLst>
                <a:cxn ang="0">
                  <a:pos x="T0" y="T1"/>
                </a:cxn>
                <a:cxn ang="0">
                  <a:pos x="T2" y="T3"/>
                </a:cxn>
                <a:cxn ang="0">
                  <a:pos x="T4" y="T5"/>
                </a:cxn>
                <a:cxn ang="0">
                  <a:pos x="T6" y="T7"/>
                </a:cxn>
                <a:cxn ang="0">
                  <a:pos x="T8" y="T9"/>
                </a:cxn>
              </a:cxnLst>
              <a:rect l="0" t="0" r="r" b="b"/>
              <a:pathLst>
                <a:path w="1476" h="622">
                  <a:moveTo>
                    <a:pt x="1474" y="622"/>
                  </a:moveTo>
                  <a:lnTo>
                    <a:pt x="0" y="2"/>
                  </a:lnTo>
                  <a:lnTo>
                    <a:pt x="0" y="0"/>
                  </a:lnTo>
                  <a:lnTo>
                    <a:pt x="1476" y="620"/>
                  </a:lnTo>
                  <a:lnTo>
                    <a:pt x="1474" y="62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19" name="Freeform 10">
              <a:extLst>
                <a:ext uri="{FF2B5EF4-FFF2-40B4-BE49-F238E27FC236}">
                  <a16:creationId xmlns:a16="http://schemas.microsoft.com/office/drawing/2014/main" id="{5DD48C5C-BABE-4670-9047-C2B66B30A71C}"/>
                </a:ext>
              </a:extLst>
            </p:cNvPr>
            <p:cNvSpPr>
              <a:spLocks/>
            </p:cNvSpPr>
            <p:nvPr/>
          </p:nvSpPr>
          <p:spPr bwMode="auto">
            <a:xfrm>
              <a:off x="6935005" y="2513105"/>
              <a:ext cx="2335796" cy="975999"/>
            </a:xfrm>
            <a:custGeom>
              <a:avLst/>
              <a:gdLst>
                <a:gd name="T0" fmla="*/ 1342 w 1344"/>
                <a:gd name="T1" fmla="*/ 570 h 570"/>
                <a:gd name="T2" fmla="*/ 0 w 1344"/>
                <a:gd name="T3" fmla="*/ 2 h 570"/>
                <a:gd name="T4" fmla="*/ 0 w 1344"/>
                <a:gd name="T5" fmla="*/ 0 h 570"/>
                <a:gd name="T6" fmla="*/ 1344 w 1344"/>
                <a:gd name="T7" fmla="*/ 568 h 570"/>
                <a:gd name="T8" fmla="*/ 1342 w 1344"/>
                <a:gd name="T9" fmla="*/ 570 h 570"/>
              </a:gdLst>
              <a:ahLst/>
              <a:cxnLst>
                <a:cxn ang="0">
                  <a:pos x="T0" y="T1"/>
                </a:cxn>
                <a:cxn ang="0">
                  <a:pos x="T2" y="T3"/>
                </a:cxn>
                <a:cxn ang="0">
                  <a:pos x="T4" y="T5"/>
                </a:cxn>
                <a:cxn ang="0">
                  <a:pos x="T6" y="T7"/>
                </a:cxn>
                <a:cxn ang="0">
                  <a:pos x="T8" y="T9"/>
                </a:cxn>
              </a:cxnLst>
              <a:rect l="0" t="0" r="r" b="b"/>
              <a:pathLst>
                <a:path w="1344" h="570">
                  <a:moveTo>
                    <a:pt x="1342" y="570"/>
                  </a:moveTo>
                  <a:lnTo>
                    <a:pt x="0" y="2"/>
                  </a:lnTo>
                  <a:lnTo>
                    <a:pt x="0" y="0"/>
                  </a:lnTo>
                  <a:lnTo>
                    <a:pt x="1344" y="568"/>
                  </a:lnTo>
                  <a:lnTo>
                    <a:pt x="1342" y="57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0" name="Freeform 11">
              <a:extLst>
                <a:ext uri="{FF2B5EF4-FFF2-40B4-BE49-F238E27FC236}">
                  <a16:creationId xmlns:a16="http://schemas.microsoft.com/office/drawing/2014/main" id="{E69F1F39-18CB-40B0-89C3-DB9F8BA3BF81}"/>
                </a:ext>
              </a:extLst>
            </p:cNvPr>
            <p:cNvSpPr>
              <a:spLocks/>
            </p:cNvSpPr>
            <p:nvPr/>
          </p:nvSpPr>
          <p:spPr bwMode="auto">
            <a:xfrm>
              <a:off x="6486616" y="3461706"/>
              <a:ext cx="2367078" cy="979422"/>
            </a:xfrm>
            <a:custGeom>
              <a:avLst/>
              <a:gdLst>
                <a:gd name="T0" fmla="*/ 1360 w 1362"/>
                <a:gd name="T1" fmla="*/ 572 h 572"/>
                <a:gd name="T2" fmla="*/ 0 w 1362"/>
                <a:gd name="T3" fmla="*/ 2 h 572"/>
                <a:gd name="T4" fmla="*/ 2 w 1362"/>
                <a:gd name="T5" fmla="*/ 0 h 572"/>
                <a:gd name="T6" fmla="*/ 1362 w 1362"/>
                <a:gd name="T7" fmla="*/ 570 h 572"/>
                <a:gd name="T8" fmla="*/ 1360 w 1362"/>
                <a:gd name="T9" fmla="*/ 572 h 572"/>
              </a:gdLst>
              <a:ahLst/>
              <a:cxnLst>
                <a:cxn ang="0">
                  <a:pos x="T0" y="T1"/>
                </a:cxn>
                <a:cxn ang="0">
                  <a:pos x="T2" y="T3"/>
                </a:cxn>
                <a:cxn ang="0">
                  <a:pos x="T4" y="T5"/>
                </a:cxn>
                <a:cxn ang="0">
                  <a:pos x="T6" y="T7"/>
                </a:cxn>
                <a:cxn ang="0">
                  <a:pos x="T8" y="T9"/>
                </a:cxn>
              </a:cxnLst>
              <a:rect l="0" t="0" r="r" b="b"/>
              <a:pathLst>
                <a:path w="1362" h="572">
                  <a:moveTo>
                    <a:pt x="1360" y="572"/>
                  </a:moveTo>
                  <a:lnTo>
                    <a:pt x="0" y="2"/>
                  </a:lnTo>
                  <a:lnTo>
                    <a:pt x="2" y="0"/>
                  </a:lnTo>
                  <a:lnTo>
                    <a:pt x="1362" y="570"/>
                  </a:lnTo>
                  <a:lnTo>
                    <a:pt x="1360" y="57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1" name="Freeform 12">
              <a:extLst>
                <a:ext uri="{FF2B5EF4-FFF2-40B4-BE49-F238E27FC236}">
                  <a16:creationId xmlns:a16="http://schemas.microsoft.com/office/drawing/2014/main" id="{9D42C55A-9806-44EB-A9BE-19ABA7B4DFF2}"/>
                </a:ext>
              </a:extLst>
            </p:cNvPr>
            <p:cNvSpPr>
              <a:spLocks/>
            </p:cNvSpPr>
            <p:nvPr/>
          </p:nvSpPr>
          <p:spPr bwMode="auto">
            <a:xfrm>
              <a:off x="6587416" y="2958297"/>
              <a:ext cx="2586060" cy="1065036"/>
            </a:xfrm>
            <a:custGeom>
              <a:avLst/>
              <a:gdLst>
                <a:gd name="T0" fmla="*/ 0 w 1488"/>
                <a:gd name="T1" fmla="*/ 622 h 622"/>
                <a:gd name="T2" fmla="*/ 0 w 1488"/>
                <a:gd name="T3" fmla="*/ 620 h 622"/>
                <a:gd name="T4" fmla="*/ 1486 w 1488"/>
                <a:gd name="T5" fmla="*/ 0 h 622"/>
                <a:gd name="T6" fmla="*/ 1488 w 1488"/>
                <a:gd name="T7" fmla="*/ 2 h 622"/>
                <a:gd name="T8" fmla="*/ 0 w 1488"/>
                <a:gd name="T9" fmla="*/ 622 h 622"/>
              </a:gdLst>
              <a:ahLst/>
              <a:cxnLst>
                <a:cxn ang="0">
                  <a:pos x="T0" y="T1"/>
                </a:cxn>
                <a:cxn ang="0">
                  <a:pos x="T2" y="T3"/>
                </a:cxn>
                <a:cxn ang="0">
                  <a:pos x="T4" y="T5"/>
                </a:cxn>
                <a:cxn ang="0">
                  <a:pos x="T6" y="T7"/>
                </a:cxn>
                <a:cxn ang="0">
                  <a:pos x="T8" y="T9"/>
                </a:cxn>
              </a:cxnLst>
              <a:rect l="0" t="0" r="r" b="b"/>
              <a:pathLst>
                <a:path w="1488" h="622">
                  <a:moveTo>
                    <a:pt x="0" y="622"/>
                  </a:moveTo>
                  <a:lnTo>
                    <a:pt x="0" y="620"/>
                  </a:lnTo>
                  <a:lnTo>
                    <a:pt x="1486" y="0"/>
                  </a:lnTo>
                  <a:lnTo>
                    <a:pt x="1488" y="2"/>
                  </a:lnTo>
                  <a:lnTo>
                    <a:pt x="0" y="62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2" name="Freeform 13">
              <a:extLst>
                <a:ext uri="{FF2B5EF4-FFF2-40B4-BE49-F238E27FC236}">
                  <a16:creationId xmlns:a16="http://schemas.microsoft.com/office/drawing/2014/main" id="{E68FF85F-B06A-4F80-AF9B-04E2A4FCFCC7}"/>
                </a:ext>
              </a:extLst>
            </p:cNvPr>
            <p:cNvSpPr>
              <a:spLocks/>
            </p:cNvSpPr>
            <p:nvPr/>
          </p:nvSpPr>
          <p:spPr bwMode="auto">
            <a:xfrm>
              <a:off x="6490091" y="2513105"/>
              <a:ext cx="2363603" cy="952025"/>
            </a:xfrm>
            <a:custGeom>
              <a:avLst/>
              <a:gdLst>
                <a:gd name="T0" fmla="*/ 0 w 1360"/>
                <a:gd name="T1" fmla="*/ 556 h 556"/>
                <a:gd name="T2" fmla="*/ 0 w 1360"/>
                <a:gd name="T3" fmla="*/ 554 h 556"/>
                <a:gd name="T4" fmla="*/ 1360 w 1360"/>
                <a:gd name="T5" fmla="*/ 0 h 556"/>
                <a:gd name="T6" fmla="*/ 1360 w 1360"/>
                <a:gd name="T7" fmla="*/ 2 h 556"/>
                <a:gd name="T8" fmla="*/ 0 w 1360"/>
                <a:gd name="T9" fmla="*/ 556 h 556"/>
              </a:gdLst>
              <a:ahLst/>
              <a:cxnLst>
                <a:cxn ang="0">
                  <a:pos x="T0" y="T1"/>
                </a:cxn>
                <a:cxn ang="0">
                  <a:pos x="T2" y="T3"/>
                </a:cxn>
                <a:cxn ang="0">
                  <a:pos x="T4" y="T5"/>
                </a:cxn>
                <a:cxn ang="0">
                  <a:pos x="T6" y="T7"/>
                </a:cxn>
                <a:cxn ang="0">
                  <a:pos x="T8" y="T9"/>
                </a:cxn>
              </a:cxnLst>
              <a:rect l="0" t="0" r="r" b="b"/>
              <a:pathLst>
                <a:path w="1360" h="556">
                  <a:moveTo>
                    <a:pt x="0" y="556"/>
                  </a:moveTo>
                  <a:lnTo>
                    <a:pt x="0" y="554"/>
                  </a:lnTo>
                  <a:lnTo>
                    <a:pt x="1360" y="0"/>
                  </a:lnTo>
                  <a:lnTo>
                    <a:pt x="1360" y="2"/>
                  </a:lnTo>
                  <a:lnTo>
                    <a:pt x="0" y="556"/>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3" name="Freeform 14">
              <a:extLst>
                <a:ext uri="{FF2B5EF4-FFF2-40B4-BE49-F238E27FC236}">
                  <a16:creationId xmlns:a16="http://schemas.microsoft.com/office/drawing/2014/main" id="{6BE62EEE-E5C4-4197-A009-EEF4FB99C953}"/>
                </a:ext>
              </a:extLst>
            </p:cNvPr>
            <p:cNvSpPr>
              <a:spLocks/>
            </p:cNvSpPr>
            <p:nvPr/>
          </p:nvSpPr>
          <p:spPr bwMode="auto">
            <a:xfrm>
              <a:off x="6917625" y="3485679"/>
              <a:ext cx="2353175" cy="955449"/>
            </a:xfrm>
            <a:custGeom>
              <a:avLst/>
              <a:gdLst>
                <a:gd name="T0" fmla="*/ 2 w 1354"/>
                <a:gd name="T1" fmla="*/ 558 h 558"/>
                <a:gd name="T2" fmla="*/ 0 w 1354"/>
                <a:gd name="T3" fmla="*/ 556 h 558"/>
                <a:gd name="T4" fmla="*/ 1352 w 1354"/>
                <a:gd name="T5" fmla="*/ 0 h 558"/>
                <a:gd name="T6" fmla="*/ 1354 w 1354"/>
                <a:gd name="T7" fmla="*/ 4 h 558"/>
                <a:gd name="T8" fmla="*/ 2 w 1354"/>
                <a:gd name="T9" fmla="*/ 558 h 558"/>
              </a:gdLst>
              <a:ahLst/>
              <a:cxnLst>
                <a:cxn ang="0">
                  <a:pos x="T0" y="T1"/>
                </a:cxn>
                <a:cxn ang="0">
                  <a:pos x="T2" y="T3"/>
                </a:cxn>
                <a:cxn ang="0">
                  <a:pos x="T4" y="T5"/>
                </a:cxn>
                <a:cxn ang="0">
                  <a:pos x="T6" y="T7"/>
                </a:cxn>
                <a:cxn ang="0">
                  <a:pos x="T8" y="T9"/>
                </a:cxn>
              </a:cxnLst>
              <a:rect l="0" t="0" r="r" b="b"/>
              <a:pathLst>
                <a:path w="1354" h="558">
                  <a:moveTo>
                    <a:pt x="2" y="558"/>
                  </a:moveTo>
                  <a:lnTo>
                    <a:pt x="0" y="556"/>
                  </a:lnTo>
                  <a:lnTo>
                    <a:pt x="1352" y="0"/>
                  </a:lnTo>
                  <a:lnTo>
                    <a:pt x="1354" y="4"/>
                  </a:lnTo>
                  <a:lnTo>
                    <a:pt x="2" y="558"/>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4" name="Freeform 15">
              <a:extLst>
                <a:ext uri="{FF2B5EF4-FFF2-40B4-BE49-F238E27FC236}">
                  <a16:creationId xmlns:a16="http://schemas.microsoft.com/office/drawing/2014/main" id="{0E6D0CF7-DC0D-4AEB-86F2-CE65B8708DA2}"/>
                </a:ext>
              </a:extLst>
            </p:cNvPr>
            <p:cNvSpPr>
              <a:spLocks/>
            </p:cNvSpPr>
            <p:nvPr/>
          </p:nvSpPr>
          <p:spPr bwMode="auto">
            <a:xfrm>
              <a:off x="7348636" y="2228868"/>
              <a:ext cx="1081001" cy="2527320"/>
            </a:xfrm>
            <a:custGeom>
              <a:avLst/>
              <a:gdLst>
                <a:gd name="T0" fmla="*/ 620 w 622"/>
                <a:gd name="T1" fmla="*/ 1476 h 1476"/>
                <a:gd name="T2" fmla="*/ 0 w 622"/>
                <a:gd name="T3" fmla="*/ 0 h 1476"/>
                <a:gd name="T4" fmla="*/ 4 w 622"/>
                <a:gd name="T5" fmla="*/ 0 h 1476"/>
                <a:gd name="T6" fmla="*/ 622 w 622"/>
                <a:gd name="T7" fmla="*/ 1474 h 1476"/>
                <a:gd name="T8" fmla="*/ 620 w 622"/>
                <a:gd name="T9" fmla="*/ 1476 h 1476"/>
              </a:gdLst>
              <a:ahLst/>
              <a:cxnLst>
                <a:cxn ang="0">
                  <a:pos x="T0" y="T1"/>
                </a:cxn>
                <a:cxn ang="0">
                  <a:pos x="T2" y="T3"/>
                </a:cxn>
                <a:cxn ang="0">
                  <a:pos x="T4" y="T5"/>
                </a:cxn>
                <a:cxn ang="0">
                  <a:pos x="T6" y="T7"/>
                </a:cxn>
                <a:cxn ang="0">
                  <a:pos x="T8" y="T9"/>
                </a:cxn>
              </a:cxnLst>
              <a:rect l="0" t="0" r="r" b="b"/>
              <a:pathLst>
                <a:path w="622" h="1476">
                  <a:moveTo>
                    <a:pt x="620" y="1476"/>
                  </a:moveTo>
                  <a:lnTo>
                    <a:pt x="0" y="0"/>
                  </a:lnTo>
                  <a:lnTo>
                    <a:pt x="4" y="0"/>
                  </a:lnTo>
                  <a:lnTo>
                    <a:pt x="622" y="1474"/>
                  </a:lnTo>
                  <a:lnTo>
                    <a:pt x="620" y="1476"/>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5" name="Freeform 16">
              <a:extLst>
                <a:ext uri="{FF2B5EF4-FFF2-40B4-BE49-F238E27FC236}">
                  <a16:creationId xmlns:a16="http://schemas.microsoft.com/office/drawing/2014/main" id="{7A144C77-531E-4B5A-87B7-6874FF6E8C5B}"/>
                </a:ext>
              </a:extLst>
            </p:cNvPr>
            <p:cNvSpPr>
              <a:spLocks/>
            </p:cNvSpPr>
            <p:nvPr/>
          </p:nvSpPr>
          <p:spPr bwMode="auto">
            <a:xfrm>
              <a:off x="7348636" y="2228868"/>
              <a:ext cx="1081001" cy="2527320"/>
            </a:xfrm>
            <a:custGeom>
              <a:avLst/>
              <a:gdLst>
                <a:gd name="T0" fmla="*/ 4 w 622"/>
                <a:gd name="T1" fmla="*/ 1476 h 1476"/>
                <a:gd name="T2" fmla="*/ 0 w 622"/>
                <a:gd name="T3" fmla="*/ 1474 h 1476"/>
                <a:gd name="T4" fmla="*/ 620 w 622"/>
                <a:gd name="T5" fmla="*/ 0 h 1476"/>
                <a:gd name="T6" fmla="*/ 622 w 622"/>
                <a:gd name="T7" fmla="*/ 0 h 1476"/>
                <a:gd name="T8" fmla="*/ 4 w 622"/>
                <a:gd name="T9" fmla="*/ 1476 h 1476"/>
              </a:gdLst>
              <a:ahLst/>
              <a:cxnLst>
                <a:cxn ang="0">
                  <a:pos x="T0" y="T1"/>
                </a:cxn>
                <a:cxn ang="0">
                  <a:pos x="T2" y="T3"/>
                </a:cxn>
                <a:cxn ang="0">
                  <a:pos x="T4" y="T5"/>
                </a:cxn>
                <a:cxn ang="0">
                  <a:pos x="T6" y="T7"/>
                </a:cxn>
                <a:cxn ang="0">
                  <a:pos x="T8" y="T9"/>
                </a:cxn>
              </a:cxnLst>
              <a:rect l="0" t="0" r="r" b="b"/>
              <a:pathLst>
                <a:path w="622" h="1476">
                  <a:moveTo>
                    <a:pt x="4" y="1476"/>
                  </a:moveTo>
                  <a:lnTo>
                    <a:pt x="0" y="1474"/>
                  </a:lnTo>
                  <a:lnTo>
                    <a:pt x="620" y="0"/>
                  </a:lnTo>
                  <a:lnTo>
                    <a:pt x="622" y="0"/>
                  </a:lnTo>
                  <a:lnTo>
                    <a:pt x="4" y="1476"/>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6" name="Freeform 17">
              <a:extLst>
                <a:ext uri="{FF2B5EF4-FFF2-40B4-BE49-F238E27FC236}">
                  <a16:creationId xmlns:a16="http://schemas.microsoft.com/office/drawing/2014/main" id="{F2A19E03-DBD0-44A0-8474-6605B7634038}"/>
                </a:ext>
              </a:extLst>
            </p:cNvPr>
            <p:cNvSpPr>
              <a:spLocks/>
            </p:cNvSpPr>
            <p:nvPr/>
          </p:nvSpPr>
          <p:spPr bwMode="auto">
            <a:xfrm>
              <a:off x="6587416" y="2944600"/>
              <a:ext cx="38235" cy="37670"/>
            </a:xfrm>
            <a:custGeom>
              <a:avLst/>
              <a:gdLst>
                <a:gd name="T0" fmla="*/ 22 w 22"/>
                <a:gd name="T1" fmla="*/ 10 h 22"/>
                <a:gd name="T2" fmla="*/ 22 w 22"/>
                <a:gd name="T3" fmla="*/ 10 h 22"/>
                <a:gd name="T4" fmla="*/ 20 w 22"/>
                <a:gd name="T5" fmla="*/ 6 h 22"/>
                <a:gd name="T6" fmla="*/ 18 w 22"/>
                <a:gd name="T7" fmla="*/ 2 h 22"/>
                <a:gd name="T8" fmla="*/ 14 w 22"/>
                <a:gd name="T9" fmla="*/ 0 h 22"/>
                <a:gd name="T10" fmla="*/ 10 w 22"/>
                <a:gd name="T11" fmla="*/ 0 h 22"/>
                <a:gd name="T12" fmla="*/ 10 w 22"/>
                <a:gd name="T13" fmla="*/ 0 h 22"/>
                <a:gd name="T14" fmla="*/ 6 w 22"/>
                <a:gd name="T15" fmla="*/ 0 h 22"/>
                <a:gd name="T16" fmla="*/ 2 w 22"/>
                <a:gd name="T17" fmla="*/ 2 h 22"/>
                <a:gd name="T18" fmla="*/ 0 w 22"/>
                <a:gd name="T19" fmla="*/ 6 h 22"/>
                <a:gd name="T20" fmla="*/ 0 w 22"/>
                <a:gd name="T21" fmla="*/ 10 h 22"/>
                <a:gd name="T22" fmla="*/ 0 w 22"/>
                <a:gd name="T23" fmla="*/ 10 h 22"/>
                <a:gd name="T24" fmla="*/ 0 w 22"/>
                <a:gd name="T25" fmla="*/ 16 h 22"/>
                <a:gd name="T26" fmla="*/ 2 w 22"/>
                <a:gd name="T27" fmla="*/ 18 h 22"/>
                <a:gd name="T28" fmla="*/ 6 w 22"/>
                <a:gd name="T29" fmla="*/ 22 h 22"/>
                <a:gd name="T30" fmla="*/ 10 w 22"/>
                <a:gd name="T31" fmla="*/ 22 h 22"/>
                <a:gd name="T32" fmla="*/ 10 w 22"/>
                <a:gd name="T33" fmla="*/ 22 h 22"/>
                <a:gd name="T34" fmla="*/ 14 w 22"/>
                <a:gd name="T35" fmla="*/ 22 h 22"/>
                <a:gd name="T36" fmla="*/ 18 w 22"/>
                <a:gd name="T37" fmla="*/ 18 h 22"/>
                <a:gd name="T38" fmla="*/ 20 w 22"/>
                <a:gd name="T39" fmla="*/ 16 h 22"/>
                <a:gd name="T40" fmla="*/ 22 w 22"/>
                <a:gd name="T41" fmla="*/ 10 h 22"/>
                <a:gd name="T42" fmla="*/ 22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0"/>
                  </a:moveTo>
                  <a:lnTo>
                    <a:pt x="22" y="10"/>
                  </a:lnTo>
                  <a:lnTo>
                    <a:pt x="20" y="6"/>
                  </a:lnTo>
                  <a:lnTo>
                    <a:pt x="18" y="2"/>
                  </a:lnTo>
                  <a:lnTo>
                    <a:pt x="14" y="0"/>
                  </a:lnTo>
                  <a:lnTo>
                    <a:pt x="10" y="0"/>
                  </a:lnTo>
                  <a:lnTo>
                    <a:pt x="10" y="0"/>
                  </a:lnTo>
                  <a:lnTo>
                    <a:pt x="6" y="0"/>
                  </a:lnTo>
                  <a:lnTo>
                    <a:pt x="2" y="2"/>
                  </a:lnTo>
                  <a:lnTo>
                    <a:pt x="0" y="6"/>
                  </a:lnTo>
                  <a:lnTo>
                    <a:pt x="0" y="10"/>
                  </a:lnTo>
                  <a:lnTo>
                    <a:pt x="0" y="10"/>
                  </a:lnTo>
                  <a:lnTo>
                    <a:pt x="0" y="16"/>
                  </a:lnTo>
                  <a:lnTo>
                    <a:pt x="2" y="18"/>
                  </a:lnTo>
                  <a:lnTo>
                    <a:pt x="6" y="22"/>
                  </a:lnTo>
                  <a:lnTo>
                    <a:pt x="10" y="22"/>
                  </a:lnTo>
                  <a:lnTo>
                    <a:pt x="10" y="22"/>
                  </a:lnTo>
                  <a:lnTo>
                    <a:pt x="14" y="22"/>
                  </a:lnTo>
                  <a:lnTo>
                    <a:pt x="18" y="18"/>
                  </a:lnTo>
                  <a:lnTo>
                    <a:pt x="20" y="16"/>
                  </a:lnTo>
                  <a:lnTo>
                    <a:pt x="22" y="10"/>
                  </a:lnTo>
                  <a:lnTo>
                    <a:pt x="22"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7" name="Freeform 18">
              <a:extLst>
                <a:ext uri="{FF2B5EF4-FFF2-40B4-BE49-F238E27FC236}">
                  <a16:creationId xmlns:a16="http://schemas.microsoft.com/office/drawing/2014/main" id="{7FD3E6A1-3A9E-4AD0-879F-20BA24210EE4}"/>
                </a:ext>
              </a:extLst>
            </p:cNvPr>
            <p:cNvSpPr>
              <a:spLocks/>
            </p:cNvSpPr>
            <p:nvPr/>
          </p:nvSpPr>
          <p:spPr bwMode="auto">
            <a:xfrm>
              <a:off x="6900246" y="2495982"/>
              <a:ext cx="38235" cy="37670"/>
            </a:xfrm>
            <a:custGeom>
              <a:avLst/>
              <a:gdLst>
                <a:gd name="T0" fmla="*/ 22 w 22"/>
                <a:gd name="T1" fmla="*/ 12 h 22"/>
                <a:gd name="T2" fmla="*/ 22 w 22"/>
                <a:gd name="T3" fmla="*/ 12 h 22"/>
                <a:gd name="T4" fmla="*/ 22 w 22"/>
                <a:gd name="T5" fmla="*/ 6 h 22"/>
                <a:gd name="T6" fmla="*/ 18 w 22"/>
                <a:gd name="T7" fmla="*/ 4 h 22"/>
                <a:gd name="T8" fmla="*/ 16 w 22"/>
                <a:gd name="T9" fmla="*/ 0 h 22"/>
                <a:gd name="T10" fmla="*/ 12 w 22"/>
                <a:gd name="T11" fmla="*/ 0 h 22"/>
                <a:gd name="T12" fmla="*/ 12 w 22"/>
                <a:gd name="T13" fmla="*/ 0 h 22"/>
                <a:gd name="T14" fmla="*/ 6 w 22"/>
                <a:gd name="T15" fmla="*/ 0 h 22"/>
                <a:gd name="T16" fmla="*/ 4 w 22"/>
                <a:gd name="T17" fmla="*/ 4 h 22"/>
                <a:gd name="T18" fmla="*/ 0 w 22"/>
                <a:gd name="T19" fmla="*/ 6 h 22"/>
                <a:gd name="T20" fmla="*/ 0 w 22"/>
                <a:gd name="T21" fmla="*/ 12 h 22"/>
                <a:gd name="T22" fmla="*/ 0 w 22"/>
                <a:gd name="T23" fmla="*/ 12 h 22"/>
                <a:gd name="T24" fmla="*/ 0 w 22"/>
                <a:gd name="T25" fmla="*/ 16 h 22"/>
                <a:gd name="T26" fmla="*/ 4 w 22"/>
                <a:gd name="T27" fmla="*/ 20 h 22"/>
                <a:gd name="T28" fmla="*/ 6 w 22"/>
                <a:gd name="T29" fmla="*/ 22 h 22"/>
                <a:gd name="T30" fmla="*/ 12 w 22"/>
                <a:gd name="T31" fmla="*/ 22 h 22"/>
                <a:gd name="T32" fmla="*/ 12 w 22"/>
                <a:gd name="T33" fmla="*/ 22 h 22"/>
                <a:gd name="T34" fmla="*/ 16 w 22"/>
                <a:gd name="T35" fmla="*/ 22 h 22"/>
                <a:gd name="T36" fmla="*/ 18 w 22"/>
                <a:gd name="T37" fmla="*/ 20 h 22"/>
                <a:gd name="T38" fmla="*/ 22 w 22"/>
                <a:gd name="T39" fmla="*/ 16 h 22"/>
                <a:gd name="T40" fmla="*/ 22 w 22"/>
                <a:gd name="T41" fmla="*/ 12 h 22"/>
                <a:gd name="T42" fmla="*/ 22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2"/>
                  </a:moveTo>
                  <a:lnTo>
                    <a:pt x="22" y="12"/>
                  </a:lnTo>
                  <a:lnTo>
                    <a:pt x="22" y="6"/>
                  </a:lnTo>
                  <a:lnTo>
                    <a:pt x="18" y="4"/>
                  </a:lnTo>
                  <a:lnTo>
                    <a:pt x="16" y="0"/>
                  </a:lnTo>
                  <a:lnTo>
                    <a:pt x="12" y="0"/>
                  </a:lnTo>
                  <a:lnTo>
                    <a:pt x="12" y="0"/>
                  </a:lnTo>
                  <a:lnTo>
                    <a:pt x="6" y="0"/>
                  </a:lnTo>
                  <a:lnTo>
                    <a:pt x="4" y="4"/>
                  </a:lnTo>
                  <a:lnTo>
                    <a:pt x="0" y="6"/>
                  </a:lnTo>
                  <a:lnTo>
                    <a:pt x="0" y="12"/>
                  </a:lnTo>
                  <a:lnTo>
                    <a:pt x="0" y="12"/>
                  </a:lnTo>
                  <a:lnTo>
                    <a:pt x="0" y="16"/>
                  </a:lnTo>
                  <a:lnTo>
                    <a:pt x="4" y="20"/>
                  </a:lnTo>
                  <a:lnTo>
                    <a:pt x="6" y="22"/>
                  </a:lnTo>
                  <a:lnTo>
                    <a:pt x="12" y="22"/>
                  </a:lnTo>
                  <a:lnTo>
                    <a:pt x="12" y="22"/>
                  </a:lnTo>
                  <a:lnTo>
                    <a:pt x="16" y="22"/>
                  </a:lnTo>
                  <a:lnTo>
                    <a:pt x="18" y="20"/>
                  </a:lnTo>
                  <a:lnTo>
                    <a:pt x="22" y="16"/>
                  </a:lnTo>
                  <a:lnTo>
                    <a:pt x="22" y="12"/>
                  </a:lnTo>
                  <a:lnTo>
                    <a:pt x="22"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8" name="Freeform 19">
              <a:extLst>
                <a:ext uri="{FF2B5EF4-FFF2-40B4-BE49-F238E27FC236}">
                  <a16:creationId xmlns:a16="http://schemas.microsoft.com/office/drawing/2014/main" id="{CB3BAB81-4F89-4DB0-84E7-B9E04706CB4F}"/>
                </a:ext>
              </a:extLst>
            </p:cNvPr>
            <p:cNvSpPr>
              <a:spLocks/>
            </p:cNvSpPr>
            <p:nvPr/>
          </p:nvSpPr>
          <p:spPr bwMode="auto">
            <a:xfrm>
              <a:off x="7331256" y="2211744"/>
              <a:ext cx="38235" cy="37670"/>
            </a:xfrm>
            <a:custGeom>
              <a:avLst/>
              <a:gdLst>
                <a:gd name="T0" fmla="*/ 22 w 22"/>
                <a:gd name="T1" fmla="*/ 10 h 22"/>
                <a:gd name="T2" fmla="*/ 22 w 22"/>
                <a:gd name="T3" fmla="*/ 10 h 22"/>
                <a:gd name="T4" fmla="*/ 22 w 22"/>
                <a:gd name="T5" fmla="*/ 6 h 22"/>
                <a:gd name="T6" fmla="*/ 20 w 22"/>
                <a:gd name="T7" fmla="*/ 2 h 22"/>
                <a:gd name="T8" fmla="*/ 16 w 22"/>
                <a:gd name="T9" fmla="*/ 0 h 22"/>
                <a:gd name="T10" fmla="*/ 12 w 22"/>
                <a:gd name="T11" fmla="*/ 0 h 22"/>
                <a:gd name="T12" fmla="*/ 12 w 22"/>
                <a:gd name="T13" fmla="*/ 0 h 22"/>
                <a:gd name="T14" fmla="*/ 8 w 22"/>
                <a:gd name="T15" fmla="*/ 0 h 22"/>
                <a:gd name="T16" fmla="*/ 4 w 22"/>
                <a:gd name="T17" fmla="*/ 2 h 22"/>
                <a:gd name="T18" fmla="*/ 2 w 22"/>
                <a:gd name="T19" fmla="*/ 6 h 22"/>
                <a:gd name="T20" fmla="*/ 0 w 22"/>
                <a:gd name="T21" fmla="*/ 10 h 22"/>
                <a:gd name="T22" fmla="*/ 0 w 22"/>
                <a:gd name="T23" fmla="*/ 10 h 22"/>
                <a:gd name="T24" fmla="*/ 2 w 22"/>
                <a:gd name="T25" fmla="*/ 14 h 22"/>
                <a:gd name="T26" fmla="*/ 4 w 22"/>
                <a:gd name="T27" fmla="*/ 18 h 22"/>
                <a:gd name="T28" fmla="*/ 8 w 22"/>
                <a:gd name="T29" fmla="*/ 20 h 22"/>
                <a:gd name="T30" fmla="*/ 12 w 22"/>
                <a:gd name="T31" fmla="*/ 22 h 22"/>
                <a:gd name="T32" fmla="*/ 12 w 22"/>
                <a:gd name="T33" fmla="*/ 22 h 22"/>
                <a:gd name="T34" fmla="*/ 16 w 22"/>
                <a:gd name="T35" fmla="*/ 20 h 22"/>
                <a:gd name="T36" fmla="*/ 20 w 22"/>
                <a:gd name="T37" fmla="*/ 18 h 22"/>
                <a:gd name="T38" fmla="*/ 22 w 22"/>
                <a:gd name="T39" fmla="*/ 14 h 22"/>
                <a:gd name="T40" fmla="*/ 22 w 22"/>
                <a:gd name="T41" fmla="*/ 10 h 22"/>
                <a:gd name="T42" fmla="*/ 22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0"/>
                  </a:moveTo>
                  <a:lnTo>
                    <a:pt x="22" y="10"/>
                  </a:lnTo>
                  <a:lnTo>
                    <a:pt x="22" y="6"/>
                  </a:lnTo>
                  <a:lnTo>
                    <a:pt x="20" y="2"/>
                  </a:lnTo>
                  <a:lnTo>
                    <a:pt x="16" y="0"/>
                  </a:lnTo>
                  <a:lnTo>
                    <a:pt x="12" y="0"/>
                  </a:lnTo>
                  <a:lnTo>
                    <a:pt x="12" y="0"/>
                  </a:lnTo>
                  <a:lnTo>
                    <a:pt x="8" y="0"/>
                  </a:lnTo>
                  <a:lnTo>
                    <a:pt x="4" y="2"/>
                  </a:lnTo>
                  <a:lnTo>
                    <a:pt x="2" y="6"/>
                  </a:lnTo>
                  <a:lnTo>
                    <a:pt x="0" y="10"/>
                  </a:lnTo>
                  <a:lnTo>
                    <a:pt x="0" y="10"/>
                  </a:lnTo>
                  <a:lnTo>
                    <a:pt x="2" y="14"/>
                  </a:lnTo>
                  <a:lnTo>
                    <a:pt x="4" y="18"/>
                  </a:lnTo>
                  <a:lnTo>
                    <a:pt x="8" y="20"/>
                  </a:lnTo>
                  <a:lnTo>
                    <a:pt x="12" y="22"/>
                  </a:lnTo>
                  <a:lnTo>
                    <a:pt x="12" y="22"/>
                  </a:lnTo>
                  <a:lnTo>
                    <a:pt x="16" y="20"/>
                  </a:lnTo>
                  <a:lnTo>
                    <a:pt x="20" y="18"/>
                  </a:lnTo>
                  <a:lnTo>
                    <a:pt x="22" y="14"/>
                  </a:lnTo>
                  <a:lnTo>
                    <a:pt x="22" y="10"/>
                  </a:lnTo>
                  <a:lnTo>
                    <a:pt x="22"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29" name="Freeform 20">
              <a:extLst>
                <a:ext uri="{FF2B5EF4-FFF2-40B4-BE49-F238E27FC236}">
                  <a16:creationId xmlns:a16="http://schemas.microsoft.com/office/drawing/2014/main" id="{302AC3FF-A6DF-4397-962C-84E10D677874}"/>
                </a:ext>
              </a:extLst>
            </p:cNvPr>
            <p:cNvSpPr>
              <a:spLocks/>
            </p:cNvSpPr>
            <p:nvPr/>
          </p:nvSpPr>
          <p:spPr bwMode="auto">
            <a:xfrm>
              <a:off x="7866542" y="2091885"/>
              <a:ext cx="38235" cy="37670"/>
            </a:xfrm>
            <a:custGeom>
              <a:avLst/>
              <a:gdLst>
                <a:gd name="T0" fmla="*/ 22 w 22"/>
                <a:gd name="T1" fmla="*/ 10 h 22"/>
                <a:gd name="T2" fmla="*/ 22 w 22"/>
                <a:gd name="T3" fmla="*/ 10 h 22"/>
                <a:gd name="T4" fmla="*/ 22 w 22"/>
                <a:gd name="T5" fmla="*/ 6 h 22"/>
                <a:gd name="T6" fmla="*/ 20 w 22"/>
                <a:gd name="T7" fmla="*/ 2 h 22"/>
                <a:gd name="T8" fmla="*/ 16 w 22"/>
                <a:gd name="T9" fmla="*/ 0 h 22"/>
                <a:gd name="T10" fmla="*/ 12 w 22"/>
                <a:gd name="T11" fmla="*/ 0 h 22"/>
                <a:gd name="T12" fmla="*/ 12 w 22"/>
                <a:gd name="T13" fmla="*/ 0 h 22"/>
                <a:gd name="T14" fmla="*/ 6 w 22"/>
                <a:gd name="T15" fmla="*/ 0 h 22"/>
                <a:gd name="T16" fmla="*/ 4 w 22"/>
                <a:gd name="T17" fmla="*/ 2 h 22"/>
                <a:gd name="T18" fmla="*/ 0 w 22"/>
                <a:gd name="T19" fmla="*/ 6 h 22"/>
                <a:gd name="T20" fmla="*/ 0 w 22"/>
                <a:gd name="T21" fmla="*/ 10 h 22"/>
                <a:gd name="T22" fmla="*/ 0 w 22"/>
                <a:gd name="T23" fmla="*/ 10 h 22"/>
                <a:gd name="T24" fmla="*/ 0 w 22"/>
                <a:gd name="T25" fmla="*/ 14 h 22"/>
                <a:gd name="T26" fmla="*/ 4 w 22"/>
                <a:gd name="T27" fmla="*/ 18 h 22"/>
                <a:gd name="T28" fmla="*/ 6 w 22"/>
                <a:gd name="T29" fmla="*/ 20 h 22"/>
                <a:gd name="T30" fmla="*/ 12 w 22"/>
                <a:gd name="T31" fmla="*/ 22 h 22"/>
                <a:gd name="T32" fmla="*/ 12 w 22"/>
                <a:gd name="T33" fmla="*/ 22 h 22"/>
                <a:gd name="T34" fmla="*/ 16 w 22"/>
                <a:gd name="T35" fmla="*/ 20 h 22"/>
                <a:gd name="T36" fmla="*/ 20 w 22"/>
                <a:gd name="T37" fmla="*/ 18 h 22"/>
                <a:gd name="T38" fmla="*/ 22 w 22"/>
                <a:gd name="T39" fmla="*/ 14 h 22"/>
                <a:gd name="T40" fmla="*/ 22 w 22"/>
                <a:gd name="T41" fmla="*/ 10 h 22"/>
                <a:gd name="T42" fmla="*/ 22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0"/>
                  </a:moveTo>
                  <a:lnTo>
                    <a:pt x="22" y="10"/>
                  </a:lnTo>
                  <a:lnTo>
                    <a:pt x="22" y="6"/>
                  </a:lnTo>
                  <a:lnTo>
                    <a:pt x="20" y="2"/>
                  </a:lnTo>
                  <a:lnTo>
                    <a:pt x="16" y="0"/>
                  </a:lnTo>
                  <a:lnTo>
                    <a:pt x="12" y="0"/>
                  </a:lnTo>
                  <a:lnTo>
                    <a:pt x="12" y="0"/>
                  </a:lnTo>
                  <a:lnTo>
                    <a:pt x="6" y="0"/>
                  </a:lnTo>
                  <a:lnTo>
                    <a:pt x="4" y="2"/>
                  </a:lnTo>
                  <a:lnTo>
                    <a:pt x="0" y="6"/>
                  </a:lnTo>
                  <a:lnTo>
                    <a:pt x="0" y="10"/>
                  </a:lnTo>
                  <a:lnTo>
                    <a:pt x="0" y="10"/>
                  </a:lnTo>
                  <a:lnTo>
                    <a:pt x="0" y="14"/>
                  </a:lnTo>
                  <a:lnTo>
                    <a:pt x="4" y="18"/>
                  </a:lnTo>
                  <a:lnTo>
                    <a:pt x="6" y="20"/>
                  </a:lnTo>
                  <a:lnTo>
                    <a:pt x="12" y="22"/>
                  </a:lnTo>
                  <a:lnTo>
                    <a:pt x="12" y="22"/>
                  </a:lnTo>
                  <a:lnTo>
                    <a:pt x="16" y="20"/>
                  </a:lnTo>
                  <a:lnTo>
                    <a:pt x="20" y="18"/>
                  </a:lnTo>
                  <a:lnTo>
                    <a:pt x="22" y="14"/>
                  </a:lnTo>
                  <a:lnTo>
                    <a:pt x="22" y="10"/>
                  </a:lnTo>
                  <a:lnTo>
                    <a:pt x="22"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0" name="Freeform 21">
              <a:extLst>
                <a:ext uri="{FF2B5EF4-FFF2-40B4-BE49-F238E27FC236}">
                  <a16:creationId xmlns:a16="http://schemas.microsoft.com/office/drawing/2014/main" id="{06F69EE9-BF72-4694-B1A3-8FE793A18CBA}"/>
                </a:ext>
              </a:extLst>
            </p:cNvPr>
            <p:cNvSpPr>
              <a:spLocks/>
            </p:cNvSpPr>
            <p:nvPr/>
          </p:nvSpPr>
          <p:spPr bwMode="auto">
            <a:xfrm>
              <a:off x="7866542" y="4824678"/>
              <a:ext cx="38235" cy="41094"/>
            </a:xfrm>
            <a:custGeom>
              <a:avLst/>
              <a:gdLst>
                <a:gd name="T0" fmla="*/ 22 w 22"/>
                <a:gd name="T1" fmla="*/ 12 h 24"/>
                <a:gd name="T2" fmla="*/ 22 w 22"/>
                <a:gd name="T3" fmla="*/ 12 h 24"/>
                <a:gd name="T4" fmla="*/ 22 w 22"/>
                <a:gd name="T5" fmla="*/ 8 h 24"/>
                <a:gd name="T6" fmla="*/ 18 w 22"/>
                <a:gd name="T7" fmla="*/ 4 h 24"/>
                <a:gd name="T8" fmla="*/ 16 w 22"/>
                <a:gd name="T9" fmla="*/ 2 h 24"/>
                <a:gd name="T10" fmla="*/ 10 w 22"/>
                <a:gd name="T11" fmla="*/ 0 h 24"/>
                <a:gd name="T12" fmla="*/ 10 w 22"/>
                <a:gd name="T13" fmla="*/ 0 h 24"/>
                <a:gd name="T14" fmla="*/ 6 w 22"/>
                <a:gd name="T15" fmla="*/ 2 h 24"/>
                <a:gd name="T16" fmla="*/ 2 w 22"/>
                <a:gd name="T17" fmla="*/ 4 h 24"/>
                <a:gd name="T18" fmla="*/ 0 w 22"/>
                <a:gd name="T19" fmla="*/ 8 h 24"/>
                <a:gd name="T20" fmla="*/ 0 w 22"/>
                <a:gd name="T21" fmla="*/ 12 h 24"/>
                <a:gd name="T22" fmla="*/ 0 w 22"/>
                <a:gd name="T23" fmla="*/ 12 h 24"/>
                <a:gd name="T24" fmla="*/ 0 w 22"/>
                <a:gd name="T25" fmla="*/ 16 h 24"/>
                <a:gd name="T26" fmla="*/ 2 w 22"/>
                <a:gd name="T27" fmla="*/ 20 h 24"/>
                <a:gd name="T28" fmla="*/ 6 w 22"/>
                <a:gd name="T29" fmla="*/ 22 h 24"/>
                <a:gd name="T30" fmla="*/ 10 w 22"/>
                <a:gd name="T31" fmla="*/ 24 h 24"/>
                <a:gd name="T32" fmla="*/ 10 w 22"/>
                <a:gd name="T33" fmla="*/ 24 h 24"/>
                <a:gd name="T34" fmla="*/ 16 w 22"/>
                <a:gd name="T35" fmla="*/ 22 h 24"/>
                <a:gd name="T36" fmla="*/ 18 w 22"/>
                <a:gd name="T37" fmla="*/ 20 h 24"/>
                <a:gd name="T38" fmla="*/ 22 w 22"/>
                <a:gd name="T39" fmla="*/ 16 h 24"/>
                <a:gd name="T40" fmla="*/ 22 w 22"/>
                <a:gd name="T41" fmla="*/ 12 h 24"/>
                <a:gd name="T42" fmla="*/ 22 w 22"/>
                <a:gd name="T4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4">
                  <a:moveTo>
                    <a:pt x="22" y="12"/>
                  </a:moveTo>
                  <a:lnTo>
                    <a:pt x="22" y="12"/>
                  </a:lnTo>
                  <a:lnTo>
                    <a:pt x="22" y="8"/>
                  </a:lnTo>
                  <a:lnTo>
                    <a:pt x="18" y="4"/>
                  </a:lnTo>
                  <a:lnTo>
                    <a:pt x="16" y="2"/>
                  </a:lnTo>
                  <a:lnTo>
                    <a:pt x="10" y="0"/>
                  </a:lnTo>
                  <a:lnTo>
                    <a:pt x="10" y="0"/>
                  </a:lnTo>
                  <a:lnTo>
                    <a:pt x="6" y="2"/>
                  </a:lnTo>
                  <a:lnTo>
                    <a:pt x="2" y="4"/>
                  </a:lnTo>
                  <a:lnTo>
                    <a:pt x="0" y="8"/>
                  </a:lnTo>
                  <a:lnTo>
                    <a:pt x="0" y="12"/>
                  </a:lnTo>
                  <a:lnTo>
                    <a:pt x="0" y="12"/>
                  </a:lnTo>
                  <a:lnTo>
                    <a:pt x="0" y="16"/>
                  </a:lnTo>
                  <a:lnTo>
                    <a:pt x="2" y="20"/>
                  </a:lnTo>
                  <a:lnTo>
                    <a:pt x="6" y="22"/>
                  </a:lnTo>
                  <a:lnTo>
                    <a:pt x="10" y="24"/>
                  </a:lnTo>
                  <a:lnTo>
                    <a:pt x="10" y="24"/>
                  </a:lnTo>
                  <a:lnTo>
                    <a:pt x="16" y="22"/>
                  </a:lnTo>
                  <a:lnTo>
                    <a:pt x="18" y="20"/>
                  </a:lnTo>
                  <a:lnTo>
                    <a:pt x="22" y="16"/>
                  </a:lnTo>
                  <a:lnTo>
                    <a:pt x="22" y="12"/>
                  </a:lnTo>
                  <a:lnTo>
                    <a:pt x="22"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1" name="Freeform 22">
              <a:extLst>
                <a:ext uri="{FF2B5EF4-FFF2-40B4-BE49-F238E27FC236}">
                  <a16:creationId xmlns:a16="http://schemas.microsoft.com/office/drawing/2014/main" id="{3B40DC57-270D-45F2-9DEA-1F52DD85AA36}"/>
                </a:ext>
              </a:extLst>
            </p:cNvPr>
            <p:cNvSpPr>
              <a:spLocks/>
            </p:cNvSpPr>
            <p:nvPr/>
          </p:nvSpPr>
          <p:spPr bwMode="auto">
            <a:xfrm>
              <a:off x="7331256" y="4735640"/>
              <a:ext cx="38235" cy="37670"/>
            </a:xfrm>
            <a:custGeom>
              <a:avLst/>
              <a:gdLst>
                <a:gd name="T0" fmla="*/ 22 w 22"/>
                <a:gd name="T1" fmla="*/ 10 h 22"/>
                <a:gd name="T2" fmla="*/ 22 w 22"/>
                <a:gd name="T3" fmla="*/ 10 h 22"/>
                <a:gd name="T4" fmla="*/ 22 w 22"/>
                <a:gd name="T5" fmla="*/ 6 h 22"/>
                <a:gd name="T6" fmla="*/ 20 w 22"/>
                <a:gd name="T7" fmla="*/ 2 h 22"/>
                <a:gd name="T8" fmla="*/ 16 w 22"/>
                <a:gd name="T9" fmla="*/ 0 h 22"/>
                <a:gd name="T10" fmla="*/ 12 w 22"/>
                <a:gd name="T11" fmla="*/ 0 h 22"/>
                <a:gd name="T12" fmla="*/ 12 w 22"/>
                <a:gd name="T13" fmla="*/ 0 h 22"/>
                <a:gd name="T14" fmla="*/ 8 w 22"/>
                <a:gd name="T15" fmla="*/ 0 h 22"/>
                <a:gd name="T16" fmla="*/ 4 w 22"/>
                <a:gd name="T17" fmla="*/ 2 h 22"/>
                <a:gd name="T18" fmla="*/ 2 w 22"/>
                <a:gd name="T19" fmla="*/ 6 h 22"/>
                <a:gd name="T20" fmla="*/ 0 w 22"/>
                <a:gd name="T21" fmla="*/ 10 h 22"/>
                <a:gd name="T22" fmla="*/ 0 w 22"/>
                <a:gd name="T23" fmla="*/ 10 h 22"/>
                <a:gd name="T24" fmla="*/ 2 w 22"/>
                <a:gd name="T25" fmla="*/ 14 h 22"/>
                <a:gd name="T26" fmla="*/ 4 w 22"/>
                <a:gd name="T27" fmla="*/ 18 h 22"/>
                <a:gd name="T28" fmla="*/ 8 w 22"/>
                <a:gd name="T29" fmla="*/ 20 h 22"/>
                <a:gd name="T30" fmla="*/ 12 w 22"/>
                <a:gd name="T31" fmla="*/ 22 h 22"/>
                <a:gd name="T32" fmla="*/ 12 w 22"/>
                <a:gd name="T33" fmla="*/ 22 h 22"/>
                <a:gd name="T34" fmla="*/ 16 w 22"/>
                <a:gd name="T35" fmla="*/ 20 h 22"/>
                <a:gd name="T36" fmla="*/ 20 w 22"/>
                <a:gd name="T37" fmla="*/ 18 h 22"/>
                <a:gd name="T38" fmla="*/ 22 w 22"/>
                <a:gd name="T39" fmla="*/ 14 h 22"/>
                <a:gd name="T40" fmla="*/ 22 w 22"/>
                <a:gd name="T41" fmla="*/ 10 h 22"/>
                <a:gd name="T42" fmla="*/ 22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0"/>
                  </a:moveTo>
                  <a:lnTo>
                    <a:pt x="22" y="10"/>
                  </a:lnTo>
                  <a:lnTo>
                    <a:pt x="22" y="6"/>
                  </a:lnTo>
                  <a:lnTo>
                    <a:pt x="20" y="2"/>
                  </a:lnTo>
                  <a:lnTo>
                    <a:pt x="16" y="0"/>
                  </a:lnTo>
                  <a:lnTo>
                    <a:pt x="12" y="0"/>
                  </a:lnTo>
                  <a:lnTo>
                    <a:pt x="12" y="0"/>
                  </a:lnTo>
                  <a:lnTo>
                    <a:pt x="8" y="0"/>
                  </a:lnTo>
                  <a:lnTo>
                    <a:pt x="4" y="2"/>
                  </a:lnTo>
                  <a:lnTo>
                    <a:pt x="2" y="6"/>
                  </a:lnTo>
                  <a:lnTo>
                    <a:pt x="0" y="10"/>
                  </a:lnTo>
                  <a:lnTo>
                    <a:pt x="0" y="10"/>
                  </a:lnTo>
                  <a:lnTo>
                    <a:pt x="2" y="14"/>
                  </a:lnTo>
                  <a:lnTo>
                    <a:pt x="4" y="18"/>
                  </a:lnTo>
                  <a:lnTo>
                    <a:pt x="8" y="20"/>
                  </a:lnTo>
                  <a:lnTo>
                    <a:pt x="12" y="22"/>
                  </a:lnTo>
                  <a:lnTo>
                    <a:pt x="12" y="22"/>
                  </a:lnTo>
                  <a:lnTo>
                    <a:pt x="16" y="20"/>
                  </a:lnTo>
                  <a:lnTo>
                    <a:pt x="20" y="18"/>
                  </a:lnTo>
                  <a:lnTo>
                    <a:pt x="22" y="14"/>
                  </a:lnTo>
                  <a:lnTo>
                    <a:pt x="22" y="10"/>
                  </a:lnTo>
                  <a:lnTo>
                    <a:pt x="22"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2" name="Freeform 23">
              <a:extLst>
                <a:ext uri="{FF2B5EF4-FFF2-40B4-BE49-F238E27FC236}">
                  <a16:creationId xmlns:a16="http://schemas.microsoft.com/office/drawing/2014/main" id="{6AAB3E3D-A077-4772-B7C3-48A4AA5AE288}"/>
                </a:ext>
              </a:extLst>
            </p:cNvPr>
            <p:cNvSpPr>
              <a:spLocks/>
            </p:cNvSpPr>
            <p:nvPr/>
          </p:nvSpPr>
          <p:spPr bwMode="auto">
            <a:xfrm>
              <a:off x="6900246" y="4420581"/>
              <a:ext cx="38235" cy="37670"/>
            </a:xfrm>
            <a:custGeom>
              <a:avLst/>
              <a:gdLst>
                <a:gd name="T0" fmla="*/ 22 w 22"/>
                <a:gd name="T1" fmla="*/ 12 h 22"/>
                <a:gd name="T2" fmla="*/ 22 w 22"/>
                <a:gd name="T3" fmla="*/ 12 h 22"/>
                <a:gd name="T4" fmla="*/ 22 w 22"/>
                <a:gd name="T5" fmla="*/ 8 h 22"/>
                <a:gd name="T6" fmla="*/ 18 w 22"/>
                <a:gd name="T7" fmla="*/ 4 h 22"/>
                <a:gd name="T8" fmla="*/ 16 w 22"/>
                <a:gd name="T9" fmla="*/ 2 h 22"/>
                <a:gd name="T10" fmla="*/ 12 w 22"/>
                <a:gd name="T11" fmla="*/ 0 h 22"/>
                <a:gd name="T12" fmla="*/ 12 w 22"/>
                <a:gd name="T13" fmla="*/ 0 h 22"/>
                <a:gd name="T14" fmla="*/ 6 w 22"/>
                <a:gd name="T15" fmla="*/ 2 h 22"/>
                <a:gd name="T16" fmla="*/ 4 w 22"/>
                <a:gd name="T17" fmla="*/ 4 h 22"/>
                <a:gd name="T18" fmla="*/ 0 w 22"/>
                <a:gd name="T19" fmla="*/ 8 h 22"/>
                <a:gd name="T20" fmla="*/ 0 w 22"/>
                <a:gd name="T21" fmla="*/ 12 h 22"/>
                <a:gd name="T22" fmla="*/ 0 w 22"/>
                <a:gd name="T23" fmla="*/ 12 h 22"/>
                <a:gd name="T24" fmla="*/ 0 w 22"/>
                <a:gd name="T25" fmla="*/ 16 h 22"/>
                <a:gd name="T26" fmla="*/ 4 w 22"/>
                <a:gd name="T27" fmla="*/ 20 h 22"/>
                <a:gd name="T28" fmla="*/ 6 w 22"/>
                <a:gd name="T29" fmla="*/ 22 h 22"/>
                <a:gd name="T30" fmla="*/ 12 w 22"/>
                <a:gd name="T31" fmla="*/ 22 h 22"/>
                <a:gd name="T32" fmla="*/ 12 w 22"/>
                <a:gd name="T33" fmla="*/ 22 h 22"/>
                <a:gd name="T34" fmla="*/ 16 w 22"/>
                <a:gd name="T35" fmla="*/ 22 h 22"/>
                <a:gd name="T36" fmla="*/ 18 w 22"/>
                <a:gd name="T37" fmla="*/ 20 h 22"/>
                <a:gd name="T38" fmla="*/ 22 w 22"/>
                <a:gd name="T39" fmla="*/ 16 h 22"/>
                <a:gd name="T40" fmla="*/ 22 w 22"/>
                <a:gd name="T41" fmla="*/ 12 h 22"/>
                <a:gd name="T42" fmla="*/ 22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2"/>
                  </a:moveTo>
                  <a:lnTo>
                    <a:pt x="22" y="12"/>
                  </a:lnTo>
                  <a:lnTo>
                    <a:pt x="22" y="8"/>
                  </a:lnTo>
                  <a:lnTo>
                    <a:pt x="18" y="4"/>
                  </a:lnTo>
                  <a:lnTo>
                    <a:pt x="16" y="2"/>
                  </a:lnTo>
                  <a:lnTo>
                    <a:pt x="12" y="0"/>
                  </a:lnTo>
                  <a:lnTo>
                    <a:pt x="12" y="0"/>
                  </a:lnTo>
                  <a:lnTo>
                    <a:pt x="6" y="2"/>
                  </a:lnTo>
                  <a:lnTo>
                    <a:pt x="4" y="4"/>
                  </a:lnTo>
                  <a:lnTo>
                    <a:pt x="0" y="8"/>
                  </a:lnTo>
                  <a:lnTo>
                    <a:pt x="0" y="12"/>
                  </a:lnTo>
                  <a:lnTo>
                    <a:pt x="0" y="12"/>
                  </a:lnTo>
                  <a:lnTo>
                    <a:pt x="0" y="16"/>
                  </a:lnTo>
                  <a:lnTo>
                    <a:pt x="4" y="20"/>
                  </a:lnTo>
                  <a:lnTo>
                    <a:pt x="6" y="22"/>
                  </a:lnTo>
                  <a:lnTo>
                    <a:pt x="12" y="22"/>
                  </a:lnTo>
                  <a:lnTo>
                    <a:pt x="12" y="22"/>
                  </a:lnTo>
                  <a:lnTo>
                    <a:pt x="16" y="22"/>
                  </a:lnTo>
                  <a:lnTo>
                    <a:pt x="18" y="20"/>
                  </a:lnTo>
                  <a:lnTo>
                    <a:pt x="22" y="16"/>
                  </a:lnTo>
                  <a:lnTo>
                    <a:pt x="22" y="12"/>
                  </a:lnTo>
                  <a:lnTo>
                    <a:pt x="22"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3" name="Freeform 24">
              <a:extLst>
                <a:ext uri="{FF2B5EF4-FFF2-40B4-BE49-F238E27FC236}">
                  <a16:creationId xmlns:a16="http://schemas.microsoft.com/office/drawing/2014/main" id="{D1AE956F-9F3A-4B8E-8985-40792D999F5B}"/>
                </a:ext>
              </a:extLst>
            </p:cNvPr>
            <p:cNvSpPr>
              <a:spLocks/>
            </p:cNvSpPr>
            <p:nvPr/>
          </p:nvSpPr>
          <p:spPr bwMode="auto">
            <a:xfrm>
              <a:off x="6476188" y="3444584"/>
              <a:ext cx="38235" cy="37670"/>
            </a:xfrm>
            <a:custGeom>
              <a:avLst/>
              <a:gdLst>
                <a:gd name="T0" fmla="*/ 22 w 22"/>
                <a:gd name="T1" fmla="*/ 12 h 22"/>
                <a:gd name="T2" fmla="*/ 22 w 22"/>
                <a:gd name="T3" fmla="*/ 12 h 22"/>
                <a:gd name="T4" fmla="*/ 22 w 22"/>
                <a:gd name="T5" fmla="*/ 8 h 22"/>
                <a:gd name="T6" fmla="*/ 20 w 22"/>
                <a:gd name="T7" fmla="*/ 4 h 22"/>
                <a:gd name="T8" fmla="*/ 16 w 22"/>
                <a:gd name="T9" fmla="*/ 2 h 22"/>
                <a:gd name="T10" fmla="*/ 12 w 22"/>
                <a:gd name="T11" fmla="*/ 0 h 22"/>
                <a:gd name="T12" fmla="*/ 12 w 22"/>
                <a:gd name="T13" fmla="*/ 0 h 22"/>
                <a:gd name="T14" fmla="*/ 8 w 22"/>
                <a:gd name="T15" fmla="*/ 2 h 22"/>
                <a:gd name="T16" fmla="*/ 4 w 22"/>
                <a:gd name="T17" fmla="*/ 4 h 22"/>
                <a:gd name="T18" fmla="*/ 2 w 22"/>
                <a:gd name="T19" fmla="*/ 8 h 22"/>
                <a:gd name="T20" fmla="*/ 0 w 22"/>
                <a:gd name="T21" fmla="*/ 12 h 22"/>
                <a:gd name="T22" fmla="*/ 0 w 22"/>
                <a:gd name="T23" fmla="*/ 12 h 22"/>
                <a:gd name="T24" fmla="*/ 2 w 22"/>
                <a:gd name="T25" fmla="*/ 16 h 22"/>
                <a:gd name="T26" fmla="*/ 4 w 22"/>
                <a:gd name="T27" fmla="*/ 20 h 22"/>
                <a:gd name="T28" fmla="*/ 8 w 22"/>
                <a:gd name="T29" fmla="*/ 22 h 22"/>
                <a:gd name="T30" fmla="*/ 12 w 22"/>
                <a:gd name="T31" fmla="*/ 22 h 22"/>
                <a:gd name="T32" fmla="*/ 12 w 22"/>
                <a:gd name="T33" fmla="*/ 22 h 22"/>
                <a:gd name="T34" fmla="*/ 16 w 22"/>
                <a:gd name="T35" fmla="*/ 22 h 22"/>
                <a:gd name="T36" fmla="*/ 20 w 22"/>
                <a:gd name="T37" fmla="*/ 20 h 22"/>
                <a:gd name="T38" fmla="*/ 22 w 22"/>
                <a:gd name="T39" fmla="*/ 16 h 22"/>
                <a:gd name="T40" fmla="*/ 22 w 22"/>
                <a:gd name="T41" fmla="*/ 12 h 22"/>
                <a:gd name="T42" fmla="*/ 22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2"/>
                  </a:moveTo>
                  <a:lnTo>
                    <a:pt x="22" y="12"/>
                  </a:lnTo>
                  <a:lnTo>
                    <a:pt x="22" y="8"/>
                  </a:lnTo>
                  <a:lnTo>
                    <a:pt x="20" y="4"/>
                  </a:lnTo>
                  <a:lnTo>
                    <a:pt x="16" y="2"/>
                  </a:lnTo>
                  <a:lnTo>
                    <a:pt x="12" y="0"/>
                  </a:lnTo>
                  <a:lnTo>
                    <a:pt x="12" y="0"/>
                  </a:lnTo>
                  <a:lnTo>
                    <a:pt x="8" y="2"/>
                  </a:lnTo>
                  <a:lnTo>
                    <a:pt x="4" y="4"/>
                  </a:lnTo>
                  <a:lnTo>
                    <a:pt x="2" y="8"/>
                  </a:lnTo>
                  <a:lnTo>
                    <a:pt x="0" y="12"/>
                  </a:lnTo>
                  <a:lnTo>
                    <a:pt x="0" y="12"/>
                  </a:lnTo>
                  <a:lnTo>
                    <a:pt x="2" y="16"/>
                  </a:lnTo>
                  <a:lnTo>
                    <a:pt x="4" y="20"/>
                  </a:lnTo>
                  <a:lnTo>
                    <a:pt x="8" y="22"/>
                  </a:lnTo>
                  <a:lnTo>
                    <a:pt x="12" y="22"/>
                  </a:lnTo>
                  <a:lnTo>
                    <a:pt x="12" y="22"/>
                  </a:lnTo>
                  <a:lnTo>
                    <a:pt x="16" y="22"/>
                  </a:lnTo>
                  <a:lnTo>
                    <a:pt x="20" y="20"/>
                  </a:lnTo>
                  <a:lnTo>
                    <a:pt x="22" y="16"/>
                  </a:lnTo>
                  <a:lnTo>
                    <a:pt x="22" y="12"/>
                  </a:lnTo>
                  <a:lnTo>
                    <a:pt x="22"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4" name="Freeform 25">
              <a:extLst>
                <a:ext uri="{FF2B5EF4-FFF2-40B4-BE49-F238E27FC236}">
                  <a16:creationId xmlns:a16="http://schemas.microsoft.com/office/drawing/2014/main" id="{58EC3CBF-E460-4B3A-BA5B-39454834B863}"/>
                </a:ext>
              </a:extLst>
            </p:cNvPr>
            <p:cNvSpPr>
              <a:spLocks/>
            </p:cNvSpPr>
            <p:nvPr/>
          </p:nvSpPr>
          <p:spPr bwMode="auto">
            <a:xfrm>
              <a:off x="6583939" y="3999361"/>
              <a:ext cx="38235" cy="37670"/>
            </a:xfrm>
            <a:custGeom>
              <a:avLst/>
              <a:gdLst>
                <a:gd name="T0" fmla="*/ 22 w 22"/>
                <a:gd name="T1" fmla="*/ 12 h 22"/>
                <a:gd name="T2" fmla="*/ 22 w 22"/>
                <a:gd name="T3" fmla="*/ 12 h 22"/>
                <a:gd name="T4" fmla="*/ 22 w 22"/>
                <a:gd name="T5" fmla="*/ 8 h 22"/>
                <a:gd name="T6" fmla="*/ 20 w 22"/>
                <a:gd name="T7" fmla="*/ 4 h 22"/>
                <a:gd name="T8" fmla="*/ 16 w 22"/>
                <a:gd name="T9" fmla="*/ 2 h 22"/>
                <a:gd name="T10" fmla="*/ 12 w 22"/>
                <a:gd name="T11" fmla="*/ 0 h 22"/>
                <a:gd name="T12" fmla="*/ 12 w 22"/>
                <a:gd name="T13" fmla="*/ 0 h 22"/>
                <a:gd name="T14" fmla="*/ 8 w 22"/>
                <a:gd name="T15" fmla="*/ 2 h 22"/>
                <a:gd name="T16" fmla="*/ 4 w 22"/>
                <a:gd name="T17" fmla="*/ 4 h 22"/>
                <a:gd name="T18" fmla="*/ 2 w 22"/>
                <a:gd name="T19" fmla="*/ 8 h 22"/>
                <a:gd name="T20" fmla="*/ 0 w 22"/>
                <a:gd name="T21" fmla="*/ 12 h 22"/>
                <a:gd name="T22" fmla="*/ 0 w 22"/>
                <a:gd name="T23" fmla="*/ 12 h 22"/>
                <a:gd name="T24" fmla="*/ 2 w 22"/>
                <a:gd name="T25" fmla="*/ 16 h 22"/>
                <a:gd name="T26" fmla="*/ 4 w 22"/>
                <a:gd name="T27" fmla="*/ 20 h 22"/>
                <a:gd name="T28" fmla="*/ 8 w 22"/>
                <a:gd name="T29" fmla="*/ 22 h 22"/>
                <a:gd name="T30" fmla="*/ 12 w 22"/>
                <a:gd name="T31" fmla="*/ 22 h 22"/>
                <a:gd name="T32" fmla="*/ 12 w 22"/>
                <a:gd name="T33" fmla="*/ 22 h 22"/>
                <a:gd name="T34" fmla="*/ 16 w 22"/>
                <a:gd name="T35" fmla="*/ 22 h 22"/>
                <a:gd name="T36" fmla="*/ 20 w 22"/>
                <a:gd name="T37" fmla="*/ 20 h 22"/>
                <a:gd name="T38" fmla="*/ 22 w 22"/>
                <a:gd name="T39" fmla="*/ 16 h 22"/>
                <a:gd name="T40" fmla="*/ 22 w 22"/>
                <a:gd name="T41" fmla="*/ 12 h 22"/>
                <a:gd name="T42" fmla="*/ 22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22" y="12"/>
                  </a:moveTo>
                  <a:lnTo>
                    <a:pt x="22" y="12"/>
                  </a:lnTo>
                  <a:lnTo>
                    <a:pt x="22" y="8"/>
                  </a:lnTo>
                  <a:lnTo>
                    <a:pt x="20" y="4"/>
                  </a:lnTo>
                  <a:lnTo>
                    <a:pt x="16" y="2"/>
                  </a:lnTo>
                  <a:lnTo>
                    <a:pt x="12" y="0"/>
                  </a:lnTo>
                  <a:lnTo>
                    <a:pt x="12" y="0"/>
                  </a:lnTo>
                  <a:lnTo>
                    <a:pt x="8" y="2"/>
                  </a:lnTo>
                  <a:lnTo>
                    <a:pt x="4" y="4"/>
                  </a:lnTo>
                  <a:lnTo>
                    <a:pt x="2" y="8"/>
                  </a:lnTo>
                  <a:lnTo>
                    <a:pt x="0" y="12"/>
                  </a:lnTo>
                  <a:lnTo>
                    <a:pt x="0" y="12"/>
                  </a:lnTo>
                  <a:lnTo>
                    <a:pt x="2" y="16"/>
                  </a:lnTo>
                  <a:lnTo>
                    <a:pt x="4" y="20"/>
                  </a:lnTo>
                  <a:lnTo>
                    <a:pt x="8" y="22"/>
                  </a:lnTo>
                  <a:lnTo>
                    <a:pt x="12" y="22"/>
                  </a:lnTo>
                  <a:lnTo>
                    <a:pt x="12" y="22"/>
                  </a:lnTo>
                  <a:lnTo>
                    <a:pt x="16" y="22"/>
                  </a:lnTo>
                  <a:lnTo>
                    <a:pt x="20" y="20"/>
                  </a:lnTo>
                  <a:lnTo>
                    <a:pt x="22" y="16"/>
                  </a:lnTo>
                  <a:lnTo>
                    <a:pt x="22" y="12"/>
                  </a:lnTo>
                  <a:lnTo>
                    <a:pt x="22"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5" name="Freeform 26">
              <a:extLst>
                <a:ext uri="{FF2B5EF4-FFF2-40B4-BE49-F238E27FC236}">
                  <a16:creationId xmlns:a16="http://schemas.microsoft.com/office/drawing/2014/main" id="{0930948B-2614-4849-8202-07A7D80300EA}"/>
                </a:ext>
              </a:extLst>
            </p:cNvPr>
            <p:cNvSpPr>
              <a:spLocks/>
            </p:cNvSpPr>
            <p:nvPr/>
          </p:nvSpPr>
          <p:spPr bwMode="auto">
            <a:xfrm>
              <a:off x="9145668" y="2944600"/>
              <a:ext cx="38235" cy="37670"/>
            </a:xfrm>
            <a:custGeom>
              <a:avLst/>
              <a:gdLst>
                <a:gd name="T0" fmla="*/ 0 w 22"/>
                <a:gd name="T1" fmla="*/ 10 h 22"/>
                <a:gd name="T2" fmla="*/ 0 w 22"/>
                <a:gd name="T3" fmla="*/ 10 h 22"/>
                <a:gd name="T4" fmla="*/ 0 w 22"/>
                <a:gd name="T5" fmla="*/ 6 h 22"/>
                <a:gd name="T6" fmla="*/ 2 w 22"/>
                <a:gd name="T7" fmla="*/ 2 h 22"/>
                <a:gd name="T8" fmla="*/ 6 w 22"/>
                <a:gd name="T9" fmla="*/ 0 h 22"/>
                <a:gd name="T10" fmla="*/ 10 w 22"/>
                <a:gd name="T11" fmla="*/ 0 h 22"/>
                <a:gd name="T12" fmla="*/ 10 w 22"/>
                <a:gd name="T13" fmla="*/ 0 h 22"/>
                <a:gd name="T14" fmla="*/ 14 w 22"/>
                <a:gd name="T15" fmla="*/ 0 h 22"/>
                <a:gd name="T16" fmla="*/ 18 w 22"/>
                <a:gd name="T17" fmla="*/ 2 h 22"/>
                <a:gd name="T18" fmla="*/ 20 w 22"/>
                <a:gd name="T19" fmla="*/ 6 h 22"/>
                <a:gd name="T20" fmla="*/ 22 w 22"/>
                <a:gd name="T21" fmla="*/ 10 h 22"/>
                <a:gd name="T22" fmla="*/ 22 w 22"/>
                <a:gd name="T23" fmla="*/ 10 h 22"/>
                <a:gd name="T24" fmla="*/ 20 w 22"/>
                <a:gd name="T25" fmla="*/ 16 h 22"/>
                <a:gd name="T26" fmla="*/ 18 w 22"/>
                <a:gd name="T27" fmla="*/ 18 h 22"/>
                <a:gd name="T28" fmla="*/ 14 w 22"/>
                <a:gd name="T29" fmla="*/ 22 h 22"/>
                <a:gd name="T30" fmla="*/ 10 w 22"/>
                <a:gd name="T31" fmla="*/ 22 h 22"/>
                <a:gd name="T32" fmla="*/ 10 w 22"/>
                <a:gd name="T33" fmla="*/ 22 h 22"/>
                <a:gd name="T34" fmla="*/ 6 w 22"/>
                <a:gd name="T35" fmla="*/ 22 h 22"/>
                <a:gd name="T36" fmla="*/ 2 w 22"/>
                <a:gd name="T37" fmla="*/ 18 h 22"/>
                <a:gd name="T38" fmla="*/ 0 w 22"/>
                <a:gd name="T39" fmla="*/ 16 h 22"/>
                <a:gd name="T40" fmla="*/ 0 w 22"/>
                <a:gd name="T41" fmla="*/ 10 h 22"/>
                <a:gd name="T42" fmla="*/ 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0" y="10"/>
                  </a:moveTo>
                  <a:lnTo>
                    <a:pt x="0" y="10"/>
                  </a:lnTo>
                  <a:lnTo>
                    <a:pt x="0" y="6"/>
                  </a:lnTo>
                  <a:lnTo>
                    <a:pt x="2" y="2"/>
                  </a:lnTo>
                  <a:lnTo>
                    <a:pt x="6" y="0"/>
                  </a:lnTo>
                  <a:lnTo>
                    <a:pt x="10" y="0"/>
                  </a:lnTo>
                  <a:lnTo>
                    <a:pt x="10" y="0"/>
                  </a:lnTo>
                  <a:lnTo>
                    <a:pt x="14" y="0"/>
                  </a:lnTo>
                  <a:lnTo>
                    <a:pt x="18" y="2"/>
                  </a:lnTo>
                  <a:lnTo>
                    <a:pt x="20" y="6"/>
                  </a:lnTo>
                  <a:lnTo>
                    <a:pt x="22" y="10"/>
                  </a:lnTo>
                  <a:lnTo>
                    <a:pt x="22" y="10"/>
                  </a:lnTo>
                  <a:lnTo>
                    <a:pt x="20" y="16"/>
                  </a:lnTo>
                  <a:lnTo>
                    <a:pt x="18" y="18"/>
                  </a:lnTo>
                  <a:lnTo>
                    <a:pt x="14" y="22"/>
                  </a:lnTo>
                  <a:lnTo>
                    <a:pt x="10" y="22"/>
                  </a:lnTo>
                  <a:lnTo>
                    <a:pt x="10" y="22"/>
                  </a:lnTo>
                  <a:lnTo>
                    <a:pt x="6" y="22"/>
                  </a:lnTo>
                  <a:lnTo>
                    <a:pt x="2" y="18"/>
                  </a:lnTo>
                  <a:lnTo>
                    <a:pt x="0" y="16"/>
                  </a:lnTo>
                  <a:lnTo>
                    <a:pt x="0" y="10"/>
                  </a:lnTo>
                  <a:lnTo>
                    <a:pt x="0"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6" name="Freeform 27">
              <a:extLst>
                <a:ext uri="{FF2B5EF4-FFF2-40B4-BE49-F238E27FC236}">
                  <a16:creationId xmlns:a16="http://schemas.microsoft.com/office/drawing/2014/main" id="{AA9D1AAE-E3AE-4306-B64F-7AD88386B239}"/>
                </a:ext>
              </a:extLst>
            </p:cNvPr>
            <p:cNvSpPr>
              <a:spLocks/>
            </p:cNvSpPr>
            <p:nvPr/>
          </p:nvSpPr>
          <p:spPr bwMode="auto">
            <a:xfrm>
              <a:off x="8829362" y="2495982"/>
              <a:ext cx="38235" cy="37670"/>
            </a:xfrm>
            <a:custGeom>
              <a:avLst/>
              <a:gdLst>
                <a:gd name="T0" fmla="*/ 0 w 22"/>
                <a:gd name="T1" fmla="*/ 12 h 22"/>
                <a:gd name="T2" fmla="*/ 0 w 22"/>
                <a:gd name="T3" fmla="*/ 12 h 22"/>
                <a:gd name="T4" fmla="*/ 2 w 22"/>
                <a:gd name="T5" fmla="*/ 6 h 22"/>
                <a:gd name="T6" fmla="*/ 4 w 22"/>
                <a:gd name="T7" fmla="*/ 4 h 22"/>
                <a:gd name="T8" fmla="*/ 8 w 22"/>
                <a:gd name="T9" fmla="*/ 0 h 22"/>
                <a:gd name="T10" fmla="*/ 12 w 22"/>
                <a:gd name="T11" fmla="*/ 0 h 22"/>
                <a:gd name="T12" fmla="*/ 12 w 22"/>
                <a:gd name="T13" fmla="*/ 0 h 22"/>
                <a:gd name="T14" fmla="*/ 16 w 22"/>
                <a:gd name="T15" fmla="*/ 0 h 22"/>
                <a:gd name="T16" fmla="*/ 20 w 22"/>
                <a:gd name="T17" fmla="*/ 4 h 22"/>
                <a:gd name="T18" fmla="*/ 22 w 22"/>
                <a:gd name="T19" fmla="*/ 6 h 22"/>
                <a:gd name="T20" fmla="*/ 22 w 22"/>
                <a:gd name="T21" fmla="*/ 12 h 22"/>
                <a:gd name="T22" fmla="*/ 22 w 22"/>
                <a:gd name="T23" fmla="*/ 12 h 22"/>
                <a:gd name="T24" fmla="*/ 22 w 22"/>
                <a:gd name="T25" fmla="*/ 16 h 22"/>
                <a:gd name="T26" fmla="*/ 20 w 22"/>
                <a:gd name="T27" fmla="*/ 20 h 22"/>
                <a:gd name="T28" fmla="*/ 16 w 22"/>
                <a:gd name="T29" fmla="*/ 22 h 22"/>
                <a:gd name="T30" fmla="*/ 12 w 22"/>
                <a:gd name="T31" fmla="*/ 22 h 22"/>
                <a:gd name="T32" fmla="*/ 12 w 22"/>
                <a:gd name="T33" fmla="*/ 22 h 22"/>
                <a:gd name="T34" fmla="*/ 8 w 22"/>
                <a:gd name="T35" fmla="*/ 22 h 22"/>
                <a:gd name="T36" fmla="*/ 4 w 22"/>
                <a:gd name="T37" fmla="*/ 20 h 22"/>
                <a:gd name="T38" fmla="*/ 2 w 22"/>
                <a:gd name="T39" fmla="*/ 16 h 22"/>
                <a:gd name="T40" fmla="*/ 0 w 22"/>
                <a:gd name="T41" fmla="*/ 12 h 22"/>
                <a:gd name="T42" fmla="*/ 0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0" y="12"/>
                  </a:moveTo>
                  <a:lnTo>
                    <a:pt x="0" y="12"/>
                  </a:lnTo>
                  <a:lnTo>
                    <a:pt x="2" y="6"/>
                  </a:lnTo>
                  <a:lnTo>
                    <a:pt x="4" y="4"/>
                  </a:lnTo>
                  <a:lnTo>
                    <a:pt x="8" y="0"/>
                  </a:lnTo>
                  <a:lnTo>
                    <a:pt x="12" y="0"/>
                  </a:lnTo>
                  <a:lnTo>
                    <a:pt x="12" y="0"/>
                  </a:lnTo>
                  <a:lnTo>
                    <a:pt x="16" y="0"/>
                  </a:lnTo>
                  <a:lnTo>
                    <a:pt x="20" y="4"/>
                  </a:lnTo>
                  <a:lnTo>
                    <a:pt x="22" y="6"/>
                  </a:lnTo>
                  <a:lnTo>
                    <a:pt x="22" y="12"/>
                  </a:lnTo>
                  <a:lnTo>
                    <a:pt x="22" y="12"/>
                  </a:lnTo>
                  <a:lnTo>
                    <a:pt x="22" y="16"/>
                  </a:lnTo>
                  <a:lnTo>
                    <a:pt x="20" y="20"/>
                  </a:lnTo>
                  <a:lnTo>
                    <a:pt x="16" y="22"/>
                  </a:lnTo>
                  <a:lnTo>
                    <a:pt x="12" y="22"/>
                  </a:lnTo>
                  <a:lnTo>
                    <a:pt x="12" y="22"/>
                  </a:lnTo>
                  <a:lnTo>
                    <a:pt x="8" y="22"/>
                  </a:lnTo>
                  <a:lnTo>
                    <a:pt x="4" y="20"/>
                  </a:lnTo>
                  <a:lnTo>
                    <a:pt x="2" y="16"/>
                  </a:lnTo>
                  <a:lnTo>
                    <a:pt x="0" y="12"/>
                  </a:lnTo>
                  <a:lnTo>
                    <a:pt x="0"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7" name="Freeform 28">
              <a:extLst>
                <a:ext uri="{FF2B5EF4-FFF2-40B4-BE49-F238E27FC236}">
                  <a16:creationId xmlns:a16="http://schemas.microsoft.com/office/drawing/2014/main" id="{441AFCDA-724A-4DBC-8415-3DD241D6BC15}"/>
                </a:ext>
              </a:extLst>
            </p:cNvPr>
            <p:cNvSpPr>
              <a:spLocks/>
            </p:cNvSpPr>
            <p:nvPr/>
          </p:nvSpPr>
          <p:spPr bwMode="auto">
            <a:xfrm>
              <a:off x="8408780" y="2215170"/>
              <a:ext cx="38235" cy="37670"/>
            </a:xfrm>
            <a:custGeom>
              <a:avLst/>
              <a:gdLst>
                <a:gd name="T0" fmla="*/ 0 w 22"/>
                <a:gd name="T1" fmla="*/ 12 h 22"/>
                <a:gd name="T2" fmla="*/ 0 w 22"/>
                <a:gd name="T3" fmla="*/ 12 h 22"/>
                <a:gd name="T4" fmla="*/ 2 w 22"/>
                <a:gd name="T5" fmla="*/ 6 h 22"/>
                <a:gd name="T6" fmla="*/ 4 w 22"/>
                <a:gd name="T7" fmla="*/ 4 h 22"/>
                <a:gd name="T8" fmla="*/ 6 w 22"/>
                <a:gd name="T9" fmla="*/ 0 h 22"/>
                <a:gd name="T10" fmla="*/ 12 w 22"/>
                <a:gd name="T11" fmla="*/ 0 h 22"/>
                <a:gd name="T12" fmla="*/ 12 w 22"/>
                <a:gd name="T13" fmla="*/ 0 h 22"/>
                <a:gd name="T14" fmla="*/ 16 w 22"/>
                <a:gd name="T15" fmla="*/ 0 h 22"/>
                <a:gd name="T16" fmla="*/ 20 w 22"/>
                <a:gd name="T17" fmla="*/ 4 h 22"/>
                <a:gd name="T18" fmla="*/ 22 w 22"/>
                <a:gd name="T19" fmla="*/ 6 h 22"/>
                <a:gd name="T20" fmla="*/ 22 w 22"/>
                <a:gd name="T21" fmla="*/ 12 h 22"/>
                <a:gd name="T22" fmla="*/ 22 w 22"/>
                <a:gd name="T23" fmla="*/ 12 h 22"/>
                <a:gd name="T24" fmla="*/ 22 w 22"/>
                <a:gd name="T25" fmla="*/ 16 h 22"/>
                <a:gd name="T26" fmla="*/ 20 w 22"/>
                <a:gd name="T27" fmla="*/ 18 h 22"/>
                <a:gd name="T28" fmla="*/ 16 w 22"/>
                <a:gd name="T29" fmla="*/ 22 h 22"/>
                <a:gd name="T30" fmla="*/ 12 w 22"/>
                <a:gd name="T31" fmla="*/ 22 h 22"/>
                <a:gd name="T32" fmla="*/ 12 w 22"/>
                <a:gd name="T33" fmla="*/ 22 h 22"/>
                <a:gd name="T34" fmla="*/ 6 w 22"/>
                <a:gd name="T35" fmla="*/ 22 h 22"/>
                <a:gd name="T36" fmla="*/ 4 w 22"/>
                <a:gd name="T37" fmla="*/ 18 h 22"/>
                <a:gd name="T38" fmla="*/ 2 w 22"/>
                <a:gd name="T39" fmla="*/ 16 h 22"/>
                <a:gd name="T40" fmla="*/ 0 w 22"/>
                <a:gd name="T41" fmla="*/ 12 h 22"/>
                <a:gd name="T42" fmla="*/ 0 w 22"/>
                <a:gd name="T43"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0" y="12"/>
                  </a:moveTo>
                  <a:lnTo>
                    <a:pt x="0" y="12"/>
                  </a:lnTo>
                  <a:lnTo>
                    <a:pt x="2" y="6"/>
                  </a:lnTo>
                  <a:lnTo>
                    <a:pt x="4" y="4"/>
                  </a:lnTo>
                  <a:lnTo>
                    <a:pt x="6" y="0"/>
                  </a:lnTo>
                  <a:lnTo>
                    <a:pt x="12" y="0"/>
                  </a:lnTo>
                  <a:lnTo>
                    <a:pt x="12" y="0"/>
                  </a:lnTo>
                  <a:lnTo>
                    <a:pt x="16" y="0"/>
                  </a:lnTo>
                  <a:lnTo>
                    <a:pt x="20" y="4"/>
                  </a:lnTo>
                  <a:lnTo>
                    <a:pt x="22" y="6"/>
                  </a:lnTo>
                  <a:lnTo>
                    <a:pt x="22" y="12"/>
                  </a:lnTo>
                  <a:lnTo>
                    <a:pt x="22" y="12"/>
                  </a:lnTo>
                  <a:lnTo>
                    <a:pt x="22" y="16"/>
                  </a:lnTo>
                  <a:lnTo>
                    <a:pt x="20" y="18"/>
                  </a:lnTo>
                  <a:lnTo>
                    <a:pt x="16" y="22"/>
                  </a:lnTo>
                  <a:lnTo>
                    <a:pt x="12" y="22"/>
                  </a:lnTo>
                  <a:lnTo>
                    <a:pt x="12" y="22"/>
                  </a:lnTo>
                  <a:lnTo>
                    <a:pt x="6" y="22"/>
                  </a:lnTo>
                  <a:lnTo>
                    <a:pt x="4" y="18"/>
                  </a:lnTo>
                  <a:lnTo>
                    <a:pt x="2" y="16"/>
                  </a:lnTo>
                  <a:lnTo>
                    <a:pt x="0" y="12"/>
                  </a:lnTo>
                  <a:lnTo>
                    <a:pt x="0"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8" name="Freeform 29">
              <a:extLst>
                <a:ext uri="{FF2B5EF4-FFF2-40B4-BE49-F238E27FC236}">
                  <a16:creationId xmlns:a16="http://schemas.microsoft.com/office/drawing/2014/main" id="{1400D39A-C1B7-41C0-B0C1-CE6F9E680477}"/>
                </a:ext>
              </a:extLst>
            </p:cNvPr>
            <p:cNvSpPr>
              <a:spLocks/>
            </p:cNvSpPr>
            <p:nvPr/>
          </p:nvSpPr>
          <p:spPr bwMode="auto">
            <a:xfrm>
              <a:off x="8408780" y="4735640"/>
              <a:ext cx="38235" cy="37670"/>
            </a:xfrm>
            <a:custGeom>
              <a:avLst/>
              <a:gdLst>
                <a:gd name="T0" fmla="*/ 0 w 22"/>
                <a:gd name="T1" fmla="*/ 10 h 22"/>
                <a:gd name="T2" fmla="*/ 0 w 22"/>
                <a:gd name="T3" fmla="*/ 10 h 22"/>
                <a:gd name="T4" fmla="*/ 2 w 22"/>
                <a:gd name="T5" fmla="*/ 6 h 22"/>
                <a:gd name="T6" fmla="*/ 4 w 22"/>
                <a:gd name="T7" fmla="*/ 2 h 22"/>
                <a:gd name="T8" fmla="*/ 6 w 22"/>
                <a:gd name="T9" fmla="*/ 0 h 22"/>
                <a:gd name="T10" fmla="*/ 12 w 22"/>
                <a:gd name="T11" fmla="*/ 0 h 22"/>
                <a:gd name="T12" fmla="*/ 12 w 22"/>
                <a:gd name="T13" fmla="*/ 0 h 22"/>
                <a:gd name="T14" fmla="*/ 16 w 22"/>
                <a:gd name="T15" fmla="*/ 0 h 22"/>
                <a:gd name="T16" fmla="*/ 20 w 22"/>
                <a:gd name="T17" fmla="*/ 2 h 22"/>
                <a:gd name="T18" fmla="*/ 22 w 22"/>
                <a:gd name="T19" fmla="*/ 6 h 22"/>
                <a:gd name="T20" fmla="*/ 22 w 22"/>
                <a:gd name="T21" fmla="*/ 10 h 22"/>
                <a:gd name="T22" fmla="*/ 22 w 22"/>
                <a:gd name="T23" fmla="*/ 10 h 22"/>
                <a:gd name="T24" fmla="*/ 22 w 22"/>
                <a:gd name="T25" fmla="*/ 14 h 22"/>
                <a:gd name="T26" fmla="*/ 20 w 22"/>
                <a:gd name="T27" fmla="*/ 18 h 22"/>
                <a:gd name="T28" fmla="*/ 16 w 22"/>
                <a:gd name="T29" fmla="*/ 20 h 22"/>
                <a:gd name="T30" fmla="*/ 12 w 22"/>
                <a:gd name="T31" fmla="*/ 22 h 22"/>
                <a:gd name="T32" fmla="*/ 12 w 22"/>
                <a:gd name="T33" fmla="*/ 22 h 22"/>
                <a:gd name="T34" fmla="*/ 6 w 22"/>
                <a:gd name="T35" fmla="*/ 20 h 22"/>
                <a:gd name="T36" fmla="*/ 4 w 22"/>
                <a:gd name="T37" fmla="*/ 18 h 22"/>
                <a:gd name="T38" fmla="*/ 2 w 22"/>
                <a:gd name="T39" fmla="*/ 14 h 22"/>
                <a:gd name="T40" fmla="*/ 0 w 22"/>
                <a:gd name="T41" fmla="*/ 10 h 22"/>
                <a:gd name="T42" fmla="*/ 0 w 22"/>
                <a:gd name="T43"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2">
                  <a:moveTo>
                    <a:pt x="0" y="10"/>
                  </a:moveTo>
                  <a:lnTo>
                    <a:pt x="0" y="10"/>
                  </a:lnTo>
                  <a:lnTo>
                    <a:pt x="2" y="6"/>
                  </a:lnTo>
                  <a:lnTo>
                    <a:pt x="4" y="2"/>
                  </a:lnTo>
                  <a:lnTo>
                    <a:pt x="6" y="0"/>
                  </a:lnTo>
                  <a:lnTo>
                    <a:pt x="12" y="0"/>
                  </a:lnTo>
                  <a:lnTo>
                    <a:pt x="12" y="0"/>
                  </a:lnTo>
                  <a:lnTo>
                    <a:pt x="16" y="0"/>
                  </a:lnTo>
                  <a:lnTo>
                    <a:pt x="20" y="2"/>
                  </a:lnTo>
                  <a:lnTo>
                    <a:pt x="22" y="6"/>
                  </a:lnTo>
                  <a:lnTo>
                    <a:pt x="22" y="10"/>
                  </a:lnTo>
                  <a:lnTo>
                    <a:pt x="22" y="10"/>
                  </a:lnTo>
                  <a:lnTo>
                    <a:pt x="22" y="14"/>
                  </a:lnTo>
                  <a:lnTo>
                    <a:pt x="20" y="18"/>
                  </a:lnTo>
                  <a:lnTo>
                    <a:pt x="16" y="20"/>
                  </a:lnTo>
                  <a:lnTo>
                    <a:pt x="12" y="22"/>
                  </a:lnTo>
                  <a:lnTo>
                    <a:pt x="12" y="22"/>
                  </a:lnTo>
                  <a:lnTo>
                    <a:pt x="6" y="20"/>
                  </a:lnTo>
                  <a:lnTo>
                    <a:pt x="4" y="18"/>
                  </a:lnTo>
                  <a:lnTo>
                    <a:pt x="2" y="14"/>
                  </a:lnTo>
                  <a:lnTo>
                    <a:pt x="0" y="10"/>
                  </a:lnTo>
                  <a:lnTo>
                    <a:pt x="0" y="10"/>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39" name="Freeform 31">
              <a:extLst>
                <a:ext uri="{FF2B5EF4-FFF2-40B4-BE49-F238E27FC236}">
                  <a16:creationId xmlns:a16="http://schemas.microsoft.com/office/drawing/2014/main" id="{C4FF22EC-0572-4612-BC3C-FF4DCBDF5B81}"/>
                </a:ext>
              </a:extLst>
            </p:cNvPr>
            <p:cNvSpPr>
              <a:spLocks/>
            </p:cNvSpPr>
            <p:nvPr/>
          </p:nvSpPr>
          <p:spPr bwMode="auto">
            <a:xfrm>
              <a:off x="9242993" y="3465131"/>
              <a:ext cx="38235" cy="41094"/>
            </a:xfrm>
            <a:custGeom>
              <a:avLst/>
              <a:gdLst>
                <a:gd name="T0" fmla="*/ 0 w 22"/>
                <a:gd name="T1" fmla="*/ 12 h 24"/>
                <a:gd name="T2" fmla="*/ 0 w 22"/>
                <a:gd name="T3" fmla="*/ 12 h 24"/>
                <a:gd name="T4" fmla="*/ 0 w 22"/>
                <a:gd name="T5" fmla="*/ 8 h 24"/>
                <a:gd name="T6" fmla="*/ 2 w 22"/>
                <a:gd name="T7" fmla="*/ 4 h 24"/>
                <a:gd name="T8" fmla="*/ 6 w 22"/>
                <a:gd name="T9" fmla="*/ 2 h 24"/>
                <a:gd name="T10" fmla="*/ 10 w 22"/>
                <a:gd name="T11" fmla="*/ 0 h 24"/>
                <a:gd name="T12" fmla="*/ 10 w 22"/>
                <a:gd name="T13" fmla="*/ 0 h 24"/>
                <a:gd name="T14" fmla="*/ 16 w 22"/>
                <a:gd name="T15" fmla="*/ 2 h 24"/>
                <a:gd name="T16" fmla="*/ 18 w 22"/>
                <a:gd name="T17" fmla="*/ 4 h 24"/>
                <a:gd name="T18" fmla="*/ 22 w 22"/>
                <a:gd name="T19" fmla="*/ 8 h 24"/>
                <a:gd name="T20" fmla="*/ 22 w 22"/>
                <a:gd name="T21" fmla="*/ 12 h 24"/>
                <a:gd name="T22" fmla="*/ 22 w 22"/>
                <a:gd name="T23" fmla="*/ 12 h 24"/>
                <a:gd name="T24" fmla="*/ 22 w 22"/>
                <a:gd name="T25" fmla="*/ 16 h 24"/>
                <a:gd name="T26" fmla="*/ 18 w 22"/>
                <a:gd name="T27" fmla="*/ 20 h 24"/>
                <a:gd name="T28" fmla="*/ 16 w 22"/>
                <a:gd name="T29" fmla="*/ 22 h 24"/>
                <a:gd name="T30" fmla="*/ 10 w 22"/>
                <a:gd name="T31" fmla="*/ 24 h 24"/>
                <a:gd name="T32" fmla="*/ 10 w 22"/>
                <a:gd name="T33" fmla="*/ 24 h 24"/>
                <a:gd name="T34" fmla="*/ 6 w 22"/>
                <a:gd name="T35" fmla="*/ 22 h 24"/>
                <a:gd name="T36" fmla="*/ 2 w 22"/>
                <a:gd name="T37" fmla="*/ 20 h 24"/>
                <a:gd name="T38" fmla="*/ 0 w 22"/>
                <a:gd name="T39" fmla="*/ 16 h 24"/>
                <a:gd name="T40" fmla="*/ 0 w 22"/>
                <a:gd name="T41" fmla="*/ 12 h 24"/>
                <a:gd name="T42" fmla="*/ 0 w 22"/>
                <a:gd name="T4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24">
                  <a:moveTo>
                    <a:pt x="0" y="12"/>
                  </a:moveTo>
                  <a:lnTo>
                    <a:pt x="0" y="12"/>
                  </a:lnTo>
                  <a:lnTo>
                    <a:pt x="0" y="8"/>
                  </a:lnTo>
                  <a:lnTo>
                    <a:pt x="2" y="4"/>
                  </a:lnTo>
                  <a:lnTo>
                    <a:pt x="6" y="2"/>
                  </a:lnTo>
                  <a:lnTo>
                    <a:pt x="10" y="0"/>
                  </a:lnTo>
                  <a:lnTo>
                    <a:pt x="10" y="0"/>
                  </a:lnTo>
                  <a:lnTo>
                    <a:pt x="16" y="2"/>
                  </a:lnTo>
                  <a:lnTo>
                    <a:pt x="18" y="4"/>
                  </a:lnTo>
                  <a:lnTo>
                    <a:pt x="22" y="8"/>
                  </a:lnTo>
                  <a:lnTo>
                    <a:pt x="22" y="12"/>
                  </a:lnTo>
                  <a:lnTo>
                    <a:pt x="22" y="12"/>
                  </a:lnTo>
                  <a:lnTo>
                    <a:pt x="22" y="16"/>
                  </a:lnTo>
                  <a:lnTo>
                    <a:pt x="18" y="20"/>
                  </a:lnTo>
                  <a:lnTo>
                    <a:pt x="16" y="22"/>
                  </a:lnTo>
                  <a:lnTo>
                    <a:pt x="10" y="24"/>
                  </a:lnTo>
                  <a:lnTo>
                    <a:pt x="10" y="24"/>
                  </a:lnTo>
                  <a:lnTo>
                    <a:pt x="6" y="22"/>
                  </a:lnTo>
                  <a:lnTo>
                    <a:pt x="2" y="20"/>
                  </a:lnTo>
                  <a:lnTo>
                    <a:pt x="0" y="16"/>
                  </a:lnTo>
                  <a:lnTo>
                    <a:pt x="0" y="12"/>
                  </a:lnTo>
                  <a:lnTo>
                    <a:pt x="0" y="12"/>
                  </a:lnTo>
                  <a:close/>
                </a:path>
              </a:pathLst>
            </a:custGeom>
            <a:solidFill>
              <a:srgbClr val="5A5A5A">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Open Sans"/>
              </a:endParaRPr>
            </a:p>
          </p:txBody>
        </p:sp>
        <p:sp>
          <p:nvSpPr>
            <p:cNvPr id="340" name="Oval 339">
              <a:extLst>
                <a:ext uri="{FF2B5EF4-FFF2-40B4-BE49-F238E27FC236}">
                  <a16:creationId xmlns:a16="http://schemas.microsoft.com/office/drawing/2014/main" id="{7440B4F0-4063-46E4-9C85-AC8AD0E36B4C}"/>
                </a:ext>
              </a:extLst>
            </p:cNvPr>
            <p:cNvSpPr/>
            <p:nvPr/>
          </p:nvSpPr>
          <p:spPr>
            <a:xfrm>
              <a:off x="6720674" y="2205422"/>
              <a:ext cx="2400239" cy="2601272"/>
            </a:xfrm>
            <a:prstGeom prst="ellipse">
              <a:avLst/>
            </a:prstGeom>
            <a:solidFill>
              <a:srgbClr val="FFFFFF">
                <a:alpha val="80000"/>
              </a:srgbClr>
            </a:solidFill>
            <a:ln w="12700" cap="flat" cmpd="sng" algn="ctr">
              <a:solidFill>
                <a:srgbClr val="000000"/>
              </a:solidFill>
              <a:prstDash val="solid"/>
              <a:miter lim="800000"/>
            </a:ln>
            <a:effectLst>
              <a:softEdge rad="3683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Open Sans"/>
                <a:ea typeface="+mn-ea"/>
                <a:cs typeface="+mn-cs"/>
              </a:endParaRPr>
            </a:p>
          </p:txBody>
        </p:sp>
        <p:sp>
          <p:nvSpPr>
            <p:cNvPr id="341" name="Rectangle 340">
              <a:extLst>
                <a:ext uri="{FF2B5EF4-FFF2-40B4-BE49-F238E27FC236}">
                  <a16:creationId xmlns:a16="http://schemas.microsoft.com/office/drawing/2014/main" id="{CCCB43D9-E807-41CA-8E0D-EDA7210DD718}"/>
                </a:ext>
              </a:extLst>
            </p:cNvPr>
            <p:cNvSpPr/>
            <p:nvPr/>
          </p:nvSpPr>
          <p:spPr>
            <a:xfrm>
              <a:off x="9168062" y="1820923"/>
              <a:ext cx="2241835" cy="430887"/>
            </a:xfrm>
            <a:prstGeom prst="rect">
              <a:avLst/>
            </a:prstGeom>
          </p:spPr>
          <p:txBody>
            <a:bodyPr wrap="square" lIns="274320" tIns="0" rIns="0" bIns="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Diverging</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Global Views</a:t>
              </a:r>
            </a:p>
          </p:txBody>
        </p:sp>
        <p:sp>
          <p:nvSpPr>
            <p:cNvPr id="342" name="Rectangle 341">
              <a:extLst>
                <a:ext uri="{FF2B5EF4-FFF2-40B4-BE49-F238E27FC236}">
                  <a16:creationId xmlns:a16="http://schemas.microsoft.com/office/drawing/2014/main" id="{8C4362EB-CB17-4F4D-94CF-67A98641070C}"/>
                </a:ext>
              </a:extLst>
            </p:cNvPr>
            <p:cNvSpPr/>
            <p:nvPr/>
          </p:nvSpPr>
          <p:spPr>
            <a:xfrm>
              <a:off x="9609439" y="3819045"/>
              <a:ext cx="2011716" cy="430887"/>
            </a:xfrm>
            <a:prstGeom prst="rect">
              <a:avLst/>
            </a:prstGeom>
          </p:spPr>
          <p:txBody>
            <a:bodyPr wrap="square" lIns="365760" tIns="0" rIns="0" bIns="0" anchor="ctr">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Borderless</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Technology</a:t>
              </a:r>
            </a:p>
          </p:txBody>
        </p:sp>
        <p:sp>
          <p:nvSpPr>
            <p:cNvPr id="343" name="Rectangle 342">
              <a:extLst>
                <a:ext uri="{FF2B5EF4-FFF2-40B4-BE49-F238E27FC236}">
                  <a16:creationId xmlns:a16="http://schemas.microsoft.com/office/drawing/2014/main" id="{C01D223E-8150-4CF7-9496-1561869CE2F8}"/>
                </a:ext>
              </a:extLst>
            </p:cNvPr>
            <p:cNvSpPr/>
            <p:nvPr/>
          </p:nvSpPr>
          <p:spPr>
            <a:xfrm>
              <a:off x="7196127" y="5217324"/>
              <a:ext cx="1413428" cy="707886"/>
            </a:xfrm>
            <a:prstGeom prst="rect">
              <a:avLst/>
            </a:prstGeom>
          </p:spPr>
          <p:txBody>
            <a:bodyPr wrap="square" lIns="0" tIns="274320" rIns="0" bIns="0" anchor="ctr">
              <a:sp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Decentralized Technology</a:t>
              </a:r>
            </a:p>
          </p:txBody>
        </p:sp>
        <p:sp>
          <p:nvSpPr>
            <p:cNvPr id="344" name="Rectangle 343">
              <a:extLst>
                <a:ext uri="{FF2B5EF4-FFF2-40B4-BE49-F238E27FC236}">
                  <a16:creationId xmlns:a16="http://schemas.microsoft.com/office/drawing/2014/main" id="{46B72FBB-F911-4815-B089-A2EEFF6C8D94}"/>
                </a:ext>
              </a:extLst>
            </p:cNvPr>
            <p:cNvSpPr/>
            <p:nvPr/>
          </p:nvSpPr>
          <p:spPr>
            <a:xfrm>
              <a:off x="4714279" y="1697100"/>
              <a:ext cx="1842089" cy="646331"/>
            </a:xfrm>
            <a:prstGeom prst="rect">
              <a:avLst/>
            </a:prstGeom>
          </p:spPr>
          <p:txBody>
            <a:bodyPr wrap="square" lIns="274320" tIns="0" rIns="274320" bIns="0" anchor="ctr">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Diverging Domestic Views</a:t>
              </a:r>
            </a:p>
          </p:txBody>
        </p:sp>
        <p:sp>
          <p:nvSpPr>
            <p:cNvPr id="345" name="Rectangle 344">
              <a:extLst>
                <a:ext uri="{FF2B5EF4-FFF2-40B4-BE49-F238E27FC236}">
                  <a16:creationId xmlns:a16="http://schemas.microsoft.com/office/drawing/2014/main" id="{21C8DAB3-D244-4665-A077-6B2C95505F3C}"/>
                </a:ext>
              </a:extLst>
            </p:cNvPr>
            <p:cNvSpPr/>
            <p:nvPr/>
          </p:nvSpPr>
          <p:spPr>
            <a:xfrm>
              <a:off x="4052473" y="3787895"/>
              <a:ext cx="1935173" cy="430887"/>
            </a:xfrm>
            <a:prstGeom prst="rect">
              <a:avLst/>
            </a:prstGeom>
          </p:spPr>
          <p:txBody>
            <a:bodyPr wrap="square" lIns="0" tIns="0" rIns="274320" bIns="0" anchor="ctr">
              <a:spAutoFit/>
            </a:bodyPr>
            <a:lstStyle/>
            <a:p>
              <a:pPr marL="0" marR="0" lvl="0" indent="0" algn="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rPr>
                <a:t>Global Competition</a:t>
              </a:r>
            </a:p>
          </p:txBody>
        </p:sp>
        <p:grpSp>
          <p:nvGrpSpPr>
            <p:cNvPr id="346" name="Group 345">
              <a:extLst>
                <a:ext uri="{FF2B5EF4-FFF2-40B4-BE49-F238E27FC236}">
                  <a16:creationId xmlns:a16="http://schemas.microsoft.com/office/drawing/2014/main" id="{001D0CF7-4925-4398-A7D3-15FFAF8AD362}"/>
                </a:ext>
              </a:extLst>
            </p:cNvPr>
            <p:cNvGrpSpPr>
              <a:grpSpLocks noChangeAspect="1"/>
            </p:cNvGrpSpPr>
            <p:nvPr/>
          </p:nvGrpSpPr>
          <p:grpSpPr>
            <a:xfrm>
              <a:off x="7663383" y="4936365"/>
              <a:ext cx="426446" cy="375128"/>
              <a:chOff x="7629525" y="2041525"/>
              <a:chExt cx="1201738" cy="1103312"/>
            </a:xfrm>
            <a:solidFill>
              <a:srgbClr val="000000"/>
            </a:solidFill>
          </p:grpSpPr>
          <p:sp>
            <p:nvSpPr>
              <p:cNvPr id="378" name="Freeform 69">
                <a:extLst>
                  <a:ext uri="{FF2B5EF4-FFF2-40B4-BE49-F238E27FC236}">
                    <a16:creationId xmlns:a16="http://schemas.microsoft.com/office/drawing/2014/main" id="{3D712C4B-95FD-4F61-B61E-B1BD480761DD}"/>
                  </a:ext>
                </a:extLst>
              </p:cNvPr>
              <p:cNvSpPr>
                <a:spLocks/>
              </p:cNvSpPr>
              <p:nvPr/>
            </p:nvSpPr>
            <p:spPr bwMode="auto">
              <a:xfrm>
                <a:off x="8370888" y="2687638"/>
                <a:ext cx="460375" cy="158750"/>
              </a:xfrm>
              <a:custGeom>
                <a:avLst/>
                <a:gdLst>
                  <a:gd name="T0" fmla="*/ 196 w 200"/>
                  <a:gd name="T1" fmla="*/ 0 h 69"/>
                  <a:gd name="T2" fmla="*/ 200 w 200"/>
                  <a:gd name="T3" fmla="*/ 15 h 69"/>
                  <a:gd name="T4" fmla="*/ 100 w 200"/>
                  <a:gd name="T5" fmla="*/ 69 h 69"/>
                  <a:gd name="T6" fmla="*/ 0 w 200"/>
                  <a:gd name="T7" fmla="*/ 15 h 69"/>
                  <a:gd name="T8" fmla="*/ 4 w 200"/>
                  <a:gd name="T9" fmla="*/ 0 h 69"/>
                  <a:gd name="T10" fmla="*/ 14 w 200"/>
                  <a:gd name="T11" fmla="*/ 13 h 69"/>
                  <a:gd name="T12" fmla="*/ 14 w 200"/>
                  <a:gd name="T13" fmla="*/ 15 h 69"/>
                  <a:gd name="T14" fmla="*/ 100 w 200"/>
                  <a:gd name="T15" fmla="*/ 61 h 69"/>
                  <a:gd name="T16" fmla="*/ 186 w 200"/>
                  <a:gd name="T17" fmla="*/ 15 h 69"/>
                  <a:gd name="T18" fmla="*/ 185 w 200"/>
                  <a:gd name="T19" fmla="*/ 13 h 69"/>
                  <a:gd name="T20" fmla="*/ 196 w 200"/>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9">
                    <a:moveTo>
                      <a:pt x="196" y="0"/>
                    </a:moveTo>
                    <a:cubicBezTo>
                      <a:pt x="198" y="5"/>
                      <a:pt x="200" y="10"/>
                      <a:pt x="200" y="15"/>
                    </a:cubicBezTo>
                    <a:cubicBezTo>
                      <a:pt x="200" y="44"/>
                      <a:pt x="155" y="69"/>
                      <a:pt x="100" y="69"/>
                    </a:cubicBezTo>
                    <a:cubicBezTo>
                      <a:pt x="45" y="69"/>
                      <a:pt x="0" y="44"/>
                      <a:pt x="0" y="15"/>
                    </a:cubicBezTo>
                    <a:cubicBezTo>
                      <a:pt x="0" y="10"/>
                      <a:pt x="1" y="5"/>
                      <a:pt x="4" y="0"/>
                    </a:cubicBezTo>
                    <a:cubicBezTo>
                      <a:pt x="6" y="5"/>
                      <a:pt x="10" y="9"/>
                      <a:pt x="14" y="13"/>
                    </a:cubicBezTo>
                    <a:cubicBezTo>
                      <a:pt x="14" y="14"/>
                      <a:pt x="14" y="14"/>
                      <a:pt x="14" y="15"/>
                    </a:cubicBezTo>
                    <a:cubicBezTo>
                      <a:pt x="14" y="40"/>
                      <a:pt x="53" y="61"/>
                      <a:pt x="100" y="61"/>
                    </a:cubicBezTo>
                    <a:cubicBezTo>
                      <a:pt x="147" y="61"/>
                      <a:pt x="186" y="40"/>
                      <a:pt x="186" y="15"/>
                    </a:cubicBezTo>
                    <a:cubicBezTo>
                      <a:pt x="186" y="14"/>
                      <a:pt x="185" y="14"/>
                      <a:pt x="185" y="13"/>
                    </a:cubicBezTo>
                    <a:cubicBezTo>
                      <a:pt x="190" y="9"/>
                      <a:pt x="193"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9" name="Freeform 70">
                <a:extLst>
                  <a:ext uri="{FF2B5EF4-FFF2-40B4-BE49-F238E27FC236}">
                    <a16:creationId xmlns:a16="http://schemas.microsoft.com/office/drawing/2014/main" id="{2FBE6A1B-DAAC-4A6C-8812-6BB7861ED7C6}"/>
                  </a:ext>
                </a:extLst>
              </p:cNvPr>
              <p:cNvSpPr>
                <a:spLocks/>
              </p:cNvSpPr>
              <p:nvPr/>
            </p:nvSpPr>
            <p:spPr bwMode="auto">
              <a:xfrm>
                <a:off x="8370888" y="2830513"/>
                <a:ext cx="460375" cy="157162"/>
              </a:xfrm>
              <a:custGeom>
                <a:avLst/>
                <a:gdLst>
                  <a:gd name="T0" fmla="*/ 196 w 200"/>
                  <a:gd name="T1" fmla="*/ 0 h 68"/>
                  <a:gd name="T2" fmla="*/ 200 w 200"/>
                  <a:gd name="T3" fmla="*/ 15 h 68"/>
                  <a:gd name="T4" fmla="*/ 100 w 200"/>
                  <a:gd name="T5" fmla="*/ 68 h 68"/>
                  <a:gd name="T6" fmla="*/ 0 w 200"/>
                  <a:gd name="T7" fmla="*/ 15 h 68"/>
                  <a:gd name="T8" fmla="*/ 4 w 200"/>
                  <a:gd name="T9" fmla="*/ 0 h 68"/>
                  <a:gd name="T10" fmla="*/ 14 w 200"/>
                  <a:gd name="T11" fmla="*/ 13 h 68"/>
                  <a:gd name="T12" fmla="*/ 14 w 200"/>
                  <a:gd name="T13" fmla="*/ 15 h 68"/>
                  <a:gd name="T14" fmla="*/ 100 w 200"/>
                  <a:gd name="T15" fmla="*/ 61 h 68"/>
                  <a:gd name="T16" fmla="*/ 186 w 200"/>
                  <a:gd name="T17" fmla="*/ 15 h 68"/>
                  <a:gd name="T18" fmla="*/ 185 w 200"/>
                  <a:gd name="T19" fmla="*/ 13 h 68"/>
                  <a:gd name="T20" fmla="*/ 196 w 200"/>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8">
                    <a:moveTo>
                      <a:pt x="196" y="0"/>
                    </a:moveTo>
                    <a:cubicBezTo>
                      <a:pt x="198" y="5"/>
                      <a:pt x="200" y="9"/>
                      <a:pt x="200" y="15"/>
                    </a:cubicBezTo>
                    <a:cubicBezTo>
                      <a:pt x="200" y="44"/>
                      <a:pt x="155" y="68"/>
                      <a:pt x="100" y="68"/>
                    </a:cubicBezTo>
                    <a:cubicBezTo>
                      <a:pt x="45" y="68"/>
                      <a:pt x="0" y="44"/>
                      <a:pt x="0" y="15"/>
                    </a:cubicBezTo>
                    <a:cubicBezTo>
                      <a:pt x="0" y="9"/>
                      <a:pt x="1" y="5"/>
                      <a:pt x="4" y="0"/>
                    </a:cubicBezTo>
                    <a:cubicBezTo>
                      <a:pt x="6" y="5"/>
                      <a:pt x="10" y="9"/>
                      <a:pt x="14" y="13"/>
                    </a:cubicBezTo>
                    <a:cubicBezTo>
                      <a:pt x="14" y="13"/>
                      <a:pt x="14" y="14"/>
                      <a:pt x="14" y="15"/>
                    </a:cubicBezTo>
                    <a:cubicBezTo>
                      <a:pt x="14" y="40"/>
                      <a:pt x="53" y="61"/>
                      <a:pt x="100" y="61"/>
                    </a:cubicBezTo>
                    <a:cubicBezTo>
                      <a:pt x="147" y="61"/>
                      <a:pt x="186" y="40"/>
                      <a:pt x="186" y="15"/>
                    </a:cubicBezTo>
                    <a:cubicBezTo>
                      <a:pt x="186" y="14"/>
                      <a:pt x="185" y="13"/>
                      <a:pt x="185" y="13"/>
                    </a:cubicBezTo>
                    <a:cubicBezTo>
                      <a:pt x="190" y="9"/>
                      <a:pt x="193"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0" name="Freeform 71">
                <a:extLst>
                  <a:ext uri="{FF2B5EF4-FFF2-40B4-BE49-F238E27FC236}">
                    <a16:creationId xmlns:a16="http://schemas.microsoft.com/office/drawing/2014/main" id="{92E4D783-71BC-4F88-B46E-71B0C5A84A27}"/>
                  </a:ext>
                </a:extLst>
              </p:cNvPr>
              <p:cNvSpPr>
                <a:spLocks/>
              </p:cNvSpPr>
              <p:nvPr/>
            </p:nvSpPr>
            <p:spPr bwMode="auto">
              <a:xfrm>
                <a:off x="8370888" y="2984500"/>
                <a:ext cx="460375" cy="160337"/>
              </a:xfrm>
              <a:custGeom>
                <a:avLst/>
                <a:gdLst>
                  <a:gd name="T0" fmla="*/ 196 w 200"/>
                  <a:gd name="T1" fmla="*/ 0 h 69"/>
                  <a:gd name="T2" fmla="*/ 200 w 200"/>
                  <a:gd name="T3" fmla="*/ 15 h 69"/>
                  <a:gd name="T4" fmla="*/ 100 w 200"/>
                  <a:gd name="T5" fmla="*/ 69 h 69"/>
                  <a:gd name="T6" fmla="*/ 0 w 200"/>
                  <a:gd name="T7" fmla="*/ 15 h 69"/>
                  <a:gd name="T8" fmla="*/ 4 w 200"/>
                  <a:gd name="T9" fmla="*/ 0 h 69"/>
                  <a:gd name="T10" fmla="*/ 14 w 200"/>
                  <a:gd name="T11" fmla="*/ 13 h 69"/>
                  <a:gd name="T12" fmla="*/ 14 w 200"/>
                  <a:gd name="T13" fmla="*/ 15 h 69"/>
                  <a:gd name="T14" fmla="*/ 100 w 200"/>
                  <a:gd name="T15" fmla="*/ 61 h 69"/>
                  <a:gd name="T16" fmla="*/ 186 w 200"/>
                  <a:gd name="T17" fmla="*/ 15 h 69"/>
                  <a:gd name="T18" fmla="*/ 185 w 200"/>
                  <a:gd name="T19" fmla="*/ 13 h 69"/>
                  <a:gd name="T20" fmla="*/ 196 w 200"/>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9">
                    <a:moveTo>
                      <a:pt x="196" y="0"/>
                    </a:moveTo>
                    <a:cubicBezTo>
                      <a:pt x="198" y="5"/>
                      <a:pt x="200" y="10"/>
                      <a:pt x="200" y="15"/>
                    </a:cubicBezTo>
                    <a:cubicBezTo>
                      <a:pt x="200" y="45"/>
                      <a:pt x="155" y="69"/>
                      <a:pt x="100" y="69"/>
                    </a:cubicBezTo>
                    <a:cubicBezTo>
                      <a:pt x="45" y="69"/>
                      <a:pt x="0" y="45"/>
                      <a:pt x="0" y="15"/>
                    </a:cubicBezTo>
                    <a:cubicBezTo>
                      <a:pt x="0" y="10"/>
                      <a:pt x="1" y="5"/>
                      <a:pt x="4" y="0"/>
                    </a:cubicBezTo>
                    <a:cubicBezTo>
                      <a:pt x="6" y="5"/>
                      <a:pt x="10" y="9"/>
                      <a:pt x="14" y="13"/>
                    </a:cubicBezTo>
                    <a:cubicBezTo>
                      <a:pt x="14" y="14"/>
                      <a:pt x="14" y="14"/>
                      <a:pt x="14" y="15"/>
                    </a:cubicBezTo>
                    <a:cubicBezTo>
                      <a:pt x="14" y="41"/>
                      <a:pt x="53" y="61"/>
                      <a:pt x="100" y="61"/>
                    </a:cubicBezTo>
                    <a:cubicBezTo>
                      <a:pt x="147" y="61"/>
                      <a:pt x="186" y="41"/>
                      <a:pt x="186" y="15"/>
                    </a:cubicBezTo>
                    <a:cubicBezTo>
                      <a:pt x="186" y="14"/>
                      <a:pt x="185" y="14"/>
                      <a:pt x="185" y="13"/>
                    </a:cubicBezTo>
                    <a:cubicBezTo>
                      <a:pt x="190" y="9"/>
                      <a:pt x="193"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1" name="Freeform 72">
                <a:extLst>
                  <a:ext uri="{FF2B5EF4-FFF2-40B4-BE49-F238E27FC236}">
                    <a16:creationId xmlns:a16="http://schemas.microsoft.com/office/drawing/2014/main" id="{855DB3F0-DBCC-46DF-9C37-2E046D726B4D}"/>
                  </a:ext>
                </a:extLst>
              </p:cNvPr>
              <p:cNvSpPr>
                <a:spLocks noEditPoints="1"/>
              </p:cNvSpPr>
              <p:nvPr/>
            </p:nvSpPr>
            <p:spPr bwMode="auto">
              <a:xfrm>
                <a:off x="8370888" y="2468563"/>
                <a:ext cx="460375" cy="246062"/>
              </a:xfrm>
              <a:custGeom>
                <a:avLst/>
                <a:gdLst>
                  <a:gd name="T0" fmla="*/ 100 w 200"/>
                  <a:gd name="T1" fmla="*/ 0 h 107"/>
                  <a:gd name="T2" fmla="*/ 200 w 200"/>
                  <a:gd name="T3" fmla="*/ 54 h 107"/>
                  <a:gd name="T4" fmla="*/ 100 w 200"/>
                  <a:gd name="T5" fmla="*/ 107 h 107"/>
                  <a:gd name="T6" fmla="*/ 0 w 200"/>
                  <a:gd name="T7" fmla="*/ 54 h 107"/>
                  <a:gd name="T8" fmla="*/ 100 w 200"/>
                  <a:gd name="T9" fmla="*/ 0 h 107"/>
                  <a:gd name="T10" fmla="*/ 186 w 200"/>
                  <a:gd name="T11" fmla="*/ 54 h 107"/>
                  <a:gd name="T12" fmla="*/ 100 w 200"/>
                  <a:gd name="T13" fmla="*/ 7 h 107"/>
                  <a:gd name="T14" fmla="*/ 14 w 200"/>
                  <a:gd name="T15" fmla="*/ 54 h 107"/>
                  <a:gd name="T16" fmla="*/ 100 w 200"/>
                  <a:gd name="T17" fmla="*/ 100 h 107"/>
                  <a:gd name="T18" fmla="*/ 186 w 200"/>
                  <a:gd name="T19"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107">
                    <a:moveTo>
                      <a:pt x="100" y="0"/>
                    </a:moveTo>
                    <a:cubicBezTo>
                      <a:pt x="155" y="0"/>
                      <a:pt x="200" y="24"/>
                      <a:pt x="200" y="54"/>
                    </a:cubicBezTo>
                    <a:cubicBezTo>
                      <a:pt x="200" y="83"/>
                      <a:pt x="155" y="107"/>
                      <a:pt x="100" y="107"/>
                    </a:cubicBezTo>
                    <a:cubicBezTo>
                      <a:pt x="45" y="107"/>
                      <a:pt x="0" y="83"/>
                      <a:pt x="0" y="54"/>
                    </a:cubicBezTo>
                    <a:cubicBezTo>
                      <a:pt x="0" y="24"/>
                      <a:pt x="45" y="0"/>
                      <a:pt x="100" y="0"/>
                    </a:cubicBezTo>
                    <a:close/>
                    <a:moveTo>
                      <a:pt x="186" y="54"/>
                    </a:moveTo>
                    <a:cubicBezTo>
                      <a:pt x="186" y="28"/>
                      <a:pt x="147" y="7"/>
                      <a:pt x="100" y="7"/>
                    </a:cubicBezTo>
                    <a:cubicBezTo>
                      <a:pt x="53" y="7"/>
                      <a:pt x="14" y="28"/>
                      <a:pt x="14" y="54"/>
                    </a:cubicBezTo>
                    <a:cubicBezTo>
                      <a:pt x="14" y="79"/>
                      <a:pt x="53" y="100"/>
                      <a:pt x="100" y="100"/>
                    </a:cubicBezTo>
                    <a:cubicBezTo>
                      <a:pt x="147" y="100"/>
                      <a:pt x="186" y="79"/>
                      <a:pt x="18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2" name="Freeform 73">
                <a:extLst>
                  <a:ext uri="{FF2B5EF4-FFF2-40B4-BE49-F238E27FC236}">
                    <a16:creationId xmlns:a16="http://schemas.microsoft.com/office/drawing/2014/main" id="{4548811E-2678-4D32-84EB-DE4B5FB106F7}"/>
                  </a:ext>
                </a:extLst>
              </p:cNvPr>
              <p:cNvSpPr>
                <a:spLocks/>
              </p:cNvSpPr>
              <p:nvPr/>
            </p:nvSpPr>
            <p:spPr bwMode="auto">
              <a:xfrm>
                <a:off x="8405813" y="2265363"/>
                <a:ext cx="190500" cy="180975"/>
              </a:xfrm>
              <a:custGeom>
                <a:avLst/>
                <a:gdLst>
                  <a:gd name="T0" fmla="*/ 83 w 83"/>
                  <a:gd name="T1" fmla="*/ 70 h 78"/>
                  <a:gd name="T2" fmla="*/ 81 w 83"/>
                  <a:gd name="T3" fmla="*/ 75 h 78"/>
                  <a:gd name="T4" fmla="*/ 72 w 83"/>
                  <a:gd name="T5" fmla="*/ 75 h 78"/>
                  <a:gd name="T6" fmla="*/ 2 w 83"/>
                  <a:gd name="T7" fmla="*/ 13 h 78"/>
                  <a:gd name="T8" fmla="*/ 2 w 83"/>
                  <a:gd name="T9" fmla="*/ 3 h 78"/>
                  <a:gd name="T10" fmla="*/ 11 w 83"/>
                  <a:gd name="T11" fmla="*/ 3 h 78"/>
                  <a:gd name="T12" fmla="*/ 81 w 83"/>
                  <a:gd name="T13" fmla="*/ 66 h 78"/>
                  <a:gd name="T14" fmla="*/ 83 w 83"/>
                  <a:gd name="T15" fmla="*/ 7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78">
                    <a:moveTo>
                      <a:pt x="83" y="70"/>
                    </a:moveTo>
                    <a:cubicBezTo>
                      <a:pt x="83" y="72"/>
                      <a:pt x="83" y="74"/>
                      <a:pt x="81" y="75"/>
                    </a:cubicBezTo>
                    <a:cubicBezTo>
                      <a:pt x="79" y="78"/>
                      <a:pt x="75" y="78"/>
                      <a:pt x="72" y="75"/>
                    </a:cubicBezTo>
                    <a:cubicBezTo>
                      <a:pt x="2" y="13"/>
                      <a:pt x="2" y="13"/>
                      <a:pt x="2" y="13"/>
                    </a:cubicBezTo>
                    <a:cubicBezTo>
                      <a:pt x="0" y="10"/>
                      <a:pt x="0" y="6"/>
                      <a:pt x="2" y="3"/>
                    </a:cubicBezTo>
                    <a:cubicBezTo>
                      <a:pt x="4" y="1"/>
                      <a:pt x="9" y="0"/>
                      <a:pt x="11" y="3"/>
                    </a:cubicBezTo>
                    <a:cubicBezTo>
                      <a:pt x="81" y="66"/>
                      <a:pt x="81" y="66"/>
                      <a:pt x="81" y="66"/>
                    </a:cubicBezTo>
                    <a:cubicBezTo>
                      <a:pt x="82" y="67"/>
                      <a:pt x="83" y="69"/>
                      <a:pt x="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3" name="Freeform 74">
                <a:extLst>
                  <a:ext uri="{FF2B5EF4-FFF2-40B4-BE49-F238E27FC236}">
                    <a16:creationId xmlns:a16="http://schemas.microsoft.com/office/drawing/2014/main" id="{15371B27-2A86-4885-9025-20402B839357}"/>
                  </a:ext>
                </a:extLst>
              </p:cNvPr>
              <p:cNvSpPr>
                <a:spLocks/>
              </p:cNvSpPr>
              <p:nvPr/>
            </p:nvSpPr>
            <p:spPr bwMode="auto">
              <a:xfrm>
                <a:off x="8058150" y="2208213"/>
                <a:ext cx="347663" cy="120650"/>
              </a:xfrm>
              <a:custGeom>
                <a:avLst/>
                <a:gdLst>
                  <a:gd name="T0" fmla="*/ 148 w 151"/>
                  <a:gd name="T1" fmla="*/ 0 h 52"/>
                  <a:gd name="T2" fmla="*/ 151 w 151"/>
                  <a:gd name="T3" fmla="*/ 11 h 52"/>
                  <a:gd name="T4" fmla="*/ 75 w 151"/>
                  <a:gd name="T5" fmla="*/ 52 h 52"/>
                  <a:gd name="T6" fmla="*/ 0 w 151"/>
                  <a:gd name="T7" fmla="*/ 11 h 52"/>
                  <a:gd name="T8" fmla="*/ 2 w 151"/>
                  <a:gd name="T9" fmla="*/ 0 h 52"/>
                  <a:gd name="T10" fmla="*/ 10 w 151"/>
                  <a:gd name="T11" fmla="*/ 10 h 52"/>
                  <a:gd name="T12" fmla="*/ 10 w 151"/>
                  <a:gd name="T13" fmla="*/ 11 h 52"/>
                  <a:gd name="T14" fmla="*/ 75 w 151"/>
                  <a:gd name="T15" fmla="*/ 46 h 52"/>
                  <a:gd name="T16" fmla="*/ 140 w 151"/>
                  <a:gd name="T17" fmla="*/ 11 h 52"/>
                  <a:gd name="T18" fmla="*/ 140 w 151"/>
                  <a:gd name="T19" fmla="*/ 10 h 52"/>
                  <a:gd name="T20" fmla="*/ 148 w 151"/>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52">
                    <a:moveTo>
                      <a:pt x="148" y="0"/>
                    </a:moveTo>
                    <a:cubicBezTo>
                      <a:pt x="150" y="4"/>
                      <a:pt x="151" y="7"/>
                      <a:pt x="151" y="11"/>
                    </a:cubicBezTo>
                    <a:cubicBezTo>
                      <a:pt x="151" y="34"/>
                      <a:pt x="117" y="52"/>
                      <a:pt x="75" y="52"/>
                    </a:cubicBezTo>
                    <a:cubicBezTo>
                      <a:pt x="33" y="52"/>
                      <a:pt x="0" y="34"/>
                      <a:pt x="0" y="11"/>
                    </a:cubicBezTo>
                    <a:cubicBezTo>
                      <a:pt x="0" y="7"/>
                      <a:pt x="1" y="4"/>
                      <a:pt x="2" y="0"/>
                    </a:cubicBezTo>
                    <a:cubicBezTo>
                      <a:pt x="4" y="4"/>
                      <a:pt x="7" y="7"/>
                      <a:pt x="10" y="10"/>
                    </a:cubicBezTo>
                    <a:cubicBezTo>
                      <a:pt x="10" y="10"/>
                      <a:pt x="10" y="11"/>
                      <a:pt x="10" y="11"/>
                    </a:cubicBezTo>
                    <a:cubicBezTo>
                      <a:pt x="10" y="31"/>
                      <a:pt x="39" y="46"/>
                      <a:pt x="75" y="46"/>
                    </a:cubicBezTo>
                    <a:cubicBezTo>
                      <a:pt x="111" y="46"/>
                      <a:pt x="140" y="31"/>
                      <a:pt x="140" y="11"/>
                    </a:cubicBezTo>
                    <a:cubicBezTo>
                      <a:pt x="140" y="11"/>
                      <a:pt x="140" y="10"/>
                      <a:pt x="140" y="10"/>
                    </a:cubicBezTo>
                    <a:cubicBezTo>
                      <a:pt x="143" y="7"/>
                      <a:pt x="146" y="4"/>
                      <a:pt x="1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4" name="Freeform 75">
                <a:extLst>
                  <a:ext uri="{FF2B5EF4-FFF2-40B4-BE49-F238E27FC236}">
                    <a16:creationId xmlns:a16="http://schemas.microsoft.com/office/drawing/2014/main" id="{60F8BCCD-6A15-4669-8802-333639A15B03}"/>
                  </a:ext>
                </a:extLst>
              </p:cNvPr>
              <p:cNvSpPr>
                <a:spLocks/>
              </p:cNvSpPr>
              <p:nvPr/>
            </p:nvSpPr>
            <p:spPr bwMode="auto">
              <a:xfrm>
                <a:off x="8058150" y="2316163"/>
                <a:ext cx="347663" cy="120650"/>
              </a:xfrm>
              <a:custGeom>
                <a:avLst/>
                <a:gdLst>
                  <a:gd name="T0" fmla="*/ 148 w 151"/>
                  <a:gd name="T1" fmla="*/ 0 h 52"/>
                  <a:gd name="T2" fmla="*/ 151 w 151"/>
                  <a:gd name="T3" fmla="*/ 11 h 52"/>
                  <a:gd name="T4" fmla="*/ 75 w 151"/>
                  <a:gd name="T5" fmla="*/ 52 h 52"/>
                  <a:gd name="T6" fmla="*/ 0 w 151"/>
                  <a:gd name="T7" fmla="*/ 11 h 52"/>
                  <a:gd name="T8" fmla="*/ 2 w 151"/>
                  <a:gd name="T9" fmla="*/ 0 h 52"/>
                  <a:gd name="T10" fmla="*/ 10 w 151"/>
                  <a:gd name="T11" fmla="*/ 10 h 52"/>
                  <a:gd name="T12" fmla="*/ 10 w 151"/>
                  <a:gd name="T13" fmla="*/ 11 h 52"/>
                  <a:gd name="T14" fmla="*/ 75 w 151"/>
                  <a:gd name="T15" fmla="*/ 46 h 52"/>
                  <a:gd name="T16" fmla="*/ 140 w 151"/>
                  <a:gd name="T17" fmla="*/ 11 h 52"/>
                  <a:gd name="T18" fmla="*/ 140 w 151"/>
                  <a:gd name="T19" fmla="*/ 10 h 52"/>
                  <a:gd name="T20" fmla="*/ 148 w 151"/>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52">
                    <a:moveTo>
                      <a:pt x="148" y="0"/>
                    </a:moveTo>
                    <a:cubicBezTo>
                      <a:pt x="150" y="3"/>
                      <a:pt x="151" y="7"/>
                      <a:pt x="151" y="11"/>
                    </a:cubicBezTo>
                    <a:cubicBezTo>
                      <a:pt x="151" y="34"/>
                      <a:pt x="117" y="52"/>
                      <a:pt x="75" y="52"/>
                    </a:cubicBezTo>
                    <a:cubicBezTo>
                      <a:pt x="33" y="52"/>
                      <a:pt x="0" y="34"/>
                      <a:pt x="0" y="11"/>
                    </a:cubicBezTo>
                    <a:cubicBezTo>
                      <a:pt x="0" y="7"/>
                      <a:pt x="1" y="3"/>
                      <a:pt x="2" y="0"/>
                    </a:cubicBezTo>
                    <a:cubicBezTo>
                      <a:pt x="4" y="3"/>
                      <a:pt x="7" y="7"/>
                      <a:pt x="10" y="10"/>
                    </a:cubicBezTo>
                    <a:cubicBezTo>
                      <a:pt x="10" y="10"/>
                      <a:pt x="10" y="11"/>
                      <a:pt x="10" y="11"/>
                    </a:cubicBezTo>
                    <a:cubicBezTo>
                      <a:pt x="10" y="30"/>
                      <a:pt x="39" y="46"/>
                      <a:pt x="75" y="46"/>
                    </a:cubicBezTo>
                    <a:cubicBezTo>
                      <a:pt x="111" y="46"/>
                      <a:pt x="140" y="30"/>
                      <a:pt x="140" y="11"/>
                    </a:cubicBezTo>
                    <a:cubicBezTo>
                      <a:pt x="140" y="11"/>
                      <a:pt x="140" y="10"/>
                      <a:pt x="140" y="10"/>
                    </a:cubicBezTo>
                    <a:cubicBezTo>
                      <a:pt x="143" y="7"/>
                      <a:pt x="146" y="3"/>
                      <a:pt x="1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5" name="Freeform 76">
                <a:extLst>
                  <a:ext uri="{FF2B5EF4-FFF2-40B4-BE49-F238E27FC236}">
                    <a16:creationId xmlns:a16="http://schemas.microsoft.com/office/drawing/2014/main" id="{BF109ACE-DAAD-4DCE-A312-7AC33FF1C6E7}"/>
                  </a:ext>
                </a:extLst>
              </p:cNvPr>
              <p:cNvSpPr>
                <a:spLocks/>
              </p:cNvSpPr>
              <p:nvPr/>
            </p:nvSpPr>
            <p:spPr bwMode="auto">
              <a:xfrm>
                <a:off x="8058150" y="2433638"/>
                <a:ext cx="347663" cy="120650"/>
              </a:xfrm>
              <a:custGeom>
                <a:avLst/>
                <a:gdLst>
                  <a:gd name="T0" fmla="*/ 148 w 151"/>
                  <a:gd name="T1" fmla="*/ 0 h 52"/>
                  <a:gd name="T2" fmla="*/ 151 w 151"/>
                  <a:gd name="T3" fmla="*/ 11 h 52"/>
                  <a:gd name="T4" fmla="*/ 75 w 151"/>
                  <a:gd name="T5" fmla="*/ 52 h 52"/>
                  <a:gd name="T6" fmla="*/ 0 w 151"/>
                  <a:gd name="T7" fmla="*/ 11 h 52"/>
                  <a:gd name="T8" fmla="*/ 2 w 151"/>
                  <a:gd name="T9" fmla="*/ 0 h 52"/>
                  <a:gd name="T10" fmla="*/ 10 w 151"/>
                  <a:gd name="T11" fmla="*/ 10 h 52"/>
                  <a:gd name="T12" fmla="*/ 10 w 151"/>
                  <a:gd name="T13" fmla="*/ 11 h 52"/>
                  <a:gd name="T14" fmla="*/ 75 w 151"/>
                  <a:gd name="T15" fmla="*/ 46 h 52"/>
                  <a:gd name="T16" fmla="*/ 140 w 151"/>
                  <a:gd name="T17" fmla="*/ 11 h 52"/>
                  <a:gd name="T18" fmla="*/ 140 w 151"/>
                  <a:gd name="T19" fmla="*/ 10 h 52"/>
                  <a:gd name="T20" fmla="*/ 148 w 151"/>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52">
                    <a:moveTo>
                      <a:pt x="148" y="0"/>
                    </a:moveTo>
                    <a:cubicBezTo>
                      <a:pt x="150" y="3"/>
                      <a:pt x="151" y="7"/>
                      <a:pt x="151" y="11"/>
                    </a:cubicBezTo>
                    <a:cubicBezTo>
                      <a:pt x="151" y="34"/>
                      <a:pt x="117" y="52"/>
                      <a:pt x="75" y="52"/>
                    </a:cubicBezTo>
                    <a:cubicBezTo>
                      <a:pt x="33" y="52"/>
                      <a:pt x="0" y="34"/>
                      <a:pt x="0" y="11"/>
                    </a:cubicBezTo>
                    <a:cubicBezTo>
                      <a:pt x="0" y="7"/>
                      <a:pt x="1" y="3"/>
                      <a:pt x="2" y="0"/>
                    </a:cubicBezTo>
                    <a:cubicBezTo>
                      <a:pt x="4" y="3"/>
                      <a:pt x="7" y="7"/>
                      <a:pt x="10" y="10"/>
                    </a:cubicBezTo>
                    <a:cubicBezTo>
                      <a:pt x="10" y="10"/>
                      <a:pt x="10" y="11"/>
                      <a:pt x="10" y="11"/>
                    </a:cubicBezTo>
                    <a:cubicBezTo>
                      <a:pt x="10" y="30"/>
                      <a:pt x="39" y="46"/>
                      <a:pt x="75" y="46"/>
                    </a:cubicBezTo>
                    <a:cubicBezTo>
                      <a:pt x="111" y="46"/>
                      <a:pt x="140" y="30"/>
                      <a:pt x="140" y="11"/>
                    </a:cubicBezTo>
                    <a:cubicBezTo>
                      <a:pt x="140" y="11"/>
                      <a:pt x="140" y="10"/>
                      <a:pt x="140" y="10"/>
                    </a:cubicBezTo>
                    <a:cubicBezTo>
                      <a:pt x="143" y="7"/>
                      <a:pt x="146" y="3"/>
                      <a:pt x="1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6" name="Freeform 77">
                <a:extLst>
                  <a:ext uri="{FF2B5EF4-FFF2-40B4-BE49-F238E27FC236}">
                    <a16:creationId xmlns:a16="http://schemas.microsoft.com/office/drawing/2014/main" id="{3EC00283-F4EA-4B57-AD17-7AA2E83E65EF}"/>
                  </a:ext>
                </a:extLst>
              </p:cNvPr>
              <p:cNvSpPr>
                <a:spLocks/>
              </p:cNvSpPr>
              <p:nvPr/>
            </p:nvSpPr>
            <p:spPr bwMode="auto">
              <a:xfrm>
                <a:off x="8231188" y="2041525"/>
                <a:ext cx="174625" cy="187325"/>
              </a:xfrm>
              <a:custGeom>
                <a:avLst/>
                <a:gdLst>
                  <a:gd name="T0" fmla="*/ 0 w 76"/>
                  <a:gd name="T1" fmla="*/ 0 h 81"/>
                  <a:gd name="T2" fmla="*/ 76 w 76"/>
                  <a:gd name="T3" fmla="*/ 41 h 81"/>
                  <a:gd name="T4" fmla="*/ 3 w 76"/>
                  <a:gd name="T5" fmla="*/ 81 h 81"/>
                  <a:gd name="T6" fmla="*/ 3 w 76"/>
                  <a:gd name="T7" fmla="*/ 76 h 81"/>
                  <a:gd name="T8" fmla="*/ 65 w 76"/>
                  <a:gd name="T9" fmla="*/ 41 h 81"/>
                  <a:gd name="T10" fmla="*/ 0 w 76"/>
                  <a:gd name="T11" fmla="*/ 6 h 81"/>
                  <a:gd name="T12" fmla="*/ 0 w 76"/>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76" h="81">
                    <a:moveTo>
                      <a:pt x="0" y="0"/>
                    </a:moveTo>
                    <a:cubicBezTo>
                      <a:pt x="42" y="0"/>
                      <a:pt x="76" y="18"/>
                      <a:pt x="76" y="41"/>
                    </a:cubicBezTo>
                    <a:cubicBezTo>
                      <a:pt x="76" y="63"/>
                      <a:pt x="44" y="80"/>
                      <a:pt x="3" y="81"/>
                    </a:cubicBezTo>
                    <a:cubicBezTo>
                      <a:pt x="3" y="76"/>
                      <a:pt x="3" y="76"/>
                      <a:pt x="3" y="76"/>
                    </a:cubicBezTo>
                    <a:cubicBezTo>
                      <a:pt x="38" y="75"/>
                      <a:pt x="65" y="59"/>
                      <a:pt x="65" y="41"/>
                    </a:cubicBezTo>
                    <a:cubicBezTo>
                      <a:pt x="65" y="21"/>
                      <a:pt x="36" y="6"/>
                      <a:pt x="0"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7" name="Freeform 78">
                <a:extLst>
                  <a:ext uri="{FF2B5EF4-FFF2-40B4-BE49-F238E27FC236}">
                    <a16:creationId xmlns:a16="http://schemas.microsoft.com/office/drawing/2014/main" id="{56F41BD8-82AB-495E-9928-0BC5ECF83AD8}"/>
                  </a:ext>
                </a:extLst>
              </p:cNvPr>
              <p:cNvSpPr>
                <a:spLocks/>
              </p:cNvSpPr>
              <p:nvPr/>
            </p:nvSpPr>
            <p:spPr bwMode="auto">
              <a:xfrm>
                <a:off x="8108950" y="2706688"/>
                <a:ext cx="246063" cy="31750"/>
              </a:xfrm>
              <a:custGeom>
                <a:avLst/>
                <a:gdLst>
                  <a:gd name="T0" fmla="*/ 100 w 107"/>
                  <a:gd name="T1" fmla="*/ 0 h 14"/>
                  <a:gd name="T2" fmla="*/ 107 w 107"/>
                  <a:gd name="T3" fmla="*/ 7 h 14"/>
                  <a:gd name="T4" fmla="*/ 100 w 107"/>
                  <a:gd name="T5" fmla="*/ 14 h 14"/>
                  <a:gd name="T6" fmla="*/ 6 w 107"/>
                  <a:gd name="T7" fmla="*/ 14 h 14"/>
                  <a:gd name="T8" fmla="*/ 0 w 107"/>
                  <a:gd name="T9" fmla="*/ 7 h 14"/>
                  <a:gd name="T10" fmla="*/ 1 w 107"/>
                  <a:gd name="T11" fmla="*/ 2 h 14"/>
                  <a:gd name="T12" fmla="*/ 6 w 107"/>
                  <a:gd name="T13" fmla="*/ 0 h 14"/>
                  <a:gd name="T14" fmla="*/ 100 w 107"/>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4">
                    <a:moveTo>
                      <a:pt x="100" y="0"/>
                    </a:moveTo>
                    <a:cubicBezTo>
                      <a:pt x="104" y="0"/>
                      <a:pt x="107" y="3"/>
                      <a:pt x="107" y="7"/>
                    </a:cubicBezTo>
                    <a:cubicBezTo>
                      <a:pt x="107" y="11"/>
                      <a:pt x="104" y="14"/>
                      <a:pt x="100" y="14"/>
                    </a:cubicBezTo>
                    <a:cubicBezTo>
                      <a:pt x="6" y="14"/>
                      <a:pt x="6" y="14"/>
                      <a:pt x="6" y="14"/>
                    </a:cubicBezTo>
                    <a:cubicBezTo>
                      <a:pt x="3" y="14"/>
                      <a:pt x="0" y="11"/>
                      <a:pt x="0" y="7"/>
                    </a:cubicBezTo>
                    <a:cubicBezTo>
                      <a:pt x="0" y="5"/>
                      <a:pt x="0" y="3"/>
                      <a:pt x="1" y="2"/>
                    </a:cubicBezTo>
                    <a:cubicBezTo>
                      <a:pt x="3" y="1"/>
                      <a:pt x="4" y="0"/>
                      <a:pt x="6" y="0"/>
                    </a:cubicBez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8" name="Freeform 79">
                <a:extLst>
                  <a:ext uri="{FF2B5EF4-FFF2-40B4-BE49-F238E27FC236}">
                    <a16:creationId xmlns:a16="http://schemas.microsoft.com/office/drawing/2014/main" id="{327660B8-7BA5-4AF0-9DB8-022685810D3E}"/>
                  </a:ext>
                </a:extLst>
              </p:cNvPr>
              <p:cNvSpPr>
                <a:spLocks/>
              </p:cNvSpPr>
              <p:nvPr/>
            </p:nvSpPr>
            <p:spPr bwMode="auto">
              <a:xfrm>
                <a:off x="8058150" y="2041525"/>
                <a:ext cx="179388" cy="187325"/>
              </a:xfrm>
              <a:custGeom>
                <a:avLst/>
                <a:gdLst>
                  <a:gd name="T0" fmla="*/ 78 w 78"/>
                  <a:gd name="T1" fmla="*/ 76 h 81"/>
                  <a:gd name="T2" fmla="*/ 78 w 78"/>
                  <a:gd name="T3" fmla="*/ 81 h 81"/>
                  <a:gd name="T4" fmla="*/ 75 w 78"/>
                  <a:gd name="T5" fmla="*/ 81 h 81"/>
                  <a:gd name="T6" fmla="*/ 0 w 78"/>
                  <a:gd name="T7" fmla="*/ 41 h 81"/>
                  <a:gd name="T8" fmla="*/ 75 w 78"/>
                  <a:gd name="T9" fmla="*/ 0 h 81"/>
                  <a:gd name="T10" fmla="*/ 75 w 78"/>
                  <a:gd name="T11" fmla="*/ 0 h 81"/>
                  <a:gd name="T12" fmla="*/ 75 w 78"/>
                  <a:gd name="T13" fmla="*/ 6 h 81"/>
                  <a:gd name="T14" fmla="*/ 10 w 78"/>
                  <a:gd name="T15" fmla="*/ 41 h 81"/>
                  <a:gd name="T16" fmla="*/ 75 w 78"/>
                  <a:gd name="T17" fmla="*/ 76 h 81"/>
                  <a:gd name="T18" fmla="*/ 78 w 78"/>
                  <a:gd name="T19" fmla="*/ 7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81">
                    <a:moveTo>
                      <a:pt x="78" y="76"/>
                    </a:moveTo>
                    <a:cubicBezTo>
                      <a:pt x="78" y="81"/>
                      <a:pt x="78" y="81"/>
                      <a:pt x="78" y="81"/>
                    </a:cubicBezTo>
                    <a:cubicBezTo>
                      <a:pt x="77" y="81"/>
                      <a:pt x="76" y="81"/>
                      <a:pt x="75" y="81"/>
                    </a:cubicBezTo>
                    <a:cubicBezTo>
                      <a:pt x="33" y="81"/>
                      <a:pt x="0" y="63"/>
                      <a:pt x="0" y="41"/>
                    </a:cubicBezTo>
                    <a:cubicBezTo>
                      <a:pt x="0" y="18"/>
                      <a:pt x="33" y="0"/>
                      <a:pt x="75" y="0"/>
                    </a:cubicBezTo>
                    <a:cubicBezTo>
                      <a:pt x="75" y="0"/>
                      <a:pt x="75" y="0"/>
                      <a:pt x="75" y="0"/>
                    </a:cubicBezTo>
                    <a:cubicBezTo>
                      <a:pt x="75" y="6"/>
                      <a:pt x="75" y="6"/>
                      <a:pt x="75" y="6"/>
                    </a:cubicBezTo>
                    <a:cubicBezTo>
                      <a:pt x="39" y="6"/>
                      <a:pt x="10" y="21"/>
                      <a:pt x="10" y="41"/>
                    </a:cubicBezTo>
                    <a:cubicBezTo>
                      <a:pt x="10" y="60"/>
                      <a:pt x="39" y="76"/>
                      <a:pt x="75" y="76"/>
                    </a:cubicBezTo>
                    <a:cubicBezTo>
                      <a:pt x="76" y="76"/>
                      <a:pt x="77" y="76"/>
                      <a:pt x="7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89" name="Freeform 80">
                <a:extLst>
                  <a:ext uri="{FF2B5EF4-FFF2-40B4-BE49-F238E27FC236}">
                    <a16:creationId xmlns:a16="http://schemas.microsoft.com/office/drawing/2014/main" id="{231EA589-3000-47C4-9A3D-681ED4633B78}"/>
                  </a:ext>
                </a:extLst>
              </p:cNvPr>
              <p:cNvSpPr>
                <a:spLocks/>
              </p:cNvSpPr>
              <p:nvPr/>
            </p:nvSpPr>
            <p:spPr bwMode="auto">
              <a:xfrm>
                <a:off x="7629525" y="2687638"/>
                <a:ext cx="460375" cy="158750"/>
              </a:xfrm>
              <a:custGeom>
                <a:avLst/>
                <a:gdLst>
                  <a:gd name="T0" fmla="*/ 196 w 200"/>
                  <a:gd name="T1" fmla="*/ 0 h 69"/>
                  <a:gd name="T2" fmla="*/ 200 w 200"/>
                  <a:gd name="T3" fmla="*/ 15 h 69"/>
                  <a:gd name="T4" fmla="*/ 100 w 200"/>
                  <a:gd name="T5" fmla="*/ 69 h 69"/>
                  <a:gd name="T6" fmla="*/ 0 w 200"/>
                  <a:gd name="T7" fmla="*/ 15 h 69"/>
                  <a:gd name="T8" fmla="*/ 4 w 200"/>
                  <a:gd name="T9" fmla="*/ 0 h 69"/>
                  <a:gd name="T10" fmla="*/ 15 w 200"/>
                  <a:gd name="T11" fmla="*/ 13 h 69"/>
                  <a:gd name="T12" fmla="*/ 15 w 200"/>
                  <a:gd name="T13" fmla="*/ 15 h 69"/>
                  <a:gd name="T14" fmla="*/ 100 w 200"/>
                  <a:gd name="T15" fmla="*/ 61 h 69"/>
                  <a:gd name="T16" fmla="*/ 186 w 200"/>
                  <a:gd name="T17" fmla="*/ 15 h 69"/>
                  <a:gd name="T18" fmla="*/ 186 w 200"/>
                  <a:gd name="T19" fmla="*/ 13 h 69"/>
                  <a:gd name="T20" fmla="*/ 196 w 200"/>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9">
                    <a:moveTo>
                      <a:pt x="196" y="0"/>
                    </a:moveTo>
                    <a:cubicBezTo>
                      <a:pt x="199" y="5"/>
                      <a:pt x="200" y="10"/>
                      <a:pt x="200" y="15"/>
                    </a:cubicBezTo>
                    <a:cubicBezTo>
                      <a:pt x="200" y="44"/>
                      <a:pt x="155" y="69"/>
                      <a:pt x="100" y="69"/>
                    </a:cubicBezTo>
                    <a:cubicBezTo>
                      <a:pt x="45" y="69"/>
                      <a:pt x="0" y="44"/>
                      <a:pt x="0" y="15"/>
                    </a:cubicBezTo>
                    <a:cubicBezTo>
                      <a:pt x="0" y="10"/>
                      <a:pt x="2" y="5"/>
                      <a:pt x="4" y="0"/>
                    </a:cubicBezTo>
                    <a:cubicBezTo>
                      <a:pt x="7" y="5"/>
                      <a:pt x="10" y="9"/>
                      <a:pt x="15" y="13"/>
                    </a:cubicBezTo>
                    <a:cubicBezTo>
                      <a:pt x="15" y="14"/>
                      <a:pt x="15" y="14"/>
                      <a:pt x="15" y="15"/>
                    </a:cubicBezTo>
                    <a:cubicBezTo>
                      <a:pt x="15" y="40"/>
                      <a:pt x="53" y="61"/>
                      <a:pt x="100" y="61"/>
                    </a:cubicBezTo>
                    <a:cubicBezTo>
                      <a:pt x="148" y="61"/>
                      <a:pt x="186" y="40"/>
                      <a:pt x="186" y="15"/>
                    </a:cubicBezTo>
                    <a:cubicBezTo>
                      <a:pt x="186" y="14"/>
                      <a:pt x="186" y="14"/>
                      <a:pt x="186" y="13"/>
                    </a:cubicBezTo>
                    <a:cubicBezTo>
                      <a:pt x="190" y="9"/>
                      <a:pt x="194"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0" name="Freeform 81">
                <a:extLst>
                  <a:ext uri="{FF2B5EF4-FFF2-40B4-BE49-F238E27FC236}">
                    <a16:creationId xmlns:a16="http://schemas.microsoft.com/office/drawing/2014/main" id="{478A9F98-509A-415A-BE43-88BB9D407119}"/>
                  </a:ext>
                </a:extLst>
              </p:cNvPr>
              <p:cNvSpPr>
                <a:spLocks/>
              </p:cNvSpPr>
              <p:nvPr/>
            </p:nvSpPr>
            <p:spPr bwMode="auto">
              <a:xfrm>
                <a:off x="7629525" y="2830513"/>
                <a:ext cx="460375" cy="157162"/>
              </a:xfrm>
              <a:custGeom>
                <a:avLst/>
                <a:gdLst>
                  <a:gd name="T0" fmla="*/ 196 w 200"/>
                  <a:gd name="T1" fmla="*/ 0 h 68"/>
                  <a:gd name="T2" fmla="*/ 200 w 200"/>
                  <a:gd name="T3" fmla="*/ 15 h 68"/>
                  <a:gd name="T4" fmla="*/ 100 w 200"/>
                  <a:gd name="T5" fmla="*/ 68 h 68"/>
                  <a:gd name="T6" fmla="*/ 0 w 200"/>
                  <a:gd name="T7" fmla="*/ 15 h 68"/>
                  <a:gd name="T8" fmla="*/ 4 w 200"/>
                  <a:gd name="T9" fmla="*/ 0 h 68"/>
                  <a:gd name="T10" fmla="*/ 15 w 200"/>
                  <a:gd name="T11" fmla="*/ 13 h 68"/>
                  <a:gd name="T12" fmla="*/ 15 w 200"/>
                  <a:gd name="T13" fmla="*/ 15 h 68"/>
                  <a:gd name="T14" fmla="*/ 100 w 200"/>
                  <a:gd name="T15" fmla="*/ 61 h 68"/>
                  <a:gd name="T16" fmla="*/ 186 w 200"/>
                  <a:gd name="T17" fmla="*/ 15 h 68"/>
                  <a:gd name="T18" fmla="*/ 186 w 200"/>
                  <a:gd name="T19" fmla="*/ 13 h 68"/>
                  <a:gd name="T20" fmla="*/ 196 w 200"/>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8">
                    <a:moveTo>
                      <a:pt x="196" y="0"/>
                    </a:moveTo>
                    <a:cubicBezTo>
                      <a:pt x="199" y="5"/>
                      <a:pt x="200" y="9"/>
                      <a:pt x="200" y="15"/>
                    </a:cubicBezTo>
                    <a:cubicBezTo>
                      <a:pt x="200" y="44"/>
                      <a:pt x="155" y="68"/>
                      <a:pt x="100" y="68"/>
                    </a:cubicBezTo>
                    <a:cubicBezTo>
                      <a:pt x="45" y="68"/>
                      <a:pt x="0" y="44"/>
                      <a:pt x="0" y="15"/>
                    </a:cubicBezTo>
                    <a:cubicBezTo>
                      <a:pt x="0" y="9"/>
                      <a:pt x="2" y="5"/>
                      <a:pt x="4" y="0"/>
                    </a:cubicBezTo>
                    <a:cubicBezTo>
                      <a:pt x="7" y="5"/>
                      <a:pt x="10" y="9"/>
                      <a:pt x="15" y="13"/>
                    </a:cubicBezTo>
                    <a:cubicBezTo>
                      <a:pt x="15" y="13"/>
                      <a:pt x="15" y="14"/>
                      <a:pt x="15" y="15"/>
                    </a:cubicBezTo>
                    <a:cubicBezTo>
                      <a:pt x="15" y="40"/>
                      <a:pt x="53" y="61"/>
                      <a:pt x="100" y="61"/>
                    </a:cubicBezTo>
                    <a:cubicBezTo>
                      <a:pt x="148" y="61"/>
                      <a:pt x="186" y="40"/>
                      <a:pt x="186" y="15"/>
                    </a:cubicBezTo>
                    <a:cubicBezTo>
                      <a:pt x="186" y="14"/>
                      <a:pt x="186" y="13"/>
                      <a:pt x="186" y="13"/>
                    </a:cubicBezTo>
                    <a:cubicBezTo>
                      <a:pt x="190" y="9"/>
                      <a:pt x="194"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1" name="Freeform 82">
                <a:extLst>
                  <a:ext uri="{FF2B5EF4-FFF2-40B4-BE49-F238E27FC236}">
                    <a16:creationId xmlns:a16="http://schemas.microsoft.com/office/drawing/2014/main" id="{51302F6D-E064-4265-A4B9-9B7FD1042DAF}"/>
                  </a:ext>
                </a:extLst>
              </p:cNvPr>
              <p:cNvSpPr>
                <a:spLocks/>
              </p:cNvSpPr>
              <p:nvPr/>
            </p:nvSpPr>
            <p:spPr bwMode="auto">
              <a:xfrm>
                <a:off x="7629525" y="2984500"/>
                <a:ext cx="460375" cy="160337"/>
              </a:xfrm>
              <a:custGeom>
                <a:avLst/>
                <a:gdLst>
                  <a:gd name="T0" fmla="*/ 196 w 200"/>
                  <a:gd name="T1" fmla="*/ 0 h 69"/>
                  <a:gd name="T2" fmla="*/ 200 w 200"/>
                  <a:gd name="T3" fmla="*/ 15 h 69"/>
                  <a:gd name="T4" fmla="*/ 100 w 200"/>
                  <a:gd name="T5" fmla="*/ 69 h 69"/>
                  <a:gd name="T6" fmla="*/ 0 w 200"/>
                  <a:gd name="T7" fmla="*/ 15 h 69"/>
                  <a:gd name="T8" fmla="*/ 4 w 200"/>
                  <a:gd name="T9" fmla="*/ 0 h 69"/>
                  <a:gd name="T10" fmla="*/ 15 w 200"/>
                  <a:gd name="T11" fmla="*/ 13 h 69"/>
                  <a:gd name="T12" fmla="*/ 15 w 200"/>
                  <a:gd name="T13" fmla="*/ 15 h 69"/>
                  <a:gd name="T14" fmla="*/ 100 w 200"/>
                  <a:gd name="T15" fmla="*/ 61 h 69"/>
                  <a:gd name="T16" fmla="*/ 186 w 200"/>
                  <a:gd name="T17" fmla="*/ 15 h 69"/>
                  <a:gd name="T18" fmla="*/ 186 w 200"/>
                  <a:gd name="T19" fmla="*/ 13 h 69"/>
                  <a:gd name="T20" fmla="*/ 196 w 200"/>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69">
                    <a:moveTo>
                      <a:pt x="196" y="0"/>
                    </a:moveTo>
                    <a:cubicBezTo>
                      <a:pt x="199" y="5"/>
                      <a:pt x="200" y="10"/>
                      <a:pt x="200" y="15"/>
                    </a:cubicBezTo>
                    <a:cubicBezTo>
                      <a:pt x="200" y="45"/>
                      <a:pt x="155" y="69"/>
                      <a:pt x="100" y="69"/>
                    </a:cubicBezTo>
                    <a:cubicBezTo>
                      <a:pt x="45" y="69"/>
                      <a:pt x="0" y="45"/>
                      <a:pt x="0" y="15"/>
                    </a:cubicBezTo>
                    <a:cubicBezTo>
                      <a:pt x="0" y="10"/>
                      <a:pt x="2" y="5"/>
                      <a:pt x="4" y="0"/>
                    </a:cubicBezTo>
                    <a:cubicBezTo>
                      <a:pt x="7" y="5"/>
                      <a:pt x="10" y="9"/>
                      <a:pt x="15" y="13"/>
                    </a:cubicBezTo>
                    <a:cubicBezTo>
                      <a:pt x="15" y="14"/>
                      <a:pt x="15" y="14"/>
                      <a:pt x="15" y="15"/>
                    </a:cubicBezTo>
                    <a:cubicBezTo>
                      <a:pt x="15" y="41"/>
                      <a:pt x="53" y="61"/>
                      <a:pt x="100" y="61"/>
                    </a:cubicBezTo>
                    <a:cubicBezTo>
                      <a:pt x="148" y="61"/>
                      <a:pt x="186" y="41"/>
                      <a:pt x="186" y="15"/>
                    </a:cubicBezTo>
                    <a:cubicBezTo>
                      <a:pt x="186" y="14"/>
                      <a:pt x="186" y="14"/>
                      <a:pt x="186" y="13"/>
                    </a:cubicBezTo>
                    <a:cubicBezTo>
                      <a:pt x="190" y="9"/>
                      <a:pt x="194" y="5"/>
                      <a:pt x="1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2" name="Freeform 83">
                <a:extLst>
                  <a:ext uri="{FF2B5EF4-FFF2-40B4-BE49-F238E27FC236}">
                    <a16:creationId xmlns:a16="http://schemas.microsoft.com/office/drawing/2014/main" id="{F040C8A2-9826-44FD-82BE-C49C37B7F694}"/>
                  </a:ext>
                </a:extLst>
              </p:cNvPr>
              <p:cNvSpPr>
                <a:spLocks/>
              </p:cNvSpPr>
              <p:nvPr/>
            </p:nvSpPr>
            <p:spPr bwMode="auto">
              <a:xfrm>
                <a:off x="7864475" y="2265363"/>
                <a:ext cx="193675" cy="180975"/>
              </a:xfrm>
              <a:custGeom>
                <a:avLst/>
                <a:gdLst>
                  <a:gd name="T0" fmla="*/ 82 w 84"/>
                  <a:gd name="T1" fmla="*/ 3 h 78"/>
                  <a:gd name="T2" fmla="*/ 81 w 84"/>
                  <a:gd name="T3" fmla="*/ 13 h 78"/>
                  <a:gd name="T4" fmla="*/ 11 w 84"/>
                  <a:gd name="T5" fmla="*/ 75 h 78"/>
                  <a:gd name="T6" fmla="*/ 2 w 84"/>
                  <a:gd name="T7" fmla="*/ 75 h 78"/>
                  <a:gd name="T8" fmla="*/ 0 w 84"/>
                  <a:gd name="T9" fmla="*/ 70 h 78"/>
                  <a:gd name="T10" fmla="*/ 3 w 84"/>
                  <a:gd name="T11" fmla="*/ 66 h 78"/>
                  <a:gd name="T12" fmla="*/ 72 w 84"/>
                  <a:gd name="T13" fmla="*/ 3 h 78"/>
                  <a:gd name="T14" fmla="*/ 82 w 84"/>
                  <a:gd name="T15" fmla="*/ 3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78">
                    <a:moveTo>
                      <a:pt x="82" y="3"/>
                    </a:moveTo>
                    <a:cubicBezTo>
                      <a:pt x="84" y="6"/>
                      <a:pt x="84" y="10"/>
                      <a:pt x="81" y="13"/>
                    </a:cubicBezTo>
                    <a:cubicBezTo>
                      <a:pt x="11" y="75"/>
                      <a:pt x="11" y="75"/>
                      <a:pt x="11" y="75"/>
                    </a:cubicBezTo>
                    <a:cubicBezTo>
                      <a:pt x="9" y="78"/>
                      <a:pt x="5" y="78"/>
                      <a:pt x="2" y="75"/>
                    </a:cubicBezTo>
                    <a:cubicBezTo>
                      <a:pt x="1" y="74"/>
                      <a:pt x="0" y="72"/>
                      <a:pt x="0" y="70"/>
                    </a:cubicBezTo>
                    <a:cubicBezTo>
                      <a:pt x="0" y="69"/>
                      <a:pt x="1" y="67"/>
                      <a:pt x="3" y="66"/>
                    </a:cubicBezTo>
                    <a:cubicBezTo>
                      <a:pt x="72" y="3"/>
                      <a:pt x="72" y="3"/>
                      <a:pt x="72" y="3"/>
                    </a:cubicBezTo>
                    <a:cubicBezTo>
                      <a:pt x="75" y="0"/>
                      <a:pt x="79" y="1"/>
                      <a:pt x="8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3" name="Freeform 84">
                <a:extLst>
                  <a:ext uri="{FF2B5EF4-FFF2-40B4-BE49-F238E27FC236}">
                    <a16:creationId xmlns:a16="http://schemas.microsoft.com/office/drawing/2014/main" id="{9B3ABDAB-482F-4ADA-9185-D0968D2A8601}"/>
                  </a:ext>
                </a:extLst>
              </p:cNvPr>
              <p:cNvSpPr>
                <a:spLocks noEditPoints="1"/>
              </p:cNvSpPr>
              <p:nvPr/>
            </p:nvSpPr>
            <p:spPr bwMode="auto">
              <a:xfrm>
                <a:off x="7629525" y="2468563"/>
                <a:ext cx="460375" cy="246062"/>
              </a:xfrm>
              <a:custGeom>
                <a:avLst/>
                <a:gdLst>
                  <a:gd name="T0" fmla="*/ 100 w 200"/>
                  <a:gd name="T1" fmla="*/ 0 h 107"/>
                  <a:gd name="T2" fmla="*/ 200 w 200"/>
                  <a:gd name="T3" fmla="*/ 54 h 107"/>
                  <a:gd name="T4" fmla="*/ 100 w 200"/>
                  <a:gd name="T5" fmla="*/ 107 h 107"/>
                  <a:gd name="T6" fmla="*/ 0 w 200"/>
                  <a:gd name="T7" fmla="*/ 54 h 107"/>
                  <a:gd name="T8" fmla="*/ 100 w 200"/>
                  <a:gd name="T9" fmla="*/ 0 h 107"/>
                  <a:gd name="T10" fmla="*/ 186 w 200"/>
                  <a:gd name="T11" fmla="*/ 54 h 107"/>
                  <a:gd name="T12" fmla="*/ 100 w 200"/>
                  <a:gd name="T13" fmla="*/ 7 h 107"/>
                  <a:gd name="T14" fmla="*/ 15 w 200"/>
                  <a:gd name="T15" fmla="*/ 54 h 107"/>
                  <a:gd name="T16" fmla="*/ 100 w 200"/>
                  <a:gd name="T17" fmla="*/ 100 h 107"/>
                  <a:gd name="T18" fmla="*/ 186 w 200"/>
                  <a:gd name="T19"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107">
                    <a:moveTo>
                      <a:pt x="100" y="0"/>
                    </a:moveTo>
                    <a:cubicBezTo>
                      <a:pt x="155" y="0"/>
                      <a:pt x="200" y="24"/>
                      <a:pt x="200" y="54"/>
                    </a:cubicBezTo>
                    <a:cubicBezTo>
                      <a:pt x="200" y="83"/>
                      <a:pt x="155" y="107"/>
                      <a:pt x="100" y="107"/>
                    </a:cubicBezTo>
                    <a:cubicBezTo>
                      <a:pt x="45" y="107"/>
                      <a:pt x="0" y="83"/>
                      <a:pt x="0" y="54"/>
                    </a:cubicBezTo>
                    <a:cubicBezTo>
                      <a:pt x="0" y="24"/>
                      <a:pt x="45" y="0"/>
                      <a:pt x="100" y="0"/>
                    </a:cubicBezTo>
                    <a:close/>
                    <a:moveTo>
                      <a:pt x="186" y="54"/>
                    </a:moveTo>
                    <a:cubicBezTo>
                      <a:pt x="186" y="28"/>
                      <a:pt x="148" y="7"/>
                      <a:pt x="100" y="7"/>
                    </a:cubicBezTo>
                    <a:cubicBezTo>
                      <a:pt x="53" y="7"/>
                      <a:pt x="15" y="28"/>
                      <a:pt x="15" y="54"/>
                    </a:cubicBezTo>
                    <a:cubicBezTo>
                      <a:pt x="15" y="79"/>
                      <a:pt x="53" y="100"/>
                      <a:pt x="100" y="100"/>
                    </a:cubicBezTo>
                    <a:cubicBezTo>
                      <a:pt x="148" y="100"/>
                      <a:pt x="186" y="79"/>
                      <a:pt x="18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4" name="Oval 85">
                <a:extLst>
                  <a:ext uri="{FF2B5EF4-FFF2-40B4-BE49-F238E27FC236}">
                    <a16:creationId xmlns:a16="http://schemas.microsoft.com/office/drawing/2014/main" id="{B04A18F0-3FCB-4B2A-B0AE-CEB475D61378}"/>
                  </a:ext>
                </a:extLst>
              </p:cNvPr>
              <p:cNvSpPr>
                <a:spLocks noChangeArrowheads="1"/>
              </p:cNvSpPr>
              <p:nvPr/>
            </p:nvSpPr>
            <p:spPr bwMode="auto">
              <a:xfrm>
                <a:off x="8447088" y="2508250"/>
                <a:ext cx="307975"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5" name="Oval 86">
                <a:extLst>
                  <a:ext uri="{FF2B5EF4-FFF2-40B4-BE49-F238E27FC236}">
                    <a16:creationId xmlns:a16="http://schemas.microsoft.com/office/drawing/2014/main" id="{801589D7-73E3-4086-93F8-38EEAE813703}"/>
                  </a:ext>
                </a:extLst>
              </p:cNvPr>
              <p:cNvSpPr>
                <a:spLocks noChangeArrowheads="1"/>
              </p:cNvSpPr>
              <p:nvPr/>
            </p:nvSpPr>
            <p:spPr bwMode="auto">
              <a:xfrm>
                <a:off x="8121650" y="2079625"/>
                <a:ext cx="217488" cy="114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96" name="Oval 87">
                <a:extLst>
                  <a:ext uri="{FF2B5EF4-FFF2-40B4-BE49-F238E27FC236}">
                    <a16:creationId xmlns:a16="http://schemas.microsoft.com/office/drawing/2014/main" id="{1FA607A8-5A40-4F21-B4E1-BBEF062C677B}"/>
                  </a:ext>
                </a:extLst>
              </p:cNvPr>
              <p:cNvSpPr>
                <a:spLocks noChangeArrowheads="1"/>
              </p:cNvSpPr>
              <p:nvPr/>
            </p:nvSpPr>
            <p:spPr bwMode="auto">
              <a:xfrm>
                <a:off x="7705725" y="2508250"/>
                <a:ext cx="307975" cy="168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grpSp>
        <p:grpSp>
          <p:nvGrpSpPr>
            <p:cNvPr id="347" name="Group 346">
              <a:extLst>
                <a:ext uri="{FF2B5EF4-FFF2-40B4-BE49-F238E27FC236}">
                  <a16:creationId xmlns:a16="http://schemas.microsoft.com/office/drawing/2014/main" id="{91CF66D8-D4A6-4A15-9AD4-669A95CC9BB3}"/>
                </a:ext>
              </a:extLst>
            </p:cNvPr>
            <p:cNvGrpSpPr>
              <a:grpSpLocks noChangeAspect="1"/>
            </p:cNvGrpSpPr>
            <p:nvPr/>
          </p:nvGrpSpPr>
          <p:grpSpPr>
            <a:xfrm>
              <a:off x="6569966" y="1804213"/>
              <a:ext cx="505256" cy="434938"/>
              <a:chOff x="4048126" y="3729038"/>
              <a:chExt cx="1150938" cy="776288"/>
            </a:xfrm>
            <a:solidFill>
              <a:srgbClr val="000000"/>
            </a:solidFill>
          </p:grpSpPr>
          <p:sp>
            <p:nvSpPr>
              <p:cNvPr id="359" name="Freeform 125">
                <a:extLst>
                  <a:ext uri="{FF2B5EF4-FFF2-40B4-BE49-F238E27FC236}">
                    <a16:creationId xmlns:a16="http://schemas.microsoft.com/office/drawing/2014/main" id="{2DBDBF70-6A7D-40AC-AB8C-72C64A0D873D}"/>
                  </a:ext>
                </a:extLst>
              </p:cNvPr>
              <p:cNvSpPr>
                <a:spLocks/>
              </p:cNvSpPr>
              <p:nvPr/>
            </p:nvSpPr>
            <p:spPr bwMode="auto">
              <a:xfrm>
                <a:off x="4048126" y="4014788"/>
                <a:ext cx="149225" cy="147638"/>
              </a:xfrm>
              <a:custGeom>
                <a:avLst/>
                <a:gdLst>
                  <a:gd name="T0" fmla="*/ 63 w 67"/>
                  <a:gd name="T1" fmla="*/ 66 h 66"/>
                  <a:gd name="T2" fmla="*/ 4 w 67"/>
                  <a:gd name="T3" fmla="*/ 66 h 66"/>
                  <a:gd name="T4" fmla="*/ 0 w 67"/>
                  <a:gd name="T5" fmla="*/ 62 h 66"/>
                  <a:gd name="T6" fmla="*/ 0 w 67"/>
                  <a:gd name="T7" fmla="*/ 4 h 66"/>
                  <a:gd name="T8" fmla="*/ 4 w 67"/>
                  <a:gd name="T9" fmla="*/ 0 h 66"/>
                  <a:gd name="T10" fmla="*/ 63 w 67"/>
                  <a:gd name="T11" fmla="*/ 0 h 66"/>
                  <a:gd name="T12" fmla="*/ 67 w 67"/>
                  <a:gd name="T13" fmla="*/ 4 h 66"/>
                  <a:gd name="T14" fmla="*/ 67 w 67"/>
                  <a:gd name="T15" fmla="*/ 62 h 66"/>
                  <a:gd name="T16" fmla="*/ 63 w 6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6">
                    <a:moveTo>
                      <a:pt x="63" y="66"/>
                    </a:moveTo>
                    <a:cubicBezTo>
                      <a:pt x="4" y="66"/>
                      <a:pt x="4" y="66"/>
                      <a:pt x="4" y="66"/>
                    </a:cubicBezTo>
                    <a:cubicBezTo>
                      <a:pt x="2" y="66"/>
                      <a:pt x="0" y="65"/>
                      <a:pt x="0" y="62"/>
                    </a:cubicBezTo>
                    <a:cubicBezTo>
                      <a:pt x="0" y="4"/>
                      <a:pt x="0" y="4"/>
                      <a:pt x="0" y="4"/>
                    </a:cubicBezTo>
                    <a:cubicBezTo>
                      <a:pt x="0" y="2"/>
                      <a:pt x="2" y="0"/>
                      <a:pt x="4" y="0"/>
                    </a:cubicBezTo>
                    <a:cubicBezTo>
                      <a:pt x="63" y="0"/>
                      <a:pt x="63" y="0"/>
                      <a:pt x="63" y="0"/>
                    </a:cubicBezTo>
                    <a:cubicBezTo>
                      <a:pt x="65" y="0"/>
                      <a:pt x="67" y="2"/>
                      <a:pt x="67" y="4"/>
                    </a:cubicBezTo>
                    <a:cubicBezTo>
                      <a:pt x="67" y="62"/>
                      <a:pt x="67" y="62"/>
                      <a:pt x="67" y="62"/>
                    </a:cubicBezTo>
                    <a:cubicBezTo>
                      <a:pt x="67" y="65"/>
                      <a:pt x="65" y="66"/>
                      <a:pt x="6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0" name="Freeform 126">
                <a:extLst>
                  <a:ext uri="{FF2B5EF4-FFF2-40B4-BE49-F238E27FC236}">
                    <a16:creationId xmlns:a16="http://schemas.microsoft.com/office/drawing/2014/main" id="{88F8A47A-D958-4117-A339-312CD4D8F095}"/>
                  </a:ext>
                </a:extLst>
              </p:cNvPr>
              <p:cNvSpPr>
                <a:spLocks/>
              </p:cNvSpPr>
              <p:nvPr/>
            </p:nvSpPr>
            <p:spPr bwMode="auto">
              <a:xfrm>
                <a:off x="4289426" y="3995738"/>
                <a:ext cx="123825" cy="125413"/>
              </a:xfrm>
              <a:custGeom>
                <a:avLst/>
                <a:gdLst>
                  <a:gd name="T0" fmla="*/ 52 w 55"/>
                  <a:gd name="T1" fmla="*/ 56 h 56"/>
                  <a:gd name="T2" fmla="*/ 3 w 55"/>
                  <a:gd name="T3" fmla="*/ 56 h 56"/>
                  <a:gd name="T4" fmla="*/ 0 w 55"/>
                  <a:gd name="T5" fmla="*/ 52 h 56"/>
                  <a:gd name="T6" fmla="*/ 0 w 55"/>
                  <a:gd name="T7" fmla="*/ 4 h 56"/>
                  <a:gd name="T8" fmla="*/ 3 w 55"/>
                  <a:gd name="T9" fmla="*/ 0 h 56"/>
                  <a:gd name="T10" fmla="*/ 52 w 55"/>
                  <a:gd name="T11" fmla="*/ 0 h 56"/>
                  <a:gd name="T12" fmla="*/ 55 w 55"/>
                  <a:gd name="T13" fmla="*/ 4 h 56"/>
                  <a:gd name="T14" fmla="*/ 55 w 55"/>
                  <a:gd name="T15" fmla="*/ 52 h 56"/>
                  <a:gd name="T16" fmla="*/ 52 w 55"/>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6">
                    <a:moveTo>
                      <a:pt x="52" y="56"/>
                    </a:moveTo>
                    <a:cubicBezTo>
                      <a:pt x="3" y="56"/>
                      <a:pt x="3" y="56"/>
                      <a:pt x="3" y="56"/>
                    </a:cubicBezTo>
                    <a:cubicBezTo>
                      <a:pt x="2" y="56"/>
                      <a:pt x="0" y="54"/>
                      <a:pt x="0" y="52"/>
                    </a:cubicBezTo>
                    <a:cubicBezTo>
                      <a:pt x="0" y="4"/>
                      <a:pt x="0" y="4"/>
                      <a:pt x="0" y="4"/>
                    </a:cubicBezTo>
                    <a:cubicBezTo>
                      <a:pt x="0" y="2"/>
                      <a:pt x="2" y="0"/>
                      <a:pt x="3" y="0"/>
                    </a:cubicBezTo>
                    <a:cubicBezTo>
                      <a:pt x="52" y="0"/>
                      <a:pt x="52" y="0"/>
                      <a:pt x="52" y="0"/>
                    </a:cubicBezTo>
                    <a:cubicBezTo>
                      <a:pt x="54" y="0"/>
                      <a:pt x="55" y="2"/>
                      <a:pt x="55" y="4"/>
                    </a:cubicBezTo>
                    <a:cubicBezTo>
                      <a:pt x="55" y="52"/>
                      <a:pt x="55" y="52"/>
                      <a:pt x="55" y="52"/>
                    </a:cubicBezTo>
                    <a:cubicBezTo>
                      <a:pt x="55" y="54"/>
                      <a:pt x="54" y="56"/>
                      <a:pt x="5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1" name="Freeform 127">
                <a:extLst>
                  <a:ext uri="{FF2B5EF4-FFF2-40B4-BE49-F238E27FC236}">
                    <a16:creationId xmlns:a16="http://schemas.microsoft.com/office/drawing/2014/main" id="{D3366DE8-DC9A-4BA2-AB95-034B2A276C7A}"/>
                  </a:ext>
                </a:extLst>
              </p:cNvPr>
              <p:cNvSpPr>
                <a:spLocks/>
              </p:cNvSpPr>
              <p:nvPr/>
            </p:nvSpPr>
            <p:spPr bwMode="auto">
              <a:xfrm>
                <a:off x="4048126" y="4184650"/>
                <a:ext cx="149225" cy="149225"/>
              </a:xfrm>
              <a:custGeom>
                <a:avLst/>
                <a:gdLst>
                  <a:gd name="T0" fmla="*/ 63 w 67"/>
                  <a:gd name="T1" fmla="*/ 67 h 67"/>
                  <a:gd name="T2" fmla="*/ 4 w 67"/>
                  <a:gd name="T3" fmla="*/ 67 h 67"/>
                  <a:gd name="T4" fmla="*/ 0 w 67"/>
                  <a:gd name="T5" fmla="*/ 63 h 67"/>
                  <a:gd name="T6" fmla="*/ 0 w 67"/>
                  <a:gd name="T7" fmla="*/ 4 h 67"/>
                  <a:gd name="T8" fmla="*/ 4 w 67"/>
                  <a:gd name="T9" fmla="*/ 0 h 67"/>
                  <a:gd name="T10" fmla="*/ 63 w 67"/>
                  <a:gd name="T11" fmla="*/ 0 h 67"/>
                  <a:gd name="T12" fmla="*/ 67 w 67"/>
                  <a:gd name="T13" fmla="*/ 4 h 67"/>
                  <a:gd name="T14" fmla="*/ 67 w 67"/>
                  <a:gd name="T15" fmla="*/ 63 h 67"/>
                  <a:gd name="T16" fmla="*/ 63 w 67"/>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7">
                    <a:moveTo>
                      <a:pt x="63" y="67"/>
                    </a:moveTo>
                    <a:cubicBezTo>
                      <a:pt x="4" y="67"/>
                      <a:pt x="4" y="67"/>
                      <a:pt x="4" y="67"/>
                    </a:cubicBezTo>
                    <a:cubicBezTo>
                      <a:pt x="2" y="67"/>
                      <a:pt x="0" y="65"/>
                      <a:pt x="0" y="63"/>
                    </a:cubicBezTo>
                    <a:cubicBezTo>
                      <a:pt x="0" y="4"/>
                      <a:pt x="0" y="4"/>
                      <a:pt x="0" y="4"/>
                    </a:cubicBezTo>
                    <a:cubicBezTo>
                      <a:pt x="0" y="2"/>
                      <a:pt x="2" y="0"/>
                      <a:pt x="4" y="0"/>
                    </a:cubicBezTo>
                    <a:cubicBezTo>
                      <a:pt x="63" y="0"/>
                      <a:pt x="63" y="0"/>
                      <a:pt x="63" y="0"/>
                    </a:cubicBezTo>
                    <a:cubicBezTo>
                      <a:pt x="65" y="0"/>
                      <a:pt x="67" y="2"/>
                      <a:pt x="67" y="4"/>
                    </a:cubicBezTo>
                    <a:cubicBezTo>
                      <a:pt x="67" y="63"/>
                      <a:pt x="67" y="63"/>
                      <a:pt x="67" y="63"/>
                    </a:cubicBezTo>
                    <a:cubicBezTo>
                      <a:pt x="67" y="65"/>
                      <a:pt x="65" y="67"/>
                      <a:pt x="6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2" name="Freeform 128">
                <a:extLst>
                  <a:ext uri="{FF2B5EF4-FFF2-40B4-BE49-F238E27FC236}">
                    <a16:creationId xmlns:a16="http://schemas.microsoft.com/office/drawing/2014/main" id="{31D2D9FB-A099-44FD-863F-87DFB7A838BC}"/>
                  </a:ext>
                </a:extLst>
              </p:cNvPr>
              <p:cNvSpPr>
                <a:spLocks/>
              </p:cNvSpPr>
              <p:nvPr/>
            </p:nvSpPr>
            <p:spPr bwMode="auto">
              <a:xfrm>
                <a:off x="4252913" y="4178300"/>
                <a:ext cx="138113" cy="136525"/>
              </a:xfrm>
              <a:custGeom>
                <a:avLst/>
                <a:gdLst>
                  <a:gd name="T0" fmla="*/ 58 w 61"/>
                  <a:gd name="T1" fmla="*/ 61 h 61"/>
                  <a:gd name="T2" fmla="*/ 4 w 61"/>
                  <a:gd name="T3" fmla="*/ 61 h 61"/>
                  <a:gd name="T4" fmla="*/ 0 w 61"/>
                  <a:gd name="T5" fmla="*/ 57 h 61"/>
                  <a:gd name="T6" fmla="*/ 0 w 61"/>
                  <a:gd name="T7" fmla="*/ 4 h 61"/>
                  <a:gd name="T8" fmla="*/ 4 w 61"/>
                  <a:gd name="T9" fmla="*/ 0 h 61"/>
                  <a:gd name="T10" fmla="*/ 58 w 61"/>
                  <a:gd name="T11" fmla="*/ 0 h 61"/>
                  <a:gd name="T12" fmla="*/ 61 w 61"/>
                  <a:gd name="T13" fmla="*/ 4 h 61"/>
                  <a:gd name="T14" fmla="*/ 61 w 61"/>
                  <a:gd name="T15" fmla="*/ 57 h 61"/>
                  <a:gd name="T16" fmla="*/ 58 w 61"/>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1">
                    <a:moveTo>
                      <a:pt x="58" y="61"/>
                    </a:moveTo>
                    <a:cubicBezTo>
                      <a:pt x="4" y="61"/>
                      <a:pt x="4" y="61"/>
                      <a:pt x="4" y="61"/>
                    </a:cubicBezTo>
                    <a:cubicBezTo>
                      <a:pt x="2" y="61"/>
                      <a:pt x="0" y="59"/>
                      <a:pt x="0" y="57"/>
                    </a:cubicBezTo>
                    <a:cubicBezTo>
                      <a:pt x="0" y="4"/>
                      <a:pt x="0" y="4"/>
                      <a:pt x="0" y="4"/>
                    </a:cubicBezTo>
                    <a:cubicBezTo>
                      <a:pt x="0" y="2"/>
                      <a:pt x="2" y="0"/>
                      <a:pt x="4" y="0"/>
                    </a:cubicBezTo>
                    <a:cubicBezTo>
                      <a:pt x="58" y="0"/>
                      <a:pt x="58" y="0"/>
                      <a:pt x="58" y="0"/>
                    </a:cubicBezTo>
                    <a:cubicBezTo>
                      <a:pt x="60" y="0"/>
                      <a:pt x="61" y="2"/>
                      <a:pt x="61" y="4"/>
                    </a:cubicBezTo>
                    <a:cubicBezTo>
                      <a:pt x="61" y="57"/>
                      <a:pt x="61" y="57"/>
                      <a:pt x="61" y="57"/>
                    </a:cubicBezTo>
                    <a:cubicBezTo>
                      <a:pt x="61" y="59"/>
                      <a:pt x="60" y="61"/>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3" name="Freeform 129">
                <a:extLst>
                  <a:ext uri="{FF2B5EF4-FFF2-40B4-BE49-F238E27FC236}">
                    <a16:creationId xmlns:a16="http://schemas.microsoft.com/office/drawing/2014/main" id="{F24E6CC4-3A5C-4151-8205-3A64AAFA86DA}"/>
                  </a:ext>
                </a:extLst>
              </p:cNvPr>
              <p:cNvSpPr>
                <a:spLocks/>
              </p:cNvSpPr>
              <p:nvPr/>
            </p:nvSpPr>
            <p:spPr bwMode="auto">
              <a:xfrm>
                <a:off x="4048126" y="4356100"/>
                <a:ext cx="149225" cy="149225"/>
              </a:xfrm>
              <a:custGeom>
                <a:avLst/>
                <a:gdLst>
                  <a:gd name="T0" fmla="*/ 63 w 67"/>
                  <a:gd name="T1" fmla="*/ 66 h 66"/>
                  <a:gd name="T2" fmla="*/ 4 w 67"/>
                  <a:gd name="T3" fmla="*/ 66 h 66"/>
                  <a:gd name="T4" fmla="*/ 0 w 67"/>
                  <a:gd name="T5" fmla="*/ 62 h 66"/>
                  <a:gd name="T6" fmla="*/ 0 w 67"/>
                  <a:gd name="T7" fmla="*/ 4 h 66"/>
                  <a:gd name="T8" fmla="*/ 4 w 67"/>
                  <a:gd name="T9" fmla="*/ 0 h 66"/>
                  <a:gd name="T10" fmla="*/ 63 w 67"/>
                  <a:gd name="T11" fmla="*/ 0 h 66"/>
                  <a:gd name="T12" fmla="*/ 67 w 67"/>
                  <a:gd name="T13" fmla="*/ 4 h 66"/>
                  <a:gd name="T14" fmla="*/ 67 w 67"/>
                  <a:gd name="T15" fmla="*/ 62 h 66"/>
                  <a:gd name="T16" fmla="*/ 63 w 6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6">
                    <a:moveTo>
                      <a:pt x="63" y="66"/>
                    </a:moveTo>
                    <a:cubicBezTo>
                      <a:pt x="4" y="66"/>
                      <a:pt x="4" y="66"/>
                      <a:pt x="4" y="66"/>
                    </a:cubicBezTo>
                    <a:cubicBezTo>
                      <a:pt x="2" y="66"/>
                      <a:pt x="0" y="64"/>
                      <a:pt x="0" y="62"/>
                    </a:cubicBezTo>
                    <a:cubicBezTo>
                      <a:pt x="0" y="4"/>
                      <a:pt x="0" y="4"/>
                      <a:pt x="0" y="4"/>
                    </a:cubicBezTo>
                    <a:cubicBezTo>
                      <a:pt x="0" y="1"/>
                      <a:pt x="2" y="0"/>
                      <a:pt x="4" y="0"/>
                    </a:cubicBezTo>
                    <a:cubicBezTo>
                      <a:pt x="63" y="0"/>
                      <a:pt x="63" y="0"/>
                      <a:pt x="63" y="0"/>
                    </a:cubicBezTo>
                    <a:cubicBezTo>
                      <a:pt x="65" y="0"/>
                      <a:pt x="67" y="1"/>
                      <a:pt x="67" y="4"/>
                    </a:cubicBezTo>
                    <a:cubicBezTo>
                      <a:pt x="67" y="62"/>
                      <a:pt x="67" y="62"/>
                      <a:pt x="67" y="62"/>
                    </a:cubicBezTo>
                    <a:cubicBezTo>
                      <a:pt x="67" y="64"/>
                      <a:pt x="65" y="66"/>
                      <a:pt x="63"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4" name="Freeform 130">
                <a:extLst>
                  <a:ext uri="{FF2B5EF4-FFF2-40B4-BE49-F238E27FC236}">
                    <a16:creationId xmlns:a16="http://schemas.microsoft.com/office/drawing/2014/main" id="{C0A1B654-C2A1-401A-B2E4-DDF2C5219BDE}"/>
                  </a:ext>
                </a:extLst>
              </p:cNvPr>
              <p:cNvSpPr>
                <a:spLocks/>
              </p:cNvSpPr>
              <p:nvPr/>
            </p:nvSpPr>
            <p:spPr bwMode="auto">
              <a:xfrm>
                <a:off x="4229101" y="4356100"/>
                <a:ext cx="147638" cy="149225"/>
              </a:xfrm>
              <a:custGeom>
                <a:avLst/>
                <a:gdLst>
                  <a:gd name="T0" fmla="*/ 62 w 66"/>
                  <a:gd name="T1" fmla="*/ 66 h 66"/>
                  <a:gd name="T2" fmla="*/ 4 w 66"/>
                  <a:gd name="T3" fmla="*/ 66 h 66"/>
                  <a:gd name="T4" fmla="*/ 0 w 66"/>
                  <a:gd name="T5" fmla="*/ 62 h 66"/>
                  <a:gd name="T6" fmla="*/ 0 w 66"/>
                  <a:gd name="T7" fmla="*/ 4 h 66"/>
                  <a:gd name="T8" fmla="*/ 4 w 66"/>
                  <a:gd name="T9" fmla="*/ 0 h 66"/>
                  <a:gd name="T10" fmla="*/ 62 w 66"/>
                  <a:gd name="T11" fmla="*/ 0 h 66"/>
                  <a:gd name="T12" fmla="*/ 66 w 66"/>
                  <a:gd name="T13" fmla="*/ 4 h 66"/>
                  <a:gd name="T14" fmla="*/ 66 w 66"/>
                  <a:gd name="T15" fmla="*/ 62 h 66"/>
                  <a:gd name="T16" fmla="*/ 62 w 66"/>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6">
                    <a:moveTo>
                      <a:pt x="62" y="66"/>
                    </a:moveTo>
                    <a:cubicBezTo>
                      <a:pt x="4" y="66"/>
                      <a:pt x="4" y="66"/>
                      <a:pt x="4" y="66"/>
                    </a:cubicBezTo>
                    <a:cubicBezTo>
                      <a:pt x="1" y="66"/>
                      <a:pt x="0" y="64"/>
                      <a:pt x="0" y="62"/>
                    </a:cubicBezTo>
                    <a:cubicBezTo>
                      <a:pt x="0" y="4"/>
                      <a:pt x="0" y="4"/>
                      <a:pt x="0" y="4"/>
                    </a:cubicBezTo>
                    <a:cubicBezTo>
                      <a:pt x="0" y="1"/>
                      <a:pt x="1" y="0"/>
                      <a:pt x="4" y="0"/>
                    </a:cubicBezTo>
                    <a:cubicBezTo>
                      <a:pt x="62" y="0"/>
                      <a:pt x="62" y="0"/>
                      <a:pt x="62" y="0"/>
                    </a:cubicBezTo>
                    <a:cubicBezTo>
                      <a:pt x="64" y="0"/>
                      <a:pt x="66" y="1"/>
                      <a:pt x="66" y="4"/>
                    </a:cubicBezTo>
                    <a:cubicBezTo>
                      <a:pt x="66" y="62"/>
                      <a:pt x="66" y="62"/>
                      <a:pt x="66" y="62"/>
                    </a:cubicBezTo>
                    <a:cubicBezTo>
                      <a:pt x="66" y="64"/>
                      <a:pt x="64" y="66"/>
                      <a:pt x="6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5" name="Freeform 131">
                <a:extLst>
                  <a:ext uri="{FF2B5EF4-FFF2-40B4-BE49-F238E27FC236}">
                    <a16:creationId xmlns:a16="http://schemas.microsoft.com/office/drawing/2014/main" id="{A1B358D1-643B-42FA-A7C9-19D3332DAAC1}"/>
                  </a:ext>
                </a:extLst>
              </p:cNvPr>
              <p:cNvSpPr>
                <a:spLocks/>
              </p:cNvSpPr>
              <p:nvPr/>
            </p:nvSpPr>
            <p:spPr bwMode="auto">
              <a:xfrm>
                <a:off x="4462463" y="3927475"/>
                <a:ext cx="95250" cy="98425"/>
              </a:xfrm>
              <a:custGeom>
                <a:avLst/>
                <a:gdLst>
                  <a:gd name="T0" fmla="*/ 40 w 43"/>
                  <a:gd name="T1" fmla="*/ 44 h 44"/>
                  <a:gd name="T2" fmla="*/ 21 w 43"/>
                  <a:gd name="T3" fmla="*/ 44 h 44"/>
                  <a:gd name="T4" fmla="*/ 2 w 43"/>
                  <a:gd name="T5" fmla="*/ 44 h 44"/>
                  <a:gd name="T6" fmla="*/ 0 w 43"/>
                  <a:gd name="T7" fmla="*/ 41 h 44"/>
                  <a:gd name="T8" fmla="*/ 0 w 43"/>
                  <a:gd name="T9" fmla="*/ 22 h 44"/>
                  <a:gd name="T10" fmla="*/ 0 w 43"/>
                  <a:gd name="T11" fmla="*/ 3 h 44"/>
                  <a:gd name="T12" fmla="*/ 2 w 43"/>
                  <a:gd name="T13" fmla="*/ 0 h 44"/>
                  <a:gd name="T14" fmla="*/ 21 w 43"/>
                  <a:gd name="T15" fmla="*/ 0 h 44"/>
                  <a:gd name="T16" fmla="*/ 40 w 43"/>
                  <a:gd name="T17" fmla="*/ 0 h 44"/>
                  <a:gd name="T18" fmla="*/ 43 w 43"/>
                  <a:gd name="T19" fmla="*/ 3 h 44"/>
                  <a:gd name="T20" fmla="*/ 43 w 43"/>
                  <a:gd name="T21" fmla="*/ 22 h 44"/>
                  <a:gd name="T22" fmla="*/ 43 w 43"/>
                  <a:gd name="T23" fmla="*/ 41 h 44"/>
                  <a:gd name="T24" fmla="*/ 40 w 43"/>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4">
                    <a:moveTo>
                      <a:pt x="40" y="44"/>
                    </a:moveTo>
                    <a:cubicBezTo>
                      <a:pt x="21" y="44"/>
                      <a:pt x="21" y="44"/>
                      <a:pt x="21" y="44"/>
                    </a:cubicBezTo>
                    <a:cubicBezTo>
                      <a:pt x="2" y="44"/>
                      <a:pt x="2" y="44"/>
                      <a:pt x="2" y="44"/>
                    </a:cubicBezTo>
                    <a:cubicBezTo>
                      <a:pt x="1" y="44"/>
                      <a:pt x="0" y="42"/>
                      <a:pt x="0" y="41"/>
                    </a:cubicBezTo>
                    <a:cubicBezTo>
                      <a:pt x="0" y="22"/>
                      <a:pt x="0" y="22"/>
                      <a:pt x="0" y="22"/>
                    </a:cubicBezTo>
                    <a:cubicBezTo>
                      <a:pt x="0" y="3"/>
                      <a:pt x="0" y="3"/>
                      <a:pt x="0" y="3"/>
                    </a:cubicBezTo>
                    <a:cubicBezTo>
                      <a:pt x="0" y="2"/>
                      <a:pt x="1" y="0"/>
                      <a:pt x="2" y="0"/>
                    </a:cubicBezTo>
                    <a:cubicBezTo>
                      <a:pt x="21" y="0"/>
                      <a:pt x="21" y="0"/>
                      <a:pt x="21" y="0"/>
                    </a:cubicBezTo>
                    <a:cubicBezTo>
                      <a:pt x="40" y="0"/>
                      <a:pt x="40" y="0"/>
                      <a:pt x="40" y="0"/>
                    </a:cubicBezTo>
                    <a:cubicBezTo>
                      <a:pt x="42" y="0"/>
                      <a:pt x="43" y="2"/>
                      <a:pt x="43" y="3"/>
                    </a:cubicBezTo>
                    <a:cubicBezTo>
                      <a:pt x="43" y="22"/>
                      <a:pt x="43" y="22"/>
                      <a:pt x="43" y="22"/>
                    </a:cubicBezTo>
                    <a:cubicBezTo>
                      <a:pt x="43" y="41"/>
                      <a:pt x="43" y="41"/>
                      <a:pt x="43" y="41"/>
                    </a:cubicBezTo>
                    <a:cubicBezTo>
                      <a:pt x="43" y="42"/>
                      <a:pt x="42" y="44"/>
                      <a:pt x="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6" name="Freeform 132">
                <a:extLst>
                  <a:ext uri="{FF2B5EF4-FFF2-40B4-BE49-F238E27FC236}">
                    <a16:creationId xmlns:a16="http://schemas.microsoft.com/office/drawing/2014/main" id="{F41C9B5C-8DDF-43EA-947F-DD7083C6B985}"/>
                  </a:ext>
                </a:extLst>
              </p:cNvPr>
              <p:cNvSpPr>
                <a:spLocks/>
              </p:cNvSpPr>
              <p:nvPr/>
            </p:nvSpPr>
            <p:spPr bwMode="auto">
              <a:xfrm>
                <a:off x="4579938" y="3810000"/>
                <a:ext cx="80963" cy="82550"/>
              </a:xfrm>
              <a:custGeom>
                <a:avLst/>
                <a:gdLst>
                  <a:gd name="T0" fmla="*/ 18 w 36"/>
                  <a:gd name="T1" fmla="*/ 0 h 37"/>
                  <a:gd name="T2" fmla="*/ 33 w 36"/>
                  <a:gd name="T3" fmla="*/ 1 h 37"/>
                  <a:gd name="T4" fmla="*/ 35 w 36"/>
                  <a:gd name="T5" fmla="*/ 3 h 37"/>
                  <a:gd name="T6" fmla="*/ 36 w 36"/>
                  <a:gd name="T7" fmla="*/ 19 h 37"/>
                  <a:gd name="T8" fmla="*/ 36 w 36"/>
                  <a:gd name="T9" fmla="*/ 34 h 37"/>
                  <a:gd name="T10" fmla="*/ 33 w 36"/>
                  <a:gd name="T11" fmla="*/ 36 h 37"/>
                  <a:gd name="T12" fmla="*/ 18 w 36"/>
                  <a:gd name="T13" fmla="*/ 37 h 37"/>
                  <a:gd name="T14" fmla="*/ 3 w 36"/>
                  <a:gd name="T15" fmla="*/ 36 h 37"/>
                  <a:gd name="T16" fmla="*/ 1 w 36"/>
                  <a:gd name="T17" fmla="*/ 34 h 37"/>
                  <a:gd name="T18" fmla="*/ 0 w 36"/>
                  <a:gd name="T19" fmla="*/ 19 h 37"/>
                  <a:gd name="T20" fmla="*/ 1 w 36"/>
                  <a:gd name="T21" fmla="*/ 3 h 37"/>
                  <a:gd name="T22" fmla="*/ 3 w 36"/>
                  <a:gd name="T23" fmla="*/ 1 h 37"/>
                  <a:gd name="T24" fmla="*/ 18 w 36"/>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7">
                    <a:moveTo>
                      <a:pt x="18" y="0"/>
                    </a:moveTo>
                    <a:cubicBezTo>
                      <a:pt x="19" y="0"/>
                      <a:pt x="32" y="1"/>
                      <a:pt x="33" y="1"/>
                    </a:cubicBezTo>
                    <a:cubicBezTo>
                      <a:pt x="34" y="1"/>
                      <a:pt x="35" y="2"/>
                      <a:pt x="35" y="3"/>
                    </a:cubicBezTo>
                    <a:cubicBezTo>
                      <a:pt x="36" y="4"/>
                      <a:pt x="36" y="18"/>
                      <a:pt x="36" y="19"/>
                    </a:cubicBezTo>
                    <a:cubicBezTo>
                      <a:pt x="36" y="19"/>
                      <a:pt x="36" y="33"/>
                      <a:pt x="36" y="34"/>
                    </a:cubicBezTo>
                    <a:cubicBezTo>
                      <a:pt x="35" y="35"/>
                      <a:pt x="34" y="36"/>
                      <a:pt x="33" y="36"/>
                    </a:cubicBezTo>
                    <a:cubicBezTo>
                      <a:pt x="33" y="36"/>
                      <a:pt x="19" y="37"/>
                      <a:pt x="18" y="37"/>
                    </a:cubicBezTo>
                    <a:cubicBezTo>
                      <a:pt x="17" y="37"/>
                      <a:pt x="4" y="37"/>
                      <a:pt x="3" y="36"/>
                    </a:cubicBezTo>
                    <a:cubicBezTo>
                      <a:pt x="2" y="36"/>
                      <a:pt x="1" y="35"/>
                      <a:pt x="1" y="34"/>
                    </a:cubicBezTo>
                    <a:cubicBezTo>
                      <a:pt x="0" y="33"/>
                      <a:pt x="0" y="20"/>
                      <a:pt x="0" y="19"/>
                    </a:cubicBezTo>
                    <a:cubicBezTo>
                      <a:pt x="0" y="18"/>
                      <a:pt x="0" y="4"/>
                      <a:pt x="1" y="3"/>
                    </a:cubicBezTo>
                    <a:cubicBezTo>
                      <a:pt x="1" y="2"/>
                      <a:pt x="2" y="1"/>
                      <a:pt x="3" y="1"/>
                    </a:cubicBezTo>
                    <a:cubicBezTo>
                      <a:pt x="3" y="1"/>
                      <a:pt x="17"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7" name="Freeform 133">
                <a:extLst>
                  <a:ext uri="{FF2B5EF4-FFF2-40B4-BE49-F238E27FC236}">
                    <a16:creationId xmlns:a16="http://schemas.microsoft.com/office/drawing/2014/main" id="{1B332EC6-840E-4393-9165-4B763D62847A}"/>
                  </a:ext>
                </a:extLst>
              </p:cNvPr>
              <p:cNvSpPr>
                <a:spLocks/>
              </p:cNvSpPr>
              <p:nvPr/>
            </p:nvSpPr>
            <p:spPr bwMode="auto">
              <a:xfrm>
                <a:off x="4719638" y="3744913"/>
                <a:ext cx="66675" cy="68263"/>
              </a:xfrm>
              <a:custGeom>
                <a:avLst/>
                <a:gdLst>
                  <a:gd name="T0" fmla="*/ 15 w 30"/>
                  <a:gd name="T1" fmla="*/ 0 h 30"/>
                  <a:gd name="T2" fmla="*/ 27 w 30"/>
                  <a:gd name="T3" fmla="*/ 2 h 30"/>
                  <a:gd name="T4" fmla="*/ 28 w 30"/>
                  <a:gd name="T5" fmla="*/ 4 h 30"/>
                  <a:gd name="T6" fmla="*/ 30 w 30"/>
                  <a:gd name="T7" fmla="*/ 15 h 30"/>
                  <a:gd name="T8" fmla="*/ 29 w 30"/>
                  <a:gd name="T9" fmla="*/ 26 h 30"/>
                  <a:gd name="T10" fmla="*/ 27 w 30"/>
                  <a:gd name="T11" fmla="*/ 28 h 30"/>
                  <a:gd name="T12" fmla="*/ 15 w 30"/>
                  <a:gd name="T13" fmla="*/ 30 h 30"/>
                  <a:gd name="T14" fmla="*/ 4 w 30"/>
                  <a:gd name="T15" fmla="*/ 29 h 30"/>
                  <a:gd name="T16" fmla="*/ 2 w 30"/>
                  <a:gd name="T17" fmla="*/ 27 h 30"/>
                  <a:gd name="T18" fmla="*/ 0 w 30"/>
                  <a:gd name="T19" fmla="*/ 15 h 30"/>
                  <a:gd name="T20" fmla="*/ 2 w 30"/>
                  <a:gd name="T21" fmla="*/ 4 h 30"/>
                  <a:gd name="T22" fmla="*/ 4 w 30"/>
                  <a:gd name="T23" fmla="*/ 2 h 30"/>
                  <a:gd name="T24" fmla="*/ 15 w 30"/>
                  <a:gd name="T2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15" y="0"/>
                    </a:moveTo>
                    <a:cubicBezTo>
                      <a:pt x="17" y="0"/>
                      <a:pt x="25" y="1"/>
                      <a:pt x="27" y="2"/>
                    </a:cubicBezTo>
                    <a:cubicBezTo>
                      <a:pt x="27" y="2"/>
                      <a:pt x="28" y="3"/>
                      <a:pt x="28" y="4"/>
                    </a:cubicBezTo>
                    <a:cubicBezTo>
                      <a:pt x="29" y="5"/>
                      <a:pt x="30" y="13"/>
                      <a:pt x="30" y="15"/>
                    </a:cubicBezTo>
                    <a:cubicBezTo>
                      <a:pt x="30" y="17"/>
                      <a:pt x="30" y="25"/>
                      <a:pt x="29" y="26"/>
                    </a:cubicBezTo>
                    <a:cubicBezTo>
                      <a:pt x="28" y="27"/>
                      <a:pt x="28" y="28"/>
                      <a:pt x="27" y="28"/>
                    </a:cubicBezTo>
                    <a:cubicBezTo>
                      <a:pt x="26" y="29"/>
                      <a:pt x="17" y="30"/>
                      <a:pt x="15" y="30"/>
                    </a:cubicBezTo>
                    <a:cubicBezTo>
                      <a:pt x="13" y="30"/>
                      <a:pt x="5" y="30"/>
                      <a:pt x="4" y="29"/>
                    </a:cubicBezTo>
                    <a:cubicBezTo>
                      <a:pt x="3" y="29"/>
                      <a:pt x="3" y="28"/>
                      <a:pt x="2" y="27"/>
                    </a:cubicBezTo>
                    <a:cubicBezTo>
                      <a:pt x="1" y="26"/>
                      <a:pt x="0" y="17"/>
                      <a:pt x="0" y="15"/>
                    </a:cubicBezTo>
                    <a:cubicBezTo>
                      <a:pt x="0" y="13"/>
                      <a:pt x="1" y="5"/>
                      <a:pt x="2" y="4"/>
                    </a:cubicBezTo>
                    <a:cubicBezTo>
                      <a:pt x="2" y="3"/>
                      <a:pt x="3" y="2"/>
                      <a:pt x="4" y="2"/>
                    </a:cubicBezTo>
                    <a:cubicBezTo>
                      <a:pt x="5" y="1"/>
                      <a:pt x="13"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8" name="Freeform 134">
                <a:extLst>
                  <a:ext uri="{FF2B5EF4-FFF2-40B4-BE49-F238E27FC236}">
                    <a16:creationId xmlns:a16="http://schemas.microsoft.com/office/drawing/2014/main" id="{1FBFA6BA-69E9-4CCA-9A98-706E4199742D}"/>
                  </a:ext>
                </a:extLst>
              </p:cNvPr>
              <p:cNvSpPr>
                <a:spLocks/>
              </p:cNvSpPr>
              <p:nvPr/>
            </p:nvSpPr>
            <p:spPr bwMode="auto">
              <a:xfrm>
                <a:off x="4846638" y="3729038"/>
                <a:ext cx="53975" cy="53975"/>
              </a:xfrm>
              <a:custGeom>
                <a:avLst/>
                <a:gdLst>
                  <a:gd name="T0" fmla="*/ 24 w 24"/>
                  <a:gd name="T1" fmla="*/ 12 h 24"/>
                  <a:gd name="T2" fmla="*/ 21 w 24"/>
                  <a:gd name="T3" fmla="*/ 20 h 24"/>
                  <a:gd name="T4" fmla="*/ 12 w 24"/>
                  <a:gd name="T5" fmla="*/ 24 h 24"/>
                  <a:gd name="T6" fmla="*/ 4 w 24"/>
                  <a:gd name="T7" fmla="*/ 20 h 24"/>
                  <a:gd name="T8" fmla="*/ 0 w 24"/>
                  <a:gd name="T9" fmla="*/ 12 h 24"/>
                  <a:gd name="T10" fmla="*/ 12 w 24"/>
                  <a:gd name="T11" fmla="*/ 0 h 24"/>
                  <a:gd name="T12" fmla="*/ 24 w 24"/>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4" h="24">
                    <a:moveTo>
                      <a:pt x="24" y="12"/>
                    </a:moveTo>
                    <a:cubicBezTo>
                      <a:pt x="24" y="15"/>
                      <a:pt x="23" y="18"/>
                      <a:pt x="21" y="20"/>
                    </a:cubicBezTo>
                    <a:cubicBezTo>
                      <a:pt x="19" y="22"/>
                      <a:pt x="16" y="24"/>
                      <a:pt x="12" y="24"/>
                    </a:cubicBezTo>
                    <a:cubicBezTo>
                      <a:pt x="9" y="24"/>
                      <a:pt x="6" y="22"/>
                      <a:pt x="4" y="20"/>
                    </a:cubicBezTo>
                    <a:cubicBezTo>
                      <a:pt x="2" y="18"/>
                      <a:pt x="0" y="15"/>
                      <a:pt x="0" y="12"/>
                    </a:cubicBezTo>
                    <a:cubicBezTo>
                      <a:pt x="0" y="5"/>
                      <a:pt x="6" y="0"/>
                      <a:pt x="12" y="0"/>
                    </a:cubicBezTo>
                    <a:cubicBezTo>
                      <a:pt x="19" y="0"/>
                      <a:pt x="24" y="5"/>
                      <a:pt x="2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69" name="Freeform 135">
                <a:extLst>
                  <a:ext uri="{FF2B5EF4-FFF2-40B4-BE49-F238E27FC236}">
                    <a16:creationId xmlns:a16="http://schemas.microsoft.com/office/drawing/2014/main" id="{46EC598E-0A0A-47CE-83F2-28E3969EA8AA}"/>
                  </a:ext>
                </a:extLst>
              </p:cNvPr>
              <p:cNvSpPr>
                <a:spLocks/>
              </p:cNvSpPr>
              <p:nvPr/>
            </p:nvSpPr>
            <p:spPr bwMode="auto">
              <a:xfrm>
                <a:off x="4416426" y="4137025"/>
                <a:ext cx="111125" cy="107950"/>
              </a:xfrm>
              <a:custGeom>
                <a:avLst/>
                <a:gdLst>
                  <a:gd name="T0" fmla="*/ 46 w 49"/>
                  <a:gd name="T1" fmla="*/ 48 h 48"/>
                  <a:gd name="T2" fmla="*/ 25 w 49"/>
                  <a:gd name="T3" fmla="*/ 48 h 48"/>
                  <a:gd name="T4" fmla="*/ 3 w 49"/>
                  <a:gd name="T5" fmla="*/ 48 h 48"/>
                  <a:gd name="T6" fmla="*/ 0 w 49"/>
                  <a:gd name="T7" fmla="*/ 45 h 48"/>
                  <a:gd name="T8" fmla="*/ 0 w 49"/>
                  <a:gd name="T9" fmla="*/ 24 h 48"/>
                  <a:gd name="T10" fmla="*/ 0 w 49"/>
                  <a:gd name="T11" fmla="*/ 2 h 48"/>
                  <a:gd name="T12" fmla="*/ 3 w 49"/>
                  <a:gd name="T13" fmla="*/ 0 h 48"/>
                  <a:gd name="T14" fmla="*/ 25 w 49"/>
                  <a:gd name="T15" fmla="*/ 0 h 48"/>
                  <a:gd name="T16" fmla="*/ 46 w 49"/>
                  <a:gd name="T17" fmla="*/ 0 h 48"/>
                  <a:gd name="T18" fmla="*/ 49 w 49"/>
                  <a:gd name="T19" fmla="*/ 2 h 48"/>
                  <a:gd name="T20" fmla="*/ 49 w 49"/>
                  <a:gd name="T21" fmla="*/ 24 h 48"/>
                  <a:gd name="T22" fmla="*/ 49 w 49"/>
                  <a:gd name="T23" fmla="*/ 45 h 48"/>
                  <a:gd name="T24" fmla="*/ 46 w 4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48">
                    <a:moveTo>
                      <a:pt x="46" y="48"/>
                    </a:moveTo>
                    <a:cubicBezTo>
                      <a:pt x="25" y="48"/>
                      <a:pt x="25" y="48"/>
                      <a:pt x="25" y="48"/>
                    </a:cubicBezTo>
                    <a:cubicBezTo>
                      <a:pt x="3" y="48"/>
                      <a:pt x="3" y="48"/>
                      <a:pt x="3" y="48"/>
                    </a:cubicBezTo>
                    <a:cubicBezTo>
                      <a:pt x="2" y="48"/>
                      <a:pt x="0" y="47"/>
                      <a:pt x="0" y="45"/>
                    </a:cubicBezTo>
                    <a:cubicBezTo>
                      <a:pt x="0" y="24"/>
                      <a:pt x="0" y="24"/>
                      <a:pt x="0" y="24"/>
                    </a:cubicBezTo>
                    <a:cubicBezTo>
                      <a:pt x="0" y="2"/>
                      <a:pt x="0" y="2"/>
                      <a:pt x="0" y="2"/>
                    </a:cubicBezTo>
                    <a:cubicBezTo>
                      <a:pt x="0" y="1"/>
                      <a:pt x="2" y="0"/>
                      <a:pt x="3" y="0"/>
                    </a:cubicBezTo>
                    <a:cubicBezTo>
                      <a:pt x="25" y="0"/>
                      <a:pt x="25" y="0"/>
                      <a:pt x="25" y="0"/>
                    </a:cubicBezTo>
                    <a:cubicBezTo>
                      <a:pt x="46" y="0"/>
                      <a:pt x="46" y="0"/>
                      <a:pt x="46" y="0"/>
                    </a:cubicBezTo>
                    <a:cubicBezTo>
                      <a:pt x="48" y="0"/>
                      <a:pt x="49" y="1"/>
                      <a:pt x="49" y="2"/>
                    </a:cubicBezTo>
                    <a:cubicBezTo>
                      <a:pt x="49" y="24"/>
                      <a:pt x="49" y="24"/>
                      <a:pt x="49" y="24"/>
                    </a:cubicBezTo>
                    <a:cubicBezTo>
                      <a:pt x="49" y="45"/>
                      <a:pt x="49" y="45"/>
                      <a:pt x="49" y="45"/>
                    </a:cubicBezTo>
                    <a:cubicBezTo>
                      <a:pt x="49" y="47"/>
                      <a:pt x="48" y="48"/>
                      <a:pt x="4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0" name="Freeform 136">
                <a:extLst>
                  <a:ext uri="{FF2B5EF4-FFF2-40B4-BE49-F238E27FC236}">
                    <a16:creationId xmlns:a16="http://schemas.microsoft.com/office/drawing/2014/main" id="{6B907BC6-A33A-4EC8-A189-6E2B2F0AB176}"/>
                  </a:ext>
                </a:extLst>
              </p:cNvPr>
              <p:cNvSpPr>
                <a:spLocks/>
              </p:cNvSpPr>
              <p:nvPr/>
            </p:nvSpPr>
            <p:spPr bwMode="auto">
              <a:xfrm>
                <a:off x="4567238" y="3987800"/>
                <a:ext cx="93663" cy="93663"/>
              </a:xfrm>
              <a:custGeom>
                <a:avLst/>
                <a:gdLst>
                  <a:gd name="T0" fmla="*/ 1 w 42"/>
                  <a:gd name="T1" fmla="*/ 3 h 42"/>
                  <a:gd name="T2" fmla="*/ 4 w 42"/>
                  <a:gd name="T3" fmla="*/ 1 h 42"/>
                  <a:gd name="T4" fmla="*/ 21 w 42"/>
                  <a:gd name="T5" fmla="*/ 0 h 42"/>
                  <a:gd name="T6" fmla="*/ 38 w 42"/>
                  <a:gd name="T7" fmla="*/ 1 h 42"/>
                  <a:gd name="T8" fmla="*/ 41 w 42"/>
                  <a:gd name="T9" fmla="*/ 3 h 42"/>
                  <a:gd name="T10" fmla="*/ 42 w 42"/>
                  <a:gd name="T11" fmla="*/ 21 h 42"/>
                  <a:gd name="T12" fmla="*/ 41 w 42"/>
                  <a:gd name="T13" fmla="*/ 38 h 42"/>
                  <a:gd name="T14" fmla="*/ 39 w 42"/>
                  <a:gd name="T15" fmla="*/ 41 h 42"/>
                  <a:gd name="T16" fmla="*/ 21 w 42"/>
                  <a:gd name="T17" fmla="*/ 42 h 42"/>
                  <a:gd name="T18" fmla="*/ 3 w 42"/>
                  <a:gd name="T19" fmla="*/ 41 h 42"/>
                  <a:gd name="T20" fmla="*/ 1 w 42"/>
                  <a:gd name="T21" fmla="*/ 38 h 42"/>
                  <a:gd name="T22" fmla="*/ 0 w 42"/>
                  <a:gd name="T23" fmla="*/ 21 h 42"/>
                  <a:gd name="T24" fmla="*/ 1 w 42"/>
                  <a:gd name="T2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1" y="3"/>
                    </a:moveTo>
                    <a:cubicBezTo>
                      <a:pt x="1" y="2"/>
                      <a:pt x="2" y="1"/>
                      <a:pt x="4" y="1"/>
                    </a:cubicBezTo>
                    <a:cubicBezTo>
                      <a:pt x="5" y="0"/>
                      <a:pt x="20" y="0"/>
                      <a:pt x="21" y="0"/>
                    </a:cubicBezTo>
                    <a:cubicBezTo>
                      <a:pt x="22" y="0"/>
                      <a:pt x="37" y="0"/>
                      <a:pt x="38" y="1"/>
                    </a:cubicBezTo>
                    <a:cubicBezTo>
                      <a:pt x="40" y="1"/>
                      <a:pt x="41" y="2"/>
                      <a:pt x="41" y="3"/>
                    </a:cubicBezTo>
                    <a:cubicBezTo>
                      <a:pt x="42" y="4"/>
                      <a:pt x="42" y="20"/>
                      <a:pt x="42" y="21"/>
                    </a:cubicBezTo>
                    <a:cubicBezTo>
                      <a:pt x="42" y="22"/>
                      <a:pt x="42" y="38"/>
                      <a:pt x="41" y="38"/>
                    </a:cubicBezTo>
                    <a:cubicBezTo>
                      <a:pt x="41" y="40"/>
                      <a:pt x="40" y="41"/>
                      <a:pt x="39" y="41"/>
                    </a:cubicBezTo>
                    <a:cubicBezTo>
                      <a:pt x="38" y="42"/>
                      <a:pt x="22" y="42"/>
                      <a:pt x="21" y="42"/>
                    </a:cubicBezTo>
                    <a:cubicBezTo>
                      <a:pt x="20" y="42"/>
                      <a:pt x="4" y="42"/>
                      <a:pt x="3" y="41"/>
                    </a:cubicBezTo>
                    <a:cubicBezTo>
                      <a:pt x="2" y="41"/>
                      <a:pt x="1" y="40"/>
                      <a:pt x="1" y="38"/>
                    </a:cubicBezTo>
                    <a:cubicBezTo>
                      <a:pt x="0" y="38"/>
                      <a:pt x="0" y="22"/>
                      <a:pt x="0" y="21"/>
                    </a:cubicBezTo>
                    <a:cubicBezTo>
                      <a:pt x="0" y="20"/>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1" name="Freeform 137">
                <a:extLst>
                  <a:ext uri="{FF2B5EF4-FFF2-40B4-BE49-F238E27FC236}">
                    <a16:creationId xmlns:a16="http://schemas.microsoft.com/office/drawing/2014/main" id="{32507719-B84E-4FD2-9C53-FAFAE0E2773B}"/>
                  </a:ext>
                </a:extLst>
              </p:cNvPr>
              <p:cNvSpPr>
                <a:spLocks/>
              </p:cNvSpPr>
              <p:nvPr/>
            </p:nvSpPr>
            <p:spPr bwMode="auto">
              <a:xfrm>
                <a:off x="4729163" y="3884613"/>
                <a:ext cx="82550" cy="82550"/>
              </a:xfrm>
              <a:custGeom>
                <a:avLst/>
                <a:gdLst>
                  <a:gd name="T0" fmla="*/ 3 w 37"/>
                  <a:gd name="T1" fmla="*/ 4 h 37"/>
                  <a:gd name="T2" fmla="*/ 5 w 37"/>
                  <a:gd name="T3" fmla="*/ 2 h 37"/>
                  <a:gd name="T4" fmla="*/ 18 w 37"/>
                  <a:gd name="T5" fmla="*/ 0 h 37"/>
                  <a:gd name="T6" fmla="*/ 31 w 37"/>
                  <a:gd name="T7" fmla="*/ 2 h 37"/>
                  <a:gd name="T8" fmla="*/ 34 w 37"/>
                  <a:gd name="T9" fmla="*/ 4 h 37"/>
                  <a:gd name="T10" fmla="*/ 37 w 37"/>
                  <a:gd name="T11" fmla="*/ 19 h 37"/>
                  <a:gd name="T12" fmla="*/ 35 w 37"/>
                  <a:gd name="T13" fmla="*/ 32 h 37"/>
                  <a:gd name="T14" fmla="*/ 33 w 37"/>
                  <a:gd name="T15" fmla="*/ 34 h 37"/>
                  <a:gd name="T16" fmla="*/ 18 w 37"/>
                  <a:gd name="T17" fmla="*/ 37 h 37"/>
                  <a:gd name="T18" fmla="*/ 4 w 37"/>
                  <a:gd name="T19" fmla="*/ 34 h 37"/>
                  <a:gd name="T20" fmla="*/ 2 w 37"/>
                  <a:gd name="T21" fmla="*/ 32 h 37"/>
                  <a:gd name="T22" fmla="*/ 0 w 37"/>
                  <a:gd name="T23" fmla="*/ 19 h 37"/>
                  <a:gd name="T24" fmla="*/ 3 w 37"/>
                  <a:gd name="T25"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7">
                    <a:moveTo>
                      <a:pt x="3" y="4"/>
                    </a:moveTo>
                    <a:cubicBezTo>
                      <a:pt x="3" y="3"/>
                      <a:pt x="4" y="3"/>
                      <a:pt x="5" y="2"/>
                    </a:cubicBezTo>
                    <a:cubicBezTo>
                      <a:pt x="7" y="1"/>
                      <a:pt x="16" y="0"/>
                      <a:pt x="18" y="0"/>
                    </a:cubicBezTo>
                    <a:cubicBezTo>
                      <a:pt x="21" y="0"/>
                      <a:pt x="30" y="1"/>
                      <a:pt x="31" y="2"/>
                    </a:cubicBezTo>
                    <a:cubicBezTo>
                      <a:pt x="32" y="3"/>
                      <a:pt x="33" y="3"/>
                      <a:pt x="34" y="4"/>
                    </a:cubicBezTo>
                    <a:cubicBezTo>
                      <a:pt x="35" y="6"/>
                      <a:pt x="37" y="16"/>
                      <a:pt x="37" y="19"/>
                    </a:cubicBezTo>
                    <a:cubicBezTo>
                      <a:pt x="37" y="21"/>
                      <a:pt x="35" y="30"/>
                      <a:pt x="35" y="32"/>
                    </a:cubicBezTo>
                    <a:cubicBezTo>
                      <a:pt x="34" y="33"/>
                      <a:pt x="33" y="34"/>
                      <a:pt x="33" y="34"/>
                    </a:cubicBezTo>
                    <a:cubicBezTo>
                      <a:pt x="31" y="36"/>
                      <a:pt x="21" y="37"/>
                      <a:pt x="18" y="37"/>
                    </a:cubicBezTo>
                    <a:cubicBezTo>
                      <a:pt x="15" y="37"/>
                      <a:pt x="6" y="36"/>
                      <a:pt x="4" y="34"/>
                    </a:cubicBezTo>
                    <a:cubicBezTo>
                      <a:pt x="3" y="34"/>
                      <a:pt x="2" y="33"/>
                      <a:pt x="2" y="32"/>
                    </a:cubicBezTo>
                    <a:cubicBezTo>
                      <a:pt x="1" y="30"/>
                      <a:pt x="0" y="21"/>
                      <a:pt x="0" y="19"/>
                    </a:cubicBezTo>
                    <a:cubicBezTo>
                      <a:pt x="0" y="16"/>
                      <a:pt x="1"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2" name="Freeform 138">
                <a:extLst>
                  <a:ext uri="{FF2B5EF4-FFF2-40B4-BE49-F238E27FC236}">
                    <a16:creationId xmlns:a16="http://schemas.microsoft.com/office/drawing/2014/main" id="{63F150B8-53AC-447F-95EC-7C7535CFA089}"/>
                  </a:ext>
                </a:extLst>
              </p:cNvPr>
              <p:cNvSpPr>
                <a:spLocks/>
              </p:cNvSpPr>
              <p:nvPr/>
            </p:nvSpPr>
            <p:spPr bwMode="auto">
              <a:xfrm>
                <a:off x="4845051" y="3848100"/>
                <a:ext cx="66675" cy="68263"/>
              </a:xfrm>
              <a:custGeom>
                <a:avLst/>
                <a:gdLst>
                  <a:gd name="T0" fmla="*/ 30 w 30"/>
                  <a:gd name="T1" fmla="*/ 15 h 30"/>
                  <a:gd name="T2" fmla="*/ 26 w 30"/>
                  <a:gd name="T3" fmla="*/ 26 h 30"/>
                  <a:gd name="T4" fmla="*/ 15 w 30"/>
                  <a:gd name="T5" fmla="*/ 30 h 30"/>
                  <a:gd name="T6" fmla="*/ 4 w 30"/>
                  <a:gd name="T7" fmla="*/ 26 h 30"/>
                  <a:gd name="T8" fmla="*/ 0 w 30"/>
                  <a:gd name="T9" fmla="*/ 15 h 30"/>
                  <a:gd name="T10" fmla="*/ 4 w 30"/>
                  <a:gd name="T11" fmla="*/ 4 h 30"/>
                  <a:gd name="T12" fmla="*/ 15 w 30"/>
                  <a:gd name="T13" fmla="*/ 0 h 30"/>
                  <a:gd name="T14" fmla="*/ 26 w 30"/>
                  <a:gd name="T15" fmla="*/ 4 h 30"/>
                  <a:gd name="T16" fmla="*/ 30 w 30"/>
                  <a:gd name="T17"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15"/>
                    </a:moveTo>
                    <a:cubicBezTo>
                      <a:pt x="30" y="19"/>
                      <a:pt x="28" y="23"/>
                      <a:pt x="26" y="26"/>
                    </a:cubicBezTo>
                    <a:cubicBezTo>
                      <a:pt x="23" y="28"/>
                      <a:pt x="19" y="30"/>
                      <a:pt x="15" y="30"/>
                    </a:cubicBezTo>
                    <a:cubicBezTo>
                      <a:pt x="11" y="30"/>
                      <a:pt x="7" y="28"/>
                      <a:pt x="4" y="26"/>
                    </a:cubicBezTo>
                    <a:cubicBezTo>
                      <a:pt x="1" y="23"/>
                      <a:pt x="0" y="19"/>
                      <a:pt x="0" y="15"/>
                    </a:cubicBezTo>
                    <a:cubicBezTo>
                      <a:pt x="0" y="11"/>
                      <a:pt x="1" y="7"/>
                      <a:pt x="4" y="4"/>
                    </a:cubicBezTo>
                    <a:cubicBezTo>
                      <a:pt x="7" y="1"/>
                      <a:pt x="11" y="0"/>
                      <a:pt x="15" y="0"/>
                    </a:cubicBezTo>
                    <a:cubicBezTo>
                      <a:pt x="19" y="0"/>
                      <a:pt x="23" y="1"/>
                      <a:pt x="26" y="4"/>
                    </a:cubicBezTo>
                    <a:cubicBezTo>
                      <a:pt x="28" y="7"/>
                      <a:pt x="30" y="11"/>
                      <a:pt x="3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3" name="Freeform 139">
                <a:extLst>
                  <a:ext uri="{FF2B5EF4-FFF2-40B4-BE49-F238E27FC236}">
                    <a16:creationId xmlns:a16="http://schemas.microsoft.com/office/drawing/2014/main" id="{F0D711D1-690D-4DE5-82F4-212EB7000B37}"/>
                  </a:ext>
                </a:extLst>
              </p:cNvPr>
              <p:cNvSpPr>
                <a:spLocks/>
              </p:cNvSpPr>
              <p:nvPr/>
            </p:nvSpPr>
            <p:spPr bwMode="auto">
              <a:xfrm>
                <a:off x="4410076" y="4354513"/>
                <a:ext cx="147638" cy="150813"/>
              </a:xfrm>
              <a:custGeom>
                <a:avLst/>
                <a:gdLst>
                  <a:gd name="T0" fmla="*/ 62 w 66"/>
                  <a:gd name="T1" fmla="*/ 67 h 67"/>
                  <a:gd name="T2" fmla="*/ 33 w 66"/>
                  <a:gd name="T3" fmla="*/ 67 h 67"/>
                  <a:gd name="T4" fmla="*/ 4 w 66"/>
                  <a:gd name="T5" fmla="*/ 67 h 67"/>
                  <a:gd name="T6" fmla="*/ 0 w 66"/>
                  <a:gd name="T7" fmla="*/ 62 h 67"/>
                  <a:gd name="T8" fmla="*/ 0 w 66"/>
                  <a:gd name="T9" fmla="*/ 33 h 67"/>
                  <a:gd name="T10" fmla="*/ 0 w 66"/>
                  <a:gd name="T11" fmla="*/ 4 h 67"/>
                  <a:gd name="T12" fmla="*/ 4 w 66"/>
                  <a:gd name="T13" fmla="*/ 0 h 67"/>
                  <a:gd name="T14" fmla="*/ 33 w 66"/>
                  <a:gd name="T15" fmla="*/ 0 h 67"/>
                  <a:gd name="T16" fmla="*/ 62 w 66"/>
                  <a:gd name="T17" fmla="*/ 0 h 67"/>
                  <a:gd name="T18" fmla="*/ 66 w 66"/>
                  <a:gd name="T19" fmla="*/ 4 h 67"/>
                  <a:gd name="T20" fmla="*/ 66 w 66"/>
                  <a:gd name="T21" fmla="*/ 33 h 67"/>
                  <a:gd name="T22" fmla="*/ 66 w 66"/>
                  <a:gd name="T23" fmla="*/ 62 h 67"/>
                  <a:gd name="T24" fmla="*/ 62 w 66"/>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67">
                    <a:moveTo>
                      <a:pt x="62" y="67"/>
                    </a:moveTo>
                    <a:cubicBezTo>
                      <a:pt x="33" y="67"/>
                      <a:pt x="33" y="67"/>
                      <a:pt x="33" y="67"/>
                    </a:cubicBezTo>
                    <a:cubicBezTo>
                      <a:pt x="4" y="67"/>
                      <a:pt x="4" y="67"/>
                      <a:pt x="4" y="67"/>
                    </a:cubicBezTo>
                    <a:cubicBezTo>
                      <a:pt x="2" y="67"/>
                      <a:pt x="0" y="65"/>
                      <a:pt x="0" y="62"/>
                    </a:cubicBezTo>
                    <a:cubicBezTo>
                      <a:pt x="0" y="33"/>
                      <a:pt x="0" y="33"/>
                      <a:pt x="0" y="33"/>
                    </a:cubicBezTo>
                    <a:cubicBezTo>
                      <a:pt x="0" y="4"/>
                      <a:pt x="0" y="4"/>
                      <a:pt x="0" y="4"/>
                    </a:cubicBezTo>
                    <a:cubicBezTo>
                      <a:pt x="0" y="2"/>
                      <a:pt x="2" y="0"/>
                      <a:pt x="4" y="0"/>
                    </a:cubicBezTo>
                    <a:cubicBezTo>
                      <a:pt x="33" y="0"/>
                      <a:pt x="33" y="0"/>
                      <a:pt x="33" y="0"/>
                    </a:cubicBezTo>
                    <a:cubicBezTo>
                      <a:pt x="62" y="0"/>
                      <a:pt x="62" y="0"/>
                      <a:pt x="62" y="0"/>
                    </a:cubicBezTo>
                    <a:cubicBezTo>
                      <a:pt x="65" y="0"/>
                      <a:pt x="66" y="2"/>
                      <a:pt x="66" y="4"/>
                    </a:cubicBezTo>
                    <a:cubicBezTo>
                      <a:pt x="66" y="33"/>
                      <a:pt x="66" y="33"/>
                      <a:pt x="66" y="33"/>
                    </a:cubicBezTo>
                    <a:cubicBezTo>
                      <a:pt x="66" y="62"/>
                      <a:pt x="66" y="62"/>
                      <a:pt x="66" y="62"/>
                    </a:cubicBezTo>
                    <a:cubicBezTo>
                      <a:pt x="66" y="65"/>
                      <a:pt x="65" y="67"/>
                      <a:pt x="6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4" name="Freeform 140">
                <a:extLst>
                  <a:ext uri="{FF2B5EF4-FFF2-40B4-BE49-F238E27FC236}">
                    <a16:creationId xmlns:a16="http://schemas.microsoft.com/office/drawing/2014/main" id="{8F17F944-6389-40E0-A283-B60ECE4FD231}"/>
                  </a:ext>
                </a:extLst>
              </p:cNvPr>
              <p:cNvSpPr>
                <a:spLocks/>
              </p:cNvSpPr>
              <p:nvPr/>
            </p:nvSpPr>
            <p:spPr bwMode="auto">
              <a:xfrm>
                <a:off x="4549776" y="4151313"/>
                <a:ext cx="130175" cy="128588"/>
              </a:xfrm>
              <a:custGeom>
                <a:avLst/>
                <a:gdLst>
                  <a:gd name="T0" fmla="*/ 1 w 58"/>
                  <a:gd name="T1" fmla="*/ 4 h 58"/>
                  <a:gd name="T2" fmla="*/ 5 w 58"/>
                  <a:gd name="T3" fmla="*/ 1 h 58"/>
                  <a:gd name="T4" fmla="*/ 29 w 58"/>
                  <a:gd name="T5" fmla="*/ 0 h 58"/>
                  <a:gd name="T6" fmla="*/ 53 w 58"/>
                  <a:gd name="T7" fmla="*/ 1 h 58"/>
                  <a:gd name="T8" fmla="*/ 57 w 58"/>
                  <a:gd name="T9" fmla="*/ 4 h 58"/>
                  <a:gd name="T10" fmla="*/ 58 w 58"/>
                  <a:gd name="T11" fmla="*/ 29 h 58"/>
                  <a:gd name="T12" fmla="*/ 57 w 58"/>
                  <a:gd name="T13" fmla="*/ 53 h 58"/>
                  <a:gd name="T14" fmla="*/ 54 w 58"/>
                  <a:gd name="T15" fmla="*/ 57 h 58"/>
                  <a:gd name="T16" fmla="*/ 29 w 58"/>
                  <a:gd name="T17" fmla="*/ 58 h 58"/>
                  <a:gd name="T18" fmla="*/ 4 w 58"/>
                  <a:gd name="T19" fmla="*/ 57 h 58"/>
                  <a:gd name="T20" fmla="*/ 1 w 58"/>
                  <a:gd name="T21" fmla="*/ 53 h 58"/>
                  <a:gd name="T22" fmla="*/ 0 w 58"/>
                  <a:gd name="T23" fmla="*/ 29 h 58"/>
                  <a:gd name="T24" fmla="*/ 1 w 58"/>
                  <a:gd name="T25"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8">
                    <a:moveTo>
                      <a:pt x="1" y="4"/>
                    </a:moveTo>
                    <a:cubicBezTo>
                      <a:pt x="1" y="2"/>
                      <a:pt x="3" y="1"/>
                      <a:pt x="5" y="1"/>
                    </a:cubicBezTo>
                    <a:cubicBezTo>
                      <a:pt x="5" y="0"/>
                      <a:pt x="28" y="0"/>
                      <a:pt x="29" y="0"/>
                    </a:cubicBezTo>
                    <a:cubicBezTo>
                      <a:pt x="30" y="0"/>
                      <a:pt x="53" y="0"/>
                      <a:pt x="53" y="1"/>
                    </a:cubicBezTo>
                    <a:cubicBezTo>
                      <a:pt x="55" y="1"/>
                      <a:pt x="57" y="2"/>
                      <a:pt x="57" y="4"/>
                    </a:cubicBezTo>
                    <a:cubicBezTo>
                      <a:pt x="58" y="5"/>
                      <a:pt x="58" y="28"/>
                      <a:pt x="58" y="29"/>
                    </a:cubicBezTo>
                    <a:cubicBezTo>
                      <a:pt x="58" y="30"/>
                      <a:pt x="58" y="53"/>
                      <a:pt x="57" y="53"/>
                    </a:cubicBezTo>
                    <a:cubicBezTo>
                      <a:pt x="57" y="55"/>
                      <a:pt x="56" y="57"/>
                      <a:pt x="54" y="57"/>
                    </a:cubicBezTo>
                    <a:cubicBezTo>
                      <a:pt x="53" y="58"/>
                      <a:pt x="30" y="58"/>
                      <a:pt x="29" y="58"/>
                    </a:cubicBezTo>
                    <a:cubicBezTo>
                      <a:pt x="28" y="58"/>
                      <a:pt x="5" y="58"/>
                      <a:pt x="4" y="57"/>
                    </a:cubicBezTo>
                    <a:cubicBezTo>
                      <a:pt x="2" y="57"/>
                      <a:pt x="1" y="55"/>
                      <a:pt x="1" y="53"/>
                    </a:cubicBezTo>
                    <a:cubicBezTo>
                      <a:pt x="0" y="53"/>
                      <a:pt x="0" y="30"/>
                      <a:pt x="0" y="29"/>
                    </a:cubicBezTo>
                    <a:cubicBezTo>
                      <a:pt x="0" y="28"/>
                      <a:pt x="1" y="5"/>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5" name="Freeform 141">
                <a:extLst>
                  <a:ext uri="{FF2B5EF4-FFF2-40B4-BE49-F238E27FC236}">
                    <a16:creationId xmlns:a16="http://schemas.microsoft.com/office/drawing/2014/main" id="{487E7D69-3D90-4051-A75D-D06E251FFB12}"/>
                  </a:ext>
                </a:extLst>
              </p:cNvPr>
              <p:cNvSpPr>
                <a:spLocks/>
              </p:cNvSpPr>
              <p:nvPr/>
            </p:nvSpPr>
            <p:spPr bwMode="auto">
              <a:xfrm>
                <a:off x="4730751" y="3989388"/>
                <a:ext cx="112713" cy="109538"/>
              </a:xfrm>
              <a:custGeom>
                <a:avLst/>
                <a:gdLst>
                  <a:gd name="T0" fmla="*/ 3 w 50"/>
                  <a:gd name="T1" fmla="*/ 4 h 49"/>
                  <a:gd name="T2" fmla="*/ 5 w 50"/>
                  <a:gd name="T3" fmla="*/ 1 h 49"/>
                  <a:gd name="T4" fmla="*/ 25 w 50"/>
                  <a:gd name="T5" fmla="*/ 0 h 49"/>
                  <a:gd name="T6" fmla="*/ 45 w 50"/>
                  <a:gd name="T7" fmla="*/ 1 h 49"/>
                  <a:gd name="T8" fmla="*/ 47 w 50"/>
                  <a:gd name="T9" fmla="*/ 4 h 49"/>
                  <a:gd name="T10" fmla="*/ 50 w 50"/>
                  <a:gd name="T11" fmla="*/ 25 h 49"/>
                  <a:gd name="T12" fmla="*/ 48 w 50"/>
                  <a:gd name="T13" fmla="*/ 44 h 49"/>
                  <a:gd name="T14" fmla="*/ 45 w 50"/>
                  <a:gd name="T15" fmla="*/ 47 h 49"/>
                  <a:gd name="T16" fmla="*/ 25 w 50"/>
                  <a:gd name="T17" fmla="*/ 49 h 49"/>
                  <a:gd name="T18" fmla="*/ 5 w 50"/>
                  <a:gd name="T19" fmla="*/ 47 h 49"/>
                  <a:gd name="T20" fmla="*/ 2 w 50"/>
                  <a:gd name="T21" fmla="*/ 44 h 49"/>
                  <a:gd name="T22" fmla="*/ 0 w 50"/>
                  <a:gd name="T23" fmla="*/ 25 h 49"/>
                  <a:gd name="T24" fmla="*/ 3 w 50"/>
                  <a:gd name="T25"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9">
                    <a:moveTo>
                      <a:pt x="3" y="4"/>
                    </a:moveTo>
                    <a:cubicBezTo>
                      <a:pt x="3" y="3"/>
                      <a:pt x="4" y="2"/>
                      <a:pt x="5" y="1"/>
                    </a:cubicBezTo>
                    <a:cubicBezTo>
                      <a:pt x="7" y="0"/>
                      <a:pt x="23" y="0"/>
                      <a:pt x="25" y="0"/>
                    </a:cubicBezTo>
                    <a:cubicBezTo>
                      <a:pt x="27" y="0"/>
                      <a:pt x="43" y="0"/>
                      <a:pt x="45" y="1"/>
                    </a:cubicBezTo>
                    <a:cubicBezTo>
                      <a:pt x="46" y="2"/>
                      <a:pt x="47" y="3"/>
                      <a:pt x="47" y="4"/>
                    </a:cubicBezTo>
                    <a:cubicBezTo>
                      <a:pt x="49" y="6"/>
                      <a:pt x="50" y="22"/>
                      <a:pt x="50" y="25"/>
                    </a:cubicBezTo>
                    <a:cubicBezTo>
                      <a:pt x="50" y="26"/>
                      <a:pt x="49" y="43"/>
                      <a:pt x="48" y="44"/>
                    </a:cubicBezTo>
                    <a:cubicBezTo>
                      <a:pt x="48" y="46"/>
                      <a:pt x="47" y="47"/>
                      <a:pt x="45" y="47"/>
                    </a:cubicBezTo>
                    <a:cubicBezTo>
                      <a:pt x="44" y="49"/>
                      <a:pt x="27" y="49"/>
                      <a:pt x="25" y="49"/>
                    </a:cubicBezTo>
                    <a:cubicBezTo>
                      <a:pt x="23" y="49"/>
                      <a:pt x="6" y="49"/>
                      <a:pt x="5" y="47"/>
                    </a:cubicBezTo>
                    <a:cubicBezTo>
                      <a:pt x="3" y="47"/>
                      <a:pt x="2" y="46"/>
                      <a:pt x="2" y="44"/>
                    </a:cubicBezTo>
                    <a:cubicBezTo>
                      <a:pt x="1" y="43"/>
                      <a:pt x="0" y="26"/>
                      <a:pt x="0" y="25"/>
                    </a:cubicBezTo>
                    <a:cubicBezTo>
                      <a:pt x="0" y="22"/>
                      <a:pt x="1" y="6"/>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6" name="Freeform 142">
                <a:extLst>
                  <a:ext uri="{FF2B5EF4-FFF2-40B4-BE49-F238E27FC236}">
                    <a16:creationId xmlns:a16="http://schemas.microsoft.com/office/drawing/2014/main" id="{8656A126-DC68-4958-9312-C14C45B9A4B2}"/>
                  </a:ext>
                </a:extLst>
              </p:cNvPr>
              <p:cNvSpPr>
                <a:spLocks/>
              </p:cNvSpPr>
              <p:nvPr/>
            </p:nvSpPr>
            <p:spPr bwMode="auto">
              <a:xfrm>
                <a:off x="4930776" y="3875088"/>
                <a:ext cx="93663" cy="93663"/>
              </a:xfrm>
              <a:custGeom>
                <a:avLst/>
                <a:gdLst>
                  <a:gd name="T0" fmla="*/ 4 w 42"/>
                  <a:gd name="T1" fmla="*/ 5 h 42"/>
                  <a:gd name="T2" fmla="*/ 6 w 42"/>
                  <a:gd name="T3" fmla="*/ 3 h 42"/>
                  <a:gd name="T4" fmla="*/ 21 w 42"/>
                  <a:gd name="T5" fmla="*/ 0 h 42"/>
                  <a:gd name="T6" fmla="*/ 36 w 42"/>
                  <a:gd name="T7" fmla="*/ 3 h 42"/>
                  <a:gd name="T8" fmla="*/ 38 w 42"/>
                  <a:gd name="T9" fmla="*/ 5 h 42"/>
                  <a:gd name="T10" fmla="*/ 42 w 42"/>
                  <a:gd name="T11" fmla="*/ 21 h 42"/>
                  <a:gd name="T12" fmla="*/ 39 w 42"/>
                  <a:gd name="T13" fmla="*/ 36 h 42"/>
                  <a:gd name="T14" fmla="*/ 37 w 42"/>
                  <a:gd name="T15" fmla="*/ 38 h 42"/>
                  <a:gd name="T16" fmla="*/ 21 w 42"/>
                  <a:gd name="T17" fmla="*/ 42 h 42"/>
                  <a:gd name="T18" fmla="*/ 5 w 42"/>
                  <a:gd name="T19" fmla="*/ 38 h 42"/>
                  <a:gd name="T20" fmla="*/ 3 w 42"/>
                  <a:gd name="T21" fmla="*/ 36 h 42"/>
                  <a:gd name="T22" fmla="*/ 0 w 42"/>
                  <a:gd name="T23" fmla="*/ 21 h 42"/>
                  <a:gd name="T24" fmla="*/ 4 w 42"/>
                  <a:gd name="T25"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5"/>
                    </a:moveTo>
                    <a:cubicBezTo>
                      <a:pt x="4" y="4"/>
                      <a:pt x="5" y="3"/>
                      <a:pt x="6" y="3"/>
                    </a:cubicBezTo>
                    <a:cubicBezTo>
                      <a:pt x="9" y="1"/>
                      <a:pt x="18" y="0"/>
                      <a:pt x="21" y="0"/>
                    </a:cubicBezTo>
                    <a:cubicBezTo>
                      <a:pt x="24" y="0"/>
                      <a:pt x="34" y="1"/>
                      <a:pt x="36" y="3"/>
                    </a:cubicBezTo>
                    <a:cubicBezTo>
                      <a:pt x="37" y="3"/>
                      <a:pt x="38" y="4"/>
                      <a:pt x="38" y="5"/>
                    </a:cubicBezTo>
                    <a:cubicBezTo>
                      <a:pt x="41" y="7"/>
                      <a:pt x="42" y="18"/>
                      <a:pt x="42" y="21"/>
                    </a:cubicBezTo>
                    <a:cubicBezTo>
                      <a:pt x="42" y="24"/>
                      <a:pt x="41" y="33"/>
                      <a:pt x="39" y="36"/>
                    </a:cubicBezTo>
                    <a:cubicBezTo>
                      <a:pt x="39" y="37"/>
                      <a:pt x="38" y="38"/>
                      <a:pt x="37" y="38"/>
                    </a:cubicBezTo>
                    <a:cubicBezTo>
                      <a:pt x="35" y="40"/>
                      <a:pt x="25" y="42"/>
                      <a:pt x="21" y="42"/>
                    </a:cubicBezTo>
                    <a:cubicBezTo>
                      <a:pt x="18" y="42"/>
                      <a:pt x="7" y="40"/>
                      <a:pt x="5" y="38"/>
                    </a:cubicBezTo>
                    <a:cubicBezTo>
                      <a:pt x="4" y="38"/>
                      <a:pt x="3" y="37"/>
                      <a:pt x="3" y="36"/>
                    </a:cubicBezTo>
                    <a:cubicBezTo>
                      <a:pt x="2" y="33"/>
                      <a:pt x="0" y="24"/>
                      <a:pt x="0" y="21"/>
                    </a:cubicBezTo>
                    <a:cubicBezTo>
                      <a:pt x="0" y="18"/>
                      <a:pt x="2" y="7"/>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77" name="Freeform 143">
                <a:extLst>
                  <a:ext uri="{FF2B5EF4-FFF2-40B4-BE49-F238E27FC236}">
                    <a16:creationId xmlns:a16="http://schemas.microsoft.com/office/drawing/2014/main" id="{D79DE262-1054-4437-B6A0-4635964EF7D8}"/>
                  </a:ext>
                </a:extLst>
              </p:cNvPr>
              <p:cNvSpPr>
                <a:spLocks/>
              </p:cNvSpPr>
              <p:nvPr/>
            </p:nvSpPr>
            <p:spPr bwMode="auto">
              <a:xfrm>
                <a:off x="5124451" y="3816350"/>
                <a:ext cx="74613" cy="76200"/>
              </a:xfrm>
              <a:custGeom>
                <a:avLst/>
                <a:gdLst>
                  <a:gd name="T0" fmla="*/ 33 w 33"/>
                  <a:gd name="T1" fmla="*/ 17 h 34"/>
                  <a:gd name="T2" fmla="*/ 28 w 33"/>
                  <a:gd name="T3" fmla="*/ 29 h 34"/>
                  <a:gd name="T4" fmla="*/ 17 w 33"/>
                  <a:gd name="T5" fmla="*/ 34 h 34"/>
                  <a:gd name="T6" fmla="*/ 5 w 33"/>
                  <a:gd name="T7" fmla="*/ 29 h 34"/>
                  <a:gd name="T8" fmla="*/ 0 w 33"/>
                  <a:gd name="T9" fmla="*/ 17 h 34"/>
                  <a:gd name="T10" fmla="*/ 5 w 33"/>
                  <a:gd name="T11" fmla="*/ 5 h 34"/>
                  <a:gd name="T12" fmla="*/ 17 w 33"/>
                  <a:gd name="T13" fmla="*/ 0 h 34"/>
                  <a:gd name="T14" fmla="*/ 28 w 33"/>
                  <a:gd name="T15" fmla="*/ 5 h 34"/>
                  <a:gd name="T16" fmla="*/ 33 w 33"/>
                  <a:gd name="T17"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4">
                    <a:moveTo>
                      <a:pt x="33" y="17"/>
                    </a:moveTo>
                    <a:cubicBezTo>
                      <a:pt x="33" y="22"/>
                      <a:pt x="31" y="26"/>
                      <a:pt x="28" y="29"/>
                    </a:cubicBezTo>
                    <a:cubicBezTo>
                      <a:pt x="25" y="32"/>
                      <a:pt x="21" y="34"/>
                      <a:pt x="17" y="34"/>
                    </a:cubicBezTo>
                    <a:cubicBezTo>
                      <a:pt x="12" y="34"/>
                      <a:pt x="8" y="32"/>
                      <a:pt x="5" y="29"/>
                    </a:cubicBezTo>
                    <a:cubicBezTo>
                      <a:pt x="2" y="26"/>
                      <a:pt x="0" y="22"/>
                      <a:pt x="0" y="17"/>
                    </a:cubicBezTo>
                    <a:cubicBezTo>
                      <a:pt x="0" y="12"/>
                      <a:pt x="2" y="8"/>
                      <a:pt x="5" y="5"/>
                    </a:cubicBezTo>
                    <a:cubicBezTo>
                      <a:pt x="8" y="2"/>
                      <a:pt x="12" y="0"/>
                      <a:pt x="17" y="0"/>
                    </a:cubicBezTo>
                    <a:cubicBezTo>
                      <a:pt x="21" y="0"/>
                      <a:pt x="25" y="2"/>
                      <a:pt x="28" y="5"/>
                    </a:cubicBezTo>
                    <a:cubicBezTo>
                      <a:pt x="31" y="8"/>
                      <a:pt x="33" y="12"/>
                      <a:pt x="3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grpSp>
        <p:grpSp>
          <p:nvGrpSpPr>
            <p:cNvPr id="348" name="Group 347">
              <a:extLst>
                <a:ext uri="{FF2B5EF4-FFF2-40B4-BE49-F238E27FC236}">
                  <a16:creationId xmlns:a16="http://schemas.microsoft.com/office/drawing/2014/main" id="{905409C4-9CC0-47DB-82AA-2B0A149F3297}"/>
                </a:ext>
              </a:extLst>
            </p:cNvPr>
            <p:cNvGrpSpPr>
              <a:grpSpLocks noChangeAspect="1"/>
            </p:cNvGrpSpPr>
            <p:nvPr/>
          </p:nvGrpSpPr>
          <p:grpSpPr>
            <a:xfrm>
              <a:off x="9269556" y="3805652"/>
              <a:ext cx="473348" cy="364900"/>
              <a:chOff x="5775325" y="2154238"/>
              <a:chExt cx="1254125" cy="966787"/>
            </a:xfrm>
            <a:solidFill>
              <a:srgbClr val="000000"/>
            </a:solidFill>
          </p:grpSpPr>
          <p:sp>
            <p:nvSpPr>
              <p:cNvPr id="357" name="Freeform 55">
                <a:extLst>
                  <a:ext uri="{FF2B5EF4-FFF2-40B4-BE49-F238E27FC236}">
                    <a16:creationId xmlns:a16="http://schemas.microsoft.com/office/drawing/2014/main" id="{21E540C4-526F-4EB5-97AE-53FE04BF17EE}"/>
                  </a:ext>
                </a:extLst>
              </p:cNvPr>
              <p:cNvSpPr>
                <a:spLocks noEditPoints="1"/>
              </p:cNvSpPr>
              <p:nvPr/>
            </p:nvSpPr>
            <p:spPr bwMode="auto">
              <a:xfrm>
                <a:off x="5775325" y="2154238"/>
                <a:ext cx="1254125" cy="966787"/>
              </a:xfrm>
              <a:custGeom>
                <a:avLst/>
                <a:gdLst>
                  <a:gd name="T0" fmla="*/ 51 w 419"/>
                  <a:gd name="T1" fmla="*/ 222 h 323"/>
                  <a:gd name="T2" fmla="*/ 368 w 419"/>
                  <a:gd name="T3" fmla="*/ 222 h 323"/>
                  <a:gd name="T4" fmla="*/ 387 w 419"/>
                  <a:gd name="T5" fmla="*/ 206 h 323"/>
                  <a:gd name="T6" fmla="*/ 387 w 419"/>
                  <a:gd name="T7" fmla="*/ 17 h 323"/>
                  <a:gd name="T8" fmla="*/ 368 w 419"/>
                  <a:gd name="T9" fmla="*/ 0 h 323"/>
                  <a:gd name="T10" fmla="*/ 51 w 419"/>
                  <a:gd name="T11" fmla="*/ 0 h 323"/>
                  <a:gd name="T12" fmla="*/ 32 w 419"/>
                  <a:gd name="T13" fmla="*/ 17 h 323"/>
                  <a:gd name="T14" fmla="*/ 32 w 419"/>
                  <a:gd name="T15" fmla="*/ 206 h 323"/>
                  <a:gd name="T16" fmla="*/ 51 w 419"/>
                  <a:gd name="T17" fmla="*/ 222 h 323"/>
                  <a:gd name="T18" fmla="*/ 51 w 419"/>
                  <a:gd name="T19" fmla="*/ 20 h 323"/>
                  <a:gd name="T20" fmla="*/ 368 w 419"/>
                  <a:gd name="T21" fmla="*/ 20 h 323"/>
                  <a:gd name="T22" fmla="*/ 368 w 419"/>
                  <a:gd name="T23" fmla="*/ 203 h 323"/>
                  <a:gd name="T24" fmla="*/ 51 w 419"/>
                  <a:gd name="T25" fmla="*/ 203 h 323"/>
                  <a:gd name="T26" fmla="*/ 51 w 419"/>
                  <a:gd name="T27" fmla="*/ 20 h 323"/>
                  <a:gd name="T28" fmla="*/ 419 w 419"/>
                  <a:gd name="T29" fmla="*/ 309 h 323"/>
                  <a:gd name="T30" fmla="*/ 405 w 419"/>
                  <a:gd name="T31" fmla="*/ 323 h 323"/>
                  <a:gd name="T32" fmla="*/ 14 w 419"/>
                  <a:gd name="T33" fmla="*/ 323 h 323"/>
                  <a:gd name="T34" fmla="*/ 0 w 419"/>
                  <a:gd name="T35" fmla="*/ 309 h 323"/>
                  <a:gd name="T36" fmla="*/ 32 w 419"/>
                  <a:gd name="T37" fmla="*/ 243 h 323"/>
                  <a:gd name="T38" fmla="*/ 387 w 419"/>
                  <a:gd name="T39" fmla="*/ 243 h 323"/>
                  <a:gd name="T40" fmla="*/ 419 w 419"/>
                  <a:gd name="T41" fmla="*/ 30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9" h="323">
                    <a:moveTo>
                      <a:pt x="51" y="222"/>
                    </a:moveTo>
                    <a:cubicBezTo>
                      <a:pt x="368" y="222"/>
                      <a:pt x="368" y="222"/>
                      <a:pt x="368" y="222"/>
                    </a:cubicBezTo>
                    <a:cubicBezTo>
                      <a:pt x="378" y="222"/>
                      <a:pt x="387" y="215"/>
                      <a:pt x="387" y="206"/>
                    </a:cubicBezTo>
                    <a:cubicBezTo>
                      <a:pt x="387" y="17"/>
                      <a:pt x="387" y="17"/>
                      <a:pt x="387" y="17"/>
                    </a:cubicBezTo>
                    <a:cubicBezTo>
                      <a:pt x="387" y="8"/>
                      <a:pt x="378" y="0"/>
                      <a:pt x="368" y="0"/>
                    </a:cubicBezTo>
                    <a:cubicBezTo>
                      <a:pt x="51" y="0"/>
                      <a:pt x="51" y="0"/>
                      <a:pt x="51" y="0"/>
                    </a:cubicBezTo>
                    <a:cubicBezTo>
                      <a:pt x="40" y="0"/>
                      <a:pt x="32" y="8"/>
                      <a:pt x="32" y="17"/>
                    </a:cubicBezTo>
                    <a:cubicBezTo>
                      <a:pt x="32" y="206"/>
                      <a:pt x="32" y="206"/>
                      <a:pt x="32" y="206"/>
                    </a:cubicBezTo>
                    <a:cubicBezTo>
                      <a:pt x="32" y="215"/>
                      <a:pt x="40" y="222"/>
                      <a:pt x="51" y="222"/>
                    </a:cubicBezTo>
                    <a:close/>
                    <a:moveTo>
                      <a:pt x="51" y="20"/>
                    </a:moveTo>
                    <a:cubicBezTo>
                      <a:pt x="368" y="20"/>
                      <a:pt x="368" y="20"/>
                      <a:pt x="368" y="20"/>
                    </a:cubicBezTo>
                    <a:cubicBezTo>
                      <a:pt x="368" y="203"/>
                      <a:pt x="368" y="203"/>
                      <a:pt x="368" y="203"/>
                    </a:cubicBezTo>
                    <a:cubicBezTo>
                      <a:pt x="51" y="203"/>
                      <a:pt x="51" y="203"/>
                      <a:pt x="51" y="203"/>
                    </a:cubicBezTo>
                    <a:lnTo>
                      <a:pt x="51" y="20"/>
                    </a:lnTo>
                    <a:close/>
                    <a:moveTo>
                      <a:pt x="419" y="309"/>
                    </a:moveTo>
                    <a:cubicBezTo>
                      <a:pt x="419" y="317"/>
                      <a:pt x="412" y="323"/>
                      <a:pt x="405" y="323"/>
                    </a:cubicBezTo>
                    <a:cubicBezTo>
                      <a:pt x="14" y="323"/>
                      <a:pt x="14" y="323"/>
                      <a:pt x="14" y="323"/>
                    </a:cubicBezTo>
                    <a:cubicBezTo>
                      <a:pt x="6" y="323"/>
                      <a:pt x="0" y="317"/>
                      <a:pt x="0" y="309"/>
                    </a:cubicBezTo>
                    <a:cubicBezTo>
                      <a:pt x="0" y="302"/>
                      <a:pt x="32" y="243"/>
                      <a:pt x="32" y="243"/>
                    </a:cubicBezTo>
                    <a:cubicBezTo>
                      <a:pt x="387" y="243"/>
                      <a:pt x="387" y="243"/>
                      <a:pt x="387" y="243"/>
                    </a:cubicBezTo>
                    <a:cubicBezTo>
                      <a:pt x="387" y="243"/>
                      <a:pt x="419" y="302"/>
                      <a:pt x="419" y="3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58" name="Freeform 56">
                <a:extLst>
                  <a:ext uri="{FF2B5EF4-FFF2-40B4-BE49-F238E27FC236}">
                    <a16:creationId xmlns:a16="http://schemas.microsoft.com/office/drawing/2014/main" id="{C5BFA309-2712-4E81-BD51-A7904AA0710D}"/>
                  </a:ext>
                </a:extLst>
              </p:cNvPr>
              <p:cNvSpPr>
                <a:spLocks noEditPoints="1"/>
              </p:cNvSpPr>
              <p:nvPr/>
            </p:nvSpPr>
            <p:spPr bwMode="auto">
              <a:xfrm>
                <a:off x="6167438" y="2249488"/>
                <a:ext cx="466725" cy="471487"/>
              </a:xfrm>
              <a:custGeom>
                <a:avLst/>
                <a:gdLst>
                  <a:gd name="T0" fmla="*/ 81 w 156"/>
                  <a:gd name="T1" fmla="*/ 0 h 157"/>
                  <a:gd name="T2" fmla="*/ 75 w 156"/>
                  <a:gd name="T3" fmla="*/ 1 h 157"/>
                  <a:gd name="T4" fmla="*/ 78 w 156"/>
                  <a:gd name="T5" fmla="*/ 157 h 157"/>
                  <a:gd name="T6" fmla="*/ 81 w 156"/>
                  <a:gd name="T7" fmla="*/ 1 h 157"/>
                  <a:gd name="T8" fmla="*/ 30 w 156"/>
                  <a:gd name="T9" fmla="*/ 81 h 157"/>
                  <a:gd name="T10" fmla="*/ 13 w 156"/>
                  <a:gd name="T11" fmla="*/ 110 h 157"/>
                  <a:gd name="T12" fmla="*/ 81 w 156"/>
                  <a:gd name="T13" fmla="*/ 41 h 157"/>
                  <a:gd name="T14" fmla="*/ 115 w 156"/>
                  <a:gd name="T15" fmla="*/ 41 h 157"/>
                  <a:gd name="T16" fmla="*/ 117 w 156"/>
                  <a:gd name="T17" fmla="*/ 47 h 157"/>
                  <a:gd name="T18" fmla="*/ 81 w 156"/>
                  <a:gd name="T19" fmla="*/ 76 h 157"/>
                  <a:gd name="T20" fmla="*/ 117 w 156"/>
                  <a:gd name="T21" fmla="*/ 47 h 157"/>
                  <a:gd name="T22" fmla="*/ 75 w 156"/>
                  <a:gd name="T23" fmla="*/ 41 h 157"/>
                  <a:gd name="T24" fmla="*/ 75 w 156"/>
                  <a:gd name="T25" fmla="*/ 6 h 157"/>
                  <a:gd name="T26" fmla="*/ 75 w 156"/>
                  <a:gd name="T27" fmla="*/ 76 h 157"/>
                  <a:gd name="T28" fmla="*/ 40 w 156"/>
                  <a:gd name="T29" fmla="*/ 47 h 157"/>
                  <a:gd name="T30" fmla="*/ 30 w 156"/>
                  <a:gd name="T31" fmla="*/ 76 h 157"/>
                  <a:gd name="T32" fmla="*/ 13 w 156"/>
                  <a:gd name="T33" fmla="*/ 47 h 157"/>
                  <a:gd name="T34" fmla="*/ 30 w 156"/>
                  <a:gd name="T35" fmla="*/ 76 h 157"/>
                  <a:gd name="T36" fmla="*/ 75 w 156"/>
                  <a:gd name="T37" fmla="*/ 81 h 157"/>
                  <a:gd name="T38" fmla="*/ 39 w 156"/>
                  <a:gd name="T39" fmla="*/ 110 h 157"/>
                  <a:gd name="T40" fmla="*/ 75 w 156"/>
                  <a:gd name="T41" fmla="*/ 115 h 157"/>
                  <a:gd name="T42" fmla="*/ 41 w 156"/>
                  <a:gd name="T43" fmla="*/ 115 h 157"/>
                  <a:gd name="T44" fmla="*/ 81 w 156"/>
                  <a:gd name="T45" fmla="*/ 151 h 157"/>
                  <a:gd name="T46" fmla="*/ 115 w 156"/>
                  <a:gd name="T47" fmla="*/ 115 h 157"/>
                  <a:gd name="T48" fmla="*/ 81 w 156"/>
                  <a:gd name="T49" fmla="*/ 110 h 157"/>
                  <a:gd name="T50" fmla="*/ 121 w 156"/>
                  <a:gd name="T51" fmla="*/ 81 h 157"/>
                  <a:gd name="T52" fmla="*/ 81 w 156"/>
                  <a:gd name="T53" fmla="*/ 110 h 157"/>
                  <a:gd name="T54" fmla="*/ 151 w 156"/>
                  <a:gd name="T55" fmla="*/ 81 h 157"/>
                  <a:gd name="T56" fmla="*/ 122 w 156"/>
                  <a:gd name="T57" fmla="*/ 110 h 157"/>
                  <a:gd name="T58" fmla="*/ 126 w 156"/>
                  <a:gd name="T59" fmla="*/ 76 h 157"/>
                  <a:gd name="T60" fmla="*/ 143 w 156"/>
                  <a:gd name="T61" fmla="*/ 47 h 157"/>
                  <a:gd name="T62" fmla="*/ 126 w 156"/>
                  <a:gd name="T63" fmla="*/ 76 h 157"/>
                  <a:gd name="T64" fmla="*/ 121 w 156"/>
                  <a:gd name="T65" fmla="*/ 41 h 157"/>
                  <a:gd name="T66" fmla="*/ 141 w 156"/>
                  <a:gd name="T67" fmla="*/ 41 h 157"/>
                  <a:gd name="T68" fmla="*/ 36 w 156"/>
                  <a:gd name="T69" fmla="*/ 41 h 157"/>
                  <a:gd name="T70" fmla="*/ 56 w 156"/>
                  <a:gd name="T71" fmla="*/ 9 h 157"/>
                  <a:gd name="T72" fmla="*/ 36 w 156"/>
                  <a:gd name="T73" fmla="*/ 115 h 157"/>
                  <a:gd name="T74" fmla="*/ 15 w 156"/>
                  <a:gd name="T75" fmla="*/ 115 h 157"/>
                  <a:gd name="T76" fmla="*/ 121 w 156"/>
                  <a:gd name="T77" fmla="*/ 115 h 157"/>
                  <a:gd name="T78" fmla="*/ 100 w 156"/>
                  <a:gd name="T79" fmla="*/ 1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157">
                    <a:moveTo>
                      <a:pt x="81" y="1"/>
                    </a:moveTo>
                    <a:cubicBezTo>
                      <a:pt x="81" y="0"/>
                      <a:pt x="81" y="0"/>
                      <a:pt x="81" y="0"/>
                    </a:cubicBezTo>
                    <a:cubicBezTo>
                      <a:pt x="75" y="0"/>
                      <a:pt x="75" y="0"/>
                      <a:pt x="75" y="0"/>
                    </a:cubicBezTo>
                    <a:cubicBezTo>
                      <a:pt x="75" y="1"/>
                      <a:pt x="75" y="1"/>
                      <a:pt x="75" y="1"/>
                    </a:cubicBezTo>
                    <a:cubicBezTo>
                      <a:pt x="34" y="2"/>
                      <a:pt x="0" y="36"/>
                      <a:pt x="0" y="78"/>
                    </a:cubicBezTo>
                    <a:cubicBezTo>
                      <a:pt x="0" y="122"/>
                      <a:pt x="35" y="157"/>
                      <a:pt x="78" y="157"/>
                    </a:cubicBezTo>
                    <a:cubicBezTo>
                      <a:pt x="121" y="157"/>
                      <a:pt x="156" y="122"/>
                      <a:pt x="156" y="78"/>
                    </a:cubicBezTo>
                    <a:cubicBezTo>
                      <a:pt x="156" y="36"/>
                      <a:pt x="123" y="2"/>
                      <a:pt x="81" y="1"/>
                    </a:cubicBezTo>
                    <a:close/>
                    <a:moveTo>
                      <a:pt x="6" y="81"/>
                    </a:moveTo>
                    <a:cubicBezTo>
                      <a:pt x="30" y="81"/>
                      <a:pt x="30" y="81"/>
                      <a:pt x="30" y="81"/>
                    </a:cubicBezTo>
                    <a:cubicBezTo>
                      <a:pt x="30" y="91"/>
                      <a:pt x="32" y="101"/>
                      <a:pt x="34" y="110"/>
                    </a:cubicBezTo>
                    <a:cubicBezTo>
                      <a:pt x="13" y="110"/>
                      <a:pt x="13" y="110"/>
                      <a:pt x="13" y="110"/>
                    </a:cubicBezTo>
                    <a:cubicBezTo>
                      <a:pt x="8" y="101"/>
                      <a:pt x="6" y="91"/>
                      <a:pt x="6" y="81"/>
                    </a:cubicBezTo>
                    <a:close/>
                    <a:moveTo>
                      <a:pt x="81" y="41"/>
                    </a:moveTo>
                    <a:cubicBezTo>
                      <a:pt x="81" y="6"/>
                      <a:pt x="81" y="6"/>
                      <a:pt x="81" y="6"/>
                    </a:cubicBezTo>
                    <a:cubicBezTo>
                      <a:pt x="95" y="7"/>
                      <a:pt x="108" y="21"/>
                      <a:pt x="115" y="41"/>
                    </a:cubicBezTo>
                    <a:lnTo>
                      <a:pt x="81" y="41"/>
                    </a:lnTo>
                    <a:close/>
                    <a:moveTo>
                      <a:pt x="117" y="47"/>
                    </a:moveTo>
                    <a:cubicBezTo>
                      <a:pt x="119" y="56"/>
                      <a:pt x="121" y="65"/>
                      <a:pt x="121" y="76"/>
                    </a:cubicBezTo>
                    <a:cubicBezTo>
                      <a:pt x="81" y="76"/>
                      <a:pt x="81" y="76"/>
                      <a:pt x="81" y="76"/>
                    </a:cubicBezTo>
                    <a:cubicBezTo>
                      <a:pt x="81" y="47"/>
                      <a:pt x="81" y="47"/>
                      <a:pt x="81" y="47"/>
                    </a:cubicBezTo>
                    <a:lnTo>
                      <a:pt x="117" y="47"/>
                    </a:lnTo>
                    <a:close/>
                    <a:moveTo>
                      <a:pt x="75" y="6"/>
                    </a:moveTo>
                    <a:cubicBezTo>
                      <a:pt x="75" y="41"/>
                      <a:pt x="75" y="41"/>
                      <a:pt x="75" y="41"/>
                    </a:cubicBezTo>
                    <a:cubicBezTo>
                      <a:pt x="41" y="41"/>
                      <a:pt x="41" y="41"/>
                      <a:pt x="41" y="41"/>
                    </a:cubicBezTo>
                    <a:cubicBezTo>
                      <a:pt x="48" y="21"/>
                      <a:pt x="61" y="7"/>
                      <a:pt x="75" y="6"/>
                    </a:cubicBezTo>
                    <a:close/>
                    <a:moveTo>
                      <a:pt x="75" y="47"/>
                    </a:moveTo>
                    <a:cubicBezTo>
                      <a:pt x="75" y="76"/>
                      <a:pt x="75" y="76"/>
                      <a:pt x="75" y="76"/>
                    </a:cubicBezTo>
                    <a:cubicBezTo>
                      <a:pt x="35" y="76"/>
                      <a:pt x="35" y="76"/>
                      <a:pt x="35" y="76"/>
                    </a:cubicBezTo>
                    <a:cubicBezTo>
                      <a:pt x="35" y="65"/>
                      <a:pt x="37" y="56"/>
                      <a:pt x="40" y="47"/>
                    </a:cubicBezTo>
                    <a:lnTo>
                      <a:pt x="75" y="47"/>
                    </a:lnTo>
                    <a:close/>
                    <a:moveTo>
                      <a:pt x="30" y="76"/>
                    </a:moveTo>
                    <a:cubicBezTo>
                      <a:pt x="6" y="76"/>
                      <a:pt x="6" y="76"/>
                      <a:pt x="6" y="76"/>
                    </a:cubicBezTo>
                    <a:cubicBezTo>
                      <a:pt x="6" y="65"/>
                      <a:pt x="8" y="56"/>
                      <a:pt x="13" y="47"/>
                    </a:cubicBezTo>
                    <a:cubicBezTo>
                      <a:pt x="34" y="47"/>
                      <a:pt x="34" y="47"/>
                      <a:pt x="34" y="47"/>
                    </a:cubicBezTo>
                    <a:cubicBezTo>
                      <a:pt x="32" y="56"/>
                      <a:pt x="30" y="65"/>
                      <a:pt x="30" y="76"/>
                    </a:cubicBezTo>
                    <a:close/>
                    <a:moveTo>
                      <a:pt x="35" y="81"/>
                    </a:moveTo>
                    <a:cubicBezTo>
                      <a:pt x="75" y="81"/>
                      <a:pt x="75" y="81"/>
                      <a:pt x="75" y="81"/>
                    </a:cubicBezTo>
                    <a:cubicBezTo>
                      <a:pt x="75" y="110"/>
                      <a:pt x="75" y="110"/>
                      <a:pt x="75" y="110"/>
                    </a:cubicBezTo>
                    <a:cubicBezTo>
                      <a:pt x="39" y="110"/>
                      <a:pt x="39" y="110"/>
                      <a:pt x="39" y="110"/>
                    </a:cubicBezTo>
                    <a:cubicBezTo>
                      <a:pt x="37" y="101"/>
                      <a:pt x="35" y="91"/>
                      <a:pt x="35" y="81"/>
                    </a:cubicBezTo>
                    <a:close/>
                    <a:moveTo>
                      <a:pt x="75" y="115"/>
                    </a:moveTo>
                    <a:cubicBezTo>
                      <a:pt x="75" y="151"/>
                      <a:pt x="75" y="151"/>
                      <a:pt x="75" y="151"/>
                    </a:cubicBezTo>
                    <a:cubicBezTo>
                      <a:pt x="61" y="149"/>
                      <a:pt x="48" y="136"/>
                      <a:pt x="41" y="115"/>
                    </a:cubicBezTo>
                    <a:lnTo>
                      <a:pt x="75" y="115"/>
                    </a:lnTo>
                    <a:close/>
                    <a:moveTo>
                      <a:pt x="81" y="151"/>
                    </a:moveTo>
                    <a:cubicBezTo>
                      <a:pt x="81" y="115"/>
                      <a:pt x="81" y="115"/>
                      <a:pt x="81" y="115"/>
                    </a:cubicBezTo>
                    <a:cubicBezTo>
                      <a:pt x="115" y="115"/>
                      <a:pt x="115" y="115"/>
                      <a:pt x="115" y="115"/>
                    </a:cubicBezTo>
                    <a:cubicBezTo>
                      <a:pt x="108" y="136"/>
                      <a:pt x="95" y="149"/>
                      <a:pt x="81" y="151"/>
                    </a:cubicBezTo>
                    <a:close/>
                    <a:moveTo>
                      <a:pt x="81" y="110"/>
                    </a:moveTo>
                    <a:cubicBezTo>
                      <a:pt x="81" y="81"/>
                      <a:pt x="81" y="81"/>
                      <a:pt x="81" y="81"/>
                    </a:cubicBezTo>
                    <a:cubicBezTo>
                      <a:pt x="121" y="81"/>
                      <a:pt x="121" y="81"/>
                      <a:pt x="121" y="81"/>
                    </a:cubicBezTo>
                    <a:cubicBezTo>
                      <a:pt x="121" y="91"/>
                      <a:pt x="119" y="101"/>
                      <a:pt x="117" y="110"/>
                    </a:cubicBezTo>
                    <a:lnTo>
                      <a:pt x="81" y="110"/>
                    </a:lnTo>
                    <a:close/>
                    <a:moveTo>
                      <a:pt x="126" y="81"/>
                    </a:moveTo>
                    <a:cubicBezTo>
                      <a:pt x="151" y="81"/>
                      <a:pt x="151" y="81"/>
                      <a:pt x="151" y="81"/>
                    </a:cubicBezTo>
                    <a:cubicBezTo>
                      <a:pt x="150" y="91"/>
                      <a:pt x="148" y="101"/>
                      <a:pt x="144" y="110"/>
                    </a:cubicBezTo>
                    <a:cubicBezTo>
                      <a:pt x="122" y="110"/>
                      <a:pt x="122" y="110"/>
                      <a:pt x="122" y="110"/>
                    </a:cubicBezTo>
                    <a:cubicBezTo>
                      <a:pt x="125" y="101"/>
                      <a:pt x="126" y="91"/>
                      <a:pt x="126" y="81"/>
                    </a:cubicBezTo>
                    <a:close/>
                    <a:moveTo>
                      <a:pt x="126" y="76"/>
                    </a:moveTo>
                    <a:cubicBezTo>
                      <a:pt x="126" y="65"/>
                      <a:pt x="125" y="56"/>
                      <a:pt x="122" y="47"/>
                    </a:cubicBezTo>
                    <a:cubicBezTo>
                      <a:pt x="143" y="47"/>
                      <a:pt x="143" y="47"/>
                      <a:pt x="143" y="47"/>
                    </a:cubicBezTo>
                    <a:cubicBezTo>
                      <a:pt x="148" y="56"/>
                      <a:pt x="150" y="65"/>
                      <a:pt x="151" y="76"/>
                    </a:cubicBezTo>
                    <a:lnTo>
                      <a:pt x="126" y="76"/>
                    </a:lnTo>
                    <a:close/>
                    <a:moveTo>
                      <a:pt x="141" y="41"/>
                    </a:moveTo>
                    <a:cubicBezTo>
                      <a:pt x="121" y="41"/>
                      <a:pt x="121" y="41"/>
                      <a:pt x="121" y="41"/>
                    </a:cubicBezTo>
                    <a:cubicBezTo>
                      <a:pt x="116" y="28"/>
                      <a:pt x="109" y="17"/>
                      <a:pt x="100" y="9"/>
                    </a:cubicBezTo>
                    <a:cubicBezTo>
                      <a:pt x="117" y="15"/>
                      <a:pt x="132" y="26"/>
                      <a:pt x="141" y="41"/>
                    </a:cubicBezTo>
                    <a:close/>
                    <a:moveTo>
                      <a:pt x="56" y="9"/>
                    </a:moveTo>
                    <a:cubicBezTo>
                      <a:pt x="47" y="17"/>
                      <a:pt x="40" y="28"/>
                      <a:pt x="36" y="41"/>
                    </a:cubicBezTo>
                    <a:cubicBezTo>
                      <a:pt x="16" y="41"/>
                      <a:pt x="16" y="41"/>
                      <a:pt x="16" y="41"/>
                    </a:cubicBezTo>
                    <a:cubicBezTo>
                      <a:pt x="25" y="26"/>
                      <a:pt x="39" y="15"/>
                      <a:pt x="56" y="9"/>
                    </a:cubicBezTo>
                    <a:close/>
                    <a:moveTo>
                      <a:pt x="15" y="115"/>
                    </a:moveTo>
                    <a:cubicBezTo>
                      <a:pt x="36" y="115"/>
                      <a:pt x="36" y="115"/>
                      <a:pt x="36" y="115"/>
                    </a:cubicBezTo>
                    <a:cubicBezTo>
                      <a:pt x="40" y="129"/>
                      <a:pt x="47" y="140"/>
                      <a:pt x="56" y="148"/>
                    </a:cubicBezTo>
                    <a:cubicBezTo>
                      <a:pt x="39" y="142"/>
                      <a:pt x="24" y="130"/>
                      <a:pt x="15" y="115"/>
                    </a:cubicBezTo>
                    <a:close/>
                    <a:moveTo>
                      <a:pt x="100" y="148"/>
                    </a:moveTo>
                    <a:cubicBezTo>
                      <a:pt x="109" y="140"/>
                      <a:pt x="116" y="129"/>
                      <a:pt x="121" y="115"/>
                    </a:cubicBezTo>
                    <a:cubicBezTo>
                      <a:pt x="141" y="115"/>
                      <a:pt x="141" y="115"/>
                      <a:pt x="141" y="115"/>
                    </a:cubicBezTo>
                    <a:cubicBezTo>
                      <a:pt x="132" y="130"/>
                      <a:pt x="117" y="142"/>
                      <a:pt x="100"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grpSp>
        <p:sp>
          <p:nvSpPr>
            <p:cNvPr id="349" name="Freeform 84">
              <a:extLst>
                <a:ext uri="{FF2B5EF4-FFF2-40B4-BE49-F238E27FC236}">
                  <a16:creationId xmlns:a16="http://schemas.microsoft.com/office/drawing/2014/main" id="{B974A119-6EC4-4653-A4D8-8F0638322957}"/>
                </a:ext>
              </a:extLst>
            </p:cNvPr>
            <p:cNvSpPr>
              <a:spLocks noChangeAspect="1" noEditPoints="1"/>
            </p:cNvSpPr>
            <p:nvPr/>
          </p:nvSpPr>
          <p:spPr bwMode="auto">
            <a:xfrm>
              <a:off x="5960290" y="3748791"/>
              <a:ext cx="490413" cy="453753"/>
            </a:xfrm>
            <a:custGeom>
              <a:avLst/>
              <a:gdLst>
                <a:gd name="T0" fmla="*/ 147 w 472"/>
                <a:gd name="T1" fmla="*/ 269 h 437"/>
                <a:gd name="T2" fmla="*/ 132 w 472"/>
                <a:gd name="T3" fmla="*/ 247 h 437"/>
                <a:gd name="T4" fmla="*/ 139 w 472"/>
                <a:gd name="T5" fmla="*/ 213 h 437"/>
                <a:gd name="T6" fmla="*/ 152 w 472"/>
                <a:gd name="T7" fmla="*/ 194 h 437"/>
                <a:gd name="T8" fmla="*/ 150 w 472"/>
                <a:gd name="T9" fmla="*/ 166 h 437"/>
                <a:gd name="T10" fmla="*/ 183 w 472"/>
                <a:gd name="T11" fmla="*/ 189 h 437"/>
                <a:gd name="T12" fmla="*/ 160 w 472"/>
                <a:gd name="T13" fmla="*/ 150 h 437"/>
                <a:gd name="T14" fmla="*/ 85 w 472"/>
                <a:gd name="T15" fmla="*/ 166 h 437"/>
                <a:gd name="T16" fmla="*/ 44 w 472"/>
                <a:gd name="T17" fmla="*/ 204 h 437"/>
                <a:gd name="T18" fmla="*/ 83 w 472"/>
                <a:gd name="T19" fmla="*/ 240 h 437"/>
                <a:gd name="T20" fmla="*/ 147 w 472"/>
                <a:gd name="T21" fmla="*/ 305 h 437"/>
                <a:gd name="T22" fmla="*/ 348 w 472"/>
                <a:gd name="T23" fmla="*/ 286 h 437"/>
                <a:gd name="T24" fmla="*/ 350 w 472"/>
                <a:gd name="T25" fmla="*/ 270 h 437"/>
                <a:gd name="T26" fmla="*/ 371 w 472"/>
                <a:gd name="T27" fmla="*/ 245 h 437"/>
                <a:gd name="T28" fmla="*/ 396 w 472"/>
                <a:gd name="T29" fmla="*/ 214 h 437"/>
                <a:gd name="T30" fmla="*/ 408 w 472"/>
                <a:gd name="T31" fmla="*/ 206 h 437"/>
                <a:gd name="T32" fmla="*/ 426 w 472"/>
                <a:gd name="T33" fmla="*/ 179 h 437"/>
                <a:gd name="T34" fmla="*/ 374 w 472"/>
                <a:gd name="T35" fmla="*/ 173 h 437"/>
                <a:gd name="T36" fmla="*/ 309 w 472"/>
                <a:gd name="T37" fmla="*/ 184 h 437"/>
                <a:gd name="T38" fmla="*/ 249 w 472"/>
                <a:gd name="T39" fmla="*/ 183 h 437"/>
                <a:gd name="T40" fmla="*/ 243 w 472"/>
                <a:gd name="T41" fmla="*/ 211 h 437"/>
                <a:gd name="T42" fmla="*/ 218 w 472"/>
                <a:gd name="T43" fmla="*/ 214 h 437"/>
                <a:gd name="T44" fmla="*/ 219 w 472"/>
                <a:gd name="T45" fmla="*/ 235 h 437"/>
                <a:gd name="T46" fmla="*/ 219 w 472"/>
                <a:gd name="T47" fmla="*/ 278 h 437"/>
                <a:gd name="T48" fmla="*/ 251 w 472"/>
                <a:gd name="T49" fmla="*/ 327 h 437"/>
                <a:gd name="T50" fmla="*/ 276 w 472"/>
                <a:gd name="T51" fmla="*/ 300 h 437"/>
                <a:gd name="T52" fmla="*/ 270 w 472"/>
                <a:gd name="T53" fmla="*/ 252 h 437"/>
                <a:gd name="T54" fmla="*/ 292 w 472"/>
                <a:gd name="T55" fmla="*/ 247 h 437"/>
                <a:gd name="T56" fmla="*/ 335 w 472"/>
                <a:gd name="T57" fmla="*/ 257 h 437"/>
                <a:gd name="T58" fmla="*/ 377 w 472"/>
                <a:gd name="T59" fmla="*/ 299 h 437"/>
                <a:gd name="T60" fmla="*/ 400 w 472"/>
                <a:gd name="T61" fmla="*/ 340 h 437"/>
                <a:gd name="T62" fmla="*/ 387 w 472"/>
                <a:gd name="T63" fmla="*/ 303 h 437"/>
                <a:gd name="T64" fmla="*/ 286 w 472"/>
                <a:gd name="T65" fmla="*/ 365 h 437"/>
                <a:gd name="T66" fmla="*/ 342 w 472"/>
                <a:gd name="T67" fmla="*/ 370 h 437"/>
                <a:gd name="T68" fmla="*/ 45 w 472"/>
                <a:gd name="T69" fmla="*/ 359 h 437"/>
                <a:gd name="T70" fmla="*/ 45 w 472"/>
                <a:gd name="T71" fmla="*/ 370 h 437"/>
                <a:gd name="T72" fmla="*/ 95 w 472"/>
                <a:gd name="T73" fmla="*/ 340 h 437"/>
                <a:gd name="T74" fmla="*/ 45 w 472"/>
                <a:gd name="T75" fmla="*/ 331 h 437"/>
                <a:gd name="T76" fmla="*/ 100 w 472"/>
                <a:gd name="T77" fmla="*/ 326 h 437"/>
                <a:gd name="T78" fmla="*/ 454 w 472"/>
                <a:gd name="T79" fmla="*/ 390 h 437"/>
                <a:gd name="T80" fmla="*/ 454 w 472"/>
                <a:gd name="T81" fmla="*/ 401 h 437"/>
                <a:gd name="T82" fmla="*/ 454 w 472"/>
                <a:gd name="T83" fmla="*/ 401 h 437"/>
                <a:gd name="T84" fmla="*/ 220 w 472"/>
                <a:gd name="T85" fmla="*/ 32 h 437"/>
                <a:gd name="T86" fmla="*/ 138 w 472"/>
                <a:gd name="T87" fmla="*/ 100 h 437"/>
                <a:gd name="T88" fmla="*/ 238 w 472"/>
                <a:gd name="T89" fmla="*/ 28 h 437"/>
                <a:gd name="T90" fmla="*/ 251 w 472"/>
                <a:gd name="T91" fmla="*/ 14 h 437"/>
                <a:gd name="T92" fmla="*/ 472 w 472"/>
                <a:gd name="T93" fmla="*/ 108 h 437"/>
                <a:gd name="T94" fmla="*/ 0 w 472"/>
                <a:gd name="T95" fmla="*/ 42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2" h="437">
                  <a:moveTo>
                    <a:pt x="152" y="356"/>
                  </a:moveTo>
                  <a:cubicBezTo>
                    <a:pt x="148" y="349"/>
                    <a:pt x="148" y="349"/>
                    <a:pt x="148" y="349"/>
                  </a:cubicBezTo>
                  <a:cubicBezTo>
                    <a:pt x="189" y="291"/>
                    <a:pt x="189" y="291"/>
                    <a:pt x="189" y="291"/>
                  </a:cubicBezTo>
                  <a:cubicBezTo>
                    <a:pt x="147" y="269"/>
                    <a:pt x="147" y="269"/>
                    <a:pt x="147" y="269"/>
                  </a:cubicBezTo>
                  <a:cubicBezTo>
                    <a:pt x="137" y="269"/>
                    <a:pt x="137" y="269"/>
                    <a:pt x="137" y="269"/>
                  </a:cubicBezTo>
                  <a:cubicBezTo>
                    <a:pt x="118" y="256"/>
                    <a:pt x="118" y="256"/>
                    <a:pt x="118" y="256"/>
                  </a:cubicBezTo>
                  <a:cubicBezTo>
                    <a:pt x="119" y="247"/>
                    <a:pt x="119" y="247"/>
                    <a:pt x="119" y="247"/>
                  </a:cubicBezTo>
                  <a:cubicBezTo>
                    <a:pt x="132" y="247"/>
                    <a:pt x="132" y="247"/>
                    <a:pt x="132" y="247"/>
                  </a:cubicBezTo>
                  <a:cubicBezTo>
                    <a:pt x="166" y="215"/>
                    <a:pt x="166" y="215"/>
                    <a:pt x="166" y="215"/>
                  </a:cubicBezTo>
                  <a:cubicBezTo>
                    <a:pt x="146" y="197"/>
                    <a:pt x="146" y="197"/>
                    <a:pt x="146" y="197"/>
                  </a:cubicBezTo>
                  <a:cubicBezTo>
                    <a:pt x="139" y="202"/>
                    <a:pt x="139" y="202"/>
                    <a:pt x="139" y="202"/>
                  </a:cubicBezTo>
                  <a:cubicBezTo>
                    <a:pt x="139" y="213"/>
                    <a:pt x="139" y="213"/>
                    <a:pt x="139" y="213"/>
                  </a:cubicBezTo>
                  <a:cubicBezTo>
                    <a:pt x="132" y="214"/>
                    <a:pt x="132" y="214"/>
                    <a:pt x="132" y="214"/>
                  </a:cubicBezTo>
                  <a:cubicBezTo>
                    <a:pt x="119" y="200"/>
                    <a:pt x="119" y="200"/>
                    <a:pt x="119" y="200"/>
                  </a:cubicBezTo>
                  <a:cubicBezTo>
                    <a:pt x="128" y="191"/>
                    <a:pt x="128" y="191"/>
                    <a:pt x="128" y="191"/>
                  </a:cubicBezTo>
                  <a:cubicBezTo>
                    <a:pt x="152" y="194"/>
                    <a:pt x="152" y="194"/>
                    <a:pt x="152" y="194"/>
                  </a:cubicBezTo>
                  <a:cubicBezTo>
                    <a:pt x="156" y="187"/>
                    <a:pt x="156" y="187"/>
                    <a:pt x="156" y="187"/>
                  </a:cubicBezTo>
                  <a:cubicBezTo>
                    <a:pt x="135" y="168"/>
                    <a:pt x="135" y="168"/>
                    <a:pt x="135" y="168"/>
                  </a:cubicBezTo>
                  <a:cubicBezTo>
                    <a:pt x="144" y="159"/>
                    <a:pt x="144" y="159"/>
                    <a:pt x="144" y="159"/>
                  </a:cubicBezTo>
                  <a:cubicBezTo>
                    <a:pt x="150" y="166"/>
                    <a:pt x="150" y="166"/>
                    <a:pt x="150" y="166"/>
                  </a:cubicBezTo>
                  <a:cubicBezTo>
                    <a:pt x="161" y="167"/>
                    <a:pt x="161" y="167"/>
                    <a:pt x="161" y="167"/>
                  </a:cubicBezTo>
                  <a:cubicBezTo>
                    <a:pt x="167" y="188"/>
                    <a:pt x="167" y="188"/>
                    <a:pt x="167" y="188"/>
                  </a:cubicBezTo>
                  <a:cubicBezTo>
                    <a:pt x="178" y="200"/>
                    <a:pt x="178" y="200"/>
                    <a:pt x="178" y="200"/>
                  </a:cubicBezTo>
                  <a:cubicBezTo>
                    <a:pt x="183" y="189"/>
                    <a:pt x="183" y="189"/>
                    <a:pt x="183" y="189"/>
                  </a:cubicBezTo>
                  <a:cubicBezTo>
                    <a:pt x="204" y="179"/>
                    <a:pt x="204" y="179"/>
                    <a:pt x="204" y="179"/>
                  </a:cubicBezTo>
                  <a:cubicBezTo>
                    <a:pt x="214" y="150"/>
                    <a:pt x="214" y="150"/>
                    <a:pt x="214" y="150"/>
                  </a:cubicBezTo>
                  <a:cubicBezTo>
                    <a:pt x="188" y="144"/>
                    <a:pt x="188" y="144"/>
                    <a:pt x="188" y="144"/>
                  </a:cubicBezTo>
                  <a:cubicBezTo>
                    <a:pt x="160" y="150"/>
                    <a:pt x="160" y="150"/>
                    <a:pt x="160" y="150"/>
                  </a:cubicBezTo>
                  <a:cubicBezTo>
                    <a:pt x="133" y="146"/>
                    <a:pt x="133" y="146"/>
                    <a:pt x="133" y="146"/>
                  </a:cubicBezTo>
                  <a:cubicBezTo>
                    <a:pt x="129" y="162"/>
                    <a:pt x="129" y="162"/>
                    <a:pt x="129" y="162"/>
                  </a:cubicBezTo>
                  <a:cubicBezTo>
                    <a:pt x="112" y="158"/>
                    <a:pt x="112" y="158"/>
                    <a:pt x="112" y="158"/>
                  </a:cubicBezTo>
                  <a:cubicBezTo>
                    <a:pt x="85" y="166"/>
                    <a:pt x="85" y="166"/>
                    <a:pt x="85" y="166"/>
                  </a:cubicBezTo>
                  <a:cubicBezTo>
                    <a:pt x="83" y="176"/>
                    <a:pt x="83" y="176"/>
                    <a:pt x="83" y="176"/>
                  </a:cubicBezTo>
                  <a:cubicBezTo>
                    <a:pt x="45" y="177"/>
                    <a:pt x="45" y="177"/>
                    <a:pt x="45" y="177"/>
                  </a:cubicBezTo>
                  <a:cubicBezTo>
                    <a:pt x="35" y="187"/>
                    <a:pt x="35" y="187"/>
                    <a:pt x="35" y="187"/>
                  </a:cubicBezTo>
                  <a:cubicBezTo>
                    <a:pt x="44" y="204"/>
                    <a:pt x="44" y="204"/>
                    <a:pt x="44" y="204"/>
                  </a:cubicBezTo>
                  <a:cubicBezTo>
                    <a:pt x="59" y="198"/>
                    <a:pt x="59" y="198"/>
                    <a:pt x="59" y="198"/>
                  </a:cubicBezTo>
                  <a:cubicBezTo>
                    <a:pt x="69" y="198"/>
                    <a:pt x="69" y="198"/>
                    <a:pt x="69" y="198"/>
                  </a:cubicBezTo>
                  <a:cubicBezTo>
                    <a:pt x="84" y="214"/>
                    <a:pt x="84" y="214"/>
                    <a:pt x="84" y="214"/>
                  </a:cubicBezTo>
                  <a:cubicBezTo>
                    <a:pt x="83" y="240"/>
                    <a:pt x="83" y="240"/>
                    <a:pt x="83" y="240"/>
                  </a:cubicBezTo>
                  <a:cubicBezTo>
                    <a:pt x="108" y="261"/>
                    <a:pt x="108" y="261"/>
                    <a:pt x="108" y="261"/>
                  </a:cubicBezTo>
                  <a:cubicBezTo>
                    <a:pt x="133" y="272"/>
                    <a:pt x="133" y="272"/>
                    <a:pt x="133" y="272"/>
                  </a:cubicBezTo>
                  <a:cubicBezTo>
                    <a:pt x="130" y="287"/>
                    <a:pt x="130" y="287"/>
                    <a:pt x="130" y="287"/>
                  </a:cubicBezTo>
                  <a:cubicBezTo>
                    <a:pt x="147" y="305"/>
                    <a:pt x="147" y="305"/>
                    <a:pt x="147" y="305"/>
                  </a:cubicBezTo>
                  <a:cubicBezTo>
                    <a:pt x="141" y="352"/>
                    <a:pt x="141" y="352"/>
                    <a:pt x="141" y="352"/>
                  </a:cubicBezTo>
                  <a:cubicBezTo>
                    <a:pt x="148" y="360"/>
                    <a:pt x="148" y="360"/>
                    <a:pt x="148" y="360"/>
                  </a:cubicBezTo>
                  <a:cubicBezTo>
                    <a:pt x="152" y="356"/>
                    <a:pt x="152" y="356"/>
                    <a:pt x="152" y="356"/>
                  </a:cubicBezTo>
                  <a:close/>
                  <a:moveTo>
                    <a:pt x="348" y="286"/>
                  </a:moveTo>
                  <a:cubicBezTo>
                    <a:pt x="363" y="295"/>
                    <a:pt x="363" y="295"/>
                    <a:pt x="363" y="295"/>
                  </a:cubicBezTo>
                  <a:cubicBezTo>
                    <a:pt x="365" y="277"/>
                    <a:pt x="365" y="277"/>
                    <a:pt x="365" y="277"/>
                  </a:cubicBezTo>
                  <a:cubicBezTo>
                    <a:pt x="350" y="281"/>
                    <a:pt x="350" y="281"/>
                    <a:pt x="350" y="281"/>
                  </a:cubicBezTo>
                  <a:cubicBezTo>
                    <a:pt x="350" y="270"/>
                    <a:pt x="350" y="270"/>
                    <a:pt x="350" y="270"/>
                  </a:cubicBezTo>
                  <a:cubicBezTo>
                    <a:pt x="356" y="267"/>
                    <a:pt x="356" y="267"/>
                    <a:pt x="356" y="267"/>
                  </a:cubicBezTo>
                  <a:cubicBezTo>
                    <a:pt x="353" y="259"/>
                    <a:pt x="353" y="259"/>
                    <a:pt x="353" y="259"/>
                  </a:cubicBezTo>
                  <a:cubicBezTo>
                    <a:pt x="365" y="256"/>
                    <a:pt x="365" y="256"/>
                    <a:pt x="365" y="256"/>
                  </a:cubicBezTo>
                  <a:cubicBezTo>
                    <a:pt x="371" y="245"/>
                    <a:pt x="371" y="245"/>
                    <a:pt x="371" y="245"/>
                  </a:cubicBezTo>
                  <a:cubicBezTo>
                    <a:pt x="367" y="233"/>
                    <a:pt x="367" y="233"/>
                    <a:pt x="367" y="233"/>
                  </a:cubicBezTo>
                  <a:cubicBezTo>
                    <a:pt x="371" y="229"/>
                    <a:pt x="371" y="229"/>
                    <a:pt x="371" y="229"/>
                  </a:cubicBezTo>
                  <a:cubicBezTo>
                    <a:pt x="381" y="229"/>
                    <a:pt x="381" y="229"/>
                    <a:pt x="381" y="229"/>
                  </a:cubicBezTo>
                  <a:cubicBezTo>
                    <a:pt x="396" y="214"/>
                    <a:pt x="396" y="214"/>
                    <a:pt x="396" y="214"/>
                  </a:cubicBezTo>
                  <a:cubicBezTo>
                    <a:pt x="389" y="206"/>
                    <a:pt x="389" y="206"/>
                    <a:pt x="389" y="206"/>
                  </a:cubicBezTo>
                  <a:cubicBezTo>
                    <a:pt x="396" y="201"/>
                    <a:pt x="396" y="201"/>
                    <a:pt x="396" y="201"/>
                  </a:cubicBezTo>
                  <a:cubicBezTo>
                    <a:pt x="411" y="198"/>
                    <a:pt x="411" y="198"/>
                    <a:pt x="411" y="198"/>
                  </a:cubicBezTo>
                  <a:cubicBezTo>
                    <a:pt x="408" y="206"/>
                    <a:pt x="408" y="206"/>
                    <a:pt x="408" y="206"/>
                  </a:cubicBezTo>
                  <a:cubicBezTo>
                    <a:pt x="409" y="213"/>
                    <a:pt x="409" y="213"/>
                    <a:pt x="409" y="213"/>
                  </a:cubicBezTo>
                  <a:cubicBezTo>
                    <a:pt x="421" y="198"/>
                    <a:pt x="421" y="198"/>
                    <a:pt x="421" y="198"/>
                  </a:cubicBezTo>
                  <a:cubicBezTo>
                    <a:pt x="437" y="194"/>
                    <a:pt x="437" y="194"/>
                    <a:pt x="437" y="194"/>
                  </a:cubicBezTo>
                  <a:cubicBezTo>
                    <a:pt x="426" y="179"/>
                    <a:pt x="426" y="179"/>
                    <a:pt x="426" y="179"/>
                  </a:cubicBezTo>
                  <a:cubicBezTo>
                    <a:pt x="415" y="182"/>
                    <a:pt x="415" y="182"/>
                    <a:pt x="415" y="182"/>
                  </a:cubicBezTo>
                  <a:cubicBezTo>
                    <a:pt x="396" y="174"/>
                    <a:pt x="396" y="174"/>
                    <a:pt x="396" y="174"/>
                  </a:cubicBezTo>
                  <a:cubicBezTo>
                    <a:pt x="380" y="179"/>
                    <a:pt x="380" y="179"/>
                    <a:pt x="380" y="179"/>
                  </a:cubicBezTo>
                  <a:cubicBezTo>
                    <a:pt x="374" y="173"/>
                    <a:pt x="374" y="173"/>
                    <a:pt x="374" y="173"/>
                  </a:cubicBezTo>
                  <a:cubicBezTo>
                    <a:pt x="353" y="173"/>
                    <a:pt x="353" y="173"/>
                    <a:pt x="353" y="173"/>
                  </a:cubicBezTo>
                  <a:cubicBezTo>
                    <a:pt x="349" y="163"/>
                    <a:pt x="349" y="163"/>
                    <a:pt x="349" y="163"/>
                  </a:cubicBezTo>
                  <a:cubicBezTo>
                    <a:pt x="318" y="175"/>
                    <a:pt x="318" y="175"/>
                    <a:pt x="318" y="175"/>
                  </a:cubicBezTo>
                  <a:cubicBezTo>
                    <a:pt x="309" y="184"/>
                    <a:pt x="309" y="184"/>
                    <a:pt x="309" y="184"/>
                  </a:cubicBezTo>
                  <a:cubicBezTo>
                    <a:pt x="297" y="180"/>
                    <a:pt x="297" y="180"/>
                    <a:pt x="297" y="180"/>
                  </a:cubicBezTo>
                  <a:cubicBezTo>
                    <a:pt x="279" y="188"/>
                    <a:pt x="279" y="188"/>
                    <a:pt x="279" y="188"/>
                  </a:cubicBezTo>
                  <a:cubicBezTo>
                    <a:pt x="261" y="178"/>
                    <a:pt x="261" y="178"/>
                    <a:pt x="261" y="178"/>
                  </a:cubicBezTo>
                  <a:cubicBezTo>
                    <a:pt x="249" y="183"/>
                    <a:pt x="249" y="183"/>
                    <a:pt x="249" y="183"/>
                  </a:cubicBezTo>
                  <a:cubicBezTo>
                    <a:pt x="234" y="199"/>
                    <a:pt x="234" y="199"/>
                    <a:pt x="234" y="199"/>
                  </a:cubicBezTo>
                  <a:cubicBezTo>
                    <a:pt x="237" y="204"/>
                    <a:pt x="237" y="204"/>
                    <a:pt x="237" y="204"/>
                  </a:cubicBezTo>
                  <a:cubicBezTo>
                    <a:pt x="243" y="205"/>
                    <a:pt x="243" y="205"/>
                    <a:pt x="243" y="205"/>
                  </a:cubicBezTo>
                  <a:cubicBezTo>
                    <a:pt x="243" y="211"/>
                    <a:pt x="243" y="211"/>
                    <a:pt x="243" y="211"/>
                  </a:cubicBezTo>
                  <a:cubicBezTo>
                    <a:pt x="236" y="211"/>
                    <a:pt x="236" y="211"/>
                    <a:pt x="236" y="211"/>
                  </a:cubicBezTo>
                  <a:cubicBezTo>
                    <a:pt x="231" y="216"/>
                    <a:pt x="231" y="216"/>
                    <a:pt x="231" y="216"/>
                  </a:cubicBezTo>
                  <a:cubicBezTo>
                    <a:pt x="224" y="202"/>
                    <a:pt x="224" y="202"/>
                    <a:pt x="224" y="202"/>
                  </a:cubicBezTo>
                  <a:cubicBezTo>
                    <a:pt x="218" y="214"/>
                    <a:pt x="218" y="214"/>
                    <a:pt x="218" y="214"/>
                  </a:cubicBezTo>
                  <a:cubicBezTo>
                    <a:pt x="228" y="217"/>
                    <a:pt x="228" y="217"/>
                    <a:pt x="228" y="217"/>
                  </a:cubicBezTo>
                  <a:cubicBezTo>
                    <a:pt x="226" y="225"/>
                    <a:pt x="226" y="225"/>
                    <a:pt x="226" y="225"/>
                  </a:cubicBezTo>
                  <a:cubicBezTo>
                    <a:pt x="219" y="227"/>
                    <a:pt x="219" y="227"/>
                    <a:pt x="219" y="227"/>
                  </a:cubicBezTo>
                  <a:cubicBezTo>
                    <a:pt x="219" y="235"/>
                    <a:pt x="219" y="235"/>
                    <a:pt x="219" y="235"/>
                  </a:cubicBezTo>
                  <a:cubicBezTo>
                    <a:pt x="222" y="240"/>
                    <a:pt x="222" y="240"/>
                    <a:pt x="222" y="240"/>
                  </a:cubicBezTo>
                  <a:cubicBezTo>
                    <a:pt x="210" y="255"/>
                    <a:pt x="210" y="255"/>
                    <a:pt x="210" y="255"/>
                  </a:cubicBezTo>
                  <a:cubicBezTo>
                    <a:pt x="210" y="269"/>
                    <a:pt x="210" y="269"/>
                    <a:pt x="210" y="269"/>
                  </a:cubicBezTo>
                  <a:cubicBezTo>
                    <a:pt x="219" y="278"/>
                    <a:pt x="219" y="278"/>
                    <a:pt x="219" y="278"/>
                  </a:cubicBezTo>
                  <a:cubicBezTo>
                    <a:pt x="240" y="278"/>
                    <a:pt x="240" y="278"/>
                    <a:pt x="240" y="278"/>
                  </a:cubicBezTo>
                  <a:cubicBezTo>
                    <a:pt x="243" y="292"/>
                    <a:pt x="243" y="292"/>
                    <a:pt x="243" y="292"/>
                  </a:cubicBezTo>
                  <a:cubicBezTo>
                    <a:pt x="243" y="306"/>
                    <a:pt x="243" y="306"/>
                    <a:pt x="243" y="306"/>
                  </a:cubicBezTo>
                  <a:cubicBezTo>
                    <a:pt x="251" y="327"/>
                    <a:pt x="251" y="327"/>
                    <a:pt x="251" y="327"/>
                  </a:cubicBezTo>
                  <a:cubicBezTo>
                    <a:pt x="259" y="330"/>
                    <a:pt x="259" y="330"/>
                    <a:pt x="259" y="330"/>
                  </a:cubicBezTo>
                  <a:cubicBezTo>
                    <a:pt x="270" y="314"/>
                    <a:pt x="270" y="314"/>
                    <a:pt x="270" y="314"/>
                  </a:cubicBezTo>
                  <a:cubicBezTo>
                    <a:pt x="270" y="307"/>
                    <a:pt x="270" y="307"/>
                    <a:pt x="270" y="307"/>
                  </a:cubicBezTo>
                  <a:cubicBezTo>
                    <a:pt x="276" y="300"/>
                    <a:pt x="276" y="300"/>
                    <a:pt x="276" y="300"/>
                  </a:cubicBezTo>
                  <a:cubicBezTo>
                    <a:pt x="276" y="286"/>
                    <a:pt x="276" y="286"/>
                    <a:pt x="276" y="286"/>
                  </a:cubicBezTo>
                  <a:cubicBezTo>
                    <a:pt x="289" y="272"/>
                    <a:pt x="289" y="272"/>
                    <a:pt x="289" y="272"/>
                  </a:cubicBezTo>
                  <a:cubicBezTo>
                    <a:pt x="279" y="272"/>
                    <a:pt x="279" y="272"/>
                    <a:pt x="279" y="272"/>
                  </a:cubicBezTo>
                  <a:cubicBezTo>
                    <a:pt x="270" y="252"/>
                    <a:pt x="270" y="252"/>
                    <a:pt x="270" y="252"/>
                  </a:cubicBezTo>
                  <a:cubicBezTo>
                    <a:pt x="283" y="265"/>
                    <a:pt x="283" y="265"/>
                    <a:pt x="283" y="265"/>
                  </a:cubicBezTo>
                  <a:cubicBezTo>
                    <a:pt x="298" y="257"/>
                    <a:pt x="298" y="257"/>
                    <a:pt x="298" y="257"/>
                  </a:cubicBezTo>
                  <a:cubicBezTo>
                    <a:pt x="284" y="247"/>
                    <a:pt x="284" y="247"/>
                    <a:pt x="284" y="247"/>
                  </a:cubicBezTo>
                  <a:cubicBezTo>
                    <a:pt x="292" y="247"/>
                    <a:pt x="292" y="247"/>
                    <a:pt x="292" y="247"/>
                  </a:cubicBezTo>
                  <a:cubicBezTo>
                    <a:pt x="312" y="255"/>
                    <a:pt x="312" y="255"/>
                    <a:pt x="312" y="255"/>
                  </a:cubicBezTo>
                  <a:cubicBezTo>
                    <a:pt x="318" y="274"/>
                    <a:pt x="318" y="274"/>
                    <a:pt x="318" y="274"/>
                  </a:cubicBezTo>
                  <a:cubicBezTo>
                    <a:pt x="324" y="263"/>
                    <a:pt x="324" y="263"/>
                    <a:pt x="324" y="263"/>
                  </a:cubicBezTo>
                  <a:cubicBezTo>
                    <a:pt x="335" y="257"/>
                    <a:pt x="335" y="257"/>
                    <a:pt x="335" y="257"/>
                  </a:cubicBezTo>
                  <a:cubicBezTo>
                    <a:pt x="343" y="268"/>
                    <a:pt x="343" y="268"/>
                    <a:pt x="343" y="268"/>
                  </a:cubicBezTo>
                  <a:cubicBezTo>
                    <a:pt x="345" y="284"/>
                    <a:pt x="345" y="284"/>
                    <a:pt x="345" y="284"/>
                  </a:cubicBezTo>
                  <a:cubicBezTo>
                    <a:pt x="348" y="286"/>
                    <a:pt x="348" y="286"/>
                    <a:pt x="348" y="286"/>
                  </a:cubicBezTo>
                  <a:close/>
                  <a:moveTo>
                    <a:pt x="377" y="299"/>
                  </a:moveTo>
                  <a:cubicBezTo>
                    <a:pt x="359" y="311"/>
                    <a:pt x="359" y="311"/>
                    <a:pt x="359" y="311"/>
                  </a:cubicBezTo>
                  <a:cubicBezTo>
                    <a:pt x="364" y="329"/>
                    <a:pt x="364" y="329"/>
                    <a:pt x="364" y="329"/>
                  </a:cubicBezTo>
                  <a:cubicBezTo>
                    <a:pt x="380" y="324"/>
                    <a:pt x="380" y="324"/>
                    <a:pt x="380" y="324"/>
                  </a:cubicBezTo>
                  <a:cubicBezTo>
                    <a:pt x="400" y="340"/>
                    <a:pt x="400" y="340"/>
                    <a:pt x="400" y="340"/>
                  </a:cubicBezTo>
                  <a:cubicBezTo>
                    <a:pt x="407" y="317"/>
                    <a:pt x="407" y="317"/>
                    <a:pt x="407" y="317"/>
                  </a:cubicBezTo>
                  <a:cubicBezTo>
                    <a:pt x="394" y="298"/>
                    <a:pt x="394" y="298"/>
                    <a:pt x="394" y="298"/>
                  </a:cubicBezTo>
                  <a:cubicBezTo>
                    <a:pt x="390" y="306"/>
                    <a:pt x="390" y="306"/>
                    <a:pt x="390" y="306"/>
                  </a:cubicBezTo>
                  <a:cubicBezTo>
                    <a:pt x="387" y="303"/>
                    <a:pt x="387" y="303"/>
                    <a:pt x="387" y="303"/>
                  </a:cubicBezTo>
                  <a:cubicBezTo>
                    <a:pt x="387" y="299"/>
                    <a:pt x="387" y="299"/>
                    <a:pt x="387" y="299"/>
                  </a:cubicBezTo>
                  <a:cubicBezTo>
                    <a:pt x="377" y="299"/>
                    <a:pt x="377" y="299"/>
                    <a:pt x="377" y="299"/>
                  </a:cubicBezTo>
                  <a:close/>
                  <a:moveTo>
                    <a:pt x="292" y="370"/>
                  </a:moveTo>
                  <a:cubicBezTo>
                    <a:pt x="289" y="370"/>
                    <a:pt x="286" y="368"/>
                    <a:pt x="286" y="365"/>
                  </a:cubicBezTo>
                  <a:cubicBezTo>
                    <a:pt x="286" y="362"/>
                    <a:pt x="289" y="359"/>
                    <a:pt x="292" y="359"/>
                  </a:cubicBezTo>
                  <a:cubicBezTo>
                    <a:pt x="342" y="359"/>
                    <a:pt x="342" y="359"/>
                    <a:pt x="342" y="359"/>
                  </a:cubicBezTo>
                  <a:cubicBezTo>
                    <a:pt x="345" y="359"/>
                    <a:pt x="347" y="362"/>
                    <a:pt x="347" y="365"/>
                  </a:cubicBezTo>
                  <a:cubicBezTo>
                    <a:pt x="347" y="368"/>
                    <a:pt x="345" y="370"/>
                    <a:pt x="342" y="370"/>
                  </a:cubicBezTo>
                  <a:cubicBezTo>
                    <a:pt x="292" y="370"/>
                    <a:pt x="292" y="370"/>
                    <a:pt x="292" y="370"/>
                  </a:cubicBezTo>
                  <a:close/>
                  <a:moveTo>
                    <a:pt x="45" y="370"/>
                  </a:moveTo>
                  <a:cubicBezTo>
                    <a:pt x="42" y="370"/>
                    <a:pt x="39" y="368"/>
                    <a:pt x="39" y="365"/>
                  </a:cubicBezTo>
                  <a:cubicBezTo>
                    <a:pt x="39" y="362"/>
                    <a:pt x="42" y="359"/>
                    <a:pt x="45" y="359"/>
                  </a:cubicBezTo>
                  <a:cubicBezTo>
                    <a:pt x="95" y="359"/>
                    <a:pt x="95" y="359"/>
                    <a:pt x="95" y="359"/>
                  </a:cubicBezTo>
                  <a:cubicBezTo>
                    <a:pt x="98" y="359"/>
                    <a:pt x="100" y="362"/>
                    <a:pt x="100" y="365"/>
                  </a:cubicBezTo>
                  <a:cubicBezTo>
                    <a:pt x="100" y="368"/>
                    <a:pt x="98" y="370"/>
                    <a:pt x="95" y="370"/>
                  </a:cubicBezTo>
                  <a:cubicBezTo>
                    <a:pt x="45" y="370"/>
                    <a:pt x="45" y="370"/>
                    <a:pt x="45" y="370"/>
                  </a:cubicBezTo>
                  <a:close/>
                  <a:moveTo>
                    <a:pt x="45" y="351"/>
                  </a:moveTo>
                  <a:cubicBezTo>
                    <a:pt x="42" y="351"/>
                    <a:pt x="39" y="348"/>
                    <a:pt x="39" y="345"/>
                  </a:cubicBezTo>
                  <a:cubicBezTo>
                    <a:pt x="39" y="342"/>
                    <a:pt x="42" y="340"/>
                    <a:pt x="45" y="340"/>
                  </a:cubicBezTo>
                  <a:cubicBezTo>
                    <a:pt x="95" y="340"/>
                    <a:pt x="95" y="340"/>
                    <a:pt x="95" y="340"/>
                  </a:cubicBezTo>
                  <a:cubicBezTo>
                    <a:pt x="98" y="340"/>
                    <a:pt x="100" y="342"/>
                    <a:pt x="100" y="345"/>
                  </a:cubicBezTo>
                  <a:cubicBezTo>
                    <a:pt x="100" y="348"/>
                    <a:pt x="98" y="351"/>
                    <a:pt x="95" y="351"/>
                  </a:cubicBezTo>
                  <a:cubicBezTo>
                    <a:pt x="45" y="351"/>
                    <a:pt x="45" y="351"/>
                    <a:pt x="45" y="351"/>
                  </a:cubicBezTo>
                  <a:close/>
                  <a:moveTo>
                    <a:pt x="45" y="331"/>
                  </a:moveTo>
                  <a:cubicBezTo>
                    <a:pt x="42" y="331"/>
                    <a:pt x="39" y="329"/>
                    <a:pt x="39" y="326"/>
                  </a:cubicBezTo>
                  <a:cubicBezTo>
                    <a:pt x="39" y="323"/>
                    <a:pt x="42" y="320"/>
                    <a:pt x="45" y="320"/>
                  </a:cubicBezTo>
                  <a:cubicBezTo>
                    <a:pt x="95" y="320"/>
                    <a:pt x="95" y="320"/>
                    <a:pt x="95" y="320"/>
                  </a:cubicBezTo>
                  <a:cubicBezTo>
                    <a:pt x="98" y="320"/>
                    <a:pt x="100" y="323"/>
                    <a:pt x="100" y="326"/>
                  </a:cubicBezTo>
                  <a:cubicBezTo>
                    <a:pt x="100" y="329"/>
                    <a:pt x="98" y="331"/>
                    <a:pt x="95" y="331"/>
                  </a:cubicBezTo>
                  <a:cubicBezTo>
                    <a:pt x="45" y="331"/>
                    <a:pt x="45" y="331"/>
                    <a:pt x="45" y="331"/>
                  </a:cubicBezTo>
                  <a:close/>
                  <a:moveTo>
                    <a:pt x="17" y="390"/>
                  </a:moveTo>
                  <a:cubicBezTo>
                    <a:pt x="454" y="390"/>
                    <a:pt x="454" y="390"/>
                    <a:pt x="454" y="390"/>
                  </a:cubicBezTo>
                  <a:cubicBezTo>
                    <a:pt x="454" y="117"/>
                    <a:pt x="454" y="117"/>
                    <a:pt x="454" y="117"/>
                  </a:cubicBezTo>
                  <a:cubicBezTo>
                    <a:pt x="17" y="117"/>
                    <a:pt x="17" y="117"/>
                    <a:pt x="17" y="117"/>
                  </a:cubicBezTo>
                  <a:cubicBezTo>
                    <a:pt x="17" y="390"/>
                    <a:pt x="17" y="390"/>
                    <a:pt x="17" y="390"/>
                  </a:cubicBezTo>
                  <a:close/>
                  <a:moveTo>
                    <a:pt x="454" y="401"/>
                  </a:moveTo>
                  <a:cubicBezTo>
                    <a:pt x="17" y="401"/>
                    <a:pt x="17" y="401"/>
                    <a:pt x="17" y="401"/>
                  </a:cubicBezTo>
                  <a:cubicBezTo>
                    <a:pt x="17" y="420"/>
                    <a:pt x="17" y="420"/>
                    <a:pt x="17" y="420"/>
                  </a:cubicBezTo>
                  <a:cubicBezTo>
                    <a:pt x="454" y="420"/>
                    <a:pt x="454" y="420"/>
                    <a:pt x="454" y="420"/>
                  </a:cubicBezTo>
                  <a:cubicBezTo>
                    <a:pt x="454" y="401"/>
                    <a:pt x="454" y="401"/>
                    <a:pt x="454" y="401"/>
                  </a:cubicBezTo>
                  <a:close/>
                  <a:moveTo>
                    <a:pt x="9" y="100"/>
                  </a:moveTo>
                  <a:cubicBezTo>
                    <a:pt x="121" y="100"/>
                    <a:pt x="121" y="100"/>
                    <a:pt x="121" y="100"/>
                  </a:cubicBezTo>
                  <a:cubicBezTo>
                    <a:pt x="214" y="24"/>
                    <a:pt x="214" y="24"/>
                    <a:pt x="214" y="24"/>
                  </a:cubicBezTo>
                  <a:cubicBezTo>
                    <a:pt x="216" y="27"/>
                    <a:pt x="218" y="30"/>
                    <a:pt x="220" y="32"/>
                  </a:cubicBezTo>
                  <a:cubicBezTo>
                    <a:pt x="220" y="32"/>
                    <a:pt x="220" y="32"/>
                    <a:pt x="220" y="32"/>
                  </a:cubicBezTo>
                  <a:cubicBezTo>
                    <a:pt x="220" y="32"/>
                    <a:pt x="220" y="32"/>
                    <a:pt x="220" y="32"/>
                  </a:cubicBezTo>
                  <a:cubicBezTo>
                    <a:pt x="221" y="33"/>
                    <a:pt x="221" y="33"/>
                    <a:pt x="221" y="33"/>
                  </a:cubicBezTo>
                  <a:cubicBezTo>
                    <a:pt x="138" y="100"/>
                    <a:pt x="138" y="100"/>
                    <a:pt x="138" y="100"/>
                  </a:cubicBezTo>
                  <a:cubicBezTo>
                    <a:pt x="337" y="100"/>
                    <a:pt x="337" y="100"/>
                    <a:pt x="337" y="100"/>
                  </a:cubicBezTo>
                  <a:cubicBezTo>
                    <a:pt x="246" y="26"/>
                    <a:pt x="246" y="26"/>
                    <a:pt x="246" y="26"/>
                  </a:cubicBezTo>
                  <a:cubicBezTo>
                    <a:pt x="244" y="27"/>
                    <a:pt x="242" y="28"/>
                    <a:pt x="240" y="28"/>
                  </a:cubicBezTo>
                  <a:cubicBezTo>
                    <a:pt x="239" y="28"/>
                    <a:pt x="238" y="28"/>
                    <a:pt x="238" y="28"/>
                  </a:cubicBezTo>
                  <a:cubicBezTo>
                    <a:pt x="237" y="28"/>
                    <a:pt x="237" y="28"/>
                    <a:pt x="237" y="28"/>
                  </a:cubicBezTo>
                  <a:cubicBezTo>
                    <a:pt x="230" y="28"/>
                    <a:pt x="224" y="22"/>
                    <a:pt x="224" y="14"/>
                  </a:cubicBezTo>
                  <a:cubicBezTo>
                    <a:pt x="224" y="7"/>
                    <a:pt x="230" y="0"/>
                    <a:pt x="237" y="0"/>
                  </a:cubicBezTo>
                  <a:cubicBezTo>
                    <a:pt x="245" y="0"/>
                    <a:pt x="251" y="7"/>
                    <a:pt x="251" y="14"/>
                  </a:cubicBezTo>
                  <a:cubicBezTo>
                    <a:pt x="251" y="15"/>
                    <a:pt x="251" y="15"/>
                    <a:pt x="251" y="16"/>
                  </a:cubicBezTo>
                  <a:cubicBezTo>
                    <a:pt x="354" y="100"/>
                    <a:pt x="354" y="100"/>
                    <a:pt x="354" y="100"/>
                  </a:cubicBezTo>
                  <a:cubicBezTo>
                    <a:pt x="463" y="100"/>
                    <a:pt x="463" y="100"/>
                    <a:pt x="463" y="100"/>
                  </a:cubicBezTo>
                  <a:cubicBezTo>
                    <a:pt x="468" y="100"/>
                    <a:pt x="472" y="104"/>
                    <a:pt x="472" y="108"/>
                  </a:cubicBezTo>
                  <a:cubicBezTo>
                    <a:pt x="472" y="429"/>
                    <a:pt x="472" y="429"/>
                    <a:pt x="472" y="429"/>
                  </a:cubicBezTo>
                  <a:cubicBezTo>
                    <a:pt x="472" y="433"/>
                    <a:pt x="468" y="437"/>
                    <a:pt x="463" y="437"/>
                  </a:cubicBezTo>
                  <a:cubicBezTo>
                    <a:pt x="9" y="437"/>
                    <a:pt x="9" y="437"/>
                    <a:pt x="9" y="437"/>
                  </a:cubicBezTo>
                  <a:cubicBezTo>
                    <a:pt x="4" y="437"/>
                    <a:pt x="0" y="433"/>
                    <a:pt x="0" y="429"/>
                  </a:cubicBezTo>
                  <a:cubicBezTo>
                    <a:pt x="0" y="108"/>
                    <a:pt x="0" y="108"/>
                    <a:pt x="0" y="108"/>
                  </a:cubicBezTo>
                  <a:cubicBezTo>
                    <a:pt x="0" y="104"/>
                    <a:pt x="4" y="100"/>
                    <a:pt x="9" y="100"/>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grpSp>
          <p:nvGrpSpPr>
            <p:cNvPr id="350" name="Group 349">
              <a:extLst>
                <a:ext uri="{FF2B5EF4-FFF2-40B4-BE49-F238E27FC236}">
                  <a16:creationId xmlns:a16="http://schemas.microsoft.com/office/drawing/2014/main" id="{4F468140-6F3C-48B2-A704-3437AC0F4C3D}"/>
                </a:ext>
              </a:extLst>
            </p:cNvPr>
            <p:cNvGrpSpPr>
              <a:grpSpLocks noChangeAspect="1"/>
            </p:cNvGrpSpPr>
            <p:nvPr/>
          </p:nvGrpSpPr>
          <p:grpSpPr>
            <a:xfrm>
              <a:off x="8643280" y="1784015"/>
              <a:ext cx="579967" cy="518249"/>
              <a:chOff x="5844052" y="2160587"/>
              <a:chExt cx="1014412" cy="906464"/>
            </a:xfrm>
            <a:solidFill>
              <a:srgbClr val="000000"/>
            </a:solidFill>
          </p:grpSpPr>
          <p:sp>
            <p:nvSpPr>
              <p:cNvPr id="354" name="Freeform 36">
                <a:extLst>
                  <a:ext uri="{FF2B5EF4-FFF2-40B4-BE49-F238E27FC236}">
                    <a16:creationId xmlns:a16="http://schemas.microsoft.com/office/drawing/2014/main" id="{F860CFC9-99AF-4B7A-989A-61C3A10AB810}"/>
                  </a:ext>
                </a:extLst>
              </p:cNvPr>
              <p:cNvSpPr>
                <a:spLocks/>
              </p:cNvSpPr>
              <p:nvPr/>
            </p:nvSpPr>
            <p:spPr bwMode="auto">
              <a:xfrm>
                <a:off x="6236164" y="2160587"/>
                <a:ext cx="227012" cy="762000"/>
              </a:xfrm>
              <a:custGeom>
                <a:avLst/>
                <a:gdLst>
                  <a:gd name="T0" fmla="*/ 113 w 143"/>
                  <a:gd name="T1" fmla="*/ 112 h 480"/>
                  <a:gd name="T2" fmla="*/ 143 w 143"/>
                  <a:gd name="T3" fmla="*/ 112 h 480"/>
                  <a:gd name="T4" fmla="*/ 72 w 143"/>
                  <a:gd name="T5" fmla="*/ 0 h 480"/>
                  <a:gd name="T6" fmla="*/ 0 w 143"/>
                  <a:gd name="T7" fmla="*/ 112 h 480"/>
                  <a:gd name="T8" fmla="*/ 30 w 143"/>
                  <a:gd name="T9" fmla="*/ 112 h 480"/>
                  <a:gd name="T10" fmla="*/ 72 w 143"/>
                  <a:gd name="T11" fmla="*/ 480 h 480"/>
                  <a:gd name="T12" fmla="*/ 113 w 143"/>
                  <a:gd name="T13" fmla="*/ 112 h 480"/>
                </a:gdLst>
                <a:ahLst/>
                <a:cxnLst>
                  <a:cxn ang="0">
                    <a:pos x="T0" y="T1"/>
                  </a:cxn>
                  <a:cxn ang="0">
                    <a:pos x="T2" y="T3"/>
                  </a:cxn>
                  <a:cxn ang="0">
                    <a:pos x="T4" y="T5"/>
                  </a:cxn>
                  <a:cxn ang="0">
                    <a:pos x="T6" y="T7"/>
                  </a:cxn>
                  <a:cxn ang="0">
                    <a:pos x="T8" y="T9"/>
                  </a:cxn>
                  <a:cxn ang="0">
                    <a:pos x="T10" y="T11"/>
                  </a:cxn>
                  <a:cxn ang="0">
                    <a:pos x="T12" y="T13"/>
                  </a:cxn>
                </a:cxnLst>
                <a:rect l="0" t="0" r="r" b="b"/>
                <a:pathLst>
                  <a:path w="143" h="480">
                    <a:moveTo>
                      <a:pt x="113" y="112"/>
                    </a:moveTo>
                    <a:lnTo>
                      <a:pt x="143" y="112"/>
                    </a:lnTo>
                    <a:lnTo>
                      <a:pt x="72" y="0"/>
                    </a:lnTo>
                    <a:lnTo>
                      <a:pt x="0" y="112"/>
                    </a:lnTo>
                    <a:lnTo>
                      <a:pt x="30" y="112"/>
                    </a:lnTo>
                    <a:lnTo>
                      <a:pt x="72" y="480"/>
                    </a:lnTo>
                    <a:lnTo>
                      <a:pt x="113"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55" name="Freeform 37">
                <a:extLst>
                  <a:ext uri="{FF2B5EF4-FFF2-40B4-BE49-F238E27FC236}">
                    <a16:creationId xmlns:a16="http://schemas.microsoft.com/office/drawing/2014/main" id="{CA6785D6-BDE2-43B2-AC66-FAF8EBB00081}"/>
                  </a:ext>
                </a:extLst>
              </p:cNvPr>
              <p:cNvSpPr>
                <a:spLocks/>
              </p:cNvSpPr>
              <p:nvPr/>
            </p:nvSpPr>
            <p:spPr bwMode="auto">
              <a:xfrm>
                <a:off x="5844052" y="2424113"/>
                <a:ext cx="496887" cy="642938"/>
              </a:xfrm>
              <a:custGeom>
                <a:avLst/>
                <a:gdLst>
                  <a:gd name="T0" fmla="*/ 187 w 496"/>
                  <a:gd name="T1" fmla="*/ 39 h 641"/>
                  <a:gd name="T2" fmla="*/ 205 w 496"/>
                  <a:gd name="T3" fmla="*/ 0 h 641"/>
                  <a:gd name="T4" fmla="*/ 0 w 496"/>
                  <a:gd name="T5" fmla="*/ 7 h 641"/>
                  <a:gd name="T6" fmla="*/ 109 w 496"/>
                  <a:gd name="T7" fmla="*/ 206 h 641"/>
                  <a:gd name="T8" fmla="*/ 132 w 496"/>
                  <a:gd name="T9" fmla="*/ 157 h 641"/>
                  <a:gd name="T10" fmla="*/ 409 w 496"/>
                  <a:gd name="T11" fmla="*/ 641 h 641"/>
                  <a:gd name="T12" fmla="*/ 187 w 496"/>
                  <a:gd name="T13" fmla="*/ 39 h 641"/>
                </a:gdLst>
                <a:ahLst/>
                <a:cxnLst>
                  <a:cxn ang="0">
                    <a:pos x="T0" y="T1"/>
                  </a:cxn>
                  <a:cxn ang="0">
                    <a:pos x="T2" y="T3"/>
                  </a:cxn>
                  <a:cxn ang="0">
                    <a:pos x="T4" y="T5"/>
                  </a:cxn>
                  <a:cxn ang="0">
                    <a:pos x="T6" y="T7"/>
                  </a:cxn>
                  <a:cxn ang="0">
                    <a:pos x="T8" y="T9"/>
                  </a:cxn>
                  <a:cxn ang="0">
                    <a:pos x="T10" y="T11"/>
                  </a:cxn>
                  <a:cxn ang="0">
                    <a:pos x="T12" y="T13"/>
                  </a:cxn>
                </a:cxnLst>
                <a:rect l="0" t="0" r="r" b="b"/>
                <a:pathLst>
                  <a:path w="496" h="641">
                    <a:moveTo>
                      <a:pt x="187" y="39"/>
                    </a:moveTo>
                    <a:cubicBezTo>
                      <a:pt x="205" y="0"/>
                      <a:pt x="205" y="0"/>
                      <a:pt x="205" y="0"/>
                    </a:cubicBezTo>
                    <a:cubicBezTo>
                      <a:pt x="0" y="7"/>
                      <a:pt x="0" y="7"/>
                      <a:pt x="0" y="7"/>
                    </a:cubicBezTo>
                    <a:cubicBezTo>
                      <a:pt x="109" y="206"/>
                      <a:pt x="109" y="206"/>
                      <a:pt x="109" y="206"/>
                    </a:cubicBezTo>
                    <a:cubicBezTo>
                      <a:pt x="132" y="157"/>
                      <a:pt x="132" y="157"/>
                      <a:pt x="132" y="157"/>
                    </a:cubicBezTo>
                    <a:cubicBezTo>
                      <a:pt x="269" y="204"/>
                      <a:pt x="440" y="384"/>
                      <a:pt x="409" y="641"/>
                    </a:cubicBezTo>
                    <a:cubicBezTo>
                      <a:pt x="496" y="380"/>
                      <a:pt x="345" y="132"/>
                      <a:pt x="18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56" name="Freeform 38">
                <a:extLst>
                  <a:ext uri="{FF2B5EF4-FFF2-40B4-BE49-F238E27FC236}">
                    <a16:creationId xmlns:a16="http://schemas.microsoft.com/office/drawing/2014/main" id="{D798B421-179F-41DC-8E75-22216452FC38}"/>
                  </a:ext>
                </a:extLst>
              </p:cNvPr>
              <p:cNvSpPr>
                <a:spLocks/>
              </p:cNvSpPr>
              <p:nvPr/>
            </p:nvSpPr>
            <p:spPr bwMode="auto">
              <a:xfrm>
                <a:off x="6359989" y="2424113"/>
                <a:ext cx="498475" cy="642938"/>
              </a:xfrm>
              <a:custGeom>
                <a:avLst/>
                <a:gdLst>
                  <a:gd name="T0" fmla="*/ 497 w 497"/>
                  <a:gd name="T1" fmla="*/ 7 h 641"/>
                  <a:gd name="T2" fmla="*/ 291 w 497"/>
                  <a:gd name="T3" fmla="*/ 0 h 641"/>
                  <a:gd name="T4" fmla="*/ 309 w 497"/>
                  <a:gd name="T5" fmla="*/ 39 h 641"/>
                  <a:gd name="T6" fmla="*/ 88 w 497"/>
                  <a:gd name="T7" fmla="*/ 641 h 641"/>
                  <a:gd name="T8" fmla="*/ 365 w 497"/>
                  <a:gd name="T9" fmla="*/ 157 h 641"/>
                  <a:gd name="T10" fmla="*/ 388 w 497"/>
                  <a:gd name="T11" fmla="*/ 206 h 641"/>
                  <a:gd name="T12" fmla="*/ 497 w 497"/>
                  <a:gd name="T13" fmla="*/ 7 h 641"/>
                </a:gdLst>
                <a:ahLst/>
                <a:cxnLst>
                  <a:cxn ang="0">
                    <a:pos x="T0" y="T1"/>
                  </a:cxn>
                  <a:cxn ang="0">
                    <a:pos x="T2" y="T3"/>
                  </a:cxn>
                  <a:cxn ang="0">
                    <a:pos x="T4" y="T5"/>
                  </a:cxn>
                  <a:cxn ang="0">
                    <a:pos x="T6" y="T7"/>
                  </a:cxn>
                  <a:cxn ang="0">
                    <a:pos x="T8" y="T9"/>
                  </a:cxn>
                  <a:cxn ang="0">
                    <a:pos x="T10" y="T11"/>
                  </a:cxn>
                  <a:cxn ang="0">
                    <a:pos x="T12" y="T13"/>
                  </a:cxn>
                </a:cxnLst>
                <a:rect l="0" t="0" r="r" b="b"/>
                <a:pathLst>
                  <a:path w="497" h="641">
                    <a:moveTo>
                      <a:pt x="497" y="7"/>
                    </a:moveTo>
                    <a:cubicBezTo>
                      <a:pt x="291" y="0"/>
                      <a:pt x="291" y="0"/>
                      <a:pt x="291" y="0"/>
                    </a:cubicBezTo>
                    <a:cubicBezTo>
                      <a:pt x="309" y="39"/>
                      <a:pt x="309" y="39"/>
                      <a:pt x="309" y="39"/>
                    </a:cubicBezTo>
                    <a:cubicBezTo>
                      <a:pt x="152" y="132"/>
                      <a:pt x="0" y="380"/>
                      <a:pt x="88" y="641"/>
                    </a:cubicBezTo>
                    <a:cubicBezTo>
                      <a:pt x="57" y="384"/>
                      <a:pt x="227" y="204"/>
                      <a:pt x="365" y="157"/>
                    </a:cubicBezTo>
                    <a:cubicBezTo>
                      <a:pt x="388" y="206"/>
                      <a:pt x="388" y="206"/>
                      <a:pt x="388" y="206"/>
                    </a:cubicBezTo>
                    <a:lnTo>
                      <a:pt x="497"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grpSp>
        <p:sp>
          <p:nvSpPr>
            <p:cNvPr id="351" name="Freeform 6">
              <a:extLst>
                <a:ext uri="{FF2B5EF4-FFF2-40B4-BE49-F238E27FC236}">
                  <a16:creationId xmlns:a16="http://schemas.microsoft.com/office/drawing/2014/main" id="{912F03BA-94C3-43BF-A5AC-794EA8EAAF99}"/>
                </a:ext>
              </a:extLst>
            </p:cNvPr>
            <p:cNvSpPr>
              <a:spLocks noEditPoints="1"/>
            </p:cNvSpPr>
            <p:nvPr/>
          </p:nvSpPr>
          <p:spPr bwMode="auto">
            <a:xfrm>
              <a:off x="7302320" y="3250445"/>
              <a:ext cx="1204913" cy="941388"/>
            </a:xfrm>
            <a:custGeom>
              <a:avLst/>
              <a:gdLst>
                <a:gd name="T0" fmla="*/ 242 w 254"/>
                <a:gd name="T1" fmla="*/ 116 h 198"/>
                <a:gd name="T2" fmla="*/ 209 w 254"/>
                <a:gd name="T3" fmla="*/ 26 h 198"/>
                <a:gd name="T4" fmla="*/ 211 w 254"/>
                <a:gd name="T5" fmla="*/ 22 h 198"/>
                <a:gd name="T6" fmla="*/ 205 w 254"/>
                <a:gd name="T7" fmla="*/ 16 h 198"/>
                <a:gd name="T8" fmla="*/ 139 w 254"/>
                <a:gd name="T9" fmla="*/ 16 h 198"/>
                <a:gd name="T10" fmla="*/ 139 w 254"/>
                <a:gd name="T11" fmla="*/ 0 h 198"/>
                <a:gd name="T12" fmla="*/ 114 w 254"/>
                <a:gd name="T13" fmla="*/ 0 h 198"/>
                <a:gd name="T14" fmla="*/ 114 w 254"/>
                <a:gd name="T15" fmla="*/ 16 h 198"/>
                <a:gd name="T16" fmla="*/ 52 w 254"/>
                <a:gd name="T17" fmla="*/ 16 h 198"/>
                <a:gd name="T18" fmla="*/ 46 w 254"/>
                <a:gd name="T19" fmla="*/ 22 h 198"/>
                <a:gd name="T20" fmla="*/ 48 w 254"/>
                <a:gd name="T21" fmla="*/ 26 h 198"/>
                <a:gd name="T22" fmla="*/ 12 w 254"/>
                <a:gd name="T23" fmla="*/ 116 h 198"/>
                <a:gd name="T24" fmla="*/ 0 w 254"/>
                <a:gd name="T25" fmla="*/ 116 h 198"/>
                <a:gd name="T26" fmla="*/ 1 w 254"/>
                <a:gd name="T27" fmla="*/ 121 h 198"/>
                <a:gd name="T28" fmla="*/ 52 w 254"/>
                <a:gd name="T29" fmla="*/ 157 h 198"/>
                <a:gd name="T30" fmla="*/ 103 w 254"/>
                <a:gd name="T31" fmla="*/ 121 h 198"/>
                <a:gd name="T32" fmla="*/ 103 w 254"/>
                <a:gd name="T33" fmla="*/ 116 h 198"/>
                <a:gd name="T34" fmla="*/ 92 w 254"/>
                <a:gd name="T35" fmla="*/ 116 h 198"/>
                <a:gd name="T36" fmla="*/ 59 w 254"/>
                <a:gd name="T37" fmla="*/ 28 h 198"/>
                <a:gd name="T38" fmla="*/ 114 w 254"/>
                <a:gd name="T39" fmla="*/ 28 h 198"/>
                <a:gd name="T40" fmla="*/ 114 w 254"/>
                <a:gd name="T41" fmla="*/ 171 h 198"/>
                <a:gd name="T42" fmla="*/ 76 w 254"/>
                <a:gd name="T43" fmla="*/ 195 h 198"/>
                <a:gd name="T44" fmla="*/ 76 w 254"/>
                <a:gd name="T45" fmla="*/ 198 h 198"/>
                <a:gd name="T46" fmla="*/ 177 w 254"/>
                <a:gd name="T47" fmla="*/ 198 h 198"/>
                <a:gd name="T48" fmla="*/ 177 w 254"/>
                <a:gd name="T49" fmla="*/ 195 h 198"/>
                <a:gd name="T50" fmla="*/ 139 w 254"/>
                <a:gd name="T51" fmla="*/ 171 h 198"/>
                <a:gd name="T52" fmla="*/ 139 w 254"/>
                <a:gd name="T53" fmla="*/ 28 h 198"/>
                <a:gd name="T54" fmla="*/ 197 w 254"/>
                <a:gd name="T55" fmla="*/ 28 h 198"/>
                <a:gd name="T56" fmla="*/ 162 w 254"/>
                <a:gd name="T57" fmla="*/ 116 h 198"/>
                <a:gd name="T58" fmla="*/ 150 w 254"/>
                <a:gd name="T59" fmla="*/ 116 h 198"/>
                <a:gd name="T60" fmla="*/ 151 w 254"/>
                <a:gd name="T61" fmla="*/ 121 h 198"/>
                <a:gd name="T62" fmla="*/ 202 w 254"/>
                <a:gd name="T63" fmla="*/ 157 h 198"/>
                <a:gd name="T64" fmla="*/ 253 w 254"/>
                <a:gd name="T65" fmla="*/ 121 h 198"/>
                <a:gd name="T66" fmla="*/ 254 w 254"/>
                <a:gd name="T67" fmla="*/ 116 h 198"/>
                <a:gd name="T68" fmla="*/ 242 w 254"/>
                <a:gd name="T69" fmla="*/ 116 h 198"/>
                <a:gd name="T70" fmla="*/ 22 w 254"/>
                <a:gd name="T71" fmla="*/ 116 h 198"/>
                <a:gd name="T72" fmla="*/ 53 w 254"/>
                <a:gd name="T73" fmla="*/ 39 h 198"/>
                <a:gd name="T74" fmla="*/ 82 w 254"/>
                <a:gd name="T75" fmla="*/ 116 h 198"/>
                <a:gd name="T76" fmla="*/ 22 w 254"/>
                <a:gd name="T77" fmla="*/ 116 h 198"/>
                <a:gd name="T78" fmla="*/ 203 w 254"/>
                <a:gd name="T79" fmla="*/ 39 h 198"/>
                <a:gd name="T80" fmla="*/ 232 w 254"/>
                <a:gd name="T81" fmla="*/ 116 h 198"/>
                <a:gd name="T82" fmla="*/ 172 w 254"/>
                <a:gd name="T83" fmla="*/ 116 h 198"/>
                <a:gd name="T84" fmla="*/ 203 w 254"/>
                <a:gd name="T85" fmla="*/ 3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198">
                  <a:moveTo>
                    <a:pt x="242" y="116"/>
                  </a:moveTo>
                  <a:cubicBezTo>
                    <a:pt x="209" y="26"/>
                    <a:pt x="209" y="26"/>
                    <a:pt x="209" y="26"/>
                  </a:cubicBezTo>
                  <a:cubicBezTo>
                    <a:pt x="210" y="25"/>
                    <a:pt x="211" y="24"/>
                    <a:pt x="211" y="22"/>
                  </a:cubicBezTo>
                  <a:cubicBezTo>
                    <a:pt x="211" y="19"/>
                    <a:pt x="208" y="16"/>
                    <a:pt x="205" y="16"/>
                  </a:cubicBezTo>
                  <a:cubicBezTo>
                    <a:pt x="139" y="16"/>
                    <a:pt x="139" y="16"/>
                    <a:pt x="139" y="16"/>
                  </a:cubicBezTo>
                  <a:cubicBezTo>
                    <a:pt x="139" y="0"/>
                    <a:pt x="139" y="0"/>
                    <a:pt x="139" y="0"/>
                  </a:cubicBezTo>
                  <a:cubicBezTo>
                    <a:pt x="114" y="0"/>
                    <a:pt x="114" y="0"/>
                    <a:pt x="114" y="0"/>
                  </a:cubicBezTo>
                  <a:cubicBezTo>
                    <a:pt x="114" y="16"/>
                    <a:pt x="114" y="16"/>
                    <a:pt x="114" y="16"/>
                  </a:cubicBezTo>
                  <a:cubicBezTo>
                    <a:pt x="52" y="16"/>
                    <a:pt x="52" y="16"/>
                    <a:pt x="52" y="16"/>
                  </a:cubicBezTo>
                  <a:cubicBezTo>
                    <a:pt x="49" y="16"/>
                    <a:pt x="46" y="19"/>
                    <a:pt x="46" y="22"/>
                  </a:cubicBezTo>
                  <a:cubicBezTo>
                    <a:pt x="46" y="24"/>
                    <a:pt x="47" y="25"/>
                    <a:pt x="48" y="26"/>
                  </a:cubicBezTo>
                  <a:cubicBezTo>
                    <a:pt x="12" y="116"/>
                    <a:pt x="12" y="116"/>
                    <a:pt x="12" y="116"/>
                  </a:cubicBezTo>
                  <a:cubicBezTo>
                    <a:pt x="0" y="116"/>
                    <a:pt x="0" y="116"/>
                    <a:pt x="0" y="116"/>
                  </a:cubicBezTo>
                  <a:cubicBezTo>
                    <a:pt x="1" y="121"/>
                    <a:pt x="1" y="121"/>
                    <a:pt x="1" y="121"/>
                  </a:cubicBezTo>
                  <a:cubicBezTo>
                    <a:pt x="1" y="121"/>
                    <a:pt x="5" y="157"/>
                    <a:pt x="52" y="157"/>
                  </a:cubicBezTo>
                  <a:cubicBezTo>
                    <a:pt x="98" y="157"/>
                    <a:pt x="103" y="121"/>
                    <a:pt x="103" y="121"/>
                  </a:cubicBezTo>
                  <a:cubicBezTo>
                    <a:pt x="103" y="116"/>
                    <a:pt x="103" y="116"/>
                    <a:pt x="103" y="116"/>
                  </a:cubicBezTo>
                  <a:cubicBezTo>
                    <a:pt x="92" y="116"/>
                    <a:pt x="92" y="116"/>
                    <a:pt x="92" y="116"/>
                  </a:cubicBezTo>
                  <a:cubicBezTo>
                    <a:pt x="59" y="28"/>
                    <a:pt x="59" y="28"/>
                    <a:pt x="59" y="28"/>
                  </a:cubicBezTo>
                  <a:cubicBezTo>
                    <a:pt x="114" y="28"/>
                    <a:pt x="114" y="28"/>
                    <a:pt x="114" y="28"/>
                  </a:cubicBezTo>
                  <a:cubicBezTo>
                    <a:pt x="114" y="171"/>
                    <a:pt x="114" y="171"/>
                    <a:pt x="114" y="171"/>
                  </a:cubicBezTo>
                  <a:cubicBezTo>
                    <a:pt x="91" y="173"/>
                    <a:pt x="76" y="183"/>
                    <a:pt x="76" y="195"/>
                  </a:cubicBezTo>
                  <a:cubicBezTo>
                    <a:pt x="76" y="198"/>
                    <a:pt x="76" y="198"/>
                    <a:pt x="76" y="198"/>
                  </a:cubicBezTo>
                  <a:cubicBezTo>
                    <a:pt x="177" y="198"/>
                    <a:pt x="177" y="198"/>
                    <a:pt x="177" y="198"/>
                  </a:cubicBezTo>
                  <a:cubicBezTo>
                    <a:pt x="177" y="195"/>
                    <a:pt x="177" y="195"/>
                    <a:pt x="177" y="195"/>
                  </a:cubicBezTo>
                  <a:cubicBezTo>
                    <a:pt x="177" y="183"/>
                    <a:pt x="162" y="173"/>
                    <a:pt x="139" y="171"/>
                  </a:cubicBezTo>
                  <a:cubicBezTo>
                    <a:pt x="139" y="28"/>
                    <a:pt x="139" y="28"/>
                    <a:pt x="139" y="28"/>
                  </a:cubicBezTo>
                  <a:cubicBezTo>
                    <a:pt x="197" y="28"/>
                    <a:pt x="197" y="28"/>
                    <a:pt x="197" y="28"/>
                  </a:cubicBezTo>
                  <a:cubicBezTo>
                    <a:pt x="162" y="116"/>
                    <a:pt x="162" y="116"/>
                    <a:pt x="162" y="116"/>
                  </a:cubicBezTo>
                  <a:cubicBezTo>
                    <a:pt x="150" y="116"/>
                    <a:pt x="150" y="116"/>
                    <a:pt x="150" y="116"/>
                  </a:cubicBezTo>
                  <a:cubicBezTo>
                    <a:pt x="151" y="121"/>
                    <a:pt x="151" y="121"/>
                    <a:pt x="151" y="121"/>
                  </a:cubicBezTo>
                  <a:cubicBezTo>
                    <a:pt x="151" y="121"/>
                    <a:pt x="156" y="157"/>
                    <a:pt x="202" y="157"/>
                  </a:cubicBezTo>
                  <a:cubicBezTo>
                    <a:pt x="248" y="157"/>
                    <a:pt x="253" y="121"/>
                    <a:pt x="253" y="121"/>
                  </a:cubicBezTo>
                  <a:cubicBezTo>
                    <a:pt x="254" y="116"/>
                    <a:pt x="254" y="116"/>
                    <a:pt x="254" y="116"/>
                  </a:cubicBezTo>
                  <a:lnTo>
                    <a:pt x="242" y="116"/>
                  </a:lnTo>
                  <a:close/>
                  <a:moveTo>
                    <a:pt x="22" y="116"/>
                  </a:moveTo>
                  <a:cubicBezTo>
                    <a:pt x="53" y="39"/>
                    <a:pt x="53" y="39"/>
                    <a:pt x="53" y="39"/>
                  </a:cubicBezTo>
                  <a:cubicBezTo>
                    <a:pt x="82" y="116"/>
                    <a:pt x="82" y="116"/>
                    <a:pt x="82" y="116"/>
                  </a:cubicBezTo>
                  <a:lnTo>
                    <a:pt x="22" y="116"/>
                  </a:lnTo>
                  <a:close/>
                  <a:moveTo>
                    <a:pt x="203" y="39"/>
                  </a:moveTo>
                  <a:cubicBezTo>
                    <a:pt x="232" y="116"/>
                    <a:pt x="232" y="116"/>
                    <a:pt x="232" y="116"/>
                  </a:cubicBezTo>
                  <a:cubicBezTo>
                    <a:pt x="172" y="116"/>
                    <a:pt x="172" y="116"/>
                    <a:pt x="172" y="116"/>
                  </a:cubicBezTo>
                  <a:lnTo>
                    <a:pt x="203" y="39"/>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Open Sans"/>
              </a:endParaRPr>
            </a:p>
          </p:txBody>
        </p:sp>
        <p:sp>
          <p:nvSpPr>
            <p:cNvPr id="352" name="Text Placeholder 5">
              <a:extLst>
                <a:ext uri="{FF2B5EF4-FFF2-40B4-BE49-F238E27FC236}">
                  <a16:creationId xmlns:a16="http://schemas.microsoft.com/office/drawing/2014/main" id="{BD4C7075-7821-4803-B0A8-F16626C1A753}"/>
                </a:ext>
              </a:extLst>
            </p:cNvPr>
            <p:cNvSpPr txBox="1">
              <a:spLocks/>
            </p:cNvSpPr>
            <p:nvPr/>
          </p:nvSpPr>
          <p:spPr>
            <a:xfrm>
              <a:off x="6398928" y="3292688"/>
              <a:ext cx="1204914" cy="482510"/>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a:ea typeface="+mn-ea"/>
                  <a:cs typeface="+mn-cs"/>
                </a:rPr>
                <a:t>Financial Stability</a:t>
              </a:r>
            </a:p>
          </p:txBody>
        </p:sp>
        <p:sp>
          <p:nvSpPr>
            <p:cNvPr id="353" name="Text Placeholder 5">
              <a:extLst>
                <a:ext uri="{FF2B5EF4-FFF2-40B4-BE49-F238E27FC236}">
                  <a16:creationId xmlns:a16="http://schemas.microsoft.com/office/drawing/2014/main" id="{C872B22C-011B-41CA-8A25-B070B645D43F}"/>
                </a:ext>
              </a:extLst>
            </p:cNvPr>
            <p:cNvSpPr txBox="1">
              <a:spLocks/>
            </p:cNvSpPr>
            <p:nvPr/>
          </p:nvSpPr>
          <p:spPr>
            <a:xfrm>
              <a:off x="8281280" y="3361461"/>
              <a:ext cx="1204914" cy="201446"/>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Open Sans"/>
                  <a:ea typeface="+mn-ea"/>
                  <a:cs typeface="+mn-cs"/>
                </a:rPr>
                <a:t>Innovation</a:t>
              </a:r>
            </a:p>
          </p:txBody>
        </p:sp>
      </p:grpSp>
      <p:sp>
        <p:nvSpPr>
          <p:cNvPr id="508" name="Text Placeholder 5">
            <a:extLst>
              <a:ext uri="{FF2B5EF4-FFF2-40B4-BE49-F238E27FC236}">
                <a16:creationId xmlns:a16="http://schemas.microsoft.com/office/drawing/2014/main" id="{527B7AA7-2653-4312-A5D3-15EABDDF9434}"/>
              </a:ext>
            </a:extLst>
          </p:cNvPr>
          <p:cNvSpPr txBox="1">
            <a:spLocks/>
          </p:cNvSpPr>
          <p:nvPr/>
        </p:nvSpPr>
        <p:spPr>
          <a:xfrm>
            <a:off x="7298701" y="2925292"/>
            <a:ext cx="2330024" cy="316304"/>
          </a:xfrm>
          <a:prstGeom prst="rect">
            <a:avLst/>
          </a:prstGeom>
        </p:spPr>
        <p:txBody>
          <a:bodyPr vert="horz" lIns="0" tIns="0" rIns="0" bIns="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b="1" dirty="0">
                <a:solidFill>
                  <a:srgbClr val="000000"/>
                </a:solidFill>
                <a:latin typeface="Open Sans"/>
              </a:rPr>
              <a:t>Finding the </a:t>
            </a:r>
          </a:p>
          <a:p>
            <a:pPr algn="ctr">
              <a:defRPr/>
            </a:pPr>
            <a:r>
              <a:rPr lang="en-US" b="1" dirty="0">
                <a:solidFill>
                  <a:srgbClr val="000000"/>
                </a:solidFill>
                <a:latin typeface="Open Sans"/>
              </a:rPr>
              <a:t>Balance</a:t>
            </a:r>
          </a:p>
        </p:txBody>
      </p:sp>
      <p:sp>
        <p:nvSpPr>
          <p:cNvPr id="519" name="Rectangle 518">
            <a:extLst>
              <a:ext uri="{FF2B5EF4-FFF2-40B4-BE49-F238E27FC236}">
                <a16:creationId xmlns:a16="http://schemas.microsoft.com/office/drawing/2014/main" id="{FDA87A14-828A-49A8-ABC0-1EF8962EC890}"/>
              </a:ext>
            </a:extLst>
          </p:cNvPr>
          <p:cNvSpPr/>
          <p:nvPr/>
        </p:nvSpPr>
        <p:spPr>
          <a:xfrm>
            <a:off x="1365504" y="1767017"/>
            <a:ext cx="2823373" cy="362735"/>
          </a:xfrm>
          <a:prstGeom prst="rect">
            <a:avLst/>
          </a:prstGeom>
          <a:solidFill>
            <a:schemeClr val="bg1"/>
          </a:solidFill>
        </p:spPr>
        <p:txBody>
          <a:bodyPr vert="horz" lIns="91440" tIns="45720" rIns="91440" bIns="45720" rtlCol="0" anchor="t">
            <a:noAutofit/>
          </a:bodyPr>
          <a:lstStyle/>
          <a:p>
            <a:pPr algn="ctr">
              <a:spcBef>
                <a:spcPct val="0"/>
              </a:spcBef>
              <a:defRPr/>
            </a:pPr>
            <a:r>
              <a:rPr lang="en-US" sz="1600" b="1" cap="all" spc="200" dirty="0">
                <a:solidFill>
                  <a:srgbClr val="000000"/>
                </a:solidFill>
                <a:latin typeface="Open Sans"/>
                <a:ea typeface="Nexa Black" charset="0"/>
                <a:cs typeface="Nexa Black" charset="0"/>
              </a:rPr>
              <a:t>Legal Challenges</a:t>
            </a:r>
          </a:p>
        </p:txBody>
      </p:sp>
      <p:sp>
        <p:nvSpPr>
          <p:cNvPr id="529" name="Rectangle 528">
            <a:extLst>
              <a:ext uri="{FF2B5EF4-FFF2-40B4-BE49-F238E27FC236}">
                <a16:creationId xmlns:a16="http://schemas.microsoft.com/office/drawing/2014/main" id="{BECD47C5-6857-4557-9027-16AE623EBCD7}"/>
              </a:ext>
            </a:extLst>
          </p:cNvPr>
          <p:cNvSpPr/>
          <p:nvPr/>
        </p:nvSpPr>
        <p:spPr>
          <a:xfrm>
            <a:off x="1121664" y="2640854"/>
            <a:ext cx="3334941" cy="3053144"/>
          </a:xfrm>
          <a:prstGeom prst="rect">
            <a:avLst/>
          </a:prstGeom>
        </p:spPr>
        <p:txBody>
          <a:bodyPr wrap="square" lIns="0" tIns="0" rIns="274320" bIns="0" anchor="ctr">
            <a:spAutoFit/>
          </a:bodyPr>
          <a:lstStyle/>
          <a:p>
            <a:pPr marR="0" lvl="0" algn="ctr" defTabSz="684213" rtl="0" eaLnBrk="1" fontAlgn="base" latinLnBrk="0" hangingPunct="1">
              <a:lnSpc>
                <a:spcPct val="100000"/>
              </a:lnSpc>
              <a:spcBef>
                <a:spcPct val="20000"/>
              </a:spcBef>
              <a:spcAft>
                <a:spcPct val="0"/>
              </a:spcAft>
              <a:buClrTx/>
              <a:buSzTx/>
              <a:tabLst/>
              <a:defRPr/>
            </a:pPr>
            <a:r>
              <a:rPr kumimoji="0" lang="en-US" sz="1600" b="0" u="none" strike="noStrike" kern="1200" cap="none" spc="0" normalizeH="0" baseline="0" noProof="0" dirty="0">
                <a:ln>
                  <a:noFill/>
                </a:ln>
                <a:solidFill>
                  <a:prstClr val="black"/>
                </a:solidFill>
                <a:effectLst/>
                <a:uLnTx/>
                <a:uFillTx/>
                <a:latin typeface="Open Sans"/>
                <a:ea typeface="+mn-ea"/>
                <a:cs typeface="+mn-cs"/>
              </a:rPr>
              <a:t>There is currently no formal guidance for classifying</a:t>
            </a:r>
            <a:r>
              <a:rPr lang="en-US" sz="1600" dirty="0">
                <a:solidFill>
                  <a:prstClr val="black"/>
                </a:solidFill>
                <a:latin typeface="Open Sans"/>
              </a:rPr>
              <a:t> crypto-assets for accounting purposes. </a:t>
            </a:r>
            <a:r>
              <a:rPr lang="en-US" sz="1600" b="1" dirty="0">
                <a:solidFill>
                  <a:prstClr val="black"/>
                </a:solidFill>
                <a:latin typeface="Open Sans"/>
              </a:rPr>
              <a:t>Countries may differ on tax treatment, valuation, generally accepted accounting principles, and other legal matters</a:t>
            </a:r>
            <a:r>
              <a:rPr lang="en-US" sz="1600" dirty="0">
                <a:solidFill>
                  <a:prstClr val="black"/>
                </a:solidFill>
                <a:latin typeface="Open Sans"/>
              </a:rPr>
              <a:t>.</a:t>
            </a:r>
          </a:p>
          <a:p>
            <a:pPr marR="0" lvl="0" algn="ctr" defTabSz="684213" rtl="0" eaLnBrk="1" fontAlgn="base" latinLnBrk="0" hangingPunct="1">
              <a:lnSpc>
                <a:spcPct val="100000"/>
              </a:lnSpc>
              <a:spcBef>
                <a:spcPct val="20000"/>
              </a:spcBef>
              <a:spcAft>
                <a:spcPct val="0"/>
              </a:spcAft>
              <a:buClrTx/>
              <a:buSzTx/>
              <a:tabLst/>
              <a:defRPr/>
            </a:pPr>
            <a:endParaRPr kumimoji="0" lang="en-US" sz="1600" b="0" u="none" strike="noStrike" kern="1200" cap="none" spc="0" normalizeH="0" baseline="0" noProof="0" dirty="0">
              <a:ln>
                <a:noFill/>
              </a:ln>
              <a:solidFill>
                <a:prstClr val="black"/>
              </a:solidFill>
              <a:effectLst/>
              <a:uLnTx/>
              <a:uFillTx/>
              <a:latin typeface="Open Sans"/>
              <a:ea typeface="+mn-ea"/>
              <a:cs typeface="+mn-cs"/>
            </a:endParaRPr>
          </a:p>
          <a:p>
            <a:pPr marR="0" lvl="0" algn="ctr" defTabSz="684213" rtl="0" eaLnBrk="1" fontAlgn="base" latinLnBrk="0" hangingPunct="1">
              <a:lnSpc>
                <a:spcPct val="100000"/>
              </a:lnSpc>
              <a:spcBef>
                <a:spcPct val="20000"/>
              </a:spcBef>
              <a:spcAft>
                <a:spcPct val="0"/>
              </a:spcAft>
              <a:buClrTx/>
              <a:buSzTx/>
              <a:tabLst/>
              <a:defRPr/>
            </a:pPr>
            <a:r>
              <a:rPr lang="en-US" sz="1600" dirty="0">
                <a:solidFill>
                  <a:prstClr val="black"/>
                </a:solidFill>
                <a:latin typeface="Open Sans"/>
              </a:rPr>
              <a:t>Some countries are still evaluating the </a:t>
            </a:r>
            <a:r>
              <a:rPr lang="en-US" sz="1600" b="1" dirty="0">
                <a:solidFill>
                  <a:prstClr val="black"/>
                </a:solidFill>
                <a:latin typeface="Open Sans"/>
              </a:rPr>
              <a:t>legality of virtual currency </a:t>
            </a:r>
            <a:r>
              <a:rPr lang="en-US" sz="1600" dirty="0">
                <a:solidFill>
                  <a:prstClr val="black"/>
                </a:solidFill>
                <a:latin typeface="Open Sans"/>
              </a:rPr>
              <a:t>itself.</a:t>
            </a:r>
            <a:endParaRPr kumimoji="0" lang="en-US" sz="1600" b="0" u="none" strike="noStrike" kern="1200" cap="none" spc="0" normalizeH="0" baseline="0" noProof="0" dirty="0">
              <a:ln>
                <a:noFill/>
              </a:ln>
              <a:solidFill>
                <a:prstClr val="black"/>
              </a:solidFill>
              <a:effectLst/>
              <a:uLnTx/>
              <a:uFillTx/>
              <a:latin typeface="Open Sans"/>
              <a:ea typeface="+mn-ea"/>
              <a:cs typeface="+mn-cs"/>
            </a:endParaRPr>
          </a:p>
        </p:txBody>
      </p:sp>
    </p:spTree>
    <p:extLst>
      <p:ext uri="{BB962C8B-B14F-4D97-AF65-F5344CB8AC3E}">
        <p14:creationId xmlns:p14="http://schemas.microsoft.com/office/powerpoint/2010/main" val="38393431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Rectangle 84">
            <a:extLst>
              <a:ext uri="{FF2B5EF4-FFF2-40B4-BE49-F238E27FC236}">
                <a16:creationId xmlns:a16="http://schemas.microsoft.com/office/drawing/2014/main" id="{B4E0754F-E0F7-4212-B808-A804D84418DD}"/>
              </a:ext>
            </a:extLst>
          </p:cNvPr>
          <p:cNvSpPr/>
          <p:nvPr/>
        </p:nvSpPr>
        <p:spPr>
          <a:xfrm>
            <a:off x="5038958" y="1934794"/>
            <a:ext cx="1980124" cy="1328207"/>
          </a:xfrm>
          <a:prstGeom prst="rect">
            <a:avLst/>
          </a:prstGeom>
          <a:solidFill>
            <a:schemeClr val="bg1">
              <a:lumMod val="95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86" name="Rectangle 85">
            <a:extLst>
              <a:ext uri="{FF2B5EF4-FFF2-40B4-BE49-F238E27FC236}">
                <a16:creationId xmlns:a16="http://schemas.microsoft.com/office/drawing/2014/main" id="{8FEDE0DB-498C-49FE-8A22-D72524C7F4A9}"/>
              </a:ext>
            </a:extLst>
          </p:cNvPr>
          <p:cNvSpPr/>
          <p:nvPr/>
        </p:nvSpPr>
        <p:spPr>
          <a:xfrm>
            <a:off x="2898707" y="1934793"/>
            <a:ext cx="1980124" cy="1328207"/>
          </a:xfrm>
          <a:prstGeom prst="rect">
            <a:avLst/>
          </a:prstGeom>
          <a:solidFill>
            <a:schemeClr val="bg1">
              <a:lumMod val="95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87" name="Rectangle 86">
            <a:extLst>
              <a:ext uri="{FF2B5EF4-FFF2-40B4-BE49-F238E27FC236}">
                <a16:creationId xmlns:a16="http://schemas.microsoft.com/office/drawing/2014/main" id="{6A10D60C-1EF8-4D71-A5E2-C349482F9936}"/>
              </a:ext>
            </a:extLst>
          </p:cNvPr>
          <p:cNvSpPr/>
          <p:nvPr/>
        </p:nvSpPr>
        <p:spPr>
          <a:xfrm>
            <a:off x="758456" y="1934792"/>
            <a:ext cx="1980124" cy="1328207"/>
          </a:xfrm>
          <a:prstGeom prst="rect">
            <a:avLst/>
          </a:prstGeom>
          <a:solidFill>
            <a:schemeClr val="bg1">
              <a:lumMod val="95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84" name="Rectangle 83">
            <a:extLst>
              <a:ext uri="{FF2B5EF4-FFF2-40B4-BE49-F238E27FC236}">
                <a16:creationId xmlns:a16="http://schemas.microsoft.com/office/drawing/2014/main" id="{84936203-11BF-4B4F-B3CD-F94B08BB57A1}"/>
              </a:ext>
            </a:extLst>
          </p:cNvPr>
          <p:cNvSpPr/>
          <p:nvPr/>
        </p:nvSpPr>
        <p:spPr>
          <a:xfrm>
            <a:off x="9322846" y="1934795"/>
            <a:ext cx="1945140" cy="1328207"/>
          </a:xfrm>
          <a:prstGeom prst="rect">
            <a:avLst/>
          </a:prstGeom>
          <a:solidFill>
            <a:schemeClr val="bg1">
              <a:lumMod val="95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83" name="Rectangle 82">
            <a:extLst>
              <a:ext uri="{FF2B5EF4-FFF2-40B4-BE49-F238E27FC236}">
                <a16:creationId xmlns:a16="http://schemas.microsoft.com/office/drawing/2014/main" id="{EFCF6F30-181F-4B44-A2F4-EA977CC027F4}"/>
              </a:ext>
            </a:extLst>
          </p:cNvPr>
          <p:cNvSpPr/>
          <p:nvPr/>
        </p:nvSpPr>
        <p:spPr>
          <a:xfrm>
            <a:off x="7179209" y="1934795"/>
            <a:ext cx="1980124" cy="1328207"/>
          </a:xfrm>
          <a:prstGeom prst="rect">
            <a:avLst/>
          </a:prstGeom>
          <a:solidFill>
            <a:schemeClr val="bg1">
              <a:lumMod val="95000"/>
            </a:schemeClr>
          </a:solidFill>
          <a:ln>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marR="0" lvl="0" algn="l" defTabSz="684213" rtl="0" eaLnBrk="1" fontAlgn="base" latinLnBrk="0" hangingPunct="1">
              <a:lnSpc>
                <a:spcPct val="100000"/>
              </a:lnSpc>
              <a:spcBef>
                <a:spcPct val="20000"/>
              </a:spcBef>
              <a:spcAft>
                <a:spcPct val="0"/>
              </a:spcAft>
              <a:buClrTx/>
              <a:buSzTx/>
              <a:tabLst/>
              <a:defRPr/>
            </a:pPr>
            <a:endParaRPr kumimoji="0" lang="en-US" sz="1400" b="0" i="1" u="none" strike="noStrike" kern="1200" cap="none" spc="0" normalizeH="0" baseline="0" noProof="0" dirty="0">
              <a:ln>
                <a:noFill/>
              </a:ln>
              <a:solidFill>
                <a:prstClr val="black"/>
              </a:solidFill>
              <a:effectLst/>
              <a:uLnTx/>
              <a:uFillTx/>
              <a:latin typeface="Open Sans"/>
              <a:ea typeface="+mn-ea"/>
              <a:cs typeface="+mn-cs"/>
            </a:endParaRPr>
          </a:p>
        </p:txBody>
      </p:sp>
      <p:sp>
        <p:nvSpPr>
          <p:cNvPr id="3" name="Title 2">
            <a:extLst>
              <a:ext uri="{FF2B5EF4-FFF2-40B4-BE49-F238E27FC236}">
                <a16:creationId xmlns:a16="http://schemas.microsoft.com/office/drawing/2014/main" id="{E3B1B613-2268-92D4-BB7B-F47D63342CB3}"/>
              </a:ext>
            </a:extLst>
          </p:cNvPr>
          <p:cNvSpPr>
            <a:spLocks noGrp="1"/>
          </p:cNvSpPr>
          <p:nvPr>
            <p:ph type="title"/>
          </p:nvPr>
        </p:nvSpPr>
        <p:spPr/>
        <p:txBody>
          <a:bodyPr/>
          <a:lstStyle/>
          <a:p>
            <a:r>
              <a:rPr lang="en-US" b="1" i="0" u="none" strike="noStrike" dirty="0">
                <a:solidFill>
                  <a:schemeClr val="bg2">
                    <a:lumMod val="10000"/>
                  </a:schemeClr>
                </a:solidFill>
                <a:effectLst/>
                <a:latin typeface="Calibri" panose="020F0502020204030204" pitchFamily="34" charset="0"/>
                <a:cs typeface="Calibri" panose="020F0502020204030204" pitchFamily="34" charset="0"/>
              </a:rPr>
              <a:t>How virtual asset cases are different from traditional financial investigations</a:t>
            </a:r>
            <a:endParaRPr lang="en-US" b="1" dirty="0">
              <a:solidFill>
                <a:schemeClr val="bg2">
                  <a:lumMod val="10000"/>
                </a:schemeClr>
              </a:solidFill>
              <a:latin typeface="Calibri" panose="020F0502020204030204" pitchFamily="34" charset="0"/>
              <a:cs typeface="Calibri" panose="020F0502020204030204" pitchFamily="34" charset="0"/>
            </a:endParaRPr>
          </a:p>
        </p:txBody>
      </p:sp>
      <p:grpSp>
        <p:nvGrpSpPr>
          <p:cNvPr id="55" name="Group 54">
            <a:extLst>
              <a:ext uri="{FF2B5EF4-FFF2-40B4-BE49-F238E27FC236}">
                <a16:creationId xmlns:a16="http://schemas.microsoft.com/office/drawing/2014/main" id="{4E7B57F2-D80E-4291-86AB-18466C6312FE}"/>
              </a:ext>
            </a:extLst>
          </p:cNvPr>
          <p:cNvGrpSpPr/>
          <p:nvPr/>
        </p:nvGrpSpPr>
        <p:grpSpPr>
          <a:xfrm>
            <a:off x="7661024" y="2121439"/>
            <a:ext cx="1038225" cy="923925"/>
            <a:chOff x="7716838" y="3678238"/>
            <a:chExt cx="1038225" cy="923925"/>
          </a:xfrm>
        </p:grpSpPr>
        <p:sp>
          <p:nvSpPr>
            <p:cNvPr id="56" name="Freeform 109">
              <a:extLst>
                <a:ext uri="{FF2B5EF4-FFF2-40B4-BE49-F238E27FC236}">
                  <a16:creationId xmlns:a16="http://schemas.microsoft.com/office/drawing/2014/main" id="{CB295D8F-6447-4FE1-996E-FAF6BC87EB14}"/>
                </a:ext>
              </a:extLst>
            </p:cNvPr>
            <p:cNvSpPr>
              <a:spLocks noEditPoints="1"/>
            </p:cNvSpPr>
            <p:nvPr/>
          </p:nvSpPr>
          <p:spPr bwMode="auto">
            <a:xfrm>
              <a:off x="7716838" y="3678238"/>
              <a:ext cx="1038225" cy="923925"/>
            </a:xfrm>
            <a:custGeom>
              <a:avLst/>
              <a:gdLst>
                <a:gd name="T0" fmla="*/ 386 w 399"/>
                <a:gd name="T1" fmla="*/ 0 h 355"/>
                <a:gd name="T2" fmla="*/ 13 w 399"/>
                <a:gd name="T3" fmla="*/ 0 h 355"/>
                <a:gd name="T4" fmla="*/ 0 w 399"/>
                <a:gd name="T5" fmla="*/ 13 h 355"/>
                <a:gd name="T6" fmla="*/ 0 w 399"/>
                <a:gd name="T7" fmla="*/ 342 h 355"/>
                <a:gd name="T8" fmla="*/ 13 w 399"/>
                <a:gd name="T9" fmla="*/ 355 h 355"/>
                <a:gd name="T10" fmla="*/ 386 w 399"/>
                <a:gd name="T11" fmla="*/ 355 h 355"/>
                <a:gd name="T12" fmla="*/ 399 w 399"/>
                <a:gd name="T13" fmla="*/ 342 h 355"/>
                <a:gd name="T14" fmla="*/ 399 w 399"/>
                <a:gd name="T15" fmla="*/ 13 h 355"/>
                <a:gd name="T16" fmla="*/ 386 w 399"/>
                <a:gd name="T17" fmla="*/ 0 h 355"/>
                <a:gd name="T18" fmla="*/ 307 w 399"/>
                <a:gd name="T19" fmla="*/ 28 h 355"/>
                <a:gd name="T20" fmla="*/ 324 w 399"/>
                <a:gd name="T21" fmla="*/ 44 h 355"/>
                <a:gd name="T22" fmla="*/ 307 w 399"/>
                <a:gd name="T23" fmla="*/ 61 h 355"/>
                <a:gd name="T24" fmla="*/ 290 w 399"/>
                <a:gd name="T25" fmla="*/ 44 h 355"/>
                <a:gd name="T26" fmla="*/ 307 w 399"/>
                <a:gd name="T27" fmla="*/ 28 h 355"/>
                <a:gd name="T28" fmla="*/ 258 w 399"/>
                <a:gd name="T29" fmla="*/ 28 h 355"/>
                <a:gd name="T30" fmla="*/ 274 w 399"/>
                <a:gd name="T31" fmla="*/ 44 h 355"/>
                <a:gd name="T32" fmla="*/ 258 w 399"/>
                <a:gd name="T33" fmla="*/ 61 h 355"/>
                <a:gd name="T34" fmla="*/ 241 w 399"/>
                <a:gd name="T35" fmla="*/ 44 h 355"/>
                <a:gd name="T36" fmla="*/ 258 w 399"/>
                <a:gd name="T37" fmla="*/ 28 h 355"/>
                <a:gd name="T38" fmla="*/ 374 w 399"/>
                <a:gd name="T39" fmla="*/ 329 h 355"/>
                <a:gd name="T40" fmla="*/ 25 w 399"/>
                <a:gd name="T41" fmla="*/ 329 h 355"/>
                <a:gd name="T42" fmla="*/ 25 w 399"/>
                <a:gd name="T43" fmla="*/ 89 h 355"/>
                <a:gd name="T44" fmla="*/ 374 w 399"/>
                <a:gd name="T45" fmla="*/ 89 h 355"/>
                <a:gd name="T46" fmla="*/ 374 w 399"/>
                <a:gd name="T47" fmla="*/ 329 h 355"/>
                <a:gd name="T48" fmla="*/ 357 w 399"/>
                <a:gd name="T49" fmla="*/ 61 h 355"/>
                <a:gd name="T50" fmla="*/ 340 w 399"/>
                <a:gd name="T51" fmla="*/ 44 h 355"/>
                <a:gd name="T52" fmla="*/ 357 w 399"/>
                <a:gd name="T53" fmla="*/ 28 h 355"/>
                <a:gd name="T54" fmla="*/ 374 w 399"/>
                <a:gd name="T55" fmla="*/ 44 h 355"/>
                <a:gd name="T56" fmla="*/ 357 w 399"/>
                <a:gd name="T57" fmla="*/ 6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9" h="355">
                  <a:moveTo>
                    <a:pt x="386" y="0"/>
                  </a:moveTo>
                  <a:cubicBezTo>
                    <a:pt x="13" y="0"/>
                    <a:pt x="13" y="0"/>
                    <a:pt x="13" y="0"/>
                  </a:cubicBezTo>
                  <a:cubicBezTo>
                    <a:pt x="6" y="0"/>
                    <a:pt x="0" y="6"/>
                    <a:pt x="0" y="13"/>
                  </a:cubicBezTo>
                  <a:cubicBezTo>
                    <a:pt x="0" y="342"/>
                    <a:pt x="0" y="342"/>
                    <a:pt x="0" y="342"/>
                  </a:cubicBezTo>
                  <a:cubicBezTo>
                    <a:pt x="0" y="349"/>
                    <a:pt x="6" y="355"/>
                    <a:pt x="13" y="355"/>
                  </a:cubicBezTo>
                  <a:cubicBezTo>
                    <a:pt x="386" y="355"/>
                    <a:pt x="386" y="355"/>
                    <a:pt x="386" y="355"/>
                  </a:cubicBezTo>
                  <a:cubicBezTo>
                    <a:pt x="393" y="355"/>
                    <a:pt x="399" y="349"/>
                    <a:pt x="399" y="342"/>
                  </a:cubicBezTo>
                  <a:cubicBezTo>
                    <a:pt x="399" y="13"/>
                    <a:pt x="399" y="13"/>
                    <a:pt x="399" y="13"/>
                  </a:cubicBezTo>
                  <a:cubicBezTo>
                    <a:pt x="399" y="6"/>
                    <a:pt x="393" y="0"/>
                    <a:pt x="386" y="0"/>
                  </a:cubicBezTo>
                  <a:close/>
                  <a:moveTo>
                    <a:pt x="307" y="28"/>
                  </a:moveTo>
                  <a:cubicBezTo>
                    <a:pt x="316" y="28"/>
                    <a:pt x="324" y="35"/>
                    <a:pt x="324" y="44"/>
                  </a:cubicBezTo>
                  <a:cubicBezTo>
                    <a:pt x="324" y="54"/>
                    <a:pt x="316" y="61"/>
                    <a:pt x="307" y="61"/>
                  </a:cubicBezTo>
                  <a:cubicBezTo>
                    <a:pt x="298" y="61"/>
                    <a:pt x="290" y="54"/>
                    <a:pt x="290" y="44"/>
                  </a:cubicBezTo>
                  <a:cubicBezTo>
                    <a:pt x="290" y="35"/>
                    <a:pt x="298" y="28"/>
                    <a:pt x="307" y="28"/>
                  </a:cubicBezTo>
                  <a:close/>
                  <a:moveTo>
                    <a:pt x="258" y="28"/>
                  </a:moveTo>
                  <a:cubicBezTo>
                    <a:pt x="267" y="28"/>
                    <a:pt x="274" y="35"/>
                    <a:pt x="274" y="44"/>
                  </a:cubicBezTo>
                  <a:cubicBezTo>
                    <a:pt x="274" y="54"/>
                    <a:pt x="267" y="61"/>
                    <a:pt x="258" y="61"/>
                  </a:cubicBezTo>
                  <a:cubicBezTo>
                    <a:pt x="248" y="61"/>
                    <a:pt x="241" y="54"/>
                    <a:pt x="241" y="44"/>
                  </a:cubicBezTo>
                  <a:cubicBezTo>
                    <a:pt x="241" y="35"/>
                    <a:pt x="248" y="28"/>
                    <a:pt x="258" y="28"/>
                  </a:cubicBezTo>
                  <a:close/>
                  <a:moveTo>
                    <a:pt x="374" y="329"/>
                  </a:moveTo>
                  <a:cubicBezTo>
                    <a:pt x="25" y="329"/>
                    <a:pt x="25" y="329"/>
                    <a:pt x="25" y="329"/>
                  </a:cubicBezTo>
                  <a:cubicBezTo>
                    <a:pt x="25" y="89"/>
                    <a:pt x="25" y="89"/>
                    <a:pt x="25" y="89"/>
                  </a:cubicBezTo>
                  <a:cubicBezTo>
                    <a:pt x="374" y="89"/>
                    <a:pt x="374" y="89"/>
                    <a:pt x="374" y="89"/>
                  </a:cubicBezTo>
                  <a:lnTo>
                    <a:pt x="374" y="329"/>
                  </a:lnTo>
                  <a:close/>
                  <a:moveTo>
                    <a:pt x="357" y="61"/>
                  </a:moveTo>
                  <a:cubicBezTo>
                    <a:pt x="347" y="61"/>
                    <a:pt x="340" y="54"/>
                    <a:pt x="340" y="44"/>
                  </a:cubicBezTo>
                  <a:cubicBezTo>
                    <a:pt x="340" y="35"/>
                    <a:pt x="347" y="28"/>
                    <a:pt x="357" y="28"/>
                  </a:cubicBezTo>
                  <a:cubicBezTo>
                    <a:pt x="366" y="28"/>
                    <a:pt x="374" y="35"/>
                    <a:pt x="374" y="44"/>
                  </a:cubicBezTo>
                  <a:cubicBezTo>
                    <a:pt x="374" y="54"/>
                    <a:pt x="366" y="61"/>
                    <a:pt x="357" y="61"/>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10">
              <a:extLst>
                <a:ext uri="{FF2B5EF4-FFF2-40B4-BE49-F238E27FC236}">
                  <a16:creationId xmlns:a16="http://schemas.microsoft.com/office/drawing/2014/main" id="{E2B64771-E99D-4385-9F78-DFFE3DF89B7E}"/>
                </a:ext>
              </a:extLst>
            </p:cNvPr>
            <p:cNvSpPr>
              <a:spLocks noEditPoints="1"/>
            </p:cNvSpPr>
            <p:nvPr/>
          </p:nvSpPr>
          <p:spPr bwMode="auto">
            <a:xfrm>
              <a:off x="7856538" y="4041776"/>
              <a:ext cx="101600" cy="150813"/>
            </a:xfrm>
            <a:custGeom>
              <a:avLst/>
              <a:gdLst>
                <a:gd name="T0" fmla="*/ 0 w 39"/>
                <a:gd name="T1" fmla="*/ 29 h 58"/>
                <a:gd name="T2" fmla="*/ 5 w 39"/>
                <a:gd name="T3" fmla="*/ 7 h 58"/>
                <a:gd name="T4" fmla="*/ 19 w 39"/>
                <a:gd name="T5" fmla="*/ 0 h 58"/>
                <a:gd name="T6" fmla="*/ 34 w 39"/>
                <a:gd name="T7" fmla="*/ 7 h 58"/>
                <a:gd name="T8" fmla="*/ 39 w 39"/>
                <a:gd name="T9" fmla="*/ 29 h 58"/>
                <a:gd name="T10" fmla="*/ 34 w 39"/>
                <a:gd name="T11" fmla="*/ 51 h 58"/>
                <a:gd name="T12" fmla="*/ 19 w 39"/>
                <a:gd name="T13" fmla="*/ 58 h 58"/>
                <a:gd name="T14" fmla="*/ 5 w 39"/>
                <a:gd name="T15" fmla="*/ 51 h 58"/>
                <a:gd name="T16" fmla="*/ 0 w 39"/>
                <a:gd name="T17" fmla="*/ 29 h 58"/>
                <a:gd name="T18" fmla="*/ 10 w 39"/>
                <a:gd name="T19" fmla="*/ 29 h 58"/>
                <a:gd name="T20" fmla="*/ 13 w 39"/>
                <a:gd name="T21" fmla="*/ 44 h 58"/>
                <a:gd name="T22" fmla="*/ 19 w 39"/>
                <a:gd name="T23" fmla="*/ 49 h 58"/>
                <a:gd name="T24" fmla="*/ 26 w 39"/>
                <a:gd name="T25" fmla="*/ 44 h 58"/>
                <a:gd name="T26" fmla="*/ 28 w 39"/>
                <a:gd name="T27" fmla="*/ 29 h 58"/>
                <a:gd name="T28" fmla="*/ 26 w 39"/>
                <a:gd name="T29" fmla="*/ 14 h 58"/>
                <a:gd name="T30" fmla="*/ 19 w 39"/>
                <a:gd name="T31" fmla="*/ 9 h 58"/>
                <a:gd name="T32" fmla="*/ 13 w 39"/>
                <a:gd name="T33" fmla="*/ 14 h 58"/>
                <a:gd name="T34" fmla="*/ 10 w 39"/>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58">
                  <a:moveTo>
                    <a:pt x="0" y="29"/>
                  </a:moveTo>
                  <a:cubicBezTo>
                    <a:pt x="0" y="19"/>
                    <a:pt x="2" y="12"/>
                    <a:pt x="5" y="7"/>
                  </a:cubicBezTo>
                  <a:cubicBezTo>
                    <a:pt x="8" y="3"/>
                    <a:pt x="13" y="0"/>
                    <a:pt x="19" y="0"/>
                  </a:cubicBezTo>
                  <a:cubicBezTo>
                    <a:pt x="26" y="0"/>
                    <a:pt x="31" y="3"/>
                    <a:pt x="34" y="7"/>
                  </a:cubicBezTo>
                  <a:cubicBezTo>
                    <a:pt x="37" y="12"/>
                    <a:pt x="39" y="19"/>
                    <a:pt x="39" y="29"/>
                  </a:cubicBezTo>
                  <a:cubicBezTo>
                    <a:pt x="39" y="39"/>
                    <a:pt x="37" y="46"/>
                    <a:pt x="34" y="51"/>
                  </a:cubicBezTo>
                  <a:cubicBezTo>
                    <a:pt x="30" y="56"/>
                    <a:pt x="26" y="58"/>
                    <a:pt x="19" y="58"/>
                  </a:cubicBezTo>
                  <a:cubicBezTo>
                    <a:pt x="13" y="58"/>
                    <a:pt x="8" y="56"/>
                    <a:pt x="5" y="51"/>
                  </a:cubicBezTo>
                  <a:cubicBezTo>
                    <a:pt x="2" y="46"/>
                    <a:pt x="0" y="38"/>
                    <a:pt x="0" y="29"/>
                  </a:cubicBezTo>
                  <a:close/>
                  <a:moveTo>
                    <a:pt x="10" y="29"/>
                  </a:moveTo>
                  <a:cubicBezTo>
                    <a:pt x="10" y="36"/>
                    <a:pt x="11" y="41"/>
                    <a:pt x="13" y="44"/>
                  </a:cubicBezTo>
                  <a:cubicBezTo>
                    <a:pt x="14" y="48"/>
                    <a:pt x="16" y="49"/>
                    <a:pt x="19" y="49"/>
                  </a:cubicBezTo>
                  <a:cubicBezTo>
                    <a:pt x="23" y="49"/>
                    <a:pt x="25" y="48"/>
                    <a:pt x="26" y="44"/>
                  </a:cubicBezTo>
                  <a:cubicBezTo>
                    <a:pt x="28" y="41"/>
                    <a:pt x="28" y="36"/>
                    <a:pt x="28" y="29"/>
                  </a:cubicBezTo>
                  <a:cubicBezTo>
                    <a:pt x="28" y="23"/>
                    <a:pt x="28" y="18"/>
                    <a:pt x="26" y="14"/>
                  </a:cubicBezTo>
                  <a:cubicBezTo>
                    <a:pt x="25" y="11"/>
                    <a:pt x="23" y="9"/>
                    <a:pt x="19" y="9"/>
                  </a:cubicBezTo>
                  <a:cubicBezTo>
                    <a:pt x="16" y="9"/>
                    <a:pt x="14" y="11"/>
                    <a:pt x="13"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11">
              <a:extLst>
                <a:ext uri="{FF2B5EF4-FFF2-40B4-BE49-F238E27FC236}">
                  <a16:creationId xmlns:a16="http://schemas.microsoft.com/office/drawing/2014/main" id="{B6CF43E9-C5A2-481E-902E-6B838263D0B2}"/>
                </a:ext>
              </a:extLst>
            </p:cNvPr>
            <p:cNvSpPr>
              <a:spLocks/>
            </p:cNvSpPr>
            <p:nvPr/>
          </p:nvSpPr>
          <p:spPr bwMode="auto">
            <a:xfrm>
              <a:off x="7994651" y="4041776"/>
              <a:ext cx="88900" cy="149225"/>
            </a:xfrm>
            <a:custGeom>
              <a:avLst/>
              <a:gdLst>
                <a:gd name="T0" fmla="*/ 5 w 56"/>
                <a:gd name="T1" fmla="*/ 79 h 94"/>
                <a:gd name="T2" fmla="*/ 23 w 56"/>
                <a:gd name="T3" fmla="*/ 79 h 94"/>
                <a:gd name="T4" fmla="*/ 23 w 56"/>
                <a:gd name="T5" fmla="*/ 28 h 94"/>
                <a:gd name="T6" fmla="*/ 25 w 56"/>
                <a:gd name="T7" fmla="*/ 20 h 94"/>
                <a:gd name="T8" fmla="*/ 18 w 56"/>
                <a:gd name="T9" fmla="*/ 27 h 94"/>
                <a:gd name="T10" fmla="*/ 7 w 56"/>
                <a:gd name="T11" fmla="*/ 35 h 94"/>
                <a:gd name="T12" fmla="*/ 0 w 56"/>
                <a:gd name="T13" fmla="*/ 25 h 94"/>
                <a:gd name="T14" fmla="*/ 30 w 56"/>
                <a:gd name="T15" fmla="*/ 0 h 94"/>
                <a:gd name="T16" fmla="*/ 39 w 56"/>
                <a:gd name="T17" fmla="*/ 0 h 94"/>
                <a:gd name="T18" fmla="*/ 39 w 56"/>
                <a:gd name="T19" fmla="*/ 79 h 94"/>
                <a:gd name="T20" fmla="*/ 56 w 56"/>
                <a:gd name="T21" fmla="*/ 79 h 94"/>
                <a:gd name="T22" fmla="*/ 56 w 56"/>
                <a:gd name="T23" fmla="*/ 94 h 94"/>
                <a:gd name="T24" fmla="*/ 5 w 56"/>
                <a:gd name="T25" fmla="*/ 94 h 94"/>
                <a:gd name="T26" fmla="*/ 5 w 56"/>
                <a:gd name="T27" fmla="*/ 7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94">
                  <a:moveTo>
                    <a:pt x="5" y="79"/>
                  </a:moveTo>
                  <a:lnTo>
                    <a:pt x="23" y="79"/>
                  </a:lnTo>
                  <a:lnTo>
                    <a:pt x="23" y="28"/>
                  </a:lnTo>
                  <a:lnTo>
                    <a:pt x="25" y="20"/>
                  </a:lnTo>
                  <a:lnTo>
                    <a:pt x="18" y="27"/>
                  </a:lnTo>
                  <a:lnTo>
                    <a:pt x="7" y="35"/>
                  </a:lnTo>
                  <a:lnTo>
                    <a:pt x="0" y="25"/>
                  </a:lnTo>
                  <a:lnTo>
                    <a:pt x="30" y="0"/>
                  </a:lnTo>
                  <a:lnTo>
                    <a:pt x="39" y="0"/>
                  </a:lnTo>
                  <a:lnTo>
                    <a:pt x="39" y="79"/>
                  </a:lnTo>
                  <a:lnTo>
                    <a:pt x="56" y="79"/>
                  </a:lnTo>
                  <a:lnTo>
                    <a:pt x="56" y="94"/>
                  </a:lnTo>
                  <a:lnTo>
                    <a:pt x="5" y="94"/>
                  </a:lnTo>
                  <a:lnTo>
                    <a:pt x="5" y="79"/>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12">
              <a:extLst>
                <a:ext uri="{FF2B5EF4-FFF2-40B4-BE49-F238E27FC236}">
                  <a16:creationId xmlns:a16="http://schemas.microsoft.com/office/drawing/2014/main" id="{8DA69904-903F-497C-920F-7D8E48264B0C}"/>
                </a:ext>
              </a:extLst>
            </p:cNvPr>
            <p:cNvSpPr>
              <a:spLocks noEditPoints="1"/>
            </p:cNvSpPr>
            <p:nvPr/>
          </p:nvSpPr>
          <p:spPr bwMode="auto">
            <a:xfrm>
              <a:off x="8121651" y="4041776"/>
              <a:ext cx="101600" cy="150813"/>
            </a:xfrm>
            <a:custGeom>
              <a:avLst/>
              <a:gdLst>
                <a:gd name="T0" fmla="*/ 0 w 39"/>
                <a:gd name="T1" fmla="*/ 29 h 58"/>
                <a:gd name="T2" fmla="*/ 5 w 39"/>
                <a:gd name="T3" fmla="*/ 7 h 58"/>
                <a:gd name="T4" fmla="*/ 19 w 39"/>
                <a:gd name="T5" fmla="*/ 0 h 58"/>
                <a:gd name="T6" fmla="*/ 34 w 39"/>
                <a:gd name="T7" fmla="*/ 7 h 58"/>
                <a:gd name="T8" fmla="*/ 39 w 39"/>
                <a:gd name="T9" fmla="*/ 29 h 58"/>
                <a:gd name="T10" fmla="*/ 34 w 39"/>
                <a:gd name="T11" fmla="*/ 51 h 58"/>
                <a:gd name="T12" fmla="*/ 19 w 39"/>
                <a:gd name="T13" fmla="*/ 58 h 58"/>
                <a:gd name="T14" fmla="*/ 5 w 39"/>
                <a:gd name="T15" fmla="*/ 51 h 58"/>
                <a:gd name="T16" fmla="*/ 0 w 39"/>
                <a:gd name="T17" fmla="*/ 29 h 58"/>
                <a:gd name="T18" fmla="*/ 10 w 39"/>
                <a:gd name="T19" fmla="*/ 29 h 58"/>
                <a:gd name="T20" fmla="*/ 12 w 39"/>
                <a:gd name="T21" fmla="*/ 44 h 58"/>
                <a:gd name="T22" fmla="*/ 19 w 39"/>
                <a:gd name="T23" fmla="*/ 49 h 58"/>
                <a:gd name="T24" fmla="*/ 26 w 39"/>
                <a:gd name="T25" fmla="*/ 44 h 58"/>
                <a:gd name="T26" fmla="*/ 28 w 39"/>
                <a:gd name="T27" fmla="*/ 29 h 58"/>
                <a:gd name="T28" fmla="*/ 26 w 39"/>
                <a:gd name="T29" fmla="*/ 14 h 58"/>
                <a:gd name="T30" fmla="*/ 19 w 39"/>
                <a:gd name="T31" fmla="*/ 9 h 58"/>
                <a:gd name="T32" fmla="*/ 12 w 39"/>
                <a:gd name="T33" fmla="*/ 14 h 58"/>
                <a:gd name="T34" fmla="*/ 10 w 39"/>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58">
                  <a:moveTo>
                    <a:pt x="0" y="29"/>
                  </a:moveTo>
                  <a:cubicBezTo>
                    <a:pt x="0" y="19"/>
                    <a:pt x="2" y="12"/>
                    <a:pt x="5" y="7"/>
                  </a:cubicBezTo>
                  <a:cubicBezTo>
                    <a:pt x="8" y="3"/>
                    <a:pt x="13" y="0"/>
                    <a:pt x="19" y="0"/>
                  </a:cubicBezTo>
                  <a:cubicBezTo>
                    <a:pt x="26" y="0"/>
                    <a:pt x="31" y="3"/>
                    <a:pt x="34" y="7"/>
                  </a:cubicBezTo>
                  <a:cubicBezTo>
                    <a:pt x="37" y="12"/>
                    <a:pt x="39" y="19"/>
                    <a:pt x="39" y="29"/>
                  </a:cubicBezTo>
                  <a:cubicBezTo>
                    <a:pt x="39" y="39"/>
                    <a:pt x="37" y="46"/>
                    <a:pt x="34" y="51"/>
                  </a:cubicBezTo>
                  <a:cubicBezTo>
                    <a:pt x="30" y="56"/>
                    <a:pt x="25" y="58"/>
                    <a:pt x="19" y="58"/>
                  </a:cubicBezTo>
                  <a:cubicBezTo>
                    <a:pt x="13" y="58"/>
                    <a:pt x="8" y="56"/>
                    <a:pt x="5" y="51"/>
                  </a:cubicBezTo>
                  <a:cubicBezTo>
                    <a:pt x="1" y="46"/>
                    <a:pt x="0" y="38"/>
                    <a:pt x="0" y="29"/>
                  </a:cubicBezTo>
                  <a:close/>
                  <a:moveTo>
                    <a:pt x="10" y="29"/>
                  </a:moveTo>
                  <a:cubicBezTo>
                    <a:pt x="10" y="36"/>
                    <a:pt x="11" y="41"/>
                    <a:pt x="12" y="44"/>
                  </a:cubicBezTo>
                  <a:cubicBezTo>
                    <a:pt x="14" y="48"/>
                    <a:pt x="16" y="49"/>
                    <a:pt x="19" y="49"/>
                  </a:cubicBezTo>
                  <a:cubicBezTo>
                    <a:pt x="22" y="49"/>
                    <a:pt x="25" y="48"/>
                    <a:pt x="26" y="44"/>
                  </a:cubicBezTo>
                  <a:cubicBezTo>
                    <a:pt x="28" y="41"/>
                    <a:pt x="28" y="36"/>
                    <a:pt x="28" y="29"/>
                  </a:cubicBezTo>
                  <a:cubicBezTo>
                    <a:pt x="28" y="23"/>
                    <a:pt x="28" y="18"/>
                    <a:pt x="26" y="14"/>
                  </a:cubicBezTo>
                  <a:cubicBezTo>
                    <a:pt x="25" y="11"/>
                    <a:pt x="22" y="9"/>
                    <a:pt x="19" y="9"/>
                  </a:cubicBezTo>
                  <a:cubicBezTo>
                    <a:pt x="16" y="9"/>
                    <a:pt x="14" y="11"/>
                    <a:pt x="12"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13">
              <a:extLst>
                <a:ext uri="{FF2B5EF4-FFF2-40B4-BE49-F238E27FC236}">
                  <a16:creationId xmlns:a16="http://schemas.microsoft.com/office/drawing/2014/main" id="{C0298885-06E5-4AF7-8B78-93AE7C2CAE3F}"/>
                </a:ext>
              </a:extLst>
            </p:cNvPr>
            <p:cNvSpPr>
              <a:spLocks/>
            </p:cNvSpPr>
            <p:nvPr/>
          </p:nvSpPr>
          <p:spPr bwMode="auto">
            <a:xfrm>
              <a:off x="8259763" y="4041776"/>
              <a:ext cx="88900" cy="149225"/>
            </a:xfrm>
            <a:custGeom>
              <a:avLst/>
              <a:gdLst>
                <a:gd name="T0" fmla="*/ 5 w 56"/>
                <a:gd name="T1" fmla="*/ 79 h 94"/>
                <a:gd name="T2" fmla="*/ 23 w 56"/>
                <a:gd name="T3" fmla="*/ 79 h 94"/>
                <a:gd name="T4" fmla="*/ 23 w 56"/>
                <a:gd name="T5" fmla="*/ 28 h 94"/>
                <a:gd name="T6" fmla="*/ 25 w 56"/>
                <a:gd name="T7" fmla="*/ 20 h 94"/>
                <a:gd name="T8" fmla="*/ 18 w 56"/>
                <a:gd name="T9" fmla="*/ 27 h 94"/>
                <a:gd name="T10" fmla="*/ 7 w 56"/>
                <a:gd name="T11" fmla="*/ 35 h 94"/>
                <a:gd name="T12" fmla="*/ 0 w 56"/>
                <a:gd name="T13" fmla="*/ 25 h 94"/>
                <a:gd name="T14" fmla="*/ 30 w 56"/>
                <a:gd name="T15" fmla="*/ 0 h 94"/>
                <a:gd name="T16" fmla="*/ 38 w 56"/>
                <a:gd name="T17" fmla="*/ 0 h 94"/>
                <a:gd name="T18" fmla="*/ 38 w 56"/>
                <a:gd name="T19" fmla="*/ 79 h 94"/>
                <a:gd name="T20" fmla="*/ 56 w 56"/>
                <a:gd name="T21" fmla="*/ 79 h 94"/>
                <a:gd name="T22" fmla="*/ 56 w 56"/>
                <a:gd name="T23" fmla="*/ 94 h 94"/>
                <a:gd name="T24" fmla="*/ 5 w 56"/>
                <a:gd name="T25" fmla="*/ 94 h 94"/>
                <a:gd name="T26" fmla="*/ 5 w 56"/>
                <a:gd name="T27" fmla="*/ 7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94">
                  <a:moveTo>
                    <a:pt x="5" y="79"/>
                  </a:moveTo>
                  <a:lnTo>
                    <a:pt x="23" y="79"/>
                  </a:lnTo>
                  <a:lnTo>
                    <a:pt x="23" y="28"/>
                  </a:lnTo>
                  <a:lnTo>
                    <a:pt x="25" y="20"/>
                  </a:lnTo>
                  <a:lnTo>
                    <a:pt x="18" y="27"/>
                  </a:lnTo>
                  <a:lnTo>
                    <a:pt x="7" y="35"/>
                  </a:lnTo>
                  <a:lnTo>
                    <a:pt x="0" y="25"/>
                  </a:lnTo>
                  <a:lnTo>
                    <a:pt x="30" y="0"/>
                  </a:lnTo>
                  <a:lnTo>
                    <a:pt x="38" y="0"/>
                  </a:lnTo>
                  <a:lnTo>
                    <a:pt x="38" y="79"/>
                  </a:lnTo>
                  <a:lnTo>
                    <a:pt x="56" y="79"/>
                  </a:lnTo>
                  <a:lnTo>
                    <a:pt x="56" y="94"/>
                  </a:lnTo>
                  <a:lnTo>
                    <a:pt x="5" y="94"/>
                  </a:lnTo>
                  <a:lnTo>
                    <a:pt x="5" y="79"/>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14">
              <a:extLst>
                <a:ext uri="{FF2B5EF4-FFF2-40B4-BE49-F238E27FC236}">
                  <a16:creationId xmlns:a16="http://schemas.microsoft.com/office/drawing/2014/main" id="{40779E18-45A4-4E2B-AA74-C5FA6F7741B3}"/>
                </a:ext>
              </a:extLst>
            </p:cNvPr>
            <p:cNvSpPr>
              <a:spLocks noEditPoints="1"/>
            </p:cNvSpPr>
            <p:nvPr/>
          </p:nvSpPr>
          <p:spPr bwMode="auto">
            <a:xfrm>
              <a:off x="8388351" y="4041776"/>
              <a:ext cx="98425" cy="150813"/>
            </a:xfrm>
            <a:custGeom>
              <a:avLst/>
              <a:gdLst>
                <a:gd name="T0" fmla="*/ 0 w 38"/>
                <a:gd name="T1" fmla="*/ 29 h 58"/>
                <a:gd name="T2" fmla="*/ 5 w 38"/>
                <a:gd name="T3" fmla="*/ 7 h 58"/>
                <a:gd name="T4" fmla="*/ 19 w 38"/>
                <a:gd name="T5" fmla="*/ 0 h 58"/>
                <a:gd name="T6" fmla="*/ 34 w 38"/>
                <a:gd name="T7" fmla="*/ 7 h 58"/>
                <a:gd name="T8" fmla="*/ 38 w 38"/>
                <a:gd name="T9" fmla="*/ 29 h 58"/>
                <a:gd name="T10" fmla="*/ 33 w 38"/>
                <a:gd name="T11" fmla="*/ 51 h 58"/>
                <a:gd name="T12" fmla="*/ 19 w 38"/>
                <a:gd name="T13" fmla="*/ 58 h 58"/>
                <a:gd name="T14" fmla="*/ 4 w 38"/>
                <a:gd name="T15" fmla="*/ 51 h 58"/>
                <a:gd name="T16" fmla="*/ 0 w 38"/>
                <a:gd name="T17" fmla="*/ 29 h 58"/>
                <a:gd name="T18" fmla="*/ 10 w 38"/>
                <a:gd name="T19" fmla="*/ 29 h 58"/>
                <a:gd name="T20" fmla="*/ 12 w 38"/>
                <a:gd name="T21" fmla="*/ 44 h 58"/>
                <a:gd name="T22" fmla="*/ 19 w 38"/>
                <a:gd name="T23" fmla="*/ 49 h 58"/>
                <a:gd name="T24" fmla="*/ 26 w 38"/>
                <a:gd name="T25" fmla="*/ 44 h 58"/>
                <a:gd name="T26" fmla="*/ 28 w 38"/>
                <a:gd name="T27" fmla="*/ 29 h 58"/>
                <a:gd name="T28" fmla="*/ 26 w 38"/>
                <a:gd name="T29" fmla="*/ 14 h 58"/>
                <a:gd name="T30" fmla="*/ 19 w 38"/>
                <a:gd name="T31" fmla="*/ 9 h 58"/>
                <a:gd name="T32" fmla="*/ 12 w 38"/>
                <a:gd name="T33" fmla="*/ 14 h 58"/>
                <a:gd name="T34" fmla="*/ 10 w 38"/>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8">
                  <a:moveTo>
                    <a:pt x="0" y="29"/>
                  </a:moveTo>
                  <a:cubicBezTo>
                    <a:pt x="0" y="19"/>
                    <a:pt x="1" y="12"/>
                    <a:pt x="5" y="7"/>
                  </a:cubicBezTo>
                  <a:cubicBezTo>
                    <a:pt x="8" y="3"/>
                    <a:pt x="13" y="0"/>
                    <a:pt x="19" y="0"/>
                  </a:cubicBezTo>
                  <a:cubicBezTo>
                    <a:pt x="26" y="0"/>
                    <a:pt x="31" y="3"/>
                    <a:pt x="34" y="7"/>
                  </a:cubicBezTo>
                  <a:cubicBezTo>
                    <a:pt x="37" y="12"/>
                    <a:pt x="38" y="19"/>
                    <a:pt x="38" y="29"/>
                  </a:cubicBezTo>
                  <a:cubicBezTo>
                    <a:pt x="38" y="39"/>
                    <a:pt x="37" y="46"/>
                    <a:pt x="33" y="51"/>
                  </a:cubicBezTo>
                  <a:cubicBezTo>
                    <a:pt x="30" y="56"/>
                    <a:pt x="25" y="58"/>
                    <a:pt x="19" y="58"/>
                  </a:cubicBezTo>
                  <a:cubicBezTo>
                    <a:pt x="12" y="58"/>
                    <a:pt x="7" y="56"/>
                    <a:pt x="4" y="51"/>
                  </a:cubicBezTo>
                  <a:cubicBezTo>
                    <a:pt x="1" y="46"/>
                    <a:pt x="0" y="38"/>
                    <a:pt x="0" y="29"/>
                  </a:cubicBezTo>
                  <a:close/>
                  <a:moveTo>
                    <a:pt x="10" y="29"/>
                  </a:moveTo>
                  <a:cubicBezTo>
                    <a:pt x="10" y="36"/>
                    <a:pt x="11" y="41"/>
                    <a:pt x="12" y="44"/>
                  </a:cubicBezTo>
                  <a:cubicBezTo>
                    <a:pt x="13" y="48"/>
                    <a:pt x="16" y="49"/>
                    <a:pt x="19" y="49"/>
                  </a:cubicBezTo>
                  <a:cubicBezTo>
                    <a:pt x="22" y="49"/>
                    <a:pt x="24" y="48"/>
                    <a:pt x="26" y="44"/>
                  </a:cubicBezTo>
                  <a:cubicBezTo>
                    <a:pt x="27" y="41"/>
                    <a:pt x="28" y="36"/>
                    <a:pt x="28" y="29"/>
                  </a:cubicBezTo>
                  <a:cubicBezTo>
                    <a:pt x="28" y="23"/>
                    <a:pt x="27" y="18"/>
                    <a:pt x="26" y="14"/>
                  </a:cubicBezTo>
                  <a:cubicBezTo>
                    <a:pt x="25" y="11"/>
                    <a:pt x="22" y="9"/>
                    <a:pt x="19" y="9"/>
                  </a:cubicBezTo>
                  <a:cubicBezTo>
                    <a:pt x="16" y="9"/>
                    <a:pt x="13" y="11"/>
                    <a:pt x="12"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15">
              <a:extLst>
                <a:ext uri="{FF2B5EF4-FFF2-40B4-BE49-F238E27FC236}">
                  <a16:creationId xmlns:a16="http://schemas.microsoft.com/office/drawing/2014/main" id="{3E798F98-976C-49AC-BFEE-9CB1811D9B07}"/>
                </a:ext>
              </a:extLst>
            </p:cNvPr>
            <p:cNvSpPr>
              <a:spLocks/>
            </p:cNvSpPr>
            <p:nvPr/>
          </p:nvSpPr>
          <p:spPr bwMode="auto">
            <a:xfrm>
              <a:off x="8523288" y="4041776"/>
              <a:ext cx="90488" cy="149225"/>
            </a:xfrm>
            <a:custGeom>
              <a:avLst/>
              <a:gdLst>
                <a:gd name="T0" fmla="*/ 5 w 57"/>
                <a:gd name="T1" fmla="*/ 79 h 94"/>
                <a:gd name="T2" fmla="*/ 23 w 57"/>
                <a:gd name="T3" fmla="*/ 79 h 94"/>
                <a:gd name="T4" fmla="*/ 23 w 57"/>
                <a:gd name="T5" fmla="*/ 28 h 94"/>
                <a:gd name="T6" fmla="*/ 26 w 57"/>
                <a:gd name="T7" fmla="*/ 20 h 94"/>
                <a:gd name="T8" fmla="*/ 19 w 57"/>
                <a:gd name="T9" fmla="*/ 27 h 94"/>
                <a:gd name="T10" fmla="*/ 8 w 57"/>
                <a:gd name="T11" fmla="*/ 35 h 94"/>
                <a:gd name="T12" fmla="*/ 0 w 57"/>
                <a:gd name="T13" fmla="*/ 25 h 94"/>
                <a:gd name="T14" fmla="*/ 29 w 57"/>
                <a:gd name="T15" fmla="*/ 0 h 94"/>
                <a:gd name="T16" fmla="*/ 39 w 57"/>
                <a:gd name="T17" fmla="*/ 0 h 94"/>
                <a:gd name="T18" fmla="*/ 39 w 57"/>
                <a:gd name="T19" fmla="*/ 79 h 94"/>
                <a:gd name="T20" fmla="*/ 57 w 57"/>
                <a:gd name="T21" fmla="*/ 79 h 94"/>
                <a:gd name="T22" fmla="*/ 57 w 57"/>
                <a:gd name="T23" fmla="*/ 94 h 94"/>
                <a:gd name="T24" fmla="*/ 5 w 57"/>
                <a:gd name="T25" fmla="*/ 94 h 94"/>
                <a:gd name="T26" fmla="*/ 5 w 57"/>
                <a:gd name="T27" fmla="*/ 7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94">
                  <a:moveTo>
                    <a:pt x="5" y="79"/>
                  </a:moveTo>
                  <a:lnTo>
                    <a:pt x="23" y="79"/>
                  </a:lnTo>
                  <a:lnTo>
                    <a:pt x="23" y="28"/>
                  </a:lnTo>
                  <a:lnTo>
                    <a:pt x="26" y="20"/>
                  </a:lnTo>
                  <a:lnTo>
                    <a:pt x="19" y="27"/>
                  </a:lnTo>
                  <a:lnTo>
                    <a:pt x="8" y="35"/>
                  </a:lnTo>
                  <a:lnTo>
                    <a:pt x="0" y="25"/>
                  </a:lnTo>
                  <a:lnTo>
                    <a:pt x="29" y="0"/>
                  </a:lnTo>
                  <a:lnTo>
                    <a:pt x="39" y="0"/>
                  </a:lnTo>
                  <a:lnTo>
                    <a:pt x="39" y="79"/>
                  </a:lnTo>
                  <a:lnTo>
                    <a:pt x="57" y="79"/>
                  </a:lnTo>
                  <a:lnTo>
                    <a:pt x="57" y="94"/>
                  </a:lnTo>
                  <a:lnTo>
                    <a:pt x="5" y="94"/>
                  </a:lnTo>
                  <a:lnTo>
                    <a:pt x="5" y="79"/>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16">
              <a:extLst>
                <a:ext uri="{FF2B5EF4-FFF2-40B4-BE49-F238E27FC236}">
                  <a16:creationId xmlns:a16="http://schemas.microsoft.com/office/drawing/2014/main" id="{3FCE3E53-C045-4BD6-9237-D751DD1A5718}"/>
                </a:ext>
              </a:extLst>
            </p:cNvPr>
            <p:cNvSpPr>
              <a:spLocks noEditPoints="1"/>
            </p:cNvSpPr>
            <p:nvPr/>
          </p:nvSpPr>
          <p:spPr bwMode="auto">
            <a:xfrm>
              <a:off x="7856538" y="4289426"/>
              <a:ext cx="101600" cy="150813"/>
            </a:xfrm>
            <a:custGeom>
              <a:avLst/>
              <a:gdLst>
                <a:gd name="T0" fmla="*/ 0 w 39"/>
                <a:gd name="T1" fmla="*/ 29 h 58"/>
                <a:gd name="T2" fmla="*/ 5 w 39"/>
                <a:gd name="T3" fmla="*/ 8 h 58"/>
                <a:gd name="T4" fmla="*/ 19 w 39"/>
                <a:gd name="T5" fmla="*/ 0 h 58"/>
                <a:gd name="T6" fmla="*/ 34 w 39"/>
                <a:gd name="T7" fmla="*/ 7 h 58"/>
                <a:gd name="T8" fmla="*/ 39 w 39"/>
                <a:gd name="T9" fmla="*/ 29 h 58"/>
                <a:gd name="T10" fmla="*/ 34 w 39"/>
                <a:gd name="T11" fmla="*/ 51 h 58"/>
                <a:gd name="T12" fmla="*/ 19 w 39"/>
                <a:gd name="T13" fmla="*/ 58 h 58"/>
                <a:gd name="T14" fmla="*/ 5 w 39"/>
                <a:gd name="T15" fmla="*/ 51 h 58"/>
                <a:gd name="T16" fmla="*/ 0 w 39"/>
                <a:gd name="T17" fmla="*/ 29 h 58"/>
                <a:gd name="T18" fmla="*/ 10 w 39"/>
                <a:gd name="T19" fmla="*/ 29 h 58"/>
                <a:gd name="T20" fmla="*/ 13 w 39"/>
                <a:gd name="T21" fmla="*/ 44 h 58"/>
                <a:gd name="T22" fmla="*/ 19 w 39"/>
                <a:gd name="T23" fmla="*/ 49 h 58"/>
                <a:gd name="T24" fmla="*/ 26 w 39"/>
                <a:gd name="T25" fmla="*/ 45 h 58"/>
                <a:gd name="T26" fmla="*/ 28 w 39"/>
                <a:gd name="T27" fmla="*/ 29 h 58"/>
                <a:gd name="T28" fmla="*/ 26 w 39"/>
                <a:gd name="T29" fmla="*/ 14 h 58"/>
                <a:gd name="T30" fmla="*/ 19 w 39"/>
                <a:gd name="T31" fmla="*/ 9 h 58"/>
                <a:gd name="T32" fmla="*/ 13 w 39"/>
                <a:gd name="T33" fmla="*/ 14 h 58"/>
                <a:gd name="T34" fmla="*/ 10 w 39"/>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58">
                  <a:moveTo>
                    <a:pt x="0" y="29"/>
                  </a:moveTo>
                  <a:cubicBezTo>
                    <a:pt x="0" y="19"/>
                    <a:pt x="2" y="12"/>
                    <a:pt x="5" y="8"/>
                  </a:cubicBezTo>
                  <a:cubicBezTo>
                    <a:pt x="8" y="3"/>
                    <a:pt x="13" y="0"/>
                    <a:pt x="19" y="0"/>
                  </a:cubicBezTo>
                  <a:cubicBezTo>
                    <a:pt x="26" y="0"/>
                    <a:pt x="31" y="3"/>
                    <a:pt x="34" y="7"/>
                  </a:cubicBezTo>
                  <a:cubicBezTo>
                    <a:pt x="37" y="12"/>
                    <a:pt x="39" y="19"/>
                    <a:pt x="39" y="29"/>
                  </a:cubicBezTo>
                  <a:cubicBezTo>
                    <a:pt x="39" y="39"/>
                    <a:pt x="37" y="46"/>
                    <a:pt x="34" y="51"/>
                  </a:cubicBezTo>
                  <a:cubicBezTo>
                    <a:pt x="30" y="56"/>
                    <a:pt x="26" y="58"/>
                    <a:pt x="19" y="58"/>
                  </a:cubicBezTo>
                  <a:cubicBezTo>
                    <a:pt x="13" y="58"/>
                    <a:pt x="8" y="56"/>
                    <a:pt x="5" y="51"/>
                  </a:cubicBezTo>
                  <a:cubicBezTo>
                    <a:pt x="2" y="46"/>
                    <a:pt x="0" y="38"/>
                    <a:pt x="0" y="29"/>
                  </a:cubicBezTo>
                  <a:close/>
                  <a:moveTo>
                    <a:pt x="10" y="29"/>
                  </a:moveTo>
                  <a:cubicBezTo>
                    <a:pt x="10" y="36"/>
                    <a:pt x="11" y="41"/>
                    <a:pt x="13" y="44"/>
                  </a:cubicBezTo>
                  <a:cubicBezTo>
                    <a:pt x="14" y="48"/>
                    <a:pt x="16" y="49"/>
                    <a:pt x="19" y="49"/>
                  </a:cubicBezTo>
                  <a:cubicBezTo>
                    <a:pt x="23" y="49"/>
                    <a:pt x="25" y="48"/>
                    <a:pt x="26" y="45"/>
                  </a:cubicBezTo>
                  <a:cubicBezTo>
                    <a:pt x="28" y="41"/>
                    <a:pt x="28" y="36"/>
                    <a:pt x="28" y="29"/>
                  </a:cubicBezTo>
                  <a:cubicBezTo>
                    <a:pt x="28" y="23"/>
                    <a:pt x="28" y="18"/>
                    <a:pt x="26" y="14"/>
                  </a:cubicBezTo>
                  <a:cubicBezTo>
                    <a:pt x="25" y="11"/>
                    <a:pt x="23" y="9"/>
                    <a:pt x="19" y="9"/>
                  </a:cubicBezTo>
                  <a:cubicBezTo>
                    <a:pt x="16" y="9"/>
                    <a:pt x="14" y="11"/>
                    <a:pt x="13"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7">
              <a:extLst>
                <a:ext uri="{FF2B5EF4-FFF2-40B4-BE49-F238E27FC236}">
                  <a16:creationId xmlns:a16="http://schemas.microsoft.com/office/drawing/2014/main" id="{0D985FB3-1D8C-438D-B9CD-80CB47F8AE9C}"/>
                </a:ext>
              </a:extLst>
            </p:cNvPr>
            <p:cNvSpPr>
              <a:spLocks noEditPoints="1"/>
            </p:cNvSpPr>
            <p:nvPr/>
          </p:nvSpPr>
          <p:spPr bwMode="auto">
            <a:xfrm>
              <a:off x="7989888" y="4289426"/>
              <a:ext cx="101600" cy="150813"/>
            </a:xfrm>
            <a:custGeom>
              <a:avLst/>
              <a:gdLst>
                <a:gd name="T0" fmla="*/ 0 w 39"/>
                <a:gd name="T1" fmla="*/ 29 h 58"/>
                <a:gd name="T2" fmla="*/ 5 w 39"/>
                <a:gd name="T3" fmla="*/ 8 h 58"/>
                <a:gd name="T4" fmla="*/ 19 w 39"/>
                <a:gd name="T5" fmla="*/ 0 h 58"/>
                <a:gd name="T6" fmla="*/ 34 w 39"/>
                <a:gd name="T7" fmla="*/ 7 h 58"/>
                <a:gd name="T8" fmla="*/ 39 w 39"/>
                <a:gd name="T9" fmla="*/ 29 h 58"/>
                <a:gd name="T10" fmla="*/ 34 w 39"/>
                <a:gd name="T11" fmla="*/ 51 h 58"/>
                <a:gd name="T12" fmla="*/ 19 w 39"/>
                <a:gd name="T13" fmla="*/ 58 h 58"/>
                <a:gd name="T14" fmla="*/ 5 w 39"/>
                <a:gd name="T15" fmla="*/ 51 h 58"/>
                <a:gd name="T16" fmla="*/ 0 w 39"/>
                <a:gd name="T17" fmla="*/ 29 h 58"/>
                <a:gd name="T18" fmla="*/ 10 w 39"/>
                <a:gd name="T19" fmla="*/ 29 h 58"/>
                <a:gd name="T20" fmla="*/ 12 w 39"/>
                <a:gd name="T21" fmla="*/ 44 h 58"/>
                <a:gd name="T22" fmla="*/ 19 w 39"/>
                <a:gd name="T23" fmla="*/ 49 h 58"/>
                <a:gd name="T24" fmla="*/ 26 w 39"/>
                <a:gd name="T25" fmla="*/ 45 h 58"/>
                <a:gd name="T26" fmla="*/ 28 w 39"/>
                <a:gd name="T27" fmla="*/ 29 h 58"/>
                <a:gd name="T28" fmla="*/ 26 w 39"/>
                <a:gd name="T29" fmla="*/ 14 h 58"/>
                <a:gd name="T30" fmla="*/ 19 w 39"/>
                <a:gd name="T31" fmla="*/ 9 h 58"/>
                <a:gd name="T32" fmla="*/ 12 w 39"/>
                <a:gd name="T33" fmla="*/ 14 h 58"/>
                <a:gd name="T34" fmla="*/ 10 w 39"/>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58">
                  <a:moveTo>
                    <a:pt x="0" y="29"/>
                  </a:moveTo>
                  <a:cubicBezTo>
                    <a:pt x="0" y="19"/>
                    <a:pt x="2" y="12"/>
                    <a:pt x="5" y="8"/>
                  </a:cubicBezTo>
                  <a:cubicBezTo>
                    <a:pt x="8" y="3"/>
                    <a:pt x="13" y="0"/>
                    <a:pt x="19" y="0"/>
                  </a:cubicBezTo>
                  <a:cubicBezTo>
                    <a:pt x="26" y="0"/>
                    <a:pt x="31" y="3"/>
                    <a:pt x="34" y="7"/>
                  </a:cubicBezTo>
                  <a:cubicBezTo>
                    <a:pt x="37" y="12"/>
                    <a:pt x="39" y="19"/>
                    <a:pt x="39" y="29"/>
                  </a:cubicBezTo>
                  <a:cubicBezTo>
                    <a:pt x="39" y="39"/>
                    <a:pt x="37" y="46"/>
                    <a:pt x="34" y="51"/>
                  </a:cubicBezTo>
                  <a:cubicBezTo>
                    <a:pt x="30" y="56"/>
                    <a:pt x="25" y="58"/>
                    <a:pt x="19" y="58"/>
                  </a:cubicBezTo>
                  <a:cubicBezTo>
                    <a:pt x="13" y="58"/>
                    <a:pt x="8" y="56"/>
                    <a:pt x="5" y="51"/>
                  </a:cubicBezTo>
                  <a:cubicBezTo>
                    <a:pt x="2" y="46"/>
                    <a:pt x="0" y="38"/>
                    <a:pt x="0" y="29"/>
                  </a:cubicBezTo>
                  <a:close/>
                  <a:moveTo>
                    <a:pt x="10" y="29"/>
                  </a:moveTo>
                  <a:cubicBezTo>
                    <a:pt x="10" y="36"/>
                    <a:pt x="11" y="41"/>
                    <a:pt x="12" y="44"/>
                  </a:cubicBezTo>
                  <a:cubicBezTo>
                    <a:pt x="14" y="48"/>
                    <a:pt x="16" y="49"/>
                    <a:pt x="19" y="49"/>
                  </a:cubicBezTo>
                  <a:cubicBezTo>
                    <a:pt x="22" y="49"/>
                    <a:pt x="25" y="48"/>
                    <a:pt x="26" y="45"/>
                  </a:cubicBezTo>
                  <a:cubicBezTo>
                    <a:pt x="28" y="41"/>
                    <a:pt x="28" y="36"/>
                    <a:pt x="28" y="29"/>
                  </a:cubicBezTo>
                  <a:cubicBezTo>
                    <a:pt x="28" y="23"/>
                    <a:pt x="28" y="18"/>
                    <a:pt x="26" y="14"/>
                  </a:cubicBezTo>
                  <a:cubicBezTo>
                    <a:pt x="25" y="11"/>
                    <a:pt x="23" y="9"/>
                    <a:pt x="19" y="9"/>
                  </a:cubicBezTo>
                  <a:cubicBezTo>
                    <a:pt x="16" y="9"/>
                    <a:pt x="14" y="11"/>
                    <a:pt x="12"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18">
              <a:extLst>
                <a:ext uri="{FF2B5EF4-FFF2-40B4-BE49-F238E27FC236}">
                  <a16:creationId xmlns:a16="http://schemas.microsoft.com/office/drawing/2014/main" id="{2FC21BCC-1E1F-4FF0-B5B6-BA374419B414}"/>
                </a:ext>
              </a:extLst>
            </p:cNvPr>
            <p:cNvSpPr>
              <a:spLocks/>
            </p:cNvSpPr>
            <p:nvPr/>
          </p:nvSpPr>
          <p:spPr bwMode="auto">
            <a:xfrm>
              <a:off x="8128001" y="4292601"/>
              <a:ext cx="87313" cy="144463"/>
            </a:xfrm>
            <a:custGeom>
              <a:avLst/>
              <a:gdLst>
                <a:gd name="T0" fmla="*/ 5 w 55"/>
                <a:gd name="T1" fmla="*/ 77 h 91"/>
                <a:gd name="T2" fmla="*/ 23 w 55"/>
                <a:gd name="T3" fmla="*/ 77 h 91"/>
                <a:gd name="T4" fmla="*/ 23 w 55"/>
                <a:gd name="T5" fmla="*/ 26 h 91"/>
                <a:gd name="T6" fmla="*/ 24 w 55"/>
                <a:gd name="T7" fmla="*/ 18 h 91"/>
                <a:gd name="T8" fmla="*/ 18 w 55"/>
                <a:gd name="T9" fmla="*/ 24 h 91"/>
                <a:gd name="T10" fmla="*/ 6 w 55"/>
                <a:gd name="T11" fmla="*/ 32 h 91"/>
                <a:gd name="T12" fmla="*/ 0 w 55"/>
                <a:gd name="T13" fmla="*/ 23 h 91"/>
                <a:gd name="T14" fmla="*/ 29 w 55"/>
                <a:gd name="T15" fmla="*/ 0 h 91"/>
                <a:gd name="T16" fmla="*/ 39 w 55"/>
                <a:gd name="T17" fmla="*/ 0 h 91"/>
                <a:gd name="T18" fmla="*/ 39 w 55"/>
                <a:gd name="T19" fmla="*/ 77 h 91"/>
                <a:gd name="T20" fmla="*/ 55 w 55"/>
                <a:gd name="T21" fmla="*/ 77 h 91"/>
                <a:gd name="T22" fmla="*/ 55 w 55"/>
                <a:gd name="T23" fmla="*/ 91 h 91"/>
                <a:gd name="T24" fmla="*/ 5 w 55"/>
                <a:gd name="T25" fmla="*/ 91 h 91"/>
                <a:gd name="T26" fmla="*/ 5 w 55"/>
                <a:gd name="T27" fmla="*/ 7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91">
                  <a:moveTo>
                    <a:pt x="5" y="77"/>
                  </a:moveTo>
                  <a:lnTo>
                    <a:pt x="23" y="77"/>
                  </a:lnTo>
                  <a:lnTo>
                    <a:pt x="23" y="26"/>
                  </a:lnTo>
                  <a:lnTo>
                    <a:pt x="24" y="18"/>
                  </a:lnTo>
                  <a:lnTo>
                    <a:pt x="18" y="24"/>
                  </a:lnTo>
                  <a:lnTo>
                    <a:pt x="6" y="32"/>
                  </a:lnTo>
                  <a:lnTo>
                    <a:pt x="0" y="23"/>
                  </a:lnTo>
                  <a:lnTo>
                    <a:pt x="29" y="0"/>
                  </a:lnTo>
                  <a:lnTo>
                    <a:pt x="39" y="0"/>
                  </a:lnTo>
                  <a:lnTo>
                    <a:pt x="39" y="77"/>
                  </a:lnTo>
                  <a:lnTo>
                    <a:pt x="55" y="77"/>
                  </a:lnTo>
                  <a:lnTo>
                    <a:pt x="55" y="91"/>
                  </a:lnTo>
                  <a:lnTo>
                    <a:pt x="5" y="91"/>
                  </a:lnTo>
                  <a:lnTo>
                    <a:pt x="5" y="77"/>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19">
              <a:extLst>
                <a:ext uri="{FF2B5EF4-FFF2-40B4-BE49-F238E27FC236}">
                  <a16:creationId xmlns:a16="http://schemas.microsoft.com/office/drawing/2014/main" id="{16F5D72A-53F4-4316-8078-6EA13E60E649}"/>
                </a:ext>
              </a:extLst>
            </p:cNvPr>
            <p:cNvSpPr>
              <a:spLocks noEditPoints="1"/>
            </p:cNvSpPr>
            <p:nvPr/>
          </p:nvSpPr>
          <p:spPr bwMode="auto">
            <a:xfrm>
              <a:off x="8255001" y="4289426"/>
              <a:ext cx="98425" cy="150813"/>
            </a:xfrm>
            <a:custGeom>
              <a:avLst/>
              <a:gdLst>
                <a:gd name="T0" fmla="*/ 0 w 38"/>
                <a:gd name="T1" fmla="*/ 29 h 58"/>
                <a:gd name="T2" fmla="*/ 5 w 38"/>
                <a:gd name="T3" fmla="*/ 8 h 58"/>
                <a:gd name="T4" fmla="*/ 19 w 38"/>
                <a:gd name="T5" fmla="*/ 0 h 58"/>
                <a:gd name="T6" fmla="*/ 34 w 38"/>
                <a:gd name="T7" fmla="*/ 7 h 58"/>
                <a:gd name="T8" fmla="*/ 38 w 38"/>
                <a:gd name="T9" fmla="*/ 29 h 58"/>
                <a:gd name="T10" fmla="*/ 33 w 38"/>
                <a:gd name="T11" fmla="*/ 51 h 58"/>
                <a:gd name="T12" fmla="*/ 19 w 38"/>
                <a:gd name="T13" fmla="*/ 58 h 58"/>
                <a:gd name="T14" fmla="*/ 4 w 38"/>
                <a:gd name="T15" fmla="*/ 51 h 58"/>
                <a:gd name="T16" fmla="*/ 0 w 38"/>
                <a:gd name="T17" fmla="*/ 29 h 58"/>
                <a:gd name="T18" fmla="*/ 10 w 38"/>
                <a:gd name="T19" fmla="*/ 29 h 58"/>
                <a:gd name="T20" fmla="*/ 12 w 38"/>
                <a:gd name="T21" fmla="*/ 44 h 58"/>
                <a:gd name="T22" fmla="*/ 19 w 38"/>
                <a:gd name="T23" fmla="*/ 49 h 58"/>
                <a:gd name="T24" fmla="*/ 26 w 38"/>
                <a:gd name="T25" fmla="*/ 45 h 58"/>
                <a:gd name="T26" fmla="*/ 28 w 38"/>
                <a:gd name="T27" fmla="*/ 29 h 58"/>
                <a:gd name="T28" fmla="*/ 26 w 38"/>
                <a:gd name="T29" fmla="*/ 14 h 58"/>
                <a:gd name="T30" fmla="*/ 19 w 38"/>
                <a:gd name="T31" fmla="*/ 9 h 58"/>
                <a:gd name="T32" fmla="*/ 12 w 38"/>
                <a:gd name="T33" fmla="*/ 14 h 58"/>
                <a:gd name="T34" fmla="*/ 10 w 38"/>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8">
                  <a:moveTo>
                    <a:pt x="0" y="29"/>
                  </a:moveTo>
                  <a:cubicBezTo>
                    <a:pt x="0" y="19"/>
                    <a:pt x="1" y="12"/>
                    <a:pt x="5" y="8"/>
                  </a:cubicBezTo>
                  <a:cubicBezTo>
                    <a:pt x="8" y="3"/>
                    <a:pt x="13" y="0"/>
                    <a:pt x="19" y="0"/>
                  </a:cubicBezTo>
                  <a:cubicBezTo>
                    <a:pt x="26" y="0"/>
                    <a:pt x="31" y="3"/>
                    <a:pt x="34" y="7"/>
                  </a:cubicBezTo>
                  <a:cubicBezTo>
                    <a:pt x="37" y="12"/>
                    <a:pt x="38" y="19"/>
                    <a:pt x="38" y="29"/>
                  </a:cubicBezTo>
                  <a:cubicBezTo>
                    <a:pt x="38" y="39"/>
                    <a:pt x="37" y="46"/>
                    <a:pt x="33" y="51"/>
                  </a:cubicBezTo>
                  <a:cubicBezTo>
                    <a:pt x="30" y="56"/>
                    <a:pt x="25" y="58"/>
                    <a:pt x="19" y="58"/>
                  </a:cubicBezTo>
                  <a:cubicBezTo>
                    <a:pt x="12" y="58"/>
                    <a:pt x="8" y="56"/>
                    <a:pt x="4" y="51"/>
                  </a:cubicBezTo>
                  <a:cubicBezTo>
                    <a:pt x="1" y="46"/>
                    <a:pt x="0" y="38"/>
                    <a:pt x="0" y="29"/>
                  </a:cubicBezTo>
                  <a:close/>
                  <a:moveTo>
                    <a:pt x="10" y="29"/>
                  </a:moveTo>
                  <a:cubicBezTo>
                    <a:pt x="10" y="36"/>
                    <a:pt x="11" y="41"/>
                    <a:pt x="12" y="44"/>
                  </a:cubicBezTo>
                  <a:cubicBezTo>
                    <a:pt x="14" y="48"/>
                    <a:pt x="16" y="49"/>
                    <a:pt x="19" y="49"/>
                  </a:cubicBezTo>
                  <a:cubicBezTo>
                    <a:pt x="22" y="49"/>
                    <a:pt x="24" y="48"/>
                    <a:pt x="26" y="45"/>
                  </a:cubicBezTo>
                  <a:cubicBezTo>
                    <a:pt x="27" y="41"/>
                    <a:pt x="28" y="36"/>
                    <a:pt x="28" y="29"/>
                  </a:cubicBezTo>
                  <a:cubicBezTo>
                    <a:pt x="28" y="23"/>
                    <a:pt x="27" y="18"/>
                    <a:pt x="26" y="14"/>
                  </a:cubicBezTo>
                  <a:cubicBezTo>
                    <a:pt x="25" y="11"/>
                    <a:pt x="22" y="9"/>
                    <a:pt x="19" y="9"/>
                  </a:cubicBezTo>
                  <a:cubicBezTo>
                    <a:pt x="16" y="9"/>
                    <a:pt x="14" y="11"/>
                    <a:pt x="12"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20">
              <a:extLst>
                <a:ext uri="{FF2B5EF4-FFF2-40B4-BE49-F238E27FC236}">
                  <a16:creationId xmlns:a16="http://schemas.microsoft.com/office/drawing/2014/main" id="{30C05CA4-C476-40F3-886B-14A64D1E9A1C}"/>
                </a:ext>
              </a:extLst>
            </p:cNvPr>
            <p:cNvSpPr>
              <a:spLocks/>
            </p:cNvSpPr>
            <p:nvPr/>
          </p:nvSpPr>
          <p:spPr bwMode="auto">
            <a:xfrm>
              <a:off x="8389938" y="4292601"/>
              <a:ext cx="92075" cy="144463"/>
            </a:xfrm>
            <a:custGeom>
              <a:avLst/>
              <a:gdLst>
                <a:gd name="T0" fmla="*/ 5 w 58"/>
                <a:gd name="T1" fmla="*/ 77 h 91"/>
                <a:gd name="T2" fmla="*/ 23 w 58"/>
                <a:gd name="T3" fmla="*/ 77 h 91"/>
                <a:gd name="T4" fmla="*/ 23 w 58"/>
                <a:gd name="T5" fmla="*/ 26 h 91"/>
                <a:gd name="T6" fmla="*/ 26 w 58"/>
                <a:gd name="T7" fmla="*/ 18 h 91"/>
                <a:gd name="T8" fmla="*/ 20 w 58"/>
                <a:gd name="T9" fmla="*/ 24 h 91"/>
                <a:gd name="T10" fmla="*/ 8 w 58"/>
                <a:gd name="T11" fmla="*/ 32 h 91"/>
                <a:gd name="T12" fmla="*/ 0 w 58"/>
                <a:gd name="T13" fmla="*/ 23 h 91"/>
                <a:gd name="T14" fmla="*/ 31 w 58"/>
                <a:gd name="T15" fmla="*/ 0 h 91"/>
                <a:gd name="T16" fmla="*/ 39 w 58"/>
                <a:gd name="T17" fmla="*/ 0 h 91"/>
                <a:gd name="T18" fmla="*/ 39 w 58"/>
                <a:gd name="T19" fmla="*/ 77 h 91"/>
                <a:gd name="T20" fmla="*/ 58 w 58"/>
                <a:gd name="T21" fmla="*/ 77 h 91"/>
                <a:gd name="T22" fmla="*/ 58 w 58"/>
                <a:gd name="T23" fmla="*/ 91 h 91"/>
                <a:gd name="T24" fmla="*/ 5 w 58"/>
                <a:gd name="T25" fmla="*/ 91 h 91"/>
                <a:gd name="T26" fmla="*/ 5 w 58"/>
                <a:gd name="T27" fmla="*/ 7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91">
                  <a:moveTo>
                    <a:pt x="5" y="77"/>
                  </a:moveTo>
                  <a:lnTo>
                    <a:pt x="23" y="77"/>
                  </a:lnTo>
                  <a:lnTo>
                    <a:pt x="23" y="26"/>
                  </a:lnTo>
                  <a:lnTo>
                    <a:pt x="26" y="18"/>
                  </a:lnTo>
                  <a:lnTo>
                    <a:pt x="20" y="24"/>
                  </a:lnTo>
                  <a:lnTo>
                    <a:pt x="8" y="32"/>
                  </a:lnTo>
                  <a:lnTo>
                    <a:pt x="0" y="23"/>
                  </a:lnTo>
                  <a:lnTo>
                    <a:pt x="31" y="0"/>
                  </a:lnTo>
                  <a:lnTo>
                    <a:pt x="39" y="0"/>
                  </a:lnTo>
                  <a:lnTo>
                    <a:pt x="39" y="77"/>
                  </a:lnTo>
                  <a:lnTo>
                    <a:pt x="58" y="77"/>
                  </a:lnTo>
                  <a:lnTo>
                    <a:pt x="58" y="91"/>
                  </a:lnTo>
                  <a:lnTo>
                    <a:pt x="5" y="91"/>
                  </a:lnTo>
                  <a:lnTo>
                    <a:pt x="5" y="77"/>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21">
              <a:extLst>
                <a:ext uri="{FF2B5EF4-FFF2-40B4-BE49-F238E27FC236}">
                  <a16:creationId xmlns:a16="http://schemas.microsoft.com/office/drawing/2014/main" id="{616401EE-90C9-4658-8D97-FFC65B4C19E5}"/>
                </a:ext>
              </a:extLst>
            </p:cNvPr>
            <p:cNvSpPr>
              <a:spLocks noEditPoints="1"/>
            </p:cNvSpPr>
            <p:nvPr/>
          </p:nvSpPr>
          <p:spPr bwMode="auto">
            <a:xfrm>
              <a:off x="8520113" y="4289426"/>
              <a:ext cx="98425" cy="150813"/>
            </a:xfrm>
            <a:custGeom>
              <a:avLst/>
              <a:gdLst>
                <a:gd name="T0" fmla="*/ 0 w 38"/>
                <a:gd name="T1" fmla="*/ 29 h 58"/>
                <a:gd name="T2" fmla="*/ 5 w 38"/>
                <a:gd name="T3" fmla="*/ 8 h 58"/>
                <a:gd name="T4" fmla="*/ 19 w 38"/>
                <a:gd name="T5" fmla="*/ 0 h 58"/>
                <a:gd name="T6" fmla="*/ 34 w 38"/>
                <a:gd name="T7" fmla="*/ 7 h 58"/>
                <a:gd name="T8" fmla="*/ 38 w 38"/>
                <a:gd name="T9" fmla="*/ 29 h 58"/>
                <a:gd name="T10" fmla="*/ 33 w 38"/>
                <a:gd name="T11" fmla="*/ 51 h 58"/>
                <a:gd name="T12" fmla="*/ 19 w 38"/>
                <a:gd name="T13" fmla="*/ 58 h 58"/>
                <a:gd name="T14" fmla="*/ 4 w 38"/>
                <a:gd name="T15" fmla="*/ 51 h 58"/>
                <a:gd name="T16" fmla="*/ 0 w 38"/>
                <a:gd name="T17" fmla="*/ 29 h 58"/>
                <a:gd name="T18" fmla="*/ 10 w 38"/>
                <a:gd name="T19" fmla="*/ 29 h 58"/>
                <a:gd name="T20" fmla="*/ 12 w 38"/>
                <a:gd name="T21" fmla="*/ 44 h 58"/>
                <a:gd name="T22" fmla="*/ 19 w 38"/>
                <a:gd name="T23" fmla="*/ 49 h 58"/>
                <a:gd name="T24" fmla="*/ 26 w 38"/>
                <a:gd name="T25" fmla="*/ 45 h 58"/>
                <a:gd name="T26" fmla="*/ 28 w 38"/>
                <a:gd name="T27" fmla="*/ 29 h 58"/>
                <a:gd name="T28" fmla="*/ 26 w 38"/>
                <a:gd name="T29" fmla="*/ 14 h 58"/>
                <a:gd name="T30" fmla="*/ 19 w 38"/>
                <a:gd name="T31" fmla="*/ 9 h 58"/>
                <a:gd name="T32" fmla="*/ 12 w 38"/>
                <a:gd name="T33" fmla="*/ 14 h 58"/>
                <a:gd name="T34" fmla="*/ 10 w 38"/>
                <a:gd name="T35"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58">
                  <a:moveTo>
                    <a:pt x="0" y="29"/>
                  </a:moveTo>
                  <a:cubicBezTo>
                    <a:pt x="0" y="19"/>
                    <a:pt x="1" y="12"/>
                    <a:pt x="5" y="8"/>
                  </a:cubicBezTo>
                  <a:cubicBezTo>
                    <a:pt x="8" y="3"/>
                    <a:pt x="13" y="0"/>
                    <a:pt x="19" y="0"/>
                  </a:cubicBezTo>
                  <a:cubicBezTo>
                    <a:pt x="26" y="0"/>
                    <a:pt x="30" y="3"/>
                    <a:pt x="34" y="7"/>
                  </a:cubicBezTo>
                  <a:cubicBezTo>
                    <a:pt x="37" y="12"/>
                    <a:pt x="38" y="19"/>
                    <a:pt x="38" y="29"/>
                  </a:cubicBezTo>
                  <a:cubicBezTo>
                    <a:pt x="38" y="39"/>
                    <a:pt x="37" y="46"/>
                    <a:pt x="33" y="51"/>
                  </a:cubicBezTo>
                  <a:cubicBezTo>
                    <a:pt x="30" y="56"/>
                    <a:pt x="25" y="58"/>
                    <a:pt x="19" y="58"/>
                  </a:cubicBezTo>
                  <a:cubicBezTo>
                    <a:pt x="12" y="58"/>
                    <a:pt x="7" y="56"/>
                    <a:pt x="4" y="51"/>
                  </a:cubicBezTo>
                  <a:cubicBezTo>
                    <a:pt x="1" y="46"/>
                    <a:pt x="0" y="38"/>
                    <a:pt x="0" y="29"/>
                  </a:cubicBezTo>
                  <a:close/>
                  <a:moveTo>
                    <a:pt x="10" y="29"/>
                  </a:moveTo>
                  <a:cubicBezTo>
                    <a:pt x="10" y="36"/>
                    <a:pt x="11" y="41"/>
                    <a:pt x="12" y="44"/>
                  </a:cubicBezTo>
                  <a:cubicBezTo>
                    <a:pt x="13" y="48"/>
                    <a:pt x="16" y="49"/>
                    <a:pt x="19" y="49"/>
                  </a:cubicBezTo>
                  <a:cubicBezTo>
                    <a:pt x="22" y="49"/>
                    <a:pt x="24" y="48"/>
                    <a:pt x="26" y="45"/>
                  </a:cubicBezTo>
                  <a:cubicBezTo>
                    <a:pt x="27" y="41"/>
                    <a:pt x="28" y="36"/>
                    <a:pt x="28" y="29"/>
                  </a:cubicBezTo>
                  <a:cubicBezTo>
                    <a:pt x="28" y="23"/>
                    <a:pt x="27" y="18"/>
                    <a:pt x="26" y="14"/>
                  </a:cubicBezTo>
                  <a:cubicBezTo>
                    <a:pt x="24" y="11"/>
                    <a:pt x="22" y="9"/>
                    <a:pt x="19" y="9"/>
                  </a:cubicBezTo>
                  <a:cubicBezTo>
                    <a:pt x="16" y="9"/>
                    <a:pt x="13" y="11"/>
                    <a:pt x="12" y="14"/>
                  </a:cubicBezTo>
                  <a:cubicBezTo>
                    <a:pt x="11" y="17"/>
                    <a:pt x="10" y="22"/>
                    <a:pt x="10" y="2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 name="Group 68">
            <a:extLst>
              <a:ext uri="{FF2B5EF4-FFF2-40B4-BE49-F238E27FC236}">
                <a16:creationId xmlns:a16="http://schemas.microsoft.com/office/drawing/2014/main" id="{C68638FF-EB80-46FA-BA0F-2151BF190348}"/>
              </a:ext>
            </a:extLst>
          </p:cNvPr>
          <p:cNvGrpSpPr/>
          <p:nvPr/>
        </p:nvGrpSpPr>
        <p:grpSpPr>
          <a:xfrm>
            <a:off x="3376471" y="2191289"/>
            <a:ext cx="1058863" cy="854075"/>
            <a:chOff x="4057650" y="2192338"/>
            <a:chExt cx="1058863" cy="854075"/>
          </a:xfrm>
        </p:grpSpPr>
        <p:sp>
          <p:nvSpPr>
            <p:cNvPr id="70" name="Freeform 95">
              <a:extLst>
                <a:ext uri="{FF2B5EF4-FFF2-40B4-BE49-F238E27FC236}">
                  <a16:creationId xmlns:a16="http://schemas.microsoft.com/office/drawing/2014/main" id="{22E6FD72-C5CC-4EF7-8E17-15B982B4700A}"/>
                </a:ext>
              </a:extLst>
            </p:cNvPr>
            <p:cNvSpPr>
              <a:spLocks noEditPoints="1"/>
            </p:cNvSpPr>
            <p:nvPr/>
          </p:nvSpPr>
          <p:spPr bwMode="auto">
            <a:xfrm>
              <a:off x="4057650" y="2192338"/>
              <a:ext cx="457200" cy="447675"/>
            </a:xfrm>
            <a:custGeom>
              <a:avLst/>
              <a:gdLst>
                <a:gd name="T0" fmla="*/ 15 w 164"/>
                <a:gd name="T1" fmla="*/ 110 h 161"/>
                <a:gd name="T2" fmla="*/ 150 w 164"/>
                <a:gd name="T3" fmla="*/ 110 h 161"/>
                <a:gd name="T4" fmla="*/ 162 w 164"/>
                <a:gd name="T5" fmla="*/ 98 h 161"/>
                <a:gd name="T6" fmla="*/ 162 w 164"/>
                <a:gd name="T7" fmla="*/ 12 h 161"/>
                <a:gd name="T8" fmla="*/ 150 w 164"/>
                <a:gd name="T9" fmla="*/ 0 h 161"/>
                <a:gd name="T10" fmla="*/ 15 w 164"/>
                <a:gd name="T11" fmla="*/ 0 h 161"/>
                <a:gd name="T12" fmla="*/ 3 w 164"/>
                <a:gd name="T13" fmla="*/ 12 h 161"/>
                <a:gd name="T14" fmla="*/ 3 w 164"/>
                <a:gd name="T15" fmla="*/ 98 h 161"/>
                <a:gd name="T16" fmla="*/ 15 w 164"/>
                <a:gd name="T17" fmla="*/ 110 h 161"/>
                <a:gd name="T18" fmla="*/ 16 w 164"/>
                <a:gd name="T19" fmla="*/ 18 h 161"/>
                <a:gd name="T20" fmla="*/ 21 w 164"/>
                <a:gd name="T21" fmla="*/ 13 h 161"/>
                <a:gd name="T22" fmla="*/ 143 w 164"/>
                <a:gd name="T23" fmla="*/ 13 h 161"/>
                <a:gd name="T24" fmla="*/ 148 w 164"/>
                <a:gd name="T25" fmla="*/ 18 h 161"/>
                <a:gd name="T26" fmla="*/ 148 w 164"/>
                <a:gd name="T27" fmla="*/ 89 h 161"/>
                <a:gd name="T28" fmla="*/ 143 w 164"/>
                <a:gd name="T29" fmla="*/ 95 h 161"/>
                <a:gd name="T30" fmla="*/ 21 w 164"/>
                <a:gd name="T31" fmla="*/ 95 h 161"/>
                <a:gd name="T32" fmla="*/ 16 w 164"/>
                <a:gd name="T33" fmla="*/ 89 h 161"/>
                <a:gd name="T34" fmla="*/ 16 w 164"/>
                <a:gd name="T35" fmla="*/ 18 h 161"/>
                <a:gd name="T36" fmla="*/ 143 w 164"/>
                <a:gd name="T37" fmla="*/ 118 h 161"/>
                <a:gd name="T38" fmla="*/ 22 w 164"/>
                <a:gd name="T39" fmla="*/ 118 h 161"/>
                <a:gd name="T40" fmla="*/ 0 w 164"/>
                <a:gd name="T41" fmla="*/ 136 h 161"/>
                <a:gd name="T42" fmla="*/ 0 w 164"/>
                <a:gd name="T43" fmla="*/ 143 h 161"/>
                <a:gd name="T44" fmla="*/ 22 w 164"/>
                <a:gd name="T45" fmla="*/ 161 h 161"/>
                <a:gd name="T46" fmla="*/ 143 w 164"/>
                <a:gd name="T47" fmla="*/ 161 h 161"/>
                <a:gd name="T48" fmla="*/ 164 w 164"/>
                <a:gd name="T49" fmla="*/ 143 h 161"/>
                <a:gd name="T50" fmla="*/ 164 w 164"/>
                <a:gd name="T51" fmla="*/ 136 h 161"/>
                <a:gd name="T52" fmla="*/ 143 w 164"/>
                <a:gd name="T53" fmla="*/ 118 h 161"/>
                <a:gd name="T54" fmla="*/ 138 w 164"/>
                <a:gd name="T55" fmla="*/ 148 h 161"/>
                <a:gd name="T56" fmla="*/ 129 w 164"/>
                <a:gd name="T57" fmla="*/ 139 h 161"/>
                <a:gd name="T58" fmla="*/ 138 w 164"/>
                <a:gd name="T59" fmla="*/ 130 h 161"/>
                <a:gd name="T60" fmla="*/ 147 w 164"/>
                <a:gd name="T61" fmla="*/ 139 h 161"/>
                <a:gd name="T62" fmla="*/ 138 w 164"/>
                <a:gd name="T63" fmla="*/ 14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61">
                  <a:moveTo>
                    <a:pt x="15" y="110"/>
                  </a:moveTo>
                  <a:cubicBezTo>
                    <a:pt x="150" y="110"/>
                    <a:pt x="150" y="110"/>
                    <a:pt x="150" y="110"/>
                  </a:cubicBezTo>
                  <a:cubicBezTo>
                    <a:pt x="157" y="110"/>
                    <a:pt x="162" y="104"/>
                    <a:pt x="162" y="98"/>
                  </a:cubicBezTo>
                  <a:cubicBezTo>
                    <a:pt x="162" y="12"/>
                    <a:pt x="162" y="12"/>
                    <a:pt x="162" y="12"/>
                  </a:cubicBezTo>
                  <a:cubicBezTo>
                    <a:pt x="162" y="5"/>
                    <a:pt x="157" y="0"/>
                    <a:pt x="150" y="0"/>
                  </a:cubicBezTo>
                  <a:cubicBezTo>
                    <a:pt x="15" y="0"/>
                    <a:pt x="15" y="0"/>
                    <a:pt x="15" y="0"/>
                  </a:cubicBezTo>
                  <a:cubicBezTo>
                    <a:pt x="8" y="0"/>
                    <a:pt x="3" y="5"/>
                    <a:pt x="3" y="12"/>
                  </a:cubicBezTo>
                  <a:cubicBezTo>
                    <a:pt x="3" y="98"/>
                    <a:pt x="3" y="98"/>
                    <a:pt x="3" y="98"/>
                  </a:cubicBezTo>
                  <a:cubicBezTo>
                    <a:pt x="3" y="104"/>
                    <a:pt x="8" y="110"/>
                    <a:pt x="15" y="110"/>
                  </a:cubicBezTo>
                  <a:close/>
                  <a:moveTo>
                    <a:pt x="16" y="18"/>
                  </a:moveTo>
                  <a:cubicBezTo>
                    <a:pt x="16" y="16"/>
                    <a:pt x="19" y="13"/>
                    <a:pt x="21" y="13"/>
                  </a:cubicBezTo>
                  <a:cubicBezTo>
                    <a:pt x="143" y="13"/>
                    <a:pt x="143" y="13"/>
                    <a:pt x="143" y="13"/>
                  </a:cubicBezTo>
                  <a:cubicBezTo>
                    <a:pt x="145" y="13"/>
                    <a:pt x="148" y="16"/>
                    <a:pt x="148" y="18"/>
                  </a:cubicBezTo>
                  <a:cubicBezTo>
                    <a:pt x="148" y="89"/>
                    <a:pt x="148" y="89"/>
                    <a:pt x="148" y="89"/>
                  </a:cubicBezTo>
                  <a:cubicBezTo>
                    <a:pt x="148" y="92"/>
                    <a:pt x="145" y="95"/>
                    <a:pt x="143" y="95"/>
                  </a:cubicBezTo>
                  <a:cubicBezTo>
                    <a:pt x="21" y="95"/>
                    <a:pt x="21" y="95"/>
                    <a:pt x="21" y="95"/>
                  </a:cubicBezTo>
                  <a:cubicBezTo>
                    <a:pt x="19" y="95"/>
                    <a:pt x="16" y="92"/>
                    <a:pt x="16" y="89"/>
                  </a:cubicBezTo>
                  <a:lnTo>
                    <a:pt x="16" y="18"/>
                  </a:lnTo>
                  <a:close/>
                  <a:moveTo>
                    <a:pt x="143" y="118"/>
                  </a:moveTo>
                  <a:cubicBezTo>
                    <a:pt x="22" y="118"/>
                    <a:pt x="22" y="118"/>
                    <a:pt x="22" y="118"/>
                  </a:cubicBezTo>
                  <a:cubicBezTo>
                    <a:pt x="10" y="118"/>
                    <a:pt x="0" y="126"/>
                    <a:pt x="0" y="136"/>
                  </a:cubicBezTo>
                  <a:cubicBezTo>
                    <a:pt x="0" y="143"/>
                    <a:pt x="0" y="143"/>
                    <a:pt x="0" y="143"/>
                  </a:cubicBezTo>
                  <a:cubicBezTo>
                    <a:pt x="0" y="153"/>
                    <a:pt x="10" y="161"/>
                    <a:pt x="22" y="161"/>
                  </a:cubicBezTo>
                  <a:cubicBezTo>
                    <a:pt x="143" y="161"/>
                    <a:pt x="143" y="161"/>
                    <a:pt x="143" y="161"/>
                  </a:cubicBezTo>
                  <a:cubicBezTo>
                    <a:pt x="155" y="161"/>
                    <a:pt x="164" y="153"/>
                    <a:pt x="164" y="143"/>
                  </a:cubicBezTo>
                  <a:cubicBezTo>
                    <a:pt x="164" y="136"/>
                    <a:pt x="164" y="136"/>
                    <a:pt x="164" y="136"/>
                  </a:cubicBezTo>
                  <a:cubicBezTo>
                    <a:pt x="164" y="126"/>
                    <a:pt x="155" y="118"/>
                    <a:pt x="143" y="118"/>
                  </a:cubicBezTo>
                  <a:close/>
                  <a:moveTo>
                    <a:pt x="138" y="148"/>
                  </a:moveTo>
                  <a:cubicBezTo>
                    <a:pt x="133" y="148"/>
                    <a:pt x="129" y="144"/>
                    <a:pt x="129" y="139"/>
                  </a:cubicBezTo>
                  <a:cubicBezTo>
                    <a:pt x="129" y="134"/>
                    <a:pt x="133" y="130"/>
                    <a:pt x="138" y="130"/>
                  </a:cubicBezTo>
                  <a:cubicBezTo>
                    <a:pt x="143" y="130"/>
                    <a:pt x="147" y="134"/>
                    <a:pt x="147" y="139"/>
                  </a:cubicBezTo>
                  <a:cubicBezTo>
                    <a:pt x="147" y="144"/>
                    <a:pt x="143" y="148"/>
                    <a:pt x="138" y="148"/>
                  </a:cubicBezTo>
                  <a:close/>
                </a:path>
              </a:pathLst>
            </a:custGeom>
            <a:solidFill>
              <a:srgbClr val="00AA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96">
              <a:extLst>
                <a:ext uri="{FF2B5EF4-FFF2-40B4-BE49-F238E27FC236}">
                  <a16:creationId xmlns:a16="http://schemas.microsoft.com/office/drawing/2014/main" id="{8F4595C7-AE48-46A4-8501-AAD7FD7DA743}"/>
                </a:ext>
              </a:extLst>
            </p:cNvPr>
            <p:cNvSpPr>
              <a:spLocks noEditPoints="1"/>
            </p:cNvSpPr>
            <p:nvPr/>
          </p:nvSpPr>
          <p:spPr bwMode="auto">
            <a:xfrm>
              <a:off x="4260850" y="2695576"/>
              <a:ext cx="338138" cy="331788"/>
            </a:xfrm>
            <a:custGeom>
              <a:avLst/>
              <a:gdLst>
                <a:gd name="T0" fmla="*/ 108 w 121"/>
                <a:gd name="T1" fmla="*/ 93 h 119"/>
                <a:gd name="T2" fmla="*/ 95 w 121"/>
                <a:gd name="T3" fmla="*/ 106 h 119"/>
                <a:gd name="T4" fmla="*/ 108 w 121"/>
                <a:gd name="T5" fmla="*/ 119 h 119"/>
                <a:gd name="T6" fmla="*/ 121 w 121"/>
                <a:gd name="T7" fmla="*/ 106 h 119"/>
                <a:gd name="T8" fmla="*/ 108 w 121"/>
                <a:gd name="T9" fmla="*/ 93 h 119"/>
                <a:gd name="T10" fmla="*/ 61 w 121"/>
                <a:gd name="T11" fmla="*/ 93 h 119"/>
                <a:gd name="T12" fmla="*/ 48 w 121"/>
                <a:gd name="T13" fmla="*/ 106 h 119"/>
                <a:gd name="T14" fmla="*/ 61 w 121"/>
                <a:gd name="T15" fmla="*/ 119 h 119"/>
                <a:gd name="T16" fmla="*/ 74 w 121"/>
                <a:gd name="T17" fmla="*/ 106 h 119"/>
                <a:gd name="T18" fmla="*/ 61 w 121"/>
                <a:gd name="T19" fmla="*/ 93 h 119"/>
                <a:gd name="T20" fmla="*/ 13 w 121"/>
                <a:gd name="T21" fmla="*/ 93 h 119"/>
                <a:gd name="T22" fmla="*/ 0 w 121"/>
                <a:gd name="T23" fmla="*/ 106 h 119"/>
                <a:gd name="T24" fmla="*/ 13 w 121"/>
                <a:gd name="T25" fmla="*/ 119 h 119"/>
                <a:gd name="T26" fmla="*/ 26 w 121"/>
                <a:gd name="T27" fmla="*/ 106 h 119"/>
                <a:gd name="T28" fmla="*/ 13 w 121"/>
                <a:gd name="T29" fmla="*/ 93 h 119"/>
                <a:gd name="T30" fmla="*/ 13 w 121"/>
                <a:gd name="T31" fmla="*/ 26 h 119"/>
                <a:gd name="T32" fmla="*/ 26 w 121"/>
                <a:gd name="T33" fmla="*/ 13 h 119"/>
                <a:gd name="T34" fmla="*/ 13 w 121"/>
                <a:gd name="T35" fmla="*/ 0 h 119"/>
                <a:gd name="T36" fmla="*/ 0 w 121"/>
                <a:gd name="T37" fmla="*/ 13 h 119"/>
                <a:gd name="T38" fmla="*/ 13 w 121"/>
                <a:gd name="T39" fmla="*/ 26 h 119"/>
                <a:gd name="T40" fmla="*/ 13 w 121"/>
                <a:gd name="T41" fmla="*/ 73 h 119"/>
                <a:gd name="T42" fmla="*/ 26 w 121"/>
                <a:gd name="T43" fmla="*/ 60 h 119"/>
                <a:gd name="T44" fmla="*/ 13 w 121"/>
                <a:gd name="T45" fmla="*/ 47 h 119"/>
                <a:gd name="T46" fmla="*/ 0 w 121"/>
                <a:gd name="T47" fmla="*/ 60 h 119"/>
                <a:gd name="T48" fmla="*/ 13 w 121"/>
                <a:gd name="T4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1" h="119">
                  <a:moveTo>
                    <a:pt x="108" y="93"/>
                  </a:moveTo>
                  <a:cubicBezTo>
                    <a:pt x="101" y="93"/>
                    <a:pt x="95" y="99"/>
                    <a:pt x="95" y="106"/>
                  </a:cubicBezTo>
                  <a:cubicBezTo>
                    <a:pt x="95" y="114"/>
                    <a:pt x="101" y="119"/>
                    <a:pt x="108" y="119"/>
                  </a:cubicBezTo>
                  <a:cubicBezTo>
                    <a:pt x="115" y="119"/>
                    <a:pt x="121" y="114"/>
                    <a:pt x="121" y="106"/>
                  </a:cubicBezTo>
                  <a:cubicBezTo>
                    <a:pt x="121" y="99"/>
                    <a:pt x="115" y="93"/>
                    <a:pt x="108" y="93"/>
                  </a:cubicBezTo>
                  <a:close/>
                  <a:moveTo>
                    <a:pt x="61" y="93"/>
                  </a:moveTo>
                  <a:cubicBezTo>
                    <a:pt x="54" y="93"/>
                    <a:pt x="48" y="99"/>
                    <a:pt x="48" y="106"/>
                  </a:cubicBezTo>
                  <a:cubicBezTo>
                    <a:pt x="48" y="114"/>
                    <a:pt x="54" y="119"/>
                    <a:pt x="61" y="119"/>
                  </a:cubicBezTo>
                  <a:cubicBezTo>
                    <a:pt x="68" y="119"/>
                    <a:pt x="74" y="114"/>
                    <a:pt x="74" y="106"/>
                  </a:cubicBezTo>
                  <a:cubicBezTo>
                    <a:pt x="74" y="99"/>
                    <a:pt x="68" y="93"/>
                    <a:pt x="61" y="93"/>
                  </a:cubicBezTo>
                  <a:close/>
                  <a:moveTo>
                    <a:pt x="13" y="93"/>
                  </a:moveTo>
                  <a:cubicBezTo>
                    <a:pt x="6" y="93"/>
                    <a:pt x="0" y="99"/>
                    <a:pt x="0" y="106"/>
                  </a:cubicBezTo>
                  <a:cubicBezTo>
                    <a:pt x="0" y="114"/>
                    <a:pt x="6" y="119"/>
                    <a:pt x="13" y="119"/>
                  </a:cubicBezTo>
                  <a:cubicBezTo>
                    <a:pt x="20" y="119"/>
                    <a:pt x="26" y="114"/>
                    <a:pt x="26" y="106"/>
                  </a:cubicBezTo>
                  <a:cubicBezTo>
                    <a:pt x="26" y="99"/>
                    <a:pt x="20" y="93"/>
                    <a:pt x="13" y="93"/>
                  </a:cubicBezTo>
                  <a:close/>
                  <a:moveTo>
                    <a:pt x="13" y="26"/>
                  </a:moveTo>
                  <a:cubicBezTo>
                    <a:pt x="20" y="26"/>
                    <a:pt x="26" y="20"/>
                    <a:pt x="26" y="13"/>
                  </a:cubicBezTo>
                  <a:cubicBezTo>
                    <a:pt x="26" y="6"/>
                    <a:pt x="20" y="0"/>
                    <a:pt x="13" y="0"/>
                  </a:cubicBezTo>
                  <a:cubicBezTo>
                    <a:pt x="6" y="0"/>
                    <a:pt x="0" y="6"/>
                    <a:pt x="0" y="13"/>
                  </a:cubicBezTo>
                  <a:cubicBezTo>
                    <a:pt x="0" y="20"/>
                    <a:pt x="6" y="26"/>
                    <a:pt x="13" y="26"/>
                  </a:cubicBezTo>
                  <a:close/>
                  <a:moveTo>
                    <a:pt x="13" y="73"/>
                  </a:moveTo>
                  <a:cubicBezTo>
                    <a:pt x="20" y="73"/>
                    <a:pt x="26" y="68"/>
                    <a:pt x="26" y="60"/>
                  </a:cubicBezTo>
                  <a:cubicBezTo>
                    <a:pt x="26" y="53"/>
                    <a:pt x="20" y="47"/>
                    <a:pt x="13" y="47"/>
                  </a:cubicBezTo>
                  <a:cubicBezTo>
                    <a:pt x="6" y="47"/>
                    <a:pt x="0" y="53"/>
                    <a:pt x="0" y="60"/>
                  </a:cubicBezTo>
                  <a:cubicBezTo>
                    <a:pt x="0" y="68"/>
                    <a:pt x="6" y="73"/>
                    <a:pt x="13" y="73"/>
                  </a:cubicBezTo>
                  <a:close/>
                </a:path>
              </a:pathLst>
            </a:custGeom>
            <a:solidFill>
              <a:srgbClr val="00AA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97">
              <a:extLst>
                <a:ext uri="{FF2B5EF4-FFF2-40B4-BE49-F238E27FC236}">
                  <a16:creationId xmlns:a16="http://schemas.microsoft.com/office/drawing/2014/main" id="{55EAFF14-1011-48A8-991B-CDDE8853E602}"/>
                </a:ext>
              </a:extLst>
            </p:cNvPr>
            <p:cNvSpPr>
              <a:spLocks noEditPoints="1"/>
            </p:cNvSpPr>
            <p:nvPr/>
          </p:nvSpPr>
          <p:spPr bwMode="auto">
            <a:xfrm>
              <a:off x="4657725" y="2598738"/>
              <a:ext cx="458788" cy="447675"/>
            </a:xfrm>
            <a:custGeom>
              <a:avLst/>
              <a:gdLst>
                <a:gd name="T0" fmla="*/ 15 w 165"/>
                <a:gd name="T1" fmla="*/ 110 h 161"/>
                <a:gd name="T2" fmla="*/ 151 w 165"/>
                <a:gd name="T3" fmla="*/ 110 h 161"/>
                <a:gd name="T4" fmla="*/ 163 w 165"/>
                <a:gd name="T5" fmla="*/ 98 h 161"/>
                <a:gd name="T6" fmla="*/ 163 w 165"/>
                <a:gd name="T7" fmla="*/ 12 h 161"/>
                <a:gd name="T8" fmla="*/ 151 w 165"/>
                <a:gd name="T9" fmla="*/ 0 h 161"/>
                <a:gd name="T10" fmla="*/ 15 w 165"/>
                <a:gd name="T11" fmla="*/ 0 h 161"/>
                <a:gd name="T12" fmla="*/ 3 w 165"/>
                <a:gd name="T13" fmla="*/ 12 h 161"/>
                <a:gd name="T14" fmla="*/ 3 w 165"/>
                <a:gd name="T15" fmla="*/ 98 h 161"/>
                <a:gd name="T16" fmla="*/ 15 w 165"/>
                <a:gd name="T17" fmla="*/ 110 h 161"/>
                <a:gd name="T18" fmla="*/ 16 w 165"/>
                <a:gd name="T19" fmla="*/ 19 h 161"/>
                <a:gd name="T20" fmla="*/ 22 w 165"/>
                <a:gd name="T21" fmla="*/ 13 h 161"/>
                <a:gd name="T22" fmla="*/ 143 w 165"/>
                <a:gd name="T23" fmla="*/ 13 h 161"/>
                <a:gd name="T24" fmla="*/ 148 w 165"/>
                <a:gd name="T25" fmla="*/ 19 h 161"/>
                <a:gd name="T26" fmla="*/ 148 w 165"/>
                <a:gd name="T27" fmla="*/ 90 h 161"/>
                <a:gd name="T28" fmla="*/ 143 w 165"/>
                <a:gd name="T29" fmla="*/ 95 h 161"/>
                <a:gd name="T30" fmla="*/ 22 w 165"/>
                <a:gd name="T31" fmla="*/ 95 h 161"/>
                <a:gd name="T32" fmla="*/ 16 w 165"/>
                <a:gd name="T33" fmla="*/ 90 h 161"/>
                <a:gd name="T34" fmla="*/ 16 w 165"/>
                <a:gd name="T35" fmla="*/ 19 h 161"/>
                <a:gd name="T36" fmla="*/ 143 w 165"/>
                <a:gd name="T37" fmla="*/ 118 h 161"/>
                <a:gd name="T38" fmla="*/ 22 w 165"/>
                <a:gd name="T39" fmla="*/ 118 h 161"/>
                <a:gd name="T40" fmla="*/ 0 w 165"/>
                <a:gd name="T41" fmla="*/ 136 h 161"/>
                <a:gd name="T42" fmla="*/ 0 w 165"/>
                <a:gd name="T43" fmla="*/ 143 h 161"/>
                <a:gd name="T44" fmla="*/ 22 w 165"/>
                <a:gd name="T45" fmla="*/ 161 h 161"/>
                <a:gd name="T46" fmla="*/ 143 w 165"/>
                <a:gd name="T47" fmla="*/ 161 h 161"/>
                <a:gd name="T48" fmla="*/ 165 w 165"/>
                <a:gd name="T49" fmla="*/ 143 h 161"/>
                <a:gd name="T50" fmla="*/ 165 w 165"/>
                <a:gd name="T51" fmla="*/ 136 h 161"/>
                <a:gd name="T52" fmla="*/ 143 w 165"/>
                <a:gd name="T53" fmla="*/ 118 h 161"/>
                <a:gd name="T54" fmla="*/ 138 w 165"/>
                <a:gd name="T55" fmla="*/ 148 h 161"/>
                <a:gd name="T56" fmla="*/ 130 w 165"/>
                <a:gd name="T57" fmla="*/ 139 h 161"/>
                <a:gd name="T58" fmla="*/ 138 w 165"/>
                <a:gd name="T59" fmla="*/ 130 h 161"/>
                <a:gd name="T60" fmla="*/ 147 w 165"/>
                <a:gd name="T61" fmla="*/ 139 h 161"/>
                <a:gd name="T62" fmla="*/ 138 w 165"/>
                <a:gd name="T63" fmla="*/ 14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61">
                  <a:moveTo>
                    <a:pt x="15" y="110"/>
                  </a:moveTo>
                  <a:cubicBezTo>
                    <a:pt x="151" y="110"/>
                    <a:pt x="151" y="110"/>
                    <a:pt x="151" y="110"/>
                  </a:cubicBezTo>
                  <a:cubicBezTo>
                    <a:pt x="157" y="110"/>
                    <a:pt x="163" y="104"/>
                    <a:pt x="163" y="98"/>
                  </a:cubicBezTo>
                  <a:cubicBezTo>
                    <a:pt x="163" y="12"/>
                    <a:pt x="163" y="12"/>
                    <a:pt x="163" y="12"/>
                  </a:cubicBezTo>
                  <a:cubicBezTo>
                    <a:pt x="163" y="6"/>
                    <a:pt x="157" y="0"/>
                    <a:pt x="151" y="0"/>
                  </a:cubicBezTo>
                  <a:cubicBezTo>
                    <a:pt x="15" y="0"/>
                    <a:pt x="15" y="0"/>
                    <a:pt x="15" y="0"/>
                  </a:cubicBezTo>
                  <a:cubicBezTo>
                    <a:pt x="8" y="0"/>
                    <a:pt x="3" y="6"/>
                    <a:pt x="3" y="12"/>
                  </a:cubicBezTo>
                  <a:cubicBezTo>
                    <a:pt x="3" y="98"/>
                    <a:pt x="3" y="98"/>
                    <a:pt x="3" y="98"/>
                  </a:cubicBezTo>
                  <a:cubicBezTo>
                    <a:pt x="3" y="104"/>
                    <a:pt x="8" y="110"/>
                    <a:pt x="15" y="110"/>
                  </a:cubicBezTo>
                  <a:close/>
                  <a:moveTo>
                    <a:pt x="16" y="19"/>
                  </a:moveTo>
                  <a:cubicBezTo>
                    <a:pt x="16" y="16"/>
                    <a:pt x="19" y="13"/>
                    <a:pt x="22" y="13"/>
                  </a:cubicBezTo>
                  <a:cubicBezTo>
                    <a:pt x="143" y="13"/>
                    <a:pt x="143" y="13"/>
                    <a:pt x="143" y="13"/>
                  </a:cubicBezTo>
                  <a:cubicBezTo>
                    <a:pt x="145" y="13"/>
                    <a:pt x="148" y="16"/>
                    <a:pt x="148" y="19"/>
                  </a:cubicBezTo>
                  <a:cubicBezTo>
                    <a:pt x="148" y="90"/>
                    <a:pt x="148" y="90"/>
                    <a:pt x="148" y="90"/>
                  </a:cubicBezTo>
                  <a:cubicBezTo>
                    <a:pt x="148" y="93"/>
                    <a:pt x="145" y="95"/>
                    <a:pt x="143" y="95"/>
                  </a:cubicBezTo>
                  <a:cubicBezTo>
                    <a:pt x="22" y="95"/>
                    <a:pt x="22" y="95"/>
                    <a:pt x="22" y="95"/>
                  </a:cubicBezTo>
                  <a:cubicBezTo>
                    <a:pt x="19" y="95"/>
                    <a:pt x="16" y="93"/>
                    <a:pt x="16" y="90"/>
                  </a:cubicBezTo>
                  <a:lnTo>
                    <a:pt x="16" y="19"/>
                  </a:lnTo>
                  <a:close/>
                  <a:moveTo>
                    <a:pt x="143" y="118"/>
                  </a:moveTo>
                  <a:cubicBezTo>
                    <a:pt x="22" y="118"/>
                    <a:pt x="22" y="118"/>
                    <a:pt x="22" y="118"/>
                  </a:cubicBezTo>
                  <a:cubicBezTo>
                    <a:pt x="10" y="118"/>
                    <a:pt x="0" y="126"/>
                    <a:pt x="0" y="136"/>
                  </a:cubicBezTo>
                  <a:cubicBezTo>
                    <a:pt x="0" y="143"/>
                    <a:pt x="0" y="143"/>
                    <a:pt x="0" y="143"/>
                  </a:cubicBezTo>
                  <a:cubicBezTo>
                    <a:pt x="0" y="153"/>
                    <a:pt x="10" y="161"/>
                    <a:pt x="22" y="161"/>
                  </a:cubicBezTo>
                  <a:cubicBezTo>
                    <a:pt x="143" y="161"/>
                    <a:pt x="143" y="161"/>
                    <a:pt x="143" y="161"/>
                  </a:cubicBezTo>
                  <a:cubicBezTo>
                    <a:pt x="155" y="161"/>
                    <a:pt x="165" y="153"/>
                    <a:pt x="165" y="143"/>
                  </a:cubicBezTo>
                  <a:cubicBezTo>
                    <a:pt x="165" y="136"/>
                    <a:pt x="165" y="136"/>
                    <a:pt x="165" y="136"/>
                  </a:cubicBezTo>
                  <a:cubicBezTo>
                    <a:pt x="165" y="126"/>
                    <a:pt x="155" y="118"/>
                    <a:pt x="143" y="118"/>
                  </a:cubicBezTo>
                  <a:close/>
                  <a:moveTo>
                    <a:pt x="138" y="148"/>
                  </a:moveTo>
                  <a:cubicBezTo>
                    <a:pt x="133" y="148"/>
                    <a:pt x="130" y="144"/>
                    <a:pt x="130" y="139"/>
                  </a:cubicBezTo>
                  <a:cubicBezTo>
                    <a:pt x="130" y="134"/>
                    <a:pt x="133" y="130"/>
                    <a:pt x="138" y="130"/>
                  </a:cubicBezTo>
                  <a:cubicBezTo>
                    <a:pt x="143" y="130"/>
                    <a:pt x="147" y="134"/>
                    <a:pt x="147" y="139"/>
                  </a:cubicBezTo>
                  <a:cubicBezTo>
                    <a:pt x="147" y="144"/>
                    <a:pt x="143" y="148"/>
                    <a:pt x="138" y="148"/>
                  </a:cubicBezTo>
                  <a:close/>
                </a:path>
              </a:pathLst>
            </a:custGeom>
            <a:solidFill>
              <a:srgbClr val="00AA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3" name="Freeform 43">
            <a:extLst>
              <a:ext uri="{FF2B5EF4-FFF2-40B4-BE49-F238E27FC236}">
                <a16:creationId xmlns:a16="http://schemas.microsoft.com/office/drawing/2014/main" id="{2D14AA5C-E42E-448B-8525-EB22AC6626ED}"/>
              </a:ext>
            </a:extLst>
          </p:cNvPr>
          <p:cNvSpPr>
            <a:spLocks noEditPoints="1"/>
          </p:cNvSpPr>
          <p:nvPr/>
        </p:nvSpPr>
        <p:spPr bwMode="auto">
          <a:xfrm>
            <a:off x="5552371" y="2069115"/>
            <a:ext cx="1016000" cy="1012825"/>
          </a:xfrm>
          <a:custGeom>
            <a:avLst/>
            <a:gdLst>
              <a:gd name="T0" fmla="*/ 196 w 393"/>
              <a:gd name="T1" fmla="*/ 229 h 392"/>
              <a:gd name="T2" fmla="*/ 229 w 393"/>
              <a:gd name="T3" fmla="*/ 196 h 392"/>
              <a:gd name="T4" fmla="*/ 196 w 393"/>
              <a:gd name="T5" fmla="*/ 164 h 392"/>
              <a:gd name="T6" fmla="*/ 164 w 393"/>
              <a:gd name="T7" fmla="*/ 196 h 392"/>
              <a:gd name="T8" fmla="*/ 196 w 393"/>
              <a:gd name="T9" fmla="*/ 229 h 392"/>
              <a:gd name="T10" fmla="*/ 229 w 393"/>
              <a:gd name="T11" fmla="*/ 359 h 392"/>
              <a:gd name="T12" fmla="*/ 196 w 393"/>
              <a:gd name="T13" fmla="*/ 392 h 392"/>
              <a:gd name="T14" fmla="*/ 163 w 393"/>
              <a:gd name="T15" fmla="*/ 359 h 392"/>
              <a:gd name="T16" fmla="*/ 186 w 393"/>
              <a:gd name="T17" fmla="*/ 328 h 392"/>
              <a:gd name="T18" fmla="*/ 186 w 393"/>
              <a:gd name="T19" fmla="*/ 247 h 392"/>
              <a:gd name="T20" fmla="*/ 163 w 393"/>
              <a:gd name="T21" fmla="*/ 236 h 392"/>
              <a:gd name="T22" fmla="*/ 100 w 393"/>
              <a:gd name="T23" fmla="*/ 299 h 392"/>
              <a:gd name="T24" fmla="*/ 97 w 393"/>
              <a:gd name="T25" fmla="*/ 328 h 392"/>
              <a:gd name="T26" fmla="*/ 64 w 393"/>
              <a:gd name="T27" fmla="*/ 328 h 392"/>
              <a:gd name="T28" fmla="*/ 64 w 393"/>
              <a:gd name="T29" fmla="*/ 295 h 392"/>
              <a:gd name="T30" fmla="*/ 93 w 393"/>
              <a:gd name="T31" fmla="*/ 292 h 392"/>
              <a:gd name="T32" fmla="*/ 156 w 393"/>
              <a:gd name="T33" fmla="*/ 229 h 392"/>
              <a:gd name="T34" fmla="*/ 146 w 393"/>
              <a:gd name="T35" fmla="*/ 207 h 392"/>
              <a:gd name="T36" fmla="*/ 64 w 393"/>
              <a:gd name="T37" fmla="*/ 207 h 392"/>
              <a:gd name="T38" fmla="*/ 33 w 393"/>
              <a:gd name="T39" fmla="*/ 229 h 392"/>
              <a:gd name="T40" fmla="*/ 0 w 393"/>
              <a:gd name="T41" fmla="*/ 196 h 392"/>
              <a:gd name="T42" fmla="*/ 33 w 393"/>
              <a:gd name="T43" fmla="*/ 163 h 392"/>
              <a:gd name="T44" fmla="*/ 64 w 393"/>
              <a:gd name="T45" fmla="*/ 186 h 392"/>
              <a:gd name="T46" fmla="*/ 146 w 393"/>
              <a:gd name="T47" fmla="*/ 186 h 392"/>
              <a:gd name="T48" fmla="*/ 156 w 393"/>
              <a:gd name="T49" fmla="*/ 164 h 392"/>
              <a:gd name="T50" fmla="*/ 93 w 393"/>
              <a:gd name="T51" fmla="*/ 101 h 392"/>
              <a:gd name="T52" fmla="*/ 64 w 393"/>
              <a:gd name="T53" fmla="*/ 97 h 392"/>
              <a:gd name="T54" fmla="*/ 64 w 393"/>
              <a:gd name="T55" fmla="*/ 64 h 392"/>
              <a:gd name="T56" fmla="*/ 97 w 393"/>
              <a:gd name="T57" fmla="*/ 64 h 392"/>
              <a:gd name="T58" fmla="*/ 100 w 393"/>
              <a:gd name="T59" fmla="*/ 93 h 392"/>
              <a:gd name="T60" fmla="*/ 164 w 393"/>
              <a:gd name="T61" fmla="*/ 156 h 392"/>
              <a:gd name="T62" fmla="*/ 186 w 393"/>
              <a:gd name="T63" fmla="*/ 146 h 392"/>
              <a:gd name="T64" fmla="*/ 186 w 393"/>
              <a:gd name="T65" fmla="*/ 65 h 392"/>
              <a:gd name="T66" fmla="*/ 163 w 393"/>
              <a:gd name="T67" fmla="*/ 33 h 392"/>
              <a:gd name="T68" fmla="*/ 196 w 393"/>
              <a:gd name="T69" fmla="*/ 0 h 392"/>
              <a:gd name="T70" fmla="*/ 229 w 393"/>
              <a:gd name="T71" fmla="*/ 33 h 392"/>
              <a:gd name="T72" fmla="*/ 206 w 393"/>
              <a:gd name="T73" fmla="*/ 65 h 392"/>
              <a:gd name="T74" fmla="*/ 206 w 393"/>
              <a:gd name="T75" fmla="*/ 146 h 392"/>
              <a:gd name="T76" fmla="*/ 228 w 393"/>
              <a:gd name="T77" fmla="*/ 156 h 392"/>
              <a:gd name="T78" fmla="*/ 292 w 393"/>
              <a:gd name="T79" fmla="*/ 93 h 392"/>
              <a:gd name="T80" fmla="*/ 295 w 393"/>
              <a:gd name="T81" fmla="*/ 64 h 392"/>
              <a:gd name="T82" fmla="*/ 328 w 393"/>
              <a:gd name="T83" fmla="*/ 64 h 392"/>
              <a:gd name="T84" fmla="*/ 328 w 393"/>
              <a:gd name="T85" fmla="*/ 97 h 392"/>
              <a:gd name="T86" fmla="*/ 299 w 393"/>
              <a:gd name="T87" fmla="*/ 100 h 392"/>
              <a:gd name="T88" fmla="*/ 236 w 393"/>
              <a:gd name="T89" fmla="*/ 163 h 392"/>
              <a:gd name="T90" fmla="*/ 247 w 393"/>
              <a:gd name="T91" fmla="*/ 186 h 392"/>
              <a:gd name="T92" fmla="*/ 328 w 393"/>
              <a:gd name="T93" fmla="*/ 186 h 392"/>
              <a:gd name="T94" fmla="*/ 360 w 393"/>
              <a:gd name="T95" fmla="*/ 163 h 392"/>
              <a:gd name="T96" fmla="*/ 393 w 393"/>
              <a:gd name="T97" fmla="*/ 196 h 392"/>
              <a:gd name="T98" fmla="*/ 360 w 393"/>
              <a:gd name="T99" fmla="*/ 229 h 392"/>
              <a:gd name="T100" fmla="*/ 328 w 393"/>
              <a:gd name="T101" fmla="*/ 207 h 392"/>
              <a:gd name="T102" fmla="*/ 247 w 393"/>
              <a:gd name="T103" fmla="*/ 207 h 392"/>
              <a:gd name="T104" fmla="*/ 236 w 393"/>
              <a:gd name="T105" fmla="*/ 229 h 392"/>
              <a:gd name="T106" fmla="*/ 299 w 393"/>
              <a:gd name="T107" fmla="*/ 292 h 392"/>
              <a:gd name="T108" fmla="*/ 328 w 393"/>
              <a:gd name="T109" fmla="*/ 295 h 392"/>
              <a:gd name="T110" fmla="*/ 328 w 393"/>
              <a:gd name="T111" fmla="*/ 328 h 392"/>
              <a:gd name="T112" fmla="*/ 295 w 393"/>
              <a:gd name="T113" fmla="*/ 328 h 392"/>
              <a:gd name="T114" fmla="*/ 292 w 393"/>
              <a:gd name="T115" fmla="*/ 299 h 392"/>
              <a:gd name="T116" fmla="*/ 229 w 393"/>
              <a:gd name="T117" fmla="*/ 236 h 392"/>
              <a:gd name="T118" fmla="*/ 206 w 393"/>
              <a:gd name="T119" fmla="*/ 247 h 392"/>
              <a:gd name="T120" fmla="*/ 206 w 393"/>
              <a:gd name="T121" fmla="*/ 328 h 392"/>
              <a:gd name="T122" fmla="*/ 229 w 393"/>
              <a:gd name="T123" fmla="*/ 35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3" h="392">
                <a:moveTo>
                  <a:pt x="196" y="229"/>
                </a:moveTo>
                <a:cubicBezTo>
                  <a:pt x="214" y="229"/>
                  <a:pt x="229" y="214"/>
                  <a:pt x="229" y="196"/>
                </a:cubicBezTo>
                <a:cubicBezTo>
                  <a:pt x="229" y="178"/>
                  <a:pt x="214" y="164"/>
                  <a:pt x="196" y="164"/>
                </a:cubicBezTo>
                <a:cubicBezTo>
                  <a:pt x="179" y="164"/>
                  <a:pt x="164" y="178"/>
                  <a:pt x="164" y="196"/>
                </a:cubicBezTo>
                <a:cubicBezTo>
                  <a:pt x="164" y="214"/>
                  <a:pt x="179" y="229"/>
                  <a:pt x="196" y="229"/>
                </a:cubicBezTo>
                <a:close/>
                <a:moveTo>
                  <a:pt x="229" y="359"/>
                </a:moveTo>
                <a:cubicBezTo>
                  <a:pt x="229" y="378"/>
                  <a:pt x="214" y="392"/>
                  <a:pt x="196" y="392"/>
                </a:cubicBezTo>
                <a:cubicBezTo>
                  <a:pt x="178" y="392"/>
                  <a:pt x="163" y="378"/>
                  <a:pt x="163" y="359"/>
                </a:cubicBezTo>
                <a:cubicBezTo>
                  <a:pt x="163" y="345"/>
                  <a:pt x="173" y="332"/>
                  <a:pt x="186" y="328"/>
                </a:cubicBezTo>
                <a:cubicBezTo>
                  <a:pt x="186" y="247"/>
                  <a:pt x="186" y="247"/>
                  <a:pt x="186" y="247"/>
                </a:cubicBezTo>
                <a:cubicBezTo>
                  <a:pt x="177" y="245"/>
                  <a:pt x="170" y="241"/>
                  <a:pt x="163" y="236"/>
                </a:cubicBezTo>
                <a:cubicBezTo>
                  <a:pt x="100" y="299"/>
                  <a:pt x="100" y="299"/>
                  <a:pt x="100" y="299"/>
                </a:cubicBezTo>
                <a:cubicBezTo>
                  <a:pt x="106" y="308"/>
                  <a:pt x="105" y="320"/>
                  <a:pt x="97" y="328"/>
                </a:cubicBezTo>
                <a:cubicBezTo>
                  <a:pt x="88" y="337"/>
                  <a:pt x="73" y="337"/>
                  <a:pt x="64" y="328"/>
                </a:cubicBezTo>
                <a:cubicBezTo>
                  <a:pt x="55" y="319"/>
                  <a:pt x="55" y="304"/>
                  <a:pt x="64" y="295"/>
                </a:cubicBezTo>
                <a:cubicBezTo>
                  <a:pt x="72" y="287"/>
                  <a:pt x="84" y="286"/>
                  <a:pt x="93" y="292"/>
                </a:cubicBezTo>
                <a:cubicBezTo>
                  <a:pt x="156" y="229"/>
                  <a:pt x="156" y="229"/>
                  <a:pt x="156" y="229"/>
                </a:cubicBezTo>
                <a:cubicBezTo>
                  <a:pt x="151" y="222"/>
                  <a:pt x="147" y="215"/>
                  <a:pt x="146" y="207"/>
                </a:cubicBezTo>
                <a:cubicBezTo>
                  <a:pt x="64" y="207"/>
                  <a:pt x="64" y="207"/>
                  <a:pt x="64" y="207"/>
                </a:cubicBezTo>
                <a:cubicBezTo>
                  <a:pt x="60" y="220"/>
                  <a:pt x="48" y="229"/>
                  <a:pt x="33" y="229"/>
                </a:cubicBezTo>
                <a:cubicBezTo>
                  <a:pt x="15" y="229"/>
                  <a:pt x="0" y="215"/>
                  <a:pt x="0" y="196"/>
                </a:cubicBezTo>
                <a:cubicBezTo>
                  <a:pt x="0" y="178"/>
                  <a:pt x="15" y="163"/>
                  <a:pt x="33" y="163"/>
                </a:cubicBezTo>
                <a:cubicBezTo>
                  <a:pt x="48" y="163"/>
                  <a:pt x="60" y="173"/>
                  <a:pt x="64" y="186"/>
                </a:cubicBezTo>
                <a:cubicBezTo>
                  <a:pt x="146" y="186"/>
                  <a:pt x="146" y="186"/>
                  <a:pt x="146" y="186"/>
                </a:cubicBezTo>
                <a:cubicBezTo>
                  <a:pt x="147" y="178"/>
                  <a:pt x="151" y="170"/>
                  <a:pt x="156" y="164"/>
                </a:cubicBezTo>
                <a:cubicBezTo>
                  <a:pt x="93" y="101"/>
                  <a:pt x="93" y="101"/>
                  <a:pt x="93" y="101"/>
                </a:cubicBezTo>
                <a:cubicBezTo>
                  <a:pt x="84" y="106"/>
                  <a:pt x="72" y="105"/>
                  <a:pt x="64" y="97"/>
                </a:cubicBezTo>
                <a:cubicBezTo>
                  <a:pt x="55" y="88"/>
                  <a:pt x="55" y="73"/>
                  <a:pt x="64" y="64"/>
                </a:cubicBezTo>
                <a:cubicBezTo>
                  <a:pt x="73" y="55"/>
                  <a:pt x="88" y="55"/>
                  <a:pt x="97" y="64"/>
                </a:cubicBezTo>
                <a:cubicBezTo>
                  <a:pt x="105" y="72"/>
                  <a:pt x="106" y="84"/>
                  <a:pt x="100" y="93"/>
                </a:cubicBezTo>
                <a:cubicBezTo>
                  <a:pt x="164" y="156"/>
                  <a:pt x="164" y="156"/>
                  <a:pt x="164" y="156"/>
                </a:cubicBezTo>
                <a:cubicBezTo>
                  <a:pt x="170" y="151"/>
                  <a:pt x="177" y="147"/>
                  <a:pt x="186" y="146"/>
                </a:cubicBezTo>
                <a:cubicBezTo>
                  <a:pt x="186" y="65"/>
                  <a:pt x="186" y="65"/>
                  <a:pt x="186" y="65"/>
                </a:cubicBezTo>
                <a:cubicBezTo>
                  <a:pt x="173" y="60"/>
                  <a:pt x="163" y="48"/>
                  <a:pt x="163" y="33"/>
                </a:cubicBezTo>
                <a:cubicBezTo>
                  <a:pt x="163" y="15"/>
                  <a:pt x="178" y="0"/>
                  <a:pt x="196" y="0"/>
                </a:cubicBezTo>
                <a:cubicBezTo>
                  <a:pt x="214" y="0"/>
                  <a:pt x="229" y="15"/>
                  <a:pt x="229" y="33"/>
                </a:cubicBezTo>
                <a:cubicBezTo>
                  <a:pt x="229" y="48"/>
                  <a:pt x="220" y="60"/>
                  <a:pt x="206" y="65"/>
                </a:cubicBezTo>
                <a:cubicBezTo>
                  <a:pt x="206" y="146"/>
                  <a:pt x="206" y="146"/>
                  <a:pt x="206" y="146"/>
                </a:cubicBezTo>
                <a:cubicBezTo>
                  <a:pt x="215" y="147"/>
                  <a:pt x="222" y="151"/>
                  <a:pt x="228" y="156"/>
                </a:cubicBezTo>
                <a:cubicBezTo>
                  <a:pt x="292" y="93"/>
                  <a:pt x="292" y="93"/>
                  <a:pt x="292" y="93"/>
                </a:cubicBezTo>
                <a:cubicBezTo>
                  <a:pt x="286" y="84"/>
                  <a:pt x="287" y="72"/>
                  <a:pt x="295" y="64"/>
                </a:cubicBezTo>
                <a:cubicBezTo>
                  <a:pt x="304" y="55"/>
                  <a:pt x="319" y="55"/>
                  <a:pt x="328" y="64"/>
                </a:cubicBezTo>
                <a:cubicBezTo>
                  <a:pt x="337" y="73"/>
                  <a:pt x="337" y="88"/>
                  <a:pt x="328" y="97"/>
                </a:cubicBezTo>
                <a:cubicBezTo>
                  <a:pt x="320" y="105"/>
                  <a:pt x="308" y="106"/>
                  <a:pt x="299" y="100"/>
                </a:cubicBezTo>
                <a:cubicBezTo>
                  <a:pt x="236" y="163"/>
                  <a:pt x="236" y="163"/>
                  <a:pt x="236" y="163"/>
                </a:cubicBezTo>
                <a:cubicBezTo>
                  <a:pt x="241" y="170"/>
                  <a:pt x="245" y="178"/>
                  <a:pt x="247" y="186"/>
                </a:cubicBezTo>
                <a:cubicBezTo>
                  <a:pt x="328" y="186"/>
                  <a:pt x="328" y="186"/>
                  <a:pt x="328" y="186"/>
                </a:cubicBezTo>
                <a:cubicBezTo>
                  <a:pt x="333" y="173"/>
                  <a:pt x="345" y="163"/>
                  <a:pt x="360" y="163"/>
                </a:cubicBezTo>
                <a:cubicBezTo>
                  <a:pt x="378" y="163"/>
                  <a:pt x="393" y="178"/>
                  <a:pt x="393" y="196"/>
                </a:cubicBezTo>
                <a:cubicBezTo>
                  <a:pt x="393" y="215"/>
                  <a:pt x="378" y="229"/>
                  <a:pt x="360" y="229"/>
                </a:cubicBezTo>
                <a:cubicBezTo>
                  <a:pt x="345" y="229"/>
                  <a:pt x="333" y="220"/>
                  <a:pt x="328" y="207"/>
                </a:cubicBezTo>
                <a:cubicBezTo>
                  <a:pt x="247" y="207"/>
                  <a:pt x="247" y="207"/>
                  <a:pt x="247" y="207"/>
                </a:cubicBezTo>
                <a:cubicBezTo>
                  <a:pt x="245" y="215"/>
                  <a:pt x="241" y="222"/>
                  <a:pt x="236" y="229"/>
                </a:cubicBezTo>
                <a:cubicBezTo>
                  <a:pt x="299" y="292"/>
                  <a:pt x="299" y="292"/>
                  <a:pt x="299" y="292"/>
                </a:cubicBezTo>
                <a:cubicBezTo>
                  <a:pt x="308" y="286"/>
                  <a:pt x="320" y="287"/>
                  <a:pt x="328" y="295"/>
                </a:cubicBezTo>
                <a:cubicBezTo>
                  <a:pt x="337" y="304"/>
                  <a:pt x="337" y="319"/>
                  <a:pt x="328" y="328"/>
                </a:cubicBezTo>
                <a:cubicBezTo>
                  <a:pt x="319" y="337"/>
                  <a:pt x="304" y="337"/>
                  <a:pt x="295" y="328"/>
                </a:cubicBezTo>
                <a:cubicBezTo>
                  <a:pt x="287" y="320"/>
                  <a:pt x="286" y="308"/>
                  <a:pt x="292" y="299"/>
                </a:cubicBezTo>
                <a:cubicBezTo>
                  <a:pt x="229" y="236"/>
                  <a:pt x="229" y="236"/>
                  <a:pt x="229" y="236"/>
                </a:cubicBezTo>
                <a:cubicBezTo>
                  <a:pt x="222" y="241"/>
                  <a:pt x="215" y="245"/>
                  <a:pt x="206" y="247"/>
                </a:cubicBezTo>
                <a:cubicBezTo>
                  <a:pt x="206" y="328"/>
                  <a:pt x="206" y="328"/>
                  <a:pt x="206" y="328"/>
                </a:cubicBezTo>
                <a:cubicBezTo>
                  <a:pt x="220" y="332"/>
                  <a:pt x="229" y="345"/>
                  <a:pt x="229" y="359"/>
                </a:cubicBez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81">
            <a:extLst>
              <a:ext uri="{FF2B5EF4-FFF2-40B4-BE49-F238E27FC236}">
                <a16:creationId xmlns:a16="http://schemas.microsoft.com/office/drawing/2014/main" id="{FFDEF31C-904A-4705-85AE-0A0688BB3E01}"/>
              </a:ext>
            </a:extLst>
          </p:cNvPr>
          <p:cNvSpPr>
            <a:spLocks noEditPoints="1"/>
          </p:cNvSpPr>
          <p:nvPr/>
        </p:nvSpPr>
        <p:spPr bwMode="auto">
          <a:xfrm>
            <a:off x="9804093" y="2106670"/>
            <a:ext cx="975267" cy="975270"/>
          </a:xfrm>
          <a:custGeom>
            <a:avLst/>
            <a:gdLst>
              <a:gd name="T0" fmla="*/ 50 w 99"/>
              <a:gd name="T1" fmla="*/ 0 h 99"/>
              <a:gd name="T2" fmla="*/ 0 w 99"/>
              <a:gd name="T3" fmla="*/ 50 h 99"/>
              <a:gd name="T4" fmla="*/ 50 w 99"/>
              <a:gd name="T5" fmla="*/ 99 h 99"/>
              <a:gd name="T6" fmla="*/ 99 w 99"/>
              <a:gd name="T7" fmla="*/ 50 h 99"/>
              <a:gd name="T8" fmla="*/ 50 w 99"/>
              <a:gd name="T9" fmla="*/ 0 h 99"/>
              <a:gd name="T10" fmla="*/ 54 w 99"/>
              <a:gd name="T11" fmla="*/ 75 h 99"/>
              <a:gd name="T12" fmla="*/ 54 w 99"/>
              <a:gd name="T13" fmla="*/ 83 h 99"/>
              <a:gd name="T14" fmla="*/ 43 w 99"/>
              <a:gd name="T15" fmla="*/ 83 h 99"/>
              <a:gd name="T16" fmla="*/ 43 w 99"/>
              <a:gd name="T17" fmla="*/ 75 h 99"/>
              <a:gd name="T18" fmla="*/ 27 w 99"/>
              <a:gd name="T19" fmla="*/ 72 h 99"/>
              <a:gd name="T20" fmla="*/ 30 w 99"/>
              <a:gd name="T21" fmla="*/ 60 h 99"/>
              <a:gd name="T22" fmla="*/ 46 w 99"/>
              <a:gd name="T23" fmla="*/ 64 h 99"/>
              <a:gd name="T24" fmla="*/ 54 w 99"/>
              <a:gd name="T25" fmla="*/ 60 h 99"/>
              <a:gd name="T26" fmla="*/ 45 w 99"/>
              <a:gd name="T27" fmla="*/ 54 h 99"/>
              <a:gd name="T28" fmla="*/ 28 w 99"/>
              <a:gd name="T29" fmla="*/ 38 h 99"/>
              <a:gd name="T30" fmla="*/ 44 w 99"/>
              <a:gd name="T31" fmla="*/ 23 h 99"/>
              <a:gd name="T32" fmla="*/ 44 w 99"/>
              <a:gd name="T33" fmla="*/ 15 h 99"/>
              <a:gd name="T34" fmla="*/ 54 w 99"/>
              <a:gd name="T35" fmla="*/ 15 h 99"/>
              <a:gd name="T36" fmla="*/ 54 w 99"/>
              <a:gd name="T37" fmla="*/ 22 h 99"/>
              <a:gd name="T38" fmla="*/ 68 w 99"/>
              <a:gd name="T39" fmla="*/ 25 h 99"/>
              <a:gd name="T40" fmla="*/ 65 w 99"/>
              <a:gd name="T41" fmla="*/ 36 h 99"/>
              <a:gd name="T42" fmla="*/ 51 w 99"/>
              <a:gd name="T43" fmla="*/ 33 h 99"/>
              <a:gd name="T44" fmla="*/ 44 w 99"/>
              <a:gd name="T45" fmla="*/ 37 h 99"/>
              <a:gd name="T46" fmla="*/ 55 w 99"/>
              <a:gd name="T47" fmla="*/ 43 h 99"/>
              <a:gd name="T48" fmla="*/ 70 w 99"/>
              <a:gd name="T49" fmla="*/ 59 h 99"/>
              <a:gd name="T50" fmla="*/ 54 w 99"/>
              <a:gd name="T51"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9" h="99">
                <a:moveTo>
                  <a:pt x="50" y="0"/>
                </a:moveTo>
                <a:cubicBezTo>
                  <a:pt x="22" y="0"/>
                  <a:pt x="0" y="22"/>
                  <a:pt x="0" y="50"/>
                </a:cubicBezTo>
                <a:cubicBezTo>
                  <a:pt x="0" y="77"/>
                  <a:pt x="22" y="99"/>
                  <a:pt x="50" y="99"/>
                </a:cubicBezTo>
                <a:cubicBezTo>
                  <a:pt x="77" y="99"/>
                  <a:pt x="99" y="77"/>
                  <a:pt x="99" y="50"/>
                </a:cubicBezTo>
                <a:cubicBezTo>
                  <a:pt x="99" y="22"/>
                  <a:pt x="77" y="0"/>
                  <a:pt x="50" y="0"/>
                </a:cubicBezTo>
                <a:close/>
                <a:moveTo>
                  <a:pt x="54" y="75"/>
                </a:moveTo>
                <a:cubicBezTo>
                  <a:pt x="54" y="83"/>
                  <a:pt x="54" y="83"/>
                  <a:pt x="54" y="83"/>
                </a:cubicBezTo>
                <a:cubicBezTo>
                  <a:pt x="43" y="83"/>
                  <a:pt x="43" y="83"/>
                  <a:pt x="43" y="83"/>
                </a:cubicBezTo>
                <a:cubicBezTo>
                  <a:pt x="43" y="75"/>
                  <a:pt x="43" y="75"/>
                  <a:pt x="43" y="75"/>
                </a:cubicBezTo>
                <a:cubicBezTo>
                  <a:pt x="37" y="75"/>
                  <a:pt x="31" y="73"/>
                  <a:pt x="27" y="72"/>
                </a:cubicBezTo>
                <a:cubicBezTo>
                  <a:pt x="30" y="60"/>
                  <a:pt x="30" y="60"/>
                  <a:pt x="30" y="60"/>
                </a:cubicBezTo>
                <a:cubicBezTo>
                  <a:pt x="34" y="62"/>
                  <a:pt x="40" y="64"/>
                  <a:pt x="46" y="64"/>
                </a:cubicBezTo>
                <a:cubicBezTo>
                  <a:pt x="51" y="64"/>
                  <a:pt x="54" y="63"/>
                  <a:pt x="54" y="60"/>
                </a:cubicBezTo>
                <a:cubicBezTo>
                  <a:pt x="54" y="58"/>
                  <a:pt x="51" y="56"/>
                  <a:pt x="45" y="54"/>
                </a:cubicBezTo>
                <a:cubicBezTo>
                  <a:pt x="35" y="51"/>
                  <a:pt x="28" y="47"/>
                  <a:pt x="28" y="38"/>
                </a:cubicBezTo>
                <a:cubicBezTo>
                  <a:pt x="28" y="31"/>
                  <a:pt x="34" y="25"/>
                  <a:pt x="44" y="23"/>
                </a:cubicBezTo>
                <a:cubicBezTo>
                  <a:pt x="44" y="15"/>
                  <a:pt x="44" y="15"/>
                  <a:pt x="44" y="15"/>
                </a:cubicBezTo>
                <a:cubicBezTo>
                  <a:pt x="54" y="15"/>
                  <a:pt x="54" y="15"/>
                  <a:pt x="54" y="15"/>
                </a:cubicBezTo>
                <a:cubicBezTo>
                  <a:pt x="54" y="22"/>
                  <a:pt x="54" y="22"/>
                  <a:pt x="54" y="22"/>
                </a:cubicBezTo>
                <a:cubicBezTo>
                  <a:pt x="60" y="23"/>
                  <a:pt x="64" y="24"/>
                  <a:pt x="68" y="25"/>
                </a:cubicBezTo>
                <a:cubicBezTo>
                  <a:pt x="65" y="36"/>
                  <a:pt x="65" y="36"/>
                  <a:pt x="65" y="36"/>
                </a:cubicBezTo>
                <a:cubicBezTo>
                  <a:pt x="62" y="35"/>
                  <a:pt x="58" y="33"/>
                  <a:pt x="51" y="33"/>
                </a:cubicBezTo>
                <a:cubicBezTo>
                  <a:pt x="46" y="33"/>
                  <a:pt x="44" y="35"/>
                  <a:pt x="44" y="37"/>
                </a:cubicBezTo>
                <a:cubicBezTo>
                  <a:pt x="44" y="39"/>
                  <a:pt x="47" y="40"/>
                  <a:pt x="55" y="43"/>
                </a:cubicBezTo>
                <a:cubicBezTo>
                  <a:pt x="66" y="46"/>
                  <a:pt x="70" y="51"/>
                  <a:pt x="70" y="59"/>
                </a:cubicBezTo>
                <a:cubicBezTo>
                  <a:pt x="70" y="66"/>
                  <a:pt x="64" y="73"/>
                  <a:pt x="54" y="75"/>
                </a:cubicBezTo>
                <a:close/>
              </a:path>
            </a:pathLst>
          </a:custGeom>
          <a:solidFill>
            <a:srgbClr val="00AA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 name="Group 1">
            <a:extLst>
              <a:ext uri="{FF2B5EF4-FFF2-40B4-BE49-F238E27FC236}">
                <a16:creationId xmlns:a16="http://schemas.microsoft.com/office/drawing/2014/main" id="{4DD0A6BE-2FFE-467E-81B6-EFD04E97C674}"/>
              </a:ext>
            </a:extLst>
          </p:cNvPr>
          <p:cNvGrpSpPr/>
          <p:nvPr/>
        </p:nvGrpSpPr>
        <p:grpSpPr>
          <a:xfrm>
            <a:off x="1187580" y="2068907"/>
            <a:ext cx="1132814" cy="1061801"/>
            <a:chOff x="955932" y="2129867"/>
            <a:chExt cx="1132814" cy="1061801"/>
          </a:xfrm>
        </p:grpSpPr>
        <p:sp>
          <p:nvSpPr>
            <p:cNvPr id="54" name="Freeform 271">
              <a:extLst>
                <a:ext uri="{FF2B5EF4-FFF2-40B4-BE49-F238E27FC236}">
                  <a16:creationId xmlns:a16="http://schemas.microsoft.com/office/drawing/2014/main" id="{DBC4D47F-946A-47B5-B7E7-FEE10E766D00}"/>
                </a:ext>
              </a:extLst>
            </p:cNvPr>
            <p:cNvSpPr>
              <a:spLocks noEditPoints="1"/>
            </p:cNvSpPr>
            <p:nvPr/>
          </p:nvSpPr>
          <p:spPr bwMode="auto">
            <a:xfrm>
              <a:off x="955932" y="2129867"/>
              <a:ext cx="1132814" cy="917032"/>
            </a:xfrm>
            <a:custGeom>
              <a:avLst/>
              <a:gdLst>
                <a:gd name="T0" fmla="*/ 666 w 803"/>
                <a:gd name="T1" fmla="*/ 521 h 691"/>
                <a:gd name="T2" fmla="*/ 703 w 803"/>
                <a:gd name="T3" fmla="*/ 521 h 691"/>
                <a:gd name="T4" fmla="*/ 666 w 803"/>
                <a:gd name="T5" fmla="*/ 622 h 691"/>
                <a:gd name="T6" fmla="*/ 703 w 803"/>
                <a:gd name="T7" fmla="*/ 622 h 691"/>
                <a:gd name="T8" fmla="*/ 591 w 803"/>
                <a:gd name="T9" fmla="*/ 521 h 691"/>
                <a:gd name="T10" fmla="*/ 628 w 803"/>
                <a:gd name="T11" fmla="*/ 521 h 691"/>
                <a:gd name="T12" fmla="*/ 591 w 803"/>
                <a:gd name="T13" fmla="*/ 622 h 691"/>
                <a:gd name="T14" fmla="*/ 628 w 803"/>
                <a:gd name="T15" fmla="*/ 622 h 691"/>
                <a:gd name="T16" fmla="*/ 526 w 803"/>
                <a:gd name="T17" fmla="*/ 490 h 691"/>
                <a:gd name="T18" fmla="*/ 491 w 803"/>
                <a:gd name="T19" fmla="*/ 490 h 691"/>
                <a:gd name="T20" fmla="*/ 420 w 803"/>
                <a:gd name="T21" fmla="*/ 648 h 691"/>
                <a:gd name="T22" fmla="*/ 383 w 803"/>
                <a:gd name="T23" fmla="*/ 648 h 691"/>
                <a:gd name="T24" fmla="*/ 311 w 803"/>
                <a:gd name="T25" fmla="*/ 490 h 691"/>
                <a:gd name="T26" fmla="*/ 276 w 803"/>
                <a:gd name="T27" fmla="*/ 490 h 691"/>
                <a:gd name="T28" fmla="*/ 401 w 803"/>
                <a:gd name="T29" fmla="*/ 408 h 691"/>
                <a:gd name="T30" fmla="*/ 212 w 803"/>
                <a:gd name="T31" fmla="*/ 521 h 691"/>
                <a:gd name="T32" fmla="*/ 174 w 803"/>
                <a:gd name="T33" fmla="*/ 468 h 691"/>
                <a:gd name="T34" fmla="*/ 212 w 803"/>
                <a:gd name="T35" fmla="*/ 622 h 691"/>
                <a:gd name="T36" fmla="*/ 174 w 803"/>
                <a:gd name="T37" fmla="*/ 569 h 691"/>
                <a:gd name="T38" fmla="*/ 137 w 803"/>
                <a:gd name="T39" fmla="*/ 521 h 691"/>
                <a:gd name="T40" fmla="*/ 100 w 803"/>
                <a:gd name="T41" fmla="*/ 468 h 691"/>
                <a:gd name="T42" fmla="*/ 137 w 803"/>
                <a:gd name="T43" fmla="*/ 622 h 691"/>
                <a:gd name="T44" fmla="*/ 100 w 803"/>
                <a:gd name="T45" fmla="*/ 569 h 691"/>
                <a:gd name="T46" fmla="*/ 308 w 803"/>
                <a:gd name="T47" fmla="*/ 309 h 691"/>
                <a:gd name="T48" fmla="*/ 345 w 803"/>
                <a:gd name="T49" fmla="*/ 362 h 691"/>
                <a:gd name="T50" fmla="*/ 385 w 803"/>
                <a:gd name="T51" fmla="*/ 309 h 691"/>
                <a:gd name="T52" fmla="*/ 422 w 803"/>
                <a:gd name="T53" fmla="*/ 362 h 691"/>
                <a:gd name="T54" fmla="*/ 458 w 803"/>
                <a:gd name="T55" fmla="*/ 309 h 691"/>
                <a:gd name="T56" fmla="*/ 495 w 803"/>
                <a:gd name="T57" fmla="*/ 362 h 691"/>
                <a:gd name="T58" fmla="*/ 781 w 803"/>
                <a:gd name="T59" fmla="*/ 648 h 691"/>
                <a:gd name="T60" fmla="*/ 756 w 803"/>
                <a:gd name="T61" fmla="*/ 610 h 691"/>
                <a:gd name="T62" fmla="*/ 767 w 803"/>
                <a:gd name="T63" fmla="*/ 413 h 691"/>
                <a:gd name="T64" fmla="*/ 553 w 803"/>
                <a:gd name="T65" fmla="*/ 375 h 691"/>
                <a:gd name="T66" fmla="*/ 563 w 803"/>
                <a:gd name="T67" fmla="*/ 269 h 691"/>
                <a:gd name="T68" fmla="*/ 425 w 803"/>
                <a:gd name="T69" fmla="*/ 134 h 691"/>
                <a:gd name="T70" fmla="*/ 391 w 803"/>
                <a:gd name="T71" fmla="*/ 113 h 691"/>
                <a:gd name="T72" fmla="*/ 258 w 803"/>
                <a:gd name="T73" fmla="*/ 255 h 691"/>
                <a:gd name="T74" fmla="*/ 355 w 803"/>
                <a:gd name="T75" fmla="*/ 269 h 691"/>
                <a:gd name="T76" fmla="*/ 250 w 803"/>
                <a:gd name="T77" fmla="*/ 301 h 691"/>
                <a:gd name="T78" fmla="*/ 36 w 803"/>
                <a:gd name="T79" fmla="*/ 413 h 691"/>
                <a:gd name="T80" fmla="*/ 46 w 803"/>
                <a:gd name="T81" fmla="*/ 610 h 691"/>
                <a:gd name="T82" fmla="*/ 0 w 803"/>
                <a:gd name="T83" fmla="*/ 648 h 691"/>
                <a:gd name="T84" fmla="*/ 803 w 803"/>
                <a:gd name="T85" fmla="*/ 648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3" h="691">
                  <a:moveTo>
                    <a:pt x="703" y="521"/>
                  </a:moveTo>
                  <a:lnTo>
                    <a:pt x="703" y="521"/>
                  </a:lnTo>
                  <a:lnTo>
                    <a:pt x="666" y="521"/>
                  </a:lnTo>
                  <a:lnTo>
                    <a:pt x="666" y="468"/>
                  </a:lnTo>
                  <a:lnTo>
                    <a:pt x="703" y="468"/>
                  </a:lnTo>
                  <a:lnTo>
                    <a:pt x="703" y="521"/>
                  </a:lnTo>
                  <a:close/>
                  <a:moveTo>
                    <a:pt x="703" y="622"/>
                  </a:moveTo>
                  <a:lnTo>
                    <a:pt x="703" y="622"/>
                  </a:lnTo>
                  <a:lnTo>
                    <a:pt x="666" y="622"/>
                  </a:lnTo>
                  <a:lnTo>
                    <a:pt x="666" y="569"/>
                  </a:lnTo>
                  <a:lnTo>
                    <a:pt x="703" y="569"/>
                  </a:lnTo>
                  <a:lnTo>
                    <a:pt x="703" y="622"/>
                  </a:lnTo>
                  <a:close/>
                  <a:moveTo>
                    <a:pt x="628" y="521"/>
                  </a:moveTo>
                  <a:lnTo>
                    <a:pt x="628" y="521"/>
                  </a:lnTo>
                  <a:lnTo>
                    <a:pt x="591" y="521"/>
                  </a:lnTo>
                  <a:lnTo>
                    <a:pt x="591" y="468"/>
                  </a:lnTo>
                  <a:lnTo>
                    <a:pt x="628" y="468"/>
                  </a:lnTo>
                  <a:lnTo>
                    <a:pt x="628" y="521"/>
                  </a:lnTo>
                  <a:close/>
                  <a:moveTo>
                    <a:pt x="628" y="622"/>
                  </a:moveTo>
                  <a:lnTo>
                    <a:pt x="628" y="622"/>
                  </a:lnTo>
                  <a:lnTo>
                    <a:pt x="591" y="622"/>
                  </a:lnTo>
                  <a:lnTo>
                    <a:pt x="591" y="569"/>
                  </a:lnTo>
                  <a:lnTo>
                    <a:pt x="628" y="569"/>
                  </a:lnTo>
                  <a:lnTo>
                    <a:pt x="628" y="622"/>
                  </a:lnTo>
                  <a:close/>
                  <a:moveTo>
                    <a:pt x="553" y="490"/>
                  </a:moveTo>
                  <a:lnTo>
                    <a:pt x="553" y="490"/>
                  </a:lnTo>
                  <a:lnTo>
                    <a:pt x="526" y="490"/>
                  </a:lnTo>
                  <a:lnTo>
                    <a:pt x="526" y="648"/>
                  </a:lnTo>
                  <a:lnTo>
                    <a:pt x="491" y="648"/>
                  </a:lnTo>
                  <a:lnTo>
                    <a:pt x="491" y="490"/>
                  </a:lnTo>
                  <a:lnTo>
                    <a:pt x="454" y="490"/>
                  </a:lnTo>
                  <a:lnTo>
                    <a:pt x="454" y="648"/>
                  </a:lnTo>
                  <a:lnTo>
                    <a:pt x="420" y="648"/>
                  </a:lnTo>
                  <a:lnTo>
                    <a:pt x="420" y="490"/>
                  </a:lnTo>
                  <a:lnTo>
                    <a:pt x="383" y="490"/>
                  </a:lnTo>
                  <a:lnTo>
                    <a:pt x="383" y="648"/>
                  </a:lnTo>
                  <a:lnTo>
                    <a:pt x="349" y="648"/>
                  </a:lnTo>
                  <a:lnTo>
                    <a:pt x="349" y="490"/>
                  </a:lnTo>
                  <a:lnTo>
                    <a:pt x="311" y="490"/>
                  </a:lnTo>
                  <a:lnTo>
                    <a:pt x="311" y="648"/>
                  </a:lnTo>
                  <a:lnTo>
                    <a:pt x="276" y="648"/>
                  </a:lnTo>
                  <a:lnTo>
                    <a:pt x="276" y="490"/>
                  </a:lnTo>
                  <a:lnTo>
                    <a:pt x="250" y="490"/>
                  </a:lnTo>
                  <a:lnTo>
                    <a:pt x="250" y="459"/>
                  </a:lnTo>
                  <a:lnTo>
                    <a:pt x="401" y="408"/>
                  </a:lnTo>
                  <a:lnTo>
                    <a:pt x="553" y="459"/>
                  </a:lnTo>
                  <a:lnTo>
                    <a:pt x="553" y="490"/>
                  </a:lnTo>
                  <a:close/>
                  <a:moveTo>
                    <a:pt x="212" y="521"/>
                  </a:moveTo>
                  <a:lnTo>
                    <a:pt x="212" y="521"/>
                  </a:lnTo>
                  <a:lnTo>
                    <a:pt x="174" y="521"/>
                  </a:lnTo>
                  <a:lnTo>
                    <a:pt x="174" y="468"/>
                  </a:lnTo>
                  <a:lnTo>
                    <a:pt x="212" y="468"/>
                  </a:lnTo>
                  <a:lnTo>
                    <a:pt x="212" y="521"/>
                  </a:lnTo>
                  <a:close/>
                  <a:moveTo>
                    <a:pt x="212" y="622"/>
                  </a:moveTo>
                  <a:lnTo>
                    <a:pt x="212" y="622"/>
                  </a:lnTo>
                  <a:lnTo>
                    <a:pt x="174" y="622"/>
                  </a:lnTo>
                  <a:lnTo>
                    <a:pt x="174" y="569"/>
                  </a:lnTo>
                  <a:lnTo>
                    <a:pt x="212" y="569"/>
                  </a:lnTo>
                  <a:lnTo>
                    <a:pt x="212" y="622"/>
                  </a:lnTo>
                  <a:close/>
                  <a:moveTo>
                    <a:pt x="137" y="521"/>
                  </a:moveTo>
                  <a:lnTo>
                    <a:pt x="137" y="521"/>
                  </a:lnTo>
                  <a:lnTo>
                    <a:pt x="100" y="521"/>
                  </a:lnTo>
                  <a:lnTo>
                    <a:pt x="100" y="468"/>
                  </a:lnTo>
                  <a:lnTo>
                    <a:pt x="137" y="468"/>
                  </a:lnTo>
                  <a:lnTo>
                    <a:pt x="137" y="521"/>
                  </a:lnTo>
                  <a:close/>
                  <a:moveTo>
                    <a:pt x="137" y="622"/>
                  </a:moveTo>
                  <a:lnTo>
                    <a:pt x="137" y="622"/>
                  </a:lnTo>
                  <a:lnTo>
                    <a:pt x="100" y="622"/>
                  </a:lnTo>
                  <a:lnTo>
                    <a:pt x="100" y="569"/>
                  </a:lnTo>
                  <a:lnTo>
                    <a:pt x="137" y="569"/>
                  </a:lnTo>
                  <a:lnTo>
                    <a:pt x="137" y="622"/>
                  </a:lnTo>
                  <a:close/>
                  <a:moveTo>
                    <a:pt x="308" y="309"/>
                  </a:moveTo>
                  <a:lnTo>
                    <a:pt x="308" y="309"/>
                  </a:lnTo>
                  <a:lnTo>
                    <a:pt x="345" y="309"/>
                  </a:lnTo>
                  <a:lnTo>
                    <a:pt x="345" y="362"/>
                  </a:lnTo>
                  <a:lnTo>
                    <a:pt x="308" y="362"/>
                  </a:lnTo>
                  <a:lnTo>
                    <a:pt x="308" y="309"/>
                  </a:lnTo>
                  <a:close/>
                  <a:moveTo>
                    <a:pt x="385" y="309"/>
                  </a:moveTo>
                  <a:lnTo>
                    <a:pt x="385" y="309"/>
                  </a:lnTo>
                  <a:lnTo>
                    <a:pt x="422" y="309"/>
                  </a:lnTo>
                  <a:lnTo>
                    <a:pt x="422" y="362"/>
                  </a:lnTo>
                  <a:lnTo>
                    <a:pt x="385" y="362"/>
                  </a:lnTo>
                  <a:lnTo>
                    <a:pt x="385" y="309"/>
                  </a:lnTo>
                  <a:close/>
                  <a:moveTo>
                    <a:pt x="458" y="309"/>
                  </a:moveTo>
                  <a:lnTo>
                    <a:pt x="458" y="309"/>
                  </a:lnTo>
                  <a:lnTo>
                    <a:pt x="495" y="309"/>
                  </a:lnTo>
                  <a:lnTo>
                    <a:pt x="495" y="362"/>
                  </a:lnTo>
                  <a:lnTo>
                    <a:pt x="458" y="362"/>
                  </a:lnTo>
                  <a:lnTo>
                    <a:pt x="458" y="309"/>
                  </a:lnTo>
                  <a:close/>
                  <a:moveTo>
                    <a:pt x="781" y="648"/>
                  </a:moveTo>
                  <a:lnTo>
                    <a:pt x="781" y="648"/>
                  </a:lnTo>
                  <a:lnTo>
                    <a:pt x="781" y="610"/>
                  </a:lnTo>
                  <a:lnTo>
                    <a:pt x="756" y="610"/>
                  </a:lnTo>
                  <a:lnTo>
                    <a:pt x="756" y="445"/>
                  </a:lnTo>
                  <a:lnTo>
                    <a:pt x="767" y="445"/>
                  </a:lnTo>
                  <a:lnTo>
                    <a:pt x="767" y="413"/>
                  </a:lnTo>
                  <a:lnTo>
                    <a:pt x="756" y="413"/>
                  </a:lnTo>
                  <a:lnTo>
                    <a:pt x="756" y="413"/>
                  </a:lnTo>
                  <a:lnTo>
                    <a:pt x="553" y="375"/>
                  </a:lnTo>
                  <a:lnTo>
                    <a:pt x="553" y="301"/>
                  </a:lnTo>
                  <a:lnTo>
                    <a:pt x="563" y="301"/>
                  </a:lnTo>
                  <a:lnTo>
                    <a:pt x="563" y="269"/>
                  </a:lnTo>
                  <a:lnTo>
                    <a:pt x="546" y="269"/>
                  </a:lnTo>
                  <a:cubicBezTo>
                    <a:pt x="541" y="202"/>
                    <a:pt x="491" y="147"/>
                    <a:pt x="425" y="136"/>
                  </a:cubicBezTo>
                  <a:cubicBezTo>
                    <a:pt x="425" y="136"/>
                    <a:pt x="425" y="135"/>
                    <a:pt x="425" y="134"/>
                  </a:cubicBezTo>
                  <a:cubicBezTo>
                    <a:pt x="425" y="125"/>
                    <a:pt x="420" y="117"/>
                    <a:pt x="412" y="113"/>
                  </a:cubicBezTo>
                  <a:cubicBezTo>
                    <a:pt x="410" y="88"/>
                    <a:pt x="401" y="0"/>
                    <a:pt x="401" y="0"/>
                  </a:cubicBezTo>
                  <a:cubicBezTo>
                    <a:pt x="401" y="0"/>
                    <a:pt x="392" y="88"/>
                    <a:pt x="391" y="113"/>
                  </a:cubicBezTo>
                  <a:cubicBezTo>
                    <a:pt x="383" y="117"/>
                    <a:pt x="377" y="125"/>
                    <a:pt x="377" y="134"/>
                  </a:cubicBezTo>
                  <a:cubicBezTo>
                    <a:pt x="377" y="135"/>
                    <a:pt x="377" y="136"/>
                    <a:pt x="377" y="136"/>
                  </a:cubicBezTo>
                  <a:cubicBezTo>
                    <a:pt x="317" y="146"/>
                    <a:pt x="269" y="194"/>
                    <a:pt x="258" y="255"/>
                  </a:cubicBezTo>
                  <a:lnTo>
                    <a:pt x="355" y="255"/>
                  </a:lnTo>
                  <a:cubicBezTo>
                    <a:pt x="359" y="255"/>
                    <a:pt x="362" y="258"/>
                    <a:pt x="362" y="262"/>
                  </a:cubicBezTo>
                  <a:cubicBezTo>
                    <a:pt x="362" y="266"/>
                    <a:pt x="359" y="269"/>
                    <a:pt x="355" y="269"/>
                  </a:cubicBezTo>
                  <a:lnTo>
                    <a:pt x="239" y="269"/>
                  </a:lnTo>
                  <a:lnTo>
                    <a:pt x="239" y="301"/>
                  </a:lnTo>
                  <a:lnTo>
                    <a:pt x="250" y="301"/>
                  </a:lnTo>
                  <a:lnTo>
                    <a:pt x="250" y="375"/>
                  </a:lnTo>
                  <a:lnTo>
                    <a:pt x="48" y="413"/>
                  </a:lnTo>
                  <a:lnTo>
                    <a:pt x="36" y="413"/>
                  </a:lnTo>
                  <a:lnTo>
                    <a:pt x="36" y="445"/>
                  </a:lnTo>
                  <a:lnTo>
                    <a:pt x="46" y="445"/>
                  </a:lnTo>
                  <a:lnTo>
                    <a:pt x="46" y="610"/>
                  </a:lnTo>
                  <a:lnTo>
                    <a:pt x="22" y="610"/>
                  </a:lnTo>
                  <a:lnTo>
                    <a:pt x="22" y="648"/>
                  </a:lnTo>
                  <a:lnTo>
                    <a:pt x="0" y="648"/>
                  </a:lnTo>
                  <a:lnTo>
                    <a:pt x="0" y="691"/>
                  </a:lnTo>
                  <a:lnTo>
                    <a:pt x="803" y="691"/>
                  </a:lnTo>
                  <a:lnTo>
                    <a:pt x="803" y="648"/>
                  </a:lnTo>
                  <a:lnTo>
                    <a:pt x="781" y="648"/>
                  </a:lnTo>
                  <a:close/>
                </a:path>
              </a:pathLst>
            </a:custGeom>
            <a:solidFill>
              <a:srgbClr val="28AADA"/>
            </a:solidFill>
            <a:ln w="0">
              <a:noFill/>
              <a:prstDash val="solid"/>
              <a:round/>
              <a:headEnd/>
              <a:tailEnd/>
            </a:ln>
          </p:spPr>
          <p:txBody>
            <a:bodyPr vert="horz" wrap="square" lIns="91440" tIns="45720" rIns="91440" bIns="45720" numCol="1" anchor="t" anchorCtr="0" compatLnSpc="1">
              <a:prstTxWarp prst="textNoShape">
                <a:avLst/>
              </a:prstTxWarp>
            </a:bodyPr>
            <a:lstStyle/>
            <a:p>
              <a:pPr defTabSz="953079" fontAlgn="auto">
                <a:spcBef>
                  <a:spcPts val="0"/>
                </a:spcBef>
                <a:spcAft>
                  <a:spcPts val="0"/>
                </a:spcAft>
                <a:defRPr/>
              </a:pPr>
              <a:endParaRPr lang="en-US" sz="1900" b="0" kern="0">
                <a:solidFill>
                  <a:srgbClr val="000000"/>
                </a:solidFill>
              </a:endParaRPr>
            </a:p>
          </p:txBody>
        </p:sp>
        <p:sp>
          <p:nvSpPr>
            <p:cNvPr id="75" name="Freeform 438">
              <a:extLst>
                <a:ext uri="{FF2B5EF4-FFF2-40B4-BE49-F238E27FC236}">
                  <a16:creationId xmlns:a16="http://schemas.microsoft.com/office/drawing/2014/main" id="{115396B3-77DA-4863-8065-6759AF4767D3}"/>
                </a:ext>
              </a:extLst>
            </p:cNvPr>
            <p:cNvSpPr>
              <a:spLocks noChangeAspect="1" noEditPoints="1"/>
            </p:cNvSpPr>
            <p:nvPr/>
          </p:nvSpPr>
          <p:spPr bwMode="auto">
            <a:xfrm>
              <a:off x="955932" y="2144258"/>
              <a:ext cx="1047410" cy="1047410"/>
            </a:xfrm>
            <a:custGeom>
              <a:avLst/>
              <a:gdLst>
                <a:gd name="T0" fmla="*/ 205 w 240"/>
                <a:gd name="T1" fmla="*/ 35 h 240"/>
                <a:gd name="T2" fmla="*/ 120 w 240"/>
                <a:gd name="T3" fmla="*/ 0 h 240"/>
                <a:gd name="T4" fmla="*/ 35 w 240"/>
                <a:gd name="T5" fmla="*/ 35 h 240"/>
                <a:gd name="T6" fmla="*/ 0 w 240"/>
                <a:gd name="T7" fmla="*/ 120 h 240"/>
                <a:gd name="T8" fmla="*/ 35 w 240"/>
                <a:gd name="T9" fmla="*/ 205 h 240"/>
                <a:gd name="T10" fmla="*/ 120 w 240"/>
                <a:gd name="T11" fmla="*/ 240 h 240"/>
                <a:gd name="T12" fmla="*/ 120 w 240"/>
                <a:gd name="T13" fmla="*/ 240 h 240"/>
                <a:gd name="T14" fmla="*/ 205 w 240"/>
                <a:gd name="T15" fmla="*/ 205 h 240"/>
                <a:gd name="T16" fmla="*/ 240 w 240"/>
                <a:gd name="T17" fmla="*/ 120 h 240"/>
                <a:gd name="T18" fmla="*/ 205 w 240"/>
                <a:gd name="T19" fmla="*/ 35 h 240"/>
                <a:gd name="T20" fmla="*/ 42 w 240"/>
                <a:gd name="T21" fmla="*/ 42 h 240"/>
                <a:gd name="T22" fmla="*/ 120 w 240"/>
                <a:gd name="T23" fmla="*/ 9 h 240"/>
                <a:gd name="T24" fmla="*/ 194 w 240"/>
                <a:gd name="T25" fmla="*/ 38 h 240"/>
                <a:gd name="T26" fmla="*/ 39 w 240"/>
                <a:gd name="T27" fmla="*/ 194 h 240"/>
                <a:gd name="T28" fmla="*/ 10 w 240"/>
                <a:gd name="T29" fmla="*/ 120 h 240"/>
                <a:gd name="T30" fmla="*/ 42 w 240"/>
                <a:gd name="T31" fmla="*/ 42 h 240"/>
                <a:gd name="T32" fmla="*/ 198 w 240"/>
                <a:gd name="T33" fmla="*/ 198 h 240"/>
                <a:gd name="T34" fmla="*/ 120 w 240"/>
                <a:gd name="T35" fmla="*/ 230 h 240"/>
                <a:gd name="T36" fmla="*/ 120 w 240"/>
                <a:gd name="T37" fmla="*/ 230 h 240"/>
                <a:gd name="T38" fmla="*/ 46 w 240"/>
                <a:gd name="T39" fmla="*/ 201 h 240"/>
                <a:gd name="T40" fmla="*/ 201 w 240"/>
                <a:gd name="T41" fmla="*/ 45 h 240"/>
                <a:gd name="T42" fmla="*/ 230 w 240"/>
                <a:gd name="T43" fmla="*/ 120 h 240"/>
                <a:gd name="T44" fmla="*/ 198 w 240"/>
                <a:gd name="T45" fmla="*/ 19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0" h="240">
                  <a:moveTo>
                    <a:pt x="205" y="35"/>
                  </a:moveTo>
                  <a:cubicBezTo>
                    <a:pt x="182" y="12"/>
                    <a:pt x="152" y="0"/>
                    <a:pt x="120" y="0"/>
                  </a:cubicBezTo>
                  <a:cubicBezTo>
                    <a:pt x="88" y="0"/>
                    <a:pt x="58" y="12"/>
                    <a:pt x="35" y="35"/>
                  </a:cubicBezTo>
                  <a:cubicBezTo>
                    <a:pt x="12" y="57"/>
                    <a:pt x="0" y="88"/>
                    <a:pt x="0" y="120"/>
                  </a:cubicBezTo>
                  <a:cubicBezTo>
                    <a:pt x="0" y="152"/>
                    <a:pt x="12" y="182"/>
                    <a:pt x="35" y="205"/>
                  </a:cubicBezTo>
                  <a:cubicBezTo>
                    <a:pt x="58" y="228"/>
                    <a:pt x="88" y="240"/>
                    <a:pt x="120" y="240"/>
                  </a:cubicBezTo>
                  <a:cubicBezTo>
                    <a:pt x="120" y="240"/>
                    <a:pt x="120" y="240"/>
                    <a:pt x="120" y="240"/>
                  </a:cubicBezTo>
                  <a:cubicBezTo>
                    <a:pt x="152" y="240"/>
                    <a:pt x="182" y="228"/>
                    <a:pt x="205" y="205"/>
                  </a:cubicBezTo>
                  <a:cubicBezTo>
                    <a:pt x="228" y="182"/>
                    <a:pt x="240" y="152"/>
                    <a:pt x="240" y="120"/>
                  </a:cubicBezTo>
                  <a:cubicBezTo>
                    <a:pt x="240" y="88"/>
                    <a:pt x="228" y="57"/>
                    <a:pt x="205" y="35"/>
                  </a:cubicBezTo>
                  <a:close/>
                  <a:moveTo>
                    <a:pt x="42" y="42"/>
                  </a:moveTo>
                  <a:cubicBezTo>
                    <a:pt x="63" y="21"/>
                    <a:pt x="90" y="9"/>
                    <a:pt x="120" y="9"/>
                  </a:cubicBezTo>
                  <a:cubicBezTo>
                    <a:pt x="148" y="9"/>
                    <a:pt x="174" y="20"/>
                    <a:pt x="194" y="38"/>
                  </a:cubicBezTo>
                  <a:cubicBezTo>
                    <a:pt x="39" y="194"/>
                    <a:pt x="39" y="194"/>
                    <a:pt x="39" y="194"/>
                  </a:cubicBezTo>
                  <a:cubicBezTo>
                    <a:pt x="20" y="174"/>
                    <a:pt x="10" y="148"/>
                    <a:pt x="10" y="120"/>
                  </a:cubicBezTo>
                  <a:cubicBezTo>
                    <a:pt x="10" y="90"/>
                    <a:pt x="21" y="63"/>
                    <a:pt x="42" y="42"/>
                  </a:cubicBezTo>
                  <a:close/>
                  <a:moveTo>
                    <a:pt x="198" y="198"/>
                  </a:moveTo>
                  <a:cubicBezTo>
                    <a:pt x="177" y="219"/>
                    <a:pt x="150" y="230"/>
                    <a:pt x="120" y="230"/>
                  </a:cubicBezTo>
                  <a:cubicBezTo>
                    <a:pt x="120" y="230"/>
                    <a:pt x="120" y="230"/>
                    <a:pt x="120" y="230"/>
                  </a:cubicBezTo>
                  <a:cubicBezTo>
                    <a:pt x="92" y="230"/>
                    <a:pt x="66" y="220"/>
                    <a:pt x="46" y="201"/>
                  </a:cubicBezTo>
                  <a:cubicBezTo>
                    <a:pt x="201" y="45"/>
                    <a:pt x="201" y="45"/>
                    <a:pt x="201" y="45"/>
                  </a:cubicBezTo>
                  <a:cubicBezTo>
                    <a:pt x="220" y="66"/>
                    <a:pt x="230" y="92"/>
                    <a:pt x="230" y="120"/>
                  </a:cubicBezTo>
                  <a:cubicBezTo>
                    <a:pt x="230" y="149"/>
                    <a:pt x="219" y="177"/>
                    <a:pt x="198" y="198"/>
                  </a:cubicBezTo>
                  <a:close/>
                </a:path>
              </a:pathLst>
            </a:custGeom>
            <a:solidFill>
              <a:schemeClr val="accent2"/>
            </a:solidFill>
            <a:ln w="12700">
              <a:solidFill>
                <a:schemeClr val="accent2"/>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65314" tIns="32657" rIns="65314" bIns="32657" numCol="1" anchor="t" anchorCtr="0" compatLnSpc="1">
              <a:prstTxWarp prst="textNoShape">
                <a:avLst/>
              </a:prstTxWarp>
            </a:bodyPr>
            <a:lstStyle/>
            <a:p>
              <a:endParaRPr lang="en-US" sz="1286" dirty="0"/>
            </a:p>
          </p:txBody>
        </p:sp>
      </p:grpSp>
      <p:sp>
        <p:nvSpPr>
          <p:cNvPr id="76" name="Rectangular Callout 1">
            <a:extLst>
              <a:ext uri="{FF2B5EF4-FFF2-40B4-BE49-F238E27FC236}">
                <a16:creationId xmlns:a16="http://schemas.microsoft.com/office/drawing/2014/main" id="{C41DABCF-014F-4A34-8E12-F35D77220206}"/>
              </a:ext>
            </a:extLst>
          </p:cNvPr>
          <p:cNvSpPr/>
          <p:nvPr/>
        </p:nvSpPr>
        <p:spPr>
          <a:xfrm>
            <a:off x="775268" y="3428804"/>
            <a:ext cx="1980124" cy="2159730"/>
          </a:xfrm>
          <a:prstGeom prst="rect">
            <a:avLst/>
          </a:prstGeom>
          <a:solidFill>
            <a:schemeClr val="accent1">
              <a:lumMod val="20000"/>
              <a:lumOff val="80000"/>
            </a:schemeClr>
          </a:solidFill>
          <a:ln w="53975" cap="sq">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No central bank, administrator, or transaction monitor and reduced KYC</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79" name="Rectangular Callout 1">
            <a:extLst>
              <a:ext uri="{FF2B5EF4-FFF2-40B4-BE49-F238E27FC236}">
                <a16:creationId xmlns:a16="http://schemas.microsoft.com/office/drawing/2014/main" id="{807CA7F2-5F1A-4C00-9BF3-631F54F80111}"/>
              </a:ext>
            </a:extLst>
          </p:cNvPr>
          <p:cNvSpPr/>
          <p:nvPr/>
        </p:nvSpPr>
        <p:spPr>
          <a:xfrm>
            <a:off x="2909915" y="3422477"/>
            <a:ext cx="1980124" cy="2159730"/>
          </a:xfrm>
          <a:prstGeom prst="rect">
            <a:avLst/>
          </a:prstGeom>
          <a:solidFill>
            <a:schemeClr val="accent1">
              <a:lumMod val="20000"/>
              <a:lumOff val="80000"/>
            </a:schemeClr>
          </a:solidFill>
          <a:ln w="53975" cap="sq">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Relies on peer-to-peer networks to cryptographically secure, verify, and record transactions – not a bank</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80" name="Rectangular Callout 1">
            <a:extLst>
              <a:ext uri="{FF2B5EF4-FFF2-40B4-BE49-F238E27FC236}">
                <a16:creationId xmlns:a16="http://schemas.microsoft.com/office/drawing/2014/main" id="{D82CECE0-BC12-46A4-B120-62515D11EE07}"/>
              </a:ext>
            </a:extLst>
          </p:cNvPr>
          <p:cNvSpPr/>
          <p:nvPr/>
        </p:nvSpPr>
        <p:spPr>
          <a:xfrm>
            <a:off x="5044562" y="3422477"/>
            <a:ext cx="1980124" cy="2159730"/>
          </a:xfrm>
          <a:prstGeom prst="rect">
            <a:avLst/>
          </a:prstGeom>
          <a:solidFill>
            <a:schemeClr val="accent1">
              <a:lumMod val="20000"/>
              <a:lumOff val="80000"/>
            </a:schemeClr>
          </a:solidFill>
          <a:ln w="53975" cap="sq">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Identity or subject of investigation may be unknown even though transactions are public</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81" name="Rectangular Callout 1">
            <a:extLst>
              <a:ext uri="{FF2B5EF4-FFF2-40B4-BE49-F238E27FC236}">
                <a16:creationId xmlns:a16="http://schemas.microsoft.com/office/drawing/2014/main" id="{A59E488B-F146-4913-8738-A2A9E661C332}"/>
              </a:ext>
            </a:extLst>
          </p:cNvPr>
          <p:cNvSpPr/>
          <p:nvPr/>
        </p:nvSpPr>
        <p:spPr>
          <a:xfrm>
            <a:off x="7179209" y="3422477"/>
            <a:ext cx="1980124" cy="2159730"/>
          </a:xfrm>
          <a:prstGeom prst="rect">
            <a:avLst/>
          </a:prstGeom>
          <a:solidFill>
            <a:schemeClr val="accent1">
              <a:lumMod val="20000"/>
              <a:lumOff val="80000"/>
            </a:schemeClr>
          </a:solidFill>
          <a:ln w="53975" cap="sq">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Virtual assets only exist as entries on the blockchain</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82" name="Rectangular Callout 1">
            <a:extLst>
              <a:ext uri="{FF2B5EF4-FFF2-40B4-BE49-F238E27FC236}">
                <a16:creationId xmlns:a16="http://schemas.microsoft.com/office/drawing/2014/main" id="{F4E17282-BDA1-4530-84AA-390B5B46DBC2}"/>
              </a:ext>
            </a:extLst>
          </p:cNvPr>
          <p:cNvSpPr/>
          <p:nvPr/>
        </p:nvSpPr>
        <p:spPr>
          <a:xfrm>
            <a:off x="9313856" y="3422477"/>
            <a:ext cx="1980124" cy="2159730"/>
          </a:xfrm>
          <a:prstGeom prst="rect">
            <a:avLst/>
          </a:prstGeom>
          <a:solidFill>
            <a:schemeClr val="accent1">
              <a:lumMod val="20000"/>
              <a:lumOff val="80000"/>
            </a:schemeClr>
          </a:solidFill>
          <a:ln w="53975" cap="sq">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544222" rtl="0" eaLnBrk="1" fontAlgn="base" latinLnBrk="0" hangingPunct="1">
              <a:lnSpc>
                <a:spcPct val="100000"/>
              </a:lnSpc>
              <a:spcBef>
                <a:spcPct val="0"/>
              </a:spcBef>
              <a:spcAft>
                <a:spcPts val="5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Open Sans"/>
                <a:ea typeface="+mn-ea"/>
                <a:cs typeface="+mn-cs"/>
              </a:rPr>
              <a:t>May be able to see money laundering, but not identify who is responsible</a:t>
            </a:r>
            <a:endParaRPr kumimoji="0" lang="en-US" sz="1600" b="0" i="0" u="none" strike="noStrike" kern="1200" cap="none" spc="0" normalizeH="0" baseline="0" noProof="0" dirty="0">
              <a:ln>
                <a:noFill/>
              </a:ln>
              <a:solidFill>
                <a:srgbClr val="000000"/>
              </a:solidFill>
              <a:effectLst/>
              <a:uLnTx/>
              <a:uFillTx/>
              <a:latin typeface="Open Sans"/>
              <a:ea typeface="+mn-ea"/>
              <a:cs typeface="+mn-cs"/>
            </a:endParaRPr>
          </a:p>
        </p:txBody>
      </p:sp>
    </p:spTree>
    <p:extLst>
      <p:ext uri="{BB962C8B-B14F-4D97-AF65-F5344CB8AC3E}">
        <p14:creationId xmlns:p14="http://schemas.microsoft.com/office/powerpoint/2010/main" val="21650286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DCCA6-19FE-EB02-F2A7-672F3E6379C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8BED350-4B9A-F74C-412B-2EA31D58112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96836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AC6D4DA-C5C0-CA90-C4C2-A9F44A32E2A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4920" y="171451"/>
            <a:ext cx="10697905" cy="6122601"/>
          </a:xfrm>
        </p:spPr>
      </p:pic>
      <p:sp>
        <p:nvSpPr>
          <p:cNvPr id="7" name="TextBox 6">
            <a:extLst>
              <a:ext uri="{FF2B5EF4-FFF2-40B4-BE49-F238E27FC236}">
                <a16:creationId xmlns:a16="http://schemas.microsoft.com/office/drawing/2014/main" id="{C903D80E-5969-B957-DA44-D22A051F60CA}"/>
              </a:ext>
            </a:extLst>
          </p:cNvPr>
          <p:cNvSpPr txBox="1"/>
          <p:nvPr/>
        </p:nvSpPr>
        <p:spPr>
          <a:xfrm>
            <a:off x="808221" y="6211669"/>
            <a:ext cx="6920337" cy="369332"/>
          </a:xfrm>
          <a:prstGeom prst="rect">
            <a:avLst/>
          </a:prstGeom>
          <a:noFill/>
        </p:spPr>
        <p:txBody>
          <a:bodyPr wrap="square">
            <a:spAutoFit/>
          </a:bodyPr>
          <a:lstStyle/>
          <a:p>
            <a:r>
              <a:rPr lang="en-US" dirty="0"/>
              <a:t>https://</a:t>
            </a:r>
            <a:r>
              <a:rPr lang="en-US" dirty="0" err="1"/>
              <a:t>www.chainalysis.com</a:t>
            </a:r>
            <a:r>
              <a:rPr lang="en-US" dirty="0"/>
              <a:t>/blog/</a:t>
            </a:r>
            <a:r>
              <a:rPr lang="en-US" dirty="0" err="1"/>
              <a:t>africa</a:t>
            </a:r>
            <a:r>
              <a:rPr lang="en-US" dirty="0"/>
              <a:t>-cryptocurrency-adoption/</a:t>
            </a:r>
          </a:p>
        </p:txBody>
      </p:sp>
    </p:spTree>
    <p:extLst>
      <p:ext uri="{BB962C8B-B14F-4D97-AF65-F5344CB8AC3E}">
        <p14:creationId xmlns:p14="http://schemas.microsoft.com/office/powerpoint/2010/main" val="73176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red white and black flag&#10;&#10;Description automatically generated">
            <a:extLst>
              <a:ext uri="{FF2B5EF4-FFF2-40B4-BE49-F238E27FC236}">
                <a16:creationId xmlns:a16="http://schemas.microsoft.com/office/drawing/2014/main" id="{D38E03FE-1319-E688-7B45-26C99D9717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450" y="387350"/>
            <a:ext cx="11687604" cy="6131831"/>
          </a:xfrm>
          <a:prstGeom prst="rect">
            <a:avLst/>
          </a:prstGeom>
        </p:spPr>
      </p:pic>
    </p:spTree>
    <p:extLst>
      <p:ext uri="{BB962C8B-B14F-4D97-AF65-F5344CB8AC3E}">
        <p14:creationId xmlns:p14="http://schemas.microsoft.com/office/powerpoint/2010/main" val="35301697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ECD_English_white">
  <a:themeElements>
    <a:clrScheme name="OECD white">
      <a:dk1>
        <a:srgbClr val="727272"/>
      </a:dk1>
      <a:lt1>
        <a:sysClr val="window" lastClr="FFFFFF"/>
      </a:lt1>
      <a:dk2>
        <a:srgbClr val="006299"/>
      </a:dk2>
      <a:lt2>
        <a:srgbClr val="E6E6E6"/>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ECD">
      <a:majorFont>
        <a:latin typeface="Arial"/>
        <a:ea typeface=""/>
        <a:cs typeface=""/>
      </a:majorFont>
      <a:minorFont>
        <a:latin typeface="Georgia"/>
        <a:ea typeface=""/>
        <a:cs typeface=""/>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D Rebrand Dec 2016">
    <a:dk1>
      <a:srgbClr val="000000"/>
    </a:dk1>
    <a:lt1>
      <a:srgbClr val="FFFFFF"/>
    </a:lt1>
    <a:dk2>
      <a:srgbClr val="000000"/>
    </a:dk2>
    <a:lt2>
      <a:srgbClr val="F7F5F3"/>
    </a:lt2>
    <a:accent1>
      <a:srgbClr val="86F200"/>
    </a:accent1>
    <a:accent2>
      <a:srgbClr val="34F0FF"/>
    </a:accent2>
    <a:accent3>
      <a:srgbClr val="FDD300"/>
    </a:accent3>
    <a:accent4>
      <a:srgbClr val="3EFAC5"/>
    </a:accent4>
    <a:accent5>
      <a:srgbClr val="787878"/>
    </a:accent5>
    <a:accent6>
      <a:srgbClr val="5A5A5A"/>
    </a:accent6>
    <a:hlink>
      <a:srgbClr val="3C3C3C"/>
    </a:hlink>
    <a:folHlink>
      <a:srgbClr val="1E1E1E"/>
    </a:folHlink>
  </a:clrScheme>
  <a:fontScheme name="DD Presentation Template Aug 2017">
    <a:majorFont>
      <a:latin typeface="Chronicle Display Black"/>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20491</TotalTime>
  <Words>6509</Words>
  <Application>Microsoft Macintosh PowerPoint</Application>
  <PresentationFormat>Widescreen</PresentationFormat>
  <Paragraphs>584</Paragraphs>
  <Slides>78</Slides>
  <Notes>45</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78</vt:i4>
      </vt:variant>
    </vt:vector>
  </HeadingPairs>
  <TitlesOfParts>
    <vt:vector size="95" baseType="lpstr">
      <vt:lpstr>Arial</vt:lpstr>
      <vt:lpstr>Calibri</vt:lpstr>
      <vt:lpstr>Calibri Light</vt:lpstr>
      <vt:lpstr>Century</vt:lpstr>
      <vt:lpstr>Courier New</vt:lpstr>
      <vt:lpstr>Georgia</vt:lpstr>
      <vt:lpstr>Gotham Book</vt:lpstr>
      <vt:lpstr>Helvetica 65 Medium</vt:lpstr>
      <vt:lpstr>IBM Plex Sans</vt:lpstr>
      <vt:lpstr>Open Sans</vt:lpstr>
      <vt:lpstr>Poppins</vt:lpstr>
      <vt:lpstr>Poppins ExtraBold</vt:lpstr>
      <vt:lpstr>Roboto</vt:lpstr>
      <vt:lpstr>Wingdings</vt:lpstr>
      <vt:lpstr>Wingdings 2</vt:lpstr>
      <vt:lpstr>OECD_English_white</vt:lpstr>
      <vt:lpstr>Office Theme</vt:lpstr>
      <vt:lpstr>Amjad Qaqish OECD - Kenya 11/2024  Introduction to  Crypto Currencies and Money Laundering Investigations</vt:lpstr>
      <vt:lpstr>PowerPoint Presentation</vt:lpstr>
      <vt:lpstr>PowerPoint Presentation</vt:lpstr>
      <vt:lpstr>PowerPoint Presentation</vt:lpstr>
      <vt:lpstr>PowerPoint Presentation</vt:lpstr>
      <vt:lpstr>PowerPoint Presentation</vt:lpstr>
      <vt:lpstr>Estimates put the number of crypto users at over  500 million worldwide</vt:lpstr>
      <vt:lpstr>PowerPoint Presentation</vt:lpstr>
      <vt:lpstr>PowerPoint Presentation</vt:lpstr>
      <vt:lpstr>List ways that cryptocurrencies can be used by criminals </vt:lpstr>
      <vt:lpstr>Transfer value Store value Make direct purchases Hide assets Investments Purchase goods and assets / Make Payments Gambling Pay/Receive - Bribes/Ransomware/Blackmail   </vt:lpstr>
      <vt:lpstr>PowerPoint Presentation</vt:lpstr>
      <vt:lpstr>PowerPoint Presentation</vt:lpstr>
      <vt:lpstr>Intro to Crypto Currencies  and the Crypto Ecosystem</vt:lpstr>
      <vt:lpstr>Crypto Ecosystem</vt:lpstr>
      <vt:lpstr>Largest cryptocurrencies by market cap (3 May 2024) 1. Bitcoin (BTC)     Price: $61,524      Market cap: $1.21 trillion 2. Ethereum (ETH)  Price: $3,069  Market cap: $369 billion 3. Tether (USDT)    Price: $1.00         Market cap: $110 billion 4. BNB (BNB)           Price: $576.31   Market cap: $85 billion 5. Solana (SOL)       Price: $141.48    Market cap: $63 billion 6. USD Coin (USDC) Price: $1.00     Market cap: $33 billion 7. XRP (XRP)            Price: $0.5256   Market cap: $29 billion 8. Dogecoin (DOGE)Price: $0.1385 Market cap: $20 billion 9. Toncoin (TON)      Price: $5.49   Market cap: $19 billion         </vt:lpstr>
      <vt:lpstr>Cryptocurrency</vt:lpstr>
      <vt:lpstr>Bitcoin Transactions</vt:lpstr>
      <vt:lpstr>Bitcoin Transaction Lifecycle</vt:lpstr>
      <vt:lpstr>Public Key versus Private Key</vt:lpstr>
      <vt:lpstr>Benefits of Cryptocurrency</vt:lpstr>
      <vt:lpstr>Use Cases of Cryptocurrency</vt:lpstr>
      <vt:lpstr>~19.693M BTC</vt:lpstr>
      <vt:lpstr>Bitcoin Mining</vt:lpstr>
      <vt:lpstr>Every 210,000 Blocks</vt:lpstr>
      <vt:lpstr>Crypto Ecosystem - Stablecoins</vt:lpstr>
      <vt:lpstr>1.1.2       What are Digital Wallets? Key Terminology</vt:lpstr>
      <vt:lpstr>Crypto Ecosystem - Wallets</vt:lpstr>
      <vt:lpstr>1.1.2       What are Digital Wallets? (cont’d) Self-Custody versus Custodial</vt:lpstr>
      <vt:lpstr>PowerPoint Presentation</vt:lpstr>
      <vt:lpstr>Software Wallet – Coinbase </vt:lpstr>
      <vt:lpstr>Hardware Wallet – Trezor </vt:lpstr>
      <vt:lpstr>Hardware Wallet – Ledger Nano</vt:lpstr>
      <vt:lpstr>Hardware Wallet – Cryptosteel </vt:lpstr>
      <vt:lpstr>Hardware Wallet – OPENDIME </vt:lpstr>
      <vt:lpstr>Paper Wallet </vt:lpstr>
      <vt:lpstr>PowerPoint Presentation</vt:lpstr>
      <vt:lpstr>Seed Phrases</vt:lpstr>
      <vt:lpstr>Crypto Ecosystem - Exchanges</vt:lpstr>
      <vt:lpstr>      Virtual Currency Exchanges</vt:lpstr>
      <vt:lpstr>       Virtual Currency Exchanges (cont’d) High-Risk Exchanges</vt:lpstr>
      <vt:lpstr>PowerPoint Presentation</vt:lpstr>
      <vt:lpstr>PowerPoint Presentation</vt:lpstr>
      <vt:lpstr>Crypto Ecosystem - DeFi</vt:lpstr>
      <vt:lpstr>PowerPoint Presentation</vt:lpstr>
      <vt:lpstr>PowerPoint Presentation</vt:lpstr>
      <vt:lpstr>PowerPoint Presentation</vt:lpstr>
      <vt:lpstr>Money Laundering and Cryptocurrencies Where do you start?</vt:lpstr>
      <vt:lpstr>Where do you start?</vt:lpstr>
      <vt:lpstr>PowerPoint Presentation</vt:lpstr>
      <vt:lpstr>Benefits of Blockchains for financial Investigations</vt:lpstr>
      <vt:lpstr>Financial Records</vt:lpstr>
      <vt:lpstr>Know Your Customer (KYC) Who is the owner?</vt:lpstr>
      <vt:lpstr>PowerPoint Presentation</vt:lpstr>
      <vt:lpstr>KYC – Records Available</vt:lpstr>
      <vt:lpstr>PowerPoint Presentation</vt:lpstr>
      <vt:lpstr>PowerPoint Presentation</vt:lpstr>
      <vt:lpstr>PowerPoint Presentation</vt:lpstr>
      <vt:lpstr>Legal Considerations and Subpoenas</vt:lpstr>
      <vt:lpstr>                                   Subpoenas</vt:lpstr>
      <vt:lpstr>Subpoenas</vt:lpstr>
      <vt:lpstr>Subpoenas</vt:lpstr>
      <vt:lpstr>Subpoenas</vt:lpstr>
      <vt:lpstr>Subpoenas</vt:lpstr>
      <vt:lpstr>PowerPoint Presentation</vt:lpstr>
      <vt:lpstr>Subpoenas</vt:lpstr>
      <vt:lpstr>Subpoenas</vt:lpstr>
      <vt:lpstr>Subpoenas</vt:lpstr>
      <vt:lpstr>Subpoenas – Kucoin </vt:lpstr>
      <vt:lpstr>Subpoenas – Kucoin </vt:lpstr>
      <vt:lpstr>Subpoenas – Return information</vt:lpstr>
      <vt:lpstr>PowerPoint Presentation</vt:lpstr>
      <vt:lpstr>Operational Challenges Anonymity Enhancements</vt:lpstr>
      <vt:lpstr>       Dark Web Services</vt:lpstr>
      <vt:lpstr>Darknet markets, Ransomware, Sanctions, Child Abuse Material, Scams, Stolen Funds, Terrorist Financing and Domestic Extremism Example of use of virtual assets to evade sanctions</vt:lpstr>
      <vt:lpstr>       Legal Challenges</vt:lpstr>
      <vt:lpstr>How virtual asset cases are different from traditional financial investigations</vt:lpstr>
      <vt:lpstr>PowerPoint Presentation</vt:lpstr>
    </vt:vector>
  </TitlesOfParts>
  <Company>OECD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TFTC Subgroup ON VIRTUAL ASSETS</dc:title>
  <dc:creator>SHELLING Joanne, CTP/ICA</dc:creator>
  <cp:lastModifiedBy>Amjad Qaqish</cp:lastModifiedBy>
  <cp:revision>86</cp:revision>
  <cp:lastPrinted>2024-10-21T04:03:32Z</cp:lastPrinted>
  <dcterms:created xsi:type="dcterms:W3CDTF">2022-03-31T15:26:16Z</dcterms:created>
  <dcterms:modified xsi:type="dcterms:W3CDTF">2024-11-11T06:15:01Z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2023-03-10T23:09:27Z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802ea023-bd76-4795-b8a9-ee27c4b08d3d</vt:lpwstr>
  </property>
  <property fmtid="{D5CDD505-2E9C-101B-9397-08002B2CF9AE}" pid="8" name="MSIP_Label_ea60d57e-af5b-4752-ac57-3e4f28ca11dc_ContentBits">
    <vt:lpwstr>0</vt:lpwstr>
  </property>
  <property fmtid="{D5CDD505-2E9C-101B-9397-08002B2CF9AE}" pid="9" name="_AdHocReviewCycleID">
    <vt:i4>-422037417</vt:i4>
  </property>
  <property fmtid="{D5CDD505-2E9C-101B-9397-08002B2CF9AE}" pid="10" name="_NewReviewCycle">
    <vt:lpwstr/>
  </property>
  <property fmtid="{D5CDD505-2E9C-101B-9397-08002B2CF9AE}" pid="11" name="_EmailSubject">
    <vt:lpwstr>FinTech </vt:lpwstr>
  </property>
  <property fmtid="{D5CDD505-2E9C-101B-9397-08002B2CF9AE}" pid="12" name="_AuthorEmail">
    <vt:lpwstr>Anthony.Cook@ci.irs.gov</vt:lpwstr>
  </property>
  <property fmtid="{D5CDD505-2E9C-101B-9397-08002B2CF9AE}" pid="13" name="_AuthorEmailDisplayName">
    <vt:lpwstr>Cook Anthony A</vt:lpwstr>
  </property>
</Properties>
</file>