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sldIdLst>
    <p:sldId id="348" r:id="rId2"/>
    <p:sldId id="256" r:id="rId3"/>
    <p:sldId id="353" r:id="rId4"/>
    <p:sldId id="257" r:id="rId5"/>
    <p:sldId id="258" r:id="rId6"/>
    <p:sldId id="259" r:id="rId7"/>
    <p:sldId id="260" r:id="rId8"/>
    <p:sldId id="261" r:id="rId9"/>
    <p:sldId id="262" r:id="rId10"/>
    <p:sldId id="354" r:id="rId11"/>
    <p:sldId id="263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9" r:id="rId81"/>
    <p:sldId id="346" r:id="rId82"/>
    <p:sldId id="347" r:id="rId83"/>
  </p:sldIdLst>
  <p:sldSz cx="12192000" cy="10693400"/>
  <p:notesSz cx="121920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0"/>
  </p:normalViewPr>
  <p:slideViewPr>
    <p:cSldViewPr>
      <p:cViewPr>
        <p:scale>
          <a:sx n="65" d="100"/>
          <a:sy n="65" d="100"/>
        </p:scale>
        <p:origin x="1192" y="4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0C0A4-2658-D041-BFCD-599C6B5C25E4}" type="datetimeFigureOut">
              <a:rPr lang="en-US" smtClean="0"/>
              <a:t>11/6/24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1336675"/>
            <a:ext cx="41148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5146675"/>
            <a:ext cx="9753600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6825"/>
            <a:ext cx="52832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10156825"/>
            <a:ext cx="52832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0507E-F487-014F-A89B-9768601A8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55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4b9913975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74788" y="685800"/>
            <a:ext cx="39084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4b9913975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4b99139758_0_1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74788" y="685800"/>
            <a:ext cx="39084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4b99139758_0_1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319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8560" y="693801"/>
            <a:ext cx="6711950" cy="523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1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2464" y="596265"/>
            <a:ext cx="10074910" cy="523220"/>
          </a:xfrm>
        </p:spPr>
        <p:txBody>
          <a:bodyPr lIns="0" tIns="0" rIns="0" bIns="0"/>
          <a:lstStyle>
            <a:lvl1pPr>
              <a:defRPr sz="34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6939" y="1855978"/>
            <a:ext cx="9679940" cy="307777"/>
          </a:xfrm>
        </p:spPr>
        <p:txBody>
          <a:bodyPr lIns="0" tIns="0" rIns="0" bIns="0"/>
          <a:lstStyle>
            <a:lvl1pPr>
              <a:defRPr sz="2000" b="0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2464" y="596265"/>
            <a:ext cx="10074910" cy="523220"/>
          </a:xfrm>
        </p:spPr>
        <p:txBody>
          <a:bodyPr lIns="0" tIns="0" rIns="0" bIns="0"/>
          <a:lstStyle>
            <a:lvl1pPr>
              <a:defRPr sz="34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18008" y="1584145"/>
            <a:ext cx="477901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1386" y="1774467"/>
            <a:ext cx="503872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2464" y="596265"/>
            <a:ext cx="10074910" cy="523220"/>
          </a:xfrm>
        </p:spPr>
        <p:txBody>
          <a:bodyPr lIns="0" tIns="0" rIns="0" bIns="0"/>
          <a:lstStyle>
            <a:lvl1pPr>
              <a:defRPr sz="34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356603"/>
            <a:ext cx="12192000" cy="501650"/>
          </a:xfrm>
          <a:custGeom>
            <a:avLst/>
            <a:gdLst/>
            <a:ahLst/>
            <a:cxnLst/>
            <a:rect l="l" t="t" r="r" b="b"/>
            <a:pathLst>
              <a:path w="12192000" h="501650">
                <a:moveTo>
                  <a:pt x="12192000" y="0"/>
                </a:moveTo>
                <a:lnTo>
                  <a:pt x="0" y="0"/>
                </a:lnTo>
                <a:lnTo>
                  <a:pt x="0" y="501396"/>
                </a:lnTo>
                <a:lnTo>
                  <a:pt x="12192000" y="5013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1547980"/>
            <a:ext cx="11360800" cy="426738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5892181"/>
            <a:ext cx="11360800" cy="16478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9694886"/>
            <a:ext cx="731600" cy="8182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8691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4471644"/>
            <a:ext cx="11360800" cy="17501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9694886"/>
            <a:ext cx="731600" cy="8182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rtl="0"/>
            <a:fld id="{00000000-1234-1234-1234-123412341234}" type="slidenum">
              <a:rPr lang="en" smtClean="0"/>
              <a:pPr rtl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69681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356603"/>
            <a:ext cx="12192000" cy="501650"/>
          </a:xfrm>
          <a:custGeom>
            <a:avLst/>
            <a:gdLst/>
            <a:ahLst/>
            <a:cxnLst/>
            <a:rect l="l" t="t" r="r" b="b"/>
            <a:pathLst>
              <a:path w="12192000" h="501650">
                <a:moveTo>
                  <a:pt x="12192000" y="0"/>
                </a:moveTo>
                <a:lnTo>
                  <a:pt x="0" y="0"/>
                </a:lnTo>
                <a:lnTo>
                  <a:pt x="0" y="501396"/>
                </a:lnTo>
                <a:lnTo>
                  <a:pt x="12192000" y="5013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" y="393193"/>
            <a:ext cx="635507" cy="126949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2464" y="596265"/>
            <a:ext cx="10074910" cy="523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1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6939" y="1855979"/>
            <a:ext cx="96799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233645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11/5/24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79">
        <a:defRPr>
          <a:latin typeface="+mn-lt"/>
          <a:ea typeface="+mn-ea"/>
          <a:cs typeface="+mn-cs"/>
        </a:defRPr>
      </a:lvl2pPr>
      <a:lvl3pPr marL="914358">
        <a:defRPr>
          <a:latin typeface="+mn-lt"/>
          <a:ea typeface="+mn-ea"/>
          <a:cs typeface="+mn-cs"/>
        </a:defRPr>
      </a:lvl3pPr>
      <a:lvl4pPr marL="1371537">
        <a:defRPr>
          <a:latin typeface="+mn-lt"/>
          <a:ea typeface="+mn-ea"/>
          <a:cs typeface="+mn-cs"/>
        </a:defRPr>
      </a:lvl4pPr>
      <a:lvl5pPr marL="1828716">
        <a:defRPr>
          <a:latin typeface="+mn-lt"/>
          <a:ea typeface="+mn-ea"/>
          <a:cs typeface="+mn-cs"/>
        </a:defRPr>
      </a:lvl5pPr>
      <a:lvl6pPr marL="2285894">
        <a:defRPr>
          <a:latin typeface="+mn-lt"/>
          <a:ea typeface="+mn-ea"/>
          <a:cs typeface="+mn-cs"/>
        </a:defRPr>
      </a:lvl6pPr>
      <a:lvl7pPr marL="2743074">
        <a:defRPr>
          <a:latin typeface="+mn-lt"/>
          <a:ea typeface="+mn-ea"/>
          <a:cs typeface="+mn-cs"/>
        </a:defRPr>
      </a:lvl7pPr>
      <a:lvl8pPr marL="3200253">
        <a:defRPr>
          <a:latin typeface="+mn-lt"/>
          <a:ea typeface="+mn-ea"/>
          <a:cs typeface="+mn-cs"/>
        </a:defRPr>
      </a:lvl8pPr>
      <a:lvl9pPr marL="365743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79">
        <a:defRPr>
          <a:latin typeface="+mn-lt"/>
          <a:ea typeface="+mn-ea"/>
          <a:cs typeface="+mn-cs"/>
        </a:defRPr>
      </a:lvl2pPr>
      <a:lvl3pPr marL="914358">
        <a:defRPr>
          <a:latin typeface="+mn-lt"/>
          <a:ea typeface="+mn-ea"/>
          <a:cs typeface="+mn-cs"/>
        </a:defRPr>
      </a:lvl3pPr>
      <a:lvl4pPr marL="1371537">
        <a:defRPr>
          <a:latin typeface="+mn-lt"/>
          <a:ea typeface="+mn-ea"/>
          <a:cs typeface="+mn-cs"/>
        </a:defRPr>
      </a:lvl4pPr>
      <a:lvl5pPr marL="1828716">
        <a:defRPr>
          <a:latin typeface="+mn-lt"/>
          <a:ea typeface="+mn-ea"/>
          <a:cs typeface="+mn-cs"/>
        </a:defRPr>
      </a:lvl5pPr>
      <a:lvl6pPr marL="2285894">
        <a:defRPr>
          <a:latin typeface="+mn-lt"/>
          <a:ea typeface="+mn-ea"/>
          <a:cs typeface="+mn-cs"/>
        </a:defRPr>
      </a:lvl6pPr>
      <a:lvl7pPr marL="2743074">
        <a:defRPr>
          <a:latin typeface="+mn-lt"/>
          <a:ea typeface="+mn-ea"/>
          <a:cs typeface="+mn-cs"/>
        </a:defRPr>
      </a:lvl7pPr>
      <a:lvl8pPr marL="3200253">
        <a:defRPr>
          <a:latin typeface="+mn-lt"/>
          <a:ea typeface="+mn-ea"/>
          <a:cs typeface="+mn-cs"/>
        </a:defRPr>
      </a:lvl8pPr>
      <a:lvl9pPr marL="365743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g"/><Relationship Id="rId3" Type="http://schemas.openxmlformats.org/officeDocument/2006/relationships/image" Target="../media/image93.png"/><Relationship Id="rId7" Type="http://schemas.openxmlformats.org/officeDocument/2006/relationships/image" Target="../media/image97.jp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21" descr="A person in a suit and ti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30195" y="193318"/>
            <a:ext cx="3037364" cy="305123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1"/>
          <p:cNvSpPr txBox="1"/>
          <p:nvPr/>
        </p:nvSpPr>
        <p:spPr>
          <a:xfrm>
            <a:off x="8686800" y="3441700"/>
            <a:ext cx="49840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l" rtl="0"/>
            <a:r>
              <a:rPr lang="en" dirty="0"/>
              <a:t>Amjad Qaqish</a:t>
            </a:r>
            <a:endParaRPr dirty="0"/>
          </a:p>
          <a:p>
            <a:pPr algn="l" rtl="0"/>
            <a:r>
              <a:rPr lang="en-US" dirty="0" err="1"/>
              <a:t>Amjadqaqish@gmail.com</a:t>
            </a:r>
            <a:endParaRPr dirty="0"/>
          </a:p>
          <a:p>
            <a:pPr algn="l" rtl="0"/>
            <a:endParaRPr dirty="0"/>
          </a:p>
        </p:txBody>
      </p:sp>
      <p:sp>
        <p:nvSpPr>
          <p:cNvPr id="81" name="Google Shape;81;p21"/>
          <p:cNvSpPr txBox="1"/>
          <p:nvPr/>
        </p:nvSpPr>
        <p:spPr>
          <a:xfrm>
            <a:off x="333406" y="1764298"/>
            <a:ext cx="9560400" cy="6340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l" rtl="0"/>
            <a:r>
              <a:rPr lang="en" dirty="0"/>
              <a:t>2023 – Present – Crypto Exchange – Financial Investigative Unit (FIU)</a:t>
            </a:r>
          </a:p>
          <a:p>
            <a:pPr algn="l" rtl="0"/>
            <a:r>
              <a:rPr lang="en" dirty="0"/>
              <a:t>				   Director </a:t>
            </a:r>
          </a:p>
          <a:p>
            <a:pPr algn="l" rtl="0"/>
            <a:endParaRPr lang="en" dirty="0"/>
          </a:p>
          <a:p>
            <a:pPr algn="l" rtl="0"/>
            <a:r>
              <a:rPr lang="en" dirty="0"/>
              <a:t>2021 - 2023: Crypto Exchange Global Money Laundering Reporting Officer</a:t>
            </a:r>
            <a:endParaRPr dirty="0"/>
          </a:p>
          <a:p>
            <a:pPr algn="l" rtl="0"/>
            <a:r>
              <a:rPr lang="en" dirty="0"/>
              <a:t>		</a:t>
            </a:r>
            <a:r>
              <a:rPr lang="en" dirty="0">
                <a:solidFill>
                  <a:schemeClr val="dk1"/>
                </a:solidFill>
              </a:rPr>
              <a:t>       &gt;Managing MLROs in over 20 countries</a:t>
            </a:r>
            <a:endParaRPr dirty="0"/>
          </a:p>
          <a:p>
            <a:pPr algn="l" rtl="0"/>
            <a:endParaRPr dirty="0"/>
          </a:p>
          <a:p>
            <a:pPr algn="l" rtl="0"/>
            <a:r>
              <a:rPr lang="en" dirty="0"/>
              <a:t>2021 - 2022: Crypto Exchange – Suspicious Activity Reporting Team Manager</a:t>
            </a:r>
            <a:endParaRPr dirty="0"/>
          </a:p>
          <a:p>
            <a:pPr algn="l" rtl="0"/>
            <a:endParaRPr dirty="0"/>
          </a:p>
          <a:p>
            <a:pPr algn="l" rtl="0"/>
            <a:r>
              <a:rPr lang="en" dirty="0"/>
              <a:t>1998 - 2021: Special Agent - US Department of Treasury</a:t>
            </a:r>
            <a:endParaRPr dirty="0"/>
          </a:p>
          <a:p>
            <a:pPr marL="1219170" algn="l" rtl="0"/>
            <a:r>
              <a:rPr lang="en" dirty="0"/>
              <a:t>   Internal Revenue Service (IRS) - Criminal Investigation</a:t>
            </a:r>
            <a:endParaRPr dirty="0"/>
          </a:p>
          <a:p>
            <a:pPr marL="1219170" algn="l" rtl="0"/>
            <a:r>
              <a:rPr lang="en" dirty="0"/>
              <a:t>      &gt;Tax Evasion and Money laundering Investigations</a:t>
            </a:r>
            <a:endParaRPr dirty="0"/>
          </a:p>
          <a:p>
            <a:pPr marL="1219170" algn="l" rtl="0"/>
            <a:r>
              <a:rPr lang="en" dirty="0"/>
              <a:t>      </a:t>
            </a:r>
            <a:r>
              <a:rPr lang="en" dirty="0">
                <a:solidFill>
                  <a:schemeClr val="dk1"/>
                </a:solidFill>
              </a:rPr>
              <a:t>&gt;SAR Task Force</a:t>
            </a:r>
            <a:endParaRPr dirty="0">
              <a:solidFill>
                <a:schemeClr val="dk1"/>
              </a:solidFill>
            </a:endParaRPr>
          </a:p>
          <a:p>
            <a:pPr marL="1219170" algn="l" rtl="0"/>
            <a:r>
              <a:rPr lang="en" dirty="0">
                <a:solidFill>
                  <a:schemeClr val="dk1"/>
                </a:solidFill>
              </a:rPr>
              <a:t>      &gt;Special Investigative Techniques (SIT) operative</a:t>
            </a:r>
            <a:endParaRPr dirty="0">
              <a:solidFill>
                <a:schemeClr val="dk1"/>
              </a:solidFill>
            </a:endParaRPr>
          </a:p>
          <a:p>
            <a:pPr marL="1219170" algn="l" rtl="0"/>
            <a:r>
              <a:rPr lang="en" dirty="0">
                <a:solidFill>
                  <a:schemeClr val="dk1"/>
                </a:solidFill>
              </a:rPr>
              <a:t>      &gt;Cyber Crimes Unit (Crypto Currency Investigations)</a:t>
            </a:r>
            <a:endParaRPr dirty="0">
              <a:solidFill>
                <a:schemeClr val="dk1"/>
              </a:solidFill>
            </a:endParaRPr>
          </a:p>
          <a:p>
            <a:pPr marL="1219170" algn="l" rtl="0"/>
            <a:r>
              <a:rPr lang="en" dirty="0">
                <a:solidFill>
                  <a:schemeClr val="dk1"/>
                </a:solidFill>
              </a:rPr>
              <a:t>      &gt;Computer Investigative Specialist </a:t>
            </a:r>
            <a:endParaRPr dirty="0">
              <a:solidFill>
                <a:schemeClr val="dk1"/>
              </a:solidFill>
            </a:endParaRPr>
          </a:p>
          <a:p>
            <a:pPr marL="1219170" algn="l" rtl="0"/>
            <a:endParaRPr dirty="0">
              <a:solidFill>
                <a:schemeClr val="dk1"/>
              </a:solidFill>
            </a:endParaRPr>
          </a:p>
          <a:p>
            <a:pPr algn="l" rtl="0"/>
            <a:r>
              <a:rPr lang="en" dirty="0">
                <a:solidFill>
                  <a:schemeClr val="dk1"/>
                </a:solidFill>
              </a:rPr>
              <a:t>1991 - 1998: Revenue Agent - IRS (Tax &amp; MSB audits) </a:t>
            </a:r>
            <a:endParaRPr dirty="0">
              <a:solidFill>
                <a:schemeClr val="dk1"/>
              </a:solidFill>
            </a:endParaRPr>
          </a:p>
          <a:p>
            <a:pPr algn="l" rtl="0"/>
            <a:endParaRPr dirty="0">
              <a:solidFill>
                <a:schemeClr val="dk1"/>
              </a:solidFill>
            </a:endParaRPr>
          </a:p>
          <a:p>
            <a:pPr algn="l" rtl="0"/>
            <a:r>
              <a:rPr lang="en" dirty="0">
                <a:solidFill>
                  <a:schemeClr val="dk1"/>
                </a:solidFill>
              </a:rPr>
              <a:t>Certified Public Accountant (CPA)</a:t>
            </a:r>
            <a:endParaRPr dirty="0">
              <a:solidFill>
                <a:schemeClr val="dk1"/>
              </a:solidFill>
            </a:endParaRPr>
          </a:p>
          <a:p>
            <a:pPr algn="l" rtl="0"/>
            <a:r>
              <a:rPr lang="en" dirty="0">
                <a:solidFill>
                  <a:schemeClr val="dk1"/>
                </a:solidFill>
              </a:rPr>
              <a:t>Certified Fraud Examiner (CFE)</a:t>
            </a:r>
            <a:endParaRPr dirty="0">
              <a:solidFill>
                <a:schemeClr val="dk1"/>
              </a:solidFill>
            </a:endParaRPr>
          </a:p>
          <a:p>
            <a:pPr algn="l" rtl="0"/>
            <a:r>
              <a:rPr lang="en" dirty="0">
                <a:solidFill>
                  <a:schemeClr val="dk1"/>
                </a:solidFill>
              </a:rPr>
              <a:t>Certified Anti-Money Laundering Specialist (CAMS)</a:t>
            </a:r>
            <a:endParaRPr dirty="0">
              <a:solidFill>
                <a:schemeClr val="dk1"/>
              </a:solidFill>
            </a:endParaRPr>
          </a:p>
          <a:p>
            <a:pPr algn="l" rtl="0">
              <a:buClr>
                <a:schemeClr val="dk1"/>
              </a:buClr>
              <a:buSzPts val="1100"/>
            </a:pPr>
            <a:r>
              <a:rPr lang="en" dirty="0">
                <a:solidFill>
                  <a:schemeClr val="dk1"/>
                </a:solidFill>
              </a:rPr>
              <a:t>Computing Technology Industry Association A+ certification</a:t>
            </a: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0" y="850901"/>
            <a:ext cx="7848600" cy="899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7424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415" dirty="0"/>
              <a:t>I</a:t>
            </a:r>
            <a:r>
              <a:rPr lang="en-US" sz="3200" spc="-415" dirty="0"/>
              <a:t> </a:t>
            </a:r>
            <a:r>
              <a:rPr sz="3200" spc="-415" dirty="0"/>
              <a:t>n</a:t>
            </a:r>
            <a:r>
              <a:rPr lang="en-US" sz="3200" spc="-415" dirty="0"/>
              <a:t> </a:t>
            </a:r>
            <a:r>
              <a:rPr sz="3200" spc="-415" dirty="0"/>
              <a:t>t</a:t>
            </a:r>
            <a:r>
              <a:rPr lang="en-US" sz="3200" spc="-415" dirty="0"/>
              <a:t> </a:t>
            </a:r>
            <a:r>
              <a:rPr sz="3200" spc="-415" dirty="0"/>
              <a:t>e</a:t>
            </a:r>
            <a:r>
              <a:rPr lang="en-US" sz="3200" spc="-415" dirty="0"/>
              <a:t> </a:t>
            </a:r>
            <a:r>
              <a:rPr sz="3200" spc="-415" dirty="0"/>
              <a:t>r</a:t>
            </a:r>
            <a:r>
              <a:rPr lang="en-US" sz="3200" spc="-415" dirty="0"/>
              <a:t> </a:t>
            </a:r>
            <a:r>
              <a:rPr sz="3200" spc="-415" dirty="0"/>
              <a:t>v</a:t>
            </a:r>
            <a:r>
              <a:rPr lang="en-US" sz="3200" spc="-415" dirty="0"/>
              <a:t> </a:t>
            </a:r>
            <a:r>
              <a:rPr lang="en-US" sz="3200" spc="-415" dirty="0" err="1"/>
              <a:t>i</a:t>
            </a:r>
            <a:r>
              <a:rPr lang="en-US" sz="3200" spc="-415" dirty="0"/>
              <a:t> </a:t>
            </a:r>
            <a:r>
              <a:rPr sz="3200" spc="-415" dirty="0"/>
              <a:t>e</a:t>
            </a:r>
            <a:r>
              <a:rPr lang="en-US" sz="3200" spc="-415" dirty="0"/>
              <a:t> </a:t>
            </a:r>
            <a:r>
              <a:rPr sz="3200" spc="-415" dirty="0"/>
              <a:t>w</a:t>
            </a:r>
            <a:r>
              <a:rPr sz="3200" spc="-185" dirty="0"/>
              <a:t> </a:t>
            </a:r>
            <a:r>
              <a:rPr lang="en-US" sz="3200" spc="-185" dirty="0"/>
              <a:t> </a:t>
            </a:r>
            <a:r>
              <a:rPr sz="3200" spc="-295" dirty="0"/>
              <a:t>v</a:t>
            </a:r>
            <a:r>
              <a:rPr lang="en-US" sz="3200" spc="-295" dirty="0"/>
              <a:t> </a:t>
            </a:r>
            <a:r>
              <a:rPr sz="3200" spc="-180" dirty="0"/>
              <a:t> </a:t>
            </a:r>
            <a:r>
              <a:rPr sz="3200" spc="-370" dirty="0"/>
              <a:t>I</a:t>
            </a:r>
            <a:r>
              <a:rPr lang="en-US" sz="3200" spc="-370" dirty="0"/>
              <a:t> </a:t>
            </a:r>
            <a:r>
              <a:rPr sz="3200" spc="-370" dirty="0"/>
              <a:t>n</a:t>
            </a:r>
            <a:r>
              <a:rPr lang="en-US" sz="3200" spc="-370" dirty="0"/>
              <a:t> </a:t>
            </a:r>
            <a:r>
              <a:rPr sz="3200" spc="-370" dirty="0"/>
              <a:t>t</a:t>
            </a:r>
            <a:r>
              <a:rPr lang="en-US" sz="3200" spc="-370" dirty="0"/>
              <a:t> </a:t>
            </a:r>
            <a:r>
              <a:rPr sz="3200" spc="-370" dirty="0"/>
              <a:t>e</a:t>
            </a:r>
            <a:r>
              <a:rPr lang="en-US" sz="3200" spc="-370" dirty="0"/>
              <a:t> </a:t>
            </a:r>
            <a:r>
              <a:rPr sz="3200" spc="-370" dirty="0"/>
              <a:t>r</a:t>
            </a:r>
            <a:r>
              <a:rPr lang="en-US" sz="3200" spc="-370" dirty="0"/>
              <a:t> </a:t>
            </a:r>
            <a:r>
              <a:rPr sz="3200" spc="-370" dirty="0"/>
              <a:t>r</a:t>
            </a:r>
            <a:r>
              <a:rPr lang="en-US" sz="3200" spc="-370" dirty="0"/>
              <a:t> </a:t>
            </a:r>
            <a:r>
              <a:rPr sz="3200" spc="-370" dirty="0"/>
              <a:t>o</a:t>
            </a:r>
            <a:r>
              <a:rPr lang="en-US" sz="3200" spc="-370" dirty="0"/>
              <a:t> </a:t>
            </a:r>
            <a:r>
              <a:rPr sz="3200" spc="-370" dirty="0"/>
              <a:t>g</a:t>
            </a:r>
            <a:r>
              <a:rPr lang="en-US" sz="3200" spc="-370" dirty="0"/>
              <a:t> </a:t>
            </a:r>
            <a:r>
              <a:rPr sz="3200" spc="-370" dirty="0"/>
              <a:t>a</a:t>
            </a:r>
            <a:r>
              <a:rPr lang="en-US" sz="3200" spc="-370" dirty="0"/>
              <a:t> </a:t>
            </a:r>
            <a:r>
              <a:rPr sz="3200" spc="-370" dirty="0"/>
              <a:t>t</a:t>
            </a:r>
            <a:r>
              <a:rPr lang="en-US" sz="3200" spc="-370" dirty="0"/>
              <a:t> </a:t>
            </a:r>
            <a:r>
              <a:rPr lang="en-US" sz="3200" spc="-370" dirty="0" err="1"/>
              <a:t>i</a:t>
            </a:r>
            <a:r>
              <a:rPr lang="en-US" sz="3200" spc="-370" dirty="0"/>
              <a:t> </a:t>
            </a:r>
            <a:r>
              <a:rPr sz="3200" spc="-370" dirty="0"/>
              <a:t>o</a:t>
            </a:r>
            <a:r>
              <a:rPr lang="en-US" sz="3200" spc="-370" dirty="0"/>
              <a:t> </a:t>
            </a:r>
            <a:r>
              <a:rPr sz="3200" spc="-370" dirty="0"/>
              <a:t>n</a:t>
            </a:r>
            <a:endParaRPr sz="3200" dirty="0"/>
          </a:p>
        </p:txBody>
      </p:sp>
      <p:sp>
        <p:nvSpPr>
          <p:cNvPr id="3" name="object 3"/>
          <p:cNvSpPr/>
          <p:nvPr/>
        </p:nvSpPr>
        <p:spPr>
          <a:xfrm>
            <a:off x="577596" y="1735835"/>
            <a:ext cx="11026140" cy="1801495"/>
          </a:xfrm>
          <a:custGeom>
            <a:avLst/>
            <a:gdLst/>
            <a:ahLst/>
            <a:cxnLst/>
            <a:rect l="l" t="t" r="r" b="b"/>
            <a:pathLst>
              <a:path w="11026140" h="1801495">
                <a:moveTo>
                  <a:pt x="11026140" y="300228"/>
                </a:moveTo>
                <a:lnTo>
                  <a:pt x="11022203" y="251523"/>
                </a:lnTo>
                <a:lnTo>
                  <a:pt x="11010837" y="205320"/>
                </a:lnTo>
                <a:lnTo>
                  <a:pt x="10992637" y="162242"/>
                </a:lnTo>
                <a:lnTo>
                  <a:pt x="10968215" y="122897"/>
                </a:lnTo>
                <a:lnTo>
                  <a:pt x="10938218" y="87922"/>
                </a:lnTo>
                <a:lnTo>
                  <a:pt x="10903242" y="57924"/>
                </a:lnTo>
                <a:lnTo>
                  <a:pt x="10863898" y="33502"/>
                </a:lnTo>
                <a:lnTo>
                  <a:pt x="10820819" y="15303"/>
                </a:lnTo>
                <a:lnTo>
                  <a:pt x="10774617" y="3937"/>
                </a:lnTo>
                <a:lnTo>
                  <a:pt x="10725912" y="0"/>
                </a:lnTo>
                <a:lnTo>
                  <a:pt x="3061716" y="0"/>
                </a:lnTo>
                <a:lnTo>
                  <a:pt x="3012998" y="3937"/>
                </a:lnTo>
                <a:lnTo>
                  <a:pt x="2966796" y="15303"/>
                </a:lnTo>
                <a:lnTo>
                  <a:pt x="2923717" y="33502"/>
                </a:lnTo>
                <a:lnTo>
                  <a:pt x="2884373" y="57912"/>
                </a:lnTo>
                <a:lnTo>
                  <a:pt x="2849397" y="87922"/>
                </a:lnTo>
                <a:lnTo>
                  <a:pt x="2819400" y="122897"/>
                </a:lnTo>
                <a:lnTo>
                  <a:pt x="2794978" y="162242"/>
                </a:lnTo>
                <a:lnTo>
                  <a:pt x="2776778" y="205320"/>
                </a:lnTo>
                <a:lnTo>
                  <a:pt x="2765412" y="251523"/>
                </a:lnTo>
                <a:lnTo>
                  <a:pt x="2761488" y="300228"/>
                </a:lnTo>
                <a:lnTo>
                  <a:pt x="2761488" y="819912"/>
                </a:lnTo>
                <a:lnTo>
                  <a:pt x="1795145" y="819912"/>
                </a:lnTo>
                <a:lnTo>
                  <a:pt x="1787918" y="758825"/>
                </a:lnTo>
                <a:lnTo>
                  <a:pt x="1779498" y="713130"/>
                </a:lnTo>
                <a:lnTo>
                  <a:pt x="1768817" y="668286"/>
                </a:lnTo>
                <a:lnTo>
                  <a:pt x="1755927" y="624332"/>
                </a:lnTo>
                <a:lnTo>
                  <a:pt x="1740890" y="581342"/>
                </a:lnTo>
                <a:lnTo>
                  <a:pt x="1723783" y="539381"/>
                </a:lnTo>
                <a:lnTo>
                  <a:pt x="1704657" y="498500"/>
                </a:lnTo>
                <a:lnTo>
                  <a:pt x="1683575" y="458774"/>
                </a:lnTo>
                <a:lnTo>
                  <a:pt x="1660601" y="420268"/>
                </a:lnTo>
                <a:lnTo>
                  <a:pt x="1635798" y="383032"/>
                </a:lnTo>
                <a:lnTo>
                  <a:pt x="1609217" y="347116"/>
                </a:lnTo>
                <a:lnTo>
                  <a:pt x="1580934" y="312610"/>
                </a:lnTo>
                <a:lnTo>
                  <a:pt x="1551000" y="279565"/>
                </a:lnTo>
                <a:lnTo>
                  <a:pt x="1519491" y="248043"/>
                </a:lnTo>
                <a:lnTo>
                  <a:pt x="1486458" y="218097"/>
                </a:lnTo>
                <a:lnTo>
                  <a:pt x="1451965" y="189801"/>
                </a:lnTo>
                <a:lnTo>
                  <a:pt x="1416075" y="163220"/>
                </a:lnTo>
                <a:lnTo>
                  <a:pt x="1378851" y="138404"/>
                </a:lnTo>
                <a:lnTo>
                  <a:pt x="1340345" y="115417"/>
                </a:lnTo>
                <a:lnTo>
                  <a:pt x="1300645" y="94322"/>
                </a:lnTo>
                <a:lnTo>
                  <a:pt x="1259789" y="75196"/>
                </a:lnTo>
                <a:lnTo>
                  <a:pt x="1217841" y="58077"/>
                </a:lnTo>
                <a:lnTo>
                  <a:pt x="1174877" y="43040"/>
                </a:lnTo>
                <a:lnTo>
                  <a:pt x="1130947" y="30149"/>
                </a:lnTo>
                <a:lnTo>
                  <a:pt x="1086116" y="19469"/>
                </a:lnTo>
                <a:lnTo>
                  <a:pt x="1040447" y="11049"/>
                </a:lnTo>
                <a:lnTo>
                  <a:pt x="993990" y="4953"/>
                </a:lnTo>
                <a:lnTo>
                  <a:pt x="946835" y="1257"/>
                </a:lnTo>
                <a:lnTo>
                  <a:pt x="899033" y="0"/>
                </a:lnTo>
                <a:lnTo>
                  <a:pt x="851293" y="1257"/>
                </a:lnTo>
                <a:lnTo>
                  <a:pt x="804214" y="4953"/>
                </a:lnTo>
                <a:lnTo>
                  <a:pt x="757847" y="11049"/>
                </a:lnTo>
                <a:lnTo>
                  <a:pt x="712241" y="19469"/>
                </a:lnTo>
                <a:lnTo>
                  <a:pt x="667473" y="30149"/>
                </a:lnTo>
                <a:lnTo>
                  <a:pt x="623608" y="43040"/>
                </a:lnTo>
                <a:lnTo>
                  <a:pt x="580694" y="58077"/>
                </a:lnTo>
                <a:lnTo>
                  <a:pt x="538797" y="75196"/>
                </a:lnTo>
                <a:lnTo>
                  <a:pt x="497979" y="94322"/>
                </a:lnTo>
                <a:lnTo>
                  <a:pt x="458317" y="115417"/>
                </a:lnTo>
                <a:lnTo>
                  <a:pt x="419862" y="138404"/>
                </a:lnTo>
                <a:lnTo>
                  <a:pt x="382663" y="163220"/>
                </a:lnTo>
                <a:lnTo>
                  <a:pt x="346811" y="189801"/>
                </a:lnTo>
                <a:lnTo>
                  <a:pt x="312343" y="218097"/>
                </a:lnTo>
                <a:lnTo>
                  <a:pt x="279336" y="248043"/>
                </a:lnTo>
                <a:lnTo>
                  <a:pt x="247840" y="279565"/>
                </a:lnTo>
                <a:lnTo>
                  <a:pt x="217932" y="312610"/>
                </a:lnTo>
                <a:lnTo>
                  <a:pt x="189661" y="347116"/>
                </a:lnTo>
                <a:lnTo>
                  <a:pt x="163093" y="383032"/>
                </a:lnTo>
                <a:lnTo>
                  <a:pt x="138303" y="420268"/>
                </a:lnTo>
                <a:lnTo>
                  <a:pt x="115341" y="458774"/>
                </a:lnTo>
                <a:lnTo>
                  <a:pt x="94259" y="498500"/>
                </a:lnTo>
                <a:lnTo>
                  <a:pt x="75145" y="539381"/>
                </a:lnTo>
                <a:lnTo>
                  <a:pt x="58039" y="581342"/>
                </a:lnTo>
                <a:lnTo>
                  <a:pt x="43014" y="624332"/>
                </a:lnTo>
                <a:lnTo>
                  <a:pt x="30124" y="668286"/>
                </a:lnTo>
                <a:lnTo>
                  <a:pt x="19443" y="713130"/>
                </a:lnTo>
                <a:lnTo>
                  <a:pt x="11023" y="758825"/>
                </a:lnTo>
                <a:lnTo>
                  <a:pt x="4940" y="805294"/>
                </a:lnTo>
                <a:lnTo>
                  <a:pt x="1244" y="852474"/>
                </a:lnTo>
                <a:lnTo>
                  <a:pt x="0" y="900303"/>
                </a:lnTo>
                <a:lnTo>
                  <a:pt x="1244" y="948131"/>
                </a:lnTo>
                <a:lnTo>
                  <a:pt x="4940" y="995299"/>
                </a:lnTo>
                <a:lnTo>
                  <a:pt x="11023" y="1041755"/>
                </a:lnTo>
                <a:lnTo>
                  <a:pt x="19443" y="1087437"/>
                </a:lnTo>
                <a:lnTo>
                  <a:pt x="30124" y="1132281"/>
                </a:lnTo>
                <a:lnTo>
                  <a:pt x="43014" y="1176223"/>
                </a:lnTo>
                <a:lnTo>
                  <a:pt x="58039" y="1219212"/>
                </a:lnTo>
                <a:lnTo>
                  <a:pt x="75145" y="1261160"/>
                </a:lnTo>
                <a:lnTo>
                  <a:pt x="94259" y="1302029"/>
                </a:lnTo>
                <a:lnTo>
                  <a:pt x="115341" y="1341755"/>
                </a:lnTo>
                <a:lnTo>
                  <a:pt x="138303" y="1380261"/>
                </a:lnTo>
                <a:lnTo>
                  <a:pt x="163093" y="1417497"/>
                </a:lnTo>
                <a:lnTo>
                  <a:pt x="189661" y="1453400"/>
                </a:lnTo>
                <a:lnTo>
                  <a:pt x="217932" y="1487893"/>
                </a:lnTo>
                <a:lnTo>
                  <a:pt x="247840" y="1520939"/>
                </a:lnTo>
                <a:lnTo>
                  <a:pt x="279336" y="1552460"/>
                </a:lnTo>
                <a:lnTo>
                  <a:pt x="312343" y="1582407"/>
                </a:lnTo>
                <a:lnTo>
                  <a:pt x="346811" y="1610690"/>
                </a:lnTo>
                <a:lnTo>
                  <a:pt x="382663" y="1637284"/>
                </a:lnTo>
                <a:lnTo>
                  <a:pt x="419862" y="1662099"/>
                </a:lnTo>
                <a:lnTo>
                  <a:pt x="458317" y="1685074"/>
                </a:lnTo>
                <a:lnTo>
                  <a:pt x="497979" y="1706168"/>
                </a:lnTo>
                <a:lnTo>
                  <a:pt x="538797" y="1725295"/>
                </a:lnTo>
                <a:lnTo>
                  <a:pt x="580694" y="1742414"/>
                </a:lnTo>
                <a:lnTo>
                  <a:pt x="623608" y="1757451"/>
                </a:lnTo>
                <a:lnTo>
                  <a:pt x="667473" y="1770341"/>
                </a:lnTo>
                <a:lnTo>
                  <a:pt x="712241" y="1781022"/>
                </a:lnTo>
                <a:lnTo>
                  <a:pt x="757847" y="1789442"/>
                </a:lnTo>
                <a:lnTo>
                  <a:pt x="804214" y="1795538"/>
                </a:lnTo>
                <a:lnTo>
                  <a:pt x="851293" y="1799234"/>
                </a:lnTo>
                <a:lnTo>
                  <a:pt x="899033" y="1800479"/>
                </a:lnTo>
                <a:lnTo>
                  <a:pt x="946835" y="1799234"/>
                </a:lnTo>
                <a:lnTo>
                  <a:pt x="993990" y="1795538"/>
                </a:lnTo>
                <a:lnTo>
                  <a:pt x="1040447" y="1789442"/>
                </a:lnTo>
                <a:lnTo>
                  <a:pt x="1086116" y="1781022"/>
                </a:lnTo>
                <a:lnTo>
                  <a:pt x="1130947" y="1770341"/>
                </a:lnTo>
                <a:lnTo>
                  <a:pt x="1174877" y="1757451"/>
                </a:lnTo>
                <a:lnTo>
                  <a:pt x="1217841" y="1742414"/>
                </a:lnTo>
                <a:lnTo>
                  <a:pt x="1259789" y="1725295"/>
                </a:lnTo>
                <a:lnTo>
                  <a:pt x="1300645" y="1706168"/>
                </a:lnTo>
                <a:lnTo>
                  <a:pt x="1340345" y="1685074"/>
                </a:lnTo>
                <a:lnTo>
                  <a:pt x="1378851" y="1662099"/>
                </a:lnTo>
                <a:lnTo>
                  <a:pt x="1416075" y="1637284"/>
                </a:lnTo>
                <a:lnTo>
                  <a:pt x="1451965" y="1610690"/>
                </a:lnTo>
                <a:lnTo>
                  <a:pt x="1486458" y="1582407"/>
                </a:lnTo>
                <a:lnTo>
                  <a:pt x="1519491" y="1552460"/>
                </a:lnTo>
                <a:lnTo>
                  <a:pt x="1551000" y="1520939"/>
                </a:lnTo>
                <a:lnTo>
                  <a:pt x="1580934" y="1487893"/>
                </a:lnTo>
                <a:lnTo>
                  <a:pt x="1609217" y="1453400"/>
                </a:lnTo>
                <a:lnTo>
                  <a:pt x="1635798" y="1417497"/>
                </a:lnTo>
                <a:lnTo>
                  <a:pt x="1660601" y="1380261"/>
                </a:lnTo>
                <a:lnTo>
                  <a:pt x="1683575" y="1341755"/>
                </a:lnTo>
                <a:lnTo>
                  <a:pt x="1704657" y="1302029"/>
                </a:lnTo>
                <a:lnTo>
                  <a:pt x="1723783" y="1261160"/>
                </a:lnTo>
                <a:lnTo>
                  <a:pt x="1740890" y="1219212"/>
                </a:lnTo>
                <a:lnTo>
                  <a:pt x="1755927" y="1176223"/>
                </a:lnTo>
                <a:lnTo>
                  <a:pt x="1768817" y="1132281"/>
                </a:lnTo>
                <a:lnTo>
                  <a:pt x="1779498" y="1087437"/>
                </a:lnTo>
                <a:lnTo>
                  <a:pt x="1787918" y="1041755"/>
                </a:lnTo>
                <a:lnTo>
                  <a:pt x="1794002" y="995299"/>
                </a:lnTo>
                <a:lnTo>
                  <a:pt x="1797697" y="948131"/>
                </a:lnTo>
                <a:lnTo>
                  <a:pt x="1798955" y="900303"/>
                </a:lnTo>
                <a:lnTo>
                  <a:pt x="1798523" y="884174"/>
                </a:lnTo>
                <a:lnTo>
                  <a:pt x="2761488" y="884174"/>
                </a:lnTo>
                <a:lnTo>
                  <a:pt x="2761488" y="1501140"/>
                </a:lnTo>
                <a:lnTo>
                  <a:pt x="2765412" y="1549857"/>
                </a:lnTo>
                <a:lnTo>
                  <a:pt x="2776778" y="1596059"/>
                </a:lnTo>
                <a:lnTo>
                  <a:pt x="2794978" y="1639138"/>
                </a:lnTo>
                <a:lnTo>
                  <a:pt x="2819387" y="1678482"/>
                </a:lnTo>
                <a:lnTo>
                  <a:pt x="2849397" y="1713458"/>
                </a:lnTo>
                <a:lnTo>
                  <a:pt x="2884373" y="1743456"/>
                </a:lnTo>
                <a:lnTo>
                  <a:pt x="2923717" y="1767878"/>
                </a:lnTo>
                <a:lnTo>
                  <a:pt x="2966796" y="1786077"/>
                </a:lnTo>
                <a:lnTo>
                  <a:pt x="3012998" y="1797443"/>
                </a:lnTo>
                <a:lnTo>
                  <a:pt x="3061716" y="1801368"/>
                </a:lnTo>
                <a:lnTo>
                  <a:pt x="10725912" y="1801368"/>
                </a:lnTo>
                <a:lnTo>
                  <a:pt x="10774617" y="1797443"/>
                </a:lnTo>
                <a:lnTo>
                  <a:pt x="10820819" y="1786077"/>
                </a:lnTo>
                <a:lnTo>
                  <a:pt x="10863898" y="1767878"/>
                </a:lnTo>
                <a:lnTo>
                  <a:pt x="10903242" y="1743468"/>
                </a:lnTo>
                <a:lnTo>
                  <a:pt x="10938218" y="1713458"/>
                </a:lnTo>
                <a:lnTo>
                  <a:pt x="10968228" y="1678482"/>
                </a:lnTo>
                <a:lnTo>
                  <a:pt x="10992637" y="1639138"/>
                </a:lnTo>
                <a:lnTo>
                  <a:pt x="11010837" y="1596059"/>
                </a:lnTo>
                <a:lnTo>
                  <a:pt x="11022203" y="1549857"/>
                </a:lnTo>
                <a:lnTo>
                  <a:pt x="11026140" y="1501140"/>
                </a:lnTo>
                <a:lnTo>
                  <a:pt x="11026140" y="300228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5216" y="7861300"/>
            <a:ext cx="11018520" cy="1800225"/>
          </a:xfrm>
          <a:custGeom>
            <a:avLst/>
            <a:gdLst/>
            <a:ahLst/>
            <a:cxnLst/>
            <a:rect l="l" t="t" r="r" b="b"/>
            <a:pathLst>
              <a:path w="11018520" h="1800225">
                <a:moveTo>
                  <a:pt x="11018520" y="299974"/>
                </a:moveTo>
                <a:lnTo>
                  <a:pt x="11014583" y="251333"/>
                </a:lnTo>
                <a:lnTo>
                  <a:pt x="11003217" y="205193"/>
                </a:lnTo>
                <a:lnTo>
                  <a:pt x="10985017" y="162153"/>
                </a:lnTo>
                <a:lnTo>
                  <a:pt x="10960621" y="122847"/>
                </a:lnTo>
                <a:lnTo>
                  <a:pt x="10930636" y="87884"/>
                </a:lnTo>
                <a:lnTo>
                  <a:pt x="10895673" y="57899"/>
                </a:lnTo>
                <a:lnTo>
                  <a:pt x="10856366" y="33502"/>
                </a:lnTo>
                <a:lnTo>
                  <a:pt x="10813326" y="15303"/>
                </a:lnTo>
                <a:lnTo>
                  <a:pt x="10767187" y="3937"/>
                </a:lnTo>
                <a:lnTo>
                  <a:pt x="10718546" y="0"/>
                </a:lnTo>
                <a:lnTo>
                  <a:pt x="3053842" y="0"/>
                </a:lnTo>
                <a:lnTo>
                  <a:pt x="3005188" y="3937"/>
                </a:lnTo>
                <a:lnTo>
                  <a:pt x="2959049" y="15303"/>
                </a:lnTo>
                <a:lnTo>
                  <a:pt x="2916009" y="33502"/>
                </a:lnTo>
                <a:lnTo>
                  <a:pt x="2876702" y="57899"/>
                </a:lnTo>
                <a:lnTo>
                  <a:pt x="2841752" y="87884"/>
                </a:lnTo>
                <a:lnTo>
                  <a:pt x="2811754" y="122847"/>
                </a:lnTo>
                <a:lnTo>
                  <a:pt x="2787358" y="162153"/>
                </a:lnTo>
                <a:lnTo>
                  <a:pt x="2769158" y="205193"/>
                </a:lnTo>
                <a:lnTo>
                  <a:pt x="2757792" y="251333"/>
                </a:lnTo>
                <a:lnTo>
                  <a:pt x="2753868" y="299974"/>
                </a:lnTo>
                <a:lnTo>
                  <a:pt x="2753868" y="867156"/>
                </a:lnTo>
                <a:lnTo>
                  <a:pt x="1798091" y="867156"/>
                </a:lnTo>
                <a:lnTo>
                  <a:pt x="1794002" y="804608"/>
                </a:lnTo>
                <a:lnTo>
                  <a:pt x="1787918" y="758177"/>
                </a:lnTo>
                <a:lnTo>
                  <a:pt x="1779498" y="712520"/>
                </a:lnTo>
                <a:lnTo>
                  <a:pt x="1768817" y="667702"/>
                </a:lnTo>
                <a:lnTo>
                  <a:pt x="1755927" y="623785"/>
                </a:lnTo>
                <a:lnTo>
                  <a:pt x="1740890" y="580834"/>
                </a:lnTo>
                <a:lnTo>
                  <a:pt x="1723783" y="538911"/>
                </a:lnTo>
                <a:lnTo>
                  <a:pt x="1704657" y="498068"/>
                </a:lnTo>
                <a:lnTo>
                  <a:pt x="1683575" y="458368"/>
                </a:lnTo>
                <a:lnTo>
                  <a:pt x="1660601" y="419887"/>
                </a:lnTo>
                <a:lnTo>
                  <a:pt x="1635798" y="382689"/>
                </a:lnTo>
                <a:lnTo>
                  <a:pt x="1609217" y="346811"/>
                </a:lnTo>
                <a:lnTo>
                  <a:pt x="1580934" y="312331"/>
                </a:lnTo>
                <a:lnTo>
                  <a:pt x="1551000" y="279311"/>
                </a:lnTo>
                <a:lnTo>
                  <a:pt x="1519491" y="247815"/>
                </a:lnTo>
                <a:lnTo>
                  <a:pt x="1486458" y="217906"/>
                </a:lnTo>
                <a:lnTo>
                  <a:pt x="1451965" y="189636"/>
                </a:lnTo>
                <a:lnTo>
                  <a:pt x="1416075" y="163068"/>
                </a:lnTo>
                <a:lnTo>
                  <a:pt x="1378851" y="138277"/>
                </a:lnTo>
                <a:lnTo>
                  <a:pt x="1340345" y="115316"/>
                </a:lnTo>
                <a:lnTo>
                  <a:pt x="1300645" y="94246"/>
                </a:lnTo>
                <a:lnTo>
                  <a:pt x="1259789" y="75120"/>
                </a:lnTo>
                <a:lnTo>
                  <a:pt x="1217841" y="58026"/>
                </a:lnTo>
                <a:lnTo>
                  <a:pt x="1174877" y="43002"/>
                </a:lnTo>
                <a:lnTo>
                  <a:pt x="1130947" y="30124"/>
                </a:lnTo>
                <a:lnTo>
                  <a:pt x="1086116" y="19443"/>
                </a:lnTo>
                <a:lnTo>
                  <a:pt x="1040447" y="11036"/>
                </a:lnTo>
                <a:lnTo>
                  <a:pt x="993990" y="4953"/>
                </a:lnTo>
                <a:lnTo>
                  <a:pt x="946835" y="1257"/>
                </a:lnTo>
                <a:lnTo>
                  <a:pt x="899033" y="0"/>
                </a:lnTo>
                <a:lnTo>
                  <a:pt x="851293" y="1257"/>
                </a:lnTo>
                <a:lnTo>
                  <a:pt x="804214" y="4953"/>
                </a:lnTo>
                <a:lnTo>
                  <a:pt x="757847" y="11036"/>
                </a:lnTo>
                <a:lnTo>
                  <a:pt x="712241" y="19443"/>
                </a:lnTo>
                <a:lnTo>
                  <a:pt x="667473" y="30124"/>
                </a:lnTo>
                <a:lnTo>
                  <a:pt x="623608" y="43002"/>
                </a:lnTo>
                <a:lnTo>
                  <a:pt x="580694" y="58026"/>
                </a:lnTo>
                <a:lnTo>
                  <a:pt x="538797" y="75120"/>
                </a:lnTo>
                <a:lnTo>
                  <a:pt x="497979" y="94246"/>
                </a:lnTo>
                <a:lnTo>
                  <a:pt x="458317" y="115316"/>
                </a:lnTo>
                <a:lnTo>
                  <a:pt x="419862" y="138277"/>
                </a:lnTo>
                <a:lnTo>
                  <a:pt x="382663" y="163068"/>
                </a:lnTo>
                <a:lnTo>
                  <a:pt x="346811" y="189636"/>
                </a:lnTo>
                <a:lnTo>
                  <a:pt x="312343" y="217906"/>
                </a:lnTo>
                <a:lnTo>
                  <a:pt x="279336" y="247815"/>
                </a:lnTo>
                <a:lnTo>
                  <a:pt x="247840" y="279311"/>
                </a:lnTo>
                <a:lnTo>
                  <a:pt x="217932" y="312331"/>
                </a:lnTo>
                <a:lnTo>
                  <a:pt x="189661" y="346811"/>
                </a:lnTo>
                <a:lnTo>
                  <a:pt x="163093" y="382689"/>
                </a:lnTo>
                <a:lnTo>
                  <a:pt x="138303" y="419887"/>
                </a:lnTo>
                <a:lnTo>
                  <a:pt x="115341" y="458368"/>
                </a:lnTo>
                <a:lnTo>
                  <a:pt x="94259" y="498068"/>
                </a:lnTo>
                <a:lnTo>
                  <a:pt x="75145" y="538911"/>
                </a:lnTo>
                <a:lnTo>
                  <a:pt x="58039" y="580834"/>
                </a:lnTo>
                <a:lnTo>
                  <a:pt x="43014" y="623785"/>
                </a:lnTo>
                <a:lnTo>
                  <a:pt x="30124" y="667702"/>
                </a:lnTo>
                <a:lnTo>
                  <a:pt x="19443" y="712520"/>
                </a:lnTo>
                <a:lnTo>
                  <a:pt x="11023" y="758177"/>
                </a:lnTo>
                <a:lnTo>
                  <a:pt x="4940" y="804608"/>
                </a:lnTo>
                <a:lnTo>
                  <a:pt x="1244" y="851750"/>
                </a:lnTo>
                <a:lnTo>
                  <a:pt x="0" y="899541"/>
                </a:lnTo>
                <a:lnTo>
                  <a:pt x="1244" y="947254"/>
                </a:lnTo>
                <a:lnTo>
                  <a:pt x="4940" y="994321"/>
                </a:lnTo>
                <a:lnTo>
                  <a:pt x="11023" y="1040676"/>
                </a:lnTo>
                <a:lnTo>
                  <a:pt x="19443" y="1086269"/>
                </a:lnTo>
                <a:lnTo>
                  <a:pt x="30124" y="1131036"/>
                </a:lnTo>
                <a:lnTo>
                  <a:pt x="43014" y="1174915"/>
                </a:lnTo>
                <a:lnTo>
                  <a:pt x="58039" y="1217828"/>
                </a:lnTo>
                <a:lnTo>
                  <a:pt x="75145" y="1259738"/>
                </a:lnTo>
                <a:lnTo>
                  <a:pt x="94259" y="1300556"/>
                </a:lnTo>
                <a:lnTo>
                  <a:pt x="115341" y="1340243"/>
                </a:lnTo>
                <a:lnTo>
                  <a:pt x="138303" y="1378712"/>
                </a:lnTo>
                <a:lnTo>
                  <a:pt x="163093" y="1415923"/>
                </a:lnTo>
                <a:lnTo>
                  <a:pt x="189661" y="1451800"/>
                </a:lnTo>
                <a:lnTo>
                  <a:pt x="217932" y="1486293"/>
                </a:lnTo>
                <a:lnTo>
                  <a:pt x="247840" y="1519326"/>
                </a:lnTo>
                <a:lnTo>
                  <a:pt x="279336" y="1550847"/>
                </a:lnTo>
                <a:lnTo>
                  <a:pt x="312343" y="1580781"/>
                </a:lnTo>
                <a:lnTo>
                  <a:pt x="346811" y="1609077"/>
                </a:lnTo>
                <a:lnTo>
                  <a:pt x="382663" y="1635658"/>
                </a:lnTo>
                <a:lnTo>
                  <a:pt x="419862" y="1660486"/>
                </a:lnTo>
                <a:lnTo>
                  <a:pt x="458317" y="1683473"/>
                </a:lnTo>
                <a:lnTo>
                  <a:pt x="497979" y="1704568"/>
                </a:lnTo>
                <a:lnTo>
                  <a:pt x="538797" y="1723707"/>
                </a:lnTo>
                <a:lnTo>
                  <a:pt x="580694" y="1740839"/>
                </a:lnTo>
                <a:lnTo>
                  <a:pt x="623608" y="1755889"/>
                </a:lnTo>
                <a:lnTo>
                  <a:pt x="667473" y="1768779"/>
                </a:lnTo>
                <a:lnTo>
                  <a:pt x="712241" y="1779485"/>
                </a:lnTo>
                <a:lnTo>
                  <a:pt x="757847" y="1787906"/>
                </a:lnTo>
                <a:lnTo>
                  <a:pt x="804214" y="1794002"/>
                </a:lnTo>
                <a:lnTo>
                  <a:pt x="851293" y="1797710"/>
                </a:lnTo>
                <a:lnTo>
                  <a:pt x="899033" y="1798955"/>
                </a:lnTo>
                <a:lnTo>
                  <a:pt x="946835" y="1797710"/>
                </a:lnTo>
                <a:lnTo>
                  <a:pt x="993990" y="1794002"/>
                </a:lnTo>
                <a:lnTo>
                  <a:pt x="1040447" y="1787906"/>
                </a:lnTo>
                <a:lnTo>
                  <a:pt x="1086116" y="1779485"/>
                </a:lnTo>
                <a:lnTo>
                  <a:pt x="1130947" y="1768779"/>
                </a:lnTo>
                <a:lnTo>
                  <a:pt x="1174877" y="1755889"/>
                </a:lnTo>
                <a:lnTo>
                  <a:pt x="1217841" y="1740839"/>
                </a:lnTo>
                <a:lnTo>
                  <a:pt x="1259789" y="1723707"/>
                </a:lnTo>
                <a:lnTo>
                  <a:pt x="1300645" y="1704568"/>
                </a:lnTo>
                <a:lnTo>
                  <a:pt x="1340345" y="1683473"/>
                </a:lnTo>
                <a:lnTo>
                  <a:pt x="1378851" y="1660486"/>
                </a:lnTo>
                <a:lnTo>
                  <a:pt x="1416075" y="1635658"/>
                </a:lnTo>
                <a:lnTo>
                  <a:pt x="1451965" y="1609077"/>
                </a:lnTo>
                <a:lnTo>
                  <a:pt x="1486458" y="1580781"/>
                </a:lnTo>
                <a:lnTo>
                  <a:pt x="1519491" y="1550847"/>
                </a:lnTo>
                <a:lnTo>
                  <a:pt x="1551000" y="1519326"/>
                </a:lnTo>
                <a:lnTo>
                  <a:pt x="1580934" y="1486293"/>
                </a:lnTo>
                <a:lnTo>
                  <a:pt x="1609217" y="1451800"/>
                </a:lnTo>
                <a:lnTo>
                  <a:pt x="1635798" y="1415923"/>
                </a:lnTo>
                <a:lnTo>
                  <a:pt x="1660601" y="1378712"/>
                </a:lnTo>
                <a:lnTo>
                  <a:pt x="1683575" y="1340243"/>
                </a:lnTo>
                <a:lnTo>
                  <a:pt x="1704657" y="1300556"/>
                </a:lnTo>
                <a:lnTo>
                  <a:pt x="1723783" y="1259738"/>
                </a:lnTo>
                <a:lnTo>
                  <a:pt x="1740890" y="1217828"/>
                </a:lnTo>
                <a:lnTo>
                  <a:pt x="1755927" y="1174915"/>
                </a:lnTo>
                <a:lnTo>
                  <a:pt x="1768817" y="1131036"/>
                </a:lnTo>
                <a:lnTo>
                  <a:pt x="1779498" y="1086269"/>
                </a:lnTo>
                <a:lnTo>
                  <a:pt x="1787918" y="1040676"/>
                </a:lnTo>
                <a:lnTo>
                  <a:pt x="1794002" y="994321"/>
                </a:lnTo>
                <a:lnTo>
                  <a:pt x="1797697" y="947254"/>
                </a:lnTo>
                <a:lnTo>
                  <a:pt x="1798104" y="931418"/>
                </a:lnTo>
                <a:lnTo>
                  <a:pt x="2753868" y="931418"/>
                </a:lnTo>
                <a:lnTo>
                  <a:pt x="2753868" y="1499870"/>
                </a:lnTo>
                <a:lnTo>
                  <a:pt x="2757792" y="1548536"/>
                </a:lnTo>
                <a:lnTo>
                  <a:pt x="2769158" y="1594688"/>
                </a:lnTo>
                <a:lnTo>
                  <a:pt x="2787358" y="1637728"/>
                </a:lnTo>
                <a:lnTo>
                  <a:pt x="2811754" y="1677035"/>
                </a:lnTo>
                <a:lnTo>
                  <a:pt x="2841752" y="1711985"/>
                </a:lnTo>
                <a:lnTo>
                  <a:pt x="2876702" y="1741970"/>
                </a:lnTo>
                <a:lnTo>
                  <a:pt x="2916009" y="1766366"/>
                </a:lnTo>
                <a:lnTo>
                  <a:pt x="2959049" y="1784553"/>
                </a:lnTo>
                <a:lnTo>
                  <a:pt x="3005188" y="1795919"/>
                </a:lnTo>
                <a:lnTo>
                  <a:pt x="3053842" y="1799844"/>
                </a:lnTo>
                <a:lnTo>
                  <a:pt x="10718546" y="1799844"/>
                </a:lnTo>
                <a:lnTo>
                  <a:pt x="10767187" y="1795919"/>
                </a:lnTo>
                <a:lnTo>
                  <a:pt x="10813326" y="1784553"/>
                </a:lnTo>
                <a:lnTo>
                  <a:pt x="10856366" y="1766366"/>
                </a:lnTo>
                <a:lnTo>
                  <a:pt x="10895673" y="1741970"/>
                </a:lnTo>
                <a:lnTo>
                  <a:pt x="10930636" y="1711985"/>
                </a:lnTo>
                <a:lnTo>
                  <a:pt x="10960621" y="1677035"/>
                </a:lnTo>
                <a:lnTo>
                  <a:pt x="10985017" y="1637728"/>
                </a:lnTo>
                <a:lnTo>
                  <a:pt x="11003217" y="1594688"/>
                </a:lnTo>
                <a:lnTo>
                  <a:pt x="11014583" y="1548536"/>
                </a:lnTo>
                <a:lnTo>
                  <a:pt x="11018520" y="1499870"/>
                </a:lnTo>
                <a:lnTo>
                  <a:pt x="11018520" y="299974"/>
                </a:lnTo>
                <a:close/>
              </a:path>
            </a:pathLst>
          </a:custGeom>
          <a:solidFill>
            <a:srgbClr val="006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62381" y="2420492"/>
            <a:ext cx="11258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55" dirty="0">
                <a:solidFill>
                  <a:srgbClr val="FFFFFF"/>
                </a:solidFill>
                <a:latin typeface="Trebuchet MS"/>
                <a:cs typeface="Trebuchet MS"/>
              </a:rPr>
              <a:t>Interview</a:t>
            </a:r>
            <a:endParaRPr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0719" y="8547100"/>
            <a:ext cx="15919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85" dirty="0">
                <a:solidFill>
                  <a:srgbClr val="FFFFFF"/>
                </a:solidFill>
                <a:latin typeface="Trebuchet MS"/>
                <a:cs typeface="Trebuchet MS"/>
              </a:rPr>
              <a:t>Interrogation</a:t>
            </a:r>
            <a:endParaRPr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57929" y="1909954"/>
            <a:ext cx="4895850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71" indent="-286372">
              <a:spcBef>
                <a:spcPts val="100"/>
              </a:spcBef>
              <a:buFont typeface="Arial"/>
              <a:buChar char="•"/>
              <a:tabLst>
                <a:tab pos="299071" algn="l"/>
              </a:tabLst>
            </a:pP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Non-</a:t>
            </a:r>
            <a:r>
              <a:rPr spc="70" dirty="0">
                <a:solidFill>
                  <a:srgbClr val="FFFFFF"/>
                </a:solidFill>
                <a:latin typeface="Lucida Sans Unicode"/>
                <a:cs typeface="Lucida Sans Unicode"/>
              </a:rPr>
              <a:t>accusatory</a:t>
            </a:r>
            <a:endParaRPr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spc="55" dirty="0">
                <a:solidFill>
                  <a:srgbClr val="FFFFFF"/>
                </a:solidFill>
                <a:latin typeface="Lucida Sans Unicode"/>
                <a:cs typeface="Lucida Sans Unicode"/>
              </a:rPr>
              <a:t>Gather</a:t>
            </a:r>
            <a:r>
              <a:rPr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information</a:t>
            </a:r>
            <a:r>
              <a:rPr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fairly</a:t>
            </a:r>
            <a:r>
              <a:rPr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105" dirty="0">
                <a:solidFill>
                  <a:srgbClr val="FFFFFF"/>
                </a:solidFill>
                <a:latin typeface="Lucida Sans Unicode"/>
                <a:cs typeface="Lucida Sans Unicode"/>
              </a:rPr>
              <a:t>and</a:t>
            </a:r>
            <a:r>
              <a:rPr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impartially</a:t>
            </a:r>
            <a:endParaRPr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spc="60" dirty="0">
                <a:solidFill>
                  <a:srgbClr val="FFFFFF"/>
                </a:solidFill>
                <a:latin typeface="Lucida Sans Unicode"/>
                <a:cs typeface="Lucida Sans Unicode"/>
              </a:rPr>
              <a:t>Secures</a:t>
            </a:r>
            <a:r>
              <a:rPr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50" dirty="0">
                <a:solidFill>
                  <a:srgbClr val="FFFFFF"/>
                </a:solidFill>
                <a:latin typeface="Lucida Sans Unicode"/>
                <a:cs typeface="Lucida Sans Unicode"/>
              </a:rPr>
              <a:t>most</a:t>
            </a:r>
            <a:r>
              <a:rPr spc="-3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reliable</a:t>
            </a:r>
            <a:r>
              <a:rPr spc="-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70" dirty="0">
                <a:solidFill>
                  <a:srgbClr val="FFFFFF"/>
                </a:solidFill>
                <a:latin typeface="Lucida Sans Unicode"/>
                <a:cs typeface="Lucida Sans Unicode"/>
              </a:rPr>
              <a:t>accounts</a:t>
            </a:r>
            <a:endParaRPr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spc="60" dirty="0">
                <a:solidFill>
                  <a:srgbClr val="FFFFFF"/>
                </a:solidFill>
                <a:latin typeface="Lucida Sans Unicode"/>
                <a:cs typeface="Lucida Sans Unicode"/>
              </a:rPr>
              <a:t>Reduces</a:t>
            </a:r>
            <a:r>
              <a:rPr spc="-2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false</a:t>
            </a: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 confessions</a:t>
            </a:r>
            <a:endParaRPr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Introduces</a:t>
            </a:r>
            <a:r>
              <a:rPr spc="14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40" dirty="0">
                <a:solidFill>
                  <a:srgbClr val="FFFFFF"/>
                </a:solidFill>
                <a:latin typeface="Lucida Sans Unicode"/>
                <a:cs typeface="Lucida Sans Unicode"/>
              </a:rPr>
              <a:t>facts</a:t>
            </a:r>
            <a:endParaRPr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57930" y="8063681"/>
            <a:ext cx="691324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71" indent="-286372">
              <a:spcBef>
                <a:spcPts val="100"/>
              </a:spcBef>
              <a:buFont typeface="Arial"/>
              <a:buChar char="•"/>
              <a:tabLst>
                <a:tab pos="299071" algn="l"/>
              </a:tabLst>
            </a:pP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Guilt</a:t>
            </a:r>
            <a:r>
              <a:rPr spc="9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presumptive</a:t>
            </a:r>
            <a:r>
              <a:rPr spc="12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40" dirty="0">
                <a:solidFill>
                  <a:srgbClr val="FFFFFF"/>
                </a:solidFill>
                <a:latin typeface="Lucida Sans Unicode"/>
                <a:cs typeface="Lucida Sans Unicode"/>
              </a:rPr>
              <a:t>process</a:t>
            </a:r>
            <a:endParaRPr dirty="0"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Closed</a:t>
            </a:r>
            <a:r>
              <a:rPr spc="15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social</a:t>
            </a:r>
            <a:r>
              <a:rPr spc="18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interaction</a:t>
            </a:r>
            <a:endParaRPr dirty="0"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Interviewer</a:t>
            </a:r>
            <a:r>
              <a:rPr spc="6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believes</a:t>
            </a:r>
            <a:r>
              <a:rPr spc="8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50" dirty="0">
                <a:solidFill>
                  <a:srgbClr val="FFFFFF"/>
                </a:solidFill>
                <a:latin typeface="Lucida Sans Unicode"/>
                <a:cs typeface="Lucida Sans Unicode"/>
              </a:rPr>
              <a:t>probable</a:t>
            </a:r>
            <a:r>
              <a:rPr spc="10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-10" dirty="0">
                <a:solidFill>
                  <a:srgbClr val="FFFFFF"/>
                </a:solidFill>
                <a:latin typeface="Lucida Sans Unicode"/>
                <a:cs typeface="Lucida Sans Unicode"/>
              </a:rPr>
              <a:t>guilt</a:t>
            </a:r>
            <a:endParaRPr dirty="0">
              <a:latin typeface="Lucida Sans Unicode"/>
              <a:cs typeface="Lucida Sans Unicode"/>
            </a:endParaRPr>
          </a:p>
          <a:p>
            <a:pPr marL="299071" indent="-286372">
              <a:buFont typeface="Arial"/>
              <a:buChar char="•"/>
              <a:tabLst>
                <a:tab pos="299071" algn="l"/>
              </a:tabLst>
            </a:pP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Unethical</a:t>
            </a:r>
            <a:r>
              <a:rPr spc="-6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50" dirty="0">
                <a:solidFill>
                  <a:srgbClr val="FFFFFF"/>
                </a:solidFill>
                <a:latin typeface="Lucida Sans Unicode"/>
                <a:cs typeface="Lucida Sans Unicode"/>
              </a:rPr>
              <a:t>process</a:t>
            </a:r>
            <a:r>
              <a:rPr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of</a:t>
            </a:r>
            <a:r>
              <a:rPr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lying</a:t>
            </a:r>
            <a:r>
              <a:rPr spc="-4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65" dirty="0">
                <a:solidFill>
                  <a:srgbClr val="FFFFFF"/>
                </a:solidFill>
                <a:latin typeface="Lucida Sans Unicode"/>
                <a:cs typeface="Lucida Sans Unicode"/>
              </a:rPr>
              <a:t>about</a:t>
            </a:r>
            <a:r>
              <a:rPr spc="-4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70" dirty="0">
                <a:solidFill>
                  <a:srgbClr val="FFFFFF"/>
                </a:solidFill>
                <a:latin typeface="Lucida Sans Unicode"/>
                <a:cs typeface="Lucida Sans Unicode"/>
              </a:rPr>
              <a:t>presence</a:t>
            </a:r>
            <a:r>
              <a:rPr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100" dirty="0">
                <a:solidFill>
                  <a:srgbClr val="FFFFFF"/>
                </a:solidFill>
                <a:latin typeface="Lucida Sans Unicode"/>
                <a:cs typeface="Lucida Sans Unicode"/>
              </a:rPr>
              <a:t>and</a:t>
            </a:r>
            <a:r>
              <a:rPr spc="-35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FFFFFF"/>
                </a:solidFill>
                <a:latin typeface="Lucida Sans Unicode"/>
                <a:cs typeface="Lucida Sans Unicode"/>
              </a:rPr>
              <a:t>strength</a:t>
            </a:r>
            <a:r>
              <a:rPr spc="-60" dirty="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spc="-25" dirty="0">
                <a:solidFill>
                  <a:srgbClr val="FFFFFF"/>
                </a:solidFill>
                <a:latin typeface="Lucida Sans Unicode"/>
                <a:cs typeface="Lucida Sans Unicode"/>
              </a:rPr>
              <a:t>of</a:t>
            </a:r>
            <a:endParaRPr dirty="0">
              <a:latin typeface="Lucida Sans Unicode"/>
              <a:cs typeface="Lucida Sans Unicode"/>
            </a:endParaRPr>
          </a:p>
          <a:p>
            <a:pPr marL="299071"/>
            <a:r>
              <a:rPr spc="60" dirty="0">
                <a:solidFill>
                  <a:srgbClr val="FFFFFF"/>
                </a:solidFill>
                <a:latin typeface="Lucida Sans Unicode"/>
                <a:cs typeface="Lucida Sans Unicode"/>
              </a:rPr>
              <a:t>evidence</a:t>
            </a:r>
            <a:endParaRPr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66849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L="123183">
              <a:spcBef>
                <a:spcPts val="95"/>
              </a:spcBef>
            </a:pPr>
            <a:r>
              <a:rPr spc="-330" dirty="0"/>
              <a:t>Questioning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83412" y="1636902"/>
            <a:ext cx="6673215" cy="14112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Asking</a:t>
            </a:r>
            <a:r>
              <a:rPr sz="2000" spc="-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somebody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something.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55" dirty="0">
                <a:solidFill>
                  <a:srgbClr val="233645"/>
                </a:solidFill>
                <a:latin typeface="Verdana"/>
                <a:cs typeface="Verdana"/>
              </a:rPr>
              <a:t>Process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putting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expecting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answers.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fluid.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86200" y="7404100"/>
            <a:ext cx="3974592" cy="23850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690753"/>
            <a:ext cx="8269605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535" dirty="0"/>
              <a:t>7</a:t>
            </a:r>
            <a:r>
              <a:rPr spc="-200" dirty="0"/>
              <a:t> </a:t>
            </a:r>
            <a:r>
              <a:rPr spc="-325" dirty="0"/>
              <a:t>Principles</a:t>
            </a:r>
            <a:r>
              <a:rPr spc="-180" dirty="0"/>
              <a:t> </a:t>
            </a:r>
            <a:r>
              <a:rPr spc="-340" dirty="0"/>
              <a:t>of</a:t>
            </a:r>
            <a:r>
              <a:rPr spc="-195" dirty="0"/>
              <a:t> </a:t>
            </a:r>
            <a:r>
              <a:rPr spc="-320" dirty="0"/>
              <a:t>investigative</a:t>
            </a:r>
            <a:r>
              <a:rPr spc="-170" dirty="0"/>
              <a:t> </a:t>
            </a:r>
            <a:r>
              <a:rPr spc="-370" dirty="0"/>
              <a:t>interviewing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997197" y="1616963"/>
            <a:ext cx="5282565" cy="4554220"/>
            <a:chOff x="4997196" y="1616963"/>
            <a:chExt cx="5282565" cy="4554220"/>
          </a:xfrm>
        </p:grpSpPr>
        <p:sp>
          <p:nvSpPr>
            <p:cNvPr id="4" name="object 4"/>
            <p:cNvSpPr/>
            <p:nvPr/>
          </p:nvSpPr>
          <p:spPr>
            <a:xfrm>
              <a:off x="7325868" y="1616963"/>
              <a:ext cx="624840" cy="538480"/>
            </a:xfrm>
            <a:custGeom>
              <a:avLst/>
              <a:gdLst/>
              <a:ahLst/>
              <a:cxnLst/>
              <a:rect l="l" t="t" r="r" b="b"/>
              <a:pathLst>
                <a:path w="624840" h="538480">
                  <a:moveTo>
                    <a:pt x="312420" y="0"/>
                  </a:moveTo>
                  <a:lnTo>
                    <a:pt x="0" y="537972"/>
                  </a:lnTo>
                  <a:lnTo>
                    <a:pt x="624839" y="537972"/>
                  </a:lnTo>
                  <a:lnTo>
                    <a:pt x="312420" y="0"/>
                  </a:lnTo>
                  <a:close/>
                </a:path>
              </a:pathLst>
            </a:custGeom>
            <a:solidFill>
              <a:srgbClr val="CF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941820" y="2281427"/>
              <a:ext cx="1394460" cy="538480"/>
            </a:xfrm>
            <a:custGeom>
              <a:avLst/>
              <a:gdLst/>
              <a:ahLst/>
              <a:cxnLst/>
              <a:rect l="l" t="t" r="r" b="b"/>
              <a:pathLst>
                <a:path w="1394459" h="538480">
                  <a:moveTo>
                    <a:pt x="1082294" y="0"/>
                  </a:moveTo>
                  <a:lnTo>
                    <a:pt x="312165" y="0"/>
                  </a:lnTo>
                  <a:lnTo>
                    <a:pt x="0" y="537972"/>
                  </a:lnTo>
                  <a:lnTo>
                    <a:pt x="1394459" y="537972"/>
                  </a:lnTo>
                  <a:lnTo>
                    <a:pt x="1082294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556248" y="2945891"/>
              <a:ext cx="2165985" cy="538480"/>
            </a:xfrm>
            <a:custGeom>
              <a:avLst/>
              <a:gdLst/>
              <a:ahLst/>
              <a:cxnLst/>
              <a:rect l="l" t="t" r="r" b="b"/>
              <a:pathLst>
                <a:path w="2165984" h="538479">
                  <a:moveTo>
                    <a:pt x="1853310" y="0"/>
                  </a:moveTo>
                  <a:lnTo>
                    <a:pt x="312293" y="0"/>
                  </a:lnTo>
                  <a:lnTo>
                    <a:pt x="0" y="537972"/>
                  </a:lnTo>
                  <a:lnTo>
                    <a:pt x="2165604" y="537972"/>
                  </a:lnTo>
                  <a:lnTo>
                    <a:pt x="1853310" y="0"/>
                  </a:lnTo>
                  <a:close/>
                </a:path>
              </a:pathLst>
            </a:custGeom>
            <a:solidFill>
              <a:srgbClr val="1D23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170676" y="3608831"/>
              <a:ext cx="2935605" cy="539750"/>
            </a:xfrm>
            <a:custGeom>
              <a:avLst/>
              <a:gdLst/>
              <a:ahLst/>
              <a:cxnLst/>
              <a:rect l="l" t="t" r="r" b="b"/>
              <a:pathLst>
                <a:path w="2935604" h="539750">
                  <a:moveTo>
                    <a:pt x="2622930" y="0"/>
                  </a:moveTo>
                  <a:lnTo>
                    <a:pt x="312293" y="0"/>
                  </a:lnTo>
                  <a:lnTo>
                    <a:pt x="0" y="539496"/>
                  </a:lnTo>
                  <a:lnTo>
                    <a:pt x="2935224" y="539496"/>
                  </a:lnTo>
                  <a:lnTo>
                    <a:pt x="2622930" y="0"/>
                  </a:lnTo>
                  <a:close/>
                </a:path>
              </a:pathLst>
            </a:custGeom>
            <a:solidFill>
              <a:srgbClr val="83DA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85104" y="4273296"/>
              <a:ext cx="3706495" cy="539750"/>
            </a:xfrm>
            <a:custGeom>
              <a:avLst/>
              <a:gdLst/>
              <a:ahLst/>
              <a:cxnLst/>
              <a:rect l="l" t="t" r="r" b="b"/>
              <a:pathLst>
                <a:path w="3706495" h="539750">
                  <a:moveTo>
                    <a:pt x="3394075" y="0"/>
                  </a:moveTo>
                  <a:lnTo>
                    <a:pt x="312293" y="0"/>
                  </a:lnTo>
                  <a:lnTo>
                    <a:pt x="0" y="539495"/>
                  </a:lnTo>
                  <a:lnTo>
                    <a:pt x="3706368" y="539495"/>
                  </a:lnTo>
                  <a:lnTo>
                    <a:pt x="3394075" y="0"/>
                  </a:lnTo>
                  <a:close/>
                </a:path>
              </a:pathLst>
            </a:custGeom>
            <a:solidFill>
              <a:srgbClr val="39B1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99532" y="4937760"/>
              <a:ext cx="4478020" cy="538480"/>
            </a:xfrm>
            <a:custGeom>
              <a:avLst/>
              <a:gdLst/>
              <a:ahLst/>
              <a:cxnLst/>
              <a:rect l="l" t="t" r="r" b="b"/>
              <a:pathLst>
                <a:path w="4478020" h="538479">
                  <a:moveTo>
                    <a:pt x="4165218" y="0"/>
                  </a:moveTo>
                  <a:lnTo>
                    <a:pt x="312292" y="0"/>
                  </a:lnTo>
                  <a:lnTo>
                    <a:pt x="0" y="537971"/>
                  </a:lnTo>
                  <a:lnTo>
                    <a:pt x="4477512" y="537971"/>
                  </a:lnTo>
                  <a:lnTo>
                    <a:pt x="4165218" y="0"/>
                  </a:lnTo>
                  <a:close/>
                </a:path>
              </a:pathLst>
            </a:custGeom>
            <a:solidFill>
              <a:srgbClr val="006F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97196" y="5602223"/>
              <a:ext cx="5282565" cy="568960"/>
            </a:xfrm>
            <a:custGeom>
              <a:avLst/>
              <a:gdLst/>
              <a:ahLst/>
              <a:cxnLst/>
              <a:rect l="l" t="t" r="r" b="b"/>
              <a:pathLst>
                <a:path w="5282565" h="568960">
                  <a:moveTo>
                    <a:pt x="4952492" y="0"/>
                  </a:moveTo>
                  <a:lnTo>
                    <a:pt x="329691" y="0"/>
                  </a:lnTo>
                  <a:lnTo>
                    <a:pt x="0" y="568452"/>
                  </a:lnTo>
                  <a:lnTo>
                    <a:pt x="5282183" y="568452"/>
                  </a:lnTo>
                  <a:lnTo>
                    <a:pt x="4952492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38288" y="1616963"/>
              <a:ext cx="2639695" cy="4554220"/>
            </a:xfrm>
            <a:custGeom>
              <a:avLst/>
              <a:gdLst/>
              <a:ahLst/>
              <a:cxnLst/>
              <a:rect l="l" t="t" r="r" b="b"/>
              <a:pathLst>
                <a:path w="2639695" h="4554220">
                  <a:moveTo>
                    <a:pt x="0" y="0"/>
                  </a:moveTo>
                  <a:lnTo>
                    <a:pt x="1446402" y="4553712"/>
                  </a:lnTo>
                  <a:lnTo>
                    <a:pt x="2639567" y="45537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3645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1542288" y="3584447"/>
            <a:ext cx="739140" cy="539750"/>
          </a:xfrm>
          <a:custGeom>
            <a:avLst/>
            <a:gdLst/>
            <a:ahLst/>
            <a:cxnLst/>
            <a:rect l="l" t="t" r="r" b="b"/>
            <a:pathLst>
              <a:path w="739139" h="539750">
                <a:moveTo>
                  <a:pt x="649224" y="0"/>
                </a:moveTo>
                <a:lnTo>
                  <a:pt x="89916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5"/>
                </a:lnTo>
                <a:lnTo>
                  <a:pt x="0" y="449579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6" y="539495"/>
                </a:lnTo>
                <a:lnTo>
                  <a:pt x="649224" y="539495"/>
                </a:lnTo>
                <a:lnTo>
                  <a:pt x="684222" y="532429"/>
                </a:lnTo>
                <a:lnTo>
                  <a:pt x="712803" y="513159"/>
                </a:lnTo>
                <a:lnTo>
                  <a:pt x="732073" y="484578"/>
                </a:lnTo>
                <a:lnTo>
                  <a:pt x="739139" y="449579"/>
                </a:lnTo>
                <a:lnTo>
                  <a:pt x="739139" y="89915"/>
                </a:lnTo>
                <a:lnTo>
                  <a:pt x="732073" y="54917"/>
                </a:lnTo>
                <a:lnTo>
                  <a:pt x="712803" y="26336"/>
                </a:lnTo>
                <a:lnTo>
                  <a:pt x="684222" y="7066"/>
                </a:lnTo>
                <a:lnTo>
                  <a:pt x="649224" y="0"/>
                </a:lnTo>
                <a:close/>
              </a:path>
            </a:pathLst>
          </a:custGeom>
          <a:solidFill>
            <a:srgbClr val="83DA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42288" y="2906267"/>
            <a:ext cx="739140" cy="539750"/>
          </a:xfrm>
          <a:custGeom>
            <a:avLst/>
            <a:gdLst/>
            <a:ahLst/>
            <a:cxnLst/>
            <a:rect l="l" t="t" r="r" b="b"/>
            <a:pathLst>
              <a:path w="739139" h="539750">
                <a:moveTo>
                  <a:pt x="649224" y="0"/>
                </a:moveTo>
                <a:lnTo>
                  <a:pt x="89916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6"/>
                </a:lnTo>
                <a:lnTo>
                  <a:pt x="0" y="449580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6" y="539496"/>
                </a:lnTo>
                <a:lnTo>
                  <a:pt x="649224" y="539496"/>
                </a:lnTo>
                <a:lnTo>
                  <a:pt x="684222" y="532429"/>
                </a:lnTo>
                <a:lnTo>
                  <a:pt x="712803" y="513159"/>
                </a:lnTo>
                <a:lnTo>
                  <a:pt x="732073" y="484578"/>
                </a:lnTo>
                <a:lnTo>
                  <a:pt x="739139" y="449580"/>
                </a:lnTo>
                <a:lnTo>
                  <a:pt x="739139" y="89916"/>
                </a:lnTo>
                <a:lnTo>
                  <a:pt x="732073" y="54917"/>
                </a:lnTo>
                <a:lnTo>
                  <a:pt x="712803" y="26336"/>
                </a:lnTo>
                <a:lnTo>
                  <a:pt x="684222" y="7066"/>
                </a:lnTo>
                <a:lnTo>
                  <a:pt x="649224" y="0"/>
                </a:lnTo>
                <a:close/>
              </a:path>
            </a:pathLst>
          </a:custGeom>
          <a:solidFill>
            <a:srgbClr val="1D23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43812" y="1556003"/>
            <a:ext cx="741045" cy="539750"/>
          </a:xfrm>
          <a:custGeom>
            <a:avLst/>
            <a:gdLst/>
            <a:ahLst/>
            <a:cxnLst/>
            <a:rect l="l" t="t" r="r" b="b"/>
            <a:pathLst>
              <a:path w="741044" h="539750">
                <a:moveTo>
                  <a:pt x="650748" y="0"/>
                </a:moveTo>
                <a:lnTo>
                  <a:pt x="89915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6"/>
                </a:lnTo>
                <a:lnTo>
                  <a:pt x="0" y="449580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5" y="539496"/>
                </a:lnTo>
                <a:lnTo>
                  <a:pt x="650748" y="539496"/>
                </a:lnTo>
                <a:lnTo>
                  <a:pt x="685746" y="532429"/>
                </a:lnTo>
                <a:lnTo>
                  <a:pt x="714327" y="513159"/>
                </a:lnTo>
                <a:lnTo>
                  <a:pt x="733597" y="484578"/>
                </a:lnTo>
                <a:lnTo>
                  <a:pt x="740663" y="449580"/>
                </a:lnTo>
                <a:lnTo>
                  <a:pt x="740663" y="89916"/>
                </a:lnTo>
                <a:lnTo>
                  <a:pt x="733597" y="54917"/>
                </a:lnTo>
                <a:lnTo>
                  <a:pt x="714327" y="26336"/>
                </a:lnTo>
                <a:lnTo>
                  <a:pt x="685746" y="7066"/>
                </a:lnTo>
                <a:lnTo>
                  <a:pt x="650748" y="0"/>
                </a:lnTo>
                <a:close/>
              </a:path>
            </a:pathLst>
          </a:custGeom>
          <a:solidFill>
            <a:srgbClr val="CFC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42288" y="5583935"/>
            <a:ext cx="739140" cy="539750"/>
          </a:xfrm>
          <a:custGeom>
            <a:avLst/>
            <a:gdLst/>
            <a:ahLst/>
            <a:cxnLst/>
            <a:rect l="l" t="t" r="r" b="b"/>
            <a:pathLst>
              <a:path w="739139" h="539750">
                <a:moveTo>
                  <a:pt x="649224" y="0"/>
                </a:moveTo>
                <a:lnTo>
                  <a:pt x="89916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5"/>
                </a:lnTo>
                <a:lnTo>
                  <a:pt x="0" y="449579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6" y="539495"/>
                </a:lnTo>
                <a:lnTo>
                  <a:pt x="649224" y="539495"/>
                </a:lnTo>
                <a:lnTo>
                  <a:pt x="684222" y="532429"/>
                </a:lnTo>
                <a:lnTo>
                  <a:pt x="712803" y="513159"/>
                </a:lnTo>
                <a:lnTo>
                  <a:pt x="732073" y="484578"/>
                </a:lnTo>
                <a:lnTo>
                  <a:pt x="739139" y="449579"/>
                </a:lnTo>
                <a:lnTo>
                  <a:pt x="739139" y="89915"/>
                </a:lnTo>
                <a:lnTo>
                  <a:pt x="732073" y="54917"/>
                </a:lnTo>
                <a:lnTo>
                  <a:pt x="712803" y="26336"/>
                </a:lnTo>
                <a:lnTo>
                  <a:pt x="684222" y="7066"/>
                </a:lnTo>
                <a:lnTo>
                  <a:pt x="649224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42288" y="4931664"/>
            <a:ext cx="739140" cy="539750"/>
          </a:xfrm>
          <a:custGeom>
            <a:avLst/>
            <a:gdLst/>
            <a:ahLst/>
            <a:cxnLst/>
            <a:rect l="l" t="t" r="r" b="b"/>
            <a:pathLst>
              <a:path w="739139" h="539750">
                <a:moveTo>
                  <a:pt x="649224" y="0"/>
                </a:moveTo>
                <a:lnTo>
                  <a:pt x="89916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6"/>
                </a:lnTo>
                <a:lnTo>
                  <a:pt x="0" y="449580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6" y="539496"/>
                </a:lnTo>
                <a:lnTo>
                  <a:pt x="649224" y="539496"/>
                </a:lnTo>
                <a:lnTo>
                  <a:pt x="684222" y="532429"/>
                </a:lnTo>
                <a:lnTo>
                  <a:pt x="712803" y="513159"/>
                </a:lnTo>
                <a:lnTo>
                  <a:pt x="732073" y="484578"/>
                </a:lnTo>
                <a:lnTo>
                  <a:pt x="739139" y="449580"/>
                </a:lnTo>
                <a:lnTo>
                  <a:pt x="739139" y="89916"/>
                </a:lnTo>
                <a:lnTo>
                  <a:pt x="732073" y="54917"/>
                </a:lnTo>
                <a:lnTo>
                  <a:pt x="712803" y="26336"/>
                </a:lnTo>
                <a:lnTo>
                  <a:pt x="684222" y="7066"/>
                </a:lnTo>
                <a:lnTo>
                  <a:pt x="649224" y="0"/>
                </a:lnTo>
                <a:close/>
              </a:path>
            </a:pathLst>
          </a:custGeom>
          <a:solidFill>
            <a:srgbClr val="006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42288" y="4253484"/>
            <a:ext cx="739140" cy="539750"/>
          </a:xfrm>
          <a:custGeom>
            <a:avLst/>
            <a:gdLst/>
            <a:ahLst/>
            <a:cxnLst/>
            <a:rect l="l" t="t" r="r" b="b"/>
            <a:pathLst>
              <a:path w="739139" h="539750">
                <a:moveTo>
                  <a:pt x="649224" y="0"/>
                </a:moveTo>
                <a:lnTo>
                  <a:pt x="89916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6"/>
                </a:lnTo>
                <a:lnTo>
                  <a:pt x="0" y="449580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6" y="539496"/>
                </a:lnTo>
                <a:lnTo>
                  <a:pt x="649224" y="539496"/>
                </a:lnTo>
                <a:lnTo>
                  <a:pt x="684222" y="532429"/>
                </a:lnTo>
                <a:lnTo>
                  <a:pt x="712803" y="513159"/>
                </a:lnTo>
                <a:lnTo>
                  <a:pt x="732073" y="484578"/>
                </a:lnTo>
                <a:lnTo>
                  <a:pt x="739139" y="449580"/>
                </a:lnTo>
                <a:lnTo>
                  <a:pt x="739139" y="89916"/>
                </a:lnTo>
                <a:lnTo>
                  <a:pt x="732073" y="54917"/>
                </a:lnTo>
                <a:lnTo>
                  <a:pt x="712803" y="26336"/>
                </a:lnTo>
                <a:lnTo>
                  <a:pt x="684222" y="7066"/>
                </a:lnTo>
                <a:lnTo>
                  <a:pt x="649224" y="0"/>
                </a:lnTo>
                <a:close/>
              </a:path>
            </a:pathLst>
          </a:custGeom>
          <a:solidFill>
            <a:srgbClr val="39B1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443098" y="1542034"/>
            <a:ext cx="3763010" cy="2372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699">
              <a:spcBef>
                <a:spcPts val="110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obtain</a:t>
            </a:r>
            <a:r>
              <a:rPr sz="1450" b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accurate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and</a:t>
            </a:r>
            <a:r>
              <a:rPr sz="1450" b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reliable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accounts</a:t>
            </a:r>
            <a:r>
              <a:rPr sz="1450" b="1" spc="3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0" dirty="0">
                <a:solidFill>
                  <a:srgbClr val="084999"/>
                </a:solidFill>
                <a:latin typeface="Segoe UI"/>
                <a:cs typeface="Segoe UI"/>
              </a:rPr>
              <a:t>from</a:t>
            </a:r>
            <a:endParaRPr sz="1450">
              <a:latin typeface="Segoe UI"/>
              <a:cs typeface="Segoe U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43097" y="1720341"/>
            <a:ext cx="5282565" cy="4174028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699" marR="390507">
              <a:lnSpc>
                <a:spcPts val="1400"/>
              </a:lnSpc>
              <a:spcBef>
                <a:spcPts val="440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victims,</a:t>
            </a:r>
            <a:r>
              <a:rPr sz="1450" b="1" spc="3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witnesses</a:t>
            </a:r>
            <a:r>
              <a:rPr sz="1450" b="1" spc="4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or</a:t>
            </a:r>
            <a:r>
              <a:rPr sz="1450" b="1" spc="3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suspects</a:t>
            </a:r>
            <a:r>
              <a:rPr sz="1450" b="1" spc="3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about</a:t>
            </a:r>
            <a:r>
              <a:rPr sz="1450" b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matters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under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investigation.</a:t>
            </a:r>
            <a:endParaRPr sz="1450" dirty="0">
              <a:latin typeface="Segoe UI"/>
              <a:cs typeface="Segoe UI"/>
            </a:endParaRPr>
          </a:p>
          <a:p>
            <a:pPr marL="43813">
              <a:lnSpc>
                <a:spcPts val="1570"/>
              </a:lnSpc>
              <a:spcBef>
                <a:spcPts val="1355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act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fairly when</a:t>
            </a:r>
            <a:r>
              <a:rPr sz="1450" b="1" spc="4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questioning</a:t>
            </a:r>
            <a:r>
              <a:rPr sz="1450" b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victims,</a:t>
            </a:r>
            <a:r>
              <a:rPr sz="1450" b="1" spc="3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witnesses</a:t>
            </a:r>
            <a:r>
              <a:rPr sz="1450" b="1" spc="3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5" dirty="0">
                <a:solidFill>
                  <a:srgbClr val="084999"/>
                </a:solidFill>
                <a:latin typeface="Segoe UI"/>
                <a:cs typeface="Segoe UI"/>
              </a:rPr>
              <a:t>or</a:t>
            </a:r>
            <a:endParaRPr sz="1450" dirty="0">
              <a:latin typeface="Segoe UI"/>
              <a:cs typeface="Segoe UI"/>
            </a:endParaRPr>
          </a:p>
          <a:p>
            <a:pPr marL="43813">
              <a:lnSpc>
                <a:spcPts val="1570"/>
              </a:lnSpc>
            </a:pP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suspects.</a:t>
            </a:r>
            <a:endParaRPr sz="1450" dirty="0">
              <a:latin typeface="Segoe UI"/>
              <a:cs typeface="Segoe UI"/>
            </a:endParaRPr>
          </a:p>
          <a:p>
            <a:pPr marL="43813" marR="729582" algn="just">
              <a:lnSpc>
                <a:spcPct val="80800"/>
              </a:lnSpc>
              <a:spcBef>
                <a:spcPts val="1565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investigative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mindset.</a:t>
            </a:r>
            <a:r>
              <a:rPr sz="1450" b="1" i="1" spc="3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Always</a:t>
            </a:r>
            <a:r>
              <a:rPr sz="1450" b="1" i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be</a:t>
            </a:r>
            <a:r>
              <a:rPr sz="1450" b="1" i="1" spc="2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spc="-10" dirty="0">
                <a:solidFill>
                  <a:srgbClr val="084999"/>
                </a:solidFill>
                <a:latin typeface="Segoe UI"/>
                <a:cs typeface="Segoe UI"/>
              </a:rPr>
              <a:t>testing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against</a:t>
            </a:r>
            <a:r>
              <a:rPr sz="1450" b="1" i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what</a:t>
            </a:r>
            <a:r>
              <a:rPr sz="1450" b="1" i="1" spc="-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you</a:t>
            </a:r>
            <a:r>
              <a:rPr sz="1450" b="1" i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already</a:t>
            </a:r>
            <a:r>
              <a:rPr sz="1450" b="1" i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know or</a:t>
            </a:r>
            <a:r>
              <a:rPr sz="1450" b="1" i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spc="-20" dirty="0">
                <a:solidFill>
                  <a:srgbClr val="084999"/>
                </a:solidFill>
                <a:latin typeface="Segoe UI"/>
                <a:cs typeface="Segoe UI"/>
              </a:rPr>
              <a:t>what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can</a:t>
            </a:r>
            <a:r>
              <a:rPr sz="1450" b="1" i="1" spc="-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reasonably</a:t>
            </a:r>
            <a:r>
              <a:rPr sz="1450" b="1" i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dirty="0">
                <a:solidFill>
                  <a:srgbClr val="084999"/>
                </a:solidFill>
                <a:latin typeface="Segoe UI"/>
                <a:cs typeface="Segoe UI"/>
              </a:rPr>
              <a:t>be</a:t>
            </a:r>
            <a:r>
              <a:rPr sz="1450" b="1" i="1" spc="-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i="1" spc="-10" dirty="0">
                <a:solidFill>
                  <a:srgbClr val="084999"/>
                </a:solidFill>
                <a:latin typeface="Segoe UI"/>
                <a:cs typeface="Segoe UI"/>
              </a:rPr>
              <a:t>established.</a:t>
            </a:r>
            <a:endParaRPr sz="1450" dirty="0">
              <a:latin typeface="Segoe UI"/>
              <a:cs typeface="Segoe UI"/>
            </a:endParaRPr>
          </a:p>
          <a:p>
            <a:pPr marL="71117" marR="986110">
              <a:lnSpc>
                <a:spcPts val="1400"/>
              </a:lnSpc>
              <a:spcBef>
                <a:spcPts val="1580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free</a:t>
            </a:r>
            <a:r>
              <a:rPr sz="1450" b="1" spc="-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to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ask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wide range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of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questions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in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order</a:t>
            </a:r>
            <a:r>
              <a:rPr sz="1450" b="1" spc="-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to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obtain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truth.</a:t>
            </a:r>
            <a:endParaRPr sz="1450" dirty="0">
              <a:latin typeface="Segoe UI"/>
              <a:cs typeface="Segoe UI"/>
            </a:endParaRPr>
          </a:p>
          <a:p>
            <a:pPr marL="66037" marR="929597">
              <a:lnSpc>
                <a:spcPts val="1400"/>
              </a:lnSpc>
              <a:spcBef>
                <a:spcPts val="1910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recognize</a:t>
            </a:r>
            <a:r>
              <a:rPr sz="1450" b="1" spc="-3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the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positive</a:t>
            </a:r>
            <a:r>
              <a:rPr sz="1450" b="1" spc="-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impact</a:t>
            </a:r>
            <a:r>
              <a:rPr sz="1450" b="1" spc="-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of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5" dirty="0">
                <a:solidFill>
                  <a:srgbClr val="084999"/>
                </a:solidFill>
                <a:latin typeface="Segoe UI"/>
                <a:cs typeface="Segoe UI"/>
              </a:rPr>
              <a:t>an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early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admission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in</a:t>
            </a:r>
            <a:r>
              <a:rPr sz="1450" b="1" spc="2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the</a:t>
            </a:r>
            <a:r>
              <a:rPr sz="1450" b="1" spc="4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criminal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justice system.</a:t>
            </a:r>
            <a:endParaRPr sz="1450" dirty="0">
              <a:latin typeface="Segoe UI"/>
              <a:cs typeface="Segoe UI"/>
            </a:endParaRPr>
          </a:p>
          <a:p>
            <a:pPr marL="95245" marR="1665528">
              <a:lnSpc>
                <a:spcPts val="1400"/>
              </a:lnSpc>
              <a:spcBef>
                <a:spcPts val="1795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not bound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to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accept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the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0" dirty="0">
                <a:solidFill>
                  <a:srgbClr val="084999"/>
                </a:solidFill>
                <a:latin typeface="Segoe UI"/>
                <a:cs typeface="Segoe UI"/>
              </a:rPr>
              <a:t>first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answer</a:t>
            </a:r>
            <a:r>
              <a:rPr sz="1450" b="1" spc="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given.</a:t>
            </a:r>
            <a:endParaRPr sz="1450" dirty="0">
              <a:latin typeface="Segoe UI"/>
              <a:cs typeface="Segoe UI"/>
            </a:endParaRPr>
          </a:p>
          <a:p>
            <a:pPr marL="118739" marR="1941741">
              <a:lnSpc>
                <a:spcPct val="100099"/>
              </a:lnSpc>
              <a:spcBef>
                <a:spcPts val="1680"/>
              </a:spcBef>
            </a:pP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Right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to</a:t>
            </a:r>
            <a:r>
              <a:rPr sz="1450" b="1" spc="1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silence.</a:t>
            </a:r>
            <a:r>
              <a:rPr sz="1450" b="1" spc="-2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0" dirty="0">
                <a:solidFill>
                  <a:srgbClr val="084999"/>
                </a:solidFill>
                <a:latin typeface="Segoe UI"/>
                <a:cs typeface="Segoe UI"/>
              </a:rPr>
              <a:t>Still</a:t>
            </a:r>
            <a:r>
              <a:rPr sz="1450" b="1" spc="500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have</a:t>
            </a:r>
            <a:r>
              <a:rPr sz="1450" b="1" spc="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responsibility</a:t>
            </a:r>
            <a:r>
              <a:rPr sz="1450" b="1" spc="-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dirty="0">
                <a:solidFill>
                  <a:srgbClr val="084999"/>
                </a:solidFill>
                <a:latin typeface="Segoe UI"/>
                <a:cs typeface="Segoe UI"/>
              </a:rPr>
              <a:t>to</a:t>
            </a:r>
            <a:r>
              <a:rPr sz="1450" b="1" spc="15" dirty="0">
                <a:solidFill>
                  <a:srgbClr val="084999"/>
                </a:solidFill>
                <a:latin typeface="Segoe UI"/>
                <a:cs typeface="Segoe UI"/>
              </a:rPr>
              <a:t> </a:t>
            </a:r>
            <a:r>
              <a:rPr sz="1450" b="1" spc="-25" dirty="0">
                <a:solidFill>
                  <a:srgbClr val="084999"/>
                </a:solidFill>
                <a:latin typeface="Segoe UI"/>
                <a:cs typeface="Segoe UI"/>
              </a:rPr>
              <a:t>ask </a:t>
            </a:r>
            <a:r>
              <a:rPr sz="1450" b="1" spc="-10" dirty="0">
                <a:solidFill>
                  <a:srgbClr val="084999"/>
                </a:solidFill>
                <a:latin typeface="Segoe UI"/>
                <a:cs typeface="Segoe UI"/>
              </a:rPr>
              <a:t>questions</a:t>
            </a:r>
            <a:endParaRPr sz="1450" dirty="0">
              <a:latin typeface="Segoe UI"/>
              <a:cs typeface="Segoe U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554481" y="2237232"/>
            <a:ext cx="741045" cy="539750"/>
          </a:xfrm>
          <a:custGeom>
            <a:avLst/>
            <a:gdLst/>
            <a:ahLst/>
            <a:cxnLst/>
            <a:rect l="l" t="t" r="r" b="b"/>
            <a:pathLst>
              <a:path w="741044" h="539750">
                <a:moveTo>
                  <a:pt x="650747" y="0"/>
                </a:moveTo>
                <a:lnTo>
                  <a:pt x="89915" y="0"/>
                </a:lnTo>
                <a:lnTo>
                  <a:pt x="54917" y="7066"/>
                </a:lnTo>
                <a:lnTo>
                  <a:pt x="26336" y="26336"/>
                </a:lnTo>
                <a:lnTo>
                  <a:pt x="7066" y="54917"/>
                </a:lnTo>
                <a:lnTo>
                  <a:pt x="0" y="89915"/>
                </a:lnTo>
                <a:lnTo>
                  <a:pt x="0" y="449579"/>
                </a:lnTo>
                <a:lnTo>
                  <a:pt x="7066" y="484578"/>
                </a:lnTo>
                <a:lnTo>
                  <a:pt x="26336" y="513159"/>
                </a:lnTo>
                <a:lnTo>
                  <a:pt x="54917" y="532429"/>
                </a:lnTo>
                <a:lnTo>
                  <a:pt x="89915" y="539495"/>
                </a:lnTo>
                <a:lnTo>
                  <a:pt x="650747" y="539495"/>
                </a:lnTo>
                <a:lnTo>
                  <a:pt x="685746" y="532429"/>
                </a:lnTo>
                <a:lnTo>
                  <a:pt x="714327" y="513159"/>
                </a:lnTo>
                <a:lnTo>
                  <a:pt x="733597" y="484578"/>
                </a:lnTo>
                <a:lnTo>
                  <a:pt x="740663" y="449579"/>
                </a:lnTo>
                <a:lnTo>
                  <a:pt x="740663" y="89915"/>
                </a:lnTo>
                <a:lnTo>
                  <a:pt x="733597" y="54917"/>
                </a:lnTo>
                <a:lnTo>
                  <a:pt x="714327" y="26336"/>
                </a:lnTo>
                <a:lnTo>
                  <a:pt x="685746" y="7066"/>
                </a:lnTo>
                <a:lnTo>
                  <a:pt x="650747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693291" y="1351830"/>
            <a:ext cx="450215" cy="4757070"/>
          </a:xfrm>
          <a:prstGeom prst="rect">
            <a:avLst/>
          </a:prstGeom>
        </p:spPr>
        <p:txBody>
          <a:bodyPr vert="horz" wrap="square" lIns="0" tIns="205104" rIns="0" bIns="0" rtlCol="0">
            <a:spAutoFit/>
          </a:bodyPr>
          <a:lstStyle/>
          <a:p>
            <a:pPr marL="15240">
              <a:spcBef>
                <a:spcPts val="1614"/>
              </a:spcBef>
            </a:pP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01</a:t>
            </a:r>
            <a:endParaRPr sz="3200">
              <a:latin typeface="Calibri"/>
              <a:cs typeface="Calibri"/>
            </a:endParaRPr>
          </a:p>
          <a:p>
            <a:pPr marL="25399">
              <a:spcBef>
                <a:spcPts val="1520"/>
              </a:spcBef>
            </a:pP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02</a:t>
            </a:r>
            <a:endParaRPr sz="3200">
              <a:latin typeface="Calibri"/>
              <a:cs typeface="Calibri"/>
            </a:endParaRPr>
          </a:p>
          <a:p>
            <a:pPr marL="12699">
              <a:spcBef>
                <a:spcPts val="1430"/>
              </a:spcBef>
            </a:pP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03</a:t>
            </a:r>
            <a:endParaRPr sz="3200">
              <a:latin typeface="Calibri"/>
              <a:cs typeface="Calibri"/>
            </a:endParaRPr>
          </a:p>
          <a:p>
            <a:pPr marL="12699">
              <a:spcBef>
                <a:spcPts val="1500"/>
              </a:spcBef>
            </a:pPr>
            <a:r>
              <a:rPr sz="3200" b="1" spc="-25" dirty="0">
                <a:solidFill>
                  <a:srgbClr val="404040"/>
                </a:solidFill>
                <a:latin typeface="Calibri"/>
                <a:cs typeface="Calibri"/>
              </a:rPr>
              <a:t>04</a:t>
            </a:r>
            <a:endParaRPr sz="3200">
              <a:latin typeface="Calibri"/>
              <a:cs typeface="Calibri"/>
            </a:endParaRPr>
          </a:p>
          <a:p>
            <a:pPr marL="12699">
              <a:spcBef>
                <a:spcPts val="1430"/>
              </a:spcBef>
            </a:pPr>
            <a:r>
              <a:rPr sz="3200" b="1" spc="-25" dirty="0">
                <a:solidFill>
                  <a:srgbClr val="404040"/>
                </a:solidFill>
                <a:latin typeface="Calibri"/>
                <a:cs typeface="Calibri"/>
              </a:rPr>
              <a:t>05</a:t>
            </a:r>
            <a:endParaRPr sz="3200">
              <a:latin typeface="Calibri"/>
              <a:cs typeface="Calibri"/>
            </a:endParaRPr>
          </a:p>
          <a:p>
            <a:pPr marL="12699">
              <a:spcBef>
                <a:spcPts val="1510"/>
              </a:spcBef>
            </a:pPr>
            <a:r>
              <a:rPr sz="3200" b="1" spc="-25" dirty="0">
                <a:solidFill>
                  <a:srgbClr val="404040"/>
                </a:solidFill>
                <a:latin typeface="Calibri"/>
                <a:cs typeface="Calibri"/>
              </a:rPr>
              <a:t>06</a:t>
            </a:r>
            <a:endParaRPr sz="3200">
              <a:latin typeface="Calibri"/>
              <a:cs typeface="Calibri"/>
            </a:endParaRPr>
          </a:p>
          <a:p>
            <a:pPr marL="12699">
              <a:spcBef>
                <a:spcPts val="1290"/>
              </a:spcBef>
            </a:pP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07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751078"/>
            <a:ext cx="9084310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470" dirty="0"/>
              <a:t>The</a:t>
            </a:r>
            <a:r>
              <a:rPr spc="-200" dirty="0"/>
              <a:t> </a:t>
            </a:r>
            <a:r>
              <a:rPr spc="-350" dirty="0"/>
              <a:t>PEACE</a:t>
            </a:r>
            <a:r>
              <a:rPr spc="-200" dirty="0"/>
              <a:t> </a:t>
            </a:r>
            <a:r>
              <a:rPr spc="-360" dirty="0"/>
              <a:t>Investigative</a:t>
            </a:r>
            <a:r>
              <a:rPr spc="-165" dirty="0"/>
              <a:t> </a:t>
            </a:r>
            <a:r>
              <a:rPr spc="-409" dirty="0"/>
              <a:t>Interviewing</a:t>
            </a:r>
            <a:r>
              <a:rPr spc="-175" dirty="0"/>
              <a:t> </a:t>
            </a:r>
            <a:r>
              <a:rPr spc="-85" dirty="0"/>
              <a:t>Model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99010" y="2146300"/>
            <a:ext cx="9878060" cy="82931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9224">
              <a:lnSpc>
                <a:spcPct val="1101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Investigative</a:t>
            </a:r>
            <a:r>
              <a:rPr sz="4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65" dirty="0">
                <a:solidFill>
                  <a:srgbClr val="233645"/>
                </a:solidFill>
                <a:latin typeface="Verdana"/>
                <a:cs typeface="Verdana"/>
              </a:rPr>
              <a:t>interviewing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210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4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4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obtaining</a:t>
            </a:r>
            <a:r>
              <a:rPr sz="4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b="1" spc="-110" dirty="0">
                <a:solidFill>
                  <a:srgbClr val="233645"/>
                </a:solidFill>
                <a:latin typeface="Verdana"/>
                <a:cs typeface="Verdana"/>
              </a:rPr>
              <a:t>accurate</a:t>
            </a:r>
            <a:r>
              <a:rPr sz="4000" b="1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4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b="1" spc="-160" dirty="0">
                <a:solidFill>
                  <a:srgbClr val="233645"/>
                </a:solidFill>
                <a:latin typeface="Verdana"/>
                <a:cs typeface="Verdana"/>
              </a:rPr>
              <a:t>reliable</a:t>
            </a:r>
            <a:r>
              <a:rPr sz="4000" b="1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information </a:t>
            </a:r>
            <a:r>
              <a:rPr sz="4000" spc="-85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4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85" dirty="0">
                <a:solidFill>
                  <a:srgbClr val="233645"/>
                </a:solidFill>
                <a:latin typeface="Verdana"/>
                <a:cs typeface="Verdana"/>
              </a:rPr>
              <a:t>suspects,</a:t>
            </a:r>
            <a:r>
              <a:rPr sz="4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0" dirty="0">
                <a:solidFill>
                  <a:srgbClr val="233645"/>
                </a:solidFill>
                <a:latin typeface="Verdana"/>
                <a:cs typeface="Verdana"/>
              </a:rPr>
              <a:t>witnesses</a:t>
            </a:r>
            <a:r>
              <a:rPr sz="4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4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90" dirty="0">
                <a:solidFill>
                  <a:srgbClr val="233645"/>
                </a:solidFill>
                <a:latin typeface="Verdana"/>
                <a:cs typeface="Verdana"/>
              </a:rPr>
              <a:t>victims</a:t>
            </a:r>
            <a:r>
              <a:rPr sz="4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4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45" dirty="0">
                <a:solidFill>
                  <a:srgbClr val="233645"/>
                </a:solidFill>
                <a:latin typeface="Verdana"/>
                <a:cs typeface="Verdana"/>
              </a:rPr>
              <a:t>order</a:t>
            </a:r>
            <a:r>
              <a:rPr sz="4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4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b="1" spc="-160" dirty="0">
                <a:solidFill>
                  <a:srgbClr val="233645"/>
                </a:solidFill>
                <a:latin typeface="Verdana"/>
                <a:cs typeface="Verdana"/>
              </a:rPr>
              <a:t>discover</a:t>
            </a:r>
            <a:r>
              <a:rPr sz="4000"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b="1" spc="-204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4000" b="1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b="1" spc="-300" dirty="0">
                <a:solidFill>
                  <a:srgbClr val="233645"/>
                </a:solidFill>
                <a:latin typeface="Verdana"/>
                <a:cs typeface="Verdana"/>
              </a:rPr>
              <a:t>truth</a:t>
            </a:r>
            <a:r>
              <a:rPr sz="4000" b="1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matters </a:t>
            </a:r>
            <a:r>
              <a:rPr sz="4000" spc="-30" dirty="0">
                <a:solidFill>
                  <a:srgbClr val="233645"/>
                </a:solidFill>
                <a:latin typeface="Verdana"/>
                <a:cs typeface="Verdana"/>
              </a:rPr>
              <a:t>under</a:t>
            </a:r>
            <a:r>
              <a:rPr sz="4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investigation.</a:t>
            </a:r>
            <a:endParaRPr lang="en-US" sz="40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 marR="5080" indent="-229224">
              <a:lnSpc>
                <a:spcPct val="1101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4000" dirty="0">
              <a:latin typeface="Verdana"/>
              <a:cs typeface="Verdana"/>
            </a:endParaRPr>
          </a:p>
          <a:p>
            <a:pPr marL="241289" marR="240654" indent="-229224">
              <a:lnSpc>
                <a:spcPct val="1101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4000" spc="-250" dirty="0">
                <a:solidFill>
                  <a:srgbClr val="233645"/>
                </a:solidFill>
                <a:latin typeface="Verdana"/>
                <a:cs typeface="Verdana"/>
              </a:rPr>
              <a:t>It</a:t>
            </a:r>
            <a:r>
              <a:rPr sz="4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4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95" dirty="0">
                <a:solidFill>
                  <a:srgbClr val="233645"/>
                </a:solidFill>
                <a:latin typeface="Verdana"/>
                <a:cs typeface="Verdana"/>
              </a:rPr>
              <a:t>set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55" dirty="0">
                <a:solidFill>
                  <a:srgbClr val="233645"/>
                </a:solidFill>
                <a:latin typeface="Verdana"/>
                <a:cs typeface="Verdana"/>
              </a:rPr>
              <a:t>principles</a:t>
            </a:r>
            <a:r>
              <a:rPr sz="4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20" dirty="0">
                <a:solidFill>
                  <a:srgbClr val="233645"/>
                </a:solidFill>
                <a:latin typeface="Verdana"/>
                <a:cs typeface="Verdana"/>
              </a:rPr>
              <a:t>techniques</a:t>
            </a:r>
            <a:r>
              <a:rPr sz="4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designed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aid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0" dirty="0">
                <a:solidFill>
                  <a:srgbClr val="233645"/>
                </a:solidFill>
                <a:latin typeface="Verdana"/>
                <a:cs typeface="Verdana"/>
              </a:rPr>
              <a:t>Investigators</a:t>
            </a:r>
            <a:r>
              <a:rPr sz="4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4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obtain </a:t>
            </a:r>
            <a:r>
              <a:rPr sz="4000" spc="-70" dirty="0">
                <a:solidFill>
                  <a:srgbClr val="233645"/>
                </a:solidFill>
                <a:latin typeface="Verdana"/>
                <a:cs typeface="Verdana"/>
              </a:rPr>
              <a:t>information,</a:t>
            </a:r>
            <a:r>
              <a:rPr sz="4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40" dirty="0">
                <a:solidFill>
                  <a:srgbClr val="233645"/>
                </a:solidFill>
                <a:latin typeface="Verdana"/>
                <a:cs typeface="Verdana"/>
              </a:rPr>
              <a:t>discovery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4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obtain</a:t>
            </a:r>
            <a:r>
              <a:rPr sz="4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0" dirty="0">
                <a:solidFill>
                  <a:srgbClr val="233645"/>
                </a:solidFill>
                <a:latin typeface="Verdana"/>
                <a:cs typeface="Verdana"/>
              </a:rPr>
              <a:t>admissions</a:t>
            </a:r>
            <a:r>
              <a:rPr sz="4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confessions.</a:t>
            </a:r>
            <a:endParaRPr sz="4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2066" y="1457197"/>
            <a:ext cx="10668000" cy="3526154"/>
            <a:chOff x="782066" y="1457197"/>
            <a:chExt cx="10668000" cy="3526154"/>
          </a:xfrm>
        </p:grpSpPr>
        <p:sp>
          <p:nvSpPr>
            <p:cNvPr id="3" name="object 3"/>
            <p:cNvSpPr/>
            <p:nvPr/>
          </p:nvSpPr>
          <p:spPr>
            <a:xfrm>
              <a:off x="9357359" y="1536191"/>
              <a:ext cx="2060575" cy="3415665"/>
            </a:xfrm>
            <a:custGeom>
              <a:avLst/>
              <a:gdLst/>
              <a:ahLst/>
              <a:cxnLst/>
              <a:rect l="l" t="t" r="r" b="b"/>
              <a:pathLst>
                <a:path w="2060575" h="3415665">
                  <a:moveTo>
                    <a:pt x="0" y="143763"/>
                  </a:moveTo>
                  <a:lnTo>
                    <a:pt x="7331" y="98332"/>
                  </a:lnTo>
                  <a:lnTo>
                    <a:pt x="27744" y="58869"/>
                  </a:lnTo>
                  <a:lnTo>
                    <a:pt x="58869" y="27744"/>
                  </a:lnTo>
                  <a:lnTo>
                    <a:pt x="98332" y="7331"/>
                  </a:lnTo>
                  <a:lnTo>
                    <a:pt x="143764" y="0"/>
                  </a:lnTo>
                  <a:lnTo>
                    <a:pt x="1916684" y="0"/>
                  </a:lnTo>
                  <a:lnTo>
                    <a:pt x="1962115" y="7331"/>
                  </a:lnTo>
                  <a:lnTo>
                    <a:pt x="2001578" y="27744"/>
                  </a:lnTo>
                  <a:lnTo>
                    <a:pt x="2032703" y="58869"/>
                  </a:lnTo>
                  <a:lnTo>
                    <a:pt x="2053116" y="98332"/>
                  </a:lnTo>
                  <a:lnTo>
                    <a:pt x="2060448" y="143763"/>
                  </a:lnTo>
                  <a:lnTo>
                    <a:pt x="2060448" y="3271520"/>
                  </a:lnTo>
                  <a:lnTo>
                    <a:pt x="2053116" y="3316951"/>
                  </a:lnTo>
                  <a:lnTo>
                    <a:pt x="2032703" y="3356414"/>
                  </a:lnTo>
                  <a:lnTo>
                    <a:pt x="2001578" y="3387539"/>
                  </a:lnTo>
                  <a:lnTo>
                    <a:pt x="1962115" y="3407952"/>
                  </a:lnTo>
                  <a:lnTo>
                    <a:pt x="1916684" y="3415284"/>
                  </a:lnTo>
                  <a:lnTo>
                    <a:pt x="143764" y="3415284"/>
                  </a:lnTo>
                  <a:lnTo>
                    <a:pt x="98332" y="3407952"/>
                  </a:lnTo>
                  <a:lnTo>
                    <a:pt x="58869" y="3387539"/>
                  </a:lnTo>
                  <a:lnTo>
                    <a:pt x="27744" y="3356414"/>
                  </a:lnTo>
                  <a:lnTo>
                    <a:pt x="7331" y="3316951"/>
                  </a:lnTo>
                  <a:lnTo>
                    <a:pt x="0" y="3271520"/>
                  </a:lnTo>
                  <a:lnTo>
                    <a:pt x="0" y="143763"/>
                  </a:lnTo>
                  <a:close/>
                </a:path>
              </a:pathLst>
            </a:custGeom>
            <a:ln w="63500">
              <a:solidFill>
                <a:srgbClr val="A49F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234427" y="1488947"/>
              <a:ext cx="2062480" cy="3415665"/>
            </a:xfrm>
            <a:custGeom>
              <a:avLst/>
              <a:gdLst/>
              <a:ahLst/>
              <a:cxnLst/>
              <a:rect l="l" t="t" r="r" b="b"/>
              <a:pathLst>
                <a:path w="2062479" h="3415665">
                  <a:moveTo>
                    <a:pt x="0" y="143890"/>
                  </a:moveTo>
                  <a:lnTo>
                    <a:pt x="7332" y="98397"/>
                  </a:lnTo>
                  <a:lnTo>
                    <a:pt x="27753" y="58896"/>
                  </a:lnTo>
                  <a:lnTo>
                    <a:pt x="58896" y="27753"/>
                  </a:lnTo>
                  <a:lnTo>
                    <a:pt x="98397" y="7332"/>
                  </a:lnTo>
                  <a:lnTo>
                    <a:pt x="143891" y="0"/>
                  </a:lnTo>
                  <a:lnTo>
                    <a:pt x="1918080" y="0"/>
                  </a:lnTo>
                  <a:lnTo>
                    <a:pt x="1963574" y="7332"/>
                  </a:lnTo>
                  <a:lnTo>
                    <a:pt x="2003075" y="27753"/>
                  </a:lnTo>
                  <a:lnTo>
                    <a:pt x="2034218" y="58896"/>
                  </a:lnTo>
                  <a:lnTo>
                    <a:pt x="2054639" y="98397"/>
                  </a:lnTo>
                  <a:lnTo>
                    <a:pt x="2061972" y="143890"/>
                  </a:lnTo>
                  <a:lnTo>
                    <a:pt x="2061972" y="3271393"/>
                  </a:lnTo>
                  <a:lnTo>
                    <a:pt x="2054639" y="3316886"/>
                  </a:lnTo>
                  <a:lnTo>
                    <a:pt x="2034218" y="3356387"/>
                  </a:lnTo>
                  <a:lnTo>
                    <a:pt x="2003075" y="3387530"/>
                  </a:lnTo>
                  <a:lnTo>
                    <a:pt x="1963574" y="3407951"/>
                  </a:lnTo>
                  <a:lnTo>
                    <a:pt x="1918080" y="3415283"/>
                  </a:lnTo>
                  <a:lnTo>
                    <a:pt x="143891" y="3415283"/>
                  </a:lnTo>
                  <a:lnTo>
                    <a:pt x="98397" y="3407951"/>
                  </a:lnTo>
                  <a:lnTo>
                    <a:pt x="58896" y="3387530"/>
                  </a:lnTo>
                  <a:lnTo>
                    <a:pt x="27753" y="3356387"/>
                  </a:lnTo>
                  <a:lnTo>
                    <a:pt x="7332" y="3316886"/>
                  </a:lnTo>
                  <a:lnTo>
                    <a:pt x="0" y="3271393"/>
                  </a:lnTo>
                  <a:lnTo>
                    <a:pt x="0" y="143890"/>
                  </a:lnTo>
                  <a:close/>
                </a:path>
              </a:pathLst>
            </a:custGeom>
            <a:ln w="63500">
              <a:solidFill>
                <a:srgbClr val="7B91A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096256" y="1488947"/>
              <a:ext cx="2060575" cy="3415665"/>
            </a:xfrm>
            <a:custGeom>
              <a:avLst/>
              <a:gdLst/>
              <a:ahLst/>
              <a:cxnLst/>
              <a:rect l="l" t="t" r="r" b="b"/>
              <a:pathLst>
                <a:path w="2060575" h="3415665">
                  <a:moveTo>
                    <a:pt x="0" y="143763"/>
                  </a:moveTo>
                  <a:lnTo>
                    <a:pt x="7331" y="98332"/>
                  </a:lnTo>
                  <a:lnTo>
                    <a:pt x="27744" y="58869"/>
                  </a:lnTo>
                  <a:lnTo>
                    <a:pt x="58869" y="27744"/>
                  </a:lnTo>
                  <a:lnTo>
                    <a:pt x="98332" y="7331"/>
                  </a:lnTo>
                  <a:lnTo>
                    <a:pt x="143764" y="0"/>
                  </a:lnTo>
                  <a:lnTo>
                    <a:pt x="1916684" y="0"/>
                  </a:lnTo>
                  <a:lnTo>
                    <a:pt x="1962115" y="7331"/>
                  </a:lnTo>
                  <a:lnTo>
                    <a:pt x="2001578" y="27744"/>
                  </a:lnTo>
                  <a:lnTo>
                    <a:pt x="2032703" y="58869"/>
                  </a:lnTo>
                  <a:lnTo>
                    <a:pt x="2053116" y="98332"/>
                  </a:lnTo>
                  <a:lnTo>
                    <a:pt x="2060448" y="143763"/>
                  </a:lnTo>
                  <a:lnTo>
                    <a:pt x="2060448" y="3271520"/>
                  </a:lnTo>
                  <a:lnTo>
                    <a:pt x="2053116" y="3316951"/>
                  </a:lnTo>
                  <a:lnTo>
                    <a:pt x="2032703" y="3356414"/>
                  </a:lnTo>
                  <a:lnTo>
                    <a:pt x="2001578" y="3387539"/>
                  </a:lnTo>
                  <a:lnTo>
                    <a:pt x="1962115" y="3407952"/>
                  </a:lnTo>
                  <a:lnTo>
                    <a:pt x="1916684" y="3415283"/>
                  </a:lnTo>
                  <a:lnTo>
                    <a:pt x="143764" y="3415283"/>
                  </a:lnTo>
                  <a:lnTo>
                    <a:pt x="98332" y="3407952"/>
                  </a:lnTo>
                  <a:lnTo>
                    <a:pt x="58869" y="3387539"/>
                  </a:lnTo>
                  <a:lnTo>
                    <a:pt x="27744" y="3356414"/>
                  </a:lnTo>
                  <a:lnTo>
                    <a:pt x="7331" y="3316951"/>
                  </a:lnTo>
                  <a:lnTo>
                    <a:pt x="0" y="3271520"/>
                  </a:lnTo>
                  <a:lnTo>
                    <a:pt x="0" y="143763"/>
                  </a:lnTo>
                  <a:close/>
                </a:path>
              </a:pathLst>
            </a:custGeom>
            <a:ln w="63499">
              <a:solidFill>
                <a:srgbClr val="39B1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56560" y="1488947"/>
              <a:ext cx="2060575" cy="3415665"/>
            </a:xfrm>
            <a:custGeom>
              <a:avLst/>
              <a:gdLst/>
              <a:ahLst/>
              <a:cxnLst/>
              <a:rect l="l" t="t" r="r" b="b"/>
              <a:pathLst>
                <a:path w="2060575" h="3415665">
                  <a:moveTo>
                    <a:pt x="0" y="143763"/>
                  </a:moveTo>
                  <a:lnTo>
                    <a:pt x="7331" y="98332"/>
                  </a:lnTo>
                  <a:lnTo>
                    <a:pt x="27744" y="58869"/>
                  </a:lnTo>
                  <a:lnTo>
                    <a:pt x="58869" y="27744"/>
                  </a:lnTo>
                  <a:lnTo>
                    <a:pt x="98332" y="7331"/>
                  </a:lnTo>
                  <a:lnTo>
                    <a:pt x="143763" y="0"/>
                  </a:lnTo>
                  <a:lnTo>
                    <a:pt x="1916684" y="0"/>
                  </a:lnTo>
                  <a:lnTo>
                    <a:pt x="1962115" y="7331"/>
                  </a:lnTo>
                  <a:lnTo>
                    <a:pt x="2001578" y="27744"/>
                  </a:lnTo>
                  <a:lnTo>
                    <a:pt x="2032703" y="58869"/>
                  </a:lnTo>
                  <a:lnTo>
                    <a:pt x="2053116" y="98332"/>
                  </a:lnTo>
                  <a:lnTo>
                    <a:pt x="2060448" y="143763"/>
                  </a:lnTo>
                  <a:lnTo>
                    <a:pt x="2060448" y="3271520"/>
                  </a:lnTo>
                  <a:lnTo>
                    <a:pt x="2053116" y="3316951"/>
                  </a:lnTo>
                  <a:lnTo>
                    <a:pt x="2032703" y="3356414"/>
                  </a:lnTo>
                  <a:lnTo>
                    <a:pt x="2001578" y="3387539"/>
                  </a:lnTo>
                  <a:lnTo>
                    <a:pt x="1962115" y="3407952"/>
                  </a:lnTo>
                  <a:lnTo>
                    <a:pt x="1916684" y="3415283"/>
                  </a:lnTo>
                  <a:lnTo>
                    <a:pt x="143763" y="3415283"/>
                  </a:lnTo>
                  <a:lnTo>
                    <a:pt x="98332" y="3407952"/>
                  </a:lnTo>
                  <a:lnTo>
                    <a:pt x="58869" y="3387539"/>
                  </a:lnTo>
                  <a:lnTo>
                    <a:pt x="27744" y="3356414"/>
                  </a:lnTo>
                  <a:lnTo>
                    <a:pt x="7331" y="3316951"/>
                  </a:lnTo>
                  <a:lnTo>
                    <a:pt x="0" y="3271520"/>
                  </a:lnTo>
                  <a:lnTo>
                    <a:pt x="0" y="143763"/>
                  </a:lnTo>
                  <a:close/>
                </a:path>
              </a:pathLst>
            </a:custGeom>
            <a:ln w="63499">
              <a:solidFill>
                <a:srgbClr val="006FC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13816" y="1488947"/>
              <a:ext cx="2060575" cy="3415665"/>
            </a:xfrm>
            <a:custGeom>
              <a:avLst/>
              <a:gdLst/>
              <a:ahLst/>
              <a:cxnLst/>
              <a:rect l="l" t="t" r="r" b="b"/>
              <a:pathLst>
                <a:path w="2060575" h="3415665">
                  <a:moveTo>
                    <a:pt x="0" y="143763"/>
                  </a:moveTo>
                  <a:lnTo>
                    <a:pt x="7331" y="98332"/>
                  </a:lnTo>
                  <a:lnTo>
                    <a:pt x="27748" y="58869"/>
                  </a:lnTo>
                  <a:lnTo>
                    <a:pt x="58880" y="27744"/>
                  </a:lnTo>
                  <a:lnTo>
                    <a:pt x="98358" y="7331"/>
                  </a:lnTo>
                  <a:lnTo>
                    <a:pt x="143814" y="0"/>
                  </a:lnTo>
                  <a:lnTo>
                    <a:pt x="1916684" y="0"/>
                  </a:lnTo>
                  <a:lnTo>
                    <a:pt x="1962115" y="7331"/>
                  </a:lnTo>
                  <a:lnTo>
                    <a:pt x="2001578" y="27744"/>
                  </a:lnTo>
                  <a:lnTo>
                    <a:pt x="2032703" y="58869"/>
                  </a:lnTo>
                  <a:lnTo>
                    <a:pt x="2053116" y="98332"/>
                  </a:lnTo>
                  <a:lnTo>
                    <a:pt x="2060448" y="143763"/>
                  </a:lnTo>
                  <a:lnTo>
                    <a:pt x="2060448" y="3271520"/>
                  </a:lnTo>
                  <a:lnTo>
                    <a:pt x="2053116" y="3316951"/>
                  </a:lnTo>
                  <a:lnTo>
                    <a:pt x="2032703" y="3356414"/>
                  </a:lnTo>
                  <a:lnTo>
                    <a:pt x="2001578" y="3387539"/>
                  </a:lnTo>
                  <a:lnTo>
                    <a:pt x="1962115" y="3407952"/>
                  </a:lnTo>
                  <a:lnTo>
                    <a:pt x="1916684" y="3415283"/>
                  </a:lnTo>
                  <a:lnTo>
                    <a:pt x="143814" y="3415283"/>
                  </a:lnTo>
                  <a:lnTo>
                    <a:pt x="98358" y="3407952"/>
                  </a:lnTo>
                  <a:lnTo>
                    <a:pt x="58880" y="3387539"/>
                  </a:lnTo>
                  <a:lnTo>
                    <a:pt x="27748" y="3356414"/>
                  </a:lnTo>
                  <a:lnTo>
                    <a:pt x="7331" y="3316951"/>
                  </a:lnTo>
                  <a:lnTo>
                    <a:pt x="0" y="3271520"/>
                  </a:lnTo>
                  <a:lnTo>
                    <a:pt x="0" y="143763"/>
                  </a:lnTo>
                  <a:close/>
                </a:path>
              </a:pathLst>
            </a:custGeom>
            <a:ln w="63499">
              <a:solidFill>
                <a:srgbClr val="23364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792481" y="5503164"/>
          <a:ext cx="10667999" cy="6565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22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1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1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22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6590">
                <a:tc>
                  <a:txBody>
                    <a:bodyPr/>
                    <a:lstStyle/>
                    <a:p>
                      <a:pPr marL="561340" marR="416559" indent="46990"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r>
                        <a:rPr sz="1600" b="1" spc="-17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Planning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600" b="1" spc="-35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&amp;</a:t>
                      </a:r>
                      <a:r>
                        <a:rPr sz="1600" b="1" spc="-16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Preparation</a:t>
                      </a:r>
                      <a:endParaRPr sz="1600">
                        <a:latin typeface="Verdana"/>
                        <a:cs typeface="Verdana"/>
                      </a:endParaRPr>
                    </a:p>
                  </a:txBody>
                  <a:tcPr marL="0" marR="0" marT="85090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233645"/>
                    </a:solidFill>
                  </a:tcPr>
                </a:tc>
                <a:tc>
                  <a:txBody>
                    <a:bodyPr/>
                    <a:lstStyle/>
                    <a:p>
                      <a:pPr marL="20955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600" b="1" spc="-1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Engage</a:t>
                      </a:r>
                      <a:r>
                        <a:rPr sz="1600" b="1" spc="-4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600" b="1" spc="-30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&amp;</a:t>
                      </a:r>
                      <a:r>
                        <a:rPr sz="1600" b="1" spc="-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Explain</a:t>
                      </a:r>
                      <a:endParaRPr sz="1600">
                        <a:latin typeface="Verdana"/>
                        <a:cs typeface="Verdana"/>
                      </a:endParaRPr>
                    </a:p>
                  </a:txBody>
                  <a:tcPr marL="0" marR="0" marT="8382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006FCE"/>
                    </a:solidFill>
                  </a:tcPr>
                </a:tc>
                <a:tc>
                  <a:txBody>
                    <a:bodyPr/>
                    <a:lstStyle/>
                    <a:p>
                      <a:pPr marL="62611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Account</a:t>
                      </a:r>
                      <a:endParaRPr sz="1600">
                        <a:latin typeface="Verdana"/>
                        <a:cs typeface="Verdana"/>
                      </a:endParaRPr>
                    </a:p>
                  </a:txBody>
                  <a:tcPr marL="0" marR="0" marT="8382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39B1E4"/>
                    </a:solidFill>
                  </a:tcPr>
                </a:tc>
                <a:tc>
                  <a:txBody>
                    <a:bodyPr/>
                    <a:lstStyle/>
                    <a:p>
                      <a:pPr marL="697230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Closure</a:t>
                      </a:r>
                      <a:endParaRPr sz="1600">
                        <a:latin typeface="Verdana"/>
                        <a:cs typeface="Verdana"/>
                      </a:endParaRPr>
                    </a:p>
                  </a:txBody>
                  <a:tcPr marL="0" marR="0" marT="8382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7B91A7"/>
                    </a:solidFill>
                  </a:tcPr>
                </a:tc>
                <a:tc>
                  <a:txBody>
                    <a:bodyPr/>
                    <a:lstStyle/>
                    <a:p>
                      <a:pPr marL="556895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r>
                        <a:rPr sz="1600" b="1" spc="-6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Evaluation</a:t>
                      </a:r>
                      <a:endParaRPr sz="1600">
                        <a:latin typeface="Verdana"/>
                        <a:cs typeface="Verdana"/>
                      </a:endParaRPr>
                    </a:p>
                  </a:txBody>
                  <a:tcPr marL="0" marR="0" marT="83820" marB="0">
                    <a:lnL w="38100">
                      <a:solidFill>
                        <a:srgbClr val="FFFFFF"/>
                      </a:solidFill>
                      <a:prstDash val="solid"/>
                    </a:lnL>
                    <a:solidFill>
                      <a:srgbClr val="A49F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1315212" y="5181601"/>
            <a:ext cx="1100455" cy="233679"/>
          </a:xfrm>
          <a:custGeom>
            <a:avLst/>
            <a:gdLst/>
            <a:ahLst/>
            <a:cxnLst/>
            <a:rect l="l" t="t" r="r" b="b"/>
            <a:pathLst>
              <a:path w="1100455" h="233679">
                <a:moveTo>
                  <a:pt x="550163" y="0"/>
                </a:moveTo>
                <a:lnTo>
                  <a:pt x="0" y="233172"/>
                </a:lnTo>
                <a:lnTo>
                  <a:pt x="1100327" y="233172"/>
                </a:lnTo>
                <a:lnTo>
                  <a:pt x="550163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35097" y="5181601"/>
            <a:ext cx="1100455" cy="233679"/>
          </a:xfrm>
          <a:custGeom>
            <a:avLst/>
            <a:gdLst/>
            <a:ahLst/>
            <a:cxnLst/>
            <a:rect l="l" t="t" r="r" b="b"/>
            <a:pathLst>
              <a:path w="1100454" h="233679">
                <a:moveTo>
                  <a:pt x="550163" y="0"/>
                </a:moveTo>
                <a:lnTo>
                  <a:pt x="0" y="233172"/>
                </a:lnTo>
                <a:lnTo>
                  <a:pt x="1100327" y="233172"/>
                </a:lnTo>
                <a:lnTo>
                  <a:pt x="550163" y="0"/>
                </a:lnTo>
                <a:close/>
              </a:path>
            </a:pathLst>
          </a:custGeom>
          <a:solidFill>
            <a:srgbClr val="006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576316" y="5181601"/>
            <a:ext cx="1100455" cy="233679"/>
          </a:xfrm>
          <a:custGeom>
            <a:avLst/>
            <a:gdLst/>
            <a:ahLst/>
            <a:cxnLst/>
            <a:rect l="l" t="t" r="r" b="b"/>
            <a:pathLst>
              <a:path w="1100454" h="233679">
                <a:moveTo>
                  <a:pt x="550163" y="0"/>
                </a:moveTo>
                <a:lnTo>
                  <a:pt x="0" y="233172"/>
                </a:lnTo>
                <a:lnTo>
                  <a:pt x="1100328" y="233172"/>
                </a:lnTo>
                <a:lnTo>
                  <a:pt x="550163" y="0"/>
                </a:lnTo>
                <a:close/>
              </a:path>
            </a:pathLst>
          </a:custGeom>
          <a:solidFill>
            <a:srgbClr val="39B1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17536" y="5181601"/>
            <a:ext cx="1100455" cy="233679"/>
          </a:xfrm>
          <a:custGeom>
            <a:avLst/>
            <a:gdLst/>
            <a:ahLst/>
            <a:cxnLst/>
            <a:rect l="l" t="t" r="r" b="b"/>
            <a:pathLst>
              <a:path w="1100454" h="233679">
                <a:moveTo>
                  <a:pt x="550164" y="0"/>
                </a:moveTo>
                <a:lnTo>
                  <a:pt x="0" y="233172"/>
                </a:lnTo>
                <a:lnTo>
                  <a:pt x="1100328" y="233172"/>
                </a:lnTo>
                <a:lnTo>
                  <a:pt x="550164" y="0"/>
                </a:lnTo>
                <a:close/>
              </a:path>
            </a:pathLst>
          </a:custGeom>
          <a:solidFill>
            <a:srgbClr val="7B91A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858757" y="5181601"/>
            <a:ext cx="1100455" cy="233679"/>
          </a:xfrm>
          <a:custGeom>
            <a:avLst/>
            <a:gdLst/>
            <a:ahLst/>
            <a:cxnLst/>
            <a:rect l="l" t="t" r="r" b="b"/>
            <a:pathLst>
              <a:path w="1100454" h="233679">
                <a:moveTo>
                  <a:pt x="550164" y="0"/>
                </a:moveTo>
                <a:lnTo>
                  <a:pt x="0" y="233172"/>
                </a:lnTo>
                <a:lnTo>
                  <a:pt x="1100327" y="233172"/>
                </a:lnTo>
                <a:lnTo>
                  <a:pt x="550164" y="0"/>
                </a:lnTo>
                <a:close/>
              </a:path>
            </a:pathLst>
          </a:custGeom>
          <a:solidFill>
            <a:srgbClr val="A49F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558289" y="1741119"/>
            <a:ext cx="572770" cy="10746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6900" b="1" spc="190" dirty="0">
                <a:solidFill>
                  <a:srgbClr val="233645"/>
                </a:solidFill>
                <a:latin typeface="Trebuchet MS"/>
                <a:cs typeface="Trebuchet MS"/>
              </a:rPr>
              <a:t>P</a:t>
            </a:r>
            <a:endParaRPr sz="69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35704" y="1741119"/>
            <a:ext cx="499745" cy="10746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6900" b="1" spc="-140" dirty="0">
                <a:solidFill>
                  <a:srgbClr val="006FCE"/>
                </a:solidFill>
                <a:latin typeface="Trebuchet MS"/>
                <a:cs typeface="Trebuchet MS"/>
              </a:rPr>
              <a:t>E</a:t>
            </a:r>
            <a:endParaRPr sz="69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91581" y="1741119"/>
            <a:ext cx="671830" cy="10746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6900" b="1" spc="650" dirty="0">
                <a:solidFill>
                  <a:srgbClr val="39B1E4"/>
                </a:solidFill>
                <a:latin typeface="Trebuchet MS"/>
                <a:cs typeface="Trebuchet MS"/>
              </a:rPr>
              <a:t>A</a:t>
            </a:r>
            <a:endParaRPr sz="69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922515" y="1741119"/>
            <a:ext cx="2737485" cy="10746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  <a:tabLst>
                <a:tab pos="2249701" algn="l"/>
              </a:tabLst>
            </a:pPr>
            <a:r>
              <a:rPr sz="6900" b="1" spc="960" dirty="0">
                <a:solidFill>
                  <a:srgbClr val="7B91A7"/>
                </a:solidFill>
                <a:latin typeface="Trebuchet MS"/>
                <a:cs typeface="Trebuchet MS"/>
              </a:rPr>
              <a:t>C</a:t>
            </a:r>
            <a:r>
              <a:rPr sz="6900" b="1" dirty="0">
                <a:solidFill>
                  <a:srgbClr val="7B91A7"/>
                </a:solidFill>
                <a:latin typeface="Trebuchet MS"/>
                <a:cs typeface="Trebuchet MS"/>
              </a:rPr>
              <a:t>	</a:t>
            </a:r>
            <a:r>
              <a:rPr sz="6900" b="1" spc="-135" dirty="0">
                <a:solidFill>
                  <a:srgbClr val="A49F84"/>
                </a:solidFill>
                <a:latin typeface="Trebuchet MS"/>
                <a:cs typeface="Trebuchet MS"/>
              </a:rPr>
              <a:t>E</a:t>
            </a:r>
            <a:endParaRPr sz="69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56869" y="2795777"/>
            <a:ext cx="1323340" cy="11240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Background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Proofs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Outcome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spc="-50" dirty="0">
                <a:solidFill>
                  <a:srgbClr val="233645"/>
                </a:solidFill>
                <a:latin typeface="Verdana"/>
                <a:cs typeface="Verdana"/>
              </a:rPr>
              <a:t>Environment</a:t>
            </a:r>
            <a:endParaRPr sz="1400">
              <a:latin typeface="Verdana"/>
              <a:cs typeface="Verdana"/>
            </a:endParaRPr>
          </a:p>
          <a:p>
            <a:pPr marL="868640">
              <a:spcBef>
                <a:spcPts val="475"/>
              </a:spcBef>
            </a:pPr>
            <a:r>
              <a:rPr sz="1200" spc="-50" dirty="0">
                <a:solidFill>
                  <a:srgbClr val="233645"/>
                </a:solidFill>
                <a:latin typeface="Tahoma"/>
                <a:cs typeface="Tahoma"/>
              </a:rPr>
              <a:t>.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98420" y="2795778"/>
            <a:ext cx="959485" cy="9085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Rapport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Process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Purpose</a:t>
            </a:r>
            <a:endParaRPr sz="1400">
              <a:latin typeface="Verdana"/>
              <a:cs typeface="Verdana"/>
            </a:endParaRPr>
          </a:p>
          <a:p>
            <a:pPr marR="46353" algn="r">
              <a:spcBef>
                <a:spcPts val="475"/>
              </a:spcBef>
            </a:pPr>
            <a:r>
              <a:rPr sz="1200" spc="-50" dirty="0">
                <a:solidFill>
                  <a:srgbClr val="233645"/>
                </a:solidFill>
                <a:latin typeface="Tahoma"/>
                <a:cs typeface="Tahoma"/>
              </a:rPr>
              <a:t>.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39893" y="2795778"/>
            <a:ext cx="1548765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14" dirty="0">
                <a:solidFill>
                  <a:srgbClr val="233645"/>
                </a:solidFill>
                <a:latin typeface="Verdana"/>
                <a:cs typeface="Verdana"/>
              </a:rPr>
              <a:t>Their</a:t>
            </a:r>
            <a:r>
              <a:rPr sz="14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version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Active</a:t>
            </a:r>
            <a:r>
              <a:rPr sz="14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50" dirty="0">
                <a:solidFill>
                  <a:srgbClr val="233645"/>
                </a:solidFill>
                <a:latin typeface="Verdana"/>
                <a:cs typeface="Verdana"/>
              </a:rPr>
              <a:t>listening</a:t>
            </a:r>
            <a:endParaRPr sz="1400">
              <a:latin typeface="Verdana"/>
              <a:cs typeface="Verdana"/>
            </a:endParaRPr>
          </a:p>
          <a:p>
            <a:pPr marL="240654" indent="-227954">
              <a:buFont typeface="Arial"/>
              <a:buChar char="•"/>
              <a:tabLst>
                <a:tab pos="240654" algn="l"/>
              </a:tabLst>
            </a:pP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Note</a:t>
            </a:r>
            <a:r>
              <a:rPr sz="14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taking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378954" y="2795777"/>
            <a:ext cx="118364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75" dirty="0">
                <a:solidFill>
                  <a:srgbClr val="233645"/>
                </a:solidFill>
                <a:latin typeface="Verdana"/>
                <a:cs typeface="Verdana"/>
              </a:rPr>
              <a:t>Summarise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378954" y="3008834"/>
            <a:ext cx="1389380" cy="6597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Confirmation</a:t>
            </a:r>
            <a:endParaRPr sz="1400">
              <a:latin typeface="Verdana"/>
              <a:cs typeface="Verdana"/>
            </a:endParaRPr>
          </a:p>
          <a:p>
            <a:pPr marL="241289" marR="5080" indent="-228590">
              <a:buFont typeface="Arial"/>
              <a:buChar char="•"/>
              <a:tabLst>
                <a:tab pos="241289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Positive enforcement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518142" y="2795777"/>
            <a:ext cx="87884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Review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746742" y="3008833"/>
            <a:ext cx="91186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objectives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518142" y="3222751"/>
            <a:ext cx="8629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Font typeface="Arial"/>
              <a:buChar char="•"/>
              <a:tabLst>
                <a:tab pos="240654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Reflect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30" dirty="0"/>
              <a:t>PEACE</a:t>
            </a:r>
            <a:endParaRPr sz="32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46920"/>
          </a:xfrm>
          <a:prstGeom prst="rect">
            <a:avLst/>
          </a:prstGeom>
        </p:spPr>
        <p:txBody>
          <a:bodyPr vert="horz" wrap="square" lIns="0" tIns="92024" rIns="0" bIns="0" rtlCol="0">
            <a:spAutoFit/>
          </a:bodyPr>
          <a:lstStyle/>
          <a:p>
            <a:pPr marL="189856">
              <a:spcBef>
                <a:spcPts val="100"/>
              </a:spcBef>
            </a:pPr>
            <a:r>
              <a:rPr sz="3600" spc="-375" dirty="0"/>
              <a:t>PEACE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76071" y="2374900"/>
            <a:ext cx="10639857" cy="2728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4" marR="7620" algn="l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tabLst>
                <a:tab pos="189222" algn="l"/>
                <a:tab pos="1515041" algn="l"/>
                <a:tab pos="1990633" algn="l"/>
                <a:tab pos="2287800" algn="l"/>
                <a:tab pos="2767837" algn="l"/>
                <a:tab pos="4068258" algn="l"/>
                <a:tab pos="5258193" algn="l"/>
                <a:tab pos="6971344" algn="l"/>
                <a:tab pos="7448207" algn="l"/>
                <a:tab pos="8805139" algn="l"/>
              </a:tabLst>
            </a:pPr>
            <a:endParaRPr sz="4000" spc="-7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187951" indent="-175252" algn="l">
              <a:spcBef>
                <a:spcPts val="1340"/>
              </a:spcBef>
              <a:buClr>
                <a:srgbClr val="006FCE"/>
              </a:buClr>
              <a:buFont typeface="Arial"/>
              <a:buChar char="•"/>
              <a:tabLst>
                <a:tab pos="187951" algn="l"/>
                <a:tab pos="507342" algn="l"/>
                <a:tab pos="827367" algn="l"/>
                <a:tab pos="1175331" algn="l"/>
                <a:tab pos="2172235" algn="l"/>
                <a:tab pos="2588141" algn="l"/>
                <a:tab pos="3988886" algn="l"/>
                <a:tab pos="5579488" algn="l"/>
                <a:tab pos="6360502" algn="l"/>
                <a:tab pos="6853874" algn="l"/>
                <a:tab pos="7434872" algn="l"/>
                <a:tab pos="9099131" algn="l"/>
              </a:tabLst>
            </a:pP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It	is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Toolkit.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Its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successful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application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relies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on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interviewer's</a:t>
            </a:r>
            <a:r>
              <a:rPr lang="en-US" sz="4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aptitude,</a:t>
            </a:r>
          </a:p>
          <a:p>
            <a:pPr marL="189222" algn="l">
              <a:spcBef>
                <a:spcPts val="245"/>
              </a:spcBef>
            </a:pP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judgement and experience.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93191"/>
            <a:ext cx="635507" cy="126949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114800" y="94488"/>
            <a:ext cx="3829812" cy="237244"/>
          </a:xfrm>
          <a:prstGeom prst="rect">
            <a:avLst/>
          </a:prstGeom>
          <a:solidFill>
            <a:srgbClr val="233645"/>
          </a:solidFill>
          <a:ln w="12700">
            <a:solidFill>
              <a:srgbClr val="17242F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114294">
              <a:spcBef>
                <a:spcPts val="170"/>
              </a:spcBef>
            </a:pP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C</a:t>
            </a:r>
            <a:r>
              <a:rPr lang="en-US" sz="1400" dirty="0">
                <a:solidFill>
                  <a:srgbClr val="FFFFFF"/>
                </a:solidFill>
                <a:latin typeface="Verdana"/>
                <a:cs typeface="Verdana"/>
              </a:rPr>
              <a:t>onduct research and develop outline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62400" y="632459"/>
            <a:ext cx="4099817" cy="391774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37479">
              <a:spcBef>
                <a:spcPts val="175"/>
              </a:spcBef>
            </a:pPr>
            <a:r>
              <a:rPr sz="2400" spc="-35" dirty="0">
                <a:solidFill>
                  <a:srgbClr val="233645"/>
                </a:solidFill>
                <a:latin typeface="Verdana"/>
                <a:cs typeface="Verdana"/>
              </a:rPr>
              <a:t>Introduction</a:t>
            </a:r>
            <a:r>
              <a:rPr sz="2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 rapport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52800" y="1196340"/>
            <a:ext cx="6324600" cy="237886"/>
          </a:xfrm>
          <a:prstGeom prst="rect">
            <a:avLst/>
          </a:prstGeom>
          <a:solidFill>
            <a:srgbClr val="233645"/>
          </a:solidFill>
          <a:ln w="12700">
            <a:solidFill>
              <a:srgbClr val="17242F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46368">
              <a:spcBef>
                <a:spcPts val="175"/>
              </a:spcBef>
            </a:pPr>
            <a:r>
              <a:rPr sz="1400" spc="-35" dirty="0">
                <a:solidFill>
                  <a:srgbClr val="FFFFFF"/>
                </a:solidFill>
                <a:latin typeface="Verdana"/>
                <a:cs typeface="Verdana"/>
              </a:rPr>
              <a:t>Legislative</a:t>
            </a:r>
            <a:r>
              <a:rPr sz="140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Requirements</a:t>
            </a:r>
            <a:r>
              <a:rPr lang="en-US" sz="1400" spc="-10" dirty="0">
                <a:solidFill>
                  <a:srgbClr val="FFFFFF"/>
                </a:solidFill>
                <a:latin typeface="Verdana"/>
                <a:cs typeface="Verdana"/>
              </a:rPr>
              <a:t> (Do you have to read them their rights)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81400" y="1732788"/>
            <a:ext cx="4953000" cy="230191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14605" rIns="0" bIns="0" rtlCol="0">
            <a:spAutoFit/>
          </a:bodyPr>
          <a:lstStyle/>
          <a:p>
            <a:pPr marL="91436">
              <a:spcBef>
                <a:spcPts val="115"/>
              </a:spcBef>
              <a:tabLst>
                <a:tab pos="2069369" algn="l"/>
              </a:tabLst>
            </a:pPr>
            <a:r>
              <a:rPr sz="1400" spc="-35" dirty="0">
                <a:solidFill>
                  <a:srgbClr val="233645"/>
                </a:solidFill>
                <a:latin typeface="Verdana"/>
                <a:cs typeface="Verdana"/>
              </a:rPr>
              <a:t>Reasons</a:t>
            </a:r>
            <a:r>
              <a:rPr sz="14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(objectives)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lang="en-US" sz="1400" dirty="0">
                <a:solidFill>
                  <a:srgbClr val="233645"/>
                </a:solidFill>
                <a:latin typeface="Verdana"/>
                <a:cs typeface="Verdana"/>
              </a:rPr>
              <a:t>            </a:t>
            </a:r>
            <a:r>
              <a:rPr sz="1400" spc="-60" dirty="0">
                <a:solidFill>
                  <a:srgbClr val="233645"/>
                </a:solidFill>
                <a:latin typeface="Verdana"/>
                <a:cs typeface="Verdana"/>
              </a:rPr>
              <a:t>Routines</a:t>
            </a:r>
            <a:r>
              <a:rPr sz="1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(expectations)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59097" y="2383535"/>
            <a:ext cx="2159635" cy="237886"/>
          </a:xfrm>
          <a:prstGeom prst="rect">
            <a:avLst/>
          </a:prstGeom>
          <a:solidFill>
            <a:srgbClr val="233645"/>
          </a:solidFill>
          <a:ln w="12700">
            <a:solidFill>
              <a:srgbClr val="17242F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algn="ctr">
              <a:spcBef>
                <a:spcPts val="175"/>
              </a:spcBef>
            </a:pP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Opening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99432" y="2929128"/>
            <a:ext cx="2868168" cy="237244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248908">
              <a:spcBef>
                <a:spcPts val="170"/>
              </a:spcBef>
            </a:pPr>
            <a:r>
              <a:rPr sz="1400" spc="-45" dirty="0">
                <a:solidFill>
                  <a:srgbClr val="233645"/>
                </a:solidFill>
                <a:latin typeface="Verdana"/>
                <a:cs typeface="Verdana"/>
              </a:rPr>
              <a:t>Take</a:t>
            </a:r>
            <a:r>
              <a:rPr sz="1400" spc="-1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1400" spc="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develop</a:t>
            </a:r>
            <a:r>
              <a:rPr sz="1400" spc="-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account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58512" y="3467101"/>
            <a:ext cx="2159635" cy="441146"/>
          </a:xfrm>
          <a:prstGeom prst="rect">
            <a:avLst/>
          </a:prstGeom>
          <a:solidFill>
            <a:srgbClr val="233645"/>
          </a:solidFill>
          <a:ln w="12700">
            <a:solidFill>
              <a:srgbClr val="17242F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1270" algn="ctr">
              <a:spcBef>
                <a:spcPts val="80"/>
              </a:spcBef>
            </a:pP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Review</a:t>
            </a:r>
            <a:endParaRPr sz="1400" dirty="0">
              <a:latin typeface="Verdana"/>
              <a:cs typeface="Verdana"/>
            </a:endParaRPr>
          </a:p>
          <a:p>
            <a:pPr marL="1905" algn="ctr"/>
            <a:r>
              <a:rPr sz="1400" spc="-35" dirty="0">
                <a:solidFill>
                  <a:srgbClr val="FFFFFF"/>
                </a:solidFill>
                <a:latin typeface="Verdana"/>
                <a:cs typeface="Verdana"/>
              </a:rPr>
              <a:t>(Select</a:t>
            </a:r>
            <a:r>
              <a:rPr sz="140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85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140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topic</a:t>
            </a:r>
            <a:r>
              <a:rPr sz="1400" spc="-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r>
              <a:rPr sz="140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probe)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93564" y="5218151"/>
            <a:ext cx="2161540" cy="649537"/>
          </a:xfrm>
          <a:prstGeom prst="rect">
            <a:avLst/>
          </a:prstGeom>
          <a:solidFill>
            <a:srgbClr val="233645"/>
          </a:solidFill>
          <a:ln w="12700">
            <a:solidFill>
              <a:srgbClr val="17242F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 marL="290817" marR="109850" indent="-173982">
              <a:spcBef>
                <a:spcPts val="25"/>
              </a:spcBef>
            </a:pPr>
            <a:r>
              <a:rPr sz="1400" spc="-25" dirty="0">
                <a:solidFill>
                  <a:srgbClr val="FFFFFF"/>
                </a:solidFill>
                <a:latin typeface="Verdana"/>
                <a:cs typeface="Verdana"/>
              </a:rPr>
              <a:t>Introduce</a:t>
            </a:r>
            <a:r>
              <a:rPr sz="1400" spc="-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40" dirty="0">
                <a:solidFill>
                  <a:srgbClr val="FFFFFF"/>
                </a:solidFill>
                <a:latin typeface="Verdana"/>
                <a:cs typeface="Verdana"/>
              </a:rPr>
              <a:t>investigator</a:t>
            </a:r>
            <a:r>
              <a:rPr sz="1400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topics (repeat</a:t>
            </a:r>
            <a:r>
              <a:rPr sz="1400" spc="-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probe</a:t>
            </a:r>
            <a:r>
              <a:rPr sz="140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process)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626095" y="4021835"/>
            <a:ext cx="2161539" cy="1290737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59054" rIns="0" bIns="0" rtlCol="0">
            <a:spAutoFit/>
          </a:bodyPr>
          <a:lstStyle/>
          <a:p>
            <a:pPr marL="506707">
              <a:spcBef>
                <a:spcPts val="464"/>
              </a:spcBef>
            </a:pPr>
            <a:r>
              <a:rPr sz="1400" b="1" spc="-105" dirty="0">
                <a:solidFill>
                  <a:srgbClr val="233645"/>
                </a:solidFill>
                <a:latin typeface="Verdana"/>
                <a:cs typeface="Verdana"/>
              </a:rPr>
              <a:t>Probe</a:t>
            </a:r>
            <a:r>
              <a:rPr sz="1400" b="1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10" dirty="0">
                <a:solidFill>
                  <a:srgbClr val="233645"/>
                </a:solidFill>
                <a:latin typeface="Verdana"/>
                <a:cs typeface="Verdana"/>
              </a:rPr>
              <a:t>topic</a:t>
            </a:r>
            <a:endParaRPr sz="1400" dirty="0">
              <a:latin typeface="Verdana"/>
              <a:cs typeface="Verdana"/>
            </a:endParaRPr>
          </a:p>
          <a:p>
            <a:pPr marL="264783" indent="-172712">
              <a:spcBef>
                <a:spcPts val="1200"/>
              </a:spcBef>
              <a:buFont typeface="Arial"/>
              <a:buChar char="•"/>
              <a:tabLst>
                <a:tab pos="264783" algn="l"/>
              </a:tabLst>
            </a:pPr>
            <a:r>
              <a:rPr sz="1400" spc="-35" dirty="0">
                <a:solidFill>
                  <a:srgbClr val="233645"/>
                </a:solidFill>
                <a:latin typeface="Verdana"/>
                <a:cs typeface="Verdana"/>
              </a:rPr>
              <a:t>fine</a:t>
            </a:r>
            <a:r>
              <a:rPr sz="14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30" dirty="0">
                <a:solidFill>
                  <a:srgbClr val="233645"/>
                </a:solidFill>
                <a:latin typeface="Verdana"/>
                <a:cs typeface="Verdana"/>
              </a:rPr>
              <a:t>grain</a:t>
            </a:r>
            <a:r>
              <a:rPr sz="1400" spc="-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detail</a:t>
            </a:r>
            <a:endParaRPr sz="1400" dirty="0">
              <a:latin typeface="Verdana"/>
              <a:cs typeface="Verdana"/>
            </a:endParaRPr>
          </a:p>
          <a:p>
            <a:pPr marL="264783" indent="-172712">
              <a:buFont typeface="Arial"/>
              <a:buChar char="•"/>
              <a:tabLst>
                <a:tab pos="264783" algn="l"/>
              </a:tabLst>
            </a:pP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checkable</a:t>
            </a:r>
            <a:r>
              <a:rPr sz="1400" spc="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233645"/>
                </a:solidFill>
                <a:latin typeface="Verdana"/>
                <a:cs typeface="Verdana"/>
              </a:rPr>
              <a:t>facts</a:t>
            </a:r>
            <a:endParaRPr sz="1400" dirty="0">
              <a:latin typeface="Verdana"/>
              <a:cs typeface="Verdana"/>
            </a:endParaRPr>
          </a:p>
          <a:p>
            <a:pPr marL="264783" marR="432414" indent="-172712">
              <a:buFont typeface="Arial"/>
              <a:buChar char="•"/>
              <a:tabLst>
                <a:tab pos="264783" algn="l"/>
              </a:tabLst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appropriate </a:t>
            </a:r>
            <a:r>
              <a:rPr sz="1400" spc="-35" dirty="0">
                <a:solidFill>
                  <a:srgbClr val="233645"/>
                </a:solidFill>
                <a:latin typeface="Verdana"/>
                <a:cs typeface="Verdana"/>
              </a:rPr>
              <a:t>questioning</a:t>
            </a:r>
            <a:r>
              <a:rPr sz="1400" spc="1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55" dirty="0">
                <a:solidFill>
                  <a:srgbClr val="233645"/>
                </a:solidFill>
                <a:latin typeface="Verdana"/>
                <a:cs typeface="Verdana"/>
              </a:rPr>
              <a:t>style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90800" y="4028240"/>
            <a:ext cx="1446529" cy="480260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48895" rIns="0" bIns="0" rtlCol="0">
            <a:spAutoFit/>
          </a:bodyPr>
          <a:lstStyle/>
          <a:p>
            <a:pPr marL="182236" marR="88896" indent="-85721">
              <a:spcBef>
                <a:spcPts val="385"/>
              </a:spcBef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Clarification/ Challenge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893564" y="7415098"/>
            <a:ext cx="2161540" cy="238527"/>
          </a:xfrm>
          <a:prstGeom prst="rect">
            <a:avLst/>
          </a:prstGeom>
          <a:solidFill>
            <a:srgbClr val="CFCCBC"/>
          </a:solidFill>
          <a:ln w="12700">
            <a:solidFill>
              <a:srgbClr val="979489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algn="ctr">
              <a:spcBef>
                <a:spcPts val="180"/>
              </a:spcBef>
            </a:pP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Closure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9265" y="7832675"/>
            <a:ext cx="3069335" cy="333425"/>
          </a:xfrm>
          <a:prstGeom prst="rect">
            <a:avLst/>
          </a:prstGeom>
          <a:noFill/>
          <a:ln w="12700">
            <a:solidFill>
              <a:srgbClr val="1724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265"/>
              </a:lnSpc>
            </a:pPr>
            <a:r>
              <a:rPr sz="1400" spc="-20" dirty="0">
                <a:solidFill>
                  <a:schemeClr val="tx1"/>
                </a:solidFill>
                <a:latin typeface="Verdana"/>
                <a:cs typeface="Verdana"/>
              </a:rPr>
              <a:t>Evaluate</a:t>
            </a:r>
            <a:r>
              <a:rPr sz="1400" spc="-50" dirty="0">
                <a:solidFill>
                  <a:schemeClr val="tx1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Verdana"/>
                <a:cs typeface="Verdana"/>
              </a:rPr>
              <a:t>information,</a:t>
            </a:r>
            <a:endParaRPr sz="1400" dirty="0">
              <a:solidFill>
                <a:schemeClr val="tx1"/>
              </a:solidFill>
              <a:latin typeface="Verdana"/>
              <a:cs typeface="Verdana"/>
            </a:endParaRPr>
          </a:p>
          <a:p>
            <a:pPr algn="ctr">
              <a:lnSpc>
                <a:spcPts val="1280"/>
              </a:lnSpc>
            </a:pPr>
            <a:r>
              <a:rPr sz="1400" spc="-40" dirty="0">
                <a:solidFill>
                  <a:schemeClr val="tx1"/>
                </a:solidFill>
                <a:latin typeface="Verdana"/>
                <a:cs typeface="Verdana"/>
              </a:rPr>
              <a:t>investigation, </a:t>
            </a:r>
            <a:r>
              <a:rPr sz="1400" dirty="0">
                <a:solidFill>
                  <a:schemeClr val="tx1"/>
                </a:solidFill>
                <a:latin typeface="Verdana"/>
                <a:cs typeface="Verdana"/>
              </a:rPr>
              <a:t>and</a:t>
            </a:r>
            <a:r>
              <a:rPr sz="1400" spc="20" dirty="0">
                <a:solidFill>
                  <a:schemeClr val="tx1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chemeClr val="tx1"/>
                </a:solidFill>
                <a:latin typeface="Verdana"/>
                <a:cs typeface="Verdana"/>
              </a:rPr>
              <a:t>interviewer</a:t>
            </a:r>
            <a:endParaRPr sz="140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96940" y="374904"/>
            <a:ext cx="76200" cy="21602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92367" y="897637"/>
            <a:ext cx="76200" cy="251967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09132" y="1481327"/>
            <a:ext cx="76200" cy="251968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6009132" y="2080260"/>
            <a:ext cx="76200" cy="303530"/>
          </a:xfrm>
          <a:custGeom>
            <a:avLst/>
            <a:gdLst/>
            <a:ahLst/>
            <a:cxnLst/>
            <a:rect l="l" t="t" r="r" b="b"/>
            <a:pathLst>
              <a:path w="76200" h="303530">
                <a:moveTo>
                  <a:pt x="31750" y="227329"/>
                </a:moveTo>
                <a:lnTo>
                  <a:pt x="0" y="227329"/>
                </a:lnTo>
                <a:lnTo>
                  <a:pt x="38100" y="303529"/>
                </a:lnTo>
                <a:lnTo>
                  <a:pt x="69850" y="240029"/>
                </a:lnTo>
                <a:lnTo>
                  <a:pt x="31750" y="240029"/>
                </a:lnTo>
                <a:lnTo>
                  <a:pt x="31750" y="227329"/>
                </a:lnTo>
                <a:close/>
              </a:path>
              <a:path w="76200" h="303530">
                <a:moveTo>
                  <a:pt x="44450" y="0"/>
                </a:moveTo>
                <a:lnTo>
                  <a:pt x="31750" y="0"/>
                </a:lnTo>
                <a:lnTo>
                  <a:pt x="31750" y="240029"/>
                </a:lnTo>
                <a:lnTo>
                  <a:pt x="44450" y="240029"/>
                </a:lnTo>
                <a:lnTo>
                  <a:pt x="44450" y="0"/>
                </a:lnTo>
                <a:close/>
              </a:path>
              <a:path w="76200" h="303530">
                <a:moveTo>
                  <a:pt x="76200" y="227329"/>
                </a:moveTo>
                <a:lnTo>
                  <a:pt x="44450" y="227329"/>
                </a:lnTo>
                <a:lnTo>
                  <a:pt x="44450" y="240029"/>
                </a:lnTo>
                <a:lnTo>
                  <a:pt x="69850" y="240029"/>
                </a:lnTo>
                <a:lnTo>
                  <a:pt x="76200" y="227329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92367" y="2654808"/>
            <a:ext cx="76200" cy="216026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3311397" y="3621024"/>
            <a:ext cx="1446530" cy="304165"/>
          </a:xfrm>
          <a:custGeom>
            <a:avLst/>
            <a:gdLst/>
            <a:ahLst/>
            <a:cxnLst/>
            <a:rect l="l" t="t" r="r" b="b"/>
            <a:pathLst>
              <a:path w="1446529" h="304164">
                <a:moveTo>
                  <a:pt x="1370202" y="31750"/>
                </a:moveTo>
                <a:lnTo>
                  <a:pt x="0" y="31750"/>
                </a:lnTo>
                <a:lnTo>
                  <a:pt x="0" y="304038"/>
                </a:lnTo>
                <a:lnTo>
                  <a:pt x="12700" y="304038"/>
                </a:lnTo>
                <a:lnTo>
                  <a:pt x="12700" y="44450"/>
                </a:lnTo>
                <a:lnTo>
                  <a:pt x="6350" y="44450"/>
                </a:lnTo>
                <a:lnTo>
                  <a:pt x="12700" y="38100"/>
                </a:lnTo>
                <a:lnTo>
                  <a:pt x="1370202" y="38100"/>
                </a:lnTo>
                <a:lnTo>
                  <a:pt x="1370202" y="31750"/>
                </a:lnTo>
                <a:close/>
              </a:path>
              <a:path w="1446529" h="304164">
                <a:moveTo>
                  <a:pt x="1370202" y="0"/>
                </a:moveTo>
                <a:lnTo>
                  <a:pt x="1370202" y="76200"/>
                </a:lnTo>
                <a:lnTo>
                  <a:pt x="1433702" y="44450"/>
                </a:lnTo>
                <a:lnTo>
                  <a:pt x="1382902" y="44450"/>
                </a:lnTo>
                <a:lnTo>
                  <a:pt x="1382902" y="31750"/>
                </a:lnTo>
                <a:lnTo>
                  <a:pt x="1433702" y="31750"/>
                </a:lnTo>
                <a:lnTo>
                  <a:pt x="1370202" y="0"/>
                </a:lnTo>
                <a:close/>
              </a:path>
              <a:path w="1446529" h="304164">
                <a:moveTo>
                  <a:pt x="12700" y="38100"/>
                </a:moveTo>
                <a:lnTo>
                  <a:pt x="6350" y="44450"/>
                </a:lnTo>
                <a:lnTo>
                  <a:pt x="12700" y="44450"/>
                </a:lnTo>
                <a:lnTo>
                  <a:pt x="12700" y="38100"/>
                </a:lnTo>
                <a:close/>
              </a:path>
              <a:path w="1446529" h="304164">
                <a:moveTo>
                  <a:pt x="1370202" y="38100"/>
                </a:moveTo>
                <a:lnTo>
                  <a:pt x="12700" y="38100"/>
                </a:lnTo>
                <a:lnTo>
                  <a:pt x="12700" y="44450"/>
                </a:lnTo>
                <a:lnTo>
                  <a:pt x="1370202" y="44450"/>
                </a:lnTo>
                <a:lnTo>
                  <a:pt x="1370202" y="38100"/>
                </a:lnTo>
                <a:close/>
              </a:path>
              <a:path w="1446529" h="304164">
                <a:moveTo>
                  <a:pt x="1433702" y="31750"/>
                </a:moveTo>
                <a:lnTo>
                  <a:pt x="1382902" y="31750"/>
                </a:lnTo>
                <a:lnTo>
                  <a:pt x="1382902" y="44450"/>
                </a:lnTo>
                <a:lnTo>
                  <a:pt x="1433702" y="44450"/>
                </a:lnTo>
                <a:lnTo>
                  <a:pt x="1446402" y="38100"/>
                </a:lnTo>
                <a:lnTo>
                  <a:pt x="1433702" y="31750"/>
                </a:lnTo>
                <a:close/>
              </a:path>
            </a:pathLst>
          </a:custGeom>
          <a:solidFill>
            <a:srgbClr val="1D23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016495" y="3579621"/>
            <a:ext cx="1478280" cy="367665"/>
          </a:xfrm>
          <a:custGeom>
            <a:avLst/>
            <a:gdLst/>
            <a:ahLst/>
            <a:cxnLst/>
            <a:rect l="l" t="t" r="r" b="b"/>
            <a:pathLst>
              <a:path w="1478279" h="367664">
                <a:moveTo>
                  <a:pt x="1433702" y="291338"/>
                </a:moveTo>
                <a:lnTo>
                  <a:pt x="1401952" y="291338"/>
                </a:lnTo>
                <a:lnTo>
                  <a:pt x="1440052" y="367538"/>
                </a:lnTo>
                <a:lnTo>
                  <a:pt x="1471802" y="304038"/>
                </a:lnTo>
                <a:lnTo>
                  <a:pt x="1433702" y="304038"/>
                </a:lnTo>
                <a:lnTo>
                  <a:pt x="1433702" y="291338"/>
                </a:lnTo>
                <a:close/>
              </a:path>
              <a:path w="1478279" h="367664">
                <a:moveTo>
                  <a:pt x="1433702" y="6350"/>
                </a:moveTo>
                <a:lnTo>
                  <a:pt x="1433702" y="304038"/>
                </a:lnTo>
                <a:lnTo>
                  <a:pt x="1446402" y="304038"/>
                </a:lnTo>
                <a:lnTo>
                  <a:pt x="1446402" y="12700"/>
                </a:lnTo>
                <a:lnTo>
                  <a:pt x="1440052" y="12700"/>
                </a:lnTo>
                <a:lnTo>
                  <a:pt x="1433702" y="6350"/>
                </a:lnTo>
                <a:close/>
              </a:path>
              <a:path w="1478279" h="367664">
                <a:moveTo>
                  <a:pt x="1478152" y="291338"/>
                </a:moveTo>
                <a:lnTo>
                  <a:pt x="1446402" y="291338"/>
                </a:lnTo>
                <a:lnTo>
                  <a:pt x="1446402" y="304038"/>
                </a:lnTo>
                <a:lnTo>
                  <a:pt x="1471802" y="304038"/>
                </a:lnTo>
                <a:lnTo>
                  <a:pt x="1478152" y="291338"/>
                </a:lnTo>
                <a:close/>
              </a:path>
              <a:path w="1478279" h="367664">
                <a:moveTo>
                  <a:pt x="1446402" y="0"/>
                </a:moveTo>
                <a:lnTo>
                  <a:pt x="0" y="0"/>
                </a:lnTo>
                <a:lnTo>
                  <a:pt x="0" y="12700"/>
                </a:lnTo>
                <a:lnTo>
                  <a:pt x="1433702" y="12700"/>
                </a:lnTo>
                <a:lnTo>
                  <a:pt x="1433702" y="6350"/>
                </a:lnTo>
                <a:lnTo>
                  <a:pt x="1446402" y="6350"/>
                </a:lnTo>
                <a:lnTo>
                  <a:pt x="1446402" y="0"/>
                </a:lnTo>
                <a:close/>
              </a:path>
              <a:path w="1478279" h="367664">
                <a:moveTo>
                  <a:pt x="1446402" y="6350"/>
                </a:moveTo>
                <a:lnTo>
                  <a:pt x="1433702" y="6350"/>
                </a:lnTo>
                <a:lnTo>
                  <a:pt x="1440052" y="12700"/>
                </a:lnTo>
                <a:lnTo>
                  <a:pt x="1446402" y="12700"/>
                </a:lnTo>
                <a:lnTo>
                  <a:pt x="1446402" y="6350"/>
                </a:lnTo>
                <a:close/>
              </a:path>
            </a:pathLst>
          </a:custGeom>
          <a:solidFill>
            <a:srgbClr val="1D23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342132" y="4590415"/>
            <a:ext cx="1551940" cy="832485"/>
          </a:xfrm>
          <a:custGeom>
            <a:avLst/>
            <a:gdLst/>
            <a:ahLst/>
            <a:cxnLst/>
            <a:rect l="l" t="t" r="r" b="b"/>
            <a:pathLst>
              <a:path w="1551939" h="832485">
                <a:moveTo>
                  <a:pt x="44450" y="63500"/>
                </a:moveTo>
                <a:lnTo>
                  <a:pt x="31750" y="63500"/>
                </a:lnTo>
                <a:lnTo>
                  <a:pt x="31750" y="832231"/>
                </a:lnTo>
                <a:lnTo>
                  <a:pt x="1551558" y="832231"/>
                </a:lnTo>
                <a:lnTo>
                  <a:pt x="1551558" y="825881"/>
                </a:lnTo>
                <a:lnTo>
                  <a:pt x="44450" y="825881"/>
                </a:lnTo>
                <a:lnTo>
                  <a:pt x="38100" y="819531"/>
                </a:lnTo>
                <a:lnTo>
                  <a:pt x="44450" y="819531"/>
                </a:lnTo>
                <a:lnTo>
                  <a:pt x="44450" y="63500"/>
                </a:lnTo>
                <a:close/>
              </a:path>
              <a:path w="1551939" h="832485">
                <a:moveTo>
                  <a:pt x="44450" y="819531"/>
                </a:moveTo>
                <a:lnTo>
                  <a:pt x="38100" y="819531"/>
                </a:lnTo>
                <a:lnTo>
                  <a:pt x="44450" y="825881"/>
                </a:lnTo>
                <a:lnTo>
                  <a:pt x="44450" y="819531"/>
                </a:lnTo>
                <a:close/>
              </a:path>
              <a:path w="1551939" h="832485">
                <a:moveTo>
                  <a:pt x="1551558" y="819531"/>
                </a:moveTo>
                <a:lnTo>
                  <a:pt x="44450" y="819531"/>
                </a:lnTo>
                <a:lnTo>
                  <a:pt x="44450" y="825881"/>
                </a:lnTo>
                <a:lnTo>
                  <a:pt x="1551558" y="825881"/>
                </a:lnTo>
                <a:lnTo>
                  <a:pt x="1551558" y="819531"/>
                </a:lnTo>
                <a:close/>
              </a:path>
              <a:path w="1551939" h="832485">
                <a:moveTo>
                  <a:pt x="38100" y="0"/>
                </a:moveTo>
                <a:lnTo>
                  <a:pt x="0" y="76200"/>
                </a:lnTo>
                <a:lnTo>
                  <a:pt x="31750" y="76200"/>
                </a:lnTo>
                <a:lnTo>
                  <a:pt x="31750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1551939" h="832485">
                <a:moveTo>
                  <a:pt x="69850" y="63500"/>
                </a:moveTo>
                <a:lnTo>
                  <a:pt x="44450" y="63500"/>
                </a:lnTo>
                <a:lnTo>
                  <a:pt x="44450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1D23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86600" y="5346700"/>
            <a:ext cx="1287145" cy="213360"/>
          </a:xfrm>
          <a:custGeom>
            <a:avLst/>
            <a:gdLst/>
            <a:ahLst/>
            <a:cxnLst/>
            <a:rect l="l" t="t" r="r" b="b"/>
            <a:pathLst>
              <a:path w="1287145" h="213360">
                <a:moveTo>
                  <a:pt x="76200" y="137033"/>
                </a:moveTo>
                <a:lnTo>
                  <a:pt x="0" y="175133"/>
                </a:lnTo>
                <a:lnTo>
                  <a:pt x="76200" y="213233"/>
                </a:lnTo>
                <a:lnTo>
                  <a:pt x="76200" y="181483"/>
                </a:lnTo>
                <a:lnTo>
                  <a:pt x="63500" y="181483"/>
                </a:lnTo>
                <a:lnTo>
                  <a:pt x="63500" y="168783"/>
                </a:lnTo>
                <a:lnTo>
                  <a:pt x="76200" y="168783"/>
                </a:lnTo>
                <a:lnTo>
                  <a:pt x="76200" y="137033"/>
                </a:lnTo>
                <a:close/>
              </a:path>
              <a:path w="1287145" h="213360">
                <a:moveTo>
                  <a:pt x="76200" y="168783"/>
                </a:moveTo>
                <a:lnTo>
                  <a:pt x="63500" y="168783"/>
                </a:lnTo>
                <a:lnTo>
                  <a:pt x="63500" y="181483"/>
                </a:lnTo>
                <a:lnTo>
                  <a:pt x="76200" y="181483"/>
                </a:lnTo>
                <a:lnTo>
                  <a:pt x="76200" y="168783"/>
                </a:lnTo>
                <a:close/>
              </a:path>
              <a:path w="1287145" h="213360">
                <a:moveTo>
                  <a:pt x="1273936" y="168783"/>
                </a:moveTo>
                <a:lnTo>
                  <a:pt x="76200" y="168783"/>
                </a:lnTo>
                <a:lnTo>
                  <a:pt x="76200" y="181483"/>
                </a:lnTo>
                <a:lnTo>
                  <a:pt x="1286636" y="181483"/>
                </a:lnTo>
                <a:lnTo>
                  <a:pt x="1286636" y="175133"/>
                </a:lnTo>
                <a:lnTo>
                  <a:pt x="1273936" y="175133"/>
                </a:lnTo>
                <a:lnTo>
                  <a:pt x="1273936" y="168783"/>
                </a:lnTo>
                <a:close/>
              </a:path>
              <a:path w="1287145" h="213360">
                <a:moveTo>
                  <a:pt x="1286636" y="0"/>
                </a:moveTo>
                <a:lnTo>
                  <a:pt x="1273936" y="0"/>
                </a:lnTo>
                <a:lnTo>
                  <a:pt x="1273936" y="175133"/>
                </a:lnTo>
                <a:lnTo>
                  <a:pt x="1280286" y="168783"/>
                </a:lnTo>
                <a:lnTo>
                  <a:pt x="1286636" y="168783"/>
                </a:lnTo>
                <a:lnTo>
                  <a:pt x="1286636" y="0"/>
                </a:lnTo>
                <a:close/>
              </a:path>
              <a:path w="1287145" h="213360">
                <a:moveTo>
                  <a:pt x="1286636" y="168783"/>
                </a:moveTo>
                <a:lnTo>
                  <a:pt x="1280286" y="168783"/>
                </a:lnTo>
                <a:lnTo>
                  <a:pt x="1273936" y="175133"/>
                </a:lnTo>
                <a:lnTo>
                  <a:pt x="1286636" y="175133"/>
                </a:lnTo>
                <a:lnTo>
                  <a:pt x="1286636" y="168783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92367" y="3177539"/>
            <a:ext cx="76200" cy="251968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659892" y="7634555"/>
            <a:ext cx="11219815" cy="197485"/>
            <a:chOff x="659891" y="5774435"/>
            <a:chExt cx="11219815" cy="19748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46647" y="5774435"/>
              <a:ext cx="76200" cy="197027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659891" y="5900927"/>
              <a:ext cx="11219815" cy="0"/>
            </a:xfrm>
            <a:custGeom>
              <a:avLst/>
              <a:gdLst/>
              <a:ahLst/>
              <a:cxnLst/>
              <a:rect l="l" t="t" r="r" b="b"/>
              <a:pathLst>
                <a:path w="11219815">
                  <a:moveTo>
                    <a:pt x="0" y="0"/>
                  </a:moveTo>
                  <a:lnTo>
                    <a:pt x="11219307" y="0"/>
                  </a:lnTo>
                </a:path>
              </a:pathLst>
            </a:custGeom>
            <a:ln w="9525">
              <a:solidFill>
                <a:srgbClr val="23364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931154" y="4353814"/>
            <a:ext cx="114935" cy="523240"/>
            <a:chOff x="5931153" y="4353814"/>
            <a:chExt cx="114935" cy="523240"/>
          </a:xfrm>
        </p:grpSpPr>
        <p:sp>
          <p:nvSpPr>
            <p:cNvPr id="31" name="object 31"/>
            <p:cNvSpPr/>
            <p:nvPr/>
          </p:nvSpPr>
          <p:spPr>
            <a:xfrm>
              <a:off x="5937503" y="4360164"/>
              <a:ext cx="102235" cy="510540"/>
            </a:xfrm>
            <a:custGeom>
              <a:avLst/>
              <a:gdLst/>
              <a:ahLst/>
              <a:cxnLst/>
              <a:rect l="l" t="t" r="r" b="b"/>
              <a:pathLst>
                <a:path w="102235" h="510539">
                  <a:moveTo>
                    <a:pt x="76581" y="0"/>
                  </a:moveTo>
                  <a:lnTo>
                    <a:pt x="25526" y="0"/>
                  </a:lnTo>
                  <a:lnTo>
                    <a:pt x="25526" y="459486"/>
                  </a:lnTo>
                  <a:lnTo>
                    <a:pt x="0" y="459486"/>
                  </a:lnTo>
                  <a:lnTo>
                    <a:pt x="51054" y="510540"/>
                  </a:lnTo>
                  <a:lnTo>
                    <a:pt x="102108" y="459486"/>
                  </a:lnTo>
                  <a:lnTo>
                    <a:pt x="76581" y="459486"/>
                  </a:lnTo>
                  <a:lnTo>
                    <a:pt x="76581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37503" y="4360164"/>
              <a:ext cx="102235" cy="510540"/>
            </a:xfrm>
            <a:custGeom>
              <a:avLst/>
              <a:gdLst/>
              <a:ahLst/>
              <a:cxnLst/>
              <a:rect l="l" t="t" r="r" b="b"/>
              <a:pathLst>
                <a:path w="102235" h="510539">
                  <a:moveTo>
                    <a:pt x="0" y="459486"/>
                  </a:moveTo>
                  <a:lnTo>
                    <a:pt x="25526" y="459486"/>
                  </a:lnTo>
                  <a:lnTo>
                    <a:pt x="25526" y="0"/>
                  </a:lnTo>
                  <a:lnTo>
                    <a:pt x="76581" y="0"/>
                  </a:lnTo>
                  <a:lnTo>
                    <a:pt x="76581" y="459486"/>
                  </a:lnTo>
                  <a:lnTo>
                    <a:pt x="102108" y="459486"/>
                  </a:lnTo>
                  <a:lnTo>
                    <a:pt x="51054" y="510540"/>
                  </a:lnTo>
                  <a:lnTo>
                    <a:pt x="0" y="459486"/>
                  </a:lnTo>
                  <a:close/>
                </a:path>
              </a:pathLst>
            </a:custGeom>
            <a:ln w="12700">
              <a:solidFill>
                <a:srgbClr val="172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5181600" y="4054856"/>
            <a:ext cx="1583689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400" b="1" spc="-80" dirty="0">
                <a:solidFill>
                  <a:srgbClr val="233645"/>
                </a:solidFill>
                <a:latin typeface="Verdana"/>
                <a:cs typeface="Verdana"/>
              </a:rPr>
              <a:t>Ongoing</a:t>
            </a:r>
            <a:r>
              <a:rPr sz="1400" b="1" spc="-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70" dirty="0">
                <a:solidFill>
                  <a:srgbClr val="233645"/>
                </a:solidFill>
                <a:latin typeface="Verdana"/>
                <a:cs typeface="Verdana"/>
              </a:rPr>
              <a:t>process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36472" y="-64515"/>
            <a:ext cx="325755" cy="1628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4000" spc="-50" dirty="0">
                <a:solidFill>
                  <a:srgbClr val="233645"/>
                </a:solidFill>
                <a:latin typeface="Verdana"/>
                <a:cs typeface="Verdana"/>
              </a:rPr>
              <a:t>P</a:t>
            </a:r>
            <a:endParaRPr sz="4000">
              <a:latin typeface="Verdana"/>
              <a:cs typeface="Verdana"/>
            </a:endParaRPr>
          </a:p>
          <a:p>
            <a:pPr marL="26033">
              <a:spcBef>
                <a:spcPts val="2950"/>
              </a:spcBef>
            </a:pPr>
            <a:r>
              <a:rPr sz="4000" spc="-455" dirty="0">
                <a:solidFill>
                  <a:srgbClr val="233645"/>
                </a:solidFill>
                <a:latin typeface="Verdana"/>
                <a:cs typeface="Verdana"/>
              </a:rPr>
              <a:t>E</a:t>
            </a:r>
            <a:endParaRPr sz="4000">
              <a:latin typeface="Verdana"/>
              <a:cs typeface="Verdan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83742" y="3126181"/>
            <a:ext cx="40132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4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endParaRPr sz="4000">
              <a:latin typeface="Verdana"/>
              <a:cs typeface="Verdan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92633" y="7188704"/>
            <a:ext cx="759967" cy="1258037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83182" marR="5080" indent="-71117">
              <a:lnSpc>
                <a:spcPts val="3860"/>
              </a:lnSpc>
              <a:spcBef>
                <a:spcPts val="1010"/>
              </a:spcBef>
            </a:pPr>
            <a:r>
              <a:rPr sz="4000" spc="395" dirty="0">
                <a:solidFill>
                  <a:srgbClr val="233645"/>
                </a:solidFill>
                <a:latin typeface="Verdana"/>
                <a:cs typeface="Verdana"/>
              </a:rPr>
              <a:t>C</a:t>
            </a:r>
            <a:endParaRPr lang="en-US" sz="4000" spc="39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83182" marR="5080" indent="-71117">
              <a:lnSpc>
                <a:spcPts val="3860"/>
              </a:lnSpc>
              <a:spcBef>
                <a:spcPts val="1010"/>
              </a:spcBef>
            </a:pPr>
            <a:r>
              <a:rPr sz="4000" spc="-455" dirty="0">
                <a:solidFill>
                  <a:srgbClr val="233645"/>
                </a:solidFill>
                <a:latin typeface="Verdana"/>
                <a:cs typeface="Verdana"/>
              </a:rPr>
              <a:t>E</a:t>
            </a:r>
            <a:endParaRPr sz="4000" dirty="0">
              <a:latin typeface="Verdana"/>
              <a:cs typeface="Verdan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340358" y="141477"/>
            <a:ext cx="1500377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 marR="5080">
              <a:spcBef>
                <a:spcPts val="95"/>
              </a:spcBef>
            </a:pPr>
            <a:r>
              <a:rPr sz="1400" b="1" spc="-110" dirty="0">
                <a:solidFill>
                  <a:srgbClr val="233645"/>
                </a:solidFill>
                <a:latin typeface="Verdana"/>
                <a:cs typeface="Verdana"/>
              </a:rPr>
              <a:t>Planning</a:t>
            </a:r>
            <a:r>
              <a:rPr sz="1400" b="1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50" dirty="0">
                <a:solidFill>
                  <a:srgbClr val="233645"/>
                </a:solidFill>
                <a:latin typeface="Verdana"/>
                <a:cs typeface="Verdana"/>
              </a:rPr>
              <a:t>and </a:t>
            </a:r>
            <a:r>
              <a:rPr sz="1400" b="1" spc="-30" dirty="0">
                <a:solidFill>
                  <a:srgbClr val="233645"/>
                </a:solidFill>
                <a:latin typeface="Verdana"/>
                <a:cs typeface="Verdana"/>
              </a:rPr>
              <a:t>preparation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377189" y="1162305"/>
            <a:ext cx="1934208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400" b="1" spc="-75" dirty="0">
                <a:solidFill>
                  <a:srgbClr val="233645"/>
                </a:solidFill>
                <a:latin typeface="Verdana"/>
                <a:cs typeface="Verdana"/>
              </a:rPr>
              <a:t>Engage</a:t>
            </a:r>
            <a:r>
              <a:rPr sz="1400" b="1" spc="-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65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1400" b="1" spc="-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60" dirty="0">
                <a:solidFill>
                  <a:srgbClr val="233645"/>
                </a:solidFill>
                <a:latin typeface="Verdana"/>
                <a:cs typeface="Verdana"/>
              </a:rPr>
              <a:t>explain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340357" y="3222117"/>
            <a:ext cx="1500378" cy="6585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 marR="5080">
              <a:spcBef>
                <a:spcPts val="95"/>
              </a:spcBef>
            </a:pPr>
            <a:r>
              <a:rPr sz="1400" b="1" spc="-10" dirty="0">
                <a:solidFill>
                  <a:srgbClr val="233645"/>
                </a:solidFill>
                <a:latin typeface="Verdana"/>
                <a:cs typeface="Verdana"/>
              </a:rPr>
              <a:t>Account </a:t>
            </a:r>
            <a:r>
              <a:rPr sz="1400" b="1" spc="-85" dirty="0">
                <a:solidFill>
                  <a:srgbClr val="233645"/>
                </a:solidFill>
                <a:latin typeface="Verdana"/>
                <a:cs typeface="Verdana"/>
              </a:rPr>
              <a:t>clarification</a:t>
            </a:r>
            <a:r>
              <a:rPr sz="1400" b="1" spc="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b="1" spc="-50" dirty="0">
                <a:solidFill>
                  <a:srgbClr val="233645"/>
                </a:solidFill>
                <a:latin typeface="Verdana"/>
                <a:cs typeface="Verdana"/>
              </a:rPr>
              <a:t>and </a:t>
            </a:r>
            <a:r>
              <a:rPr sz="1400" b="1" spc="-10" dirty="0">
                <a:solidFill>
                  <a:srgbClr val="233645"/>
                </a:solidFill>
                <a:latin typeface="Verdana"/>
                <a:cs typeface="Verdana"/>
              </a:rPr>
              <a:t>challenge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26034" y="7397828"/>
            <a:ext cx="759966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400" b="1" spc="-80" dirty="0">
                <a:solidFill>
                  <a:srgbClr val="233645"/>
                </a:solidFill>
                <a:latin typeface="Verdana"/>
                <a:cs typeface="Verdana"/>
              </a:rPr>
              <a:t>Closure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510030" y="8013700"/>
            <a:ext cx="115697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400" b="1" spc="-85" dirty="0">
                <a:solidFill>
                  <a:srgbClr val="233645"/>
                </a:solidFill>
                <a:latin typeface="Verdana"/>
                <a:cs typeface="Verdana"/>
              </a:rPr>
              <a:t>Evaluation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848771"/>
          </a:xfrm>
          <a:prstGeom prst="rect">
            <a:avLst/>
          </a:prstGeom>
        </p:spPr>
        <p:txBody>
          <a:bodyPr vert="horz" wrap="square" lIns="0" tIns="109042" rIns="0" bIns="0" rtlCol="0">
            <a:spAutoFit/>
          </a:bodyPr>
          <a:lstStyle/>
          <a:p>
            <a:pPr marL="3518373">
              <a:spcBef>
                <a:spcPts val="100"/>
              </a:spcBef>
            </a:pPr>
            <a:r>
              <a:rPr sz="4800" spc="-595" dirty="0"/>
              <a:t>PLANNING</a:t>
            </a:r>
            <a:endParaRPr sz="48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0444" y="1606296"/>
            <a:ext cx="6477000" cy="442569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56603"/>
            <a:ext cx="12192000" cy="501650"/>
          </a:xfrm>
          <a:custGeom>
            <a:avLst/>
            <a:gdLst/>
            <a:ahLst/>
            <a:cxnLst/>
            <a:rect l="l" t="t" r="r" b="b"/>
            <a:pathLst>
              <a:path w="12192000" h="501650">
                <a:moveTo>
                  <a:pt x="12192000" y="0"/>
                </a:moveTo>
                <a:lnTo>
                  <a:pt x="0" y="0"/>
                </a:lnTo>
                <a:lnTo>
                  <a:pt x="0" y="501396"/>
                </a:lnTo>
                <a:lnTo>
                  <a:pt x="12192000" y="5013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787909"/>
            <a:ext cx="635507" cy="126949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010912" y="2484120"/>
            <a:ext cx="2289175" cy="1318260"/>
          </a:xfrm>
          <a:custGeom>
            <a:avLst/>
            <a:gdLst/>
            <a:ahLst/>
            <a:cxnLst/>
            <a:rect l="l" t="t" r="r" b="b"/>
            <a:pathLst>
              <a:path w="2289175" h="1318260">
                <a:moveTo>
                  <a:pt x="2289048" y="659130"/>
                </a:moveTo>
                <a:lnTo>
                  <a:pt x="2282748" y="589610"/>
                </a:lnTo>
                <a:lnTo>
                  <a:pt x="2264295" y="522160"/>
                </a:lnTo>
                <a:lnTo>
                  <a:pt x="2234298" y="457174"/>
                </a:lnTo>
                <a:lnTo>
                  <a:pt x="2193404" y="394982"/>
                </a:lnTo>
                <a:lnTo>
                  <a:pt x="2169071" y="365061"/>
                </a:lnTo>
                <a:lnTo>
                  <a:pt x="2142248" y="335978"/>
                </a:lnTo>
                <a:lnTo>
                  <a:pt x="2113026" y="307784"/>
                </a:lnTo>
                <a:lnTo>
                  <a:pt x="2081466" y="280517"/>
                </a:lnTo>
                <a:lnTo>
                  <a:pt x="2047659" y="254228"/>
                </a:lnTo>
                <a:lnTo>
                  <a:pt x="2011680" y="228955"/>
                </a:lnTo>
                <a:lnTo>
                  <a:pt x="1973605" y="204762"/>
                </a:lnTo>
                <a:lnTo>
                  <a:pt x="1933524" y="181673"/>
                </a:lnTo>
                <a:lnTo>
                  <a:pt x="1891499" y="159753"/>
                </a:lnTo>
                <a:lnTo>
                  <a:pt x="1847634" y="139026"/>
                </a:lnTo>
                <a:lnTo>
                  <a:pt x="1801977" y="119557"/>
                </a:lnTo>
                <a:lnTo>
                  <a:pt x="1754632" y="101384"/>
                </a:lnTo>
                <a:lnTo>
                  <a:pt x="1705673" y="84543"/>
                </a:lnTo>
                <a:lnTo>
                  <a:pt x="1655178" y="69100"/>
                </a:lnTo>
                <a:lnTo>
                  <a:pt x="1603209" y="55079"/>
                </a:lnTo>
                <a:lnTo>
                  <a:pt x="1549882" y="42545"/>
                </a:lnTo>
                <a:lnTo>
                  <a:pt x="1495234" y="31534"/>
                </a:lnTo>
                <a:lnTo>
                  <a:pt x="1439379" y="22085"/>
                </a:lnTo>
                <a:lnTo>
                  <a:pt x="1382369" y="14262"/>
                </a:lnTo>
                <a:lnTo>
                  <a:pt x="1324305" y="8089"/>
                </a:lnTo>
                <a:lnTo>
                  <a:pt x="1265250" y="3632"/>
                </a:lnTo>
                <a:lnTo>
                  <a:pt x="1205306" y="914"/>
                </a:lnTo>
                <a:lnTo>
                  <a:pt x="1144524" y="0"/>
                </a:lnTo>
                <a:lnTo>
                  <a:pt x="1083729" y="914"/>
                </a:lnTo>
                <a:lnTo>
                  <a:pt x="1023785" y="3632"/>
                </a:lnTo>
                <a:lnTo>
                  <a:pt x="964730" y="8089"/>
                </a:lnTo>
                <a:lnTo>
                  <a:pt x="906665" y="14262"/>
                </a:lnTo>
                <a:lnTo>
                  <a:pt x="849655" y="22085"/>
                </a:lnTo>
                <a:lnTo>
                  <a:pt x="793800" y="31534"/>
                </a:lnTo>
                <a:lnTo>
                  <a:pt x="739152" y="42545"/>
                </a:lnTo>
                <a:lnTo>
                  <a:pt x="685825" y="55079"/>
                </a:lnTo>
                <a:lnTo>
                  <a:pt x="633857" y="69100"/>
                </a:lnTo>
                <a:lnTo>
                  <a:pt x="583361" y="84543"/>
                </a:lnTo>
                <a:lnTo>
                  <a:pt x="534403" y="101384"/>
                </a:lnTo>
                <a:lnTo>
                  <a:pt x="487057" y="119557"/>
                </a:lnTo>
                <a:lnTo>
                  <a:pt x="441401" y="139026"/>
                </a:lnTo>
                <a:lnTo>
                  <a:pt x="397535" y="159753"/>
                </a:lnTo>
                <a:lnTo>
                  <a:pt x="355511" y="181673"/>
                </a:lnTo>
                <a:lnTo>
                  <a:pt x="315429" y="204762"/>
                </a:lnTo>
                <a:lnTo>
                  <a:pt x="277355" y="228955"/>
                </a:lnTo>
                <a:lnTo>
                  <a:pt x="241376" y="254228"/>
                </a:lnTo>
                <a:lnTo>
                  <a:pt x="207568" y="280517"/>
                </a:lnTo>
                <a:lnTo>
                  <a:pt x="176009" y="307784"/>
                </a:lnTo>
                <a:lnTo>
                  <a:pt x="146786" y="335978"/>
                </a:lnTo>
                <a:lnTo>
                  <a:pt x="119964" y="365061"/>
                </a:lnTo>
                <a:lnTo>
                  <a:pt x="95631" y="394982"/>
                </a:lnTo>
                <a:lnTo>
                  <a:pt x="54737" y="457174"/>
                </a:lnTo>
                <a:lnTo>
                  <a:pt x="24739" y="522160"/>
                </a:lnTo>
                <a:lnTo>
                  <a:pt x="6286" y="589610"/>
                </a:lnTo>
                <a:lnTo>
                  <a:pt x="0" y="659130"/>
                </a:lnTo>
                <a:lnTo>
                  <a:pt x="1574" y="694143"/>
                </a:lnTo>
                <a:lnTo>
                  <a:pt x="14033" y="762673"/>
                </a:lnTo>
                <a:lnTo>
                  <a:pt x="38341" y="828929"/>
                </a:lnTo>
                <a:lnTo>
                  <a:pt x="73863" y="892568"/>
                </a:lnTo>
                <a:lnTo>
                  <a:pt x="119964" y="953211"/>
                </a:lnTo>
                <a:lnTo>
                  <a:pt x="146786" y="982294"/>
                </a:lnTo>
                <a:lnTo>
                  <a:pt x="176009" y="1010488"/>
                </a:lnTo>
                <a:lnTo>
                  <a:pt x="207568" y="1037755"/>
                </a:lnTo>
                <a:lnTo>
                  <a:pt x="241376" y="1064044"/>
                </a:lnTo>
                <a:lnTo>
                  <a:pt x="277355" y="1089317"/>
                </a:lnTo>
                <a:lnTo>
                  <a:pt x="315429" y="1113510"/>
                </a:lnTo>
                <a:lnTo>
                  <a:pt x="355511" y="1136599"/>
                </a:lnTo>
                <a:lnTo>
                  <a:pt x="397535" y="1158519"/>
                </a:lnTo>
                <a:lnTo>
                  <a:pt x="441401" y="1179245"/>
                </a:lnTo>
                <a:lnTo>
                  <a:pt x="487057" y="1198714"/>
                </a:lnTo>
                <a:lnTo>
                  <a:pt x="534403" y="1216888"/>
                </a:lnTo>
                <a:lnTo>
                  <a:pt x="583361" y="1233728"/>
                </a:lnTo>
                <a:lnTo>
                  <a:pt x="633857" y="1249172"/>
                </a:lnTo>
                <a:lnTo>
                  <a:pt x="685825" y="1263192"/>
                </a:lnTo>
                <a:lnTo>
                  <a:pt x="739152" y="1275727"/>
                </a:lnTo>
                <a:lnTo>
                  <a:pt x="793800" y="1286738"/>
                </a:lnTo>
                <a:lnTo>
                  <a:pt x="849655" y="1296187"/>
                </a:lnTo>
                <a:lnTo>
                  <a:pt x="906665" y="1304010"/>
                </a:lnTo>
                <a:lnTo>
                  <a:pt x="964730" y="1310182"/>
                </a:lnTo>
                <a:lnTo>
                  <a:pt x="1023785" y="1314640"/>
                </a:lnTo>
                <a:lnTo>
                  <a:pt x="1083729" y="1317358"/>
                </a:lnTo>
                <a:lnTo>
                  <a:pt x="1144524" y="1318260"/>
                </a:lnTo>
                <a:lnTo>
                  <a:pt x="1205306" y="1317358"/>
                </a:lnTo>
                <a:lnTo>
                  <a:pt x="1265250" y="1314640"/>
                </a:lnTo>
                <a:lnTo>
                  <a:pt x="1324305" y="1310182"/>
                </a:lnTo>
                <a:lnTo>
                  <a:pt x="1382369" y="1304010"/>
                </a:lnTo>
                <a:lnTo>
                  <a:pt x="1439379" y="1296187"/>
                </a:lnTo>
                <a:lnTo>
                  <a:pt x="1495234" y="1286738"/>
                </a:lnTo>
                <a:lnTo>
                  <a:pt x="1549882" y="1275727"/>
                </a:lnTo>
                <a:lnTo>
                  <a:pt x="1603209" y="1263192"/>
                </a:lnTo>
                <a:lnTo>
                  <a:pt x="1655178" y="1249172"/>
                </a:lnTo>
                <a:lnTo>
                  <a:pt x="1705673" y="1233728"/>
                </a:lnTo>
                <a:lnTo>
                  <a:pt x="1754632" y="1216888"/>
                </a:lnTo>
                <a:lnTo>
                  <a:pt x="1801977" y="1198714"/>
                </a:lnTo>
                <a:lnTo>
                  <a:pt x="1847634" y="1179245"/>
                </a:lnTo>
                <a:lnTo>
                  <a:pt x="1891499" y="1158519"/>
                </a:lnTo>
                <a:lnTo>
                  <a:pt x="1933524" y="1136599"/>
                </a:lnTo>
                <a:lnTo>
                  <a:pt x="1973605" y="1113510"/>
                </a:lnTo>
                <a:lnTo>
                  <a:pt x="2011680" y="1089317"/>
                </a:lnTo>
                <a:lnTo>
                  <a:pt x="2047659" y="1064044"/>
                </a:lnTo>
                <a:lnTo>
                  <a:pt x="2081466" y="1037755"/>
                </a:lnTo>
                <a:lnTo>
                  <a:pt x="2113026" y="1010488"/>
                </a:lnTo>
                <a:lnTo>
                  <a:pt x="2142248" y="982294"/>
                </a:lnTo>
                <a:lnTo>
                  <a:pt x="2169071" y="953211"/>
                </a:lnTo>
                <a:lnTo>
                  <a:pt x="2193404" y="923290"/>
                </a:lnTo>
                <a:lnTo>
                  <a:pt x="2234298" y="861098"/>
                </a:lnTo>
                <a:lnTo>
                  <a:pt x="2264295" y="796112"/>
                </a:lnTo>
                <a:lnTo>
                  <a:pt x="2282748" y="728662"/>
                </a:lnTo>
                <a:lnTo>
                  <a:pt x="2289048" y="65913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551679" y="2841753"/>
            <a:ext cx="125666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098" marR="5080" indent="-26033">
              <a:spcBef>
                <a:spcPts val="100"/>
              </a:spcBef>
            </a:pPr>
            <a:r>
              <a:rPr b="1" dirty="0">
                <a:solidFill>
                  <a:srgbClr val="FFFFFF"/>
                </a:solidFill>
                <a:latin typeface="Calibri"/>
                <a:cs typeface="Calibri"/>
              </a:rPr>
              <a:t>Planning</a:t>
            </a:r>
            <a:r>
              <a:rPr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b="1" spc="-25" dirty="0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b="1" spc="-10" dirty="0">
                <a:solidFill>
                  <a:srgbClr val="FFFFFF"/>
                </a:solidFill>
                <a:latin typeface="Calibri"/>
                <a:cs typeface="Calibri"/>
              </a:rPr>
              <a:t>Preparation</a:t>
            </a:r>
            <a:endParaRPr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48301" y="1405127"/>
            <a:ext cx="1391411" cy="86410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864097" y="1690498"/>
            <a:ext cx="56007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Topics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25012" y="2209801"/>
            <a:ext cx="1485900" cy="86563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853689" y="2373834"/>
            <a:ext cx="826769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spcBef>
                <a:spcPts val="95"/>
              </a:spcBef>
            </a:pP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Post</a:t>
            </a:r>
            <a:endParaRPr sz="1600">
              <a:latin typeface="Calibri"/>
              <a:cs typeface="Calibri"/>
            </a:endParaRPr>
          </a:p>
          <a:p>
            <a:pPr algn="ctr">
              <a:spcBef>
                <a:spcPts val="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interview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63311" y="5179059"/>
            <a:ext cx="1388364" cy="86563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485638" y="5466333"/>
            <a:ext cx="7442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Location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64792" y="1949196"/>
            <a:ext cx="1389888" cy="86563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2194687" y="2113915"/>
            <a:ext cx="53022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8101" marR="5080" indent="-66037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Route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map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85528" y="4961128"/>
            <a:ext cx="2150364" cy="995172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066034" y="5244118"/>
            <a:ext cx="1669857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Intermediaries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65048" y="9434068"/>
            <a:ext cx="1388364" cy="865632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14755" y="9678415"/>
            <a:ext cx="688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Barriers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95115" y="3499103"/>
            <a:ext cx="1391412" cy="864108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3942715" y="3784854"/>
            <a:ext cx="6985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Support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009644" y="7191940"/>
            <a:ext cx="1389888" cy="1150127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4374007" y="7415774"/>
            <a:ext cx="661670" cy="6716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3819" marR="5080" indent="-111755">
              <a:spcBef>
                <a:spcPts val="95"/>
              </a:spcBef>
            </a:pP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Ground rules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897123" y="7874441"/>
            <a:ext cx="1389888" cy="1152157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3235199" y="8262161"/>
            <a:ext cx="714375" cy="343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Purpose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664708" y="8071606"/>
            <a:ext cx="1388364" cy="1152157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5959856" y="8502650"/>
            <a:ext cx="79883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Court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etc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600444" y="5320792"/>
            <a:ext cx="1389887" cy="864108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6945248" y="5606794"/>
            <a:ext cx="7010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Welfare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7535" y="4450588"/>
            <a:ext cx="1389888" cy="865632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550875" y="4737229"/>
            <a:ext cx="48260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Roles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30" name="object 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351810" y="7199884"/>
            <a:ext cx="2647119" cy="966216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7904351" y="7537703"/>
            <a:ext cx="1543308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Relationships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875520" y="8597392"/>
            <a:ext cx="1391411" cy="864108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10228326" y="8762392"/>
            <a:ext cx="68834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5567" marR="5080" indent="-143504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Offence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type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8874252" y="3930397"/>
            <a:ext cx="1389888" cy="865632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9194672" y="4095751"/>
            <a:ext cx="75311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0958" marR="5080" indent="-48893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Previous contact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36" name="object 36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6934200" y="4023869"/>
            <a:ext cx="1388364" cy="865631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7258559" y="4188842"/>
            <a:ext cx="74231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Drugs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or</a:t>
            </a:r>
            <a:endParaRPr sz="1600" dirty="0">
              <a:latin typeface="Calibri"/>
              <a:cs typeface="Calibri"/>
            </a:endParaRPr>
          </a:p>
          <a:p>
            <a:pPr marL="62862"/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alcohol</a:t>
            </a:r>
            <a:endParaRPr sz="1600" dirty="0">
              <a:latin typeface="Calibri"/>
              <a:cs typeface="Calibri"/>
            </a:endParaRPr>
          </a:p>
        </p:txBody>
      </p:sp>
      <p:pic>
        <p:nvPicPr>
          <p:cNvPr id="38" name="object 38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391401" y="1988820"/>
            <a:ext cx="1391411" cy="864107"/>
          </a:xfrm>
          <a:prstGeom prst="rect">
            <a:avLst/>
          </a:prstGeom>
        </p:spPr>
      </p:pic>
      <p:sp>
        <p:nvSpPr>
          <p:cNvPr id="39" name="object 39"/>
          <p:cNvSpPr txBox="1"/>
          <p:nvPr/>
        </p:nvSpPr>
        <p:spPr>
          <a:xfrm>
            <a:off x="7711568" y="2152904"/>
            <a:ext cx="75057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066" marR="5080" indent="-40003">
              <a:spcBef>
                <a:spcPts val="9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Shock</a:t>
            </a:r>
            <a:r>
              <a:rPr sz="1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or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Trauma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0" name="object 40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9300972" y="1754123"/>
            <a:ext cx="1389887" cy="865631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9675114" y="2041017"/>
            <a:ext cx="6426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Culture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2" name="object 4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325880" y="3087623"/>
            <a:ext cx="1618488" cy="865632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1724025" y="3374263"/>
            <a:ext cx="82169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Language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4" name="object 4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9299448" y="2836164"/>
            <a:ext cx="1391411" cy="862584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9610726" y="3121533"/>
            <a:ext cx="77152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Diversity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6" name="object 4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074152" y="1106425"/>
            <a:ext cx="1389888" cy="864108"/>
          </a:xfrm>
          <a:prstGeom prst="rect">
            <a:avLst/>
          </a:prstGeom>
        </p:spPr>
      </p:pic>
      <p:sp>
        <p:nvSpPr>
          <p:cNvPr id="47" name="object 47"/>
          <p:cNvSpPr txBox="1"/>
          <p:nvPr/>
        </p:nvSpPr>
        <p:spPr>
          <a:xfrm>
            <a:off x="8447023" y="1391870"/>
            <a:ext cx="64833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Gender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8" name="object 4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376427" y="1228345"/>
            <a:ext cx="1388364" cy="864107"/>
          </a:xfrm>
          <a:prstGeom prst="rect">
            <a:avLst/>
          </a:prstGeom>
        </p:spPr>
      </p:pic>
      <p:sp>
        <p:nvSpPr>
          <p:cNvPr id="49" name="object 49"/>
          <p:cNvSpPr txBox="1"/>
          <p:nvPr/>
        </p:nvSpPr>
        <p:spPr>
          <a:xfrm>
            <a:off x="896823" y="1514094"/>
            <a:ext cx="34671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Age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50" name="object 50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3017521" y="1168909"/>
            <a:ext cx="1566671" cy="982979"/>
          </a:xfrm>
          <a:prstGeom prst="rect">
            <a:avLst/>
          </a:prstGeom>
        </p:spPr>
      </p:pic>
      <p:sp>
        <p:nvSpPr>
          <p:cNvPr id="51" name="object 51"/>
          <p:cNvSpPr txBox="1"/>
          <p:nvPr/>
        </p:nvSpPr>
        <p:spPr>
          <a:xfrm>
            <a:off x="3365120" y="1514094"/>
            <a:ext cx="87121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Recording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2" name="object 52"/>
          <p:cNvSpPr txBox="1">
            <a:spLocks noGrp="1"/>
          </p:cNvSpPr>
          <p:nvPr>
            <p:ph type="title"/>
          </p:nvPr>
        </p:nvSpPr>
        <p:spPr>
          <a:xfrm>
            <a:off x="728573" y="475868"/>
            <a:ext cx="565594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360" dirty="0"/>
              <a:t>Just</a:t>
            </a:r>
            <a:r>
              <a:rPr sz="2800" spc="-170" dirty="0"/>
              <a:t> </a:t>
            </a:r>
            <a:r>
              <a:rPr sz="2800" dirty="0"/>
              <a:t>a</a:t>
            </a:r>
            <a:r>
              <a:rPr sz="2800" spc="-175" dirty="0"/>
              <a:t> </a:t>
            </a:r>
            <a:r>
              <a:rPr sz="2800" spc="-330" dirty="0"/>
              <a:t>few</a:t>
            </a:r>
            <a:r>
              <a:rPr sz="2800" spc="-165" dirty="0"/>
              <a:t> </a:t>
            </a:r>
            <a:r>
              <a:rPr sz="2800" spc="-340" dirty="0"/>
              <a:t>things</a:t>
            </a:r>
            <a:r>
              <a:rPr sz="2800" spc="-175" dirty="0"/>
              <a:t> </a:t>
            </a:r>
            <a:r>
              <a:rPr sz="2800" spc="-295" dirty="0"/>
              <a:t>to</a:t>
            </a:r>
            <a:r>
              <a:rPr sz="2800" spc="-170" dirty="0"/>
              <a:t> </a:t>
            </a:r>
            <a:r>
              <a:rPr sz="2800" spc="-345" dirty="0"/>
              <a:t>think</a:t>
            </a:r>
            <a:r>
              <a:rPr sz="2800" spc="-170" dirty="0"/>
              <a:t> </a:t>
            </a:r>
            <a:r>
              <a:rPr sz="2800" spc="-155" dirty="0"/>
              <a:t>about…</a:t>
            </a:r>
            <a:endParaRPr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6990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5720" y="1374776"/>
            <a:ext cx="4037280" cy="1118896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699" marR="5080">
              <a:lnSpc>
                <a:spcPts val="4190"/>
              </a:lnSpc>
              <a:spcBef>
                <a:spcPts val="325"/>
              </a:spcBef>
            </a:pPr>
            <a:r>
              <a:rPr sz="3600" spc="-10" dirty="0">
                <a:solidFill>
                  <a:srgbClr val="A4A4A4"/>
                </a:solidFill>
                <a:latin typeface="Calibri"/>
                <a:cs typeface="Calibri"/>
              </a:rPr>
              <a:t>INVESTIGATI</a:t>
            </a:r>
            <a:r>
              <a:rPr lang="en-US" sz="3600" spc="-10" dirty="0">
                <a:solidFill>
                  <a:srgbClr val="A4A4A4"/>
                </a:solidFill>
                <a:latin typeface="Calibri"/>
                <a:cs typeface="Calibri"/>
              </a:rPr>
              <a:t>VE</a:t>
            </a:r>
            <a:r>
              <a:rPr sz="3600" spc="-10" dirty="0">
                <a:solidFill>
                  <a:srgbClr val="A4A4A4"/>
                </a:solidFill>
                <a:latin typeface="Calibri"/>
                <a:cs typeface="Calibri"/>
              </a:rPr>
              <a:t> INTERVIEWING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5721" y="2977642"/>
            <a:ext cx="135699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1600" b="1" spc="-10" dirty="0">
                <a:solidFill>
                  <a:srgbClr val="A4A4A4"/>
                </a:solidFill>
                <a:latin typeface="Calibri"/>
                <a:cs typeface="Calibri"/>
              </a:rPr>
              <a:t>INTRODUCTION</a:t>
            </a:r>
            <a:endParaRPr sz="16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315967" y="0"/>
            <a:ext cx="7693659" cy="6858000"/>
            <a:chOff x="4315967" y="0"/>
            <a:chExt cx="7693659" cy="68580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6000" y="775716"/>
              <a:ext cx="5913120" cy="530656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5967" y="0"/>
              <a:ext cx="3560064" cy="6857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7860" y="1503789"/>
            <a:ext cx="10876280" cy="72292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40" dirty="0">
                <a:solidFill>
                  <a:srgbClr val="001F5F"/>
                </a:solidFill>
                <a:latin typeface="Verdana"/>
                <a:cs typeface="Verdana"/>
              </a:rPr>
              <a:t>Cornerstone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55" dirty="0">
                <a:solidFill>
                  <a:srgbClr val="001F5F"/>
                </a:solidFill>
                <a:latin typeface="Verdana"/>
                <a:cs typeface="Verdana"/>
              </a:rPr>
              <a:t>all</a:t>
            </a:r>
            <a:r>
              <a:rPr sz="28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effective</a:t>
            </a:r>
            <a:r>
              <a:rPr sz="28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001F5F"/>
                </a:solidFill>
                <a:latin typeface="Verdana"/>
                <a:cs typeface="Verdana"/>
              </a:rPr>
              <a:t>interviews.</a:t>
            </a:r>
            <a:r>
              <a:rPr sz="28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80" dirty="0">
                <a:solidFill>
                  <a:srgbClr val="001F5F"/>
                </a:solidFill>
                <a:latin typeface="Verdana"/>
                <a:cs typeface="Verdana"/>
              </a:rPr>
              <a:t>Important</a:t>
            </a:r>
            <a:r>
              <a:rPr sz="28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Verdana"/>
                <a:cs typeface="Verdana"/>
              </a:rPr>
              <a:t>take</a:t>
            </a:r>
            <a:r>
              <a:rPr sz="28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001F5F"/>
                </a:solidFill>
                <a:latin typeface="Verdana"/>
                <a:cs typeface="Verdana"/>
              </a:rPr>
              <a:t>time</a:t>
            </a:r>
            <a:r>
              <a:rPr sz="28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Verdana"/>
                <a:cs typeface="Verdana"/>
              </a:rPr>
              <a:t>do.</a:t>
            </a:r>
            <a:endParaRPr lang="en-US" sz="28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2800" dirty="0">
              <a:latin typeface="Verdana"/>
              <a:cs typeface="Verdana"/>
            </a:endParaRPr>
          </a:p>
          <a:p>
            <a:pPr marL="241289" marR="1040082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spc="-95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45" dirty="0">
                <a:solidFill>
                  <a:srgbClr val="001F5F"/>
                </a:solidFill>
                <a:latin typeface="Verdana"/>
                <a:cs typeface="Verdana"/>
              </a:rPr>
              <a:t>plans</a:t>
            </a:r>
            <a:r>
              <a:rPr sz="28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125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28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001F5F"/>
                </a:solidFill>
                <a:latin typeface="Verdana"/>
                <a:cs typeface="Verdana"/>
              </a:rPr>
              <a:t>be</a:t>
            </a:r>
            <a:r>
              <a:rPr sz="28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45" dirty="0">
                <a:solidFill>
                  <a:srgbClr val="001F5F"/>
                </a:solidFill>
                <a:latin typeface="Verdana"/>
                <a:cs typeface="Verdana"/>
              </a:rPr>
              <a:t>completed</a:t>
            </a:r>
            <a:r>
              <a:rPr sz="28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001F5F"/>
                </a:solidFill>
                <a:latin typeface="Verdana"/>
                <a:cs typeface="Verdana"/>
              </a:rPr>
              <a:t>very</a:t>
            </a:r>
            <a:r>
              <a:rPr sz="28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Verdana"/>
                <a:cs typeface="Verdana"/>
              </a:rPr>
              <a:t>quickly</a:t>
            </a:r>
            <a:r>
              <a:rPr sz="28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001F5F"/>
                </a:solidFill>
                <a:latin typeface="Verdana"/>
                <a:cs typeface="Verdana"/>
              </a:rPr>
              <a:t>or </a:t>
            </a:r>
            <a:r>
              <a:rPr sz="2800" spc="-105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28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depth,</a:t>
            </a:r>
            <a:r>
              <a:rPr sz="28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depending</a:t>
            </a:r>
            <a:r>
              <a:rPr sz="28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on</a:t>
            </a:r>
            <a:r>
              <a:rPr sz="2800" spc="-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Verdana"/>
                <a:cs typeface="Verdana"/>
              </a:rPr>
              <a:t>the </a:t>
            </a:r>
            <a:r>
              <a:rPr sz="2800" spc="-10" dirty="0">
                <a:solidFill>
                  <a:srgbClr val="001F5F"/>
                </a:solidFill>
                <a:latin typeface="Verdana"/>
                <a:cs typeface="Verdana"/>
              </a:rPr>
              <a:t>circumstances.</a:t>
            </a:r>
            <a:endParaRPr lang="en-US" sz="28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1289" marR="1040082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800" dirty="0">
              <a:latin typeface="Verdana"/>
              <a:cs typeface="Verdana"/>
            </a:endParaRPr>
          </a:p>
          <a:p>
            <a:pPr marL="241289" marR="498452" indent="-228590">
              <a:lnSpc>
                <a:spcPct val="110000"/>
              </a:lnSpc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Manner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28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which</a:t>
            </a:r>
            <a:r>
              <a:rPr sz="28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45" dirty="0">
                <a:solidFill>
                  <a:srgbClr val="001F5F"/>
                </a:solidFill>
                <a:latin typeface="Verdana"/>
                <a:cs typeface="Verdana"/>
              </a:rPr>
              <a:t>this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8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elicited</a:t>
            </a:r>
            <a:r>
              <a:rPr sz="28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35" dirty="0">
                <a:solidFill>
                  <a:srgbClr val="001F5F"/>
                </a:solidFill>
                <a:latin typeface="Verdana"/>
                <a:cs typeface="Verdana"/>
              </a:rPr>
              <a:t>must</a:t>
            </a:r>
            <a:r>
              <a:rPr sz="28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45" dirty="0">
                <a:solidFill>
                  <a:srgbClr val="001F5F"/>
                </a:solidFill>
                <a:latin typeface="Verdana"/>
                <a:cs typeface="Verdana"/>
              </a:rPr>
              <a:t>always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001F5F"/>
                </a:solidFill>
                <a:latin typeface="Verdana"/>
                <a:cs typeface="Verdana"/>
              </a:rPr>
              <a:t>be</a:t>
            </a:r>
            <a:r>
              <a:rPr sz="28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10" dirty="0">
                <a:solidFill>
                  <a:srgbClr val="001F5F"/>
                </a:solidFill>
                <a:latin typeface="Verdana"/>
                <a:cs typeface="Verdana"/>
              </a:rPr>
              <a:t>fair,</a:t>
            </a:r>
            <a:r>
              <a:rPr sz="28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ethical</a:t>
            </a:r>
            <a:r>
              <a:rPr sz="28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8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Verdana"/>
                <a:cs typeface="Verdana"/>
              </a:rPr>
              <a:t>in </a:t>
            </a:r>
            <a:r>
              <a:rPr sz="2800" spc="110" dirty="0">
                <a:solidFill>
                  <a:srgbClr val="001F5F"/>
                </a:solidFill>
                <a:latin typeface="Verdana"/>
                <a:cs typeface="Verdana"/>
              </a:rPr>
              <a:t>accordance</a:t>
            </a:r>
            <a:r>
              <a:rPr sz="28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75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28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70" dirty="0">
                <a:solidFill>
                  <a:srgbClr val="001F5F"/>
                </a:solidFill>
                <a:latin typeface="Verdana"/>
                <a:cs typeface="Verdana"/>
              </a:rPr>
              <a:t>legislation,</a:t>
            </a:r>
            <a:r>
              <a:rPr sz="28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rules</a:t>
            </a:r>
            <a:r>
              <a:rPr sz="28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50" dirty="0">
                <a:solidFill>
                  <a:srgbClr val="001F5F"/>
                </a:solidFill>
                <a:latin typeface="Verdana"/>
                <a:cs typeface="Verdana"/>
              </a:rPr>
              <a:t>evidence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8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35" dirty="0">
                <a:solidFill>
                  <a:srgbClr val="001F5F"/>
                </a:solidFill>
                <a:latin typeface="Verdana"/>
                <a:cs typeface="Verdana"/>
              </a:rPr>
              <a:t>organisational</a:t>
            </a:r>
            <a:r>
              <a:rPr sz="28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Verdana"/>
                <a:cs typeface="Verdana"/>
              </a:rPr>
              <a:t>procedures.</a:t>
            </a:r>
            <a:endParaRPr lang="en-US" sz="28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1289" marR="498452" indent="-228590">
              <a:lnSpc>
                <a:spcPct val="110000"/>
              </a:lnSpc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lang="en-US" sz="28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1289" marR="498452" indent="-228590">
              <a:lnSpc>
                <a:spcPct val="110000"/>
              </a:lnSpc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35" dirty="0">
                <a:solidFill>
                  <a:srgbClr val="001F5F"/>
                </a:solidFill>
                <a:latin typeface="Verdana"/>
                <a:cs typeface="Verdana"/>
              </a:rPr>
              <a:t>Provides</a:t>
            </a:r>
            <a:r>
              <a:rPr sz="2800" spc="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55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800" spc="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Verdana"/>
                <a:cs typeface="Verdana"/>
              </a:rPr>
              <a:t>interviewer</a:t>
            </a:r>
            <a:r>
              <a:rPr sz="2800" spc="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spc="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55" dirty="0">
                <a:solidFill>
                  <a:srgbClr val="001F5F"/>
                </a:solidFill>
                <a:latin typeface="Verdana"/>
                <a:cs typeface="Verdana"/>
              </a:rPr>
              <a:t>confidence</a:t>
            </a:r>
            <a:r>
              <a:rPr sz="2800" spc="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800" spc="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001F5F"/>
                </a:solidFill>
                <a:latin typeface="Verdana"/>
                <a:cs typeface="Verdana"/>
              </a:rPr>
              <a:t>flexibility</a:t>
            </a:r>
            <a:r>
              <a:rPr sz="2800" spc="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spc="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001F5F"/>
                </a:solidFill>
                <a:latin typeface="Verdana"/>
                <a:cs typeface="Verdana"/>
              </a:rPr>
              <a:t>conduct</a:t>
            </a:r>
            <a:r>
              <a:rPr sz="2800" spc="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spc="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40" dirty="0">
                <a:solidFill>
                  <a:srgbClr val="001F5F"/>
                </a:solidFill>
                <a:latin typeface="Verdana"/>
                <a:cs typeface="Verdana"/>
              </a:rPr>
              <a:t>professional</a:t>
            </a:r>
            <a:r>
              <a:rPr sz="2800" spc="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45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lang="en-US" sz="2800" spc="45" dirty="0"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001F5F"/>
                </a:solidFill>
                <a:latin typeface="Verdana"/>
                <a:cs typeface="Verdana"/>
              </a:rPr>
              <a:t>effective</a:t>
            </a:r>
            <a:r>
              <a:rPr sz="28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Verdana"/>
                <a:cs typeface="Verdana"/>
              </a:rPr>
              <a:t>interview.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17347"/>
          </a:xfrm>
          <a:prstGeom prst="rect">
            <a:avLst/>
          </a:prstGeom>
        </p:spPr>
        <p:txBody>
          <a:bodyPr vert="horz" wrap="square" lIns="0" tIns="93217" rIns="0" bIns="0" rtlCol="0">
            <a:spAutoFit/>
          </a:bodyPr>
          <a:lstStyle/>
          <a:p>
            <a:pPr marL="134614">
              <a:spcBef>
                <a:spcPts val="95"/>
              </a:spcBef>
            </a:pPr>
            <a:r>
              <a:rPr spc="-340" dirty="0"/>
              <a:t>Planning</a:t>
            </a:r>
            <a:r>
              <a:rPr spc="-204" dirty="0"/>
              <a:t> </a:t>
            </a:r>
            <a:r>
              <a:rPr spc="-195" dirty="0"/>
              <a:t>and</a:t>
            </a:r>
            <a:r>
              <a:rPr spc="-190" dirty="0"/>
              <a:t> </a:t>
            </a:r>
            <a:r>
              <a:rPr spc="-345" dirty="0"/>
              <a:t>Preparation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17347"/>
          </a:xfrm>
          <a:prstGeom prst="rect">
            <a:avLst/>
          </a:prstGeom>
        </p:spPr>
        <p:txBody>
          <a:bodyPr vert="horz" wrap="square" lIns="0" tIns="93217" rIns="0" bIns="0" rtlCol="0">
            <a:spAutoFit/>
          </a:bodyPr>
          <a:lstStyle/>
          <a:p>
            <a:pPr marL="134614">
              <a:spcBef>
                <a:spcPts val="95"/>
              </a:spcBef>
            </a:pPr>
            <a:r>
              <a:rPr spc="-340" dirty="0"/>
              <a:t>Planning</a:t>
            </a:r>
            <a:r>
              <a:rPr spc="-204" dirty="0"/>
              <a:t> </a:t>
            </a:r>
            <a:r>
              <a:rPr spc="-195" dirty="0"/>
              <a:t>and</a:t>
            </a:r>
            <a:r>
              <a:rPr spc="-190" dirty="0"/>
              <a:t> </a:t>
            </a:r>
            <a:r>
              <a:rPr spc="-345" dirty="0"/>
              <a:t>Preparation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94385" y="1795120"/>
            <a:ext cx="9997440" cy="87275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8590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Find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out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as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much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as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possible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interviewee.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Include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understanding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2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001F5F"/>
                </a:solidFill>
                <a:latin typeface="Verdana"/>
                <a:cs typeface="Verdana"/>
              </a:rPr>
              <a:t>culture</a:t>
            </a:r>
            <a:r>
              <a:rPr sz="3200" spc="-1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nature</a:t>
            </a:r>
            <a:r>
              <a:rPr sz="3200" spc="-1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interviewee.</a:t>
            </a:r>
            <a:endParaRPr lang="en-US" sz="32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1289" marR="5080" indent="-228590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Picking</a:t>
            </a:r>
            <a:r>
              <a:rPr sz="32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Topics</a:t>
            </a:r>
            <a:endParaRPr lang="en-US" sz="32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30" dirty="0">
                <a:solidFill>
                  <a:srgbClr val="233645"/>
                </a:solidFill>
                <a:latin typeface="Verdana"/>
                <a:cs typeface="Verdana"/>
              </a:rPr>
              <a:t>Where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05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they</a:t>
            </a:r>
            <a:r>
              <a:rPr sz="32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fit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into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65" dirty="0">
                <a:solidFill>
                  <a:srgbClr val="233645"/>
                </a:solidFill>
                <a:latin typeface="Verdana"/>
                <a:cs typeface="Verdana"/>
              </a:rPr>
              <a:t>case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theory?</a:t>
            </a:r>
            <a:endParaRPr lang="en-US" sz="32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Fraud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Triangle/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Diamond.</a:t>
            </a:r>
            <a:endParaRPr lang="en-US" sz="32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21708"/>
          </a:xfrm>
          <a:prstGeom prst="rect">
            <a:avLst/>
          </a:prstGeom>
        </p:spPr>
        <p:txBody>
          <a:bodyPr vert="horz" wrap="square" lIns="0" tIns="128015" rIns="0" bIns="0" rtlCol="0">
            <a:spAutoFit/>
          </a:bodyPr>
          <a:lstStyle/>
          <a:p>
            <a:pPr marL="26669">
              <a:spcBef>
                <a:spcPts val="105"/>
              </a:spcBef>
            </a:pPr>
            <a:r>
              <a:rPr sz="3200" spc="-409" dirty="0"/>
              <a:t>Priority</a:t>
            </a:r>
            <a:r>
              <a:rPr sz="3200" spc="-204" dirty="0"/>
              <a:t> </a:t>
            </a:r>
            <a:r>
              <a:rPr sz="3200" spc="-305" dirty="0"/>
              <a:t>of</a:t>
            </a:r>
            <a:r>
              <a:rPr sz="3200" spc="-190" dirty="0"/>
              <a:t> </a:t>
            </a:r>
            <a:r>
              <a:rPr sz="3200" spc="-340" dirty="0"/>
              <a:t>interviewing</a:t>
            </a:r>
            <a:r>
              <a:rPr sz="3200" spc="-220" dirty="0"/>
              <a:t> </a:t>
            </a:r>
            <a:r>
              <a:rPr sz="3200" spc="-405" dirty="0"/>
              <a:t>witnesses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701447" y="1515488"/>
            <a:ext cx="5318125" cy="1268296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527661" indent="-514960">
              <a:spcBef>
                <a:spcPts val="370"/>
              </a:spcBef>
              <a:buClr>
                <a:srgbClr val="006FCE"/>
              </a:buClr>
              <a:buAutoNum type="arabicPeriod"/>
              <a:tabLst>
                <a:tab pos="527661" algn="l"/>
                <a:tab pos="1695372" algn="l"/>
                <a:tab pos="2446542" algn="l"/>
                <a:tab pos="3068178" algn="l"/>
                <a:tab pos="3684100" algn="l"/>
                <a:tab pos="4487338" algn="l"/>
                <a:tab pos="4932453" algn="l"/>
              </a:tabLst>
            </a:pP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Persons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25" dirty="0">
                <a:solidFill>
                  <a:srgbClr val="233645"/>
                </a:solidFill>
                <a:latin typeface="Verdana"/>
                <a:cs typeface="Verdana"/>
              </a:rPr>
              <a:t>who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25" dirty="0">
                <a:solidFill>
                  <a:srgbClr val="233645"/>
                </a:solidFill>
                <a:latin typeface="Verdana"/>
                <a:cs typeface="Verdana"/>
              </a:rPr>
              <a:t>are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25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likely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80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endParaRPr sz="2200" dirty="0">
              <a:latin typeface="Verdana"/>
              <a:cs typeface="Verdana"/>
            </a:endParaRPr>
          </a:p>
          <a:p>
            <a:pPr marL="527661">
              <a:spcBef>
                <a:spcPts val="265"/>
              </a:spcBef>
            </a:pPr>
            <a:r>
              <a:rPr sz="2200" spc="-55" dirty="0">
                <a:solidFill>
                  <a:srgbClr val="233645"/>
                </a:solidFill>
                <a:latin typeface="Verdana"/>
                <a:cs typeface="Verdana"/>
              </a:rPr>
              <a:t>readily</a:t>
            </a:r>
            <a:r>
              <a:rPr sz="22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available</a:t>
            </a:r>
            <a:r>
              <a:rPr sz="2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20" dirty="0">
                <a:solidFill>
                  <a:srgbClr val="233645"/>
                </a:solidFill>
                <a:latin typeface="Verdana"/>
                <a:cs typeface="Verdana"/>
              </a:rPr>
              <a:t>later</a:t>
            </a:r>
            <a:endParaRPr sz="2200" dirty="0">
              <a:latin typeface="Verdana"/>
              <a:cs typeface="Verdana"/>
            </a:endParaRPr>
          </a:p>
          <a:p>
            <a:pPr marL="527661" indent="-514960">
              <a:spcBef>
                <a:spcPts val="1260"/>
              </a:spcBef>
              <a:buClr>
                <a:srgbClr val="006FCE"/>
              </a:buClr>
              <a:buAutoNum type="arabicPeriod" startAt="2"/>
              <a:tabLst>
                <a:tab pos="527661" algn="l"/>
              </a:tabLst>
            </a:pPr>
            <a:r>
              <a:rPr sz="2200" spc="-100" dirty="0">
                <a:solidFill>
                  <a:srgbClr val="233645"/>
                </a:solidFill>
                <a:latin typeface="Verdana"/>
                <a:cs typeface="Verdana"/>
              </a:rPr>
              <a:t>Persons</a:t>
            </a:r>
            <a:r>
              <a:rPr sz="2200" spc="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believed</a:t>
            </a:r>
            <a:r>
              <a:rPr sz="2200" spc="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2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200" spc="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200" spc="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40" dirty="0">
                <a:solidFill>
                  <a:srgbClr val="233645"/>
                </a:solidFill>
                <a:latin typeface="Verdana"/>
                <a:cs typeface="Verdana"/>
              </a:rPr>
              <a:t>most</a:t>
            </a:r>
            <a:endParaRPr sz="22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6558" y="2783281"/>
            <a:ext cx="4802505" cy="35073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  <a:tabLst>
                <a:tab pos="1461703" algn="l"/>
                <a:tab pos="3225652" algn="l"/>
              </a:tabLst>
            </a:pP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pertinent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concerning</a:t>
            </a:r>
            <a:endParaRPr sz="22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1447" y="2992018"/>
            <a:ext cx="5320030" cy="2233688"/>
          </a:xfrm>
          <a:prstGeom prst="rect">
            <a:avLst/>
          </a:prstGeom>
        </p:spPr>
        <p:txBody>
          <a:bodyPr vert="horz" wrap="square" lIns="0" tIns="172720" rIns="0" bIns="0" rtlCol="0">
            <a:spAutoFit/>
          </a:bodyPr>
          <a:lstStyle/>
          <a:p>
            <a:pPr marL="527661">
              <a:spcBef>
                <a:spcPts val="1360"/>
              </a:spcBef>
            </a:pPr>
            <a:r>
              <a:rPr sz="2200" spc="-2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60" dirty="0">
                <a:solidFill>
                  <a:srgbClr val="233645"/>
                </a:solidFill>
                <a:latin typeface="Verdana"/>
                <a:cs typeface="Verdana"/>
              </a:rPr>
              <a:t>matter</a:t>
            </a:r>
            <a:r>
              <a:rPr sz="2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40" dirty="0">
                <a:solidFill>
                  <a:srgbClr val="233645"/>
                </a:solidFill>
                <a:latin typeface="Verdana"/>
                <a:cs typeface="Verdana"/>
              </a:rPr>
              <a:t>under</a:t>
            </a:r>
            <a:r>
              <a:rPr sz="2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endParaRPr sz="2200" dirty="0">
              <a:latin typeface="Verdana"/>
              <a:cs typeface="Verdana"/>
            </a:endParaRPr>
          </a:p>
          <a:p>
            <a:pPr marL="527661" indent="-514960">
              <a:spcBef>
                <a:spcPts val="1260"/>
              </a:spcBef>
              <a:buClr>
                <a:srgbClr val="006FCE"/>
              </a:buClr>
              <a:buAutoNum type="arabicPeriod" startAt="3"/>
              <a:tabLst>
                <a:tab pos="527661" algn="l"/>
              </a:tabLst>
            </a:pPr>
            <a:r>
              <a:rPr sz="2200" spc="-105" dirty="0">
                <a:solidFill>
                  <a:srgbClr val="233645"/>
                </a:solidFill>
                <a:latin typeface="Verdana"/>
                <a:cs typeface="Verdana"/>
              </a:rPr>
              <a:t>Persons</a:t>
            </a:r>
            <a:r>
              <a:rPr sz="2200" spc="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who</a:t>
            </a:r>
            <a:r>
              <a:rPr sz="2200" spc="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are </a:t>
            </a:r>
            <a:r>
              <a:rPr sz="2200" spc="-114" dirty="0">
                <a:solidFill>
                  <a:srgbClr val="233645"/>
                </a:solidFill>
                <a:latin typeface="Verdana"/>
                <a:cs typeface="Verdana"/>
              </a:rPr>
              <a:t>likely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200" spc="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50" dirty="0">
                <a:solidFill>
                  <a:srgbClr val="233645"/>
                </a:solidFill>
                <a:latin typeface="Verdana"/>
                <a:cs typeface="Verdana"/>
              </a:rPr>
              <a:t>hostile</a:t>
            </a:r>
            <a:endParaRPr sz="2200" dirty="0">
              <a:latin typeface="Verdana"/>
              <a:cs typeface="Verdana"/>
            </a:endParaRPr>
          </a:p>
          <a:p>
            <a:pPr marL="527661">
              <a:spcBef>
                <a:spcPts val="265"/>
              </a:spcBef>
            </a:pP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witnesses</a:t>
            </a:r>
            <a:endParaRPr sz="2200" dirty="0">
              <a:latin typeface="Verdana"/>
              <a:cs typeface="Verdana"/>
            </a:endParaRPr>
          </a:p>
          <a:p>
            <a:pPr marL="527661" marR="5080" indent="-515596">
              <a:lnSpc>
                <a:spcPct val="110000"/>
              </a:lnSpc>
              <a:spcBef>
                <a:spcPts val="1010"/>
              </a:spcBef>
              <a:buClr>
                <a:srgbClr val="006FCE"/>
              </a:buClr>
              <a:buAutoNum type="arabicPeriod" startAt="4"/>
              <a:tabLst>
                <a:tab pos="527661" algn="l"/>
              </a:tabLst>
            </a:pPr>
            <a:r>
              <a:rPr sz="2200" spc="-2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offender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200" spc="-1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offending</a:t>
            </a:r>
            <a:r>
              <a:rPr sz="22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33645"/>
                </a:solidFill>
                <a:latin typeface="Verdana"/>
                <a:cs typeface="Verdana"/>
              </a:rPr>
              <a:t>group</a:t>
            </a:r>
            <a:r>
              <a:rPr sz="2200" spc="-1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95" dirty="0">
                <a:solidFill>
                  <a:srgbClr val="233645"/>
                </a:solidFill>
                <a:latin typeface="Verdana"/>
                <a:cs typeface="Verdana"/>
              </a:rPr>
              <a:t>is </a:t>
            </a:r>
            <a:r>
              <a:rPr sz="2200" spc="-45" dirty="0">
                <a:solidFill>
                  <a:srgbClr val="233645"/>
                </a:solidFill>
                <a:latin typeface="Verdana"/>
                <a:cs typeface="Verdana"/>
              </a:rPr>
              <a:t>interviewed</a:t>
            </a:r>
            <a:r>
              <a:rPr sz="2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200" spc="-20" dirty="0">
                <a:solidFill>
                  <a:srgbClr val="233645"/>
                </a:solidFill>
                <a:latin typeface="Verdana"/>
                <a:cs typeface="Verdana"/>
              </a:rPr>
              <a:t>last</a:t>
            </a:r>
            <a:endParaRPr sz="2200" dirty="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05800" y="7346375"/>
            <a:ext cx="3278124" cy="278587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114" dirty="0"/>
              <a:t>Case</a:t>
            </a:r>
            <a:r>
              <a:rPr sz="3200" spc="-180" dirty="0"/>
              <a:t> </a:t>
            </a:r>
            <a:r>
              <a:rPr sz="3200" spc="-400" dirty="0"/>
              <a:t>Theory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835254" y="1580830"/>
            <a:ext cx="9948545" cy="619336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40654" indent="-227954">
              <a:spcBef>
                <a:spcPts val="3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lang="en-US" sz="2800" spc="-120" dirty="0">
                <a:solidFill>
                  <a:srgbClr val="233645"/>
                </a:solidFill>
                <a:latin typeface="Verdana"/>
                <a:cs typeface="Verdana"/>
              </a:rPr>
              <a:t>Case Theory is formed from the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85" dirty="0">
                <a:solidFill>
                  <a:srgbClr val="233645"/>
                </a:solidFill>
                <a:latin typeface="Verdana"/>
                <a:cs typeface="Verdana"/>
              </a:rPr>
              <a:t>information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collected,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85" dirty="0">
                <a:solidFill>
                  <a:srgbClr val="233645"/>
                </a:solidFill>
                <a:latin typeface="Verdana"/>
                <a:cs typeface="Verdana"/>
              </a:rPr>
              <a:t>checked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5" dirty="0">
                <a:solidFill>
                  <a:srgbClr val="233645"/>
                </a:solidFill>
                <a:latin typeface="Verdana"/>
                <a:cs typeface="Verdana"/>
              </a:rPr>
              <a:t>connected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100" dirty="0">
                <a:solidFill>
                  <a:srgbClr val="233645"/>
                </a:solidFill>
                <a:latin typeface="Verdana"/>
                <a:cs typeface="Verdana"/>
              </a:rPr>
              <a:t>during 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investigation.</a:t>
            </a:r>
            <a:endParaRPr lang="en-US" sz="28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sz="2800" dirty="0">
              <a:latin typeface="Verdana"/>
              <a:cs typeface="Verdana"/>
            </a:endParaRPr>
          </a:p>
          <a:p>
            <a:pPr marL="311136" indent="-298436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311136" algn="l"/>
              </a:tabLst>
            </a:pP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Using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triaged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together</a:t>
            </a:r>
            <a:r>
              <a:rPr sz="28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allegation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ask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14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question?</a:t>
            </a:r>
            <a:endParaRPr sz="2800" dirty="0">
              <a:latin typeface="Verdana"/>
              <a:cs typeface="Verdana"/>
            </a:endParaRPr>
          </a:p>
          <a:p>
            <a:pPr marL="1080085" lvl="1" indent="-153028">
              <a:spcBef>
                <a:spcPts val="1845"/>
              </a:spcBef>
              <a:buFont typeface="Verdana"/>
              <a:buChar char="-"/>
              <a:tabLst>
                <a:tab pos="1080085" algn="l"/>
              </a:tabLst>
            </a:pPr>
            <a:r>
              <a:rPr sz="2800" b="1" i="1" spc="-265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800" b="1" i="1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b="1" i="1" spc="-10" dirty="0">
                <a:solidFill>
                  <a:srgbClr val="233645"/>
                </a:solidFill>
                <a:latin typeface="Verdana"/>
                <a:cs typeface="Verdana"/>
              </a:rPr>
              <a:t>happened?</a:t>
            </a:r>
            <a:endParaRPr sz="2800" dirty="0">
              <a:latin typeface="Verdana"/>
              <a:cs typeface="Verdana"/>
            </a:endParaRPr>
          </a:p>
          <a:p>
            <a:pPr marL="1104849" lvl="1" indent="-177792">
              <a:spcBef>
                <a:spcPts val="1839"/>
              </a:spcBef>
              <a:buChar char="-"/>
              <a:tabLst>
                <a:tab pos="1104849" algn="l"/>
              </a:tabLst>
            </a:pPr>
            <a:r>
              <a:rPr lang="en-US" sz="2800" b="1" i="1" spc="-10" dirty="0">
                <a:solidFill>
                  <a:srgbClr val="233645"/>
                </a:solidFill>
                <a:latin typeface="Verdana"/>
                <a:cs typeface="Verdana"/>
              </a:rPr>
              <a:t>How did they do it?</a:t>
            </a:r>
          </a:p>
          <a:p>
            <a:pPr marL="1104849" lvl="1" indent="-177792">
              <a:spcBef>
                <a:spcPts val="1839"/>
              </a:spcBef>
              <a:buChar char="-"/>
              <a:tabLst>
                <a:tab pos="1104849" algn="l"/>
              </a:tabLst>
            </a:pPr>
            <a:endParaRPr lang="en-US" sz="2800" b="1" i="1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1104849" lvl="1" indent="-177792">
              <a:spcBef>
                <a:spcPts val="1839"/>
              </a:spcBef>
              <a:buChar char="-"/>
              <a:tabLst>
                <a:tab pos="1104849" algn="l"/>
              </a:tabLst>
            </a:pP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Don’t</a:t>
            </a:r>
            <a:r>
              <a:rPr sz="2800" spc="-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think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offences,</a:t>
            </a:r>
            <a:r>
              <a:rPr sz="28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think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conduct.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114" dirty="0"/>
              <a:t>Case</a:t>
            </a:r>
            <a:r>
              <a:rPr sz="3200" spc="-180" dirty="0"/>
              <a:t> </a:t>
            </a:r>
            <a:r>
              <a:rPr sz="3200" spc="-400" dirty="0"/>
              <a:t>Theory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916940" y="1855673"/>
            <a:ext cx="10055225" cy="8078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878" indent="-457179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r>
              <a:rPr sz="2800" spc="60" dirty="0">
                <a:solidFill>
                  <a:srgbClr val="233645"/>
                </a:solidFill>
                <a:latin typeface="Verdana"/>
                <a:cs typeface="Verdana"/>
              </a:rPr>
              <a:t>Case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233645"/>
                </a:solidFill>
                <a:latin typeface="Verdana"/>
                <a:cs typeface="Verdana"/>
              </a:rPr>
              <a:t>theory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context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b="1" u="sng" spc="-265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is</a:t>
            </a:r>
            <a:r>
              <a:rPr sz="2800" b="1" u="sng" spc="-90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 </a:t>
            </a:r>
            <a:r>
              <a:rPr sz="2800" b="1" u="sng" spc="-225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not</a:t>
            </a:r>
            <a:r>
              <a:rPr sz="2800" b="1" u="sng" spc="-105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proving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case.</a:t>
            </a:r>
            <a:endParaRPr lang="en-US" sz="28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indent="-457179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sz="2800" dirty="0">
              <a:latin typeface="Verdana"/>
              <a:cs typeface="Verdana"/>
            </a:endParaRPr>
          </a:p>
          <a:p>
            <a:pPr marL="469878" marR="5080" indent="-457813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r>
              <a:rPr sz="2800" spc="-22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20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5" dirty="0">
                <a:solidFill>
                  <a:srgbClr val="233645"/>
                </a:solidFill>
                <a:latin typeface="Verdana"/>
                <a:cs typeface="Verdana"/>
              </a:rPr>
              <a:t>all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80" dirty="0">
                <a:solidFill>
                  <a:srgbClr val="233645"/>
                </a:solidFill>
                <a:latin typeface="Verdana"/>
                <a:cs typeface="Verdana"/>
              </a:rPr>
              <a:t>investigation;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50" dirty="0">
                <a:solidFill>
                  <a:srgbClr val="233645"/>
                </a:solidFill>
                <a:latin typeface="Verdana"/>
                <a:cs typeface="Verdana"/>
              </a:rPr>
              <a:t>based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upon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0" dirty="0">
                <a:solidFill>
                  <a:srgbClr val="233645"/>
                </a:solidFill>
                <a:latin typeface="Verdana"/>
                <a:cs typeface="Verdana"/>
              </a:rPr>
              <a:t>information,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facts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40" dirty="0">
                <a:solidFill>
                  <a:srgbClr val="233645"/>
                </a:solidFill>
                <a:latin typeface="Verdana"/>
                <a:cs typeface="Verdana"/>
              </a:rPr>
              <a:t>evidence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8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available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60" dirty="0">
                <a:solidFill>
                  <a:srgbClr val="233645"/>
                </a:solidFill>
                <a:latin typeface="Verdana"/>
                <a:cs typeface="Verdana"/>
              </a:rPr>
              <a:t>-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spc="-145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i="1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i="1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800" i="1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800" i="1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spc="-110" dirty="0">
                <a:solidFill>
                  <a:srgbClr val="233645"/>
                </a:solidFill>
                <a:latin typeface="Verdana"/>
                <a:cs typeface="Verdana"/>
              </a:rPr>
              <a:t>think</a:t>
            </a:r>
            <a:r>
              <a:rPr sz="2800" i="1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i="1" spc="40" dirty="0">
                <a:solidFill>
                  <a:srgbClr val="233645"/>
                </a:solidFill>
                <a:latin typeface="Verdana"/>
                <a:cs typeface="Verdana"/>
              </a:rPr>
              <a:t>happened.</a:t>
            </a:r>
            <a:endParaRPr lang="en-US" sz="2800" i="1" spc="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marR="5080" indent="-457813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lang="en-US" sz="2800" i="1" spc="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marR="5080" indent="-457813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lang="en-US" sz="2800" i="1" spc="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marR="5080" indent="-457813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lang="en-US" sz="2800" i="1" spc="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marR="5080" indent="-457813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sz="2800" dirty="0">
              <a:latin typeface="Verdana"/>
              <a:cs typeface="Verdana"/>
            </a:endParaRPr>
          </a:p>
          <a:p>
            <a:pPr marL="469878" indent="-457179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r>
              <a:rPr sz="2800" spc="-250" dirty="0">
                <a:solidFill>
                  <a:srgbClr val="233645"/>
                </a:solidFill>
                <a:latin typeface="Verdana"/>
                <a:cs typeface="Verdana"/>
              </a:rPr>
              <a:t>It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65" dirty="0">
                <a:solidFill>
                  <a:srgbClr val="233645"/>
                </a:solidFill>
                <a:latin typeface="Verdana"/>
                <a:cs typeface="Verdana"/>
              </a:rPr>
              <a:t>done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at</a:t>
            </a:r>
            <a:r>
              <a:rPr sz="28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0" dirty="0">
                <a:solidFill>
                  <a:srgbClr val="233645"/>
                </a:solidFill>
                <a:latin typeface="Verdana"/>
                <a:cs typeface="Verdana"/>
              </a:rPr>
              <a:t>point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time.</a:t>
            </a:r>
            <a:endParaRPr lang="en-US" sz="28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469878" indent="-457179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endParaRPr sz="2800" dirty="0">
              <a:latin typeface="Verdana"/>
              <a:cs typeface="Verdana"/>
            </a:endParaRPr>
          </a:p>
          <a:p>
            <a:pPr marL="469878" indent="-457179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r>
              <a:rPr sz="2800" spc="-22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20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95" dirty="0">
                <a:solidFill>
                  <a:srgbClr val="233645"/>
                </a:solidFill>
                <a:latin typeface="Verdana"/>
                <a:cs typeface="Verdana"/>
              </a:rPr>
              <a:t>basis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planning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investigation.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80" dirty="0"/>
              <a:t>Theory</a:t>
            </a:r>
            <a:r>
              <a:rPr sz="3200" spc="-180" dirty="0"/>
              <a:t> </a:t>
            </a:r>
            <a:r>
              <a:rPr sz="3200" spc="-310" dirty="0"/>
              <a:t>builds</a:t>
            </a:r>
            <a:r>
              <a:rPr sz="3200" spc="-185" dirty="0"/>
              <a:t> </a:t>
            </a:r>
            <a:r>
              <a:rPr sz="3200" spc="-275" dirty="0"/>
              <a:t>over</a:t>
            </a:r>
            <a:r>
              <a:rPr sz="3200" spc="-204" dirty="0"/>
              <a:t> </a:t>
            </a:r>
            <a:r>
              <a:rPr sz="3200" spc="-350" dirty="0"/>
              <a:t>time</a:t>
            </a:r>
            <a:endParaRPr sz="32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072270" y="1855979"/>
            <a:ext cx="11319732" cy="80520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289" indent="-228590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dirty="0"/>
              <a:t>Led</a:t>
            </a:r>
            <a:r>
              <a:rPr sz="2800" spc="-130" dirty="0"/>
              <a:t> </a:t>
            </a:r>
            <a:r>
              <a:rPr sz="2800" dirty="0"/>
              <a:t>by</a:t>
            </a:r>
            <a:r>
              <a:rPr sz="2800" spc="-125" dirty="0"/>
              <a:t> </a:t>
            </a:r>
            <a:r>
              <a:rPr sz="2800" spc="-65" dirty="0"/>
              <a:t>information</a:t>
            </a:r>
            <a:r>
              <a:rPr sz="2800" spc="-150" dirty="0"/>
              <a:t> </a:t>
            </a:r>
            <a:r>
              <a:rPr sz="2800" spc="70" dirty="0"/>
              <a:t>and</a:t>
            </a:r>
            <a:r>
              <a:rPr sz="2800" spc="-125" dirty="0"/>
              <a:t> </a:t>
            </a:r>
            <a:r>
              <a:rPr sz="2800" spc="-10" dirty="0"/>
              <a:t>evidence</a:t>
            </a:r>
            <a:endParaRPr lang="en-US" sz="2800" spc="-10" dirty="0"/>
          </a:p>
          <a:p>
            <a:pPr marL="241289" indent="-228590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800" spc="-10" dirty="0"/>
          </a:p>
          <a:p>
            <a:pPr marL="241289" marR="5080" indent="-229224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spc="-75" dirty="0"/>
              <a:t>Investigation</a:t>
            </a:r>
            <a:r>
              <a:rPr sz="2800" spc="-150" dirty="0"/>
              <a:t> </a:t>
            </a:r>
            <a:r>
              <a:rPr sz="2800" spc="-10" dirty="0"/>
              <a:t>avenues</a:t>
            </a:r>
            <a:r>
              <a:rPr sz="2800" spc="-160" dirty="0"/>
              <a:t> </a:t>
            </a:r>
            <a:r>
              <a:rPr sz="2800" dirty="0"/>
              <a:t>are</a:t>
            </a:r>
            <a:r>
              <a:rPr sz="2800" spc="-130" dirty="0"/>
              <a:t> </a:t>
            </a:r>
            <a:r>
              <a:rPr sz="2800" spc="-35" dirty="0"/>
              <a:t>identified</a:t>
            </a:r>
            <a:r>
              <a:rPr sz="2800" spc="-135" dirty="0"/>
              <a:t> </a:t>
            </a:r>
            <a:r>
              <a:rPr sz="2800" spc="-10" dirty="0"/>
              <a:t>to</a:t>
            </a:r>
            <a:r>
              <a:rPr sz="2800" spc="-150" dirty="0"/>
              <a:t> </a:t>
            </a:r>
            <a:r>
              <a:rPr sz="2800" spc="-100" dirty="0"/>
              <a:t>test</a:t>
            </a:r>
            <a:r>
              <a:rPr sz="2800" spc="-150" dirty="0"/>
              <a:t> </a:t>
            </a:r>
            <a:r>
              <a:rPr sz="2800" spc="-85" dirty="0"/>
              <a:t>your</a:t>
            </a:r>
            <a:r>
              <a:rPr sz="2800" spc="-114" dirty="0"/>
              <a:t> </a:t>
            </a:r>
            <a:r>
              <a:rPr sz="2800" spc="-60" dirty="0"/>
              <a:t>theory</a:t>
            </a:r>
            <a:r>
              <a:rPr sz="2800" spc="-150" dirty="0"/>
              <a:t> </a:t>
            </a:r>
            <a:r>
              <a:rPr sz="2800" spc="70" dirty="0"/>
              <a:t>and</a:t>
            </a:r>
            <a:r>
              <a:rPr sz="2800" spc="-125" dirty="0"/>
              <a:t> </a:t>
            </a:r>
            <a:r>
              <a:rPr sz="2800" spc="-75" dirty="0"/>
              <a:t>strategies</a:t>
            </a:r>
            <a:r>
              <a:rPr sz="2800" spc="-150" dirty="0"/>
              <a:t> </a:t>
            </a:r>
            <a:r>
              <a:rPr sz="2800" spc="125" dirty="0"/>
              <a:t>can</a:t>
            </a:r>
            <a:r>
              <a:rPr sz="2800" spc="-130" dirty="0"/>
              <a:t> </a:t>
            </a:r>
            <a:r>
              <a:rPr sz="2800" spc="80" dirty="0"/>
              <a:t>be </a:t>
            </a:r>
            <a:r>
              <a:rPr sz="2800" spc="45" dirty="0"/>
              <a:t>enacted.</a:t>
            </a:r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spc="105" dirty="0"/>
              <a:t>A</a:t>
            </a:r>
            <a:r>
              <a:rPr sz="2800" spc="-135" dirty="0"/>
              <a:t> </a:t>
            </a:r>
            <a:r>
              <a:rPr sz="2800" spc="60" dirty="0"/>
              <a:t>case</a:t>
            </a:r>
            <a:r>
              <a:rPr sz="2800" spc="-145" dirty="0"/>
              <a:t> </a:t>
            </a:r>
            <a:r>
              <a:rPr sz="2800" spc="-60" dirty="0"/>
              <a:t>theory</a:t>
            </a:r>
            <a:r>
              <a:rPr sz="2800" spc="-150" dirty="0"/>
              <a:t> </a:t>
            </a:r>
            <a:r>
              <a:rPr sz="2800" spc="-210" dirty="0"/>
              <a:t>is</a:t>
            </a:r>
            <a:r>
              <a:rPr sz="2800" spc="-135" dirty="0"/>
              <a:t> </a:t>
            </a:r>
            <a:r>
              <a:rPr sz="2800" spc="-40" dirty="0"/>
              <a:t>relevant</a:t>
            </a:r>
            <a:r>
              <a:rPr sz="2800" spc="-165" dirty="0"/>
              <a:t> </a:t>
            </a:r>
            <a:r>
              <a:rPr sz="2800" spc="-105" dirty="0"/>
              <a:t>until</a:t>
            </a:r>
            <a:r>
              <a:rPr sz="2800" spc="-165" dirty="0"/>
              <a:t> </a:t>
            </a:r>
            <a:r>
              <a:rPr sz="2800" spc="-180" dirty="0"/>
              <a:t>its</a:t>
            </a:r>
            <a:r>
              <a:rPr sz="2800" spc="-150" dirty="0"/>
              <a:t> </a:t>
            </a:r>
            <a:r>
              <a:rPr sz="2800" spc="-10" dirty="0"/>
              <a:t>disproved.</a:t>
            </a:r>
            <a:endParaRPr lang="en-US" sz="2800" spc="-10" dirty="0"/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800" spc="-10" dirty="0"/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spc="60" dirty="0"/>
              <a:t>Case</a:t>
            </a:r>
            <a:r>
              <a:rPr sz="2800" spc="-155" dirty="0"/>
              <a:t> </a:t>
            </a:r>
            <a:r>
              <a:rPr sz="2800" spc="-70" dirty="0"/>
              <a:t>theories</a:t>
            </a:r>
            <a:r>
              <a:rPr sz="2800" spc="-165" dirty="0"/>
              <a:t> </a:t>
            </a:r>
            <a:r>
              <a:rPr sz="2800" spc="125" dirty="0"/>
              <a:t>can</a:t>
            </a:r>
            <a:r>
              <a:rPr sz="2800" spc="-135" dirty="0"/>
              <a:t> </a:t>
            </a:r>
            <a:r>
              <a:rPr sz="2800" spc="-10" dirty="0"/>
              <a:t>change!</a:t>
            </a:r>
            <a:endParaRPr lang="en-US" sz="2800" spc="-10" dirty="0"/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lang="en-US" sz="2800" spc="-10" dirty="0"/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lang="en-US" sz="2800" spc="-10" dirty="0"/>
          </a:p>
          <a:p>
            <a:pPr marL="469243" indent="-45654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469243" algn="l"/>
              </a:tabLst>
            </a:pPr>
            <a:r>
              <a:rPr lang="en-US" sz="2800" spc="-50" dirty="0">
                <a:solidFill>
                  <a:srgbClr val="233645"/>
                </a:solidFill>
                <a:latin typeface="Verdana"/>
                <a:cs typeface="Verdana"/>
              </a:rPr>
              <a:t>Alternative</a:t>
            </a:r>
            <a:r>
              <a:rPr lang="en-US" sz="28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10" dirty="0">
                <a:solidFill>
                  <a:srgbClr val="233645"/>
                </a:solidFill>
                <a:latin typeface="Verdana"/>
                <a:cs typeface="Verdana"/>
              </a:rPr>
              <a:t>theories</a:t>
            </a:r>
          </a:p>
          <a:p>
            <a:pPr marL="12699">
              <a:spcBef>
                <a:spcPts val="105"/>
              </a:spcBef>
              <a:buClr>
                <a:srgbClr val="006FCE"/>
              </a:buClr>
              <a:tabLst>
                <a:tab pos="469243" algn="l"/>
              </a:tabLst>
            </a:pPr>
            <a:endParaRPr lang="en-US" sz="2800" dirty="0">
              <a:latin typeface="Verdana"/>
              <a:cs typeface="Verdana"/>
            </a:endParaRPr>
          </a:p>
          <a:p>
            <a:pPr marL="469878" marR="5080" indent="-457179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469878" algn="l"/>
              </a:tabLst>
            </a:pPr>
            <a:r>
              <a:rPr lang="en-US" sz="2800" dirty="0">
                <a:solidFill>
                  <a:srgbClr val="233645"/>
                </a:solidFill>
                <a:latin typeface="Verdana"/>
                <a:cs typeface="Verdana"/>
              </a:rPr>
              <a:t>Each</a:t>
            </a:r>
            <a:r>
              <a:rPr lang="en-US" sz="2800" spc="-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lang="en-US" sz="28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dirty="0">
                <a:solidFill>
                  <a:srgbClr val="233645"/>
                </a:solidFill>
                <a:latin typeface="Verdana"/>
                <a:cs typeface="Verdana"/>
              </a:rPr>
              <a:t>avenue</a:t>
            </a:r>
            <a:r>
              <a:rPr lang="en-US" sz="28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114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lang="en-US" sz="2800" spc="-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lang="en-US" sz="28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35" dirty="0">
                <a:solidFill>
                  <a:srgbClr val="233645"/>
                </a:solidFill>
                <a:latin typeface="Verdana"/>
                <a:cs typeface="Verdana"/>
              </a:rPr>
              <a:t>an </a:t>
            </a:r>
            <a:r>
              <a:rPr lang="en-US" sz="2800" spc="-40" dirty="0">
                <a:solidFill>
                  <a:srgbClr val="233645"/>
                </a:solidFill>
                <a:latin typeface="Verdana"/>
                <a:cs typeface="Verdana"/>
              </a:rPr>
              <a:t>alternative</a:t>
            </a:r>
            <a:r>
              <a:rPr lang="en-US"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35" dirty="0">
                <a:solidFill>
                  <a:srgbClr val="233645"/>
                </a:solidFill>
                <a:latin typeface="Verdana"/>
                <a:cs typeface="Verdana"/>
              </a:rPr>
              <a:t>scenario.</a:t>
            </a:r>
            <a:r>
              <a:rPr lang="en-US" sz="28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lang="en-US" sz="28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lang="en-US" sz="28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25" dirty="0">
                <a:solidFill>
                  <a:srgbClr val="233645"/>
                </a:solidFill>
                <a:latin typeface="Verdana"/>
                <a:cs typeface="Verdana"/>
              </a:rPr>
              <a:t>to consider</a:t>
            </a:r>
            <a:r>
              <a:rPr lang="en-US"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800" spc="-10" dirty="0">
                <a:solidFill>
                  <a:srgbClr val="233645"/>
                </a:solidFill>
                <a:latin typeface="Verdana"/>
                <a:cs typeface="Verdana"/>
              </a:rPr>
              <a:t>these.</a:t>
            </a:r>
            <a:endParaRPr lang="en-US" sz="2800" dirty="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800" spc="-1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10" dirty="0"/>
              <a:t>Gap</a:t>
            </a:r>
            <a:r>
              <a:rPr sz="3200" spc="-250" dirty="0"/>
              <a:t> </a:t>
            </a:r>
            <a:r>
              <a:rPr sz="3200" spc="-310" dirty="0"/>
              <a:t>Analysis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916940" y="1855673"/>
            <a:ext cx="6811645" cy="321177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  <a:buClr>
                <a:srgbClr val="006FCE"/>
              </a:buClr>
              <a:tabLst>
                <a:tab pos="241289" algn="l"/>
              </a:tabLst>
            </a:pP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examine:</a:t>
            </a:r>
            <a:endParaRPr sz="3200" dirty="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60" dirty="0">
                <a:solidFill>
                  <a:srgbClr val="233645"/>
                </a:solidFill>
                <a:latin typeface="Verdana"/>
                <a:cs typeface="Verdana"/>
              </a:rPr>
              <a:t>Case</a:t>
            </a:r>
            <a:r>
              <a:rPr sz="20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theory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already</a:t>
            </a:r>
            <a:r>
              <a:rPr sz="20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are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missing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Who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speak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order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gain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20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Where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individual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10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95" dirty="0">
                <a:solidFill>
                  <a:srgbClr val="233645"/>
                </a:solidFill>
                <a:latin typeface="Verdana"/>
                <a:cs typeface="Verdana"/>
              </a:rPr>
              <a:t>placed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93599"/>
          </a:xfrm>
          <a:prstGeom prst="rect">
            <a:avLst/>
          </a:prstGeom>
        </p:spPr>
        <p:txBody>
          <a:bodyPr vert="horz" wrap="square" lIns="0" tIns="168731" rIns="0" bIns="0" rtlCol="0">
            <a:spAutoFit/>
          </a:bodyPr>
          <a:lstStyle/>
          <a:p>
            <a:pPr marL="18415">
              <a:spcBef>
                <a:spcPts val="95"/>
              </a:spcBef>
            </a:pPr>
            <a:r>
              <a:rPr spc="-340" dirty="0"/>
              <a:t>Topics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2815" y="1542617"/>
            <a:ext cx="10222230" cy="2852704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40654" indent="-227954">
              <a:spcBef>
                <a:spcPts val="3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Identify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topics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50" dirty="0">
                <a:solidFill>
                  <a:srgbClr val="233645"/>
                </a:solidFill>
                <a:latin typeface="Verdana"/>
                <a:cs typeface="Verdana"/>
              </a:rPr>
              <a:t>covered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evidence/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plan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drawn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233645"/>
                </a:solidFill>
                <a:latin typeface="Verdana"/>
                <a:cs typeface="Verdana"/>
              </a:rPr>
              <a:t>case</a:t>
            </a:r>
            <a:endParaRPr sz="200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theory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Each</a:t>
            </a:r>
            <a:r>
              <a:rPr sz="20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topic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 should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separate.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New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topics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54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2000" b="1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generated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during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Consider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new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20" dirty="0">
                <a:solidFill>
                  <a:srgbClr val="233645"/>
                </a:solidFill>
                <a:latin typeface="Verdana"/>
                <a:cs typeface="Verdana"/>
              </a:rPr>
              <a:t>page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14" dirty="0">
                <a:solidFill>
                  <a:srgbClr val="233645"/>
                </a:solidFill>
                <a:latin typeface="Verdana"/>
                <a:cs typeface="Verdana"/>
              </a:rPr>
              <a:t>each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topic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take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notes.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own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Topics.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739216"/>
            <a:ext cx="291020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3200" spc="-310" dirty="0"/>
              <a:t>Topics</a:t>
            </a:r>
            <a:r>
              <a:rPr sz="3200" spc="-180" dirty="0"/>
              <a:t> </a:t>
            </a:r>
            <a:r>
              <a:rPr sz="3200" spc="-95" dirty="0"/>
              <a:t>can</a:t>
            </a:r>
            <a:r>
              <a:rPr sz="3200" spc="-170" dirty="0"/>
              <a:t> </a:t>
            </a:r>
            <a:r>
              <a:rPr sz="3200" spc="-140" dirty="0"/>
              <a:t>be: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1855674"/>
            <a:ext cx="7533005" cy="35657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289" indent="-228590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Identities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e.g.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individual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group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Locations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e.g.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Buildings,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233645"/>
                </a:solidFill>
                <a:latin typeface="Verdana"/>
                <a:cs typeface="Verdana"/>
              </a:rPr>
              <a:t>physical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area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Objects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–e.g.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Vehicle,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computer,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weapon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Relationships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e.g.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company,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personal,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business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55" dirty="0">
                <a:solidFill>
                  <a:srgbClr val="233645"/>
                </a:solidFill>
                <a:latin typeface="Verdana"/>
                <a:cs typeface="Verdana"/>
              </a:rPr>
              <a:t>Routine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ritual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–e.g.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Procedures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sequences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actions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Explanations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e.g.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excuses,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justifications,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accounts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offered.</a:t>
            </a:r>
            <a:endParaRPr sz="2000">
              <a:latin typeface="Verdana"/>
              <a:cs typeface="Verdana"/>
            </a:endParaRPr>
          </a:p>
          <a:p>
            <a:pPr marL="241289" indent="-228590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Anything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else…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95" dirty="0"/>
              <a:t>Nine</a:t>
            </a:r>
            <a:r>
              <a:rPr sz="3200" spc="-185" dirty="0"/>
              <a:t> </a:t>
            </a:r>
            <a:r>
              <a:rPr sz="3200" spc="-300" dirty="0"/>
              <a:t>Square</a:t>
            </a:r>
            <a:r>
              <a:rPr sz="3200" spc="-185" dirty="0"/>
              <a:t> </a:t>
            </a:r>
            <a:r>
              <a:rPr sz="3200" spc="-345" dirty="0"/>
              <a:t>Plan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8" y="1855673"/>
            <a:ext cx="10208261" cy="43787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289" indent="-228590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Topic</a:t>
            </a:r>
            <a:r>
              <a:rPr sz="36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boxes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collate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6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0" dirty="0">
                <a:solidFill>
                  <a:srgbClr val="233645"/>
                </a:solidFill>
                <a:latin typeface="Verdana"/>
                <a:cs typeface="Verdana"/>
              </a:rPr>
              <a:t>assemble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background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detail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on</a:t>
            </a: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233645"/>
                </a:solidFill>
                <a:latin typeface="Verdana"/>
                <a:cs typeface="Verdana"/>
              </a:rPr>
              <a:t>key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topics</a:t>
            </a:r>
            <a:endParaRPr sz="3600" dirty="0">
              <a:latin typeface="Verdana"/>
              <a:cs typeface="Verdana"/>
            </a:endParaRPr>
          </a:p>
          <a:p>
            <a:pPr marL="241289" indent="-228590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These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are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5" dirty="0">
                <a:solidFill>
                  <a:srgbClr val="233645"/>
                </a:solidFill>
                <a:latin typeface="Verdana"/>
                <a:cs typeface="Verdana"/>
              </a:rPr>
              <a:t>areas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which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want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probe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further</a:t>
            </a:r>
            <a:endParaRPr sz="3600" dirty="0">
              <a:latin typeface="Verdana"/>
              <a:cs typeface="Verdana"/>
            </a:endParaRPr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spc="-40" dirty="0">
                <a:solidFill>
                  <a:srgbClr val="233645"/>
                </a:solidFill>
                <a:latin typeface="Verdana"/>
                <a:cs typeface="Verdana"/>
              </a:rPr>
              <a:t>Nine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233645"/>
                </a:solidFill>
                <a:latin typeface="Verdana"/>
                <a:cs typeface="Verdana"/>
              </a:rPr>
              <a:t>squares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are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provided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but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233645"/>
                </a:solidFill>
                <a:latin typeface="Verdana"/>
                <a:cs typeface="Verdana"/>
              </a:rPr>
              <a:t>use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more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less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depending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on</a:t>
            </a:r>
            <a:endParaRPr sz="3600" dirty="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requirements.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5B8B8-F247-F1E2-2C3C-32E4B6B5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00" y="4785500"/>
            <a:ext cx="11776400" cy="1122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4"/>
                </a:solidFill>
              </a:rPr>
              <a:t>Finished files are the result </a:t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>of years of scientific study </a:t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>combined with the </a:t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>experience of many years.</a:t>
            </a:r>
          </a:p>
        </p:txBody>
      </p:sp>
    </p:spTree>
    <p:extLst>
      <p:ext uri="{BB962C8B-B14F-4D97-AF65-F5344CB8AC3E}">
        <p14:creationId xmlns:p14="http://schemas.microsoft.com/office/powerpoint/2010/main" val="31585621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317500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95" dirty="0"/>
              <a:t>Nine</a:t>
            </a:r>
            <a:r>
              <a:rPr sz="3200" spc="-185" dirty="0"/>
              <a:t> </a:t>
            </a:r>
            <a:r>
              <a:rPr sz="3200" spc="-300" dirty="0"/>
              <a:t>Square</a:t>
            </a:r>
            <a:r>
              <a:rPr sz="3200" spc="-185" dirty="0"/>
              <a:t> </a:t>
            </a:r>
            <a:r>
              <a:rPr sz="3200" spc="-345" dirty="0"/>
              <a:t>Plan</a:t>
            </a:r>
            <a:endParaRPr sz="32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1" y="1246520"/>
            <a:ext cx="10744200" cy="920558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5721" y="1906652"/>
            <a:ext cx="556127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3600" spc="-720" dirty="0">
                <a:solidFill>
                  <a:srgbClr val="FFFFFF"/>
                </a:solidFill>
              </a:rPr>
              <a:t>T</a:t>
            </a:r>
            <a:r>
              <a:rPr lang="en-US" sz="3600" spc="-720" dirty="0">
                <a:solidFill>
                  <a:srgbClr val="FFFFFF"/>
                </a:solidFill>
              </a:rPr>
              <a:t> </a:t>
            </a:r>
            <a:r>
              <a:rPr sz="3600" spc="-720" dirty="0">
                <a:solidFill>
                  <a:srgbClr val="FFFFFF"/>
                </a:solidFill>
              </a:rPr>
              <a:t>H</a:t>
            </a:r>
            <a:r>
              <a:rPr lang="en-US" sz="3600" spc="-720" dirty="0">
                <a:solidFill>
                  <a:srgbClr val="FFFFFF"/>
                </a:solidFill>
              </a:rPr>
              <a:t> </a:t>
            </a:r>
            <a:r>
              <a:rPr sz="3600" spc="-720" dirty="0">
                <a:solidFill>
                  <a:srgbClr val="FFFFFF"/>
                </a:solidFill>
              </a:rPr>
              <a:t>E</a:t>
            </a:r>
            <a:r>
              <a:rPr sz="3600" spc="-210" dirty="0">
                <a:solidFill>
                  <a:srgbClr val="FFFFFF"/>
                </a:solidFill>
              </a:rPr>
              <a:t> </a:t>
            </a:r>
            <a:r>
              <a:rPr lang="en-US" sz="3600" i="1" spc="-210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I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N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T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E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R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V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I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E</a:t>
            </a:r>
            <a:r>
              <a:rPr lang="en-US" sz="3600" spc="-705" dirty="0">
                <a:solidFill>
                  <a:srgbClr val="FFFFFF"/>
                </a:solidFill>
              </a:rPr>
              <a:t> </a:t>
            </a:r>
            <a:r>
              <a:rPr sz="3600" spc="-705" dirty="0">
                <a:solidFill>
                  <a:srgbClr val="FFFFFF"/>
                </a:solidFill>
              </a:rPr>
              <a:t>W</a:t>
            </a:r>
            <a:endParaRPr sz="3600" dirty="0"/>
          </a:p>
        </p:txBody>
      </p:sp>
      <p:grpSp>
        <p:nvGrpSpPr>
          <p:cNvPr id="4" name="object 4"/>
          <p:cNvGrpSpPr/>
          <p:nvPr/>
        </p:nvGrpSpPr>
        <p:grpSpPr>
          <a:xfrm>
            <a:off x="4315967" y="0"/>
            <a:ext cx="7038340" cy="6858000"/>
            <a:chOff x="4315967" y="0"/>
            <a:chExt cx="7038340" cy="6858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40067" y="1175003"/>
              <a:ext cx="4713732" cy="450494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5967" y="0"/>
              <a:ext cx="3560064" cy="6857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9159"/>
          </a:xfrm>
          <a:prstGeom prst="rect">
            <a:avLst/>
          </a:prstGeom>
        </p:spPr>
        <p:txBody>
          <a:bodyPr vert="horz" wrap="square" lIns="0" tIns="154431" rIns="0" bIns="0" rtlCol="0">
            <a:spAutoFit/>
          </a:bodyPr>
          <a:lstStyle/>
          <a:p>
            <a:pPr marL="156838">
              <a:spcBef>
                <a:spcPts val="95"/>
              </a:spcBef>
            </a:pPr>
            <a:r>
              <a:rPr spc="-340" dirty="0"/>
              <a:t>Learning</a:t>
            </a:r>
            <a:r>
              <a:rPr spc="-185" dirty="0"/>
              <a:t> </a:t>
            </a:r>
            <a:r>
              <a:rPr spc="-330" dirty="0"/>
              <a:t>Overview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2160" y="1899920"/>
            <a:ext cx="8796020" cy="1937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Understand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importance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Engage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Explain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Outline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how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obtain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233645"/>
                </a:solidFill>
                <a:latin typeface="Verdana"/>
                <a:cs typeface="Verdana"/>
              </a:rPr>
              <a:t>an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5" dirty="0">
                <a:solidFill>
                  <a:srgbClr val="233645"/>
                </a:solidFill>
                <a:latin typeface="Verdana"/>
                <a:cs typeface="Verdana"/>
              </a:rPr>
              <a:t>account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interviewee.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Define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concepts/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tools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233645"/>
                </a:solidFill>
                <a:latin typeface="Verdana"/>
                <a:cs typeface="Verdana"/>
              </a:rPr>
              <a:t>an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Highlight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method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effective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notetaking.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FDD40D2C-FDDF-45E9-4D07-205ADFC45773}"/>
              </a:ext>
            </a:extLst>
          </p:cNvPr>
          <p:cNvSpPr txBox="1">
            <a:spLocks/>
          </p:cNvSpPr>
          <p:nvPr/>
        </p:nvSpPr>
        <p:spPr>
          <a:xfrm>
            <a:off x="609600" y="6932724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>
            <a:lvl1pPr>
              <a:defRPr sz="3400" b="1" i="0">
                <a:solidFill>
                  <a:srgbClr val="233645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56838">
              <a:spcBef>
                <a:spcPts val="105"/>
              </a:spcBef>
            </a:pPr>
            <a:r>
              <a:rPr lang="en-US" sz="3200" spc="-320"/>
              <a:t>Before</a:t>
            </a:r>
            <a:r>
              <a:rPr lang="en-US" sz="3200" spc="-195"/>
              <a:t> </a:t>
            </a:r>
            <a:r>
              <a:rPr lang="en-US" sz="3200" spc="-320"/>
              <a:t>the</a:t>
            </a:r>
            <a:r>
              <a:rPr lang="en-US" sz="3200" spc="-190"/>
              <a:t> </a:t>
            </a:r>
            <a:r>
              <a:rPr lang="en-US" sz="3200" spc="-360"/>
              <a:t>interview</a:t>
            </a:r>
            <a:r>
              <a:rPr lang="en-US" sz="3200" spc="-210"/>
              <a:t> </a:t>
            </a:r>
            <a:r>
              <a:rPr lang="en-US" sz="3200" spc="-455"/>
              <a:t>starts</a:t>
            </a:r>
            <a:endParaRPr lang="en-US" sz="3200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CD0312A5-BD67-2185-BD65-369688F395B6}"/>
              </a:ext>
            </a:extLst>
          </p:cNvPr>
          <p:cNvSpPr txBox="1"/>
          <p:nvPr/>
        </p:nvSpPr>
        <p:spPr>
          <a:xfrm>
            <a:off x="772160" y="8022678"/>
            <a:ext cx="2735580" cy="85985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Rapport</a:t>
            </a:r>
            <a:endParaRPr sz="20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Engage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 Explain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25" dirty="0"/>
              <a:t>Rapport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660909" y="1826108"/>
            <a:ext cx="9672320" cy="40857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8590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Building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maintaining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rapport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increase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amount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80" dirty="0">
                <a:solidFill>
                  <a:srgbClr val="233645"/>
                </a:solidFill>
                <a:latin typeface="Verdana"/>
                <a:cs typeface="Verdana"/>
              </a:rPr>
              <a:t>accuracy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of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information.</a:t>
            </a:r>
            <a:endParaRPr sz="2000">
              <a:latin typeface="Verdana"/>
              <a:cs typeface="Verdana"/>
            </a:endParaRPr>
          </a:p>
          <a:p>
            <a:pPr marL="241289" marR="943567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Rapport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developing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5" dirty="0">
                <a:solidFill>
                  <a:srgbClr val="233645"/>
                </a:solidFill>
                <a:latin typeface="Verdana"/>
                <a:cs typeface="Verdana"/>
              </a:rPr>
              <a:t>relationship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where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they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feel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comfortable.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254" dirty="0">
                <a:solidFill>
                  <a:srgbClr val="233645"/>
                </a:solidFill>
                <a:latin typeface="Verdana"/>
                <a:cs typeface="Verdana"/>
              </a:rPr>
              <a:t>Try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start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building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rapport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prior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Hints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Tips</a:t>
            </a:r>
            <a:endParaRPr sz="2000">
              <a:latin typeface="Verdana"/>
              <a:cs typeface="Verdana"/>
            </a:endParaRPr>
          </a:p>
          <a:p>
            <a:pPr marL="697198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2000" spc="-6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yourself,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open,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professional,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polite,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culturally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aware</a:t>
            </a:r>
            <a:endParaRPr sz="2000">
              <a:latin typeface="Verdana"/>
              <a:cs typeface="Verdana"/>
            </a:endParaRPr>
          </a:p>
          <a:p>
            <a:pPr marL="697198" lvl="1" indent="-227319">
              <a:spcBef>
                <a:spcPts val="1335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Listen,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show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interest,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make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them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feel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believed</a:t>
            </a:r>
            <a:endParaRPr sz="2000">
              <a:latin typeface="Verdana"/>
              <a:cs typeface="Verdana"/>
            </a:endParaRPr>
          </a:p>
          <a:p>
            <a:pPr marL="697198" lvl="1" indent="-227319">
              <a:spcBef>
                <a:spcPts val="1345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Keep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conversation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natural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simple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avoid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jargon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94241"/>
          </a:xfrm>
          <a:prstGeom prst="rect">
            <a:avLst/>
          </a:prstGeom>
        </p:spPr>
        <p:txBody>
          <a:bodyPr vert="horz" wrap="square" lIns="0" tIns="169367" rIns="0" bIns="0" rtlCol="0">
            <a:spAutoFit/>
          </a:bodyPr>
          <a:lstStyle/>
          <a:p>
            <a:pPr marL="79371">
              <a:spcBef>
                <a:spcPts val="95"/>
              </a:spcBef>
            </a:pPr>
            <a:r>
              <a:rPr spc="-245" dirty="0"/>
              <a:t>Engage</a:t>
            </a:r>
            <a:r>
              <a:rPr spc="-170" dirty="0"/>
              <a:t> </a:t>
            </a:r>
            <a:r>
              <a:rPr spc="-200" dirty="0"/>
              <a:t>and</a:t>
            </a:r>
            <a:r>
              <a:rPr spc="-170" dirty="0"/>
              <a:t> </a:t>
            </a:r>
            <a:r>
              <a:rPr spc="-345" dirty="0"/>
              <a:t>Explain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81396" y="1882750"/>
            <a:ext cx="6692265" cy="12285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8590">
              <a:lnSpc>
                <a:spcPct val="1101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  <a:tab pos="1400745" algn="l"/>
                <a:tab pos="1734105" algn="l"/>
                <a:tab pos="2327167" algn="l"/>
                <a:tab pos="2903721" algn="l"/>
                <a:tab pos="3612349" algn="l"/>
                <a:tab pos="4004125" algn="l"/>
                <a:tab pos="4846732" algn="l"/>
                <a:tab pos="5285496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Engage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first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step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order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40" dirty="0">
                <a:solidFill>
                  <a:srgbClr val="233645"/>
                </a:solidFill>
                <a:latin typeface="Verdana"/>
                <a:cs typeface="Verdana"/>
              </a:rPr>
              <a:t>encourage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conversation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Inform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5" dirty="0">
                <a:solidFill>
                  <a:srgbClr val="233645"/>
                </a:solidFill>
                <a:latin typeface="Verdana"/>
                <a:cs typeface="Verdana"/>
              </a:rPr>
              <a:t>matter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233645"/>
                </a:solidFill>
                <a:latin typeface="Verdana"/>
                <a:cs typeface="Verdana"/>
              </a:rPr>
              <a:t>under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inquiry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81397" y="3296005"/>
            <a:ext cx="3815715" cy="17665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289" marR="5080" indent="-228590">
              <a:lnSpc>
                <a:spcPct val="110100"/>
              </a:lnSpc>
              <a:spcBef>
                <a:spcPts val="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  <a:tab pos="1304865" algn="l"/>
                <a:tab pos="1760139" algn="l"/>
                <a:tab pos="2371616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Explain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interviewee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Re-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assure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confidentiality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Teach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talk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73134" y="3326129"/>
            <a:ext cx="269938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  <a:tabLst>
                <a:tab pos="621636" algn="l"/>
                <a:tab pos="1831891" algn="l"/>
                <a:tab pos="2278910" algn="l"/>
              </a:tabLst>
            </a:pP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purpose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2901" y="1994916"/>
            <a:ext cx="4439412" cy="259232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20" dirty="0"/>
              <a:t>Before</a:t>
            </a:r>
            <a:r>
              <a:rPr sz="3200" spc="-190" dirty="0"/>
              <a:t> </a:t>
            </a:r>
            <a:r>
              <a:rPr sz="3200" spc="-270" dirty="0"/>
              <a:t>you</a:t>
            </a:r>
            <a:r>
              <a:rPr sz="3200" spc="-190" dirty="0"/>
              <a:t> </a:t>
            </a:r>
            <a:r>
              <a:rPr sz="3200" spc="-434" dirty="0"/>
              <a:t>start</a:t>
            </a:r>
            <a:r>
              <a:rPr sz="3200" spc="-180" dirty="0"/>
              <a:t> </a:t>
            </a:r>
            <a:r>
              <a:rPr sz="3200" spc="-220" dirty="0"/>
              <a:t>any</a:t>
            </a:r>
            <a:r>
              <a:rPr sz="3200" spc="-190" dirty="0"/>
              <a:t> </a:t>
            </a:r>
            <a:r>
              <a:rPr sz="3200" spc="-305" dirty="0"/>
              <a:t>of</a:t>
            </a:r>
            <a:r>
              <a:rPr sz="3200" spc="-180" dirty="0"/>
              <a:t> </a:t>
            </a:r>
            <a:r>
              <a:rPr sz="3200" spc="-330" dirty="0"/>
              <a:t>your</a:t>
            </a:r>
            <a:r>
              <a:rPr sz="3200" spc="-190" dirty="0"/>
              <a:t> </a:t>
            </a:r>
            <a:r>
              <a:rPr sz="3200" spc="-345" dirty="0"/>
              <a:t>questions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8" y="1855977"/>
            <a:ext cx="10817861" cy="73182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b="1" spc="-165" dirty="0">
                <a:solidFill>
                  <a:srgbClr val="233645"/>
                </a:solidFill>
                <a:latin typeface="Verdana"/>
                <a:cs typeface="Verdana"/>
              </a:rPr>
              <a:t>Consider</a:t>
            </a:r>
            <a:r>
              <a:rPr sz="3600"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233645"/>
                </a:solidFill>
                <a:latin typeface="Verdana"/>
                <a:cs typeface="Verdana"/>
              </a:rPr>
              <a:t>Free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Recall</a:t>
            </a:r>
            <a:endParaRPr lang="en-US" sz="36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i="1" spc="-45" dirty="0">
                <a:solidFill>
                  <a:srgbClr val="233645"/>
                </a:solidFill>
                <a:latin typeface="Verdana"/>
                <a:cs typeface="Verdana"/>
              </a:rPr>
              <a:t>Before</a:t>
            </a:r>
            <a:r>
              <a:rPr sz="3600" i="1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390" dirty="0">
                <a:solidFill>
                  <a:srgbClr val="233645"/>
                </a:solidFill>
                <a:latin typeface="Verdana"/>
                <a:cs typeface="Verdana"/>
              </a:rPr>
              <a:t>I</a:t>
            </a:r>
            <a:r>
              <a:rPr sz="3600" i="1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100" dirty="0">
                <a:solidFill>
                  <a:srgbClr val="233645"/>
                </a:solidFill>
                <a:latin typeface="Verdana"/>
                <a:cs typeface="Verdana"/>
              </a:rPr>
              <a:t>ask</a:t>
            </a:r>
            <a:r>
              <a:rPr sz="3600" i="1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dirty="0">
                <a:solidFill>
                  <a:srgbClr val="233645"/>
                </a:solidFill>
                <a:latin typeface="Verdana"/>
                <a:cs typeface="Verdana"/>
              </a:rPr>
              <a:t>any</a:t>
            </a:r>
            <a:r>
              <a:rPr sz="3600" i="1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85" dirty="0">
                <a:solidFill>
                  <a:srgbClr val="233645"/>
                </a:solidFill>
                <a:latin typeface="Verdana"/>
                <a:cs typeface="Verdana"/>
              </a:rPr>
              <a:t>questions,</a:t>
            </a:r>
            <a:r>
              <a:rPr sz="3600" i="1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114" dirty="0">
                <a:solidFill>
                  <a:srgbClr val="233645"/>
                </a:solidFill>
                <a:latin typeface="Verdana"/>
                <a:cs typeface="Verdana"/>
              </a:rPr>
              <a:t>if</a:t>
            </a:r>
            <a:r>
              <a:rPr sz="3600" i="1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3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i="1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50" dirty="0">
                <a:solidFill>
                  <a:srgbClr val="233645"/>
                </a:solidFill>
                <a:latin typeface="Verdana"/>
                <a:cs typeface="Verdana"/>
              </a:rPr>
              <a:t>could</a:t>
            </a:r>
            <a:r>
              <a:rPr sz="3600" i="1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125" dirty="0">
                <a:solidFill>
                  <a:srgbClr val="233645"/>
                </a:solidFill>
                <a:latin typeface="Verdana"/>
                <a:cs typeface="Verdana"/>
              </a:rPr>
              <a:t>start</a:t>
            </a:r>
            <a:r>
              <a:rPr sz="3600" i="1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dirty="0">
                <a:solidFill>
                  <a:srgbClr val="233645"/>
                </a:solidFill>
                <a:latin typeface="Verdana"/>
                <a:cs typeface="Verdana"/>
              </a:rPr>
              <a:t>at</a:t>
            </a:r>
            <a:r>
              <a:rPr sz="3600" i="1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600" i="1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10" dirty="0">
                <a:solidFill>
                  <a:srgbClr val="233645"/>
                </a:solidFill>
                <a:latin typeface="Verdana"/>
                <a:cs typeface="Verdana"/>
              </a:rPr>
              <a:t>beginning</a:t>
            </a:r>
            <a:r>
              <a:rPr sz="3600" i="1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600" i="1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75" dirty="0">
                <a:solidFill>
                  <a:srgbClr val="233645"/>
                </a:solidFill>
                <a:latin typeface="Verdana"/>
                <a:cs typeface="Verdana"/>
              </a:rPr>
              <a:t>tell</a:t>
            </a:r>
            <a:r>
              <a:rPr sz="3600" i="1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25" dirty="0">
                <a:solidFill>
                  <a:srgbClr val="233645"/>
                </a:solidFill>
                <a:latin typeface="Verdana"/>
                <a:cs typeface="Verdana"/>
              </a:rPr>
              <a:t>me</a:t>
            </a:r>
            <a:endParaRPr sz="3600" dirty="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3600" i="1" spc="-60" dirty="0">
                <a:solidFill>
                  <a:srgbClr val="233645"/>
                </a:solidFill>
                <a:latin typeface="Verdana"/>
                <a:cs typeface="Verdana"/>
              </a:rPr>
              <a:t>everything</a:t>
            </a:r>
            <a:r>
              <a:rPr sz="3600" i="1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-2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i="1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3600" i="1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3600" i="1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i="1" spc="310" dirty="0">
                <a:solidFill>
                  <a:srgbClr val="233645"/>
                </a:solidFill>
                <a:latin typeface="Verdana"/>
                <a:cs typeface="Verdana"/>
              </a:rPr>
              <a:t>…</a:t>
            </a:r>
            <a:endParaRPr lang="en-US" sz="3600" i="1" spc="3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lang="en-US" sz="3600" i="1" spc="3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lang="en-US" sz="3600" i="1" spc="3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lang="en-US" sz="3600" i="1" spc="3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lang="en-US" sz="3600" i="1" spc="3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sz="3600" dirty="0">
              <a:latin typeface="Verdana"/>
              <a:cs typeface="Verdana"/>
            </a:endParaRPr>
          </a:p>
          <a:p>
            <a:pPr marL="241289" marR="5080" indent="-228590">
              <a:lnSpc>
                <a:spcPct val="110000"/>
              </a:lnSpc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b="1" spc="-80" dirty="0">
                <a:solidFill>
                  <a:srgbClr val="233645"/>
                </a:solidFill>
                <a:latin typeface="Verdana"/>
                <a:cs typeface="Verdana"/>
              </a:rPr>
              <a:t>Caveat</a:t>
            </a:r>
            <a:r>
              <a:rPr sz="3600" b="1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need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comfortable</a:t>
            </a:r>
            <a:r>
              <a:rPr sz="36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Topic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233645"/>
                </a:solidFill>
                <a:latin typeface="Verdana"/>
                <a:cs typeface="Verdana"/>
              </a:rPr>
              <a:t>structure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control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the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08527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55877">
              <a:spcBef>
                <a:spcPts val="130"/>
              </a:spcBef>
            </a:pPr>
            <a:r>
              <a:rPr sz="3700" spc="-415" dirty="0">
                <a:solidFill>
                  <a:srgbClr val="001F5F"/>
                </a:solidFill>
              </a:rPr>
              <a:t>Your</a:t>
            </a:r>
            <a:r>
              <a:rPr sz="3700" spc="-235" dirty="0">
                <a:solidFill>
                  <a:srgbClr val="001F5F"/>
                </a:solidFill>
              </a:rPr>
              <a:t> </a:t>
            </a:r>
            <a:r>
              <a:rPr spc="-295" dirty="0">
                <a:solidFill>
                  <a:srgbClr val="001F5F"/>
                </a:solidFill>
              </a:rPr>
              <a:t>ability</a:t>
            </a:r>
            <a:r>
              <a:rPr spc="-100" dirty="0">
                <a:solidFill>
                  <a:srgbClr val="001F5F"/>
                </a:solidFill>
              </a:rPr>
              <a:t> </a:t>
            </a:r>
            <a:r>
              <a:rPr sz="3700" spc="-365" dirty="0">
                <a:solidFill>
                  <a:srgbClr val="001F5F"/>
                </a:solidFill>
              </a:rPr>
              <a:t>to</a:t>
            </a:r>
            <a:r>
              <a:rPr sz="3700" spc="-235" dirty="0">
                <a:solidFill>
                  <a:srgbClr val="001F5F"/>
                </a:solidFill>
              </a:rPr>
              <a:t> </a:t>
            </a:r>
            <a:r>
              <a:rPr sz="3700" spc="-355" dirty="0">
                <a:solidFill>
                  <a:srgbClr val="001F5F"/>
                </a:solidFill>
              </a:rPr>
              <a:t>question</a:t>
            </a:r>
            <a:endParaRPr sz="3700"/>
          </a:p>
        </p:txBody>
      </p:sp>
      <p:sp>
        <p:nvSpPr>
          <p:cNvPr id="3" name="object 3"/>
          <p:cNvSpPr txBox="1"/>
          <p:nvPr/>
        </p:nvSpPr>
        <p:spPr>
          <a:xfrm>
            <a:off x="685800" y="2070100"/>
            <a:ext cx="10048240" cy="37375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2400" spc="-65" dirty="0">
                <a:solidFill>
                  <a:srgbClr val="001F5F"/>
                </a:solidFill>
                <a:latin typeface="Verdana"/>
                <a:cs typeface="Verdana"/>
              </a:rPr>
              <a:t>Your</a:t>
            </a:r>
            <a:r>
              <a:rPr sz="24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65" dirty="0">
                <a:solidFill>
                  <a:srgbClr val="001F5F"/>
                </a:solidFill>
                <a:latin typeface="Verdana"/>
                <a:cs typeface="Verdana"/>
              </a:rPr>
              <a:t>ability</a:t>
            </a:r>
            <a:r>
              <a:rPr sz="24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4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30" dirty="0">
                <a:solidFill>
                  <a:srgbClr val="001F5F"/>
                </a:solidFill>
                <a:latin typeface="Verdana"/>
                <a:cs typeface="Verdana"/>
              </a:rPr>
              <a:t>construct</a:t>
            </a:r>
            <a:r>
              <a:rPr sz="24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001F5F"/>
                </a:solidFill>
                <a:latin typeface="Verdana"/>
                <a:cs typeface="Verdana"/>
              </a:rPr>
              <a:t>appropriate</a:t>
            </a:r>
            <a:r>
              <a:rPr sz="24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75" dirty="0">
                <a:solidFill>
                  <a:srgbClr val="001F5F"/>
                </a:solidFill>
                <a:latin typeface="Verdana"/>
                <a:cs typeface="Verdana"/>
              </a:rPr>
              <a:t>questions</a:t>
            </a:r>
            <a:r>
              <a:rPr sz="24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100" dirty="0">
                <a:solidFill>
                  <a:srgbClr val="001F5F"/>
                </a:solidFill>
                <a:latin typeface="Verdana"/>
                <a:cs typeface="Verdana"/>
              </a:rPr>
              <a:t>prior</a:t>
            </a:r>
            <a:r>
              <a:rPr sz="24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4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4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60" dirty="0">
                <a:solidFill>
                  <a:srgbClr val="001F5F"/>
                </a:solidFill>
                <a:latin typeface="Verdana"/>
                <a:cs typeface="Verdana"/>
              </a:rPr>
              <a:t>during</a:t>
            </a:r>
            <a:r>
              <a:rPr sz="24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60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4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Verdana"/>
                <a:cs typeface="Verdana"/>
              </a:rPr>
              <a:t>investigative</a:t>
            </a:r>
            <a:r>
              <a:rPr lang="en-US" sz="2400" dirty="0">
                <a:latin typeface="Verdana"/>
                <a:cs typeface="Verdana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24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4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70" dirty="0">
                <a:solidFill>
                  <a:srgbClr val="001F5F"/>
                </a:solidFill>
                <a:latin typeface="Verdana"/>
                <a:cs typeface="Verdana"/>
              </a:rPr>
              <a:t>vital</a:t>
            </a:r>
            <a:r>
              <a:rPr sz="24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Verdana"/>
                <a:cs typeface="Verdana"/>
              </a:rPr>
              <a:t>to:</a:t>
            </a:r>
            <a:endParaRPr lang="en-US" sz="24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12699">
              <a:spcBef>
                <a:spcPts val="105"/>
              </a:spcBef>
            </a:pPr>
            <a:endParaRPr sz="2400" dirty="0"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Obtaining</a:t>
            </a:r>
            <a:r>
              <a:rPr sz="20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complete,</a:t>
            </a:r>
            <a:r>
              <a:rPr sz="20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65" dirty="0">
                <a:solidFill>
                  <a:srgbClr val="001F5F"/>
                </a:solidFill>
                <a:latin typeface="Verdana"/>
                <a:cs typeface="Verdana"/>
              </a:rPr>
              <a:t>accurate</a:t>
            </a:r>
            <a:r>
              <a:rPr sz="20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0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Verdana"/>
                <a:cs typeface="Verdana"/>
              </a:rPr>
              <a:t>reliable</a:t>
            </a:r>
            <a:r>
              <a:rPr sz="20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information;</a:t>
            </a:r>
            <a:endParaRPr lang="en-US" sz="20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endParaRPr sz="2000" dirty="0"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r>
              <a:rPr sz="2000" spc="-75" dirty="0">
                <a:solidFill>
                  <a:srgbClr val="001F5F"/>
                </a:solidFill>
                <a:latin typeface="Verdana"/>
                <a:cs typeface="Verdana"/>
              </a:rPr>
              <a:t>Maximising</a:t>
            </a:r>
            <a:r>
              <a:rPr sz="20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0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amount</a:t>
            </a:r>
            <a:r>
              <a:rPr sz="2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40" dirty="0">
                <a:solidFill>
                  <a:srgbClr val="001F5F"/>
                </a:solidFill>
                <a:latin typeface="Verdana"/>
                <a:cs typeface="Verdana"/>
              </a:rPr>
              <a:t>relevant</a:t>
            </a:r>
            <a:r>
              <a:rPr sz="2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Verdana"/>
                <a:cs typeface="Verdana"/>
              </a:rPr>
              <a:t>reliable</a:t>
            </a:r>
            <a:r>
              <a:rPr sz="20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information;</a:t>
            </a:r>
            <a:endParaRPr lang="en-US" sz="20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endParaRPr sz="2000" dirty="0"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Ensuring</a:t>
            </a:r>
            <a:r>
              <a:rPr sz="20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0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20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gained</a:t>
            </a:r>
            <a:r>
              <a:rPr sz="20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000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95" dirty="0">
                <a:solidFill>
                  <a:srgbClr val="001F5F"/>
                </a:solidFill>
                <a:latin typeface="Verdana"/>
                <a:cs typeface="Verdana"/>
              </a:rPr>
              <a:t>admissible;</a:t>
            </a:r>
            <a:r>
              <a:rPr sz="20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4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endParaRPr lang="en-US" sz="2000" spc="4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endParaRPr sz="2000" dirty="0">
              <a:latin typeface="Verdana"/>
              <a:cs typeface="Verdana"/>
            </a:endParaRPr>
          </a:p>
          <a:p>
            <a:pPr marL="756250" indent="-286372">
              <a:spcBef>
                <a:spcPts val="480"/>
              </a:spcBef>
              <a:buFont typeface="Arial"/>
              <a:buChar char="•"/>
              <a:tabLst>
                <a:tab pos="756250" algn="l"/>
              </a:tabLst>
            </a:pPr>
            <a:r>
              <a:rPr sz="2000" spc="-20" dirty="0">
                <a:solidFill>
                  <a:srgbClr val="001F5F"/>
                </a:solidFill>
                <a:latin typeface="Verdana"/>
                <a:cs typeface="Verdana"/>
              </a:rPr>
              <a:t>Maintaining</a:t>
            </a:r>
            <a:r>
              <a:rPr sz="2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0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65" dirty="0">
                <a:solidFill>
                  <a:srgbClr val="001F5F"/>
                </a:solidFill>
                <a:latin typeface="Verdana"/>
                <a:cs typeface="Verdana"/>
              </a:rPr>
              <a:t>trust </a:t>
            </a:r>
            <a:r>
              <a:rPr sz="20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0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55" dirty="0">
                <a:solidFill>
                  <a:srgbClr val="001F5F"/>
                </a:solidFill>
                <a:latin typeface="Verdana"/>
                <a:cs typeface="Verdana"/>
              </a:rPr>
              <a:t>confidence</a:t>
            </a: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0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0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public.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62822"/>
          </a:xfrm>
          <a:prstGeom prst="rect">
            <a:avLst/>
          </a:prstGeom>
        </p:spPr>
        <p:txBody>
          <a:bodyPr vert="horz" wrap="square" lIns="0" tIns="138252" rIns="0" bIns="0" rtlCol="0">
            <a:spAutoFit/>
          </a:bodyPr>
          <a:lstStyle/>
          <a:p>
            <a:pPr marL="156838">
              <a:spcBef>
                <a:spcPts val="95"/>
              </a:spcBef>
            </a:pPr>
            <a:r>
              <a:rPr spc="-455" dirty="0"/>
              <a:t>Interview</a:t>
            </a:r>
            <a:r>
              <a:rPr spc="-190" dirty="0"/>
              <a:t> </a:t>
            </a:r>
            <a:r>
              <a:rPr spc="-325" dirty="0"/>
              <a:t>Question</a:t>
            </a:r>
            <a:r>
              <a:rPr spc="-200" dirty="0"/>
              <a:t> </a:t>
            </a:r>
            <a:r>
              <a:rPr spc="-390" dirty="0"/>
              <a:t>Types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684021" y="2270760"/>
            <a:ext cx="1264920" cy="1263650"/>
            <a:chOff x="1684020" y="2270760"/>
            <a:chExt cx="1264920" cy="1263650"/>
          </a:xfrm>
        </p:grpSpPr>
        <p:sp>
          <p:nvSpPr>
            <p:cNvPr id="4" name="object 4"/>
            <p:cNvSpPr/>
            <p:nvPr/>
          </p:nvSpPr>
          <p:spPr>
            <a:xfrm>
              <a:off x="1684020" y="2270760"/>
              <a:ext cx="1264920" cy="1263650"/>
            </a:xfrm>
            <a:custGeom>
              <a:avLst/>
              <a:gdLst/>
              <a:ahLst/>
              <a:cxnLst/>
              <a:rect l="l" t="t" r="r" b="b"/>
              <a:pathLst>
                <a:path w="1264920" h="1263650">
                  <a:moveTo>
                    <a:pt x="632460" y="0"/>
                  </a:moveTo>
                  <a:lnTo>
                    <a:pt x="585264" y="1732"/>
                  </a:lnTo>
                  <a:lnTo>
                    <a:pt x="539010" y="6849"/>
                  </a:lnTo>
                  <a:lnTo>
                    <a:pt x="493819" y="15227"/>
                  </a:lnTo>
                  <a:lnTo>
                    <a:pt x="449814" y="26746"/>
                  </a:lnTo>
                  <a:lnTo>
                    <a:pt x="407117" y="41281"/>
                  </a:lnTo>
                  <a:lnTo>
                    <a:pt x="365851" y="58712"/>
                  </a:lnTo>
                  <a:lnTo>
                    <a:pt x="326138" y="78917"/>
                  </a:lnTo>
                  <a:lnTo>
                    <a:pt x="288100" y="101772"/>
                  </a:lnTo>
                  <a:lnTo>
                    <a:pt x="251859" y="127156"/>
                  </a:lnTo>
                  <a:lnTo>
                    <a:pt x="217539" y="154947"/>
                  </a:lnTo>
                  <a:lnTo>
                    <a:pt x="185261" y="185023"/>
                  </a:lnTo>
                  <a:lnTo>
                    <a:pt x="155148" y="217261"/>
                  </a:lnTo>
                  <a:lnTo>
                    <a:pt x="127321" y="251539"/>
                  </a:lnTo>
                  <a:lnTo>
                    <a:pt x="101905" y="287735"/>
                  </a:lnTo>
                  <a:lnTo>
                    <a:pt x="79020" y="325727"/>
                  </a:lnTo>
                  <a:lnTo>
                    <a:pt x="58790" y="365393"/>
                  </a:lnTo>
                  <a:lnTo>
                    <a:pt x="41336" y="406611"/>
                  </a:lnTo>
                  <a:lnTo>
                    <a:pt x="26781" y="449258"/>
                  </a:lnTo>
                  <a:lnTo>
                    <a:pt x="15248" y="493212"/>
                  </a:lnTo>
                  <a:lnTo>
                    <a:pt x="6858" y="538352"/>
                  </a:lnTo>
                  <a:lnTo>
                    <a:pt x="1735" y="584554"/>
                  </a:lnTo>
                  <a:lnTo>
                    <a:pt x="0" y="631698"/>
                  </a:lnTo>
                  <a:lnTo>
                    <a:pt x="1735" y="678841"/>
                  </a:lnTo>
                  <a:lnTo>
                    <a:pt x="6858" y="725043"/>
                  </a:lnTo>
                  <a:lnTo>
                    <a:pt x="15248" y="770183"/>
                  </a:lnTo>
                  <a:lnTo>
                    <a:pt x="26781" y="814137"/>
                  </a:lnTo>
                  <a:lnTo>
                    <a:pt x="41336" y="856784"/>
                  </a:lnTo>
                  <a:lnTo>
                    <a:pt x="58790" y="898002"/>
                  </a:lnTo>
                  <a:lnTo>
                    <a:pt x="79020" y="937668"/>
                  </a:lnTo>
                  <a:lnTo>
                    <a:pt x="101905" y="975660"/>
                  </a:lnTo>
                  <a:lnTo>
                    <a:pt x="127321" y="1011856"/>
                  </a:lnTo>
                  <a:lnTo>
                    <a:pt x="155148" y="1046134"/>
                  </a:lnTo>
                  <a:lnTo>
                    <a:pt x="185261" y="1078372"/>
                  </a:lnTo>
                  <a:lnTo>
                    <a:pt x="217539" y="1108448"/>
                  </a:lnTo>
                  <a:lnTo>
                    <a:pt x="251859" y="1136239"/>
                  </a:lnTo>
                  <a:lnTo>
                    <a:pt x="288100" y="1161623"/>
                  </a:lnTo>
                  <a:lnTo>
                    <a:pt x="326138" y="1184478"/>
                  </a:lnTo>
                  <a:lnTo>
                    <a:pt x="365851" y="1204683"/>
                  </a:lnTo>
                  <a:lnTo>
                    <a:pt x="407117" y="1222114"/>
                  </a:lnTo>
                  <a:lnTo>
                    <a:pt x="449814" y="1236649"/>
                  </a:lnTo>
                  <a:lnTo>
                    <a:pt x="493819" y="1248168"/>
                  </a:lnTo>
                  <a:lnTo>
                    <a:pt x="539010" y="1256546"/>
                  </a:lnTo>
                  <a:lnTo>
                    <a:pt x="585264" y="1261663"/>
                  </a:lnTo>
                  <a:lnTo>
                    <a:pt x="632460" y="1263395"/>
                  </a:lnTo>
                  <a:lnTo>
                    <a:pt x="679655" y="1261663"/>
                  </a:lnTo>
                  <a:lnTo>
                    <a:pt x="725909" y="1256546"/>
                  </a:lnTo>
                  <a:lnTo>
                    <a:pt x="771100" y="1248168"/>
                  </a:lnTo>
                  <a:lnTo>
                    <a:pt x="815105" y="1236649"/>
                  </a:lnTo>
                  <a:lnTo>
                    <a:pt x="857802" y="1222114"/>
                  </a:lnTo>
                  <a:lnTo>
                    <a:pt x="899068" y="1204683"/>
                  </a:lnTo>
                  <a:lnTo>
                    <a:pt x="938781" y="1184478"/>
                  </a:lnTo>
                  <a:lnTo>
                    <a:pt x="976819" y="1161623"/>
                  </a:lnTo>
                  <a:lnTo>
                    <a:pt x="1013060" y="1136239"/>
                  </a:lnTo>
                  <a:lnTo>
                    <a:pt x="1047380" y="1108448"/>
                  </a:lnTo>
                  <a:lnTo>
                    <a:pt x="1079658" y="1078372"/>
                  </a:lnTo>
                  <a:lnTo>
                    <a:pt x="1109771" y="1046134"/>
                  </a:lnTo>
                  <a:lnTo>
                    <a:pt x="1137598" y="1011856"/>
                  </a:lnTo>
                  <a:lnTo>
                    <a:pt x="1163014" y="975660"/>
                  </a:lnTo>
                  <a:lnTo>
                    <a:pt x="1185899" y="937668"/>
                  </a:lnTo>
                  <a:lnTo>
                    <a:pt x="1206129" y="898002"/>
                  </a:lnTo>
                  <a:lnTo>
                    <a:pt x="1223583" y="856784"/>
                  </a:lnTo>
                  <a:lnTo>
                    <a:pt x="1238138" y="814137"/>
                  </a:lnTo>
                  <a:lnTo>
                    <a:pt x="1249671" y="770183"/>
                  </a:lnTo>
                  <a:lnTo>
                    <a:pt x="1258061" y="725043"/>
                  </a:lnTo>
                  <a:lnTo>
                    <a:pt x="1263184" y="678841"/>
                  </a:lnTo>
                  <a:lnTo>
                    <a:pt x="1264920" y="631698"/>
                  </a:lnTo>
                  <a:lnTo>
                    <a:pt x="1263184" y="584554"/>
                  </a:lnTo>
                  <a:lnTo>
                    <a:pt x="1258061" y="538352"/>
                  </a:lnTo>
                  <a:lnTo>
                    <a:pt x="1249671" y="493212"/>
                  </a:lnTo>
                  <a:lnTo>
                    <a:pt x="1238138" y="449258"/>
                  </a:lnTo>
                  <a:lnTo>
                    <a:pt x="1223583" y="406611"/>
                  </a:lnTo>
                  <a:lnTo>
                    <a:pt x="1206129" y="365393"/>
                  </a:lnTo>
                  <a:lnTo>
                    <a:pt x="1185899" y="325727"/>
                  </a:lnTo>
                  <a:lnTo>
                    <a:pt x="1163014" y="287735"/>
                  </a:lnTo>
                  <a:lnTo>
                    <a:pt x="1137598" y="251539"/>
                  </a:lnTo>
                  <a:lnTo>
                    <a:pt x="1109771" y="217261"/>
                  </a:lnTo>
                  <a:lnTo>
                    <a:pt x="1079658" y="185023"/>
                  </a:lnTo>
                  <a:lnTo>
                    <a:pt x="1047380" y="154947"/>
                  </a:lnTo>
                  <a:lnTo>
                    <a:pt x="1013060" y="127156"/>
                  </a:lnTo>
                  <a:lnTo>
                    <a:pt x="976819" y="101772"/>
                  </a:lnTo>
                  <a:lnTo>
                    <a:pt x="938781" y="78917"/>
                  </a:lnTo>
                  <a:lnTo>
                    <a:pt x="899068" y="58712"/>
                  </a:lnTo>
                  <a:lnTo>
                    <a:pt x="857802" y="41281"/>
                  </a:lnTo>
                  <a:lnTo>
                    <a:pt x="815105" y="26746"/>
                  </a:lnTo>
                  <a:lnTo>
                    <a:pt x="771100" y="15227"/>
                  </a:lnTo>
                  <a:lnTo>
                    <a:pt x="725909" y="6849"/>
                  </a:lnTo>
                  <a:lnTo>
                    <a:pt x="679655" y="1732"/>
                  </a:lnTo>
                  <a:lnTo>
                    <a:pt x="632460" y="0"/>
                  </a:lnTo>
                  <a:close/>
                </a:path>
              </a:pathLst>
            </a:custGeom>
            <a:solidFill>
              <a:srgbClr val="CCCE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078710" y="2651429"/>
              <a:ext cx="507365" cy="463550"/>
            </a:xfrm>
            <a:custGeom>
              <a:avLst/>
              <a:gdLst/>
              <a:ahLst/>
              <a:cxnLst/>
              <a:rect l="l" t="t" r="r" b="b"/>
              <a:pathLst>
                <a:path w="507364" h="463550">
                  <a:moveTo>
                    <a:pt x="156629" y="179209"/>
                  </a:moveTo>
                  <a:lnTo>
                    <a:pt x="154876" y="170497"/>
                  </a:lnTo>
                  <a:lnTo>
                    <a:pt x="150075" y="163372"/>
                  </a:lnTo>
                  <a:lnTo>
                    <a:pt x="142963" y="158572"/>
                  </a:lnTo>
                  <a:lnTo>
                    <a:pt x="134251" y="156806"/>
                  </a:lnTo>
                  <a:lnTo>
                    <a:pt x="125539" y="158572"/>
                  </a:lnTo>
                  <a:lnTo>
                    <a:pt x="118427" y="163372"/>
                  </a:lnTo>
                  <a:lnTo>
                    <a:pt x="113639" y="170497"/>
                  </a:lnTo>
                  <a:lnTo>
                    <a:pt x="111874" y="179209"/>
                  </a:lnTo>
                  <a:lnTo>
                    <a:pt x="113639" y="187934"/>
                  </a:lnTo>
                  <a:lnTo>
                    <a:pt x="118427" y="195059"/>
                  </a:lnTo>
                  <a:lnTo>
                    <a:pt x="125539" y="199859"/>
                  </a:lnTo>
                  <a:lnTo>
                    <a:pt x="134251" y="201612"/>
                  </a:lnTo>
                  <a:lnTo>
                    <a:pt x="142963" y="199859"/>
                  </a:lnTo>
                  <a:lnTo>
                    <a:pt x="150075" y="195059"/>
                  </a:lnTo>
                  <a:lnTo>
                    <a:pt x="154876" y="187934"/>
                  </a:lnTo>
                  <a:lnTo>
                    <a:pt x="156629" y="179209"/>
                  </a:lnTo>
                  <a:close/>
                </a:path>
                <a:path w="507364" h="463550">
                  <a:moveTo>
                    <a:pt x="275958" y="179209"/>
                  </a:moveTo>
                  <a:lnTo>
                    <a:pt x="274205" y="170497"/>
                  </a:lnTo>
                  <a:lnTo>
                    <a:pt x="269405" y="163372"/>
                  </a:lnTo>
                  <a:lnTo>
                    <a:pt x="262293" y="158572"/>
                  </a:lnTo>
                  <a:lnTo>
                    <a:pt x="253593" y="156806"/>
                  </a:lnTo>
                  <a:lnTo>
                    <a:pt x="244881" y="158572"/>
                  </a:lnTo>
                  <a:lnTo>
                    <a:pt x="237769" y="163372"/>
                  </a:lnTo>
                  <a:lnTo>
                    <a:pt x="232968" y="170497"/>
                  </a:lnTo>
                  <a:lnTo>
                    <a:pt x="231216" y="179209"/>
                  </a:lnTo>
                  <a:lnTo>
                    <a:pt x="232968" y="187934"/>
                  </a:lnTo>
                  <a:lnTo>
                    <a:pt x="237769" y="195059"/>
                  </a:lnTo>
                  <a:lnTo>
                    <a:pt x="244881" y="199859"/>
                  </a:lnTo>
                  <a:lnTo>
                    <a:pt x="253593" y="201612"/>
                  </a:lnTo>
                  <a:lnTo>
                    <a:pt x="262293" y="199859"/>
                  </a:lnTo>
                  <a:lnTo>
                    <a:pt x="269405" y="195059"/>
                  </a:lnTo>
                  <a:lnTo>
                    <a:pt x="274205" y="187934"/>
                  </a:lnTo>
                  <a:lnTo>
                    <a:pt x="275958" y="179209"/>
                  </a:lnTo>
                  <a:close/>
                </a:path>
                <a:path w="507364" h="463550">
                  <a:moveTo>
                    <a:pt x="395300" y="179209"/>
                  </a:moveTo>
                  <a:lnTo>
                    <a:pt x="393534" y="170497"/>
                  </a:lnTo>
                  <a:lnTo>
                    <a:pt x="388747" y="163372"/>
                  </a:lnTo>
                  <a:lnTo>
                    <a:pt x="381635" y="158572"/>
                  </a:lnTo>
                  <a:lnTo>
                    <a:pt x="372922" y="156806"/>
                  </a:lnTo>
                  <a:lnTo>
                    <a:pt x="364210" y="158572"/>
                  </a:lnTo>
                  <a:lnTo>
                    <a:pt x="357098" y="163372"/>
                  </a:lnTo>
                  <a:lnTo>
                    <a:pt x="352310" y="170497"/>
                  </a:lnTo>
                  <a:lnTo>
                    <a:pt x="350545" y="179209"/>
                  </a:lnTo>
                  <a:lnTo>
                    <a:pt x="352310" y="187934"/>
                  </a:lnTo>
                  <a:lnTo>
                    <a:pt x="357098" y="195059"/>
                  </a:lnTo>
                  <a:lnTo>
                    <a:pt x="364210" y="199859"/>
                  </a:lnTo>
                  <a:lnTo>
                    <a:pt x="372922" y="201612"/>
                  </a:lnTo>
                  <a:lnTo>
                    <a:pt x="381635" y="199859"/>
                  </a:lnTo>
                  <a:lnTo>
                    <a:pt x="388747" y="195059"/>
                  </a:lnTo>
                  <a:lnTo>
                    <a:pt x="393534" y="187934"/>
                  </a:lnTo>
                  <a:lnTo>
                    <a:pt x="395300" y="179209"/>
                  </a:lnTo>
                  <a:close/>
                </a:path>
                <a:path w="507364" h="463550">
                  <a:moveTo>
                    <a:pt x="507174" y="29870"/>
                  </a:moveTo>
                  <a:lnTo>
                    <a:pt x="504825" y="18237"/>
                  </a:lnTo>
                  <a:lnTo>
                    <a:pt x="502602" y="14935"/>
                  </a:lnTo>
                  <a:lnTo>
                    <a:pt x="498436" y="8750"/>
                  </a:lnTo>
                  <a:lnTo>
                    <a:pt x="492252" y="4584"/>
                  </a:lnTo>
                  <a:lnTo>
                    <a:pt x="492252" y="21615"/>
                  </a:lnTo>
                  <a:lnTo>
                    <a:pt x="492252" y="336804"/>
                  </a:lnTo>
                  <a:lnTo>
                    <a:pt x="485571" y="343496"/>
                  </a:lnTo>
                  <a:lnTo>
                    <a:pt x="387845" y="343496"/>
                  </a:lnTo>
                  <a:lnTo>
                    <a:pt x="387845" y="426910"/>
                  </a:lnTo>
                  <a:lnTo>
                    <a:pt x="308241" y="347230"/>
                  </a:lnTo>
                  <a:lnTo>
                    <a:pt x="21590" y="347230"/>
                  </a:lnTo>
                  <a:lnTo>
                    <a:pt x="14922" y="340537"/>
                  </a:lnTo>
                  <a:lnTo>
                    <a:pt x="14922" y="21615"/>
                  </a:lnTo>
                  <a:lnTo>
                    <a:pt x="21590" y="14935"/>
                  </a:lnTo>
                  <a:lnTo>
                    <a:pt x="485571" y="14935"/>
                  </a:lnTo>
                  <a:lnTo>
                    <a:pt x="492252" y="21615"/>
                  </a:lnTo>
                  <a:lnTo>
                    <a:pt x="492252" y="4584"/>
                  </a:lnTo>
                  <a:lnTo>
                    <a:pt x="488950" y="2349"/>
                  </a:lnTo>
                  <a:lnTo>
                    <a:pt x="477342" y="0"/>
                  </a:lnTo>
                  <a:lnTo>
                    <a:pt x="29832" y="0"/>
                  </a:lnTo>
                  <a:lnTo>
                    <a:pt x="18224" y="2349"/>
                  </a:lnTo>
                  <a:lnTo>
                    <a:pt x="8737" y="8750"/>
                  </a:lnTo>
                  <a:lnTo>
                    <a:pt x="2349" y="18237"/>
                  </a:lnTo>
                  <a:lnTo>
                    <a:pt x="0" y="29870"/>
                  </a:lnTo>
                  <a:lnTo>
                    <a:pt x="0" y="332295"/>
                  </a:lnTo>
                  <a:lnTo>
                    <a:pt x="29832" y="362165"/>
                  </a:lnTo>
                  <a:lnTo>
                    <a:pt x="302069" y="362165"/>
                  </a:lnTo>
                  <a:lnTo>
                    <a:pt x="402755" y="462965"/>
                  </a:lnTo>
                  <a:lnTo>
                    <a:pt x="402755" y="426910"/>
                  </a:lnTo>
                  <a:lnTo>
                    <a:pt x="402755" y="358432"/>
                  </a:lnTo>
                  <a:lnTo>
                    <a:pt x="477342" y="358432"/>
                  </a:lnTo>
                  <a:lnTo>
                    <a:pt x="488950" y="356082"/>
                  </a:lnTo>
                  <a:lnTo>
                    <a:pt x="498436" y="349681"/>
                  </a:lnTo>
                  <a:lnTo>
                    <a:pt x="504825" y="340182"/>
                  </a:lnTo>
                  <a:lnTo>
                    <a:pt x="507174" y="328561"/>
                  </a:lnTo>
                  <a:lnTo>
                    <a:pt x="507174" y="2987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69008" y="2519172"/>
              <a:ext cx="723900" cy="725805"/>
            </a:xfrm>
            <a:custGeom>
              <a:avLst/>
              <a:gdLst/>
              <a:ahLst/>
              <a:cxnLst/>
              <a:rect l="l" t="t" r="r" b="b"/>
              <a:pathLst>
                <a:path w="723900" h="725805">
                  <a:moveTo>
                    <a:pt x="0" y="725424"/>
                  </a:moveTo>
                  <a:lnTo>
                    <a:pt x="723900" y="725424"/>
                  </a:lnTo>
                  <a:lnTo>
                    <a:pt x="723900" y="0"/>
                  </a:lnTo>
                  <a:lnTo>
                    <a:pt x="0" y="0"/>
                  </a:lnTo>
                  <a:lnTo>
                    <a:pt x="0" y="725424"/>
                  </a:lnTo>
                  <a:close/>
                </a:path>
              </a:pathLst>
            </a:custGeom>
            <a:ln w="12700">
              <a:solidFill>
                <a:srgbClr val="D0CC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534413" y="3791839"/>
            <a:ext cx="1648460" cy="60959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14294" marR="5080" indent="-102231">
              <a:lnSpc>
                <a:spcPct val="102000"/>
              </a:lnSpc>
              <a:spcBef>
                <a:spcPts val="55"/>
              </a:spcBef>
            </a:pP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OPEN-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ENDED 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QUESTIONS;</a:t>
            </a:r>
            <a:endParaRPr sz="2000"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232271" y="2144267"/>
            <a:ext cx="1263650" cy="1263650"/>
            <a:chOff x="4162044" y="2144267"/>
            <a:chExt cx="1263650" cy="1263650"/>
          </a:xfrm>
        </p:grpSpPr>
        <p:sp>
          <p:nvSpPr>
            <p:cNvPr id="9" name="object 9"/>
            <p:cNvSpPr/>
            <p:nvPr/>
          </p:nvSpPr>
          <p:spPr>
            <a:xfrm>
              <a:off x="4162044" y="2144267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631697" y="0"/>
                  </a:moveTo>
                  <a:lnTo>
                    <a:pt x="584554" y="1732"/>
                  </a:lnTo>
                  <a:lnTo>
                    <a:pt x="538352" y="6849"/>
                  </a:lnTo>
                  <a:lnTo>
                    <a:pt x="493212" y="15227"/>
                  </a:lnTo>
                  <a:lnTo>
                    <a:pt x="449258" y="26746"/>
                  </a:lnTo>
                  <a:lnTo>
                    <a:pt x="406611" y="41281"/>
                  </a:lnTo>
                  <a:lnTo>
                    <a:pt x="365393" y="58712"/>
                  </a:lnTo>
                  <a:lnTo>
                    <a:pt x="325727" y="78917"/>
                  </a:lnTo>
                  <a:lnTo>
                    <a:pt x="287735" y="101772"/>
                  </a:lnTo>
                  <a:lnTo>
                    <a:pt x="251539" y="127156"/>
                  </a:lnTo>
                  <a:lnTo>
                    <a:pt x="217261" y="154947"/>
                  </a:lnTo>
                  <a:lnTo>
                    <a:pt x="185023" y="185023"/>
                  </a:lnTo>
                  <a:lnTo>
                    <a:pt x="154947" y="217261"/>
                  </a:lnTo>
                  <a:lnTo>
                    <a:pt x="127156" y="251539"/>
                  </a:lnTo>
                  <a:lnTo>
                    <a:pt x="101772" y="287735"/>
                  </a:lnTo>
                  <a:lnTo>
                    <a:pt x="78917" y="325727"/>
                  </a:lnTo>
                  <a:lnTo>
                    <a:pt x="58712" y="365393"/>
                  </a:lnTo>
                  <a:lnTo>
                    <a:pt x="41281" y="406611"/>
                  </a:lnTo>
                  <a:lnTo>
                    <a:pt x="26746" y="449258"/>
                  </a:lnTo>
                  <a:lnTo>
                    <a:pt x="15227" y="493212"/>
                  </a:lnTo>
                  <a:lnTo>
                    <a:pt x="6849" y="538352"/>
                  </a:lnTo>
                  <a:lnTo>
                    <a:pt x="1732" y="584554"/>
                  </a:lnTo>
                  <a:lnTo>
                    <a:pt x="0" y="631698"/>
                  </a:lnTo>
                  <a:lnTo>
                    <a:pt x="1732" y="678841"/>
                  </a:lnTo>
                  <a:lnTo>
                    <a:pt x="6849" y="725043"/>
                  </a:lnTo>
                  <a:lnTo>
                    <a:pt x="15227" y="770183"/>
                  </a:lnTo>
                  <a:lnTo>
                    <a:pt x="26746" y="814137"/>
                  </a:lnTo>
                  <a:lnTo>
                    <a:pt x="41281" y="856784"/>
                  </a:lnTo>
                  <a:lnTo>
                    <a:pt x="58712" y="898002"/>
                  </a:lnTo>
                  <a:lnTo>
                    <a:pt x="78917" y="937668"/>
                  </a:lnTo>
                  <a:lnTo>
                    <a:pt x="101772" y="975660"/>
                  </a:lnTo>
                  <a:lnTo>
                    <a:pt x="127156" y="1011856"/>
                  </a:lnTo>
                  <a:lnTo>
                    <a:pt x="154947" y="1046134"/>
                  </a:lnTo>
                  <a:lnTo>
                    <a:pt x="185023" y="1078372"/>
                  </a:lnTo>
                  <a:lnTo>
                    <a:pt x="217261" y="1108448"/>
                  </a:lnTo>
                  <a:lnTo>
                    <a:pt x="251539" y="1136239"/>
                  </a:lnTo>
                  <a:lnTo>
                    <a:pt x="287735" y="1161623"/>
                  </a:lnTo>
                  <a:lnTo>
                    <a:pt x="325727" y="1184478"/>
                  </a:lnTo>
                  <a:lnTo>
                    <a:pt x="365393" y="1204683"/>
                  </a:lnTo>
                  <a:lnTo>
                    <a:pt x="406611" y="1222114"/>
                  </a:lnTo>
                  <a:lnTo>
                    <a:pt x="449258" y="1236649"/>
                  </a:lnTo>
                  <a:lnTo>
                    <a:pt x="493212" y="1248168"/>
                  </a:lnTo>
                  <a:lnTo>
                    <a:pt x="538352" y="1256546"/>
                  </a:lnTo>
                  <a:lnTo>
                    <a:pt x="584554" y="1261663"/>
                  </a:lnTo>
                  <a:lnTo>
                    <a:pt x="631697" y="1263396"/>
                  </a:lnTo>
                  <a:lnTo>
                    <a:pt x="678841" y="1261663"/>
                  </a:lnTo>
                  <a:lnTo>
                    <a:pt x="725043" y="1256546"/>
                  </a:lnTo>
                  <a:lnTo>
                    <a:pt x="770183" y="1248168"/>
                  </a:lnTo>
                  <a:lnTo>
                    <a:pt x="814137" y="1236649"/>
                  </a:lnTo>
                  <a:lnTo>
                    <a:pt x="856784" y="1222114"/>
                  </a:lnTo>
                  <a:lnTo>
                    <a:pt x="898002" y="1204683"/>
                  </a:lnTo>
                  <a:lnTo>
                    <a:pt x="937668" y="1184478"/>
                  </a:lnTo>
                  <a:lnTo>
                    <a:pt x="975660" y="1161623"/>
                  </a:lnTo>
                  <a:lnTo>
                    <a:pt x="1011856" y="1136239"/>
                  </a:lnTo>
                  <a:lnTo>
                    <a:pt x="1046134" y="1108448"/>
                  </a:lnTo>
                  <a:lnTo>
                    <a:pt x="1078372" y="1078372"/>
                  </a:lnTo>
                  <a:lnTo>
                    <a:pt x="1108448" y="1046134"/>
                  </a:lnTo>
                  <a:lnTo>
                    <a:pt x="1136239" y="1011856"/>
                  </a:lnTo>
                  <a:lnTo>
                    <a:pt x="1161623" y="975660"/>
                  </a:lnTo>
                  <a:lnTo>
                    <a:pt x="1184478" y="937668"/>
                  </a:lnTo>
                  <a:lnTo>
                    <a:pt x="1204683" y="898002"/>
                  </a:lnTo>
                  <a:lnTo>
                    <a:pt x="1222114" y="856784"/>
                  </a:lnTo>
                  <a:lnTo>
                    <a:pt x="1236649" y="814137"/>
                  </a:lnTo>
                  <a:lnTo>
                    <a:pt x="1248168" y="770183"/>
                  </a:lnTo>
                  <a:lnTo>
                    <a:pt x="1256546" y="725043"/>
                  </a:lnTo>
                  <a:lnTo>
                    <a:pt x="1261663" y="678841"/>
                  </a:lnTo>
                  <a:lnTo>
                    <a:pt x="1263395" y="631698"/>
                  </a:lnTo>
                  <a:lnTo>
                    <a:pt x="1261663" y="584554"/>
                  </a:lnTo>
                  <a:lnTo>
                    <a:pt x="1256546" y="538352"/>
                  </a:lnTo>
                  <a:lnTo>
                    <a:pt x="1248168" y="493212"/>
                  </a:lnTo>
                  <a:lnTo>
                    <a:pt x="1236649" y="449258"/>
                  </a:lnTo>
                  <a:lnTo>
                    <a:pt x="1222114" y="406611"/>
                  </a:lnTo>
                  <a:lnTo>
                    <a:pt x="1204683" y="365393"/>
                  </a:lnTo>
                  <a:lnTo>
                    <a:pt x="1184478" y="325727"/>
                  </a:lnTo>
                  <a:lnTo>
                    <a:pt x="1161623" y="287735"/>
                  </a:lnTo>
                  <a:lnTo>
                    <a:pt x="1136239" y="251539"/>
                  </a:lnTo>
                  <a:lnTo>
                    <a:pt x="1108448" y="217261"/>
                  </a:lnTo>
                  <a:lnTo>
                    <a:pt x="1078372" y="185023"/>
                  </a:lnTo>
                  <a:lnTo>
                    <a:pt x="1046134" y="154947"/>
                  </a:lnTo>
                  <a:lnTo>
                    <a:pt x="1011856" y="127156"/>
                  </a:lnTo>
                  <a:lnTo>
                    <a:pt x="975660" y="101772"/>
                  </a:lnTo>
                  <a:lnTo>
                    <a:pt x="937668" y="78917"/>
                  </a:lnTo>
                  <a:lnTo>
                    <a:pt x="898002" y="58712"/>
                  </a:lnTo>
                  <a:lnTo>
                    <a:pt x="856784" y="41281"/>
                  </a:lnTo>
                  <a:lnTo>
                    <a:pt x="814137" y="26746"/>
                  </a:lnTo>
                  <a:lnTo>
                    <a:pt x="770183" y="15227"/>
                  </a:lnTo>
                  <a:lnTo>
                    <a:pt x="725043" y="6849"/>
                  </a:lnTo>
                  <a:lnTo>
                    <a:pt x="678841" y="1732"/>
                  </a:lnTo>
                  <a:lnTo>
                    <a:pt x="631697" y="0"/>
                  </a:lnTo>
                  <a:close/>
                </a:path>
              </a:pathLst>
            </a:custGeom>
            <a:solidFill>
              <a:srgbClr val="CCCE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11888" y="2494021"/>
              <a:ext cx="568325" cy="567690"/>
            </a:xfrm>
            <a:custGeom>
              <a:avLst/>
              <a:gdLst/>
              <a:ahLst/>
              <a:cxnLst/>
              <a:rect l="l" t="t" r="r" b="b"/>
              <a:pathLst>
                <a:path w="568325" h="567689">
                  <a:moveTo>
                    <a:pt x="284074" y="0"/>
                  </a:moveTo>
                  <a:lnTo>
                    <a:pt x="283856" y="0"/>
                  </a:lnTo>
                  <a:lnTo>
                    <a:pt x="237809" y="3712"/>
                  </a:lnTo>
                  <a:lnTo>
                    <a:pt x="194127" y="14459"/>
                  </a:lnTo>
                  <a:lnTo>
                    <a:pt x="153397" y="31656"/>
                  </a:lnTo>
                  <a:lnTo>
                    <a:pt x="116202" y="54719"/>
                  </a:lnTo>
                  <a:lnTo>
                    <a:pt x="83129" y="83063"/>
                  </a:lnTo>
                  <a:lnTo>
                    <a:pt x="54760" y="116104"/>
                  </a:lnTo>
                  <a:lnTo>
                    <a:pt x="31679" y="153258"/>
                  </a:lnTo>
                  <a:lnTo>
                    <a:pt x="14470" y="193940"/>
                  </a:lnTo>
                  <a:lnTo>
                    <a:pt x="3715" y="237573"/>
                  </a:lnTo>
                  <a:lnTo>
                    <a:pt x="0" y="283574"/>
                  </a:lnTo>
                  <a:lnTo>
                    <a:pt x="3715" y="329575"/>
                  </a:lnTo>
                  <a:lnTo>
                    <a:pt x="14471" y="373212"/>
                  </a:lnTo>
                  <a:lnTo>
                    <a:pt x="31684" y="413902"/>
                  </a:lnTo>
                  <a:lnTo>
                    <a:pt x="54768" y="451061"/>
                  </a:lnTo>
                  <a:lnTo>
                    <a:pt x="83140" y="484105"/>
                  </a:lnTo>
                  <a:lnTo>
                    <a:pt x="116215" y="512451"/>
                  </a:lnTo>
                  <a:lnTo>
                    <a:pt x="153409" y="535514"/>
                  </a:lnTo>
                  <a:lnTo>
                    <a:pt x="194136" y="552710"/>
                  </a:lnTo>
                  <a:lnTo>
                    <a:pt x="237814" y="563456"/>
                  </a:lnTo>
                  <a:lnTo>
                    <a:pt x="283856" y="567168"/>
                  </a:lnTo>
                  <a:lnTo>
                    <a:pt x="329899" y="563456"/>
                  </a:lnTo>
                  <a:lnTo>
                    <a:pt x="373576" y="552710"/>
                  </a:lnTo>
                  <a:lnTo>
                    <a:pt x="414304" y="535514"/>
                  </a:lnTo>
                  <a:lnTo>
                    <a:pt x="451497" y="512451"/>
                  </a:lnTo>
                  <a:lnTo>
                    <a:pt x="484572" y="484105"/>
                  </a:lnTo>
                  <a:lnTo>
                    <a:pt x="512944" y="451061"/>
                  </a:lnTo>
                  <a:lnTo>
                    <a:pt x="536029" y="413902"/>
                  </a:lnTo>
                  <a:lnTo>
                    <a:pt x="553242" y="373212"/>
                  </a:lnTo>
                  <a:lnTo>
                    <a:pt x="563998" y="329575"/>
                  </a:lnTo>
                  <a:lnTo>
                    <a:pt x="565674" y="308820"/>
                  </a:lnTo>
                  <a:lnTo>
                    <a:pt x="152170" y="308820"/>
                  </a:lnTo>
                  <a:lnTo>
                    <a:pt x="152170" y="258341"/>
                  </a:lnTo>
                  <a:lnTo>
                    <a:pt x="565686" y="258341"/>
                  </a:lnTo>
                  <a:lnTo>
                    <a:pt x="564018" y="237573"/>
                  </a:lnTo>
                  <a:lnTo>
                    <a:pt x="553282" y="193940"/>
                  </a:lnTo>
                  <a:lnTo>
                    <a:pt x="536091" y="153258"/>
                  </a:lnTo>
                  <a:lnTo>
                    <a:pt x="513028" y="116104"/>
                  </a:lnTo>
                  <a:lnTo>
                    <a:pt x="484679" y="83063"/>
                  </a:lnTo>
                  <a:lnTo>
                    <a:pt x="451627" y="54719"/>
                  </a:lnTo>
                  <a:lnTo>
                    <a:pt x="414456" y="31656"/>
                  </a:lnTo>
                  <a:lnTo>
                    <a:pt x="373751" y="14459"/>
                  </a:lnTo>
                  <a:lnTo>
                    <a:pt x="330096" y="3712"/>
                  </a:lnTo>
                  <a:lnTo>
                    <a:pt x="284074" y="0"/>
                  </a:lnTo>
                  <a:close/>
                </a:path>
                <a:path w="568325" h="567689">
                  <a:moveTo>
                    <a:pt x="565686" y="258341"/>
                  </a:moveTo>
                  <a:lnTo>
                    <a:pt x="415542" y="258341"/>
                  </a:lnTo>
                  <a:lnTo>
                    <a:pt x="415542" y="308820"/>
                  </a:lnTo>
                  <a:lnTo>
                    <a:pt x="565674" y="308820"/>
                  </a:lnTo>
                  <a:lnTo>
                    <a:pt x="567713" y="283574"/>
                  </a:lnTo>
                  <a:lnTo>
                    <a:pt x="565686" y="258341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31792" y="2414015"/>
              <a:ext cx="725805" cy="725805"/>
            </a:xfrm>
            <a:custGeom>
              <a:avLst/>
              <a:gdLst/>
              <a:ahLst/>
              <a:cxnLst/>
              <a:rect l="l" t="t" r="r" b="b"/>
              <a:pathLst>
                <a:path w="725804" h="725805">
                  <a:moveTo>
                    <a:pt x="0" y="725424"/>
                  </a:moveTo>
                  <a:lnTo>
                    <a:pt x="725424" y="725424"/>
                  </a:lnTo>
                  <a:lnTo>
                    <a:pt x="725424" y="0"/>
                  </a:lnTo>
                  <a:lnTo>
                    <a:pt x="0" y="0"/>
                  </a:lnTo>
                  <a:lnTo>
                    <a:pt x="0" y="725424"/>
                  </a:lnTo>
                  <a:close/>
                </a:path>
              </a:pathLst>
            </a:custGeom>
            <a:ln w="12700">
              <a:solidFill>
                <a:srgbClr val="D0CC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890386" y="3791839"/>
            <a:ext cx="1948814" cy="60959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264148" marR="5080" indent="-252083">
              <a:lnSpc>
                <a:spcPct val="102000"/>
              </a:lnSpc>
              <a:spcBef>
                <a:spcPts val="55"/>
              </a:spcBef>
            </a:pP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CLOSED-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ENDED 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QUESTIONS;</a:t>
            </a:r>
            <a:endParaRPr sz="2000">
              <a:latin typeface="Verdana"/>
              <a:cs typeface="Verdana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923539" y="7813938"/>
            <a:ext cx="1263650" cy="1263650"/>
            <a:chOff x="6597395" y="2144267"/>
            <a:chExt cx="1263650" cy="1263650"/>
          </a:xfrm>
        </p:grpSpPr>
        <p:sp>
          <p:nvSpPr>
            <p:cNvPr id="14" name="object 14"/>
            <p:cNvSpPr/>
            <p:nvPr/>
          </p:nvSpPr>
          <p:spPr>
            <a:xfrm>
              <a:off x="6597395" y="2144267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631698" y="0"/>
                  </a:moveTo>
                  <a:lnTo>
                    <a:pt x="584554" y="1732"/>
                  </a:lnTo>
                  <a:lnTo>
                    <a:pt x="538352" y="6849"/>
                  </a:lnTo>
                  <a:lnTo>
                    <a:pt x="493212" y="15227"/>
                  </a:lnTo>
                  <a:lnTo>
                    <a:pt x="449258" y="26746"/>
                  </a:lnTo>
                  <a:lnTo>
                    <a:pt x="406611" y="41281"/>
                  </a:lnTo>
                  <a:lnTo>
                    <a:pt x="365393" y="58712"/>
                  </a:lnTo>
                  <a:lnTo>
                    <a:pt x="325727" y="78917"/>
                  </a:lnTo>
                  <a:lnTo>
                    <a:pt x="287735" y="101772"/>
                  </a:lnTo>
                  <a:lnTo>
                    <a:pt x="251539" y="127156"/>
                  </a:lnTo>
                  <a:lnTo>
                    <a:pt x="217261" y="154947"/>
                  </a:lnTo>
                  <a:lnTo>
                    <a:pt x="185023" y="185023"/>
                  </a:lnTo>
                  <a:lnTo>
                    <a:pt x="154947" y="217261"/>
                  </a:lnTo>
                  <a:lnTo>
                    <a:pt x="127156" y="251539"/>
                  </a:lnTo>
                  <a:lnTo>
                    <a:pt x="101772" y="287735"/>
                  </a:lnTo>
                  <a:lnTo>
                    <a:pt x="78917" y="325727"/>
                  </a:lnTo>
                  <a:lnTo>
                    <a:pt x="58712" y="365393"/>
                  </a:lnTo>
                  <a:lnTo>
                    <a:pt x="41281" y="406611"/>
                  </a:lnTo>
                  <a:lnTo>
                    <a:pt x="26746" y="449258"/>
                  </a:lnTo>
                  <a:lnTo>
                    <a:pt x="15227" y="493212"/>
                  </a:lnTo>
                  <a:lnTo>
                    <a:pt x="6849" y="538352"/>
                  </a:lnTo>
                  <a:lnTo>
                    <a:pt x="1732" y="584554"/>
                  </a:lnTo>
                  <a:lnTo>
                    <a:pt x="0" y="631698"/>
                  </a:lnTo>
                  <a:lnTo>
                    <a:pt x="1732" y="678841"/>
                  </a:lnTo>
                  <a:lnTo>
                    <a:pt x="6849" y="725043"/>
                  </a:lnTo>
                  <a:lnTo>
                    <a:pt x="15227" y="770183"/>
                  </a:lnTo>
                  <a:lnTo>
                    <a:pt x="26746" y="814137"/>
                  </a:lnTo>
                  <a:lnTo>
                    <a:pt x="41281" y="856784"/>
                  </a:lnTo>
                  <a:lnTo>
                    <a:pt x="58712" y="898002"/>
                  </a:lnTo>
                  <a:lnTo>
                    <a:pt x="78917" y="937668"/>
                  </a:lnTo>
                  <a:lnTo>
                    <a:pt x="101772" y="975660"/>
                  </a:lnTo>
                  <a:lnTo>
                    <a:pt x="127156" y="1011856"/>
                  </a:lnTo>
                  <a:lnTo>
                    <a:pt x="154947" y="1046134"/>
                  </a:lnTo>
                  <a:lnTo>
                    <a:pt x="185023" y="1078372"/>
                  </a:lnTo>
                  <a:lnTo>
                    <a:pt x="217261" y="1108448"/>
                  </a:lnTo>
                  <a:lnTo>
                    <a:pt x="251539" y="1136239"/>
                  </a:lnTo>
                  <a:lnTo>
                    <a:pt x="287735" y="1161623"/>
                  </a:lnTo>
                  <a:lnTo>
                    <a:pt x="325727" y="1184478"/>
                  </a:lnTo>
                  <a:lnTo>
                    <a:pt x="365393" y="1204683"/>
                  </a:lnTo>
                  <a:lnTo>
                    <a:pt x="406611" y="1222114"/>
                  </a:lnTo>
                  <a:lnTo>
                    <a:pt x="449258" y="1236649"/>
                  </a:lnTo>
                  <a:lnTo>
                    <a:pt x="493212" y="1248168"/>
                  </a:lnTo>
                  <a:lnTo>
                    <a:pt x="538352" y="1256546"/>
                  </a:lnTo>
                  <a:lnTo>
                    <a:pt x="584554" y="1261663"/>
                  </a:lnTo>
                  <a:lnTo>
                    <a:pt x="631698" y="1263396"/>
                  </a:lnTo>
                  <a:lnTo>
                    <a:pt x="678841" y="1261663"/>
                  </a:lnTo>
                  <a:lnTo>
                    <a:pt x="725043" y="1256546"/>
                  </a:lnTo>
                  <a:lnTo>
                    <a:pt x="770183" y="1248168"/>
                  </a:lnTo>
                  <a:lnTo>
                    <a:pt x="814137" y="1236649"/>
                  </a:lnTo>
                  <a:lnTo>
                    <a:pt x="856784" y="1222114"/>
                  </a:lnTo>
                  <a:lnTo>
                    <a:pt x="898002" y="1204683"/>
                  </a:lnTo>
                  <a:lnTo>
                    <a:pt x="937668" y="1184478"/>
                  </a:lnTo>
                  <a:lnTo>
                    <a:pt x="975660" y="1161623"/>
                  </a:lnTo>
                  <a:lnTo>
                    <a:pt x="1011856" y="1136239"/>
                  </a:lnTo>
                  <a:lnTo>
                    <a:pt x="1046134" y="1108448"/>
                  </a:lnTo>
                  <a:lnTo>
                    <a:pt x="1078372" y="1078372"/>
                  </a:lnTo>
                  <a:lnTo>
                    <a:pt x="1108448" y="1046134"/>
                  </a:lnTo>
                  <a:lnTo>
                    <a:pt x="1136239" y="1011856"/>
                  </a:lnTo>
                  <a:lnTo>
                    <a:pt x="1161623" y="975660"/>
                  </a:lnTo>
                  <a:lnTo>
                    <a:pt x="1184478" y="937668"/>
                  </a:lnTo>
                  <a:lnTo>
                    <a:pt x="1204683" y="898002"/>
                  </a:lnTo>
                  <a:lnTo>
                    <a:pt x="1222114" y="856784"/>
                  </a:lnTo>
                  <a:lnTo>
                    <a:pt x="1236649" y="814137"/>
                  </a:lnTo>
                  <a:lnTo>
                    <a:pt x="1248168" y="770183"/>
                  </a:lnTo>
                  <a:lnTo>
                    <a:pt x="1256546" y="725043"/>
                  </a:lnTo>
                  <a:lnTo>
                    <a:pt x="1261663" y="678841"/>
                  </a:lnTo>
                  <a:lnTo>
                    <a:pt x="1263396" y="631698"/>
                  </a:lnTo>
                  <a:lnTo>
                    <a:pt x="1261663" y="584554"/>
                  </a:lnTo>
                  <a:lnTo>
                    <a:pt x="1256546" y="538352"/>
                  </a:lnTo>
                  <a:lnTo>
                    <a:pt x="1248168" y="493212"/>
                  </a:lnTo>
                  <a:lnTo>
                    <a:pt x="1236649" y="449258"/>
                  </a:lnTo>
                  <a:lnTo>
                    <a:pt x="1222114" y="406611"/>
                  </a:lnTo>
                  <a:lnTo>
                    <a:pt x="1204683" y="365393"/>
                  </a:lnTo>
                  <a:lnTo>
                    <a:pt x="1184478" y="325727"/>
                  </a:lnTo>
                  <a:lnTo>
                    <a:pt x="1161623" y="287735"/>
                  </a:lnTo>
                  <a:lnTo>
                    <a:pt x="1136239" y="251539"/>
                  </a:lnTo>
                  <a:lnTo>
                    <a:pt x="1108448" y="217261"/>
                  </a:lnTo>
                  <a:lnTo>
                    <a:pt x="1078372" y="185023"/>
                  </a:lnTo>
                  <a:lnTo>
                    <a:pt x="1046134" y="154947"/>
                  </a:lnTo>
                  <a:lnTo>
                    <a:pt x="1011856" y="127156"/>
                  </a:lnTo>
                  <a:lnTo>
                    <a:pt x="975660" y="101772"/>
                  </a:lnTo>
                  <a:lnTo>
                    <a:pt x="937668" y="78917"/>
                  </a:lnTo>
                  <a:lnTo>
                    <a:pt x="898002" y="58712"/>
                  </a:lnTo>
                  <a:lnTo>
                    <a:pt x="856784" y="41281"/>
                  </a:lnTo>
                  <a:lnTo>
                    <a:pt x="814137" y="26746"/>
                  </a:lnTo>
                  <a:lnTo>
                    <a:pt x="770183" y="15227"/>
                  </a:lnTo>
                  <a:lnTo>
                    <a:pt x="725043" y="6849"/>
                  </a:lnTo>
                  <a:lnTo>
                    <a:pt x="678841" y="1732"/>
                  </a:lnTo>
                  <a:lnTo>
                    <a:pt x="631698" y="0"/>
                  </a:lnTo>
                  <a:close/>
                </a:path>
              </a:pathLst>
            </a:custGeom>
            <a:solidFill>
              <a:srgbClr val="CCCE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35825" y="2482824"/>
              <a:ext cx="589280" cy="589915"/>
            </a:xfrm>
            <a:custGeom>
              <a:avLst/>
              <a:gdLst/>
              <a:ahLst/>
              <a:cxnLst/>
              <a:rect l="l" t="t" r="r" b="b"/>
              <a:pathLst>
                <a:path w="589279" h="589914">
                  <a:moveTo>
                    <a:pt x="462419" y="306133"/>
                  </a:moveTo>
                  <a:lnTo>
                    <a:pt x="461048" y="283603"/>
                  </a:lnTo>
                  <a:lnTo>
                    <a:pt x="457009" y="261988"/>
                  </a:lnTo>
                  <a:lnTo>
                    <a:pt x="450469" y="241338"/>
                  </a:lnTo>
                  <a:lnTo>
                    <a:pt x="441540" y="221754"/>
                  </a:lnTo>
                  <a:lnTo>
                    <a:pt x="407974" y="255358"/>
                  </a:lnTo>
                  <a:lnTo>
                    <a:pt x="412318" y="267385"/>
                  </a:lnTo>
                  <a:lnTo>
                    <a:pt x="415340" y="279908"/>
                  </a:lnTo>
                  <a:lnTo>
                    <a:pt x="417106" y="292849"/>
                  </a:lnTo>
                  <a:lnTo>
                    <a:pt x="417677" y="306133"/>
                  </a:lnTo>
                  <a:lnTo>
                    <a:pt x="410794" y="348500"/>
                  </a:lnTo>
                  <a:lnTo>
                    <a:pt x="391680" y="385381"/>
                  </a:lnTo>
                  <a:lnTo>
                    <a:pt x="362572" y="414528"/>
                  </a:lnTo>
                  <a:lnTo>
                    <a:pt x="325742" y="433666"/>
                  </a:lnTo>
                  <a:lnTo>
                    <a:pt x="283425" y="440550"/>
                  </a:lnTo>
                  <a:lnTo>
                    <a:pt x="241109" y="433666"/>
                  </a:lnTo>
                  <a:lnTo>
                    <a:pt x="204266" y="414528"/>
                  </a:lnTo>
                  <a:lnTo>
                    <a:pt x="175158" y="385381"/>
                  </a:lnTo>
                  <a:lnTo>
                    <a:pt x="156044" y="348500"/>
                  </a:lnTo>
                  <a:lnTo>
                    <a:pt x="149174" y="306133"/>
                  </a:lnTo>
                  <a:lnTo>
                    <a:pt x="156044" y="263766"/>
                  </a:lnTo>
                  <a:lnTo>
                    <a:pt x="175158" y="226885"/>
                  </a:lnTo>
                  <a:lnTo>
                    <a:pt x="204266" y="197751"/>
                  </a:lnTo>
                  <a:lnTo>
                    <a:pt x="241109" y="178600"/>
                  </a:lnTo>
                  <a:lnTo>
                    <a:pt x="283425" y="171729"/>
                  </a:lnTo>
                  <a:lnTo>
                    <a:pt x="296697" y="172402"/>
                  </a:lnTo>
                  <a:lnTo>
                    <a:pt x="309613" y="174332"/>
                  </a:lnTo>
                  <a:lnTo>
                    <a:pt x="322122" y="177393"/>
                  </a:lnTo>
                  <a:lnTo>
                    <a:pt x="334137" y="181432"/>
                  </a:lnTo>
                  <a:lnTo>
                    <a:pt x="367703" y="147828"/>
                  </a:lnTo>
                  <a:lnTo>
                    <a:pt x="348132" y="138887"/>
                  </a:lnTo>
                  <a:lnTo>
                    <a:pt x="327520" y="132334"/>
                  </a:lnTo>
                  <a:lnTo>
                    <a:pt x="305930" y="128295"/>
                  </a:lnTo>
                  <a:lnTo>
                    <a:pt x="283425" y="126923"/>
                  </a:lnTo>
                  <a:lnTo>
                    <a:pt x="235978" y="133350"/>
                  </a:lnTo>
                  <a:lnTo>
                    <a:pt x="193255" y="151485"/>
                  </a:lnTo>
                  <a:lnTo>
                    <a:pt x="156997" y="179565"/>
                  </a:lnTo>
                  <a:lnTo>
                    <a:pt x="128955" y="215861"/>
                  </a:lnTo>
                  <a:lnTo>
                    <a:pt x="110845" y="258635"/>
                  </a:lnTo>
                  <a:lnTo>
                    <a:pt x="104419" y="306133"/>
                  </a:lnTo>
                  <a:lnTo>
                    <a:pt x="110845" y="353631"/>
                  </a:lnTo>
                  <a:lnTo>
                    <a:pt x="128955" y="396405"/>
                  </a:lnTo>
                  <a:lnTo>
                    <a:pt x="156997" y="432701"/>
                  </a:lnTo>
                  <a:lnTo>
                    <a:pt x="193255" y="460794"/>
                  </a:lnTo>
                  <a:lnTo>
                    <a:pt x="235978" y="478917"/>
                  </a:lnTo>
                  <a:lnTo>
                    <a:pt x="283425" y="485343"/>
                  </a:lnTo>
                  <a:lnTo>
                    <a:pt x="330860" y="478917"/>
                  </a:lnTo>
                  <a:lnTo>
                    <a:pt x="373583" y="460794"/>
                  </a:lnTo>
                  <a:lnTo>
                    <a:pt x="409841" y="432701"/>
                  </a:lnTo>
                  <a:lnTo>
                    <a:pt x="437896" y="396405"/>
                  </a:lnTo>
                  <a:lnTo>
                    <a:pt x="456006" y="353631"/>
                  </a:lnTo>
                  <a:lnTo>
                    <a:pt x="462419" y="306133"/>
                  </a:lnTo>
                  <a:close/>
                </a:path>
                <a:path w="589279" h="589914">
                  <a:moveTo>
                    <a:pt x="566826" y="306133"/>
                  </a:moveTo>
                  <a:lnTo>
                    <a:pt x="564629" y="270459"/>
                  </a:lnTo>
                  <a:lnTo>
                    <a:pt x="558165" y="236321"/>
                  </a:lnTo>
                  <a:lnTo>
                    <a:pt x="547636" y="203860"/>
                  </a:lnTo>
                  <a:lnTo>
                    <a:pt x="533273" y="173215"/>
                  </a:lnTo>
                  <a:lnTo>
                    <a:pt x="528053" y="177698"/>
                  </a:lnTo>
                  <a:lnTo>
                    <a:pt x="518363" y="188150"/>
                  </a:lnTo>
                  <a:lnTo>
                    <a:pt x="488530" y="184416"/>
                  </a:lnTo>
                  <a:lnTo>
                    <a:pt x="502577" y="212255"/>
                  </a:lnTo>
                  <a:lnTo>
                    <a:pt x="513143" y="241922"/>
                  </a:lnTo>
                  <a:lnTo>
                    <a:pt x="519785" y="273253"/>
                  </a:lnTo>
                  <a:lnTo>
                    <a:pt x="522084" y="306133"/>
                  </a:lnTo>
                  <a:lnTo>
                    <a:pt x="517220" y="354139"/>
                  </a:lnTo>
                  <a:lnTo>
                    <a:pt x="503262" y="398919"/>
                  </a:lnTo>
                  <a:lnTo>
                    <a:pt x="481190" y="439496"/>
                  </a:lnTo>
                  <a:lnTo>
                    <a:pt x="451980" y="474891"/>
                  </a:lnTo>
                  <a:lnTo>
                    <a:pt x="416623" y="504139"/>
                  </a:lnTo>
                  <a:lnTo>
                    <a:pt x="376097" y="526237"/>
                  </a:lnTo>
                  <a:lnTo>
                    <a:pt x="331368" y="540207"/>
                  </a:lnTo>
                  <a:lnTo>
                    <a:pt x="283425" y="545084"/>
                  </a:lnTo>
                  <a:lnTo>
                    <a:pt x="235483" y="540207"/>
                  </a:lnTo>
                  <a:lnTo>
                    <a:pt x="190754" y="526237"/>
                  </a:lnTo>
                  <a:lnTo>
                    <a:pt x="150215" y="504139"/>
                  </a:lnTo>
                  <a:lnTo>
                    <a:pt x="114858" y="474891"/>
                  </a:lnTo>
                  <a:lnTo>
                    <a:pt x="85661" y="439496"/>
                  </a:lnTo>
                  <a:lnTo>
                    <a:pt x="63588" y="398919"/>
                  </a:lnTo>
                  <a:lnTo>
                    <a:pt x="49618" y="354139"/>
                  </a:lnTo>
                  <a:lnTo>
                    <a:pt x="44754" y="306133"/>
                  </a:lnTo>
                  <a:lnTo>
                    <a:pt x="49618" y="258140"/>
                  </a:lnTo>
                  <a:lnTo>
                    <a:pt x="63588" y="213360"/>
                  </a:lnTo>
                  <a:lnTo>
                    <a:pt x="85661" y="172770"/>
                  </a:lnTo>
                  <a:lnTo>
                    <a:pt x="114858" y="137375"/>
                  </a:lnTo>
                  <a:lnTo>
                    <a:pt x="150215" y="108140"/>
                  </a:lnTo>
                  <a:lnTo>
                    <a:pt x="190754" y="86042"/>
                  </a:lnTo>
                  <a:lnTo>
                    <a:pt x="235483" y="72059"/>
                  </a:lnTo>
                  <a:lnTo>
                    <a:pt x="283425" y="67183"/>
                  </a:lnTo>
                  <a:lnTo>
                    <a:pt x="315950" y="69392"/>
                  </a:lnTo>
                  <a:lnTo>
                    <a:pt x="347281" y="75857"/>
                  </a:lnTo>
                  <a:lnTo>
                    <a:pt x="377088" y="86398"/>
                  </a:lnTo>
                  <a:lnTo>
                    <a:pt x="404990" y="100787"/>
                  </a:lnTo>
                  <a:lnTo>
                    <a:pt x="401269" y="70916"/>
                  </a:lnTo>
                  <a:lnTo>
                    <a:pt x="353250" y="30988"/>
                  </a:lnTo>
                  <a:lnTo>
                    <a:pt x="283425" y="22402"/>
                  </a:lnTo>
                  <a:lnTo>
                    <a:pt x="237426" y="26111"/>
                  </a:lnTo>
                  <a:lnTo>
                    <a:pt x="193802" y="36855"/>
                  </a:lnTo>
                  <a:lnTo>
                    <a:pt x="153136" y="54051"/>
                  </a:lnTo>
                  <a:lnTo>
                    <a:pt x="116001" y="77114"/>
                  </a:lnTo>
                  <a:lnTo>
                    <a:pt x="82981" y="105460"/>
                  </a:lnTo>
                  <a:lnTo>
                    <a:pt x="54660" y="138518"/>
                  </a:lnTo>
                  <a:lnTo>
                    <a:pt x="31623" y="175691"/>
                  </a:lnTo>
                  <a:lnTo>
                    <a:pt x="14439" y="216408"/>
                  </a:lnTo>
                  <a:lnTo>
                    <a:pt x="3708" y="260083"/>
                  </a:lnTo>
                  <a:lnTo>
                    <a:pt x="0" y="306133"/>
                  </a:lnTo>
                  <a:lnTo>
                    <a:pt x="3708" y="352183"/>
                  </a:lnTo>
                  <a:lnTo>
                    <a:pt x="14439" y="395859"/>
                  </a:lnTo>
                  <a:lnTo>
                    <a:pt x="31623" y="436575"/>
                  </a:lnTo>
                  <a:lnTo>
                    <a:pt x="54660" y="473760"/>
                  </a:lnTo>
                  <a:lnTo>
                    <a:pt x="82981" y="506818"/>
                  </a:lnTo>
                  <a:lnTo>
                    <a:pt x="116001" y="535165"/>
                  </a:lnTo>
                  <a:lnTo>
                    <a:pt x="153136" y="558241"/>
                  </a:lnTo>
                  <a:lnTo>
                    <a:pt x="193802" y="575437"/>
                  </a:lnTo>
                  <a:lnTo>
                    <a:pt x="237426" y="586181"/>
                  </a:lnTo>
                  <a:lnTo>
                    <a:pt x="283425" y="589889"/>
                  </a:lnTo>
                  <a:lnTo>
                    <a:pt x="329412" y="586181"/>
                  </a:lnTo>
                  <a:lnTo>
                    <a:pt x="373037" y="575437"/>
                  </a:lnTo>
                  <a:lnTo>
                    <a:pt x="413715" y="558241"/>
                  </a:lnTo>
                  <a:lnTo>
                    <a:pt x="450837" y="535165"/>
                  </a:lnTo>
                  <a:lnTo>
                    <a:pt x="483857" y="506818"/>
                  </a:lnTo>
                  <a:lnTo>
                    <a:pt x="512178" y="473760"/>
                  </a:lnTo>
                  <a:lnTo>
                    <a:pt x="535216" y="436575"/>
                  </a:lnTo>
                  <a:lnTo>
                    <a:pt x="552386" y="395859"/>
                  </a:lnTo>
                  <a:lnTo>
                    <a:pt x="563118" y="352183"/>
                  </a:lnTo>
                  <a:lnTo>
                    <a:pt x="566826" y="306133"/>
                  </a:lnTo>
                  <a:close/>
                </a:path>
                <a:path w="589279" h="589914">
                  <a:moveTo>
                    <a:pt x="589203" y="74650"/>
                  </a:moveTo>
                  <a:lnTo>
                    <a:pt x="522084" y="67183"/>
                  </a:lnTo>
                  <a:lnTo>
                    <a:pt x="514629" y="0"/>
                  </a:lnTo>
                  <a:lnTo>
                    <a:pt x="432587" y="82118"/>
                  </a:lnTo>
                  <a:lnTo>
                    <a:pt x="437070" y="120942"/>
                  </a:lnTo>
                  <a:lnTo>
                    <a:pt x="317728" y="240423"/>
                  </a:lnTo>
                  <a:lnTo>
                    <a:pt x="309626" y="236816"/>
                  </a:lnTo>
                  <a:lnTo>
                    <a:pt x="301040" y="233984"/>
                  </a:lnTo>
                  <a:lnTo>
                    <a:pt x="292036" y="232130"/>
                  </a:lnTo>
                  <a:lnTo>
                    <a:pt x="282676" y="231457"/>
                  </a:lnTo>
                  <a:lnTo>
                    <a:pt x="253720" y="237350"/>
                  </a:lnTo>
                  <a:lnTo>
                    <a:pt x="229997" y="253403"/>
                  </a:lnTo>
                  <a:lnTo>
                    <a:pt x="213982" y="277139"/>
                  </a:lnTo>
                  <a:lnTo>
                    <a:pt x="208089" y="306133"/>
                  </a:lnTo>
                  <a:lnTo>
                    <a:pt x="213982" y="335127"/>
                  </a:lnTo>
                  <a:lnTo>
                    <a:pt x="229997" y="358876"/>
                  </a:lnTo>
                  <a:lnTo>
                    <a:pt x="253720" y="374916"/>
                  </a:lnTo>
                  <a:lnTo>
                    <a:pt x="282676" y="380809"/>
                  </a:lnTo>
                  <a:lnTo>
                    <a:pt x="311632" y="374916"/>
                  </a:lnTo>
                  <a:lnTo>
                    <a:pt x="335356" y="358876"/>
                  </a:lnTo>
                  <a:lnTo>
                    <a:pt x="351370" y="335127"/>
                  </a:lnTo>
                  <a:lnTo>
                    <a:pt x="357263" y="306133"/>
                  </a:lnTo>
                  <a:lnTo>
                    <a:pt x="356717" y="296887"/>
                  </a:lnTo>
                  <a:lnTo>
                    <a:pt x="355117" y="288124"/>
                  </a:lnTo>
                  <a:lnTo>
                    <a:pt x="352539" y="279781"/>
                  </a:lnTo>
                  <a:lnTo>
                    <a:pt x="349059" y="271780"/>
                  </a:lnTo>
                  <a:lnTo>
                    <a:pt x="468388" y="152311"/>
                  </a:lnTo>
                  <a:lnTo>
                    <a:pt x="507174" y="156794"/>
                  </a:lnTo>
                  <a:lnTo>
                    <a:pt x="589203" y="7465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867143" y="2414015"/>
              <a:ext cx="723900" cy="725805"/>
            </a:xfrm>
            <a:custGeom>
              <a:avLst/>
              <a:gdLst/>
              <a:ahLst/>
              <a:cxnLst/>
              <a:rect l="l" t="t" r="r" b="b"/>
              <a:pathLst>
                <a:path w="723900" h="725805">
                  <a:moveTo>
                    <a:pt x="0" y="725424"/>
                  </a:moveTo>
                  <a:lnTo>
                    <a:pt x="723900" y="725424"/>
                  </a:lnTo>
                  <a:lnTo>
                    <a:pt x="723900" y="0"/>
                  </a:lnTo>
                  <a:lnTo>
                    <a:pt x="0" y="0"/>
                  </a:lnTo>
                  <a:lnTo>
                    <a:pt x="0" y="725424"/>
                  </a:lnTo>
                  <a:close/>
                </a:path>
              </a:pathLst>
            </a:custGeom>
            <a:ln w="12700">
              <a:solidFill>
                <a:srgbClr val="D0CC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514600" y="9461510"/>
            <a:ext cx="2082164" cy="60959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699" marR="5080" indent="457179">
              <a:lnSpc>
                <a:spcPct val="102000"/>
              </a:lnSpc>
              <a:spcBef>
                <a:spcPts val="55"/>
              </a:spcBef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PROBING </a:t>
            </a:r>
            <a:r>
              <a:rPr sz="2000" spc="-204" dirty="0">
                <a:solidFill>
                  <a:srgbClr val="233645"/>
                </a:solidFill>
                <a:latin typeface="Verdana"/>
                <a:cs typeface="Verdana"/>
              </a:rPr>
              <a:t>QUESTIONS;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endParaRPr sz="2000" dirty="0">
              <a:latin typeface="Verdana"/>
              <a:cs typeface="Verdan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959347" y="7813938"/>
            <a:ext cx="1263650" cy="1263650"/>
            <a:chOff x="9032747" y="2144267"/>
            <a:chExt cx="1263650" cy="1263650"/>
          </a:xfrm>
        </p:grpSpPr>
        <p:sp>
          <p:nvSpPr>
            <p:cNvPr id="19" name="object 19"/>
            <p:cNvSpPr/>
            <p:nvPr/>
          </p:nvSpPr>
          <p:spPr>
            <a:xfrm>
              <a:off x="9032747" y="2144267"/>
              <a:ext cx="1263650" cy="1263650"/>
            </a:xfrm>
            <a:custGeom>
              <a:avLst/>
              <a:gdLst/>
              <a:ahLst/>
              <a:cxnLst/>
              <a:rect l="l" t="t" r="r" b="b"/>
              <a:pathLst>
                <a:path w="1263650" h="1263650">
                  <a:moveTo>
                    <a:pt x="631698" y="0"/>
                  </a:moveTo>
                  <a:lnTo>
                    <a:pt x="584554" y="1732"/>
                  </a:lnTo>
                  <a:lnTo>
                    <a:pt x="538352" y="6849"/>
                  </a:lnTo>
                  <a:lnTo>
                    <a:pt x="493212" y="15227"/>
                  </a:lnTo>
                  <a:lnTo>
                    <a:pt x="449258" y="26746"/>
                  </a:lnTo>
                  <a:lnTo>
                    <a:pt x="406611" y="41281"/>
                  </a:lnTo>
                  <a:lnTo>
                    <a:pt x="365393" y="58712"/>
                  </a:lnTo>
                  <a:lnTo>
                    <a:pt x="325727" y="78917"/>
                  </a:lnTo>
                  <a:lnTo>
                    <a:pt x="287735" y="101772"/>
                  </a:lnTo>
                  <a:lnTo>
                    <a:pt x="251539" y="127156"/>
                  </a:lnTo>
                  <a:lnTo>
                    <a:pt x="217261" y="154947"/>
                  </a:lnTo>
                  <a:lnTo>
                    <a:pt x="185023" y="185023"/>
                  </a:lnTo>
                  <a:lnTo>
                    <a:pt x="154947" y="217261"/>
                  </a:lnTo>
                  <a:lnTo>
                    <a:pt x="127156" y="251539"/>
                  </a:lnTo>
                  <a:lnTo>
                    <a:pt x="101772" y="287735"/>
                  </a:lnTo>
                  <a:lnTo>
                    <a:pt x="78917" y="325727"/>
                  </a:lnTo>
                  <a:lnTo>
                    <a:pt x="58712" y="365393"/>
                  </a:lnTo>
                  <a:lnTo>
                    <a:pt x="41281" y="406611"/>
                  </a:lnTo>
                  <a:lnTo>
                    <a:pt x="26746" y="449258"/>
                  </a:lnTo>
                  <a:lnTo>
                    <a:pt x="15227" y="493212"/>
                  </a:lnTo>
                  <a:lnTo>
                    <a:pt x="6849" y="538352"/>
                  </a:lnTo>
                  <a:lnTo>
                    <a:pt x="1732" y="584554"/>
                  </a:lnTo>
                  <a:lnTo>
                    <a:pt x="0" y="631698"/>
                  </a:lnTo>
                  <a:lnTo>
                    <a:pt x="1732" y="678841"/>
                  </a:lnTo>
                  <a:lnTo>
                    <a:pt x="6849" y="725043"/>
                  </a:lnTo>
                  <a:lnTo>
                    <a:pt x="15227" y="770183"/>
                  </a:lnTo>
                  <a:lnTo>
                    <a:pt x="26746" y="814137"/>
                  </a:lnTo>
                  <a:lnTo>
                    <a:pt x="41281" y="856784"/>
                  </a:lnTo>
                  <a:lnTo>
                    <a:pt x="58712" y="898002"/>
                  </a:lnTo>
                  <a:lnTo>
                    <a:pt x="78917" y="937668"/>
                  </a:lnTo>
                  <a:lnTo>
                    <a:pt x="101772" y="975660"/>
                  </a:lnTo>
                  <a:lnTo>
                    <a:pt x="127156" y="1011856"/>
                  </a:lnTo>
                  <a:lnTo>
                    <a:pt x="154947" y="1046134"/>
                  </a:lnTo>
                  <a:lnTo>
                    <a:pt x="185023" y="1078372"/>
                  </a:lnTo>
                  <a:lnTo>
                    <a:pt x="217261" y="1108448"/>
                  </a:lnTo>
                  <a:lnTo>
                    <a:pt x="251539" y="1136239"/>
                  </a:lnTo>
                  <a:lnTo>
                    <a:pt x="287735" y="1161623"/>
                  </a:lnTo>
                  <a:lnTo>
                    <a:pt x="325727" y="1184478"/>
                  </a:lnTo>
                  <a:lnTo>
                    <a:pt x="365393" y="1204683"/>
                  </a:lnTo>
                  <a:lnTo>
                    <a:pt x="406611" y="1222114"/>
                  </a:lnTo>
                  <a:lnTo>
                    <a:pt x="449258" y="1236649"/>
                  </a:lnTo>
                  <a:lnTo>
                    <a:pt x="493212" y="1248168"/>
                  </a:lnTo>
                  <a:lnTo>
                    <a:pt x="538352" y="1256546"/>
                  </a:lnTo>
                  <a:lnTo>
                    <a:pt x="584554" y="1261663"/>
                  </a:lnTo>
                  <a:lnTo>
                    <a:pt x="631698" y="1263396"/>
                  </a:lnTo>
                  <a:lnTo>
                    <a:pt x="678841" y="1261663"/>
                  </a:lnTo>
                  <a:lnTo>
                    <a:pt x="725043" y="1256546"/>
                  </a:lnTo>
                  <a:lnTo>
                    <a:pt x="770183" y="1248168"/>
                  </a:lnTo>
                  <a:lnTo>
                    <a:pt x="814137" y="1236649"/>
                  </a:lnTo>
                  <a:lnTo>
                    <a:pt x="856784" y="1222114"/>
                  </a:lnTo>
                  <a:lnTo>
                    <a:pt x="898002" y="1204683"/>
                  </a:lnTo>
                  <a:lnTo>
                    <a:pt x="937668" y="1184478"/>
                  </a:lnTo>
                  <a:lnTo>
                    <a:pt x="975660" y="1161623"/>
                  </a:lnTo>
                  <a:lnTo>
                    <a:pt x="1011856" y="1136239"/>
                  </a:lnTo>
                  <a:lnTo>
                    <a:pt x="1046134" y="1108448"/>
                  </a:lnTo>
                  <a:lnTo>
                    <a:pt x="1078372" y="1078372"/>
                  </a:lnTo>
                  <a:lnTo>
                    <a:pt x="1108448" y="1046134"/>
                  </a:lnTo>
                  <a:lnTo>
                    <a:pt x="1136239" y="1011856"/>
                  </a:lnTo>
                  <a:lnTo>
                    <a:pt x="1161623" y="975660"/>
                  </a:lnTo>
                  <a:lnTo>
                    <a:pt x="1184478" y="937668"/>
                  </a:lnTo>
                  <a:lnTo>
                    <a:pt x="1204683" y="898002"/>
                  </a:lnTo>
                  <a:lnTo>
                    <a:pt x="1222114" y="856784"/>
                  </a:lnTo>
                  <a:lnTo>
                    <a:pt x="1236649" y="814137"/>
                  </a:lnTo>
                  <a:lnTo>
                    <a:pt x="1248168" y="770183"/>
                  </a:lnTo>
                  <a:lnTo>
                    <a:pt x="1256546" y="725043"/>
                  </a:lnTo>
                  <a:lnTo>
                    <a:pt x="1261663" y="678841"/>
                  </a:lnTo>
                  <a:lnTo>
                    <a:pt x="1263396" y="631698"/>
                  </a:lnTo>
                  <a:lnTo>
                    <a:pt x="1261663" y="584554"/>
                  </a:lnTo>
                  <a:lnTo>
                    <a:pt x="1256546" y="538352"/>
                  </a:lnTo>
                  <a:lnTo>
                    <a:pt x="1248168" y="493212"/>
                  </a:lnTo>
                  <a:lnTo>
                    <a:pt x="1236649" y="449258"/>
                  </a:lnTo>
                  <a:lnTo>
                    <a:pt x="1222114" y="406611"/>
                  </a:lnTo>
                  <a:lnTo>
                    <a:pt x="1204683" y="365393"/>
                  </a:lnTo>
                  <a:lnTo>
                    <a:pt x="1184478" y="325727"/>
                  </a:lnTo>
                  <a:lnTo>
                    <a:pt x="1161623" y="287735"/>
                  </a:lnTo>
                  <a:lnTo>
                    <a:pt x="1136239" y="251539"/>
                  </a:lnTo>
                  <a:lnTo>
                    <a:pt x="1108448" y="217261"/>
                  </a:lnTo>
                  <a:lnTo>
                    <a:pt x="1078372" y="185023"/>
                  </a:lnTo>
                  <a:lnTo>
                    <a:pt x="1046134" y="154947"/>
                  </a:lnTo>
                  <a:lnTo>
                    <a:pt x="1011856" y="127156"/>
                  </a:lnTo>
                  <a:lnTo>
                    <a:pt x="975660" y="101772"/>
                  </a:lnTo>
                  <a:lnTo>
                    <a:pt x="937668" y="78917"/>
                  </a:lnTo>
                  <a:lnTo>
                    <a:pt x="898002" y="58712"/>
                  </a:lnTo>
                  <a:lnTo>
                    <a:pt x="856784" y="41281"/>
                  </a:lnTo>
                  <a:lnTo>
                    <a:pt x="814137" y="26746"/>
                  </a:lnTo>
                  <a:lnTo>
                    <a:pt x="770183" y="15227"/>
                  </a:lnTo>
                  <a:lnTo>
                    <a:pt x="725043" y="6849"/>
                  </a:lnTo>
                  <a:lnTo>
                    <a:pt x="678841" y="1732"/>
                  </a:lnTo>
                  <a:lnTo>
                    <a:pt x="631698" y="0"/>
                  </a:lnTo>
                  <a:close/>
                </a:path>
              </a:pathLst>
            </a:custGeom>
            <a:solidFill>
              <a:srgbClr val="CCCE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433331" y="2479344"/>
              <a:ext cx="463550" cy="596900"/>
            </a:xfrm>
            <a:custGeom>
              <a:avLst/>
              <a:gdLst/>
              <a:ahLst/>
              <a:cxnLst/>
              <a:rect l="l" t="t" r="r" b="b"/>
              <a:pathLst>
                <a:path w="463550" h="596900">
                  <a:moveTo>
                    <a:pt x="373697" y="470154"/>
                  </a:moveTo>
                  <a:lnTo>
                    <a:pt x="246646" y="470154"/>
                  </a:lnTo>
                  <a:lnTo>
                    <a:pt x="246646" y="500024"/>
                  </a:lnTo>
                  <a:lnTo>
                    <a:pt x="373697" y="500024"/>
                  </a:lnTo>
                  <a:lnTo>
                    <a:pt x="373697" y="470154"/>
                  </a:lnTo>
                  <a:close/>
                </a:path>
                <a:path w="463550" h="596900">
                  <a:moveTo>
                    <a:pt x="373697" y="350685"/>
                  </a:moveTo>
                  <a:lnTo>
                    <a:pt x="246646" y="350685"/>
                  </a:lnTo>
                  <a:lnTo>
                    <a:pt x="246646" y="380555"/>
                  </a:lnTo>
                  <a:lnTo>
                    <a:pt x="373697" y="380555"/>
                  </a:lnTo>
                  <a:lnTo>
                    <a:pt x="373697" y="350685"/>
                  </a:lnTo>
                  <a:close/>
                </a:path>
                <a:path w="463550" h="596900">
                  <a:moveTo>
                    <a:pt x="373697" y="231203"/>
                  </a:moveTo>
                  <a:lnTo>
                    <a:pt x="246646" y="231203"/>
                  </a:lnTo>
                  <a:lnTo>
                    <a:pt x="246646" y="261073"/>
                  </a:lnTo>
                  <a:lnTo>
                    <a:pt x="373697" y="261073"/>
                  </a:lnTo>
                  <a:lnTo>
                    <a:pt x="373697" y="231203"/>
                  </a:lnTo>
                  <a:close/>
                </a:path>
                <a:path w="463550" h="596900">
                  <a:moveTo>
                    <a:pt x="373697" y="111734"/>
                  </a:moveTo>
                  <a:lnTo>
                    <a:pt x="246646" y="111734"/>
                  </a:lnTo>
                  <a:lnTo>
                    <a:pt x="246646" y="141605"/>
                  </a:lnTo>
                  <a:lnTo>
                    <a:pt x="373697" y="141605"/>
                  </a:lnTo>
                  <a:lnTo>
                    <a:pt x="373697" y="111734"/>
                  </a:lnTo>
                  <a:close/>
                </a:path>
                <a:path w="463550" h="596900">
                  <a:moveTo>
                    <a:pt x="463384" y="0"/>
                  </a:moveTo>
                  <a:lnTo>
                    <a:pt x="0" y="0"/>
                  </a:lnTo>
                  <a:lnTo>
                    <a:pt x="0" y="44424"/>
                  </a:lnTo>
                  <a:lnTo>
                    <a:pt x="0" y="552196"/>
                  </a:lnTo>
                  <a:lnTo>
                    <a:pt x="0" y="596633"/>
                  </a:lnTo>
                  <a:lnTo>
                    <a:pt x="463384" y="596633"/>
                  </a:lnTo>
                  <a:lnTo>
                    <a:pt x="463384" y="552297"/>
                  </a:lnTo>
                  <a:lnTo>
                    <a:pt x="463384" y="44526"/>
                  </a:lnTo>
                  <a:lnTo>
                    <a:pt x="418541" y="44526"/>
                  </a:lnTo>
                  <a:lnTo>
                    <a:pt x="418541" y="552196"/>
                  </a:lnTo>
                  <a:lnTo>
                    <a:pt x="44843" y="552196"/>
                  </a:lnTo>
                  <a:lnTo>
                    <a:pt x="44843" y="44424"/>
                  </a:lnTo>
                  <a:lnTo>
                    <a:pt x="463384" y="44424"/>
                  </a:lnTo>
                  <a:lnTo>
                    <a:pt x="463384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3024" y="2553734"/>
              <a:ext cx="110615" cy="91100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3024" y="2673210"/>
              <a:ext cx="110615" cy="9110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23024" y="2792686"/>
              <a:ext cx="110615" cy="9110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3024" y="2910668"/>
              <a:ext cx="110615" cy="9110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9300971" y="2414015"/>
              <a:ext cx="725805" cy="725805"/>
            </a:xfrm>
            <a:custGeom>
              <a:avLst/>
              <a:gdLst/>
              <a:ahLst/>
              <a:cxnLst/>
              <a:rect l="l" t="t" r="r" b="b"/>
              <a:pathLst>
                <a:path w="725804" h="725805">
                  <a:moveTo>
                    <a:pt x="0" y="725424"/>
                  </a:moveTo>
                  <a:lnTo>
                    <a:pt x="725424" y="725424"/>
                  </a:lnTo>
                  <a:lnTo>
                    <a:pt x="725424" y="0"/>
                  </a:lnTo>
                  <a:lnTo>
                    <a:pt x="0" y="0"/>
                  </a:lnTo>
                  <a:lnTo>
                    <a:pt x="0" y="725424"/>
                  </a:lnTo>
                  <a:close/>
                </a:path>
              </a:pathLst>
            </a:custGeom>
            <a:ln w="12700">
              <a:solidFill>
                <a:srgbClr val="D0CC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867400" y="9461510"/>
            <a:ext cx="1449070" cy="609590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699" marR="5080" indent="39368">
              <a:lnSpc>
                <a:spcPct val="102000"/>
              </a:lnSpc>
              <a:spcBef>
                <a:spcPts val="55"/>
              </a:spcBef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CHECKING </a:t>
            </a:r>
            <a:r>
              <a:rPr sz="2000" spc="-180" dirty="0">
                <a:solidFill>
                  <a:srgbClr val="233645"/>
                </a:solidFill>
                <a:latin typeface="Verdana"/>
                <a:cs typeface="Verdana"/>
              </a:rPr>
              <a:t>QUESTIONS.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0117" y="2112873"/>
            <a:ext cx="11771883" cy="7312258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469243" indent="-456544">
              <a:spcBef>
                <a:spcPts val="580"/>
              </a:spcBef>
              <a:buFont typeface="Arial"/>
              <a:buChar char="•"/>
              <a:tabLst>
                <a:tab pos="469243" algn="l"/>
              </a:tabLst>
            </a:pP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Best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kind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for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gathering.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580"/>
              </a:spcBef>
              <a:buFont typeface="Arial"/>
              <a:buChar char="•"/>
              <a:tabLst>
                <a:tab pos="469243" algn="l"/>
              </a:tabLst>
            </a:pPr>
            <a:endParaRPr sz="3600" dirty="0">
              <a:latin typeface="Verdana"/>
              <a:cs typeface="Verdana"/>
            </a:endParaRPr>
          </a:p>
          <a:p>
            <a:pPr marL="469243" indent="-456544">
              <a:spcBef>
                <a:spcPts val="484"/>
              </a:spcBef>
              <a:buFont typeface="Arial"/>
              <a:buChar char="•"/>
              <a:tabLst>
                <a:tab pos="469243" algn="l"/>
              </a:tabLst>
            </a:pP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Answers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60" dirty="0">
                <a:solidFill>
                  <a:srgbClr val="001F5F"/>
                </a:solidFill>
                <a:latin typeface="Verdana"/>
                <a:cs typeface="Verdana"/>
              </a:rPr>
              <a:t>open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questions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are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elaborate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accurate.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484"/>
              </a:spcBef>
              <a:buFont typeface="Arial"/>
              <a:buChar char="•"/>
              <a:tabLst>
                <a:tab pos="469243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484"/>
              </a:spcBef>
              <a:buFont typeface="Arial"/>
              <a:buChar char="•"/>
              <a:tabLst>
                <a:tab pos="469243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484"/>
              </a:spcBef>
              <a:buFont typeface="Arial"/>
              <a:buChar char="•"/>
              <a:tabLst>
                <a:tab pos="469243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484"/>
              </a:spcBef>
              <a:buFont typeface="Arial"/>
              <a:buChar char="•"/>
              <a:tabLst>
                <a:tab pos="469243" algn="l"/>
              </a:tabLst>
            </a:pPr>
            <a:endParaRPr sz="3600" dirty="0">
              <a:latin typeface="Verdana"/>
              <a:cs typeface="Verdana"/>
            </a:endParaRPr>
          </a:p>
          <a:p>
            <a:pPr marL="469243" indent="-456544">
              <a:spcBef>
                <a:spcPts val="480"/>
              </a:spcBef>
              <a:buFont typeface="Arial"/>
              <a:buChar char="•"/>
              <a:tabLst>
                <a:tab pos="469243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Generate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descriptive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answers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3600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encourage</a:t>
            </a:r>
            <a:r>
              <a:rPr sz="3600" spc="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discussion.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469243" indent="-456544">
              <a:spcBef>
                <a:spcPts val="480"/>
              </a:spcBef>
              <a:buFont typeface="Arial"/>
              <a:buChar char="•"/>
              <a:tabLst>
                <a:tab pos="469243" algn="l"/>
              </a:tabLst>
            </a:pPr>
            <a:endParaRPr sz="3600" dirty="0">
              <a:latin typeface="Verdana"/>
              <a:cs typeface="Verdana"/>
            </a:endParaRPr>
          </a:p>
          <a:p>
            <a:pPr marL="469243" indent="-456544">
              <a:spcBef>
                <a:spcPts val="480"/>
              </a:spcBef>
              <a:buFont typeface="Arial"/>
              <a:buChar char="•"/>
              <a:tabLst>
                <a:tab pos="469243" algn="l"/>
              </a:tabLst>
            </a:pP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Requires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than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one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two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words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answer.</a:t>
            </a:r>
            <a:endParaRPr sz="36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69286"/>
          </a:xfrm>
          <a:prstGeom prst="rect">
            <a:avLst/>
          </a:prstGeom>
        </p:spPr>
        <p:txBody>
          <a:bodyPr vert="horz" wrap="square" lIns="0" tIns="144653" rIns="0" bIns="0" rtlCol="0">
            <a:spAutoFit/>
          </a:bodyPr>
          <a:lstStyle/>
          <a:p>
            <a:pPr>
              <a:spcBef>
                <a:spcPts val="95"/>
              </a:spcBef>
            </a:pPr>
            <a:r>
              <a:rPr spc="-185" dirty="0"/>
              <a:t>Open</a:t>
            </a:r>
            <a:r>
              <a:rPr spc="-195" dirty="0"/>
              <a:t> </a:t>
            </a:r>
            <a:r>
              <a:rPr spc="-290" dirty="0"/>
              <a:t>Ended</a:t>
            </a:r>
            <a:r>
              <a:rPr spc="-175" dirty="0"/>
              <a:t> </a:t>
            </a:r>
            <a:r>
              <a:rPr spc="-355" dirty="0"/>
              <a:t>Questions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7569"/>
          </a:xfrm>
          <a:prstGeom prst="rect">
            <a:avLst/>
          </a:prstGeom>
        </p:spPr>
        <p:txBody>
          <a:bodyPr vert="horz" wrap="square" lIns="0" tIns="152856" rIns="0" bIns="0" rtlCol="0">
            <a:spAutoFit/>
          </a:bodyPr>
          <a:lstStyle/>
          <a:p>
            <a:pPr marL="6984">
              <a:spcBef>
                <a:spcPts val="95"/>
              </a:spcBef>
            </a:pPr>
            <a:r>
              <a:rPr spc="-509" dirty="0"/>
              <a:t>T.</a:t>
            </a:r>
            <a:r>
              <a:rPr lang="en-US" spc="-509" dirty="0"/>
              <a:t> </a:t>
            </a:r>
            <a:r>
              <a:rPr spc="-509" dirty="0"/>
              <a:t>E</a:t>
            </a:r>
            <a:r>
              <a:rPr lang="en-US" spc="-509" dirty="0"/>
              <a:t> </a:t>
            </a:r>
            <a:r>
              <a:rPr spc="-509" dirty="0"/>
              <a:t>.</a:t>
            </a:r>
            <a:r>
              <a:rPr lang="en-US" spc="-509" dirty="0"/>
              <a:t> </a:t>
            </a:r>
            <a:r>
              <a:rPr spc="-509" dirty="0"/>
              <a:t>D</a:t>
            </a:r>
            <a:r>
              <a:rPr lang="en-US" spc="-509" dirty="0"/>
              <a:t> </a:t>
            </a:r>
            <a:r>
              <a:rPr spc="-509" dirty="0"/>
              <a:t>.</a:t>
            </a:r>
            <a:r>
              <a:rPr lang="en-US" spc="-509" dirty="0"/>
              <a:t> </a:t>
            </a:r>
            <a:r>
              <a:rPr spc="-509" dirty="0"/>
              <a:t>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302" y="1810639"/>
            <a:ext cx="10520045" cy="787831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160" dirty="0">
                <a:solidFill>
                  <a:srgbClr val="233645"/>
                </a:solidFill>
                <a:latin typeface="Verdana"/>
                <a:cs typeface="Verdana"/>
              </a:rPr>
              <a:t>Tell</a:t>
            </a:r>
            <a:endParaRPr lang="en-US" sz="4000" spc="-16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95" dirty="0">
                <a:solidFill>
                  <a:srgbClr val="233645"/>
                </a:solidFill>
                <a:latin typeface="Verdana"/>
                <a:cs typeface="Verdana"/>
              </a:rPr>
              <a:t>Explain</a:t>
            </a:r>
            <a:endParaRPr lang="en-US" sz="4000" spc="-9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40" dirty="0">
                <a:solidFill>
                  <a:srgbClr val="233645"/>
                </a:solidFill>
                <a:latin typeface="Verdana"/>
                <a:cs typeface="Verdana"/>
              </a:rPr>
              <a:t>Describe</a:t>
            </a:r>
            <a:endParaRPr lang="en-US" sz="4000" spc="-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20" dirty="0">
                <a:solidFill>
                  <a:srgbClr val="233645"/>
                </a:solidFill>
                <a:latin typeface="Verdana"/>
                <a:cs typeface="Verdana"/>
              </a:rPr>
              <a:t>Show</a:t>
            </a:r>
            <a:endParaRPr lang="en-US" sz="40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4000" dirty="0"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4000" dirty="0"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4000" dirty="0"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4000" dirty="0">
              <a:latin typeface="Verdana"/>
              <a:cs typeface="Verdana"/>
            </a:endParaRPr>
          </a:p>
          <a:p>
            <a:pPr marL="241289" marR="5080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4000" spc="-220" dirty="0">
                <a:solidFill>
                  <a:srgbClr val="001F5F"/>
                </a:solidFill>
                <a:latin typeface="Verdana"/>
                <a:cs typeface="Verdana"/>
              </a:rPr>
              <a:t>This</a:t>
            </a:r>
            <a:r>
              <a:rPr sz="40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Verdana"/>
                <a:cs typeface="Verdana"/>
              </a:rPr>
              <a:t>questioning</a:t>
            </a:r>
            <a:r>
              <a:rPr sz="40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14" dirty="0">
                <a:solidFill>
                  <a:srgbClr val="001F5F"/>
                </a:solidFill>
                <a:latin typeface="Verdana"/>
                <a:cs typeface="Verdana"/>
              </a:rPr>
              <a:t>style</a:t>
            </a:r>
            <a:r>
              <a:rPr sz="4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25" dirty="0">
                <a:solidFill>
                  <a:srgbClr val="001F5F"/>
                </a:solidFill>
                <a:latin typeface="Verdana"/>
                <a:cs typeface="Verdana"/>
              </a:rPr>
              <a:t>minimizes</a:t>
            </a:r>
            <a:r>
              <a:rPr sz="40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40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60" dirty="0">
                <a:solidFill>
                  <a:srgbClr val="001F5F"/>
                </a:solidFill>
                <a:latin typeface="Verdana"/>
                <a:cs typeface="Verdana"/>
              </a:rPr>
              <a:t>chances</a:t>
            </a:r>
            <a:r>
              <a:rPr sz="40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40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4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001F5F"/>
                </a:solidFill>
                <a:latin typeface="Verdana"/>
                <a:cs typeface="Verdana"/>
              </a:rPr>
              <a:t>interviewer</a:t>
            </a:r>
            <a:r>
              <a:rPr sz="4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60" dirty="0">
                <a:solidFill>
                  <a:srgbClr val="001F5F"/>
                </a:solidFill>
                <a:latin typeface="Verdana"/>
                <a:cs typeface="Verdana"/>
              </a:rPr>
              <a:t>imposing</a:t>
            </a:r>
            <a:r>
              <a:rPr sz="40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5" dirty="0">
                <a:solidFill>
                  <a:srgbClr val="001F5F"/>
                </a:solidFill>
                <a:latin typeface="Verdana"/>
                <a:cs typeface="Verdana"/>
              </a:rPr>
              <a:t>his/her</a:t>
            </a:r>
            <a:r>
              <a:rPr sz="40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20" dirty="0">
                <a:solidFill>
                  <a:srgbClr val="001F5F"/>
                </a:solidFill>
                <a:latin typeface="Verdana"/>
                <a:cs typeface="Verdana"/>
              </a:rPr>
              <a:t>view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on</a:t>
            </a:r>
            <a:r>
              <a:rPr sz="40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40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50" dirty="0">
                <a:solidFill>
                  <a:srgbClr val="001F5F"/>
                </a:solidFill>
                <a:latin typeface="Verdana"/>
                <a:cs typeface="Verdana"/>
              </a:rPr>
              <a:t>person</a:t>
            </a:r>
            <a:r>
              <a:rPr sz="40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being</a:t>
            </a:r>
            <a:r>
              <a:rPr sz="4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interviewed.</a:t>
            </a:r>
            <a:endParaRPr sz="4000" dirty="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7400" y="2070100"/>
            <a:ext cx="1374648" cy="23500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8852"/>
          </a:xfrm>
          <a:prstGeom prst="rect">
            <a:avLst/>
          </a:prstGeom>
        </p:spPr>
        <p:txBody>
          <a:bodyPr vert="horz" wrap="square" lIns="0" tIns="154127" rIns="0" bIns="0" rtlCol="0">
            <a:spAutoFit/>
          </a:bodyPr>
          <a:lstStyle/>
          <a:p>
            <a:pPr marL="156838">
              <a:spcBef>
                <a:spcPts val="95"/>
              </a:spcBef>
            </a:pPr>
            <a:r>
              <a:rPr spc="-340" dirty="0"/>
              <a:t>Learning</a:t>
            </a:r>
            <a:r>
              <a:rPr spc="-175" dirty="0"/>
              <a:t> </a:t>
            </a:r>
            <a:r>
              <a:rPr spc="-330" dirty="0"/>
              <a:t>Overview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6939" y="1471676"/>
            <a:ext cx="6464935" cy="4091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289" indent="-228590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  <a:tab pos="1185490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Define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objectives</a:t>
            </a:r>
            <a:r>
              <a:rPr sz="20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interviewing.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40" dirty="0">
                <a:solidFill>
                  <a:srgbClr val="233645"/>
                </a:solidFill>
                <a:latin typeface="Verdana"/>
                <a:cs typeface="Verdana"/>
              </a:rPr>
              <a:t>Outline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Interviewing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related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concepts.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Highlight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PEACE</a:t>
            </a:r>
            <a:r>
              <a:rPr sz="20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instigative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5" dirty="0">
                <a:solidFill>
                  <a:srgbClr val="233645"/>
                </a:solidFill>
                <a:latin typeface="Verdana"/>
                <a:cs typeface="Verdana"/>
              </a:rPr>
              <a:t>interviewing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model.</a:t>
            </a:r>
            <a:endParaRPr sz="2000" dirty="0">
              <a:latin typeface="Verdana"/>
              <a:cs typeface="Verdana"/>
            </a:endParaRP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Planning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t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opics</a:t>
            </a:r>
            <a:endParaRPr lang="en-US" sz="20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The Interview – Questions and techniques</a:t>
            </a: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Note Taking</a:t>
            </a: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Closing</a:t>
            </a:r>
          </a:p>
          <a:p>
            <a:pPr marL="241289" indent="-228590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endParaRPr sz="2000" dirty="0">
              <a:latin typeface="Verdana"/>
              <a:cs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697057-8A17-0EE1-623C-A37CF8AD52FF}"/>
              </a:ext>
            </a:extLst>
          </p:cNvPr>
          <p:cNvSpPr txBox="1"/>
          <p:nvPr/>
        </p:nvSpPr>
        <p:spPr>
          <a:xfrm>
            <a:off x="4034118" y="40341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0FC51E-F3FA-B43E-62F1-4EF79C816074}"/>
              </a:ext>
            </a:extLst>
          </p:cNvPr>
          <p:cNvSpPr txBox="1"/>
          <p:nvPr/>
        </p:nvSpPr>
        <p:spPr>
          <a:xfrm>
            <a:off x="381000" y="7175500"/>
            <a:ext cx="10972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Breakout session:</a:t>
            </a:r>
          </a:p>
          <a:p>
            <a:endParaRPr lang="en-US" dirty="0"/>
          </a:p>
          <a:p>
            <a:r>
              <a:rPr lang="en-US" dirty="0"/>
              <a:t>	Reasons why an investigator would want to conduct an interview – Their goals/objectives</a:t>
            </a:r>
          </a:p>
          <a:p>
            <a:endParaRPr lang="en-US" dirty="0"/>
          </a:p>
          <a:p>
            <a:r>
              <a:rPr lang="en-US" dirty="0"/>
              <a:t>	Reasons why a Subject would want to be interviewed – Their goals/objectives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20709"/>
          </a:xfrm>
          <a:prstGeom prst="rect">
            <a:avLst/>
          </a:prstGeom>
        </p:spPr>
        <p:txBody>
          <a:bodyPr vert="horz" wrap="square" lIns="0" tIns="195579" rIns="0" bIns="0" rtlCol="0">
            <a:spAutoFit/>
          </a:bodyPr>
          <a:lstStyle/>
          <a:p>
            <a:pPr>
              <a:spcBef>
                <a:spcPts val="95"/>
              </a:spcBef>
            </a:pPr>
            <a:r>
              <a:rPr spc="-330" dirty="0">
                <a:solidFill>
                  <a:srgbClr val="001F5F"/>
                </a:solidFill>
              </a:rPr>
              <a:t>Examples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8896" y="1921841"/>
            <a:ext cx="10706304" cy="70153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lang="en-US" sz="3200" spc="-150" dirty="0">
                <a:solidFill>
                  <a:srgbClr val="001F5F"/>
                </a:solidFill>
                <a:latin typeface="Verdana"/>
                <a:cs typeface="Verdana"/>
              </a:rPr>
              <a:t>Tel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l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me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Verdana"/>
                <a:cs typeface="Verdana"/>
              </a:rPr>
              <a:t>everything</a:t>
            </a:r>
            <a:r>
              <a:rPr sz="32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remember</a:t>
            </a:r>
            <a:r>
              <a:rPr sz="32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about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80" dirty="0">
                <a:solidFill>
                  <a:srgbClr val="001F5F"/>
                </a:solidFill>
                <a:latin typeface="Verdana"/>
                <a:cs typeface="Verdana"/>
              </a:rPr>
              <a:t>Explain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circumstances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001F5F"/>
                </a:solidFill>
                <a:latin typeface="Verdana"/>
                <a:cs typeface="Verdana"/>
              </a:rPr>
              <a:t>lead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2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335" dirty="0">
                <a:solidFill>
                  <a:srgbClr val="001F5F"/>
                </a:solidFill>
                <a:latin typeface="Verdana"/>
                <a:cs typeface="Verdana"/>
              </a:rPr>
              <a:t>……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50" dirty="0">
                <a:solidFill>
                  <a:srgbClr val="001F5F"/>
                </a:solidFill>
                <a:latin typeface="Verdana"/>
                <a:cs typeface="Verdana"/>
              </a:rPr>
              <a:t>Before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mentioned</a:t>
            </a:r>
            <a:r>
              <a:rPr sz="3200" spc="-1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360" dirty="0">
                <a:solidFill>
                  <a:srgbClr val="001F5F"/>
                </a:solidFill>
                <a:latin typeface="Verdana"/>
                <a:cs typeface="Verdana"/>
              </a:rPr>
              <a:t>…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describe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32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001F5F"/>
                </a:solidFill>
                <a:latin typeface="Verdana"/>
                <a:cs typeface="Verdana"/>
              </a:rPr>
              <a:t>for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me.</a:t>
            </a:r>
            <a:endParaRPr lang="en-US" sz="32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spc="-25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9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95" dirty="0">
                <a:solidFill>
                  <a:srgbClr val="001F5F"/>
                </a:solidFill>
                <a:latin typeface="Verdana"/>
                <a:cs typeface="Verdana"/>
              </a:rPr>
              <a:t>Show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me</a:t>
            </a:r>
            <a:r>
              <a:rPr sz="32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actions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2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85" dirty="0">
                <a:solidFill>
                  <a:srgbClr val="001F5F"/>
                </a:solidFill>
                <a:latin typeface="Verdana"/>
                <a:cs typeface="Verdana"/>
              </a:rPr>
              <a:t>just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described.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Tell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me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5" dirty="0">
                <a:solidFill>
                  <a:srgbClr val="233645"/>
                </a:solidFill>
                <a:latin typeface="Verdana"/>
                <a:cs typeface="Verdana"/>
              </a:rPr>
              <a:t>types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bank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accounts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10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hold?</a:t>
            </a:r>
            <a:endParaRPr sz="3200" dirty="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33943" y="4032503"/>
            <a:ext cx="3506724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7049" y="770000"/>
            <a:ext cx="3660140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200" dirty="0">
                <a:solidFill>
                  <a:srgbClr val="001F5F"/>
                </a:solidFill>
              </a:rPr>
              <a:t>Closed</a:t>
            </a:r>
            <a:r>
              <a:rPr spc="-160" dirty="0">
                <a:solidFill>
                  <a:srgbClr val="001F5F"/>
                </a:solidFill>
              </a:rPr>
              <a:t> </a:t>
            </a:r>
            <a:r>
              <a:rPr spc="-355" dirty="0">
                <a:solidFill>
                  <a:srgbClr val="001F5F"/>
                </a:solidFill>
              </a:rPr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60985" y="1970972"/>
            <a:ext cx="10753725" cy="3095078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41289" indent="-228590">
              <a:spcBef>
                <a:spcPts val="33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closed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any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25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be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answered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either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single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word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14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endParaRPr sz="3600" dirty="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short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phrase.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endParaRPr sz="3600" dirty="0">
              <a:latin typeface="Verdana"/>
              <a:cs typeface="Verdana"/>
            </a:endParaRPr>
          </a:p>
          <a:p>
            <a:pPr marL="241289" indent="-228590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Do</a:t>
            </a:r>
            <a:r>
              <a:rPr sz="3600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not</a:t>
            </a:r>
            <a:r>
              <a:rPr sz="3600" spc="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encourage</a:t>
            </a:r>
            <a:r>
              <a:rPr sz="3600" spc="-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discussion.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7365"/>
          </a:xfrm>
          <a:prstGeom prst="rect">
            <a:avLst/>
          </a:prstGeom>
        </p:spPr>
        <p:txBody>
          <a:bodyPr vert="horz" wrap="square" lIns="0" tIns="152654" rIns="0" bIns="0" rtlCol="0">
            <a:spAutoFit/>
          </a:bodyPr>
          <a:lstStyle/>
          <a:p>
            <a:pPr marL="635">
              <a:spcBef>
                <a:spcPts val="95"/>
              </a:spcBef>
            </a:pPr>
            <a:r>
              <a:rPr spc="-285" dirty="0"/>
              <a:t>Example</a:t>
            </a:r>
            <a:r>
              <a:rPr spc="-175" dirty="0"/>
              <a:t> </a:t>
            </a:r>
            <a:r>
              <a:rPr spc="-725" dirty="0"/>
              <a:t>–</a:t>
            </a:r>
            <a:r>
              <a:rPr spc="-190" dirty="0"/>
              <a:t> </a:t>
            </a:r>
            <a:r>
              <a:rPr spc="-200" dirty="0"/>
              <a:t>Closed</a:t>
            </a:r>
            <a:r>
              <a:rPr spc="-180" dirty="0"/>
              <a:t> </a:t>
            </a:r>
            <a:r>
              <a:rPr spc="-360" dirty="0"/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8740" y="1803882"/>
            <a:ext cx="10490835" cy="81744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45083" indent="-228590">
              <a:lnSpc>
                <a:spcPct val="107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Examples-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‘Who</a:t>
            </a: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did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that?’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‘What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did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he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say?’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‘Where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does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he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live?’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’When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did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this </a:t>
            </a:r>
            <a:r>
              <a:rPr sz="3200" spc="65" dirty="0">
                <a:solidFill>
                  <a:srgbClr val="233645"/>
                </a:solidFill>
                <a:latin typeface="Verdana"/>
                <a:cs typeface="Verdana"/>
              </a:rPr>
              <a:t>happen?’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97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22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type</a:t>
            </a:r>
            <a:r>
              <a:rPr sz="32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question:</a:t>
            </a:r>
            <a:endParaRPr sz="3200" dirty="0">
              <a:latin typeface="Verdana"/>
              <a:cs typeface="Verdana"/>
            </a:endParaRPr>
          </a:p>
          <a:p>
            <a:pPr marL="697833" lvl="1" indent="-227954">
              <a:spcBef>
                <a:spcPts val="1465"/>
              </a:spcBef>
              <a:buClr>
                <a:srgbClr val="006FCE"/>
              </a:buClr>
              <a:buFont typeface="Wingdings"/>
              <a:buChar char=""/>
              <a:tabLst>
                <a:tab pos="697833" algn="l"/>
              </a:tabLst>
            </a:pP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gives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interviewer</a:t>
            </a:r>
            <a:r>
              <a:rPr sz="32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233645"/>
                </a:solidFill>
                <a:latin typeface="Verdana"/>
                <a:cs typeface="Verdana"/>
              </a:rPr>
              <a:t>more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control;</a:t>
            </a:r>
            <a:endParaRPr sz="3200" dirty="0">
              <a:latin typeface="Verdana"/>
              <a:cs typeface="Verdana"/>
            </a:endParaRPr>
          </a:p>
          <a:p>
            <a:pPr marL="697833" lvl="1" indent="-227954">
              <a:spcBef>
                <a:spcPts val="1460"/>
              </a:spcBef>
              <a:buClr>
                <a:srgbClr val="006FCE"/>
              </a:buClr>
              <a:buFont typeface="Wingdings"/>
              <a:buChar char=""/>
              <a:tabLst>
                <a:tab pos="697833" algn="l"/>
              </a:tabLst>
            </a:pPr>
            <a:r>
              <a:rPr sz="3200" spc="12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elicit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233645"/>
                </a:solidFill>
                <a:latin typeface="Verdana"/>
                <a:cs typeface="Verdana"/>
              </a:rPr>
              <a:t>an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32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has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yet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provided</a:t>
            </a:r>
            <a:endParaRPr sz="3200" dirty="0">
              <a:latin typeface="Verdana"/>
              <a:cs typeface="Verdana"/>
            </a:endParaRPr>
          </a:p>
          <a:p>
            <a:pPr marL="698468">
              <a:spcBef>
                <a:spcPts val="170"/>
              </a:spcBef>
            </a:pP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response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open-</a:t>
            </a:r>
            <a:r>
              <a:rPr sz="3200" spc="75" dirty="0">
                <a:solidFill>
                  <a:srgbClr val="233645"/>
                </a:solidFill>
                <a:latin typeface="Verdana"/>
                <a:cs typeface="Verdana"/>
              </a:rPr>
              <a:t>ended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questions;</a:t>
            </a:r>
            <a:endParaRPr sz="3200" dirty="0">
              <a:latin typeface="Verdana"/>
              <a:cs typeface="Verdana"/>
            </a:endParaRPr>
          </a:p>
          <a:p>
            <a:pPr marL="698468" marR="5080" lvl="1" indent="-228590">
              <a:lnSpc>
                <a:spcPct val="107000"/>
              </a:lnSpc>
              <a:spcBef>
                <a:spcPts val="1310"/>
              </a:spcBef>
              <a:buClr>
                <a:srgbClr val="006FCE"/>
              </a:buClr>
              <a:buFont typeface="Wingdings"/>
              <a:buChar char=""/>
              <a:tabLst>
                <a:tab pos="698468" algn="l"/>
              </a:tabLst>
            </a:pP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clarify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extend</a:t>
            </a:r>
            <a:r>
              <a:rPr sz="32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233645"/>
                </a:solidFill>
                <a:latin typeface="Verdana"/>
                <a:cs typeface="Verdana"/>
              </a:rPr>
              <a:t>an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5" dirty="0">
                <a:solidFill>
                  <a:srgbClr val="233645"/>
                </a:solidFill>
                <a:latin typeface="Verdana"/>
                <a:cs typeface="Verdana"/>
              </a:rPr>
              <a:t>account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32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has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been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elicited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through open-</a:t>
            </a:r>
            <a:r>
              <a:rPr sz="3200" spc="75" dirty="0">
                <a:solidFill>
                  <a:srgbClr val="233645"/>
                </a:solidFill>
                <a:latin typeface="Verdana"/>
                <a:cs typeface="Verdana"/>
              </a:rPr>
              <a:t>ended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questions,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cover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important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an 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32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has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already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been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mentioned,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challenge;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4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endParaRPr sz="3200" dirty="0">
              <a:latin typeface="Verdana"/>
              <a:cs typeface="Verdana"/>
            </a:endParaRPr>
          </a:p>
          <a:p>
            <a:pPr marL="697833" lvl="1" indent="-227954">
              <a:spcBef>
                <a:spcPts val="1465"/>
              </a:spcBef>
              <a:buClr>
                <a:srgbClr val="006FCE"/>
              </a:buClr>
              <a:buFont typeface="Wingdings"/>
              <a:buChar char=""/>
              <a:tabLst>
                <a:tab pos="697833" algn="l"/>
              </a:tabLst>
            </a:pP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potential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disadvantage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restricting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233645"/>
                </a:solidFill>
                <a:latin typeface="Verdana"/>
                <a:cs typeface="Verdana"/>
              </a:rPr>
              <a:t>an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interviewee’s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account.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7365"/>
          </a:xfrm>
          <a:prstGeom prst="rect">
            <a:avLst/>
          </a:prstGeom>
        </p:spPr>
        <p:txBody>
          <a:bodyPr vert="horz" wrap="square" lIns="0" tIns="152654" rIns="0" bIns="0" rtlCol="0">
            <a:spAutoFit/>
          </a:bodyPr>
          <a:lstStyle/>
          <a:p>
            <a:pPr marL="635">
              <a:spcBef>
                <a:spcPts val="95"/>
              </a:spcBef>
            </a:pPr>
            <a:r>
              <a:rPr spc="-345" dirty="0"/>
              <a:t>Probing</a:t>
            </a:r>
            <a:r>
              <a:rPr spc="-195" dirty="0"/>
              <a:t> </a:t>
            </a:r>
            <a:r>
              <a:rPr spc="-350" dirty="0"/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1" y="2188439"/>
            <a:ext cx="10360659" cy="3752950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240654" indent="-227954">
              <a:spcBef>
                <a:spcPts val="96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400" spc="10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4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50" dirty="0">
                <a:solidFill>
                  <a:srgbClr val="233645"/>
                </a:solidFill>
                <a:latin typeface="Verdana"/>
                <a:cs typeface="Verdana"/>
              </a:rPr>
              <a:t>question/statement</a:t>
            </a:r>
            <a:r>
              <a:rPr sz="44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35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44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44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dirty="0">
                <a:solidFill>
                  <a:srgbClr val="233645"/>
                </a:solidFill>
                <a:latin typeface="Verdana"/>
                <a:cs typeface="Verdana"/>
              </a:rPr>
              <a:t>gain</a:t>
            </a:r>
            <a:r>
              <a:rPr sz="44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30" dirty="0">
                <a:solidFill>
                  <a:srgbClr val="233645"/>
                </a:solidFill>
                <a:latin typeface="Verdana"/>
                <a:cs typeface="Verdana"/>
              </a:rPr>
              <a:t>more</a:t>
            </a:r>
            <a:r>
              <a:rPr sz="44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35" dirty="0">
                <a:solidFill>
                  <a:srgbClr val="233645"/>
                </a:solidFill>
                <a:latin typeface="Verdana"/>
                <a:cs typeface="Verdana"/>
              </a:rPr>
              <a:t>information.</a:t>
            </a:r>
            <a:endParaRPr lang="en-US" sz="4400" spc="-3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96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4400" dirty="0">
              <a:latin typeface="Verdana"/>
              <a:cs typeface="Verdana"/>
            </a:endParaRPr>
          </a:p>
          <a:p>
            <a:pPr marL="240654" indent="-227954">
              <a:spcBef>
                <a:spcPts val="86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400" spc="114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44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44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10" dirty="0">
                <a:solidFill>
                  <a:srgbClr val="233645"/>
                </a:solidFill>
                <a:latin typeface="Verdana"/>
                <a:cs typeface="Verdana"/>
              </a:rPr>
              <a:t>open-</a:t>
            </a:r>
            <a:r>
              <a:rPr sz="4400" spc="75" dirty="0">
                <a:solidFill>
                  <a:srgbClr val="233645"/>
                </a:solidFill>
                <a:latin typeface="Verdana"/>
                <a:cs typeface="Verdana"/>
              </a:rPr>
              <a:t>ended</a:t>
            </a:r>
            <a:r>
              <a:rPr sz="44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44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400" spc="-20" dirty="0">
                <a:solidFill>
                  <a:srgbClr val="233645"/>
                </a:solidFill>
                <a:latin typeface="Verdana"/>
                <a:cs typeface="Verdana"/>
              </a:rPr>
              <a:t>closed-</a:t>
            </a:r>
            <a:r>
              <a:rPr sz="4400" spc="-10" dirty="0">
                <a:solidFill>
                  <a:srgbClr val="233645"/>
                </a:solidFill>
                <a:latin typeface="Verdana"/>
                <a:cs typeface="Verdana"/>
              </a:rPr>
              <a:t>ended.</a:t>
            </a:r>
            <a:endParaRPr sz="4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03525"/>
          </a:xfrm>
          <a:prstGeom prst="rect">
            <a:avLst/>
          </a:prstGeom>
        </p:spPr>
        <p:txBody>
          <a:bodyPr vert="horz" wrap="square" lIns="0" tIns="178561" rIns="0" bIns="0" rtlCol="0">
            <a:spAutoFit/>
          </a:bodyPr>
          <a:lstStyle/>
          <a:p>
            <a:pPr marL="73657">
              <a:spcBef>
                <a:spcPts val="95"/>
              </a:spcBef>
            </a:pPr>
            <a:r>
              <a:rPr lang="en-US" spc="-670" dirty="0">
                <a:solidFill>
                  <a:srgbClr val="001F5F"/>
                </a:solidFill>
              </a:rPr>
              <a:t>5</a:t>
            </a:r>
            <a:r>
              <a:rPr spc="-670" dirty="0">
                <a:solidFill>
                  <a:srgbClr val="001F5F"/>
                </a:solidFill>
              </a:rPr>
              <a:t>W</a:t>
            </a:r>
            <a:r>
              <a:rPr lang="en-US" spc="-670" dirty="0">
                <a:solidFill>
                  <a:srgbClr val="001F5F"/>
                </a:solidFill>
              </a:rPr>
              <a:t>&amp;</a:t>
            </a:r>
            <a:r>
              <a:rPr spc="-670" dirty="0">
                <a:solidFill>
                  <a:srgbClr val="001F5F"/>
                </a:solidFill>
              </a:rPr>
              <a:t>H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96900" y="1800861"/>
            <a:ext cx="8101965" cy="66486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70" dirty="0">
                <a:solidFill>
                  <a:srgbClr val="001F5F"/>
                </a:solidFill>
                <a:latin typeface="Verdana"/>
                <a:cs typeface="Verdana"/>
              </a:rPr>
              <a:t>WHO,</a:t>
            </a:r>
            <a:r>
              <a:rPr sz="3200" spc="-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55" dirty="0">
                <a:solidFill>
                  <a:srgbClr val="001F5F"/>
                </a:solidFill>
                <a:latin typeface="Verdana"/>
                <a:cs typeface="Verdana"/>
              </a:rPr>
              <a:t>WHAT,</a:t>
            </a:r>
            <a:r>
              <a:rPr sz="32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WHEN,</a:t>
            </a:r>
            <a:r>
              <a:rPr sz="32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75" dirty="0">
                <a:solidFill>
                  <a:srgbClr val="001F5F"/>
                </a:solidFill>
                <a:latin typeface="Verdana"/>
                <a:cs typeface="Verdana"/>
              </a:rPr>
              <a:t>WHERE,</a:t>
            </a:r>
            <a:r>
              <a:rPr sz="32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25" dirty="0">
                <a:solidFill>
                  <a:srgbClr val="001F5F"/>
                </a:solidFill>
                <a:latin typeface="Verdana"/>
                <a:cs typeface="Verdana"/>
              </a:rPr>
              <a:t>WHY,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HOW.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05" dirty="0">
                <a:solidFill>
                  <a:srgbClr val="001F5F"/>
                </a:solidFill>
                <a:latin typeface="Verdana"/>
                <a:cs typeface="Verdana"/>
              </a:rPr>
              <a:t>Tends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2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focus</a:t>
            </a:r>
            <a:r>
              <a:rPr sz="32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interviewee</a:t>
            </a:r>
            <a:r>
              <a:rPr sz="32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on</a:t>
            </a:r>
            <a:r>
              <a:rPr sz="32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one</a:t>
            </a:r>
            <a:r>
              <a:rPr sz="32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aspect</a:t>
            </a:r>
            <a:r>
              <a:rPr sz="32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at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expense</a:t>
            </a:r>
            <a:r>
              <a:rPr sz="32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endParaRPr sz="3200" dirty="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others.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Best</a:t>
            </a:r>
            <a:r>
              <a:rPr sz="32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used</a:t>
            </a:r>
            <a:r>
              <a:rPr sz="32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after</a:t>
            </a:r>
            <a:r>
              <a:rPr sz="32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32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60" dirty="0">
                <a:solidFill>
                  <a:srgbClr val="001F5F"/>
                </a:solidFill>
                <a:latin typeface="Verdana"/>
                <a:cs typeface="Verdana"/>
              </a:rPr>
              <a:t>open</a:t>
            </a:r>
            <a:r>
              <a:rPr sz="32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2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Verdana"/>
                <a:cs typeface="Verdana"/>
              </a:rPr>
              <a:t>extract</a:t>
            </a:r>
            <a:r>
              <a:rPr sz="32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Verdana"/>
                <a:cs typeface="Verdana"/>
              </a:rPr>
              <a:t>greater</a:t>
            </a:r>
            <a:r>
              <a:rPr sz="32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detail</a:t>
            </a:r>
            <a:endParaRPr lang="en-US" sz="32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2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80" dirty="0">
                <a:solidFill>
                  <a:srgbClr val="001F5F"/>
                </a:solidFill>
                <a:latin typeface="Verdana"/>
                <a:cs typeface="Verdana"/>
              </a:rPr>
              <a:t>Requires</a:t>
            </a:r>
            <a:r>
              <a:rPr sz="32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2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Verdana"/>
                <a:cs typeface="Verdana"/>
              </a:rPr>
              <a:t>response</a:t>
            </a:r>
            <a:r>
              <a:rPr sz="32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32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32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one</a:t>
            </a:r>
            <a:r>
              <a:rPr sz="32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two</a:t>
            </a:r>
            <a:r>
              <a:rPr sz="32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words.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63463"/>
          </a:xfrm>
          <a:prstGeom prst="rect">
            <a:avLst/>
          </a:prstGeom>
        </p:spPr>
        <p:txBody>
          <a:bodyPr vert="horz" wrap="square" lIns="0" tIns="138887" rIns="0" bIns="0" rtlCol="0">
            <a:spAutoFit/>
          </a:bodyPr>
          <a:lstStyle/>
          <a:p>
            <a:pPr marL="20319">
              <a:spcBef>
                <a:spcPts val="95"/>
              </a:spcBef>
            </a:pPr>
            <a:r>
              <a:rPr spc="-340" dirty="0">
                <a:solidFill>
                  <a:srgbClr val="001F5F"/>
                </a:solidFill>
              </a:rPr>
              <a:t>Examples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57251" y="1632586"/>
            <a:ext cx="10205085" cy="732880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0654" indent="-227954">
              <a:spcBef>
                <a:spcPts val="9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Who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5" dirty="0">
                <a:solidFill>
                  <a:srgbClr val="001F5F"/>
                </a:solidFill>
                <a:latin typeface="Verdana"/>
                <a:cs typeface="Verdana"/>
              </a:rPr>
              <a:t>was</a:t>
            </a:r>
            <a:r>
              <a:rPr sz="36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that?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6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What</a:t>
            </a: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could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see?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6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40" dirty="0">
                <a:solidFill>
                  <a:srgbClr val="001F5F"/>
                </a:solidFill>
                <a:latin typeface="Verdana"/>
                <a:cs typeface="Verdana"/>
              </a:rPr>
              <a:t>Where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5" dirty="0">
                <a:solidFill>
                  <a:srgbClr val="001F5F"/>
                </a:solidFill>
                <a:latin typeface="Verdana"/>
                <a:cs typeface="Verdana"/>
              </a:rPr>
              <a:t>was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car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at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this</a:t>
            </a:r>
            <a:r>
              <a:rPr sz="36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point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time?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7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When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did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this</a:t>
            </a:r>
            <a:r>
              <a:rPr sz="36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60" dirty="0">
                <a:solidFill>
                  <a:srgbClr val="001F5F"/>
                </a:solidFill>
                <a:latin typeface="Verdana"/>
                <a:cs typeface="Verdana"/>
              </a:rPr>
              <a:t>happen?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6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Why </a:t>
            </a:r>
            <a:r>
              <a:rPr sz="3600" spc="-23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that?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6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How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did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0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get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260" dirty="0">
                <a:solidFill>
                  <a:srgbClr val="001F5F"/>
                </a:solidFill>
                <a:latin typeface="Verdana"/>
                <a:cs typeface="Verdana"/>
              </a:rPr>
              <a:t>……?</a:t>
            </a:r>
            <a:endParaRPr lang="en-US" sz="3600" spc="26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6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marR="5080" indent="-228590">
              <a:lnSpc>
                <a:spcPct val="110000"/>
              </a:lnSpc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mentioned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financial</a:t>
            </a:r>
            <a:r>
              <a:rPr sz="36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dealings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Diamond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0" dirty="0">
                <a:solidFill>
                  <a:srgbClr val="233645"/>
                </a:solidFill>
                <a:latin typeface="Verdana"/>
                <a:cs typeface="Verdana"/>
              </a:rPr>
              <a:t>Trust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Bank,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please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233645"/>
                </a:solidFill>
                <a:latin typeface="Verdana"/>
                <a:cs typeface="Verdana"/>
              </a:rPr>
              <a:t>tell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me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more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that.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06219"/>
          </a:xfrm>
          <a:prstGeom prst="rect">
            <a:avLst/>
          </a:prstGeom>
        </p:spPr>
        <p:txBody>
          <a:bodyPr vert="horz" wrap="square" lIns="0" tIns="181229" rIns="0" bIns="0" rtlCol="0">
            <a:spAutoFit/>
          </a:bodyPr>
          <a:lstStyle/>
          <a:p>
            <a:pPr marL="9525">
              <a:spcBef>
                <a:spcPts val="95"/>
              </a:spcBef>
            </a:pPr>
            <a:r>
              <a:rPr spc="-185" dirty="0"/>
              <a:t>Checking</a:t>
            </a:r>
            <a:r>
              <a:rPr spc="-150" dirty="0"/>
              <a:t> </a:t>
            </a:r>
            <a:r>
              <a:rPr spc="-355" dirty="0"/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1" y="1839316"/>
            <a:ext cx="10128885" cy="2531462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0654" indent="-227954">
              <a:spcBef>
                <a:spcPts val="3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Specific</a:t>
            </a:r>
            <a:r>
              <a:rPr sz="4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4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targeted</a:t>
            </a:r>
            <a:r>
              <a:rPr sz="40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001F5F"/>
                </a:solidFill>
                <a:latin typeface="Verdana"/>
                <a:cs typeface="Verdana"/>
              </a:rPr>
              <a:t>questions</a:t>
            </a:r>
            <a:r>
              <a:rPr sz="40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4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40" dirty="0">
                <a:solidFill>
                  <a:srgbClr val="001F5F"/>
                </a:solidFill>
                <a:latin typeface="Verdana"/>
                <a:cs typeface="Verdana"/>
              </a:rPr>
              <a:t>assess</a:t>
            </a:r>
            <a:r>
              <a:rPr sz="40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40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Verdana"/>
                <a:cs typeface="Verdana"/>
              </a:rPr>
              <a:t>interviewee’s</a:t>
            </a:r>
            <a:r>
              <a:rPr sz="40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35" dirty="0">
                <a:solidFill>
                  <a:srgbClr val="001F5F"/>
                </a:solidFill>
                <a:latin typeface="Verdana"/>
                <a:cs typeface="Verdana"/>
              </a:rPr>
              <a:t>understanding</a:t>
            </a:r>
            <a:r>
              <a:rPr sz="40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4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25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lang="en-US" sz="4000" dirty="0">
                <a:latin typeface="Verdana"/>
                <a:cs typeface="Verdana"/>
              </a:rPr>
              <a:t> </a:t>
            </a:r>
            <a:r>
              <a:rPr sz="4000" spc="-60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40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001F5F"/>
                </a:solidFill>
                <a:latin typeface="Verdana"/>
                <a:cs typeface="Verdana"/>
              </a:rPr>
              <a:t>being</a:t>
            </a:r>
            <a:r>
              <a:rPr sz="4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Verdana"/>
                <a:cs typeface="Verdana"/>
              </a:rPr>
              <a:t>shared</a:t>
            </a:r>
            <a:r>
              <a:rPr sz="40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4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001F5F"/>
                </a:solidFill>
                <a:latin typeface="Verdana"/>
                <a:cs typeface="Verdana"/>
              </a:rPr>
              <a:t>them.</a:t>
            </a:r>
            <a:endParaRPr sz="4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2355" y="546100"/>
            <a:ext cx="6176645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580" dirty="0">
                <a:solidFill>
                  <a:srgbClr val="001F5F"/>
                </a:solidFill>
              </a:rPr>
              <a:t>Is,</a:t>
            </a:r>
            <a:r>
              <a:rPr spc="-200" dirty="0">
                <a:solidFill>
                  <a:srgbClr val="001F5F"/>
                </a:solidFill>
              </a:rPr>
              <a:t> </a:t>
            </a:r>
            <a:r>
              <a:rPr spc="-305" dirty="0">
                <a:solidFill>
                  <a:srgbClr val="001F5F"/>
                </a:solidFill>
              </a:rPr>
              <a:t>Did,</a:t>
            </a:r>
            <a:r>
              <a:rPr spc="-204" dirty="0">
                <a:solidFill>
                  <a:srgbClr val="001F5F"/>
                </a:solidFill>
              </a:rPr>
              <a:t> </a:t>
            </a:r>
            <a:r>
              <a:rPr spc="-145" dirty="0">
                <a:solidFill>
                  <a:srgbClr val="001F5F"/>
                </a:solidFill>
              </a:rPr>
              <a:t>Can,</a:t>
            </a:r>
            <a:r>
              <a:rPr spc="-200" dirty="0">
                <a:solidFill>
                  <a:srgbClr val="001F5F"/>
                </a:solidFill>
              </a:rPr>
              <a:t> </a:t>
            </a:r>
            <a:r>
              <a:rPr spc="-145" dirty="0">
                <a:solidFill>
                  <a:srgbClr val="001F5F"/>
                </a:solidFill>
              </a:rPr>
              <a:t>Could</a:t>
            </a:r>
            <a:r>
              <a:rPr lang="en-US" spc="-145" dirty="0">
                <a:solidFill>
                  <a:srgbClr val="001F5F"/>
                </a:solidFill>
              </a:rPr>
              <a:t> (IDCC)</a:t>
            </a:r>
            <a:endParaRPr spc="-145" dirty="0">
              <a:solidFill>
                <a:srgbClr val="001F5F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40" y="1308100"/>
            <a:ext cx="10151745" cy="5140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8590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misplaced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closed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25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disrupt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conversation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55" dirty="0">
                <a:solidFill>
                  <a:srgbClr val="001F5F"/>
                </a:solidFill>
                <a:latin typeface="Verdana"/>
                <a:cs typeface="Verdana"/>
              </a:rPr>
              <a:t>lead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awkward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silences,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so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are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best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45" dirty="0">
                <a:solidFill>
                  <a:srgbClr val="001F5F"/>
                </a:solidFill>
                <a:latin typeface="Verdana"/>
                <a:cs typeface="Verdana"/>
              </a:rPr>
              <a:t>avoided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when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conversation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in 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full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flow.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Too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many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closed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questions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55" dirty="0">
                <a:solidFill>
                  <a:srgbClr val="001F5F"/>
                </a:solidFill>
                <a:latin typeface="Verdana"/>
                <a:cs typeface="Verdana"/>
              </a:rPr>
              <a:t>lead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00" dirty="0">
                <a:solidFill>
                  <a:srgbClr val="001F5F"/>
                </a:solidFill>
                <a:latin typeface="Verdana"/>
                <a:cs typeface="Verdana"/>
              </a:rPr>
              <a:t>Q&amp;A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style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interview.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poorly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worded</a:t>
            </a:r>
            <a:r>
              <a:rPr sz="36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5WH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question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25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also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be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closed.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75" dirty="0"/>
              <a:t>During</a:t>
            </a:r>
            <a:r>
              <a:rPr sz="3200" spc="-190" dirty="0"/>
              <a:t> </a:t>
            </a:r>
            <a:r>
              <a:rPr sz="3200" spc="-325" dirty="0"/>
              <a:t>the</a:t>
            </a:r>
            <a:r>
              <a:rPr sz="3200" spc="-175" dirty="0"/>
              <a:t> </a:t>
            </a:r>
            <a:r>
              <a:rPr sz="3200" spc="-365" dirty="0"/>
              <a:t>interview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05460" y="1736701"/>
            <a:ext cx="7026275" cy="4154984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240654" indent="-227954">
              <a:spcBef>
                <a:spcPts val="14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Best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asset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Active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listening</a:t>
            </a:r>
            <a:endParaRPr sz="2000">
              <a:latin typeface="Verdana"/>
              <a:cs typeface="Verdana"/>
            </a:endParaRPr>
          </a:p>
          <a:p>
            <a:pPr marL="1611556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1611556" algn="l"/>
              </a:tabLst>
            </a:pPr>
            <a:r>
              <a:rPr sz="2000" b="1" spc="-145" dirty="0">
                <a:solidFill>
                  <a:srgbClr val="233645"/>
                </a:solidFill>
                <a:latin typeface="Verdana"/>
                <a:cs typeface="Verdana"/>
              </a:rPr>
              <a:t>Concentrate</a:t>
            </a:r>
            <a:r>
              <a:rPr sz="2000" b="1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–organise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information,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focus</a:t>
            </a:r>
            <a:endParaRPr sz="2000">
              <a:latin typeface="Verdana"/>
              <a:cs typeface="Verdana"/>
            </a:endParaRPr>
          </a:p>
          <a:p>
            <a:pPr marL="1611556" marR="648305" lvl="1" indent="-227319">
              <a:lnSpc>
                <a:spcPct val="110000"/>
              </a:lnSpc>
              <a:spcBef>
                <a:spcPts val="1095"/>
              </a:spcBef>
              <a:buClr>
                <a:srgbClr val="006FCE"/>
              </a:buClr>
              <a:buFont typeface="Calibri"/>
              <a:buChar char="–"/>
              <a:tabLst>
                <a:tab pos="1612825" algn="l"/>
              </a:tabLst>
            </a:pPr>
            <a:r>
              <a:rPr sz="2000" b="1" spc="-140" dirty="0">
                <a:solidFill>
                  <a:srgbClr val="233645"/>
                </a:solidFill>
                <a:latin typeface="Verdana"/>
                <a:cs typeface="Verdana"/>
              </a:rPr>
              <a:t>Comprehend</a:t>
            </a:r>
            <a:r>
              <a:rPr sz="2000" b="1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gain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full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233645"/>
                </a:solidFill>
                <a:latin typeface="Verdana"/>
                <a:cs typeface="Verdana"/>
              </a:rPr>
              <a:t>accurate 	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understanding.</a:t>
            </a:r>
            <a:r>
              <a:rPr sz="2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Separate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from</a:t>
            </a:r>
            <a:r>
              <a:rPr sz="20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opinion.</a:t>
            </a:r>
            <a:endParaRPr sz="2000">
              <a:latin typeface="Verdana"/>
              <a:cs typeface="Verdana"/>
            </a:endParaRPr>
          </a:p>
          <a:p>
            <a:pPr marL="1611556" marR="5080" lvl="1" indent="-227319">
              <a:lnSpc>
                <a:spcPct val="110100"/>
              </a:lnSpc>
              <a:spcBef>
                <a:spcPts val="1105"/>
              </a:spcBef>
              <a:buClr>
                <a:srgbClr val="006FCE"/>
              </a:buClr>
              <a:buFont typeface="Calibri"/>
              <a:buChar char="–"/>
              <a:tabLst>
                <a:tab pos="1612825" algn="l"/>
              </a:tabLst>
            </a:pPr>
            <a:r>
              <a:rPr sz="2000" b="1" spc="-250" dirty="0">
                <a:solidFill>
                  <a:srgbClr val="233645"/>
                </a:solidFill>
                <a:latin typeface="Verdana"/>
                <a:cs typeface="Verdana"/>
              </a:rPr>
              <a:t>Sustain</a:t>
            </a:r>
            <a:r>
              <a:rPr sz="2000" b="1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give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adequate</a:t>
            </a:r>
            <a:r>
              <a:rPr sz="20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time</a:t>
            </a:r>
            <a:r>
              <a:rPr sz="20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80" dirty="0">
                <a:solidFill>
                  <a:srgbClr val="233645"/>
                </a:solidFill>
                <a:latin typeface="Verdana"/>
                <a:cs typeface="Verdana"/>
              </a:rPr>
              <a:t>space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for 	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person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talk.</a:t>
            </a:r>
            <a:endParaRPr sz="2000">
              <a:latin typeface="Verdana"/>
              <a:cs typeface="Verdana"/>
            </a:endParaRPr>
          </a:p>
          <a:p>
            <a:pPr marL="1611556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1611556" algn="l"/>
              </a:tabLst>
            </a:pPr>
            <a:r>
              <a:rPr sz="2000" b="1" spc="-240" dirty="0">
                <a:solidFill>
                  <a:srgbClr val="233645"/>
                </a:solidFill>
                <a:latin typeface="Verdana"/>
                <a:cs typeface="Verdana"/>
              </a:rPr>
              <a:t>Summarise</a:t>
            </a:r>
            <a:r>
              <a:rPr sz="2000" b="1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most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important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part.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Consider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how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20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fits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in.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Use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Cressey</a:t>
            </a:r>
            <a:r>
              <a:rPr sz="20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5" dirty="0">
                <a:solidFill>
                  <a:srgbClr val="233645"/>
                </a:solidFill>
                <a:latin typeface="Verdana"/>
                <a:cs typeface="Verdana"/>
              </a:rPr>
              <a:t>Fraud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233645"/>
                </a:solidFill>
                <a:latin typeface="Verdana"/>
                <a:cs typeface="Verdana"/>
              </a:rPr>
              <a:t>Triangle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(Diamond)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assist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55864" y="1876045"/>
            <a:ext cx="3823716" cy="22920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189214" y="4363592"/>
            <a:ext cx="343789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400" spc="-20" dirty="0">
                <a:solidFill>
                  <a:srgbClr val="233645"/>
                </a:solidFill>
                <a:latin typeface="Verdana"/>
                <a:cs typeface="Verdana"/>
              </a:rPr>
              <a:t>“Nothing</a:t>
            </a:r>
            <a:r>
              <a:rPr sz="14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275" dirty="0">
                <a:solidFill>
                  <a:srgbClr val="233645"/>
                </a:solidFill>
                <a:latin typeface="Verdana"/>
                <a:cs typeface="Verdana"/>
              </a:rPr>
              <a:t>I</a:t>
            </a:r>
            <a:r>
              <a:rPr sz="1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55" dirty="0">
                <a:solidFill>
                  <a:srgbClr val="233645"/>
                </a:solidFill>
                <a:latin typeface="Verdana"/>
                <a:cs typeface="Verdana"/>
              </a:rPr>
              <a:t>say</a:t>
            </a:r>
            <a:r>
              <a:rPr sz="1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1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14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day</a:t>
            </a:r>
            <a:r>
              <a:rPr sz="1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80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14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teach</a:t>
            </a:r>
            <a:r>
              <a:rPr sz="1400" spc="-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233645"/>
                </a:solidFill>
                <a:latin typeface="Verdana"/>
                <a:cs typeface="Verdana"/>
              </a:rPr>
              <a:t>me</a:t>
            </a:r>
            <a:endParaRPr sz="1400">
              <a:latin typeface="Verdana"/>
              <a:cs typeface="Verdana"/>
            </a:endParaRPr>
          </a:p>
          <a:p>
            <a:pPr marL="12699" marR="5080"/>
            <a:r>
              <a:rPr sz="1400" spc="-40" dirty="0">
                <a:solidFill>
                  <a:srgbClr val="233645"/>
                </a:solidFill>
                <a:latin typeface="Verdana"/>
                <a:cs typeface="Verdana"/>
              </a:rPr>
              <a:t>anything.</a:t>
            </a:r>
            <a:r>
              <a:rPr sz="14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14" dirty="0">
                <a:solidFill>
                  <a:srgbClr val="233645"/>
                </a:solidFill>
                <a:latin typeface="Verdana"/>
                <a:cs typeface="Verdana"/>
              </a:rPr>
              <a:t>So,</a:t>
            </a:r>
            <a:r>
              <a:rPr sz="14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80" dirty="0">
                <a:solidFill>
                  <a:srgbClr val="233645"/>
                </a:solidFill>
                <a:latin typeface="Verdana"/>
                <a:cs typeface="Verdana"/>
              </a:rPr>
              <a:t>if</a:t>
            </a:r>
            <a:r>
              <a:rPr sz="14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70" dirty="0">
                <a:solidFill>
                  <a:srgbClr val="233645"/>
                </a:solidFill>
                <a:latin typeface="Verdana"/>
                <a:cs typeface="Verdana"/>
              </a:rPr>
              <a:t>I’m</a:t>
            </a:r>
            <a:r>
              <a:rPr sz="1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233645"/>
                </a:solidFill>
                <a:latin typeface="Verdana"/>
                <a:cs typeface="Verdana"/>
              </a:rPr>
              <a:t>going</a:t>
            </a:r>
            <a:r>
              <a:rPr sz="14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14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50" dirty="0">
                <a:solidFill>
                  <a:srgbClr val="233645"/>
                </a:solidFill>
                <a:latin typeface="Verdana"/>
                <a:cs typeface="Verdana"/>
              </a:rPr>
              <a:t>learn,</a:t>
            </a:r>
            <a:r>
              <a:rPr sz="14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275" dirty="0">
                <a:solidFill>
                  <a:srgbClr val="233645"/>
                </a:solidFill>
                <a:latin typeface="Verdana"/>
                <a:cs typeface="Verdana"/>
              </a:rPr>
              <a:t>I</a:t>
            </a:r>
            <a:r>
              <a:rPr sz="14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60" dirty="0">
                <a:solidFill>
                  <a:srgbClr val="233645"/>
                </a:solidFill>
                <a:latin typeface="Verdana"/>
                <a:cs typeface="Verdana"/>
              </a:rPr>
              <a:t>must </a:t>
            </a:r>
            <a:r>
              <a:rPr sz="1400" spc="75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1400" spc="-95" dirty="0">
                <a:solidFill>
                  <a:srgbClr val="233645"/>
                </a:solidFill>
                <a:latin typeface="Verdana"/>
                <a:cs typeface="Verdana"/>
              </a:rPr>
              <a:t> it</a:t>
            </a:r>
            <a:r>
              <a:rPr sz="14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by</a:t>
            </a:r>
            <a:r>
              <a:rPr sz="14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233645"/>
                </a:solidFill>
                <a:latin typeface="Verdana"/>
                <a:cs typeface="Verdana"/>
              </a:rPr>
              <a:t>listening”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16452" y="2679700"/>
            <a:ext cx="5589270" cy="5321300"/>
            <a:chOff x="3616452" y="1284639"/>
            <a:chExt cx="5589270" cy="53213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9076" y="1284639"/>
              <a:ext cx="2646250" cy="295347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70220" y="3153156"/>
              <a:ext cx="3635502" cy="345262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6452" y="3502152"/>
              <a:ext cx="3053333" cy="310362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067827" y="2433589"/>
              <a:ext cx="410845" cy="278765"/>
            </a:xfrm>
            <a:custGeom>
              <a:avLst/>
              <a:gdLst/>
              <a:ahLst/>
              <a:cxnLst/>
              <a:rect l="l" t="t" r="r" b="b"/>
              <a:pathLst>
                <a:path w="410845" h="278764">
                  <a:moveTo>
                    <a:pt x="332432" y="220179"/>
                  </a:moveTo>
                  <a:lnTo>
                    <a:pt x="137287" y="220179"/>
                  </a:lnTo>
                  <a:lnTo>
                    <a:pt x="137287" y="221756"/>
                  </a:lnTo>
                  <a:lnTo>
                    <a:pt x="136761" y="223858"/>
                  </a:lnTo>
                  <a:lnTo>
                    <a:pt x="136761" y="225960"/>
                  </a:lnTo>
                  <a:lnTo>
                    <a:pt x="140928" y="246390"/>
                  </a:lnTo>
                  <a:lnTo>
                    <a:pt x="152213" y="263075"/>
                  </a:lnTo>
                  <a:lnTo>
                    <a:pt x="168938" y="274366"/>
                  </a:lnTo>
                  <a:lnTo>
                    <a:pt x="189362" y="278513"/>
                  </a:lnTo>
                  <a:lnTo>
                    <a:pt x="208750" y="274809"/>
                  </a:lnTo>
                  <a:lnTo>
                    <a:pt x="224933" y="264652"/>
                  </a:lnTo>
                  <a:lnTo>
                    <a:pt x="236480" y="249469"/>
                  </a:lnTo>
                  <a:lnTo>
                    <a:pt x="241962" y="230690"/>
                  </a:lnTo>
                  <a:lnTo>
                    <a:pt x="325324" y="230690"/>
                  </a:lnTo>
                  <a:lnTo>
                    <a:pt x="332432" y="220179"/>
                  </a:lnTo>
                  <a:close/>
                </a:path>
                <a:path w="410845" h="278764">
                  <a:moveTo>
                    <a:pt x="325324" y="230690"/>
                  </a:moveTo>
                  <a:lnTo>
                    <a:pt x="241962" y="230690"/>
                  </a:lnTo>
                  <a:lnTo>
                    <a:pt x="250091" y="239599"/>
                  </a:lnTo>
                  <a:lnTo>
                    <a:pt x="260044" y="246390"/>
                  </a:lnTo>
                  <a:lnTo>
                    <a:pt x="271476" y="250717"/>
                  </a:lnTo>
                  <a:lnTo>
                    <a:pt x="284043" y="252236"/>
                  </a:lnTo>
                  <a:lnTo>
                    <a:pt x="304467" y="248089"/>
                  </a:lnTo>
                  <a:lnTo>
                    <a:pt x="321192" y="236799"/>
                  </a:lnTo>
                  <a:lnTo>
                    <a:pt x="325324" y="230690"/>
                  </a:lnTo>
                  <a:close/>
                </a:path>
                <a:path w="410845" h="278764">
                  <a:moveTo>
                    <a:pt x="56808" y="78811"/>
                  </a:moveTo>
                  <a:lnTo>
                    <a:pt x="52600" y="78811"/>
                  </a:lnTo>
                  <a:lnTo>
                    <a:pt x="32176" y="82958"/>
                  </a:lnTo>
                  <a:lnTo>
                    <a:pt x="15451" y="94249"/>
                  </a:lnTo>
                  <a:lnTo>
                    <a:pt x="4150" y="110959"/>
                  </a:lnTo>
                  <a:lnTo>
                    <a:pt x="0" y="131364"/>
                  </a:lnTo>
                  <a:lnTo>
                    <a:pt x="4150" y="151770"/>
                  </a:lnTo>
                  <a:lnTo>
                    <a:pt x="15451" y="168480"/>
                  </a:lnTo>
                  <a:lnTo>
                    <a:pt x="32176" y="179771"/>
                  </a:lnTo>
                  <a:lnTo>
                    <a:pt x="52600" y="183917"/>
                  </a:lnTo>
                  <a:lnTo>
                    <a:pt x="53126" y="183917"/>
                  </a:lnTo>
                  <a:lnTo>
                    <a:pt x="58600" y="202615"/>
                  </a:lnTo>
                  <a:lnTo>
                    <a:pt x="70090" y="217617"/>
                  </a:lnTo>
                  <a:lnTo>
                    <a:pt x="86117" y="227594"/>
                  </a:lnTo>
                  <a:lnTo>
                    <a:pt x="105201" y="231215"/>
                  </a:lnTo>
                  <a:lnTo>
                    <a:pt x="114061" y="230451"/>
                  </a:lnTo>
                  <a:lnTo>
                    <a:pt x="122427" y="228259"/>
                  </a:lnTo>
                  <a:lnTo>
                    <a:pt x="130202" y="224786"/>
                  </a:lnTo>
                  <a:lnTo>
                    <a:pt x="137287" y="220179"/>
                  </a:lnTo>
                  <a:lnTo>
                    <a:pt x="332475" y="220179"/>
                  </a:lnTo>
                  <a:lnTo>
                    <a:pt x="336643" y="199683"/>
                  </a:lnTo>
                  <a:lnTo>
                    <a:pt x="336643" y="194954"/>
                  </a:lnTo>
                  <a:lnTo>
                    <a:pt x="378970" y="194954"/>
                  </a:lnTo>
                  <a:lnTo>
                    <a:pt x="394829" y="184246"/>
                  </a:lnTo>
                  <a:lnTo>
                    <a:pt x="406126" y="167536"/>
                  </a:lnTo>
                  <a:lnTo>
                    <a:pt x="410276" y="147130"/>
                  </a:lnTo>
                  <a:lnTo>
                    <a:pt x="406126" y="126725"/>
                  </a:lnTo>
                  <a:lnTo>
                    <a:pt x="394829" y="110015"/>
                  </a:lnTo>
                  <a:lnTo>
                    <a:pt x="378106" y="98724"/>
                  </a:lnTo>
                  <a:lnTo>
                    <a:pt x="365448" y="96154"/>
                  </a:lnTo>
                  <a:lnTo>
                    <a:pt x="345586" y="96154"/>
                  </a:lnTo>
                  <a:lnTo>
                    <a:pt x="346638" y="92475"/>
                  </a:lnTo>
                  <a:lnTo>
                    <a:pt x="347164" y="88271"/>
                  </a:lnTo>
                  <a:lnTo>
                    <a:pt x="347164" y="84067"/>
                  </a:lnTo>
                  <a:lnTo>
                    <a:pt x="346415" y="80388"/>
                  </a:lnTo>
                  <a:lnTo>
                    <a:pt x="64698" y="80388"/>
                  </a:lnTo>
                  <a:lnTo>
                    <a:pt x="60490" y="79337"/>
                  </a:lnTo>
                  <a:lnTo>
                    <a:pt x="56808" y="78811"/>
                  </a:lnTo>
                  <a:close/>
                </a:path>
                <a:path w="410845" h="278764">
                  <a:moveTo>
                    <a:pt x="378970" y="194954"/>
                  </a:moveTo>
                  <a:lnTo>
                    <a:pt x="336643" y="194954"/>
                  </a:lnTo>
                  <a:lnTo>
                    <a:pt x="342956" y="197581"/>
                  </a:lnTo>
                  <a:lnTo>
                    <a:pt x="350320" y="199683"/>
                  </a:lnTo>
                  <a:lnTo>
                    <a:pt x="357684" y="199683"/>
                  </a:lnTo>
                  <a:lnTo>
                    <a:pt x="378106" y="195537"/>
                  </a:lnTo>
                  <a:lnTo>
                    <a:pt x="378970" y="194954"/>
                  </a:lnTo>
                  <a:close/>
                </a:path>
                <a:path w="410845" h="278764">
                  <a:moveTo>
                    <a:pt x="357684" y="94577"/>
                  </a:moveTo>
                  <a:lnTo>
                    <a:pt x="353476" y="94577"/>
                  </a:lnTo>
                  <a:lnTo>
                    <a:pt x="349794" y="95103"/>
                  </a:lnTo>
                  <a:lnTo>
                    <a:pt x="345586" y="96154"/>
                  </a:lnTo>
                  <a:lnTo>
                    <a:pt x="365448" y="96154"/>
                  </a:lnTo>
                  <a:lnTo>
                    <a:pt x="357684" y="94577"/>
                  </a:lnTo>
                  <a:close/>
                </a:path>
                <a:path w="410845" h="278764">
                  <a:moveTo>
                    <a:pt x="115721" y="15748"/>
                  </a:moveTo>
                  <a:lnTo>
                    <a:pt x="95297" y="19895"/>
                  </a:lnTo>
                  <a:lnTo>
                    <a:pt x="78572" y="31185"/>
                  </a:lnTo>
                  <a:lnTo>
                    <a:pt x="67271" y="47896"/>
                  </a:lnTo>
                  <a:lnTo>
                    <a:pt x="63120" y="68301"/>
                  </a:lnTo>
                  <a:lnTo>
                    <a:pt x="63120" y="72505"/>
                  </a:lnTo>
                  <a:lnTo>
                    <a:pt x="63646" y="76184"/>
                  </a:lnTo>
                  <a:lnTo>
                    <a:pt x="64698" y="80388"/>
                  </a:lnTo>
                  <a:lnTo>
                    <a:pt x="346415" y="80388"/>
                  </a:lnTo>
                  <a:lnTo>
                    <a:pt x="343013" y="63661"/>
                  </a:lnTo>
                  <a:lnTo>
                    <a:pt x="331712" y="46951"/>
                  </a:lnTo>
                  <a:lnTo>
                    <a:pt x="325192" y="42550"/>
                  </a:lnTo>
                  <a:lnTo>
                    <a:pt x="261951" y="42550"/>
                  </a:lnTo>
                  <a:lnTo>
                    <a:pt x="260789" y="39397"/>
                  </a:lnTo>
                  <a:lnTo>
                    <a:pt x="159379" y="39397"/>
                  </a:lnTo>
                  <a:lnTo>
                    <a:pt x="151152" y="29715"/>
                  </a:lnTo>
                  <a:lnTo>
                    <a:pt x="140903" y="22251"/>
                  </a:lnTo>
                  <a:lnTo>
                    <a:pt x="128978" y="17448"/>
                  </a:lnTo>
                  <a:lnTo>
                    <a:pt x="115721" y="15748"/>
                  </a:lnTo>
                  <a:close/>
                </a:path>
                <a:path w="410845" h="278764">
                  <a:moveTo>
                    <a:pt x="294563" y="31514"/>
                  </a:moveTo>
                  <a:lnTo>
                    <a:pt x="285621" y="32277"/>
                  </a:lnTo>
                  <a:lnTo>
                    <a:pt x="277073" y="34470"/>
                  </a:lnTo>
                  <a:lnTo>
                    <a:pt x="269117" y="37943"/>
                  </a:lnTo>
                  <a:lnTo>
                    <a:pt x="261951" y="42550"/>
                  </a:lnTo>
                  <a:lnTo>
                    <a:pt x="325192" y="42550"/>
                  </a:lnTo>
                  <a:lnTo>
                    <a:pt x="314987" y="35661"/>
                  </a:lnTo>
                  <a:lnTo>
                    <a:pt x="294563" y="31514"/>
                  </a:lnTo>
                  <a:close/>
                </a:path>
                <a:path w="410845" h="278764">
                  <a:moveTo>
                    <a:pt x="210402" y="0"/>
                  </a:moveTo>
                  <a:lnTo>
                    <a:pt x="193110" y="2978"/>
                  </a:lnTo>
                  <a:lnTo>
                    <a:pt x="178184" y="11224"/>
                  </a:lnTo>
                  <a:lnTo>
                    <a:pt x="166612" y="23707"/>
                  </a:lnTo>
                  <a:lnTo>
                    <a:pt x="159379" y="39397"/>
                  </a:lnTo>
                  <a:lnTo>
                    <a:pt x="260789" y="39397"/>
                  </a:lnTo>
                  <a:lnTo>
                    <a:pt x="255745" y="25703"/>
                  </a:lnTo>
                  <a:lnTo>
                    <a:pt x="244264" y="12209"/>
                  </a:lnTo>
                  <a:lnTo>
                    <a:pt x="228738" y="3248"/>
                  </a:lnTo>
                  <a:lnTo>
                    <a:pt x="2104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86237" y="2701592"/>
              <a:ext cx="118351" cy="11036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01355" y="2488032"/>
              <a:ext cx="142001" cy="18118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28574" y="2837265"/>
              <a:ext cx="201484" cy="20130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79239" y="3063735"/>
              <a:ext cx="1551940" cy="1889125"/>
            </a:xfrm>
            <a:custGeom>
              <a:avLst/>
              <a:gdLst/>
              <a:ahLst/>
              <a:cxnLst/>
              <a:rect l="l" t="t" r="r" b="b"/>
              <a:pathLst>
                <a:path w="1551939" h="1889125">
                  <a:moveTo>
                    <a:pt x="622566" y="1530438"/>
                  </a:moveTo>
                  <a:lnTo>
                    <a:pt x="581926" y="1503654"/>
                  </a:lnTo>
                  <a:lnTo>
                    <a:pt x="537895" y="1482013"/>
                  </a:lnTo>
                  <a:lnTo>
                    <a:pt x="490893" y="1465973"/>
                  </a:lnTo>
                  <a:lnTo>
                    <a:pt x="441337" y="1456004"/>
                  </a:lnTo>
                  <a:lnTo>
                    <a:pt x="389648" y="1452587"/>
                  </a:lnTo>
                  <a:lnTo>
                    <a:pt x="340779" y="1455623"/>
                  </a:lnTo>
                  <a:lnTo>
                    <a:pt x="293712" y="1464475"/>
                  </a:lnTo>
                  <a:lnTo>
                    <a:pt x="248818" y="1478788"/>
                  </a:lnTo>
                  <a:lnTo>
                    <a:pt x="206476" y="1498193"/>
                  </a:lnTo>
                  <a:lnTo>
                    <a:pt x="167030" y="1522336"/>
                  </a:lnTo>
                  <a:lnTo>
                    <a:pt x="130873" y="1550835"/>
                  </a:lnTo>
                  <a:lnTo>
                    <a:pt x="98336" y="1583334"/>
                  </a:lnTo>
                  <a:lnTo>
                    <a:pt x="69811" y="1619465"/>
                  </a:lnTo>
                  <a:lnTo>
                    <a:pt x="45656" y="1658874"/>
                  </a:lnTo>
                  <a:lnTo>
                    <a:pt x="26225" y="1701177"/>
                  </a:lnTo>
                  <a:lnTo>
                    <a:pt x="11899" y="1746034"/>
                  </a:lnTo>
                  <a:lnTo>
                    <a:pt x="3035" y="1793049"/>
                  </a:lnTo>
                  <a:lnTo>
                    <a:pt x="0" y="1841881"/>
                  </a:lnTo>
                  <a:lnTo>
                    <a:pt x="0" y="1877275"/>
                  </a:lnTo>
                  <a:lnTo>
                    <a:pt x="53136" y="1877275"/>
                  </a:lnTo>
                  <a:lnTo>
                    <a:pt x="53136" y="1841881"/>
                  </a:lnTo>
                  <a:lnTo>
                    <a:pt x="54267" y="1814868"/>
                  </a:lnTo>
                  <a:lnTo>
                    <a:pt x="57556" y="1788350"/>
                  </a:lnTo>
                  <a:lnTo>
                    <a:pt x="62852" y="1762506"/>
                  </a:lnTo>
                  <a:lnTo>
                    <a:pt x="69964" y="1737487"/>
                  </a:lnTo>
                  <a:lnTo>
                    <a:pt x="102730" y="1750758"/>
                  </a:lnTo>
                  <a:lnTo>
                    <a:pt x="115125" y="1718017"/>
                  </a:lnTo>
                  <a:lnTo>
                    <a:pt x="82359" y="1704746"/>
                  </a:lnTo>
                  <a:lnTo>
                    <a:pt x="93268" y="1682559"/>
                  </a:lnTo>
                  <a:lnTo>
                    <a:pt x="105930" y="1661274"/>
                  </a:lnTo>
                  <a:lnTo>
                    <a:pt x="120091" y="1641170"/>
                  </a:lnTo>
                  <a:lnTo>
                    <a:pt x="135496" y="1622463"/>
                  </a:lnTo>
                  <a:lnTo>
                    <a:pt x="160286" y="1647240"/>
                  </a:lnTo>
                  <a:lnTo>
                    <a:pt x="185089" y="1621574"/>
                  </a:lnTo>
                  <a:lnTo>
                    <a:pt x="160286" y="1596796"/>
                  </a:lnTo>
                  <a:lnTo>
                    <a:pt x="178866" y="1580743"/>
                  </a:lnTo>
                  <a:lnTo>
                    <a:pt x="198704" y="1565833"/>
                  </a:lnTo>
                  <a:lnTo>
                    <a:pt x="219684" y="1552257"/>
                  </a:lnTo>
                  <a:lnTo>
                    <a:pt x="241757" y="1540179"/>
                  </a:lnTo>
                  <a:lnTo>
                    <a:pt x="255041" y="1572907"/>
                  </a:lnTo>
                  <a:lnTo>
                    <a:pt x="287807" y="1558759"/>
                  </a:lnTo>
                  <a:lnTo>
                    <a:pt x="297599" y="1518373"/>
                  </a:lnTo>
                  <a:lnTo>
                    <a:pt x="346379" y="1508721"/>
                  </a:lnTo>
                  <a:lnTo>
                    <a:pt x="371944" y="1506550"/>
                  </a:lnTo>
                  <a:lnTo>
                    <a:pt x="371944" y="1541945"/>
                  </a:lnTo>
                  <a:lnTo>
                    <a:pt x="401167" y="1541056"/>
                  </a:lnTo>
                  <a:lnTo>
                    <a:pt x="407365" y="1541945"/>
                  </a:lnTo>
                  <a:lnTo>
                    <a:pt x="407365" y="1506550"/>
                  </a:lnTo>
                  <a:lnTo>
                    <a:pt x="432917" y="1508861"/>
                  </a:lnTo>
                  <a:lnTo>
                    <a:pt x="457733" y="1513078"/>
                  </a:lnTo>
                  <a:lnTo>
                    <a:pt x="481711" y="1519123"/>
                  </a:lnTo>
                  <a:lnTo>
                    <a:pt x="504774" y="1526908"/>
                  </a:lnTo>
                  <a:lnTo>
                    <a:pt x="491490" y="1558759"/>
                  </a:lnTo>
                  <a:lnTo>
                    <a:pt x="524256" y="1572907"/>
                  </a:lnTo>
                  <a:lnTo>
                    <a:pt x="537540" y="1540179"/>
                  </a:lnTo>
                  <a:lnTo>
                    <a:pt x="561682" y="1553337"/>
                  </a:lnTo>
                  <a:lnTo>
                    <a:pt x="584479" y="1568488"/>
                  </a:lnTo>
                  <a:lnTo>
                    <a:pt x="622566" y="1530438"/>
                  </a:lnTo>
                  <a:close/>
                </a:path>
                <a:path w="1551939" h="1889125">
                  <a:moveTo>
                    <a:pt x="690753" y="1549908"/>
                  </a:moveTo>
                  <a:lnTo>
                    <a:pt x="364858" y="1825955"/>
                  </a:lnTo>
                  <a:lnTo>
                    <a:pt x="363080" y="1826844"/>
                  </a:lnTo>
                  <a:lnTo>
                    <a:pt x="362204" y="1828609"/>
                  </a:lnTo>
                  <a:lnTo>
                    <a:pt x="360426" y="1830387"/>
                  </a:lnTo>
                  <a:lnTo>
                    <a:pt x="353771" y="1842744"/>
                  </a:lnTo>
                  <a:lnTo>
                    <a:pt x="352348" y="1856257"/>
                  </a:lnTo>
                  <a:lnTo>
                    <a:pt x="356069" y="1869452"/>
                  </a:lnTo>
                  <a:lnTo>
                    <a:pt x="364858" y="1880819"/>
                  </a:lnTo>
                  <a:lnTo>
                    <a:pt x="377228" y="1887461"/>
                  </a:lnTo>
                  <a:lnTo>
                    <a:pt x="390753" y="1888883"/>
                  </a:lnTo>
                  <a:lnTo>
                    <a:pt x="403961" y="1885175"/>
                  </a:lnTo>
                  <a:lnTo>
                    <a:pt x="415340" y="1876386"/>
                  </a:lnTo>
                  <a:lnTo>
                    <a:pt x="690753" y="1549908"/>
                  </a:lnTo>
                  <a:close/>
                </a:path>
                <a:path w="1551939" h="1889125">
                  <a:moveTo>
                    <a:pt x="779297" y="1841881"/>
                  </a:moveTo>
                  <a:lnTo>
                    <a:pt x="776262" y="1792871"/>
                  </a:lnTo>
                  <a:lnTo>
                    <a:pt x="767422" y="1745818"/>
                  </a:lnTo>
                  <a:lnTo>
                    <a:pt x="753084" y="1700974"/>
                  </a:lnTo>
                  <a:lnTo>
                    <a:pt x="733615" y="1658581"/>
                  </a:lnTo>
                  <a:lnTo>
                    <a:pt x="709333" y="1618919"/>
                  </a:lnTo>
                  <a:lnTo>
                    <a:pt x="671271" y="1656969"/>
                  </a:lnTo>
                  <a:lnTo>
                    <a:pt x="685101" y="1680083"/>
                  </a:lnTo>
                  <a:lnTo>
                    <a:pt x="691311" y="1691932"/>
                  </a:lnTo>
                  <a:lnTo>
                    <a:pt x="696937" y="1703857"/>
                  </a:lnTo>
                  <a:lnTo>
                    <a:pt x="664184" y="1718017"/>
                  </a:lnTo>
                  <a:lnTo>
                    <a:pt x="676579" y="1750758"/>
                  </a:lnTo>
                  <a:lnTo>
                    <a:pt x="716445" y="1762506"/>
                  </a:lnTo>
                  <a:lnTo>
                    <a:pt x="725017" y="1814868"/>
                  </a:lnTo>
                  <a:lnTo>
                    <a:pt x="726160" y="1841881"/>
                  </a:lnTo>
                  <a:lnTo>
                    <a:pt x="726160" y="1877275"/>
                  </a:lnTo>
                  <a:lnTo>
                    <a:pt x="779297" y="1877275"/>
                  </a:lnTo>
                  <a:lnTo>
                    <a:pt x="779297" y="1841881"/>
                  </a:lnTo>
                  <a:close/>
                </a:path>
                <a:path w="1551939" h="1889125">
                  <a:moveTo>
                    <a:pt x="1551559" y="100647"/>
                  </a:moveTo>
                  <a:lnTo>
                    <a:pt x="1531404" y="60388"/>
                  </a:lnTo>
                  <a:lnTo>
                    <a:pt x="1485125" y="31762"/>
                  </a:lnTo>
                  <a:lnTo>
                    <a:pt x="1433182" y="12585"/>
                  </a:lnTo>
                  <a:lnTo>
                    <a:pt x="1393520" y="3467"/>
                  </a:lnTo>
                  <a:lnTo>
                    <a:pt x="1350073" y="0"/>
                  </a:lnTo>
                  <a:lnTo>
                    <a:pt x="1329296" y="901"/>
                  </a:lnTo>
                  <a:lnTo>
                    <a:pt x="1287741" y="7429"/>
                  </a:lnTo>
                  <a:lnTo>
                    <a:pt x="1240637" y="21463"/>
                  </a:lnTo>
                  <a:lnTo>
                    <a:pt x="1190815" y="45847"/>
                  </a:lnTo>
                  <a:lnTo>
                    <a:pt x="1160272" y="68808"/>
                  </a:lnTo>
                  <a:lnTo>
                    <a:pt x="1148588" y="100647"/>
                  </a:lnTo>
                  <a:lnTo>
                    <a:pt x="1148588" y="201307"/>
                  </a:lnTo>
                  <a:lnTo>
                    <a:pt x="1551559" y="201307"/>
                  </a:lnTo>
                  <a:lnTo>
                    <a:pt x="1551559" y="1006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99034" y="8463070"/>
            <a:ext cx="5531024" cy="18562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>
              <a:spcBef>
                <a:spcPts val="100"/>
              </a:spcBef>
            </a:pP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Catalyst,</a:t>
            </a:r>
            <a:r>
              <a:rPr sz="1600" spc="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incentive</a:t>
            </a:r>
            <a:r>
              <a:rPr sz="1600" spc="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need,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real</a:t>
            </a:r>
            <a:r>
              <a:rPr sz="1600" spc="4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lang="en-US"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 perceived that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exerts</a:t>
            </a:r>
            <a:r>
              <a:rPr sz="1600" spc="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financial</a:t>
            </a:r>
            <a:r>
              <a:rPr sz="1600" spc="-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non </a:t>
            </a:r>
            <a:r>
              <a:rPr sz="1600" spc="55" dirty="0">
                <a:solidFill>
                  <a:srgbClr val="44536A"/>
                </a:solidFill>
                <a:latin typeface="Trebuchet MS"/>
                <a:cs typeface="Trebuchet MS"/>
              </a:rPr>
              <a:t>–</a:t>
            </a:r>
            <a:r>
              <a:rPr sz="1600" spc="55" dirty="0">
                <a:solidFill>
                  <a:srgbClr val="44536A"/>
                </a:solidFill>
                <a:latin typeface="Lucida Sans Unicode"/>
                <a:cs typeface="Lucida Sans Unicode"/>
              </a:rPr>
              <a:t>financial</a:t>
            </a:r>
            <a:r>
              <a:rPr sz="1600" spc="-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push. </a:t>
            </a:r>
            <a:endParaRPr lang="en-US" sz="1600" spc="-10" dirty="0">
              <a:solidFill>
                <a:srgbClr val="44536A"/>
              </a:solidFill>
              <a:latin typeface="Lucida Sans Unicode"/>
              <a:cs typeface="Lucida Sans Unicode"/>
            </a:endParaRPr>
          </a:p>
          <a:p>
            <a:pPr marL="12699" marR="5080">
              <a:spcBef>
                <a:spcPts val="100"/>
              </a:spcBef>
            </a:pPr>
            <a:r>
              <a:rPr sz="1600" b="1" spc="55" dirty="0">
                <a:solidFill>
                  <a:srgbClr val="44536A"/>
                </a:solidFill>
                <a:latin typeface="Arial"/>
                <a:cs typeface="Arial"/>
              </a:rPr>
              <a:t>Monetary:</a:t>
            </a:r>
            <a:r>
              <a:rPr sz="1600" b="1" spc="20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Financial</a:t>
            </a:r>
            <a:r>
              <a:rPr sz="1600" spc="-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problems,</a:t>
            </a:r>
            <a:r>
              <a:rPr sz="1600" spc="3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living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beyond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means,</a:t>
            </a:r>
            <a:r>
              <a:rPr sz="1600" spc="-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75" dirty="0">
                <a:solidFill>
                  <a:srgbClr val="44536A"/>
                </a:solidFill>
                <a:latin typeface="Lucida Sans Unicode"/>
                <a:cs typeface="Lucida Sans Unicode"/>
              </a:rPr>
              <a:t>bad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lifestyle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habits.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631161">
              <a:spcBef>
                <a:spcPts val="5"/>
              </a:spcBef>
            </a:pP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Performance</a:t>
            </a:r>
            <a:r>
              <a:rPr sz="1600" spc="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Objectives: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Unrealistic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performance</a:t>
            </a:r>
            <a:r>
              <a:rPr sz="1600" spc="14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targets,</a:t>
            </a:r>
            <a:r>
              <a:rPr sz="1600" spc="18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unhealthy competition.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20954">
              <a:lnSpc>
                <a:spcPts val="1340"/>
              </a:lnSpc>
              <a:spcBef>
                <a:spcPts val="25"/>
              </a:spcBef>
            </a:pPr>
            <a:r>
              <a:rPr sz="1600" b="1" spc="45" dirty="0">
                <a:solidFill>
                  <a:srgbClr val="44536A"/>
                </a:solidFill>
                <a:latin typeface="Arial"/>
                <a:cs typeface="Arial"/>
              </a:rPr>
              <a:t>Threats</a:t>
            </a: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b="1" spc="360" dirty="0">
                <a:solidFill>
                  <a:srgbClr val="44536A"/>
                </a:solidFill>
                <a:latin typeface="Trebuchet MS"/>
                <a:cs typeface="Trebuchet MS"/>
              </a:rPr>
              <a:t>–</a:t>
            </a:r>
            <a:r>
              <a:rPr sz="1600" b="1" spc="-2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duress:</a:t>
            </a:r>
            <a:r>
              <a:rPr sz="1600" b="1" spc="-1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Threats</a:t>
            </a:r>
            <a:r>
              <a:rPr sz="1600" spc="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to</a:t>
            </a:r>
            <a:r>
              <a:rPr sz="1600" spc="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personal</a:t>
            </a:r>
            <a:r>
              <a:rPr sz="1600" spc="-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safety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-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of</a:t>
            </a:r>
            <a:r>
              <a:rPr sz="1600" spc="-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being</a:t>
            </a:r>
            <a:r>
              <a:rPr sz="1600" spc="-3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sacked</a:t>
            </a:r>
            <a:r>
              <a:rPr sz="1600" spc="-10" dirty="0">
                <a:solidFill>
                  <a:srgbClr val="44536A"/>
                </a:solidFill>
                <a:latin typeface="Verdana"/>
                <a:cs typeface="Verdana"/>
              </a:rPr>
              <a:t>.</a:t>
            </a:r>
            <a:endParaRPr sz="1600" dirty="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767253" y="6943474"/>
            <a:ext cx="2524125" cy="2113915"/>
            <a:chOff x="6751319" y="3009900"/>
            <a:chExt cx="2524125" cy="2113915"/>
          </a:xfrm>
        </p:grpSpPr>
        <p:sp>
          <p:nvSpPr>
            <p:cNvPr id="13" name="object 13"/>
            <p:cNvSpPr/>
            <p:nvPr/>
          </p:nvSpPr>
          <p:spPr>
            <a:xfrm>
              <a:off x="6886956" y="4331207"/>
              <a:ext cx="459105" cy="792480"/>
            </a:xfrm>
            <a:custGeom>
              <a:avLst/>
              <a:gdLst/>
              <a:ahLst/>
              <a:cxnLst/>
              <a:rect l="l" t="t" r="r" b="b"/>
              <a:pathLst>
                <a:path w="459104" h="792479">
                  <a:moveTo>
                    <a:pt x="249936" y="18288"/>
                  </a:moveTo>
                  <a:lnTo>
                    <a:pt x="248500" y="11150"/>
                  </a:lnTo>
                  <a:lnTo>
                    <a:pt x="244602" y="5334"/>
                  </a:lnTo>
                  <a:lnTo>
                    <a:pt x="238785" y="1435"/>
                  </a:lnTo>
                  <a:lnTo>
                    <a:pt x="231648" y="0"/>
                  </a:lnTo>
                  <a:lnTo>
                    <a:pt x="224497" y="1435"/>
                  </a:lnTo>
                  <a:lnTo>
                    <a:pt x="218694" y="5334"/>
                  </a:lnTo>
                  <a:lnTo>
                    <a:pt x="214782" y="11150"/>
                  </a:lnTo>
                  <a:lnTo>
                    <a:pt x="213360" y="18288"/>
                  </a:lnTo>
                  <a:lnTo>
                    <a:pt x="213360" y="82296"/>
                  </a:lnTo>
                  <a:lnTo>
                    <a:pt x="214782" y="89446"/>
                  </a:lnTo>
                  <a:lnTo>
                    <a:pt x="218694" y="95262"/>
                  </a:lnTo>
                  <a:lnTo>
                    <a:pt x="224497" y="99161"/>
                  </a:lnTo>
                  <a:lnTo>
                    <a:pt x="231648" y="100584"/>
                  </a:lnTo>
                  <a:lnTo>
                    <a:pt x="238785" y="99161"/>
                  </a:lnTo>
                  <a:lnTo>
                    <a:pt x="244602" y="95250"/>
                  </a:lnTo>
                  <a:lnTo>
                    <a:pt x="248500" y="89446"/>
                  </a:lnTo>
                  <a:lnTo>
                    <a:pt x="249936" y="82296"/>
                  </a:lnTo>
                  <a:lnTo>
                    <a:pt x="249936" y="18288"/>
                  </a:lnTo>
                  <a:close/>
                </a:path>
                <a:path w="459104" h="792479">
                  <a:moveTo>
                    <a:pt x="286512" y="739140"/>
                  </a:moveTo>
                  <a:lnTo>
                    <a:pt x="172212" y="739140"/>
                  </a:lnTo>
                  <a:lnTo>
                    <a:pt x="177952" y="760183"/>
                  </a:lnTo>
                  <a:lnTo>
                    <a:pt x="190500" y="777100"/>
                  </a:lnTo>
                  <a:lnTo>
                    <a:pt x="208178" y="788390"/>
                  </a:lnTo>
                  <a:lnTo>
                    <a:pt x="229362" y="792480"/>
                  </a:lnTo>
                  <a:lnTo>
                    <a:pt x="250596" y="788390"/>
                  </a:lnTo>
                  <a:lnTo>
                    <a:pt x="268262" y="777100"/>
                  </a:lnTo>
                  <a:lnTo>
                    <a:pt x="280771" y="760183"/>
                  </a:lnTo>
                  <a:lnTo>
                    <a:pt x="286512" y="739140"/>
                  </a:lnTo>
                  <a:close/>
                </a:path>
                <a:path w="459104" h="792479">
                  <a:moveTo>
                    <a:pt x="333756" y="674370"/>
                  </a:moveTo>
                  <a:lnTo>
                    <a:pt x="331355" y="664819"/>
                  </a:lnTo>
                  <a:lnTo>
                    <a:pt x="325970" y="656996"/>
                  </a:lnTo>
                  <a:lnTo>
                    <a:pt x="318249" y="651573"/>
                  </a:lnTo>
                  <a:lnTo>
                    <a:pt x="308864" y="649224"/>
                  </a:lnTo>
                  <a:lnTo>
                    <a:pt x="151384" y="649224"/>
                  </a:lnTo>
                  <a:lnTo>
                    <a:pt x="141224" y="651941"/>
                  </a:lnTo>
                  <a:lnTo>
                    <a:pt x="133172" y="658139"/>
                  </a:lnTo>
                  <a:lnTo>
                    <a:pt x="128003" y="666927"/>
                  </a:lnTo>
                  <a:lnTo>
                    <a:pt x="126492" y="677418"/>
                  </a:lnTo>
                  <a:lnTo>
                    <a:pt x="128879" y="686981"/>
                  </a:lnTo>
                  <a:lnTo>
                    <a:pt x="134264" y="694804"/>
                  </a:lnTo>
                  <a:lnTo>
                    <a:pt x="141986" y="700227"/>
                  </a:lnTo>
                  <a:lnTo>
                    <a:pt x="151384" y="702564"/>
                  </a:lnTo>
                  <a:lnTo>
                    <a:pt x="308864" y="702564"/>
                  </a:lnTo>
                  <a:lnTo>
                    <a:pt x="319011" y="699858"/>
                  </a:lnTo>
                  <a:lnTo>
                    <a:pt x="327063" y="693661"/>
                  </a:lnTo>
                  <a:lnTo>
                    <a:pt x="332232" y="684872"/>
                  </a:lnTo>
                  <a:lnTo>
                    <a:pt x="333756" y="674370"/>
                  </a:lnTo>
                  <a:close/>
                </a:path>
                <a:path w="459104" h="792479">
                  <a:moveTo>
                    <a:pt x="458724" y="363474"/>
                  </a:moveTo>
                  <a:lnTo>
                    <a:pt x="453339" y="317868"/>
                  </a:lnTo>
                  <a:lnTo>
                    <a:pt x="439521" y="275450"/>
                  </a:lnTo>
                  <a:lnTo>
                    <a:pt x="418160" y="237096"/>
                  </a:lnTo>
                  <a:lnTo>
                    <a:pt x="405866" y="222440"/>
                  </a:lnTo>
                  <a:lnTo>
                    <a:pt x="405866" y="370332"/>
                  </a:lnTo>
                  <a:lnTo>
                    <a:pt x="405828" y="371348"/>
                  </a:lnTo>
                  <a:lnTo>
                    <a:pt x="404761" y="386067"/>
                  </a:lnTo>
                  <a:lnTo>
                    <a:pt x="404749" y="386321"/>
                  </a:lnTo>
                  <a:lnTo>
                    <a:pt x="402348" y="401612"/>
                  </a:lnTo>
                  <a:lnTo>
                    <a:pt x="402310" y="401866"/>
                  </a:lnTo>
                  <a:lnTo>
                    <a:pt x="398678" y="416915"/>
                  </a:lnTo>
                  <a:lnTo>
                    <a:pt x="398614" y="417169"/>
                  </a:lnTo>
                  <a:lnTo>
                    <a:pt x="393776" y="431927"/>
                  </a:lnTo>
                  <a:lnTo>
                    <a:pt x="393700" y="432181"/>
                  </a:lnTo>
                  <a:lnTo>
                    <a:pt x="387883" y="445249"/>
                  </a:lnTo>
                  <a:lnTo>
                    <a:pt x="380974" y="457708"/>
                  </a:lnTo>
                  <a:lnTo>
                    <a:pt x="372999" y="469519"/>
                  </a:lnTo>
                  <a:lnTo>
                    <a:pt x="363982" y="480568"/>
                  </a:lnTo>
                  <a:lnTo>
                    <a:pt x="349211" y="499173"/>
                  </a:lnTo>
                  <a:lnTo>
                    <a:pt x="335699" y="518414"/>
                  </a:lnTo>
                  <a:lnTo>
                    <a:pt x="323164" y="538683"/>
                  </a:lnTo>
                  <a:lnTo>
                    <a:pt x="311912" y="559562"/>
                  </a:lnTo>
                  <a:lnTo>
                    <a:pt x="146812" y="559562"/>
                  </a:lnTo>
                  <a:lnTo>
                    <a:pt x="123393" y="518541"/>
                  </a:lnTo>
                  <a:lnTo>
                    <a:pt x="95250" y="480314"/>
                  </a:lnTo>
                  <a:lnTo>
                    <a:pt x="86220" y="469239"/>
                  </a:lnTo>
                  <a:lnTo>
                    <a:pt x="78244" y="457415"/>
                  </a:lnTo>
                  <a:lnTo>
                    <a:pt x="60515" y="417169"/>
                  </a:lnTo>
                  <a:lnTo>
                    <a:pt x="52908" y="371348"/>
                  </a:lnTo>
                  <a:lnTo>
                    <a:pt x="52857" y="363474"/>
                  </a:lnTo>
                  <a:lnTo>
                    <a:pt x="59702" y="317868"/>
                  </a:lnTo>
                  <a:lnTo>
                    <a:pt x="77838" y="275920"/>
                  </a:lnTo>
                  <a:lnTo>
                    <a:pt x="105435" y="240753"/>
                  </a:lnTo>
                  <a:lnTo>
                    <a:pt x="140931" y="213550"/>
                  </a:lnTo>
                  <a:lnTo>
                    <a:pt x="182689" y="195935"/>
                  </a:lnTo>
                  <a:lnTo>
                    <a:pt x="229108" y="189484"/>
                  </a:lnTo>
                  <a:lnTo>
                    <a:pt x="275475" y="195935"/>
                  </a:lnTo>
                  <a:lnTo>
                    <a:pt x="317220" y="213550"/>
                  </a:lnTo>
                  <a:lnTo>
                    <a:pt x="352717" y="240753"/>
                  </a:lnTo>
                  <a:lnTo>
                    <a:pt x="380339" y="275920"/>
                  </a:lnTo>
                  <a:lnTo>
                    <a:pt x="398437" y="317449"/>
                  </a:lnTo>
                  <a:lnTo>
                    <a:pt x="405333" y="363474"/>
                  </a:lnTo>
                  <a:lnTo>
                    <a:pt x="405384" y="363728"/>
                  </a:lnTo>
                  <a:lnTo>
                    <a:pt x="405866" y="370332"/>
                  </a:lnTo>
                  <a:lnTo>
                    <a:pt x="405866" y="222440"/>
                  </a:lnTo>
                  <a:lnTo>
                    <a:pt x="372732" y="189484"/>
                  </a:lnTo>
                  <a:lnTo>
                    <a:pt x="317703" y="155257"/>
                  </a:lnTo>
                  <a:lnTo>
                    <a:pt x="275069" y="141973"/>
                  </a:lnTo>
                  <a:lnTo>
                    <a:pt x="229362" y="137160"/>
                  </a:lnTo>
                  <a:lnTo>
                    <a:pt x="183642" y="141973"/>
                  </a:lnTo>
                  <a:lnTo>
                    <a:pt x="141008" y="155257"/>
                  </a:lnTo>
                  <a:lnTo>
                    <a:pt x="102362" y="176123"/>
                  </a:lnTo>
                  <a:lnTo>
                    <a:pt x="68580" y="203695"/>
                  </a:lnTo>
                  <a:lnTo>
                    <a:pt x="40551" y="237096"/>
                  </a:lnTo>
                  <a:lnTo>
                    <a:pt x="19189" y="275450"/>
                  </a:lnTo>
                  <a:lnTo>
                    <a:pt x="5372" y="317868"/>
                  </a:lnTo>
                  <a:lnTo>
                    <a:pt x="0" y="363474"/>
                  </a:lnTo>
                  <a:lnTo>
                    <a:pt x="0" y="371348"/>
                  </a:lnTo>
                  <a:lnTo>
                    <a:pt x="4660" y="411708"/>
                  </a:lnTo>
                  <a:lnTo>
                    <a:pt x="16002" y="450723"/>
                  </a:lnTo>
                  <a:lnTo>
                    <a:pt x="32969" y="485063"/>
                  </a:lnTo>
                  <a:lnTo>
                    <a:pt x="55753" y="515874"/>
                  </a:lnTo>
                  <a:lnTo>
                    <a:pt x="71653" y="536346"/>
                  </a:lnTo>
                  <a:lnTo>
                    <a:pt x="86842" y="560565"/>
                  </a:lnTo>
                  <a:lnTo>
                    <a:pt x="99910" y="584187"/>
                  </a:lnTo>
                  <a:lnTo>
                    <a:pt x="109474" y="602869"/>
                  </a:lnTo>
                  <a:lnTo>
                    <a:pt x="112395" y="608965"/>
                  </a:lnTo>
                  <a:lnTo>
                    <a:pt x="118491" y="612648"/>
                  </a:lnTo>
                  <a:lnTo>
                    <a:pt x="340233" y="612648"/>
                  </a:lnTo>
                  <a:lnTo>
                    <a:pt x="346329" y="608965"/>
                  </a:lnTo>
                  <a:lnTo>
                    <a:pt x="349250" y="602869"/>
                  </a:lnTo>
                  <a:lnTo>
                    <a:pt x="358800" y="584187"/>
                  </a:lnTo>
                  <a:lnTo>
                    <a:pt x="387057" y="536346"/>
                  </a:lnTo>
                  <a:lnTo>
                    <a:pt x="415048" y="500964"/>
                  </a:lnTo>
                  <a:lnTo>
                    <a:pt x="425742" y="485063"/>
                  </a:lnTo>
                  <a:lnTo>
                    <a:pt x="442722" y="450723"/>
                  </a:lnTo>
                  <a:lnTo>
                    <a:pt x="454050" y="411708"/>
                  </a:lnTo>
                  <a:lnTo>
                    <a:pt x="458724" y="371348"/>
                  </a:lnTo>
                  <a:lnTo>
                    <a:pt x="458724" y="3634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50347" y="4436395"/>
              <a:ext cx="82327" cy="8226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04531" y="4439666"/>
              <a:ext cx="80533" cy="8229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751319" y="4675632"/>
              <a:ext cx="100965" cy="36830"/>
            </a:xfrm>
            <a:custGeom>
              <a:avLst/>
              <a:gdLst/>
              <a:ahLst/>
              <a:cxnLst/>
              <a:rect l="l" t="t" r="r" b="b"/>
              <a:pathLst>
                <a:path w="100965" h="36829">
                  <a:moveTo>
                    <a:pt x="82296" y="0"/>
                  </a:moveTo>
                  <a:lnTo>
                    <a:pt x="18287" y="0"/>
                  </a:lnTo>
                  <a:lnTo>
                    <a:pt x="11144" y="1428"/>
                  </a:lnTo>
                  <a:lnTo>
                    <a:pt x="5333" y="5334"/>
                  </a:lnTo>
                  <a:lnTo>
                    <a:pt x="1428" y="11144"/>
                  </a:lnTo>
                  <a:lnTo>
                    <a:pt x="0" y="18288"/>
                  </a:lnTo>
                  <a:lnTo>
                    <a:pt x="1428" y="25431"/>
                  </a:lnTo>
                  <a:lnTo>
                    <a:pt x="5333" y="31242"/>
                  </a:lnTo>
                  <a:lnTo>
                    <a:pt x="11144" y="35147"/>
                  </a:lnTo>
                  <a:lnTo>
                    <a:pt x="18287" y="36576"/>
                  </a:lnTo>
                  <a:lnTo>
                    <a:pt x="82296" y="36576"/>
                  </a:lnTo>
                  <a:lnTo>
                    <a:pt x="89439" y="35147"/>
                  </a:lnTo>
                  <a:lnTo>
                    <a:pt x="95250" y="31242"/>
                  </a:lnTo>
                  <a:lnTo>
                    <a:pt x="99155" y="25431"/>
                  </a:lnTo>
                  <a:lnTo>
                    <a:pt x="100583" y="18288"/>
                  </a:lnTo>
                  <a:lnTo>
                    <a:pt x="99155" y="11144"/>
                  </a:lnTo>
                  <a:lnTo>
                    <a:pt x="95250" y="5334"/>
                  </a:lnTo>
                  <a:lnTo>
                    <a:pt x="89439" y="1428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48935" y="4869148"/>
              <a:ext cx="82137" cy="8226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04531" y="4864655"/>
              <a:ext cx="83708" cy="8366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382255" y="4674107"/>
              <a:ext cx="100965" cy="36830"/>
            </a:xfrm>
            <a:custGeom>
              <a:avLst/>
              <a:gdLst/>
              <a:ahLst/>
              <a:cxnLst/>
              <a:rect l="l" t="t" r="r" b="b"/>
              <a:pathLst>
                <a:path w="100965" h="36829">
                  <a:moveTo>
                    <a:pt x="82296" y="0"/>
                  </a:moveTo>
                  <a:lnTo>
                    <a:pt x="18288" y="0"/>
                  </a:lnTo>
                  <a:lnTo>
                    <a:pt x="11144" y="1428"/>
                  </a:lnTo>
                  <a:lnTo>
                    <a:pt x="5334" y="5334"/>
                  </a:lnTo>
                  <a:lnTo>
                    <a:pt x="1428" y="11144"/>
                  </a:lnTo>
                  <a:lnTo>
                    <a:pt x="0" y="18288"/>
                  </a:lnTo>
                  <a:lnTo>
                    <a:pt x="1428" y="25431"/>
                  </a:lnTo>
                  <a:lnTo>
                    <a:pt x="5333" y="31242"/>
                  </a:lnTo>
                  <a:lnTo>
                    <a:pt x="11144" y="35147"/>
                  </a:lnTo>
                  <a:lnTo>
                    <a:pt x="18288" y="36576"/>
                  </a:lnTo>
                  <a:lnTo>
                    <a:pt x="82296" y="36576"/>
                  </a:lnTo>
                  <a:lnTo>
                    <a:pt x="89439" y="35147"/>
                  </a:lnTo>
                  <a:lnTo>
                    <a:pt x="95250" y="31242"/>
                  </a:lnTo>
                  <a:lnTo>
                    <a:pt x="99155" y="25431"/>
                  </a:lnTo>
                  <a:lnTo>
                    <a:pt x="100584" y="18288"/>
                  </a:lnTo>
                  <a:lnTo>
                    <a:pt x="99155" y="11144"/>
                  </a:lnTo>
                  <a:lnTo>
                    <a:pt x="95250" y="5334"/>
                  </a:lnTo>
                  <a:lnTo>
                    <a:pt x="89439" y="1428"/>
                  </a:lnTo>
                  <a:lnTo>
                    <a:pt x="822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55892" y="4594227"/>
              <a:ext cx="111744" cy="21990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702040" y="3009899"/>
              <a:ext cx="573405" cy="542925"/>
            </a:xfrm>
            <a:custGeom>
              <a:avLst/>
              <a:gdLst/>
              <a:ahLst/>
              <a:cxnLst/>
              <a:rect l="l" t="t" r="r" b="b"/>
              <a:pathLst>
                <a:path w="573404" h="542925">
                  <a:moveTo>
                    <a:pt x="77724" y="241681"/>
                  </a:moveTo>
                  <a:lnTo>
                    <a:pt x="71374" y="236220"/>
                  </a:lnTo>
                  <a:lnTo>
                    <a:pt x="63627" y="236220"/>
                  </a:lnTo>
                  <a:lnTo>
                    <a:pt x="6350" y="236220"/>
                  </a:lnTo>
                  <a:lnTo>
                    <a:pt x="0" y="241681"/>
                  </a:lnTo>
                  <a:lnTo>
                    <a:pt x="0" y="255143"/>
                  </a:lnTo>
                  <a:lnTo>
                    <a:pt x="6350" y="260604"/>
                  </a:lnTo>
                  <a:lnTo>
                    <a:pt x="71374" y="260604"/>
                  </a:lnTo>
                  <a:lnTo>
                    <a:pt x="77724" y="255143"/>
                  </a:lnTo>
                  <a:lnTo>
                    <a:pt x="77724" y="241681"/>
                  </a:lnTo>
                  <a:close/>
                </a:path>
                <a:path w="573404" h="542925">
                  <a:moveTo>
                    <a:pt x="141859" y="384175"/>
                  </a:moveTo>
                  <a:lnTo>
                    <a:pt x="141224" y="376301"/>
                  </a:lnTo>
                  <a:lnTo>
                    <a:pt x="129794" y="367792"/>
                  </a:lnTo>
                  <a:lnTo>
                    <a:pt x="121920" y="367792"/>
                  </a:lnTo>
                  <a:lnTo>
                    <a:pt x="116586" y="371856"/>
                  </a:lnTo>
                  <a:lnTo>
                    <a:pt x="81153" y="403098"/>
                  </a:lnTo>
                  <a:lnTo>
                    <a:pt x="75184" y="407670"/>
                  </a:lnTo>
                  <a:lnTo>
                    <a:pt x="74549" y="415544"/>
                  </a:lnTo>
                  <a:lnTo>
                    <a:pt x="79629" y="420878"/>
                  </a:lnTo>
                  <a:lnTo>
                    <a:pt x="84836" y="426085"/>
                  </a:lnTo>
                  <a:lnTo>
                    <a:pt x="93853" y="426720"/>
                  </a:lnTo>
                  <a:lnTo>
                    <a:pt x="100330" y="421767"/>
                  </a:lnTo>
                  <a:lnTo>
                    <a:pt x="136779" y="389509"/>
                  </a:lnTo>
                  <a:lnTo>
                    <a:pt x="141859" y="384175"/>
                  </a:lnTo>
                  <a:close/>
                </a:path>
                <a:path w="573404" h="542925">
                  <a:moveTo>
                    <a:pt x="143129" y="111379"/>
                  </a:moveTo>
                  <a:lnTo>
                    <a:pt x="101854" y="74930"/>
                  </a:lnTo>
                  <a:lnTo>
                    <a:pt x="95885" y="70231"/>
                  </a:lnTo>
                  <a:lnTo>
                    <a:pt x="86741" y="70612"/>
                  </a:lnTo>
                  <a:lnTo>
                    <a:pt x="76454" y="80645"/>
                  </a:lnTo>
                  <a:lnTo>
                    <a:pt x="76454" y="88011"/>
                  </a:lnTo>
                  <a:lnTo>
                    <a:pt x="81534" y="92837"/>
                  </a:lnTo>
                  <a:lnTo>
                    <a:pt x="117221" y="124333"/>
                  </a:lnTo>
                  <a:lnTo>
                    <a:pt x="122809" y="129286"/>
                  </a:lnTo>
                  <a:lnTo>
                    <a:pt x="131953" y="129286"/>
                  </a:lnTo>
                  <a:lnTo>
                    <a:pt x="143129" y="119380"/>
                  </a:lnTo>
                  <a:lnTo>
                    <a:pt x="143129" y="111379"/>
                  </a:lnTo>
                  <a:close/>
                </a:path>
                <a:path w="573404" h="542925">
                  <a:moveTo>
                    <a:pt x="301752" y="5588"/>
                  </a:moveTo>
                  <a:lnTo>
                    <a:pt x="295275" y="0"/>
                  </a:lnTo>
                  <a:lnTo>
                    <a:pt x="279273" y="0"/>
                  </a:lnTo>
                  <a:lnTo>
                    <a:pt x="272796" y="5588"/>
                  </a:lnTo>
                  <a:lnTo>
                    <a:pt x="272796" y="62992"/>
                  </a:lnTo>
                  <a:lnTo>
                    <a:pt x="279273" y="68580"/>
                  </a:lnTo>
                  <a:lnTo>
                    <a:pt x="287274" y="68580"/>
                  </a:lnTo>
                  <a:lnTo>
                    <a:pt x="295275" y="68580"/>
                  </a:lnTo>
                  <a:lnTo>
                    <a:pt x="301752" y="62992"/>
                  </a:lnTo>
                  <a:lnTo>
                    <a:pt x="301752" y="5588"/>
                  </a:lnTo>
                  <a:close/>
                </a:path>
                <a:path w="573404" h="542925">
                  <a:moveTo>
                    <a:pt x="330708" y="505968"/>
                  </a:moveTo>
                  <a:lnTo>
                    <a:pt x="240792" y="505968"/>
                  </a:lnTo>
                  <a:lnTo>
                    <a:pt x="245313" y="520420"/>
                  </a:lnTo>
                  <a:lnTo>
                    <a:pt x="255168" y="532028"/>
                  </a:lnTo>
                  <a:lnTo>
                    <a:pt x="269074" y="539750"/>
                  </a:lnTo>
                  <a:lnTo>
                    <a:pt x="285750" y="542556"/>
                  </a:lnTo>
                  <a:lnTo>
                    <a:pt x="302412" y="539724"/>
                  </a:lnTo>
                  <a:lnTo>
                    <a:pt x="316318" y="531977"/>
                  </a:lnTo>
                  <a:lnTo>
                    <a:pt x="326174" y="520369"/>
                  </a:lnTo>
                  <a:lnTo>
                    <a:pt x="330708" y="505968"/>
                  </a:lnTo>
                  <a:close/>
                </a:path>
                <a:path w="573404" h="542925">
                  <a:moveTo>
                    <a:pt x="367284" y="462280"/>
                  </a:moveTo>
                  <a:lnTo>
                    <a:pt x="365442" y="455752"/>
                  </a:lnTo>
                  <a:lnTo>
                    <a:pt x="361213" y="450367"/>
                  </a:lnTo>
                  <a:lnTo>
                    <a:pt x="355130" y="446620"/>
                  </a:lnTo>
                  <a:lnTo>
                    <a:pt x="347726" y="445008"/>
                  </a:lnTo>
                  <a:lnTo>
                    <a:pt x="223774" y="445008"/>
                  </a:lnTo>
                  <a:lnTo>
                    <a:pt x="215798" y="446887"/>
                  </a:lnTo>
                  <a:lnTo>
                    <a:pt x="209461" y="451142"/>
                  </a:lnTo>
                  <a:lnTo>
                    <a:pt x="205384" y="457161"/>
                  </a:lnTo>
                  <a:lnTo>
                    <a:pt x="204216" y="464312"/>
                  </a:lnTo>
                  <a:lnTo>
                    <a:pt x="206057" y="470852"/>
                  </a:lnTo>
                  <a:lnTo>
                    <a:pt x="210273" y="476237"/>
                  </a:lnTo>
                  <a:lnTo>
                    <a:pt x="216357" y="479983"/>
                  </a:lnTo>
                  <a:lnTo>
                    <a:pt x="223774" y="481584"/>
                  </a:lnTo>
                  <a:lnTo>
                    <a:pt x="347726" y="481584"/>
                  </a:lnTo>
                  <a:lnTo>
                    <a:pt x="355688" y="479717"/>
                  </a:lnTo>
                  <a:lnTo>
                    <a:pt x="362026" y="475462"/>
                  </a:lnTo>
                  <a:lnTo>
                    <a:pt x="366102" y="469442"/>
                  </a:lnTo>
                  <a:lnTo>
                    <a:pt x="367284" y="462280"/>
                  </a:lnTo>
                  <a:close/>
                </a:path>
                <a:path w="573404" h="542925">
                  <a:moveTo>
                    <a:pt x="466344" y="249174"/>
                  </a:moveTo>
                  <a:lnTo>
                    <a:pt x="459219" y="207962"/>
                  </a:lnTo>
                  <a:lnTo>
                    <a:pt x="440740" y="171107"/>
                  </a:lnTo>
                  <a:lnTo>
                    <a:pt x="424903" y="153581"/>
                  </a:lnTo>
                  <a:lnTo>
                    <a:pt x="424903" y="253619"/>
                  </a:lnTo>
                  <a:lnTo>
                    <a:pt x="424891" y="254381"/>
                  </a:lnTo>
                  <a:lnTo>
                    <a:pt x="424053" y="264350"/>
                  </a:lnTo>
                  <a:lnTo>
                    <a:pt x="424040" y="264604"/>
                  </a:lnTo>
                  <a:lnTo>
                    <a:pt x="422160" y="274980"/>
                  </a:lnTo>
                  <a:lnTo>
                    <a:pt x="422109" y="275234"/>
                  </a:lnTo>
                  <a:lnTo>
                    <a:pt x="419252" y="285432"/>
                  </a:lnTo>
                  <a:lnTo>
                    <a:pt x="419188" y="285686"/>
                  </a:lnTo>
                  <a:lnTo>
                    <a:pt x="415493" y="295351"/>
                  </a:lnTo>
                  <a:lnTo>
                    <a:pt x="415378" y="295656"/>
                  </a:lnTo>
                  <a:lnTo>
                    <a:pt x="415290" y="295910"/>
                  </a:lnTo>
                  <a:lnTo>
                    <a:pt x="410832" y="304609"/>
                  </a:lnTo>
                  <a:lnTo>
                    <a:pt x="410743" y="304787"/>
                  </a:lnTo>
                  <a:lnTo>
                    <a:pt x="405434" y="313118"/>
                  </a:lnTo>
                  <a:lnTo>
                    <a:pt x="405333" y="313283"/>
                  </a:lnTo>
                  <a:lnTo>
                    <a:pt x="399084" y="321348"/>
                  </a:lnTo>
                  <a:lnTo>
                    <a:pt x="392049" y="328930"/>
                  </a:lnTo>
                  <a:lnTo>
                    <a:pt x="380479" y="341617"/>
                  </a:lnTo>
                  <a:lnTo>
                    <a:pt x="369798" y="354876"/>
                  </a:lnTo>
                  <a:lnTo>
                    <a:pt x="360057" y="368655"/>
                  </a:lnTo>
                  <a:lnTo>
                    <a:pt x="351282" y="382905"/>
                  </a:lnTo>
                  <a:lnTo>
                    <a:pt x="221742" y="382905"/>
                  </a:lnTo>
                  <a:lnTo>
                    <a:pt x="192824" y="341439"/>
                  </a:lnTo>
                  <a:lnTo>
                    <a:pt x="174282" y="321170"/>
                  </a:lnTo>
                  <a:lnTo>
                    <a:pt x="168122" y="313283"/>
                  </a:lnTo>
                  <a:lnTo>
                    <a:pt x="167995" y="313118"/>
                  </a:lnTo>
                  <a:lnTo>
                    <a:pt x="162661" y="304787"/>
                  </a:lnTo>
                  <a:lnTo>
                    <a:pt x="162547" y="304609"/>
                  </a:lnTo>
                  <a:lnTo>
                    <a:pt x="149123" y="264604"/>
                  </a:lnTo>
                  <a:lnTo>
                    <a:pt x="149072" y="264350"/>
                  </a:lnTo>
                  <a:lnTo>
                    <a:pt x="148145" y="254381"/>
                  </a:lnTo>
                  <a:lnTo>
                    <a:pt x="148082" y="249174"/>
                  </a:lnTo>
                  <a:lnTo>
                    <a:pt x="159575" y="202907"/>
                  </a:lnTo>
                  <a:lnTo>
                    <a:pt x="189306" y="165201"/>
                  </a:lnTo>
                  <a:lnTo>
                    <a:pt x="232956" y="139738"/>
                  </a:lnTo>
                  <a:lnTo>
                    <a:pt x="286258" y="130175"/>
                  </a:lnTo>
                  <a:lnTo>
                    <a:pt x="339547" y="139738"/>
                  </a:lnTo>
                  <a:lnTo>
                    <a:pt x="383197" y="165201"/>
                  </a:lnTo>
                  <a:lnTo>
                    <a:pt x="412927" y="202907"/>
                  </a:lnTo>
                  <a:lnTo>
                    <a:pt x="424434" y="249174"/>
                  </a:lnTo>
                  <a:lnTo>
                    <a:pt x="424903" y="253619"/>
                  </a:lnTo>
                  <a:lnTo>
                    <a:pt x="424903" y="153581"/>
                  </a:lnTo>
                  <a:lnTo>
                    <a:pt x="376364" y="115798"/>
                  </a:lnTo>
                  <a:lnTo>
                    <a:pt x="333794" y="100190"/>
                  </a:lnTo>
                  <a:lnTo>
                    <a:pt x="286512" y="94488"/>
                  </a:lnTo>
                  <a:lnTo>
                    <a:pt x="239217" y="100190"/>
                  </a:lnTo>
                  <a:lnTo>
                    <a:pt x="196646" y="115798"/>
                  </a:lnTo>
                  <a:lnTo>
                    <a:pt x="160439" y="139915"/>
                  </a:lnTo>
                  <a:lnTo>
                    <a:pt x="132270" y="171107"/>
                  </a:lnTo>
                  <a:lnTo>
                    <a:pt x="113792" y="207962"/>
                  </a:lnTo>
                  <a:lnTo>
                    <a:pt x="106680" y="249174"/>
                  </a:lnTo>
                  <a:lnTo>
                    <a:pt x="106680" y="254381"/>
                  </a:lnTo>
                  <a:lnTo>
                    <a:pt x="114109" y="295351"/>
                  </a:lnTo>
                  <a:lnTo>
                    <a:pt x="132524" y="332016"/>
                  </a:lnTo>
                  <a:lnTo>
                    <a:pt x="150368" y="353060"/>
                  </a:lnTo>
                  <a:lnTo>
                    <a:pt x="162877" y="367030"/>
                  </a:lnTo>
                  <a:lnTo>
                    <a:pt x="174802" y="383552"/>
                  </a:lnTo>
                  <a:lnTo>
                    <a:pt x="185051" y="399681"/>
                  </a:lnTo>
                  <a:lnTo>
                    <a:pt x="192532" y="412496"/>
                  </a:lnTo>
                  <a:lnTo>
                    <a:pt x="194818" y="416560"/>
                  </a:lnTo>
                  <a:lnTo>
                    <a:pt x="199644" y="419100"/>
                  </a:lnTo>
                  <a:lnTo>
                    <a:pt x="373380" y="419100"/>
                  </a:lnTo>
                  <a:lnTo>
                    <a:pt x="378206" y="416560"/>
                  </a:lnTo>
                  <a:lnTo>
                    <a:pt x="380492" y="412496"/>
                  </a:lnTo>
                  <a:lnTo>
                    <a:pt x="387972" y="399681"/>
                  </a:lnTo>
                  <a:lnTo>
                    <a:pt x="410171" y="367030"/>
                  </a:lnTo>
                  <a:lnTo>
                    <a:pt x="432117" y="342887"/>
                  </a:lnTo>
                  <a:lnTo>
                    <a:pt x="440499" y="332016"/>
                  </a:lnTo>
                  <a:lnTo>
                    <a:pt x="447725" y="320522"/>
                  </a:lnTo>
                  <a:lnTo>
                    <a:pt x="453771" y="308483"/>
                  </a:lnTo>
                  <a:lnTo>
                    <a:pt x="458685" y="295910"/>
                  </a:lnTo>
                  <a:lnTo>
                    <a:pt x="458787" y="295656"/>
                  </a:lnTo>
                  <a:lnTo>
                    <a:pt x="458901" y="295351"/>
                  </a:lnTo>
                  <a:lnTo>
                    <a:pt x="462724" y="281914"/>
                  </a:lnTo>
                  <a:lnTo>
                    <a:pt x="465201" y="268236"/>
                  </a:lnTo>
                  <a:lnTo>
                    <a:pt x="466344" y="254381"/>
                  </a:lnTo>
                  <a:lnTo>
                    <a:pt x="466344" y="249174"/>
                  </a:lnTo>
                  <a:close/>
                </a:path>
                <a:path w="573404" h="542925">
                  <a:moveTo>
                    <a:pt x="498729" y="89281"/>
                  </a:moveTo>
                  <a:lnTo>
                    <a:pt x="497332" y="81280"/>
                  </a:lnTo>
                  <a:lnTo>
                    <a:pt x="485521" y="73787"/>
                  </a:lnTo>
                  <a:lnTo>
                    <a:pt x="478663" y="73914"/>
                  </a:lnTo>
                  <a:lnTo>
                    <a:pt x="473456" y="77216"/>
                  </a:lnTo>
                  <a:lnTo>
                    <a:pt x="431419" y="114427"/>
                  </a:lnTo>
                  <a:lnTo>
                    <a:pt x="431419" y="122555"/>
                  </a:lnTo>
                  <a:lnTo>
                    <a:pt x="437007" y="127635"/>
                  </a:lnTo>
                  <a:lnTo>
                    <a:pt x="439928" y="129921"/>
                  </a:lnTo>
                  <a:lnTo>
                    <a:pt x="443738" y="131191"/>
                  </a:lnTo>
                  <a:lnTo>
                    <a:pt x="447675" y="131064"/>
                  </a:lnTo>
                  <a:lnTo>
                    <a:pt x="451612" y="131064"/>
                  </a:lnTo>
                  <a:lnTo>
                    <a:pt x="455295" y="129667"/>
                  </a:lnTo>
                  <a:lnTo>
                    <a:pt x="494030" y="95123"/>
                  </a:lnTo>
                  <a:lnTo>
                    <a:pt x="498729" y="89281"/>
                  </a:lnTo>
                  <a:close/>
                </a:path>
                <a:path w="573404" h="542925">
                  <a:moveTo>
                    <a:pt x="501650" y="408305"/>
                  </a:moveTo>
                  <a:lnTo>
                    <a:pt x="495808" y="402336"/>
                  </a:lnTo>
                  <a:lnTo>
                    <a:pt x="494157" y="401066"/>
                  </a:lnTo>
                  <a:lnTo>
                    <a:pt x="458216" y="369951"/>
                  </a:lnTo>
                  <a:lnTo>
                    <a:pt x="452882" y="364744"/>
                  </a:lnTo>
                  <a:lnTo>
                    <a:pt x="443611" y="364363"/>
                  </a:lnTo>
                  <a:lnTo>
                    <a:pt x="431673" y="373634"/>
                  </a:lnTo>
                  <a:lnTo>
                    <a:pt x="431165" y="381635"/>
                  </a:lnTo>
                  <a:lnTo>
                    <a:pt x="436880" y="387096"/>
                  </a:lnTo>
                  <a:lnTo>
                    <a:pt x="437642" y="387604"/>
                  </a:lnTo>
                  <a:lnTo>
                    <a:pt x="474091" y="419100"/>
                  </a:lnTo>
                  <a:lnTo>
                    <a:pt x="479171" y="424434"/>
                  </a:lnTo>
                  <a:lnTo>
                    <a:pt x="488442" y="425196"/>
                  </a:lnTo>
                  <a:lnTo>
                    <a:pt x="500761" y="416306"/>
                  </a:lnTo>
                  <a:lnTo>
                    <a:pt x="501650" y="408305"/>
                  </a:lnTo>
                  <a:close/>
                </a:path>
                <a:path w="573404" h="542925">
                  <a:moveTo>
                    <a:pt x="573024" y="240538"/>
                  </a:moveTo>
                  <a:lnTo>
                    <a:pt x="566547" y="234696"/>
                  </a:lnTo>
                  <a:lnTo>
                    <a:pt x="558673" y="234696"/>
                  </a:lnTo>
                  <a:lnTo>
                    <a:pt x="500253" y="234696"/>
                  </a:lnTo>
                  <a:lnTo>
                    <a:pt x="493776" y="240538"/>
                  </a:lnTo>
                  <a:lnTo>
                    <a:pt x="493776" y="254762"/>
                  </a:lnTo>
                  <a:lnTo>
                    <a:pt x="500253" y="260604"/>
                  </a:lnTo>
                  <a:lnTo>
                    <a:pt x="566547" y="260604"/>
                  </a:lnTo>
                  <a:lnTo>
                    <a:pt x="573024" y="254762"/>
                  </a:lnTo>
                  <a:lnTo>
                    <a:pt x="573024" y="240538"/>
                  </a:lnTo>
                  <a:close/>
                </a:path>
              </a:pathLst>
            </a:custGeom>
            <a:solidFill>
              <a:srgbClr val="1B1F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40423" y="3190624"/>
              <a:ext cx="88023" cy="151098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504850" y="1164464"/>
            <a:ext cx="4893339" cy="275780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15596">
              <a:spcBef>
                <a:spcPts val="105"/>
              </a:spcBef>
            </a:pPr>
            <a:r>
              <a:rPr sz="2000" b="1" spc="-10" dirty="0">
                <a:solidFill>
                  <a:srgbClr val="44536A"/>
                </a:solidFill>
                <a:latin typeface="Arial"/>
                <a:cs typeface="Arial"/>
              </a:rPr>
              <a:t>RATIONALISATION</a:t>
            </a:r>
            <a:endParaRPr sz="2000" b="1" dirty="0">
              <a:latin typeface="Arial"/>
              <a:cs typeface="Arial"/>
            </a:endParaRPr>
          </a:p>
          <a:p>
            <a:pPr>
              <a:spcBef>
                <a:spcPts val="390"/>
              </a:spcBef>
            </a:pPr>
            <a:endParaRPr sz="1100" dirty="0">
              <a:latin typeface="Arial"/>
              <a:cs typeface="Arial"/>
            </a:endParaRPr>
          </a:p>
          <a:p>
            <a:pPr marL="12699"/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Justification</a:t>
            </a:r>
            <a:r>
              <a:rPr sz="1600" spc="-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of</a:t>
            </a:r>
            <a:r>
              <a:rPr sz="1600" spc="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dishonest</a:t>
            </a:r>
            <a:r>
              <a:rPr sz="1600" spc="-4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action</a:t>
            </a:r>
            <a:r>
              <a:rPr sz="1600" spc="-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to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oneself</a:t>
            </a:r>
            <a:r>
              <a:rPr sz="1600" spc="-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and/or</a:t>
            </a:r>
            <a:r>
              <a:rPr sz="1600" spc="-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others</a:t>
            </a:r>
            <a:endParaRPr lang="en-US" sz="1600" spc="-10" dirty="0">
              <a:solidFill>
                <a:srgbClr val="44536A"/>
              </a:solidFill>
              <a:latin typeface="Lucida Sans Unicode"/>
              <a:cs typeface="Lucida Sans Unicode"/>
            </a:endParaRPr>
          </a:p>
          <a:p>
            <a:pPr marL="12699"/>
            <a:endParaRPr sz="1600" dirty="0">
              <a:latin typeface="Lucida Sans Unicode"/>
              <a:cs typeface="Lucida Sans Unicode"/>
            </a:endParaRPr>
          </a:p>
          <a:p>
            <a:pPr marL="12699" marR="12699"/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Work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: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Justifying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fraud due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to</a:t>
            </a:r>
            <a:r>
              <a:rPr sz="1600" spc="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poor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pay,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unfair</a:t>
            </a:r>
            <a:r>
              <a:rPr sz="1600" spc="-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reward,</a:t>
            </a:r>
            <a:r>
              <a:rPr sz="1600" spc="409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75" dirty="0">
                <a:solidFill>
                  <a:srgbClr val="44536A"/>
                </a:solidFill>
                <a:latin typeface="Lucida Sans Unicode"/>
                <a:cs typeface="Lucida Sans Unicode"/>
              </a:rPr>
              <a:t>bad</a:t>
            </a:r>
            <a:r>
              <a:rPr sz="1600" spc="-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tone</a:t>
            </a:r>
            <a:r>
              <a:rPr sz="1600" spc="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35" dirty="0">
                <a:solidFill>
                  <a:srgbClr val="44536A"/>
                </a:solidFill>
                <a:latin typeface="Lucida Sans Unicode"/>
                <a:cs typeface="Lucida Sans Unicode"/>
              </a:rPr>
              <a:t>at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the</a:t>
            </a:r>
            <a:r>
              <a:rPr sz="1600" spc="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20" dirty="0">
                <a:solidFill>
                  <a:srgbClr val="44536A"/>
                </a:solidFill>
                <a:latin typeface="Lucida Sans Unicode"/>
                <a:cs typeface="Lucida Sans Unicode"/>
              </a:rPr>
              <a:t>top.</a:t>
            </a:r>
            <a:endParaRPr lang="en-US" sz="1600" spc="-20" dirty="0">
              <a:solidFill>
                <a:srgbClr val="44536A"/>
              </a:solidFill>
              <a:latin typeface="Lucida Sans Unicode"/>
              <a:cs typeface="Lucida Sans Unicode"/>
            </a:endParaRPr>
          </a:p>
          <a:p>
            <a:pPr marL="12699" marR="12699"/>
            <a:endParaRPr sz="1600" dirty="0">
              <a:latin typeface="Lucida Sans Unicode"/>
              <a:cs typeface="Lucida Sans Unicode"/>
            </a:endParaRPr>
          </a:p>
          <a:p>
            <a:pPr marL="12699" marR="5080">
              <a:spcBef>
                <a:spcPts val="5"/>
              </a:spcBef>
            </a:pP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Upbringing</a:t>
            </a:r>
            <a:r>
              <a:rPr sz="1600" b="1" spc="40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b="1" spc="80" dirty="0">
                <a:solidFill>
                  <a:srgbClr val="44536A"/>
                </a:solidFill>
                <a:latin typeface="Arial"/>
                <a:cs typeface="Arial"/>
              </a:rPr>
              <a:t>&amp;</a:t>
            </a:r>
            <a:r>
              <a:rPr sz="1600" b="1" spc="2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Society</a:t>
            </a:r>
            <a:r>
              <a:rPr sz="1600" dirty="0">
                <a:solidFill>
                  <a:srgbClr val="44536A"/>
                </a:solidFill>
                <a:latin typeface="Trebuchet MS"/>
                <a:cs typeface="Trebuchet MS"/>
              </a:rPr>
              <a:t>:</a:t>
            </a:r>
            <a:r>
              <a:rPr sz="1600" spc="35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60" dirty="0">
                <a:solidFill>
                  <a:srgbClr val="44536A"/>
                </a:solidFill>
                <a:latin typeface="Trebuchet MS"/>
                <a:cs typeface="Trebuchet MS"/>
              </a:rPr>
              <a:t>Poor</a:t>
            </a:r>
            <a:r>
              <a:rPr sz="1600" spc="8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70" dirty="0">
                <a:solidFill>
                  <a:srgbClr val="44536A"/>
                </a:solidFill>
                <a:latin typeface="Trebuchet MS"/>
                <a:cs typeface="Trebuchet MS"/>
              </a:rPr>
              <a:t>value</a:t>
            </a:r>
            <a:r>
              <a:rPr sz="1600" spc="55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65" dirty="0">
                <a:solidFill>
                  <a:srgbClr val="44536A"/>
                </a:solidFill>
                <a:latin typeface="Trebuchet MS"/>
                <a:cs typeface="Trebuchet MS"/>
              </a:rPr>
              <a:t>systems.</a:t>
            </a:r>
            <a:r>
              <a:rPr sz="1600" spc="8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44536A"/>
                </a:solidFill>
                <a:latin typeface="Trebuchet MS"/>
                <a:cs typeface="Trebuchet MS"/>
              </a:rPr>
              <a:t>“Everyone</a:t>
            </a:r>
            <a:r>
              <a:rPr sz="1600" spc="5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44536A"/>
                </a:solidFill>
                <a:latin typeface="Trebuchet MS"/>
                <a:cs typeface="Trebuchet MS"/>
              </a:rPr>
              <a:t>is</a:t>
            </a:r>
            <a:r>
              <a:rPr sz="1600" spc="65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100" dirty="0">
                <a:solidFill>
                  <a:srgbClr val="44536A"/>
                </a:solidFill>
                <a:latin typeface="Trebuchet MS"/>
                <a:cs typeface="Trebuchet MS"/>
              </a:rPr>
              <a:t>doing</a:t>
            </a:r>
            <a:r>
              <a:rPr sz="1600" spc="5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44536A"/>
                </a:solidFill>
                <a:latin typeface="Trebuchet MS"/>
                <a:cs typeface="Trebuchet MS"/>
              </a:rPr>
              <a:t>it” </a:t>
            </a: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Personal</a:t>
            </a:r>
            <a:r>
              <a:rPr sz="1600" b="1" spc="5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beliefs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:</a:t>
            </a:r>
            <a:r>
              <a:rPr sz="1600" spc="1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Justifying</a:t>
            </a:r>
            <a:r>
              <a:rPr sz="1600" spc="7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actions</a:t>
            </a:r>
            <a:r>
              <a:rPr sz="1600" spc="7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on</a:t>
            </a:r>
            <a:r>
              <a:rPr sz="1600" spc="8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work</a:t>
            </a:r>
            <a:r>
              <a:rPr sz="1600" spc="10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ethic,</a:t>
            </a:r>
            <a:r>
              <a:rPr sz="1600" spc="7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perceptions</a:t>
            </a:r>
            <a:r>
              <a:rPr sz="1600" spc="8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40" dirty="0">
                <a:solidFill>
                  <a:srgbClr val="44536A"/>
                </a:solidFill>
                <a:latin typeface="Lucida Sans Unicode"/>
                <a:cs typeface="Lucida Sans Unicode"/>
              </a:rPr>
              <a:t>and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beliefs.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74826" y="7861300"/>
            <a:ext cx="2077974" cy="38279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2400" b="1" spc="-10" dirty="0">
                <a:solidFill>
                  <a:srgbClr val="44536A"/>
                </a:solidFill>
                <a:latin typeface="Arial"/>
                <a:cs typeface="Arial"/>
              </a:rPr>
              <a:t>Pressure</a:t>
            </a:r>
            <a:endParaRPr sz="2400" dirty="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90899" y="904869"/>
            <a:ext cx="412750" cy="528320"/>
            <a:chOff x="590899" y="904869"/>
            <a:chExt cx="412750" cy="528320"/>
          </a:xfrm>
        </p:grpSpPr>
        <p:sp>
          <p:nvSpPr>
            <p:cNvPr id="26" name="object 26"/>
            <p:cNvSpPr/>
            <p:nvPr/>
          </p:nvSpPr>
          <p:spPr>
            <a:xfrm>
              <a:off x="742657" y="904874"/>
              <a:ext cx="260985" cy="240029"/>
            </a:xfrm>
            <a:custGeom>
              <a:avLst/>
              <a:gdLst/>
              <a:ahLst/>
              <a:cxnLst/>
              <a:rect l="l" t="t" r="r" b="b"/>
              <a:pathLst>
                <a:path w="260984" h="240030">
                  <a:moveTo>
                    <a:pt x="41795" y="216204"/>
                  </a:moveTo>
                  <a:lnTo>
                    <a:pt x="35064" y="209511"/>
                  </a:lnTo>
                  <a:lnTo>
                    <a:pt x="18440" y="209511"/>
                  </a:lnTo>
                  <a:lnTo>
                    <a:pt x="11696" y="216204"/>
                  </a:lnTo>
                  <a:lnTo>
                    <a:pt x="11696" y="232740"/>
                  </a:lnTo>
                  <a:lnTo>
                    <a:pt x="18440" y="239445"/>
                  </a:lnTo>
                  <a:lnTo>
                    <a:pt x="35064" y="239445"/>
                  </a:lnTo>
                  <a:lnTo>
                    <a:pt x="41795" y="232740"/>
                  </a:lnTo>
                  <a:lnTo>
                    <a:pt x="41795" y="224472"/>
                  </a:lnTo>
                  <a:lnTo>
                    <a:pt x="41795" y="216204"/>
                  </a:lnTo>
                  <a:close/>
                </a:path>
                <a:path w="260984" h="240030">
                  <a:moveTo>
                    <a:pt x="86956" y="189560"/>
                  </a:moveTo>
                  <a:lnTo>
                    <a:pt x="85369" y="181787"/>
                  </a:lnTo>
                  <a:lnTo>
                    <a:pt x="81076" y="175450"/>
                  </a:lnTo>
                  <a:lnTo>
                    <a:pt x="74688" y="171170"/>
                  </a:lnTo>
                  <a:lnTo>
                    <a:pt x="66878" y="169595"/>
                  </a:lnTo>
                  <a:lnTo>
                    <a:pt x="59067" y="171170"/>
                  </a:lnTo>
                  <a:lnTo>
                    <a:pt x="52692" y="175450"/>
                  </a:lnTo>
                  <a:lnTo>
                    <a:pt x="48399" y="181787"/>
                  </a:lnTo>
                  <a:lnTo>
                    <a:pt x="46812" y="189560"/>
                  </a:lnTo>
                  <a:lnTo>
                    <a:pt x="48399" y="197319"/>
                  </a:lnTo>
                  <a:lnTo>
                    <a:pt x="52692" y="203669"/>
                  </a:lnTo>
                  <a:lnTo>
                    <a:pt x="59067" y="207937"/>
                  </a:lnTo>
                  <a:lnTo>
                    <a:pt x="66878" y="209511"/>
                  </a:lnTo>
                  <a:lnTo>
                    <a:pt x="74688" y="207937"/>
                  </a:lnTo>
                  <a:lnTo>
                    <a:pt x="81076" y="203669"/>
                  </a:lnTo>
                  <a:lnTo>
                    <a:pt x="85369" y="197319"/>
                  </a:lnTo>
                  <a:lnTo>
                    <a:pt x="86956" y="189560"/>
                  </a:lnTo>
                  <a:close/>
                </a:path>
                <a:path w="260984" h="240030">
                  <a:moveTo>
                    <a:pt x="260858" y="93116"/>
                  </a:moveTo>
                  <a:lnTo>
                    <a:pt x="232359" y="60845"/>
                  </a:lnTo>
                  <a:lnTo>
                    <a:pt x="227418" y="59855"/>
                  </a:lnTo>
                  <a:lnTo>
                    <a:pt x="224739" y="59855"/>
                  </a:lnTo>
                  <a:lnTo>
                    <a:pt x="222402" y="60185"/>
                  </a:lnTo>
                  <a:lnTo>
                    <a:pt x="219722" y="60845"/>
                  </a:lnTo>
                  <a:lnTo>
                    <a:pt x="220395" y="58521"/>
                  </a:lnTo>
                  <a:lnTo>
                    <a:pt x="220726" y="55867"/>
                  </a:lnTo>
                  <a:lnTo>
                    <a:pt x="220726" y="53200"/>
                  </a:lnTo>
                  <a:lnTo>
                    <a:pt x="187286" y="19939"/>
                  </a:lnTo>
                  <a:lnTo>
                    <a:pt x="179590" y="19939"/>
                  </a:lnTo>
                  <a:lnTo>
                    <a:pt x="172237" y="22606"/>
                  </a:lnTo>
                  <a:lnTo>
                    <a:pt x="166547" y="26924"/>
                  </a:lnTo>
                  <a:lnTo>
                    <a:pt x="165811" y="24930"/>
                  </a:lnTo>
                  <a:lnTo>
                    <a:pt x="162598" y="16268"/>
                  </a:lnTo>
                  <a:lnTo>
                    <a:pt x="155308" y="7721"/>
                  </a:lnTo>
                  <a:lnTo>
                    <a:pt x="145427" y="2057"/>
                  </a:lnTo>
                  <a:lnTo>
                    <a:pt x="133769" y="0"/>
                  </a:lnTo>
                  <a:lnTo>
                    <a:pt x="122783" y="1879"/>
                  </a:lnTo>
                  <a:lnTo>
                    <a:pt x="113284" y="7099"/>
                  </a:lnTo>
                  <a:lnTo>
                    <a:pt x="105930" y="14998"/>
                  </a:lnTo>
                  <a:lnTo>
                    <a:pt x="101333" y="24930"/>
                  </a:lnTo>
                  <a:lnTo>
                    <a:pt x="96100" y="18808"/>
                  </a:lnTo>
                  <a:lnTo>
                    <a:pt x="89585" y="14084"/>
                  </a:lnTo>
                  <a:lnTo>
                    <a:pt x="82003" y="11049"/>
                  </a:lnTo>
                  <a:lnTo>
                    <a:pt x="73571" y="9969"/>
                  </a:lnTo>
                  <a:lnTo>
                    <a:pt x="60591" y="12585"/>
                  </a:lnTo>
                  <a:lnTo>
                    <a:pt x="49949" y="19735"/>
                  </a:lnTo>
                  <a:lnTo>
                    <a:pt x="42773" y="30314"/>
                  </a:lnTo>
                  <a:lnTo>
                    <a:pt x="40132" y="43218"/>
                  </a:lnTo>
                  <a:lnTo>
                    <a:pt x="40132" y="45885"/>
                  </a:lnTo>
                  <a:lnTo>
                    <a:pt x="40462" y="48209"/>
                  </a:lnTo>
                  <a:lnTo>
                    <a:pt x="41135" y="50876"/>
                  </a:lnTo>
                  <a:lnTo>
                    <a:pt x="38455" y="50203"/>
                  </a:lnTo>
                  <a:lnTo>
                    <a:pt x="36118" y="49872"/>
                  </a:lnTo>
                  <a:lnTo>
                    <a:pt x="33439" y="49872"/>
                  </a:lnTo>
                  <a:lnTo>
                    <a:pt x="20459" y="52501"/>
                  </a:lnTo>
                  <a:lnTo>
                    <a:pt x="9817" y="59639"/>
                  </a:lnTo>
                  <a:lnTo>
                    <a:pt x="2628" y="70218"/>
                  </a:lnTo>
                  <a:lnTo>
                    <a:pt x="0" y="83134"/>
                  </a:lnTo>
                  <a:lnTo>
                    <a:pt x="2628" y="96050"/>
                  </a:lnTo>
                  <a:lnTo>
                    <a:pt x="9817" y="106616"/>
                  </a:lnTo>
                  <a:lnTo>
                    <a:pt x="20459" y="113766"/>
                  </a:lnTo>
                  <a:lnTo>
                    <a:pt x="33439" y="116395"/>
                  </a:lnTo>
                  <a:lnTo>
                    <a:pt x="33769" y="116395"/>
                  </a:lnTo>
                  <a:lnTo>
                    <a:pt x="37249" y="128219"/>
                  </a:lnTo>
                  <a:lnTo>
                    <a:pt x="44564" y="137718"/>
                  </a:lnTo>
                  <a:lnTo>
                    <a:pt x="54749" y="144030"/>
                  </a:lnTo>
                  <a:lnTo>
                    <a:pt x="66878" y="146316"/>
                  </a:lnTo>
                  <a:lnTo>
                    <a:pt x="74574" y="146316"/>
                  </a:lnTo>
                  <a:lnTo>
                    <a:pt x="81597" y="143662"/>
                  </a:lnTo>
                  <a:lnTo>
                    <a:pt x="87287" y="139331"/>
                  </a:lnTo>
                  <a:lnTo>
                    <a:pt x="87287" y="140335"/>
                  </a:lnTo>
                  <a:lnTo>
                    <a:pt x="86956" y="141668"/>
                  </a:lnTo>
                  <a:lnTo>
                    <a:pt x="86956" y="143002"/>
                  </a:lnTo>
                  <a:lnTo>
                    <a:pt x="89598" y="155930"/>
                  </a:lnTo>
                  <a:lnTo>
                    <a:pt x="96774" y="166484"/>
                  </a:lnTo>
                  <a:lnTo>
                    <a:pt x="107403" y="173634"/>
                  </a:lnTo>
                  <a:lnTo>
                    <a:pt x="120396" y="176250"/>
                  </a:lnTo>
                  <a:lnTo>
                    <a:pt x="132727" y="173913"/>
                  </a:lnTo>
                  <a:lnTo>
                    <a:pt x="143014" y="167487"/>
                  </a:lnTo>
                  <a:lnTo>
                    <a:pt x="150355" y="157873"/>
                  </a:lnTo>
                  <a:lnTo>
                    <a:pt x="153746" y="146316"/>
                  </a:lnTo>
                  <a:lnTo>
                    <a:pt x="153835" y="145986"/>
                  </a:lnTo>
                  <a:lnTo>
                    <a:pt x="159004" y="151625"/>
                  </a:lnTo>
                  <a:lnTo>
                    <a:pt x="165341" y="155930"/>
                  </a:lnTo>
                  <a:lnTo>
                    <a:pt x="172605" y="158661"/>
                  </a:lnTo>
                  <a:lnTo>
                    <a:pt x="180594" y="159626"/>
                  </a:lnTo>
                  <a:lnTo>
                    <a:pt x="193586" y="156997"/>
                  </a:lnTo>
                  <a:lnTo>
                    <a:pt x="204216" y="149860"/>
                  </a:lnTo>
                  <a:lnTo>
                    <a:pt x="206844" y="145986"/>
                  </a:lnTo>
                  <a:lnTo>
                    <a:pt x="211366" y="139331"/>
                  </a:lnTo>
                  <a:lnTo>
                    <a:pt x="214045" y="126365"/>
                  </a:lnTo>
                  <a:lnTo>
                    <a:pt x="214045" y="123380"/>
                  </a:lnTo>
                  <a:lnTo>
                    <a:pt x="218059" y="125031"/>
                  </a:lnTo>
                  <a:lnTo>
                    <a:pt x="222732" y="126365"/>
                  </a:lnTo>
                  <a:lnTo>
                    <a:pt x="227418" y="126365"/>
                  </a:lnTo>
                  <a:lnTo>
                    <a:pt x="240398" y="123748"/>
                  </a:lnTo>
                  <a:lnTo>
                    <a:pt x="240957" y="123380"/>
                  </a:lnTo>
                  <a:lnTo>
                    <a:pt x="251040" y="116598"/>
                  </a:lnTo>
                  <a:lnTo>
                    <a:pt x="258216" y="106019"/>
                  </a:lnTo>
                  <a:lnTo>
                    <a:pt x="260858" y="93116"/>
                  </a:lnTo>
                  <a:close/>
                </a:path>
              </a:pathLst>
            </a:custGeom>
            <a:solidFill>
              <a:srgbClr val="3CA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7952" y="939842"/>
              <a:ext cx="89498" cy="11412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90892" y="1160703"/>
              <a:ext cx="255270" cy="272415"/>
            </a:xfrm>
            <a:custGeom>
              <a:avLst/>
              <a:gdLst/>
              <a:ahLst/>
              <a:cxnLst/>
              <a:rect l="l" t="t" r="r" b="b"/>
              <a:pathLst>
                <a:path w="255269" h="272415">
                  <a:moveTo>
                    <a:pt x="191439" y="64008"/>
                  </a:moveTo>
                  <a:lnTo>
                    <a:pt x="186423" y="39090"/>
                  </a:lnTo>
                  <a:lnTo>
                    <a:pt x="172745" y="18745"/>
                  </a:lnTo>
                  <a:lnTo>
                    <a:pt x="152463" y="5029"/>
                  </a:lnTo>
                  <a:lnTo>
                    <a:pt x="127622" y="0"/>
                  </a:lnTo>
                  <a:lnTo>
                    <a:pt x="102781" y="5029"/>
                  </a:lnTo>
                  <a:lnTo>
                    <a:pt x="82499" y="18745"/>
                  </a:lnTo>
                  <a:lnTo>
                    <a:pt x="68821" y="39090"/>
                  </a:lnTo>
                  <a:lnTo>
                    <a:pt x="63817" y="64008"/>
                  </a:lnTo>
                  <a:lnTo>
                    <a:pt x="68821" y="88925"/>
                  </a:lnTo>
                  <a:lnTo>
                    <a:pt x="82499" y="109270"/>
                  </a:lnTo>
                  <a:lnTo>
                    <a:pt x="102781" y="122986"/>
                  </a:lnTo>
                  <a:lnTo>
                    <a:pt x="127622" y="128016"/>
                  </a:lnTo>
                  <a:lnTo>
                    <a:pt x="152463" y="122986"/>
                  </a:lnTo>
                  <a:lnTo>
                    <a:pt x="172745" y="109270"/>
                  </a:lnTo>
                  <a:lnTo>
                    <a:pt x="186423" y="88925"/>
                  </a:lnTo>
                  <a:lnTo>
                    <a:pt x="191439" y="64008"/>
                  </a:lnTo>
                  <a:close/>
                </a:path>
                <a:path w="255269" h="272415">
                  <a:moveTo>
                    <a:pt x="255244" y="208013"/>
                  </a:moveTo>
                  <a:lnTo>
                    <a:pt x="228498" y="172491"/>
                  </a:lnTo>
                  <a:lnTo>
                    <a:pt x="180263" y="152019"/>
                  </a:lnTo>
                  <a:lnTo>
                    <a:pt x="141681" y="144589"/>
                  </a:lnTo>
                  <a:lnTo>
                    <a:pt x="127622" y="144018"/>
                  </a:lnTo>
                  <a:lnTo>
                    <a:pt x="114465" y="144589"/>
                  </a:lnTo>
                  <a:lnTo>
                    <a:pt x="74980" y="152019"/>
                  </a:lnTo>
                  <a:lnTo>
                    <a:pt x="26746" y="173164"/>
                  </a:lnTo>
                  <a:lnTo>
                    <a:pt x="0" y="208013"/>
                  </a:lnTo>
                  <a:lnTo>
                    <a:pt x="0" y="272021"/>
                  </a:lnTo>
                  <a:lnTo>
                    <a:pt x="255244" y="272021"/>
                  </a:lnTo>
                  <a:lnTo>
                    <a:pt x="255244" y="208013"/>
                  </a:lnTo>
                  <a:close/>
                </a:path>
              </a:pathLst>
            </a:custGeom>
            <a:solidFill>
              <a:srgbClr val="3CA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669786" y="7284677"/>
            <a:ext cx="5402116" cy="319382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58465">
              <a:spcBef>
                <a:spcPts val="105"/>
              </a:spcBef>
            </a:pPr>
            <a:r>
              <a:rPr sz="2400" b="1" spc="-10" dirty="0">
                <a:solidFill>
                  <a:srgbClr val="44536A"/>
                </a:solidFill>
                <a:latin typeface="Arial"/>
                <a:cs typeface="Arial"/>
              </a:rPr>
              <a:t>OPPORTUNITY</a:t>
            </a:r>
            <a:endParaRPr sz="2400" dirty="0">
              <a:latin typeface="Arial"/>
              <a:cs typeface="Arial"/>
            </a:endParaRPr>
          </a:p>
          <a:p>
            <a:pPr marL="12699" marR="642591">
              <a:spcBef>
                <a:spcPts val="830"/>
              </a:spcBef>
            </a:pP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Ability</a:t>
            </a:r>
            <a:r>
              <a:rPr sz="1600" spc="10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114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circumstances</a:t>
            </a:r>
            <a:r>
              <a:rPr sz="1600" spc="5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that</a:t>
            </a:r>
            <a:r>
              <a:rPr sz="1600" spc="9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provide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possibility</a:t>
            </a:r>
            <a:r>
              <a:rPr sz="1600" spc="-3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to</a:t>
            </a:r>
            <a:r>
              <a:rPr sz="1600" spc="-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commit</a:t>
            </a:r>
            <a:r>
              <a:rPr sz="1600" spc="-3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illegal</a:t>
            </a:r>
            <a:r>
              <a:rPr sz="1600" spc="-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action.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5080"/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Process:</a:t>
            </a:r>
            <a:r>
              <a:rPr sz="1600" b="1" spc="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Process</a:t>
            </a:r>
            <a:r>
              <a:rPr sz="1600" spc="4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loopholes, unclear,</a:t>
            </a:r>
            <a:r>
              <a:rPr sz="1600" spc="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unwritten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4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unnecessarily</a:t>
            </a:r>
            <a:r>
              <a:rPr sz="1600" spc="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complex</a:t>
            </a:r>
            <a:r>
              <a:rPr sz="1600" spc="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procedures.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623541"/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Controls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:</a:t>
            </a:r>
            <a:r>
              <a:rPr sz="1600" spc="5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Lack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of/weak</a:t>
            </a:r>
            <a:r>
              <a:rPr sz="1600" spc="3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preventative/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detective</a:t>
            </a:r>
            <a:r>
              <a:rPr sz="1600" spc="16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controls.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22859"/>
            <a:r>
              <a:rPr sz="1600" b="1" dirty="0">
                <a:solidFill>
                  <a:srgbClr val="44536A"/>
                </a:solidFill>
                <a:latin typeface="Arial"/>
                <a:cs typeface="Arial"/>
              </a:rPr>
              <a:t>Expertise:</a:t>
            </a:r>
            <a:r>
              <a:rPr sz="1600" b="1" spc="45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44536A"/>
                </a:solidFill>
                <a:latin typeface="Lucida Sans Unicode"/>
                <a:cs typeface="Lucida Sans Unicode"/>
              </a:rPr>
              <a:t>Expertise</a:t>
            </a:r>
            <a:r>
              <a:rPr sz="1600" spc="8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in</a:t>
            </a:r>
            <a:r>
              <a:rPr sz="1600" spc="8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select</a:t>
            </a:r>
            <a:r>
              <a:rPr sz="1600" spc="8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domains;</a:t>
            </a:r>
            <a:r>
              <a:rPr sz="1600" spc="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certain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roles</a:t>
            </a:r>
            <a:r>
              <a:rPr sz="1600" spc="5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provide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more</a:t>
            </a:r>
            <a:r>
              <a:rPr sz="1600" spc="4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opportunity.</a:t>
            </a:r>
            <a:endParaRPr sz="1600" dirty="0">
              <a:latin typeface="Lucida Sans Unicode"/>
              <a:cs typeface="Lucida Sans Unicode"/>
            </a:endParaRPr>
          </a:p>
          <a:p>
            <a:pPr marL="12699" marR="206366"/>
            <a:r>
              <a:rPr sz="1600" b="1" spc="10" dirty="0">
                <a:solidFill>
                  <a:srgbClr val="44536A"/>
                </a:solidFill>
                <a:latin typeface="Arial"/>
                <a:cs typeface="Arial"/>
              </a:rPr>
              <a:t>Power:</a:t>
            </a:r>
            <a:r>
              <a:rPr sz="1600" b="1" spc="-50" dirty="0">
                <a:solidFill>
                  <a:srgbClr val="44536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Position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level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340" dirty="0">
                <a:solidFill>
                  <a:srgbClr val="44536A"/>
                </a:solidFill>
                <a:latin typeface="Trebuchet MS"/>
                <a:cs typeface="Trebuchet MS"/>
              </a:rPr>
              <a:t>–</a:t>
            </a:r>
            <a:r>
              <a:rPr sz="1600" spc="30" dirty="0">
                <a:solidFill>
                  <a:srgbClr val="44536A"/>
                </a:solidFill>
                <a:latin typeface="Trebuchet MS"/>
                <a:cs typeface="Trebuchet MS"/>
              </a:rPr>
              <a:t> </a:t>
            </a:r>
            <a:r>
              <a:rPr sz="1600" spc="10" dirty="0">
                <a:solidFill>
                  <a:srgbClr val="44536A"/>
                </a:solidFill>
                <a:latin typeface="Lucida Sans Unicode"/>
                <a:cs typeface="Lucida Sans Unicode"/>
              </a:rPr>
              <a:t>approval</a:t>
            </a:r>
            <a:r>
              <a:rPr sz="1600" spc="-4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or</a:t>
            </a:r>
            <a:r>
              <a:rPr sz="1600" spc="-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override control.</a:t>
            </a:r>
            <a:endParaRPr sz="1600" dirty="0">
              <a:latin typeface="Lucida Sans Unicode"/>
              <a:cs typeface="Lucida Sans Unicode"/>
            </a:endParaRPr>
          </a:p>
          <a:p>
            <a:pPr marL="12699"/>
            <a:r>
              <a:rPr sz="1600" b="1" spc="20" dirty="0">
                <a:solidFill>
                  <a:srgbClr val="44536A"/>
                </a:solidFill>
                <a:latin typeface="Arial"/>
                <a:cs typeface="Arial"/>
              </a:rPr>
              <a:t>Relationships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:</a:t>
            </a:r>
            <a:r>
              <a:rPr sz="1600" spc="1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Close</a:t>
            </a:r>
            <a:r>
              <a:rPr sz="1600" spc="4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20" dirty="0">
                <a:solidFill>
                  <a:srgbClr val="44536A"/>
                </a:solidFill>
                <a:latin typeface="Lucida Sans Unicode"/>
                <a:cs typeface="Lucida Sans Unicode"/>
              </a:rPr>
              <a:t>employees </a:t>
            </a:r>
            <a:r>
              <a:rPr sz="1600" spc="-20" dirty="0">
                <a:solidFill>
                  <a:srgbClr val="44536A"/>
                </a:solidFill>
                <a:latin typeface="Lucida Sans Unicode"/>
                <a:cs typeface="Lucida Sans Unicode"/>
              </a:rPr>
              <a:t>where</a:t>
            </a:r>
            <a:endParaRPr sz="1600" dirty="0">
              <a:latin typeface="Lucida Sans Unicode"/>
              <a:cs typeface="Lucida Sans Unicode"/>
            </a:endParaRPr>
          </a:p>
          <a:p>
            <a:pPr marL="12699">
              <a:spcBef>
                <a:spcPts val="5"/>
              </a:spcBef>
            </a:pP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segregation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of</a:t>
            </a:r>
            <a:r>
              <a:rPr sz="1600" spc="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duties</a:t>
            </a:r>
            <a:r>
              <a:rPr sz="1600" spc="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is</a:t>
            </a:r>
            <a:r>
              <a:rPr sz="1600" spc="30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dirty="0">
                <a:solidFill>
                  <a:srgbClr val="44536A"/>
                </a:solidFill>
                <a:latin typeface="Lucida Sans Unicode"/>
                <a:cs typeface="Lucida Sans Unicode"/>
              </a:rPr>
              <a:t>the</a:t>
            </a:r>
            <a:r>
              <a:rPr sz="1600" spc="25" dirty="0">
                <a:solidFill>
                  <a:srgbClr val="44536A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44536A"/>
                </a:solidFill>
                <a:latin typeface="Lucida Sans Unicode"/>
                <a:cs typeface="Lucida Sans Unicode"/>
              </a:rPr>
              <a:t>control.</a:t>
            </a:r>
            <a:endParaRPr sz="1600" dirty="0">
              <a:latin typeface="Lucida Sans Unicode"/>
              <a:cs typeface="Lucida Sans Unicode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48924" y="7995685"/>
            <a:ext cx="575310" cy="321945"/>
            <a:chOff x="548924" y="3241267"/>
            <a:chExt cx="575310" cy="321945"/>
          </a:xfrm>
        </p:grpSpPr>
        <p:sp>
          <p:nvSpPr>
            <p:cNvPr id="31" name="object 31"/>
            <p:cNvSpPr/>
            <p:nvPr/>
          </p:nvSpPr>
          <p:spPr>
            <a:xfrm>
              <a:off x="548924" y="3241267"/>
              <a:ext cx="459740" cy="313690"/>
            </a:xfrm>
            <a:custGeom>
              <a:avLst/>
              <a:gdLst/>
              <a:ahLst/>
              <a:cxnLst/>
              <a:rect l="l" t="t" r="r" b="b"/>
              <a:pathLst>
                <a:path w="459740" h="313689">
                  <a:moveTo>
                    <a:pt x="287404" y="0"/>
                  </a:moveTo>
                  <a:lnTo>
                    <a:pt x="240787" y="3758"/>
                  </a:lnTo>
                  <a:lnTo>
                    <a:pt x="196564" y="14639"/>
                  </a:lnTo>
                  <a:lnTo>
                    <a:pt x="155327" y="32051"/>
                  </a:lnTo>
                  <a:lnTo>
                    <a:pt x="117669" y="55403"/>
                  </a:lnTo>
                  <a:lnTo>
                    <a:pt x="84180" y="84103"/>
                  </a:lnTo>
                  <a:lnTo>
                    <a:pt x="55453" y="117561"/>
                  </a:lnTo>
                  <a:lnTo>
                    <a:pt x="32080" y="155186"/>
                  </a:lnTo>
                  <a:lnTo>
                    <a:pt x="14652" y="196385"/>
                  </a:lnTo>
                  <a:lnTo>
                    <a:pt x="3761" y="240568"/>
                  </a:lnTo>
                  <a:lnTo>
                    <a:pt x="0" y="287143"/>
                  </a:lnTo>
                  <a:lnTo>
                    <a:pt x="0" y="313247"/>
                  </a:lnTo>
                  <a:lnTo>
                    <a:pt x="39192" y="313247"/>
                  </a:lnTo>
                  <a:lnTo>
                    <a:pt x="39192" y="287143"/>
                  </a:lnTo>
                  <a:lnTo>
                    <a:pt x="40029" y="267218"/>
                  </a:lnTo>
                  <a:lnTo>
                    <a:pt x="42458" y="247661"/>
                  </a:lnTo>
                  <a:lnTo>
                    <a:pt x="46357" y="228593"/>
                  </a:lnTo>
                  <a:lnTo>
                    <a:pt x="51603" y="210136"/>
                  </a:lnTo>
                  <a:lnTo>
                    <a:pt x="75771" y="219925"/>
                  </a:lnTo>
                  <a:lnTo>
                    <a:pt x="84915" y="195779"/>
                  </a:lnTo>
                  <a:lnTo>
                    <a:pt x="60747" y="185990"/>
                  </a:lnTo>
                  <a:lnTo>
                    <a:pt x="68800" y="169624"/>
                  </a:lnTo>
                  <a:lnTo>
                    <a:pt x="78139" y="153931"/>
                  </a:lnTo>
                  <a:lnTo>
                    <a:pt x="88579" y="139095"/>
                  </a:lnTo>
                  <a:lnTo>
                    <a:pt x="99939" y="125298"/>
                  </a:lnTo>
                  <a:lnTo>
                    <a:pt x="118228" y="143571"/>
                  </a:lnTo>
                  <a:lnTo>
                    <a:pt x="136517" y="124646"/>
                  </a:lnTo>
                  <a:lnTo>
                    <a:pt x="118228" y="106373"/>
                  </a:lnTo>
                  <a:lnTo>
                    <a:pt x="131935" y="94524"/>
                  </a:lnTo>
                  <a:lnTo>
                    <a:pt x="146560" y="83532"/>
                  </a:lnTo>
                  <a:lnTo>
                    <a:pt x="162043" y="73519"/>
                  </a:lnTo>
                  <a:lnTo>
                    <a:pt x="178322" y="64607"/>
                  </a:lnTo>
                  <a:lnTo>
                    <a:pt x="188119" y="88753"/>
                  </a:lnTo>
                  <a:lnTo>
                    <a:pt x="212288" y="78311"/>
                  </a:lnTo>
                  <a:lnTo>
                    <a:pt x="237190" y="44295"/>
                  </a:lnTo>
                  <a:lnTo>
                    <a:pt x="274341" y="39808"/>
                  </a:lnTo>
                  <a:lnTo>
                    <a:pt x="274341" y="65912"/>
                  </a:lnTo>
                  <a:lnTo>
                    <a:pt x="295896" y="65259"/>
                  </a:lnTo>
                  <a:lnTo>
                    <a:pt x="300468" y="65912"/>
                  </a:lnTo>
                  <a:lnTo>
                    <a:pt x="300468" y="39808"/>
                  </a:lnTo>
                  <a:lnTo>
                    <a:pt x="319319" y="41511"/>
                  </a:lnTo>
                  <a:lnTo>
                    <a:pt x="337618" y="44621"/>
                  </a:lnTo>
                  <a:lnTo>
                    <a:pt x="355306" y="49077"/>
                  </a:lnTo>
                  <a:lnTo>
                    <a:pt x="372319" y="54818"/>
                  </a:lnTo>
                  <a:lnTo>
                    <a:pt x="362521" y="78311"/>
                  </a:lnTo>
                  <a:lnTo>
                    <a:pt x="386689" y="88753"/>
                  </a:lnTo>
                  <a:lnTo>
                    <a:pt x="396487" y="64607"/>
                  </a:lnTo>
                  <a:lnTo>
                    <a:pt x="414287" y="74314"/>
                  </a:lnTo>
                  <a:lnTo>
                    <a:pt x="431106" y="85490"/>
                  </a:lnTo>
                  <a:lnTo>
                    <a:pt x="459194" y="57428"/>
                  </a:lnTo>
                  <a:lnTo>
                    <a:pt x="421329" y="33313"/>
                  </a:lnTo>
                  <a:lnTo>
                    <a:pt x="379668" y="15254"/>
                  </a:lnTo>
                  <a:lnTo>
                    <a:pt x="334822" y="3925"/>
                  </a:lnTo>
                  <a:lnTo>
                    <a:pt x="287404" y="0"/>
                  </a:lnTo>
                  <a:close/>
                </a:path>
              </a:pathLst>
            </a:custGeom>
            <a:solidFill>
              <a:srgbClr val="6087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8813" y="3313052"/>
              <a:ext cx="314908" cy="250026"/>
            </a:xfrm>
            <a:prstGeom prst="rect">
              <a:avLst/>
            </a:prstGeom>
          </p:spPr>
        </p:pic>
      </p:grp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3603497" y="349072"/>
            <a:ext cx="498411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80" dirty="0">
                <a:solidFill>
                  <a:srgbClr val="000000"/>
                </a:solidFill>
                <a:latin typeface="Arial"/>
                <a:cs typeface="Arial"/>
              </a:rPr>
              <a:t>The</a:t>
            </a:r>
            <a:r>
              <a:rPr sz="2800" spc="-18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800" spc="95" dirty="0">
                <a:solidFill>
                  <a:srgbClr val="000000"/>
                </a:solidFill>
                <a:latin typeface="Arial"/>
                <a:cs typeface="Arial"/>
              </a:rPr>
              <a:t>Cressey</a:t>
            </a:r>
            <a:r>
              <a:rPr sz="2800" spc="-1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800" spc="120" dirty="0">
                <a:solidFill>
                  <a:srgbClr val="000000"/>
                </a:solidFill>
                <a:latin typeface="Arial"/>
                <a:cs typeface="Arial"/>
              </a:rPr>
              <a:t>Fraud</a:t>
            </a:r>
            <a:r>
              <a:rPr sz="2800" spc="-16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800" spc="110" dirty="0">
                <a:solidFill>
                  <a:srgbClr val="000000"/>
                </a:solidFill>
                <a:latin typeface="Arial"/>
                <a:cs typeface="Arial"/>
              </a:rPr>
              <a:t>Triangle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51103"/>
          </a:xfrm>
          <a:prstGeom prst="rect">
            <a:avLst/>
          </a:prstGeom>
        </p:spPr>
        <p:txBody>
          <a:bodyPr vert="horz" wrap="square" lIns="0" tIns="179959" rIns="0" bIns="0" rtlCol="0">
            <a:spAutoFit/>
          </a:bodyPr>
          <a:lstStyle/>
          <a:p>
            <a:pPr marL="252083">
              <a:spcBef>
                <a:spcPts val="130"/>
              </a:spcBef>
            </a:pPr>
            <a:r>
              <a:rPr sz="3700" spc="-250" dirty="0"/>
              <a:t>Objectives</a:t>
            </a:r>
            <a:r>
              <a:rPr sz="3700" spc="-175" dirty="0"/>
              <a:t> </a:t>
            </a:r>
            <a:r>
              <a:rPr sz="3700" spc="-350" dirty="0"/>
              <a:t>of</a:t>
            </a:r>
            <a:r>
              <a:rPr sz="3700" spc="-160" dirty="0"/>
              <a:t> </a:t>
            </a:r>
            <a:r>
              <a:rPr sz="3700" spc="-445" dirty="0"/>
              <a:t>Interviewing</a:t>
            </a:r>
            <a:endParaRPr sz="3700"/>
          </a:p>
        </p:txBody>
      </p:sp>
      <p:sp>
        <p:nvSpPr>
          <p:cNvPr id="3" name="object 3"/>
          <p:cNvSpPr txBox="1"/>
          <p:nvPr/>
        </p:nvSpPr>
        <p:spPr>
          <a:xfrm>
            <a:off x="4490974" y="2331034"/>
            <a:ext cx="7263765" cy="3497689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240654" indent="-227954">
              <a:spcBef>
                <a:spcPts val="3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  <a:tab pos="983569" algn="l"/>
                <a:tab pos="2522739" algn="l"/>
                <a:tab pos="3400904" algn="l"/>
                <a:tab pos="4034604" algn="l"/>
                <a:tab pos="4513372" algn="l"/>
                <a:tab pos="5244858" algn="l"/>
                <a:tab pos="5590917" algn="l"/>
                <a:tab pos="5904593" algn="l"/>
                <a:tab pos="7008172" algn="l"/>
              </a:tabLst>
            </a:pP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Gain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which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100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80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0" dirty="0">
                <a:solidFill>
                  <a:srgbClr val="233645"/>
                </a:solidFill>
                <a:latin typeface="Verdana"/>
                <a:cs typeface="Verdana"/>
              </a:rPr>
              <a:t>used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114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criminal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endParaRPr sz="2000" dirty="0"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administrative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proceeding</a:t>
            </a:r>
            <a:endParaRPr sz="20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  <a:tab pos="1265497" algn="l"/>
                <a:tab pos="2826255" algn="l"/>
                <a:tab pos="3245335" algn="l"/>
                <a:tab pos="4174933" algn="l"/>
                <a:tab pos="4795299" algn="l"/>
                <a:tab pos="5714101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Obtain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inform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investigative</a:t>
            </a:r>
            <a:endParaRPr sz="2000" dirty="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avenues.</a:t>
            </a:r>
            <a:endParaRPr sz="20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Identify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suspect</a:t>
            </a: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s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.</a:t>
            </a:r>
            <a:endParaRPr sz="20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35" dirty="0">
                <a:solidFill>
                  <a:srgbClr val="233645"/>
                </a:solidFill>
                <a:latin typeface="Verdana"/>
                <a:cs typeface="Verdana"/>
              </a:rPr>
              <a:t>Prove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disprove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allegations</a:t>
            </a:r>
            <a:r>
              <a:rPr lang="en-US" sz="2000" spc="-10" dirty="0">
                <a:solidFill>
                  <a:srgbClr val="233645"/>
                </a:solidFill>
                <a:latin typeface="Verdana"/>
                <a:cs typeface="Verdana"/>
              </a:rPr>
              <a:t> (possible defenses)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.</a:t>
            </a:r>
            <a:endParaRPr sz="2000" dirty="0">
              <a:latin typeface="Verdana"/>
              <a:cs typeface="Verdana"/>
            </a:endParaRPr>
          </a:p>
          <a:p>
            <a:pPr marL="241289" marR="6350" indent="-228590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  <a:tab pos="1687752" algn="l"/>
                <a:tab pos="3071353" algn="l"/>
                <a:tab pos="4112071" algn="l"/>
                <a:tab pos="4968646" algn="l"/>
                <a:tab pos="5462653" algn="l"/>
                <a:tab pos="6578297" algn="l"/>
              </a:tabLst>
            </a:pP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Interviews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generally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should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strive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b="1" spc="-10" dirty="0">
                <a:solidFill>
                  <a:srgbClr val="233645"/>
                </a:solidFill>
                <a:latin typeface="Verdana"/>
                <a:cs typeface="Verdana"/>
              </a:rPr>
              <a:t>answer</a:t>
            </a:r>
            <a:r>
              <a:rPr sz="2000" b="1" dirty="0">
                <a:solidFill>
                  <a:srgbClr val="233645"/>
                </a:solidFill>
                <a:latin typeface="Verdana"/>
                <a:cs typeface="Verdana"/>
              </a:rPr>
              <a:t>	</a:t>
            </a:r>
            <a:r>
              <a:rPr sz="2000" b="1" spc="-114" dirty="0">
                <a:solidFill>
                  <a:srgbClr val="233645"/>
                </a:solidFill>
                <a:latin typeface="Verdana"/>
                <a:cs typeface="Verdana"/>
              </a:rPr>
              <a:t>basic </a:t>
            </a:r>
            <a:r>
              <a:rPr sz="2000" b="1" spc="-220" dirty="0">
                <a:solidFill>
                  <a:srgbClr val="233645"/>
                </a:solidFill>
                <a:latin typeface="Verdana"/>
                <a:cs typeface="Verdana"/>
              </a:rPr>
              <a:t>questions:</a:t>
            </a:r>
            <a:r>
              <a:rPr sz="2000" b="1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20" dirty="0">
                <a:solidFill>
                  <a:srgbClr val="233645"/>
                </a:solidFill>
                <a:latin typeface="Verdana"/>
                <a:cs typeface="Verdana"/>
              </a:rPr>
              <a:t>who,</a:t>
            </a:r>
            <a:r>
              <a:rPr sz="2000"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25" dirty="0">
                <a:solidFill>
                  <a:srgbClr val="233645"/>
                </a:solidFill>
                <a:latin typeface="Verdana"/>
                <a:cs typeface="Verdana"/>
              </a:rPr>
              <a:t>what,</a:t>
            </a:r>
            <a:r>
              <a:rPr sz="2000" b="1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10" dirty="0">
                <a:solidFill>
                  <a:srgbClr val="233645"/>
                </a:solidFill>
                <a:latin typeface="Verdana"/>
                <a:cs typeface="Verdana"/>
              </a:rPr>
              <a:t>where,</a:t>
            </a:r>
            <a:r>
              <a:rPr sz="2000"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10" dirty="0">
                <a:solidFill>
                  <a:srgbClr val="233645"/>
                </a:solidFill>
                <a:latin typeface="Verdana"/>
                <a:cs typeface="Verdana"/>
              </a:rPr>
              <a:t>when,</a:t>
            </a:r>
            <a:r>
              <a:rPr sz="2000" b="1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b="1" spc="-20" dirty="0">
                <a:solidFill>
                  <a:srgbClr val="233645"/>
                </a:solidFill>
                <a:latin typeface="Verdana"/>
                <a:cs typeface="Verdana"/>
              </a:rPr>
              <a:t>why</a:t>
            </a:r>
            <a:r>
              <a:rPr lang="en-US" sz="2000" b="1" spc="-20" dirty="0">
                <a:solidFill>
                  <a:srgbClr val="233645"/>
                </a:solidFill>
                <a:latin typeface="Verdana"/>
                <a:cs typeface="Verdana"/>
              </a:rPr>
              <a:t> and how</a:t>
            </a:r>
            <a:r>
              <a:rPr sz="2000" b="1" spc="-20" dirty="0">
                <a:solidFill>
                  <a:srgbClr val="233645"/>
                </a:solidFill>
                <a:latin typeface="Verdana"/>
                <a:cs typeface="Verdana"/>
              </a:rPr>
              <a:t>.</a:t>
            </a:r>
            <a:endParaRPr sz="2000" dirty="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8412" y="2330196"/>
            <a:ext cx="3822191" cy="2414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6D25C9-317F-15B4-B778-5AD5DC39D8BE}"/>
              </a:ext>
            </a:extLst>
          </p:cNvPr>
          <p:cNvSpPr txBox="1"/>
          <p:nvPr/>
        </p:nvSpPr>
        <p:spPr>
          <a:xfrm>
            <a:off x="484934" y="7404100"/>
            <a:ext cx="8012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Did you answer the  5 </a:t>
            </a:r>
            <a:r>
              <a:rPr lang="en-US" sz="3200" dirty="0" err="1"/>
              <a:t>Ws&amp;H</a:t>
            </a:r>
            <a:endParaRPr lang="en-US" sz="32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80" dirty="0"/>
              <a:t>Use</a:t>
            </a:r>
            <a:r>
              <a:rPr sz="3200" spc="-195" dirty="0"/>
              <a:t> </a:t>
            </a:r>
            <a:r>
              <a:rPr sz="3200" spc="-305" dirty="0"/>
              <a:t>of</a:t>
            </a:r>
            <a:r>
              <a:rPr sz="3200" spc="-190" dirty="0"/>
              <a:t> </a:t>
            </a:r>
            <a:r>
              <a:rPr sz="3200" spc="-165" dirty="0"/>
              <a:t>evidence</a:t>
            </a:r>
            <a:r>
              <a:rPr sz="3200" spc="-204" dirty="0"/>
              <a:t> </a:t>
            </a:r>
            <a:r>
              <a:rPr sz="3200" spc="-320" dirty="0"/>
              <a:t>during</a:t>
            </a:r>
            <a:r>
              <a:rPr sz="3200" spc="-190" dirty="0"/>
              <a:t> </a:t>
            </a:r>
            <a:r>
              <a:rPr sz="3200" spc="-365" dirty="0"/>
              <a:t>interview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40" y="1604519"/>
            <a:ext cx="5846445" cy="85985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0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robust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2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numbering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structure!</a:t>
            </a:r>
            <a:endParaRPr sz="200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Strategic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Use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9106" y="3757449"/>
            <a:ext cx="7024094" cy="6466051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739216"/>
            <a:ext cx="647192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3200" spc="-320" dirty="0"/>
              <a:t>Suspects</a:t>
            </a:r>
            <a:r>
              <a:rPr sz="3200" spc="-190" dirty="0"/>
              <a:t> </a:t>
            </a:r>
            <a:r>
              <a:rPr sz="3200" spc="-229" dirty="0"/>
              <a:t>perception</a:t>
            </a:r>
            <a:r>
              <a:rPr sz="3200" spc="-195" dirty="0"/>
              <a:t> </a:t>
            </a:r>
            <a:r>
              <a:rPr sz="3200" spc="-305" dirty="0"/>
              <a:t>of</a:t>
            </a:r>
            <a:r>
              <a:rPr sz="3200" spc="-185" dirty="0"/>
              <a:t> </a:t>
            </a:r>
            <a:r>
              <a:rPr sz="3200" spc="-170" dirty="0"/>
              <a:t>Evidence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1855978"/>
            <a:ext cx="10894061" cy="3501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6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10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they</a:t>
            </a:r>
            <a:r>
              <a:rPr sz="36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think</a:t>
            </a:r>
            <a:r>
              <a:rPr sz="36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we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endParaRPr lang="en-US" sz="36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60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believe</a:t>
            </a:r>
            <a:r>
              <a:rPr sz="36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we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hold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95" dirty="0">
                <a:solidFill>
                  <a:srgbClr val="233645"/>
                </a:solidFill>
                <a:latin typeface="Verdana"/>
                <a:cs typeface="Verdana"/>
              </a:rPr>
              <a:t>little/</a:t>
            </a:r>
            <a:r>
              <a:rPr sz="3600" spc="-1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0" dirty="0">
                <a:solidFill>
                  <a:srgbClr val="233645"/>
                </a:solidFill>
                <a:latin typeface="Verdana"/>
                <a:cs typeface="Verdana"/>
              </a:rPr>
              <a:t>more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than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we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endParaRPr lang="en-US" sz="3600" spc="-2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6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10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they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we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(disclosure)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320" dirty="0"/>
              <a:t>Suspects</a:t>
            </a:r>
            <a:r>
              <a:rPr sz="3200" spc="-185" dirty="0"/>
              <a:t> </a:t>
            </a:r>
            <a:r>
              <a:rPr sz="3200" spc="-275" dirty="0"/>
              <a:t>Counter</a:t>
            </a:r>
            <a:r>
              <a:rPr sz="3200" spc="-160" dirty="0"/>
              <a:t> </a:t>
            </a:r>
            <a:r>
              <a:rPr sz="3200" spc="-360" dirty="0"/>
              <a:t>Interrogation</a:t>
            </a:r>
            <a:r>
              <a:rPr sz="3200" spc="-185" dirty="0"/>
              <a:t> </a:t>
            </a:r>
            <a:r>
              <a:rPr sz="3200" spc="-350" dirty="0"/>
              <a:t>Strategy</a:t>
            </a:r>
            <a:endParaRPr sz="3200"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685800" y="1855979"/>
            <a:ext cx="11319732" cy="749243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75" dirty="0"/>
              <a:t>Guilty</a:t>
            </a:r>
            <a:r>
              <a:rPr sz="3600" spc="-180" dirty="0"/>
              <a:t> </a:t>
            </a:r>
            <a:r>
              <a:rPr sz="3600" spc="70" dirty="0"/>
              <a:t>and</a:t>
            </a:r>
            <a:r>
              <a:rPr sz="3600" spc="-130" dirty="0"/>
              <a:t> </a:t>
            </a:r>
            <a:r>
              <a:rPr sz="3600" spc="-25" dirty="0"/>
              <a:t>not</a:t>
            </a:r>
            <a:r>
              <a:rPr sz="3600" spc="-135" dirty="0"/>
              <a:t> </a:t>
            </a:r>
            <a:r>
              <a:rPr sz="3600" spc="-85" dirty="0"/>
              <a:t>guilty</a:t>
            </a:r>
            <a:r>
              <a:rPr sz="3600" spc="-165" dirty="0"/>
              <a:t> </a:t>
            </a:r>
            <a:r>
              <a:rPr sz="3600" spc="60" dirty="0"/>
              <a:t>people</a:t>
            </a:r>
            <a:r>
              <a:rPr sz="3600" spc="-165" dirty="0"/>
              <a:t> </a:t>
            </a:r>
            <a:r>
              <a:rPr sz="3600" dirty="0"/>
              <a:t>want</a:t>
            </a:r>
            <a:r>
              <a:rPr sz="3600" spc="-160" dirty="0"/>
              <a:t> </a:t>
            </a:r>
            <a:r>
              <a:rPr sz="3600" dirty="0"/>
              <a:t>to</a:t>
            </a:r>
            <a:r>
              <a:rPr sz="3600" spc="-150" dirty="0"/>
              <a:t> </a:t>
            </a:r>
            <a:r>
              <a:rPr sz="3600" spc="105" dirty="0"/>
              <a:t>be</a:t>
            </a:r>
            <a:r>
              <a:rPr sz="3600" spc="-150" dirty="0"/>
              <a:t> </a:t>
            </a:r>
            <a:r>
              <a:rPr sz="3600" spc="-10" dirty="0"/>
              <a:t>believed</a:t>
            </a:r>
            <a:endParaRPr lang="en-US" sz="3600" spc="-10" dirty="0"/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spc="-10" dirty="0"/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75" dirty="0"/>
              <a:t>Guilty</a:t>
            </a:r>
            <a:r>
              <a:rPr sz="3600" spc="-125" dirty="0"/>
              <a:t> </a:t>
            </a:r>
            <a:r>
              <a:rPr lang="en-US" sz="3600" spc="-125" dirty="0"/>
              <a:t>people </a:t>
            </a:r>
            <a:r>
              <a:rPr sz="3600" dirty="0"/>
              <a:t>tend</a:t>
            </a:r>
            <a:r>
              <a:rPr sz="3600" spc="-110" dirty="0"/>
              <a:t> </a:t>
            </a:r>
            <a:r>
              <a:rPr sz="3600" spc="-25" dirty="0"/>
              <a:t>to:</a:t>
            </a:r>
          </a:p>
          <a:p>
            <a:pPr marL="697198" lvl="1" indent="-227319">
              <a:spcBef>
                <a:spcPts val="133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Plan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233645"/>
                </a:solidFill>
                <a:latin typeface="Verdana"/>
                <a:cs typeface="Verdana"/>
              </a:rPr>
              <a:t>response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endParaRPr sz="3600" dirty="0">
              <a:latin typeface="Verdana"/>
              <a:cs typeface="Verdana"/>
            </a:endParaRPr>
          </a:p>
          <a:p>
            <a:pPr marL="697198" lvl="1" indent="-227319">
              <a:spcBef>
                <a:spcPts val="135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Avoid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55" dirty="0">
                <a:solidFill>
                  <a:srgbClr val="233645"/>
                </a:solidFill>
                <a:latin typeface="Verdana"/>
                <a:cs typeface="Verdana"/>
              </a:rPr>
              <a:t>disclosing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critical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endParaRPr sz="3600" dirty="0">
              <a:latin typeface="Verdana"/>
              <a:cs typeface="Verdana"/>
            </a:endParaRPr>
          </a:p>
          <a:p>
            <a:pPr marL="697198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3600" spc="85" dirty="0">
                <a:solidFill>
                  <a:srgbClr val="233645"/>
                </a:solidFill>
                <a:latin typeface="Verdana"/>
                <a:cs typeface="Verdana"/>
              </a:rPr>
              <a:t>Faced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direct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233645"/>
                </a:solidFill>
                <a:latin typeface="Verdana"/>
                <a:cs typeface="Verdana"/>
              </a:rPr>
              <a:t>questioning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tend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deny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endParaRPr lang="en-US" sz="36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3600" spc="-25" dirty="0"/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lang="en-US" sz="3600" spc="-75" dirty="0"/>
              <a:t>Innocent </a:t>
            </a:r>
            <a:r>
              <a:rPr lang="en-US" sz="3600" spc="-125" dirty="0"/>
              <a:t>people </a:t>
            </a:r>
            <a:r>
              <a:rPr lang="en-US" sz="3600" dirty="0"/>
              <a:t>tend</a:t>
            </a:r>
            <a:r>
              <a:rPr lang="en-US" sz="3600" spc="-110" dirty="0"/>
              <a:t> </a:t>
            </a:r>
            <a:r>
              <a:rPr lang="en-US" sz="3600" spc="-25" dirty="0"/>
              <a:t>to:</a:t>
            </a:r>
            <a:endParaRPr lang="en-US" sz="3600" dirty="0">
              <a:latin typeface="Verdana"/>
              <a:cs typeface="Verdana"/>
            </a:endParaRPr>
          </a:p>
          <a:p>
            <a:pPr marL="1041379" lvl="1" indent="-571500">
              <a:spcBef>
                <a:spcPts val="1340"/>
              </a:spcBef>
              <a:buClr>
                <a:srgbClr val="006FCE"/>
              </a:buClr>
              <a:buFont typeface="Wingdings" pitchFamily="2" charset="2"/>
              <a:buChar char="Ø"/>
              <a:tabLst>
                <a:tab pos="697198" algn="l"/>
              </a:tabLst>
            </a:pPr>
            <a:r>
              <a:rPr sz="3600" spc="-170" dirty="0">
                <a:solidFill>
                  <a:srgbClr val="233645"/>
                </a:solidFill>
                <a:latin typeface="Verdana"/>
                <a:cs typeface="Verdana"/>
              </a:rPr>
              <a:t>Truth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tellers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are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generally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forthcoming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no</a:t>
            </a:r>
            <a:r>
              <a:rPr sz="36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233645"/>
                </a:solidFill>
                <a:latin typeface="Verdana"/>
                <a:cs typeface="Verdana"/>
              </a:rPr>
              <a:t>critical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lang="en-US" sz="3600" spc="-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233645"/>
                </a:solidFill>
                <a:latin typeface="Verdana"/>
                <a:cs typeface="Verdana"/>
              </a:rPr>
              <a:t>conceal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29" dirty="0"/>
              <a:t>Tactical</a:t>
            </a:r>
            <a:r>
              <a:rPr sz="3200" spc="-155" dirty="0"/>
              <a:t> </a:t>
            </a:r>
            <a:r>
              <a:rPr sz="3200" spc="-295" dirty="0"/>
              <a:t>Considerations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1686408"/>
            <a:ext cx="10513061" cy="3711144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240654" indent="-227954">
              <a:spcBef>
                <a:spcPts val="144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Two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basic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consider:</a:t>
            </a:r>
            <a:endParaRPr sz="3200" dirty="0">
              <a:latin typeface="Verdana"/>
              <a:cs typeface="Verdana"/>
            </a:endParaRPr>
          </a:p>
          <a:p>
            <a:pPr marL="697198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32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stage</a:t>
            </a:r>
            <a:r>
              <a:rPr sz="32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95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introduce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40" dirty="0">
                <a:solidFill>
                  <a:srgbClr val="233645"/>
                </a:solidFill>
                <a:latin typeface="Verdana"/>
                <a:cs typeface="Verdana"/>
              </a:rPr>
              <a:t>evidence?</a:t>
            </a:r>
            <a:endParaRPr lang="en-US" sz="3200" spc="4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697198" lvl="1" indent="-227319">
              <a:spcBef>
                <a:spcPts val="134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endParaRPr sz="3200" dirty="0">
              <a:latin typeface="Verdana"/>
              <a:cs typeface="Verdana"/>
            </a:endParaRPr>
          </a:p>
          <a:p>
            <a:pPr marL="697198" marR="5080" lvl="1" indent="-227319">
              <a:lnSpc>
                <a:spcPct val="110000"/>
              </a:lnSpc>
              <a:spcBef>
                <a:spcPts val="1095"/>
              </a:spcBef>
              <a:buClr>
                <a:srgbClr val="006FCE"/>
              </a:buClr>
              <a:buFont typeface="Calibri"/>
              <a:buChar char="–"/>
              <a:tabLst>
                <a:tab pos="698468" algn="l"/>
                <a:tab pos="5875384" algn="l"/>
              </a:tabLst>
            </a:pP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Which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stage</a:t>
            </a:r>
            <a:r>
              <a:rPr sz="32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10" dirty="0">
                <a:solidFill>
                  <a:srgbClr val="233645"/>
                </a:solidFill>
                <a:latin typeface="Verdana"/>
                <a:cs typeface="Verdana"/>
              </a:rPr>
              <a:t>do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use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weaker</a:t>
            </a:r>
            <a:r>
              <a:rPr sz="3200" spc="-1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(i.e.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general</a:t>
            </a:r>
            <a:r>
              <a:rPr sz="32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–we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233645"/>
                </a:solidFill>
                <a:latin typeface="Verdana"/>
                <a:cs typeface="Verdana"/>
              </a:rPr>
              <a:t>believe)</a:t>
            </a:r>
            <a:r>
              <a:rPr sz="3200" spc="-1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or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stronger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(i.e.</a:t>
            </a: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specific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4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lang="en-US" sz="3200" spc="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60" dirty="0">
                <a:solidFill>
                  <a:srgbClr val="233645"/>
                </a:solidFill>
                <a:latin typeface="Verdana"/>
                <a:cs typeface="Verdana"/>
              </a:rPr>
              <a:t>-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we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know).</a:t>
            </a:r>
            <a:endParaRPr sz="3200" dirty="0">
              <a:latin typeface="Verdana"/>
              <a:cs typeface="Verdana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959610" y="8229600"/>
            <a:ext cx="2077720" cy="1155700"/>
            <a:chOff x="1959610" y="4100829"/>
            <a:chExt cx="2077720" cy="1155700"/>
          </a:xfrm>
        </p:grpSpPr>
        <p:sp>
          <p:nvSpPr>
            <p:cNvPr id="5" name="object 5"/>
            <p:cNvSpPr/>
            <p:nvPr/>
          </p:nvSpPr>
          <p:spPr>
            <a:xfrm>
              <a:off x="1965960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1493519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493519" y="1143000"/>
                  </a:lnTo>
                  <a:lnTo>
                    <a:pt x="2065019" y="571500"/>
                  </a:lnTo>
                  <a:lnTo>
                    <a:pt x="1493519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965960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0" y="0"/>
                  </a:moveTo>
                  <a:lnTo>
                    <a:pt x="1493519" y="0"/>
                  </a:lnTo>
                  <a:lnTo>
                    <a:pt x="2065019" y="571500"/>
                  </a:lnTo>
                  <a:lnTo>
                    <a:pt x="1493519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172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585086" y="8653604"/>
            <a:ext cx="5416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90" dirty="0">
                <a:solidFill>
                  <a:srgbClr val="FFFFFF"/>
                </a:solidFill>
                <a:latin typeface="Verdana"/>
                <a:cs typeface="Verdana"/>
              </a:rPr>
              <a:t>Early</a:t>
            </a:r>
            <a:endParaRPr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862829" y="8229600"/>
            <a:ext cx="2077720" cy="1155700"/>
            <a:chOff x="4862829" y="4100829"/>
            <a:chExt cx="2077720" cy="1155700"/>
          </a:xfrm>
        </p:grpSpPr>
        <p:sp>
          <p:nvSpPr>
            <p:cNvPr id="9" name="object 9"/>
            <p:cNvSpPr/>
            <p:nvPr/>
          </p:nvSpPr>
          <p:spPr>
            <a:xfrm>
              <a:off x="4869179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149352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493520" y="1143000"/>
                  </a:lnTo>
                  <a:lnTo>
                    <a:pt x="2065020" y="571500"/>
                  </a:lnTo>
                  <a:lnTo>
                    <a:pt x="1493520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869179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0" y="0"/>
                  </a:moveTo>
                  <a:lnTo>
                    <a:pt x="1493520" y="0"/>
                  </a:lnTo>
                  <a:lnTo>
                    <a:pt x="2065020" y="571500"/>
                  </a:lnTo>
                  <a:lnTo>
                    <a:pt x="1493520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72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200650" y="8653604"/>
            <a:ext cx="111696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10" dirty="0">
                <a:solidFill>
                  <a:srgbClr val="FFFFFF"/>
                </a:solidFill>
                <a:latin typeface="Verdana"/>
                <a:cs typeface="Verdana"/>
              </a:rPr>
              <a:t>Gradually</a:t>
            </a:r>
            <a:endParaRPr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766050" y="8229600"/>
            <a:ext cx="2077720" cy="1155700"/>
            <a:chOff x="7766050" y="4100829"/>
            <a:chExt cx="2077720" cy="1155700"/>
          </a:xfrm>
        </p:grpSpPr>
        <p:sp>
          <p:nvSpPr>
            <p:cNvPr id="13" name="object 13"/>
            <p:cNvSpPr/>
            <p:nvPr/>
          </p:nvSpPr>
          <p:spPr>
            <a:xfrm>
              <a:off x="7772400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1493520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493520" y="1143000"/>
                  </a:lnTo>
                  <a:lnTo>
                    <a:pt x="2065020" y="571500"/>
                  </a:lnTo>
                  <a:lnTo>
                    <a:pt x="1493520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772400" y="4107179"/>
              <a:ext cx="2065020" cy="1143000"/>
            </a:xfrm>
            <a:custGeom>
              <a:avLst/>
              <a:gdLst/>
              <a:ahLst/>
              <a:cxnLst/>
              <a:rect l="l" t="t" r="r" b="b"/>
              <a:pathLst>
                <a:path w="2065020" h="1143000">
                  <a:moveTo>
                    <a:pt x="0" y="0"/>
                  </a:moveTo>
                  <a:lnTo>
                    <a:pt x="1493520" y="0"/>
                  </a:lnTo>
                  <a:lnTo>
                    <a:pt x="2065020" y="571500"/>
                  </a:lnTo>
                  <a:lnTo>
                    <a:pt x="1493520" y="1143000"/>
                  </a:lnTo>
                  <a:lnTo>
                    <a:pt x="0" y="1143000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1724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408035" y="8653604"/>
            <a:ext cx="51117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20" dirty="0">
                <a:solidFill>
                  <a:srgbClr val="FFFFFF"/>
                </a:solidFill>
                <a:latin typeface="Verdana"/>
                <a:cs typeface="Verdana"/>
              </a:rPr>
              <a:t>Late</a:t>
            </a:r>
            <a:endParaRPr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6083"/>
          </a:xfrm>
          <a:prstGeom prst="rect">
            <a:avLst/>
          </a:prstGeom>
        </p:spPr>
        <p:txBody>
          <a:bodyPr vert="horz" wrap="square" lIns="0" tIns="151384" rIns="0" bIns="0" rtlCol="0">
            <a:spAutoFit/>
          </a:bodyPr>
          <a:lstStyle/>
          <a:p>
            <a:pPr marL="22224">
              <a:spcBef>
                <a:spcPts val="95"/>
              </a:spcBef>
            </a:pPr>
            <a:r>
              <a:rPr spc="-185" dirty="0">
                <a:solidFill>
                  <a:srgbClr val="001F5F"/>
                </a:solidFill>
              </a:rPr>
              <a:t>Compare</a:t>
            </a:r>
            <a:r>
              <a:rPr spc="-175" dirty="0">
                <a:solidFill>
                  <a:srgbClr val="001F5F"/>
                </a:solidFill>
              </a:rPr>
              <a:t> </a:t>
            </a:r>
            <a:r>
              <a:rPr spc="-335" dirty="0">
                <a:solidFill>
                  <a:srgbClr val="001F5F"/>
                </a:solidFill>
              </a:rPr>
              <a:t>Contrast</a:t>
            </a:r>
            <a:r>
              <a:rPr spc="-175" dirty="0">
                <a:solidFill>
                  <a:srgbClr val="001F5F"/>
                </a:solidFill>
              </a:rPr>
              <a:t> </a:t>
            </a:r>
            <a:r>
              <a:rPr spc="-275" dirty="0">
                <a:solidFill>
                  <a:srgbClr val="001F5F"/>
                </a:solidFill>
              </a:rPr>
              <a:t>(Challenge)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6459" y="1855978"/>
            <a:ext cx="10784941" cy="45582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584" indent="-342884">
              <a:spcBef>
                <a:spcPts val="105"/>
              </a:spcBef>
              <a:buChar char="•"/>
              <a:tabLst>
                <a:tab pos="355584" algn="l"/>
              </a:tabLst>
            </a:pPr>
            <a:r>
              <a:rPr sz="3600" spc="-90" dirty="0">
                <a:solidFill>
                  <a:srgbClr val="001F5F"/>
                </a:solidFill>
                <a:latin typeface="Verdana"/>
                <a:cs typeface="Verdana"/>
              </a:rPr>
              <a:t>Identify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potential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discrepancies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from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interviewee’s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information.</a:t>
            </a:r>
            <a:endParaRPr lang="en-US" sz="3600" spc="-3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5584" indent="-342884">
              <a:spcBef>
                <a:spcPts val="105"/>
              </a:spcBef>
              <a:buChar char="•"/>
              <a:tabLst>
                <a:tab pos="355584" algn="l"/>
              </a:tabLst>
            </a:pPr>
            <a:endParaRPr sz="3600" dirty="0">
              <a:latin typeface="Verdana"/>
              <a:cs typeface="Verdana"/>
            </a:endParaRPr>
          </a:p>
          <a:p>
            <a:pPr marL="355584" indent="-342884">
              <a:spcBef>
                <a:spcPts val="1680"/>
              </a:spcBef>
              <a:buChar char="•"/>
              <a:tabLst>
                <a:tab pos="355584" algn="l"/>
              </a:tabLst>
            </a:pP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Appropriately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60" dirty="0">
                <a:solidFill>
                  <a:srgbClr val="001F5F"/>
                </a:solidFill>
                <a:latin typeface="Verdana"/>
                <a:cs typeface="Verdana"/>
              </a:rPr>
              <a:t>compare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contrast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these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discrepancies.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5584" indent="-342884">
              <a:spcBef>
                <a:spcPts val="1680"/>
              </a:spcBef>
              <a:buChar char="•"/>
              <a:tabLst>
                <a:tab pos="355584" algn="l"/>
              </a:tabLst>
            </a:pPr>
            <a:endParaRPr sz="3600" dirty="0">
              <a:latin typeface="Verdana"/>
              <a:cs typeface="Verdana"/>
            </a:endParaRPr>
          </a:p>
          <a:p>
            <a:pPr marL="355584" indent="-342884">
              <a:spcBef>
                <a:spcPts val="1680"/>
              </a:spcBef>
              <a:buChar char="•"/>
              <a:tabLst>
                <a:tab pos="355584" algn="l"/>
              </a:tabLst>
            </a:pP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Clarify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discrepancies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interviewee.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11477"/>
          </a:xfrm>
          <a:prstGeom prst="rect">
            <a:avLst/>
          </a:prstGeom>
        </p:spPr>
        <p:txBody>
          <a:bodyPr vert="horz" wrap="square" lIns="0" tIns="186436" rIns="0" bIns="0" rtlCol="0">
            <a:spAutoFit/>
          </a:bodyPr>
          <a:lstStyle/>
          <a:p>
            <a:pPr marL="31114">
              <a:spcBef>
                <a:spcPts val="95"/>
              </a:spcBef>
            </a:pPr>
            <a:r>
              <a:rPr spc="-185" dirty="0">
                <a:solidFill>
                  <a:srgbClr val="001F5F"/>
                </a:solidFill>
              </a:rPr>
              <a:t>Compare</a:t>
            </a:r>
            <a:r>
              <a:rPr spc="-175" dirty="0">
                <a:solidFill>
                  <a:srgbClr val="001F5F"/>
                </a:solidFill>
              </a:rPr>
              <a:t> </a:t>
            </a:r>
            <a:r>
              <a:rPr spc="-335" dirty="0">
                <a:solidFill>
                  <a:srgbClr val="001F5F"/>
                </a:solidFill>
              </a:rPr>
              <a:t>Contrast</a:t>
            </a:r>
            <a:r>
              <a:rPr spc="-175" dirty="0">
                <a:solidFill>
                  <a:srgbClr val="001F5F"/>
                </a:solidFill>
              </a:rPr>
              <a:t> </a:t>
            </a:r>
            <a:r>
              <a:rPr spc="-275" dirty="0">
                <a:solidFill>
                  <a:srgbClr val="001F5F"/>
                </a:solidFill>
              </a:rPr>
              <a:t>(Challenge)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09677" y="1677416"/>
            <a:ext cx="10415523" cy="6074099"/>
          </a:xfrm>
          <a:prstGeom prst="rect">
            <a:avLst/>
          </a:prstGeom>
          <a:noFill/>
        </p:spPr>
        <p:txBody>
          <a:bodyPr vert="horz" wrap="square" lIns="0" tIns="13335" rIns="0" bIns="0" rtlCol="0">
            <a:spAutoFit/>
          </a:bodyPr>
          <a:lstStyle/>
          <a:p>
            <a:pPr marL="240018" indent="-227319">
              <a:spcBef>
                <a:spcPts val="105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Take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time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prepare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Char char="•"/>
              <a:tabLst>
                <a:tab pos="240654" algn="l"/>
              </a:tabLst>
            </a:pP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Ensure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0" dirty="0">
                <a:solidFill>
                  <a:srgbClr val="001F5F"/>
                </a:solidFill>
                <a:latin typeface="Verdana"/>
                <a:cs typeface="Verdana"/>
              </a:rPr>
              <a:t>you</a:t>
            </a:r>
            <a:r>
              <a:rPr sz="3600" spc="-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have</a:t>
            </a: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probed</a:t>
            </a:r>
            <a:r>
              <a:rPr sz="3600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BEFORE</a:t>
            </a:r>
            <a:r>
              <a:rPr sz="3600" spc="-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challenge</a:t>
            </a:r>
            <a:endParaRPr sz="3600" dirty="0">
              <a:latin typeface="Verdana"/>
              <a:cs typeface="Verdana"/>
            </a:endParaRPr>
          </a:p>
          <a:p>
            <a:pPr marL="240018" indent="-227319">
              <a:spcBef>
                <a:spcPts val="1850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Least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most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impactive</a:t>
            </a:r>
            <a:endParaRPr sz="3600" dirty="0">
              <a:latin typeface="Verdana"/>
              <a:cs typeface="Verdana"/>
            </a:endParaRPr>
          </a:p>
          <a:p>
            <a:pPr marL="240018" indent="-227319">
              <a:spcBef>
                <a:spcPts val="1835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Comparative</a:t>
            </a:r>
            <a:r>
              <a:rPr sz="3600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style</a:t>
            </a:r>
            <a:endParaRPr sz="3600" dirty="0">
              <a:latin typeface="Verdana"/>
              <a:cs typeface="Verdana"/>
            </a:endParaRPr>
          </a:p>
          <a:p>
            <a:pPr marL="240018" indent="-227319">
              <a:spcBef>
                <a:spcPts val="1839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Keep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it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conversational</a:t>
            </a:r>
            <a:endParaRPr sz="3600" dirty="0">
              <a:latin typeface="Verdana"/>
              <a:cs typeface="Verdana"/>
            </a:endParaRPr>
          </a:p>
          <a:p>
            <a:pPr marL="240018" indent="-227319">
              <a:spcBef>
                <a:spcPts val="1845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Don’t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get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drawn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into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arguments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40"/>
              </a:spcBef>
              <a:buClr>
                <a:srgbClr val="006FCE"/>
              </a:buClr>
              <a:buChar char="•"/>
              <a:tabLst>
                <a:tab pos="240654" algn="l"/>
              </a:tabLst>
            </a:pPr>
            <a:r>
              <a:rPr sz="3600" spc="50" dirty="0">
                <a:solidFill>
                  <a:srgbClr val="001F5F"/>
                </a:solidFill>
                <a:latin typeface="Verdana"/>
                <a:cs typeface="Verdana"/>
              </a:rPr>
              <a:t>Make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your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point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then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move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on</a:t>
            </a:r>
            <a:endParaRPr sz="3600" dirty="0">
              <a:latin typeface="Verdana"/>
              <a:cs typeface="Verdana"/>
            </a:endParaRPr>
          </a:p>
          <a:p>
            <a:pPr marL="240018" indent="-227319">
              <a:spcBef>
                <a:spcPts val="1835"/>
              </a:spcBef>
              <a:buClr>
                <a:srgbClr val="006FCE"/>
              </a:buClr>
              <a:buChar char="•"/>
              <a:tabLst>
                <a:tab pos="240018" algn="l"/>
              </a:tabLst>
            </a:pP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Summarise</a:t>
            </a:r>
            <a:r>
              <a:rPr sz="36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challenges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001F5F"/>
                </a:solidFill>
                <a:latin typeface="Verdana"/>
                <a:cs typeface="Verdana"/>
              </a:rPr>
              <a:t>round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0" dirty="0">
                <a:solidFill>
                  <a:srgbClr val="001F5F"/>
                </a:solidFill>
                <a:latin typeface="Verdana"/>
                <a:cs typeface="Verdana"/>
              </a:rPr>
              <a:t>things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off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10" dirty="0"/>
              <a:t>Comparative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381000" y="1917700"/>
            <a:ext cx="11582400" cy="3501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‘Earlier</a:t>
            </a:r>
            <a:r>
              <a:rPr sz="36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when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90" dirty="0">
                <a:solidFill>
                  <a:srgbClr val="233645"/>
                </a:solidFill>
                <a:latin typeface="Verdana"/>
                <a:cs typeface="Verdana"/>
              </a:rPr>
              <a:t>I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asked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95" dirty="0">
                <a:solidFill>
                  <a:srgbClr val="233645"/>
                </a:solidFill>
                <a:latin typeface="Verdana"/>
                <a:cs typeface="Verdana"/>
              </a:rPr>
              <a:t>about…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45" dirty="0">
                <a:solidFill>
                  <a:srgbClr val="233645"/>
                </a:solidFill>
                <a:latin typeface="Verdana"/>
                <a:cs typeface="Verdana"/>
              </a:rPr>
              <a:t>said…’</a:t>
            </a:r>
            <a:endParaRPr lang="en-US" sz="3600" spc="4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‘We</a:t>
            </a:r>
            <a:r>
              <a:rPr sz="36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36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233645"/>
                </a:solidFill>
                <a:latin typeface="Verdana"/>
                <a:cs typeface="Verdana"/>
              </a:rPr>
              <a:t>report/spoken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with/documents’</a:t>
            </a:r>
            <a:endParaRPr lang="en-US" sz="36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‘What</a:t>
            </a:r>
            <a:r>
              <a:rPr sz="36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0" dirty="0">
                <a:solidFill>
                  <a:srgbClr val="233645"/>
                </a:solidFill>
                <a:latin typeface="Verdana"/>
                <a:cs typeface="Verdana"/>
              </a:rPr>
              <a:t>view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about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that?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110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36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explain…’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4248" y="719150"/>
            <a:ext cx="4001770" cy="58669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699">
              <a:spcBef>
                <a:spcPts val="135"/>
              </a:spcBef>
            </a:pPr>
            <a:r>
              <a:rPr sz="3700" spc="-425" dirty="0">
                <a:solidFill>
                  <a:srgbClr val="001F5F"/>
                </a:solidFill>
              </a:rPr>
              <a:t>Summarise</a:t>
            </a:r>
            <a:r>
              <a:rPr sz="3700" spc="-245" dirty="0">
                <a:solidFill>
                  <a:srgbClr val="001F5F"/>
                </a:solidFill>
              </a:rPr>
              <a:t> </a:t>
            </a:r>
            <a:r>
              <a:rPr sz="3700" spc="-670" dirty="0">
                <a:solidFill>
                  <a:srgbClr val="001F5F"/>
                </a:solidFill>
              </a:rPr>
              <a:t>&amp;</a:t>
            </a:r>
            <a:r>
              <a:rPr sz="3700" spc="-200" dirty="0">
                <a:solidFill>
                  <a:srgbClr val="001F5F"/>
                </a:solidFill>
              </a:rPr>
              <a:t> </a:t>
            </a:r>
            <a:r>
              <a:rPr sz="3700" spc="-484" dirty="0">
                <a:solidFill>
                  <a:srgbClr val="001F5F"/>
                </a:solidFill>
              </a:rPr>
              <a:t>Link</a:t>
            </a:r>
            <a:endParaRPr sz="3700"/>
          </a:p>
        </p:txBody>
      </p:sp>
      <p:sp>
        <p:nvSpPr>
          <p:cNvPr id="3" name="object 3"/>
          <p:cNvSpPr txBox="1"/>
          <p:nvPr/>
        </p:nvSpPr>
        <p:spPr>
          <a:xfrm>
            <a:off x="714248" y="1647287"/>
            <a:ext cx="11172952" cy="7852791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354949" indent="-342249">
              <a:spcBef>
                <a:spcPts val="575"/>
              </a:spcBef>
              <a:buChar char="•"/>
              <a:tabLst>
                <a:tab pos="354949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Do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not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skip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this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step</a:t>
            </a:r>
            <a:endParaRPr sz="3600" dirty="0"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Fine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grain</a:t>
            </a:r>
            <a:r>
              <a:rPr sz="36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detail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Verdana"/>
                <a:cs typeface="Verdana"/>
              </a:rPr>
              <a:t>important</a:t>
            </a:r>
            <a:r>
              <a:rPr sz="36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topic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areas</a:t>
            </a:r>
            <a:endParaRPr sz="3600" dirty="0">
              <a:latin typeface="Verdana"/>
              <a:cs typeface="Verdana"/>
            </a:endParaRPr>
          </a:p>
          <a:p>
            <a:pPr marL="354949" indent="-342249">
              <a:spcBef>
                <a:spcPts val="484"/>
              </a:spcBef>
              <a:buChar char="•"/>
              <a:tabLst>
                <a:tab pos="354949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Keep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it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conversational</a:t>
            </a:r>
            <a:endParaRPr sz="3600" dirty="0"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Don’t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05" dirty="0">
                <a:solidFill>
                  <a:srgbClr val="001F5F"/>
                </a:solidFill>
                <a:latin typeface="Verdana"/>
                <a:cs typeface="Verdana"/>
              </a:rPr>
              <a:t>be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tempted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challenge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give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0" dirty="0">
                <a:solidFill>
                  <a:srgbClr val="001F5F"/>
                </a:solidFill>
                <a:latin typeface="Verdana"/>
                <a:cs typeface="Verdana"/>
              </a:rPr>
              <a:t>Statements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fact!</a:t>
            </a: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endParaRPr lang="en-US" sz="3600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354949" indent="-342249">
              <a:spcBef>
                <a:spcPts val="480"/>
              </a:spcBef>
              <a:buChar char="•"/>
              <a:tabLst>
                <a:tab pos="354949" algn="l"/>
              </a:tabLst>
            </a:pPr>
            <a:endParaRPr sz="3600" dirty="0">
              <a:latin typeface="Verdana"/>
              <a:cs typeface="Verdana"/>
            </a:endParaRPr>
          </a:p>
          <a:p>
            <a:pPr marL="354949" indent="-342249">
              <a:spcBef>
                <a:spcPts val="490"/>
              </a:spcBef>
              <a:buFont typeface="Verdana"/>
              <a:buChar char="•"/>
              <a:tabLst>
                <a:tab pos="354949" algn="l"/>
              </a:tabLst>
            </a:pPr>
            <a:r>
              <a:rPr sz="3600" b="1" spc="-240" dirty="0">
                <a:solidFill>
                  <a:srgbClr val="001F5F"/>
                </a:solidFill>
                <a:latin typeface="Verdana"/>
                <a:cs typeface="Verdana"/>
              </a:rPr>
              <a:t>Summarise</a:t>
            </a:r>
            <a:r>
              <a:rPr sz="3600" b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430" dirty="0">
                <a:solidFill>
                  <a:srgbClr val="001F5F"/>
                </a:solidFill>
                <a:latin typeface="Verdana"/>
                <a:cs typeface="Verdana"/>
              </a:rPr>
              <a:t>–</a:t>
            </a:r>
            <a:r>
              <a:rPr sz="3600" b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00" dirty="0">
                <a:solidFill>
                  <a:srgbClr val="001F5F"/>
                </a:solidFill>
                <a:latin typeface="Verdana"/>
                <a:cs typeface="Verdana"/>
              </a:rPr>
              <a:t>commits</a:t>
            </a:r>
            <a:r>
              <a:rPr sz="3600" b="1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15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b="1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190" dirty="0">
                <a:solidFill>
                  <a:srgbClr val="001F5F"/>
                </a:solidFill>
                <a:latin typeface="Verdana"/>
                <a:cs typeface="Verdana"/>
              </a:rPr>
              <a:t>memory,</a:t>
            </a:r>
            <a:r>
              <a:rPr sz="3600" b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70" dirty="0">
                <a:solidFill>
                  <a:srgbClr val="001F5F"/>
                </a:solidFill>
                <a:latin typeface="Verdana"/>
                <a:cs typeface="Verdana"/>
              </a:rPr>
              <a:t>shows</a:t>
            </a:r>
            <a:r>
              <a:rPr sz="3600" b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155" dirty="0">
                <a:solidFill>
                  <a:srgbClr val="001F5F"/>
                </a:solidFill>
                <a:latin typeface="Verdana"/>
                <a:cs typeface="Verdana"/>
              </a:rPr>
              <a:t>effective</a:t>
            </a:r>
            <a:r>
              <a:rPr sz="3600" b="1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20" dirty="0">
                <a:solidFill>
                  <a:srgbClr val="001F5F"/>
                </a:solidFill>
                <a:latin typeface="Verdana"/>
                <a:cs typeface="Verdana"/>
              </a:rPr>
              <a:t>listening</a:t>
            </a:r>
            <a:r>
              <a:rPr sz="3600" b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5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endParaRPr sz="3600" dirty="0">
              <a:latin typeface="Verdana"/>
              <a:cs typeface="Verdana"/>
            </a:endParaRPr>
          </a:p>
          <a:p>
            <a:pPr marL="354949"/>
            <a:r>
              <a:rPr sz="3600" b="1" spc="-195" dirty="0">
                <a:solidFill>
                  <a:srgbClr val="001F5F"/>
                </a:solidFill>
                <a:latin typeface="Verdana"/>
                <a:cs typeface="Verdana"/>
              </a:rPr>
              <a:t>commits</a:t>
            </a:r>
            <a:r>
              <a:rPr sz="3600" b="1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04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600" b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180" dirty="0">
                <a:solidFill>
                  <a:srgbClr val="001F5F"/>
                </a:solidFill>
                <a:latin typeface="Verdana"/>
                <a:cs typeface="Verdana"/>
              </a:rPr>
              <a:t>suspect</a:t>
            </a:r>
            <a:r>
              <a:rPr sz="3600" b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215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600" b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135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3600" b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Verdana"/>
                <a:cs typeface="Verdana"/>
              </a:rPr>
              <a:t>account.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5863" y="1690116"/>
            <a:ext cx="3843528" cy="256336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80" dirty="0"/>
              <a:t>Overview</a:t>
            </a:r>
            <a:r>
              <a:rPr sz="3200" spc="-215" dirty="0"/>
              <a:t> </a:t>
            </a:r>
            <a:r>
              <a:rPr sz="3200" spc="-305" dirty="0"/>
              <a:t>of</a:t>
            </a:r>
            <a:r>
              <a:rPr sz="3200" spc="-170" dirty="0"/>
              <a:t> </a:t>
            </a:r>
            <a:r>
              <a:rPr sz="3200" spc="-310" dirty="0"/>
              <a:t>questioning</a:t>
            </a:r>
            <a:r>
              <a:rPr sz="3200" spc="-165" dirty="0"/>
              <a:t> </a:t>
            </a:r>
            <a:r>
              <a:rPr sz="3200" spc="-280" dirty="0"/>
              <a:t>techniques</a:t>
            </a:r>
            <a:endParaRPr sz="32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30267" y="1690116"/>
            <a:ext cx="3843528" cy="256336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26195" y="1690116"/>
            <a:ext cx="3461004" cy="256336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4794"/>
          </a:xfrm>
          <a:prstGeom prst="rect">
            <a:avLst/>
          </a:prstGeom>
        </p:spPr>
        <p:txBody>
          <a:bodyPr vert="horz" wrap="square" lIns="0" tIns="130301" rIns="0" bIns="0" rtlCol="0">
            <a:spAutoFit/>
          </a:bodyPr>
          <a:lstStyle/>
          <a:p>
            <a:pPr>
              <a:spcBef>
                <a:spcPts val="95"/>
              </a:spcBef>
            </a:pPr>
            <a:r>
              <a:rPr spc="-405" dirty="0">
                <a:solidFill>
                  <a:srgbClr val="1F487C"/>
                </a:solidFill>
              </a:rPr>
              <a:t>Your</a:t>
            </a:r>
            <a:r>
              <a:rPr spc="-210" dirty="0">
                <a:solidFill>
                  <a:srgbClr val="1F487C"/>
                </a:solidFill>
              </a:rPr>
              <a:t> </a:t>
            </a:r>
            <a:r>
              <a:rPr spc="-310" dirty="0">
                <a:solidFill>
                  <a:srgbClr val="1F487C"/>
                </a:solidFill>
              </a:rPr>
              <a:t>tool</a:t>
            </a:r>
            <a:r>
              <a:rPr spc="-210" dirty="0">
                <a:solidFill>
                  <a:srgbClr val="1F487C"/>
                </a:solidFill>
              </a:rPr>
              <a:t> </a:t>
            </a:r>
            <a:r>
              <a:rPr spc="-280" dirty="0">
                <a:solidFill>
                  <a:srgbClr val="1F487C"/>
                </a:solidFill>
              </a:rPr>
              <a:t>belt</a:t>
            </a:r>
            <a:r>
              <a:rPr spc="-195" dirty="0">
                <a:solidFill>
                  <a:srgbClr val="1F487C"/>
                </a:solidFill>
              </a:rPr>
              <a:t> </a:t>
            </a:r>
            <a:r>
              <a:rPr spc="-340" dirty="0">
                <a:solidFill>
                  <a:srgbClr val="1F487C"/>
                </a:solidFill>
              </a:rPr>
              <a:t>of</a:t>
            </a:r>
            <a:r>
              <a:rPr spc="-210" dirty="0">
                <a:solidFill>
                  <a:srgbClr val="1F487C"/>
                </a:solidFill>
              </a:rPr>
              <a:t> </a:t>
            </a:r>
            <a:r>
              <a:rPr spc="-365" dirty="0">
                <a:solidFill>
                  <a:srgbClr val="1F487C"/>
                </a:solidFill>
              </a:rPr>
              <a:t>questions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09280" y="4954904"/>
            <a:ext cx="179451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63219">
              <a:spcBef>
                <a:spcPts val="100"/>
              </a:spcBef>
            </a:pPr>
            <a:r>
              <a:rPr sz="2000" b="1" spc="-50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2000" b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b="1" spc="-25" dirty="0">
                <a:solidFill>
                  <a:srgbClr val="001F5F"/>
                </a:solidFill>
                <a:latin typeface="Verdana"/>
                <a:cs typeface="Verdana"/>
              </a:rPr>
              <a:t>be </a:t>
            </a:r>
            <a:r>
              <a:rPr sz="2000" b="1" spc="-190" dirty="0">
                <a:solidFill>
                  <a:srgbClr val="001F5F"/>
                </a:solidFill>
                <a:latin typeface="Verdana"/>
                <a:cs typeface="Verdana"/>
              </a:rPr>
              <a:t>answered</a:t>
            </a:r>
            <a:endParaRPr sz="2000">
              <a:latin typeface="Verdana"/>
              <a:cs typeface="Verdana"/>
            </a:endParaRPr>
          </a:p>
          <a:p>
            <a:pPr marL="12699">
              <a:spcBef>
                <a:spcPts val="5"/>
              </a:spcBef>
            </a:pPr>
            <a:r>
              <a:rPr sz="2000" b="1" spc="-380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2000" b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b="1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000" b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b="1" spc="-250" dirty="0">
                <a:solidFill>
                  <a:srgbClr val="001F5F"/>
                </a:solidFill>
                <a:latin typeface="Verdana"/>
                <a:cs typeface="Verdana"/>
              </a:rPr>
              <a:t>few</a:t>
            </a:r>
            <a:r>
              <a:rPr sz="2000" b="1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b="1" spc="-265" dirty="0">
                <a:solidFill>
                  <a:srgbClr val="001F5F"/>
                </a:solidFill>
                <a:latin typeface="Verdana"/>
                <a:cs typeface="Verdana"/>
              </a:rPr>
              <a:t>words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5995" y="4954905"/>
            <a:ext cx="1794510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 marR="5080">
              <a:lnSpc>
                <a:spcPct val="99800"/>
              </a:lnSpc>
              <a:spcBef>
                <a:spcPts val="105"/>
              </a:spcBef>
            </a:pPr>
            <a:r>
              <a:rPr sz="2000" b="1" spc="-200" dirty="0">
                <a:solidFill>
                  <a:srgbClr val="001F5F"/>
                </a:solidFill>
                <a:latin typeface="Verdana"/>
                <a:cs typeface="Verdana"/>
              </a:rPr>
              <a:t>E</a:t>
            </a:r>
            <a:r>
              <a:rPr lang="en-US" sz="2000" b="1" spc="-200" dirty="0">
                <a:solidFill>
                  <a:srgbClr val="001F5F"/>
                </a:solidFill>
                <a:latin typeface="Verdana"/>
                <a:cs typeface="Verdana"/>
              </a:rPr>
              <a:t> l </a:t>
            </a:r>
            <a:r>
              <a:rPr lang="en-US" sz="2000" b="1" spc="-200" dirty="0" err="1">
                <a:solidFill>
                  <a:srgbClr val="001F5F"/>
                </a:solidFill>
                <a:latin typeface="Verdana"/>
                <a:cs typeface="Verdana"/>
              </a:rPr>
              <a:t>i</a:t>
            </a:r>
            <a:r>
              <a:rPr lang="en-US" sz="2000" b="1" spc="-200" dirty="0">
                <a:solidFill>
                  <a:srgbClr val="001F5F"/>
                </a:solidFill>
                <a:latin typeface="Verdana"/>
                <a:cs typeface="Verdana"/>
              </a:rPr>
              <a:t> c </a:t>
            </a:r>
            <a:r>
              <a:rPr lang="en-US" sz="2000" b="1" spc="-200" dirty="0" err="1">
                <a:solidFill>
                  <a:srgbClr val="001F5F"/>
                </a:solidFill>
                <a:latin typeface="Verdana"/>
                <a:cs typeface="Verdana"/>
              </a:rPr>
              <a:t>i</a:t>
            </a:r>
            <a:r>
              <a:rPr lang="en-US" sz="2000" b="1" spc="-200" dirty="0">
                <a:solidFill>
                  <a:srgbClr val="001F5F"/>
                </a:solidFill>
                <a:latin typeface="Verdana"/>
                <a:cs typeface="Verdana"/>
              </a:rPr>
              <a:t> t        </a:t>
            </a:r>
            <a:r>
              <a:rPr sz="2000" b="1" spc="-25" dirty="0">
                <a:solidFill>
                  <a:srgbClr val="001F5F"/>
                </a:solidFill>
                <a:latin typeface="Verdana"/>
                <a:cs typeface="Verdana"/>
              </a:rPr>
              <a:t>the </a:t>
            </a:r>
            <a:r>
              <a:rPr sz="2000" b="1" spc="-20" dirty="0">
                <a:solidFill>
                  <a:srgbClr val="001F5F"/>
                </a:solidFill>
                <a:latin typeface="Verdana"/>
                <a:cs typeface="Verdana"/>
              </a:rPr>
              <a:t>most </a:t>
            </a:r>
            <a:r>
              <a:rPr sz="2000" b="1" spc="-215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96871" y="2076070"/>
            <a:ext cx="72326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2000" b="1" spc="-85" dirty="0">
                <a:solidFill>
                  <a:srgbClr val="001F5F"/>
                </a:solidFill>
                <a:latin typeface="Verdana"/>
                <a:cs typeface="Verdana"/>
              </a:rPr>
              <a:t>Open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13046" y="1832230"/>
            <a:ext cx="1194435" cy="629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 marR="5715" indent="22859">
              <a:spcBef>
                <a:spcPts val="105"/>
              </a:spcBef>
            </a:pPr>
            <a:r>
              <a:rPr sz="2000" b="1" spc="-204" dirty="0">
                <a:solidFill>
                  <a:srgbClr val="001F5F"/>
                </a:solidFill>
                <a:latin typeface="Verdana"/>
                <a:cs typeface="Verdana"/>
              </a:rPr>
              <a:t>Probing</a:t>
            </a:r>
            <a:r>
              <a:rPr sz="2000" b="1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b="1" spc="-505" dirty="0">
                <a:solidFill>
                  <a:srgbClr val="001F5F"/>
                </a:solidFill>
                <a:latin typeface="Verdana"/>
                <a:cs typeface="Verdana"/>
              </a:rPr>
              <a:t>/</a:t>
            </a:r>
            <a:r>
              <a:rPr sz="2000" b="1" spc="-175" dirty="0">
                <a:solidFill>
                  <a:srgbClr val="001F5F"/>
                </a:solidFill>
                <a:latin typeface="Verdana"/>
                <a:cs typeface="Verdana"/>
              </a:rPr>
              <a:t> Clarifying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03705" y="2535935"/>
            <a:ext cx="8465820" cy="152684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2741422" y="4274566"/>
            <a:ext cx="1032510" cy="319405"/>
            <a:chOff x="2741422" y="4274565"/>
            <a:chExt cx="1032510" cy="319405"/>
          </a:xfrm>
        </p:grpSpPr>
        <p:sp>
          <p:nvSpPr>
            <p:cNvPr id="9" name="object 9"/>
            <p:cNvSpPr/>
            <p:nvPr/>
          </p:nvSpPr>
          <p:spPr>
            <a:xfrm>
              <a:off x="2747772" y="4280915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866393" y="0"/>
                  </a:moveTo>
                  <a:lnTo>
                    <a:pt x="153161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1" y="306323"/>
                  </a:lnTo>
                  <a:lnTo>
                    <a:pt x="866393" y="306323"/>
                  </a:lnTo>
                  <a:lnTo>
                    <a:pt x="914802" y="298515"/>
                  </a:lnTo>
                  <a:lnTo>
                    <a:pt x="956846" y="276770"/>
                  </a:lnTo>
                  <a:lnTo>
                    <a:pt x="990002" y="243614"/>
                  </a:lnTo>
                  <a:lnTo>
                    <a:pt x="1011747" y="201570"/>
                  </a:lnTo>
                  <a:lnTo>
                    <a:pt x="1019555" y="153161"/>
                  </a:lnTo>
                  <a:lnTo>
                    <a:pt x="1011747" y="104753"/>
                  </a:lnTo>
                  <a:lnTo>
                    <a:pt x="990002" y="62709"/>
                  </a:lnTo>
                  <a:lnTo>
                    <a:pt x="956846" y="29553"/>
                  </a:lnTo>
                  <a:lnTo>
                    <a:pt x="914802" y="7808"/>
                  </a:lnTo>
                  <a:lnTo>
                    <a:pt x="866393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47772" y="4280915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1" y="0"/>
                  </a:lnTo>
                  <a:lnTo>
                    <a:pt x="866393" y="0"/>
                  </a:lnTo>
                  <a:lnTo>
                    <a:pt x="914802" y="7808"/>
                  </a:lnTo>
                  <a:lnTo>
                    <a:pt x="956846" y="29553"/>
                  </a:lnTo>
                  <a:lnTo>
                    <a:pt x="990002" y="62709"/>
                  </a:lnTo>
                  <a:lnTo>
                    <a:pt x="1011747" y="104753"/>
                  </a:lnTo>
                  <a:lnTo>
                    <a:pt x="1019555" y="153161"/>
                  </a:lnTo>
                  <a:lnTo>
                    <a:pt x="1011747" y="201570"/>
                  </a:lnTo>
                  <a:lnTo>
                    <a:pt x="990002" y="243614"/>
                  </a:lnTo>
                  <a:lnTo>
                    <a:pt x="956846" y="276770"/>
                  </a:lnTo>
                  <a:lnTo>
                    <a:pt x="914802" y="298515"/>
                  </a:lnTo>
                  <a:lnTo>
                    <a:pt x="866393" y="306323"/>
                  </a:lnTo>
                  <a:lnTo>
                    <a:pt x="153161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895600" y="4327906"/>
            <a:ext cx="75184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600" b="1" spc="-170" dirty="0">
                <a:solidFill>
                  <a:srgbClr val="233645"/>
                </a:solidFill>
                <a:latin typeface="Verdana"/>
                <a:cs typeface="Verdana"/>
              </a:rPr>
              <a:t>T.E.D.S</a:t>
            </a:r>
            <a:endParaRPr sz="1600" dirty="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417820" y="4280916"/>
            <a:ext cx="1018540" cy="306705"/>
            <a:chOff x="5417820" y="4280915"/>
            <a:chExt cx="1018540" cy="306705"/>
          </a:xfrm>
        </p:grpSpPr>
        <p:sp>
          <p:nvSpPr>
            <p:cNvPr id="13" name="object 13"/>
            <p:cNvSpPr/>
            <p:nvPr/>
          </p:nvSpPr>
          <p:spPr>
            <a:xfrm>
              <a:off x="5417820" y="4280915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864869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2" y="306323"/>
                  </a:lnTo>
                  <a:lnTo>
                    <a:pt x="864869" y="306323"/>
                  </a:lnTo>
                  <a:lnTo>
                    <a:pt x="913278" y="298515"/>
                  </a:lnTo>
                  <a:lnTo>
                    <a:pt x="955322" y="276770"/>
                  </a:lnTo>
                  <a:lnTo>
                    <a:pt x="988478" y="243614"/>
                  </a:lnTo>
                  <a:lnTo>
                    <a:pt x="1010223" y="201570"/>
                  </a:lnTo>
                  <a:lnTo>
                    <a:pt x="1018031" y="153161"/>
                  </a:lnTo>
                  <a:lnTo>
                    <a:pt x="1010223" y="104753"/>
                  </a:lnTo>
                  <a:lnTo>
                    <a:pt x="988478" y="62709"/>
                  </a:lnTo>
                  <a:lnTo>
                    <a:pt x="955322" y="29553"/>
                  </a:lnTo>
                  <a:lnTo>
                    <a:pt x="913278" y="7808"/>
                  </a:lnTo>
                  <a:lnTo>
                    <a:pt x="864869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14"/>
            <p:cNvSpPr/>
            <p:nvPr/>
          </p:nvSpPr>
          <p:spPr>
            <a:xfrm>
              <a:off x="5417820" y="4280915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4869" y="0"/>
                  </a:lnTo>
                  <a:lnTo>
                    <a:pt x="913278" y="7808"/>
                  </a:lnTo>
                  <a:lnTo>
                    <a:pt x="955322" y="29553"/>
                  </a:lnTo>
                  <a:lnTo>
                    <a:pt x="988478" y="62709"/>
                  </a:lnTo>
                  <a:lnTo>
                    <a:pt x="1010223" y="104753"/>
                  </a:lnTo>
                  <a:lnTo>
                    <a:pt x="1018031" y="153161"/>
                  </a:lnTo>
                  <a:lnTo>
                    <a:pt x="1010223" y="201570"/>
                  </a:lnTo>
                  <a:lnTo>
                    <a:pt x="988478" y="243614"/>
                  </a:lnTo>
                  <a:lnTo>
                    <a:pt x="955322" y="276770"/>
                  </a:lnTo>
                  <a:lnTo>
                    <a:pt x="913278" y="298515"/>
                  </a:lnTo>
                  <a:lnTo>
                    <a:pt x="864869" y="306323"/>
                  </a:lnTo>
                  <a:lnTo>
                    <a:pt x="153162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699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562600" y="4327906"/>
            <a:ext cx="757048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600" b="1" spc="-200" dirty="0">
                <a:solidFill>
                  <a:srgbClr val="233645"/>
                </a:solidFill>
                <a:latin typeface="Verdana"/>
                <a:cs typeface="Verdana"/>
              </a:rPr>
              <a:t>5W</a:t>
            </a:r>
            <a:r>
              <a:rPr lang="en-US" sz="1600" b="1" spc="-200" dirty="0">
                <a:solidFill>
                  <a:srgbClr val="233645"/>
                </a:solidFill>
                <a:latin typeface="Verdana"/>
                <a:cs typeface="Verdana"/>
              </a:rPr>
              <a:t>&amp;</a:t>
            </a:r>
            <a:r>
              <a:rPr sz="1600" b="1" spc="-200" dirty="0">
                <a:solidFill>
                  <a:srgbClr val="233645"/>
                </a:solidFill>
                <a:latin typeface="Verdana"/>
                <a:cs typeface="Verdana"/>
              </a:rPr>
              <a:t>H</a:t>
            </a:r>
            <a:endParaRPr sz="1600" dirty="0">
              <a:latin typeface="Verdana"/>
              <a:cs typeface="Verdan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227822" y="4274566"/>
            <a:ext cx="1031240" cy="319405"/>
            <a:chOff x="8227821" y="4274565"/>
            <a:chExt cx="1031240" cy="319405"/>
          </a:xfrm>
        </p:grpSpPr>
        <p:sp>
          <p:nvSpPr>
            <p:cNvPr id="17" name="object 17"/>
            <p:cNvSpPr/>
            <p:nvPr/>
          </p:nvSpPr>
          <p:spPr>
            <a:xfrm>
              <a:off x="8234171" y="4280915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40" h="306704">
                  <a:moveTo>
                    <a:pt x="864870" y="0"/>
                  </a:moveTo>
                  <a:lnTo>
                    <a:pt x="153161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1" y="306323"/>
                  </a:lnTo>
                  <a:lnTo>
                    <a:pt x="864870" y="306323"/>
                  </a:lnTo>
                  <a:lnTo>
                    <a:pt x="913278" y="298515"/>
                  </a:lnTo>
                  <a:lnTo>
                    <a:pt x="955322" y="276770"/>
                  </a:lnTo>
                  <a:lnTo>
                    <a:pt x="988478" y="243614"/>
                  </a:lnTo>
                  <a:lnTo>
                    <a:pt x="1010223" y="201570"/>
                  </a:lnTo>
                  <a:lnTo>
                    <a:pt x="1018031" y="153161"/>
                  </a:lnTo>
                  <a:lnTo>
                    <a:pt x="1010223" y="104753"/>
                  </a:lnTo>
                  <a:lnTo>
                    <a:pt x="988478" y="62709"/>
                  </a:lnTo>
                  <a:lnTo>
                    <a:pt x="955322" y="29553"/>
                  </a:lnTo>
                  <a:lnTo>
                    <a:pt x="913278" y="7808"/>
                  </a:lnTo>
                  <a:lnTo>
                    <a:pt x="864870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234171" y="4280915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40" h="306704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1" y="0"/>
                  </a:lnTo>
                  <a:lnTo>
                    <a:pt x="864870" y="0"/>
                  </a:lnTo>
                  <a:lnTo>
                    <a:pt x="913278" y="7808"/>
                  </a:lnTo>
                  <a:lnTo>
                    <a:pt x="955322" y="29553"/>
                  </a:lnTo>
                  <a:lnTo>
                    <a:pt x="988478" y="62709"/>
                  </a:lnTo>
                  <a:lnTo>
                    <a:pt x="1010223" y="104753"/>
                  </a:lnTo>
                  <a:lnTo>
                    <a:pt x="1018031" y="153161"/>
                  </a:lnTo>
                  <a:lnTo>
                    <a:pt x="1010223" y="201570"/>
                  </a:lnTo>
                  <a:lnTo>
                    <a:pt x="988478" y="243614"/>
                  </a:lnTo>
                  <a:lnTo>
                    <a:pt x="955322" y="276770"/>
                  </a:lnTo>
                  <a:lnTo>
                    <a:pt x="913278" y="298515"/>
                  </a:lnTo>
                  <a:lnTo>
                    <a:pt x="864870" y="306323"/>
                  </a:lnTo>
                  <a:lnTo>
                    <a:pt x="153161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699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458200" y="4327906"/>
            <a:ext cx="71551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600" b="1" spc="-75" dirty="0">
                <a:solidFill>
                  <a:srgbClr val="233645"/>
                </a:solidFill>
                <a:latin typeface="Verdana"/>
                <a:cs typeface="Verdana"/>
              </a:rPr>
              <a:t>IDCC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209280" y="1763013"/>
            <a:ext cx="1470660" cy="9367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 marR="5080">
              <a:spcBef>
                <a:spcPts val="105"/>
              </a:spcBef>
            </a:pPr>
            <a:r>
              <a:rPr sz="2000" b="1" spc="-10" dirty="0">
                <a:solidFill>
                  <a:srgbClr val="001F5F"/>
                </a:solidFill>
                <a:latin typeface="Verdana"/>
                <a:cs typeface="Verdana"/>
              </a:rPr>
              <a:t>Closed </a:t>
            </a:r>
            <a:r>
              <a:rPr sz="2000" b="1" spc="-25" dirty="0">
                <a:solidFill>
                  <a:srgbClr val="001F5F"/>
                </a:solidFill>
                <a:latin typeface="Verdana"/>
                <a:cs typeface="Verdana"/>
              </a:rPr>
              <a:t>(Checking </a:t>
            </a:r>
            <a:r>
              <a:rPr sz="2000" b="1" spc="-204" dirty="0">
                <a:solidFill>
                  <a:srgbClr val="001F5F"/>
                </a:solidFill>
                <a:latin typeface="Verdana"/>
                <a:cs typeface="Verdana"/>
              </a:rPr>
              <a:t>Confirming)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3320" y="3070005"/>
            <a:ext cx="9374505" cy="76585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56234">
              <a:spcBef>
                <a:spcPts val="100"/>
              </a:spcBef>
            </a:pP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Interviewing</a:t>
            </a:r>
            <a:r>
              <a:rPr sz="2800" i="1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9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800" i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50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30" dirty="0">
                <a:solidFill>
                  <a:srgbClr val="001F5F"/>
                </a:solidFill>
                <a:latin typeface="Verdana"/>
                <a:cs typeface="Verdana"/>
              </a:rPr>
              <a:t>key</a:t>
            </a:r>
            <a:r>
              <a:rPr sz="2800" b="1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70" dirty="0">
                <a:solidFill>
                  <a:srgbClr val="001F5F"/>
                </a:solidFill>
                <a:latin typeface="Verdana"/>
                <a:cs typeface="Verdana"/>
              </a:rPr>
              <a:t>investigative</a:t>
            </a:r>
            <a:r>
              <a:rPr sz="2800" b="1" i="1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225" dirty="0">
                <a:solidFill>
                  <a:srgbClr val="001F5F"/>
                </a:solidFill>
                <a:latin typeface="Verdana"/>
                <a:cs typeface="Verdana"/>
              </a:rPr>
              <a:t>skill</a:t>
            </a:r>
            <a:r>
              <a:rPr sz="2800" i="1" spc="-225" dirty="0">
                <a:solidFill>
                  <a:srgbClr val="001F5F"/>
                </a:solidFill>
                <a:latin typeface="Verdana"/>
                <a:cs typeface="Verdana"/>
              </a:rPr>
              <a:t>;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it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9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800" i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50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70" dirty="0">
                <a:solidFill>
                  <a:srgbClr val="001F5F"/>
                </a:solidFill>
                <a:latin typeface="Verdana"/>
                <a:cs typeface="Verdana"/>
              </a:rPr>
              <a:t>skill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30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9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204" dirty="0">
                <a:solidFill>
                  <a:srgbClr val="001F5F"/>
                </a:solidFill>
                <a:latin typeface="Verdana"/>
                <a:cs typeface="Verdana"/>
              </a:rPr>
              <a:t>not</a:t>
            </a:r>
            <a:r>
              <a:rPr sz="2800" b="1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65" dirty="0">
                <a:solidFill>
                  <a:srgbClr val="001F5F"/>
                </a:solidFill>
                <a:latin typeface="Verdana"/>
                <a:cs typeface="Verdana"/>
              </a:rPr>
              <a:t>innate</a:t>
            </a:r>
            <a:r>
              <a:rPr sz="2800" b="1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0" dirty="0">
                <a:solidFill>
                  <a:srgbClr val="001F5F"/>
                </a:solidFill>
                <a:latin typeface="Verdana"/>
                <a:cs typeface="Verdana"/>
              </a:rPr>
              <a:t>but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must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60" dirty="0">
                <a:solidFill>
                  <a:srgbClr val="001F5F"/>
                </a:solidFill>
                <a:latin typeface="Verdana"/>
                <a:cs typeface="Verdana"/>
              </a:rPr>
              <a:t>be </a:t>
            </a:r>
            <a:r>
              <a:rPr sz="2800" b="1" i="1" spc="-145" dirty="0">
                <a:solidFill>
                  <a:srgbClr val="001F5F"/>
                </a:solidFill>
                <a:latin typeface="Verdana"/>
                <a:cs typeface="Verdana"/>
              </a:rPr>
              <a:t>learned</a:t>
            </a:r>
            <a:r>
              <a:rPr sz="2800" i="1" spc="-145" dirty="0">
                <a:solidFill>
                  <a:srgbClr val="001F5F"/>
                </a:solidFill>
                <a:latin typeface="Verdana"/>
                <a:cs typeface="Verdana"/>
              </a:rPr>
              <a:t>.</a:t>
            </a:r>
            <a:r>
              <a:rPr sz="2800" i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Interviews</a:t>
            </a:r>
            <a:r>
              <a:rPr sz="2800" i="1" spc="-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provide</a:t>
            </a:r>
            <a:r>
              <a:rPr sz="2800" i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investigators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2800" i="1" spc="-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800" i="1" spc="-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0" dirty="0">
                <a:solidFill>
                  <a:srgbClr val="001F5F"/>
                </a:solidFill>
                <a:latin typeface="Verdana"/>
                <a:cs typeface="Verdana"/>
              </a:rPr>
              <a:t>excellent</a:t>
            </a:r>
            <a:r>
              <a:rPr sz="2800" i="1" spc="-45" dirty="0">
                <a:solidFill>
                  <a:srgbClr val="001F5F"/>
                </a:solidFill>
                <a:latin typeface="Verdana"/>
                <a:cs typeface="Verdana"/>
              </a:rPr>
              <a:t> opportunity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obtain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actionable</a:t>
            </a:r>
            <a:r>
              <a:rPr sz="2800" i="1" spc="-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5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from</a:t>
            </a:r>
            <a:r>
              <a:rPr sz="2800" i="1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5" dirty="0">
                <a:solidFill>
                  <a:srgbClr val="001F5F"/>
                </a:solidFill>
                <a:latin typeface="Verdana"/>
                <a:cs typeface="Verdana"/>
              </a:rPr>
              <a:t>members</a:t>
            </a:r>
            <a:r>
              <a:rPr sz="2800" i="1" spc="-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0" dirty="0">
                <a:solidFill>
                  <a:srgbClr val="001F5F"/>
                </a:solidFill>
                <a:latin typeface="Verdana"/>
                <a:cs typeface="Verdana"/>
              </a:rPr>
              <a:t>public,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75" dirty="0">
                <a:solidFill>
                  <a:srgbClr val="001F5F"/>
                </a:solidFill>
                <a:latin typeface="Verdana"/>
                <a:cs typeface="Verdana"/>
              </a:rPr>
              <a:t>suspects,</a:t>
            </a:r>
            <a:r>
              <a:rPr sz="2800" i="1" spc="-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95" dirty="0">
                <a:solidFill>
                  <a:srgbClr val="001F5F"/>
                </a:solidFill>
                <a:latin typeface="Verdana"/>
                <a:cs typeface="Verdana"/>
              </a:rPr>
              <a:t>victims,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human </a:t>
            </a:r>
            <a:r>
              <a:rPr sz="2800" i="1" spc="-60" dirty="0">
                <a:solidFill>
                  <a:srgbClr val="001F5F"/>
                </a:solidFill>
                <a:latin typeface="Verdana"/>
                <a:cs typeface="Verdana"/>
              </a:rPr>
              <a:t>sources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6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witnesses.</a:t>
            </a:r>
            <a:endParaRPr lang="en-US" sz="2800" i="1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12699" marR="556234">
              <a:spcBef>
                <a:spcPts val="100"/>
              </a:spcBef>
            </a:pPr>
            <a:endParaRPr lang="en-US" sz="2800" i="1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12699" marR="556234">
              <a:spcBef>
                <a:spcPts val="100"/>
              </a:spcBef>
            </a:pPr>
            <a:endParaRPr lang="en-US" sz="2800" i="1" spc="-10" dirty="0">
              <a:solidFill>
                <a:srgbClr val="001F5F"/>
              </a:solidFill>
              <a:latin typeface="Verdana"/>
              <a:cs typeface="Verdana"/>
            </a:endParaRPr>
          </a:p>
          <a:p>
            <a:pPr marL="12699" marR="556234">
              <a:spcBef>
                <a:spcPts val="100"/>
              </a:spcBef>
            </a:pPr>
            <a:endParaRPr sz="2800" dirty="0">
              <a:latin typeface="Verdana"/>
              <a:cs typeface="Verdana"/>
            </a:endParaRPr>
          </a:p>
          <a:p>
            <a:pPr marL="12699" marR="5080">
              <a:spcBef>
                <a:spcPts val="2160"/>
              </a:spcBef>
            </a:pP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gathering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5" dirty="0">
                <a:solidFill>
                  <a:srgbClr val="001F5F"/>
                </a:solidFill>
                <a:latin typeface="Verdana"/>
                <a:cs typeface="Verdana"/>
              </a:rPr>
              <a:t>information</a:t>
            </a:r>
            <a:r>
              <a:rPr sz="2800" i="1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from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50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90" dirty="0">
                <a:solidFill>
                  <a:srgbClr val="001F5F"/>
                </a:solidFill>
                <a:latin typeface="Verdana"/>
                <a:cs typeface="Verdana"/>
              </a:rPr>
              <a:t>well-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prepared</a:t>
            </a:r>
            <a:r>
              <a:rPr sz="2800" i="1" spc="-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2800" i="1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50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5" dirty="0">
                <a:solidFill>
                  <a:srgbClr val="001F5F"/>
                </a:solidFill>
                <a:latin typeface="Verdana"/>
                <a:cs typeface="Verdana"/>
              </a:rPr>
              <a:t>victim</a:t>
            </a:r>
            <a:r>
              <a:rPr sz="2800" i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witness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0" dirty="0">
                <a:solidFill>
                  <a:srgbClr val="001F5F"/>
                </a:solidFill>
                <a:latin typeface="Verdana"/>
                <a:cs typeface="Verdana"/>
              </a:rPr>
              <a:t>will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contribute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significantly</a:t>
            </a:r>
            <a:r>
              <a:rPr sz="2800" i="1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60" dirty="0">
                <a:solidFill>
                  <a:srgbClr val="001F5F"/>
                </a:solidFill>
                <a:latin typeface="Verdana"/>
                <a:cs typeface="Verdana"/>
              </a:rPr>
              <a:t>investigation.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800" i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effective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50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40" dirty="0">
                <a:solidFill>
                  <a:srgbClr val="001F5F"/>
                </a:solidFill>
                <a:latin typeface="Verdana"/>
                <a:cs typeface="Verdana"/>
              </a:rPr>
              <a:t>suspect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75" dirty="0">
                <a:solidFill>
                  <a:srgbClr val="001F5F"/>
                </a:solidFill>
                <a:latin typeface="Verdana"/>
                <a:cs typeface="Verdana"/>
              </a:rPr>
              <a:t>can </a:t>
            </a:r>
            <a:r>
              <a:rPr sz="2800" b="1" i="1" spc="-160" dirty="0">
                <a:solidFill>
                  <a:srgbClr val="001F5F"/>
                </a:solidFill>
                <a:latin typeface="Verdana"/>
                <a:cs typeface="Verdana"/>
              </a:rPr>
              <a:t>commit</a:t>
            </a:r>
            <a:r>
              <a:rPr sz="2800" b="1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35" dirty="0">
                <a:solidFill>
                  <a:srgbClr val="001F5F"/>
                </a:solidFill>
                <a:latin typeface="Verdana"/>
                <a:cs typeface="Verdana"/>
              </a:rPr>
              <a:t>suspect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95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2800" b="1" i="1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20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800" b="1" i="1" spc="-105" dirty="0">
                <a:solidFill>
                  <a:srgbClr val="001F5F"/>
                </a:solidFill>
                <a:latin typeface="Verdana"/>
                <a:cs typeface="Verdana"/>
              </a:rPr>
              <a:t> account</a:t>
            </a:r>
            <a:r>
              <a:rPr sz="2800" b="1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8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b="1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b="1" i="1" spc="-185" dirty="0">
                <a:solidFill>
                  <a:srgbClr val="001F5F"/>
                </a:solidFill>
                <a:latin typeface="Verdana"/>
                <a:cs typeface="Verdana"/>
              </a:rPr>
              <a:t>events</a:t>
            </a:r>
            <a:r>
              <a:rPr sz="2800" b="1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35" dirty="0">
                <a:solidFill>
                  <a:srgbClr val="001F5F"/>
                </a:solidFill>
                <a:latin typeface="Verdana"/>
                <a:cs typeface="Verdana"/>
              </a:rPr>
              <a:t>that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may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include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admission</a:t>
            </a:r>
            <a:r>
              <a:rPr sz="2800" i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70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100" dirty="0">
                <a:solidFill>
                  <a:srgbClr val="001F5F"/>
                </a:solidFill>
                <a:latin typeface="Verdana"/>
                <a:cs typeface="Verdana"/>
              </a:rPr>
              <a:t>a </a:t>
            </a:r>
            <a:r>
              <a:rPr sz="2800" i="1" spc="-50" dirty="0">
                <a:solidFill>
                  <a:srgbClr val="001F5F"/>
                </a:solidFill>
                <a:latin typeface="Verdana"/>
                <a:cs typeface="Verdana"/>
              </a:rPr>
              <a:t>false</a:t>
            </a:r>
            <a:r>
              <a:rPr sz="2800" i="1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denial.</a:t>
            </a:r>
            <a:r>
              <a:rPr sz="2800" i="1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9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800" i="1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0" dirty="0">
                <a:solidFill>
                  <a:srgbClr val="001F5F"/>
                </a:solidFill>
                <a:latin typeface="Verdana"/>
                <a:cs typeface="Verdana"/>
              </a:rPr>
              <a:t>properly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obtained</a:t>
            </a:r>
            <a:r>
              <a:rPr sz="2800" i="1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admission</a:t>
            </a:r>
            <a:r>
              <a:rPr sz="2800" i="1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0" dirty="0">
                <a:solidFill>
                  <a:srgbClr val="001F5F"/>
                </a:solidFill>
                <a:latin typeface="Verdana"/>
                <a:cs typeface="Verdana"/>
              </a:rPr>
              <a:t>may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prove</a:t>
            </a:r>
            <a:r>
              <a:rPr sz="2800" i="1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2800" i="1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50" dirty="0">
                <a:solidFill>
                  <a:srgbClr val="001F5F"/>
                </a:solidFill>
                <a:latin typeface="Verdana"/>
                <a:cs typeface="Verdana"/>
              </a:rPr>
              <a:t>fault</a:t>
            </a:r>
            <a:r>
              <a:rPr sz="2800" i="1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45" dirty="0">
                <a:solidFill>
                  <a:srgbClr val="001F5F"/>
                </a:solidFill>
                <a:latin typeface="Verdana"/>
                <a:cs typeface="Verdana"/>
              </a:rPr>
              <a:t>elements</a:t>
            </a:r>
            <a:r>
              <a:rPr sz="2800" i="1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2800" i="1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25" dirty="0">
                <a:solidFill>
                  <a:srgbClr val="001F5F"/>
                </a:solidFill>
                <a:latin typeface="Verdana"/>
                <a:cs typeface="Verdana"/>
              </a:rPr>
              <a:t>the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offence</a:t>
            </a:r>
            <a:r>
              <a:rPr sz="2800" i="1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beyond</a:t>
            </a:r>
            <a:r>
              <a:rPr sz="2800" i="1" spc="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dirty="0">
                <a:solidFill>
                  <a:srgbClr val="001F5F"/>
                </a:solidFill>
                <a:latin typeface="Verdana"/>
                <a:cs typeface="Verdana"/>
              </a:rPr>
              <a:t>reasonable</a:t>
            </a:r>
            <a:r>
              <a:rPr sz="2800" i="1" spc="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800" i="1" spc="-10" dirty="0">
                <a:solidFill>
                  <a:srgbClr val="001F5F"/>
                </a:solidFill>
                <a:latin typeface="Verdana"/>
                <a:cs typeface="Verdana"/>
              </a:rPr>
              <a:t>doubt.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51103"/>
          </a:xfrm>
          <a:prstGeom prst="rect">
            <a:avLst/>
          </a:prstGeom>
        </p:spPr>
        <p:txBody>
          <a:bodyPr vert="horz" wrap="square" lIns="0" tIns="179959" rIns="0" bIns="0" rtlCol="0">
            <a:spAutoFit/>
          </a:bodyPr>
          <a:lstStyle/>
          <a:p>
            <a:pPr marL="252083">
              <a:spcBef>
                <a:spcPts val="130"/>
              </a:spcBef>
            </a:pPr>
            <a:r>
              <a:rPr sz="3700" spc="-445" dirty="0"/>
              <a:t>Interviewing</a:t>
            </a:r>
            <a:endParaRPr sz="37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94549"/>
          </a:xfrm>
          <a:prstGeom prst="rect">
            <a:avLst/>
          </a:prstGeom>
        </p:spPr>
        <p:txBody>
          <a:bodyPr vert="horz" wrap="square" lIns="0" tIns="169672" rIns="0" bIns="0" rtlCol="0">
            <a:spAutoFit/>
          </a:bodyPr>
          <a:lstStyle/>
          <a:p>
            <a:pPr marL="26033">
              <a:spcBef>
                <a:spcPts val="95"/>
              </a:spcBef>
            </a:pPr>
            <a:r>
              <a:rPr spc="-320" dirty="0"/>
              <a:t>Questioning</a:t>
            </a:r>
            <a:r>
              <a:rPr spc="-170" dirty="0"/>
              <a:t> </a:t>
            </a:r>
            <a:r>
              <a:rPr spc="-395" dirty="0"/>
              <a:t>Funnel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22526" y="2961704"/>
            <a:ext cx="5387212" cy="372014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03885" y="1497279"/>
            <a:ext cx="3235959" cy="1118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6225">
              <a:spcBef>
                <a:spcPts val="100"/>
              </a:spcBef>
            </a:pPr>
            <a:r>
              <a:rPr b="1" spc="-100" dirty="0">
                <a:solidFill>
                  <a:srgbClr val="233645"/>
                </a:solidFill>
                <a:latin typeface="Verdana"/>
                <a:cs typeface="Verdana"/>
              </a:rPr>
              <a:t>Open</a:t>
            </a:r>
            <a:r>
              <a:rPr b="1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70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endParaRPr dirty="0">
              <a:latin typeface="Verdana"/>
              <a:cs typeface="Verdana"/>
            </a:endParaRPr>
          </a:p>
          <a:p>
            <a:pPr marL="12699" marR="5080" algn="just">
              <a:spcBef>
                <a:spcPts val="720"/>
              </a:spcBef>
            </a:pPr>
            <a:r>
              <a:rPr sz="1600" spc="-30" dirty="0">
                <a:solidFill>
                  <a:srgbClr val="547EA1"/>
                </a:solidFill>
                <a:latin typeface="Verdana"/>
                <a:cs typeface="Verdana"/>
              </a:rPr>
              <a:t>Free</a:t>
            </a:r>
            <a:r>
              <a:rPr sz="1600" spc="-1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account.</a:t>
            </a:r>
            <a:r>
              <a:rPr sz="1600" spc="-2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spc="-35" dirty="0">
                <a:solidFill>
                  <a:srgbClr val="547EA1"/>
                </a:solidFill>
                <a:latin typeface="Verdana"/>
                <a:cs typeface="Verdana"/>
              </a:rPr>
              <a:t>Provides</a:t>
            </a:r>
            <a:r>
              <a:rPr sz="1600" spc="-1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spc="-20" dirty="0">
                <a:solidFill>
                  <a:srgbClr val="547EA1"/>
                </a:solidFill>
                <a:latin typeface="Verdana"/>
                <a:cs typeface="Verdana"/>
              </a:rPr>
              <a:t>the best</a:t>
            </a:r>
            <a:r>
              <a:rPr sz="1600" spc="-2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spc="-35" dirty="0">
                <a:solidFill>
                  <a:srgbClr val="547EA1"/>
                </a:solidFill>
                <a:latin typeface="Verdana"/>
                <a:cs typeface="Verdana"/>
              </a:rPr>
              <a:t>starting </a:t>
            </a:r>
            <a:r>
              <a:rPr sz="1600" spc="-10" dirty="0">
                <a:solidFill>
                  <a:srgbClr val="547EA1"/>
                </a:solidFill>
                <a:latin typeface="Verdana"/>
                <a:cs typeface="Verdana"/>
              </a:rPr>
              <a:t>point</a:t>
            </a:r>
            <a:r>
              <a:rPr sz="1600" spc="-1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to</a:t>
            </a:r>
            <a:r>
              <a:rPr sz="1600" spc="-1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obtain</a:t>
            </a:r>
            <a:r>
              <a:rPr sz="1600" spc="-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and</a:t>
            </a:r>
            <a:r>
              <a:rPr sz="1600" spc="-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accurate</a:t>
            </a:r>
            <a:r>
              <a:rPr sz="1600" spc="-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47EA1"/>
                </a:solidFill>
                <a:latin typeface="Verdana"/>
                <a:cs typeface="Verdana"/>
              </a:rPr>
              <a:t>record</a:t>
            </a:r>
            <a:r>
              <a:rPr sz="1600" spc="-1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600" spc="-25" dirty="0">
                <a:solidFill>
                  <a:srgbClr val="547EA1"/>
                </a:solidFill>
                <a:latin typeface="Verdana"/>
                <a:cs typeface="Verdana"/>
              </a:rPr>
              <a:t>of </a:t>
            </a:r>
            <a:r>
              <a:rPr sz="1600" spc="-10" dirty="0">
                <a:solidFill>
                  <a:srgbClr val="547EA1"/>
                </a:solidFill>
                <a:latin typeface="Verdana"/>
                <a:cs typeface="Verdana"/>
              </a:rPr>
              <a:t>event.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1000" y="5315843"/>
            <a:ext cx="4584650" cy="5642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59378" algn="l">
              <a:spcBef>
                <a:spcPts val="100"/>
              </a:spcBef>
            </a:pPr>
            <a:r>
              <a:rPr b="1" spc="-155" dirty="0">
                <a:solidFill>
                  <a:srgbClr val="233645"/>
                </a:solidFill>
                <a:latin typeface="Verdana"/>
                <a:cs typeface="Verdana"/>
              </a:rPr>
              <a:t>Clarifying</a:t>
            </a:r>
            <a:r>
              <a:rPr b="1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14" dirty="0">
                <a:solidFill>
                  <a:srgbClr val="233645"/>
                </a:solidFill>
                <a:latin typeface="Verdana"/>
                <a:cs typeface="Verdana"/>
              </a:rPr>
              <a:t>/Checking</a:t>
            </a:r>
            <a:r>
              <a:rPr lang="en-US"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dirty="0">
                <a:latin typeface="Verdana"/>
                <a:cs typeface="Verdana"/>
              </a:rPr>
              <a:t> </a:t>
            </a:r>
            <a:r>
              <a:rPr b="1" spc="-75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endParaRPr dirty="0">
              <a:latin typeface="Verdana"/>
              <a:cs typeface="Verdana"/>
            </a:endParaRPr>
          </a:p>
          <a:p>
            <a:pPr marL="274308" marR="5080">
              <a:spcBef>
                <a:spcPts val="700"/>
              </a:spcBef>
              <a:tabLst>
                <a:tab pos="1068656" algn="l"/>
              </a:tabLst>
            </a:pPr>
            <a:r>
              <a:rPr sz="1200" spc="-10" dirty="0">
                <a:solidFill>
                  <a:srgbClr val="547EA1"/>
                </a:solidFill>
                <a:latin typeface="Verdana"/>
                <a:cs typeface="Verdana"/>
              </a:rPr>
              <a:t>Comparing,</a:t>
            </a:r>
            <a:r>
              <a:rPr lang="en-US" sz="1200" spc="-1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200" dirty="0">
                <a:solidFill>
                  <a:srgbClr val="547EA1"/>
                </a:solidFill>
                <a:latin typeface="Verdana"/>
                <a:cs typeface="Verdana"/>
              </a:rPr>
              <a:t>contrasting,</a:t>
            </a:r>
            <a:r>
              <a:rPr lang="en-US" sz="1200" spc="34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200" spc="-25" dirty="0">
                <a:solidFill>
                  <a:srgbClr val="547EA1"/>
                </a:solidFill>
                <a:latin typeface="Verdana"/>
                <a:cs typeface="Verdana"/>
              </a:rPr>
              <a:t>confirming. </a:t>
            </a:r>
            <a:r>
              <a:rPr sz="1200" dirty="0">
                <a:solidFill>
                  <a:srgbClr val="547EA1"/>
                </a:solidFill>
                <a:latin typeface="Verdana"/>
                <a:cs typeface="Verdana"/>
              </a:rPr>
              <a:t>Closed</a:t>
            </a:r>
            <a:r>
              <a:rPr sz="1200" spc="-6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200" spc="-10" dirty="0">
                <a:solidFill>
                  <a:srgbClr val="547EA1"/>
                </a:solidFill>
                <a:latin typeface="Verdana"/>
                <a:cs typeface="Verdana"/>
              </a:rPr>
              <a:t>questions.</a:t>
            </a:r>
            <a:endParaRPr sz="1200" dirty="0">
              <a:latin typeface="Verdana"/>
              <a:cs typeface="Verdan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480561" y="1602995"/>
            <a:ext cx="1031240" cy="319405"/>
            <a:chOff x="3480561" y="1602994"/>
            <a:chExt cx="1031240" cy="319405"/>
          </a:xfrm>
        </p:grpSpPr>
        <p:sp>
          <p:nvSpPr>
            <p:cNvPr id="7" name="object 7"/>
            <p:cNvSpPr/>
            <p:nvPr/>
          </p:nvSpPr>
          <p:spPr>
            <a:xfrm>
              <a:off x="3486911" y="1609344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5">
                  <a:moveTo>
                    <a:pt x="864870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2" y="306323"/>
                  </a:lnTo>
                  <a:lnTo>
                    <a:pt x="864870" y="306323"/>
                  </a:lnTo>
                  <a:lnTo>
                    <a:pt x="913278" y="298515"/>
                  </a:lnTo>
                  <a:lnTo>
                    <a:pt x="955322" y="276770"/>
                  </a:lnTo>
                  <a:lnTo>
                    <a:pt x="988478" y="243614"/>
                  </a:lnTo>
                  <a:lnTo>
                    <a:pt x="1010223" y="201570"/>
                  </a:lnTo>
                  <a:lnTo>
                    <a:pt x="1018032" y="153161"/>
                  </a:lnTo>
                  <a:lnTo>
                    <a:pt x="1010223" y="104753"/>
                  </a:lnTo>
                  <a:lnTo>
                    <a:pt x="988478" y="62709"/>
                  </a:lnTo>
                  <a:lnTo>
                    <a:pt x="955322" y="29553"/>
                  </a:lnTo>
                  <a:lnTo>
                    <a:pt x="913278" y="7808"/>
                  </a:lnTo>
                  <a:lnTo>
                    <a:pt x="864870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86911" y="1609344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5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4870" y="0"/>
                  </a:lnTo>
                  <a:lnTo>
                    <a:pt x="913278" y="7808"/>
                  </a:lnTo>
                  <a:lnTo>
                    <a:pt x="955322" y="29553"/>
                  </a:lnTo>
                  <a:lnTo>
                    <a:pt x="988478" y="62709"/>
                  </a:lnTo>
                  <a:lnTo>
                    <a:pt x="1010223" y="104753"/>
                  </a:lnTo>
                  <a:lnTo>
                    <a:pt x="1018032" y="153161"/>
                  </a:lnTo>
                  <a:lnTo>
                    <a:pt x="1010223" y="201570"/>
                  </a:lnTo>
                  <a:lnTo>
                    <a:pt x="988478" y="243614"/>
                  </a:lnTo>
                  <a:lnTo>
                    <a:pt x="955322" y="276770"/>
                  </a:lnTo>
                  <a:lnTo>
                    <a:pt x="913278" y="298515"/>
                  </a:lnTo>
                  <a:lnTo>
                    <a:pt x="864870" y="306323"/>
                  </a:lnTo>
                  <a:lnTo>
                    <a:pt x="153162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878961" y="1663701"/>
            <a:ext cx="233679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65" dirty="0">
                <a:solidFill>
                  <a:srgbClr val="233645"/>
                </a:solidFill>
                <a:latin typeface="Verdana"/>
                <a:cs typeface="Verdana"/>
              </a:rPr>
              <a:t>Tell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757673" y="1602995"/>
            <a:ext cx="1032510" cy="319405"/>
            <a:chOff x="4757673" y="1602994"/>
            <a:chExt cx="1032510" cy="319405"/>
          </a:xfrm>
        </p:grpSpPr>
        <p:sp>
          <p:nvSpPr>
            <p:cNvPr id="11" name="object 11"/>
            <p:cNvSpPr/>
            <p:nvPr/>
          </p:nvSpPr>
          <p:spPr>
            <a:xfrm>
              <a:off x="4764023" y="1609344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5">
                  <a:moveTo>
                    <a:pt x="866393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2" y="306323"/>
                  </a:lnTo>
                  <a:lnTo>
                    <a:pt x="866393" y="306323"/>
                  </a:lnTo>
                  <a:lnTo>
                    <a:pt x="914802" y="298515"/>
                  </a:lnTo>
                  <a:lnTo>
                    <a:pt x="956846" y="276770"/>
                  </a:lnTo>
                  <a:lnTo>
                    <a:pt x="990002" y="243614"/>
                  </a:lnTo>
                  <a:lnTo>
                    <a:pt x="1011747" y="201570"/>
                  </a:lnTo>
                  <a:lnTo>
                    <a:pt x="1019555" y="153161"/>
                  </a:lnTo>
                  <a:lnTo>
                    <a:pt x="1011747" y="104753"/>
                  </a:lnTo>
                  <a:lnTo>
                    <a:pt x="990002" y="62709"/>
                  </a:lnTo>
                  <a:lnTo>
                    <a:pt x="956846" y="29553"/>
                  </a:lnTo>
                  <a:lnTo>
                    <a:pt x="914802" y="7808"/>
                  </a:lnTo>
                  <a:lnTo>
                    <a:pt x="866393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764023" y="1609344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5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6393" y="0"/>
                  </a:lnTo>
                  <a:lnTo>
                    <a:pt x="914802" y="7808"/>
                  </a:lnTo>
                  <a:lnTo>
                    <a:pt x="956846" y="29553"/>
                  </a:lnTo>
                  <a:lnTo>
                    <a:pt x="990002" y="62709"/>
                  </a:lnTo>
                  <a:lnTo>
                    <a:pt x="1011747" y="104753"/>
                  </a:lnTo>
                  <a:lnTo>
                    <a:pt x="1019555" y="153161"/>
                  </a:lnTo>
                  <a:lnTo>
                    <a:pt x="1011747" y="201570"/>
                  </a:lnTo>
                  <a:lnTo>
                    <a:pt x="990002" y="243614"/>
                  </a:lnTo>
                  <a:lnTo>
                    <a:pt x="956846" y="276770"/>
                  </a:lnTo>
                  <a:lnTo>
                    <a:pt x="914802" y="298515"/>
                  </a:lnTo>
                  <a:lnTo>
                    <a:pt x="866393" y="306323"/>
                  </a:lnTo>
                  <a:lnTo>
                    <a:pt x="153162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5022596" y="1663701"/>
            <a:ext cx="50292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35" dirty="0">
                <a:solidFill>
                  <a:srgbClr val="233645"/>
                </a:solidFill>
                <a:latin typeface="Verdana"/>
                <a:cs typeface="Verdana"/>
              </a:rPr>
              <a:t>Explain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034785" y="1602995"/>
            <a:ext cx="1032510" cy="319405"/>
            <a:chOff x="6034785" y="1602994"/>
            <a:chExt cx="1032510" cy="319405"/>
          </a:xfrm>
        </p:grpSpPr>
        <p:sp>
          <p:nvSpPr>
            <p:cNvPr id="15" name="object 15"/>
            <p:cNvSpPr/>
            <p:nvPr/>
          </p:nvSpPr>
          <p:spPr>
            <a:xfrm>
              <a:off x="6041135" y="1609344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09" h="306705">
                  <a:moveTo>
                    <a:pt x="866393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2" y="306323"/>
                  </a:lnTo>
                  <a:lnTo>
                    <a:pt x="866393" y="306323"/>
                  </a:lnTo>
                  <a:lnTo>
                    <a:pt x="914802" y="298515"/>
                  </a:lnTo>
                  <a:lnTo>
                    <a:pt x="956846" y="276770"/>
                  </a:lnTo>
                  <a:lnTo>
                    <a:pt x="990002" y="243614"/>
                  </a:lnTo>
                  <a:lnTo>
                    <a:pt x="1011747" y="201570"/>
                  </a:lnTo>
                  <a:lnTo>
                    <a:pt x="1019556" y="153161"/>
                  </a:lnTo>
                  <a:lnTo>
                    <a:pt x="1011747" y="104753"/>
                  </a:lnTo>
                  <a:lnTo>
                    <a:pt x="990002" y="62709"/>
                  </a:lnTo>
                  <a:lnTo>
                    <a:pt x="956846" y="29553"/>
                  </a:lnTo>
                  <a:lnTo>
                    <a:pt x="914802" y="7808"/>
                  </a:lnTo>
                  <a:lnTo>
                    <a:pt x="866393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041135" y="1609344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09" h="306705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6393" y="0"/>
                  </a:lnTo>
                  <a:lnTo>
                    <a:pt x="914802" y="7808"/>
                  </a:lnTo>
                  <a:lnTo>
                    <a:pt x="956846" y="29553"/>
                  </a:lnTo>
                  <a:lnTo>
                    <a:pt x="990002" y="62709"/>
                  </a:lnTo>
                  <a:lnTo>
                    <a:pt x="1011747" y="104753"/>
                  </a:lnTo>
                  <a:lnTo>
                    <a:pt x="1019556" y="153161"/>
                  </a:lnTo>
                  <a:lnTo>
                    <a:pt x="1011747" y="201570"/>
                  </a:lnTo>
                  <a:lnTo>
                    <a:pt x="990002" y="243614"/>
                  </a:lnTo>
                  <a:lnTo>
                    <a:pt x="956846" y="276770"/>
                  </a:lnTo>
                  <a:lnTo>
                    <a:pt x="914802" y="298515"/>
                  </a:lnTo>
                  <a:lnTo>
                    <a:pt x="866393" y="306323"/>
                  </a:lnTo>
                  <a:lnTo>
                    <a:pt x="153162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239383" y="1663701"/>
            <a:ext cx="62357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10" dirty="0">
                <a:solidFill>
                  <a:srgbClr val="233645"/>
                </a:solidFill>
                <a:latin typeface="Verdana"/>
                <a:cs typeface="Verdana"/>
              </a:rPr>
              <a:t>Describe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7313421" y="1602995"/>
            <a:ext cx="1090295" cy="319405"/>
            <a:chOff x="7313421" y="1602994"/>
            <a:chExt cx="1090295" cy="319405"/>
          </a:xfrm>
        </p:grpSpPr>
        <p:sp>
          <p:nvSpPr>
            <p:cNvPr id="19" name="object 19"/>
            <p:cNvSpPr/>
            <p:nvPr/>
          </p:nvSpPr>
          <p:spPr>
            <a:xfrm>
              <a:off x="7319771" y="1609344"/>
              <a:ext cx="1077595" cy="306705"/>
            </a:xfrm>
            <a:custGeom>
              <a:avLst/>
              <a:gdLst/>
              <a:ahLst/>
              <a:cxnLst/>
              <a:rect l="l" t="t" r="r" b="b"/>
              <a:pathLst>
                <a:path w="1077595" h="306705">
                  <a:moveTo>
                    <a:pt x="924305" y="0"/>
                  </a:moveTo>
                  <a:lnTo>
                    <a:pt x="153161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1" y="306323"/>
                  </a:lnTo>
                  <a:lnTo>
                    <a:pt x="924305" y="306323"/>
                  </a:lnTo>
                  <a:lnTo>
                    <a:pt x="972714" y="298515"/>
                  </a:lnTo>
                  <a:lnTo>
                    <a:pt x="1014758" y="276770"/>
                  </a:lnTo>
                  <a:lnTo>
                    <a:pt x="1047914" y="243614"/>
                  </a:lnTo>
                  <a:lnTo>
                    <a:pt x="1069659" y="201570"/>
                  </a:lnTo>
                  <a:lnTo>
                    <a:pt x="1077468" y="153161"/>
                  </a:lnTo>
                  <a:lnTo>
                    <a:pt x="1069659" y="104753"/>
                  </a:lnTo>
                  <a:lnTo>
                    <a:pt x="1047914" y="62709"/>
                  </a:lnTo>
                  <a:lnTo>
                    <a:pt x="1014758" y="29553"/>
                  </a:lnTo>
                  <a:lnTo>
                    <a:pt x="972714" y="7808"/>
                  </a:lnTo>
                  <a:lnTo>
                    <a:pt x="924305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319771" y="1609344"/>
              <a:ext cx="1077595" cy="306705"/>
            </a:xfrm>
            <a:custGeom>
              <a:avLst/>
              <a:gdLst/>
              <a:ahLst/>
              <a:cxnLst/>
              <a:rect l="l" t="t" r="r" b="b"/>
              <a:pathLst>
                <a:path w="1077595" h="306705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1" y="0"/>
                  </a:lnTo>
                  <a:lnTo>
                    <a:pt x="924305" y="0"/>
                  </a:lnTo>
                  <a:lnTo>
                    <a:pt x="972714" y="7808"/>
                  </a:lnTo>
                  <a:lnTo>
                    <a:pt x="1014758" y="29553"/>
                  </a:lnTo>
                  <a:lnTo>
                    <a:pt x="1047914" y="62709"/>
                  </a:lnTo>
                  <a:lnTo>
                    <a:pt x="1069659" y="104753"/>
                  </a:lnTo>
                  <a:lnTo>
                    <a:pt x="1077468" y="153161"/>
                  </a:lnTo>
                  <a:lnTo>
                    <a:pt x="1069659" y="201570"/>
                  </a:lnTo>
                  <a:lnTo>
                    <a:pt x="1047914" y="243614"/>
                  </a:lnTo>
                  <a:lnTo>
                    <a:pt x="1014758" y="276770"/>
                  </a:lnTo>
                  <a:lnTo>
                    <a:pt x="972714" y="298515"/>
                  </a:lnTo>
                  <a:lnTo>
                    <a:pt x="924305" y="306323"/>
                  </a:lnTo>
                  <a:lnTo>
                    <a:pt x="153161" y="306323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664958" y="1663701"/>
            <a:ext cx="38925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30" dirty="0">
                <a:solidFill>
                  <a:srgbClr val="233645"/>
                </a:solidFill>
                <a:latin typeface="Verdana"/>
                <a:cs typeface="Verdana"/>
              </a:rPr>
              <a:t>Show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56817" y="3688080"/>
            <a:ext cx="1031240" cy="319405"/>
            <a:chOff x="956817" y="3133089"/>
            <a:chExt cx="1031240" cy="319405"/>
          </a:xfrm>
        </p:grpSpPr>
        <p:sp>
          <p:nvSpPr>
            <p:cNvPr id="23" name="object 23"/>
            <p:cNvSpPr/>
            <p:nvPr/>
          </p:nvSpPr>
          <p:spPr>
            <a:xfrm>
              <a:off x="963167" y="3139439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864869" y="0"/>
                  </a:moveTo>
                  <a:lnTo>
                    <a:pt x="153162" y="0"/>
                  </a:lnTo>
                  <a:lnTo>
                    <a:pt x="104748" y="7808"/>
                  </a:lnTo>
                  <a:lnTo>
                    <a:pt x="62704" y="29553"/>
                  </a:lnTo>
                  <a:lnTo>
                    <a:pt x="29549" y="62709"/>
                  </a:lnTo>
                  <a:lnTo>
                    <a:pt x="7807" y="104753"/>
                  </a:lnTo>
                  <a:lnTo>
                    <a:pt x="0" y="153162"/>
                  </a:lnTo>
                  <a:lnTo>
                    <a:pt x="7807" y="201570"/>
                  </a:lnTo>
                  <a:lnTo>
                    <a:pt x="29549" y="243614"/>
                  </a:lnTo>
                  <a:lnTo>
                    <a:pt x="62704" y="276770"/>
                  </a:lnTo>
                  <a:lnTo>
                    <a:pt x="104748" y="298515"/>
                  </a:lnTo>
                  <a:lnTo>
                    <a:pt x="153162" y="306324"/>
                  </a:lnTo>
                  <a:lnTo>
                    <a:pt x="864869" y="306324"/>
                  </a:lnTo>
                  <a:lnTo>
                    <a:pt x="913278" y="298515"/>
                  </a:lnTo>
                  <a:lnTo>
                    <a:pt x="955322" y="276770"/>
                  </a:lnTo>
                  <a:lnTo>
                    <a:pt x="988478" y="243614"/>
                  </a:lnTo>
                  <a:lnTo>
                    <a:pt x="1010223" y="201570"/>
                  </a:lnTo>
                  <a:lnTo>
                    <a:pt x="1018032" y="153162"/>
                  </a:lnTo>
                  <a:lnTo>
                    <a:pt x="1010223" y="104753"/>
                  </a:lnTo>
                  <a:lnTo>
                    <a:pt x="988478" y="62709"/>
                  </a:lnTo>
                  <a:lnTo>
                    <a:pt x="955322" y="29553"/>
                  </a:lnTo>
                  <a:lnTo>
                    <a:pt x="913278" y="7808"/>
                  </a:lnTo>
                  <a:lnTo>
                    <a:pt x="864869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63167" y="3139439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0" y="153162"/>
                  </a:moveTo>
                  <a:lnTo>
                    <a:pt x="7807" y="104753"/>
                  </a:lnTo>
                  <a:lnTo>
                    <a:pt x="29549" y="62709"/>
                  </a:lnTo>
                  <a:lnTo>
                    <a:pt x="62704" y="29553"/>
                  </a:lnTo>
                  <a:lnTo>
                    <a:pt x="104748" y="7808"/>
                  </a:lnTo>
                  <a:lnTo>
                    <a:pt x="153162" y="0"/>
                  </a:lnTo>
                  <a:lnTo>
                    <a:pt x="864869" y="0"/>
                  </a:lnTo>
                  <a:lnTo>
                    <a:pt x="913278" y="7808"/>
                  </a:lnTo>
                  <a:lnTo>
                    <a:pt x="955322" y="29553"/>
                  </a:lnTo>
                  <a:lnTo>
                    <a:pt x="988478" y="62709"/>
                  </a:lnTo>
                  <a:lnTo>
                    <a:pt x="1010223" y="104753"/>
                  </a:lnTo>
                  <a:lnTo>
                    <a:pt x="1018032" y="153162"/>
                  </a:lnTo>
                  <a:lnTo>
                    <a:pt x="1010223" y="201570"/>
                  </a:lnTo>
                  <a:lnTo>
                    <a:pt x="988478" y="243614"/>
                  </a:lnTo>
                  <a:lnTo>
                    <a:pt x="955322" y="276770"/>
                  </a:lnTo>
                  <a:lnTo>
                    <a:pt x="913278" y="298515"/>
                  </a:lnTo>
                  <a:lnTo>
                    <a:pt x="864869" y="306324"/>
                  </a:lnTo>
                  <a:lnTo>
                    <a:pt x="153162" y="306324"/>
                  </a:lnTo>
                  <a:lnTo>
                    <a:pt x="104748" y="298515"/>
                  </a:lnTo>
                  <a:lnTo>
                    <a:pt x="62704" y="276770"/>
                  </a:lnTo>
                  <a:lnTo>
                    <a:pt x="29549" y="243614"/>
                  </a:lnTo>
                  <a:lnTo>
                    <a:pt x="7807" y="201570"/>
                  </a:lnTo>
                  <a:lnTo>
                    <a:pt x="0" y="153162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304672" y="3748152"/>
            <a:ext cx="33591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25" dirty="0">
                <a:solidFill>
                  <a:srgbClr val="233645"/>
                </a:solidFill>
                <a:latin typeface="Verdana"/>
                <a:cs typeface="Verdana"/>
              </a:rPr>
              <a:t>Who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56817" y="4108705"/>
            <a:ext cx="1031240" cy="319405"/>
            <a:chOff x="956817" y="3553714"/>
            <a:chExt cx="1031240" cy="319405"/>
          </a:xfrm>
        </p:grpSpPr>
        <p:sp>
          <p:nvSpPr>
            <p:cNvPr id="27" name="object 27"/>
            <p:cNvSpPr/>
            <p:nvPr/>
          </p:nvSpPr>
          <p:spPr>
            <a:xfrm>
              <a:off x="963167" y="3560064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864869" y="0"/>
                  </a:moveTo>
                  <a:lnTo>
                    <a:pt x="153162" y="0"/>
                  </a:lnTo>
                  <a:lnTo>
                    <a:pt x="104748" y="7808"/>
                  </a:lnTo>
                  <a:lnTo>
                    <a:pt x="62704" y="29553"/>
                  </a:lnTo>
                  <a:lnTo>
                    <a:pt x="29549" y="62709"/>
                  </a:lnTo>
                  <a:lnTo>
                    <a:pt x="7807" y="104753"/>
                  </a:lnTo>
                  <a:lnTo>
                    <a:pt x="0" y="153162"/>
                  </a:lnTo>
                  <a:lnTo>
                    <a:pt x="7807" y="201570"/>
                  </a:lnTo>
                  <a:lnTo>
                    <a:pt x="29549" y="243614"/>
                  </a:lnTo>
                  <a:lnTo>
                    <a:pt x="62704" y="276770"/>
                  </a:lnTo>
                  <a:lnTo>
                    <a:pt x="104748" y="298515"/>
                  </a:lnTo>
                  <a:lnTo>
                    <a:pt x="153162" y="306324"/>
                  </a:lnTo>
                  <a:lnTo>
                    <a:pt x="864869" y="306324"/>
                  </a:lnTo>
                  <a:lnTo>
                    <a:pt x="913278" y="298515"/>
                  </a:lnTo>
                  <a:lnTo>
                    <a:pt x="955322" y="276770"/>
                  </a:lnTo>
                  <a:lnTo>
                    <a:pt x="988478" y="243614"/>
                  </a:lnTo>
                  <a:lnTo>
                    <a:pt x="1010223" y="201570"/>
                  </a:lnTo>
                  <a:lnTo>
                    <a:pt x="1018032" y="153162"/>
                  </a:lnTo>
                  <a:lnTo>
                    <a:pt x="1010223" y="104753"/>
                  </a:lnTo>
                  <a:lnTo>
                    <a:pt x="988478" y="62709"/>
                  </a:lnTo>
                  <a:lnTo>
                    <a:pt x="955322" y="29553"/>
                  </a:lnTo>
                  <a:lnTo>
                    <a:pt x="913278" y="7808"/>
                  </a:lnTo>
                  <a:lnTo>
                    <a:pt x="864869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63167" y="3560064"/>
              <a:ext cx="1018540" cy="306705"/>
            </a:xfrm>
            <a:custGeom>
              <a:avLst/>
              <a:gdLst/>
              <a:ahLst/>
              <a:cxnLst/>
              <a:rect l="l" t="t" r="r" b="b"/>
              <a:pathLst>
                <a:path w="1018539" h="306704">
                  <a:moveTo>
                    <a:pt x="0" y="153162"/>
                  </a:moveTo>
                  <a:lnTo>
                    <a:pt x="7807" y="104753"/>
                  </a:lnTo>
                  <a:lnTo>
                    <a:pt x="29549" y="62709"/>
                  </a:lnTo>
                  <a:lnTo>
                    <a:pt x="62704" y="29553"/>
                  </a:lnTo>
                  <a:lnTo>
                    <a:pt x="104748" y="7808"/>
                  </a:lnTo>
                  <a:lnTo>
                    <a:pt x="153162" y="0"/>
                  </a:lnTo>
                  <a:lnTo>
                    <a:pt x="864869" y="0"/>
                  </a:lnTo>
                  <a:lnTo>
                    <a:pt x="913278" y="7808"/>
                  </a:lnTo>
                  <a:lnTo>
                    <a:pt x="955322" y="29553"/>
                  </a:lnTo>
                  <a:lnTo>
                    <a:pt x="988478" y="62709"/>
                  </a:lnTo>
                  <a:lnTo>
                    <a:pt x="1010223" y="104753"/>
                  </a:lnTo>
                  <a:lnTo>
                    <a:pt x="1018032" y="153162"/>
                  </a:lnTo>
                  <a:lnTo>
                    <a:pt x="1010223" y="201570"/>
                  </a:lnTo>
                  <a:lnTo>
                    <a:pt x="988478" y="243614"/>
                  </a:lnTo>
                  <a:lnTo>
                    <a:pt x="955322" y="276770"/>
                  </a:lnTo>
                  <a:lnTo>
                    <a:pt x="913278" y="298515"/>
                  </a:lnTo>
                  <a:lnTo>
                    <a:pt x="864869" y="306324"/>
                  </a:lnTo>
                  <a:lnTo>
                    <a:pt x="153162" y="306324"/>
                  </a:lnTo>
                  <a:lnTo>
                    <a:pt x="104748" y="298515"/>
                  </a:lnTo>
                  <a:lnTo>
                    <a:pt x="62704" y="276770"/>
                  </a:lnTo>
                  <a:lnTo>
                    <a:pt x="29549" y="243614"/>
                  </a:lnTo>
                  <a:lnTo>
                    <a:pt x="7807" y="201570"/>
                  </a:lnTo>
                  <a:lnTo>
                    <a:pt x="0" y="153162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278763" y="4169664"/>
            <a:ext cx="38735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2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035810" y="3706368"/>
            <a:ext cx="1032510" cy="319405"/>
            <a:chOff x="2035810" y="3151377"/>
            <a:chExt cx="1032510" cy="319405"/>
          </a:xfrm>
        </p:grpSpPr>
        <p:sp>
          <p:nvSpPr>
            <p:cNvPr id="31" name="object 31"/>
            <p:cNvSpPr/>
            <p:nvPr/>
          </p:nvSpPr>
          <p:spPr>
            <a:xfrm>
              <a:off x="2042160" y="3157727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866394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2"/>
                  </a:lnTo>
                  <a:lnTo>
                    <a:pt x="7808" y="201570"/>
                  </a:lnTo>
                  <a:lnTo>
                    <a:pt x="29553" y="243614"/>
                  </a:lnTo>
                  <a:lnTo>
                    <a:pt x="62709" y="276770"/>
                  </a:lnTo>
                  <a:lnTo>
                    <a:pt x="104753" y="298515"/>
                  </a:lnTo>
                  <a:lnTo>
                    <a:pt x="153162" y="306324"/>
                  </a:lnTo>
                  <a:lnTo>
                    <a:pt x="866394" y="306324"/>
                  </a:lnTo>
                  <a:lnTo>
                    <a:pt x="914802" y="298515"/>
                  </a:lnTo>
                  <a:lnTo>
                    <a:pt x="956846" y="276770"/>
                  </a:lnTo>
                  <a:lnTo>
                    <a:pt x="990002" y="243614"/>
                  </a:lnTo>
                  <a:lnTo>
                    <a:pt x="1011747" y="201570"/>
                  </a:lnTo>
                  <a:lnTo>
                    <a:pt x="1019556" y="153162"/>
                  </a:lnTo>
                  <a:lnTo>
                    <a:pt x="1011747" y="104753"/>
                  </a:lnTo>
                  <a:lnTo>
                    <a:pt x="990002" y="62709"/>
                  </a:lnTo>
                  <a:lnTo>
                    <a:pt x="956846" y="29553"/>
                  </a:lnTo>
                  <a:lnTo>
                    <a:pt x="914802" y="7808"/>
                  </a:lnTo>
                  <a:lnTo>
                    <a:pt x="866394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042160" y="3157727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0" y="153162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6394" y="0"/>
                  </a:lnTo>
                  <a:lnTo>
                    <a:pt x="914802" y="7808"/>
                  </a:lnTo>
                  <a:lnTo>
                    <a:pt x="956846" y="29553"/>
                  </a:lnTo>
                  <a:lnTo>
                    <a:pt x="990002" y="62709"/>
                  </a:lnTo>
                  <a:lnTo>
                    <a:pt x="1011747" y="104753"/>
                  </a:lnTo>
                  <a:lnTo>
                    <a:pt x="1019556" y="153162"/>
                  </a:lnTo>
                  <a:lnTo>
                    <a:pt x="1011747" y="201570"/>
                  </a:lnTo>
                  <a:lnTo>
                    <a:pt x="990002" y="243614"/>
                  </a:lnTo>
                  <a:lnTo>
                    <a:pt x="956846" y="276770"/>
                  </a:lnTo>
                  <a:lnTo>
                    <a:pt x="914802" y="298515"/>
                  </a:lnTo>
                  <a:lnTo>
                    <a:pt x="866394" y="306324"/>
                  </a:lnTo>
                  <a:lnTo>
                    <a:pt x="153162" y="306324"/>
                  </a:lnTo>
                  <a:lnTo>
                    <a:pt x="104753" y="298515"/>
                  </a:lnTo>
                  <a:lnTo>
                    <a:pt x="62709" y="276770"/>
                  </a:lnTo>
                  <a:lnTo>
                    <a:pt x="29553" y="243614"/>
                  </a:lnTo>
                  <a:lnTo>
                    <a:pt x="7808" y="201570"/>
                  </a:lnTo>
                  <a:lnTo>
                    <a:pt x="0" y="153162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2341626" y="3766822"/>
            <a:ext cx="42037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20" dirty="0">
                <a:solidFill>
                  <a:srgbClr val="233645"/>
                </a:solidFill>
                <a:latin typeface="Verdana"/>
                <a:cs typeface="Verdana"/>
              </a:rPr>
              <a:t>When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037333" y="4114800"/>
            <a:ext cx="1032510" cy="317500"/>
            <a:chOff x="2037333" y="3559809"/>
            <a:chExt cx="1032510" cy="317500"/>
          </a:xfrm>
        </p:grpSpPr>
        <p:sp>
          <p:nvSpPr>
            <p:cNvPr id="35" name="object 35"/>
            <p:cNvSpPr/>
            <p:nvPr/>
          </p:nvSpPr>
          <p:spPr>
            <a:xfrm>
              <a:off x="2043683" y="3566159"/>
              <a:ext cx="1019810" cy="304800"/>
            </a:xfrm>
            <a:custGeom>
              <a:avLst/>
              <a:gdLst/>
              <a:ahLst/>
              <a:cxnLst/>
              <a:rect l="l" t="t" r="r" b="b"/>
              <a:pathLst>
                <a:path w="1019810" h="304800">
                  <a:moveTo>
                    <a:pt x="867156" y="0"/>
                  </a:moveTo>
                  <a:lnTo>
                    <a:pt x="152400" y="0"/>
                  </a:lnTo>
                  <a:lnTo>
                    <a:pt x="104217" y="7766"/>
                  </a:lnTo>
                  <a:lnTo>
                    <a:pt x="62380" y="29394"/>
                  </a:lnTo>
                  <a:lnTo>
                    <a:pt x="29394" y="62380"/>
                  </a:lnTo>
                  <a:lnTo>
                    <a:pt x="7766" y="104217"/>
                  </a:lnTo>
                  <a:lnTo>
                    <a:pt x="0" y="152400"/>
                  </a:lnTo>
                  <a:lnTo>
                    <a:pt x="7766" y="200582"/>
                  </a:lnTo>
                  <a:lnTo>
                    <a:pt x="29394" y="242419"/>
                  </a:lnTo>
                  <a:lnTo>
                    <a:pt x="62380" y="275405"/>
                  </a:lnTo>
                  <a:lnTo>
                    <a:pt x="104217" y="297033"/>
                  </a:lnTo>
                  <a:lnTo>
                    <a:pt x="152400" y="304800"/>
                  </a:lnTo>
                  <a:lnTo>
                    <a:pt x="867156" y="304800"/>
                  </a:lnTo>
                  <a:lnTo>
                    <a:pt x="915338" y="297033"/>
                  </a:lnTo>
                  <a:lnTo>
                    <a:pt x="957175" y="275405"/>
                  </a:lnTo>
                  <a:lnTo>
                    <a:pt x="990161" y="242419"/>
                  </a:lnTo>
                  <a:lnTo>
                    <a:pt x="1011789" y="200582"/>
                  </a:lnTo>
                  <a:lnTo>
                    <a:pt x="1019556" y="152400"/>
                  </a:lnTo>
                  <a:lnTo>
                    <a:pt x="1011789" y="104217"/>
                  </a:lnTo>
                  <a:lnTo>
                    <a:pt x="990161" y="62380"/>
                  </a:lnTo>
                  <a:lnTo>
                    <a:pt x="957175" y="29394"/>
                  </a:lnTo>
                  <a:lnTo>
                    <a:pt x="915338" y="7766"/>
                  </a:lnTo>
                  <a:lnTo>
                    <a:pt x="867156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043683" y="3566159"/>
              <a:ext cx="1019810" cy="304800"/>
            </a:xfrm>
            <a:custGeom>
              <a:avLst/>
              <a:gdLst/>
              <a:ahLst/>
              <a:cxnLst/>
              <a:rect l="l" t="t" r="r" b="b"/>
              <a:pathLst>
                <a:path w="1019810" h="304800">
                  <a:moveTo>
                    <a:pt x="0" y="152400"/>
                  </a:moveTo>
                  <a:lnTo>
                    <a:pt x="7766" y="104217"/>
                  </a:lnTo>
                  <a:lnTo>
                    <a:pt x="29394" y="62380"/>
                  </a:lnTo>
                  <a:lnTo>
                    <a:pt x="62380" y="29394"/>
                  </a:lnTo>
                  <a:lnTo>
                    <a:pt x="104217" y="7766"/>
                  </a:lnTo>
                  <a:lnTo>
                    <a:pt x="152400" y="0"/>
                  </a:lnTo>
                  <a:lnTo>
                    <a:pt x="867156" y="0"/>
                  </a:lnTo>
                  <a:lnTo>
                    <a:pt x="915338" y="7766"/>
                  </a:lnTo>
                  <a:lnTo>
                    <a:pt x="957175" y="29394"/>
                  </a:lnTo>
                  <a:lnTo>
                    <a:pt x="990161" y="62380"/>
                  </a:lnTo>
                  <a:lnTo>
                    <a:pt x="1011789" y="104217"/>
                  </a:lnTo>
                  <a:lnTo>
                    <a:pt x="1019556" y="152400"/>
                  </a:lnTo>
                  <a:lnTo>
                    <a:pt x="1011789" y="200582"/>
                  </a:lnTo>
                  <a:lnTo>
                    <a:pt x="990161" y="242419"/>
                  </a:lnTo>
                  <a:lnTo>
                    <a:pt x="957175" y="275405"/>
                  </a:lnTo>
                  <a:lnTo>
                    <a:pt x="915338" y="297033"/>
                  </a:lnTo>
                  <a:lnTo>
                    <a:pt x="867156" y="304800"/>
                  </a:lnTo>
                  <a:lnTo>
                    <a:pt x="152400" y="304800"/>
                  </a:lnTo>
                  <a:lnTo>
                    <a:pt x="104217" y="297033"/>
                  </a:lnTo>
                  <a:lnTo>
                    <a:pt x="62380" y="275405"/>
                  </a:lnTo>
                  <a:lnTo>
                    <a:pt x="29394" y="242419"/>
                  </a:lnTo>
                  <a:lnTo>
                    <a:pt x="7766" y="200582"/>
                  </a:lnTo>
                  <a:lnTo>
                    <a:pt x="0" y="152400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319273" y="4174617"/>
            <a:ext cx="46863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10" dirty="0">
                <a:solidFill>
                  <a:srgbClr val="233645"/>
                </a:solidFill>
                <a:latin typeface="Verdana"/>
                <a:cs typeface="Verdana"/>
              </a:rPr>
              <a:t>Where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467228" y="3766822"/>
            <a:ext cx="32956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1100" spc="-25" dirty="0">
                <a:solidFill>
                  <a:srgbClr val="233645"/>
                </a:solidFill>
                <a:latin typeface="Verdana"/>
                <a:cs typeface="Verdana"/>
              </a:rPr>
              <a:t>How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479672" y="4191381"/>
            <a:ext cx="31877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35" dirty="0">
                <a:solidFill>
                  <a:srgbClr val="233645"/>
                </a:solidFill>
                <a:latin typeface="Verdana"/>
                <a:cs typeface="Verdana"/>
              </a:rPr>
              <a:t>Why</a:t>
            </a:r>
            <a:endParaRPr sz="1100">
              <a:latin typeface="Verdana"/>
              <a:cs typeface="Verdana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471930" y="6032500"/>
            <a:ext cx="1032510" cy="319405"/>
            <a:chOff x="1471930" y="5463285"/>
            <a:chExt cx="1032510" cy="319405"/>
          </a:xfrm>
        </p:grpSpPr>
        <p:sp>
          <p:nvSpPr>
            <p:cNvPr id="41" name="object 41"/>
            <p:cNvSpPr/>
            <p:nvPr/>
          </p:nvSpPr>
          <p:spPr>
            <a:xfrm>
              <a:off x="1478280" y="5469635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866394" y="0"/>
                  </a:moveTo>
                  <a:lnTo>
                    <a:pt x="153162" y="0"/>
                  </a:lnTo>
                  <a:lnTo>
                    <a:pt x="104753" y="7808"/>
                  </a:lnTo>
                  <a:lnTo>
                    <a:pt x="62709" y="29553"/>
                  </a:lnTo>
                  <a:lnTo>
                    <a:pt x="29553" y="62709"/>
                  </a:lnTo>
                  <a:lnTo>
                    <a:pt x="7808" y="104753"/>
                  </a:lnTo>
                  <a:lnTo>
                    <a:pt x="0" y="153161"/>
                  </a:lnTo>
                  <a:lnTo>
                    <a:pt x="7808" y="201575"/>
                  </a:lnTo>
                  <a:lnTo>
                    <a:pt x="29553" y="243619"/>
                  </a:lnTo>
                  <a:lnTo>
                    <a:pt x="62709" y="276774"/>
                  </a:lnTo>
                  <a:lnTo>
                    <a:pt x="104753" y="298516"/>
                  </a:lnTo>
                  <a:lnTo>
                    <a:pt x="153162" y="306323"/>
                  </a:lnTo>
                  <a:lnTo>
                    <a:pt x="866394" y="306323"/>
                  </a:lnTo>
                  <a:lnTo>
                    <a:pt x="914802" y="298516"/>
                  </a:lnTo>
                  <a:lnTo>
                    <a:pt x="956846" y="276774"/>
                  </a:lnTo>
                  <a:lnTo>
                    <a:pt x="990002" y="243619"/>
                  </a:lnTo>
                  <a:lnTo>
                    <a:pt x="1011747" y="201575"/>
                  </a:lnTo>
                  <a:lnTo>
                    <a:pt x="1019556" y="153161"/>
                  </a:lnTo>
                  <a:lnTo>
                    <a:pt x="1011747" y="104753"/>
                  </a:lnTo>
                  <a:lnTo>
                    <a:pt x="990002" y="62709"/>
                  </a:lnTo>
                  <a:lnTo>
                    <a:pt x="956846" y="29553"/>
                  </a:lnTo>
                  <a:lnTo>
                    <a:pt x="914802" y="7808"/>
                  </a:lnTo>
                  <a:lnTo>
                    <a:pt x="866394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478280" y="5469635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0" y="153161"/>
                  </a:moveTo>
                  <a:lnTo>
                    <a:pt x="7808" y="104753"/>
                  </a:lnTo>
                  <a:lnTo>
                    <a:pt x="29553" y="62709"/>
                  </a:lnTo>
                  <a:lnTo>
                    <a:pt x="62709" y="29553"/>
                  </a:lnTo>
                  <a:lnTo>
                    <a:pt x="104753" y="7808"/>
                  </a:lnTo>
                  <a:lnTo>
                    <a:pt x="153162" y="0"/>
                  </a:lnTo>
                  <a:lnTo>
                    <a:pt x="866394" y="0"/>
                  </a:lnTo>
                  <a:lnTo>
                    <a:pt x="914802" y="7808"/>
                  </a:lnTo>
                  <a:lnTo>
                    <a:pt x="956846" y="29553"/>
                  </a:lnTo>
                  <a:lnTo>
                    <a:pt x="990002" y="62709"/>
                  </a:lnTo>
                  <a:lnTo>
                    <a:pt x="1011747" y="104753"/>
                  </a:lnTo>
                  <a:lnTo>
                    <a:pt x="1019556" y="153161"/>
                  </a:lnTo>
                  <a:lnTo>
                    <a:pt x="1011747" y="201575"/>
                  </a:lnTo>
                  <a:lnTo>
                    <a:pt x="990002" y="243619"/>
                  </a:lnTo>
                  <a:lnTo>
                    <a:pt x="956846" y="276774"/>
                  </a:lnTo>
                  <a:lnTo>
                    <a:pt x="914802" y="298516"/>
                  </a:lnTo>
                  <a:lnTo>
                    <a:pt x="866394" y="306323"/>
                  </a:lnTo>
                  <a:lnTo>
                    <a:pt x="153162" y="306323"/>
                  </a:lnTo>
                  <a:lnTo>
                    <a:pt x="104753" y="298516"/>
                  </a:lnTo>
                  <a:lnTo>
                    <a:pt x="62709" y="276774"/>
                  </a:lnTo>
                  <a:lnTo>
                    <a:pt x="29553" y="243619"/>
                  </a:lnTo>
                  <a:lnTo>
                    <a:pt x="7808" y="201575"/>
                  </a:lnTo>
                  <a:lnTo>
                    <a:pt x="0" y="153161"/>
                  </a:lnTo>
                  <a:close/>
                </a:path>
              </a:pathLst>
            </a:custGeom>
            <a:ln w="12700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1930146" y="6093206"/>
            <a:ext cx="11874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13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42970" y="6065470"/>
            <a:ext cx="254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25" dirty="0">
                <a:solidFill>
                  <a:srgbClr val="233645"/>
                </a:solidFill>
                <a:latin typeface="Verdana"/>
                <a:cs typeface="Verdana"/>
              </a:rPr>
              <a:t>Did</a:t>
            </a:r>
            <a:endParaRPr sz="1100" dirty="0">
              <a:latin typeface="Verdana"/>
              <a:cs typeface="Verdana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1471930" y="6393688"/>
            <a:ext cx="1032510" cy="319405"/>
            <a:chOff x="1471930" y="5824473"/>
            <a:chExt cx="1032510" cy="319405"/>
          </a:xfrm>
        </p:grpSpPr>
        <p:sp>
          <p:nvSpPr>
            <p:cNvPr id="46" name="object 46"/>
            <p:cNvSpPr/>
            <p:nvPr/>
          </p:nvSpPr>
          <p:spPr>
            <a:xfrm>
              <a:off x="1478280" y="5830823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866394" y="0"/>
                  </a:moveTo>
                  <a:lnTo>
                    <a:pt x="153162" y="0"/>
                  </a:lnTo>
                  <a:lnTo>
                    <a:pt x="104753" y="7807"/>
                  </a:lnTo>
                  <a:lnTo>
                    <a:pt x="62709" y="29549"/>
                  </a:lnTo>
                  <a:lnTo>
                    <a:pt x="29553" y="62704"/>
                  </a:lnTo>
                  <a:lnTo>
                    <a:pt x="7808" y="104748"/>
                  </a:lnTo>
                  <a:lnTo>
                    <a:pt x="0" y="153162"/>
                  </a:lnTo>
                  <a:lnTo>
                    <a:pt x="7808" y="201575"/>
                  </a:lnTo>
                  <a:lnTo>
                    <a:pt x="29553" y="243619"/>
                  </a:lnTo>
                  <a:lnTo>
                    <a:pt x="62709" y="276774"/>
                  </a:lnTo>
                  <a:lnTo>
                    <a:pt x="104753" y="298516"/>
                  </a:lnTo>
                  <a:lnTo>
                    <a:pt x="153162" y="306323"/>
                  </a:lnTo>
                  <a:lnTo>
                    <a:pt x="866394" y="306323"/>
                  </a:lnTo>
                  <a:lnTo>
                    <a:pt x="914802" y="298516"/>
                  </a:lnTo>
                  <a:lnTo>
                    <a:pt x="956846" y="276774"/>
                  </a:lnTo>
                  <a:lnTo>
                    <a:pt x="990002" y="243619"/>
                  </a:lnTo>
                  <a:lnTo>
                    <a:pt x="1011747" y="201575"/>
                  </a:lnTo>
                  <a:lnTo>
                    <a:pt x="1019556" y="153162"/>
                  </a:lnTo>
                  <a:lnTo>
                    <a:pt x="1011747" y="104748"/>
                  </a:lnTo>
                  <a:lnTo>
                    <a:pt x="990002" y="62704"/>
                  </a:lnTo>
                  <a:lnTo>
                    <a:pt x="956846" y="29549"/>
                  </a:lnTo>
                  <a:lnTo>
                    <a:pt x="914802" y="7807"/>
                  </a:lnTo>
                  <a:lnTo>
                    <a:pt x="866394" y="0"/>
                  </a:lnTo>
                  <a:close/>
                </a:path>
              </a:pathLst>
            </a:custGeom>
            <a:solidFill>
              <a:srgbClr val="D0C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478280" y="5830823"/>
              <a:ext cx="1019810" cy="306705"/>
            </a:xfrm>
            <a:custGeom>
              <a:avLst/>
              <a:gdLst/>
              <a:ahLst/>
              <a:cxnLst/>
              <a:rect l="l" t="t" r="r" b="b"/>
              <a:pathLst>
                <a:path w="1019810" h="306704">
                  <a:moveTo>
                    <a:pt x="0" y="153162"/>
                  </a:moveTo>
                  <a:lnTo>
                    <a:pt x="7808" y="104748"/>
                  </a:lnTo>
                  <a:lnTo>
                    <a:pt x="29553" y="62704"/>
                  </a:lnTo>
                  <a:lnTo>
                    <a:pt x="62709" y="29549"/>
                  </a:lnTo>
                  <a:lnTo>
                    <a:pt x="104753" y="7807"/>
                  </a:lnTo>
                  <a:lnTo>
                    <a:pt x="153162" y="0"/>
                  </a:lnTo>
                  <a:lnTo>
                    <a:pt x="866394" y="0"/>
                  </a:lnTo>
                  <a:lnTo>
                    <a:pt x="914802" y="7807"/>
                  </a:lnTo>
                  <a:lnTo>
                    <a:pt x="956846" y="29549"/>
                  </a:lnTo>
                  <a:lnTo>
                    <a:pt x="990002" y="62704"/>
                  </a:lnTo>
                  <a:lnTo>
                    <a:pt x="1011747" y="104748"/>
                  </a:lnTo>
                  <a:lnTo>
                    <a:pt x="1019556" y="153162"/>
                  </a:lnTo>
                  <a:lnTo>
                    <a:pt x="1011747" y="201575"/>
                  </a:lnTo>
                  <a:lnTo>
                    <a:pt x="990002" y="243619"/>
                  </a:lnTo>
                  <a:lnTo>
                    <a:pt x="956846" y="276774"/>
                  </a:lnTo>
                  <a:lnTo>
                    <a:pt x="914802" y="298516"/>
                  </a:lnTo>
                  <a:lnTo>
                    <a:pt x="866394" y="306323"/>
                  </a:lnTo>
                  <a:lnTo>
                    <a:pt x="153162" y="306323"/>
                  </a:lnTo>
                  <a:lnTo>
                    <a:pt x="104753" y="298516"/>
                  </a:lnTo>
                  <a:lnTo>
                    <a:pt x="62709" y="276774"/>
                  </a:lnTo>
                  <a:lnTo>
                    <a:pt x="29553" y="243619"/>
                  </a:lnTo>
                  <a:lnTo>
                    <a:pt x="7808" y="201575"/>
                  </a:lnTo>
                  <a:lnTo>
                    <a:pt x="0" y="153162"/>
                  </a:lnTo>
                  <a:close/>
                </a:path>
              </a:pathLst>
            </a:custGeom>
            <a:ln w="12699">
              <a:solidFill>
                <a:srgbClr val="A79F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826515" y="6455308"/>
            <a:ext cx="32194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35" dirty="0">
                <a:solidFill>
                  <a:srgbClr val="233645"/>
                </a:solidFill>
                <a:latin typeface="Verdana"/>
                <a:cs typeface="Verdana"/>
              </a:rPr>
              <a:t>Can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50008" y="6455308"/>
            <a:ext cx="44132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z="1100" spc="-10" dirty="0">
                <a:solidFill>
                  <a:srgbClr val="233645"/>
                </a:solidFill>
                <a:latin typeface="Verdana"/>
                <a:cs typeface="Verdana"/>
              </a:rPr>
              <a:t>Could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194294" y="2380946"/>
            <a:ext cx="149288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-254" dirty="0">
                <a:solidFill>
                  <a:srgbClr val="233645"/>
                </a:solidFill>
                <a:latin typeface="Verdana"/>
                <a:cs typeface="Verdana"/>
              </a:rPr>
              <a:t>Start</a:t>
            </a:r>
            <a:r>
              <a:rPr b="1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25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endParaRPr>
              <a:latin typeface="Verdana"/>
              <a:cs typeface="Verdana"/>
            </a:endParaRPr>
          </a:p>
          <a:p>
            <a:pPr marL="12699">
              <a:spcBef>
                <a:spcPts val="5"/>
              </a:spcBef>
            </a:pPr>
            <a:r>
              <a:rPr b="1" spc="-150" dirty="0">
                <a:solidFill>
                  <a:srgbClr val="233645"/>
                </a:solidFill>
                <a:latin typeface="Verdana"/>
                <a:cs typeface="Verdana"/>
              </a:rPr>
              <a:t>Conversation</a:t>
            </a:r>
            <a:endParaRPr>
              <a:latin typeface="Verdana"/>
              <a:cs typeface="Verdan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194294" y="5652617"/>
            <a:ext cx="149288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>
              <a:spcBef>
                <a:spcPts val="100"/>
              </a:spcBef>
            </a:pPr>
            <a:r>
              <a:rPr b="1" spc="-204" dirty="0">
                <a:solidFill>
                  <a:srgbClr val="233645"/>
                </a:solidFill>
                <a:latin typeface="Verdana"/>
                <a:cs typeface="Verdana"/>
              </a:rPr>
              <a:t>End</a:t>
            </a:r>
            <a:r>
              <a:rPr b="1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25" dirty="0">
                <a:solidFill>
                  <a:srgbClr val="233645"/>
                </a:solidFill>
                <a:latin typeface="Verdana"/>
                <a:cs typeface="Verdana"/>
              </a:rPr>
              <a:t>of </a:t>
            </a:r>
            <a:r>
              <a:rPr b="1" spc="-160" dirty="0">
                <a:solidFill>
                  <a:srgbClr val="233645"/>
                </a:solidFill>
                <a:latin typeface="Verdana"/>
                <a:cs typeface="Verdana"/>
              </a:rPr>
              <a:t>Conversation</a:t>
            </a:r>
            <a:endParaRPr>
              <a:latin typeface="Verdana"/>
              <a:cs typeface="Verdana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8986266" y="3004567"/>
            <a:ext cx="0" cy="2654935"/>
          </a:xfrm>
          <a:custGeom>
            <a:avLst/>
            <a:gdLst/>
            <a:ahLst/>
            <a:cxnLst/>
            <a:rect l="l" t="t" r="r" b="b"/>
            <a:pathLst>
              <a:path h="2654935">
                <a:moveTo>
                  <a:pt x="0" y="0"/>
                </a:moveTo>
                <a:lnTo>
                  <a:pt x="0" y="2654338"/>
                </a:lnTo>
              </a:path>
            </a:pathLst>
          </a:custGeom>
          <a:ln w="19050">
            <a:solidFill>
              <a:srgbClr val="001F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3" name="object 53"/>
          <p:cNvGrpSpPr/>
          <p:nvPr/>
        </p:nvGrpSpPr>
        <p:grpSpPr>
          <a:xfrm>
            <a:off x="4648530" y="2121432"/>
            <a:ext cx="2503805" cy="620395"/>
            <a:chOff x="4648529" y="2121431"/>
            <a:chExt cx="2503805" cy="620395"/>
          </a:xfrm>
        </p:grpSpPr>
        <p:sp>
          <p:nvSpPr>
            <p:cNvPr id="54" name="object 54"/>
            <p:cNvSpPr/>
            <p:nvPr/>
          </p:nvSpPr>
          <p:spPr>
            <a:xfrm>
              <a:off x="6682739" y="2121431"/>
              <a:ext cx="469265" cy="601980"/>
            </a:xfrm>
            <a:custGeom>
              <a:avLst/>
              <a:gdLst/>
              <a:ahLst/>
              <a:cxnLst/>
              <a:rect l="l" t="t" r="r" b="b"/>
              <a:pathLst>
                <a:path w="469265" h="601980">
                  <a:moveTo>
                    <a:pt x="447522" y="0"/>
                  </a:moveTo>
                  <a:lnTo>
                    <a:pt x="396218" y="19953"/>
                  </a:lnTo>
                  <a:lnTo>
                    <a:pt x="355104" y="41565"/>
                  </a:lnTo>
                  <a:lnTo>
                    <a:pt x="315714" y="66230"/>
                  </a:lnTo>
                  <a:lnTo>
                    <a:pt x="278197" y="93846"/>
                  </a:lnTo>
                  <a:lnTo>
                    <a:pt x="242697" y="124309"/>
                  </a:lnTo>
                  <a:lnTo>
                    <a:pt x="215223" y="151645"/>
                  </a:lnTo>
                  <a:lnTo>
                    <a:pt x="188388" y="183157"/>
                  </a:lnTo>
                  <a:lnTo>
                    <a:pt x="163270" y="218919"/>
                  </a:lnTo>
                  <a:lnTo>
                    <a:pt x="140949" y="259005"/>
                  </a:lnTo>
                  <a:lnTo>
                    <a:pt x="122505" y="303490"/>
                  </a:lnTo>
                  <a:lnTo>
                    <a:pt x="109017" y="352448"/>
                  </a:lnTo>
                  <a:lnTo>
                    <a:pt x="101566" y="405952"/>
                  </a:lnTo>
                  <a:lnTo>
                    <a:pt x="101231" y="464078"/>
                  </a:lnTo>
                  <a:lnTo>
                    <a:pt x="109093" y="526899"/>
                  </a:lnTo>
                  <a:lnTo>
                    <a:pt x="38227" y="457938"/>
                  </a:lnTo>
                  <a:lnTo>
                    <a:pt x="30640" y="452901"/>
                  </a:lnTo>
                  <a:lnTo>
                    <a:pt x="22113" y="451365"/>
                  </a:lnTo>
                  <a:lnTo>
                    <a:pt x="13706" y="453116"/>
                  </a:lnTo>
                  <a:lnTo>
                    <a:pt x="6477" y="457938"/>
                  </a:lnTo>
                  <a:lnTo>
                    <a:pt x="1512" y="465542"/>
                  </a:lnTo>
                  <a:lnTo>
                    <a:pt x="0" y="474098"/>
                  </a:lnTo>
                  <a:lnTo>
                    <a:pt x="1726" y="482512"/>
                  </a:lnTo>
                  <a:lnTo>
                    <a:pt x="6477" y="489688"/>
                  </a:lnTo>
                  <a:lnTo>
                    <a:pt x="118237" y="599670"/>
                  </a:lnTo>
                  <a:lnTo>
                    <a:pt x="122682" y="601956"/>
                  </a:lnTo>
                  <a:lnTo>
                    <a:pt x="136271" y="601956"/>
                  </a:lnTo>
                  <a:lnTo>
                    <a:pt x="140081" y="601194"/>
                  </a:lnTo>
                  <a:lnTo>
                    <a:pt x="143891" y="598908"/>
                  </a:lnTo>
                  <a:lnTo>
                    <a:pt x="146177" y="595860"/>
                  </a:lnTo>
                  <a:lnTo>
                    <a:pt x="251714" y="487529"/>
                  </a:lnTo>
                  <a:lnTo>
                    <a:pt x="256750" y="479869"/>
                  </a:lnTo>
                  <a:lnTo>
                    <a:pt x="258286" y="471304"/>
                  </a:lnTo>
                  <a:lnTo>
                    <a:pt x="256536" y="462883"/>
                  </a:lnTo>
                  <a:lnTo>
                    <a:pt x="251714" y="455652"/>
                  </a:lnTo>
                  <a:lnTo>
                    <a:pt x="244129" y="450615"/>
                  </a:lnTo>
                  <a:lnTo>
                    <a:pt x="235616" y="449079"/>
                  </a:lnTo>
                  <a:lnTo>
                    <a:pt x="227246" y="450830"/>
                  </a:lnTo>
                  <a:lnTo>
                    <a:pt x="220091" y="455652"/>
                  </a:lnTo>
                  <a:lnTo>
                    <a:pt x="155194" y="522327"/>
                  </a:lnTo>
                  <a:lnTo>
                    <a:pt x="147865" y="469822"/>
                  </a:lnTo>
                  <a:lnTo>
                    <a:pt x="146835" y="419207"/>
                  </a:lnTo>
                  <a:lnTo>
                    <a:pt x="152104" y="370526"/>
                  </a:lnTo>
                  <a:lnTo>
                    <a:pt x="163671" y="323826"/>
                  </a:lnTo>
                  <a:lnTo>
                    <a:pt x="181536" y="279149"/>
                  </a:lnTo>
                  <a:lnTo>
                    <a:pt x="205700" y="236541"/>
                  </a:lnTo>
                  <a:lnTo>
                    <a:pt x="236162" y="196046"/>
                  </a:lnTo>
                  <a:lnTo>
                    <a:pt x="272923" y="157710"/>
                  </a:lnTo>
                  <a:lnTo>
                    <a:pt x="314061" y="123195"/>
                  </a:lnTo>
                  <a:lnTo>
                    <a:pt x="358092" y="92575"/>
                  </a:lnTo>
                  <a:lnTo>
                    <a:pt x="404814" y="66073"/>
                  </a:lnTo>
                  <a:lnTo>
                    <a:pt x="454025" y="43918"/>
                  </a:lnTo>
                  <a:lnTo>
                    <a:pt x="461863" y="39147"/>
                  </a:lnTo>
                  <a:lnTo>
                    <a:pt x="467010" y="32138"/>
                  </a:lnTo>
                  <a:lnTo>
                    <a:pt x="469062" y="23844"/>
                  </a:lnTo>
                  <a:lnTo>
                    <a:pt x="467614" y="15216"/>
                  </a:lnTo>
                  <a:lnTo>
                    <a:pt x="462789" y="7286"/>
                  </a:lnTo>
                  <a:lnTo>
                    <a:pt x="455787" y="2071"/>
                  </a:lnTo>
                  <a:lnTo>
                    <a:pt x="447522" y="0"/>
                  </a:lnTo>
                  <a:close/>
                </a:path>
              </a:pathLst>
            </a:custGeom>
            <a:solidFill>
              <a:srgbClr val="88D1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252972" y="2135145"/>
              <a:ext cx="467995" cy="600710"/>
            </a:xfrm>
            <a:custGeom>
              <a:avLst/>
              <a:gdLst/>
              <a:ahLst/>
              <a:cxnLst/>
              <a:rect l="l" t="t" r="r" b="b"/>
              <a:pathLst>
                <a:path w="467995" h="600710">
                  <a:moveTo>
                    <a:pt x="446105" y="0"/>
                  </a:moveTo>
                  <a:lnTo>
                    <a:pt x="394912" y="19892"/>
                  </a:lnTo>
                  <a:lnTo>
                    <a:pt x="353912" y="41459"/>
                  </a:lnTo>
                  <a:lnTo>
                    <a:pt x="314656" y="66086"/>
                  </a:lnTo>
                  <a:lnTo>
                    <a:pt x="277283" y="93657"/>
                  </a:lnTo>
                  <a:lnTo>
                    <a:pt x="241935" y="124057"/>
                  </a:lnTo>
                  <a:lnTo>
                    <a:pt x="214546" y="151304"/>
                  </a:lnTo>
                  <a:lnTo>
                    <a:pt x="187792" y="182718"/>
                  </a:lnTo>
                  <a:lnTo>
                    <a:pt x="162752" y="218375"/>
                  </a:lnTo>
                  <a:lnTo>
                    <a:pt x="140503" y="258351"/>
                  </a:lnTo>
                  <a:lnTo>
                    <a:pt x="122122" y="302719"/>
                  </a:lnTo>
                  <a:lnTo>
                    <a:pt x="108688" y="351556"/>
                  </a:lnTo>
                  <a:lnTo>
                    <a:pt x="101277" y="404937"/>
                  </a:lnTo>
                  <a:lnTo>
                    <a:pt x="100968" y="462937"/>
                  </a:lnTo>
                  <a:lnTo>
                    <a:pt x="108838" y="525631"/>
                  </a:lnTo>
                  <a:lnTo>
                    <a:pt x="38100" y="456797"/>
                  </a:lnTo>
                  <a:lnTo>
                    <a:pt x="30515" y="451760"/>
                  </a:lnTo>
                  <a:lnTo>
                    <a:pt x="22002" y="450224"/>
                  </a:lnTo>
                  <a:lnTo>
                    <a:pt x="13632" y="451975"/>
                  </a:lnTo>
                  <a:lnTo>
                    <a:pt x="6476" y="456797"/>
                  </a:lnTo>
                  <a:lnTo>
                    <a:pt x="1512" y="464383"/>
                  </a:lnTo>
                  <a:lnTo>
                    <a:pt x="0" y="472910"/>
                  </a:lnTo>
                  <a:lnTo>
                    <a:pt x="1726" y="481318"/>
                  </a:lnTo>
                  <a:lnTo>
                    <a:pt x="6476" y="488547"/>
                  </a:lnTo>
                  <a:lnTo>
                    <a:pt x="117855" y="598148"/>
                  </a:lnTo>
                  <a:lnTo>
                    <a:pt x="122300" y="600434"/>
                  </a:lnTo>
                  <a:lnTo>
                    <a:pt x="135889" y="600434"/>
                  </a:lnTo>
                  <a:lnTo>
                    <a:pt x="139573" y="599672"/>
                  </a:lnTo>
                  <a:lnTo>
                    <a:pt x="143382" y="597386"/>
                  </a:lnTo>
                  <a:lnTo>
                    <a:pt x="145668" y="594338"/>
                  </a:lnTo>
                  <a:lnTo>
                    <a:pt x="250951" y="486261"/>
                  </a:lnTo>
                  <a:lnTo>
                    <a:pt x="255916" y="478603"/>
                  </a:lnTo>
                  <a:lnTo>
                    <a:pt x="257429" y="470052"/>
                  </a:lnTo>
                  <a:lnTo>
                    <a:pt x="255702" y="461668"/>
                  </a:lnTo>
                  <a:lnTo>
                    <a:pt x="250951" y="454511"/>
                  </a:lnTo>
                  <a:lnTo>
                    <a:pt x="243367" y="449474"/>
                  </a:lnTo>
                  <a:lnTo>
                    <a:pt x="234854" y="447938"/>
                  </a:lnTo>
                  <a:lnTo>
                    <a:pt x="226484" y="449689"/>
                  </a:lnTo>
                  <a:lnTo>
                    <a:pt x="219328" y="454511"/>
                  </a:lnTo>
                  <a:lnTo>
                    <a:pt x="154686" y="521059"/>
                  </a:lnTo>
                  <a:lnTo>
                    <a:pt x="147393" y="468654"/>
                  </a:lnTo>
                  <a:lnTo>
                    <a:pt x="146375" y="418149"/>
                  </a:lnTo>
                  <a:lnTo>
                    <a:pt x="151632" y="369584"/>
                  </a:lnTo>
                  <a:lnTo>
                    <a:pt x="163163" y="323002"/>
                  </a:lnTo>
                  <a:lnTo>
                    <a:pt x="180969" y="278444"/>
                  </a:lnTo>
                  <a:lnTo>
                    <a:pt x="205049" y="235952"/>
                  </a:lnTo>
                  <a:lnTo>
                    <a:pt x="235404" y="195567"/>
                  </a:lnTo>
                  <a:lnTo>
                    <a:pt x="272033" y="157331"/>
                  </a:lnTo>
                  <a:lnTo>
                    <a:pt x="313001" y="122912"/>
                  </a:lnTo>
                  <a:lnTo>
                    <a:pt x="356885" y="92386"/>
                  </a:lnTo>
                  <a:lnTo>
                    <a:pt x="403461" y="65980"/>
                  </a:lnTo>
                  <a:lnTo>
                    <a:pt x="452500" y="43920"/>
                  </a:lnTo>
                  <a:lnTo>
                    <a:pt x="460339" y="39094"/>
                  </a:lnTo>
                  <a:lnTo>
                    <a:pt x="465486" y="32077"/>
                  </a:lnTo>
                  <a:lnTo>
                    <a:pt x="467538" y="23774"/>
                  </a:lnTo>
                  <a:lnTo>
                    <a:pt x="466089" y="15091"/>
                  </a:lnTo>
                  <a:lnTo>
                    <a:pt x="461285" y="7235"/>
                  </a:lnTo>
                  <a:lnTo>
                    <a:pt x="454326" y="2057"/>
                  </a:lnTo>
                  <a:lnTo>
                    <a:pt x="446105" y="0"/>
                  </a:lnTo>
                  <a:close/>
                </a:path>
              </a:pathLst>
            </a:custGeom>
            <a:solidFill>
              <a:srgbClr val="39B1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079821" y="2121431"/>
              <a:ext cx="467995" cy="601980"/>
            </a:xfrm>
            <a:custGeom>
              <a:avLst/>
              <a:gdLst/>
              <a:ahLst/>
              <a:cxnLst/>
              <a:rect l="l" t="t" r="r" b="b"/>
              <a:pathLst>
                <a:path w="467995" h="601980">
                  <a:moveTo>
                    <a:pt x="21433" y="0"/>
                  </a:moveTo>
                  <a:lnTo>
                    <a:pt x="13211" y="2071"/>
                  </a:lnTo>
                  <a:lnTo>
                    <a:pt x="6252" y="7286"/>
                  </a:lnTo>
                  <a:lnTo>
                    <a:pt x="1448" y="15216"/>
                  </a:lnTo>
                  <a:lnTo>
                    <a:pt x="0" y="23844"/>
                  </a:lnTo>
                  <a:lnTo>
                    <a:pt x="2051" y="32138"/>
                  </a:lnTo>
                  <a:lnTo>
                    <a:pt x="7199" y="39147"/>
                  </a:lnTo>
                  <a:lnTo>
                    <a:pt x="15037" y="43918"/>
                  </a:lnTo>
                  <a:lnTo>
                    <a:pt x="64077" y="66073"/>
                  </a:lnTo>
                  <a:lnTo>
                    <a:pt x="110652" y="92575"/>
                  </a:lnTo>
                  <a:lnTo>
                    <a:pt x="154537" y="123195"/>
                  </a:lnTo>
                  <a:lnTo>
                    <a:pt x="195504" y="157710"/>
                  </a:lnTo>
                  <a:lnTo>
                    <a:pt x="232134" y="196046"/>
                  </a:lnTo>
                  <a:lnTo>
                    <a:pt x="262489" y="236541"/>
                  </a:lnTo>
                  <a:lnTo>
                    <a:pt x="286569" y="279149"/>
                  </a:lnTo>
                  <a:lnTo>
                    <a:pt x="304375" y="323826"/>
                  </a:lnTo>
                  <a:lnTo>
                    <a:pt x="315906" y="370526"/>
                  </a:lnTo>
                  <a:lnTo>
                    <a:pt x="321163" y="419207"/>
                  </a:lnTo>
                  <a:lnTo>
                    <a:pt x="320145" y="469822"/>
                  </a:lnTo>
                  <a:lnTo>
                    <a:pt x="312852" y="522327"/>
                  </a:lnTo>
                  <a:lnTo>
                    <a:pt x="248209" y="455652"/>
                  </a:lnTo>
                  <a:lnTo>
                    <a:pt x="241053" y="450830"/>
                  </a:lnTo>
                  <a:lnTo>
                    <a:pt x="232683" y="449079"/>
                  </a:lnTo>
                  <a:lnTo>
                    <a:pt x="224170" y="450615"/>
                  </a:lnTo>
                  <a:lnTo>
                    <a:pt x="216586" y="455652"/>
                  </a:lnTo>
                  <a:lnTo>
                    <a:pt x="211836" y="462883"/>
                  </a:lnTo>
                  <a:lnTo>
                    <a:pt x="210109" y="471304"/>
                  </a:lnTo>
                  <a:lnTo>
                    <a:pt x="211621" y="479869"/>
                  </a:lnTo>
                  <a:lnTo>
                    <a:pt x="216586" y="487529"/>
                  </a:lnTo>
                  <a:lnTo>
                    <a:pt x="321869" y="595860"/>
                  </a:lnTo>
                  <a:lnTo>
                    <a:pt x="324155" y="598908"/>
                  </a:lnTo>
                  <a:lnTo>
                    <a:pt x="327965" y="601194"/>
                  </a:lnTo>
                  <a:lnTo>
                    <a:pt x="331648" y="601956"/>
                  </a:lnTo>
                  <a:lnTo>
                    <a:pt x="345237" y="601956"/>
                  </a:lnTo>
                  <a:lnTo>
                    <a:pt x="349682" y="599670"/>
                  </a:lnTo>
                  <a:lnTo>
                    <a:pt x="461061" y="489688"/>
                  </a:lnTo>
                  <a:lnTo>
                    <a:pt x="465812" y="482512"/>
                  </a:lnTo>
                  <a:lnTo>
                    <a:pt x="467538" y="474098"/>
                  </a:lnTo>
                  <a:lnTo>
                    <a:pt x="466026" y="465542"/>
                  </a:lnTo>
                  <a:lnTo>
                    <a:pt x="461061" y="457938"/>
                  </a:lnTo>
                  <a:lnTo>
                    <a:pt x="453905" y="453116"/>
                  </a:lnTo>
                  <a:lnTo>
                    <a:pt x="445535" y="451365"/>
                  </a:lnTo>
                  <a:lnTo>
                    <a:pt x="437022" y="452901"/>
                  </a:lnTo>
                  <a:lnTo>
                    <a:pt x="429438" y="457938"/>
                  </a:lnTo>
                  <a:lnTo>
                    <a:pt x="358699" y="526899"/>
                  </a:lnTo>
                  <a:lnTo>
                    <a:pt x="366569" y="464078"/>
                  </a:lnTo>
                  <a:lnTo>
                    <a:pt x="366260" y="405952"/>
                  </a:lnTo>
                  <a:lnTo>
                    <a:pt x="358850" y="352448"/>
                  </a:lnTo>
                  <a:lnTo>
                    <a:pt x="345415" y="303490"/>
                  </a:lnTo>
                  <a:lnTo>
                    <a:pt x="327034" y="259005"/>
                  </a:lnTo>
                  <a:lnTo>
                    <a:pt x="304785" y="218919"/>
                  </a:lnTo>
                  <a:lnTo>
                    <a:pt x="279745" y="183157"/>
                  </a:lnTo>
                  <a:lnTo>
                    <a:pt x="252992" y="151645"/>
                  </a:lnTo>
                  <a:lnTo>
                    <a:pt x="225603" y="124309"/>
                  </a:lnTo>
                  <a:lnTo>
                    <a:pt x="190254" y="93846"/>
                  </a:lnTo>
                  <a:lnTo>
                    <a:pt x="152882" y="66230"/>
                  </a:lnTo>
                  <a:lnTo>
                    <a:pt x="113626" y="41565"/>
                  </a:lnTo>
                  <a:lnTo>
                    <a:pt x="72626" y="19953"/>
                  </a:lnTo>
                  <a:lnTo>
                    <a:pt x="30023" y="1500"/>
                  </a:lnTo>
                  <a:lnTo>
                    <a:pt x="21433" y="0"/>
                  </a:lnTo>
                  <a:close/>
                </a:path>
              </a:pathLst>
            </a:custGeom>
            <a:solidFill>
              <a:srgbClr val="83DA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648529" y="2139719"/>
              <a:ext cx="467995" cy="601980"/>
            </a:xfrm>
            <a:custGeom>
              <a:avLst/>
              <a:gdLst/>
              <a:ahLst/>
              <a:cxnLst/>
              <a:rect l="l" t="t" r="r" b="b"/>
              <a:pathLst>
                <a:path w="467995" h="601980">
                  <a:moveTo>
                    <a:pt x="21433" y="0"/>
                  </a:moveTo>
                  <a:lnTo>
                    <a:pt x="13211" y="2071"/>
                  </a:lnTo>
                  <a:lnTo>
                    <a:pt x="6252" y="7286"/>
                  </a:lnTo>
                  <a:lnTo>
                    <a:pt x="1448" y="15216"/>
                  </a:lnTo>
                  <a:lnTo>
                    <a:pt x="0" y="23844"/>
                  </a:lnTo>
                  <a:lnTo>
                    <a:pt x="2051" y="32138"/>
                  </a:lnTo>
                  <a:lnTo>
                    <a:pt x="7199" y="39147"/>
                  </a:lnTo>
                  <a:lnTo>
                    <a:pt x="15037" y="43918"/>
                  </a:lnTo>
                  <a:lnTo>
                    <a:pt x="64077" y="66073"/>
                  </a:lnTo>
                  <a:lnTo>
                    <a:pt x="110652" y="92575"/>
                  </a:lnTo>
                  <a:lnTo>
                    <a:pt x="154537" y="123195"/>
                  </a:lnTo>
                  <a:lnTo>
                    <a:pt x="195504" y="157710"/>
                  </a:lnTo>
                  <a:lnTo>
                    <a:pt x="232134" y="196046"/>
                  </a:lnTo>
                  <a:lnTo>
                    <a:pt x="262489" y="236541"/>
                  </a:lnTo>
                  <a:lnTo>
                    <a:pt x="286569" y="279149"/>
                  </a:lnTo>
                  <a:lnTo>
                    <a:pt x="304375" y="323826"/>
                  </a:lnTo>
                  <a:lnTo>
                    <a:pt x="315906" y="370526"/>
                  </a:lnTo>
                  <a:lnTo>
                    <a:pt x="321163" y="419207"/>
                  </a:lnTo>
                  <a:lnTo>
                    <a:pt x="320145" y="469822"/>
                  </a:lnTo>
                  <a:lnTo>
                    <a:pt x="312852" y="522327"/>
                  </a:lnTo>
                  <a:lnTo>
                    <a:pt x="248209" y="455652"/>
                  </a:lnTo>
                  <a:lnTo>
                    <a:pt x="241053" y="450830"/>
                  </a:lnTo>
                  <a:lnTo>
                    <a:pt x="232683" y="449079"/>
                  </a:lnTo>
                  <a:lnTo>
                    <a:pt x="224170" y="450615"/>
                  </a:lnTo>
                  <a:lnTo>
                    <a:pt x="216586" y="455652"/>
                  </a:lnTo>
                  <a:lnTo>
                    <a:pt x="211836" y="462883"/>
                  </a:lnTo>
                  <a:lnTo>
                    <a:pt x="210109" y="471304"/>
                  </a:lnTo>
                  <a:lnTo>
                    <a:pt x="211621" y="479869"/>
                  </a:lnTo>
                  <a:lnTo>
                    <a:pt x="216586" y="487529"/>
                  </a:lnTo>
                  <a:lnTo>
                    <a:pt x="321869" y="595860"/>
                  </a:lnTo>
                  <a:lnTo>
                    <a:pt x="324155" y="598908"/>
                  </a:lnTo>
                  <a:lnTo>
                    <a:pt x="327965" y="601194"/>
                  </a:lnTo>
                  <a:lnTo>
                    <a:pt x="331648" y="601956"/>
                  </a:lnTo>
                  <a:lnTo>
                    <a:pt x="345237" y="601956"/>
                  </a:lnTo>
                  <a:lnTo>
                    <a:pt x="349682" y="599670"/>
                  </a:lnTo>
                  <a:lnTo>
                    <a:pt x="461061" y="489688"/>
                  </a:lnTo>
                  <a:lnTo>
                    <a:pt x="465812" y="482512"/>
                  </a:lnTo>
                  <a:lnTo>
                    <a:pt x="467538" y="474098"/>
                  </a:lnTo>
                  <a:lnTo>
                    <a:pt x="466026" y="465542"/>
                  </a:lnTo>
                  <a:lnTo>
                    <a:pt x="461061" y="457938"/>
                  </a:lnTo>
                  <a:lnTo>
                    <a:pt x="453905" y="453116"/>
                  </a:lnTo>
                  <a:lnTo>
                    <a:pt x="445535" y="451365"/>
                  </a:lnTo>
                  <a:lnTo>
                    <a:pt x="437022" y="452901"/>
                  </a:lnTo>
                  <a:lnTo>
                    <a:pt x="429438" y="457938"/>
                  </a:lnTo>
                  <a:lnTo>
                    <a:pt x="358699" y="526899"/>
                  </a:lnTo>
                  <a:lnTo>
                    <a:pt x="366569" y="464078"/>
                  </a:lnTo>
                  <a:lnTo>
                    <a:pt x="366260" y="405952"/>
                  </a:lnTo>
                  <a:lnTo>
                    <a:pt x="358850" y="352448"/>
                  </a:lnTo>
                  <a:lnTo>
                    <a:pt x="345415" y="303490"/>
                  </a:lnTo>
                  <a:lnTo>
                    <a:pt x="327034" y="259005"/>
                  </a:lnTo>
                  <a:lnTo>
                    <a:pt x="304785" y="218919"/>
                  </a:lnTo>
                  <a:lnTo>
                    <a:pt x="279745" y="183157"/>
                  </a:lnTo>
                  <a:lnTo>
                    <a:pt x="252992" y="151645"/>
                  </a:lnTo>
                  <a:lnTo>
                    <a:pt x="225603" y="124309"/>
                  </a:lnTo>
                  <a:lnTo>
                    <a:pt x="190254" y="93846"/>
                  </a:lnTo>
                  <a:lnTo>
                    <a:pt x="152882" y="66230"/>
                  </a:lnTo>
                  <a:lnTo>
                    <a:pt x="113626" y="41565"/>
                  </a:lnTo>
                  <a:lnTo>
                    <a:pt x="72626" y="19953"/>
                  </a:lnTo>
                  <a:lnTo>
                    <a:pt x="30023" y="1500"/>
                  </a:lnTo>
                  <a:lnTo>
                    <a:pt x="21433" y="0"/>
                  </a:lnTo>
                  <a:close/>
                </a:path>
              </a:pathLst>
            </a:custGeom>
            <a:solidFill>
              <a:srgbClr val="B5E9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903320" y="3178602"/>
            <a:ext cx="3010311" cy="4154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lnSpc>
                <a:spcPts val="2115"/>
              </a:lnSpc>
              <a:spcBef>
                <a:spcPts val="100"/>
              </a:spcBef>
            </a:pPr>
            <a:r>
              <a:rPr lang="en-US" b="1" spc="-200" dirty="0">
                <a:solidFill>
                  <a:srgbClr val="233645"/>
                </a:solidFill>
                <a:latin typeface="Verdana"/>
                <a:cs typeface="Verdana"/>
              </a:rPr>
              <a:t>         </a:t>
            </a:r>
            <a:r>
              <a:rPr b="1" spc="-200" dirty="0">
                <a:solidFill>
                  <a:srgbClr val="233645"/>
                </a:solidFill>
                <a:latin typeface="Verdana"/>
                <a:cs typeface="Verdana"/>
              </a:rPr>
              <a:t>Probing</a:t>
            </a:r>
            <a:r>
              <a:rPr b="1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65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endParaRPr dirty="0">
              <a:latin typeface="Verdana"/>
              <a:cs typeface="Verdana"/>
            </a:endParaRPr>
          </a:p>
          <a:p>
            <a:pPr marL="237479">
              <a:lnSpc>
                <a:spcPts val="1035"/>
              </a:lnSpc>
            </a:pPr>
            <a:r>
              <a:rPr sz="1400" spc="-35" dirty="0">
                <a:solidFill>
                  <a:srgbClr val="547EA1"/>
                </a:solidFill>
                <a:latin typeface="Verdana"/>
                <a:cs typeface="Verdana"/>
              </a:rPr>
              <a:t>Used</a:t>
            </a:r>
            <a:r>
              <a:rPr sz="1400" spc="-7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547EA1"/>
                </a:solidFill>
                <a:latin typeface="Verdana"/>
                <a:cs typeface="Verdana"/>
              </a:rPr>
              <a:t>to</a:t>
            </a:r>
            <a:r>
              <a:rPr sz="1400" spc="-7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547EA1"/>
                </a:solidFill>
                <a:latin typeface="Verdana"/>
                <a:cs typeface="Verdana"/>
              </a:rPr>
              <a:t>gain</a:t>
            </a:r>
            <a:r>
              <a:rPr sz="1400" spc="-80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547EA1"/>
                </a:solidFill>
                <a:latin typeface="Verdana"/>
                <a:cs typeface="Verdana"/>
              </a:rPr>
              <a:t>more</a:t>
            </a:r>
            <a:r>
              <a:rPr sz="1400" spc="-35" dirty="0">
                <a:solidFill>
                  <a:srgbClr val="547EA1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547EA1"/>
                </a:solidFill>
                <a:latin typeface="Verdana"/>
                <a:cs typeface="Verdana"/>
              </a:rPr>
              <a:t>information.</a:t>
            </a:r>
            <a:endParaRPr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34481"/>
          </a:xfrm>
          <a:prstGeom prst="rect">
            <a:avLst/>
          </a:prstGeom>
        </p:spPr>
        <p:txBody>
          <a:bodyPr vert="horz" wrap="square" lIns="0" tIns="64465" rIns="0" bIns="0" rtlCol="0">
            <a:spAutoFit/>
          </a:bodyPr>
          <a:lstStyle/>
          <a:p>
            <a:pPr marL="88896">
              <a:spcBef>
                <a:spcPts val="95"/>
              </a:spcBef>
            </a:pPr>
            <a:r>
              <a:rPr sz="3700" spc="-345" dirty="0">
                <a:solidFill>
                  <a:srgbClr val="001F5F"/>
                </a:solidFill>
              </a:rPr>
              <a:t>Hierarchy</a:t>
            </a:r>
            <a:r>
              <a:rPr sz="3700" spc="-215" dirty="0">
                <a:solidFill>
                  <a:srgbClr val="001F5F"/>
                </a:solidFill>
              </a:rPr>
              <a:t> </a:t>
            </a:r>
            <a:r>
              <a:rPr sz="3700" spc="-370" dirty="0">
                <a:solidFill>
                  <a:srgbClr val="001F5F"/>
                </a:solidFill>
              </a:rPr>
              <a:t>of</a:t>
            </a:r>
            <a:r>
              <a:rPr sz="3700" spc="-210" dirty="0">
                <a:solidFill>
                  <a:srgbClr val="001F5F"/>
                </a:solidFill>
              </a:rPr>
              <a:t> </a:t>
            </a:r>
            <a:r>
              <a:rPr sz="3700" spc="-375" dirty="0">
                <a:solidFill>
                  <a:srgbClr val="001F5F"/>
                </a:solidFill>
              </a:rPr>
              <a:t>Reliability</a:t>
            </a:r>
            <a:endParaRPr sz="3700"/>
          </a:p>
        </p:txBody>
      </p:sp>
      <p:sp>
        <p:nvSpPr>
          <p:cNvPr id="3" name="object 3"/>
          <p:cNvSpPr txBox="1"/>
          <p:nvPr/>
        </p:nvSpPr>
        <p:spPr>
          <a:xfrm>
            <a:off x="5224017" y="1984376"/>
            <a:ext cx="81661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-145" dirty="0">
                <a:solidFill>
                  <a:srgbClr val="233645"/>
                </a:solidFill>
                <a:latin typeface="Verdana"/>
                <a:cs typeface="Verdana"/>
              </a:rPr>
              <a:t>Quality</a:t>
            </a:r>
            <a:endParaRPr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15681" y="1984376"/>
            <a:ext cx="96710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-165" dirty="0">
                <a:solidFill>
                  <a:srgbClr val="233645"/>
                </a:solidFill>
                <a:latin typeface="Verdana"/>
                <a:cs typeface="Verdana"/>
              </a:rPr>
              <a:t>Quantity</a:t>
            </a:r>
            <a:endParaRPr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0402" y="2379346"/>
            <a:ext cx="1798320" cy="1603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spcBef>
                <a:spcPts val="100"/>
              </a:spcBef>
            </a:pPr>
            <a:r>
              <a:rPr b="1" spc="-195" dirty="0">
                <a:solidFill>
                  <a:srgbClr val="233645"/>
                </a:solidFill>
                <a:latin typeface="Verdana"/>
                <a:cs typeface="Verdana"/>
              </a:rPr>
              <a:t>Free</a:t>
            </a:r>
            <a:r>
              <a:rPr b="1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0" dirty="0">
                <a:solidFill>
                  <a:srgbClr val="233645"/>
                </a:solidFill>
                <a:latin typeface="Verdana"/>
                <a:cs typeface="Verdana"/>
              </a:rPr>
              <a:t>Recall</a:t>
            </a:r>
            <a:endParaRPr>
              <a:latin typeface="Verdana"/>
              <a:cs typeface="Verdana"/>
            </a:endParaRPr>
          </a:p>
          <a:p>
            <a:pPr>
              <a:spcBef>
                <a:spcPts val="545"/>
              </a:spcBef>
            </a:pPr>
            <a:endParaRPr>
              <a:latin typeface="Verdana"/>
              <a:cs typeface="Verdana"/>
            </a:endParaRPr>
          </a:p>
          <a:p>
            <a:pPr marR="5080" algn="r"/>
            <a:r>
              <a:rPr b="1" spc="-105" dirty="0">
                <a:solidFill>
                  <a:srgbClr val="233645"/>
                </a:solidFill>
                <a:latin typeface="Verdana"/>
                <a:cs typeface="Verdana"/>
              </a:rPr>
              <a:t>Open</a:t>
            </a:r>
            <a:r>
              <a:rPr b="1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70" dirty="0">
                <a:solidFill>
                  <a:srgbClr val="233645"/>
                </a:solidFill>
                <a:latin typeface="Verdana"/>
                <a:cs typeface="Verdana"/>
              </a:rPr>
              <a:t>Questions</a:t>
            </a:r>
            <a:endParaRPr>
              <a:latin typeface="Verdana"/>
              <a:cs typeface="Verdana"/>
            </a:endParaRPr>
          </a:p>
          <a:p>
            <a:pPr>
              <a:spcBef>
                <a:spcPts val="1080"/>
              </a:spcBef>
            </a:pPr>
            <a:endParaRPr>
              <a:latin typeface="Verdana"/>
              <a:cs typeface="Verdana"/>
            </a:endParaRPr>
          </a:p>
          <a:p>
            <a:pPr marR="45083" algn="r"/>
            <a:r>
              <a:rPr b="1" spc="-55" dirty="0">
                <a:solidFill>
                  <a:srgbClr val="233645"/>
                </a:solidFill>
                <a:latin typeface="Verdana"/>
                <a:cs typeface="Verdana"/>
              </a:rPr>
              <a:t>Probing</a:t>
            </a:r>
            <a:endParaRPr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6160" y="4748911"/>
            <a:ext cx="186182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b="1" spc="-150" dirty="0">
                <a:solidFill>
                  <a:srgbClr val="233645"/>
                </a:solidFill>
                <a:latin typeface="Verdana"/>
                <a:cs typeface="Verdana"/>
              </a:rPr>
              <a:t>Closed/</a:t>
            </a:r>
            <a:r>
              <a:rPr b="1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b="1" spc="-125" dirty="0">
                <a:solidFill>
                  <a:srgbClr val="233645"/>
                </a:solidFill>
                <a:latin typeface="Verdana"/>
                <a:cs typeface="Verdana"/>
              </a:rPr>
              <a:t>Leading</a:t>
            </a:r>
            <a:endParaRPr>
              <a:latin typeface="Verdana"/>
              <a:cs typeface="Verdan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572500" y="2368930"/>
            <a:ext cx="114300" cy="2782570"/>
          </a:xfrm>
          <a:custGeom>
            <a:avLst/>
            <a:gdLst/>
            <a:ahLst/>
            <a:cxnLst/>
            <a:rect l="l" t="t" r="r" b="b"/>
            <a:pathLst>
              <a:path w="114300" h="2782570">
                <a:moveTo>
                  <a:pt x="38053" y="2668185"/>
                </a:moveTo>
                <a:lnTo>
                  <a:pt x="0" y="2668524"/>
                </a:lnTo>
                <a:lnTo>
                  <a:pt x="58166" y="2782316"/>
                </a:lnTo>
                <a:lnTo>
                  <a:pt x="104675" y="2687193"/>
                </a:lnTo>
                <a:lnTo>
                  <a:pt x="38226" y="2687193"/>
                </a:lnTo>
                <a:lnTo>
                  <a:pt x="38056" y="2668524"/>
                </a:lnTo>
                <a:lnTo>
                  <a:pt x="38053" y="2668185"/>
                </a:lnTo>
                <a:close/>
              </a:path>
              <a:path w="114300" h="2782570">
                <a:moveTo>
                  <a:pt x="76152" y="2667847"/>
                </a:moveTo>
                <a:lnTo>
                  <a:pt x="38053" y="2668185"/>
                </a:lnTo>
                <a:lnTo>
                  <a:pt x="38224" y="2686939"/>
                </a:lnTo>
                <a:lnTo>
                  <a:pt x="38226" y="2687193"/>
                </a:lnTo>
                <a:lnTo>
                  <a:pt x="76326" y="2686939"/>
                </a:lnTo>
                <a:lnTo>
                  <a:pt x="76159" y="2668524"/>
                </a:lnTo>
                <a:lnTo>
                  <a:pt x="76152" y="2667847"/>
                </a:lnTo>
                <a:close/>
              </a:path>
              <a:path w="114300" h="2782570">
                <a:moveTo>
                  <a:pt x="114300" y="2667508"/>
                </a:moveTo>
                <a:lnTo>
                  <a:pt x="76152" y="2667847"/>
                </a:lnTo>
                <a:lnTo>
                  <a:pt x="76326" y="2686939"/>
                </a:lnTo>
                <a:lnTo>
                  <a:pt x="38226" y="2687193"/>
                </a:lnTo>
                <a:lnTo>
                  <a:pt x="104675" y="2687193"/>
                </a:lnTo>
                <a:lnTo>
                  <a:pt x="114300" y="2667508"/>
                </a:lnTo>
                <a:close/>
              </a:path>
              <a:path w="114300" h="2782570">
                <a:moveTo>
                  <a:pt x="51816" y="0"/>
                </a:moveTo>
                <a:lnTo>
                  <a:pt x="13716" y="254"/>
                </a:lnTo>
                <a:lnTo>
                  <a:pt x="38047" y="2667508"/>
                </a:lnTo>
                <a:lnTo>
                  <a:pt x="38053" y="2668185"/>
                </a:lnTo>
                <a:lnTo>
                  <a:pt x="76152" y="2667847"/>
                </a:lnTo>
                <a:lnTo>
                  <a:pt x="51818" y="254"/>
                </a:lnTo>
                <a:lnTo>
                  <a:pt x="51816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60291" y="2404872"/>
            <a:ext cx="3835908" cy="2993136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600" y="1748790"/>
            <a:ext cx="10744200" cy="364471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 marR="5080" algn="l">
              <a:spcBef>
                <a:spcPts val="105"/>
              </a:spcBef>
            </a:pPr>
            <a:r>
              <a:rPr sz="5899" spc="-790" dirty="0">
                <a:solidFill>
                  <a:srgbClr val="084999"/>
                </a:solidFill>
              </a:rPr>
              <a:t>DEAL:</a:t>
            </a:r>
            <a:r>
              <a:rPr sz="5899" spc="-395" dirty="0">
                <a:solidFill>
                  <a:srgbClr val="084999"/>
                </a:solidFill>
              </a:rPr>
              <a:t> </a:t>
            </a:r>
            <a:br>
              <a:rPr lang="en-US" sz="5899" spc="-395" dirty="0">
                <a:solidFill>
                  <a:srgbClr val="084999"/>
                </a:solidFill>
              </a:rPr>
            </a:br>
            <a:br>
              <a:rPr lang="en-US" sz="5899" spc="-395" dirty="0">
                <a:solidFill>
                  <a:srgbClr val="084999"/>
                </a:solidFill>
              </a:rPr>
            </a:br>
            <a:r>
              <a:rPr sz="5899" spc="-229" dirty="0">
                <a:solidFill>
                  <a:srgbClr val="084999"/>
                </a:solidFill>
              </a:rPr>
              <a:t>A</a:t>
            </a:r>
            <a:r>
              <a:rPr sz="5899" spc="-365" dirty="0">
                <a:solidFill>
                  <a:srgbClr val="084999"/>
                </a:solidFill>
              </a:rPr>
              <a:t> </a:t>
            </a:r>
            <a:r>
              <a:rPr sz="5899" spc="-445" dirty="0">
                <a:solidFill>
                  <a:srgbClr val="084999"/>
                </a:solidFill>
              </a:rPr>
              <a:t>technique</a:t>
            </a:r>
            <a:r>
              <a:rPr sz="5899" spc="-409" dirty="0">
                <a:solidFill>
                  <a:srgbClr val="084999"/>
                </a:solidFill>
              </a:rPr>
              <a:t> </a:t>
            </a:r>
            <a:r>
              <a:rPr sz="5899" spc="-730" dirty="0">
                <a:solidFill>
                  <a:srgbClr val="084999"/>
                </a:solidFill>
              </a:rPr>
              <a:t>for</a:t>
            </a:r>
            <a:r>
              <a:rPr sz="5899" spc="-465" dirty="0">
                <a:solidFill>
                  <a:srgbClr val="084999"/>
                </a:solidFill>
              </a:rPr>
              <a:t> </a:t>
            </a:r>
            <a:r>
              <a:rPr sz="5899" spc="-509" dirty="0">
                <a:solidFill>
                  <a:srgbClr val="084999"/>
                </a:solidFill>
              </a:rPr>
              <a:t>countering</a:t>
            </a:r>
            <a:r>
              <a:rPr sz="5899" spc="-400" dirty="0">
                <a:solidFill>
                  <a:srgbClr val="084999"/>
                </a:solidFill>
              </a:rPr>
              <a:t> </a:t>
            </a:r>
            <a:r>
              <a:rPr sz="5899" spc="-610" dirty="0">
                <a:solidFill>
                  <a:srgbClr val="084999"/>
                </a:solidFill>
              </a:rPr>
              <a:t>disruptive</a:t>
            </a:r>
            <a:r>
              <a:rPr sz="5899" spc="-370" dirty="0">
                <a:solidFill>
                  <a:srgbClr val="084999"/>
                </a:solidFill>
              </a:rPr>
              <a:t> </a:t>
            </a:r>
            <a:r>
              <a:rPr sz="5899" spc="-480" dirty="0">
                <a:solidFill>
                  <a:srgbClr val="084999"/>
                </a:solidFill>
              </a:rPr>
              <a:t>behaviour</a:t>
            </a:r>
            <a:endParaRPr sz="5899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93191"/>
            <a:ext cx="635507" cy="1269491"/>
          </a:xfrm>
          <a:prstGeom prst="rect">
            <a:avLst/>
          </a:prstGeom>
        </p:spPr>
      </p:pic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32205" y="85089"/>
          <a:ext cx="10888980" cy="61302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29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9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96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38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STEP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33645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12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OBJECTIVE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3364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95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EXAMPLE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336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712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Qualify</a:t>
                      </a:r>
                      <a:r>
                        <a:rPr sz="1800" spc="-1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your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assertion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3702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Give</a:t>
                      </a:r>
                      <a:r>
                        <a:rPr sz="1800" spc="-1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them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benefit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of</a:t>
                      </a:r>
                      <a:r>
                        <a:rPr sz="1800" spc="-1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doubt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962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need</a:t>
                      </a:r>
                      <a:r>
                        <a:rPr sz="1800" spc="-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8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tell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about </a:t>
                      </a:r>
                      <a:r>
                        <a:rPr sz="1800" spc="-5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something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that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may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not </a:t>
                      </a:r>
                      <a:r>
                        <a:rPr sz="1800" spc="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</a:t>
                      </a:r>
                      <a:r>
                        <a:rPr sz="1800" spc="-6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aware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8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of…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629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2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</a:t>
                      </a:r>
                      <a:r>
                        <a:rPr sz="1800" b="1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description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Describe</a:t>
                      </a:r>
                      <a:r>
                        <a:rPr sz="1800" spc="-15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behaviour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need</a:t>
                      </a:r>
                      <a:r>
                        <a:rPr sz="1800" spc="-7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point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out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that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every</a:t>
                      </a:r>
                      <a:endParaRPr sz="1800">
                        <a:latin typeface="Verdana"/>
                        <a:cs typeface="Verdan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spc="-5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time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ask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15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</a:t>
                      </a:r>
                      <a:r>
                        <a:rPr sz="1800" spc="-1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question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you…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2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</a:t>
                      </a:r>
                      <a:r>
                        <a:rPr sz="1800" b="1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-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explanation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Explain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5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actual</a:t>
                      </a:r>
                      <a:r>
                        <a:rPr sz="1800" spc="-5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or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potential</a:t>
                      </a:r>
                      <a:endParaRPr sz="1800">
                        <a:latin typeface="Verdana"/>
                        <a:cs typeface="Verdana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effects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of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behaviour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2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This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makes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it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5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difficult</a:t>
                      </a:r>
                      <a:r>
                        <a:rPr sz="1800" spc="-1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</a:t>
                      </a:r>
                      <a:endParaRPr sz="1800">
                        <a:latin typeface="Verdana"/>
                        <a:cs typeface="Verdan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spc="-8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progress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matters…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29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It</a:t>
                      </a:r>
                      <a:r>
                        <a:rPr sz="1800" spc="-1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will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take</a:t>
                      </a:r>
                      <a:endParaRPr sz="1800">
                        <a:latin typeface="Verdana"/>
                        <a:cs typeface="Verdana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even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longer…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8940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b="1" spc="-7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</a:t>
                      </a:r>
                      <a:r>
                        <a:rPr sz="1800" b="1" spc="-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action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required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2573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Spell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out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action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needed</a:t>
                      </a:r>
                      <a:r>
                        <a:rPr sz="1800" spc="-5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correct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behaviour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2827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Please</a:t>
                      </a:r>
                      <a:r>
                        <a:rPr sz="1800" spc="-1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do</a:t>
                      </a:r>
                      <a:r>
                        <a:rPr sz="1800" spc="-1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not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interrupt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me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when</a:t>
                      </a: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1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am</a:t>
                      </a:r>
                      <a:r>
                        <a:rPr sz="1800" spc="-1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talking…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Allow</a:t>
                      </a:r>
                      <a:r>
                        <a:rPr sz="1800" spc="-16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me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finish</a:t>
                      </a:r>
                      <a:r>
                        <a:rPr sz="1800" spc="-1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what</a:t>
                      </a:r>
                      <a:r>
                        <a:rPr sz="1800" spc="-7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am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saying..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</a:t>
                      </a:r>
                      <a:r>
                        <a:rPr sz="1800" spc="-1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8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will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pay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the</a:t>
                      </a:r>
                      <a:r>
                        <a:rPr sz="1800" spc="-6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same</a:t>
                      </a:r>
                      <a:r>
                        <a:rPr sz="1800" spc="-1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courtesy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794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b="1" spc="-37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L</a:t>
                      </a:r>
                      <a:r>
                        <a:rPr sz="1800" b="1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–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likely</a:t>
                      </a:r>
                      <a:r>
                        <a:rPr sz="1800" spc="-16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consequences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4859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Spell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out</a:t>
                      </a:r>
                      <a:r>
                        <a:rPr sz="1800" spc="-13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what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will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5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happen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if the</a:t>
                      </a:r>
                      <a:r>
                        <a:rPr sz="1800" spc="-8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requested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action</a:t>
                      </a:r>
                      <a:r>
                        <a:rPr sz="1800" spc="-1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does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not </a:t>
                      </a:r>
                      <a:r>
                        <a:rPr sz="1800" spc="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occur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5684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21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If</a:t>
                      </a:r>
                      <a:r>
                        <a:rPr sz="1800" spc="-1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you</a:t>
                      </a:r>
                      <a:r>
                        <a:rPr sz="1800" spc="-114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persist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9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in</a:t>
                      </a:r>
                      <a:r>
                        <a:rPr sz="1800" spc="-1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this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behaviour </a:t>
                      </a:r>
                      <a:r>
                        <a:rPr sz="1800" spc="-4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after</a:t>
                      </a:r>
                      <a:r>
                        <a:rPr sz="1800" spc="-6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9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my</a:t>
                      </a:r>
                      <a:r>
                        <a:rPr sz="1800" spc="-7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repeated</a:t>
                      </a:r>
                      <a:r>
                        <a:rPr sz="1800" spc="-3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requests…</a:t>
                      </a:r>
                      <a:r>
                        <a:rPr sz="1800" spc="-2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409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I 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will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have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no</a:t>
                      </a:r>
                      <a:r>
                        <a:rPr sz="1800" spc="-10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option</a:t>
                      </a:r>
                      <a:r>
                        <a:rPr sz="1800" spc="-11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45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other</a:t>
                      </a:r>
                      <a:r>
                        <a:rPr sz="1800" spc="-8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800" spc="-2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than </a:t>
                      </a:r>
                      <a:r>
                        <a:rPr sz="1800" spc="70" dirty="0">
                          <a:solidFill>
                            <a:srgbClr val="233645"/>
                          </a:solidFill>
                          <a:latin typeface="Verdana"/>
                          <a:cs typeface="Verdana"/>
                        </a:rPr>
                        <a:t>to…</a:t>
                      </a:r>
                      <a:endParaRPr sz="1800">
                        <a:latin typeface="Verdana"/>
                        <a:cs typeface="Verdana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CCE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315967" y="0"/>
            <a:ext cx="7733030" cy="6858000"/>
            <a:chOff x="4315967" y="0"/>
            <a:chExt cx="773303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77583" y="1252727"/>
              <a:ext cx="5471160" cy="43525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5967" y="0"/>
              <a:ext cx="3560064" cy="6857999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15721" y="1145795"/>
            <a:ext cx="2760345" cy="148303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699" marR="5080">
              <a:lnSpc>
                <a:spcPct val="98500"/>
              </a:lnSpc>
              <a:spcBef>
                <a:spcPts val="160"/>
              </a:spcBef>
            </a:pPr>
            <a:r>
              <a:rPr sz="3200" spc="-450" dirty="0">
                <a:solidFill>
                  <a:srgbClr val="FFFFFF"/>
                </a:solidFill>
              </a:rPr>
              <a:t>NOTE</a:t>
            </a:r>
            <a:r>
              <a:rPr sz="3200" spc="-185" dirty="0">
                <a:solidFill>
                  <a:srgbClr val="FFFFFF"/>
                </a:solidFill>
              </a:rPr>
              <a:t> </a:t>
            </a:r>
            <a:r>
              <a:rPr sz="3200" spc="-430" dirty="0">
                <a:solidFill>
                  <a:srgbClr val="FFFFFF"/>
                </a:solidFill>
              </a:rPr>
              <a:t>TAKING, </a:t>
            </a:r>
            <a:r>
              <a:rPr sz="3200" spc="-475" dirty="0">
                <a:solidFill>
                  <a:srgbClr val="FFFFFF"/>
                </a:solidFill>
              </a:rPr>
              <a:t>CLOSURE/ </a:t>
            </a:r>
            <a:r>
              <a:rPr sz="3200" spc="-450" dirty="0">
                <a:solidFill>
                  <a:srgbClr val="FFFFFF"/>
                </a:solidFill>
              </a:rPr>
              <a:t>EVALUATION</a:t>
            </a:r>
            <a:endParaRPr sz="32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306312"/>
            <a:ext cx="12192000" cy="551815"/>
            <a:chOff x="0" y="6306311"/>
            <a:chExt cx="12192000" cy="551815"/>
          </a:xfrm>
        </p:grpSpPr>
        <p:sp>
          <p:nvSpPr>
            <p:cNvPr id="3" name="object 3"/>
            <p:cNvSpPr/>
            <p:nvPr/>
          </p:nvSpPr>
          <p:spPr>
            <a:xfrm>
              <a:off x="0" y="6306311"/>
              <a:ext cx="6096000" cy="551815"/>
            </a:xfrm>
            <a:custGeom>
              <a:avLst/>
              <a:gdLst/>
              <a:ahLst/>
              <a:cxnLst/>
              <a:rect l="l" t="t" r="r" b="b"/>
              <a:pathLst>
                <a:path w="6096000" h="551815">
                  <a:moveTo>
                    <a:pt x="6096000" y="0"/>
                  </a:moveTo>
                  <a:lnTo>
                    <a:pt x="0" y="0"/>
                  </a:lnTo>
                  <a:lnTo>
                    <a:pt x="0" y="551687"/>
                  </a:lnTo>
                  <a:lnTo>
                    <a:pt x="6096000" y="551687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001F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96000" y="6306311"/>
              <a:ext cx="6096000" cy="551815"/>
            </a:xfrm>
            <a:custGeom>
              <a:avLst/>
              <a:gdLst/>
              <a:ahLst/>
              <a:cxnLst/>
              <a:rect l="l" t="t" r="r" b="b"/>
              <a:pathLst>
                <a:path w="6096000" h="551815">
                  <a:moveTo>
                    <a:pt x="6096000" y="0"/>
                  </a:moveTo>
                  <a:lnTo>
                    <a:pt x="0" y="0"/>
                  </a:lnTo>
                  <a:lnTo>
                    <a:pt x="0" y="551687"/>
                  </a:lnTo>
                  <a:lnTo>
                    <a:pt x="6096000" y="551687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68583" y="6332217"/>
              <a:ext cx="1260348" cy="470340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93191"/>
            <a:ext cx="635507" cy="126949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1920" y="6332221"/>
            <a:ext cx="391667" cy="48158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916940" y="1855977"/>
            <a:ext cx="9010015" cy="3304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At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conclusion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session</a:t>
            </a:r>
            <a:r>
              <a:rPr sz="28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you: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28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presented</a:t>
            </a:r>
            <a:r>
              <a:rPr sz="28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233645"/>
                </a:solidFill>
                <a:latin typeface="Verdana"/>
                <a:cs typeface="Verdana"/>
              </a:rPr>
              <a:t>notetaking</a:t>
            </a:r>
            <a:r>
              <a:rPr sz="28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system;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familiar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233645"/>
                </a:solidFill>
                <a:latin typeface="Verdana"/>
                <a:cs typeface="Verdana"/>
              </a:rPr>
              <a:t>closure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evaluation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40" dirty="0">
                <a:solidFill>
                  <a:srgbClr val="233645"/>
                </a:solidFill>
                <a:latin typeface="Verdana"/>
                <a:cs typeface="Verdana"/>
              </a:rPr>
              <a:t>phases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PEACE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model;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aware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things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effect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interviews.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16939" y="739520"/>
            <a:ext cx="370205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3200" spc="-320" dirty="0"/>
              <a:t>Learning</a:t>
            </a:r>
            <a:r>
              <a:rPr sz="3200" spc="-195" dirty="0"/>
              <a:t> </a:t>
            </a:r>
            <a:r>
              <a:rPr sz="3200" spc="-175" dirty="0"/>
              <a:t>Outcome</a:t>
            </a:r>
            <a:endParaRPr sz="320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80" dirty="0"/>
              <a:t>Note</a:t>
            </a:r>
            <a:r>
              <a:rPr sz="3200" spc="-200" dirty="0"/>
              <a:t> </a:t>
            </a:r>
            <a:r>
              <a:rPr sz="3200" spc="-300" dirty="0"/>
              <a:t>taking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40" y="1855978"/>
            <a:ext cx="9827260" cy="352981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40" dirty="0">
                <a:solidFill>
                  <a:srgbClr val="233645"/>
                </a:solidFill>
                <a:latin typeface="Verdana"/>
                <a:cs typeface="Verdana"/>
              </a:rPr>
              <a:t>Only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need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write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down</a:t>
            </a:r>
            <a:r>
              <a:rPr sz="28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233645"/>
                </a:solidFill>
                <a:latin typeface="Verdana"/>
                <a:cs typeface="Verdana"/>
              </a:rPr>
              <a:t>brief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0" dirty="0">
                <a:solidFill>
                  <a:srgbClr val="233645"/>
                </a:solidFill>
                <a:latin typeface="Verdana"/>
                <a:cs typeface="Verdana"/>
              </a:rPr>
              <a:t>points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4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says</a:t>
            </a: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lang="en-US" sz="2800" spc="-20" dirty="0">
                <a:solidFill>
                  <a:srgbClr val="233645"/>
                </a:solidFill>
                <a:latin typeface="Verdana"/>
                <a:cs typeface="Verdana"/>
              </a:rPr>
              <a:t>Can write quotes of key statements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Write </a:t>
            </a:r>
            <a:r>
              <a:rPr sz="2800" spc="-50" dirty="0">
                <a:solidFill>
                  <a:srgbClr val="233645"/>
                </a:solidFill>
                <a:latin typeface="Verdana"/>
                <a:cs typeface="Verdana"/>
              </a:rPr>
              <a:t>info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65" dirty="0">
                <a:solidFill>
                  <a:srgbClr val="233645"/>
                </a:solidFill>
                <a:latin typeface="Verdana"/>
                <a:cs typeface="Verdana"/>
              </a:rPr>
              <a:t>a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clockwise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5" dirty="0">
                <a:solidFill>
                  <a:srgbClr val="233645"/>
                </a:solidFill>
                <a:latin typeface="Verdana"/>
                <a:cs typeface="Verdana"/>
              </a:rPr>
              <a:t>format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assist</a:t>
            </a:r>
            <a:r>
              <a:rPr sz="28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chronology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Using 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this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system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it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1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233645"/>
                </a:solidFill>
                <a:latin typeface="Verdana"/>
                <a:cs typeface="Verdana"/>
              </a:rPr>
              <a:t>easier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5" dirty="0">
                <a:solidFill>
                  <a:srgbClr val="233645"/>
                </a:solidFill>
                <a:latin typeface="Verdana"/>
                <a:cs typeface="Verdana"/>
              </a:rPr>
              <a:t>summarise</a:t>
            </a:r>
            <a:r>
              <a:rPr sz="28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5" dirty="0">
                <a:solidFill>
                  <a:srgbClr val="233645"/>
                </a:solidFill>
                <a:latin typeface="Verdana"/>
                <a:cs typeface="Verdana"/>
              </a:rPr>
              <a:t>clarify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points.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80" dirty="0"/>
              <a:t>Example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1826107"/>
            <a:ext cx="9731375" cy="37542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289" marR="5080" indent="-228590">
              <a:lnSpc>
                <a:spcPct val="110000"/>
              </a:lnSpc>
              <a:spcBef>
                <a:spcPts val="1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Around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May 2020 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I was called by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my supervisor 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and he informed me that our client;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B Evil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 required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funds to be sent 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from the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Cayman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 account to the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BVI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 account.  My supervisor asked me for to create </a:t>
            </a:r>
            <a:r>
              <a:rPr lang="en-US" sz="3200" b="1" spc="-125" dirty="0">
                <a:solidFill>
                  <a:srgbClr val="233645"/>
                </a:solidFill>
                <a:latin typeface="Verdana"/>
                <a:cs typeface="Verdana"/>
              </a:rPr>
              <a:t>loan documents</a:t>
            </a:r>
            <a:r>
              <a:rPr lang="en-US" sz="3200" spc="-125" dirty="0">
                <a:solidFill>
                  <a:srgbClr val="233645"/>
                </a:solidFill>
                <a:latin typeface="Verdana"/>
                <a:cs typeface="Verdana"/>
              </a:rPr>
              <a:t> to support the transfer of funds from accounts.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80" dirty="0"/>
              <a:t>Example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4913376" y="3020567"/>
            <a:ext cx="1903730" cy="1778635"/>
          </a:xfrm>
          <a:custGeom>
            <a:avLst/>
            <a:gdLst/>
            <a:ahLst/>
            <a:cxnLst/>
            <a:rect l="l" t="t" r="r" b="b"/>
            <a:pathLst>
              <a:path w="1903729" h="1778635">
                <a:moveTo>
                  <a:pt x="0" y="889254"/>
                </a:moveTo>
                <a:lnTo>
                  <a:pt x="1319" y="842027"/>
                </a:lnTo>
                <a:lnTo>
                  <a:pt x="5232" y="795443"/>
                </a:lnTo>
                <a:lnTo>
                  <a:pt x="11675" y="749562"/>
                </a:lnTo>
                <a:lnTo>
                  <a:pt x="20580" y="704446"/>
                </a:lnTo>
                <a:lnTo>
                  <a:pt x="31883" y="660156"/>
                </a:lnTo>
                <a:lnTo>
                  <a:pt x="45517" y="616754"/>
                </a:lnTo>
                <a:lnTo>
                  <a:pt x="61417" y="574301"/>
                </a:lnTo>
                <a:lnTo>
                  <a:pt x="79516" y="532858"/>
                </a:lnTo>
                <a:lnTo>
                  <a:pt x="99750" y="492488"/>
                </a:lnTo>
                <a:lnTo>
                  <a:pt x="122052" y="453252"/>
                </a:lnTo>
                <a:lnTo>
                  <a:pt x="146357" y="415210"/>
                </a:lnTo>
                <a:lnTo>
                  <a:pt x="172599" y="378425"/>
                </a:lnTo>
                <a:lnTo>
                  <a:pt x="200712" y="342958"/>
                </a:lnTo>
                <a:lnTo>
                  <a:pt x="230630" y="308871"/>
                </a:lnTo>
                <a:lnTo>
                  <a:pt x="262288" y="276224"/>
                </a:lnTo>
                <a:lnTo>
                  <a:pt x="295620" y="245080"/>
                </a:lnTo>
                <a:lnTo>
                  <a:pt x="330559" y="215500"/>
                </a:lnTo>
                <a:lnTo>
                  <a:pt x="367041" y="187545"/>
                </a:lnTo>
                <a:lnTo>
                  <a:pt x="405000" y="161277"/>
                </a:lnTo>
                <a:lnTo>
                  <a:pt x="444369" y="136757"/>
                </a:lnTo>
                <a:lnTo>
                  <a:pt x="485084" y="114046"/>
                </a:lnTo>
                <a:lnTo>
                  <a:pt x="527078" y="93207"/>
                </a:lnTo>
                <a:lnTo>
                  <a:pt x="570285" y="74301"/>
                </a:lnTo>
                <a:lnTo>
                  <a:pt x="614640" y="57388"/>
                </a:lnTo>
                <a:lnTo>
                  <a:pt x="660077" y="42531"/>
                </a:lnTo>
                <a:lnTo>
                  <a:pt x="706530" y="29792"/>
                </a:lnTo>
                <a:lnTo>
                  <a:pt x="753934" y="19230"/>
                </a:lnTo>
                <a:lnTo>
                  <a:pt x="802222" y="10909"/>
                </a:lnTo>
                <a:lnTo>
                  <a:pt x="851329" y="4889"/>
                </a:lnTo>
                <a:lnTo>
                  <a:pt x="901190" y="1232"/>
                </a:lnTo>
                <a:lnTo>
                  <a:pt x="951738" y="0"/>
                </a:lnTo>
                <a:lnTo>
                  <a:pt x="1002285" y="1232"/>
                </a:lnTo>
                <a:lnTo>
                  <a:pt x="1052146" y="4889"/>
                </a:lnTo>
                <a:lnTo>
                  <a:pt x="1101253" y="10909"/>
                </a:lnTo>
                <a:lnTo>
                  <a:pt x="1149541" y="19230"/>
                </a:lnTo>
                <a:lnTo>
                  <a:pt x="1196945" y="29792"/>
                </a:lnTo>
                <a:lnTo>
                  <a:pt x="1243398" y="42531"/>
                </a:lnTo>
                <a:lnTo>
                  <a:pt x="1288835" y="57388"/>
                </a:lnTo>
                <a:lnTo>
                  <a:pt x="1333190" y="74301"/>
                </a:lnTo>
                <a:lnTo>
                  <a:pt x="1376397" y="93207"/>
                </a:lnTo>
                <a:lnTo>
                  <a:pt x="1418391" y="114046"/>
                </a:lnTo>
                <a:lnTo>
                  <a:pt x="1459106" y="136757"/>
                </a:lnTo>
                <a:lnTo>
                  <a:pt x="1498475" y="161277"/>
                </a:lnTo>
                <a:lnTo>
                  <a:pt x="1536434" y="187545"/>
                </a:lnTo>
                <a:lnTo>
                  <a:pt x="1572916" y="215500"/>
                </a:lnTo>
                <a:lnTo>
                  <a:pt x="1607855" y="245080"/>
                </a:lnTo>
                <a:lnTo>
                  <a:pt x="1641187" y="276224"/>
                </a:lnTo>
                <a:lnTo>
                  <a:pt x="1672845" y="308871"/>
                </a:lnTo>
                <a:lnTo>
                  <a:pt x="1702763" y="342958"/>
                </a:lnTo>
                <a:lnTo>
                  <a:pt x="1730876" y="378425"/>
                </a:lnTo>
                <a:lnTo>
                  <a:pt x="1757118" y="415210"/>
                </a:lnTo>
                <a:lnTo>
                  <a:pt x="1781423" y="453252"/>
                </a:lnTo>
                <a:lnTo>
                  <a:pt x="1803725" y="492488"/>
                </a:lnTo>
                <a:lnTo>
                  <a:pt x="1823959" y="532858"/>
                </a:lnTo>
                <a:lnTo>
                  <a:pt x="1842058" y="574301"/>
                </a:lnTo>
                <a:lnTo>
                  <a:pt x="1857958" y="616754"/>
                </a:lnTo>
                <a:lnTo>
                  <a:pt x="1871592" y="660156"/>
                </a:lnTo>
                <a:lnTo>
                  <a:pt x="1882895" y="704446"/>
                </a:lnTo>
                <a:lnTo>
                  <a:pt x="1891800" y="749562"/>
                </a:lnTo>
                <a:lnTo>
                  <a:pt x="1898243" y="795443"/>
                </a:lnTo>
                <a:lnTo>
                  <a:pt x="1902156" y="842027"/>
                </a:lnTo>
                <a:lnTo>
                  <a:pt x="1903476" y="889254"/>
                </a:lnTo>
                <a:lnTo>
                  <a:pt x="1902156" y="936480"/>
                </a:lnTo>
                <a:lnTo>
                  <a:pt x="1898243" y="983064"/>
                </a:lnTo>
                <a:lnTo>
                  <a:pt x="1891800" y="1028945"/>
                </a:lnTo>
                <a:lnTo>
                  <a:pt x="1882895" y="1074061"/>
                </a:lnTo>
                <a:lnTo>
                  <a:pt x="1871592" y="1118351"/>
                </a:lnTo>
                <a:lnTo>
                  <a:pt x="1857958" y="1161753"/>
                </a:lnTo>
                <a:lnTo>
                  <a:pt x="1842058" y="1204206"/>
                </a:lnTo>
                <a:lnTo>
                  <a:pt x="1823959" y="1245649"/>
                </a:lnTo>
                <a:lnTo>
                  <a:pt x="1803725" y="1286019"/>
                </a:lnTo>
                <a:lnTo>
                  <a:pt x="1781423" y="1325255"/>
                </a:lnTo>
                <a:lnTo>
                  <a:pt x="1757118" y="1363297"/>
                </a:lnTo>
                <a:lnTo>
                  <a:pt x="1730876" y="1400082"/>
                </a:lnTo>
                <a:lnTo>
                  <a:pt x="1702763" y="1435549"/>
                </a:lnTo>
                <a:lnTo>
                  <a:pt x="1672845" y="1469636"/>
                </a:lnTo>
                <a:lnTo>
                  <a:pt x="1641187" y="1502283"/>
                </a:lnTo>
                <a:lnTo>
                  <a:pt x="1607855" y="1533427"/>
                </a:lnTo>
                <a:lnTo>
                  <a:pt x="1572916" y="1563007"/>
                </a:lnTo>
                <a:lnTo>
                  <a:pt x="1536434" y="1590962"/>
                </a:lnTo>
                <a:lnTo>
                  <a:pt x="1498475" y="1617230"/>
                </a:lnTo>
                <a:lnTo>
                  <a:pt x="1459106" y="1641750"/>
                </a:lnTo>
                <a:lnTo>
                  <a:pt x="1418391" y="1664461"/>
                </a:lnTo>
                <a:lnTo>
                  <a:pt x="1376397" y="1685300"/>
                </a:lnTo>
                <a:lnTo>
                  <a:pt x="1333190" y="1704206"/>
                </a:lnTo>
                <a:lnTo>
                  <a:pt x="1288835" y="1721119"/>
                </a:lnTo>
                <a:lnTo>
                  <a:pt x="1243398" y="1735976"/>
                </a:lnTo>
                <a:lnTo>
                  <a:pt x="1196945" y="1748715"/>
                </a:lnTo>
                <a:lnTo>
                  <a:pt x="1149541" y="1759277"/>
                </a:lnTo>
                <a:lnTo>
                  <a:pt x="1101253" y="1767598"/>
                </a:lnTo>
                <a:lnTo>
                  <a:pt x="1052146" y="1773618"/>
                </a:lnTo>
                <a:lnTo>
                  <a:pt x="1002285" y="1777275"/>
                </a:lnTo>
                <a:lnTo>
                  <a:pt x="951738" y="1778508"/>
                </a:lnTo>
                <a:lnTo>
                  <a:pt x="901190" y="1777275"/>
                </a:lnTo>
                <a:lnTo>
                  <a:pt x="851329" y="1773618"/>
                </a:lnTo>
                <a:lnTo>
                  <a:pt x="802222" y="1767598"/>
                </a:lnTo>
                <a:lnTo>
                  <a:pt x="753934" y="1759277"/>
                </a:lnTo>
                <a:lnTo>
                  <a:pt x="706530" y="1748715"/>
                </a:lnTo>
                <a:lnTo>
                  <a:pt x="660077" y="1735976"/>
                </a:lnTo>
                <a:lnTo>
                  <a:pt x="614640" y="1721119"/>
                </a:lnTo>
                <a:lnTo>
                  <a:pt x="570285" y="1704206"/>
                </a:lnTo>
                <a:lnTo>
                  <a:pt x="527078" y="1685300"/>
                </a:lnTo>
                <a:lnTo>
                  <a:pt x="485084" y="1664461"/>
                </a:lnTo>
                <a:lnTo>
                  <a:pt x="444369" y="1641750"/>
                </a:lnTo>
                <a:lnTo>
                  <a:pt x="405000" y="1617230"/>
                </a:lnTo>
                <a:lnTo>
                  <a:pt x="367041" y="1590962"/>
                </a:lnTo>
                <a:lnTo>
                  <a:pt x="330559" y="1563007"/>
                </a:lnTo>
                <a:lnTo>
                  <a:pt x="295620" y="1533427"/>
                </a:lnTo>
                <a:lnTo>
                  <a:pt x="262288" y="1502283"/>
                </a:lnTo>
                <a:lnTo>
                  <a:pt x="230630" y="1469636"/>
                </a:lnTo>
                <a:lnTo>
                  <a:pt x="200712" y="1435549"/>
                </a:lnTo>
                <a:lnTo>
                  <a:pt x="172599" y="1400082"/>
                </a:lnTo>
                <a:lnTo>
                  <a:pt x="146357" y="1363297"/>
                </a:lnTo>
                <a:lnTo>
                  <a:pt x="122052" y="1325255"/>
                </a:lnTo>
                <a:lnTo>
                  <a:pt x="99750" y="1286019"/>
                </a:lnTo>
                <a:lnTo>
                  <a:pt x="79516" y="1245649"/>
                </a:lnTo>
                <a:lnTo>
                  <a:pt x="61417" y="1204206"/>
                </a:lnTo>
                <a:lnTo>
                  <a:pt x="45517" y="1161753"/>
                </a:lnTo>
                <a:lnTo>
                  <a:pt x="31883" y="1118351"/>
                </a:lnTo>
                <a:lnTo>
                  <a:pt x="20580" y="1074061"/>
                </a:lnTo>
                <a:lnTo>
                  <a:pt x="11675" y="1028945"/>
                </a:lnTo>
                <a:lnTo>
                  <a:pt x="5232" y="983064"/>
                </a:lnTo>
                <a:lnTo>
                  <a:pt x="1319" y="936480"/>
                </a:lnTo>
                <a:lnTo>
                  <a:pt x="0" y="889254"/>
                </a:lnTo>
                <a:close/>
              </a:path>
            </a:pathLst>
          </a:custGeom>
          <a:ln w="12700">
            <a:solidFill>
              <a:srgbClr val="1724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444110" y="3338828"/>
            <a:ext cx="84137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 indent="1270" algn="ctr">
              <a:spcBef>
                <a:spcPts val="100"/>
              </a:spcBef>
            </a:pP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Fund </a:t>
            </a:r>
            <a:r>
              <a:rPr spc="-95" dirty="0">
                <a:solidFill>
                  <a:srgbClr val="233645"/>
                </a:solidFill>
                <a:latin typeface="Verdana"/>
                <a:cs typeface="Verdana"/>
              </a:rPr>
              <a:t>transfer </a:t>
            </a:r>
            <a:r>
              <a:rPr spc="35" dirty="0">
                <a:solidFill>
                  <a:srgbClr val="233645"/>
                </a:solidFill>
                <a:latin typeface="Verdana"/>
                <a:cs typeface="Verdana"/>
              </a:rPr>
              <a:t>May </a:t>
            </a: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2020</a:t>
            </a:r>
            <a:endParaRPr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2356" y="3613152"/>
            <a:ext cx="103314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  <a:tabLst>
                <a:tab pos="1019763" algn="l"/>
              </a:tabLst>
            </a:pPr>
            <a:r>
              <a:rPr u="sng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	</a:t>
            </a:r>
            <a:endParaRPr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64352" y="2461261"/>
            <a:ext cx="0" cy="448945"/>
          </a:xfrm>
          <a:custGeom>
            <a:avLst/>
            <a:gdLst/>
            <a:ahLst/>
            <a:cxnLst/>
            <a:rect l="l" t="t" r="r" b="b"/>
            <a:pathLst>
              <a:path h="448944">
                <a:moveTo>
                  <a:pt x="0" y="448944"/>
                </a:moveTo>
                <a:lnTo>
                  <a:pt x="0" y="0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13427" y="1990725"/>
            <a:ext cx="11347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95" dirty="0">
                <a:solidFill>
                  <a:srgbClr val="233645"/>
                </a:solidFill>
                <a:latin typeface="Verdana"/>
                <a:cs typeface="Verdana"/>
              </a:rPr>
              <a:t>Supervisor</a:t>
            </a:r>
            <a:endParaRPr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16853" y="2211323"/>
            <a:ext cx="1056005" cy="0"/>
          </a:xfrm>
          <a:custGeom>
            <a:avLst/>
            <a:gdLst/>
            <a:ahLst/>
            <a:cxnLst/>
            <a:rect l="l" t="t" r="r" b="b"/>
            <a:pathLst>
              <a:path w="1056004">
                <a:moveTo>
                  <a:pt x="0" y="0"/>
                </a:moveTo>
                <a:lnTo>
                  <a:pt x="1055751" y="0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22411" y="1990725"/>
            <a:ext cx="1369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30" dirty="0">
                <a:solidFill>
                  <a:srgbClr val="233645"/>
                </a:solidFill>
                <a:latin typeface="Verdana"/>
                <a:cs typeface="Verdana"/>
              </a:rPr>
              <a:t>Client</a:t>
            </a:r>
            <a:r>
              <a:rPr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220" dirty="0">
                <a:solidFill>
                  <a:srgbClr val="233645"/>
                </a:solidFill>
                <a:latin typeface="Verdana"/>
                <a:cs typeface="Verdana"/>
              </a:rPr>
              <a:t>B</a:t>
            </a:r>
            <a:r>
              <a:rPr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150" dirty="0">
                <a:solidFill>
                  <a:srgbClr val="233645"/>
                </a:solidFill>
                <a:latin typeface="Verdana"/>
                <a:cs typeface="Verdana"/>
              </a:rPr>
              <a:t>EVIL</a:t>
            </a:r>
            <a:endParaRPr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5810" y="3754628"/>
            <a:ext cx="9988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10" dirty="0">
                <a:solidFill>
                  <a:srgbClr val="233645"/>
                </a:solidFill>
                <a:latin typeface="Verdana"/>
                <a:cs typeface="Verdana"/>
              </a:rPr>
              <a:t>Cayman</a:t>
            </a:r>
            <a:endParaRPr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31603" y="3754628"/>
            <a:ext cx="3670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170" dirty="0">
                <a:solidFill>
                  <a:srgbClr val="233645"/>
                </a:solidFill>
                <a:latin typeface="Verdana"/>
                <a:cs typeface="Verdana"/>
              </a:rPr>
              <a:t>BVI</a:t>
            </a:r>
            <a:endParaRPr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511284" y="3872484"/>
            <a:ext cx="763905" cy="76200"/>
          </a:xfrm>
          <a:custGeom>
            <a:avLst/>
            <a:gdLst/>
            <a:ahLst/>
            <a:cxnLst/>
            <a:rect l="l" t="t" r="r" b="b"/>
            <a:pathLst>
              <a:path w="763904" h="76200">
                <a:moveTo>
                  <a:pt x="687197" y="0"/>
                </a:moveTo>
                <a:lnTo>
                  <a:pt x="687197" y="76200"/>
                </a:lnTo>
                <a:lnTo>
                  <a:pt x="750697" y="44450"/>
                </a:lnTo>
                <a:lnTo>
                  <a:pt x="699897" y="44450"/>
                </a:lnTo>
                <a:lnTo>
                  <a:pt x="699897" y="31750"/>
                </a:lnTo>
                <a:lnTo>
                  <a:pt x="750697" y="31750"/>
                </a:lnTo>
                <a:lnTo>
                  <a:pt x="687197" y="0"/>
                </a:lnTo>
                <a:close/>
              </a:path>
              <a:path w="763904" h="76200">
                <a:moveTo>
                  <a:pt x="687197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687197" y="44450"/>
                </a:lnTo>
                <a:lnTo>
                  <a:pt x="687197" y="31750"/>
                </a:lnTo>
                <a:close/>
              </a:path>
              <a:path w="763904" h="76200">
                <a:moveTo>
                  <a:pt x="750697" y="31750"/>
                </a:moveTo>
                <a:lnTo>
                  <a:pt x="699897" y="31750"/>
                </a:lnTo>
                <a:lnTo>
                  <a:pt x="699897" y="44450"/>
                </a:lnTo>
                <a:lnTo>
                  <a:pt x="750697" y="44450"/>
                </a:lnTo>
                <a:lnTo>
                  <a:pt x="763397" y="38100"/>
                </a:lnTo>
                <a:lnTo>
                  <a:pt x="750697" y="3175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64352" y="4799076"/>
            <a:ext cx="0" cy="487680"/>
          </a:xfrm>
          <a:custGeom>
            <a:avLst/>
            <a:gdLst/>
            <a:ahLst/>
            <a:cxnLst/>
            <a:rect l="l" t="t" r="r" b="b"/>
            <a:pathLst>
              <a:path h="487679">
                <a:moveTo>
                  <a:pt x="0" y="0"/>
                </a:moveTo>
                <a:lnTo>
                  <a:pt x="0" y="487553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5127498" y="5518200"/>
            <a:ext cx="12852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Loan</a:t>
            </a:r>
            <a:endParaRPr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pc="-10" dirty="0">
                <a:solidFill>
                  <a:srgbClr val="233645"/>
                </a:solidFill>
                <a:latin typeface="Verdana"/>
                <a:cs typeface="Verdana"/>
              </a:rPr>
              <a:t>documents</a:t>
            </a:r>
            <a:endParaRPr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22804" y="1365504"/>
            <a:ext cx="6799580" cy="4798695"/>
            <a:chOff x="2622804" y="1365503"/>
            <a:chExt cx="6799580" cy="4798695"/>
          </a:xfrm>
        </p:grpSpPr>
        <p:sp>
          <p:nvSpPr>
            <p:cNvPr id="3" name="object 3"/>
            <p:cNvSpPr/>
            <p:nvPr/>
          </p:nvSpPr>
          <p:spPr>
            <a:xfrm>
              <a:off x="4703026" y="3428999"/>
              <a:ext cx="3380104" cy="2021839"/>
            </a:xfrm>
            <a:custGeom>
              <a:avLst/>
              <a:gdLst/>
              <a:ahLst/>
              <a:cxnLst/>
              <a:rect l="l" t="t" r="r" b="b"/>
              <a:pathLst>
                <a:path w="3380104" h="2021839">
                  <a:moveTo>
                    <a:pt x="287379" y="248880"/>
                  </a:moveTo>
                  <a:lnTo>
                    <a:pt x="203686" y="260992"/>
                  </a:lnTo>
                  <a:lnTo>
                    <a:pt x="152215" y="278796"/>
                  </a:lnTo>
                  <a:lnTo>
                    <a:pt x="104507" y="304172"/>
                  </a:lnTo>
                  <a:lnTo>
                    <a:pt x="61632" y="336931"/>
                  </a:lnTo>
                  <a:lnTo>
                    <a:pt x="30960" y="369399"/>
                  </a:lnTo>
                  <a:lnTo>
                    <a:pt x="10263" y="402697"/>
                  </a:lnTo>
                  <a:lnTo>
                    <a:pt x="0" y="435907"/>
                  </a:lnTo>
                  <a:lnTo>
                    <a:pt x="545" y="468375"/>
                  </a:lnTo>
                  <a:lnTo>
                    <a:pt x="2633" y="476291"/>
                  </a:lnTo>
                  <a:lnTo>
                    <a:pt x="5339" y="484171"/>
                  </a:lnTo>
                  <a:lnTo>
                    <a:pt x="8761" y="491932"/>
                  </a:lnTo>
                  <a:lnTo>
                    <a:pt x="12991" y="499491"/>
                  </a:lnTo>
                  <a:lnTo>
                    <a:pt x="12991" y="500125"/>
                  </a:lnTo>
                  <a:lnTo>
                    <a:pt x="13626" y="500761"/>
                  </a:lnTo>
                  <a:lnTo>
                    <a:pt x="13626" y="501395"/>
                  </a:lnTo>
                  <a:lnTo>
                    <a:pt x="14261" y="502666"/>
                  </a:lnTo>
                  <a:lnTo>
                    <a:pt x="15531" y="504444"/>
                  </a:lnTo>
                  <a:lnTo>
                    <a:pt x="16674" y="505713"/>
                  </a:lnTo>
                  <a:lnTo>
                    <a:pt x="17944" y="508254"/>
                  </a:lnTo>
                  <a:lnTo>
                    <a:pt x="19849" y="510158"/>
                  </a:lnTo>
                  <a:lnTo>
                    <a:pt x="20484" y="511301"/>
                  </a:lnTo>
                  <a:lnTo>
                    <a:pt x="21119" y="511937"/>
                  </a:lnTo>
                  <a:lnTo>
                    <a:pt x="22262" y="513842"/>
                  </a:lnTo>
                  <a:lnTo>
                    <a:pt x="23532" y="515112"/>
                  </a:lnTo>
                  <a:lnTo>
                    <a:pt x="25437" y="516889"/>
                  </a:lnTo>
                  <a:lnTo>
                    <a:pt x="25437" y="517525"/>
                  </a:lnTo>
                  <a:lnTo>
                    <a:pt x="59775" y="548084"/>
                  </a:lnTo>
                  <a:lnTo>
                    <a:pt x="107733" y="574929"/>
                  </a:lnTo>
                  <a:lnTo>
                    <a:pt x="116369" y="578612"/>
                  </a:lnTo>
                  <a:lnTo>
                    <a:pt x="120814" y="580517"/>
                  </a:lnTo>
                  <a:lnTo>
                    <a:pt x="161135" y="594649"/>
                  </a:lnTo>
                  <a:lnTo>
                    <a:pt x="210027" y="607715"/>
                  </a:lnTo>
                  <a:lnTo>
                    <a:pt x="265911" y="619378"/>
                  </a:lnTo>
                  <a:lnTo>
                    <a:pt x="327209" y="629305"/>
                  </a:lnTo>
                  <a:lnTo>
                    <a:pt x="392340" y="637158"/>
                  </a:lnTo>
                  <a:lnTo>
                    <a:pt x="423723" y="642772"/>
                  </a:lnTo>
                  <a:lnTo>
                    <a:pt x="474725" y="666430"/>
                  </a:lnTo>
                  <a:lnTo>
                    <a:pt x="502090" y="701067"/>
                  </a:lnTo>
                  <a:lnTo>
                    <a:pt x="504275" y="719423"/>
                  </a:lnTo>
                  <a:lnTo>
                    <a:pt x="498625" y="737445"/>
                  </a:lnTo>
                  <a:lnTo>
                    <a:pt x="485177" y="754252"/>
                  </a:lnTo>
                  <a:lnTo>
                    <a:pt x="14261" y="1177163"/>
                  </a:lnTo>
                  <a:lnTo>
                    <a:pt x="2071915" y="2021713"/>
                  </a:lnTo>
                  <a:lnTo>
                    <a:pt x="3379634" y="845185"/>
                  </a:lnTo>
                  <a:lnTo>
                    <a:pt x="3316714" y="819260"/>
                  </a:lnTo>
                  <a:lnTo>
                    <a:pt x="2177732" y="819260"/>
                  </a:lnTo>
                  <a:lnTo>
                    <a:pt x="2125025" y="814684"/>
                  </a:lnTo>
                  <a:lnTo>
                    <a:pt x="2071062" y="805056"/>
                  </a:lnTo>
                  <a:lnTo>
                    <a:pt x="2016420" y="790341"/>
                  </a:lnTo>
                  <a:lnTo>
                    <a:pt x="1961679" y="770508"/>
                  </a:lnTo>
                  <a:lnTo>
                    <a:pt x="1906056" y="744482"/>
                  </a:lnTo>
                  <a:lnTo>
                    <a:pt x="1860150" y="716160"/>
                  </a:lnTo>
                  <a:lnTo>
                    <a:pt x="1824176" y="686016"/>
                  </a:lnTo>
                  <a:lnTo>
                    <a:pt x="1798349" y="654520"/>
                  </a:lnTo>
                  <a:lnTo>
                    <a:pt x="1778000" y="589359"/>
                  </a:lnTo>
                  <a:lnTo>
                    <a:pt x="1783907" y="556638"/>
                  </a:lnTo>
                  <a:lnTo>
                    <a:pt x="1800824" y="524450"/>
                  </a:lnTo>
                  <a:lnTo>
                    <a:pt x="1828964" y="493268"/>
                  </a:lnTo>
                  <a:lnTo>
                    <a:pt x="1858945" y="470564"/>
                  </a:lnTo>
                  <a:lnTo>
                    <a:pt x="1888199" y="453389"/>
                  </a:lnTo>
                  <a:lnTo>
                    <a:pt x="745654" y="453389"/>
                  </a:lnTo>
                  <a:lnTo>
                    <a:pt x="685012" y="441531"/>
                  </a:lnTo>
                  <a:lnTo>
                    <a:pt x="640371" y="414147"/>
                  </a:lnTo>
                  <a:lnTo>
                    <a:pt x="604400" y="379262"/>
                  </a:lnTo>
                  <a:lnTo>
                    <a:pt x="566843" y="347548"/>
                  </a:lnTo>
                  <a:lnTo>
                    <a:pt x="528769" y="319826"/>
                  </a:lnTo>
                  <a:lnTo>
                    <a:pt x="491243" y="296920"/>
                  </a:lnTo>
                  <a:lnTo>
                    <a:pt x="455332" y="279654"/>
                  </a:lnTo>
                  <a:lnTo>
                    <a:pt x="416010" y="265826"/>
                  </a:lnTo>
                  <a:lnTo>
                    <a:pt x="376211" y="256667"/>
                  </a:lnTo>
                  <a:lnTo>
                    <a:pt x="317029" y="249142"/>
                  </a:lnTo>
                  <a:lnTo>
                    <a:pt x="287379" y="248880"/>
                  </a:lnTo>
                  <a:close/>
                </a:path>
                <a:path w="3380104" h="2021839">
                  <a:moveTo>
                    <a:pt x="2605093" y="532891"/>
                  </a:moveTo>
                  <a:lnTo>
                    <a:pt x="2550255" y="542214"/>
                  </a:lnTo>
                  <a:lnTo>
                    <a:pt x="2523019" y="571754"/>
                  </a:lnTo>
                  <a:lnTo>
                    <a:pt x="2509466" y="622766"/>
                  </a:lnTo>
                  <a:lnTo>
                    <a:pt x="2489840" y="669242"/>
                  </a:lnTo>
                  <a:lnTo>
                    <a:pt x="2464833" y="709646"/>
                  </a:lnTo>
                  <a:lnTo>
                    <a:pt x="2435135" y="742442"/>
                  </a:lnTo>
                  <a:lnTo>
                    <a:pt x="2402134" y="767494"/>
                  </a:lnTo>
                  <a:lnTo>
                    <a:pt x="2364401" y="787691"/>
                  </a:lnTo>
                  <a:lnTo>
                    <a:pt x="2322515" y="802999"/>
                  </a:lnTo>
                  <a:lnTo>
                    <a:pt x="2277056" y="813385"/>
                  </a:lnTo>
                  <a:lnTo>
                    <a:pt x="2228601" y="818816"/>
                  </a:lnTo>
                  <a:lnTo>
                    <a:pt x="2177732" y="819260"/>
                  </a:lnTo>
                  <a:lnTo>
                    <a:pt x="3316714" y="819260"/>
                  </a:lnTo>
                  <a:lnTo>
                    <a:pt x="2642018" y="541274"/>
                  </a:lnTo>
                  <a:lnTo>
                    <a:pt x="2624008" y="535642"/>
                  </a:lnTo>
                  <a:lnTo>
                    <a:pt x="2605093" y="532891"/>
                  </a:lnTo>
                  <a:close/>
                </a:path>
                <a:path w="3380104" h="2021839">
                  <a:moveTo>
                    <a:pt x="1325028" y="0"/>
                  </a:moveTo>
                  <a:lnTo>
                    <a:pt x="853985" y="422275"/>
                  </a:lnTo>
                  <a:lnTo>
                    <a:pt x="811424" y="445547"/>
                  </a:lnTo>
                  <a:lnTo>
                    <a:pt x="754290" y="453389"/>
                  </a:lnTo>
                  <a:lnTo>
                    <a:pt x="1888199" y="453389"/>
                  </a:lnTo>
                  <a:lnTo>
                    <a:pt x="1898095" y="447580"/>
                  </a:lnTo>
                  <a:lnTo>
                    <a:pt x="1945431" y="424797"/>
                  </a:lnTo>
                  <a:lnTo>
                    <a:pt x="1999973" y="402697"/>
                  </a:lnTo>
                  <a:lnTo>
                    <a:pt x="2060739" y="381762"/>
                  </a:lnTo>
                  <a:lnTo>
                    <a:pt x="2076344" y="375052"/>
                  </a:lnTo>
                  <a:lnTo>
                    <a:pt x="2088139" y="366379"/>
                  </a:lnTo>
                  <a:lnTo>
                    <a:pt x="2095601" y="356062"/>
                  </a:lnTo>
                  <a:lnTo>
                    <a:pt x="2098204" y="344424"/>
                  </a:lnTo>
                  <a:lnTo>
                    <a:pt x="2096013" y="332601"/>
                  </a:lnTo>
                  <a:lnTo>
                    <a:pt x="2088965" y="321563"/>
                  </a:lnTo>
                  <a:lnTo>
                    <a:pt x="2077487" y="311669"/>
                  </a:lnTo>
                  <a:lnTo>
                    <a:pt x="2062009" y="303275"/>
                  </a:lnTo>
                  <a:lnTo>
                    <a:pt x="1325028" y="0"/>
                  </a:lnTo>
                  <a:close/>
                </a:path>
              </a:pathLst>
            </a:custGeom>
            <a:solidFill>
              <a:srgbClr val="83DA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042660" y="2237231"/>
              <a:ext cx="3364865" cy="2020570"/>
            </a:xfrm>
            <a:custGeom>
              <a:avLst/>
              <a:gdLst/>
              <a:ahLst/>
              <a:cxnLst/>
              <a:rect l="l" t="t" r="r" b="b"/>
              <a:pathLst>
                <a:path w="3364865" h="2020570">
                  <a:moveTo>
                    <a:pt x="2407905" y="1702815"/>
                  </a:moveTo>
                  <a:lnTo>
                    <a:pt x="1250949" y="1702815"/>
                  </a:lnTo>
                  <a:lnTo>
                    <a:pt x="1254760" y="1703450"/>
                  </a:lnTo>
                  <a:lnTo>
                    <a:pt x="1262761" y="1703450"/>
                  </a:lnTo>
                  <a:lnTo>
                    <a:pt x="1267206" y="1704085"/>
                  </a:lnTo>
                  <a:lnTo>
                    <a:pt x="1272159" y="1704720"/>
                  </a:lnTo>
                  <a:lnTo>
                    <a:pt x="1273429" y="1704720"/>
                  </a:lnTo>
                  <a:lnTo>
                    <a:pt x="1274064" y="1705228"/>
                  </a:lnTo>
                  <a:lnTo>
                    <a:pt x="1275207" y="1705228"/>
                  </a:lnTo>
                  <a:lnTo>
                    <a:pt x="1279016" y="1705863"/>
                  </a:lnTo>
                  <a:lnTo>
                    <a:pt x="1282064" y="1706498"/>
                  </a:lnTo>
                  <a:lnTo>
                    <a:pt x="1285874" y="1707133"/>
                  </a:lnTo>
                  <a:lnTo>
                    <a:pt x="1287144" y="1707133"/>
                  </a:lnTo>
                  <a:lnTo>
                    <a:pt x="1288922" y="1707768"/>
                  </a:lnTo>
                  <a:lnTo>
                    <a:pt x="1290192" y="1708403"/>
                  </a:lnTo>
                  <a:lnTo>
                    <a:pt x="1294003" y="1709038"/>
                  </a:lnTo>
                  <a:lnTo>
                    <a:pt x="1297050" y="1709673"/>
                  </a:lnTo>
                  <a:lnTo>
                    <a:pt x="1299590" y="1710943"/>
                  </a:lnTo>
                  <a:lnTo>
                    <a:pt x="1301368" y="1711451"/>
                  </a:lnTo>
                  <a:lnTo>
                    <a:pt x="1302639" y="1711451"/>
                  </a:lnTo>
                  <a:lnTo>
                    <a:pt x="1303909" y="1712086"/>
                  </a:lnTo>
                  <a:lnTo>
                    <a:pt x="1308226" y="1713356"/>
                  </a:lnTo>
                  <a:lnTo>
                    <a:pt x="1312671" y="1715261"/>
                  </a:lnTo>
                  <a:lnTo>
                    <a:pt x="1316355" y="1716531"/>
                  </a:lnTo>
                  <a:lnTo>
                    <a:pt x="2054224" y="2020188"/>
                  </a:lnTo>
                  <a:lnTo>
                    <a:pt x="2407905" y="1702815"/>
                  </a:lnTo>
                  <a:close/>
                </a:path>
                <a:path w="3364865" h="2020570">
                  <a:moveTo>
                    <a:pt x="537337" y="734440"/>
                  </a:moveTo>
                  <a:lnTo>
                    <a:pt x="499078" y="738711"/>
                  </a:lnTo>
                  <a:lnTo>
                    <a:pt x="0" y="1175639"/>
                  </a:lnTo>
                  <a:lnTo>
                    <a:pt x="737869" y="1478787"/>
                  </a:lnTo>
                  <a:lnTo>
                    <a:pt x="762849" y="1491676"/>
                  </a:lnTo>
                  <a:lnTo>
                    <a:pt x="781304" y="1507505"/>
                  </a:lnTo>
                  <a:lnTo>
                    <a:pt x="792519" y="1525454"/>
                  </a:lnTo>
                  <a:lnTo>
                    <a:pt x="795782" y="1544700"/>
                  </a:lnTo>
                  <a:lnTo>
                    <a:pt x="791329" y="1563502"/>
                  </a:lnTo>
                  <a:lnTo>
                    <a:pt x="779303" y="1580245"/>
                  </a:lnTo>
                  <a:lnTo>
                    <a:pt x="760277" y="1594296"/>
                  </a:lnTo>
                  <a:lnTo>
                    <a:pt x="734821" y="1605025"/>
                  </a:lnTo>
                  <a:lnTo>
                    <a:pt x="678380" y="1624494"/>
                  </a:lnTo>
                  <a:lnTo>
                    <a:pt x="627284" y="1645164"/>
                  </a:lnTo>
                  <a:lnTo>
                    <a:pt x="582857" y="1666437"/>
                  </a:lnTo>
                  <a:lnTo>
                    <a:pt x="546423" y="1687716"/>
                  </a:lnTo>
                  <a:lnTo>
                    <a:pt x="492654" y="1738407"/>
                  </a:lnTo>
                  <a:lnTo>
                    <a:pt x="476130" y="1800616"/>
                  </a:lnTo>
                  <a:lnTo>
                    <a:pt x="485727" y="1831816"/>
                  </a:lnTo>
                  <a:lnTo>
                    <a:pt x="539323" y="1891891"/>
                  </a:lnTo>
                  <a:lnTo>
                    <a:pt x="582795" y="1919760"/>
                  </a:lnTo>
                  <a:lnTo>
                    <a:pt x="637032" y="1945512"/>
                  </a:lnTo>
                  <a:lnTo>
                    <a:pt x="690251" y="1964595"/>
                  </a:lnTo>
                  <a:lnTo>
                    <a:pt x="742838" y="1978257"/>
                  </a:lnTo>
                  <a:lnTo>
                    <a:pt x="794210" y="1986524"/>
                  </a:lnTo>
                  <a:lnTo>
                    <a:pt x="843783" y="1989423"/>
                  </a:lnTo>
                  <a:lnTo>
                    <a:pt x="890971" y="1986979"/>
                  </a:lnTo>
                  <a:lnTo>
                    <a:pt x="935190" y="1979219"/>
                  </a:lnTo>
                  <a:lnTo>
                    <a:pt x="975856" y="1966169"/>
                  </a:lnTo>
                  <a:lnTo>
                    <a:pt x="1012386" y="1947855"/>
                  </a:lnTo>
                  <a:lnTo>
                    <a:pt x="1044193" y="1924303"/>
                  </a:lnTo>
                  <a:lnTo>
                    <a:pt x="1071123" y="1893919"/>
                  </a:lnTo>
                  <a:lnTo>
                    <a:pt x="1094279" y="1856104"/>
                  </a:lnTo>
                  <a:lnTo>
                    <a:pt x="1112648" y="1812575"/>
                  </a:lnTo>
                  <a:lnTo>
                    <a:pt x="1125219" y="1765045"/>
                  </a:lnTo>
                  <a:lnTo>
                    <a:pt x="1132794" y="1746819"/>
                  </a:lnTo>
                  <a:lnTo>
                    <a:pt x="1168993" y="1717843"/>
                  </a:lnTo>
                  <a:lnTo>
                    <a:pt x="1205484" y="1706498"/>
                  </a:lnTo>
                  <a:lnTo>
                    <a:pt x="1210437" y="1705228"/>
                  </a:lnTo>
                  <a:lnTo>
                    <a:pt x="1211707" y="1705228"/>
                  </a:lnTo>
                  <a:lnTo>
                    <a:pt x="1213612" y="1704720"/>
                  </a:lnTo>
                  <a:lnTo>
                    <a:pt x="1217294" y="1704720"/>
                  </a:lnTo>
                  <a:lnTo>
                    <a:pt x="1220469" y="1704085"/>
                  </a:lnTo>
                  <a:lnTo>
                    <a:pt x="1223010" y="1703450"/>
                  </a:lnTo>
                  <a:lnTo>
                    <a:pt x="1229233" y="1703450"/>
                  </a:lnTo>
                  <a:lnTo>
                    <a:pt x="1232281" y="1702815"/>
                  </a:lnTo>
                  <a:lnTo>
                    <a:pt x="2407905" y="1702815"/>
                  </a:lnTo>
                  <a:lnTo>
                    <a:pt x="3259625" y="938529"/>
                  </a:lnTo>
                  <a:lnTo>
                    <a:pt x="995044" y="938529"/>
                  </a:lnTo>
                  <a:lnTo>
                    <a:pt x="946140" y="936940"/>
                  </a:lnTo>
                  <a:lnTo>
                    <a:pt x="897651" y="930386"/>
                  </a:lnTo>
                  <a:lnTo>
                    <a:pt x="849758" y="919045"/>
                  </a:lnTo>
                  <a:lnTo>
                    <a:pt x="802639" y="903096"/>
                  </a:lnTo>
                  <a:lnTo>
                    <a:pt x="758134" y="881487"/>
                  </a:lnTo>
                  <a:lnTo>
                    <a:pt x="706762" y="849173"/>
                  </a:lnTo>
                  <a:lnTo>
                    <a:pt x="670845" y="822134"/>
                  </a:lnTo>
                  <a:lnTo>
                    <a:pt x="635738" y="791856"/>
                  </a:lnTo>
                  <a:lnTo>
                    <a:pt x="602107" y="758697"/>
                  </a:lnTo>
                  <a:lnTo>
                    <a:pt x="597154" y="753744"/>
                  </a:lnTo>
                  <a:lnTo>
                    <a:pt x="590931" y="749934"/>
                  </a:lnTo>
                  <a:lnTo>
                    <a:pt x="584072" y="746251"/>
                  </a:lnTo>
                  <a:lnTo>
                    <a:pt x="584072" y="745616"/>
                  </a:lnTo>
                  <a:lnTo>
                    <a:pt x="583438" y="745616"/>
                  </a:lnTo>
                  <a:lnTo>
                    <a:pt x="582852" y="745031"/>
                  </a:lnTo>
                  <a:lnTo>
                    <a:pt x="581572" y="745031"/>
                  </a:lnTo>
                  <a:lnTo>
                    <a:pt x="581024" y="744346"/>
                  </a:lnTo>
                  <a:lnTo>
                    <a:pt x="571180" y="740531"/>
                  </a:lnTo>
                  <a:lnTo>
                    <a:pt x="560562" y="737536"/>
                  </a:lnTo>
                  <a:lnTo>
                    <a:pt x="549253" y="735470"/>
                  </a:lnTo>
                  <a:lnTo>
                    <a:pt x="537337" y="734440"/>
                  </a:lnTo>
                  <a:close/>
                </a:path>
                <a:path w="3364865" h="2020570">
                  <a:moveTo>
                    <a:pt x="1309496" y="0"/>
                  </a:moveTo>
                  <a:lnTo>
                    <a:pt x="839342" y="422528"/>
                  </a:lnTo>
                  <a:lnTo>
                    <a:pt x="832485" y="428243"/>
                  </a:lnTo>
                  <a:lnTo>
                    <a:pt x="828166" y="434975"/>
                  </a:lnTo>
                  <a:lnTo>
                    <a:pt x="826896" y="442467"/>
                  </a:lnTo>
                  <a:lnTo>
                    <a:pt x="826262" y="449960"/>
                  </a:lnTo>
                  <a:lnTo>
                    <a:pt x="828166" y="458723"/>
                  </a:lnTo>
                  <a:lnTo>
                    <a:pt x="859916" y="484885"/>
                  </a:lnTo>
                  <a:lnTo>
                    <a:pt x="955577" y="501183"/>
                  </a:lnTo>
                  <a:lnTo>
                    <a:pt x="1011032" y="509726"/>
                  </a:lnTo>
                  <a:lnTo>
                    <a:pt x="1062847" y="519652"/>
                  </a:lnTo>
                  <a:lnTo>
                    <a:pt x="1110248" y="530827"/>
                  </a:lnTo>
                  <a:lnTo>
                    <a:pt x="1152463" y="543116"/>
                  </a:lnTo>
                  <a:lnTo>
                    <a:pt x="1188719" y="556387"/>
                  </a:lnTo>
                  <a:lnTo>
                    <a:pt x="1230407" y="576071"/>
                  </a:lnTo>
                  <a:lnTo>
                    <a:pt x="1264665" y="598042"/>
                  </a:lnTo>
                  <a:lnTo>
                    <a:pt x="1272159" y="602488"/>
                  </a:lnTo>
                  <a:lnTo>
                    <a:pt x="1312843" y="647480"/>
                  </a:lnTo>
                  <a:lnTo>
                    <a:pt x="1328989" y="683702"/>
                  </a:lnTo>
                  <a:lnTo>
                    <a:pt x="1332230" y="721645"/>
                  </a:lnTo>
                  <a:lnTo>
                    <a:pt x="1322389" y="760626"/>
                  </a:lnTo>
                  <a:lnTo>
                    <a:pt x="1299292" y="799960"/>
                  </a:lnTo>
                  <a:lnTo>
                    <a:pt x="1262761" y="838962"/>
                  </a:lnTo>
                  <a:lnTo>
                    <a:pt x="1228774" y="866104"/>
                  </a:lnTo>
                  <a:lnTo>
                    <a:pt x="1190698" y="889193"/>
                  </a:lnTo>
                  <a:lnTo>
                    <a:pt x="1149256" y="908044"/>
                  </a:lnTo>
                  <a:lnTo>
                    <a:pt x="1105175" y="922477"/>
                  </a:lnTo>
                  <a:lnTo>
                    <a:pt x="1059180" y="932306"/>
                  </a:lnTo>
                  <a:lnTo>
                    <a:pt x="1010665" y="937894"/>
                  </a:lnTo>
                  <a:lnTo>
                    <a:pt x="997585" y="937894"/>
                  </a:lnTo>
                  <a:lnTo>
                    <a:pt x="995680" y="938529"/>
                  </a:lnTo>
                  <a:lnTo>
                    <a:pt x="3259625" y="938529"/>
                  </a:lnTo>
                  <a:lnTo>
                    <a:pt x="3364357" y="844550"/>
                  </a:lnTo>
                  <a:lnTo>
                    <a:pt x="1309496" y="0"/>
                  </a:lnTo>
                  <a:close/>
                </a:path>
              </a:pathLst>
            </a:custGeom>
            <a:solidFill>
              <a:srgbClr val="39B1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947160" y="1378584"/>
              <a:ext cx="3380104" cy="2019300"/>
            </a:xfrm>
            <a:custGeom>
              <a:avLst/>
              <a:gdLst/>
              <a:ahLst/>
              <a:cxnLst/>
              <a:rect l="l" t="t" r="r" b="b"/>
              <a:pathLst>
                <a:path w="3380104" h="2019300">
                  <a:moveTo>
                    <a:pt x="3374056" y="1536700"/>
                  </a:moveTo>
                  <a:lnTo>
                    <a:pt x="1544754" y="1536700"/>
                  </a:lnTo>
                  <a:lnTo>
                    <a:pt x="1538144" y="1549400"/>
                  </a:lnTo>
                  <a:lnTo>
                    <a:pt x="1522984" y="1549400"/>
                  </a:lnTo>
                  <a:lnTo>
                    <a:pt x="1484054" y="1574800"/>
                  </a:lnTo>
                  <a:lnTo>
                    <a:pt x="1436242" y="1600200"/>
                  </a:lnTo>
                  <a:lnTo>
                    <a:pt x="1380716" y="1625600"/>
                  </a:lnTo>
                  <a:lnTo>
                    <a:pt x="1318640" y="1638300"/>
                  </a:lnTo>
                  <a:lnTo>
                    <a:pt x="1303198" y="1651000"/>
                  </a:lnTo>
                  <a:lnTo>
                    <a:pt x="1291589" y="1663700"/>
                  </a:lnTo>
                  <a:lnTo>
                    <a:pt x="1284172" y="1676400"/>
                  </a:lnTo>
                  <a:lnTo>
                    <a:pt x="1281302" y="1676400"/>
                  </a:lnTo>
                  <a:lnTo>
                    <a:pt x="1302305" y="1714500"/>
                  </a:lnTo>
                  <a:lnTo>
                    <a:pt x="2055494" y="2019300"/>
                  </a:lnTo>
                  <a:lnTo>
                    <a:pt x="2194432" y="1905000"/>
                  </a:lnTo>
                  <a:lnTo>
                    <a:pt x="2525141" y="1600200"/>
                  </a:lnTo>
                  <a:lnTo>
                    <a:pt x="2535031" y="1600200"/>
                  </a:lnTo>
                  <a:lnTo>
                    <a:pt x="2540482" y="1587500"/>
                  </a:lnTo>
                  <a:lnTo>
                    <a:pt x="2565812" y="1587500"/>
                  </a:lnTo>
                  <a:lnTo>
                    <a:pt x="2575980" y="1574800"/>
                  </a:lnTo>
                  <a:lnTo>
                    <a:pt x="3379362" y="1574800"/>
                  </a:lnTo>
                  <a:lnTo>
                    <a:pt x="3379089" y="1562100"/>
                  </a:lnTo>
                  <a:lnTo>
                    <a:pt x="3376912" y="1549400"/>
                  </a:lnTo>
                  <a:lnTo>
                    <a:pt x="3374056" y="1536700"/>
                  </a:lnTo>
                  <a:close/>
                </a:path>
                <a:path w="3380104" h="2019300">
                  <a:moveTo>
                    <a:pt x="3379362" y="1574800"/>
                  </a:moveTo>
                  <a:lnTo>
                    <a:pt x="2680842" y="1574800"/>
                  </a:lnTo>
                  <a:lnTo>
                    <a:pt x="2693789" y="1587500"/>
                  </a:lnTo>
                  <a:lnTo>
                    <a:pt x="2706116" y="1587500"/>
                  </a:lnTo>
                  <a:lnTo>
                    <a:pt x="2717490" y="1600200"/>
                  </a:lnTo>
                  <a:lnTo>
                    <a:pt x="2731896" y="1600200"/>
                  </a:lnTo>
                  <a:lnTo>
                    <a:pt x="2735707" y="1612900"/>
                  </a:lnTo>
                  <a:lnTo>
                    <a:pt x="2738755" y="1612900"/>
                  </a:lnTo>
                  <a:lnTo>
                    <a:pt x="2769586" y="1638300"/>
                  </a:lnTo>
                  <a:lnTo>
                    <a:pt x="2801762" y="1676400"/>
                  </a:lnTo>
                  <a:lnTo>
                    <a:pt x="2834534" y="1689100"/>
                  </a:lnTo>
                  <a:lnTo>
                    <a:pt x="2867151" y="1714500"/>
                  </a:lnTo>
                  <a:lnTo>
                    <a:pt x="2881709" y="1727200"/>
                  </a:lnTo>
                  <a:lnTo>
                    <a:pt x="2896266" y="1727200"/>
                  </a:lnTo>
                  <a:lnTo>
                    <a:pt x="2910586" y="1739900"/>
                  </a:lnTo>
                  <a:lnTo>
                    <a:pt x="2924429" y="1752600"/>
                  </a:lnTo>
                  <a:lnTo>
                    <a:pt x="3031236" y="1778000"/>
                  </a:lnTo>
                  <a:lnTo>
                    <a:pt x="3139947" y="1778000"/>
                  </a:lnTo>
                  <a:lnTo>
                    <a:pt x="3189791" y="1765300"/>
                  </a:lnTo>
                  <a:lnTo>
                    <a:pt x="3236753" y="1739900"/>
                  </a:lnTo>
                  <a:lnTo>
                    <a:pt x="3279858" y="1714500"/>
                  </a:lnTo>
                  <a:lnTo>
                    <a:pt x="3318129" y="1689100"/>
                  </a:lnTo>
                  <a:lnTo>
                    <a:pt x="3348728" y="1651000"/>
                  </a:lnTo>
                  <a:lnTo>
                    <a:pt x="3369373" y="1625600"/>
                  </a:lnTo>
                  <a:lnTo>
                    <a:pt x="3379636" y="1587500"/>
                  </a:lnTo>
                  <a:lnTo>
                    <a:pt x="3379362" y="1574800"/>
                  </a:lnTo>
                  <a:close/>
                </a:path>
                <a:path w="3380104" h="2019300">
                  <a:moveTo>
                    <a:pt x="2965915" y="1206500"/>
                  </a:moveTo>
                  <a:lnTo>
                    <a:pt x="1256726" y="1206500"/>
                  </a:lnTo>
                  <a:lnTo>
                    <a:pt x="1402079" y="1244600"/>
                  </a:lnTo>
                  <a:lnTo>
                    <a:pt x="1407032" y="1257300"/>
                  </a:lnTo>
                  <a:lnTo>
                    <a:pt x="1417701" y="1257300"/>
                  </a:lnTo>
                  <a:lnTo>
                    <a:pt x="1476061" y="1282700"/>
                  </a:lnTo>
                  <a:lnTo>
                    <a:pt x="1524444" y="1308100"/>
                  </a:lnTo>
                  <a:lnTo>
                    <a:pt x="1561969" y="1346200"/>
                  </a:lnTo>
                  <a:lnTo>
                    <a:pt x="1587753" y="1384300"/>
                  </a:lnTo>
                  <a:lnTo>
                    <a:pt x="1601144" y="1422400"/>
                  </a:lnTo>
                  <a:lnTo>
                    <a:pt x="1599438" y="1460500"/>
                  </a:lnTo>
                  <a:lnTo>
                    <a:pt x="1582681" y="1498600"/>
                  </a:lnTo>
                  <a:lnTo>
                    <a:pt x="1550924" y="1536700"/>
                  </a:lnTo>
                  <a:lnTo>
                    <a:pt x="3370605" y="1536700"/>
                  </a:lnTo>
                  <a:lnTo>
                    <a:pt x="3366642" y="1524000"/>
                  </a:lnTo>
                  <a:lnTo>
                    <a:pt x="3361690" y="1524000"/>
                  </a:lnTo>
                  <a:lnTo>
                    <a:pt x="3359149" y="1511300"/>
                  </a:lnTo>
                  <a:lnTo>
                    <a:pt x="3354196" y="1511300"/>
                  </a:lnTo>
                  <a:lnTo>
                    <a:pt x="3338286" y="1498600"/>
                  </a:lnTo>
                  <a:lnTo>
                    <a:pt x="3319557" y="1473200"/>
                  </a:lnTo>
                  <a:lnTo>
                    <a:pt x="3297447" y="1460500"/>
                  </a:lnTo>
                  <a:lnTo>
                    <a:pt x="3272028" y="1447800"/>
                  </a:lnTo>
                  <a:lnTo>
                    <a:pt x="3258946" y="1447800"/>
                  </a:lnTo>
                  <a:lnTo>
                    <a:pt x="3225927" y="1435100"/>
                  </a:lnTo>
                  <a:lnTo>
                    <a:pt x="3186688" y="1422400"/>
                  </a:lnTo>
                  <a:lnTo>
                    <a:pt x="3142186" y="1409700"/>
                  </a:lnTo>
                  <a:lnTo>
                    <a:pt x="3093376" y="1397000"/>
                  </a:lnTo>
                  <a:lnTo>
                    <a:pt x="3041215" y="1397000"/>
                  </a:lnTo>
                  <a:lnTo>
                    <a:pt x="2986659" y="1384300"/>
                  </a:lnTo>
                  <a:lnTo>
                    <a:pt x="2941161" y="1384300"/>
                  </a:lnTo>
                  <a:lnTo>
                    <a:pt x="2934434" y="1371600"/>
                  </a:lnTo>
                  <a:lnTo>
                    <a:pt x="2915666" y="1371600"/>
                  </a:lnTo>
                  <a:lnTo>
                    <a:pt x="2904553" y="1358900"/>
                  </a:lnTo>
                  <a:lnTo>
                    <a:pt x="2894965" y="1346200"/>
                  </a:lnTo>
                  <a:lnTo>
                    <a:pt x="2887091" y="1346200"/>
                  </a:lnTo>
                  <a:lnTo>
                    <a:pt x="2880137" y="1333500"/>
                  </a:lnTo>
                  <a:lnTo>
                    <a:pt x="2876137" y="1320800"/>
                  </a:lnTo>
                  <a:lnTo>
                    <a:pt x="2874946" y="1308100"/>
                  </a:lnTo>
                  <a:lnTo>
                    <a:pt x="2876422" y="1295400"/>
                  </a:lnTo>
                  <a:lnTo>
                    <a:pt x="2880528" y="1295400"/>
                  </a:lnTo>
                  <a:lnTo>
                    <a:pt x="2884281" y="1282700"/>
                  </a:lnTo>
                  <a:lnTo>
                    <a:pt x="2888962" y="1282700"/>
                  </a:lnTo>
                  <a:lnTo>
                    <a:pt x="2894584" y="1270000"/>
                  </a:lnTo>
                  <a:lnTo>
                    <a:pt x="2965915" y="1206500"/>
                  </a:lnTo>
                  <a:close/>
                </a:path>
                <a:path w="3380104" h="2019300">
                  <a:moveTo>
                    <a:pt x="802133" y="1485900"/>
                  </a:moveTo>
                  <a:lnTo>
                    <a:pt x="765555" y="1485900"/>
                  </a:lnTo>
                  <a:lnTo>
                    <a:pt x="767968" y="1498600"/>
                  </a:lnTo>
                  <a:lnTo>
                    <a:pt x="793162" y="1498600"/>
                  </a:lnTo>
                  <a:lnTo>
                    <a:pt x="802133" y="1485900"/>
                  </a:lnTo>
                  <a:close/>
                </a:path>
                <a:path w="3380104" h="2019300">
                  <a:moveTo>
                    <a:pt x="1310513" y="0"/>
                  </a:moveTo>
                  <a:lnTo>
                    <a:pt x="0" y="1181100"/>
                  </a:lnTo>
                  <a:lnTo>
                    <a:pt x="738759" y="1485900"/>
                  </a:lnTo>
                  <a:lnTo>
                    <a:pt x="833072" y="1485900"/>
                  </a:lnTo>
                  <a:lnTo>
                    <a:pt x="841214" y="1473200"/>
                  </a:lnTo>
                  <a:lnTo>
                    <a:pt x="847725" y="1473200"/>
                  </a:lnTo>
                  <a:lnTo>
                    <a:pt x="852042" y="1460500"/>
                  </a:lnTo>
                  <a:lnTo>
                    <a:pt x="857123" y="1460500"/>
                  </a:lnTo>
                  <a:lnTo>
                    <a:pt x="867386" y="1409700"/>
                  </a:lnTo>
                  <a:lnTo>
                    <a:pt x="881983" y="1371600"/>
                  </a:lnTo>
                  <a:lnTo>
                    <a:pt x="900342" y="1333500"/>
                  </a:lnTo>
                  <a:lnTo>
                    <a:pt x="921892" y="1308100"/>
                  </a:lnTo>
                  <a:lnTo>
                    <a:pt x="927502" y="1295400"/>
                  </a:lnTo>
                  <a:lnTo>
                    <a:pt x="933148" y="1295400"/>
                  </a:lnTo>
                  <a:lnTo>
                    <a:pt x="938912" y="1282700"/>
                  </a:lnTo>
                  <a:lnTo>
                    <a:pt x="951102" y="1282700"/>
                  </a:lnTo>
                  <a:lnTo>
                    <a:pt x="954277" y="1270000"/>
                  </a:lnTo>
                  <a:lnTo>
                    <a:pt x="967993" y="1270000"/>
                  </a:lnTo>
                  <a:lnTo>
                    <a:pt x="970406" y="1257300"/>
                  </a:lnTo>
                  <a:lnTo>
                    <a:pt x="990345" y="1257300"/>
                  </a:lnTo>
                  <a:lnTo>
                    <a:pt x="992886" y="1244600"/>
                  </a:lnTo>
                  <a:lnTo>
                    <a:pt x="1014094" y="1244600"/>
                  </a:lnTo>
                  <a:lnTo>
                    <a:pt x="1017142" y="1231900"/>
                  </a:lnTo>
                  <a:lnTo>
                    <a:pt x="1048892" y="1231900"/>
                  </a:lnTo>
                  <a:lnTo>
                    <a:pt x="1052702" y="1219200"/>
                  </a:lnTo>
                  <a:lnTo>
                    <a:pt x="1099947" y="1219200"/>
                  </a:lnTo>
                  <a:lnTo>
                    <a:pt x="1106297" y="1206500"/>
                  </a:lnTo>
                  <a:lnTo>
                    <a:pt x="2965915" y="1206500"/>
                  </a:lnTo>
                  <a:lnTo>
                    <a:pt x="3365372" y="850900"/>
                  </a:lnTo>
                  <a:lnTo>
                    <a:pt x="1310513" y="0"/>
                  </a:lnTo>
                  <a:close/>
                </a:path>
              </a:pathLst>
            </a:custGeom>
            <a:solidFill>
              <a:srgbClr val="006F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622804" y="2566415"/>
              <a:ext cx="3364865" cy="2021839"/>
            </a:xfrm>
            <a:custGeom>
              <a:avLst/>
              <a:gdLst/>
              <a:ahLst/>
              <a:cxnLst/>
              <a:rect l="l" t="t" r="r" b="b"/>
              <a:pathLst>
                <a:path w="3364865" h="2021839">
                  <a:moveTo>
                    <a:pt x="1309496" y="0"/>
                  </a:moveTo>
                  <a:lnTo>
                    <a:pt x="0" y="1176528"/>
                  </a:lnTo>
                  <a:lnTo>
                    <a:pt x="2054859" y="2021713"/>
                  </a:lnTo>
                  <a:lnTo>
                    <a:pt x="2525013" y="1598803"/>
                  </a:lnTo>
                  <a:lnTo>
                    <a:pt x="2533403" y="1588496"/>
                  </a:lnTo>
                  <a:lnTo>
                    <a:pt x="2536983" y="1577498"/>
                  </a:lnTo>
                  <a:lnTo>
                    <a:pt x="2535658" y="1566263"/>
                  </a:lnTo>
                  <a:lnTo>
                    <a:pt x="2504074" y="1536461"/>
                  </a:lnTo>
                  <a:lnTo>
                    <a:pt x="2467101" y="1526540"/>
                  </a:lnTo>
                  <a:lnTo>
                    <a:pt x="2413639" y="1520509"/>
                  </a:lnTo>
                  <a:lnTo>
                    <a:pt x="2362576" y="1513054"/>
                  </a:lnTo>
                  <a:lnTo>
                    <a:pt x="2314447" y="1504315"/>
                  </a:lnTo>
                  <a:lnTo>
                    <a:pt x="2269791" y="1494432"/>
                  </a:lnTo>
                  <a:lnTo>
                    <a:pt x="2229141" y="1483548"/>
                  </a:lnTo>
                  <a:lnTo>
                    <a:pt x="2193035" y="1471803"/>
                  </a:lnTo>
                  <a:lnTo>
                    <a:pt x="2186812" y="1469898"/>
                  </a:lnTo>
                  <a:lnTo>
                    <a:pt x="2120018" y="1437437"/>
                  </a:lnTo>
                  <a:lnTo>
                    <a:pt x="2077751" y="1405667"/>
                  </a:lnTo>
                  <a:lnTo>
                    <a:pt x="2048771" y="1370040"/>
                  </a:lnTo>
                  <a:lnTo>
                    <a:pt x="2033650" y="1330960"/>
                  </a:lnTo>
                  <a:lnTo>
                    <a:pt x="2033650" y="1330325"/>
                  </a:lnTo>
                  <a:lnTo>
                    <a:pt x="2033016" y="1329817"/>
                  </a:lnTo>
                  <a:lnTo>
                    <a:pt x="2033016" y="1326642"/>
                  </a:lnTo>
                  <a:lnTo>
                    <a:pt x="2032508" y="1324102"/>
                  </a:lnTo>
                  <a:lnTo>
                    <a:pt x="2032508" y="1320419"/>
                  </a:lnTo>
                  <a:lnTo>
                    <a:pt x="2031872" y="1318514"/>
                  </a:lnTo>
                  <a:lnTo>
                    <a:pt x="2031872" y="1312926"/>
                  </a:lnTo>
                  <a:lnTo>
                    <a:pt x="2045858" y="1252140"/>
                  </a:lnTo>
                  <a:lnTo>
                    <a:pt x="2091562" y="1190879"/>
                  </a:lnTo>
                  <a:lnTo>
                    <a:pt x="2139689" y="1151651"/>
                  </a:lnTo>
                  <a:lnTo>
                    <a:pt x="2181733" y="1126992"/>
                  </a:lnTo>
                  <a:lnTo>
                    <a:pt x="2227067" y="1107595"/>
                  </a:lnTo>
                  <a:lnTo>
                    <a:pt x="2275032" y="1093551"/>
                  </a:lnTo>
                  <a:lnTo>
                    <a:pt x="2324968" y="1084950"/>
                  </a:lnTo>
                  <a:lnTo>
                    <a:pt x="2376217" y="1081884"/>
                  </a:lnTo>
                  <a:lnTo>
                    <a:pt x="3100509" y="1081884"/>
                  </a:lnTo>
                  <a:lnTo>
                    <a:pt x="3364356" y="844550"/>
                  </a:lnTo>
                  <a:lnTo>
                    <a:pt x="2626486" y="541909"/>
                  </a:lnTo>
                  <a:lnTo>
                    <a:pt x="2621534" y="540004"/>
                  </a:lnTo>
                  <a:lnTo>
                    <a:pt x="2617088" y="537463"/>
                  </a:lnTo>
                  <a:lnTo>
                    <a:pt x="2579560" y="508222"/>
                  </a:lnTo>
                  <a:lnTo>
                    <a:pt x="2568574" y="475234"/>
                  </a:lnTo>
                  <a:lnTo>
                    <a:pt x="2571761" y="458918"/>
                  </a:lnTo>
                  <a:lnTo>
                    <a:pt x="2615946" y="419735"/>
                  </a:lnTo>
                  <a:lnTo>
                    <a:pt x="2623947" y="416687"/>
                  </a:lnTo>
                  <a:lnTo>
                    <a:pt x="2629026" y="414782"/>
                  </a:lnTo>
                  <a:lnTo>
                    <a:pt x="2723324" y="380779"/>
                  </a:lnTo>
                  <a:lnTo>
                    <a:pt x="2773743" y="357743"/>
                  </a:lnTo>
                  <a:lnTo>
                    <a:pt x="2814828" y="334587"/>
                  </a:lnTo>
                  <a:lnTo>
                    <a:pt x="2837600" y="317599"/>
                  </a:lnTo>
                  <a:lnTo>
                    <a:pt x="2114553" y="317599"/>
                  </a:lnTo>
                  <a:lnTo>
                    <a:pt x="2091372" y="315563"/>
                  </a:lnTo>
                  <a:lnTo>
                    <a:pt x="2068762" y="310812"/>
                  </a:lnTo>
                  <a:lnTo>
                    <a:pt x="2047367" y="303275"/>
                  </a:lnTo>
                  <a:lnTo>
                    <a:pt x="1309496" y="0"/>
                  </a:lnTo>
                  <a:close/>
                </a:path>
                <a:path w="3364865" h="2021839">
                  <a:moveTo>
                    <a:pt x="3100509" y="1081884"/>
                  </a:moveTo>
                  <a:lnTo>
                    <a:pt x="2376217" y="1081884"/>
                  </a:lnTo>
                  <a:lnTo>
                    <a:pt x="2428117" y="1084444"/>
                  </a:lnTo>
                  <a:lnTo>
                    <a:pt x="2480010" y="1092721"/>
                  </a:lnTo>
                  <a:lnTo>
                    <a:pt x="2531236" y="1106805"/>
                  </a:lnTo>
                  <a:lnTo>
                    <a:pt x="2601083" y="1137022"/>
                  </a:lnTo>
                  <a:lnTo>
                    <a:pt x="2642042" y="1161593"/>
                  </a:lnTo>
                  <a:lnTo>
                    <a:pt x="2683117" y="1191096"/>
                  </a:lnTo>
                  <a:lnTo>
                    <a:pt x="2723467" y="1224933"/>
                  </a:lnTo>
                  <a:lnTo>
                    <a:pt x="2762249" y="1262507"/>
                  </a:lnTo>
                  <a:lnTo>
                    <a:pt x="2774021" y="1271815"/>
                  </a:lnTo>
                  <a:lnTo>
                    <a:pt x="2789173" y="1279064"/>
                  </a:lnTo>
                  <a:lnTo>
                    <a:pt x="2806898" y="1284098"/>
                  </a:lnTo>
                  <a:lnTo>
                    <a:pt x="2826385" y="1286764"/>
                  </a:lnTo>
                  <a:lnTo>
                    <a:pt x="2846464" y="1285855"/>
                  </a:lnTo>
                  <a:lnTo>
                    <a:pt x="2865008" y="1282255"/>
                  </a:lnTo>
                  <a:lnTo>
                    <a:pt x="2881195" y="1276084"/>
                  </a:lnTo>
                  <a:lnTo>
                    <a:pt x="2894203" y="1267460"/>
                  </a:lnTo>
                  <a:lnTo>
                    <a:pt x="3100509" y="1081884"/>
                  </a:lnTo>
                  <a:close/>
                </a:path>
                <a:path w="3364865" h="2021839">
                  <a:moveTo>
                    <a:pt x="2501899" y="31114"/>
                  </a:moveTo>
                  <a:lnTo>
                    <a:pt x="2448214" y="36798"/>
                  </a:lnTo>
                  <a:lnTo>
                    <a:pt x="2399601" y="49815"/>
                  </a:lnTo>
                  <a:lnTo>
                    <a:pt x="2356703" y="69834"/>
                  </a:lnTo>
                  <a:lnTo>
                    <a:pt x="2320162" y="96520"/>
                  </a:lnTo>
                  <a:lnTo>
                    <a:pt x="2293233" y="126255"/>
                  </a:lnTo>
                  <a:lnTo>
                    <a:pt x="2270077" y="163814"/>
                  </a:lnTo>
                  <a:lnTo>
                    <a:pt x="2251708" y="207444"/>
                  </a:lnTo>
                  <a:lnTo>
                    <a:pt x="2239136" y="255397"/>
                  </a:lnTo>
                  <a:lnTo>
                    <a:pt x="2231473" y="273623"/>
                  </a:lnTo>
                  <a:lnTo>
                    <a:pt x="2195095" y="302599"/>
                  </a:lnTo>
                  <a:lnTo>
                    <a:pt x="2153142" y="314991"/>
                  </a:lnTo>
                  <a:lnTo>
                    <a:pt x="2114553" y="317599"/>
                  </a:lnTo>
                  <a:lnTo>
                    <a:pt x="2837600" y="317599"/>
                  </a:lnTo>
                  <a:lnTo>
                    <a:pt x="2845054" y="312038"/>
                  </a:lnTo>
                  <a:lnTo>
                    <a:pt x="2871981" y="281497"/>
                  </a:lnTo>
                  <a:lnTo>
                    <a:pt x="2886360" y="249920"/>
                  </a:lnTo>
                  <a:lnTo>
                    <a:pt x="2888023" y="217652"/>
                  </a:lnTo>
                  <a:lnTo>
                    <a:pt x="2876804" y="185038"/>
                  </a:lnTo>
                  <a:lnTo>
                    <a:pt x="2821051" y="126255"/>
                  </a:lnTo>
                  <a:lnTo>
                    <a:pt x="2778202" y="99188"/>
                  </a:lnTo>
                  <a:lnTo>
                    <a:pt x="2726690" y="74803"/>
                  </a:lnTo>
                  <a:lnTo>
                    <a:pt x="2681695" y="58274"/>
                  </a:lnTo>
                  <a:lnTo>
                    <a:pt x="2636024" y="45507"/>
                  </a:lnTo>
                  <a:lnTo>
                    <a:pt x="2590371" y="36635"/>
                  </a:lnTo>
                  <a:lnTo>
                    <a:pt x="2545431" y="31793"/>
                  </a:lnTo>
                  <a:lnTo>
                    <a:pt x="2501899" y="31114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622804" y="3744468"/>
              <a:ext cx="4152265" cy="2419985"/>
            </a:xfrm>
            <a:custGeom>
              <a:avLst/>
              <a:gdLst/>
              <a:ahLst/>
              <a:cxnLst/>
              <a:rect l="l" t="t" r="r" b="b"/>
              <a:pathLst>
                <a:path w="4152265" h="2419985">
                  <a:moveTo>
                    <a:pt x="0" y="0"/>
                  </a:moveTo>
                  <a:lnTo>
                    <a:pt x="0" y="652652"/>
                  </a:lnTo>
                  <a:lnTo>
                    <a:pt x="4152265" y="2419489"/>
                  </a:lnTo>
                  <a:lnTo>
                    <a:pt x="4152265" y="1706371"/>
                  </a:lnTo>
                  <a:lnTo>
                    <a:pt x="2042159" y="8394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23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75704" y="3073908"/>
              <a:ext cx="2646680" cy="3090545"/>
            </a:xfrm>
            <a:custGeom>
              <a:avLst/>
              <a:gdLst/>
              <a:ahLst/>
              <a:cxnLst/>
              <a:rect l="l" t="t" r="r" b="b"/>
              <a:pathLst>
                <a:path w="2646679" h="3090545">
                  <a:moveTo>
                    <a:pt x="2643504" y="0"/>
                  </a:moveTo>
                  <a:lnTo>
                    <a:pt x="0" y="2376678"/>
                  </a:lnTo>
                  <a:lnTo>
                    <a:pt x="0" y="3090049"/>
                  </a:lnTo>
                  <a:lnTo>
                    <a:pt x="2646553" y="676528"/>
                  </a:lnTo>
                  <a:lnTo>
                    <a:pt x="2643504" y="0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14900" y="1517903"/>
              <a:ext cx="1824990" cy="87096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2780" y="2362187"/>
              <a:ext cx="2131314" cy="94870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95016" y="3357371"/>
              <a:ext cx="1666494" cy="81457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75276" y="4136123"/>
              <a:ext cx="2198370" cy="106147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67655" y="1365503"/>
              <a:ext cx="2081783" cy="355396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28907" y="2156228"/>
              <a:ext cx="232029" cy="23188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184661" y="2379372"/>
              <a:ext cx="476884" cy="330200"/>
            </a:xfrm>
            <a:custGeom>
              <a:avLst/>
              <a:gdLst/>
              <a:ahLst/>
              <a:cxnLst/>
              <a:rect l="l" t="t" r="r" b="b"/>
              <a:pathLst>
                <a:path w="476885" h="330200">
                  <a:moveTo>
                    <a:pt x="303900" y="26254"/>
                  </a:moveTo>
                  <a:lnTo>
                    <a:pt x="258270" y="11308"/>
                  </a:lnTo>
                  <a:lnTo>
                    <a:pt x="210103" y="2368"/>
                  </a:lnTo>
                  <a:lnTo>
                    <a:pt x="178196" y="0"/>
                  </a:lnTo>
                  <a:lnTo>
                    <a:pt x="145984" y="451"/>
                  </a:lnTo>
                  <a:lnTo>
                    <a:pt x="84495" y="9080"/>
                  </a:lnTo>
                  <a:lnTo>
                    <a:pt x="51586" y="31450"/>
                  </a:lnTo>
                  <a:lnTo>
                    <a:pt x="0" y="149526"/>
                  </a:lnTo>
                  <a:lnTo>
                    <a:pt x="427447" y="330042"/>
                  </a:lnTo>
                  <a:lnTo>
                    <a:pt x="472536" y="223277"/>
                  </a:lnTo>
                  <a:lnTo>
                    <a:pt x="476112" y="210732"/>
                  </a:lnTo>
                  <a:lnTo>
                    <a:pt x="476722" y="197525"/>
                  </a:lnTo>
                  <a:lnTo>
                    <a:pt x="474404" y="184260"/>
                  </a:lnTo>
                  <a:lnTo>
                    <a:pt x="452773" y="145099"/>
                  </a:lnTo>
                  <a:lnTo>
                    <a:pt x="410529" y="97674"/>
                  </a:lnTo>
                  <a:lnTo>
                    <a:pt x="368195" y="62694"/>
                  </a:lnTo>
                  <a:lnTo>
                    <a:pt x="327038" y="37155"/>
                  </a:lnTo>
                  <a:lnTo>
                    <a:pt x="303900" y="262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28907" y="2156228"/>
              <a:ext cx="232029" cy="23188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184661" y="2379382"/>
              <a:ext cx="2860675" cy="1209675"/>
            </a:xfrm>
            <a:custGeom>
              <a:avLst/>
              <a:gdLst/>
              <a:ahLst/>
              <a:cxnLst/>
              <a:rect l="l" t="t" r="r" b="b"/>
              <a:pathLst>
                <a:path w="2860675" h="1209675">
                  <a:moveTo>
                    <a:pt x="476719" y="197523"/>
                  </a:moveTo>
                  <a:lnTo>
                    <a:pt x="452767" y="145097"/>
                  </a:lnTo>
                  <a:lnTo>
                    <a:pt x="410527" y="97675"/>
                  </a:lnTo>
                  <a:lnTo>
                    <a:pt x="368185" y="62687"/>
                  </a:lnTo>
                  <a:lnTo>
                    <a:pt x="327037" y="37147"/>
                  </a:lnTo>
                  <a:lnTo>
                    <a:pt x="281444" y="17907"/>
                  </a:lnTo>
                  <a:lnTo>
                    <a:pt x="234442" y="6210"/>
                  </a:lnTo>
                  <a:lnTo>
                    <a:pt x="178193" y="0"/>
                  </a:lnTo>
                  <a:lnTo>
                    <a:pt x="145973" y="444"/>
                  </a:lnTo>
                  <a:lnTo>
                    <a:pt x="84493" y="9080"/>
                  </a:lnTo>
                  <a:lnTo>
                    <a:pt x="51587" y="31445"/>
                  </a:lnTo>
                  <a:lnTo>
                    <a:pt x="0" y="149517"/>
                  </a:lnTo>
                  <a:lnTo>
                    <a:pt x="427443" y="330034"/>
                  </a:lnTo>
                  <a:lnTo>
                    <a:pt x="472528" y="223278"/>
                  </a:lnTo>
                  <a:lnTo>
                    <a:pt x="476110" y="210731"/>
                  </a:lnTo>
                  <a:lnTo>
                    <a:pt x="476719" y="197523"/>
                  </a:lnTo>
                  <a:close/>
                </a:path>
                <a:path w="2860675" h="1209675">
                  <a:moveTo>
                    <a:pt x="2344788" y="1001306"/>
                  </a:moveTo>
                  <a:lnTo>
                    <a:pt x="2344775" y="990955"/>
                  </a:lnTo>
                  <a:lnTo>
                    <a:pt x="2344763" y="974788"/>
                  </a:lnTo>
                  <a:lnTo>
                    <a:pt x="2337778" y="948969"/>
                  </a:lnTo>
                  <a:lnTo>
                    <a:pt x="2324976" y="925880"/>
                  </a:lnTo>
                  <a:lnTo>
                    <a:pt x="2307120" y="906538"/>
                  </a:lnTo>
                  <a:lnTo>
                    <a:pt x="2284958" y="891908"/>
                  </a:lnTo>
                  <a:lnTo>
                    <a:pt x="2283256" y="891324"/>
                  </a:lnTo>
                  <a:lnTo>
                    <a:pt x="2283256" y="992555"/>
                  </a:lnTo>
                  <a:lnTo>
                    <a:pt x="2278570" y="1010437"/>
                  </a:lnTo>
                  <a:lnTo>
                    <a:pt x="2267178" y="1024991"/>
                  </a:lnTo>
                  <a:lnTo>
                    <a:pt x="2251494" y="1033856"/>
                  </a:lnTo>
                  <a:lnTo>
                    <a:pt x="2233638" y="1036294"/>
                  </a:lnTo>
                  <a:lnTo>
                    <a:pt x="2215743" y="1031582"/>
                  </a:lnTo>
                  <a:lnTo>
                    <a:pt x="2201164" y="1020203"/>
                  </a:lnTo>
                  <a:lnTo>
                    <a:pt x="2192286" y="1004519"/>
                  </a:lnTo>
                  <a:lnTo>
                    <a:pt x="2189835" y="986663"/>
                  </a:lnTo>
                  <a:lnTo>
                    <a:pt x="2194534" y="968781"/>
                  </a:lnTo>
                  <a:lnTo>
                    <a:pt x="2205913" y="954227"/>
                  </a:lnTo>
                  <a:lnTo>
                    <a:pt x="2221598" y="945362"/>
                  </a:lnTo>
                  <a:lnTo>
                    <a:pt x="2239467" y="942924"/>
                  </a:lnTo>
                  <a:lnTo>
                    <a:pt x="2257348" y="947635"/>
                  </a:lnTo>
                  <a:lnTo>
                    <a:pt x="2271928" y="959015"/>
                  </a:lnTo>
                  <a:lnTo>
                    <a:pt x="2280805" y="974699"/>
                  </a:lnTo>
                  <a:lnTo>
                    <a:pt x="2283256" y="992555"/>
                  </a:lnTo>
                  <a:lnTo>
                    <a:pt x="2283256" y="891324"/>
                  </a:lnTo>
                  <a:lnTo>
                    <a:pt x="2259901" y="883132"/>
                  </a:lnTo>
                  <a:lnTo>
                    <a:pt x="2233688" y="880643"/>
                  </a:lnTo>
                  <a:lnTo>
                    <a:pt x="2207577" y="884440"/>
                  </a:lnTo>
                  <a:lnTo>
                    <a:pt x="2161248" y="910348"/>
                  </a:lnTo>
                  <a:lnTo>
                    <a:pt x="2133066" y="954379"/>
                  </a:lnTo>
                  <a:lnTo>
                    <a:pt x="2123757" y="1100086"/>
                  </a:lnTo>
                  <a:lnTo>
                    <a:pt x="2122233" y="1199159"/>
                  </a:lnTo>
                  <a:lnTo>
                    <a:pt x="2122259" y="1204874"/>
                  </a:lnTo>
                  <a:lnTo>
                    <a:pt x="2127618" y="1209433"/>
                  </a:lnTo>
                  <a:lnTo>
                    <a:pt x="2135238" y="1209408"/>
                  </a:lnTo>
                  <a:lnTo>
                    <a:pt x="2137524" y="1208633"/>
                  </a:lnTo>
                  <a:lnTo>
                    <a:pt x="2139048" y="1207490"/>
                  </a:lnTo>
                  <a:lnTo>
                    <a:pt x="2216950" y="1146276"/>
                  </a:lnTo>
                  <a:lnTo>
                    <a:pt x="2303881" y="1075270"/>
                  </a:lnTo>
                  <a:lnTo>
                    <a:pt x="2309685" y="1070533"/>
                  </a:lnTo>
                  <a:lnTo>
                    <a:pt x="2326830" y="1050391"/>
                  </a:lnTo>
                  <a:lnTo>
                    <a:pt x="2333307" y="1037551"/>
                  </a:lnTo>
                  <a:lnTo>
                    <a:pt x="2338679" y="1026909"/>
                  </a:lnTo>
                  <a:lnTo>
                    <a:pt x="2344788" y="1001306"/>
                  </a:lnTo>
                  <a:close/>
                </a:path>
                <a:path w="2860675" h="1209675">
                  <a:moveTo>
                    <a:pt x="2860052" y="893902"/>
                  </a:moveTo>
                  <a:lnTo>
                    <a:pt x="2854718" y="852157"/>
                  </a:lnTo>
                  <a:lnTo>
                    <a:pt x="2830499" y="818222"/>
                  </a:lnTo>
                  <a:lnTo>
                    <a:pt x="2810662" y="805751"/>
                  </a:lnTo>
                  <a:lnTo>
                    <a:pt x="2810662" y="888136"/>
                  </a:lnTo>
                  <a:lnTo>
                    <a:pt x="2806916" y="902436"/>
                  </a:lnTo>
                  <a:lnTo>
                    <a:pt x="2797810" y="914082"/>
                  </a:lnTo>
                  <a:lnTo>
                    <a:pt x="2785262" y="921181"/>
                  </a:lnTo>
                  <a:lnTo>
                    <a:pt x="2770962" y="923124"/>
                  </a:lnTo>
                  <a:lnTo>
                    <a:pt x="2756662" y="919365"/>
                  </a:lnTo>
                  <a:lnTo>
                    <a:pt x="2744990" y="910259"/>
                  </a:lnTo>
                  <a:lnTo>
                    <a:pt x="2737891" y="897699"/>
                  </a:lnTo>
                  <a:lnTo>
                    <a:pt x="2735935" y="883424"/>
                  </a:lnTo>
                  <a:lnTo>
                    <a:pt x="2739682" y="869124"/>
                  </a:lnTo>
                  <a:lnTo>
                    <a:pt x="2748788" y="857478"/>
                  </a:lnTo>
                  <a:lnTo>
                    <a:pt x="2761335" y="850392"/>
                  </a:lnTo>
                  <a:lnTo>
                    <a:pt x="2775623" y="848448"/>
                  </a:lnTo>
                  <a:lnTo>
                    <a:pt x="2789936" y="852220"/>
                  </a:lnTo>
                  <a:lnTo>
                    <a:pt x="2801594" y="861326"/>
                  </a:lnTo>
                  <a:lnTo>
                    <a:pt x="2808706" y="873861"/>
                  </a:lnTo>
                  <a:lnTo>
                    <a:pt x="2810662" y="888136"/>
                  </a:lnTo>
                  <a:lnTo>
                    <a:pt x="2810662" y="805751"/>
                  </a:lnTo>
                  <a:lnTo>
                    <a:pt x="2792387" y="799338"/>
                  </a:lnTo>
                  <a:lnTo>
                    <a:pt x="2771317" y="797369"/>
                  </a:lnTo>
                  <a:lnTo>
                    <a:pt x="2750413" y="800468"/>
                  </a:lnTo>
                  <a:lnTo>
                    <a:pt x="2713507" y="821283"/>
                  </a:lnTo>
                  <a:lnTo>
                    <a:pt x="2690660" y="856653"/>
                  </a:lnTo>
                  <a:lnTo>
                    <a:pt x="2682913" y="974090"/>
                  </a:lnTo>
                  <a:lnTo>
                    <a:pt x="2681325" y="1054100"/>
                  </a:lnTo>
                  <a:lnTo>
                    <a:pt x="2681719" y="1059053"/>
                  </a:lnTo>
                  <a:lnTo>
                    <a:pt x="2685542" y="1062850"/>
                  </a:lnTo>
                  <a:lnTo>
                    <a:pt x="2689733" y="1062075"/>
                  </a:lnTo>
                  <a:lnTo>
                    <a:pt x="2691638" y="1062075"/>
                  </a:lnTo>
                  <a:lnTo>
                    <a:pt x="2692781" y="1061694"/>
                  </a:lnTo>
                  <a:lnTo>
                    <a:pt x="2694305" y="1060538"/>
                  </a:lnTo>
                  <a:lnTo>
                    <a:pt x="2757017" y="1010805"/>
                  </a:lnTo>
                  <a:lnTo>
                    <a:pt x="2826778" y="954112"/>
                  </a:lnTo>
                  <a:lnTo>
                    <a:pt x="2831871" y="949985"/>
                  </a:lnTo>
                  <a:lnTo>
                    <a:pt x="2845752" y="933513"/>
                  </a:lnTo>
                  <a:lnTo>
                    <a:pt x="2855264" y="914514"/>
                  </a:lnTo>
                  <a:lnTo>
                    <a:pt x="2860052" y="8939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73774" y="3350218"/>
              <a:ext cx="456564" cy="39327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306894" y="3176752"/>
              <a:ext cx="737870" cy="412115"/>
            </a:xfrm>
            <a:custGeom>
              <a:avLst/>
              <a:gdLst/>
              <a:ahLst/>
              <a:cxnLst/>
              <a:rect l="l" t="t" r="r" b="b"/>
              <a:pathLst>
                <a:path w="737870" h="412114">
                  <a:moveTo>
                    <a:pt x="222554" y="203936"/>
                  </a:moveTo>
                  <a:lnTo>
                    <a:pt x="222542" y="193586"/>
                  </a:lnTo>
                  <a:lnTo>
                    <a:pt x="222529" y="177419"/>
                  </a:lnTo>
                  <a:lnTo>
                    <a:pt x="215544" y="151599"/>
                  </a:lnTo>
                  <a:lnTo>
                    <a:pt x="202742" y="128511"/>
                  </a:lnTo>
                  <a:lnTo>
                    <a:pt x="184886" y="109169"/>
                  </a:lnTo>
                  <a:lnTo>
                    <a:pt x="162725" y="94538"/>
                  </a:lnTo>
                  <a:lnTo>
                    <a:pt x="161023" y="93954"/>
                  </a:lnTo>
                  <a:lnTo>
                    <a:pt x="161023" y="195186"/>
                  </a:lnTo>
                  <a:lnTo>
                    <a:pt x="156337" y="213067"/>
                  </a:lnTo>
                  <a:lnTo>
                    <a:pt x="144945" y="227622"/>
                  </a:lnTo>
                  <a:lnTo>
                    <a:pt x="129260" y="236486"/>
                  </a:lnTo>
                  <a:lnTo>
                    <a:pt x="111404" y="238925"/>
                  </a:lnTo>
                  <a:lnTo>
                    <a:pt x="93510" y="234213"/>
                  </a:lnTo>
                  <a:lnTo>
                    <a:pt x="78930" y="222834"/>
                  </a:lnTo>
                  <a:lnTo>
                    <a:pt x="70053" y="207149"/>
                  </a:lnTo>
                  <a:lnTo>
                    <a:pt x="67602" y="189293"/>
                  </a:lnTo>
                  <a:lnTo>
                    <a:pt x="72301" y="171411"/>
                  </a:lnTo>
                  <a:lnTo>
                    <a:pt x="83680" y="156857"/>
                  </a:lnTo>
                  <a:lnTo>
                    <a:pt x="99364" y="147993"/>
                  </a:lnTo>
                  <a:lnTo>
                    <a:pt x="117233" y="145554"/>
                  </a:lnTo>
                  <a:lnTo>
                    <a:pt x="135115" y="150266"/>
                  </a:lnTo>
                  <a:lnTo>
                    <a:pt x="149694" y="161645"/>
                  </a:lnTo>
                  <a:lnTo>
                    <a:pt x="158572" y="177330"/>
                  </a:lnTo>
                  <a:lnTo>
                    <a:pt x="161023" y="195186"/>
                  </a:lnTo>
                  <a:lnTo>
                    <a:pt x="161023" y="93954"/>
                  </a:lnTo>
                  <a:lnTo>
                    <a:pt x="137668" y="85763"/>
                  </a:lnTo>
                  <a:lnTo>
                    <a:pt x="111455" y="83273"/>
                  </a:lnTo>
                  <a:lnTo>
                    <a:pt x="85344" y="87071"/>
                  </a:lnTo>
                  <a:lnTo>
                    <a:pt x="39014" y="112979"/>
                  </a:lnTo>
                  <a:lnTo>
                    <a:pt x="10833" y="157010"/>
                  </a:lnTo>
                  <a:lnTo>
                    <a:pt x="1524" y="302717"/>
                  </a:lnTo>
                  <a:lnTo>
                    <a:pt x="0" y="401789"/>
                  </a:lnTo>
                  <a:lnTo>
                    <a:pt x="25" y="407504"/>
                  </a:lnTo>
                  <a:lnTo>
                    <a:pt x="5384" y="412064"/>
                  </a:lnTo>
                  <a:lnTo>
                    <a:pt x="13004" y="412038"/>
                  </a:lnTo>
                  <a:lnTo>
                    <a:pt x="15290" y="411264"/>
                  </a:lnTo>
                  <a:lnTo>
                    <a:pt x="16814" y="410121"/>
                  </a:lnTo>
                  <a:lnTo>
                    <a:pt x="94716" y="348907"/>
                  </a:lnTo>
                  <a:lnTo>
                    <a:pt x="181648" y="277901"/>
                  </a:lnTo>
                  <a:lnTo>
                    <a:pt x="187452" y="273164"/>
                  </a:lnTo>
                  <a:lnTo>
                    <a:pt x="204597" y="253022"/>
                  </a:lnTo>
                  <a:lnTo>
                    <a:pt x="211074" y="240182"/>
                  </a:lnTo>
                  <a:lnTo>
                    <a:pt x="216446" y="229539"/>
                  </a:lnTo>
                  <a:lnTo>
                    <a:pt x="222554" y="203936"/>
                  </a:lnTo>
                  <a:close/>
                </a:path>
                <a:path w="737870" h="412114">
                  <a:moveTo>
                    <a:pt x="737819" y="96532"/>
                  </a:moveTo>
                  <a:lnTo>
                    <a:pt x="732485" y="54787"/>
                  </a:lnTo>
                  <a:lnTo>
                    <a:pt x="708266" y="20853"/>
                  </a:lnTo>
                  <a:lnTo>
                    <a:pt x="688428" y="8382"/>
                  </a:lnTo>
                  <a:lnTo>
                    <a:pt x="688428" y="90766"/>
                  </a:lnTo>
                  <a:lnTo>
                    <a:pt x="684682" y="105067"/>
                  </a:lnTo>
                  <a:lnTo>
                    <a:pt x="675576" y="116713"/>
                  </a:lnTo>
                  <a:lnTo>
                    <a:pt x="663028" y="123812"/>
                  </a:lnTo>
                  <a:lnTo>
                    <a:pt x="648728" y="125755"/>
                  </a:lnTo>
                  <a:lnTo>
                    <a:pt x="634428" y="121996"/>
                  </a:lnTo>
                  <a:lnTo>
                    <a:pt x="622757" y="112890"/>
                  </a:lnTo>
                  <a:lnTo>
                    <a:pt x="615657" y="100330"/>
                  </a:lnTo>
                  <a:lnTo>
                    <a:pt x="613702" y="86055"/>
                  </a:lnTo>
                  <a:lnTo>
                    <a:pt x="617448" y="71755"/>
                  </a:lnTo>
                  <a:lnTo>
                    <a:pt x="626554" y="60109"/>
                  </a:lnTo>
                  <a:lnTo>
                    <a:pt x="639102" y="53022"/>
                  </a:lnTo>
                  <a:lnTo>
                    <a:pt x="653389" y="51079"/>
                  </a:lnTo>
                  <a:lnTo>
                    <a:pt x="667702" y="54851"/>
                  </a:lnTo>
                  <a:lnTo>
                    <a:pt x="679361" y="63957"/>
                  </a:lnTo>
                  <a:lnTo>
                    <a:pt x="686473" y="76492"/>
                  </a:lnTo>
                  <a:lnTo>
                    <a:pt x="688428" y="90766"/>
                  </a:lnTo>
                  <a:lnTo>
                    <a:pt x="688428" y="8382"/>
                  </a:lnTo>
                  <a:lnTo>
                    <a:pt x="670153" y="1968"/>
                  </a:lnTo>
                  <a:lnTo>
                    <a:pt x="649084" y="0"/>
                  </a:lnTo>
                  <a:lnTo>
                    <a:pt x="628180" y="3098"/>
                  </a:lnTo>
                  <a:lnTo>
                    <a:pt x="591273" y="23914"/>
                  </a:lnTo>
                  <a:lnTo>
                    <a:pt x="568426" y="59283"/>
                  </a:lnTo>
                  <a:lnTo>
                    <a:pt x="560679" y="176720"/>
                  </a:lnTo>
                  <a:lnTo>
                    <a:pt x="559092" y="256730"/>
                  </a:lnTo>
                  <a:lnTo>
                    <a:pt x="559485" y="261683"/>
                  </a:lnTo>
                  <a:lnTo>
                    <a:pt x="563308" y="265480"/>
                  </a:lnTo>
                  <a:lnTo>
                    <a:pt x="567499" y="264706"/>
                  </a:lnTo>
                  <a:lnTo>
                    <a:pt x="569404" y="264706"/>
                  </a:lnTo>
                  <a:lnTo>
                    <a:pt x="570547" y="264325"/>
                  </a:lnTo>
                  <a:lnTo>
                    <a:pt x="572071" y="263169"/>
                  </a:lnTo>
                  <a:lnTo>
                    <a:pt x="634784" y="213436"/>
                  </a:lnTo>
                  <a:lnTo>
                    <a:pt x="704545" y="156743"/>
                  </a:lnTo>
                  <a:lnTo>
                    <a:pt x="709637" y="152615"/>
                  </a:lnTo>
                  <a:lnTo>
                    <a:pt x="723519" y="136144"/>
                  </a:lnTo>
                  <a:lnTo>
                    <a:pt x="733031" y="117144"/>
                  </a:lnTo>
                  <a:lnTo>
                    <a:pt x="737819" y="965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373774" y="3350218"/>
              <a:ext cx="456564" cy="393273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042037" y="4078319"/>
              <a:ext cx="454025" cy="521334"/>
            </a:xfrm>
            <a:custGeom>
              <a:avLst/>
              <a:gdLst/>
              <a:ahLst/>
              <a:cxnLst/>
              <a:rect l="l" t="t" r="r" b="b"/>
              <a:pathLst>
                <a:path w="454025" h="521335">
                  <a:moveTo>
                    <a:pt x="373788" y="56481"/>
                  </a:moveTo>
                  <a:lnTo>
                    <a:pt x="348316" y="42841"/>
                  </a:lnTo>
                  <a:lnTo>
                    <a:pt x="334347" y="68926"/>
                  </a:lnTo>
                  <a:lnTo>
                    <a:pt x="292410" y="55339"/>
                  </a:lnTo>
                  <a:lnTo>
                    <a:pt x="249628" y="51224"/>
                  </a:lnTo>
                  <a:lnTo>
                    <a:pt x="207450" y="56155"/>
                  </a:lnTo>
                  <a:lnTo>
                    <a:pt x="167323" y="69702"/>
                  </a:lnTo>
                  <a:lnTo>
                    <a:pt x="130694" y="91438"/>
                  </a:lnTo>
                  <a:lnTo>
                    <a:pt x="99010" y="120935"/>
                  </a:lnTo>
                  <a:lnTo>
                    <a:pt x="73720" y="157765"/>
                  </a:lnTo>
                  <a:lnTo>
                    <a:pt x="58267" y="195054"/>
                  </a:lnTo>
                  <a:lnTo>
                    <a:pt x="50668" y="233326"/>
                  </a:lnTo>
                  <a:lnTo>
                    <a:pt x="50615" y="271917"/>
                  </a:lnTo>
                  <a:lnTo>
                    <a:pt x="57884" y="309746"/>
                  </a:lnTo>
                  <a:lnTo>
                    <a:pt x="8132" y="344504"/>
                  </a:lnTo>
                  <a:lnTo>
                    <a:pt x="1541" y="349161"/>
                  </a:lnTo>
                  <a:lnTo>
                    <a:pt x="0" y="358160"/>
                  </a:lnTo>
                  <a:lnTo>
                    <a:pt x="4664" y="364751"/>
                  </a:lnTo>
                  <a:lnTo>
                    <a:pt x="7803" y="368070"/>
                  </a:lnTo>
                  <a:lnTo>
                    <a:pt x="14171" y="371480"/>
                  </a:lnTo>
                  <a:lnTo>
                    <a:pt x="19992" y="371322"/>
                  </a:lnTo>
                  <a:lnTo>
                    <a:pt x="24924" y="368233"/>
                  </a:lnTo>
                  <a:lnTo>
                    <a:pt x="68425" y="337496"/>
                  </a:lnTo>
                  <a:lnTo>
                    <a:pt x="312115" y="467999"/>
                  </a:lnTo>
                  <a:lnTo>
                    <a:pt x="312169" y="465572"/>
                  </a:lnTo>
                  <a:lnTo>
                    <a:pt x="177066" y="393220"/>
                  </a:lnTo>
                  <a:lnTo>
                    <a:pt x="136746" y="362406"/>
                  </a:lnTo>
                  <a:lnTo>
                    <a:pt x="108978" y="321888"/>
                  </a:lnTo>
                  <a:lnTo>
                    <a:pt x="94856" y="275277"/>
                  </a:lnTo>
                  <a:lnTo>
                    <a:pt x="95474" y="226186"/>
                  </a:lnTo>
                  <a:lnTo>
                    <a:pt x="111928" y="178227"/>
                  </a:lnTo>
                  <a:lnTo>
                    <a:pt x="142727" y="137950"/>
                  </a:lnTo>
                  <a:lnTo>
                    <a:pt x="183245" y="110226"/>
                  </a:lnTo>
                  <a:lnTo>
                    <a:pt x="229869" y="96146"/>
                  </a:lnTo>
                  <a:lnTo>
                    <a:pt x="278985" y="96802"/>
                  </a:lnTo>
                  <a:lnTo>
                    <a:pt x="326981" y="113283"/>
                  </a:lnTo>
                  <a:lnTo>
                    <a:pt x="435961" y="171645"/>
                  </a:lnTo>
                  <a:lnTo>
                    <a:pt x="421508" y="143271"/>
                  </a:lnTo>
                  <a:lnTo>
                    <a:pt x="394372" y="109942"/>
                  </a:lnTo>
                  <a:lnTo>
                    <a:pt x="359819" y="82567"/>
                  </a:lnTo>
                  <a:lnTo>
                    <a:pt x="373788" y="56481"/>
                  </a:lnTo>
                  <a:close/>
                </a:path>
                <a:path w="454025" h="521335">
                  <a:moveTo>
                    <a:pt x="312115" y="467999"/>
                  </a:moveTo>
                  <a:lnTo>
                    <a:pt x="283663" y="452762"/>
                  </a:lnTo>
                  <a:lnTo>
                    <a:pt x="282190" y="506006"/>
                  </a:lnTo>
                  <a:lnTo>
                    <a:pt x="282352" y="511824"/>
                  </a:lnTo>
                  <a:lnTo>
                    <a:pt x="285447" y="516756"/>
                  </a:lnTo>
                  <a:lnTo>
                    <a:pt x="291815" y="520166"/>
                  </a:lnTo>
                  <a:lnTo>
                    <a:pt x="296317" y="520940"/>
                  </a:lnTo>
                  <a:lnTo>
                    <a:pt x="304389" y="521169"/>
                  </a:lnTo>
                  <a:lnTo>
                    <a:pt x="311025" y="514899"/>
                  </a:lnTo>
                  <a:lnTo>
                    <a:pt x="311248" y="506831"/>
                  </a:lnTo>
                  <a:lnTo>
                    <a:pt x="312115" y="467999"/>
                  </a:lnTo>
                  <a:close/>
                </a:path>
                <a:path w="454025" h="521335">
                  <a:moveTo>
                    <a:pt x="283663" y="452762"/>
                  </a:moveTo>
                  <a:lnTo>
                    <a:pt x="68425" y="337496"/>
                  </a:lnTo>
                  <a:lnTo>
                    <a:pt x="83927" y="365523"/>
                  </a:lnTo>
                  <a:lnTo>
                    <a:pt x="103865" y="390860"/>
                  </a:lnTo>
                  <a:lnTo>
                    <a:pt x="156623" y="431394"/>
                  </a:lnTo>
                  <a:lnTo>
                    <a:pt x="219603" y="452841"/>
                  </a:lnTo>
                  <a:lnTo>
                    <a:pt x="251743" y="455393"/>
                  </a:lnTo>
                  <a:lnTo>
                    <a:pt x="283663" y="452762"/>
                  </a:lnTo>
                  <a:close/>
                </a:path>
                <a:path w="454025" h="521335">
                  <a:moveTo>
                    <a:pt x="435961" y="171645"/>
                  </a:moveTo>
                  <a:lnTo>
                    <a:pt x="326981" y="113283"/>
                  </a:lnTo>
                  <a:lnTo>
                    <a:pt x="367301" y="144097"/>
                  </a:lnTo>
                  <a:lnTo>
                    <a:pt x="395069" y="184616"/>
                  </a:lnTo>
                  <a:lnTo>
                    <a:pt x="409191" y="231227"/>
                  </a:lnTo>
                  <a:lnTo>
                    <a:pt x="408573" y="280318"/>
                  </a:lnTo>
                  <a:lnTo>
                    <a:pt x="392119" y="328277"/>
                  </a:lnTo>
                  <a:lnTo>
                    <a:pt x="361320" y="368554"/>
                  </a:lnTo>
                  <a:lnTo>
                    <a:pt x="320802" y="396278"/>
                  </a:lnTo>
                  <a:lnTo>
                    <a:pt x="274178" y="410357"/>
                  </a:lnTo>
                  <a:lnTo>
                    <a:pt x="225062" y="409702"/>
                  </a:lnTo>
                  <a:lnTo>
                    <a:pt x="177066" y="393220"/>
                  </a:lnTo>
                  <a:lnTo>
                    <a:pt x="312169" y="465572"/>
                  </a:lnTo>
                  <a:lnTo>
                    <a:pt x="312603" y="446156"/>
                  </a:lnTo>
                  <a:lnTo>
                    <a:pt x="347707" y="431363"/>
                  </a:lnTo>
                  <a:lnTo>
                    <a:pt x="379844" y="409917"/>
                  </a:lnTo>
                  <a:lnTo>
                    <a:pt x="407792" y="382235"/>
                  </a:lnTo>
                  <a:lnTo>
                    <a:pt x="430327" y="348738"/>
                  </a:lnTo>
                  <a:lnTo>
                    <a:pt x="446966" y="307275"/>
                  </a:lnTo>
                  <a:lnTo>
                    <a:pt x="453957" y="264554"/>
                  </a:lnTo>
                  <a:lnTo>
                    <a:pt x="451747" y="222019"/>
                  </a:lnTo>
                  <a:lnTo>
                    <a:pt x="440782" y="181110"/>
                  </a:lnTo>
                  <a:lnTo>
                    <a:pt x="435961" y="171645"/>
                  </a:lnTo>
                  <a:close/>
                </a:path>
                <a:path w="454025" h="521335">
                  <a:moveTo>
                    <a:pt x="419894" y="48425"/>
                  </a:moveTo>
                  <a:lnTo>
                    <a:pt x="329468" y="0"/>
                  </a:lnTo>
                  <a:lnTo>
                    <a:pt x="320671" y="2656"/>
                  </a:lnTo>
                  <a:lnTo>
                    <a:pt x="313175" y="16653"/>
                  </a:lnTo>
                  <a:lnTo>
                    <a:pt x="315840" y="25448"/>
                  </a:lnTo>
                  <a:lnTo>
                    <a:pt x="406265" y="73874"/>
                  </a:lnTo>
                  <a:lnTo>
                    <a:pt x="415063" y="71217"/>
                  </a:lnTo>
                  <a:lnTo>
                    <a:pt x="422558" y="57220"/>
                  </a:lnTo>
                  <a:lnTo>
                    <a:pt x="419894" y="484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85359" y="4222956"/>
              <a:ext cx="175952" cy="12509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82467" y="4162808"/>
              <a:ext cx="112316" cy="15268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63488" y="4018601"/>
              <a:ext cx="153411" cy="11273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6042037" y="4078319"/>
              <a:ext cx="454025" cy="521334"/>
            </a:xfrm>
            <a:custGeom>
              <a:avLst/>
              <a:gdLst/>
              <a:ahLst/>
              <a:cxnLst/>
              <a:rect l="l" t="t" r="r" b="b"/>
              <a:pathLst>
                <a:path w="454025" h="521335">
                  <a:moveTo>
                    <a:pt x="373788" y="56481"/>
                  </a:moveTo>
                  <a:lnTo>
                    <a:pt x="348316" y="42841"/>
                  </a:lnTo>
                  <a:lnTo>
                    <a:pt x="334347" y="68926"/>
                  </a:lnTo>
                  <a:lnTo>
                    <a:pt x="292410" y="55339"/>
                  </a:lnTo>
                  <a:lnTo>
                    <a:pt x="249628" y="51224"/>
                  </a:lnTo>
                  <a:lnTo>
                    <a:pt x="207450" y="56155"/>
                  </a:lnTo>
                  <a:lnTo>
                    <a:pt x="167323" y="69702"/>
                  </a:lnTo>
                  <a:lnTo>
                    <a:pt x="130694" y="91438"/>
                  </a:lnTo>
                  <a:lnTo>
                    <a:pt x="99010" y="120935"/>
                  </a:lnTo>
                  <a:lnTo>
                    <a:pt x="73720" y="157765"/>
                  </a:lnTo>
                  <a:lnTo>
                    <a:pt x="58267" y="195054"/>
                  </a:lnTo>
                  <a:lnTo>
                    <a:pt x="50668" y="233326"/>
                  </a:lnTo>
                  <a:lnTo>
                    <a:pt x="50615" y="271917"/>
                  </a:lnTo>
                  <a:lnTo>
                    <a:pt x="57884" y="309746"/>
                  </a:lnTo>
                  <a:lnTo>
                    <a:pt x="8132" y="344504"/>
                  </a:lnTo>
                  <a:lnTo>
                    <a:pt x="1541" y="349161"/>
                  </a:lnTo>
                  <a:lnTo>
                    <a:pt x="0" y="358160"/>
                  </a:lnTo>
                  <a:lnTo>
                    <a:pt x="4664" y="364751"/>
                  </a:lnTo>
                  <a:lnTo>
                    <a:pt x="7803" y="368070"/>
                  </a:lnTo>
                  <a:lnTo>
                    <a:pt x="14171" y="371480"/>
                  </a:lnTo>
                  <a:lnTo>
                    <a:pt x="19992" y="371322"/>
                  </a:lnTo>
                  <a:lnTo>
                    <a:pt x="24924" y="368233"/>
                  </a:lnTo>
                  <a:lnTo>
                    <a:pt x="68425" y="337496"/>
                  </a:lnTo>
                  <a:lnTo>
                    <a:pt x="312115" y="467999"/>
                  </a:lnTo>
                  <a:lnTo>
                    <a:pt x="312169" y="465572"/>
                  </a:lnTo>
                  <a:lnTo>
                    <a:pt x="177066" y="393220"/>
                  </a:lnTo>
                  <a:lnTo>
                    <a:pt x="136746" y="362406"/>
                  </a:lnTo>
                  <a:lnTo>
                    <a:pt x="108978" y="321888"/>
                  </a:lnTo>
                  <a:lnTo>
                    <a:pt x="94856" y="275277"/>
                  </a:lnTo>
                  <a:lnTo>
                    <a:pt x="95474" y="226186"/>
                  </a:lnTo>
                  <a:lnTo>
                    <a:pt x="111928" y="178227"/>
                  </a:lnTo>
                  <a:lnTo>
                    <a:pt x="142727" y="137950"/>
                  </a:lnTo>
                  <a:lnTo>
                    <a:pt x="183245" y="110226"/>
                  </a:lnTo>
                  <a:lnTo>
                    <a:pt x="229869" y="96146"/>
                  </a:lnTo>
                  <a:lnTo>
                    <a:pt x="278985" y="96802"/>
                  </a:lnTo>
                  <a:lnTo>
                    <a:pt x="326981" y="113283"/>
                  </a:lnTo>
                  <a:lnTo>
                    <a:pt x="435961" y="171645"/>
                  </a:lnTo>
                  <a:lnTo>
                    <a:pt x="421508" y="143271"/>
                  </a:lnTo>
                  <a:lnTo>
                    <a:pt x="394372" y="109942"/>
                  </a:lnTo>
                  <a:lnTo>
                    <a:pt x="359819" y="82567"/>
                  </a:lnTo>
                  <a:lnTo>
                    <a:pt x="373788" y="56481"/>
                  </a:lnTo>
                  <a:close/>
                </a:path>
                <a:path w="454025" h="521335">
                  <a:moveTo>
                    <a:pt x="312115" y="467999"/>
                  </a:moveTo>
                  <a:lnTo>
                    <a:pt x="283663" y="452762"/>
                  </a:lnTo>
                  <a:lnTo>
                    <a:pt x="282190" y="506006"/>
                  </a:lnTo>
                  <a:lnTo>
                    <a:pt x="282352" y="511824"/>
                  </a:lnTo>
                  <a:lnTo>
                    <a:pt x="285447" y="516756"/>
                  </a:lnTo>
                  <a:lnTo>
                    <a:pt x="291815" y="520166"/>
                  </a:lnTo>
                  <a:lnTo>
                    <a:pt x="296317" y="520940"/>
                  </a:lnTo>
                  <a:lnTo>
                    <a:pt x="304389" y="521169"/>
                  </a:lnTo>
                  <a:lnTo>
                    <a:pt x="311025" y="514899"/>
                  </a:lnTo>
                  <a:lnTo>
                    <a:pt x="311248" y="506831"/>
                  </a:lnTo>
                  <a:lnTo>
                    <a:pt x="312115" y="467999"/>
                  </a:lnTo>
                  <a:close/>
                </a:path>
                <a:path w="454025" h="521335">
                  <a:moveTo>
                    <a:pt x="283663" y="452762"/>
                  </a:moveTo>
                  <a:lnTo>
                    <a:pt x="68425" y="337496"/>
                  </a:lnTo>
                  <a:lnTo>
                    <a:pt x="83927" y="365523"/>
                  </a:lnTo>
                  <a:lnTo>
                    <a:pt x="103865" y="390860"/>
                  </a:lnTo>
                  <a:lnTo>
                    <a:pt x="156623" y="431394"/>
                  </a:lnTo>
                  <a:lnTo>
                    <a:pt x="219603" y="452841"/>
                  </a:lnTo>
                  <a:lnTo>
                    <a:pt x="251743" y="455393"/>
                  </a:lnTo>
                  <a:lnTo>
                    <a:pt x="283663" y="452762"/>
                  </a:lnTo>
                  <a:close/>
                </a:path>
                <a:path w="454025" h="521335">
                  <a:moveTo>
                    <a:pt x="435961" y="171645"/>
                  </a:moveTo>
                  <a:lnTo>
                    <a:pt x="326981" y="113283"/>
                  </a:lnTo>
                  <a:lnTo>
                    <a:pt x="367301" y="144097"/>
                  </a:lnTo>
                  <a:lnTo>
                    <a:pt x="395069" y="184616"/>
                  </a:lnTo>
                  <a:lnTo>
                    <a:pt x="409191" y="231227"/>
                  </a:lnTo>
                  <a:lnTo>
                    <a:pt x="408573" y="280318"/>
                  </a:lnTo>
                  <a:lnTo>
                    <a:pt x="392119" y="328277"/>
                  </a:lnTo>
                  <a:lnTo>
                    <a:pt x="361320" y="368554"/>
                  </a:lnTo>
                  <a:lnTo>
                    <a:pt x="320802" y="396278"/>
                  </a:lnTo>
                  <a:lnTo>
                    <a:pt x="274178" y="410357"/>
                  </a:lnTo>
                  <a:lnTo>
                    <a:pt x="225062" y="409702"/>
                  </a:lnTo>
                  <a:lnTo>
                    <a:pt x="177066" y="393220"/>
                  </a:lnTo>
                  <a:lnTo>
                    <a:pt x="312169" y="465572"/>
                  </a:lnTo>
                  <a:lnTo>
                    <a:pt x="312603" y="446156"/>
                  </a:lnTo>
                  <a:lnTo>
                    <a:pt x="347707" y="431363"/>
                  </a:lnTo>
                  <a:lnTo>
                    <a:pt x="379844" y="409917"/>
                  </a:lnTo>
                  <a:lnTo>
                    <a:pt x="407792" y="382235"/>
                  </a:lnTo>
                  <a:lnTo>
                    <a:pt x="430327" y="348738"/>
                  </a:lnTo>
                  <a:lnTo>
                    <a:pt x="446966" y="307275"/>
                  </a:lnTo>
                  <a:lnTo>
                    <a:pt x="453957" y="264554"/>
                  </a:lnTo>
                  <a:lnTo>
                    <a:pt x="451747" y="222019"/>
                  </a:lnTo>
                  <a:lnTo>
                    <a:pt x="440782" y="181110"/>
                  </a:lnTo>
                  <a:lnTo>
                    <a:pt x="435961" y="171645"/>
                  </a:lnTo>
                  <a:close/>
                </a:path>
                <a:path w="454025" h="521335">
                  <a:moveTo>
                    <a:pt x="419894" y="48425"/>
                  </a:moveTo>
                  <a:lnTo>
                    <a:pt x="329468" y="0"/>
                  </a:lnTo>
                  <a:lnTo>
                    <a:pt x="320671" y="2656"/>
                  </a:lnTo>
                  <a:lnTo>
                    <a:pt x="313175" y="16653"/>
                  </a:lnTo>
                  <a:lnTo>
                    <a:pt x="315840" y="25448"/>
                  </a:lnTo>
                  <a:lnTo>
                    <a:pt x="406265" y="73874"/>
                  </a:lnTo>
                  <a:lnTo>
                    <a:pt x="415063" y="71217"/>
                  </a:lnTo>
                  <a:lnTo>
                    <a:pt x="422558" y="57220"/>
                  </a:lnTo>
                  <a:lnTo>
                    <a:pt x="419894" y="484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85359" y="4222956"/>
              <a:ext cx="175952" cy="12509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82467" y="4162808"/>
              <a:ext cx="112316" cy="15268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63488" y="4018601"/>
              <a:ext cx="153411" cy="11273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856606" y="3175402"/>
              <a:ext cx="745490" cy="563245"/>
            </a:xfrm>
            <a:custGeom>
              <a:avLst/>
              <a:gdLst/>
              <a:ahLst/>
              <a:cxnLst/>
              <a:rect l="l" t="t" r="r" b="b"/>
              <a:pathLst>
                <a:path w="745489" h="563245">
                  <a:moveTo>
                    <a:pt x="744970" y="282627"/>
                  </a:moveTo>
                  <a:lnTo>
                    <a:pt x="128354" y="0"/>
                  </a:lnTo>
                  <a:lnTo>
                    <a:pt x="0" y="280034"/>
                  </a:lnTo>
                  <a:lnTo>
                    <a:pt x="616616" y="562662"/>
                  </a:lnTo>
                  <a:lnTo>
                    <a:pt x="635869" y="520656"/>
                  </a:lnTo>
                  <a:lnTo>
                    <a:pt x="89323" y="270145"/>
                  </a:lnTo>
                  <a:lnTo>
                    <a:pt x="74134" y="229291"/>
                  </a:lnTo>
                  <a:lnTo>
                    <a:pt x="138307" y="89284"/>
                  </a:lnTo>
                  <a:lnTo>
                    <a:pt x="179171" y="74122"/>
                  </a:lnTo>
                  <a:lnTo>
                    <a:pt x="725717" y="324633"/>
                  </a:lnTo>
                  <a:lnTo>
                    <a:pt x="744970" y="282627"/>
                  </a:lnTo>
                  <a:close/>
                </a:path>
                <a:path w="745489" h="563245">
                  <a:moveTo>
                    <a:pt x="725717" y="324633"/>
                  </a:moveTo>
                  <a:lnTo>
                    <a:pt x="662626" y="295715"/>
                  </a:lnTo>
                  <a:lnTo>
                    <a:pt x="674055" y="326364"/>
                  </a:lnTo>
                  <a:lnTo>
                    <a:pt x="603461" y="480382"/>
                  </a:lnTo>
                  <a:lnTo>
                    <a:pt x="572779" y="491739"/>
                  </a:lnTo>
                  <a:lnTo>
                    <a:pt x="635869" y="520656"/>
                  </a:lnTo>
                  <a:lnTo>
                    <a:pt x="725717" y="3246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64960" y="3382226"/>
              <a:ext cx="128278" cy="149012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030789" y="3175609"/>
              <a:ext cx="541655" cy="384810"/>
            </a:xfrm>
            <a:custGeom>
              <a:avLst/>
              <a:gdLst/>
              <a:ahLst/>
              <a:cxnLst/>
              <a:rect l="l" t="t" r="r" b="b"/>
              <a:pathLst>
                <a:path w="541654" h="384810">
                  <a:moveTo>
                    <a:pt x="46240" y="201536"/>
                  </a:moveTo>
                  <a:lnTo>
                    <a:pt x="44792" y="192798"/>
                  </a:lnTo>
                  <a:lnTo>
                    <a:pt x="40182" y="185229"/>
                  </a:lnTo>
                  <a:lnTo>
                    <a:pt x="32753" y="179832"/>
                  </a:lnTo>
                  <a:lnTo>
                    <a:pt x="23812" y="177723"/>
                  </a:lnTo>
                  <a:lnTo>
                    <a:pt x="15062" y="179171"/>
                  </a:lnTo>
                  <a:lnTo>
                    <a:pt x="7493" y="183781"/>
                  </a:lnTo>
                  <a:lnTo>
                    <a:pt x="2095" y="191198"/>
                  </a:lnTo>
                  <a:lnTo>
                    <a:pt x="0" y="200126"/>
                  </a:lnTo>
                  <a:lnTo>
                    <a:pt x="1447" y="208876"/>
                  </a:lnTo>
                  <a:lnTo>
                    <a:pt x="6070" y="216433"/>
                  </a:lnTo>
                  <a:lnTo>
                    <a:pt x="13487" y="221843"/>
                  </a:lnTo>
                  <a:lnTo>
                    <a:pt x="22428" y="223939"/>
                  </a:lnTo>
                  <a:lnTo>
                    <a:pt x="31178" y="222504"/>
                  </a:lnTo>
                  <a:lnTo>
                    <a:pt x="38747" y="217893"/>
                  </a:lnTo>
                  <a:lnTo>
                    <a:pt x="44145" y="210477"/>
                  </a:lnTo>
                  <a:lnTo>
                    <a:pt x="46240" y="201536"/>
                  </a:lnTo>
                  <a:close/>
                </a:path>
                <a:path w="541654" h="384810">
                  <a:moveTo>
                    <a:pt x="396608" y="362127"/>
                  </a:moveTo>
                  <a:lnTo>
                    <a:pt x="395160" y="353390"/>
                  </a:lnTo>
                  <a:lnTo>
                    <a:pt x="390537" y="345821"/>
                  </a:lnTo>
                  <a:lnTo>
                    <a:pt x="383120" y="340423"/>
                  </a:lnTo>
                  <a:lnTo>
                    <a:pt x="374180" y="338315"/>
                  </a:lnTo>
                  <a:lnTo>
                    <a:pt x="365429" y="339763"/>
                  </a:lnTo>
                  <a:lnTo>
                    <a:pt x="357860" y="344373"/>
                  </a:lnTo>
                  <a:lnTo>
                    <a:pt x="352463" y="351790"/>
                  </a:lnTo>
                  <a:lnTo>
                    <a:pt x="350367" y="360718"/>
                  </a:lnTo>
                  <a:lnTo>
                    <a:pt x="351815" y="369468"/>
                  </a:lnTo>
                  <a:lnTo>
                    <a:pt x="356425" y="377024"/>
                  </a:lnTo>
                  <a:lnTo>
                    <a:pt x="363855" y="382435"/>
                  </a:lnTo>
                  <a:lnTo>
                    <a:pt x="372795" y="384530"/>
                  </a:lnTo>
                  <a:lnTo>
                    <a:pt x="381546" y="383095"/>
                  </a:lnTo>
                  <a:lnTo>
                    <a:pt x="389115" y="378485"/>
                  </a:lnTo>
                  <a:lnTo>
                    <a:pt x="394512" y="371068"/>
                  </a:lnTo>
                  <a:lnTo>
                    <a:pt x="396608" y="362127"/>
                  </a:lnTo>
                  <a:close/>
                </a:path>
                <a:path w="541654" h="384810">
                  <a:moveTo>
                    <a:pt x="498309" y="18783"/>
                  </a:moveTo>
                  <a:lnTo>
                    <a:pt x="50723" y="0"/>
                  </a:lnTo>
                  <a:lnTo>
                    <a:pt x="286118" y="56222"/>
                  </a:lnTo>
                  <a:lnTo>
                    <a:pt x="449834" y="63487"/>
                  </a:lnTo>
                  <a:lnTo>
                    <a:pt x="448157" y="94907"/>
                  </a:lnTo>
                  <a:lnTo>
                    <a:pt x="494042" y="105778"/>
                  </a:lnTo>
                  <a:lnTo>
                    <a:pt x="498309" y="18783"/>
                  </a:lnTo>
                  <a:close/>
                </a:path>
                <a:path w="541654" h="384810">
                  <a:moveTo>
                    <a:pt x="541401" y="148678"/>
                  </a:moveTo>
                  <a:lnTo>
                    <a:pt x="149186" y="55308"/>
                  </a:lnTo>
                  <a:lnTo>
                    <a:pt x="364299" y="153898"/>
                  </a:lnTo>
                  <a:lnTo>
                    <a:pt x="484962" y="182943"/>
                  </a:lnTo>
                  <a:lnTo>
                    <a:pt x="479920" y="206895"/>
                  </a:lnTo>
                  <a:lnTo>
                    <a:pt x="522668" y="226491"/>
                  </a:lnTo>
                  <a:lnTo>
                    <a:pt x="541401" y="1486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29831" y="3146049"/>
              <a:ext cx="198338" cy="233938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3856606" y="3175402"/>
              <a:ext cx="745490" cy="563245"/>
            </a:xfrm>
            <a:custGeom>
              <a:avLst/>
              <a:gdLst/>
              <a:ahLst/>
              <a:cxnLst/>
              <a:rect l="l" t="t" r="r" b="b"/>
              <a:pathLst>
                <a:path w="745489" h="563245">
                  <a:moveTo>
                    <a:pt x="744970" y="282627"/>
                  </a:moveTo>
                  <a:lnTo>
                    <a:pt x="128354" y="0"/>
                  </a:lnTo>
                  <a:lnTo>
                    <a:pt x="0" y="280034"/>
                  </a:lnTo>
                  <a:lnTo>
                    <a:pt x="616616" y="562662"/>
                  </a:lnTo>
                  <a:lnTo>
                    <a:pt x="635869" y="520656"/>
                  </a:lnTo>
                  <a:lnTo>
                    <a:pt x="89323" y="270145"/>
                  </a:lnTo>
                  <a:lnTo>
                    <a:pt x="74134" y="229291"/>
                  </a:lnTo>
                  <a:lnTo>
                    <a:pt x="138307" y="89284"/>
                  </a:lnTo>
                  <a:lnTo>
                    <a:pt x="179171" y="74122"/>
                  </a:lnTo>
                  <a:lnTo>
                    <a:pt x="725717" y="324633"/>
                  </a:lnTo>
                  <a:lnTo>
                    <a:pt x="744970" y="282627"/>
                  </a:lnTo>
                  <a:close/>
                </a:path>
                <a:path w="745489" h="563245">
                  <a:moveTo>
                    <a:pt x="725717" y="324633"/>
                  </a:moveTo>
                  <a:lnTo>
                    <a:pt x="662626" y="295715"/>
                  </a:lnTo>
                  <a:lnTo>
                    <a:pt x="674055" y="326364"/>
                  </a:lnTo>
                  <a:lnTo>
                    <a:pt x="603461" y="480382"/>
                  </a:lnTo>
                  <a:lnTo>
                    <a:pt x="572779" y="491739"/>
                  </a:lnTo>
                  <a:lnTo>
                    <a:pt x="635869" y="520656"/>
                  </a:lnTo>
                  <a:lnTo>
                    <a:pt x="725717" y="3246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64960" y="3382226"/>
              <a:ext cx="128278" cy="149012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030789" y="3175609"/>
              <a:ext cx="541655" cy="384810"/>
            </a:xfrm>
            <a:custGeom>
              <a:avLst/>
              <a:gdLst/>
              <a:ahLst/>
              <a:cxnLst/>
              <a:rect l="l" t="t" r="r" b="b"/>
              <a:pathLst>
                <a:path w="541654" h="384810">
                  <a:moveTo>
                    <a:pt x="46240" y="201536"/>
                  </a:moveTo>
                  <a:lnTo>
                    <a:pt x="44792" y="192798"/>
                  </a:lnTo>
                  <a:lnTo>
                    <a:pt x="40182" y="185229"/>
                  </a:lnTo>
                  <a:lnTo>
                    <a:pt x="32753" y="179832"/>
                  </a:lnTo>
                  <a:lnTo>
                    <a:pt x="23812" y="177723"/>
                  </a:lnTo>
                  <a:lnTo>
                    <a:pt x="15062" y="179171"/>
                  </a:lnTo>
                  <a:lnTo>
                    <a:pt x="7493" y="183781"/>
                  </a:lnTo>
                  <a:lnTo>
                    <a:pt x="2095" y="191198"/>
                  </a:lnTo>
                  <a:lnTo>
                    <a:pt x="0" y="200126"/>
                  </a:lnTo>
                  <a:lnTo>
                    <a:pt x="1447" y="208876"/>
                  </a:lnTo>
                  <a:lnTo>
                    <a:pt x="6070" y="216433"/>
                  </a:lnTo>
                  <a:lnTo>
                    <a:pt x="13487" y="221843"/>
                  </a:lnTo>
                  <a:lnTo>
                    <a:pt x="22428" y="223939"/>
                  </a:lnTo>
                  <a:lnTo>
                    <a:pt x="31178" y="222504"/>
                  </a:lnTo>
                  <a:lnTo>
                    <a:pt x="38747" y="217893"/>
                  </a:lnTo>
                  <a:lnTo>
                    <a:pt x="44145" y="210477"/>
                  </a:lnTo>
                  <a:lnTo>
                    <a:pt x="46240" y="201536"/>
                  </a:lnTo>
                  <a:close/>
                </a:path>
                <a:path w="541654" h="384810">
                  <a:moveTo>
                    <a:pt x="396608" y="362127"/>
                  </a:moveTo>
                  <a:lnTo>
                    <a:pt x="395160" y="353390"/>
                  </a:lnTo>
                  <a:lnTo>
                    <a:pt x="390537" y="345821"/>
                  </a:lnTo>
                  <a:lnTo>
                    <a:pt x="383120" y="340423"/>
                  </a:lnTo>
                  <a:lnTo>
                    <a:pt x="374180" y="338315"/>
                  </a:lnTo>
                  <a:lnTo>
                    <a:pt x="365429" y="339763"/>
                  </a:lnTo>
                  <a:lnTo>
                    <a:pt x="357860" y="344373"/>
                  </a:lnTo>
                  <a:lnTo>
                    <a:pt x="352463" y="351790"/>
                  </a:lnTo>
                  <a:lnTo>
                    <a:pt x="350367" y="360718"/>
                  </a:lnTo>
                  <a:lnTo>
                    <a:pt x="351815" y="369468"/>
                  </a:lnTo>
                  <a:lnTo>
                    <a:pt x="356425" y="377024"/>
                  </a:lnTo>
                  <a:lnTo>
                    <a:pt x="363855" y="382435"/>
                  </a:lnTo>
                  <a:lnTo>
                    <a:pt x="372795" y="384530"/>
                  </a:lnTo>
                  <a:lnTo>
                    <a:pt x="381546" y="383095"/>
                  </a:lnTo>
                  <a:lnTo>
                    <a:pt x="389115" y="378485"/>
                  </a:lnTo>
                  <a:lnTo>
                    <a:pt x="394512" y="371068"/>
                  </a:lnTo>
                  <a:lnTo>
                    <a:pt x="396608" y="362127"/>
                  </a:lnTo>
                  <a:close/>
                </a:path>
                <a:path w="541654" h="384810">
                  <a:moveTo>
                    <a:pt x="498309" y="18783"/>
                  </a:moveTo>
                  <a:lnTo>
                    <a:pt x="50723" y="0"/>
                  </a:lnTo>
                  <a:lnTo>
                    <a:pt x="286118" y="56222"/>
                  </a:lnTo>
                  <a:lnTo>
                    <a:pt x="449834" y="63487"/>
                  </a:lnTo>
                  <a:lnTo>
                    <a:pt x="448157" y="94907"/>
                  </a:lnTo>
                  <a:lnTo>
                    <a:pt x="494042" y="105778"/>
                  </a:lnTo>
                  <a:lnTo>
                    <a:pt x="498309" y="18783"/>
                  </a:lnTo>
                  <a:close/>
                </a:path>
                <a:path w="541654" h="384810">
                  <a:moveTo>
                    <a:pt x="541401" y="148678"/>
                  </a:moveTo>
                  <a:lnTo>
                    <a:pt x="149186" y="55308"/>
                  </a:lnTo>
                  <a:lnTo>
                    <a:pt x="364299" y="153898"/>
                  </a:lnTo>
                  <a:lnTo>
                    <a:pt x="484962" y="182943"/>
                  </a:lnTo>
                  <a:lnTo>
                    <a:pt x="479920" y="206895"/>
                  </a:lnTo>
                  <a:lnTo>
                    <a:pt x="522668" y="226491"/>
                  </a:lnTo>
                  <a:lnTo>
                    <a:pt x="541401" y="1486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29831" y="3146049"/>
              <a:ext cx="198338" cy="233938"/>
            </a:xfrm>
            <a:prstGeom prst="rect">
              <a:avLst/>
            </a:prstGeom>
          </p:spPr>
        </p:pic>
      </p:grp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7313"/>
          </a:xfrm>
          <a:prstGeom prst="rect">
            <a:avLst/>
          </a:prstGeom>
        </p:spPr>
        <p:txBody>
          <a:bodyPr vert="horz" wrap="square" lIns="0" tIns="122123" rIns="0" bIns="0" rtlCol="0">
            <a:spAutoFit/>
          </a:bodyPr>
          <a:lstStyle/>
          <a:p>
            <a:pPr marL="156838">
              <a:spcBef>
                <a:spcPts val="100"/>
              </a:spcBef>
            </a:pPr>
            <a:r>
              <a:rPr sz="3600" spc="-195" dirty="0"/>
              <a:t>Connect</a:t>
            </a:r>
            <a:r>
              <a:rPr sz="3600" spc="-210" dirty="0"/>
              <a:t> </a:t>
            </a:r>
            <a:r>
              <a:rPr sz="3600" spc="-229" dirty="0"/>
              <a:t>-</a:t>
            </a:r>
            <a:r>
              <a:rPr sz="3600" spc="-195" dirty="0"/>
              <a:t> </a:t>
            </a:r>
            <a:r>
              <a:rPr sz="3600" spc="-295" dirty="0"/>
              <a:t>Context</a:t>
            </a:r>
            <a:r>
              <a:rPr sz="3600" spc="-215" dirty="0"/>
              <a:t> </a:t>
            </a:r>
            <a:r>
              <a:rPr sz="3600" spc="-180" dirty="0"/>
              <a:t>made</a:t>
            </a:r>
            <a:r>
              <a:rPr sz="3600" spc="-195" dirty="0"/>
              <a:t> </a:t>
            </a:r>
            <a:r>
              <a:rPr sz="3600" spc="-350" dirty="0"/>
              <a:t>simple</a:t>
            </a:r>
            <a:endParaRPr sz="3600"/>
          </a:p>
        </p:txBody>
      </p:sp>
      <p:sp>
        <p:nvSpPr>
          <p:cNvPr id="38" name="object 38"/>
          <p:cNvSpPr txBox="1"/>
          <p:nvPr/>
        </p:nvSpPr>
        <p:spPr>
          <a:xfrm>
            <a:off x="10119486" y="3923158"/>
            <a:ext cx="72707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25" dirty="0">
                <a:solidFill>
                  <a:srgbClr val="001F5F"/>
                </a:solidFill>
                <a:latin typeface="Trebuchet MS"/>
                <a:cs typeface="Trebuchet MS"/>
              </a:rPr>
              <a:t>OR…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81762" y="1832560"/>
            <a:ext cx="324358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dirty="0">
                <a:solidFill>
                  <a:srgbClr val="233645"/>
                </a:solidFill>
                <a:latin typeface="Lucida Sans Unicode"/>
                <a:cs typeface="Lucida Sans Unicode"/>
              </a:rPr>
              <a:t>Any</a:t>
            </a:r>
            <a:r>
              <a:rPr spc="-30" dirty="0">
                <a:solidFill>
                  <a:srgbClr val="233645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233645"/>
                </a:solidFill>
                <a:latin typeface="Lucida Sans Unicode"/>
                <a:cs typeface="Lucida Sans Unicode"/>
              </a:rPr>
              <a:t>information</a:t>
            </a:r>
            <a:r>
              <a:rPr spc="-55" dirty="0">
                <a:solidFill>
                  <a:srgbClr val="233645"/>
                </a:solidFill>
                <a:latin typeface="Lucida Sans Unicode"/>
                <a:cs typeface="Lucida Sans Unicode"/>
              </a:rPr>
              <a:t> </a:t>
            </a:r>
            <a:r>
              <a:rPr dirty="0">
                <a:solidFill>
                  <a:srgbClr val="233645"/>
                </a:solidFill>
                <a:latin typeface="Lucida Sans Unicode"/>
                <a:cs typeface="Lucida Sans Unicode"/>
              </a:rPr>
              <a:t>or</a:t>
            </a:r>
            <a:r>
              <a:rPr spc="-20" dirty="0">
                <a:solidFill>
                  <a:srgbClr val="233645"/>
                </a:solidFill>
                <a:latin typeface="Lucida Sans Unicode"/>
                <a:cs typeface="Lucida Sans Unicode"/>
              </a:rPr>
              <a:t> </a:t>
            </a:r>
            <a:r>
              <a:rPr spc="60" dirty="0">
                <a:solidFill>
                  <a:srgbClr val="233645"/>
                </a:solidFill>
                <a:latin typeface="Lucida Sans Unicode"/>
                <a:cs typeface="Lucida Sans Unicode"/>
              </a:rPr>
              <a:t>evidence</a:t>
            </a:r>
            <a:endParaRPr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1208"/>
          </a:xfrm>
          <a:prstGeom prst="rect">
            <a:avLst/>
          </a:prstGeom>
        </p:spPr>
        <p:txBody>
          <a:bodyPr vert="horz" wrap="square" lIns="0" tIns="177037" rIns="0" bIns="0" rtlCol="0">
            <a:spAutoFit/>
          </a:bodyPr>
          <a:lstStyle/>
          <a:p>
            <a:pPr marL="146043">
              <a:spcBef>
                <a:spcPts val="105"/>
              </a:spcBef>
            </a:pPr>
            <a:r>
              <a:rPr sz="3200" spc="-420" dirty="0"/>
              <a:t>T</a:t>
            </a:r>
            <a:r>
              <a:rPr lang="en-US" sz="3200" spc="-420" dirty="0"/>
              <a:t> </a:t>
            </a:r>
            <a:r>
              <a:rPr sz="3200" spc="-420" dirty="0"/>
              <a:t>E</a:t>
            </a:r>
            <a:r>
              <a:rPr lang="en-US" sz="3200" spc="-420" dirty="0"/>
              <a:t> </a:t>
            </a:r>
            <a:r>
              <a:rPr sz="3200" spc="-420" dirty="0"/>
              <a:t>R</a:t>
            </a:r>
            <a:r>
              <a:rPr lang="en-US" sz="3200" spc="-420" dirty="0"/>
              <a:t> </a:t>
            </a:r>
            <a:r>
              <a:rPr sz="3200" spc="-420" dirty="0"/>
              <a:t>M</a:t>
            </a:r>
            <a:r>
              <a:rPr lang="en-US" sz="3200" spc="-420" dirty="0"/>
              <a:t> </a:t>
            </a:r>
            <a:r>
              <a:rPr sz="3200" spc="-420" dirty="0"/>
              <a:t>I</a:t>
            </a:r>
            <a:r>
              <a:rPr lang="en-US" sz="3200" spc="-420" dirty="0"/>
              <a:t> </a:t>
            </a:r>
            <a:r>
              <a:rPr sz="3200" spc="-420" dirty="0"/>
              <a:t>N</a:t>
            </a:r>
            <a:r>
              <a:rPr lang="en-US" sz="3200" spc="-420" dirty="0"/>
              <a:t> </a:t>
            </a:r>
            <a:r>
              <a:rPr sz="3200" spc="-420" dirty="0"/>
              <a:t>O</a:t>
            </a:r>
            <a:r>
              <a:rPr lang="en-US" sz="3200" spc="-420" dirty="0"/>
              <a:t> </a:t>
            </a:r>
            <a:r>
              <a:rPr sz="3200" spc="-420" dirty="0"/>
              <a:t>L</a:t>
            </a:r>
            <a:r>
              <a:rPr lang="en-US" sz="3200" spc="-420" dirty="0"/>
              <a:t> </a:t>
            </a:r>
            <a:r>
              <a:rPr sz="3200" spc="-420" dirty="0"/>
              <a:t>O</a:t>
            </a:r>
            <a:r>
              <a:rPr lang="en-US" sz="3200" spc="-420" dirty="0"/>
              <a:t> </a:t>
            </a:r>
            <a:r>
              <a:rPr sz="3200" spc="-420" dirty="0"/>
              <a:t>G</a:t>
            </a:r>
            <a:r>
              <a:rPr lang="en-US" sz="3200" spc="-420" dirty="0"/>
              <a:t> </a:t>
            </a:r>
            <a:r>
              <a:rPr sz="3200" spc="-420" dirty="0"/>
              <a:t>Y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903320" y="3099494"/>
            <a:ext cx="224282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Interrogation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53355" y="1659382"/>
            <a:ext cx="15748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26994" y="4722241"/>
            <a:ext cx="383349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105" dirty="0">
                <a:solidFill>
                  <a:srgbClr val="233645"/>
                </a:solidFill>
                <a:latin typeface="Verdana"/>
                <a:cs typeface="Verdana"/>
              </a:rPr>
              <a:t>Investigative</a:t>
            </a:r>
            <a:r>
              <a:rPr sz="2800" spc="-1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534400" y="5346700"/>
            <a:ext cx="208978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z="2800" spc="-45" dirty="0">
                <a:solidFill>
                  <a:srgbClr val="233645"/>
                </a:solidFill>
                <a:latin typeface="Verdana"/>
                <a:cs typeface="Verdana"/>
              </a:rPr>
              <a:t>Questioning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59330" y="7785100"/>
            <a:ext cx="4568825" cy="1561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00808">
              <a:spcBef>
                <a:spcPts val="95"/>
              </a:spcBef>
            </a:pPr>
            <a:r>
              <a:rPr sz="2800" spc="-40" dirty="0">
                <a:solidFill>
                  <a:srgbClr val="233645"/>
                </a:solidFill>
                <a:latin typeface="Verdana"/>
                <a:cs typeface="Verdana"/>
              </a:rPr>
              <a:t>PEACE</a:t>
            </a:r>
            <a:r>
              <a:rPr sz="2800" spc="-2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model</a:t>
            </a:r>
            <a:endParaRPr sz="2800" dirty="0">
              <a:latin typeface="Verdana"/>
              <a:cs typeface="Verdana"/>
            </a:endParaRPr>
          </a:p>
          <a:p>
            <a:pPr>
              <a:spcBef>
                <a:spcPts val="1955"/>
              </a:spcBef>
            </a:pPr>
            <a:endParaRPr sz="2800" dirty="0">
              <a:latin typeface="Verdana"/>
              <a:cs typeface="Verdana"/>
            </a:endParaRPr>
          </a:p>
          <a:p>
            <a:pPr marL="12699"/>
            <a:r>
              <a:rPr sz="2800" spc="-305" dirty="0">
                <a:solidFill>
                  <a:srgbClr val="233645"/>
                </a:solidFill>
                <a:latin typeface="Verdana"/>
                <a:cs typeface="Verdana"/>
              </a:rPr>
              <a:t>R</a:t>
            </a:r>
            <a:r>
              <a:rPr lang="en-US" sz="2800" spc="-3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05" dirty="0">
                <a:solidFill>
                  <a:srgbClr val="233645"/>
                </a:solidFill>
                <a:latin typeface="Verdana"/>
                <a:cs typeface="Verdana"/>
              </a:rPr>
              <a:t>E</a:t>
            </a:r>
            <a:r>
              <a:rPr lang="en-US" sz="2800" spc="-3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05" dirty="0">
                <a:solidFill>
                  <a:srgbClr val="233645"/>
                </a:solidFill>
                <a:latin typeface="Verdana"/>
                <a:cs typeface="Verdana"/>
              </a:rPr>
              <a:t>I</a:t>
            </a:r>
            <a:r>
              <a:rPr lang="en-US" sz="2800" spc="-3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05" dirty="0">
                <a:solidFill>
                  <a:srgbClr val="233645"/>
                </a:solidFill>
                <a:latin typeface="Verdana"/>
                <a:cs typeface="Verdana"/>
              </a:rPr>
              <a:t>D</a:t>
            </a:r>
            <a:r>
              <a:rPr sz="2800" spc="-2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model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C34189-D5BC-7F90-8E26-D13592A1033B}"/>
              </a:ext>
            </a:extLst>
          </p:cNvPr>
          <p:cNvSpPr txBox="1"/>
          <p:nvPr/>
        </p:nvSpPr>
        <p:spPr>
          <a:xfrm>
            <a:off x="6633882" y="9520518"/>
            <a:ext cx="1279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TEDS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739216"/>
            <a:ext cx="115824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3200" spc="-295" dirty="0"/>
              <a:t>Detail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4913376" y="3020567"/>
            <a:ext cx="1903730" cy="1778635"/>
          </a:xfrm>
          <a:custGeom>
            <a:avLst/>
            <a:gdLst/>
            <a:ahLst/>
            <a:cxnLst/>
            <a:rect l="l" t="t" r="r" b="b"/>
            <a:pathLst>
              <a:path w="1903729" h="1778635">
                <a:moveTo>
                  <a:pt x="0" y="889254"/>
                </a:moveTo>
                <a:lnTo>
                  <a:pt x="1319" y="842027"/>
                </a:lnTo>
                <a:lnTo>
                  <a:pt x="5232" y="795443"/>
                </a:lnTo>
                <a:lnTo>
                  <a:pt x="11675" y="749562"/>
                </a:lnTo>
                <a:lnTo>
                  <a:pt x="20580" y="704446"/>
                </a:lnTo>
                <a:lnTo>
                  <a:pt x="31883" y="660156"/>
                </a:lnTo>
                <a:lnTo>
                  <a:pt x="45517" y="616754"/>
                </a:lnTo>
                <a:lnTo>
                  <a:pt x="61417" y="574301"/>
                </a:lnTo>
                <a:lnTo>
                  <a:pt x="79516" y="532858"/>
                </a:lnTo>
                <a:lnTo>
                  <a:pt x="99750" y="492488"/>
                </a:lnTo>
                <a:lnTo>
                  <a:pt x="122052" y="453252"/>
                </a:lnTo>
                <a:lnTo>
                  <a:pt x="146357" y="415210"/>
                </a:lnTo>
                <a:lnTo>
                  <a:pt x="172599" y="378425"/>
                </a:lnTo>
                <a:lnTo>
                  <a:pt x="200712" y="342958"/>
                </a:lnTo>
                <a:lnTo>
                  <a:pt x="230630" y="308871"/>
                </a:lnTo>
                <a:lnTo>
                  <a:pt x="262288" y="276224"/>
                </a:lnTo>
                <a:lnTo>
                  <a:pt x="295620" y="245080"/>
                </a:lnTo>
                <a:lnTo>
                  <a:pt x="330559" y="215500"/>
                </a:lnTo>
                <a:lnTo>
                  <a:pt x="367041" y="187545"/>
                </a:lnTo>
                <a:lnTo>
                  <a:pt x="405000" y="161277"/>
                </a:lnTo>
                <a:lnTo>
                  <a:pt x="444369" y="136757"/>
                </a:lnTo>
                <a:lnTo>
                  <a:pt x="485084" y="114046"/>
                </a:lnTo>
                <a:lnTo>
                  <a:pt x="527078" y="93207"/>
                </a:lnTo>
                <a:lnTo>
                  <a:pt x="570285" y="74301"/>
                </a:lnTo>
                <a:lnTo>
                  <a:pt x="614640" y="57388"/>
                </a:lnTo>
                <a:lnTo>
                  <a:pt x="660077" y="42531"/>
                </a:lnTo>
                <a:lnTo>
                  <a:pt x="706530" y="29792"/>
                </a:lnTo>
                <a:lnTo>
                  <a:pt x="753934" y="19230"/>
                </a:lnTo>
                <a:lnTo>
                  <a:pt x="802222" y="10909"/>
                </a:lnTo>
                <a:lnTo>
                  <a:pt x="851329" y="4889"/>
                </a:lnTo>
                <a:lnTo>
                  <a:pt x="901190" y="1232"/>
                </a:lnTo>
                <a:lnTo>
                  <a:pt x="951738" y="0"/>
                </a:lnTo>
                <a:lnTo>
                  <a:pt x="1002285" y="1232"/>
                </a:lnTo>
                <a:lnTo>
                  <a:pt x="1052146" y="4889"/>
                </a:lnTo>
                <a:lnTo>
                  <a:pt x="1101253" y="10909"/>
                </a:lnTo>
                <a:lnTo>
                  <a:pt x="1149541" y="19230"/>
                </a:lnTo>
                <a:lnTo>
                  <a:pt x="1196945" y="29792"/>
                </a:lnTo>
                <a:lnTo>
                  <a:pt x="1243398" y="42531"/>
                </a:lnTo>
                <a:lnTo>
                  <a:pt x="1288835" y="57388"/>
                </a:lnTo>
                <a:lnTo>
                  <a:pt x="1333190" y="74301"/>
                </a:lnTo>
                <a:lnTo>
                  <a:pt x="1376397" y="93207"/>
                </a:lnTo>
                <a:lnTo>
                  <a:pt x="1418391" y="114046"/>
                </a:lnTo>
                <a:lnTo>
                  <a:pt x="1459106" y="136757"/>
                </a:lnTo>
                <a:lnTo>
                  <a:pt x="1498475" y="161277"/>
                </a:lnTo>
                <a:lnTo>
                  <a:pt x="1536434" y="187545"/>
                </a:lnTo>
                <a:lnTo>
                  <a:pt x="1572916" y="215500"/>
                </a:lnTo>
                <a:lnTo>
                  <a:pt x="1607855" y="245080"/>
                </a:lnTo>
                <a:lnTo>
                  <a:pt x="1641187" y="276224"/>
                </a:lnTo>
                <a:lnTo>
                  <a:pt x="1672845" y="308871"/>
                </a:lnTo>
                <a:lnTo>
                  <a:pt x="1702763" y="342958"/>
                </a:lnTo>
                <a:lnTo>
                  <a:pt x="1730876" y="378425"/>
                </a:lnTo>
                <a:lnTo>
                  <a:pt x="1757118" y="415210"/>
                </a:lnTo>
                <a:lnTo>
                  <a:pt x="1781423" y="453252"/>
                </a:lnTo>
                <a:lnTo>
                  <a:pt x="1803725" y="492488"/>
                </a:lnTo>
                <a:lnTo>
                  <a:pt x="1823959" y="532858"/>
                </a:lnTo>
                <a:lnTo>
                  <a:pt x="1842058" y="574301"/>
                </a:lnTo>
                <a:lnTo>
                  <a:pt x="1857958" y="616754"/>
                </a:lnTo>
                <a:lnTo>
                  <a:pt x="1871592" y="660156"/>
                </a:lnTo>
                <a:lnTo>
                  <a:pt x="1882895" y="704446"/>
                </a:lnTo>
                <a:lnTo>
                  <a:pt x="1891800" y="749562"/>
                </a:lnTo>
                <a:lnTo>
                  <a:pt x="1898243" y="795443"/>
                </a:lnTo>
                <a:lnTo>
                  <a:pt x="1902156" y="842027"/>
                </a:lnTo>
                <a:lnTo>
                  <a:pt x="1903476" y="889254"/>
                </a:lnTo>
                <a:lnTo>
                  <a:pt x="1902156" y="936480"/>
                </a:lnTo>
                <a:lnTo>
                  <a:pt x="1898243" y="983064"/>
                </a:lnTo>
                <a:lnTo>
                  <a:pt x="1891800" y="1028945"/>
                </a:lnTo>
                <a:lnTo>
                  <a:pt x="1882895" y="1074061"/>
                </a:lnTo>
                <a:lnTo>
                  <a:pt x="1871592" y="1118351"/>
                </a:lnTo>
                <a:lnTo>
                  <a:pt x="1857958" y="1161753"/>
                </a:lnTo>
                <a:lnTo>
                  <a:pt x="1842058" y="1204206"/>
                </a:lnTo>
                <a:lnTo>
                  <a:pt x="1823959" y="1245649"/>
                </a:lnTo>
                <a:lnTo>
                  <a:pt x="1803725" y="1286019"/>
                </a:lnTo>
                <a:lnTo>
                  <a:pt x="1781423" y="1325255"/>
                </a:lnTo>
                <a:lnTo>
                  <a:pt x="1757118" y="1363297"/>
                </a:lnTo>
                <a:lnTo>
                  <a:pt x="1730876" y="1400082"/>
                </a:lnTo>
                <a:lnTo>
                  <a:pt x="1702763" y="1435549"/>
                </a:lnTo>
                <a:lnTo>
                  <a:pt x="1672845" y="1469636"/>
                </a:lnTo>
                <a:lnTo>
                  <a:pt x="1641187" y="1502283"/>
                </a:lnTo>
                <a:lnTo>
                  <a:pt x="1607855" y="1533427"/>
                </a:lnTo>
                <a:lnTo>
                  <a:pt x="1572916" y="1563007"/>
                </a:lnTo>
                <a:lnTo>
                  <a:pt x="1536434" y="1590962"/>
                </a:lnTo>
                <a:lnTo>
                  <a:pt x="1498475" y="1617230"/>
                </a:lnTo>
                <a:lnTo>
                  <a:pt x="1459106" y="1641750"/>
                </a:lnTo>
                <a:lnTo>
                  <a:pt x="1418391" y="1664461"/>
                </a:lnTo>
                <a:lnTo>
                  <a:pt x="1376397" y="1685300"/>
                </a:lnTo>
                <a:lnTo>
                  <a:pt x="1333190" y="1704206"/>
                </a:lnTo>
                <a:lnTo>
                  <a:pt x="1288835" y="1721119"/>
                </a:lnTo>
                <a:lnTo>
                  <a:pt x="1243398" y="1735976"/>
                </a:lnTo>
                <a:lnTo>
                  <a:pt x="1196945" y="1748715"/>
                </a:lnTo>
                <a:lnTo>
                  <a:pt x="1149541" y="1759277"/>
                </a:lnTo>
                <a:lnTo>
                  <a:pt x="1101253" y="1767598"/>
                </a:lnTo>
                <a:lnTo>
                  <a:pt x="1052146" y="1773618"/>
                </a:lnTo>
                <a:lnTo>
                  <a:pt x="1002285" y="1777275"/>
                </a:lnTo>
                <a:lnTo>
                  <a:pt x="951738" y="1778508"/>
                </a:lnTo>
                <a:lnTo>
                  <a:pt x="901190" y="1777275"/>
                </a:lnTo>
                <a:lnTo>
                  <a:pt x="851329" y="1773618"/>
                </a:lnTo>
                <a:lnTo>
                  <a:pt x="802222" y="1767598"/>
                </a:lnTo>
                <a:lnTo>
                  <a:pt x="753934" y="1759277"/>
                </a:lnTo>
                <a:lnTo>
                  <a:pt x="706530" y="1748715"/>
                </a:lnTo>
                <a:lnTo>
                  <a:pt x="660077" y="1735976"/>
                </a:lnTo>
                <a:lnTo>
                  <a:pt x="614640" y="1721119"/>
                </a:lnTo>
                <a:lnTo>
                  <a:pt x="570285" y="1704206"/>
                </a:lnTo>
                <a:lnTo>
                  <a:pt x="527078" y="1685300"/>
                </a:lnTo>
                <a:lnTo>
                  <a:pt x="485084" y="1664461"/>
                </a:lnTo>
                <a:lnTo>
                  <a:pt x="444369" y="1641750"/>
                </a:lnTo>
                <a:lnTo>
                  <a:pt x="405000" y="1617230"/>
                </a:lnTo>
                <a:lnTo>
                  <a:pt x="367041" y="1590962"/>
                </a:lnTo>
                <a:lnTo>
                  <a:pt x="330559" y="1563007"/>
                </a:lnTo>
                <a:lnTo>
                  <a:pt x="295620" y="1533427"/>
                </a:lnTo>
                <a:lnTo>
                  <a:pt x="262288" y="1502283"/>
                </a:lnTo>
                <a:lnTo>
                  <a:pt x="230630" y="1469636"/>
                </a:lnTo>
                <a:lnTo>
                  <a:pt x="200712" y="1435549"/>
                </a:lnTo>
                <a:lnTo>
                  <a:pt x="172599" y="1400082"/>
                </a:lnTo>
                <a:lnTo>
                  <a:pt x="146357" y="1363297"/>
                </a:lnTo>
                <a:lnTo>
                  <a:pt x="122052" y="1325255"/>
                </a:lnTo>
                <a:lnTo>
                  <a:pt x="99750" y="1286019"/>
                </a:lnTo>
                <a:lnTo>
                  <a:pt x="79516" y="1245649"/>
                </a:lnTo>
                <a:lnTo>
                  <a:pt x="61417" y="1204206"/>
                </a:lnTo>
                <a:lnTo>
                  <a:pt x="45517" y="1161753"/>
                </a:lnTo>
                <a:lnTo>
                  <a:pt x="31883" y="1118351"/>
                </a:lnTo>
                <a:lnTo>
                  <a:pt x="20580" y="1074061"/>
                </a:lnTo>
                <a:lnTo>
                  <a:pt x="11675" y="1028945"/>
                </a:lnTo>
                <a:lnTo>
                  <a:pt x="5232" y="983064"/>
                </a:lnTo>
                <a:lnTo>
                  <a:pt x="1319" y="936480"/>
                </a:lnTo>
                <a:lnTo>
                  <a:pt x="0" y="889254"/>
                </a:lnTo>
                <a:close/>
              </a:path>
            </a:pathLst>
          </a:custGeom>
          <a:ln w="12700">
            <a:solidFill>
              <a:srgbClr val="1724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912356" y="3613152"/>
            <a:ext cx="103314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  <a:tabLst>
                <a:tab pos="1019763" algn="l"/>
              </a:tabLst>
            </a:pPr>
            <a:r>
              <a:rPr u="sng" dirty="0">
                <a:solidFill>
                  <a:srgbClr val="233645"/>
                </a:solidFill>
                <a:uFill>
                  <a:solidFill>
                    <a:srgbClr val="233645"/>
                  </a:solidFill>
                </a:uFill>
                <a:latin typeface="Verdana"/>
                <a:cs typeface="Verdana"/>
              </a:rPr>
              <a:t>	</a:t>
            </a:r>
            <a:endParaRPr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44110" y="3338828"/>
            <a:ext cx="84137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 marR="5080" indent="1270" algn="ctr">
              <a:spcBef>
                <a:spcPts val="100"/>
              </a:spcBef>
            </a:pP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Fund </a:t>
            </a:r>
            <a:r>
              <a:rPr spc="-95" dirty="0">
                <a:solidFill>
                  <a:srgbClr val="233645"/>
                </a:solidFill>
                <a:latin typeface="Verdana"/>
                <a:cs typeface="Verdana"/>
              </a:rPr>
              <a:t>transfer </a:t>
            </a:r>
            <a:r>
              <a:rPr spc="35" dirty="0">
                <a:solidFill>
                  <a:srgbClr val="233645"/>
                </a:solidFill>
                <a:latin typeface="Verdana"/>
                <a:cs typeface="Verdana"/>
              </a:rPr>
              <a:t>May </a:t>
            </a: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2020</a:t>
            </a:r>
            <a:endParaRPr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64352" y="2461261"/>
            <a:ext cx="0" cy="448945"/>
          </a:xfrm>
          <a:custGeom>
            <a:avLst/>
            <a:gdLst/>
            <a:ahLst/>
            <a:cxnLst/>
            <a:rect l="l" t="t" r="r" b="b"/>
            <a:pathLst>
              <a:path h="448944">
                <a:moveTo>
                  <a:pt x="0" y="448944"/>
                </a:moveTo>
                <a:lnTo>
                  <a:pt x="0" y="0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13427" y="1990725"/>
            <a:ext cx="113474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95" dirty="0">
                <a:solidFill>
                  <a:srgbClr val="233645"/>
                </a:solidFill>
                <a:latin typeface="Verdana"/>
                <a:cs typeface="Verdana"/>
              </a:rPr>
              <a:t>Supervisor</a:t>
            </a:r>
            <a:endParaRPr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16853" y="2211323"/>
            <a:ext cx="1056005" cy="0"/>
          </a:xfrm>
          <a:custGeom>
            <a:avLst/>
            <a:gdLst/>
            <a:ahLst/>
            <a:cxnLst/>
            <a:rect l="l" t="t" r="r" b="b"/>
            <a:pathLst>
              <a:path w="1056004">
                <a:moveTo>
                  <a:pt x="0" y="0"/>
                </a:moveTo>
                <a:lnTo>
                  <a:pt x="1055751" y="0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122411" y="1990725"/>
            <a:ext cx="13690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30" dirty="0">
                <a:solidFill>
                  <a:srgbClr val="233645"/>
                </a:solidFill>
                <a:latin typeface="Verdana"/>
                <a:cs typeface="Verdana"/>
              </a:rPr>
              <a:t>Client</a:t>
            </a:r>
            <a:r>
              <a:rPr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220" dirty="0">
                <a:solidFill>
                  <a:srgbClr val="233645"/>
                </a:solidFill>
                <a:latin typeface="Verdana"/>
                <a:cs typeface="Verdana"/>
              </a:rPr>
              <a:t>B</a:t>
            </a:r>
            <a:r>
              <a:rPr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150" dirty="0">
                <a:solidFill>
                  <a:srgbClr val="233645"/>
                </a:solidFill>
                <a:latin typeface="Verdana"/>
                <a:cs typeface="Verdana"/>
              </a:rPr>
              <a:t>EVIL</a:t>
            </a:r>
            <a:endParaRPr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5810" y="3754628"/>
            <a:ext cx="9988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10" dirty="0">
                <a:solidFill>
                  <a:srgbClr val="233645"/>
                </a:solidFill>
                <a:latin typeface="Verdana"/>
                <a:cs typeface="Verdana"/>
              </a:rPr>
              <a:t>Cayman</a:t>
            </a:r>
            <a:endParaRPr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31603" y="3754628"/>
            <a:ext cx="3670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spc="-170" dirty="0">
                <a:solidFill>
                  <a:srgbClr val="233645"/>
                </a:solidFill>
                <a:latin typeface="Verdana"/>
                <a:cs typeface="Verdana"/>
              </a:rPr>
              <a:t>BVI</a:t>
            </a:r>
            <a:endParaRPr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864352" y="4799076"/>
            <a:ext cx="0" cy="487680"/>
          </a:xfrm>
          <a:custGeom>
            <a:avLst/>
            <a:gdLst/>
            <a:ahLst/>
            <a:cxnLst/>
            <a:rect l="l" t="t" r="r" b="b"/>
            <a:pathLst>
              <a:path h="487679">
                <a:moveTo>
                  <a:pt x="0" y="0"/>
                </a:moveTo>
                <a:lnTo>
                  <a:pt x="0" y="487553"/>
                </a:lnTo>
              </a:path>
            </a:pathLst>
          </a:custGeom>
          <a:ln w="6350">
            <a:solidFill>
              <a:srgbClr val="2336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127498" y="5518200"/>
            <a:ext cx="12852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spc="-20" dirty="0">
                <a:solidFill>
                  <a:srgbClr val="233645"/>
                </a:solidFill>
                <a:latin typeface="Verdana"/>
                <a:cs typeface="Verdana"/>
              </a:rPr>
              <a:t>Loan</a:t>
            </a:r>
            <a:endParaRPr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pc="-10" dirty="0">
                <a:solidFill>
                  <a:srgbClr val="233645"/>
                </a:solidFill>
                <a:latin typeface="Verdana"/>
                <a:cs typeface="Verdana"/>
              </a:rPr>
              <a:t>documents</a:t>
            </a:r>
            <a:endParaRPr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511284" y="3872484"/>
            <a:ext cx="763905" cy="76200"/>
          </a:xfrm>
          <a:custGeom>
            <a:avLst/>
            <a:gdLst/>
            <a:ahLst/>
            <a:cxnLst/>
            <a:rect l="l" t="t" r="r" b="b"/>
            <a:pathLst>
              <a:path w="763904" h="76200">
                <a:moveTo>
                  <a:pt x="687197" y="0"/>
                </a:moveTo>
                <a:lnTo>
                  <a:pt x="687197" y="76200"/>
                </a:lnTo>
                <a:lnTo>
                  <a:pt x="750697" y="44450"/>
                </a:lnTo>
                <a:lnTo>
                  <a:pt x="699897" y="44450"/>
                </a:lnTo>
                <a:lnTo>
                  <a:pt x="699897" y="31750"/>
                </a:lnTo>
                <a:lnTo>
                  <a:pt x="750697" y="31750"/>
                </a:lnTo>
                <a:lnTo>
                  <a:pt x="687197" y="0"/>
                </a:lnTo>
                <a:close/>
              </a:path>
              <a:path w="763904" h="76200">
                <a:moveTo>
                  <a:pt x="687197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687197" y="44450"/>
                </a:lnTo>
                <a:lnTo>
                  <a:pt x="687197" y="31750"/>
                </a:lnTo>
                <a:close/>
              </a:path>
              <a:path w="763904" h="76200">
                <a:moveTo>
                  <a:pt x="750697" y="31750"/>
                </a:moveTo>
                <a:lnTo>
                  <a:pt x="699897" y="31750"/>
                </a:lnTo>
                <a:lnTo>
                  <a:pt x="699897" y="44450"/>
                </a:lnTo>
                <a:lnTo>
                  <a:pt x="750697" y="44450"/>
                </a:lnTo>
                <a:lnTo>
                  <a:pt x="763397" y="38100"/>
                </a:lnTo>
                <a:lnTo>
                  <a:pt x="750697" y="31750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559295" y="1380744"/>
            <a:ext cx="1678305" cy="318036"/>
          </a:xfrm>
          <a:prstGeom prst="rect">
            <a:avLst/>
          </a:prstGeom>
          <a:ln w="12700">
            <a:solidFill>
              <a:srgbClr val="006FCE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447020">
              <a:spcBef>
                <a:spcPts val="320"/>
              </a:spcBef>
            </a:pPr>
            <a:r>
              <a:rPr spc="-10" dirty="0">
                <a:solidFill>
                  <a:srgbClr val="006FCE"/>
                </a:solidFill>
                <a:latin typeface="Verdana"/>
                <a:cs typeface="Verdana"/>
              </a:rPr>
              <a:t>People</a:t>
            </a:r>
            <a:endParaRPr>
              <a:latin typeface="Verdana"/>
              <a:cs typeface="Verdan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881116" y="1561591"/>
            <a:ext cx="523875" cy="401320"/>
          </a:xfrm>
          <a:custGeom>
            <a:avLst/>
            <a:gdLst/>
            <a:ahLst/>
            <a:cxnLst/>
            <a:rect l="l" t="t" r="r" b="b"/>
            <a:pathLst>
              <a:path w="523875" h="401319">
                <a:moveTo>
                  <a:pt x="37464" y="324358"/>
                </a:moveTo>
                <a:lnTo>
                  <a:pt x="0" y="400938"/>
                </a:lnTo>
                <a:lnTo>
                  <a:pt x="83693" y="385063"/>
                </a:lnTo>
                <a:lnTo>
                  <a:pt x="70250" y="367411"/>
                </a:lnTo>
                <a:lnTo>
                  <a:pt x="54356" y="367411"/>
                </a:lnTo>
                <a:lnTo>
                  <a:pt x="46609" y="357378"/>
                </a:lnTo>
                <a:lnTo>
                  <a:pt x="56735" y="349663"/>
                </a:lnTo>
                <a:lnTo>
                  <a:pt x="37464" y="324358"/>
                </a:lnTo>
                <a:close/>
              </a:path>
              <a:path w="523875" h="401319">
                <a:moveTo>
                  <a:pt x="56735" y="349663"/>
                </a:moveTo>
                <a:lnTo>
                  <a:pt x="46609" y="357378"/>
                </a:lnTo>
                <a:lnTo>
                  <a:pt x="54356" y="367411"/>
                </a:lnTo>
                <a:lnTo>
                  <a:pt x="64415" y="359748"/>
                </a:lnTo>
                <a:lnTo>
                  <a:pt x="56735" y="349663"/>
                </a:lnTo>
                <a:close/>
              </a:path>
              <a:path w="523875" h="401319">
                <a:moveTo>
                  <a:pt x="64415" y="359748"/>
                </a:moveTo>
                <a:lnTo>
                  <a:pt x="54356" y="367411"/>
                </a:lnTo>
                <a:lnTo>
                  <a:pt x="70250" y="367411"/>
                </a:lnTo>
                <a:lnTo>
                  <a:pt x="64415" y="359748"/>
                </a:lnTo>
                <a:close/>
              </a:path>
              <a:path w="523875" h="401319">
                <a:moveTo>
                  <a:pt x="515747" y="0"/>
                </a:moveTo>
                <a:lnTo>
                  <a:pt x="56735" y="349663"/>
                </a:lnTo>
                <a:lnTo>
                  <a:pt x="64415" y="359748"/>
                </a:lnTo>
                <a:lnTo>
                  <a:pt x="523367" y="10160"/>
                </a:lnTo>
                <a:lnTo>
                  <a:pt x="515747" y="0"/>
                </a:lnTo>
                <a:close/>
              </a:path>
            </a:pathLst>
          </a:custGeom>
          <a:solidFill>
            <a:srgbClr val="006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5077" y="1574039"/>
            <a:ext cx="453390" cy="387985"/>
          </a:xfrm>
          <a:custGeom>
            <a:avLst/>
            <a:gdLst/>
            <a:ahLst/>
            <a:cxnLst/>
            <a:rect l="l" t="t" r="r" b="b"/>
            <a:pathLst>
              <a:path w="453390" h="387985">
                <a:moveTo>
                  <a:pt x="390894" y="343040"/>
                </a:moveTo>
                <a:lnTo>
                  <a:pt x="370204" y="367284"/>
                </a:lnTo>
                <a:lnTo>
                  <a:pt x="453008" y="387731"/>
                </a:lnTo>
                <a:lnTo>
                  <a:pt x="437556" y="351282"/>
                </a:lnTo>
                <a:lnTo>
                  <a:pt x="400557" y="351282"/>
                </a:lnTo>
                <a:lnTo>
                  <a:pt x="390894" y="343040"/>
                </a:lnTo>
                <a:close/>
              </a:path>
              <a:path w="453390" h="387985">
                <a:moveTo>
                  <a:pt x="399137" y="333380"/>
                </a:moveTo>
                <a:lnTo>
                  <a:pt x="390894" y="343040"/>
                </a:lnTo>
                <a:lnTo>
                  <a:pt x="400557" y="351282"/>
                </a:lnTo>
                <a:lnTo>
                  <a:pt x="408813" y="341629"/>
                </a:lnTo>
                <a:lnTo>
                  <a:pt x="399137" y="333380"/>
                </a:lnTo>
                <a:close/>
              </a:path>
              <a:path w="453390" h="387985">
                <a:moveTo>
                  <a:pt x="419734" y="309245"/>
                </a:moveTo>
                <a:lnTo>
                  <a:pt x="399137" y="333380"/>
                </a:lnTo>
                <a:lnTo>
                  <a:pt x="408813" y="341629"/>
                </a:lnTo>
                <a:lnTo>
                  <a:pt x="400557" y="351282"/>
                </a:lnTo>
                <a:lnTo>
                  <a:pt x="437556" y="351282"/>
                </a:lnTo>
                <a:lnTo>
                  <a:pt x="419734" y="309245"/>
                </a:lnTo>
                <a:close/>
              </a:path>
              <a:path w="453390" h="387985">
                <a:moveTo>
                  <a:pt x="8127" y="0"/>
                </a:moveTo>
                <a:lnTo>
                  <a:pt x="0" y="9651"/>
                </a:lnTo>
                <a:lnTo>
                  <a:pt x="390894" y="343040"/>
                </a:lnTo>
                <a:lnTo>
                  <a:pt x="399137" y="333380"/>
                </a:lnTo>
                <a:lnTo>
                  <a:pt x="8127" y="0"/>
                </a:lnTo>
                <a:close/>
              </a:path>
            </a:pathLst>
          </a:custGeom>
          <a:solidFill>
            <a:srgbClr val="006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583168" y="4674109"/>
            <a:ext cx="2199640" cy="319318"/>
          </a:xfrm>
          <a:prstGeom prst="rect">
            <a:avLst/>
          </a:prstGeom>
          <a:ln w="12700">
            <a:solidFill>
              <a:srgbClr val="00AF5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569568">
              <a:spcBef>
                <a:spcPts val="330"/>
              </a:spcBef>
            </a:pPr>
            <a:r>
              <a:rPr spc="-10" dirty="0">
                <a:solidFill>
                  <a:srgbClr val="00AF50"/>
                </a:solidFill>
                <a:latin typeface="Verdana"/>
                <a:cs typeface="Verdana"/>
              </a:rPr>
              <a:t>Locations</a:t>
            </a:r>
            <a:endParaRPr>
              <a:latin typeface="Verdana"/>
              <a:cs typeface="Verdan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865869" y="4094988"/>
            <a:ext cx="126364" cy="417195"/>
          </a:xfrm>
          <a:custGeom>
            <a:avLst/>
            <a:gdLst/>
            <a:ahLst/>
            <a:cxnLst/>
            <a:rect l="l" t="t" r="r" b="b"/>
            <a:pathLst>
              <a:path w="126365" h="417195">
                <a:moveTo>
                  <a:pt x="43258" y="72521"/>
                </a:moveTo>
                <a:lnTo>
                  <a:pt x="30929" y="75524"/>
                </a:lnTo>
                <a:lnTo>
                  <a:pt x="114046" y="416941"/>
                </a:lnTo>
                <a:lnTo>
                  <a:pt x="126364" y="414019"/>
                </a:lnTo>
                <a:lnTo>
                  <a:pt x="43258" y="72521"/>
                </a:lnTo>
                <a:close/>
              </a:path>
              <a:path w="126365" h="417195">
                <a:moveTo>
                  <a:pt x="19050" y="0"/>
                </a:moveTo>
                <a:lnTo>
                  <a:pt x="0" y="83057"/>
                </a:lnTo>
                <a:lnTo>
                  <a:pt x="30929" y="75524"/>
                </a:lnTo>
                <a:lnTo>
                  <a:pt x="27939" y="63245"/>
                </a:lnTo>
                <a:lnTo>
                  <a:pt x="40258" y="60198"/>
                </a:lnTo>
                <a:lnTo>
                  <a:pt x="69959" y="60198"/>
                </a:lnTo>
                <a:lnTo>
                  <a:pt x="19050" y="0"/>
                </a:lnTo>
                <a:close/>
              </a:path>
              <a:path w="126365" h="417195">
                <a:moveTo>
                  <a:pt x="40258" y="60198"/>
                </a:moveTo>
                <a:lnTo>
                  <a:pt x="27939" y="63245"/>
                </a:lnTo>
                <a:lnTo>
                  <a:pt x="30929" y="75524"/>
                </a:lnTo>
                <a:lnTo>
                  <a:pt x="43258" y="72521"/>
                </a:lnTo>
                <a:lnTo>
                  <a:pt x="40258" y="60198"/>
                </a:lnTo>
                <a:close/>
              </a:path>
              <a:path w="126365" h="417195">
                <a:moveTo>
                  <a:pt x="69959" y="60198"/>
                </a:moveTo>
                <a:lnTo>
                  <a:pt x="40258" y="60198"/>
                </a:lnTo>
                <a:lnTo>
                  <a:pt x="43258" y="72521"/>
                </a:lnTo>
                <a:lnTo>
                  <a:pt x="74040" y="65024"/>
                </a:lnTo>
                <a:lnTo>
                  <a:pt x="69959" y="60198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007981" y="4163568"/>
            <a:ext cx="374650" cy="409575"/>
          </a:xfrm>
          <a:custGeom>
            <a:avLst/>
            <a:gdLst/>
            <a:ahLst/>
            <a:cxnLst/>
            <a:rect l="l" t="t" r="r" b="b"/>
            <a:pathLst>
              <a:path w="374650" h="409575">
                <a:moveTo>
                  <a:pt x="318556" y="51954"/>
                </a:moveTo>
                <a:lnTo>
                  <a:pt x="0" y="400684"/>
                </a:lnTo>
                <a:lnTo>
                  <a:pt x="9398" y="409193"/>
                </a:lnTo>
                <a:lnTo>
                  <a:pt x="327917" y="60491"/>
                </a:lnTo>
                <a:lnTo>
                  <a:pt x="318556" y="51954"/>
                </a:lnTo>
                <a:close/>
              </a:path>
              <a:path w="374650" h="409575">
                <a:moveTo>
                  <a:pt x="362579" y="42544"/>
                </a:moveTo>
                <a:lnTo>
                  <a:pt x="327151" y="42544"/>
                </a:lnTo>
                <a:lnTo>
                  <a:pt x="336423" y="51180"/>
                </a:lnTo>
                <a:lnTo>
                  <a:pt x="327917" y="60491"/>
                </a:lnTo>
                <a:lnTo>
                  <a:pt x="351409" y="81914"/>
                </a:lnTo>
                <a:lnTo>
                  <a:pt x="362579" y="42544"/>
                </a:lnTo>
                <a:close/>
              </a:path>
              <a:path w="374650" h="409575">
                <a:moveTo>
                  <a:pt x="327151" y="42544"/>
                </a:moveTo>
                <a:lnTo>
                  <a:pt x="318556" y="51954"/>
                </a:lnTo>
                <a:lnTo>
                  <a:pt x="327917" y="60491"/>
                </a:lnTo>
                <a:lnTo>
                  <a:pt x="336423" y="51180"/>
                </a:lnTo>
                <a:lnTo>
                  <a:pt x="327151" y="42544"/>
                </a:lnTo>
                <a:close/>
              </a:path>
              <a:path w="374650" h="409575">
                <a:moveTo>
                  <a:pt x="374650" y="0"/>
                </a:moveTo>
                <a:lnTo>
                  <a:pt x="295148" y="30606"/>
                </a:lnTo>
                <a:lnTo>
                  <a:pt x="318556" y="51954"/>
                </a:lnTo>
                <a:lnTo>
                  <a:pt x="327151" y="42544"/>
                </a:lnTo>
                <a:lnTo>
                  <a:pt x="362579" y="42544"/>
                </a:lnTo>
                <a:lnTo>
                  <a:pt x="374650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2251917" y="3966972"/>
            <a:ext cx="1482436" cy="319318"/>
          </a:xfrm>
          <a:prstGeom prst="rect">
            <a:avLst/>
          </a:prstGeom>
          <a:ln w="12700">
            <a:solidFill>
              <a:srgbClr val="A49F84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448289">
              <a:spcBef>
                <a:spcPts val="330"/>
              </a:spcBef>
            </a:pPr>
            <a:r>
              <a:rPr spc="-10" dirty="0">
                <a:solidFill>
                  <a:srgbClr val="FFC000"/>
                </a:solidFill>
                <a:latin typeface="Verdana"/>
                <a:cs typeface="Verdana"/>
              </a:rPr>
              <a:t>Action</a:t>
            </a:r>
            <a:endParaRPr dirty="0">
              <a:solidFill>
                <a:srgbClr val="FFC000"/>
              </a:solidFill>
              <a:latin typeface="Verdana"/>
              <a:cs typeface="Verdan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198748" y="3568828"/>
            <a:ext cx="3729990" cy="2016760"/>
            <a:chOff x="3198748" y="3568827"/>
            <a:chExt cx="3729990" cy="2016760"/>
          </a:xfrm>
        </p:grpSpPr>
        <p:sp>
          <p:nvSpPr>
            <p:cNvPr id="23" name="object 23"/>
            <p:cNvSpPr/>
            <p:nvPr/>
          </p:nvSpPr>
          <p:spPr>
            <a:xfrm>
              <a:off x="3198749" y="3568826"/>
              <a:ext cx="2077720" cy="2016760"/>
            </a:xfrm>
            <a:custGeom>
              <a:avLst/>
              <a:gdLst/>
              <a:ahLst/>
              <a:cxnLst/>
              <a:rect l="l" t="t" r="r" b="b"/>
              <a:pathLst>
                <a:path w="2077720" h="2016760">
                  <a:moveTo>
                    <a:pt x="2024507" y="2016633"/>
                  </a:moveTo>
                  <a:lnTo>
                    <a:pt x="2007196" y="1990979"/>
                  </a:lnTo>
                  <a:lnTo>
                    <a:pt x="1976882" y="1946021"/>
                  </a:lnTo>
                  <a:lnTo>
                    <a:pt x="1961261" y="1973707"/>
                  </a:lnTo>
                  <a:lnTo>
                    <a:pt x="6350" y="871093"/>
                  </a:lnTo>
                  <a:lnTo>
                    <a:pt x="0" y="882269"/>
                  </a:lnTo>
                  <a:lnTo>
                    <a:pt x="1955025" y="1984756"/>
                  </a:lnTo>
                  <a:lnTo>
                    <a:pt x="1939417" y="2012442"/>
                  </a:lnTo>
                  <a:lnTo>
                    <a:pt x="2024507" y="2016633"/>
                  </a:lnTo>
                  <a:close/>
                </a:path>
                <a:path w="2077720" h="2016760">
                  <a:moveTo>
                    <a:pt x="2077720" y="15621"/>
                  </a:moveTo>
                  <a:lnTo>
                    <a:pt x="1994027" y="0"/>
                  </a:lnTo>
                  <a:lnTo>
                    <a:pt x="2002764" y="30568"/>
                  </a:lnTo>
                  <a:lnTo>
                    <a:pt x="746633" y="391414"/>
                  </a:lnTo>
                  <a:lnTo>
                    <a:pt x="750189" y="403606"/>
                  </a:lnTo>
                  <a:lnTo>
                    <a:pt x="2006257" y="42773"/>
                  </a:lnTo>
                  <a:lnTo>
                    <a:pt x="2014982" y="73279"/>
                  </a:lnTo>
                  <a:lnTo>
                    <a:pt x="2065274" y="27051"/>
                  </a:lnTo>
                  <a:lnTo>
                    <a:pt x="2077720" y="15621"/>
                  </a:lnTo>
                  <a:close/>
                </a:path>
              </a:pathLst>
            </a:custGeom>
            <a:solidFill>
              <a:srgbClr val="A49F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327647" y="4335780"/>
              <a:ext cx="601345" cy="467995"/>
            </a:xfrm>
            <a:custGeom>
              <a:avLst/>
              <a:gdLst/>
              <a:ahLst/>
              <a:cxnLst/>
              <a:rect l="l" t="t" r="r" b="b"/>
              <a:pathLst>
                <a:path w="601345" h="467995">
                  <a:moveTo>
                    <a:pt x="64088" y="41650"/>
                  </a:moveTo>
                  <a:lnTo>
                    <a:pt x="56325" y="51671"/>
                  </a:lnTo>
                  <a:lnTo>
                    <a:pt x="593217" y="467868"/>
                  </a:lnTo>
                  <a:lnTo>
                    <a:pt x="600963" y="457835"/>
                  </a:lnTo>
                  <a:lnTo>
                    <a:pt x="64088" y="41650"/>
                  </a:lnTo>
                  <a:close/>
                </a:path>
                <a:path w="601345" h="467995">
                  <a:moveTo>
                    <a:pt x="0" y="0"/>
                  </a:moveTo>
                  <a:lnTo>
                    <a:pt x="36829" y="76835"/>
                  </a:lnTo>
                  <a:lnTo>
                    <a:pt x="56325" y="51671"/>
                  </a:lnTo>
                  <a:lnTo>
                    <a:pt x="46354" y="43942"/>
                  </a:lnTo>
                  <a:lnTo>
                    <a:pt x="54101" y="33909"/>
                  </a:lnTo>
                  <a:lnTo>
                    <a:pt x="70086" y="33909"/>
                  </a:lnTo>
                  <a:lnTo>
                    <a:pt x="83565" y="16510"/>
                  </a:lnTo>
                  <a:lnTo>
                    <a:pt x="0" y="0"/>
                  </a:lnTo>
                  <a:close/>
                </a:path>
                <a:path w="601345" h="467995">
                  <a:moveTo>
                    <a:pt x="54101" y="33909"/>
                  </a:moveTo>
                  <a:lnTo>
                    <a:pt x="46354" y="43942"/>
                  </a:lnTo>
                  <a:lnTo>
                    <a:pt x="56325" y="51671"/>
                  </a:lnTo>
                  <a:lnTo>
                    <a:pt x="64088" y="41650"/>
                  </a:lnTo>
                  <a:lnTo>
                    <a:pt x="54101" y="33909"/>
                  </a:lnTo>
                  <a:close/>
                </a:path>
                <a:path w="601345" h="467995">
                  <a:moveTo>
                    <a:pt x="70086" y="33909"/>
                  </a:moveTo>
                  <a:lnTo>
                    <a:pt x="54101" y="33909"/>
                  </a:lnTo>
                  <a:lnTo>
                    <a:pt x="64088" y="41650"/>
                  </a:lnTo>
                  <a:lnTo>
                    <a:pt x="70086" y="33909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522720" y="4966715"/>
            <a:ext cx="1202690" cy="319959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347329">
              <a:spcBef>
                <a:spcPts val="335"/>
              </a:spcBef>
            </a:pPr>
            <a:r>
              <a:rPr spc="-20" dirty="0">
                <a:solidFill>
                  <a:srgbClr val="FF0000"/>
                </a:solidFill>
                <a:latin typeface="Verdana"/>
                <a:cs typeface="Verdana"/>
              </a:rPr>
              <a:t>Time</a:t>
            </a:r>
            <a:endParaRPr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2"/>
            <a:ext cx="12192000" cy="10452101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26324"/>
          </a:xfrm>
          <a:prstGeom prst="rect">
            <a:avLst/>
          </a:prstGeom>
        </p:spPr>
        <p:txBody>
          <a:bodyPr vert="horz" wrap="square" lIns="0" tIns="132587" rIns="0" bIns="0" rtlCol="0">
            <a:spAutoFit/>
          </a:bodyPr>
          <a:lstStyle/>
          <a:p>
            <a:pPr marL="11429">
              <a:spcBef>
                <a:spcPts val="105"/>
              </a:spcBef>
            </a:pPr>
            <a:r>
              <a:rPr sz="3200" spc="-420" dirty="0"/>
              <a:t>CLOSURE</a:t>
            </a:r>
            <a:r>
              <a:rPr sz="3200" spc="-180" dirty="0"/>
              <a:t> </a:t>
            </a:r>
            <a:r>
              <a:rPr sz="3200" spc="-300" dirty="0"/>
              <a:t>AND</a:t>
            </a:r>
            <a:r>
              <a:rPr sz="3200" spc="-210" dirty="0"/>
              <a:t> </a:t>
            </a:r>
            <a:r>
              <a:rPr sz="3200" spc="-450" dirty="0"/>
              <a:t>EVALUATION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7844" y="2250948"/>
            <a:ext cx="4408932" cy="29397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19243" y="2536940"/>
            <a:ext cx="5411138" cy="1643084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78519"/>
          </a:xfrm>
          <a:prstGeom prst="rect">
            <a:avLst/>
          </a:prstGeom>
        </p:spPr>
        <p:txBody>
          <a:bodyPr vert="horz" wrap="square" lIns="0" tIns="153797" rIns="0" bIns="0" rtlCol="0">
            <a:spAutoFit/>
          </a:bodyPr>
          <a:lstStyle/>
          <a:p>
            <a:pPr marL="89531">
              <a:spcBef>
                <a:spcPts val="95"/>
              </a:spcBef>
            </a:pPr>
            <a:r>
              <a:rPr spc="-295" dirty="0"/>
              <a:t>Closure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7244" y="1640230"/>
            <a:ext cx="6992620" cy="4682179"/>
          </a:xfrm>
          <a:prstGeom prst="rect">
            <a:avLst/>
          </a:prstGeom>
        </p:spPr>
        <p:txBody>
          <a:bodyPr vert="horz" wrap="square" lIns="0" tIns="184785" rIns="0" bIns="0" rtlCol="0">
            <a:spAutoFit/>
          </a:bodyPr>
          <a:lstStyle/>
          <a:p>
            <a:pPr marL="240654" indent="-227954" algn="l">
              <a:spcBef>
                <a:spcPts val="145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Close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32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positively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by:</a:t>
            </a:r>
            <a:endParaRPr sz="3200" dirty="0">
              <a:latin typeface="Verdana"/>
              <a:cs typeface="Verdana"/>
            </a:endParaRPr>
          </a:p>
          <a:p>
            <a:pPr marL="697833" marR="5080" lvl="1" indent="-228590" algn="l">
              <a:lnSpc>
                <a:spcPct val="110000"/>
              </a:lnSpc>
              <a:spcBef>
                <a:spcPts val="1090"/>
              </a:spcBef>
              <a:buClr>
                <a:srgbClr val="006FCE"/>
              </a:buClr>
              <a:buFont typeface="Calibri"/>
              <a:buChar char="–"/>
              <a:tabLst>
                <a:tab pos="697833" algn="l"/>
              </a:tabLst>
            </a:pP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Re-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confirming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facts,</a:t>
            </a:r>
            <a:r>
              <a:rPr sz="3200" spc="3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gather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additional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facts,</a:t>
            </a:r>
            <a:r>
              <a:rPr sz="3200" spc="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explaining</a:t>
            </a:r>
            <a:r>
              <a:rPr sz="3200" spc="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3200" spc="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2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will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happen;</a:t>
            </a:r>
            <a:r>
              <a:rPr sz="32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5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endParaRPr sz="3200" dirty="0">
              <a:latin typeface="Verdana"/>
              <a:cs typeface="Verdana"/>
            </a:endParaRPr>
          </a:p>
          <a:p>
            <a:pPr marL="697198" lvl="1" indent="-227954" algn="l">
              <a:spcBef>
                <a:spcPts val="1370"/>
              </a:spcBef>
              <a:buClr>
                <a:srgbClr val="006FCE"/>
              </a:buClr>
              <a:buFont typeface="Calibri"/>
              <a:buChar char="–"/>
              <a:tabLst>
                <a:tab pos="697198" algn="l"/>
              </a:tabLst>
            </a:pP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Thank</a:t>
            </a:r>
            <a:r>
              <a:rPr sz="3200" spc="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interviewee</a:t>
            </a:r>
            <a:r>
              <a:rPr sz="3200" spc="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for availing</a:t>
            </a:r>
            <a:r>
              <a:rPr sz="32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5" dirty="0">
                <a:solidFill>
                  <a:srgbClr val="233645"/>
                </a:solidFill>
                <a:latin typeface="Verdana"/>
                <a:cs typeface="Verdana"/>
              </a:rPr>
              <a:t>himself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lang="en-US" sz="3200" dirty="0"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lang="en-US" sz="3200" spc="-1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3200" dirty="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0583" y="1859279"/>
            <a:ext cx="4261104" cy="2837688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83212"/>
          </a:xfrm>
          <a:prstGeom prst="rect">
            <a:avLst/>
          </a:prstGeom>
        </p:spPr>
        <p:txBody>
          <a:bodyPr vert="horz" wrap="square" lIns="0" tIns="158445" rIns="0" bIns="0" rtlCol="0">
            <a:spAutoFit/>
          </a:bodyPr>
          <a:lstStyle/>
          <a:p>
            <a:pPr marL="83182">
              <a:spcBef>
                <a:spcPts val="95"/>
              </a:spcBef>
            </a:pPr>
            <a:r>
              <a:rPr spc="-345" dirty="0"/>
              <a:t>Evaluation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0466" y="1618614"/>
            <a:ext cx="11487785" cy="78236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Examine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233645"/>
                </a:solidFill>
                <a:latin typeface="Verdana"/>
                <a:cs typeface="Verdana"/>
              </a:rPr>
              <a:t>whether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aims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objectives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0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7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been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achieved.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Review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investigation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0" dirty="0">
                <a:solidFill>
                  <a:srgbClr val="233645"/>
                </a:solidFill>
                <a:latin typeface="Verdana"/>
                <a:cs typeface="Verdana"/>
              </a:rPr>
              <a:t>light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obtained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during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interview.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Reflect</a:t>
            </a:r>
            <a:r>
              <a:rPr sz="3200" spc="2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upon</a:t>
            </a:r>
            <a:r>
              <a:rPr sz="3200" spc="2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how</a:t>
            </a:r>
            <a:r>
              <a:rPr sz="3200" spc="2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well</a:t>
            </a:r>
            <a:r>
              <a:rPr sz="3200" spc="21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2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3200" spc="229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was</a:t>
            </a:r>
            <a:r>
              <a:rPr sz="3200" spc="2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80" dirty="0">
                <a:solidFill>
                  <a:srgbClr val="233645"/>
                </a:solidFill>
                <a:latin typeface="Verdana"/>
                <a:cs typeface="Verdana"/>
              </a:rPr>
              <a:t>conducted</a:t>
            </a:r>
            <a:r>
              <a:rPr sz="3200" spc="2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3200" spc="20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consider</a:t>
            </a:r>
            <a:r>
              <a:rPr sz="3200" spc="2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3200" spc="2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improvements</a:t>
            </a:r>
            <a:endParaRPr sz="3200" dirty="0"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r>
              <a:rPr sz="3200" spc="50" dirty="0">
                <a:solidFill>
                  <a:srgbClr val="233645"/>
                </a:solidFill>
                <a:latin typeface="Verdana"/>
                <a:cs typeface="Verdana"/>
              </a:rPr>
              <a:t>could</a:t>
            </a:r>
            <a:r>
              <a:rPr sz="32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80" dirty="0">
                <a:solidFill>
                  <a:srgbClr val="233645"/>
                </a:solidFill>
                <a:latin typeface="Verdana"/>
                <a:cs typeface="Verdana"/>
              </a:rPr>
              <a:t>made</a:t>
            </a:r>
            <a:r>
              <a:rPr sz="32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10" dirty="0">
                <a:solidFill>
                  <a:srgbClr val="233645"/>
                </a:solidFill>
                <a:latin typeface="Verdana"/>
                <a:cs typeface="Verdana"/>
              </a:rPr>
              <a:t>in</a:t>
            </a:r>
            <a:r>
              <a:rPr sz="32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future.</a:t>
            </a:r>
            <a:endParaRPr lang="en-US" sz="32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lang="en-US" sz="32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lang="en-US" sz="3200" spc="-1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sz="3200" dirty="0">
              <a:latin typeface="Verdana"/>
              <a:cs typeface="Verdana"/>
            </a:endParaRPr>
          </a:p>
          <a:p>
            <a:pPr marL="241289" marR="6984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Consider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whether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has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new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lines</a:t>
            </a:r>
            <a:r>
              <a:rPr sz="32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enquiry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233645"/>
                </a:solidFill>
                <a:latin typeface="Verdana"/>
                <a:cs typeface="Verdana"/>
              </a:rPr>
              <a:t>follow,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such</a:t>
            </a:r>
            <a:r>
              <a:rPr sz="32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as</a:t>
            </a:r>
            <a:r>
              <a:rPr sz="32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32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involvement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233645"/>
                </a:solidFill>
                <a:latin typeface="Verdana"/>
                <a:cs typeface="Verdana"/>
              </a:rPr>
              <a:t>another</a:t>
            </a:r>
            <a:r>
              <a:rPr sz="32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person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233645"/>
                </a:solidFill>
                <a:latin typeface="Verdana"/>
                <a:cs typeface="Verdana"/>
              </a:rPr>
              <a:t>previously</a:t>
            </a:r>
            <a:r>
              <a:rPr sz="32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233645"/>
                </a:solidFill>
                <a:latin typeface="Verdana"/>
                <a:cs typeface="Verdana"/>
              </a:rPr>
              <a:t>known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233645"/>
                </a:solidFill>
                <a:latin typeface="Verdana"/>
                <a:cs typeface="Verdana"/>
              </a:rPr>
              <a:t>about.</a:t>
            </a:r>
            <a:r>
              <a:rPr sz="3200" spc="-1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233645"/>
                </a:solidFill>
                <a:latin typeface="Verdana"/>
                <a:cs typeface="Verdana"/>
              </a:rPr>
              <a:t>Prove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32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50" dirty="0">
                <a:solidFill>
                  <a:srgbClr val="233645"/>
                </a:solidFill>
                <a:latin typeface="Verdana"/>
                <a:cs typeface="Verdana"/>
              </a:rPr>
              <a:t>disprove</a:t>
            </a:r>
            <a:r>
              <a:rPr sz="32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65" dirty="0">
                <a:solidFill>
                  <a:srgbClr val="233645"/>
                </a:solidFill>
                <a:latin typeface="Verdana"/>
                <a:cs typeface="Verdana"/>
              </a:rPr>
              <a:t>case</a:t>
            </a:r>
            <a:r>
              <a:rPr sz="32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233645"/>
                </a:solidFill>
                <a:latin typeface="Verdana"/>
                <a:cs typeface="Verdana"/>
              </a:rPr>
              <a:t>theory.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241300"/>
            <a:ext cx="11781611" cy="644356"/>
          </a:xfrm>
          <a:prstGeom prst="rect">
            <a:avLst/>
          </a:prstGeom>
        </p:spPr>
        <p:txBody>
          <a:bodyPr vert="horz" wrap="square" lIns="0" tIns="119964" rIns="0" bIns="0" rtlCol="0">
            <a:spAutoFit/>
          </a:bodyPr>
          <a:lstStyle/>
          <a:p>
            <a:pPr marL="34923">
              <a:spcBef>
                <a:spcPts val="95"/>
              </a:spcBef>
            </a:pPr>
            <a:r>
              <a:rPr spc="-350" dirty="0"/>
              <a:t>Other</a:t>
            </a:r>
            <a:r>
              <a:rPr spc="-190" dirty="0"/>
              <a:t> </a:t>
            </a:r>
            <a:r>
              <a:rPr spc="-440" dirty="0"/>
              <a:t>Interview</a:t>
            </a:r>
            <a:r>
              <a:rPr spc="-185" dirty="0"/>
              <a:t> </a:t>
            </a:r>
            <a:r>
              <a:rPr spc="-315" dirty="0"/>
              <a:t>considerations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2990" y="1308100"/>
            <a:ext cx="10358120" cy="913083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30" dirty="0">
                <a:solidFill>
                  <a:srgbClr val="233645"/>
                </a:solidFill>
                <a:latin typeface="Verdana"/>
                <a:cs typeface="Verdana"/>
              </a:rPr>
              <a:t>Relevant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documents</a:t>
            </a:r>
            <a:r>
              <a:rPr sz="28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0" dirty="0">
                <a:solidFill>
                  <a:srgbClr val="233645"/>
                </a:solidFill>
                <a:latin typeface="Verdana"/>
                <a:cs typeface="Verdana"/>
              </a:rPr>
              <a:t>exhibits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0" dirty="0">
                <a:solidFill>
                  <a:srgbClr val="233645"/>
                </a:solidFill>
                <a:latin typeface="Verdana"/>
                <a:cs typeface="Verdana"/>
              </a:rPr>
              <a:t>should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available;</a:t>
            </a:r>
            <a:endParaRPr sz="2800" dirty="0">
              <a:latin typeface="Verdana"/>
              <a:cs typeface="Verdana"/>
            </a:endParaRPr>
          </a:p>
          <a:p>
            <a:pPr marL="239384" marR="5715" indent="-226684" algn="just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spc="50" dirty="0">
                <a:solidFill>
                  <a:srgbClr val="233645"/>
                </a:solidFill>
                <a:latin typeface="Verdana"/>
                <a:cs typeface="Verdana"/>
              </a:rPr>
              <a:t>Make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5" dirty="0">
                <a:solidFill>
                  <a:srgbClr val="233645"/>
                </a:solidFill>
                <a:latin typeface="Verdana"/>
                <a:cs typeface="Verdana"/>
              </a:rPr>
              <a:t>alternative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arrangement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-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obtain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video</a:t>
            </a:r>
            <a:r>
              <a:rPr sz="28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photos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exhibits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cannot 	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available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at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0" dirty="0">
                <a:solidFill>
                  <a:srgbClr val="233645"/>
                </a:solidFill>
                <a:latin typeface="Verdana"/>
                <a:cs typeface="Verdana"/>
              </a:rPr>
              <a:t>interview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233645"/>
                </a:solidFill>
                <a:latin typeface="Verdana"/>
                <a:cs typeface="Verdana"/>
              </a:rPr>
              <a:t>room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50" dirty="0">
                <a:solidFill>
                  <a:srgbClr val="233645"/>
                </a:solidFill>
                <a:latin typeface="Verdana"/>
                <a:cs typeface="Verdana"/>
              </a:rPr>
              <a:t>e.g.</a:t>
            </a:r>
            <a:r>
              <a:rPr sz="28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Buildings;</a:t>
            </a:r>
            <a:endParaRPr sz="2800" dirty="0">
              <a:latin typeface="Verdana"/>
              <a:cs typeface="Verdana"/>
            </a:endParaRPr>
          </a:p>
          <a:p>
            <a:pPr marL="240654" indent="-227954">
              <a:spcBef>
                <a:spcPts val="184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45" dirty="0">
                <a:solidFill>
                  <a:srgbClr val="233645"/>
                </a:solidFill>
                <a:latin typeface="Verdana"/>
                <a:cs typeface="Verdana"/>
              </a:rPr>
              <a:t>investigator</a:t>
            </a:r>
            <a:r>
              <a:rPr sz="28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should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take</a:t>
            </a:r>
            <a:r>
              <a:rPr sz="2800" spc="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into</a:t>
            </a:r>
            <a:r>
              <a:rPr sz="28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consideration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the legal</a:t>
            </a:r>
            <a:r>
              <a:rPr sz="2800" spc="-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5" dirty="0">
                <a:solidFill>
                  <a:srgbClr val="233645"/>
                </a:solidFill>
                <a:latin typeface="Verdana"/>
                <a:cs typeface="Verdana"/>
              </a:rPr>
              <a:t>requirements,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 offences</a:t>
            </a:r>
            <a:endParaRPr sz="2800" dirty="0"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70" dirty="0">
                <a:solidFill>
                  <a:srgbClr val="233645"/>
                </a:solidFill>
                <a:latin typeface="Verdana"/>
                <a:cs typeface="Verdana"/>
              </a:rPr>
              <a:t>points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prove,</a:t>
            </a:r>
            <a:r>
              <a:rPr sz="28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etc.;</a:t>
            </a: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lang="en-US" sz="2800" spc="-20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1289">
              <a:spcBef>
                <a:spcPts val="245"/>
              </a:spcBef>
            </a:pPr>
            <a:endParaRPr sz="2800" dirty="0">
              <a:latin typeface="Verdana"/>
              <a:cs typeface="Verdana"/>
            </a:endParaRPr>
          </a:p>
          <a:p>
            <a:pPr marL="241289" marR="6350" indent="-228590" algn="just">
              <a:lnSpc>
                <a:spcPct val="110000"/>
              </a:lnSpc>
              <a:spcBef>
                <a:spcPts val="1595"/>
              </a:spcBef>
              <a:buFont typeface="Arial"/>
              <a:buChar char="•"/>
              <a:tabLst>
                <a:tab pos="241289" algn="l"/>
                <a:tab pos="308596" algn="l"/>
              </a:tabLst>
            </a:pPr>
            <a:r>
              <a:rPr sz="2800" dirty="0">
                <a:solidFill>
                  <a:srgbClr val="006FCE"/>
                </a:solidFill>
                <a:latin typeface="Verdana"/>
                <a:cs typeface="Verdana"/>
              </a:rPr>
              <a:t>	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Summoning</a:t>
            </a:r>
            <a:r>
              <a:rPr sz="2800" spc="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8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granting</a:t>
            </a:r>
            <a:r>
              <a:rPr sz="2800" spc="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appointments</a:t>
            </a:r>
            <a:r>
              <a:rPr sz="28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800" spc="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done</a:t>
            </a:r>
            <a:r>
              <a:rPr sz="2800" spc="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through</a:t>
            </a:r>
            <a:r>
              <a:rPr sz="2800" spc="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telephone,</a:t>
            </a:r>
            <a:r>
              <a:rPr sz="2800" spc="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45" dirty="0">
                <a:solidFill>
                  <a:srgbClr val="233645"/>
                </a:solidFill>
                <a:latin typeface="Verdana"/>
                <a:cs typeface="Verdana"/>
              </a:rPr>
              <a:t>Invitation </a:t>
            </a:r>
            <a:r>
              <a:rPr sz="2800" spc="-90" dirty="0">
                <a:solidFill>
                  <a:srgbClr val="233645"/>
                </a:solidFill>
                <a:latin typeface="Verdana"/>
                <a:cs typeface="Verdana"/>
              </a:rPr>
              <a:t>letter,</a:t>
            </a:r>
            <a:r>
              <a:rPr sz="28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20" dirty="0">
                <a:solidFill>
                  <a:srgbClr val="233645"/>
                </a:solidFill>
                <a:latin typeface="Verdana"/>
                <a:cs typeface="Verdana"/>
              </a:rPr>
              <a:t>verbal</a:t>
            </a:r>
            <a:r>
              <a:rPr sz="28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65" dirty="0">
                <a:solidFill>
                  <a:srgbClr val="233645"/>
                </a:solidFill>
                <a:latin typeface="Verdana"/>
                <a:cs typeface="Verdana"/>
              </a:rPr>
              <a:t>invitation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85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25" dirty="0">
                <a:solidFill>
                  <a:srgbClr val="233645"/>
                </a:solidFill>
                <a:latin typeface="Verdana"/>
                <a:cs typeface="Verdana"/>
              </a:rPr>
              <a:t>issuing</a:t>
            </a:r>
            <a:r>
              <a:rPr sz="28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28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55" dirty="0">
                <a:solidFill>
                  <a:srgbClr val="233645"/>
                </a:solidFill>
                <a:latin typeface="Verdana"/>
                <a:cs typeface="Verdana"/>
              </a:rPr>
              <a:t>compellance</a:t>
            </a:r>
            <a:r>
              <a:rPr sz="28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35" dirty="0">
                <a:solidFill>
                  <a:srgbClr val="233645"/>
                </a:solidFill>
                <a:latin typeface="Verdana"/>
                <a:cs typeface="Verdana"/>
              </a:rPr>
              <a:t>notice;</a:t>
            </a:r>
            <a:r>
              <a:rPr sz="28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4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endParaRPr sz="2800" dirty="0">
              <a:latin typeface="Verdana"/>
              <a:cs typeface="Verdana"/>
            </a:endParaRPr>
          </a:p>
          <a:p>
            <a:pPr marL="239384" marR="5080" indent="-226684" algn="just">
              <a:lnSpc>
                <a:spcPct val="110000"/>
              </a:lnSpc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9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witnesses</a:t>
            </a:r>
            <a:r>
              <a:rPr sz="2800" spc="10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or</a:t>
            </a:r>
            <a:r>
              <a:rPr sz="2800" spc="9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suspects</a:t>
            </a:r>
            <a:r>
              <a:rPr sz="2800" spc="9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may</a:t>
            </a:r>
            <a:r>
              <a:rPr sz="2800" spc="9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spc="105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9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spc="80" dirty="0">
                <a:solidFill>
                  <a:srgbClr val="233645"/>
                </a:solidFill>
                <a:latin typeface="Verdana"/>
                <a:cs typeface="Verdana"/>
              </a:rPr>
              <a:t>accompanied</a:t>
            </a:r>
            <a:r>
              <a:rPr sz="2800" spc="95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by</a:t>
            </a:r>
            <a:r>
              <a:rPr sz="2800" spc="9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their</a:t>
            </a:r>
            <a:r>
              <a:rPr sz="2800" spc="9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lawyers</a:t>
            </a:r>
            <a:r>
              <a:rPr sz="2800" spc="90" dirty="0">
                <a:solidFill>
                  <a:srgbClr val="233645"/>
                </a:solidFill>
                <a:latin typeface="Verdana"/>
                <a:cs typeface="Verdana"/>
              </a:rPr>
              <a:t>  </a:t>
            </a:r>
            <a:r>
              <a:rPr sz="2800" spc="-25" dirty="0">
                <a:solidFill>
                  <a:srgbClr val="233645"/>
                </a:solidFill>
                <a:latin typeface="Verdana"/>
                <a:cs typeface="Verdana"/>
              </a:rPr>
              <a:t>but 	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arrangements</a:t>
            </a:r>
            <a:r>
              <a:rPr sz="2800" spc="4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should</a:t>
            </a:r>
            <a:r>
              <a:rPr sz="2800" spc="459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100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800" spc="459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70" dirty="0">
                <a:solidFill>
                  <a:srgbClr val="233645"/>
                </a:solidFill>
                <a:latin typeface="Verdana"/>
                <a:cs typeface="Verdana"/>
              </a:rPr>
              <a:t>done</a:t>
            </a:r>
            <a:r>
              <a:rPr sz="2800" spc="4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2800" spc="4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them</a:t>
            </a:r>
            <a:r>
              <a:rPr sz="2800" spc="4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not</a:t>
            </a:r>
            <a:r>
              <a:rPr sz="2800" spc="459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800" spc="4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interfere</a:t>
            </a:r>
            <a:r>
              <a:rPr sz="2800" spc="4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800" spc="4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dirty="0">
                <a:solidFill>
                  <a:srgbClr val="233645"/>
                </a:solidFill>
                <a:latin typeface="Verdana"/>
                <a:cs typeface="Verdana"/>
              </a:rPr>
              <a:t>the</a:t>
            </a:r>
            <a:r>
              <a:rPr sz="2800" spc="4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233645"/>
                </a:solidFill>
                <a:latin typeface="Verdana"/>
                <a:cs typeface="Verdana"/>
              </a:rPr>
              <a:t>interview 	proceedings.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241300"/>
            <a:ext cx="11781611" cy="598496"/>
          </a:xfrm>
          <a:prstGeom prst="rect">
            <a:avLst/>
          </a:prstGeom>
        </p:spPr>
        <p:txBody>
          <a:bodyPr vert="horz" wrap="square" lIns="0" tIns="74548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440" dirty="0"/>
              <a:t>Interview</a:t>
            </a:r>
            <a:r>
              <a:rPr spc="-190" dirty="0"/>
              <a:t> </a:t>
            </a:r>
            <a:r>
              <a:rPr spc="-385" dirty="0"/>
              <a:t>Room</a:t>
            </a:r>
            <a:r>
              <a:rPr spc="-185" dirty="0"/>
              <a:t> </a:t>
            </a:r>
            <a:r>
              <a:rPr spc="-440" dirty="0"/>
              <a:t>Set</a:t>
            </a:r>
            <a:r>
              <a:rPr spc="-200" dirty="0"/>
              <a:t> </a:t>
            </a:r>
            <a:r>
              <a:rPr spc="-295" dirty="0"/>
              <a:t>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5800" y="1155700"/>
            <a:ext cx="11506200" cy="51886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4949" indent="-342249" algn="l">
              <a:spcBef>
                <a:spcPts val="580"/>
              </a:spcBef>
              <a:buFont typeface="Arial"/>
              <a:buChar char="•"/>
              <a:tabLst>
                <a:tab pos="354949" algn="l"/>
              </a:tabLst>
            </a:pP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Maintain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control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6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3600" spc="-1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location</a:t>
            </a:r>
            <a:endParaRPr sz="3600" dirty="0">
              <a:latin typeface="Verdana"/>
              <a:cs typeface="Verdana"/>
            </a:endParaRPr>
          </a:p>
          <a:p>
            <a:pPr marL="354949" indent="-342249" algn="l">
              <a:spcBef>
                <a:spcPts val="480"/>
              </a:spcBef>
              <a:buFont typeface="Arial"/>
              <a:buChar char="•"/>
              <a:tabLst>
                <a:tab pos="354949" algn="l"/>
              </a:tabLst>
            </a:pP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Official</a:t>
            </a:r>
            <a:r>
              <a:rPr sz="3600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5" dirty="0">
                <a:solidFill>
                  <a:srgbClr val="001F5F"/>
                </a:solidFill>
                <a:latin typeface="Verdana"/>
                <a:cs typeface="Verdana"/>
              </a:rPr>
              <a:t>rooms</a:t>
            </a:r>
            <a:r>
              <a:rPr sz="3600" spc="-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are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 preferred</a:t>
            </a:r>
            <a:r>
              <a:rPr sz="3600" spc="-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60" dirty="0">
                <a:solidFill>
                  <a:srgbClr val="001F5F"/>
                </a:solidFill>
                <a:latin typeface="Verdana"/>
                <a:cs typeface="Verdana"/>
              </a:rPr>
              <a:t>because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600" spc="-1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many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disruptions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at</a:t>
            </a:r>
            <a:r>
              <a:rPr sz="3600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30" dirty="0">
                <a:solidFill>
                  <a:srgbClr val="001F5F"/>
                </a:solidFill>
                <a:latin typeface="Verdana"/>
                <a:cs typeface="Verdana"/>
              </a:rPr>
              <a:t>witness’s</a:t>
            </a:r>
            <a:r>
              <a:rPr lang="en-US" sz="3600" spc="-30" dirty="0"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home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workplace,</a:t>
            </a:r>
            <a:r>
              <a:rPr sz="3600" spc="-1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85" dirty="0">
                <a:solidFill>
                  <a:srgbClr val="001F5F"/>
                </a:solidFill>
                <a:latin typeface="Verdana"/>
                <a:cs typeface="Verdana"/>
              </a:rPr>
              <a:t>or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at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6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5" dirty="0">
                <a:solidFill>
                  <a:srgbClr val="001F5F"/>
                </a:solidFill>
                <a:latin typeface="Verdana"/>
                <a:cs typeface="Verdana"/>
              </a:rPr>
              <a:t>interviewer’s</a:t>
            </a:r>
            <a:r>
              <a:rPr sz="3600" spc="-1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desk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10" dirty="0">
                <a:solidFill>
                  <a:srgbClr val="001F5F"/>
                </a:solidFill>
                <a:latin typeface="Verdana"/>
                <a:cs typeface="Verdana"/>
              </a:rPr>
              <a:t>in</a:t>
            </a:r>
            <a:r>
              <a:rPr sz="36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001F5F"/>
                </a:solidFill>
                <a:latin typeface="Verdana"/>
                <a:cs typeface="Verdana"/>
              </a:rPr>
              <a:t>busy</a:t>
            </a:r>
            <a:r>
              <a:rPr sz="3600" spc="-1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office,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etc.</a:t>
            </a:r>
            <a:endParaRPr sz="3600" dirty="0">
              <a:latin typeface="Verdana"/>
              <a:cs typeface="Verdana"/>
            </a:endParaRPr>
          </a:p>
          <a:p>
            <a:pPr marL="355584" marR="5080" indent="-342884" algn="l">
              <a:spcBef>
                <a:spcPts val="480"/>
              </a:spcBef>
              <a:buFont typeface="Arial"/>
              <a:buChar char="•"/>
              <a:tabLst>
                <a:tab pos="355584" algn="l"/>
                <a:tab pos="1221049" algn="l"/>
                <a:tab pos="2944359" algn="l"/>
                <a:tab pos="4270179" algn="l"/>
                <a:tab pos="4852446" algn="l"/>
                <a:tab pos="5554089" algn="l"/>
                <a:tab pos="7088813" algn="l"/>
                <a:tab pos="8233029" algn="l"/>
                <a:tab pos="9999520" algn="l"/>
              </a:tabLst>
            </a:pP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Many</a:t>
            </a:r>
            <a:r>
              <a:rPr lang="en-US" sz="36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investigating</a:t>
            </a:r>
            <a:r>
              <a:rPr lang="en-US"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Agencies</a:t>
            </a:r>
            <a:r>
              <a:rPr lang="en-US"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are</a:t>
            </a:r>
            <a:r>
              <a:rPr lang="en-US" sz="3600" spc="-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Verdana"/>
                <a:cs typeface="Verdana"/>
              </a:rPr>
              <a:t>no</a:t>
            </a:r>
            <a:r>
              <a:rPr lang="en-US" sz="3600" spc="-25" dirty="0">
                <a:solidFill>
                  <a:srgbClr val="001F5F"/>
                </a:solidFill>
                <a:latin typeface="Verdana"/>
                <a:cs typeface="Verdana"/>
              </a:rPr>
              <a:t>w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embracing</a:t>
            </a:r>
            <a:r>
              <a:rPr lang="en-US"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modern</a:t>
            </a:r>
            <a:r>
              <a:rPr lang="en-US"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technologies</a:t>
            </a:r>
            <a:r>
              <a:rPr lang="en-US" sz="36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40" dirty="0">
                <a:solidFill>
                  <a:srgbClr val="001F5F"/>
                </a:solidFill>
                <a:latin typeface="Verdana"/>
                <a:cs typeface="Verdana"/>
              </a:rPr>
              <a:t>and </a:t>
            </a:r>
            <a:r>
              <a:rPr sz="3600" spc="-60" dirty="0">
                <a:solidFill>
                  <a:srgbClr val="001F5F"/>
                </a:solidFill>
                <a:latin typeface="Verdana"/>
                <a:cs typeface="Verdana"/>
              </a:rPr>
              <a:t>modernizing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5" dirty="0">
                <a:solidFill>
                  <a:srgbClr val="001F5F"/>
                </a:solidFill>
                <a:latin typeface="Verdana"/>
                <a:cs typeface="Verdana"/>
              </a:rPr>
              <a:t>their</a:t>
            </a:r>
            <a:r>
              <a:rPr sz="3600" spc="-15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36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001F5F"/>
                </a:solidFill>
                <a:latin typeface="Verdana"/>
                <a:cs typeface="Verdana"/>
              </a:rPr>
              <a:t>rooms</a:t>
            </a:r>
            <a:r>
              <a:rPr sz="36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001F5F"/>
                </a:solidFill>
                <a:latin typeface="Verdana"/>
                <a:cs typeface="Verdana"/>
              </a:rPr>
              <a:t>fitted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75" dirty="0">
                <a:solidFill>
                  <a:srgbClr val="001F5F"/>
                </a:solidFill>
                <a:latin typeface="Verdana"/>
                <a:cs typeface="Verdana"/>
              </a:rPr>
              <a:t>with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Verdana"/>
                <a:cs typeface="Verdana"/>
              </a:rPr>
              <a:t>video,</a:t>
            </a:r>
            <a:r>
              <a:rPr sz="36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cameras</a:t>
            </a:r>
            <a:r>
              <a:rPr sz="36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600" spc="-114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001F5F"/>
                </a:solidFill>
                <a:latin typeface="Verdana"/>
                <a:cs typeface="Verdana"/>
              </a:rPr>
              <a:t>taping</a:t>
            </a:r>
            <a:r>
              <a:rPr sz="3600" spc="-14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Verdana"/>
                <a:cs typeface="Verdana"/>
              </a:rPr>
              <a:t>devices</a:t>
            </a:r>
            <a:endParaRPr sz="3600" dirty="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19400" y="7023100"/>
            <a:ext cx="57912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60437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18415">
              <a:spcBef>
                <a:spcPts val="95"/>
              </a:spcBef>
            </a:pPr>
            <a:r>
              <a:rPr spc="-440" dirty="0"/>
              <a:t>Interview</a:t>
            </a:r>
            <a:r>
              <a:rPr spc="-195" dirty="0"/>
              <a:t> </a:t>
            </a:r>
            <a:r>
              <a:rPr spc="-350" dirty="0"/>
              <a:t>room</a:t>
            </a:r>
            <a:r>
              <a:rPr spc="-195" dirty="0"/>
              <a:t> </a:t>
            </a:r>
            <a:r>
              <a:rPr spc="-390" dirty="0"/>
              <a:t>set</a:t>
            </a:r>
            <a:r>
              <a:rPr spc="-190" dirty="0"/>
              <a:t> </a:t>
            </a:r>
            <a:r>
              <a:rPr spc="-295" dirty="0"/>
              <a:t>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6720" y="1549146"/>
            <a:ext cx="10359390" cy="429874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Interview</a:t>
            </a:r>
            <a:r>
              <a:rPr sz="3200" spc="-13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90" dirty="0">
                <a:solidFill>
                  <a:srgbClr val="001F5F"/>
                </a:solidFill>
                <a:latin typeface="Verdana"/>
                <a:cs typeface="Verdana"/>
              </a:rPr>
              <a:t>rooms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60" dirty="0">
                <a:solidFill>
                  <a:srgbClr val="001F5F"/>
                </a:solidFill>
                <a:latin typeface="Verdana"/>
                <a:cs typeface="Verdana"/>
              </a:rPr>
              <a:t>should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have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no</a:t>
            </a:r>
            <a:r>
              <a:rPr sz="3200" spc="-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distractions;</a:t>
            </a:r>
            <a:endParaRPr sz="3200" dirty="0">
              <a:latin typeface="Verdana"/>
              <a:cs typeface="Verdana"/>
            </a:endParaRPr>
          </a:p>
          <a:p>
            <a:pPr marL="241289" marR="6350" indent="-228590">
              <a:lnSpc>
                <a:spcPct val="110000"/>
              </a:lnSpc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Have</a:t>
            </a:r>
            <a:r>
              <a:rPr sz="3200" spc="9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any</a:t>
            </a:r>
            <a:r>
              <a:rPr sz="3200" spc="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tables</a:t>
            </a:r>
            <a:r>
              <a:rPr sz="3200" spc="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kept</a:t>
            </a:r>
            <a:r>
              <a:rPr sz="3200" spc="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sz="3200" spc="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side</a:t>
            </a:r>
            <a:r>
              <a:rPr sz="3200" spc="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of</a:t>
            </a:r>
            <a:r>
              <a:rPr sz="3200" spc="7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officer</a:t>
            </a:r>
            <a:r>
              <a:rPr sz="3200" spc="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Verdana"/>
                <a:cs typeface="Verdana"/>
              </a:rPr>
              <a:t>rather</a:t>
            </a:r>
            <a:r>
              <a:rPr sz="3200" spc="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than</a:t>
            </a:r>
            <a:r>
              <a:rPr sz="3200" spc="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between</a:t>
            </a:r>
            <a:r>
              <a:rPr sz="3200" spc="7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the</a:t>
            </a:r>
            <a:r>
              <a:rPr sz="3200" spc="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officer </a:t>
            </a:r>
            <a:r>
              <a:rPr sz="3200" spc="7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5" dirty="0">
                <a:solidFill>
                  <a:srgbClr val="001F5F"/>
                </a:solidFill>
                <a:latin typeface="Verdana"/>
                <a:cs typeface="Verdana"/>
              </a:rPr>
              <a:t>suspect</a:t>
            </a:r>
            <a:r>
              <a:rPr sz="3200" spc="-16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15" dirty="0">
                <a:solidFill>
                  <a:srgbClr val="001F5F"/>
                </a:solidFill>
                <a:latin typeface="Verdana"/>
                <a:cs typeface="Verdana"/>
              </a:rPr>
              <a:t>;</a:t>
            </a:r>
            <a:endParaRPr sz="3200" dirty="0">
              <a:latin typeface="Verdana"/>
              <a:cs typeface="Verdana"/>
            </a:endParaRPr>
          </a:p>
          <a:p>
            <a:pPr marL="241289" marR="5080" indent="-228590">
              <a:lnSpc>
                <a:spcPct val="110100"/>
              </a:lnSpc>
              <a:spcBef>
                <a:spcPts val="160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  <a:tab pos="748631" algn="l"/>
                <a:tab pos="1412810" algn="l"/>
                <a:tab pos="2350027" algn="l"/>
                <a:tab pos="4092386" algn="l"/>
                <a:tab pos="4910864" algn="l"/>
                <a:tab pos="5303911" algn="l"/>
                <a:tab pos="5997299" algn="l"/>
                <a:tab pos="6864668" algn="l"/>
                <a:tab pos="7594884" algn="l"/>
                <a:tab pos="9247079" algn="l"/>
                <a:tab pos="9647745" algn="l"/>
                <a:tab pos="9961421" algn="l"/>
              </a:tabLst>
            </a:pP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For</a:t>
            </a:r>
            <a:r>
              <a:rPr lang="en-US" sz="3200" spc="-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best</a:t>
            </a:r>
            <a:r>
              <a:rPr lang="en-US" sz="32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results,</a:t>
            </a:r>
            <a:r>
              <a:rPr lang="en-US" sz="32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conversation</a:t>
            </a:r>
            <a:r>
              <a:rPr lang="en-US" sz="32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tends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	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to</a:t>
            </a:r>
            <a:r>
              <a:rPr lang="en-US" sz="3200" spc="-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take</a:t>
            </a:r>
            <a:r>
              <a:rPr lang="en-US" sz="3200" spc="-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80" dirty="0">
                <a:solidFill>
                  <a:srgbClr val="001F5F"/>
                </a:solidFill>
                <a:latin typeface="Verdana"/>
                <a:cs typeface="Verdana"/>
              </a:rPr>
              <a:t>place</a:t>
            </a:r>
            <a:r>
              <a:rPr lang="en-US" sz="3200" spc="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most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	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comfortably</a:t>
            </a:r>
            <a:r>
              <a:rPr lang="en-US" sz="3200" spc="-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Verdana"/>
                <a:cs typeface="Verdana"/>
              </a:rPr>
              <a:t>at</a:t>
            </a:r>
            <a:r>
              <a:rPr lang="en-US" sz="3200" spc="-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114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	</a:t>
            </a:r>
            <a:r>
              <a:rPr sz="3200" spc="-225" dirty="0">
                <a:solidFill>
                  <a:srgbClr val="001F5F"/>
                </a:solidFill>
                <a:latin typeface="Verdana"/>
                <a:cs typeface="Verdana"/>
              </a:rPr>
              <a:t>90° </a:t>
            </a:r>
            <a:r>
              <a:rPr sz="3200" spc="-40" dirty="0">
                <a:solidFill>
                  <a:srgbClr val="001F5F"/>
                </a:solidFill>
                <a:latin typeface="Verdana"/>
                <a:cs typeface="Verdana"/>
              </a:rPr>
              <a:t>angle;</a:t>
            </a:r>
            <a:r>
              <a:rPr sz="32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40" dirty="0">
                <a:solidFill>
                  <a:srgbClr val="001F5F"/>
                </a:solidFill>
                <a:latin typeface="Verdana"/>
                <a:cs typeface="Verdana"/>
              </a:rPr>
              <a:t>and</a:t>
            </a:r>
            <a:endParaRPr sz="32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200" spc="-120" dirty="0">
                <a:solidFill>
                  <a:srgbClr val="001F5F"/>
                </a:solidFill>
                <a:latin typeface="Verdana"/>
                <a:cs typeface="Verdana"/>
              </a:rPr>
              <a:t>For</a:t>
            </a:r>
            <a:r>
              <a:rPr sz="32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55" dirty="0">
                <a:solidFill>
                  <a:srgbClr val="001F5F"/>
                </a:solidFill>
                <a:latin typeface="Verdana"/>
                <a:cs typeface="Verdana"/>
              </a:rPr>
              <a:t>difficult</a:t>
            </a:r>
            <a:r>
              <a:rPr sz="3200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5" dirty="0">
                <a:solidFill>
                  <a:srgbClr val="001F5F"/>
                </a:solidFill>
                <a:latin typeface="Verdana"/>
                <a:cs typeface="Verdana"/>
              </a:rPr>
              <a:t>witnesses</a:t>
            </a:r>
            <a:r>
              <a:rPr sz="32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dirty="0">
                <a:solidFill>
                  <a:srgbClr val="001F5F"/>
                </a:solidFill>
                <a:latin typeface="Verdana"/>
                <a:cs typeface="Verdana"/>
              </a:rPr>
              <a:t>face-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to-</a:t>
            </a:r>
            <a:r>
              <a:rPr sz="3200" spc="110" dirty="0">
                <a:solidFill>
                  <a:srgbClr val="001F5F"/>
                </a:solidFill>
                <a:latin typeface="Verdana"/>
                <a:cs typeface="Verdana"/>
              </a:rPr>
              <a:t>face</a:t>
            </a:r>
            <a:r>
              <a:rPr sz="3200" spc="-10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Verdana"/>
                <a:cs typeface="Verdana"/>
              </a:rPr>
              <a:t>confrontational</a:t>
            </a:r>
            <a:r>
              <a:rPr sz="32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45" dirty="0">
                <a:solidFill>
                  <a:srgbClr val="001F5F"/>
                </a:solidFill>
                <a:latin typeface="Verdana"/>
                <a:cs typeface="Verdana"/>
              </a:rPr>
              <a:t>orientation</a:t>
            </a:r>
            <a:r>
              <a:rPr sz="32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220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3200" spc="-6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30" dirty="0">
                <a:solidFill>
                  <a:srgbClr val="001F5F"/>
                </a:solidFill>
                <a:latin typeface="Verdana"/>
                <a:cs typeface="Verdana"/>
              </a:rPr>
              <a:t>more</a:t>
            </a:r>
            <a:r>
              <a:rPr sz="3200" spc="-8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Verdana"/>
                <a:cs typeface="Verdana"/>
              </a:rPr>
              <a:t>appropriate</a:t>
            </a:r>
            <a:endParaRPr sz="3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65471" y="2065159"/>
            <a:ext cx="1910714" cy="3025140"/>
          </a:xfrm>
          <a:custGeom>
            <a:avLst/>
            <a:gdLst/>
            <a:ahLst/>
            <a:cxnLst/>
            <a:rect l="l" t="t" r="r" b="b"/>
            <a:pathLst>
              <a:path w="1910715" h="3025140">
                <a:moveTo>
                  <a:pt x="1740547" y="189052"/>
                </a:moveTo>
                <a:lnTo>
                  <a:pt x="1671878" y="189052"/>
                </a:lnTo>
                <a:lnTo>
                  <a:pt x="238442" y="189052"/>
                </a:lnTo>
                <a:lnTo>
                  <a:pt x="170992" y="189052"/>
                </a:lnTo>
                <a:lnTo>
                  <a:pt x="170992" y="2835656"/>
                </a:lnTo>
                <a:lnTo>
                  <a:pt x="238442" y="2835656"/>
                </a:lnTo>
                <a:lnTo>
                  <a:pt x="239649" y="2835656"/>
                </a:lnTo>
                <a:lnTo>
                  <a:pt x="239649" y="2760103"/>
                </a:lnTo>
                <a:lnTo>
                  <a:pt x="238442" y="2760103"/>
                </a:lnTo>
                <a:lnTo>
                  <a:pt x="238442" y="264668"/>
                </a:lnTo>
                <a:lnTo>
                  <a:pt x="1671878" y="264668"/>
                </a:lnTo>
                <a:lnTo>
                  <a:pt x="1671878" y="2835656"/>
                </a:lnTo>
                <a:lnTo>
                  <a:pt x="1740547" y="2835656"/>
                </a:lnTo>
                <a:lnTo>
                  <a:pt x="1740547" y="189052"/>
                </a:lnTo>
                <a:close/>
              </a:path>
              <a:path w="1910715" h="3025140">
                <a:moveTo>
                  <a:pt x="1910359" y="151244"/>
                </a:moveTo>
                <a:lnTo>
                  <a:pt x="1903310" y="103492"/>
                </a:lnTo>
                <a:lnTo>
                  <a:pt x="1883892" y="62014"/>
                </a:lnTo>
                <a:lnTo>
                  <a:pt x="1854365" y="29298"/>
                </a:lnTo>
                <a:lnTo>
                  <a:pt x="1842096" y="22250"/>
                </a:lnTo>
                <a:lnTo>
                  <a:pt x="1842096" y="151244"/>
                </a:lnTo>
                <a:lnTo>
                  <a:pt x="1842096" y="2873464"/>
                </a:lnTo>
                <a:lnTo>
                  <a:pt x="1836737" y="2902966"/>
                </a:lnTo>
                <a:lnTo>
                  <a:pt x="1822107" y="2926994"/>
                </a:lnTo>
                <a:lnTo>
                  <a:pt x="1800428" y="2943161"/>
                </a:lnTo>
                <a:lnTo>
                  <a:pt x="1773885" y="2949079"/>
                </a:lnTo>
                <a:lnTo>
                  <a:pt x="136423" y="2949079"/>
                </a:lnTo>
                <a:lnTo>
                  <a:pt x="109880" y="2943161"/>
                </a:lnTo>
                <a:lnTo>
                  <a:pt x="88188" y="2926994"/>
                </a:lnTo>
                <a:lnTo>
                  <a:pt x="73571" y="2902966"/>
                </a:lnTo>
                <a:lnTo>
                  <a:pt x="68211" y="2873464"/>
                </a:lnTo>
                <a:lnTo>
                  <a:pt x="68211" y="151244"/>
                </a:lnTo>
                <a:lnTo>
                  <a:pt x="73571" y="121805"/>
                </a:lnTo>
                <a:lnTo>
                  <a:pt x="88188" y="97764"/>
                </a:lnTo>
                <a:lnTo>
                  <a:pt x="109880" y="81559"/>
                </a:lnTo>
                <a:lnTo>
                  <a:pt x="136423" y="75628"/>
                </a:lnTo>
                <a:lnTo>
                  <a:pt x="1773885" y="75628"/>
                </a:lnTo>
                <a:lnTo>
                  <a:pt x="1800428" y="81559"/>
                </a:lnTo>
                <a:lnTo>
                  <a:pt x="1822107" y="97764"/>
                </a:lnTo>
                <a:lnTo>
                  <a:pt x="1836737" y="121805"/>
                </a:lnTo>
                <a:lnTo>
                  <a:pt x="1842096" y="151244"/>
                </a:lnTo>
                <a:lnTo>
                  <a:pt x="1842096" y="22250"/>
                </a:lnTo>
                <a:lnTo>
                  <a:pt x="1822107" y="10756"/>
                </a:lnTo>
                <a:lnTo>
                  <a:pt x="1816950" y="7810"/>
                </a:lnTo>
                <a:lnTo>
                  <a:pt x="1773885" y="0"/>
                </a:lnTo>
                <a:lnTo>
                  <a:pt x="136423" y="0"/>
                </a:lnTo>
                <a:lnTo>
                  <a:pt x="93357" y="7823"/>
                </a:lnTo>
                <a:lnTo>
                  <a:pt x="55956" y="29324"/>
                </a:lnTo>
                <a:lnTo>
                  <a:pt x="26441" y="62039"/>
                </a:lnTo>
                <a:lnTo>
                  <a:pt x="7048" y="103505"/>
                </a:lnTo>
                <a:lnTo>
                  <a:pt x="0" y="151244"/>
                </a:lnTo>
                <a:lnTo>
                  <a:pt x="0" y="2873464"/>
                </a:lnTo>
                <a:lnTo>
                  <a:pt x="7048" y="2921228"/>
                </a:lnTo>
                <a:lnTo>
                  <a:pt x="26441" y="2962681"/>
                </a:lnTo>
                <a:lnTo>
                  <a:pt x="55956" y="2995384"/>
                </a:lnTo>
                <a:lnTo>
                  <a:pt x="68211" y="3002419"/>
                </a:lnTo>
                <a:lnTo>
                  <a:pt x="93357" y="3016872"/>
                </a:lnTo>
                <a:lnTo>
                  <a:pt x="136423" y="3024708"/>
                </a:lnTo>
                <a:lnTo>
                  <a:pt x="1773885" y="3024708"/>
                </a:lnTo>
                <a:lnTo>
                  <a:pt x="1816950" y="3016872"/>
                </a:lnTo>
                <a:lnTo>
                  <a:pt x="1854365" y="2995384"/>
                </a:lnTo>
                <a:lnTo>
                  <a:pt x="1883892" y="2962681"/>
                </a:lnTo>
                <a:lnTo>
                  <a:pt x="1903310" y="2921228"/>
                </a:lnTo>
                <a:lnTo>
                  <a:pt x="1910359" y="2873464"/>
                </a:lnTo>
                <a:lnTo>
                  <a:pt x="1910359" y="151244"/>
                </a:lnTo>
                <a:close/>
              </a:path>
            </a:pathLst>
          </a:custGeom>
          <a:solidFill>
            <a:srgbClr val="23364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76476" y="3939975"/>
            <a:ext cx="845598" cy="917012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2538729" y="1729486"/>
            <a:ext cx="7114540" cy="3839845"/>
            <a:chOff x="2538729" y="1729485"/>
            <a:chExt cx="7114540" cy="38398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76474" y="2121843"/>
              <a:ext cx="845598" cy="91701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545079" y="1735835"/>
              <a:ext cx="7101840" cy="3827145"/>
            </a:xfrm>
            <a:custGeom>
              <a:avLst/>
              <a:gdLst/>
              <a:ahLst/>
              <a:cxnLst/>
              <a:rect l="l" t="t" r="r" b="b"/>
              <a:pathLst>
                <a:path w="7101840" h="3827145">
                  <a:moveTo>
                    <a:pt x="0" y="3826764"/>
                  </a:moveTo>
                  <a:lnTo>
                    <a:pt x="7101840" y="3826764"/>
                  </a:lnTo>
                  <a:lnTo>
                    <a:pt x="7101840" y="0"/>
                  </a:lnTo>
                  <a:lnTo>
                    <a:pt x="0" y="0"/>
                  </a:lnTo>
                  <a:lnTo>
                    <a:pt x="0" y="3826764"/>
                  </a:lnTo>
                  <a:close/>
                </a:path>
              </a:pathLst>
            </a:custGeom>
            <a:ln w="12700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973311" y="2467355"/>
              <a:ext cx="579755" cy="76200"/>
            </a:xfrm>
            <a:custGeom>
              <a:avLst/>
              <a:gdLst/>
              <a:ahLst/>
              <a:cxnLst/>
              <a:rect l="l" t="t" r="r" b="b"/>
              <a:pathLst>
                <a:path w="579754" h="76200">
                  <a:moveTo>
                    <a:pt x="76200" y="0"/>
                  </a:moveTo>
                  <a:lnTo>
                    <a:pt x="0" y="38100"/>
                  </a:lnTo>
                  <a:lnTo>
                    <a:pt x="76200" y="76200"/>
                  </a:lnTo>
                  <a:lnTo>
                    <a:pt x="76200" y="44450"/>
                  </a:lnTo>
                  <a:lnTo>
                    <a:pt x="63500" y="44450"/>
                  </a:lnTo>
                  <a:lnTo>
                    <a:pt x="63500" y="31750"/>
                  </a:lnTo>
                  <a:lnTo>
                    <a:pt x="76200" y="31750"/>
                  </a:lnTo>
                  <a:lnTo>
                    <a:pt x="76200" y="0"/>
                  </a:lnTo>
                  <a:close/>
                </a:path>
                <a:path w="579754" h="76200">
                  <a:moveTo>
                    <a:pt x="76200" y="31750"/>
                  </a:moveTo>
                  <a:lnTo>
                    <a:pt x="63500" y="31750"/>
                  </a:lnTo>
                  <a:lnTo>
                    <a:pt x="63500" y="44450"/>
                  </a:lnTo>
                  <a:lnTo>
                    <a:pt x="76200" y="44450"/>
                  </a:lnTo>
                  <a:lnTo>
                    <a:pt x="76200" y="31750"/>
                  </a:lnTo>
                  <a:close/>
                </a:path>
                <a:path w="579754" h="76200">
                  <a:moveTo>
                    <a:pt x="579755" y="31750"/>
                  </a:moveTo>
                  <a:lnTo>
                    <a:pt x="76200" y="31750"/>
                  </a:lnTo>
                  <a:lnTo>
                    <a:pt x="76200" y="44450"/>
                  </a:lnTo>
                  <a:lnTo>
                    <a:pt x="579755" y="44450"/>
                  </a:lnTo>
                  <a:lnTo>
                    <a:pt x="579755" y="31750"/>
                  </a:lnTo>
                  <a:close/>
                </a:path>
              </a:pathLst>
            </a:custGeom>
            <a:solidFill>
              <a:srgbClr val="2336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39774" y="3881627"/>
              <a:ext cx="858810" cy="91701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46810" y="2174747"/>
              <a:ext cx="858810" cy="9170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84703" y="2980943"/>
              <a:ext cx="809244" cy="863943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ctrTitle"/>
          </p:nvPr>
        </p:nvSpPr>
        <p:spPr>
          <a:xfrm>
            <a:off x="910449" y="693801"/>
            <a:ext cx="7848962" cy="5860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699">
              <a:spcBef>
                <a:spcPts val="130"/>
              </a:spcBef>
            </a:pPr>
            <a:r>
              <a:rPr spc="-270" dirty="0"/>
              <a:t>Typical</a:t>
            </a:r>
            <a:r>
              <a:rPr spc="-105" dirty="0"/>
              <a:t> </a:t>
            </a:r>
            <a:r>
              <a:rPr sz="3700" spc="-254" dirty="0"/>
              <a:t>Police</a:t>
            </a:r>
            <a:r>
              <a:rPr sz="3700" spc="-215" dirty="0"/>
              <a:t> </a:t>
            </a:r>
            <a:r>
              <a:rPr sz="3700" spc="-455" dirty="0"/>
              <a:t>Interview</a:t>
            </a:r>
            <a:r>
              <a:rPr sz="3700" spc="-235" dirty="0"/>
              <a:t> </a:t>
            </a:r>
            <a:r>
              <a:rPr sz="3700" spc="-409" dirty="0"/>
              <a:t>Room</a:t>
            </a:r>
            <a:endParaRPr sz="3700"/>
          </a:p>
        </p:txBody>
      </p:sp>
      <p:sp>
        <p:nvSpPr>
          <p:cNvPr id="12" name="object 12"/>
          <p:cNvSpPr txBox="1"/>
          <p:nvPr/>
        </p:nvSpPr>
        <p:spPr>
          <a:xfrm>
            <a:off x="9833229" y="2361947"/>
            <a:ext cx="194691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99">
              <a:spcBef>
                <a:spcPts val="100"/>
              </a:spcBef>
            </a:pPr>
            <a:r>
              <a:rPr dirty="0">
                <a:solidFill>
                  <a:srgbClr val="233645"/>
                </a:solidFill>
                <a:latin typeface="Verdana"/>
                <a:cs typeface="Verdana"/>
              </a:rPr>
              <a:t>Bad</a:t>
            </a:r>
            <a:r>
              <a:rPr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25" dirty="0">
                <a:solidFill>
                  <a:srgbClr val="233645"/>
                </a:solidFill>
                <a:latin typeface="Verdana"/>
                <a:cs typeface="Verdana"/>
              </a:rPr>
              <a:t>guy</a:t>
            </a:r>
            <a:r>
              <a:rPr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190" dirty="0">
                <a:solidFill>
                  <a:srgbClr val="233645"/>
                </a:solidFill>
                <a:latin typeface="Verdana"/>
                <a:cs typeface="Verdana"/>
              </a:rPr>
              <a:t>sits</a:t>
            </a:r>
            <a:r>
              <a:rPr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pc="-35" dirty="0">
                <a:solidFill>
                  <a:srgbClr val="233645"/>
                </a:solidFill>
                <a:latin typeface="Verdana"/>
                <a:cs typeface="Verdana"/>
              </a:rPr>
              <a:t>here!</a:t>
            </a:r>
            <a:endParaRPr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30869" y="1687385"/>
            <a:ext cx="7839075" cy="4208780"/>
            <a:chOff x="2130869" y="1687385"/>
            <a:chExt cx="7839075" cy="4208780"/>
          </a:xfrm>
        </p:grpSpPr>
        <p:sp>
          <p:nvSpPr>
            <p:cNvPr id="3" name="object 3"/>
            <p:cNvSpPr/>
            <p:nvPr/>
          </p:nvSpPr>
          <p:spPr>
            <a:xfrm>
              <a:off x="2141982" y="1698498"/>
              <a:ext cx="7816850" cy="4186554"/>
            </a:xfrm>
            <a:custGeom>
              <a:avLst/>
              <a:gdLst/>
              <a:ahLst/>
              <a:cxnLst/>
              <a:rect l="l" t="t" r="r" b="b"/>
              <a:pathLst>
                <a:path w="7816850" h="4186554">
                  <a:moveTo>
                    <a:pt x="0" y="4186428"/>
                  </a:moveTo>
                  <a:lnTo>
                    <a:pt x="7816596" y="4186428"/>
                  </a:lnTo>
                  <a:lnTo>
                    <a:pt x="7816596" y="0"/>
                  </a:lnTo>
                  <a:lnTo>
                    <a:pt x="0" y="0"/>
                  </a:lnTo>
                  <a:lnTo>
                    <a:pt x="0" y="4186428"/>
                  </a:lnTo>
                  <a:close/>
                </a:path>
              </a:pathLst>
            </a:custGeom>
            <a:ln w="22225">
              <a:solidFill>
                <a:srgbClr val="23364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74330" y="2690749"/>
              <a:ext cx="480441" cy="6273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91382" y="2602103"/>
              <a:ext cx="322199" cy="45973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418838" y="3083814"/>
              <a:ext cx="2524125" cy="76200"/>
            </a:xfrm>
            <a:custGeom>
              <a:avLst/>
              <a:gdLst/>
              <a:ahLst/>
              <a:cxnLst/>
              <a:rect l="l" t="t" r="r" b="b"/>
              <a:pathLst>
                <a:path w="2524125" h="76200">
                  <a:moveTo>
                    <a:pt x="76200" y="0"/>
                  </a:moveTo>
                  <a:lnTo>
                    <a:pt x="0" y="38100"/>
                  </a:lnTo>
                  <a:lnTo>
                    <a:pt x="76200" y="76200"/>
                  </a:lnTo>
                  <a:lnTo>
                    <a:pt x="76200" y="49149"/>
                  </a:lnTo>
                  <a:lnTo>
                    <a:pt x="63500" y="49149"/>
                  </a:lnTo>
                  <a:lnTo>
                    <a:pt x="63500" y="26924"/>
                  </a:lnTo>
                  <a:lnTo>
                    <a:pt x="76200" y="26924"/>
                  </a:lnTo>
                  <a:lnTo>
                    <a:pt x="76200" y="0"/>
                  </a:lnTo>
                  <a:close/>
                </a:path>
                <a:path w="2524125" h="76200">
                  <a:moveTo>
                    <a:pt x="76200" y="26924"/>
                  </a:moveTo>
                  <a:lnTo>
                    <a:pt x="63500" y="26924"/>
                  </a:lnTo>
                  <a:lnTo>
                    <a:pt x="63500" y="49149"/>
                  </a:lnTo>
                  <a:lnTo>
                    <a:pt x="76200" y="49149"/>
                  </a:lnTo>
                  <a:lnTo>
                    <a:pt x="76200" y="26924"/>
                  </a:lnTo>
                  <a:close/>
                </a:path>
                <a:path w="2524125" h="76200">
                  <a:moveTo>
                    <a:pt x="85725" y="26924"/>
                  </a:moveTo>
                  <a:lnTo>
                    <a:pt x="76200" y="26924"/>
                  </a:lnTo>
                  <a:lnTo>
                    <a:pt x="76200" y="49149"/>
                  </a:lnTo>
                  <a:lnTo>
                    <a:pt x="85725" y="49149"/>
                  </a:lnTo>
                  <a:lnTo>
                    <a:pt x="85725" y="26924"/>
                  </a:lnTo>
                  <a:close/>
                </a:path>
                <a:path w="2524125" h="76200">
                  <a:moveTo>
                    <a:pt x="130175" y="26924"/>
                  </a:moveTo>
                  <a:lnTo>
                    <a:pt x="107950" y="26924"/>
                  </a:lnTo>
                  <a:lnTo>
                    <a:pt x="107950" y="49149"/>
                  </a:lnTo>
                  <a:lnTo>
                    <a:pt x="130175" y="49149"/>
                  </a:lnTo>
                  <a:lnTo>
                    <a:pt x="130175" y="26924"/>
                  </a:lnTo>
                  <a:close/>
                </a:path>
                <a:path w="2524125" h="76200">
                  <a:moveTo>
                    <a:pt x="174625" y="26924"/>
                  </a:moveTo>
                  <a:lnTo>
                    <a:pt x="152400" y="26924"/>
                  </a:lnTo>
                  <a:lnTo>
                    <a:pt x="152400" y="49149"/>
                  </a:lnTo>
                  <a:lnTo>
                    <a:pt x="174625" y="49149"/>
                  </a:lnTo>
                  <a:lnTo>
                    <a:pt x="174625" y="26924"/>
                  </a:lnTo>
                  <a:close/>
                </a:path>
                <a:path w="2524125" h="76200">
                  <a:moveTo>
                    <a:pt x="219075" y="26924"/>
                  </a:moveTo>
                  <a:lnTo>
                    <a:pt x="196850" y="26924"/>
                  </a:lnTo>
                  <a:lnTo>
                    <a:pt x="196850" y="49149"/>
                  </a:lnTo>
                  <a:lnTo>
                    <a:pt x="219075" y="49149"/>
                  </a:lnTo>
                  <a:lnTo>
                    <a:pt x="219075" y="26924"/>
                  </a:lnTo>
                  <a:close/>
                </a:path>
                <a:path w="2524125" h="76200">
                  <a:moveTo>
                    <a:pt x="263525" y="26924"/>
                  </a:moveTo>
                  <a:lnTo>
                    <a:pt x="241300" y="26924"/>
                  </a:lnTo>
                  <a:lnTo>
                    <a:pt x="241300" y="49149"/>
                  </a:lnTo>
                  <a:lnTo>
                    <a:pt x="263525" y="49149"/>
                  </a:lnTo>
                  <a:lnTo>
                    <a:pt x="263525" y="26924"/>
                  </a:lnTo>
                  <a:close/>
                </a:path>
                <a:path w="2524125" h="76200">
                  <a:moveTo>
                    <a:pt x="307975" y="26924"/>
                  </a:moveTo>
                  <a:lnTo>
                    <a:pt x="285750" y="26924"/>
                  </a:lnTo>
                  <a:lnTo>
                    <a:pt x="285750" y="49149"/>
                  </a:lnTo>
                  <a:lnTo>
                    <a:pt x="307975" y="49149"/>
                  </a:lnTo>
                  <a:lnTo>
                    <a:pt x="307975" y="26924"/>
                  </a:lnTo>
                  <a:close/>
                </a:path>
                <a:path w="2524125" h="76200">
                  <a:moveTo>
                    <a:pt x="352425" y="26924"/>
                  </a:moveTo>
                  <a:lnTo>
                    <a:pt x="330200" y="26924"/>
                  </a:lnTo>
                  <a:lnTo>
                    <a:pt x="330200" y="49149"/>
                  </a:lnTo>
                  <a:lnTo>
                    <a:pt x="352425" y="49149"/>
                  </a:lnTo>
                  <a:lnTo>
                    <a:pt x="352425" y="26924"/>
                  </a:lnTo>
                  <a:close/>
                </a:path>
                <a:path w="2524125" h="76200">
                  <a:moveTo>
                    <a:pt x="396875" y="26924"/>
                  </a:moveTo>
                  <a:lnTo>
                    <a:pt x="374650" y="26924"/>
                  </a:lnTo>
                  <a:lnTo>
                    <a:pt x="374650" y="49149"/>
                  </a:lnTo>
                  <a:lnTo>
                    <a:pt x="396875" y="49149"/>
                  </a:lnTo>
                  <a:lnTo>
                    <a:pt x="396875" y="26924"/>
                  </a:lnTo>
                  <a:close/>
                </a:path>
                <a:path w="2524125" h="76200">
                  <a:moveTo>
                    <a:pt x="441325" y="26924"/>
                  </a:moveTo>
                  <a:lnTo>
                    <a:pt x="419100" y="26924"/>
                  </a:lnTo>
                  <a:lnTo>
                    <a:pt x="419100" y="49149"/>
                  </a:lnTo>
                  <a:lnTo>
                    <a:pt x="441325" y="49149"/>
                  </a:lnTo>
                  <a:lnTo>
                    <a:pt x="441325" y="26924"/>
                  </a:lnTo>
                  <a:close/>
                </a:path>
                <a:path w="2524125" h="76200">
                  <a:moveTo>
                    <a:pt x="485775" y="26924"/>
                  </a:moveTo>
                  <a:lnTo>
                    <a:pt x="463550" y="26924"/>
                  </a:lnTo>
                  <a:lnTo>
                    <a:pt x="463550" y="49149"/>
                  </a:lnTo>
                  <a:lnTo>
                    <a:pt x="485775" y="49149"/>
                  </a:lnTo>
                  <a:lnTo>
                    <a:pt x="485775" y="26924"/>
                  </a:lnTo>
                  <a:close/>
                </a:path>
                <a:path w="2524125" h="76200">
                  <a:moveTo>
                    <a:pt x="530225" y="26924"/>
                  </a:moveTo>
                  <a:lnTo>
                    <a:pt x="508000" y="26924"/>
                  </a:lnTo>
                  <a:lnTo>
                    <a:pt x="508000" y="49149"/>
                  </a:lnTo>
                  <a:lnTo>
                    <a:pt x="530225" y="49149"/>
                  </a:lnTo>
                  <a:lnTo>
                    <a:pt x="530225" y="26924"/>
                  </a:lnTo>
                  <a:close/>
                </a:path>
                <a:path w="2524125" h="76200">
                  <a:moveTo>
                    <a:pt x="574675" y="26924"/>
                  </a:moveTo>
                  <a:lnTo>
                    <a:pt x="552450" y="26924"/>
                  </a:lnTo>
                  <a:lnTo>
                    <a:pt x="552450" y="49149"/>
                  </a:lnTo>
                  <a:lnTo>
                    <a:pt x="574675" y="49149"/>
                  </a:lnTo>
                  <a:lnTo>
                    <a:pt x="574675" y="26924"/>
                  </a:lnTo>
                  <a:close/>
                </a:path>
                <a:path w="2524125" h="76200">
                  <a:moveTo>
                    <a:pt x="619125" y="26924"/>
                  </a:moveTo>
                  <a:lnTo>
                    <a:pt x="596900" y="26924"/>
                  </a:lnTo>
                  <a:lnTo>
                    <a:pt x="596900" y="49149"/>
                  </a:lnTo>
                  <a:lnTo>
                    <a:pt x="619125" y="49149"/>
                  </a:lnTo>
                  <a:lnTo>
                    <a:pt x="619125" y="26924"/>
                  </a:lnTo>
                  <a:close/>
                </a:path>
                <a:path w="2524125" h="76200">
                  <a:moveTo>
                    <a:pt x="663575" y="26924"/>
                  </a:moveTo>
                  <a:lnTo>
                    <a:pt x="641350" y="26924"/>
                  </a:lnTo>
                  <a:lnTo>
                    <a:pt x="641350" y="49149"/>
                  </a:lnTo>
                  <a:lnTo>
                    <a:pt x="663575" y="49149"/>
                  </a:lnTo>
                  <a:lnTo>
                    <a:pt x="663575" y="26924"/>
                  </a:lnTo>
                  <a:close/>
                </a:path>
                <a:path w="2524125" h="76200">
                  <a:moveTo>
                    <a:pt x="708025" y="26924"/>
                  </a:moveTo>
                  <a:lnTo>
                    <a:pt x="685800" y="26924"/>
                  </a:lnTo>
                  <a:lnTo>
                    <a:pt x="685800" y="49149"/>
                  </a:lnTo>
                  <a:lnTo>
                    <a:pt x="708025" y="49149"/>
                  </a:lnTo>
                  <a:lnTo>
                    <a:pt x="708025" y="26924"/>
                  </a:lnTo>
                  <a:close/>
                </a:path>
                <a:path w="2524125" h="76200">
                  <a:moveTo>
                    <a:pt x="752475" y="26924"/>
                  </a:moveTo>
                  <a:lnTo>
                    <a:pt x="730250" y="26924"/>
                  </a:lnTo>
                  <a:lnTo>
                    <a:pt x="730250" y="49149"/>
                  </a:lnTo>
                  <a:lnTo>
                    <a:pt x="752475" y="49149"/>
                  </a:lnTo>
                  <a:lnTo>
                    <a:pt x="752475" y="26924"/>
                  </a:lnTo>
                  <a:close/>
                </a:path>
                <a:path w="2524125" h="76200">
                  <a:moveTo>
                    <a:pt x="796925" y="26924"/>
                  </a:moveTo>
                  <a:lnTo>
                    <a:pt x="774700" y="26924"/>
                  </a:lnTo>
                  <a:lnTo>
                    <a:pt x="774700" y="49149"/>
                  </a:lnTo>
                  <a:lnTo>
                    <a:pt x="796925" y="49149"/>
                  </a:lnTo>
                  <a:lnTo>
                    <a:pt x="796925" y="26924"/>
                  </a:lnTo>
                  <a:close/>
                </a:path>
                <a:path w="2524125" h="76200">
                  <a:moveTo>
                    <a:pt x="841375" y="26924"/>
                  </a:moveTo>
                  <a:lnTo>
                    <a:pt x="819150" y="26924"/>
                  </a:lnTo>
                  <a:lnTo>
                    <a:pt x="819150" y="49149"/>
                  </a:lnTo>
                  <a:lnTo>
                    <a:pt x="841375" y="49149"/>
                  </a:lnTo>
                  <a:lnTo>
                    <a:pt x="841375" y="26924"/>
                  </a:lnTo>
                  <a:close/>
                </a:path>
                <a:path w="2524125" h="76200">
                  <a:moveTo>
                    <a:pt x="885825" y="26924"/>
                  </a:moveTo>
                  <a:lnTo>
                    <a:pt x="863600" y="26924"/>
                  </a:lnTo>
                  <a:lnTo>
                    <a:pt x="863600" y="49149"/>
                  </a:lnTo>
                  <a:lnTo>
                    <a:pt x="885825" y="49149"/>
                  </a:lnTo>
                  <a:lnTo>
                    <a:pt x="885825" y="26924"/>
                  </a:lnTo>
                  <a:close/>
                </a:path>
                <a:path w="2524125" h="76200">
                  <a:moveTo>
                    <a:pt x="930275" y="26924"/>
                  </a:moveTo>
                  <a:lnTo>
                    <a:pt x="908050" y="26924"/>
                  </a:lnTo>
                  <a:lnTo>
                    <a:pt x="908050" y="49149"/>
                  </a:lnTo>
                  <a:lnTo>
                    <a:pt x="930275" y="49149"/>
                  </a:lnTo>
                  <a:lnTo>
                    <a:pt x="930275" y="26924"/>
                  </a:lnTo>
                  <a:close/>
                </a:path>
                <a:path w="2524125" h="76200">
                  <a:moveTo>
                    <a:pt x="974725" y="26924"/>
                  </a:moveTo>
                  <a:lnTo>
                    <a:pt x="952500" y="26924"/>
                  </a:lnTo>
                  <a:lnTo>
                    <a:pt x="952500" y="49149"/>
                  </a:lnTo>
                  <a:lnTo>
                    <a:pt x="974725" y="49149"/>
                  </a:lnTo>
                  <a:lnTo>
                    <a:pt x="974725" y="26924"/>
                  </a:lnTo>
                  <a:close/>
                </a:path>
                <a:path w="2524125" h="76200">
                  <a:moveTo>
                    <a:pt x="1019175" y="26924"/>
                  </a:moveTo>
                  <a:lnTo>
                    <a:pt x="996950" y="26924"/>
                  </a:lnTo>
                  <a:lnTo>
                    <a:pt x="996950" y="49149"/>
                  </a:lnTo>
                  <a:lnTo>
                    <a:pt x="1019175" y="49149"/>
                  </a:lnTo>
                  <a:lnTo>
                    <a:pt x="1019175" y="26924"/>
                  </a:lnTo>
                  <a:close/>
                </a:path>
                <a:path w="2524125" h="76200">
                  <a:moveTo>
                    <a:pt x="1063625" y="26924"/>
                  </a:moveTo>
                  <a:lnTo>
                    <a:pt x="1041400" y="26924"/>
                  </a:lnTo>
                  <a:lnTo>
                    <a:pt x="1041400" y="49149"/>
                  </a:lnTo>
                  <a:lnTo>
                    <a:pt x="1063625" y="49149"/>
                  </a:lnTo>
                  <a:lnTo>
                    <a:pt x="1063625" y="26924"/>
                  </a:lnTo>
                  <a:close/>
                </a:path>
                <a:path w="2524125" h="76200">
                  <a:moveTo>
                    <a:pt x="1108075" y="26924"/>
                  </a:moveTo>
                  <a:lnTo>
                    <a:pt x="1085850" y="26924"/>
                  </a:lnTo>
                  <a:lnTo>
                    <a:pt x="1085850" y="49149"/>
                  </a:lnTo>
                  <a:lnTo>
                    <a:pt x="1108075" y="49149"/>
                  </a:lnTo>
                  <a:lnTo>
                    <a:pt x="1108075" y="26924"/>
                  </a:lnTo>
                  <a:close/>
                </a:path>
                <a:path w="2524125" h="76200">
                  <a:moveTo>
                    <a:pt x="1152525" y="26924"/>
                  </a:moveTo>
                  <a:lnTo>
                    <a:pt x="1130300" y="26924"/>
                  </a:lnTo>
                  <a:lnTo>
                    <a:pt x="1130300" y="49149"/>
                  </a:lnTo>
                  <a:lnTo>
                    <a:pt x="1152525" y="49149"/>
                  </a:lnTo>
                  <a:lnTo>
                    <a:pt x="1152525" y="26924"/>
                  </a:lnTo>
                  <a:close/>
                </a:path>
                <a:path w="2524125" h="76200">
                  <a:moveTo>
                    <a:pt x="1196975" y="26924"/>
                  </a:moveTo>
                  <a:lnTo>
                    <a:pt x="1174750" y="26924"/>
                  </a:lnTo>
                  <a:lnTo>
                    <a:pt x="1174750" y="49149"/>
                  </a:lnTo>
                  <a:lnTo>
                    <a:pt x="1196975" y="49149"/>
                  </a:lnTo>
                  <a:lnTo>
                    <a:pt x="1196975" y="26924"/>
                  </a:lnTo>
                  <a:close/>
                </a:path>
                <a:path w="2524125" h="76200">
                  <a:moveTo>
                    <a:pt x="1241425" y="26924"/>
                  </a:moveTo>
                  <a:lnTo>
                    <a:pt x="1219200" y="26924"/>
                  </a:lnTo>
                  <a:lnTo>
                    <a:pt x="1219200" y="49149"/>
                  </a:lnTo>
                  <a:lnTo>
                    <a:pt x="1241425" y="49149"/>
                  </a:lnTo>
                  <a:lnTo>
                    <a:pt x="1241425" y="26924"/>
                  </a:lnTo>
                  <a:close/>
                </a:path>
                <a:path w="2524125" h="76200">
                  <a:moveTo>
                    <a:pt x="1285875" y="26924"/>
                  </a:moveTo>
                  <a:lnTo>
                    <a:pt x="1263650" y="26924"/>
                  </a:lnTo>
                  <a:lnTo>
                    <a:pt x="1263650" y="49149"/>
                  </a:lnTo>
                  <a:lnTo>
                    <a:pt x="1285875" y="49149"/>
                  </a:lnTo>
                  <a:lnTo>
                    <a:pt x="1285875" y="26924"/>
                  </a:lnTo>
                  <a:close/>
                </a:path>
                <a:path w="2524125" h="76200">
                  <a:moveTo>
                    <a:pt x="1330325" y="26924"/>
                  </a:moveTo>
                  <a:lnTo>
                    <a:pt x="1308100" y="26924"/>
                  </a:lnTo>
                  <a:lnTo>
                    <a:pt x="1308100" y="49149"/>
                  </a:lnTo>
                  <a:lnTo>
                    <a:pt x="1330325" y="49149"/>
                  </a:lnTo>
                  <a:lnTo>
                    <a:pt x="1330325" y="26924"/>
                  </a:lnTo>
                  <a:close/>
                </a:path>
                <a:path w="2524125" h="76200">
                  <a:moveTo>
                    <a:pt x="1374775" y="26924"/>
                  </a:moveTo>
                  <a:lnTo>
                    <a:pt x="1352550" y="26924"/>
                  </a:lnTo>
                  <a:lnTo>
                    <a:pt x="1352550" y="49149"/>
                  </a:lnTo>
                  <a:lnTo>
                    <a:pt x="1374775" y="49149"/>
                  </a:lnTo>
                  <a:lnTo>
                    <a:pt x="1374775" y="26924"/>
                  </a:lnTo>
                  <a:close/>
                </a:path>
                <a:path w="2524125" h="76200">
                  <a:moveTo>
                    <a:pt x="1419225" y="26924"/>
                  </a:moveTo>
                  <a:lnTo>
                    <a:pt x="1397000" y="26924"/>
                  </a:lnTo>
                  <a:lnTo>
                    <a:pt x="1397000" y="49149"/>
                  </a:lnTo>
                  <a:lnTo>
                    <a:pt x="1419225" y="49149"/>
                  </a:lnTo>
                  <a:lnTo>
                    <a:pt x="1419225" y="26924"/>
                  </a:lnTo>
                  <a:close/>
                </a:path>
                <a:path w="2524125" h="76200">
                  <a:moveTo>
                    <a:pt x="1463675" y="26924"/>
                  </a:moveTo>
                  <a:lnTo>
                    <a:pt x="1441450" y="26924"/>
                  </a:lnTo>
                  <a:lnTo>
                    <a:pt x="1441450" y="49149"/>
                  </a:lnTo>
                  <a:lnTo>
                    <a:pt x="1463675" y="49149"/>
                  </a:lnTo>
                  <a:lnTo>
                    <a:pt x="1463675" y="26924"/>
                  </a:lnTo>
                  <a:close/>
                </a:path>
                <a:path w="2524125" h="76200">
                  <a:moveTo>
                    <a:pt x="1508125" y="26924"/>
                  </a:moveTo>
                  <a:lnTo>
                    <a:pt x="1485900" y="26924"/>
                  </a:lnTo>
                  <a:lnTo>
                    <a:pt x="1485900" y="49149"/>
                  </a:lnTo>
                  <a:lnTo>
                    <a:pt x="1508125" y="49149"/>
                  </a:lnTo>
                  <a:lnTo>
                    <a:pt x="1508125" y="26924"/>
                  </a:lnTo>
                  <a:close/>
                </a:path>
                <a:path w="2524125" h="76200">
                  <a:moveTo>
                    <a:pt x="1552575" y="26924"/>
                  </a:moveTo>
                  <a:lnTo>
                    <a:pt x="1530350" y="26924"/>
                  </a:lnTo>
                  <a:lnTo>
                    <a:pt x="1530350" y="49149"/>
                  </a:lnTo>
                  <a:lnTo>
                    <a:pt x="1552575" y="49149"/>
                  </a:lnTo>
                  <a:lnTo>
                    <a:pt x="1552575" y="26924"/>
                  </a:lnTo>
                  <a:close/>
                </a:path>
                <a:path w="2524125" h="76200">
                  <a:moveTo>
                    <a:pt x="1597025" y="26924"/>
                  </a:moveTo>
                  <a:lnTo>
                    <a:pt x="1574800" y="26924"/>
                  </a:lnTo>
                  <a:lnTo>
                    <a:pt x="1574800" y="49149"/>
                  </a:lnTo>
                  <a:lnTo>
                    <a:pt x="1597025" y="49149"/>
                  </a:lnTo>
                  <a:lnTo>
                    <a:pt x="1597025" y="26924"/>
                  </a:lnTo>
                  <a:close/>
                </a:path>
                <a:path w="2524125" h="76200">
                  <a:moveTo>
                    <a:pt x="1641475" y="26924"/>
                  </a:moveTo>
                  <a:lnTo>
                    <a:pt x="1619250" y="26924"/>
                  </a:lnTo>
                  <a:lnTo>
                    <a:pt x="1619250" y="49149"/>
                  </a:lnTo>
                  <a:lnTo>
                    <a:pt x="1641475" y="49149"/>
                  </a:lnTo>
                  <a:lnTo>
                    <a:pt x="1641475" y="26924"/>
                  </a:lnTo>
                  <a:close/>
                </a:path>
                <a:path w="2524125" h="76200">
                  <a:moveTo>
                    <a:pt x="1685925" y="26924"/>
                  </a:moveTo>
                  <a:lnTo>
                    <a:pt x="1663700" y="26924"/>
                  </a:lnTo>
                  <a:lnTo>
                    <a:pt x="1663700" y="49149"/>
                  </a:lnTo>
                  <a:lnTo>
                    <a:pt x="1685925" y="49149"/>
                  </a:lnTo>
                  <a:lnTo>
                    <a:pt x="1685925" y="26924"/>
                  </a:lnTo>
                  <a:close/>
                </a:path>
                <a:path w="2524125" h="76200">
                  <a:moveTo>
                    <a:pt x="1730375" y="26924"/>
                  </a:moveTo>
                  <a:lnTo>
                    <a:pt x="1708150" y="26924"/>
                  </a:lnTo>
                  <a:lnTo>
                    <a:pt x="1708150" y="49149"/>
                  </a:lnTo>
                  <a:lnTo>
                    <a:pt x="1730375" y="49149"/>
                  </a:lnTo>
                  <a:lnTo>
                    <a:pt x="1730375" y="26924"/>
                  </a:lnTo>
                  <a:close/>
                </a:path>
                <a:path w="2524125" h="76200">
                  <a:moveTo>
                    <a:pt x="1774825" y="26924"/>
                  </a:moveTo>
                  <a:lnTo>
                    <a:pt x="1752600" y="26924"/>
                  </a:lnTo>
                  <a:lnTo>
                    <a:pt x="1752600" y="49149"/>
                  </a:lnTo>
                  <a:lnTo>
                    <a:pt x="1774825" y="49149"/>
                  </a:lnTo>
                  <a:lnTo>
                    <a:pt x="1774825" y="26924"/>
                  </a:lnTo>
                  <a:close/>
                </a:path>
                <a:path w="2524125" h="76200">
                  <a:moveTo>
                    <a:pt x="1819275" y="26924"/>
                  </a:moveTo>
                  <a:lnTo>
                    <a:pt x="1797050" y="26924"/>
                  </a:lnTo>
                  <a:lnTo>
                    <a:pt x="1797050" y="49149"/>
                  </a:lnTo>
                  <a:lnTo>
                    <a:pt x="1819275" y="49149"/>
                  </a:lnTo>
                  <a:lnTo>
                    <a:pt x="1819275" y="26924"/>
                  </a:lnTo>
                  <a:close/>
                </a:path>
                <a:path w="2524125" h="76200">
                  <a:moveTo>
                    <a:pt x="1863725" y="26924"/>
                  </a:moveTo>
                  <a:lnTo>
                    <a:pt x="1841500" y="26924"/>
                  </a:lnTo>
                  <a:lnTo>
                    <a:pt x="1841500" y="49149"/>
                  </a:lnTo>
                  <a:lnTo>
                    <a:pt x="1863725" y="49149"/>
                  </a:lnTo>
                  <a:lnTo>
                    <a:pt x="1863725" y="26924"/>
                  </a:lnTo>
                  <a:close/>
                </a:path>
                <a:path w="2524125" h="76200">
                  <a:moveTo>
                    <a:pt x="1908175" y="26924"/>
                  </a:moveTo>
                  <a:lnTo>
                    <a:pt x="1885950" y="26924"/>
                  </a:lnTo>
                  <a:lnTo>
                    <a:pt x="1885950" y="49149"/>
                  </a:lnTo>
                  <a:lnTo>
                    <a:pt x="1908175" y="49149"/>
                  </a:lnTo>
                  <a:lnTo>
                    <a:pt x="1908175" y="26924"/>
                  </a:lnTo>
                  <a:close/>
                </a:path>
                <a:path w="2524125" h="76200">
                  <a:moveTo>
                    <a:pt x="1952625" y="26924"/>
                  </a:moveTo>
                  <a:lnTo>
                    <a:pt x="1930400" y="26924"/>
                  </a:lnTo>
                  <a:lnTo>
                    <a:pt x="1930400" y="49149"/>
                  </a:lnTo>
                  <a:lnTo>
                    <a:pt x="1952625" y="49149"/>
                  </a:lnTo>
                  <a:lnTo>
                    <a:pt x="1952625" y="26924"/>
                  </a:lnTo>
                  <a:close/>
                </a:path>
                <a:path w="2524125" h="76200">
                  <a:moveTo>
                    <a:pt x="1997075" y="26924"/>
                  </a:moveTo>
                  <a:lnTo>
                    <a:pt x="1974850" y="26924"/>
                  </a:lnTo>
                  <a:lnTo>
                    <a:pt x="1974850" y="49149"/>
                  </a:lnTo>
                  <a:lnTo>
                    <a:pt x="1997075" y="49149"/>
                  </a:lnTo>
                  <a:lnTo>
                    <a:pt x="1997075" y="26924"/>
                  </a:lnTo>
                  <a:close/>
                </a:path>
                <a:path w="2524125" h="76200">
                  <a:moveTo>
                    <a:pt x="2041525" y="26924"/>
                  </a:moveTo>
                  <a:lnTo>
                    <a:pt x="2019300" y="26924"/>
                  </a:lnTo>
                  <a:lnTo>
                    <a:pt x="2019300" y="49149"/>
                  </a:lnTo>
                  <a:lnTo>
                    <a:pt x="2041525" y="49149"/>
                  </a:lnTo>
                  <a:lnTo>
                    <a:pt x="2041525" y="26924"/>
                  </a:lnTo>
                  <a:close/>
                </a:path>
                <a:path w="2524125" h="76200">
                  <a:moveTo>
                    <a:pt x="2085975" y="26924"/>
                  </a:moveTo>
                  <a:lnTo>
                    <a:pt x="2063750" y="26924"/>
                  </a:lnTo>
                  <a:lnTo>
                    <a:pt x="2063750" y="49149"/>
                  </a:lnTo>
                  <a:lnTo>
                    <a:pt x="2085975" y="49149"/>
                  </a:lnTo>
                  <a:lnTo>
                    <a:pt x="2085975" y="26924"/>
                  </a:lnTo>
                  <a:close/>
                </a:path>
                <a:path w="2524125" h="76200">
                  <a:moveTo>
                    <a:pt x="2130425" y="26924"/>
                  </a:moveTo>
                  <a:lnTo>
                    <a:pt x="2108200" y="26924"/>
                  </a:lnTo>
                  <a:lnTo>
                    <a:pt x="2108200" y="49149"/>
                  </a:lnTo>
                  <a:lnTo>
                    <a:pt x="2130425" y="49149"/>
                  </a:lnTo>
                  <a:lnTo>
                    <a:pt x="2130425" y="26924"/>
                  </a:lnTo>
                  <a:close/>
                </a:path>
                <a:path w="2524125" h="76200">
                  <a:moveTo>
                    <a:pt x="2174875" y="26924"/>
                  </a:moveTo>
                  <a:lnTo>
                    <a:pt x="2152650" y="26924"/>
                  </a:lnTo>
                  <a:lnTo>
                    <a:pt x="2152650" y="49149"/>
                  </a:lnTo>
                  <a:lnTo>
                    <a:pt x="2174875" y="49149"/>
                  </a:lnTo>
                  <a:lnTo>
                    <a:pt x="2174875" y="26924"/>
                  </a:lnTo>
                  <a:close/>
                </a:path>
                <a:path w="2524125" h="76200">
                  <a:moveTo>
                    <a:pt x="2219325" y="26924"/>
                  </a:moveTo>
                  <a:lnTo>
                    <a:pt x="2197100" y="26924"/>
                  </a:lnTo>
                  <a:lnTo>
                    <a:pt x="2197100" y="49149"/>
                  </a:lnTo>
                  <a:lnTo>
                    <a:pt x="2219325" y="49149"/>
                  </a:lnTo>
                  <a:lnTo>
                    <a:pt x="2219325" y="26924"/>
                  </a:lnTo>
                  <a:close/>
                </a:path>
                <a:path w="2524125" h="76200">
                  <a:moveTo>
                    <a:pt x="2263775" y="26924"/>
                  </a:moveTo>
                  <a:lnTo>
                    <a:pt x="2241550" y="26924"/>
                  </a:lnTo>
                  <a:lnTo>
                    <a:pt x="2241550" y="49149"/>
                  </a:lnTo>
                  <a:lnTo>
                    <a:pt x="2263775" y="49149"/>
                  </a:lnTo>
                  <a:lnTo>
                    <a:pt x="2263775" y="26924"/>
                  </a:lnTo>
                  <a:close/>
                </a:path>
                <a:path w="2524125" h="76200">
                  <a:moveTo>
                    <a:pt x="2308225" y="26924"/>
                  </a:moveTo>
                  <a:lnTo>
                    <a:pt x="2286000" y="26924"/>
                  </a:lnTo>
                  <a:lnTo>
                    <a:pt x="2286000" y="49149"/>
                  </a:lnTo>
                  <a:lnTo>
                    <a:pt x="2308225" y="49149"/>
                  </a:lnTo>
                  <a:lnTo>
                    <a:pt x="2308225" y="26924"/>
                  </a:lnTo>
                  <a:close/>
                </a:path>
                <a:path w="2524125" h="76200">
                  <a:moveTo>
                    <a:pt x="2352675" y="26924"/>
                  </a:moveTo>
                  <a:lnTo>
                    <a:pt x="2330450" y="26924"/>
                  </a:lnTo>
                  <a:lnTo>
                    <a:pt x="2330450" y="49149"/>
                  </a:lnTo>
                  <a:lnTo>
                    <a:pt x="2352675" y="49149"/>
                  </a:lnTo>
                  <a:lnTo>
                    <a:pt x="2352675" y="26924"/>
                  </a:lnTo>
                  <a:close/>
                </a:path>
                <a:path w="2524125" h="76200">
                  <a:moveTo>
                    <a:pt x="2397125" y="26924"/>
                  </a:moveTo>
                  <a:lnTo>
                    <a:pt x="2374900" y="26924"/>
                  </a:lnTo>
                  <a:lnTo>
                    <a:pt x="2374900" y="49149"/>
                  </a:lnTo>
                  <a:lnTo>
                    <a:pt x="2397125" y="49149"/>
                  </a:lnTo>
                  <a:lnTo>
                    <a:pt x="2397125" y="26924"/>
                  </a:lnTo>
                  <a:close/>
                </a:path>
                <a:path w="2524125" h="76200">
                  <a:moveTo>
                    <a:pt x="2441575" y="26924"/>
                  </a:moveTo>
                  <a:lnTo>
                    <a:pt x="2419350" y="26924"/>
                  </a:lnTo>
                  <a:lnTo>
                    <a:pt x="2419350" y="49149"/>
                  </a:lnTo>
                  <a:lnTo>
                    <a:pt x="2441575" y="49149"/>
                  </a:lnTo>
                  <a:lnTo>
                    <a:pt x="2441575" y="26924"/>
                  </a:lnTo>
                  <a:close/>
                </a:path>
                <a:path w="2524125" h="76200">
                  <a:moveTo>
                    <a:pt x="2447543" y="0"/>
                  </a:moveTo>
                  <a:lnTo>
                    <a:pt x="2447543" y="76200"/>
                  </a:lnTo>
                  <a:lnTo>
                    <a:pt x="2523743" y="38100"/>
                  </a:lnTo>
                  <a:lnTo>
                    <a:pt x="244754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465065" y="2829815"/>
            <a:ext cx="48514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pc="-20" dirty="0">
                <a:solidFill>
                  <a:srgbClr val="FF0000"/>
                </a:solidFill>
                <a:latin typeface="Calibri"/>
                <a:cs typeface="Calibri"/>
              </a:rPr>
              <a:t>1.7m</a:t>
            </a:r>
            <a:endParaRPr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29511" y="2640838"/>
            <a:ext cx="70993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spcBef>
                <a:spcPts val="100"/>
              </a:spcBef>
            </a:pPr>
            <a:r>
              <a:rPr sz="1200" b="1" spc="-10" dirty="0">
                <a:solidFill>
                  <a:srgbClr val="FF0000"/>
                </a:solidFill>
                <a:latin typeface="Calibri"/>
                <a:cs typeface="Calibri"/>
              </a:rPr>
              <a:t>Support </a:t>
            </a:r>
            <a:r>
              <a:rPr sz="1200" b="1" dirty="0">
                <a:solidFill>
                  <a:srgbClr val="FF0000"/>
                </a:solidFill>
                <a:latin typeface="Calibri"/>
                <a:cs typeface="Calibri"/>
              </a:rPr>
              <a:t>person</a:t>
            </a:r>
            <a:r>
              <a:rPr sz="12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spc="-25" dirty="0">
                <a:solidFill>
                  <a:srgbClr val="FF0000"/>
                </a:solidFill>
                <a:latin typeface="Calibri"/>
                <a:cs typeface="Calibri"/>
              </a:rPr>
              <a:t>or </a:t>
            </a:r>
            <a:r>
              <a:rPr sz="1200" b="1" spc="-10" dirty="0">
                <a:solidFill>
                  <a:srgbClr val="FF0000"/>
                </a:solidFill>
                <a:latin typeface="Calibri"/>
                <a:cs typeface="Calibri"/>
              </a:rPr>
              <a:t>Interpreter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141221" y="1677797"/>
            <a:ext cx="5833745" cy="2498725"/>
            <a:chOff x="2141220" y="1677797"/>
            <a:chExt cx="5833745" cy="2498725"/>
          </a:xfrm>
        </p:grpSpPr>
        <p:sp>
          <p:nvSpPr>
            <p:cNvPr id="10" name="object 10"/>
            <p:cNvSpPr/>
            <p:nvPr/>
          </p:nvSpPr>
          <p:spPr>
            <a:xfrm>
              <a:off x="4613148" y="1680972"/>
              <a:ext cx="2405380" cy="1114425"/>
            </a:xfrm>
            <a:custGeom>
              <a:avLst/>
              <a:gdLst/>
              <a:ahLst/>
              <a:cxnLst/>
              <a:rect l="l" t="t" r="r" b="b"/>
              <a:pathLst>
                <a:path w="2405379" h="1114425">
                  <a:moveTo>
                    <a:pt x="2404872" y="10667"/>
                  </a:moveTo>
                  <a:lnTo>
                    <a:pt x="2403394" y="56574"/>
                  </a:lnTo>
                  <a:lnTo>
                    <a:pt x="2399942" y="101990"/>
                  </a:lnTo>
                  <a:lnTo>
                    <a:pt x="2394553" y="146880"/>
                  </a:lnTo>
                  <a:lnTo>
                    <a:pt x="2387267" y="191210"/>
                  </a:lnTo>
                  <a:lnTo>
                    <a:pt x="2378122" y="234944"/>
                  </a:lnTo>
                  <a:lnTo>
                    <a:pt x="2367159" y="278046"/>
                  </a:lnTo>
                  <a:lnTo>
                    <a:pt x="2354415" y="320480"/>
                  </a:lnTo>
                  <a:lnTo>
                    <a:pt x="2339930" y="362212"/>
                  </a:lnTo>
                  <a:lnTo>
                    <a:pt x="2323743" y="403205"/>
                  </a:lnTo>
                  <a:lnTo>
                    <a:pt x="2305893" y="443424"/>
                  </a:lnTo>
                  <a:lnTo>
                    <a:pt x="2286419" y="482834"/>
                  </a:lnTo>
                  <a:lnTo>
                    <a:pt x="2265360" y="521399"/>
                  </a:lnTo>
                  <a:lnTo>
                    <a:pt x="2242756" y="559083"/>
                  </a:lnTo>
                  <a:lnTo>
                    <a:pt x="2218645" y="595852"/>
                  </a:lnTo>
                  <a:lnTo>
                    <a:pt x="2193066" y="631669"/>
                  </a:lnTo>
                  <a:lnTo>
                    <a:pt x="2166059" y="666500"/>
                  </a:lnTo>
                  <a:lnTo>
                    <a:pt x="2137662" y="700307"/>
                  </a:lnTo>
                  <a:lnTo>
                    <a:pt x="2107915" y="733058"/>
                  </a:lnTo>
                  <a:lnTo>
                    <a:pt x="2076856" y="764714"/>
                  </a:lnTo>
                  <a:lnTo>
                    <a:pt x="2044525" y="795242"/>
                  </a:lnTo>
                  <a:lnTo>
                    <a:pt x="2010961" y="824605"/>
                  </a:lnTo>
                  <a:lnTo>
                    <a:pt x="1976202" y="852768"/>
                  </a:lnTo>
                  <a:lnTo>
                    <a:pt x="1940289" y="879696"/>
                  </a:lnTo>
                  <a:lnTo>
                    <a:pt x="1903259" y="905353"/>
                  </a:lnTo>
                  <a:lnTo>
                    <a:pt x="1865153" y="929703"/>
                  </a:lnTo>
                  <a:lnTo>
                    <a:pt x="1826008" y="952712"/>
                  </a:lnTo>
                  <a:lnTo>
                    <a:pt x="1785865" y="974343"/>
                  </a:lnTo>
                  <a:lnTo>
                    <a:pt x="1744761" y="994561"/>
                  </a:lnTo>
                  <a:lnTo>
                    <a:pt x="1702738" y="1013331"/>
                  </a:lnTo>
                  <a:lnTo>
                    <a:pt x="1659832" y="1030616"/>
                  </a:lnTo>
                  <a:lnTo>
                    <a:pt x="1616084" y="1046383"/>
                  </a:lnTo>
                  <a:lnTo>
                    <a:pt x="1571532" y="1060594"/>
                  </a:lnTo>
                  <a:lnTo>
                    <a:pt x="1526216" y="1073214"/>
                  </a:lnTo>
                  <a:lnTo>
                    <a:pt x="1480174" y="1084209"/>
                  </a:lnTo>
                  <a:lnTo>
                    <a:pt x="1433446" y="1093542"/>
                  </a:lnTo>
                  <a:lnTo>
                    <a:pt x="1386071" y="1101179"/>
                  </a:lnTo>
                  <a:lnTo>
                    <a:pt x="1338088" y="1107082"/>
                  </a:lnTo>
                  <a:lnTo>
                    <a:pt x="1289535" y="1111218"/>
                  </a:lnTo>
                  <a:lnTo>
                    <a:pt x="1240452" y="1113550"/>
                  </a:lnTo>
                  <a:lnTo>
                    <a:pt x="1190878" y="1114043"/>
                  </a:lnTo>
                  <a:lnTo>
                    <a:pt x="1140685" y="1112642"/>
                  </a:lnTo>
                  <a:lnTo>
                    <a:pt x="1091029" y="1109360"/>
                  </a:lnTo>
                  <a:lnTo>
                    <a:pt x="1041949" y="1104236"/>
                  </a:lnTo>
                  <a:lnTo>
                    <a:pt x="993488" y="1097307"/>
                  </a:lnTo>
                  <a:lnTo>
                    <a:pt x="945684" y="1088611"/>
                  </a:lnTo>
                  <a:lnTo>
                    <a:pt x="898578" y="1078184"/>
                  </a:lnTo>
                  <a:lnTo>
                    <a:pt x="852211" y="1066065"/>
                  </a:lnTo>
                  <a:lnTo>
                    <a:pt x="806623" y="1052291"/>
                  </a:lnTo>
                  <a:lnTo>
                    <a:pt x="761855" y="1036899"/>
                  </a:lnTo>
                  <a:lnTo>
                    <a:pt x="717946" y="1019927"/>
                  </a:lnTo>
                  <a:lnTo>
                    <a:pt x="674938" y="1001412"/>
                  </a:lnTo>
                  <a:lnTo>
                    <a:pt x="632869" y="981391"/>
                  </a:lnTo>
                  <a:lnTo>
                    <a:pt x="591782" y="959903"/>
                  </a:lnTo>
                  <a:lnTo>
                    <a:pt x="551716" y="936984"/>
                  </a:lnTo>
                  <a:lnTo>
                    <a:pt x="512711" y="912672"/>
                  </a:lnTo>
                  <a:lnTo>
                    <a:pt x="474808" y="887005"/>
                  </a:lnTo>
                  <a:lnTo>
                    <a:pt x="438048" y="860019"/>
                  </a:lnTo>
                  <a:lnTo>
                    <a:pt x="402470" y="831753"/>
                  </a:lnTo>
                  <a:lnTo>
                    <a:pt x="368115" y="802244"/>
                  </a:lnTo>
                  <a:lnTo>
                    <a:pt x="335023" y="771528"/>
                  </a:lnTo>
                  <a:lnTo>
                    <a:pt x="303235" y="739645"/>
                  </a:lnTo>
                  <a:lnTo>
                    <a:pt x="272791" y="706630"/>
                  </a:lnTo>
                  <a:lnTo>
                    <a:pt x="243732" y="672522"/>
                  </a:lnTo>
                  <a:lnTo>
                    <a:pt x="216097" y="637358"/>
                  </a:lnTo>
                  <a:lnTo>
                    <a:pt x="189928" y="601175"/>
                  </a:lnTo>
                  <a:lnTo>
                    <a:pt x="165264" y="564011"/>
                  </a:lnTo>
                  <a:lnTo>
                    <a:pt x="142146" y="525904"/>
                  </a:lnTo>
                  <a:lnTo>
                    <a:pt x="120614" y="486890"/>
                  </a:lnTo>
                  <a:lnTo>
                    <a:pt x="100709" y="447007"/>
                  </a:lnTo>
                  <a:lnTo>
                    <a:pt x="82471" y="406293"/>
                  </a:lnTo>
                  <a:lnTo>
                    <a:pt x="65940" y="364786"/>
                  </a:lnTo>
                  <a:lnTo>
                    <a:pt x="51157" y="322521"/>
                  </a:lnTo>
                  <a:lnTo>
                    <a:pt x="38161" y="279538"/>
                  </a:lnTo>
                  <a:lnTo>
                    <a:pt x="26995" y="235873"/>
                  </a:lnTo>
                  <a:lnTo>
                    <a:pt x="17697" y="191564"/>
                  </a:lnTo>
                  <a:lnTo>
                    <a:pt x="10308" y="146648"/>
                  </a:lnTo>
                  <a:lnTo>
                    <a:pt x="4868" y="101163"/>
                  </a:lnTo>
                  <a:lnTo>
                    <a:pt x="1419" y="55147"/>
                  </a:lnTo>
                  <a:lnTo>
                    <a:pt x="0" y="8636"/>
                  </a:lnTo>
                  <a:lnTo>
                    <a:pt x="1202436" y="0"/>
                  </a:lnTo>
                  <a:lnTo>
                    <a:pt x="2404872" y="10667"/>
                  </a:lnTo>
                  <a:close/>
                </a:path>
              </a:pathLst>
            </a:custGeom>
            <a:ln w="6350">
              <a:solidFill>
                <a:srgbClr val="23364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20636" y="1946021"/>
              <a:ext cx="1354086" cy="134044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84651" y="1890013"/>
              <a:ext cx="1344802" cy="132695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41220" y="3415283"/>
              <a:ext cx="856488" cy="75133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8440" y="3456076"/>
              <a:ext cx="913238" cy="72003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31760" y="1849966"/>
              <a:ext cx="854883" cy="768579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332730" y="4181348"/>
            <a:ext cx="8432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Corroborator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714857" y="749554"/>
            <a:ext cx="3695700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699">
              <a:spcBef>
                <a:spcPts val="95"/>
              </a:spcBef>
            </a:pPr>
            <a:r>
              <a:rPr spc="-320" dirty="0"/>
              <a:t>Ideal</a:t>
            </a:r>
            <a:r>
              <a:rPr spc="-200" dirty="0"/>
              <a:t> </a:t>
            </a:r>
            <a:r>
              <a:rPr spc="-350" dirty="0"/>
              <a:t>room</a:t>
            </a:r>
            <a:r>
              <a:rPr spc="-200" dirty="0"/>
              <a:t> </a:t>
            </a:r>
            <a:r>
              <a:rPr spc="-390" dirty="0"/>
              <a:t>set</a:t>
            </a:r>
            <a:r>
              <a:rPr spc="-195" dirty="0"/>
              <a:t> </a:t>
            </a:r>
            <a:r>
              <a:rPr spc="-295" dirty="0"/>
              <a:t>up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03191"/>
          </a:xfrm>
          <a:prstGeom prst="rect">
            <a:avLst/>
          </a:prstGeom>
        </p:spPr>
        <p:txBody>
          <a:bodyPr vert="horz" wrap="square" lIns="0" tIns="79197" rIns="0" bIns="0" rtlCol="0">
            <a:spAutoFit/>
          </a:bodyPr>
          <a:lstStyle/>
          <a:p>
            <a:pPr marL="156838">
              <a:spcBef>
                <a:spcPts val="95"/>
              </a:spcBef>
            </a:pPr>
            <a:r>
              <a:rPr spc="-405" dirty="0"/>
              <a:t>I</a:t>
            </a:r>
            <a:r>
              <a:rPr lang="en-US" spc="-405" dirty="0"/>
              <a:t> </a:t>
            </a:r>
            <a:r>
              <a:rPr spc="-405" dirty="0"/>
              <a:t>n</a:t>
            </a:r>
            <a:r>
              <a:rPr lang="en-US" spc="-405" dirty="0"/>
              <a:t> </a:t>
            </a:r>
            <a:r>
              <a:rPr spc="-405" dirty="0"/>
              <a:t>t</a:t>
            </a:r>
            <a:r>
              <a:rPr lang="en-US" spc="-405" dirty="0"/>
              <a:t> </a:t>
            </a:r>
            <a:r>
              <a:rPr spc="-405" dirty="0"/>
              <a:t>e</a:t>
            </a:r>
            <a:r>
              <a:rPr lang="en-US" spc="-405" dirty="0"/>
              <a:t> </a:t>
            </a:r>
            <a:r>
              <a:rPr spc="-405" dirty="0"/>
              <a:t>r</a:t>
            </a:r>
            <a:r>
              <a:rPr lang="en-US" spc="-405" dirty="0"/>
              <a:t> </a:t>
            </a:r>
            <a:r>
              <a:rPr spc="-405" dirty="0"/>
              <a:t>r</a:t>
            </a:r>
            <a:r>
              <a:rPr lang="en-US" spc="-405" dirty="0"/>
              <a:t> </a:t>
            </a:r>
            <a:r>
              <a:rPr spc="-405" dirty="0"/>
              <a:t>o</a:t>
            </a:r>
            <a:r>
              <a:rPr lang="en-US" spc="-405" dirty="0"/>
              <a:t> </a:t>
            </a:r>
            <a:r>
              <a:rPr spc="-405" dirty="0"/>
              <a:t>g</a:t>
            </a:r>
            <a:r>
              <a:rPr lang="en-US" spc="-405" dirty="0"/>
              <a:t> </a:t>
            </a:r>
            <a:r>
              <a:rPr spc="-405" dirty="0"/>
              <a:t>a</a:t>
            </a:r>
            <a:r>
              <a:rPr lang="en-US" spc="-405" dirty="0"/>
              <a:t> </a:t>
            </a:r>
            <a:r>
              <a:rPr spc="-405" dirty="0"/>
              <a:t>t</a:t>
            </a:r>
            <a:r>
              <a:rPr lang="en-US" spc="-405" dirty="0"/>
              <a:t> </a:t>
            </a:r>
            <a:r>
              <a:rPr lang="en-US" spc="-405" dirty="0" err="1"/>
              <a:t>i</a:t>
            </a:r>
            <a:r>
              <a:rPr lang="en-US" spc="-405" dirty="0"/>
              <a:t> </a:t>
            </a:r>
            <a:r>
              <a:rPr spc="-405" dirty="0"/>
              <a:t>o</a:t>
            </a:r>
            <a:r>
              <a:rPr lang="en-US" spc="-405" dirty="0"/>
              <a:t> </a:t>
            </a:r>
            <a:r>
              <a:rPr spc="-405" dirty="0"/>
              <a:t>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5617" y="1548190"/>
            <a:ext cx="10006965" cy="684162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240654" indent="-227954">
              <a:spcBef>
                <a:spcPts val="3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2000" spc="-70" dirty="0">
                <a:solidFill>
                  <a:srgbClr val="233645"/>
                </a:solidFill>
                <a:latin typeface="Verdana"/>
                <a:cs typeface="Verdana"/>
              </a:rPr>
              <a:t>Interrogation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50" dirty="0">
                <a:solidFill>
                  <a:srgbClr val="233645"/>
                </a:solidFill>
                <a:latin typeface="Verdana"/>
                <a:cs typeface="Verdana"/>
              </a:rPr>
              <a:t>has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90" dirty="0">
                <a:solidFill>
                  <a:srgbClr val="233645"/>
                </a:solidFill>
                <a:latin typeface="Verdana"/>
                <a:cs typeface="Verdana"/>
              </a:rPr>
              <a:t>harsher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meaning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60" dirty="0">
                <a:solidFill>
                  <a:srgbClr val="233645"/>
                </a:solidFill>
                <a:latin typeface="Verdana"/>
                <a:cs typeface="Verdana"/>
              </a:rPr>
              <a:t>linked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5" dirty="0">
                <a:solidFill>
                  <a:srgbClr val="233645"/>
                </a:solidFill>
                <a:latin typeface="Verdana"/>
                <a:cs typeface="Verdana"/>
              </a:rPr>
              <a:t>stricter</a:t>
            </a:r>
            <a:r>
              <a:rPr sz="20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45" dirty="0">
                <a:solidFill>
                  <a:srgbClr val="233645"/>
                </a:solidFill>
                <a:latin typeface="Verdana"/>
                <a:cs typeface="Verdana"/>
              </a:rPr>
              <a:t>questioning</a:t>
            </a:r>
            <a:r>
              <a:rPr sz="2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7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usually</a:t>
            </a:r>
            <a:endParaRPr sz="2000">
              <a:latin typeface="Verdana"/>
              <a:cs typeface="Verdana"/>
            </a:endParaRPr>
          </a:p>
          <a:p>
            <a:pPr marL="241289">
              <a:spcBef>
                <a:spcPts val="240"/>
              </a:spcBef>
            </a:pPr>
            <a:r>
              <a:rPr sz="2000" dirty="0">
                <a:solidFill>
                  <a:srgbClr val="233645"/>
                </a:solidFill>
                <a:latin typeface="Verdana"/>
                <a:cs typeface="Verdana"/>
              </a:rPr>
              <a:t>associated</a:t>
            </a:r>
            <a:r>
              <a:rPr sz="2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75" dirty="0">
                <a:solidFill>
                  <a:srgbClr val="233645"/>
                </a:solidFill>
                <a:latin typeface="Verdana"/>
                <a:cs typeface="Verdana"/>
              </a:rPr>
              <a:t>with</a:t>
            </a:r>
            <a:r>
              <a:rPr sz="2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233645"/>
                </a:solidFill>
                <a:latin typeface="Verdana"/>
                <a:cs typeface="Verdana"/>
              </a:rPr>
              <a:t>suspects.</a:t>
            </a:r>
            <a:endParaRPr sz="20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69779" y="7152768"/>
            <a:ext cx="4358639" cy="2944367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50255"/>
          </a:xfrm>
          <a:prstGeom prst="rect">
            <a:avLst/>
          </a:prstGeom>
        </p:spPr>
        <p:txBody>
          <a:bodyPr vert="horz" wrap="square" lIns="0" tIns="156286" rIns="0" bIns="0" rtlCol="0">
            <a:spAutoFit/>
          </a:bodyPr>
          <a:lstStyle/>
          <a:p>
            <a:pPr marL="156838">
              <a:spcBef>
                <a:spcPts val="105"/>
              </a:spcBef>
            </a:pPr>
            <a:r>
              <a:rPr sz="3200" spc="-295" dirty="0"/>
              <a:t>Mutual</a:t>
            </a:r>
            <a:r>
              <a:rPr sz="3200" spc="-180" dirty="0"/>
              <a:t> </a:t>
            </a:r>
            <a:r>
              <a:rPr sz="3200" spc="-254" dirty="0"/>
              <a:t>Legal</a:t>
            </a:r>
            <a:r>
              <a:rPr sz="3200" spc="-185" dirty="0"/>
              <a:t> </a:t>
            </a:r>
            <a:r>
              <a:rPr sz="3200" spc="-300" dirty="0"/>
              <a:t>Assistance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8" y="1855978"/>
            <a:ext cx="9979661" cy="29501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70" dirty="0">
                <a:solidFill>
                  <a:srgbClr val="233645"/>
                </a:solidFill>
                <a:latin typeface="Verdana"/>
                <a:cs typeface="Verdana"/>
              </a:rPr>
              <a:t>International</a:t>
            </a:r>
            <a:r>
              <a:rPr sz="40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75" dirty="0">
                <a:solidFill>
                  <a:srgbClr val="233645"/>
                </a:solidFill>
                <a:latin typeface="Verdana"/>
                <a:cs typeface="Verdana"/>
              </a:rPr>
              <a:t>investigations</a:t>
            </a:r>
            <a:r>
              <a:rPr sz="4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40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6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r>
              <a:rPr sz="40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70" dirty="0">
                <a:solidFill>
                  <a:srgbClr val="233645"/>
                </a:solidFill>
                <a:latin typeface="Verdana"/>
                <a:cs typeface="Verdana"/>
              </a:rPr>
              <a:t>vs</a:t>
            </a:r>
            <a:r>
              <a:rPr sz="40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4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endParaRPr sz="4000" dirty="0">
              <a:latin typeface="Verdana"/>
              <a:cs typeface="Verdana"/>
            </a:endParaRPr>
          </a:p>
          <a:p>
            <a:pPr marL="240654" indent="-227954">
              <a:spcBef>
                <a:spcPts val="183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80" dirty="0">
                <a:solidFill>
                  <a:srgbClr val="233645"/>
                </a:solidFill>
                <a:latin typeface="Verdana"/>
                <a:cs typeface="Verdana"/>
              </a:rPr>
              <a:t>Disclosure</a:t>
            </a:r>
            <a:r>
              <a:rPr sz="40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40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10" dirty="0">
                <a:solidFill>
                  <a:srgbClr val="233645"/>
                </a:solidFill>
                <a:latin typeface="Verdana"/>
                <a:cs typeface="Verdana"/>
              </a:rPr>
              <a:t>information</a:t>
            </a:r>
            <a:endParaRPr sz="4000" dirty="0">
              <a:latin typeface="Verdana"/>
              <a:cs typeface="Verdana"/>
            </a:endParaRPr>
          </a:p>
          <a:p>
            <a:pPr marL="240654" indent="-227954">
              <a:spcBef>
                <a:spcPts val="185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4000" spc="-85" dirty="0">
                <a:solidFill>
                  <a:srgbClr val="233645"/>
                </a:solidFill>
                <a:latin typeface="Verdana"/>
                <a:cs typeface="Verdana"/>
              </a:rPr>
              <a:t>Interviewing</a:t>
            </a:r>
            <a:r>
              <a:rPr sz="40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4000" spc="-25" dirty="0">
                <a:solidFill>
                  <a:srgbClr val="233645"/>
                </a:solidFill>
                <a:latin typeface="Verdana"/>
                <a:cs typeface="Verdana"/>
              </a:rPr>
              <a:t>O</a:t>
            </a:r>
            <a:r>
              <a:rPr lang="en-US" sz="4000" spc="-25" dirty="0">
                <a:solidFill>
                  <a:srgbClr val="233645"/>
                </a:solidFill>
                <a:latin typeface="Verdana"/>
                <a:cs typeface="Verdana"/>
              </a:rPr>
              <a:t>verseas </a:t>
            </a:r>
            <a:endParaRPr sz="40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939" y="739216"/>
            <a:ext cx="782193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699">
              <a:spcBef>
                <a:spcPts val="105"/>
              </a:spcBef>
            </a:pPr>
            <a:r>
              <a:rPr sz="3200" spc="-215" dirty="0"/>
              <a:t>General</a:t>
            </a:r>
            <a:r>
              <a:rPr sz="3200" spc="-180" dirty="0"/>
              <a:t> </a:t>
            </a:r>
            <a:r>
              <a:rPr sz="3200" spc="-250" dirty="0"/>
              <a:t>Financial</a:t>
            </a:r>
            <a:r>
              <a:rPr sz="3200" spc="-180" dirty="0"/>
              <a:t> </a:t>
            </a:r>
            <a:r>
              <a:rPr sz="3200" spc="-340" dirty="0"/>
              <a:t>information</a:t>
            </a:r>
            <a:r>
              <a:rPr sz="3200" spc="-180" dirty="0"/>
              <a:t> </a:t>
            </a:r>
            <a:r>
              <a:rPr sz="3200" spc="-335" dirty="0"/>
              <a:t>to</a:t>
            </a:r>
            <a:r>
              <a:rPr sz="3200" spc="-180" dirty="0"/>
              <a:t> </a:t>
            </a:r>
            <a:r>
              <a:rPr sz="3200" spc="-95" dirty="0"/>
              <a:t>collect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916939" y="1852930"/>
            <a:ext cx="10348595" cy="83029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0654" indent="-227954">
              <a:spcBef>
                <a:spcPts val="1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50" dirty="0">
                <a:solidFill>
                  <a:srgbClr val="233645"/>
                </a:solidFill>
                <a:latin typeface="Verdana"/>
                <a:cs typeface="Verdana"/>
              </a:rPr>
              <a:t>Personal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details</a:t>
            </a:r>
            <a:r>
              <a:rPr sz="36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family</a:t>
            </a:r>
            <a:r>
              <a:rPr sz="36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details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Occupation/Employment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61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70" dirty="0">
                <a:solidFill>
                  <a:srgbClr val="233645"/>
                </a:solidFill>
                <a:latin typeface="Verdana"/>
                <a:cs typeface="Verdana"/>
              </a:rPr>
              <a:t>Earning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60" dirty="0">
                <a:solidFill>
                  <a:srgbClr val="233645"/>
                </a:solidFill>
                <a:latin typeface="Verdana"/>
                <a:cs typeface="Verdana"/>
              </a:rPr>
              <a:t>capacity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60" dirty="0">
                <a:solidFill>
                  <a:srgbClr val="233645"/>
                </a:solidFill>
                <a:latin typeface="Verdana"/>
                <a:cs typeface="Verdana"/>
              </a:rPr>
              <a:t>Banking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details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233645"/>
                </a:solidFill>
                <a:latin typeface="Verdana"/>
                <a:cs typeface="Verdana"/>
              </a:rPr>
              <a:t>loans,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5" dirty="0">
                <a:solidFill>
                  <a:srgbClr val="233645"/>
                </a:solidFill>
                <a:latin typeface="Verdana"/>
                <a:cs typeface="Verdana"/>
              </a:rPr>
              <a:t>safe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65" dirty="0">
                <a:solidFill>
                  <a:srgbClr val="233645"/>
                </a:solidFill>
                <a:latin typeface="Verdana"/>
                <a:cs typeface="Verdana"/>
              </a:rPr>
              <a:t>deposits,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35" dirty="0">
                <a:solidFill>
                  <a:srgbClr val="233645"/>
                </a:solidFill>
                <a:latin typeface="Verdana"/>
                <a:cs typeface="Verdana"/>
              </a:rPr>
              <a:t>crypto,</a:t>
            </a:r>
            <a:r>
              <a:rPr sz="3600" spc="-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OS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sources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65" dirty="0">
                <a:solidFill>
                  <a:srgbClr val="233645"/>
                </a:solidFill>
                <a:latin typeface="Verdana"/>
                <a:cs typeface="Verdana"/>
              </a:rPr>
              <a:t>Trusts</a:t>
            </a:r>
            <a:endParaRPr lang="en-US" sz="3600" spc="-65" dirty="0">
              <a:solidFill>
                <a:srgbClr val="233645"/>
              </a:solidFill>
              <a:latin typeface="Verdana"/>
              <a:cs typeface="Verdana"/>
            </a:endParaRPr>
          </a:p>
          <a:p>
            <a:pPr marL="240654" indent="-227954"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605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75" dirty="0">
                <a:solidFill>
                  <a:srgbClr val="233645"/>
                </a:solidFill>
                <a:latin typeface="Verdana"/>
                <a:cs typeface="Verdana"/>
              </a:rPr>
              <a:t>Windfalls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defences</a:t>
            </a:r>
            <a:endParaRPr sz="3600" dirty="0">
              <a:latin typeface="Verdana"/>
              <a:cs typeface="Verdana"/>
            </a:endParaRPr>
          </a:p>
          <a:p>
            <a:pPr marL="240654" indent="-227954">
              <a:spcBef>
                <a:spcPts val="1600"/>
              </a:spcBef>
              <a:buClr>
                <a:srgbClr val="006FCE"/>
              </a:buClr>
              <a:buFont typeface="Arial"/>
              <a:buChar char="•"/>
              <a:tabLst>
                <a:tab pos="240654" algn="l"/>
              </a:tabLst>
            </a:pP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Assets</a:t>
            </a:r>
            <a:r>
              <a:rPr sz="3600" spc="-16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55" dirty="0">
                <a:solidFill>
                  <a:srgbClr val="233645"/>
                </a:solidFill>
                <a:latin typeface="Verdana"/>
                <a:cs typeface="Verdana"/>
              </a:rPr>
              <a:t>ownership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90" dirty="0">
                <a:solidFill>
                  <a:srgbClr val="233645"/>
                </a:solidFill>
                <a:latin typeface="Verdana"/>
                <a:cs typeface="Verdana"/>
              </a:rPr>
              <a:t>v</a:t>
            </a:r>
            <a:r>
              <a:rPr sz="3600" spc="-10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effective</a:t>
            </a:r>
            <a:r>
              <a:rPr sz="36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control</a:t>
            </a:r>
            <a:endParaRPr sz="3600" dirty="0">
              <a:latin typeface="Verdana"/>
              <a:cs typeface="Verdana"/>
            </a:endParaRPr>
          </a:p>
          <a:p>
            <a:pPr marL="241289" marR="5080" indent="-228590">
              <a:spcBef>
                <a:spcPts val="1595"/>
              </a:spcBef>
              <a:buClr>
                <a:srgbClr val="006FCE"/>
              </a:buClr>
              <a:buFont typeface="Arial"/>
              <a:buChar char="•"/>
              <a:tabLst>
                <a:tab pos="241289" algn="l"/>
              </a:tabLst>
            </a:pP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Gatekeepers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45" dirty="0">
                <a:solidFill>
                  <a:srgbClr val="233645"/>
                </a:solidFill>
                <a:latin typeface="Verdana"/>
                <a:cs typeface="Verdana"/>
              </a:rPr>
              <a:t>details</a:t>
            </a:r>
            <a:r>
              <a:rPr sz="36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of</a:t>
            </a:r>
            <a:r>
              <a:rPr sz="36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professionals</a:t>
            </a:r>
            <a:r>
              <a:rPr sz="3600" spc="-12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85" dirty="0">
                <a:solidFill>
                  <a:srgbClr val="233645"/>
                </a:solidFill>
                <a:latin typeface="Verdana"/>
                <a:cs typeface="Verdana"/>
              </a:rPr>
              <a:t>engaged</a:t>
            </a:r>
            <a:r>
              <a:rPr sz="36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85" dirty="0">
                <a:solidFill>
                  <a:srgbClr val="233645"/>
                </a:solidFill>
                <a:latin typeface="Verdana"/>
                <a:cs typeface="Verdana"/>
              </a:rPr>
              <a:t>–</a:t>
            </a:r>
            <a:r>
              <a:rPr sz="36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70" dirty="0">
                <a:solidFill>
                  <a:srgbClr val="233645"/>
                </a:solidFill>
                <a:latin typeface="Verdana"/>
                <a:cs typeface="Verdana"/>
              </a:rPr>
              <a:t>lawyer,</a:t>
            </a:r>
            <a:r>
              <a:rPr sz="36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233645"/>
                </a:solidFill>
                <a:latin typeface="Verdana"/>
                <a:cs typeface="Verdana"/>
              </a:rPr>
              <a:t>accountants</a:t>
            </a:r>
            <a:r>
              <a:rPr sz="3600" spc="-14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20" dirty="0">
                <a:solidFill>
                  <a:srgbClr val="233645"/>
                </a:solidFill>
                <a:latin typeface="Verdana"/>
                <a:cs typeface="Verdana"/>
              </a:rPr>
              <a:t>Real</a:t>
            </a:r>
            <a:r>
              <a:rPr sz="36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3600" spc="-10" dirty="0">
                <a:solidFill>
                  <a:srgbClr val="233645"/>
                </a:solidFill>
                <a:latin typeface="Verdana"/>
                <a:cs typeface="Verdana"/>
              </a:rPr>
              <a:t>Estate agents</a:t>
            </a:r>
            <a:endParaRPr sz="36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755720"/>
          </a:xfrm>
          <a:prstGeom prst="rect">
            <a:avLst/>
          </a:prstGeom>
        </p:spPr>
        <p:txBody>
          <a:bodyPr vert="horz" wrap="square" lIns="0" tIns="62611" rIns="0" bIns="0" rtlCol="0">
            <a:spAutoFit/>
          </a:bodyPr>
          <a:lstStyle/>
          <a:p>
            <a:pPr marL="49527">
              <a:spcBef>
                <a:spcPts val="135"/>
              </a:spcBef>
            </a:pPr>
            <a:r>
              <a:rPr sz="4500" spc="-535" dirty="0"/>
              <a:t>Summary</a:t>
            </a:r>
            <a:endParaRPr sz="4500"/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371880" y="1584146"/>
            <a:ext cx="5588579" cy="4549964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240654" indent="-227954">
              <a:spcBef>
                <a:spcPts val="980"/>
              </a:spcBef>
              <a:buClr>
                <a:srgbClr val="006FCE"/>
              </a:buClr>
              <a:buSzPct val="95454"/>
              <a:buFont typeface="Wingdings"/>
              <a:buChar char=""/>
              <a:tabLst>
                <a:tab pos="240654" algn="l"/>
              </a:tabLst>
            </a:pPr>
            <a:r>
              <a:rPr spc="-320" dirty="0"/>
              <a:t>PLAN</a:t>
            </a:r>
          </a:p>
          <a:p>
            <a:pPr marL="697833" lvl="1" indent="-227954">
              <a:spcBef>
                <a:spcPts val="840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50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r>
              <a:rPr sz="24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4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purpose;</a:t>
            </a:r>
            <a:endParaRPr sz="2400" dirty="0">
              <a:latin typeface="Verdana"/>
              <a:cs typeface="Verdana"/>
            </a:endParaRPr>
          </a:p>
          <a:p>
            <a:pPr marL="697833" lvl="1" indent="-227954">
              <a:spcBef>
                <a:spcPts val="855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50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r>
              <a:rPr sz="24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8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4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objectives;</a:t>
            </a:r>
            <a:endParaRPr sz="2400" dirty="0">
              <a:latin typeface="Verdana"/>
              <a:cs typeface="Verdana"/>
            </a:endParaRPr>
          </a:p>
          <a:p>
            <a:pPr marL="697833" lvl="1" indent="-227954">
              <a:spcBef>
                <a:spcPts val="840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40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r>
              <a:rPr sz="24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70" dirty="0">
                <a:solidFill>
                  <a:srgbClr val="233645"/>
                </a:solidFill>
                <a:latin typeface="Verdana"/>
                <a:cs typeface="Verdana"/>
              </a:rPr>
              <a:t>points</a:t>
            </a:r>
            <a:r>
              <a:rPr sz="2400" spc="-1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to</a:t>
            </a:r>
            <a:r>
              <a:rPr sz="2400" spc="-1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prove;</a:t>
            </a:r>
            <a:endParaRPr sz="2400" dirty="0">
              <a:latin typeface="Verdana"/>
              <a:cs typeface="Verdana"/>
            </a:endParaRPr>
          </a:p>
          <a:p>
            <a:pPr marL="697833" lvl="1" indent="-227954">
              <a:spcBef>
                <a:spcPts val="855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20" dirty="0">
                <a:solidFill>
                  <a:srgbClr val="233645"/>
                </a:solidFill>
                <a:latin typeface="Verdana"/>
                <a:cs typeface="Verdana"/>
              </a:rPr>
              <a:t>Prepare</a:t>
            </a:r>
            <a:r>
              <a:rPr sz="24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95" dirty="0">
                <a:solidFill>
                  <a:srgbClr val="233645"/>
                </a:solidFill>
                <a:latin typeface="Verdana"/>
                <a:cs typeface="Verdana"/>
              </a:rPr>
              <a:t>for</a:t>
            </a:r>
            <a:r>
              <a:rPr sz="24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Defences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10" dirty="0">
                <a:solidFill>
                  <a:srgbClr val="233645"/>
                </a:solidFill>
                <a:latin typeface="Verdana"/>
                <a:cs typeface="Verdana"/>
              </a:rPr>
              <a:t>&amp;</a:t>
            </a:r>
            <a:endParaRPr sz="2400" dirty="0">
              <a:latin typeface="Verdana"/>
              <a:cs typeface="Verdana"/>
            </a:endParaRPr>
          </a:p>
          <a:p>
            <a:pPr marL="698468">
              <a:spcBef>
                <a:spcPts val="850"/>
              </a:spcBef>
            </a:pPr>
            <a:r>
              <a:rPr sz="2400" b="0" spc="-100" dirty="0"/>
              <a:t>Big</a:t>
            </a:r>
            <a:r>
              <a:rPr sz="2400" b="0" spc="-160" dirty="0"/>
              <a:t> </a:t>
            </a:r>
            <a:r>
              <a:rPr sz="2400" b="0" spc="-25" dirty="0"/>
              <a:t>“5”</a:t>
            </a:r>
            <a:endParaRPr sz="2400" dirty="0"/>
          </a:p>
          <a:p>
            <a:pPr marL="697833" lvl="1" indent="-227954">
              <a:lnSpc>
                <a:spcPts val="2395"/>
              </a:lnSpc>
              <a:spcBef>
                <a:spcPts val="840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40" dirty="0">
                <a:solidFill>
                  <a:srgbClr val="233645"/>
                </a:solidFill>
                <a:latin typeface="Verdana"/>
                <a:cs typeface="Verdana"/>
              </a:rPr>
              <a:t>Know</a:t>
            </a:r>
            <a:r>
              <a:rPr sz="24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what</a:t>
            </a:r>
            <a:r>
              <a:rPr sz="24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50" dirty="0">
                <a:solidFill>
                  <a:srgbClr val="233645"/>
                </a:solidFill>
                <a:latin typeface="Verdana"/>
                <a:cs typeface="Verdana"/>
              </a:rPr>
              <a:t>evidence</a:t>
            </a:r>
            <a:r>
              <a:rPr sz="2400" spc="-16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35" dirty="0">
                <a:solidFill>
                  <a:srgbClr val="233645"/>
                </a:solidFill>
                <a:latin typeface="Verdana"/>
                <a:cs typeface="Verdana"/>
              </a:rPr>
              <a:t>is</a:t>
            </a:r>
            <a:r>
              <a:rPr sz="2400" spc="-114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already</a:t>
            </a:r>
            <a:endParaRPr sz="2400" dirty="0">
              <a:latin typeface="Verdana"/>
              <a:cs typeface="Verdana"/>
            </a:endParaRPr>
          </a:p>
          <a:p>
            <a:pPr marL="698468">
              <a:lnSpc>
                <a:spcPts val="2395"/>
              </a:lnSpc>
            </a:pPr>
            <a:r>
              <a:rPr sz="2400" b="0" spc="-10" dirty="0"/>
              <a:t>available;</a:t>
            </a:r>
            <a:endParaRPr sz="2400" dirty="0"/>
          </a:p>
          <a:p>
            <a:pPr marL="697833" lvl="1" indent="-227954">
              <a:spcBef>
                <a:spcPts val="850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Choose</a:t>
            </a:r>
            <a:r>
              <a:rPr sz="2400" spc="-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 approach; </a:t>
            </a:r>
            <a:r>
              <a:rPr sz="2400" spc="50" dirty="0">
                <a:solidFill>
                  <a:srgbClr val="233645"/>
                </a:solidFill>
                <a:latin typeface="Verdana"/>
                <a:cs typeface="Verdana"/>
              </a:rPr>
              <a:t>and</a:t>
            </a:r>
            <a:endParaRPr sz="2400" dirty="0">
              <a:latin typeface="Verdana"/>
              <a:cs typeface="Verdana"/>
            </a:endParaRPr>
          </a:p>
          <a:p>
            <a:pPr marL="697833" lvl="1" indent="-227954">
              <a:spcBef>
                <a:spcPts val="855"/>
              </a:spcBef>
              <a:buClr>
                <a:srgbClr val="006FCE"/>
              </a:buClr>
              <a:buFont typeface="Wingdings"/>
              <a:buChar char=""/>
              <a:tabLst>
                <a:tab pos="697833" algn="l"/>
              </a:tabLst>
            </a:pPr>
            <a:r>
              <a:rPr sz="2400" spc="-35" dirty="0">
                <a:solidFill>
                  <a:srgbClr val="233645"/>
                </a:solidFill>
                <a:latin typeface="Verdana"/>
                <a:cs typeface="Verdana"/>
              </a:rPr>
              <a:t>Organise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400" spc="-11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exhibits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xfrm>
            <a:off x="6324600" y="1509446"/>
            <a:ext cx="5892290" cy="4699363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240654" indent="-227954">
              <a:spcBef>
                <a:spcPts val="1025"/>
              </a:spcBef>
              <a:buClr>
                <a:srgbClr val="006FCE"/>
              </a:buClr>
              <a:buFont typeface="Wingdings"/>
              <a:buChar char=""/>
              <a:tabLst>
                <a:tab pos="240654" algn="l"/>
              </a:tabLst>
            </a:pPr>
            <a:r>
              <a:rPr spc="-285" dirty="0"/>
              <a:t>DURING</a:t>
            </a:r>
            <a:r>
              <a:rPr spc="-150" dirty="0"/>
              <a:t> </a:t>
            </a:r>
            <a:r>
              <a:rPr spc="-400" dirty="0"/>
              <a:t>THE</a:t>
            </a:r>
            <a:r>
              <a:rPr spc="-114" dirty="0"/>
              <a:t> </a:t>
            </a:r>
            <a:r>
              <a:rPr spc="-395" dirty="0"/>
              <a:t>INTERVIEW</a:t>
            </a:r>
          </a:p>
          <a:p>
            <a:pPr marL="697198" lvl="1" indent="-227954">
              <a:spcBef>
                <a:spcPts val="865"/>
              </a:spcBef>
              <a:buClr>
                <a:srgbClr val="006FCE"/>
              </a:buClr>
              <a:buFont typeface="Wingdings"/>
              <a:buChar char=""/>
              <a:tabLst>
                <a:tab pos="697198" algn="l"/>
              </a:tabLst>
            </a:pPr>
            <a:r>
              <a:rPr sz="2400" spc="-70" dirty="0">
                <a:solidFill>
                  <a:srgbClr val="233645"/>
                </a:solidFill>
                <a:latin typeface="Verdana"/>
                <a:cs typeface="Verdana"/>
              </a:rPr>
              <a:t>Be</a:t>
            </a:r>
            <a:r>
              <a:rPr sz="2400" spc="-13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Flexible</a:t>
            </a:r>
            <a:endParaRPr sz="2400" dirty="0">
              <a:latin typeface="Verdana"/>
              <a:cs typeface="Verdana"/>
            </a:endParaRPr>
          </a:p>
          <a:p>
            <a:pPr marL="697198" lvl="1" indent="-227954">
              <a:lnSpc>
                <a:spcPts val="2165"/>
              </a:lnSpc>
              <a:spcBef>
                <a:spcPts val="865"/>
              </a:spcBef>
              <a:buClr>
                <a:srgbClr val="006FCE"/>
              </a:buClr>
              <a:buFont typeface="Wingdings"/>
              <a:buChar char=""/>
              <a:tabLst>
                <a:tab pos="697198" algn="l"/>
              </a:tabLst>
            </a:pP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Cover</a:t>
            </a:r>
            <a:r>
              <a:rPr sz="24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55" dirty="0">
                <a:solidFill>
                  <a:srgbClr val="233645"/>
                </a:solidFill>
                <a:latin typeface="Verdana"/>
                <a:cs typeface="Verdana"/>
              </a:rPr>
              <a:t>“internal</a:t>
            </a:r>
            <a:r>
              <a:rPr sz="2400" spc="-1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45" dirty="0">
                <a:solidFill>
                  <a:srgbClr val="233645"/>
                </a:solidFill>
                <a:latin typeface="Verdana"/>
                <a:cs typeface="Verdana"/>
              </a:rPr>
              <a:t>controls”</a:t>
            </a:r>
            <a:r>
              <a:rPr sz="2400" spc="-7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when</a:t>
            </a:r>
            <a:r>
              <a:rPr sz="24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endParaRPr sz="2400" dirty="0">
              <a:latin typeface="Verdana"/>
              <a:cs typeface="Verdana"/>
            </a:endParaRPr>
          </a:p>
          <a:p>
            <a:pPr marL="698468">
              <a:lnSpc>
                <a:spcPts val="2165"/>
              </a:lnSpc>
            </a:pPr>
            <a:r>
              <a:rPr sz="2400" b="0" dirty="0"/>
              <a:t>encounter</a:t>
            </a:r>
            <a:r>
              <a:rPr sz="2400" b="0" spc="-100" dirty="0"/>
              <a:t> </a:t>
            </a:r>
            <a:r>
              <a:rPr sz="2400" b="0" spc="155" dirty="0"/>
              <a:t>a</a:t>
            </a:r>
            <a:r>
              <a:rPr sz="2400" b="0" spc="-145" dirty="0"/>
              <a:t> </a:t>
            </a:r>
            <a:r>
              <a:rPr sz="2400" b="0" dirty="0"/>
              <a:t>legal</a:t>
            </a:r>
            <a:r>
              <a:rPr sz="2400" b="0" spc="-145" dirty="0"/>
              <a:t> </a:t>
            </a:r>
            <a:r>
              <a:rPr sz="2400" b="0" spc="-10" dirty="0"/>
              <a:t>structure</a:t>
            </a:r>
            <a:endParaRPr sz="2400" dirty="0"/>
          </a:p>
          <a:p>
            <a:pPr marL="697198" lvl="1" indent="-227954">
              <a:spcBef>
                <a:spcPts val="880"/>
              </a:spcBef>
              <a:buClr>
                <a:srgbClr val="006FCE"/>
              </a:buClr>
              <a:buFont typeface="Wingdings"/>
              <a:buChar char=""/>
              <a:tabLst>
                <a:tab pos="697198" algn="l"/>
              </a:tabLst>
            </a:pPr>
            <a:r>
              <a:rPr sz="2400" spc="-65" dirty="0">
                <a:solidFill>
                  <a:srgbClr val="233645"/>
                </a:solidFill>
                <a:latin typeface="Verdana"/>
                <a:cs typeface="Verdana"/>
              </a:rPr>
              <a:t>Look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233645"/>
                </a:solidFill>
                <a:latin typeface="Verdana"/>
                <a:cs typeface="Verdana"/>
              </a:rPr>
              <a:t>out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0" dirty="0">
                <a:solidFill>
                  <a:srgbClr val="233645"/>
                </a:solidFill>
                <a:latin typeface="Verdana"/>
                <a:cs typeface="Verdana"/>
              </a:rPr>
              <a:t>for:</a:t>
            </a:r>
            <a:endParaRPr sz="2400" dirty="0">
              <a:latin typeface="Verdana"/>
              <a:cs typeface="Verdana"/>
            </a:endParaRPr>
          </a:p>
          <a:p>
            <a:pPr marL="1155012" lvl="2" indent="-227954">
              <a:spcBef>
                <a:spcPts val="875"/>
              </a:spcBef>
              <a:buClr>
                <a:srgbClr val="006FCE"/>
              </a:buClr>
              <a:buFont typeface="Wingdings"/>
              <a:buChar char=""/>
              <a:tabLst>
                <a:tab pos="1155012" algn="l"/>
              </a:tabLst>
            </a:pP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Money</a:t>
            </a:r>
            <a:r>
              <a:rPr sz="2400" spc="-3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40" dirty="0">
                <a:solidFill>
                  <a:srgbClr val="233645"/>
                </a:solidFill>
                <a:latin typeface="Verdana"/>
                <a:cs typeface="Verdana"/>
              </a:rPr>
              <a:t>Laundering</a:t>
            </a:r>
            <a:r>
              <a:rPr sz="24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methods;</a:t>
            </a:r>
            <a:endParaRPr sz="2400" dirty="0">
              <a:latin typeface="Verdana"/>
              <a:cs typeface="Verdana"/>
            </a:endParaRPr>
          </a:p>
          <a:p>
            <a:pPr marL="1155012" lvl="2" indent="-227954">
              <a:spcBef>
                <a:spcPts val="865"/>
              </a:spcBef>
              <a:buClr>
                <a:srgbClr val="006FCE"/>
              </a:buClr>
              <a:buFont typeface="Wingdings"/>
              <a:buChar char=""/>
              <a:tabLst>
                <a:tab pos="1155012" algn="l"/>
              </a:tabLst>
            </a:pPr>
            <a:r>
              <a:rPr sz="2400" spc="-100" dirty="0">
                <a:solidFill>
                  <a:srgbClr val="233645"/>
                </a:solidFill>
                <a:latin typeface="Verdana"/>
                <a:cs typeface="Verdana"/>
              </a:rPr>
              <a:t>Asset</a:t>
            </a:r>
            <a:r>
              <a:rPr sz="2400" spc="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Concealment</a:t>
            </a:r>
            <a:r>
              <a:rPr sz="2400" spc="1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methods;</a:t>
            </a:r>
            <a:endParaRPr sz="2400" dirty="0">
              <a:latin typeface="Verdana"/>
              <a:cs typeface="Verdana"/>
            </a:endParaRPr>
          </a:p>
          <a:p>
            <a:pPr marL="697198" marR="5080" lvl="1" indent="-227954">
              <a:lnSpc>
                <a:spcPts val="2050"/>
              </a:lnSpc>
              <a:spcBef>
                <a:spcPts val="1135"/>
              </a:spcBef>
              <a:buClr>
                <a:srgbClr val="006FCE"/>
              </a:buClr>
              <a:buFont typeface="Wingdings"/>
              <a:buChar char=""/>
              <a:tabLst>
                <a:tab pos="698468" algn="l"/>
              </a:tabLst>
            </a:pPr>
            <a:r>
              <a:rPr sz="2400" spc="-235" dirty="0">
                <a:solidFill>
                  <a:srgbClr val="233645"/>
                </a:solidFill>
                <a:latin typeface="Verdana"/>
                <a:cs typeface="Verdana"/>
              </a:rPr>
              <a:t>If</a:t>
            </a:r>
            <a:r>
              <a:rPr sz="2400" spc="-10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95" dirty="0">
                <a:solidFill>
                  <a:srgbClr val="233645"/>
                </a:solidFill>
                <a:latin typeface="Verdana"/>
                <a:cs typeface="Verdana"/>
              </a:rPr>
              <a:t>your</a:t>
            </a:r>
            <a:r>
              <a:rPr sz="24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60" dirty="0">
                <a:solidFill>
                  <a:srgbClr val="233645"/>
                </a:solidFill>
                <a:latin typeface="Verdana"/>
                <a:cs typeface="Verdana"/>
              </a:rPr>
              <a:t>thorough,</a:t>
            </a:r>
            <a:r>
              <a:rPr sz="2400" spc="-4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30" dirty="0">
                <a:solidFill>
                  <a:srgbClr val="233645"/>
                </a:solidFill>
                <a:latin typeface="Verdana"/>
                <a:cs typeface="Verdana"/>
              </a:rPr>
              <a:t>it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14" dirty="0">
                <a:solidFill>
                  <a:srgbClr val="233645"/>
                </a:solidFill>
                <a:latin typeface="Verdana"/>
                <a:cs typeface="Verdana"/>
              </a:rPr>
              <a:t>will</a:t>
            </a:r>
            <a:r>
              <a:rPr sz="2400" spc="-12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75" dirty="0">
                <a:solidFill>
                  <a:srgbClr val="233645"/>
                </a:solidFill>
                <a:latin typeface="Verdana"/>
                <a:cs typeface="Verdana"/>
              </a:rPr>
              <a:t>come</a:t>
            </a:r>
            <a:r>
              <a:rPr sz="24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down</a:t>
            </a:r>
            <a:r>
              <a:rPr sz="2400" spc="-8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233645"/>
                </a:solidFill>
                <a:latin typeface="Verdana"/>
                <a:cs typeface="Verdana"/>
              </a:rPr>
              <a:t>to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credibility</a:t>
            </a:r>
            <a:endParaRPr sz="2400" dirty="0">
              <a:latin typeface="Verdana"/>
              <a:cs typeface="Verdana"/>
            </a:endParaRPr>
          </a:p>
          <a:p>
            <a:pPr marL="697198" marR="450194" lvl="1" indent="-227954">
              <a:lnSpc>
                <a:spcPts val="2050"/>
              </a:lnSpc>
              <a:spcBef>
                <a:spcPts val="1110"/>
              </a:spcBef>
              <a:buClr>
                <a:srgbClr val="006FCE"/>
              </a:buClr>
              <a:buFont typeface="Wingdings"/>
              <a:buChar char=""/>
              <a:tabLst>
                <a:tab pos="698468" algn="l"/>
              </a:tabLst>
            </a:pP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400" spc="-9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have</a:t>
            </a:r>
            <a:r>
              <a:rPr sz="2400" spc="-7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233645"/>
                </a:solidFill>
                <a:latin typeface="Verdana"/>
                <a:cs typeface="Verdana"/>
              </a:rPr>
              <a:t>that</a:t>
            </a:r>
            <a:r>
              <a:rPr sz="2400" spc="-5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233645"/>
                </a:solidFill>
                <a:latin typeface="Verdana"/>
                <a:cs typeface="Verdana"/>
              </a:rPr>
              <a:t>covered</a:t>
            </a:r>
            <a:r>
              <a:rPr sz="2400" spc="-8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105" dirty="0">
                <a:solidFill>
                  <a:srgbClr val="233645"/>
                </a:solidFill>
                <a:latin typeface="Verdana"/>
                <a:cs typeface="Verdana"/>
              </a:rPr>
              <a:t>if</a:t>
            </a:r>
            <a:r>
              <a:rPr sz="2400" spc="-95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35" dirty="0">
                <a:solidFill>
                  <a:srgbClr val="233645"/>
                </a:solidFill>
                <a:latin typeface="Verdana"/>
                <a:cs typeface="Verdana"/>
              </a:rPr>
              <a:t>you</a:t>
            </a:r>
            <a:r>
              <a:rPr sz="2400" spc="-50" dirty="0">
                <a:solidFill>
                  <a:srgbClr val="233645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233645"/>
                </a:solidFill>
                <a:latin typeface="Verdana"/>
                <a:cs typeface="Verdana"/>
              </a:rPr>
              <a:t>use </a:t>
            </a:r>
            <a:r>
              <a:rPr sz="2400" spc="-10" dirty="0">
                <a:solidFill>
                  <a:srgbClr val="233645"/>
                </a:solidFill>
                <a:latin typeface="Verdana"/>
                <a:cs typeface="Verdana"/>
              </a:rPr>
              <a:t>PEACE</a:t>
            </a:r>
            <a:endParaRPr sz="2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3320" y="596265"/>
            <a:ext cx="11781611" cy="683777"/>
          </a:xfrm>
          <a:prstGeom prst="rect">
            <a:avLst/>
          </a:prstGeom>
        </p:spPr>
        <p:txBody>
          <a:bodyPr vert="horz" wrap="square" lIns="0" tIns="159004" rIns="0" bIns="0" rtlCol="0">
            <a:spAutoFit/>
          </a:bodyPr>
          <a:lstStyle/>
          <a:p>
            <a:pPr marL="81911">
              <a:spcBef>
                <a:spcPts val="95"/>
              </a:spcBef>
            </a:pPr>
            <a:r>
              <a:rPr spc="-430" dirty="0"/>
              <a:t>I</a:t>
            </a:r>
            <a:r>
              <a:rPr lang="en-US" spc="-430" dirty="0"/>
              <a:t> </a:t>
            </a:r>
            <a:r>
              <a:rPr spc="-430" dirty="0"/>
              <a:t>n</a:t>
            </a:r>
            <a:r>
              <a:rPr lang="en-US" spc="-430" dirty="0"/>
              <a:t> </a:t>
            </a:r>
            <a:r>
              <a:rPr spc="-430" dirty="0"/>
              <a:t>t</a:t>
            </a:r>
            <a:r>
              <a:rPr lang="en-US" spc="-430" dirty="0"/>
              <a:t> </a:t>
            </a:r>
            <a:r>
              <a:rPr spc="-430" dirty="0"/>
              <a:t>e</a:t>
            </a:r>
            <a:r>
              <a:rPr lang="en-US" spc="-430" dirty="0"/>
              <a:t> </a:t>
            </a:r>
            <a:r>
              <a:rPr spc="-430" dirty="0"/>
              <a:t>r</a:t>
            </a:r>
            <a:r>
              <a:rPr lang="en-US" spc="-430" dirty="0"/>
              <a:t> </a:t>
            </a:r>
            <a:r>
              <a:rPr spc="-430" dirty="0"/>
              <a:t>v</a:t>
            </a:r>
            <a:r>
              <a:rPr lang="en-US" spc="-430" dirty="0"/>
              <a:t> </a:t>
            </a:r>
            <a:r>
              <a:rPr lang="en-US" spc="-430" dirty="0" err="1"/>
              <a:t>i</a:t>
            </a:r>
            <a:r>
              <a:rPr lang="en-US" spc="-430" dirty="0"/>
              <a:t> </a:t>
            </a:r>
            <a:r>
              <a:rPr spc="-430" dirty="0"/>
              <a:t>e</a:t>
            </a:r>
            <a:r>
              <a:rPr lang="en-US" spc="-430" dirty="0"/>
              <a:t> </a:t>
            </a:r>
            <a:r>
              <a:rPr spc="-430" dirty="0"/>
              <a:t>w</a:t>
            </a:r>
            <a:r>
              <a:rPr lang="en-US" spc="-430" dirty="0"/>
              <a:t> </a:t>
            </a:r>
            <a:r>
              <a:rPr lang="en-US" spc="-430" dirty="0" err="1"/>
              <a:t>i</a:t>
            </a:r>
            <a:r>
              <a:rPr lang="en-US" spc="-430" dirty="0"/>
              <a:t> </a:t>
            </a:r>
            <a:r>
              <a:rPr spc="-430" dirty="0"/>
              <a:t>n</a:t>
            </a:r>
            <a:r>
              <a:rPr lang="en-US" spc="-430" dirty="0"/>
              <a:t> </a:t>
            </a:r>
            <a:r>
              <a:rPr spc="-430" dirty="0"/>
              <a:t>g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7183576"/>
            <a:ext cx="10972800" cy="326852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41960" y="1488440"/>
            <a:ext cx="9055735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682" indent="-380982">
              <a:spcBef>
                <a:spcPts val="105"/>
              </a:spcBef>
              <a:buFont typeface="Arial"/>
              <a:buChar char="•"/>
              <a:tabLst>
                <a:tab pos="393682" algn="l"/>
              </a:tabLst>
            </a:pPr>
            <a:r>
              <a:rPr sz="2000" spc="-85" dirty="0">
                <a:solidFill>
                  <a:srgbClr val="001F5F"/>
                </a:solidFill>
                <a:latin typeface="Verdana"/>
                <a:cs typeface="Verdana"/>
              </a:rPr>
              <a:t>Interviewing</a:t>
            </a:r>
            <a:r>
              <a:rPr sz="2000" spc="-15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215" dirty="0">
                <a:solidFill>
                  <a:srgbClr val="001F5F"/>
                </a:solidFill>
                <a:latin typeface="Verdana"/>
                <a:cs typeface="Verdana"/>
              </a:rPr>
              <a:t>is</a:t>
            </a:r>
            <a:r>
              <a:rPr sz="2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165" dirty="0">
                <a:solidFill>
                  <a:srgbClr val="001F5F"/>
                </a:solidFill>
                <a:latin typeface="Verdana"/>
                <a:cs typeface="Verdana"/>
              </a:rPr>
              <a:t>a</a:t>
            </a:r>
            <a:r>
              <a:rPr sz="20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broader</a:t>
            </a:r>
            <a:r>
              <a:rPr sz="2000" spc="-13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100" dirty="0">
                <a:solidFill>
                  <a:srgbClr val="001F5F"/>
                </a:solidFill>
                <a:latin typeface="Verdana"/>
                <a:cs typeface="Verdana"/>
              </a:rPr>
              <a:t>concept</a:t>
            </a: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than</a:t>
            </a:r>
            <a:r>
              <a:rPr sz="2000" spc="-14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interrogation</a:t>
            </a:r>
            <a:endParaRPr sz="2000">
              <a:latin typeface="Verdana"/>
              <a:cs typeface="Verdana"/>
            </a:endParaRPr>
          </a:p>
          <a:p>
            <a:pPr marL="393682" indent="-380982">
              <a:spcBef>
                <a:spcPts val="2400"/>
              </a:spcBef>
              <a:buFont typeface="Arial"/>
              <a:buChar char="•"/>
              <a:tabLst>
                <a:tab pos="393682" algn="l"/>
                <a:tab pos="1482657" algn="l"/>
              </a:tabLst>
            </a:pP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Original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	meaning</a:t>
            </a:r>
            <a:r>
              <a:rPr sz="2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260" dirty="0">
                <a:solidFill>
                  <a:srgbClr val="001F5F"/>
                </a:solidFill>
                <a:latin typeface="Verdana"/>
                <a:cs typeface="Verdana"/>
              </a:rPr>
              <a:t>-</a:t>
            </a:r>
            <a:r>
              <a:rPr sz="20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001F5F"/>
                </a:solidFill>
                <a:latin typeface="Verdana"/>
                <a:cs typeface="Verdana"/>
              </a:rPr>
              <a:t>an</a:t>
            </a:r>
            <a:r>
              <a:rPr sz="2000" spc="-10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occasion</a:t>
            </a:r>
            <a:r>
              <a:rPr sz="2000" spc="-8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when</a:t>
            </a:r>
            <a:r>
              <a:rPr sz="2000" spc="-11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two</a:t>
            </a: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60" dirty="0">
                <a:solidFill>
                  <a:srgbClr val="001F5F"/>
                </a:solidFill>
                <a:latin typeface="Verdana"/>
                <a:cs typeface="Verdana"/>
              </a:rPr>
              <a:t>people</a:t>
            </a:r>
            <a:r>
              <a:rPr sz="2000" spc="-12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125" dirty="0">
                <a:solidFill>
                  <a:srgbClr val="001F5F"/>
                </a:solidFill>
                <a:latin typeface="Verdana"/>
                <a:cs typeface="Verdana"/>
              </a:rPr>
              <a:t>can</a:t>
            </a:r>
            <a:r>
              <a:rPr sz="20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30" dirty="0">
                <a:solidFill>
                  <a:srgbClr val="001F5F"/>
                </a:solidFill>
                <a:latin typeface="Verdana"/>
                <a:cs typeface="Verdana"/>
              </a:rPr>
              <a:t>examine</a:t>
            </a:r>
            <a:r>
              <a:rPr sz="2000" spc="-12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95" dirty="0">
                <a:solidFill>
                  <a:srgbClr val="001F5F"/>
                </a:solidFill>
                <a:latin typeface="Verdana"/>
                <a:cs typeface="Verdana"/>
              </a:rPr>
              <a:t>each</a:t>
            </a:r>
            <a:endParaRPr sz="2000">
              <a:latin typeface="Verdana"/>
              <a:cs typeface="Verdana"/>
            </a:endParaRPr>
          </a:p>
          <a:p>
            <a:pPr marL="393682"/>
            <a:r>
              <a:rPr sz="2000" spc="-50" dirty="0">
                <a:solidFill>
                  <a:srgbClr val="001F5F"/>
                </a:solidFill>
                <a:latin typeface="Verdana"/>
                <a:cs typeface="Verdana"/>
              </a:rPr>
              <a:t>other’s</a:t>
            </a:r>
            <a:r>
              <a:rPr sz="2000" spc="-90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001F5F"/>
                </a:solidFill>
                <a:latin typeface="Verdana"/>
                <a:cs typeface="Verdana"/>
              </a:rPr>
              <a:t>views </a:t>
            </a:r>
            <a:r>
              <a:rPr sz="2000" dirty="0">
                <a:solidFill>
                  <a:srgbClr val="001F5F"/>
                </a:solidFill>
                <a:latin typeface="Verdana"/>
                <a:cs typeface="Verdana"/>
              </a:rPr>
              <a:t>(hence</a:t>
            </a:r>
            <a:r>
              <a:rPr sz="2000" spc="-5" dirty="0">
                <a:solidFill>
                  <a:srgbClr val="001F5F"/>
                </a:solidFill>
                <a:latin typeface="Verdana"/>
                <a:cs typeface="Verdana"/>
              </a:rPr>
              <a:t> </a:t>
            </a:r>
            <a:r>
              <a:rPr sz="2000" spc="-85" dirty="0">
                <a:solidFill>
                  <a:srgbClr val="001F5F"/>
                </a:solidFill>
                <a:latin typeface="Verdana"/>
                <a:cs typeface="Verdana"/>
              </a:rPr>
              <a:t>‘inter-</a:t>
            </a:r>
            <a:r>
              <a:rPr sz="2000" spc="-10" dirty="0">
                <a:solidFill>
                  <a:srgbClr val="001F5F"/>
                </a:solidFill>
                <a:latin typeface="Verdana"/>
                <a:cs typeface="Verdana"/>
              </a:rPr>
              <a:t>view’).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2654</TotalTime>
  <Words>3775</Words>
  <Application>Microsoft Macintosh PowerPoint</Application>
  <PresentationFormat>Custom</PresentationFormat>
  <Paragraphs>679</Paragraphs>
  <Slides>82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92" baseType="lpstr">
      <vt:lpstr>Aptos</vt:lpstr>
      <vt:lpstr>Arial</vt:lpstr>
      <vt:lpstr>Calibri</vt:lpstr>
      <vt:lpstr>Lucida Sans Unicode</vt:lpstr>
      <vt:lpstr>Segoe UI</vt:lpstr>
      <vt:lpstr>Tahoma</vt:lpstr>
      <vt:lpstr>Trebuchet MS</vt:lpstr>
      <vt:lpstr>Verdana</vt:lpstr>
      <vt:lpstr>Wingdings</vt:lpstr>
      <vt:lpstr>Office Theme</vt:lpstr>
      <vt:lpstr>PowerPoint Presentation</vt:lpstr>
      <vt:lpstr>INVESTIGATIVE INTERVIEWING</vt:lpstr>
      <vt:lpstr>Finished files are the result  of years of scientific study  combined with the  experience of many years.</vt:lpstr>
      <vt:lpstr>Learning Overview</vt:lpstr>
      <vt:lpstr>Objectives of Interviewing</vt:lpstr>
      <vt:lpstr>Interviewing</vt:lpstr>
      <vt:lpstr>T E R M I N O L O G Y</vt:lpstr>
      <vt:lpstr>I n t e r r o g a t i o n</vt:lpstr>
      <vt:lpstr>I n t e r v i e w i n g</vt:lpstr>
      <vt:lpstr>PowerPoint Presentation</vt:lpstr>
      <vt:lpstr>I n t e r v i e w  v  I n t e r r o g a t i o n</vt:lpstr>
      <vt:lpstr>Questioning</vt:lpstr>
      <vt:lpstr>7 Principles of investigative interviewing</vt:lpstr>
      <vt:lpstr>The PEACE Investigative Interviewing Model</vt:lpstr>
      <vt:lpstr>PEACE</vt:lpstr>
      <vt:lpstr>PEACE</vt:lpstr>
      <vt:lpstr>PowerPoint Presentation</vt:lpstr>
      <vt:lpstr>PLANNING</vt:lpstr>
      <vt:lpstr>Just a few things to think about…</vt:lpstr>
      <vt:lpstr>Planning and Preparation</vt:lpstr>
      <vt:lpstr>Planning and Preparation</vt:lpstr>
      <vt:lpstr>Priority of interviewing witnesses</vt:lpstr>
      <vt:lpstr>Case Theory</vt:lpstr>
      <vt:lpstr>Case Theory</vt:lpstr>
      <vt:lpstr>Theory builds over time</vt:lpstr>
      <vt:lpstr>Gap Analysis</vt:lpstr>
      <vt:lpstr>Topics</vt:lpstr>
      <vt:lpstr>Topics can be:</vt:lpstr>
      <vt:lpstr>Nine Square Plan</vt:lpstr>
      <vt:lpstr>Nine Square Plan</vt:lpstr>
      <vt:lpstr>T H E  I N T E R V I E W</vt:lpstr>
      <vt:lpstr>Learning Overview</vt:lpstr>
      <vt:lpstr>Rapport</vt:lpstr>
      <vt:lpstr>Engage and Explain</vt:lpstr>
      <vt:lpstr>Before you start any of your questions</vt:lpstr>
      <vt:lpstr>Your ability to question</vt:lpstr>
      <vt:lpstr>Interview Question Types</vt:lpstr>
      <vt:lpstr>Open Ended Questions</vt:lpstr>
      <vt:lpstr>T. E . D . S</vt:lpstr>
      <vt:lpstr>Examples</vt:lpstr>
      <vt:lpstr>Closed Questions</vt:lpstr>
      <vt:lpstr>Example – Closed questions</vt:lpstr>
      <vt:lpstr>Probing Questions</vt:lpstr>
      <vt:lpstr>5W&amp;H</vt:lpstr>
      <vt:lpstr>Examples</vt:lpstr>
      <vt:lpstr>Checking Questions</vt:lpstr>
      <vt:lpstr>Is, Did, Can, Could (IDCC)</vt:lpstr>
      <vt:lpstr>During the interview</vt:lpstr>
      <vt:lpstr>The Cressey Fraud Triangle</vt:lpstr>
      <vt:lpstr>Use of evidence during interview</vt:lpstr>
      <vt:lpstr>Suspects perception of Evidence</vt:lpstr>
      <vt:lpstr>Suspects Counter Interrogation Strategy</vt:lpstr>
      <vt:lpstr>Tactical Considerations</vt:lpstr>
      <vt:lpstr>Compare Contrast (Challenge)</vt:lpstr>
      <vt:lpstr>Compare Contrast (Challenge)</vt:lpstr>
      <vt:lpstr>Comparative</vt:lpstr>
      <vt:lpstr>Summarise &amp; Link</vt:lpstr>
      <vt:lpstr>Overview of questioning techniques</vt:lpstr>
      <vt:lpstr>Your tool belt of questions</vt:lpstr>
      <vt:lpstr>Questioning Funnel</vt:lpstr>
      <vt:lpstr>Hierarchy of Reliability</vt:lpstr>
      <vt:lpstr>DEAL:   A technique for countering disruptive behaviour</vt:lpstr>
      <vt:lpstr>PowerPoint Presentation</vt:lpstr>
      <vt:lpstr>NOTE TAKING, CLOSURE/ EVALUATION</vt:lpstr>
      <vt:lpstr>Learning Outcome</vt:lpstr>
      <vt:lpstr>Note taking</vt:lpstr>
      <vt:lpstr>Example</vt:lpstr>
      <vt:lpstr>Example</vt:lpstr>
      <vt:lpstr>Connect - Context made simple</vt:lpstr>
      <vt:lpstr>Detail</vt:lpstr>
      <vt:lpstr>PowerPoint Presentation</vt:lpstr>
      <vt:lpstr>CLOSURE AND EVALUATION</vt:lpstr>
      <vt:lpstr>Closure</vt:lpstr>
      <vt:lpstr>Evaluation</vt:lpstr>
      <vt:lpstr>Other Interview considerations</vt:lpstr>
      <vt:lpstr>Interview Room Set up</vt:lpstr>
      <vt:lpstr>Interview room set up</vt:lpstr>
      <vt:lpstr>Typical Police Interview Room</vt:lpstr>
      <vt:lpstr>Ideal room set up</vt:lpstr>
      <vt:lpstr>Mutual Legal Assistance</vt:lpstr>
      <vt:lpstr>General Financial information to collect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martin.fryer</dc:creator>
  <cp:lastModifiedBy>Amjad Qaqish</cp:lastModifiedBy>
  <cp:revision>13</cp:revision>
  <dcterms:created xsi:type="dcterms:W3CDTF">2024-10-22T00:40:18Z</dcterms:created>
  <dcterms:modified xsi:type="dcterms:W3CDTF">2024-11-06T10:58:29Z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2022-05-24T00:00:00Z</vt:filetime>
  </property>
  <property fmtid="{D5CDD505-2E9C-101B-9397-08002B2CF9AE}" pid="3" name="Creator">
    <vt:lpwstr>Adobe Acrobat Pro DC (32-bit) 22.1.20117</vt:lpwstr>
  </property>
  <property fmtid="{D5CDD505-2E9C-101B-9397-08002B2CF9AE}" pid="4" name="LastSaved">
    <vt:filetime>2024-10-22T00:00:00Z</vt:filetime>
  </property>
  <property fmtid="{D5CDD505-2E9C-101B-9397-08002B2CF9AE}" pid="5" name="Producer">
    <vt:lpwstr>Adobe Acrobat Pro DC (32-bit) 22.1.20117</vt:lpwstr>
  </property>
</Properties>
</file>