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709" r:id="rId1"/>
  </p:sldMasterIdLst>
  <p:notesMasterIdLst>
    <p:notesMasterId r:id="rId25"/>
  </p:notesMasterIdLst>
  <p:handoutMasterIdLst>
    <p:handoutMasterId r:id="rId26"/>
  </p:handoutMasterIdLst>
  <p:sldIdLst>
    <p:sldId id="327" r:id="rId2"/>
    <p:sldId id="309" r:id="rId3"/>
    <p:sldId id="329" r:id="rId4"/>
    <p:sldId id="330" r:id="rId5"/>
    <p:sldId id="337" r:id="rId6"/>
    <p:sldId id="341" r:id="rId7"/>
    <p:sldId id="331" r:id="rId8"/>
    <p:sldId id="343" r:id="rId9"/>
    <p:sldId id="353" r:id="rId10"/>
    <p:sldId id="366" r:id="rId11"/>
    <p:sldId id="371" r:id="rId12"/>
    <p:sldId id="373" r:id="rId13"/>
    <p:sldId id="372" r:id="rId14"/>
    <p:sldId id="367" r:id="rId15"/>
    <p:sldId id="368" r:id="rId16"/>
    <p:sldId id="369" r:id="rId17"/>
    <p:sldId id="354" r:id="rId18"/>
    <p:sldId id="356" r:id="rId19"/>
    <p:sldId id="333" r:id="rId20"/>
    <p:sldId id="370" r:id="rId21"/>
    <p:sldId id="364" r:id="rId22"/>
    <p:sldId id="357" r:id="rId23"/>
    <p:sldId id="328" r:id="rId2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CB6BBEF7-9717-4733-A929-535518E6EBF6}">
          <p14:sldIdLst>
            <p14:sldId id="327"/>
            <p14:sldId id="309"/>
            <p14:sldId id="329"/>
            <p14:sldId id="330"/>
            <p14:sldId id="337"/>
            <p14:sldId id="341"/>
            <p14:sldId id="331"/>
            <p14:sldId id="343"/>
            <p14:sldId id="353"/>
            <p14:sldId id="366"/>
            <p14:sldId id="371"/>
            <p14:sldId id="373"/>
            <p14:sldId id="372"/>
            <p14:sldId id="367"/>
            <p14:sldId id="368"/>
            <p14:sldId id="369"/>
            <p14:sldId id="354"/>
            <p14:sldId id="356"/>
            <p14:sldId id="333"/>
            <p14:sldId id="370"/>
            <p14:sldId id="364"/>
            <p14:sldId id="357"/>
            <p14:sldId id="32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22" autoAdjust="0"/>
    <p:restoredTop sz="90586" autoAdjust="0"/>
  </p:normalViewPr>
  <p:slideViewPr>
    <p:cSldViewPr>
      <p:cViewPr varScale="1">
        <p:scale>
          <a:sx n="131" d="100"/>
          <a:sy n="131" d="100"/>
        </p:scale>
        <p:origin x="864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22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F69FE9E-B981-4BDD-9D99-68C4A203C94A}" type="datetimeFigureOut">
              <a:rPr lang="en-US" smtClean="0"/>
              <a:t>11/3/24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45FB0D3-4E91-428C-A0AB-256DFDD3C6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87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0F830A1-3891-4B82-A120-081866556DA0}" type="datetimeFigureOut">
              <a:rPr lang="en-US" smtClean="0"/>
              <a:pPr/>
              <a:t>11/3/24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8CC9574-A819-4FE4-99A7-1E27AD09A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485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249AE-3DD0-4F27-9810-6759E740EBA5}" type="datetime1">
              <a:rPr lang="en-US" smtClean="0"/>
              <a:t>11/3/24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0548" y="5089818"/>
            <a:ext cx="9098280" cy="173736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47F2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69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447F2-8672-4C43-9BD7-3EF3D6EEDA57}" type="datetime1">
              <a:rPr lang="en-US" smtClean="0"/>
              <a:t>11/3/24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022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3827C-9A76-4FD5-948F-298EDD36E9B6}" type="datetime1">
              <a:rPr lang="en-US" smtClean="0"/>
              <a:t>11/3/24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707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0548" y="5089818"/>
            <a:ext cx="9098280" cy="173736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47F28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5022F4F-48DC-4B2B-B957-9381FCADD16E}" type="datetime1">
              <a:rPr lang="en-US" smtClean="0"/>
              <a:t>11/3/24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3581400" y="1295400"/>
            <a:ext cx="5105400" cy="1416269"/>
          </a:xfrm>
        </p:spPr>
        <p:txBody>
          <a:bodyPr anchor="b">
            <a:normAutofit/>
          </a:bodyPr>
          <a:lstStyle>
            <a:lvl1pPr algn="r">
              <a:buNone/>
              <a:defRPr lang="en-US" sz="2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44" y="4114800"/>
            <a:ext cx="7315200" cy="914400"/>
          </a:xfrm>
        </p:spPr>
        <p:txBody>
          <a:bodyPr anchor="b" anchorCtr="0">
            <a:normAutofit/>
          </a:bodyPr>
          <a:lstStyle>
            <a:lvl1pPr marL="0" indent="0">
              <a:defRPr lang="en-US" sz="3600" b="1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342900" lvl="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D1E19-C1F5-4ACC-BC31-292F41FBEA5D}" type="datetime1">
              <a:rPr lang="en-US" smtClean="0"/>
              <a:t>11/3/24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0" y="414867"/>
            <a:ext cx="5029200" cy="45720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algn="l">
              <a:defRPr lang="en-US" sz="2800" b="1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    Click to edit Master title style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1E582-ADE7-4B06-9A31-9749CDF4E21D}" type="datetime1">
              <a:rPr lang="en-US" smtClean="0"/>
              <a:t>11/3/24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0FCD-5F4C-4989-BE05-0A8208BCBC2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9C3B6-47D0-456D-B4ED-FEEA74378281}" type="datetime1">
              <a:rPr lang="en-US" smtClean="0"/>
              <a:t>11/3/24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95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0BA82-7633-4274-AFD5-74D299EF377B}" type="datetime1">
              <a:rPr lang="en-US" smtClean="0"/>
              <a:t>11/3/24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Oval 6"/>
          <p:cNvSpPr/>
          <p:nvPr userDrawn="1"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      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8686800" y="526537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6600"/>
                </a:solidFill>
              </a:rPr>
              <a:t>           </a:t>
            </a:r>
          </a:p>
        </p:txBody>
      </p:sp>
      <p:sp>
        <p:nvSpPr>
          <p:cNvPr id="9" name="Oval 8"/>
          <p:cNvSpPr/>
          <p:nvPr userDrawn="1"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1463238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69EE7-BBC1-4A6F-9561-B70A6DCBE604}" type="datetime1">
              <a:rPr lang="en-US" smtClean="0"/>
              <a:t>11/3/24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90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B0462-5D79-4105-A650-DB4317A1E709}" type="datetime1">
              <a:rPr lang="en-US" smtClean="0"/>
              <a:t>11/3/24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56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D2EFB-5DD8-48AF-BCDF-21EF07A3C489}" type="datetime1">
              <a:rPr lang="en-US" smtClean="0"/>
              <a:t>11/3/24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55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C134-E190-4C83-B214-A3F70353B4E9}" type="datetime1">
              <a:rPr lang="en-US" smtClean="0"/>
              <a:t>11/3/24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0FCD-5F4C-4989-BE05-0A8208BCBC2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5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E0377-AE42-4D39-A90E-0E905B6B5AA8}" type="datetime1">
              <a:rPr lang="en-US" smtClean="0"/>
              <a:t>11/3/24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631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DE564-6843-4790-BFC9-B9889E1566F3}" type="datetime1">
              <a:rPr lang="en-US" smtClean="0"/>
              <a:t>11/3/24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792800" y="4800600"/>
            <a:ext cx="5500800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583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A0DB2-C330-4F7A-A924-07CDDE741048}" type="datetime1">
              <a:rPr lang="en-US" smtClean="0"/>
              <a:t>11/3/24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92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649" r:id="rId12"/>
    <p:sldLayoutId id="2147483658" r:id="rId13"/>
    <p:sldLayoutId id="2147483663" r:id="rId1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g"/><Relationship Id="rId7" Type="http://schemas.openxmlformats.org/officeDocument/2006/relationships/image" Target="../media/image27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lockchain.com/" TargetMode="Externa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1" name="Rectangle 3090">
            <a:extLst>
              <a:ext uri="{FF2B5EF4-FFF2-40B4-BE49-F238E27FC236}">
                <a16:creationId xmlns:a16="http://schemas.microsoft.com/office/drawing/2014/main" id="{928F64C6-FE22-4FC1-A763-DFCC51481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195918" y="4577975"/>
            <a:ext cx="5654511" cy="1899827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52601" y="4741948"/>
            <a:ext cx="5122140" cy="86203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5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KNOCK  KNOCK</a:t>
            </a:r>
          </a:p>
        </p:txBody>
      </p:sp>
      <p:pic>
        <p:nvPicPr>
          <p:cNvPr id="6" name="Picture 5" descr="A yellow sign on a wall&#10;&#10;Description automatically generated">
            <a:extLst>
              <a:ext uri="{FF2B5EF4-FFF2-40B4-BE49-F238E27FC236}">
                <a16:creationId xmlns:a16="http://schemas.microsoft.com/office/drawing/2014/main" id="{895E0D8F-5A05-FA5E-D1BE-638C4907F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2" r="29962" b="-2"/>
          <a:stretch/>
        </p:blipFill>
        <p:spPr>
          <a:xfrm>
            <a:off x="230880" y="321732"/>
            <a:ext cx="2845104" cy="4111323"/>
          </a:xfrm>
          <a:prstGeom prst="rect">
            <a:avLst/>
          </a:prstGeom>
        </p:spPr>
      </p:pic>
      <p:pic>
        <p:nvPicPr>
          <p:cNvPr id="9" name="Picture 8" descr="A person holding a person's hand&#10;&#10;Description automatically generated">
            <a:extLst>
              <a:ext uri="{FF2B5EF4-FFF2-40B4-BE49-F238E27FC236}">
                <a16:creationId xmlns:a16="http://schemas.microsoft.com/office/drawing/2014/main" id="{AF0EC9BE-C9EA-D8F5-FBF3-B1009F8F80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3" r="2" b="2"/>
          <a:stretch/>
        </p:blipFill>
        <p:spPr>
          <a:xfrm>
            <a:off x="3146219" y="321734"/>
            <a:ext cx="2848177" cy="2010551"/>
          </a:xfrm>
          <a:prstGeom prst="rect">
            <a:avLst/>
          </a:prstGeom>
        </p:spPr>
      </p:pic>
      <p:pic>
        <p:nvPicPr>
          <p:cNvPr id="11" name="Picture 10" descr="A police officer looking at a car with the hood open&#10;&#10;Description automatically generated">
            <a:extLst>
              <a:ext uri="{FF2B5EF4-FFF2-40B4-BE49-F238E27FC236}">
                <a16:creationId xmlns:a16="http://schemas.microsoft.com/office/drawing/2014/main" id="{CD7489EE-6897-8925-E023-27C7956320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19" b="-1"/>
          <a:stretch/>
        </p:blipFill>
        <p:spPr>
          <a:xfrm>
            <a:off x="3142635" y="2422097"/>
            <a:ext cx="2846070" cy="2013804"/>
          </a:xfrm>
          <a:prstGeom prst="rect">
            <a:avLst/>
          </a:prstGeom>
        </p:spPr>
      </p:pic>
      <p:pic>
        <p:nvPicPr>
          <p:cNvPr id="4" name="Picture 3" descr="A group of police officers with guns&#10;&#10;Description automatically generated">
            <a:extLst>
              <a:ext uri="{FF2B5EF4-FFF2-40B4-BE49-F238E27FC236}">
                <a16:creationId xmlns:a16="http://schemas.microsoft.com/office/drawing/2014/main" id="{6AC2AF66-933D-AB2E-F351-7B2C9A7E8F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39" r="26993" b="1"/>
          <a:stretch/>
        </p:blipFill>
        <p:spPr>
          <a:xfrm>
            <a:off x="6064632" y="321733"/>
            <a:ext cx="2848488" cy="4111321"/>
          </a:xfrm>
          <a:prstGeom prst="rect">
            <a:avLst/>
          </a:prstGeom>
        </p:spPr>
      </p:pic>
      <p:pic>
        <p:nvPicPr>
          <p:cNvPr id="3076" name="Picture 4" descr="Search Warrant Royalty-Free Images, Stock Photos &amp; Pictures ...">
            <a:extLst>
              <a:ext uri="{FF2B5EF4-FFF2-40B4-BE49-F238E27FC236}">
                <a16:creationId xmlns:a16="http://schemas.microsoft.com/office/drawing/2014/main" id="{26A23625-AD37-E9A8-4A9D-62B0A707D6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42" r="-2" b="-2"/>
          <a:stretch/>
        </p:blipFill>
        <p:spPr bwMode="auto">
          <a:xfrm>
            <a:off x="230880" y="4525715"/>
            <a:ext cx="2846070" cy="201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92" name="Straight Connector 3091">
            <a:extLst>
              <a:ext uri="{FF2B5EF4-FFF2-40B4-BE49-F238E27FC236}">
                <a16:creationId xmlns:a16="http://schemas.microsoft.com/office/drawing/2014/main" id="{5C34627B-48E6-4F4D-B843-97717A86B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539950" y="5694097"/>
            <a:ext cx="4114800" cy="0"/>
          </a:xfrm>
          <a:prstGeom prst="line">
            <a:avLst/>
          </a:prstGeom>
          <a:ln w="1587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086DE3-192F-49FF-ACDF-216243016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93029" y="6536267"/>
            <a:ext cx="2057400" cy="30692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240D5ECE-8B49-45CD-BE81-EF81920D1969}" type="slidenum"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</a:rPr>
              <a:pPr>
                <a:spcAft>
                  <a:spcPts val="600"/>
                </a:spcAft>
              </a:pPr>
              <a:t>1</a:t>
            </a:fld>
            <a:endParaRPr lang="en-US" sz="1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7894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CA1A83-D22F-F272-265F-584CD1EFCA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1A1ABAE-C6E4-514B-A944-946D7E2BAEF0}"/>
              </a:ext>
            </a:extLst>
          </p:cNvPr>
          <p:cNvSpPr/>
          <p:nvPr/>
        </p:nvSpPr>
        <p:spPr>
          <a:xfrm>
            <a:off x="304800" y="838200"/>
            <a:ext cx="8458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</a:rPr>
              <a:t>Consideration for Electronic Equipment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717A8C-BD75-A056-6A82-9BC256BEC5FD}"/>
              </a:ext>
            </a:extLst>
          </p:cNvPr>
          <p:cNvSpPr txBox="1"/>
          <p:nvPr/>
        </p:nvSpPr>
        <p:spPr>
          <a:xfrm>
            <a:off x="1828800" y="306797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</a:rPr>
              <a:t>Search Warrants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23B2314-81B5-64FF-9FCC-1325E164E992}"/>
              </a:ext>
            </a:extLst>
          </p:cNvPr>
          <p:cNvSpPr/>
          <p:nvPr/>
        </p:nvSpPr>
        <p:spPr>
          <a:xfrm>
            <a:off x="381000" y="1546086"/>
            <a:ext cx="86106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Execution of the Warrant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Trained and certified electronic crimes specialist must be part of the search team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Specific language should be included in the SW to allow for imaging of electronic equipment.  (Can equipment be taken to lab or must it stay on site)</a:t>
            </a:r>
          </a:p>
          <a:p>
            <a:pPr lvl="1"/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Prior investigation must be conducted to determine possible types and number of electronic equipment that will be present at the premises.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C53606-1727-11BA-B023-054C89843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806EF312-D46C-BD35-4D04-C667428E8E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098752"/>
            <a:ext cx="8382000" cy="273198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39004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7D7E1-C888-BE1A-401E-1B1144D85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0292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Indication of ownership of crypto at a search warrant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775CD8-D909-54ED-76F2-284FE5473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11</a:t>
            </a:fld>
            <a:endParaRPr lang="en-US" dirty="0"/>
          </a:p>
        </p:txBody>
      </p:sp>
      <p:grpSp>
        <p:nvGrpSpPr>
          <p:cNvPr id="6" name="object 166">
            <a:extLst>
              <a:ext uri="{FF2B5EF4-FFF2-40B4-BE49-F238E27FC236}">
                <a16:creationId xmlns:a16="http://schemas.microsoft.com/office/drawing/2014/main" id="{0700B80A-E3B5-F22C-214B-2CCB7C30530A}"/>
              </a:ext>
            </a:extLst>
          </p:cNvPr>
          <p:cNvGrpSpPr/>
          <p:nvPr/>
        </p:nvGrpSpPr>
        <p:grpSpPr>
          <a:xfrm>
            <a:off x="4251960" y="316803"/>
            <a:ext cx="4297680" cy="6440805"/>
            <a:chOff x="7894319" y="208788"/>
            <a:chExt cx="4297680" cy="6440805"/>
          </a:xfrm>
        </p:grpSpPr>
        <p:pic>
          <p:nvPicPr>
            <p:cNvPr id="7" name="object 167">
              <a:extLst>
                <a:ext uri="{FF2B5EF4-FFF2-40B4-BE49-F238E27FC236}">
                  <a16:creationId xmlns:a16="http://schemas.microsoft.com/office/drawing/2014/main" id="{5591A520-A8FA-6917-1A19-531C9AB95552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77071" y="208788"/>
              <a:ext cx="3614928" cy="3015995"/>
            </a:xfrm>
            <a:prstGeom prst="rect">
              <a:avLst/>
            </a:prstGeom>
          </p:spPr>
        </p:pic>
        <p:pic>
          <p:nvPicPr>
            <p:cNvPr id="8" name="object 168">
              <a:extLst>
                <a:ext uri="{FF2B5EF4-FFF2-40B4-BE49-F238E27FC236}">
                  <a16:creationId xmlns:a16="http://schemas.microsoft.com/office/drawing/2014/main" id="{3EE1A22E-E2B3-353F-C0ED-84C6584A8D9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761219" y="4472940"/>
              <a:ext cx="2176272" cy="2176272"/>
            </a:xfrm>
            <a:prstGeom prst="rect">
              <a:avLst/>
            </a:prstGeom>
          </p:spPr>
        </p:pic>
        <p:pic>
          <p:nvPicPr>
            <p:cNvPr id="9" name="object 169">
              <a:extLst>
                <a:ext uri="{FF2B5EF4-FFF2-40B4-BE49-F238E27FC236}">
                  <a16:creationId xmlns:a16="http://schemas.microsoft.com/office/drawing/2014/main" id="{033F217D-22D4-3E4C-E125-62BBCE228EA1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761219" y="1618488"/>
              <a:ext cx="2430779" cy="3733800"/>
            </a:xfrm>
            <a:prstGeom prst="rect">
              <a:avLst/>
            </a:prstGeom>
          </p:spPr>
        </p:pic>
        <p:pic>
          <p:nvPicPr>
            <p:cNvPr id="10" name="object 170">
              <a:extLst>
                <a:ext uri="{FF2B5EF4-FFF2-40B4-BE49-F238E27FC236}">
                  <a16:creationId xmlns:a16="http://schemas.microsoft.com/office/drawing/2014/main" id="{5E0652F4-4D0E-48E3-AC28-DDAC875487B6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94319" y="3573779"/>
              <a:ext cx="1711452" cy="3075432"/>
            </a:xfrm>
            <a:prstGeom prst="rect">
              <a:avLst/>
            </a:prstGeom>
          </p:spPr>
        </p:pic>
        <p:pic>
          <p:nvPicPr>
            <p:cNvPr id="11" name="object 171">
              <a:extLst>
                <a:ext uri="{FF2B5EF4-FFF2-40B4-BE49-F238E27FC236}">
                  <a16:creationId xmlns:a16="http://schemas.microsoft.com/office/drawing/2014/main" id="{67AB397F-2826-F3E3-EDD4-23B0C4D65195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63483" y="1749552"/>
              <a:ext cx="2947416" cy="2947416"/>
            </a:xfrm>
            <a:prstGeom prst="rect">
              <a:avLst/>
            </a:prstGeom>
          </p:spPr>
        </p:pic>
      </p:grpSp>
      <p:sp>
        <p:nvSpPr>
          <p:cNvPr id="144" name="TextBox 143">
            <a:extLst>
              <a:ext uri="{FF2B5EF4-FFF2-40B4-BE49-F238E27FC236}">
                <a16:creationId xmlns:a16="http://schemas.microsoft.com/office/drawing/2014/main" id="{9F0294FD-C3D5-BC7F-E7FA-F4C818855AA6}"/>
              </a:ext>
            </a:extLst>
          </p:cNvPr>
          <p:cNvSpPr txBox="1"/>
          <p:nvPr/>
        </p:nvSpPr>
        <p:spPr>
          <a:xfrm>
            <a:off x="228599" y="1981200"/>
            <a:ext cx="403859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Crypto can be stored on a hardware wallet, software wallet or exchange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Look for hardware devices during search warrants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Look for recovery keys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Look for apps for hardware wallets, software wallets or exchanges on phones and computer devices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Review financial account for transfers to or form crypto exchanges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Ask about crypto during interview</a:t>
            </a:r>
          </a:p>
        </p:txBody>
      </p:sp>
    </p:spTree>
    <p:extLst>
      <p:ext uri="{BB962C8B-B14F-4D97-AF65-F5344CB8AC3E}">
        <p14:creationId xmlns:p14="http://schemas.microsoft.com/office/powerpoint/2010/main" val="6783940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6BB11-9A70-82CE-CA1C-A96E535D67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7804EA-2401-B38A-D6AD-A046A8652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5" name="object 2">
            <a:extLst>
              <a:ext uri="{FF2B5EF4-FFF2-40B4-BE49-F238E27FC236}">
                <a16:creationId xmlns:a16="http://schemas.microsoft.com/office/drawing/2014/main" id="{AF815F41-B093-6D73-AC50-76CFC07A302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70050" y="1973056"/>
            <a:ext cx="5105400" cy="2570133"/>
          </a:xfrm>
          <a:prstGeom prst="rect">
            <a:avLst/>
          </a:prstGeom>
        </p:spPr>
      </p:pic>
      <p:pic>
        <p:nvPicPr>
          <p:cNvPr id="6" name="object 172">
            <a:extLst>
              <a:ext uri="{FF2B5EF4-FFF2-40B4-BE49-F238E27FC236}">
                <a16:creationId xmlns:a16="http://schemas.microsoft.com/office/drawing/2014/main" id="{90AAE671-D2E7-A398-146A-8DBA760DB4D4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4800" y="4662937"/>
            <a:ext cx="3393948" cy="1816607"/>
          </a:xfrm>
          <a:prstGeom prst="rect">
            <a:avLst/>
          </a:prstGeom>
        </p:spPr>
      </p:pic>
      <p:pic>
        <p:nvPicPr>
          <p:cNvPr id="8" name="Picture 7" descr="A screenshot of a phone&#10;&#10;Description automatically generated">
            <a:extLst>
              <a:ext uri="{FF2B5EF4-FFF2-40B4-BE49-F238E27FC236}">
                <a16:creationId xmlns:a16="http://schemas.microsoft.com/office/drawing/2014/main" id="{DF73E707-70D1-F6D7-66A0-D606484642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700" y="3349343"/>
            <a:ext cx="1993900" cy="34417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FF38C6CF-9FFA-FAF1-45FF-3917806F7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0292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Indication of ownership of crypto at a search warrant</a:t>
            </a:r>
          </a:p>
        </p:txBody>
      </p:sp>
    </p:spTree>
    <p:extLst>
      <p:ext uri="{BB962C8B-B14F-4D97-AF65-F5344CB8AC3E}">
        <p14:creationId xmlns:p14="http://schemas.microsoft.com/office/powerpoint/2010/main" val="36372408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F4B9C2-2267-7329-81E0-637271C66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13</a:t>
            </a:fld>
            <a:endParaRPr lang="en-US" dirty="0"/>
          </a:p>
        </p:txBody>
      </p:sp>
      <p:grpSp>
        <p:nvGrpSpPr>
          <p:cNvPr id="9" name="object 202">
            <a:extLst>
              <a:ext uri="{FF2B5EF4-FFF2-40B4-BE49-F238E27FC236}">
                <a16:creationId xmlns:a16="http://schemas.microsoft.com/office/drawing/2014/main" id="{AFF6D456-EB57-B20C-A8CD-48BF11650640}"/>
              </a:ext>
            </a:extLst>
          </p:cNvPr>
          <p:cNvGrpSpPr/>
          <p:nvPr/>
        </p:nvGrpSpPr>
        <p:grpSpPr>
          <a:xfrm>
            <a:off x="1313390" y="228600"/>
            <a:ext cx="7708900" cy="5090160"/>
            <a:chOff x="4483608" y="0"/>
            <a:chExt cx="7708900" cy="5090160"/>
          </a:xfrm>
        </p:grpSpPr>
        <p:pic>
          <p:nvPicPr>
            <p:cNvPr id="10" name="object 203">
              <a:extLst>
                <a:ext uri="{FF2B5EF4-FFF2-40B4-BE49-F238E27FC236}">
                  <a16:creationId xmlns:a16="http://schemas.microsoft.com/office/drawing/2014/main" id="{DA2DB831-7454-B616-E101-245138A3883A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33104" y="1464563"/>
              <a:ext cx="2827020" cy="3625596"/>
            </a:xfrm>
            <a:prstGeom prst="rect">
              <a:avLst/>
            </a:prstGeom>
          </p:spPr>
        </p:pic>
        <p:pic>
          <p:nvPicPr>
            <p:cNvPr id="11" name="object 204">
              <a:extLst>
                <a:ext uri="{FF2B5EF4-FFF2-40B4-BE49-F238E27FC236}">
                  <a16:creationId xmlns:a16="http://schemas.microsoft.com/office/drawing/2014/main" id="{650902D6-5624-750E-D495-92B58B59580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245852" y="0"/>
              <a:ext cx="1946148" cy="3429000"/>
            </a:xfrm>
            <a:prstGeom prst="rect">
              <a:avLst/>
            </a:prstGeom>
          </p:spPr>
        </p:pic>
        <p:pic>
          <p:nvPicPr>
            <p:cNvPr id="12" name="object 205">
              <a:extLst>
                <a:ext uri="{FF2B5EF4-FFF2-40B4-BE49-F238E27FC236}">
                  <a16:creationId xmlns:a16="http://schemas.microsoft.com/office/drawing/2014/main" id="{181995CD-918C-9A4B-2F34-19B3619AF771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261604" y="163068"/>
              <a:ext cx="1746503" cy="1057655"/>
            </a:xfrm>
            <a:prstGeom prst="rect">
              <a:avLst/>
            </a:prstGeom>
          </p:spPr>
        </p:pic>
        <p:pic>
          <p:nvPicPr>
            <p:cNvPr id="13" name="object 206">
              <a:extLst>
                <a:ext uri="{FF2B5EF4-FFF2-40B4-BE49-F238E27FC236}">
                  <a16:creationId xmlns:a16="http://schemas.microsoft.com/office/drawing/2014/main" id="{9E95C66C-F8C4-6F02-7244-CA03B5928D0F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483608" y="1464563"/>
              <a:ext cx="4075176" cy="2735580"/>
            </a:xfrm>
            <a:prstGeom prst="rect">
              <a:avLst/>
            </a:prstGeom>
          </p:spPr>
        </p:pic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E216D21C-AE83-CF7B-6A99-A558950D1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6" y="279526"/>
            <a:ext cx="50292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Indication of ownership of crypto at a search warrant</a:t>
            </a:r>
          </a:p>
        </p:txBody>
      </p:sp>
      <p:pic>
        <p:nvPicPr>
          <p:cNvPr id="16" name="object 200">
            <a:extLst>
              <a:ext uri="{FF2B5EF4-FFF2-40B4-BE49-F238E27FC236}">
                <a16:creationId xmlns:a16="http://schemas.microsoft.com/office/drawing/2014/main" id="{46C575C4-A70C-54A5-0B11-20031699C533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942847" y="4971282"/>
            <a:ext cx="2619754" cy="1261872"/>
          </a:xfrm>
          <a:prstGeom prst="rect">
            <a:avLst/>
          </a:prstGeom>
        </p:spPr>
      </p:pic>
      <p:pic>
        <p:nvPicPr>
          <p:cNvPr id="17" name="object 201">
            <a:extLst>
              <a:ext uri="{FF2B5EF4-FFF2-40B4-BE49-F238E27FC236}">
                <a16:creationId xmlns:a16="http://schemas.microsoft.com/office/drawing/2014/main" id="{DDB3B9E7-C8B5-C33A-9C63-BB0418BE67B4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81568" y="4624613"/>
            <a:ext cx="2700528" cy="1261872"/>
          </a:xfrm>
          <a:prstGeom prst="rect">
            <a:avLst/>
          </a:prstGeom>
        </p:spPr>
      </p:pic>
      <p:pic>
        <p:nvPicPr>
          <p:cNvPr id="18" name="object 207">
            <a:extLst>
              <a:ext uri="{FF2B5EF4-FFF2-40B4-BE49-F238E27FC236}">
                <a16:creationId xmlns:a16="http://schemas.microsoft.com/office/drawing/2014/main" id="{5865059A-A95A-EB61-42FD-69C4B3645207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810231" y="5440473"/>
            <a:ext cx="30861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566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DA0E76-D0F0-1AFE-BEA8-A7D6FFBD2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8F5EE76-906C-4BFF-8FB9-16C631F53E8F}"/>
              </a:ext>
            </a:extLst>
          </p:cNvPr>
          <p:cNvSpPr/>
          <p:nvPr/>
        </p:nvSpPr>
        <p:spPr>
          <a:xfrm>
            <a:off x="304800" y="838200"/>
            <a:ext cx="8458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</a:rPr>
              <a:t>Preparation and Execution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1CADF5-173C-9EFD-0544-50D3E717E464}"/>
              </a:ext>
            </a:extLst>
          </p:cNvPr>
          <p:cNvSpPr txBox="1"/>
          <p:nvPr/>
        </p:nvSpPr>
        <p:spPr>
          <a:xfrm>
            <a:off x="1828800" y="133350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</a:rPr>
              <a:t>Seizure of Cryptocurrency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438F06E-3599-9507-157F-2494EC681C87}"/>
              </a:ext>
            </a:extLst>
          </p:cNvPr>
          <p:cNvSpPr/>
          <p:nvPr/>
        </p:nvSpPr>
        <p:spPr>
          <a:xfrm>
            <a:off x="381000" y="1546086"/>
            <a:ext cx="8610600" cy="3539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347472">
              <a:lnSpc>
                <a:spcPct val="114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Have your equipment set up and ready before you encounter your suspect.</a:t>
            </a:r>
          </a:p>
          <a:p>
            <a:pPr marL="914400" lvl="1" indent="-347472">
              <a:lnSpc>
                <a:spcPct val="114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 anticipation of a crypto currency seizure, a law enforcement officer should have all of the necessary equipment ready to go in the event that you encounter a crypto currency wallet.</a:t>
            </a:r>
          </a:p>
          <a:p>
            <a:pPr marL="914400" lvl="1" indent="-347472">
              <a:lnSpc>
                <a:spcPct val="114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Equipment can include:  A laptop, Internet connection, Hardware wallet, software wallet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347472">
              <a:lnSpc>
                <a:spcPct val="114000"/>
              </a:lnSpc>
              <a:buFont typeface="Wingdings" panose="05000000000000000000" pitchFamily="2" charset="2"/>
              <a:buChar char="§"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347472">
              <a:lnSpc>
                <a:spcPct val="114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Understand the considerations the need to be addressed before a crypto currency seizure is initiated.</a:t>
            </a:r>
          </a:p>
          <a:p>
            <a:pPr marL="457200" indent="-347472">
              <a:lnSpc>
                <a:spcPct val="114000"/>
              </a:lnSpc>
              <a:buFont typeface="Wingdings" panose="05000000000000000000" pitchFamily="2" charset="2"/>
              <a:buChar char="§"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347472">
              <a:lnSpc>
                <a:spcPct val="114000"/>
              </a:lnSpc>
              <a:buFont typeface="Wingdings" panose="05000000000000000000" pitchFamily="2" charset="2"/>
              <a:buChar char="§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Utilize you Prosecutor to ensure that the legal process is followed.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36FB2F-D6B6-C7B1-3BC9-79B14BDFD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C199D219-E445-29B0-D95D-F6787E6EA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096595"/>
            <a:ext cx="8839200" cy="15240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49388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1C1AF-D8F2-D11A-CF90-DFD8B39CF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DB0C23D-B3AD-C5E3-59D0-E30C3E3903E0}"/>
              </a:ext>
            </a:extLst>
          </p:cNvPr>
          <p:cNvSpPr/>
          <p:nvPr/>
        </p:nvSpPr>
        <p:spPr>
          <a:xfrm>
            <a:off x="304800" y="838200"/>
            <a:ext cx="8458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</a:rPr>
              <a:t>Preparation and Execution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264CFE-36DE-4D24-5DA6-743DAC51BB4C}"/>
              </a:ext>
            </a:extLst>
          </p:cNvPr>
          <p:cNvSpPr txBox="1"/>
          <p:nvPr/>
        </p:nvSpPr>
        <p:spPr>
          <a:xfrm>
            <a:off x="1828800" y="133350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</a:rPr>
              <a:t>Seizure of Cryptocurrency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CBD3F58-2E61-CA25-DFA4-941ECEDF2219}"/>
              </a:ext>
            </a:extLst>
          </p:cNvPr>
          <p:cNvSpPr/>
          <p:nvPr/>
        </p:nvSpPr>
        <p:spPr>
          <a:xfrm>
            <a:off x="114300" y="1447800"/>
            <a:ext cx="8915400" cy="5183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Where is the subject believed to hold a crypto balance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Attempt should be made to identify the Subject’s wallet addresses and balances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This can be done online through wallet software of using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www.blockchain.com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or analytic software providers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How to go about seizing or transferring the contents of a wallet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Will need to obtain seizure order (no different than for a bank account)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If cryptocurrency is held at an exchange or 3rd party – server seizure order on external party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If cryptocurrency is held in a private wallet – must have private key to affect seizure order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Have government owned receiving wallet to accept transfer of cryptocurrency</a:t>
            </a:r>
          </a:p>
          <a:p>
            <a:pPr marL="109728">
              <a:lnSpc>
                <a:spcPct val="114000"/>
              </a:lnSpc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7B05C0-FBD4-5FBC-0A63-7026F546A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0519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FA5E43-6BCB-CF37-58F3-32A85735E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FB8AF12-3245-3D77-B808-A9815EFDD961}"/>
              </a:ext>
            </a:extLst>
          </p:cNvPr>
          <p:cNvSpPr/>
          <p:nvPr/>
        </p:nvSpPr>
        <p:spPr>
          <a:xfrm>
            <a:off x="304800" y="838200"/>
            <a:ext cx="8458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</a:rPr>
              <a:t>Transfer of Cryptocurrency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15C580-1569-95CB-3918-7BCEF32EF45A}"/>
              </a:ext>
            </a:extLst>
          </p:cNvPr>
          <p:cNvSpPr txBox="1"/>
          <p:nvPr/>
        </p:nvSpPr>
        <p:spPr>
          <a:xfrm>
            <a:off x="1828800" y="133350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</a:rPr>
              <a:t>Seizure of Cryptocurrency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184EC3-14B3-7FCB-F4CE-C8E39EAD3641}"/>
              </a:ext>
            </a:extLst>
          </p:cNvPr>
          <p:cNvSpPr/>
          <p:nvPr/>
        </p:nvSpPr>
        <p:spPr>
          <a:xfrm>
            <a:off x="114300" y="1447800"/>
            <a:ext cx="89154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Have your wallet address ready to go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Always copy/paste or use a QR code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NEVER type in an address, unless there is no other means to do so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Double/Triple check the typed in address before you transfer the cryptocurrency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Test transactions of a small amount could also be done to confirm information is correct.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1A58B3-1CE1-DBAA-A812-37A4146CC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9724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790700" y="598853"/>
            <a:ext cx="8458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</a:rPr>
              <a:t>PRE, DURING, AND POST OPERATIONS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28600" y="99537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</a:rPr>
              <a:t>Search Warrants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C8BD358-9B62-4D0F-AF30-F30C7345DF97}"/>
              </a:ext>
            </a:extLst>
          </p:cNvPr>
          <p:cNvSpPr/>
          <p:nvPr/>
        </p:nvSpPr>
        <p:spPr>
          <a:xfrm>
            <a:off x="381000" y="1546086"/>
            <a:ext cx="86106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Execution of the Warrant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What if you find cash at the search warrant?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Do you count it?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Can you seize it?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What if you find cash and it isn’t on the Items to be Seized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Do you secure it after leaving the site?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What if the cash is on the Items to be Seized but it is inside a locked box that is inside a locked safe and there is a sign on the cash that says “Inheritance from Grandmother”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What if you find illegal drugs?  What if you find an illegal firearm?  What if you find counterfeit cash? 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874AFC-5C67-4ECD-82C5-E8F8330B2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5" name="Picture 4" descr="A person in a police uniform&#10;&#10;Description automatically generated">
            <a:extLst>
              <a:ext uri="{FF2B5EF4-FFF2-40B4-BE49-F238E27FC236}">
                <a16:creationId xmlns:a16="http://schemas.microsoft.com/office/drawing/2014/main" id="{75636FA1-2EC5-7641-DF95-BA1B6525BD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201" y="99537"/>
            <a:ext cx="4274170" cy="189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5521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838200"/>
            <a:ext cx="8458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</a:rPr>
              <a:t>PRE, DURING, AND POST OPERATIONS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800" y="133350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</a:rPr>
              <a:t>Search Warrants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C8BD358-9B62-4D0F-AF30-F30C7345DF97}"/>
              </a:ext>
            </a:extLst>
          </p:cNvPr>
          <p:cNvSpPr/>
          <p:nvPr/>
        </p:nvSpPr>
        <p:spPr>
          <a:xfrm>
            <a:off x="381000" y="1546086"/>
            <a:ext cx="8610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Post-Operations of the SW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Chain of custody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Securing the evidence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Transporting the evidence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Sealing evidence</a:t>
            </a:r>
          </a:p>
          <a:p>
            <a:pPr lvl="1"/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9B05DA3-592E-4EFD-BCA4-AA350F39C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1311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076396" y="604973"/>
            <a:ext cx="845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</a:rPr>
              <a:t>Technology and Computers</a:t>
            </a:r>
          </a:p>
          <a:p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6589" y="107474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</a:rPr>
              <a:t>Search Warrants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4E1C3F7-CA80-4602-891E-3E16A70D6AD3}"/>
              </a:ext>
            </a:extLst>
          </p:cNvPr>
          <p:cNvSpPr/>
          <p:nvPr/>
        </p:nvSpPr>
        <p:spPr>
          <a:xfrm>
            <a:off x="381000" y="1546086"/>
            <a:ext cx="8610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Work with a computer specialist. 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They can draft the technical language of the search warrant.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There is a need for probable cause for electronic evidence (it is not implied)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Describe the role of the computer in the scheme (example, filing a tax return)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Computer passwords?  Be prepared for viruses, trojan horses, or remote delete.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Cell phones (remote delete, burner phones, </a:t>
            </a:r>
            <a:r>
              <a:rPr lang="en-US" dirty="0" err="1">
                <a:solidFill>
                  <a:srgbClr val="C00000"/>
                </a:solidFill>
              </a:rPr>
              <a:t>Whatsapp</a:t>
            </a:r>
            <a:r>
              <a:rPr lang="en-US" dirty="0">
                <a:solidFill>
                  <a:srgbClr val="C00000"/>
                </a:solidFill>
              </a:rPr>
              <a:t> messages, browsing history)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Can computers be taken from the site to mirror?  Or, is it recommended they are mirrored at the site of the search warrant? 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Can the defendant claim they can’t operate their business without computers?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28483E-BA39-43E4-A58F-3EC8ADEA3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7" name="Picture 6" descr="A cartoon of a policeman holding a cell phone&#10;&#10;Description automatically generated">
            <a:extLst>
              <a:ext uri="{FF2B5EF4-FFF2-40B4-BE49-F238E27FC236}">
                <a16:creationId xmlns:a16="http://schemas.microsoft.com/office/drawing/2014/main" id="{FC800C07-FFC1-62AC-149A-4994D032E9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33350"/>
            <a:ext cx="4114800" cy="192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984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838200"/>
            <a:ext cx="8458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</a:rPr>
              <a:t>AGENDA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tx2"/>
                </a:solidFill>
              </a:rPr>
              <a:t>Authority of a Search Warrant</a:t>
            </a:r>
          </a:p>
          <a:p>
            <a:endParaRPr lang="en-US" sz="2000" dirty="0">
              <a:solidFill>
                <a:schemeClr val="tx2"/>
              </a:solidFill>
            </a:endParaRPr>
          </a:p>
          <a:p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tx2"/>
                </a:solidFill>
              </a:rPr>
              <a:t>Appropriateness and Intrusiveness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tx2"/>
                </a:solidFill>
              </a:rPr>
              <a:t>Types of Search Warrants and Evidence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C00000"/>
                </a:solidFill>
              </a:rPr>
              <a:t>Pre, During, and Post Operations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C00000"/>
                </a:solidFill>
              </a:rPr>
              <a:t>Technology and Computers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C00000"/>
                </a:solidFill>
              </a:rPr>
              <a:t>Mutual Assistance and Seizures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133350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</a:rPr>
              <a:t>Search Warrants in Financial Investigations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4E1B22-8BFA-4DC1-8273-0569069A2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5510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3CD21-C893-B7D0-E806-BA0F0CF81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A1D83D-689C-B258-3647-115D7AE7247D}"/>
              </a:ext>
            </a:extLst>
          </p:cNvPr>
          <p:cNvSpPr/>
          <p:nvPr/>
        </p:nvSpPr>
        <p:spPr>
          <a:xfrm>
            <a:off x="-2334986" y="1443583"/>
            <a:ext cx="845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</a:rPr>
              <a:t>Technology and Computers</a:t>
            </a:r>
          </a:p>
          <a:p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F0E538-98DA-7913-2723-F3A67500E379}"/>
              </a:ext>
            </a:extLst>
          </p:cNvPr>
          <p:cNvSpPr txBox="1"/>
          <p:nvPr/>
        </p:nvSpPr>
        <p:spPr>
          <a:xfrm>
            <a:off x="-794657" y="726319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</a:rPr>
              <a:t>Search Warrants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265D10-2578-12F1-453D-3C45D22A6BE4}"/>
              </a:ext>
            </a:extLst>
          </p:cNvPr>
          <p:cNvSpPr/>
          <p:nvPr/>
        </p:nvSpPr>
        <p:spPr>
          <a:xfrm>
            <a:off x="381000" y="2935909"/>
            <a:ext cx="86106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Work with an electronic investigation specialist. 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All individuals should be immediately separated for all electronic devises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Do not turn off or unplug electronic devices until inspected by a specialist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Obtain all passwords and user IDs for all devises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Obtain information regarding the ownership of each device and who uses each device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Obtain information relating to what each device is used for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E25CEE-D99B-D2F4-8C3F-388041F2A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8" name="Picture 7" descr="A group of electronics on a blue background&#10;&#10;Description automatically generated">
            <a:extLst>
              <a:ext uri="{FF2B5EF4-FFF2-40B4-BE49-F238E27FC236}">
                <a16:creationId xmlns:a16="http://schemas.microsoft.com/office/drawing/2014/main" id="{84BD2A49-F732-CF8A-4F5C-65A1BC068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34632"/>
            <a:ext cx="5410200" cy="252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061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838200"/>
            <a:ext cx="8458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</a:rPr>
              <a:t>MUTUAL ASSISTANCE AND SEIZURES</a:t>
            </a:r>
          </a:p>
          <a:p>
            <a:pPr algn="ctr"/>
            <a:endParaRPr lang="en-US" sz="2000" dirty="0">
              <a:solidFill>
                <a:schemeClr val="tx2"/>
              </a:solidFill>
            </a:endParaRPr>
          </a:p>
          <a:p>
            <a:pPr algn="ctr"/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800" y="133350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</a:rPr>
              <a:t>Search Warrants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BBF331F-2F81-497B-AE8A-4CD5923925BC}"/>
              </a:ext>
            </a:extLst>
          </p:cNvPr>
          <p:cNvSpPr/>
          <p:nvPr/>
        </p:nvSpPr>
        <p:spPr>
          <a:xfrm>
            <a:off x="304800" y="1546086"/>
            <a:ext cx="8458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Working in foreign jurisdictions.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The importance of diplomacy and international offices.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Do the local officials execute the search warrant?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Mutual Legal Assistance Treaties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What laws do you have to abide by – your laws or the laws in the country you are executing the search warrant?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They can be time consuming.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How is evidence transported internationally?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Who testifies to the search warrant if it was executed in a foreign jurisdiction?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6DD84D-E1F4-47FC-808B-5F6053B82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5012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838200"/>
            <a:ext cx="8458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</a:rPr>
              <a:t>MUTUAL ASSISTANCE AND SEIZURES</a:t>
            </a:r>
          </a:p>
          <a:p>
            <a:pPr algn="ctr"/>
            <a:endParaRPr lang="en-US" sz="2000" dirty="0">
              <a:solidFill>
                <a:schemeClr val="tx2"/>
              </a:solidFill>
            </a:endParaRPr>
          </a:p>
          <a:p>
            <a:pPr algn="ctr"/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800" y="133350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</a:rPr>
              <a:t>Search Warrants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BBF331F-2F81-497B-AE8A-4CD5923925BC}"/>
              </a:ext>
            </a:extLst>
          </p:cNvPr>
          <p:cNvSpPr/>
          <p:nvPr/>
        </p:nvSpPr>
        <p:spPr>
          <a:xfrm>
            <a:off x="304800" y="1546086"/>
            <a:ext cx="84582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Asset Forfeiture and Seizures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Expected at the site.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Not Expected at the site.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The impacts of seizing the assets from criminal proceeds.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1257300" lvl="2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Cars, Boats, Airplanes, Cash, Crypto, Jewelry, Other Assets</a:t>
            </a:r>
          </a:p>
          <a:p>
            <a:pPr marL="1257300" lvl="2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Separate seizure warrants for larger items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The government retains possession of the asset.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A court is involved to approve the seizure.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Work with a specialist involving asset seizures.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8BA329-ED10-4EBD-9D3C-B888585A4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2964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838200"/>
            <a:ext cx="8458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</a:rPr>
              <a:t>SUMMARY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tx2"/>
                </a:solidFill>
              </a:rPr>
              <a:t>Authority of a Search Warrant</a:t>
            </a:r>
          </a:p>
          <a:p>
            <a:endParaRPr lang="en-US" sz="2000" dirty="0">
              <a:solidFill>
                <a:schemeClr val="tx2"/>
              </a:solidFill>
            </a:endParaRPr>
          </a:p>
          <a:p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tx2"/>
                </a:solidFill>
              </a:rPr>
              <a:t>Appropriateness and Intrusiveness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tx2"/>
                </a:solidFill>
              </a:rPr>
              <a:t>Types of Search Warrants and Evidence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C00000"/>
                </a:solidFill>
              </a:rPr>
              <a:t>Pre, During, and Post Operations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C00000"/>
                </a:solidFill>
              </a:rPr>
              <a:t>Technology and Computers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C00000"/>
                </a:solidFill>
              </a:rPr>
              <a:t>Mutual Assistance and Seizures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28800" y="133350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</a:rPr>
              <a:t>Search Warrants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BD395-B895-4CFA-A495-7104DB6A4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729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838200"/>
            <a:ext cx="84582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</a:rPr>
              <a:t>AUTHORITY OF A SEARCH WARRANT</a:t>
            </a:r>
          </a:p>
          <a:p>
            <a:pPr algn="ctr"/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tx2"/>
                </a:solidFill>
              </a:rPr>
              <a:t>What authority does law enforcement have?</a:t>
            </a:r>
          </a:p>
          <a:p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tx2"/>
                </a:solidFill>
              </a:rPr>
              <a:t>Who grants authority for search and what criteria must be meet?</a:t>
            </a:r>
          </a:p>
          <a:p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tx2"/>
                </a:solidFill>
              </a:rPr>
              <a:t>Search incident to arrest.</a:t>
            </a:r>
          </a:p>
          <a:p>
            <a:endParaRPr lang="en-US" sz="2000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tx2"/>
                </a:solidFill>
              </a:rPr>
              <a:t>Voluntary searches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800" y="133350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</a:rPr>
              <a:t>Search Warrants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EEEE0A-3CB0-4E5C-B5ED-9273D10DB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97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838200"/>
            <a:ext cx="845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</a:rPr>
              <a:t>APPROPRIATENESS AND INTRUSIVENESS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800" y="133350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</a:rPr>
              <a:t>Search Warrants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06E36CA-D099-483A-93FA-8D86B9536BD9}"/>
              </a:ext>
            </a:extLst>
          </p:cNvPr>
          <p:cNvSpPr/>
          <p:nvPr/>
        </p:nvSpPr>
        <p:spPr>
          <a:xfrm>
            <a:off x="381000" y="1546086"/>
            <a:ext cx="8458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Only when there are no other feasible means of obtaining documentary evidence.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Documentary Evidence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Ledgers, Books and Records, Worksheets</a:t>
            </a:r>
          </a:p>
          <a:p>
            <a:pPr lvl="1"/>
            <a:endParaRPr lang="en-US" dirty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SW’s are extremely intrusive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Factors of invasion of privacy, damaging to personal or business reputation, harmful to the operation of the business, safety issues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The case should be significant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nature of the fraud, and the need for evidence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C4CB32-6772-437A-9A02-6DB446CC3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123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838200"/>
            <a:ext cx="845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</a:rPr>
              <a:t>APPROPRIATENESS AND INTRUSIVENESS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800" y="133350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</a:rPr>
              <a:t>Search Warrants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06E36CA-D099-483A-93FA-8D86B9536BD9}"/>
              </a:ext>
            </a:extLst>
          </p:cNvPr>
          <p:cNvSpPr/>
          <p:nvPr/>
        </p:nvSpPr>
        <p:spPr>
          <a:xfrm>
            <a:off x="381000" y="1546086"/>
            <a:ext cx="84582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Other means necessary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Will the subject destroy records if they are aware of the case?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The officer/agent has to show probable cause, or a relative statutory or legal requirement in your jurisdiction, that there is a crime that has been, or is being committed, and that the evidence exists at that location, and there are no other legal means of acquiring the evidence.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In the USA, the officer has to prove probable cause to a federal judge that there is a widespread belief that the evidence of a crime will be in a certain place.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PC exists if a ‘reasonable law enforcement officer’ would conclude, based on facts and circumstances known to the officer, that a crime has occurred and evidence will be found in the area to be searched.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While SW’s are common, this legal threshold should be taken very seriously.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72E2CF-44A4-4F1E-9498-A5F79B864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083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838200"/>
            <a:ext cx="845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</a:rPr>
              <a:t>APPROPRIATENESS AND INTRUSIVENESS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800" y="133350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</a:rPr>
              <a:t>Search Warrants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06E36CA-D099-483A-93FA-8D86B9536BD9}"/>
              </a:ext>
            </a:extLst>
          </p:cNvPr>
          <p:cNvSpPr/>
          <p:nvPr/>
        </p:nvSpPr>
        <p:spPr>
          <a:xfrm>
            <a:off x="381000" y="1546086"/>
            <a:ext cx="84582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Special Circumstances and does it change anything?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Attorney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Accountant</a:t>
            </a:r>
          </a:p>
          <a:p>
            <a:pPr lvl="1"/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Doctor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Public Official (or what about another law enforcement officer)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Political Candidate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Member of the Clergy</a:t>
            </a:r>
          </a:p>
          <a:p>
            <a:pPr lvl="1"/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Member of the Media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A charity?  A bank?  A company?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D6EE1-4D90-4CCC-8DA1-74E67858C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670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838200"/>
            <a:ext cx="845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</a:rPr>
              <a:t>TYPES OF SEARCH WARRANTS AND EVIDENCE</a:t>
            </a:r>
          </a:p>
          <a:p>
            <a:pPr algn="ctr"/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800" y="133350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</a:rPr>
              <a:t>Search Warrants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DFA2FC-485C-44FE-8E8B-9D7C462F1FD9}"/>
              </a:ext>
            </a:extLst>
          </p:cNvPr>
          <p:cNvSpPr/>
          <p:nvPr/>
        </p:nvSpPr>
        <p:spPr>
          <a:xfrm>
            <a:off x="457200" y="1546086"/>
            <a:ext cx="8305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Traditional Search Warrants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Car stops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Narcotics investigations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Child pornography / Sex Trafficking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Violent crimes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Financial Search Warrants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Bank statements and Books and Records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Tax declarations, Sales Journal, Balance Sheets, Income Statements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Loan and Investment Documents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Financial assets (crypto currency, property ownership, etc.)</a:t>
            </a:r>
          </a:p>
          <a:p>
            <a:pPr lvl="1"/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CBA96C5-8452-41CA-98EA-518493DEF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4495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838200"/>
            <a:ext cx="845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</a:rPr>
              <a:t>TYPES OF SEARCH WARRANTS AND EVIDENCE</a:t>
            </a:r>
          </a:p>
          <a:p>
            <a:pPr algn="ctr"/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800" y="133350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</a:rPr>
              <a:t>Search Warrants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DFA2FC-485C-44FE-8E8B-9D7C462F1FD9}"/>
              </a:ext>
            </a:extLst>
          </p:cNvPr>
          <p:cNvSpPr/>
          <p:nvPr/>
        </p:nvSpPr>
        <p:spPr>
          <a:xfrm>
            <a:off x="457200" y="1546086"/>
            <a:ext cx="83058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Writing the Affidavit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Work with prosecutors.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Consult with senior officers/agents.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Include affiant training, experience, and expertise (what if it is your first SW?)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Summary of the case (include other agencies involved)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Relevant criminal statutes that have been violated (tax loss amount)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Cause to show statutes have been violated – and methods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Financial evidence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Description of premises (detailed and show connections)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Items to be Seized (Address Years and CASH)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5A19FA-55AD-414E-A000-B00B8EFD7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953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838200"/>
            <a:ext cx="8458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</a:rPr>
              <a:t>PRE, DURING, AND POST OPERATIONS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800" y="133350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/>
                </a:solidFill>
              </a:rPr>
              <a:t>Search Warrants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C8BD358-9B62-4D0F-AF30-F30C7345DF97}"/>
              </a:ext>
            </a:extLst>
          </p:cNvPr>
          <p:cNvSpPr/>
          <p:nvPr/>
        </p:nvSpPr>
        <p:spPr>
          <a:xfrm>
            <a:off x="381000" y="1546086"/>
            <a:ext cx="86106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Execution of the Warrant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Persons on the Premises (ask if there are firearms and immediately secure them)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What is a consent search?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Can you search them automatically?  (need reasonable suspicious the person is armed and potentially dangerous)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The affidavit says the search for evidence – not persons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chemeClr val="tx2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2"/>
                </a:solidFill>
              </a:rPr>
              <a:t>What if an owner or subject wants to stay at the premises during the warrant?  What if they want to leave?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Can you interview them?  What if they say no?  Do you read rights?</a:t>
            </a:r>
          </a:p>
          <a:p>
            <a:pPr lvl="1"/>
            <a:endParaRPr lang="en-US" dirty="0">
              <a:solidFill>
                <a:srgbClr val="C0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C00000"/>
                </a:solidFill>
              </a:rPr>
              <a:t>What if you find evidence of a crime that is not listed on the search warrant?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636B79-3615-429F-839B-2144E3E91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654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1596</Words>
  <Application>Microsoft Macintosh PowerPoint</Application>
  <PresentationFormat>On-screen Show (4:3)</PresentationFormat>
  <Paragraphs>329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Georgia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Indication of ownership of crypto at a search warrant</vt:lpstr>
      <vt:lpstr>Indication of ownership of crypto at a search warrant</vt:lpstr>
      <vt:lpstr>Indication of ownership of crypto at a search warrant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2018-02-27T09:15:09Z</dcterms:created>
  <dcterms:modified xsi:type="dcterms:W3CDTF">2024-11-04T03:18:52Z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1365575115</vt:i4>
  </property>
  <property fmtid="{D5CDD505-2E9C-101B-9397-08002B2CF9AE}" pid="3" name="_NewReviewCycle">
    <vt:lpwstr/>
  </property>
  <property fmtid="{D5CDD505-2E9C-101B-9397-08002B2CF9AE}" pid="4" name="_PreviousAdHocReviewCycleID">
    <vt:i4>845673420</vt:i4>
  </property>
</Properties>
</file>