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1"/>
  </p:sldMasterIdLst>
  <p:notesMasterIdLst>
    <p:notesMasterId r:id="rId12"/>
  </p:notesMasterIdLst>
  <p:sldIdLst>
    <p:sldId id="259" r:id="rId2"/>
    <p:sldId id="272" r:id="rId3"/>
    <p:sldId id="277" r:id="rId4"/>
    <p:sldId id="278" r:id="rId5"/>
    <p:sldId id="279" r:id="rId6"/>
    <p:sldId id="280" r:id="rId7"/>
    <p:sldId id="281" r:id="rId8"/>
    <p:sldId id="283" r:id="rId9"/>
    <p:sldId id="284" r:id="rId10"/>
    <p:sldId id="265" r:id="rId11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6" userDrawn="1">
          <p15:clr>
            <a:srgbClr val="A4A3A4"/>
          </p15:clr>
        </p15:guide>
        <p15:guide id="2" pos="504" userDrawn="1">
          <p15:clr>
            <a:srgbClr val="A4A3A4"/>
          </p15:clr>
        </p15:guide>
        <p15:guide id="3" pos="6233" userDrawn="1">
          <p15:clr>
            <a:srgbClr val="A4A3A4"/>
          </p15:clr>
        </p15:guide>
        <p15:guide id="4" orient="horz" pos="506" userDrawn="1">
          <p15:clr>
            <a:srgbClr val="A4A3A4"/>
          </p15:clr>
        </p15:guide>
        <p15:guide id="5" orient="horz" pos="4256" userDrawn="1">
          <p15:clr>
            <a:srgbClr val="A4A3A4"/>
          </p15:clr>
        </p15:guide>
        <p15:guide id="6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C11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2" autoAdjust="0"/>
    <p:restoredTop sz="93447" autoAdjust="0"/>
  </p:normalViewPr>
  <p:slideViewPr>
    <p:cSldViewPr snapToGrid="0" snapToObjects="1">
      <p:cViewPr varScale="1">
        <p:scale>
          <a:sx n="94" d="100"/>
          <a:sy n="94" d="100"/>
        </p:scale>
        <p:origin x="1212" y="90"/>
      </p:cViewPr>
      <p:guideLst>
        <p:guide orient="horz" pos="956"/>
        <p:guide pos="504"/>
        <p:guide pos="6233"/>
        <p:guide orient="horz" pos="506"/>
        <p:guide orient="horz" pos="4256"/>
        <p:guide pos="33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6952F-A3C6-2545-BBDA-934C30E1F49D}" type="datetimeFigureOut">
              <a:rPr lang="x-none" smtClean="0"/>
              <a:t>7/11/2024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28545-B376-0841-9AF2-FD90FCA3C42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079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8545-B376-0841-9AF2-FD90FCA3C428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9241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28545-B376-0841-9AF2-FD90FCA3C428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6733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28545-B376-0841-9AF2-FD90FCA3C428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70673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8545-B376-0841-9AF2-FD90FCA3C428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4423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8545-B376-0841-9AF2-FD90FCA3C428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52327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8545-B376-0841-9AF2-FD90FCA3C428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266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8545-B376-0841-9AF2-FD90FCA3C428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9436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8545-B376-0841-9AF2-FD90FCA3C428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1692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8545-B376-0841-9AF2-FD90FCA3C428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7583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8545-B376-0841-9AF2-FD90FCA3C428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616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tro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B2C7A3-BEDD-B74E-B941-2E17559E2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44853" y="3241809"/>
            <a:ext cx="3446505" cy="108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03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723C576-B0D1-A144-BD35-BD2C8CE80D21}"/>
              </a:ext>
            </a:extLst>
          </p:cNvPr>
          <p:cNvSpPr/>
          <p:nvPr userDrawn="1"/>
        </p:nvSpPr>
        <p:spPr>
          <a:xfrm>
            <a:off x="9790385" y="538664"/>
            <a:ext cx="901427" cy="546100"/>
          </a:xfrm>
          <a:prstGeom prst="rect">
            <a:avLst/>
          </a:prstGeom>
          <a:solidFill>
            <a:srgbClr val="FCC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7419" y="610472"/>
            <a:ext cx="2605981" cy="40248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algn="l"/>
            <a:r>
              <a:rPr lang="x-none" dirty="0"/>
              <a:t>Presentation Title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C38B61-B3A0-E042-A992-58BBE1B407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911" y="538664"/>
            <a:ext cx="546100" cy="5461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9A1714-BAA5-DC42-A731-0F8C91A9DA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24896" y="610472"/>
            <a:ext cx="2044700" cy="40248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DEBB1FC-A5C3-654F-B2D3-019B45640E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911" y="5778500"/>
            <a:ext cx="4261589" cy="1168400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sed </a:t>
            </a:r>
            <a:r>
              <a:rPr lang="en-US" dirty="0" err="1"/>
              <a:t>venenatis</a:t>
            </a:r>
            <a:r>
              <a:rPr lang="en-US" dirty="0"/>
              <a:t>.</a:t>
            </a:r>
            <a:endParaRPr lang="x-none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0D9BC79-91ED-1B42-9DC4-E32684E34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7834" y="610471"/>
            <a:ext cx="2405658" cy="402483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4AE9A002-D87B-7F4C-913F-EE567874B723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862F410E-962D-514F-8231-9D9A5CD68A5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511799" y="1917700"/>
            <a:ext cx="4728531" cy="2387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x-none"/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4E96C2C4-FDAE-6C4F-B7E4-9647E3AB56B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0911" y="1917700"/>
            <a:ext cx="4728531" cy="2387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x-none"/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6E5EA44F-5C0D-8541-A04A-22A9AE820D4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511799" y="4559300"/>
            <a:ext cx="4728531" cy="2387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x-none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7C5FE7F3-37FE-B842-A47A-CDD67FDA02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0760" y="538665"/>
            <a:ext cx="5461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61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+ Imag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937C5B5-8872-9D42-A44A-EDCC448ABA40}"/>
              </a:ext>
            </a:extLst>
          </p:cNvPr>
          <p:cNvSpPr/>
          <p:nvPr userDrawn="1"/>
        </p:nvSpPr>
        <p:spPr>
          <a:xfrm>
            <a:off x="9790385" y="538664"/>
            <a:ext cx="901427" cy="546100"/>
          </a:xfrm>
          <a:prstGeom prst="rect">
            <a:avLst/>
          </a:prstGeom>
          <a:solidFill>
            <a:srgbClr val="FCC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7419" y="610472"/>
            <a:ext cx="2605981" cy="402483"/>
          </a:xfrm>
        </p:spPr>
        <p:txBody>
          <a:bodyPr/>
          <a:lstStyle>
            <a:lvl1pPr>
              <a:defRPr sz="1800">
                <a:latin typeface="Helvetica" pitchFamily="2" charset="0"/>
              </a:defRPr>
            </a:lvl1pPr>
          </a:lstStyle>
          <a:p>
            <a:pPr algn="l"/>
            <a:r>
              <a:rPr lang="x-none" dirty="0"/>
              <a:t>Presentation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7834" y="610471"/>
            <a:ext cx="2405658" cy="402483"/>
          </a:xfrm>
        </p:spPr>
        <p:txBody>
          <a:bodyPr/>
          <a:lstStyle>
            <a:lvl1pPr>
              <a:defRPr sz="1800"/>
            </a:lvl1pPr>
          </a:lstStyle>
          <a:p>
            <a:fld id="{4AE9A002-D87B-7F4C-913F-EE567874B723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9A1714-BAA5-DC42-A731-0F8C91A9DA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24896" y="610472"/>
            <a:ext cx="2044700" cy="40248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A68AF04-A233-AF43-8512-79D10D40FA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911" y="4699000"/>
            <a:ext cx="4423985" cy="1689100"/>
          </a:xfrm>
        </p:spPr>
        <p:txBody>
          <a:bodyPr>
            <a:no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0" i="0" smtClean="0">
                <a:effectLst/>
              </a:defRPr>
            </a:lvl1pPr>
            <a:lvl2pPr marL="503971" indent="0">
              <a:buFontTx/>
              <a:buNone/>
              <a:defRPr sz="1600"/>
            </a:lvl2pPr>
            <a:lvl3pPr marL="1259929" indent="-251986">
              <a:buFont typeface="Arial" panose="020B0604020202020204" pitchFamily="34" charset="0"/>
              <a:buChar char="•"/>
              <a:defRPr/>
            </a:lvl3pPr>
            <a:lvl4pPr marL="1763900" indent="-251986">
              <a:buFont typeface="Arial" panose="020B0604020202020204" pitchFamily="34" charset="0"/>
              <a:buChar char="•"/>
              <a:defRPr/>
            </a:lvl4pPr>
            <a:lvl5pPr marL="2267872" indent="-251986">
              <a:buFont typeface="Arial" panose="020B0604020202020204" pitchFamily="34" charset="0"/>
              <a:buChar char="•"/>
              <a:defRPr/>
            </a:lvl5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venenatis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 ex,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at. Vestibulum fermentum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B7C53A-A5ED-004C-A6B2-D8B66D1F73D7}"/>
              </a:ext>
            </a:extLst>
          </p:cNvPr>
          <p:cNvCxnSpPr>
            <a:cxnSpLocks/>
          </p:cNvCxnSpPr>
          <p:nvPr userDrawn="1"/>
        </p:nvCxnSpPr>
        <p:spPr>
          <a:xfrm flipH="1">
            <a:off x="5345906" y="4699000"/>
            <a:ext cx="16295" cy="2513724"/>
          </a:xfrm>
          <a:prstGeom prst="line">
            <a:avLst/>
          </a:prstGeom>
          <a:ln w="28575">
            <a:solidFill>
              <a:srgbClr val="FCCC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AD57857-470B-6648-B191-19C428E88A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0911" y="2025114"/>
            <a:ext cx="9722581" cy="22674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x-none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7E88800-AA5A-1D4A-AD0C-2C99866F75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99507" y="4698999"/>
            <a:ext cx="4423985" cy="2127469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0" i="0" smtClean="0">
                <a:effectLst/>
              </a:defRPr>
            </a:lvl1pPr>
            <a:lvl2pPr marL="503971" indent="0">
              <a:buFontTx/>
              <a:buNone/>
              <a:defRPr sz="1600"/>
            </a:lvl2pPr>
            <a:lvl3pPr marL="1259929" indent="-251986">
              <a:buFont typeface="Arial" panose="020B0604020202020204" pitchFamily="34" charset="0"/>
              <a:buChar char="•"/>
              <a:defRPr/>
            </a:lvl3pPr>
            <a:lvl4pPr marL="1763900" indent="-251986">
              <a:buFont typeface="Arial" panose="020B0604020202020204" pitchFamily="34" charset="0"/>
              <a:buChar char="•"/>
              <a:defRPr/>
            </a:lvl4pPr>
            <a:lvl5pPr marL="2267872" indent="-251986">
              <a:buFont typeface="Arial" panose="020B0604020202020204" pitchFamily="34" charset="0"/>
              <a:buChar char="•"/>
              <a:defRPr/>
            </a:lvl5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venenatis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9426EC-1163-2B45-A26F-90433B2C9B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526" y="536323"/>
            <a:ext cx="546100" cy="55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47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ragraphs + Imag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2F4FA50-A28E-2C48-8C49-420F60C0C522}"/>
              </a:ext>
            </a:extLst>
          </p:cNvPr>
          <p:cNvSpPr/>
          <p:nvPr userDrawn="1"/>
        </p:nvSpPr>
        <p:spPr>
          <a:xfrm>
            <a:off x="9790385" y="538664"/>
            <a:ext cx="901427" cy="546100"/>
          </a:xfrm>
          <a:prstGeom prst="rect">
            <a:avLst/>
          </a:prstGeom>
          <a:solidFill>
            <a:srgbClr val="FCC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7419" y="610472"/>
            <a:ext cx="2605981" cy="402483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algn="l"/>
            <a:r>
              <a:rPr lang="x-none" dirty="0"/>
              <a:t>Presentation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7834" y="610471"/>
            <a:ext cx="2405658" cy="40248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4AE9A002-D87B-7F4C-913F-EE567874B723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9A1714-BAA5-DC42-A731-0F8C91A9DA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24896" y="610472"/>
            <a:ext cx="2044700" cy="40248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A68AF04-A233-AF43-8512-79D10D40FA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911" y="4699000"/>
            <a:ext cx="4423985" cy="1689100"/>
          </a:xfrm>
        </p:spPr>
        <p:txBody>
          <a:bodyPr>
            <a:no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0" i="0" smtClean="0">
                <a:solidFill>
                  <a:schemeClr val="bg1"/>
                </a:solidFill>
                <a:effectLst/>
              </a:defRPr>
            </a:lvl1pPr>
            <a:lvl2pPr marL="503971" indent="0">
              <a:buFontTx/>
              <a:buNone/>
              <a:defRPr sz="1600"/>
            </a:lvl2pPr>
            <a:lvl3pPr marL="1259929" indent="-251986">
              <a:buFont typeface="Arial" panose="020B0604020202020204" pitchFamily="34" charset="0"/>
              <a:buChar char="•"/>
              <a:defRPr/>
            </a:lvl3pPr>
            <a:lvl4pPr marL="1763900" indent="-251986">
              <a:buFont typeface="Arial" panose="020B0604020202020204" pitchFamily="34" charset="0"/>
              <a:buChar char="•"/>
              <a:defRPr/>
            </a:lvl4pPr>
            <a:lvl5pPr marL="2267872" indent="-251986">
              <a:buFont typeface="Arial" panose="020B0604020202020204" pitchFamily="34" charset="0"/>
              <a:buChar char="•"/>
              <a:defRPr/>
            </a:lvl5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venenatis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fringilla</a:t>
            </a:r>
            <a:r>
              <a:rPr lang="en-GB" dirty="0"/>
              <a:t> ex,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at. Vestibulum fermentum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lobortis</a:t>
            </a:r>
            <a:r>
              <a:rPr lang="en-GB" dirty="0"/>
              <a:t>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B7C53A-A5ED-004C-A6B2-D8B66D1F73D7}"/>
              </a:ext>
            </a:extLst>
          </p:cNvPr>
          <p:cNvCxnSpPr>
            <a:cxnSpLocks/>
          </p:cNvCxnSpPr>
          <p:nvPr userDrawn="1"/>
        </p:nvCxnSpPr>
        <p:spPr>
          <a:xfrm flipH="1">
            <a:off x="5345906" y="4699000"/>
            <a:ext cx="16295" cy="2513724"/>
          </a:xfrm>
          <a:prstGeom prst="line">
            <a:avLst/>
          </a:prstGeom>
          <a:ln w="28575">
            <a:solidFill>
              <a:srgbClr val="FCCC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AD57857-470B-6648-B191-19C428E88A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0911" y="2025114"/>
            <a:ext cx="9722581" cy="22674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7E88800-AA5A-1D4A-AD0C-2C99866F75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99507" y="4698999"/>
            <a:ext cx="4423985" cy="2127469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0" i="0" smtClean="0">
                <a:solidFill>
                  <a:schemeClr val="bg1"/>
                </a:solidFill>
                <a:effectLst/>
              </a:defRPr>
            </a:lvl1pPr>
            <a:lvl2pPr marL="503971" indent="0">
              <a:buFontTx/>
              <a:buNone/>
              <a:defRPr sz="1600"/>
            </a:lvl2pPr>
            <a:lvl3pPr marL="1259929" indent="-251986">
              <a:buFont typeface="Arial" panose="020B0604020202020204" pitchFamily="34" charset="0"/>
              <a:buChar char="•"/>
              <a:defRPr/>
            </a:lvl3pPr>
            <a:lvl4pPr marL="1763900" indent="-251986">
              <a:buFont typeface="Arial" panose="020B0604020202020204" pitchFamily="34" charset="0"/>
              <a:buChar char="•"/>
              <a:defRPr/>
            </a:lvl4pPr>
            <a:lvl5pPr marL="2267872" indent="-251986">
              <a:buFont typeface="Arial" panose="020B0604020202020204" pitchFamily="34" charset="0"/>
              <a:buChar char="•"/>
              <a:defRPr/>
            </a:lvl5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venenatis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 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A843979-0CF8-4D4B-9CCA-EA541CB97D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760" y="538665"/>
            <a:ext cx="5461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59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+ Tex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C7ECEDF-9DB3-B145-A0D8-CD93E8361092}"/>
              </a:ext>
            </a:extLst>
          </p:cNvPr>
          <p:cNvSpPr/>
          <p:nvPr userDrawn="1"/>
        </p:nvSpPr>
        <p:spPr>
          <a:xfrm>
            <a:off x="9790385" y="538664"/>
            <a:ext cx="901427" cy="546100"/>
          </a:xfrm>
          <a:prstGeom prst="rect">
            <a:avLst/>
          </a:prstGeom>
          <a:solidFill>
            <a:srgbClr val="FCC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7419" y="610472"/>
            <a:ext cx="2605981" cy="40248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algn="l"/>
            <a:r>
              <a:rPr lang="x-none" dirty="0"/>
              <a:t>Presentation Title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C38B61-B3A0-E042-A992-58BBE1B407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911" y="538664"/>
            <a:ext cx="546100" cy="5461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9A1714-BAA5-DC42-A731-0F8C91A9DA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24896" y="610472"/>
            <a:ext cx="2044700" cy="40248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DEBB1FC-A5C3-654F-B2D3-019B45640E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6600" y="5499100"/>
            <a:ext cx="4051300" cy="914400"/>
          </a:xfr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.</a:t>
            </a:r>
            <a:endParaRPr lang="x-none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4FD2101-6412-7441-B6E0-98787D816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7834" y="610471"/>
            <a:ext cx="2405658" cy="402483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4AE9A002-D87B-7F4C-913F-EE567874B723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C5E8C28B-5CAE-444F-B99A-00C85F4AF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03914" y="5499100"/>
            <a:ext cx="3715489" cy="914400"/>
          </a:xfr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b="0" i="0" smtClean="0">
                <a:effectLst/>
              </a:defRPr>
            </a:lvl1pPr>
            <a:lvl2pPr marL="503971" indent="0">
              <a:buFontTx/>
              <a:buNone/>
              <a:defRPr sz="1600"/>
            </a:lvl2pPr>
            <a:lvl3pPr marL="1259929" indent="-251986">
              <a:buFont typeface="Arial" panose="020B0604020202020204" pitchFamily="34" charset="0"/>
              <a:buChar char="•"/>
              <a:defRPr/>
            </a:lvl3pPr>
            <a:lvl4pPr marL="1763900" indent="-251986">
              <a:buFont typeface="Arial" panose="020B0604020202020204" pitchFamily="34" charset="0"/>
              <a:buChar char="•"/>
              <a:defRPr/>
            </a:lvl4pPr>
            <a:lvl5pPr marL="2267872" indent="-251986">
              <a:buFont typeface="Arial" panose="020B0604020202020204" pitchFamily="34" charset="0"/>
              <a:buChar char="•"/>
              <a:defRPr/>
            </a:lvl5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087E8-037B-894B-A5B4-92A9C9AF07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97859" y="5750474"/>
            <a:ext cx="496094" cy="411652"/>
          </a:xfrm>
          <a:prstGeom prst="rect">
            <a:avLst/>
          </a:prstGeom>
        </p:spPr>
      </p:pic>
      <p:sp>
        <p:nvSpPr>
          <p:cNvPr id="18" name="Table Placeholder 7">
            <a:extLst>
              <a:ext uri="{FF2B5EF4-FFF2-40B4-BE49-F238E27FC236}">
                <a16:creationId xmlns:a16="http://schemas.microsoft.com/office/drawing/2014/main" id="{93B32886-FDFE-5645-BAD6-942F0EA3A574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01650" y="1811338"/>
            <a:ext cx="9721850" cy="25431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x-none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4620DE86-87E4-7244-9984-718652361A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0760" y="538665"/>
            <a:ext cx="5461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80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Tex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9195D06-5ED1-5940-ABE6-77338F292D57}"/>
              </a:ext>
            </a:extLst>
          </p:cNvPr>
          <p:cNvSpPr/>
          <p:nvPr userDrawn="1"/>
        </p:nvSpPr>
        <p:spPr>
          <a:xfrm>
            <a:off x="9790385" y="538664"/>
            <a:ext cx="901427" cy="546100"/>
          </a:xfrm>
          <a:prstGeom prst="rect">
            <a:avLst/>
          </a:prstGeom>
          <a:solidFill>
            <a:srgbClr val="FCC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7419" y="610472"/>
            <a:ext cx="2605981" cy="40248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algn="l"/>
            <a:r>
              <a:rPr lang="x-none" dirty="0"/>
              <a:t>Presentation Title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C38B61-B3A0-E042-A992-58BBE1B407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911" y="538664"/>
            <a:ext cx="546100" cy="5461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9A1714-BAA5-DC42-A731-0F8C91A9DA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24896" y="610472"/>
            <a:ext cx="2044700" cy="40248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DEBB1FC-A5C3-654F-B2D3-019B45640E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6600" y="2278665"/>
            <a:ext cx="3314700" cy="985236"/>
          </a:xfr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  <a:endParaRPr lang="x-none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4FD2101-6412-7441-B6E0-98787D816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7834" y="610471"/>
            <a:ext cx="2405658" cy="402483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4AE9A002-D87B-7F4C-913F-EE567874B723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C5E8C28B-5CAE-444F-B99A-00C85F4AF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6601" y="4789561"/>
            <a:ext cx="3314700" cy="725413"/>
          </a:xfr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b="0" i="0" smtClean="0">
                <a:effectLst/>
              </a:defRPr>
            </a:lvl1pPr>
            <a:lvl2pPr marL="503971" indent="0">
              <a:buFontTx/>
              <a:buNone/>
              <a:defRPr sz="1600"/>
            </a:lvl2pPr>
            <a:lvl3pPr marL="1259929" indent="-251986">
              <a:buFont typeface="Arial" panose="020B0604020202020204" pitchFamily="34" charset="0"/>
              <a:buChar char="•"/>
              <a:defRPr/>
            </a:lvl3pPr>
            <a:lvl4pPr marL="1763900" indent="-251986">
              <a:buFont typeface="Arial" panose="020B0604020202020204" pitchFamily="34" charset="0"/>
              <a:buChar char="•"/>
              <a:defRPr/>
            </a:lvl4pPr>
            <a:lvl5pPr marL="2267872" indent="-251986">
              <a:buFont typeface="Arial" panose="020B0604020202020204" pitchFamily="34" charset="0"/>
              <a:buChar char="•"/>
              <a:defRPr/>
            </a:lvl5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087E8-037B-894B-A5B4-92A9C9AF07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940077" y="3642376"/>
            <a:ext cx="496094" cy="411652"/>
          </a:xfrm>
          <a:prstGeom prst="rect">
            <a:avLst/>
          </a:prstGeom>
        </p:spPr>
      </p:pic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4FD01A22-E9D1-F14E-8DC6-4129690D8EF4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26000" y="2278665"/>
            <a:ext cx="5397492" cy="4223735"/>
          </a:xfrm>
        </p:spPr>
        <p:txBody>
          <a:bodyPr/>
          <a:lstStyle/>
          <a:p>
            <a:r>
              <a:rPr lang="en-US"/>
              <a:t>Click icon to add chart</a:t>
            </a:r>
            <a:endParaRPr lang="x-none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D9E2A908-86AB-0242-BFE5-E292C825A8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0760" y="538665"/>
            <a:ext cx="5461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31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agraphs + Imag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1F8C70-1956-6548-B1CD-64EC2ABDBA92}"/>
              </a:ext>
            </a:extLst>
          </p:cNvPr>
          <p:cNvSpPr/>
          <p:nvPr userDrawn="1"/>
        </p:nvSpPr>
        <p:spPr>
          <a:xfrm>
            <a:off x="9790385" y="538664"/>
            <a:ext cx="901427" cy="546100"/>
          </a:xfrm>
          <a:prstGeom prst="rect">
            <a:avLst/>
          </a:prstGeom>
          <a:solidFill>
            <a:srgbClr val="FCC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7419" y="610472"/>
            <a:ext cx="2605981" cy="402483"/>
          </a:xfrm>
        </p:spPr>
        <p:txBody>
          <a:bodyPr/>
          <a:lstStyle>
            <a:lvl1pPr>
              <a:defRPr sz="1800">
                <a:latin typeface="Helvetica" pitchFamily="2" charset="0"/>
              </a:defRPr>
            </a:lvl1pPr>
          </a:lstStyle>
          <a:p>
            <a:pPr algn="l"/>
            <a:r>
              <a:rPr lang="x-none" dirty="0"/>
              <a:t>Presentation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7834" y="610471"/>
            <a:ext cx="2405658" cy="402483"/>
          </a:xfrm>
        </p:spPr>
        <p:txBody>
          <a:bodyPr/>
          <a:lstStyle>
            <a:lvl1pPr>
              <a:defRPr sz="1800"/>
            </a:lvl1pPr>
          </a:lstStyle>
          <a:p>
            <a:fld id="{4AE9A002-D87B-7F4C-913F-EE567874B723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9A1714-BAA5-DC42-A731-0F8C91A9DA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24896" y="610472"/>
            <a:ext cx="2044700" cy="40248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AD57857-470B-6648-B191-19C428E88A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0911" y="1651001"/>
            <a:ext cx="9722581" cy="52982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x-none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7E88800-AA5A-1D4A-AD0C-2C99866F75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99507" y="2993700"/>
            <a:ext cx="3039693" cy="3036610"/>
          </a:xfr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b="0" i="0" smtClean="0">
                <a:effectLst/>
              </a:defRPr>
            </a:lvl1pPr>
            <a:lvl2pPr marL="503971" indent="0">
              <a:buFontTx/>
              <a:buNone/>
              <a:defRPr sz="1600"/>
            </a:lvl2pPr>
            <a:lvl3pPr marL="1259929" indent="-251986">
              <a:buFont typeface="Arial" panose="020B0604020202020204" pitchFamily="34" charset="0"/>
              <a:buChar char="•"/>
              <a:defRPr/>
            </a:lvl3pPr>
            <a:lvl4pPr marL="1763900" indent="-251986">
              <a:buFont typeface="Arial" panose="020B0604020202020204" pitchFamily="34" charset="0"/>
              <a:buChar char="•"/>
              <a:defRPr/>
            </a:lvl4pPr>
            <a:lvl5pPr marL="2267872" indent="-251986">
              <a:buFont typeface="Arial" panose="020B0604020202020204" pitchFamily="34" charset="0"/>
              <a:buChar char="•"/>
              <a:defRPr/>
            </a:lvl5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venenatis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D7FD02-ACDB-4D4E-A0E1-5F53276B8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526" y="536323"/>
            <a:ext cx="546100" cy="55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22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ragraphs + Imag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BE58359-1971-1945-A1CB-88E6C0DB4E3E}"/>
              </a:ext>
            </a:extLst>
          </p:cNvPr>
          <p:cNvSpPr/>
          <p:nvPr userDrawn="1"/>
        </p:nvSpPr>
        <p:spPr>
          <a:xfrm>
            <a:off x="9790385" y="538664"/>
            <a:ext cx="901427" cy="546100"/>
          </a:xfrm>
          <a:prstGeom prst="rect">
            <a:avLst/>
          </a:prstGeom>
          <a:solidFill>
            <a:srgbClr val="FCC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7419" y="610472"/>
            <a:ext cx="2605981" cy="402483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algn="l"/>
            <a:r>
              <a:rPr lang="x-none" dirty="0"/>
              <a:t>Presentation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7834" y="610471"/>
            <a:ext cx="2405658" cy="40248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4AE9A002-D87B-7F4C-913F-EE567874B723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9A1714-BAA5-DC42-A731-0F8C91A9DA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24896" y="610472"/>
            <a:ext cx="2044700" cy="40248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AD57857-470B-6648-B191-19C428E88A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0911" y="1651001"/>
            <a:ext cx="9722581" cy="52982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7E88800-AA5A-1D4A-AD0C-2C99866F75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99507" y="2993699"/>
            <a:ext cx="3039693" cy="3288859"/>
          </a:xfr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b="0" i="0" smtClean="0">
                <a:solidFill>
                  <a:schemeClr val="tx1"/>
                </a:solidFill>
                <a:effectLst/>
              </a:defRPr>
            </a:lvl1pPr>
            <a:lvl2pPr marL="503971" indent="0">
              <a:buFontTx/>
              <a:buNone/>
              <a:defRPr sz="1600"/>
            </a:lvl2pPr>
            <a:lvl3pPr marL="1259929" indent="-251986">
              <a:buFont typeface="Arial" panose="020B0604020202020204" pitchFamily="34" charset="0"/>
              <a:buChar char="•"/>
              <a:defRPr/>
            </a:lvl3pPr>
            <a:lvl4pPr marL="1763900" indent="-251986">
              <a:buFont typeface="Arial" panose="020B0604020202020204" pitchFamily="34" charset="0"/>
              <a:buChar char="•"/>
              <a:defRPr/>
            </a:lvl4pPr>
            <a:lvl5pPr marL="2267872" indent="-251986">
              <a:buFont typeface="Arial" panose="020B0604020202020204" pitchFamily="34" charset="0"/>
              <a:buChar char="•"/>
              <a:defRPr/>
            </a:lvl5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venenatis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 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546AC3B-BED4-1646-853F-46805106A3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760" y="538665"/>
            <a:ext cx="5461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96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6526" y="1419379"/>
            <a:ext cx="9088041" cy="1069822"/>
          </a:xfrm>
        </p:spPr>
        <p:txBody>
          <a:bodyPr anchor="t">
            <a:noAutofit/>
          </a:bodyPr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End Statement Here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89EFC-EFD0-7D42-BD73-09452A0E01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526" y="3055851"/>
            <a:ext cx="6370638" cy="72398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</a:t>
            </a:r>
            <a:r>
              <a:rPr lang="en-GB" dirty="0"/>
              <a:t> </a:t>
            </a:r>
            <a:r>
              <a:rPr lang="en-GB" dirty="0" err="1"/>
              <a:t>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asdadasdd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3D5EEF-DFAC-3D46-B180-A753534AF1BC}"/>
              </a:ext>
            </a:extLst>
          </p:cNvPr>
          <p:cNvSpPr txBox="1"/>
          <p:nvPr userDrawn="1"/>
        </p:nvSpPr>
        <p:spPr>
          <a:xfrm>
            <a:off x="526526" y="6837988"/>
            <a:ext cx="5023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>
                <a:latin typeface="Helvetica" pitchFamily="2" charset="0"/>
              </a:rPr>
              <a:t>Financial Intelligence Analysis Unit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BDB61D-1BCF-8741-B3E4-D2B33713F1F0}"/>
              </a:ext>
            </a:extLst>
          </p:cNvPr>
          <p:cNvSpPr txBox="1"/>
          <p:nvPr userDrawn="1"/>
        </p:nvSpPr>
        <p:spPr>
          <a:xfrm>
            <a:off x="8897017" y="6837988"/>
            <a:ext cx="143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err="1">
                <a:latin typeface="Helvetica" pitchFamily="2" charset="0"/>
              </a:rPr>
              <a:t>fiumalta</a:t>
            </a:r>
            <a:r>
              <a:rPr lang="x-none" dirty="0">
                <a:latin typeface="Helvetica" pitchFamily="2" charset="0"/>
              </a:rPr>
              <a:t>.org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B3C0C4-21F7-5C47-A42F-A3C9D886CA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6804" y="6927140"/>
            <a:ext cx="230213" cy="191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C8F880-F9EC-3C47-A263-86956D13F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526" y="536323"/>
            <a:ext cx="546100" cy="55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71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tro Slide 2">
    <p:bg>
      <p:bgPr>
        <a:solidFill>
          <a:srgbClr val="FC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437FC8-6D18-3A49-9C5A-E4B50F80CE2B}"/>
              </a:ext>
            </a:extLst>
          </p:cNvPr>
          <p:cNvSpPr txBox="1"/>
          <p:nvPr userDrawn="1"/>
        </p:nvSpPr>
        <p:spPr>
          <a:xfrm flipH="1">
            <a:off x="526526" y="2076651"/>
            <a:ext cx="41795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Financial</a:t>
            </a:r>
          </a:p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Intelligence</a:t>
            </a:r>
          </a:p>
          <a:p>
            <a:r>
              <a:rPr lang="en-GB" sz="40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Analysis Unit</a:t>
            </a:r>
            <a:endParaRPr lang="x-none" sz="4000" dirty="0">
              <a:solidFill>
                <a:schemeClr val="accent6">
                  <a:lumMod val="50000"/>
                </a:schemeClr>
              </a:solidFill>
              <a:latin typeface="Helvetica" pitchFamily="2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C05C012-BE68-4040-B9C1-AC0AE5435B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525" y="550633"/>
            <a:ext cx="3440971" cy="108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21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73D861-107F-3C47-9CDC-98902889B3D5}"/>
              </a:ext>
            </a:extLst>
          </p:cNvPr>
          <p:cNvSpPr/>
          <p:nvPr userDrawn="1"/>
        </p:nvSpPr>
        <p:spPr>
          <a:xfrm>
            <a:off x="0" y="6763407"/>
            <a:ext cx="10691813" cy="796268"/>
          </a:xfrm>
          <a:prstGeom prst="rect">
            <a:avLst/>
          </a:prstGeom>
          <a:solidFill>
            <a:srgbClr val="FCC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6526" y="1419378"/>
            <a:ext cx="9088041" cy="1825171"/>
          </a:xfrm>
        </p:spPr>
        <p:txBody>
          <a:bodyPr anchor="t">
            <a:noAutofit/>
          </a:bodyPr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</a:t>
            </a:r>
            <a:br>
              <a:rPr lang="en-GB" dirty="0"/>
            </a:br>
            <a:r>
              <a:rPr lang="en-GB" dirty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6526" y="4291223"/>
            <a:ext cx="8018860" cy="585578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 dirty="0"/>
              <a:t>Speaker Name Here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89EFC-EFD0-7D42-BD73-09452A0E01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526" y="4922751"/>
            <a:ext cx="6370638" cy="35318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Speaker Department Here</a:t>
            </a:r>
            <a:endParaRPr lang="x-non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76A427B-4536-1E44-9CBB-694F6146DA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599113"/>
            <a:ext cx="6259513" cy="541183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x-none" dirty="0"/>
              <a:t>Subtitle item 1</a:t>
            </a:r>
            <a:br>
              <a:rPr lang="x-none" dirty="0"/>
            </a:br>
            <a:r>
              <a:rPr lang="x-none" dirty="0"/>
              <a:t>Subtitle item 2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A49C449-5AD2-9642-9479-B5359E9ECA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7050" y="7021011"/>
            <a:ext cx="6259513" cy="298603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x-none" dirty="0"/>
              <a:t>DD Month Year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04CED5-F9EC-064D-AACF-613F2F6F27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526" y="536323"/>
            <a:ext cx="546100" cy="55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42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Slide 1">
    <p:bg>
      <p:bgPr>
        <a:solidFill>
          <a:srgbClr val="FC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6526" y="1419378"/>
            <a:ext cx="9088041" cy="2688849"/>
          </a:xfrm>
        </p:spPr>
        <p:txBody>
          <a:bodyPr anchor="t"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Introduction </a:t>
            </a:r>
            <a:br>
              <a:rPr lang="en-GB" dirty="0"/>
            </a:br>
            <a:r>
              <a:rPr lang="en-GB" dirty="0"/>
              <a:t>to Presentation </a:t>
            </a:r>
            <a:br>
              <a:rPr lang="en-GB" dirty="0"/>
            </a:br>
            <a:r>
              <a:rPr lang="en-GB" dirty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6526" y="5116723"/>
            <a:ext cx="8018860" cy="1023574"/>
          </a:xfrm>
        </p:spPr>
        <p:txBody>
          <a:bodyPr>
            <a:normAutofit/>
          </a:bodyPr>
          <a:lstStyle>
            <a:lvl1pPr marL="571500" indent="-571500" algn="l">
              <a:buFontTx/>
              <a:buBlip>
                <a:blip r:embed="rId2"/>
              </a:buBlip>
              <a:defRPr sz="3000">
                <a:solidFill>
                  <a:schemeClr val="bg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 dirty="0"/>
              <a:t>Item 1</a:t>
            </a:r>
          </a:p>
          <a:p>
            <a:r>
              <a:rPr lang="en-GB" dirty="0"/>
              <a:t>Item 2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68EF8D3-44B0-974B-9217-551F22EFFA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0760" y="538665"/>
            <a:ext cx="5461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96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icrophone, strainer&#10;&#10;Description automatically generated">
            <a:extLst>
              <a:ext uri="{FF2B5EF4-FFF2-40B4-BE49-F238E27FC236}">
                <a16:creationId xmlns:a16="http://schemas.microsoft.com/office/drawing/2014/main" id="{1944A550-7C76-3943-B44B-DCA4AA4FC3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276272"/>
            <a:ext cx="10737500" cy="98359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8EBAF04-F394-2B4A-95B6-B512B60D53A4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dk1">
              <a:alpha val="74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6526" y="1419378"/>
            <a:ext cx="9088041" cy="2688849"/>
          </a:xfrm>
        </p:spPr>
        <p:txBody>
          <a:bodyPr anchor="t">
            <a:noAutofit/>
          </a:bodyPr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Introduction </a:t>
            </a:r>
            <a:br>
              <a:rPr lang="en-GB" dirty="0"/>
            </a:br>
            <a:r>
              <a:rPr lang="en-GB" dirty="0"/>
              <a:t>to Presentation </a:t>
            </a:r>
            <a:br>
              <a:rPr lang="en-GB" dirty="0"/>
            </a:br>
            <a:r>
              <a:rPr lang="en-GB" dirty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6526" y="5116723"/>
            <a:ext cx="8018860" cy="1023574"/>
          </a:xfrm>
        </p:spPr>
        <p:txBody>
          <a:bodyPr>
            <a:normAutofit/>
          </a:bodyPr>
          <a:lstStyle>
            <a:lvl1pPr marL="571500" indent="-571500" algn="l">
              <a:buFontTx/>
              <a:buBlip>
                <a:blip r:embed="rId3"/>
              </a:buBlip>
              <a:defRPr sz="3000">
                <a:solidFill>
                  <a:schemeClr val="tx1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GB" dirty="0"/>
              <a:t>Item 1</a:t>
            </a:r>
          </a:p>
          <a:p>
            <a:r>
              <a:rPr lang="en-GB" dirty="0"/>
              <a:t>Item 2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A4390D-60DD-404D-8AB7-663A585718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6526" y="536323"/>
            <a:ext cx="546100" cy="55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74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9F4420-5F80-7043-A94B-1874D138EB23}"/>
              </a:ext>
            </a:extLst>
          </p:cNvPr>
          <p:cNvSpPr/>
          <p:nvPr userDrawn="1"/>
        </p:nvSpPr>
        <p:spPr>
          <a:xfrm>
            <a:off x="9790385" y="538664"/>
            <a:ext cx="901427" cy="546100"/>
          </a:xfrm>
          <a:prstGeom prst="rect">
            <a:avLst/>
          </a:prstGeom>
          <a:solidFill>
            <a:srgbClr val="FCC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5062" y="2012414"/>
            <a:ext cx="9488430" cy="895886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3000" b="0" i="0" smtClean="0">
                <a:effectLst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sed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7419" y="610472"/>
            <a:ext cx="2605981" cy="402483"/>
          </a:xfrm>
        </p:spPr>
        <p:txBody>
          <a:bodyPr/>
          <a:lstStyle>
            <a:lvl1pPr>
              <a:defRPr sz="1800">
                <a:latin typeface="Helvetica" pitchFamily="2" charset="0"/>
              </a:defRPr>
            </a:lvl1pPr>
          </a:lstStyle>
          <a:p>
            <a:pPr algn="l"/>
            <a:r>
              <a:rPr lang="x-none" dirty="0"/>
              <a:t>Presentation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7834" y="613647"/>
            <a:ext cx="2405658" cy="402483"/>
          </a:xfrm>
        </p:spPr>
        <p:txBody>
          <a:bodyPr/>
          <a:lstStyle>
            <a:lvl1pPr>
              <a:defRPr sz="1800"/>
            </a:lvl1pPr>
          </a:lstStyle>
          <a:p>
            <a:fld id="{4AE9A002-D87B-7F4C-913F-EE567874B723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9A1714-BAA5-DC42-A731-0F8C91A9DA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24896" y="610472"/>
            <a:ext cx="2044700" cy="40248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A68AF04-A233-AF43-8512-79D10D40FA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6600" y="3352800"/>
            <a:ext cx="9486892" cy="3479800"/>
          </a:xfrm>
        </p:spPr>
        <p:txBody>
          <a:bodyPr/>
          <a:lstStyle>
            <a:lvl1pPr marL="251986" indent="-251986">
              <a:buFontTx/>
              <a:buBlip>
                <a:blip r:embed="rId2"/>
              </a:buBlip>
              <a:defRPr sz="2000"/>
            </a:lvl1pPr>
            <a:lvl2pPr marL="755957" indent="-251986">
              <a:buFont typeface="Arial" panose="020B0604020202020204" pitchFamily="34" charset="0"/>
              <a:buChar char="•"/>
              <a:defRPr sz="1600"/>
            </a:lvl2pPr>
            <a:lvl3pPr marL="1259929" indent="-251986">
              <a:buFont typeface="Arial" panose="020B0604020202020204" pitchFamily="34" charset="0"/>
              <a:buChar char="•"/>
              <a:defRPr/>
            </a:lvl3pPr>
            <a:lvl4pPr marL="1763900" indent="-251986">
              <a:buFont typeface="Arial" panose="020B0604020202020204" pitchFamily="34" charset="0"/>
              <a:buChar char="•"/>
              <a:defRPr/>
            </a:lvl4pPr>
            <a:lvl5pPr marL="2267872" indent="-25198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 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68E6D1-E1A1-4143-997D-8FC20E82F6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526" y="536323"/>
            <a:ext cx="546100" cy="55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19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2167634-7C92-BB4E-B302-658752D3B15A}"/>
              </a:ext>
            </a:extLst>
          </p:cNvPr>
          <p:cNvSpPr/>
          <p:nvPr userDrawn="1"/>
        </p:nvSpPr>
        <p:spPr>
          <a:xfrm>
            <a:off x="9790385" y="538664"/>
            <a:ext cx="901427" cy="546100"/>
          </a:xfrm>
          <a:prstGeom prst="rect">
            <a:avLst/>
          </a:prstGeom>
          <a:solidFill>
            <a:srgbClr val="FCC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5062" y="2012414"/>
            <a:ext cx="9488430" cy="895886"/>
          </a:xfrm>
        </p:spPr>
        <p:txBody>
          <a:bodyPr>
            <a:normAutofit/>
          </a:bodyPr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3000" b="0" i="0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sed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7419" y="610472"/>
            <a:ext cx="2605981" cy="402483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algn="l"/>
            <a:r>
              <a:rPr lang="x-none" dirty="0"/>
              <a:t>Presentation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7834" y="613647"/>
            <a:ext cx="2405658" cy="40248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4AE9A002-D87B-7F4C-913F-EE567874B723}" type="slidenum">
              <a:rPr lang="x-none" smtClean="0"/>
              <a:pPr/>
              <a:t>‹#›</a:t>
            </a:fld>
            <a:endParaRPr lang="x-non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9A1714-BAA5-DC42-A731-0F8C91A9DA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24896" y="610472"/>
            <a:ext cx="2044700" cy="40248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A68AF04-A233-AF43-8512-79D10D40FA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6600" y="3352800"/>
            <a:ext cx="9486892" cy="3479800"/>
          </a:xfrm>
        </p:spPr>
        <p:txBody>
          <a:bodyPr/>
          <a:lstStyle>
            <a:lvl1pPr marL="251986" indent="-251986">
              <a:buFontTx/>
              <a:buBlip>
                <a:blip r:embed="rId2"/>
              </a:buBlip>
              <a:defRPr sz="2000">
                <a:solidFill>
                  <a:schemeClr val="bg1"/>
                </a:solidFill>
              </a:defRPr>
            </a:lvl1pPr>
            <a:lvl2pPr marL="755957" indent="-251986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259929" indent="-251986">
              <a:buFont typeface="Arial" panose="020B0604020202020204" pitchFamily="34" charset="0"/>
              <a:buChar char="•"/>
              <a:defRPr/>
            </a:lvl3pPr>
            <a:lvl4pPr marL="1763900" indent="-251986">
              <a:buFont typeface="Arial" panose="020B0604020202020204" pitchFamily="34" charset="0"/>
              <a:buChar char="•"/>
              <a:defRPr/>
            </a:lvl4pPr>
            <a:lvl5pPr marL="2267872" indent="-25198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 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2AC2AFC-ED6F-AE46-9105-04F15CC909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0760" y="538665"/>
            <a:ext cx="5461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39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989B4C3-BFD0-3C44-85B4-613E93AAA266}"/>
              </a:ext>
            </a:extLst>
          </p:cNvPr>
          <p:cNvSpPr/>
          <p:nvPr userDrawn="1"/>
        </p:nvSpPr>
        <p:spPr>
          <a:xfrm>
            <a:off x="9790385" y="538664"/>
            <a:ext cx="901427" cy="546100"/>
          </a:xfrm>
          <a:prstGeom prst="rect">
            <a:avLst/>
          </a:prstGeom>
          <a:solidFill>
            <a:srgbClr val="FCC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7419" y="610472"/>
            <a:ext cx="2605981" cy="402483"/>
          </a:xfrm>
        </p:spPr>
        <p:txBody>
          <a:bodyPr/>
          <a:lstStyle>
            <a:lvl1pPr>
              <a:defRPr sz="1800">
                <a:latin typeface="Helvetica" pitchFamily="2" charset="0"/>
              </a:defRPr>
            </a:lvl1pPr>
          </a:lstStyle>
          <a:p>
            <a:pPr algn="l"/>
            <a:r>
              <a:rPr lang="x-none" dirty="0"/>
              <a:t>Presentation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9A1714-BAA5-DC42-A731-0F8C91A9DA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24896" y="610472"/>
            <a:ext cx="2044700" cy="40248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A68AF04-A233-AF43-8512-79D10D40FA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7010" y="4711700"/>
            <a:ext cx="3715489" cy="901700"/>
          </a:xfr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  <a:lvl2pPr marL="503971" indent="0">
              <a:buFontTx/>
              <a:buNone/>
              <a:defRPr sz="1600"/>
            </a:lvl2pPr>
            <a:lvl3pPr marL="1259929" indent="-251986">
              <a:buFont typeface="Arial" panose="020B0604020202020204" pitchFamily="34" charset="0"/>
              <a:buChar char="•"/>
              <a:defRPr/>
            </a:lvl3pPr>
            <a:lvl4pPr marL="1763900" indent="-251986">
              <a:buFont typeface="Arial" panose="020B0604020202020204" pitchFamily="34" charset="0"/>
              <a:buChar char="•"/>
              <a:defRPr/>
            </a:lvl4pPr>
            <a:lvl5pPr marL="2267872" indent="-251986">
              <a:buFont typeface="Arial" panose="020B0604020202020204" pitchFamily="34" charset="0"/>
              <a:buChar char="•"/>
              <a:defRPr/>
            </a:lvl5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Sub text - </a:t>
            </a: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DEBB1FC-A5C3-654F-B2D3-019B45640E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6600" y="2025114"/>
            <a:ext cx="4025900" cy="2120900"/>
          </a:xfr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sed </a:t>
            </a:r>
            <a:r>
              <a:rPr lang="en-US" dirty="0" err="1"/>
              <a:t>venenatis</a:t>
            </a:r>
            <a:r>
              <a:rPr lang="en-US" dirty="0"/>
              <a:t>.</a:t>
            </a:r>
            <a:endParaRPr lang="x-non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B7C53A-A5ED-004C-A6B2-D8B66D1F73D7}"/>
              </a:ext>
            </a:extLst>
          </p:cNvPr>
          <p:cNvCxnSpPr>
            <a:cxnSpLocks/>
          </p:cNvCxnSpPr>
          <p:nvPr userDrawn="1"/>
        </p:nvCxnSpPr>
        <p:spPr>
          <a:xfrm>
            <a:off x="736599" y="4758123"/>
            <a:ext cx="1" cy="2188777"/>
          </a:xfrm>
          <a:prstGeom prst="line">
            <a:avLst/>
          </a:prstGeom>
          <a:ln w="28575">
            <a:solidFill>
              <a:srgbClr val="FCCC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AD57857-470B-6648-B191-19C428E88A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92700" y="2025114"/>
            <a:ext cx="5130792" cy="4921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x-none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4FD2101-6412-7441-B6E0-98787D816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7834" y="610471"/>
            <a:ext cx="2405658" cy="402483"/>
          </a:xfrm>
        </p:spPr>
        <p:txBody>
          <a:bodyPr/>
          <a:lstStyle>
            <a:lvl1pPr>
              <a:defRPr sz="1800"/>
            </a:lvl1pPr>
          </a:lstStyle>
          <a:p>
            <a:fld id="{4AE9A002-D87B-7F4C-913F-EE567874B723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33293E-60CB-9842-B16E-BB59D763C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526" y="536323"/>
            <a:ext cx="546100" cy="55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17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Imag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2DA2F75-A0B5-2745-B36F-ADAAA8DEF295}"/>
              </a:ext>
            </a:extLst>
          </p:cNvPr>
          <p:cNvSpPr/>
          <p:nvPr userDrawn="1"/>
        </p:nvSpPr>
        <p:spPr>
          <a:xfrm>
            <a:off x="9790385" y="538664"/>
            <a:ext cx="901427" cy="546100"/>
          </a:xfrm>
          <a:prstGeom prst="rect">
            <a:avLst/>
          </a:prstGeom>
          <a:solidFill>
            <a:srgbClr val="FCC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7419" y="610472"/>
            <a:ext cx="2605981" cy="402483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algn="l"/>
            <a:r>
              <a:rPr lang="x-none" dirty="0"/>
              <a:t>Presentation Title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9A1714-BAA5-DC42-A731-0F8C91A9DA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24896" y="610472"/>
            <a:ext cx="2044700" cy="40248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  <a:endParaRPr lang="x-none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A68AF04-A233-AF43-8512-79D10D40FA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7010" y="4711700"/>
            <a:ext cx="3715489" cy="901700"/>
          </a:xfr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</a:defRPr>
            </a:lvl1pPr>
            <a:lvl2pPr marL="503971" indent="0">
              <a:buFontTx/>
              <a:buNone/>
              <a:defRPr sz="1600"/>
            </a:lvl2pPr>
            <a:lvl3pPr marL="1259929" indent="-251986">
              <a:buFont typeface="Arial" panose="020B0604020202020204" pitchFamily="34" charset="0"/>
              <a:buChar char="•"/>
              <a:defRPr/>
            </a:lvl3pPr>
            <a:lvl4pPr marL="1763900" indent="-251986">
              <a:buFont typeface="Arial" panose="020B0604020202020204" pitchFamily="34" charset="0"/>
              <a:buChar char="•"/>
              <a:defRPr/>
            </a:lvl4pPr>
            <a:lvl5pPr marL="2267872" indent="-251986">
              <a:buFont typeface="Arial" panose="020B0604020202020204" pitchFamily="34" charset="0"/>
              <a:buChar char="•"/>
              <a:defRPr/>
            </a:lvl5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Sub text - </a:t>
            </a: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DEBB1FC-A5C3-654F-B2D3-019B45640E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6600" y="2025114"/>
            <a:ext cx="4025900" cy="2120900"/>
          </a:xfrm>
        </p:spPr>
        <p:txBody>
          <a:bodyPr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sed </a:t>
            </a:r>
            <a:r>
              <a:rPr lang="en-US" dirty="0" err="1"/>
              <a:t>venenatis</a:t>
            </a:r>
            <a:r>
              <a:rPr lang="en-US" dirty="0"/>
              <a:t>.</a:t>
            </a:r>
            <a:endParaRPr lang="x-none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B7C53A-A5ED-004C-A6B2-D8B66D1F73D7}"/>
              </a:ext>
            </a:extLst>
          </p:cNvPr>
          <p:cNvCxnSpPr>
            <a:cxnSpLocks/>
          </p:cNvCxnSpPr>
          <p:nvPr userDrawn="1"/>
        </p:nvCxnSpPr>
        <p:spPr>
          <a:xfrm>
            <a:off x="736599" y="4758123"/>
            <a:ext cx="1" cy="2188777"/>
          </a:xfrm>
          <a:prstGeom prst="line">
            <a:avLst/>
          </a:prstGeom>
          <a:ln w="28575">
            <a:solidFill>
              <a:srgbClr val="FCCC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AD57857-470B-6648-B191-19C428E88A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92700" y="2025114"/>
            <a:ext cx="5130792" cy="49217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x-none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4FD2101-6412-7441-B6E0-98787D816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7834" y="610471"/>
            <a:ext cx="2405658" cy="40248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4AE9A002-D87B-7F4C-913F-EE567874B723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D1EB2BC7-284E-DC41-B200-1D60312023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760" y="538665"/>
            <a:ext cx="5461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91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Presentation Title Here</a:t>
            </a: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9A002-D87B-7F4C-913F-EE567874B723}" type="slidenum">
              <a:rPr lang="x-none" smtClean="0"/>
              <a:t>‹#›</a:t>
            </a:fld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17B883-3903-A93A-0793-FF514849313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9161463" y="0"/>
            <a:ext cx="15589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MT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Strictly Confidential - External</a:t>
            </a:r>
          </a:p>
        </p:txBody>
      </p:sp>
    </p:spTree>
    <p:extLst>
      <p:ext uri="{BB962C8B-B14F-4D97-AF65-F5344CB8AC3E}">
        <p14:creationId xmlns:p14="http://schemas.microsoft.com/office/powerpoint/2010/main" val="117155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7" r:id="rId2"/>
    <p:sldLayoutId id="2147483665" r:id="rId3"/>
    <p:sldLayoutId id="2147483678" r:id="rId4"/>
    <p:sldLayoutId id="2147483679" r:id="rId5"/>
    <p:sldLayoutId id="2147483666" r:id="rId6"/>
    <p:sldLayoutId id="2147483687" r:id="rId7"/>
    <p:sldLayoutId id="2147483680" r:id="rId8"/>
    <p:sldLayoutId id="2147483688" r:id="rId9"/>
    <p:sldLayoutId id="2147483681" r:id="rId10"/>
    <p:sldLayoutId id="2147483682" r:id="rId11"/>
    <p:sldLayoutId id="2147483689" r:id="rId12"/>
    <p:sldLayoutId id="2147483683" r:id="rId13"/>
    <p:sldLayoutId id="2147483684" r:id="rId14"/>
    <p:sldLayoutId id="2147483685" r:id="rId15"/>
    <p:sldLayoutId id="2147483690" r:id="rId16"/>
    <p:sldLayoutId id="2147483686" r:id="rId17"/>
  </p:sldLayoutIdLst>
  <p:hf hd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D71C-46BD-5D4C-A7E7-AD3349D23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526" y="1419378"/>
            <a:ext cx="9088041" cy="2997639"/>
          </a:xfrm>
        </p:spPr>
        <p:txBody>
          <a:bodyPr/>
          <a:lstStyle/>
          <a:p>
            <a:r>
              <a:rPr lang="en-GB" dirty="0"/>
              <a:t>Salaries via Cryptocurrency – A Case in Malta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7F9E83-7886-294D-A44B-0A8A8E869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526" y="4814365"/>
            <a:ext cx="8018860" cy="5855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Kurt Callus	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B684D-AD25-554C-B1B0-8F081202CF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526" y="5508329"/>
            <a:ext cx="6370638" cy="353185"/>
          </a:xfrm>
        </p:spPr>
        <p:txBody>
          <a:bodyPr/>
          <a:lstStyle/>
          <a:p>
            <a:r>
              <a:rPr lang="en-GB" dirty="0"/>
              <a:t>Intelligence Analyst, FIAU Malta</a:t>
            </a:r>
            <a:endParaRPr lang="x-none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711434"/>
            <a:ext cx="671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OECD International Academy for Tax and Financial Crime Investigation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0CD2D3-F9C1-68D3-1086-CAC3E1336908}"/>
              </a:ext>
            </a:extLst>
          </p:cNvPr>
          <p:cNvSpPr txBox="1"/>
          <p:nvPr/>
        </p:nvSpPr>
        <p:spPr>
          <a:xfrm>
            <a:off x="8009573" y="6733540"/>
            <a:ext cx="268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kurt.callus@fiaumalta.org</a:t>
            </a:r>
          </a:p>
        </p:txBody>
      </p:sp>
    </p:spTree>
    <p:extLst>
      <p:ext uri="{BB962C8B-B14F-4D97-AF65-F5344CB8AC3E}">
        <p14:creationId xmlns:p14="http://schemas.microsoft.com/office/powerpoint/2010/main" val="2548731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3BE45C-F3E2-7443-AE7F-458F3377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A002-D87B-7F4C-913F-EE567874B723}" type="slidenum">
              <a:rPr lang="x-none" smtClean="0"/>
              <a:pPr/>
              <a:t>10</a:t>
            </a:fld>
            <a:endParaRPr lang="x-none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7237714-C388-D9D3-E94B-259B0342B6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76222" y="3377354"/>
            <a:ext cx="5539367" cy="40248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Helvetica"/>
                <a:cs typeface="Helvetica"/>
              </a:rPr>
              <a:t>Thank you for your attention!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844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317353-1FF2-A841-BE4C-60C461045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1585624"/>
            <a:ext cx="9488430" cy="1337211"/>
          </a:xfrm>
        </p:spPr>
        <p:txBody>
          <a:bodyPr>
            <a:noAutofit/>
          </a:bodyPr>
          <a:lstStyle/>
          <a:p>
            <a:r>
              <a:rPr lang="en-GB" b="1" dirty="0"/>
              <a:t>Information (SAR) from Whistle-blower</a:t>
            </a:r>
            <a:endParaRPr lang="x-none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722E6-BA5D-0940-B507-FE724BFEA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A002-D87B-7F4C-913F-EE567874B723}" type="slidenum">
              <a:rPr lang="x-none" smtClean="0"/>
              <a:pPr/>
              <a:t>2</a:t>
            </a:fld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37355A-02F3-544B-BF31-75478D5D4C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9900" y="2926010"/>
            <a:ext cx="9486892" cy="325889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Company X is paying wages in Cryptocurrency.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Manager earns USD 3,000 + USDT 2,000.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Employees earn USD 2,000 + USDT 1,000.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Both manager and 16 employees involved in this payment scheme are from the same nationality. </a:t>
            </a:r>
          </a:p>
          <a:p>
            <a:pPr marL="503971" lvl="1" indent="0" algn="just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46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317353-1FF2-A841-BE4C-60C461045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188"/>
            <a:ext cx="9385292" cy="649576"/>
          </a:xfrm>
        </p:spPr>
        <p:txBody>
          <a:bodyPr>
            <a:noAutofit/>
          </a:bodyPr>
          <a:lstStyle/>
          <a:p>
            <a:r>
              <a:rPr lang="en-GB" b="1" dirty="0"/>
              <a:t>Intelligence from FIU A (1)</a:t>
            </a:r>
            <a:endParaRPr lang="x-none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722E6-BA5D-0940-B507-FE724BFEA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A002-D87B-7F4C-913F-EE567874B723}" type="slidenum">
              <a:rPr lang="x-none" smtClean="0"/>
              <a:pPr/>
              <a:t>3</a:t>
            </a:fld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37355A-02F3-544B-BF31-75478D5D4C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150392"/>
            <a:ext cx="9486892" cy="325889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Provided information on 4 employees:</a:t>
            </a:r>
          </a:p>
          <a:p>
            <a:pPr lvl="1"/>
            <a:r>
              <a:rPr lang="en-GB" dirty="0"/>
              <a:t>Full name</a:t>
            </a:r>
          </a:p>
          <a:p>
            <a:pPr lvl="1"/>
            <a:r>
              <a:rPr lang="en-GB" dirty="0"/>
              <a:t>Date of Birth</a:t>
            </a:r>
          </a:p>
          <a:p>
            <a:pPr lvl="1"/>
            <a:r>
              <a:rPr lang="en-GB" dirty="0"/>
              <a:t>Maltese Residency Card number</a:t>
            </a:r>
          </a:p>
          <a:p>
            <a:pPr lvl="1"/>
            <a:r>
              <a:rPr lang="en-GB" dirty="0"/>
              <a:t>IBAN funding the Binance.com wallet</a:t>
            </a:r>
          </a:p>
          <a:p>
            <a:pPr lvl="1"/>
            <a:r>
              <a:rPr lang="en-GB" dirty="0"/>
              <a:t>Email address</a:t>
            </a:r>
          </a:p>
          <a:p>
            <a:pPr lvl="1"/>
            <a:r>
              <a:rPr lang="en-GB" dirty="0"/>
              <a:t>Report on the 4 employees</a:t>
            </a:r>
          </a:p>
        </p:txBody>
      </p:sp>
    </p:spTree>
    <p:extLst>
      <p:ext uri="{BB962C8B-B14F-4D97-AF65-F5344CB8AC3E}">
        <p14:creationId xmlns:p14="http://schemas.microsoft.com/office/powerpoint/2010/main" val="128785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317353-1FF2-A841-BE4C-60C461045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188"/>
            <a:ext cx="9385292" cy="6495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b="1" dirty="0"/>
              <a:t>Intelligence from FIU A (2)</a:t>
            </a:r>
            <a:endParaRPr lang="x-none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722E6-BA5D-0940-B507-FE724BFEA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A002-D87B-7F4C-913F-EE567874B723}" type="slidenum">
              <a:rPr lang="x-none" smtClean="0"/>
              <a:pPr/>
              <a:t>4</a:t>
            </a:fld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37355A-02F3-544B-BF31-75478D5D4C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6600" y="2076896"/>
            <a:ext cx="9486892" cy="45187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51460" indent="-251460" algn="just">
              <a:buFont typeface="Arial"/>
              <a:buChar char="•"/>
            </a:pPr>
            <a:endParaRPr lang="en-GB" sz="2100" dirty="0">
              <a:latin typeface="Helvetica"/>
            </a:endParaRPr>
          </a:p>
          <a:p>
            <a:pPr marL="251460" indent="-251460" algn="just">
              <a:buFont typeface="Arial"/>
              <a:buChar char="•"/>
            </a:pPr>
            <a:endParaRPr lang="en-GB" sz="2100" dirty="0">
              <a:latin typeface="Helvetica"/>
            </a:endParaRPr>
          </a:p>
          <a:p>
            <a:pPr marL="251460" indent="-251460" algn="just">
              <a:buFont typeface="Arial"/>
              <a:buChar char="•"/>
            </a:pPr>
            <a:endParaRPr lang="en-GB" sz="2100" dirty="0">
              <a:latin typeface="Helvetica"/>
            </a:endParaRPr>
          </a:p>
          <a:p>
            <a:pPr marL="251460" indent="-251460" algn="just">
              <a:buFont typeface="Arial"/>
              <a:buChar char="•"/>
            </a:pPr>
            <a:endParaRPr lang="en-GB" sz="2100" dirty="0">
              <a:latin typeface="Helvetica"/>
              <a:cs typeface="Helvetica"/>
            </a:endParaRPr>
          </a:p>
        </p:txBody>
      </p:sp>
      <p:pic>
        <p:nvPicPr>
          <p:cNvPr id="3" name="Content Placeholder 14">
            <a:extLst>
              <a:ext uri="{FF2B5EF4-FFF2-40B4-BE49-F238E27FC236}">
                <a16:creationId xmlns:a16="http://schemas.microsoft.com/office/drawing/2014/main" id="{961F1C73-B568-9813-E30C-C8E9E746B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79" y="2703447"/>
            <a:ext cx="9600454" cy="215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317353-1FF2-A841-BE4C-60C461045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188"/>
            <a:ext cx="9385292" cy="6495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b="1" dirty="0">
                <a:latin typeface="Helvetica"/>
                <a:cs typeface="Helvetica"/>
              </a:rPr>
              <a:t>Summary of 4 Binance.com Reports</a:t>
            </a:r>
            <a:endParaRPr lang="en-US" dirty="0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722E6-BA5D-0940-B507-FE724BFEA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A002-D87B-7F4C-913F-EE567874B723}" type="slidenum">
              <a:rPr lang="x-none" smtClean="0"/>
              <a:pPr/>
              <a:t>5</a:t>
            </a:fld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37355A-02F3-544B-BF31-75478D5D4C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6600" y="2277026"/>
            <a:ext cx="9486892" cy="40937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51460" indent="-251460" algn="just">
              <a:buFont typeface="Arial"/>
              <a:buChar char="•"/>
            </a:pPr>
            <a:endParaRPr lang="en-GB" dirty="0">
              <a:latin typeface="Helvetica"/>
              <a:cs typeface="Helvetica"/>
            </a:endParaRPr>
          </a:p>
          <a:p>
            <a:pPr marL="251460" indent="-251460" algn="just">
              <a:buFont typeface="Arial"/>
              <a:buChar char="•"/>
            </a:pPr>
            <a:endParaRPr lang="en-GB" sz="2100" dirty="0">
              <a:latin typeface="Helvetica"/>
              <a:cs typeface="Helvetica"/>
            </a:endParaRPr>
          </a:p>
          <a:p>
            <a:pPr marL="251460" indent="-251460" algn="just">
              <a:buFont typeface="Arial"/>
              <a:buChar char="•"/>
            </a:pPr>
            <a:endParaRPr lang="en-GB" sz="2100" dirty="0">
              <a:latin typeface="Helvetica"/>
              <a:cs typeface="Helvetica"/>
            </a:endParaRP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EF3FB6DB-FCB6-C4BB-E1A6-3E6B5AE48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21" y="2739103"/>
            <a:ext cx="9699049" cy="284735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4AF8B81-8A50-264C-0245-6E5F0B8428B3}"/>
              </a:ext>
            </a:extLst>
          </p:cNvPr>
          <p:cNvSpPr/>
          <p:nvPr/>
        </p:nvSpPr>
        <p:spPr>
          <a:xfrm>
            <a:off x="3256069" y="2427511"/>
            <a:ext cx="7565571" cy="102440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A1474C-9B4C-6E4F-B5B3-7C0D369BD40B}"/>
              </a:ext>
            </a:extLst>
          </p:cNvPr>
          <p:cNvSpPr/>
          <p:nvPr/>
        </p:nvSpPr>
        <p:spPr>
          <a:xfrm>
            <a:off x="0" y="2277026"/>
            <a:ext cx="4675222" cy="432162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9CF458-B8EA-B854-7796-DB06FA4FC7DA}"/>
              </a:ext>
            </a:extLst>
          </p:cNvPr>
          <p:cNvSpPr txBox="1"/>
          <p:nvPr/>
        </p:nvSpPr>
        <p:spPr>
          <a:xfrm>
            <a:off x="6652683" y="2443285"/>
            <a:ext cx="135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Employees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5FA76C-B4B2-57E5-E21A-3184AA3162E8}"/>
              </a:ext>
            </a:extLst>
          </p:cNvPr>
          <p:cNvSpPr txBox="1"/>
          <p:nvPr/>
        </p:nvSpPr>
        <p:spPr>
          <a:xfrm>
            <a:off x="1350844" y="5776057"/>
            <a:ext cx="197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Source Addresses</a:t>
            </a:r>
          </a:p>
        </p:txBody>
      </p:sp>
    </p:spTree>
    <p:extLst>
      <p:ext uri="{BB962C8B-B14F-4D97-AF65-F5344CB8AC3E}">
        <p14:creationId xmlns:p14="http://schemas.microsoft.com/office/powerpoint/2010/main" val="378191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317353-1FF2-A841-BE4C-60C461045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188"/>
            <a:ext cx="9385292" cy="6495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b="1" dirty="0">
                <a:latin typeface="Helvetica"/>
                <a:cs typeface="Helvetica"/>
              </a:rPr>
              <a:t>Chainalysis</a:t>
            </a:r>
            <a:endParaRPr lang="en-US" dirty="0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722E6-BA5D-0940-B507-FE724BFEA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A002-D87B-7F4C-913F-EE567874B723}" type="slidenum">
              <a:rPr lang="x-none" smtClean="0"/>
              <a:pPr/>
              <a:t>6</a:t>
            </a:fld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37355A-02F3-544B-BF31-75478D5D4C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6600" y="2277026"/>
            <a:ext cx="9486892" cy="41087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51460" indent="-251460" algn="just">
              <a:buFont typeface="Arial"/>
              <a:buChar char="•"/>
            </a:pPr>
            <a:endParaRPr lang="en-GB" dirty="0">
              <a:latin typeface="Helvetica"/>
              <a:cs typeface="Helvetica"/>
            </a:endParaRPr>
          </a:p>
          <a:p>
            <a:pPr marL="251460" indent="-251460" algn="just">
              <a:buFont typeface="Arial"/>
              <a:buChar char="•"/>
            </a:pPr>
            <a:endParaRPr lang="en-GB" sz="2100" dirty="0">
              <a:latin typeface="Helvetica"/>
              <a:cs typeface="Helvetica"/>
            </a:endParaRPr>
          </a:p>
          <a:p>
            <a:pPr marL="251460" indent="-251460" algn="just">
              <a:buFont typeface="Arial"/>
              <a:buChar char="•"/>
            </a:pPr>
            <a:endParaRPr lang="en-GB" sz="2100" dirty="0">
              <a:latin typeface="Helvetica"/>
              <a:cs typeface="Helvetica"/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FED7DA09-215A-8375-A2F0-9D1FB1910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17" y="1930606"/>
            <a:ext cx="9133658" cy="41087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636798-7182-811A-C671-6BF922BA500D}"/>
              </a:ext>
            </a:extLst>
          </p:cNvPr>
          <p:cNvSpPr/>
          <p:nvPr/>
        </p:nvSpPr>
        <p:spPr>
          <a:xfrm>
            <a:off x="7053786" y="2293381"/>
            <a:ext cx="2231572" cy="37011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337CAD-E613-2174-48C1-5464CF94476E}"/>
              </a:ext>
            </a:extLst>
          </p:cNvPr>
          <p:cNvSpPr/>
          <p:nvPr/>
        </p:nvSpPr>
        <p:spPr>
          <a:xfrm>
            <a:off x="7053786" y="3444777"/>
            <a:ext cx="2231572" cy="37011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455C7F-8E0F-0685-3451-035C3CB76191}"/>
              </a:ext>
            </a:extLst>
          </p:cNvPr>
          <p:cNvSpPr/>
          <p:nvPr/>
        </p:nvSpPr>
        <p:spPr>
          <a:xfrm>
            <a:off x="7053786" y="4287910"/>
            <a:ext cx="2231572" cy="37011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F7B2E0-1FF9-F015-98C8-0FF0B26787A4}"/>
              </a:ext>
            </a:extLst>
          </p:cNvPr>
          <p:cNvSpPr/>
          <p:nvPr/>
        </p:nvSpPr>
        <p:spPr>
          <a:xfrm>
            <a:off x="7053786" y="5410200"/>
            <a:ext cx="2231572" cy="37011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E49815-7C0E-B84A-7844-C9FA8C904252}"/>
              </a:ext>
            </a:extLst>
          </p:cNvPr>
          <p:cNvSpPr/>
          <p:nvPr/>
        </p:nvSpPr>
        <p:spPr>
          <a:xfrm>
            <a:off x="621224" y="4663614"/>
            <a:ext cx="2231572" cy="37011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78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317353-1FF2-A841-BE4C-60C461045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188"/>
            <a:ext cx="9385292" cy="6495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b="1" dirty="0">
                <a:latin typeface="Helvetica"/>
                <a:cs typeface="Helvetica"/>
              </a:rPr>
              <a:t>Merged Cluster Transfers</a:t>
            </a:r>
            <a:endParaRPr lang="en-US" dirty="0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722E6-BA5D-0940-B507-FE724BFEA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A002-D87B-7F4C-913F-EE567874B723}" type="slidenum">
              <a:rPr lang="x-none" smtClean="0"/>
              <a:pPr/>
              <a:t>7</a:t>
            </a:fld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37355A-02F3-544B-BF31-75478D5D4C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6600" y="2292017"/>
            <a:ext cx="9486892" cy="42436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endParaRPr lang="en-GB" sz="2100" dirty="0">
              <a:latin typeface="Helvetica"/>
              <a:cs typeface="Helvetica"/>
            </a:endParaRPr>
          </a:p>
          <a:p>
            <a:pPr marL="251460" indent="-251460" algn="just">
              <a:buFont typeface="Arial"/>
              <a:buChar char="•"/>
            </a:pPr>
            <a:endParaRPr lang="en-GB" sz="2100" dirty="0">
              <a:latin typeface="Helvetica"/>
              <a:cs typeface="Helvetica"/>
            </a:endParaRP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C1161ABB-1F3E-25CD-141E-FD05059B9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86" y="2828648"/>
            <a:ext cx="9815039" cy="58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48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317353-1FF2-A841-BE4C-60C461045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188"/>
            <a:ext cx="9385292" cy="6495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b="1" dirty="0">
                <a:latin typeface="Helvetica"/>
                <a:cs typeface="Helvetica"/>
              </a:rPr>
              <a:t>Additional Potential Employee Addresses</a:t>
            </a:r>
            <a:endParaRPr lang="en-GB" b="1" dirty="0">
              <a:cs typeface="Helvetic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722E6-BA5D-0940-B507-FE724BFEA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A002-D87B-7F4C-913F-EE567874B723}" type="slidenum">
              <a:rPr lang="x-none" smtClean="0"/>
              <a:pPr/>
              <a:t>8</a:t>
            </a:fld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37355A-02F3-544B-BF31-75478D5D4C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6600" y="2277027"/>
            <a:ext cx="9486892" cy="421371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27 additional Binance.com addresses.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1 additional Bybit.com address.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9 additional MaiCoin.com addresses.</a:t>
            </a:r>
            <a:endParaRPr lang="en-MT" sz="2800" dirty="0"/>
          </a:p>
          <a:p>
            <a:pPr marL="251460" indent="-251460" algn="just">
              <a:buFont typeface="Arial"/>
              <a:buChar char="•"/>
            </a:pPr>
            <a:endParaRPr lang="en-GB" sz="2100" dirty="0">
              <a:latin typeface="Helvetica"/>
              <a:cs typeface="Helvetica"/>
            </a:endParaRPr>
          </a:p>
          <a:p>
            <a:pPr marL="251460" indent="-251460" algn="just">
              <a:buFont typeface="Arial"/>
              <a:buChar char="•"/>
            </a:pPr>
            <a:endParaRPr lang="en-GB" sz="2100" dirty="0">
              <a:latin typeface="Helvetica"/>
              <a:cs typeface="Helvetica"/>
            </a:endParaRPr>
          </a:p>
        </p:txBody>
      </p:sp>
      <p:pic>
        <p:nvPicPr>
          <p:cNvPr id="3" name="Picture 12" descr="100 Free Binance HD Wallpapers &amp; Backgrounds - MrWallpaper.com">
            <a:extLst>
              <a:ext uri="{FF2B5EF4-FFF2-40B4-BE49-F238E27FC236}">
                <a16:creationId xmlns:a16="http://schemas.microsoft.com/office/drawing/2014/main" id="{90EC2A0A-99BC-9482-1D13-158D99E3F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5" r="18649"/>
          <a:stretch/>
        </p:blipFill>
        <p:spPr bwMode="auto">
          <a:xfrm>
            <a:off x="736600" y="4703665"/>
            <a:ext cx="2110360" cy="197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ybit: Buy Bitcoin &amp; Crypto – Apps on Google Play">
            <a:extLst>
              <a:ext uri="{FF2B5EF4-FFF2-40B4-BE49-F238E27FC236}">
                <a16:creationId xmlns:a16="http://schemas.microsoft.com/office/drawing/2014/main" id="{68321E33-61E9-EB08-E2E0-AE15A2B05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863" y="4697783"/>
            <a:ext cx="1975965" cy="19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MaiCoin Group">
            <a:extLst>
              <a:ext uri="{FF2B5EF4-FFF2-40B4-BE49-F238E27FC236}">
                <a16:creationId xmlns:a16="http://schemas.microsoft.com/office/drawing/2014/main" id="{2CE65DB5-B4C3-FD98-7105-7E071A065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854" y="4703665"/>
            <a:ext cx="2176327" cy="198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970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317353-1FF2-A841-BE4C-60C461045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188"/>
            <a:ext cx="9385292" cy="6495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b="1" dirty="0">
                <a:latin typeface="Helvetica"/>
                <a:cs typeface="Helvetica"/>
              </a:rPr>
              <a:t>What does the FIAU want to achieve?</a:t>
            </a:r>
            <a:endParaRPr lang="en-GB" b="1" dirty="0">
              <a:cs typeface="Helvetic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722E6-BA5D-0940-B507-FE724BFEA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A002-D87B-7F4C-913F-EE567874B723}" type="slidenum">
              <a:rPr lang="x-none" smtClean="0"/>
              <a:pPr/>
              <a:t>9</a:t>
            </a:fld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37355A-02F3-544B-BF31-75478D5D4C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6600" y="2277027"/>
            <a:ext cx="9486892" cy="3258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dirty="0">
                <a:latin typeface="Helvetica"/>
                <a:cs typeface="Helvetica"/>
              </a:rPr>
              <a:t>Determine the taxes evaded through this payment scheme.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dirty="0">
                <a:latin typeface="Helvetica"/>
                <a:cs typeface="Helvetica"/>
              </a:rPr>
              <a:t>Discover the Source of Funds of the merged cluster.</a:t>
            </a:r>
          </a:p>
          <a:p>
            <a:pPr marL="251460" indent="-251460" algn="just">
              <a:buFont typeface="Arial"/>
              <a:buChar char="•"/>
            </a:pPr>
            <a:endParaRPr lang="en-GB" sz="2100" dirty="0">
              <a:latin typeface="Helvetica"/>
              <a:cs typeface="Helvetica"/>
            </a:endParaRPr>
          </a:p>
          <a:p>
            <a:pPr marL="251460" indent="-251460" algn="just">
              <a:buFont typeface="Arial"/>
              <a:buChar char="•"/>
            </a:pPr>
            <a:endParaRPr lang="en-GB" sz="21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11767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682 FIAU Rebranding_PPT Templatev3" id="{4D4F142F-9C2B-1844-BFBB-69F01369F2A8}" vid="{17F855EA-4F30-3E46-B0CE-2299AA07D3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4729b40-047e-4a6b-bbfb-74168fc0255b}" enabled="1" method="Privileged" siteId="{cc89b43c-8b93-40da-9aae-a7affedd857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8682 FIAU Rebranding_PPT Templatev3</Template>
  <TotalTime>1523</TotalTime>
  <Words>212</Words>
  <Application>Microsoft Office PowerPoint</Application>
  <PresentationFormat>Custom</PresentationFormat>
  <Paragraphs>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</vt:lpstr>
      <vt:lpstr>Office Theme</vt:lpstr>
      <vt:lpstr>Salaries via Cryptocurrency – A Case in Malta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Audrey Spiteri</dc:creator>
  <cp:lastModifiedBy>Kurt Callus</cp:lastModifiedBy>
  <cp:revision>346</cp:revision>
  <dcterms:created xsi:type="dcterms:W3CDTF">2020-07-23T10:04:15Z</dcterms:created>
  <dcterms:modified xsi:type="dcterms:W3CDTF">2024-07-11T04:51:20Z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Theme:7</vt:lpwstr>
  </property>
  <property fmtid="{D5CDD505-2E9C-101B-9397-08002B2CF9AE}" pid="3" name="ClassificationContentMarkingHeaderText">
    <vt:lpwstr>Strictly Confidential - External</vt:lpwstr>
  </property>
</Properties>
</file>