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652" r:id="rId5"/>
    <p:sldMasterId id="2147483648" r:id="rId6"/>
    <p:sldMasterId id="2147483650" r:id="rId7"/>
    <p:sldMasterId id="2147483654" r:id="rId8"/>
    <p:sldMasterId id="2147483658" r:id="rId9"/>
    <p:sldMasterId id="2147483660" r:id="rId10"/>
    <p:sldMasterId id="2147483662" r:id="rId11"/>
    <p:sldMasterId id="2147483664" r:id="rId12"/>
    <p:sldMasterId id="2147483666" r:id="rId13"/>
    <p:sldMasterId id="2147483668" r:id="rId14"/>
  </p:sldMasterIdLst>
  <p:notesMasterIdLst>
    <p:notesMasterId r:id="rId26"/>
  </p:notesMasterIdLst>
  <p:handoutMasterIdLst>
    <p:handoutMasterId r:id="rId27"/>
  </p:handoutMasterIdLst>
  <p:sldIdLst>
    <p:sldId id="260" r:id="rId15"/>
    <p:sldId id="261" r:id="rId16"/>
    <p:sldId id="284" r:id="rId17"/>
    <p:sldId id="286" r:id="rId18"/>
    <p:sldId id="287" r:id="rId19"/>
    <p:sldId id="289" r:id="rId20"/>
    <p:sldId id="288" r:id="rId21"/>
    <p:sldId id="294" r:id="rId22"/>
    <p:sldId id="295" r:id="rId23"/>
    <p:sldId id="285" r:id="rId24"/>
    <p:sldId id="265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F_KAS_startowe" id="{39D62F48-E917-4904-BC48-DFF526BCB5FC}">
          <p14:sldIdLst>
            <p14:sldId id="260"/>
          </p14:sldIdLst>
        </p14:section>
        <p14:section name="MF_KAS_srodek" id="{5F5C5854-BAB1-4AB6-A894-A7450BEFCDD6}">
          <p14:sldIdLst>
            <p14:sldId id="261"/>
            <p14:sldId id="284"/>
            <p14:sldId id="286"/>
            <p14:sldId id="287"/>
            <p14:sldId id="289"/>
            <p14:sldId id="288"/>
            <p14:sldId id="294"/>
            <p14:sldId id="295"/>
            <p14:sldId id="285"/>
          </p14:sldIdLst>
        </p14:section>
        <p14:section name="MF_KAS_koncowe" id="{4D2FB628-BA0C-4101-9F9B-A23843DA94A5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4" autoAdjust="0"/>
    <p:restoredTop sz="94590" autoAdjust="0"/>
  </p:normalViewPr>
  <p:slideViewPr>
    <p:cSldViewPr snapToGrid="0" showGuides="1">
      <p:cViewPr varScale="1">
        <p:scale>
          <a:sx n="115" d="100"/>
          <a:sy n="115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2496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981FF-A4C7-4AE2-BA2E-315BDFE4A662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322AA-0756-4252-AF59-F0583F2347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94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8235E-7442-4C39-8EF2-0BD7686D465C}" type="datetimeFigureOut">
              <a:rPr lang="pl-PL" smtClean="0"/>
              <a:t>09.07.2024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4805-2DDF-4A57-8734-426C6BBE1B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2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85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53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00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v.pl/web/finance" TargetMode="Externa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A47F874-8491-4CE5-AE31-046844D0EA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286084"/>
            <a:ext cx="4896460" cy="1044155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12EDEA7C-A38A-47CA-A140-B33D3C36EE8C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1838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66E196-50E7-42D2-A2BF-A2550321F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592DCD7-ADDB-4293-BC3B-F4C67BB28E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4E0E6E-2F37-429B-AE6E-FC96EEABBD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F70472C-0830-4845-A1C2-F0D9B8B0D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F8262B-D9B2-4162-BE62-05B8665E4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5BAB06F-C1E0-4501-B227-9367E7030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205EAC-C03F-428B-B07D-939A5D870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A87BAA-8577-41E2-B017-1E1566E808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3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DF865D-BC5E-4DDB-B46F-7108F0F53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4D79B7-0212-45AB-88AB-61A0CC7281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92F63D-161A-4425-A83D-B70EEACD8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5222CE-F29B-4DB5-8A09-51B88568FA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0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2949C35-3797-495D-BFD5-B71CF07DF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286084"/>
            <a:ext cx="4896460" cy="1044155"/>
          </a:xfrm>
          <a:prstGeom prst="rect">
            <a:avLst/>
          </a:prstGeom>
        </p:spPr>
      </p:pic>
      <p:sp>
        <p:nvSpPr>
          <p:cNvPr id="7" name="Podtytuł 2">
            <a:extLst>
              <a:ext uri="{FF2B5EF4-FFF2-40B4-BE49-F238E27FC236}">
                <a16:creationId xmlns:a16="http://schemas.microsoft.com/office/drawing/2014/main" id="{DA5FDD47-A4EA-4E4D-9A87-0E696F149506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738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C31700-AFE0-4BF9-B0D5-11A11B19B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286084"/>
            <a:ext cx="4896460" cy="1044155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CAA8836B-C00E-46D5-9155-1426190960E7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1500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9DD7B33-6E65-4EE8-BB91-8155668DD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286084"/>
            <a:ext cx="4896460" cy="1044155"/>
          </a:xfrm>
          <a:prstGeom prst="rect">
            <a:avLst/>
          </a:prstGeom>
        </p:spPr>
      </p:pic>
      <p:sp>
        <p:nvSpPr>
          <p:cNvPr id="5" name="Podtytuł 2">
            <a:extLst>
              <a:ext uri="{FF2B5EF4-FFF2-40B4-BE49-F238E27FC236}">
                <a16:creationId xmlns:a16="http://schemas.microsoft.com/office/drawing/2014/main" id="{5352EC50-A6BD-42E5-8172-BB85F3315EA4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435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hlinkClick r:id="rId2"/>
          </p:cNvPr>
          <p:cNvSpPr/>
          <p:nvPr userDrawn="1"/>
        </p:nvSpPr>
        <p:spPr>
          <a:xfrm>
            <a:off x="1183541" y="6382527"/>
            <a:ext cx="2914518" cy="19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80390A7-217A-4D95-9744-92FBDCCA0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2" y="286084"/>
            <a:ext cx="4896455" cy="10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1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08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AD7CC5D-6630-4FA9-886B-2676BAE45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48" y="246166"/>
            <a:ext cx="3192314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4282CD-31AC-40BA-AFCF-C6B57C899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1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2BB204-2CD5-4438-A80D-7B7EEC6A01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B1F1E8-5AA9-4F7E-AE7A-0217DCE55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1" y="5163845"/>
            <a:ext cx="7776855" cy="4636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018A31C-E735-4DE3-BECF-FADAF10DA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50" y="246166"/>
            <a:ext cx="3192310" cy="6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0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finance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2">
            <a:extLst>
              <a:ext uri="{FF2B5EF4-FFF2-40B4-BE49-F238E27FC236}">
                <a16:creationId xmlns:a16="http://schemas.microsoft.com/office/drawing/2014/main" id="{6973884C-64EC-E64C-8775-EFF4BD75AC54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A353852-B63D-4AD9-BFC9-B2F1DECE988B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7E44221-1302-4BCB-BB07-14ACCE764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165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22F63">
              <a:alpha val="63000"/>
            </a:srgbClr>
          </a:solidFill>
        </p:spPr>
      </p:pic>
    </p:spTree>
    <p:extLst>
      <p:ext uri="{BB962C8B-B14F-4D97-AF65-F5344CB8AC3E}">
        <p14:creationId xmlns:p14="http://schemas.microsoft.com/office/powerpoint/2010/main" val="355122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 userDrawn="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343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B46933F8-0E11-9016-C4F1-19065B93C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357" y="0"/>
            <a:ext cx="12214622" cy="6858000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71588" y="6129338"/>
            <a:ext cx="10001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69923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bg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28FCFCD7-CB56-41E7-8CC0-55E18D02F4B5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606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28D298B-7268-120E-FC5C-2B630EECC4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71588" y="6129338"/>
            <a:ext cx="10001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69923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bg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8D467B71-B7CB-43CA-A560-8E340B439890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7687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95E16A7-7827-40E5-9014-8965BD88F4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2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6973884C-64EC-E64C-8775-EFF4BD75AC54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E57B35-7693-4452-A4D4-1961FF2B9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48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8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6973884C-64EC-E64C-8775-EFF4BD75AC54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1D0EA71-0CA0-DE58-2DF5-EFD3F406C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F8A466-010D-4637-8CEE-C795FD39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" t="8616" r="3154" b="1233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9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 userDrawn="1">
          <p15:clr>
            <a:srgbClr val="F26B43"/>
          </p15:clr>
        </p15:guide>
        <p15:guide id="2" pos="801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5360" userDrawn="1">
          <p15:clr>
            <a:srgbClr val="F26B43"/>
          </p15:clr>
        </p15:guide>
        <p15:guide id="6" pos="710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rzyroda, tęcza, chmura, nocne niebo&#10;&#10;Opis wygenerowany automatycznie">
            <a:extLst>
              <a:ext uri="{FF2B5EF4-FFF2-40B4-BE49-F238E27FC236}">
                <a16:creationId xmlns:a16="http://schemas.microsoft.com/office/drawing/2014/main" id="{0E0ECE97-5AC4-E882-AE08-898FC5624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3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84270" y="6122042"/>
            <a:ext cx="1000118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ostokąt 7">
            <a:hlinkClick r:id="rId3"/>
          </p:cNvPr>
          <p:cNvSpPr/>
          <p:nvPr userDrawn="1"/>
        </p:nvSpPr>
        <p:spPr>
          <a:xfrm>
            <a:off x="1271588" y="6172779"/>
            <a:ext cx="2914518" cy="19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C73B99B8-7C3A-45E9-8776-F116C56B5021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tx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tx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tx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tx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tx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tx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tx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0608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84270" y="6122042"/>
            <a:ext cx="1000118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81328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tx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r="48016"/>
          <a:stretch/>
        </p:blipFill>
        <p:spPr>
          <a:xfrm>
            <a:off x="1266702" y="6201019"/>
            <a:ext cx="1027202" cy="528857"/>
          </a:xfrm>
          <a:prstGeom prst="rect">
            <a:avLst/>
          </a:prstGeom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6973884C-64EC-E64C-8775-EFF4BD75AC54}"/>
              </a:ext>
            </a:extLst>
          </p:cNvPr>
          <p:cNvSpPr txBox="1">
            <a:spLocks/>
          </p:cNvSpPr>
          <p:nvPr userDrawn="1"/>
        </p:nvSpPr>
        <p:spPr>
          <a:xfrm>
            <a:off x="2520939" y="6382528"/>
            <a:ext cx="1029926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 err="1">
                <a:solidFill>
                  <a:schemeClr val="tx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tx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tx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tx1"/>
                </a:solidFill>
                <a:latin typeface="Lato" panose="020F0502020204030203" pitchFamily="34" charset="-18"/>
              </a:rPr>
              <a:t>finance</a:t>
            </a:r>
            <a:endParaRPr lang="pl-PL" sz="900" spc="150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429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 userDrawn="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84270" y="6122042"/>
            <a:ext cx="1000118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81328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tx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tx1"/>
              </a:solidFill>
              <a:latin typeface="Lato" panose="020F0502020204030203" pitchFamily="34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9298483-D24A-4387-80C2-4320FBC24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7" y="5163845"/>
            <a:ext cx="7776863" cy="463620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7D4428C3-7745-410F-95BB-EC090F19FD5F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tx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tx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tx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tx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tx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tx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tx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tx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0165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75A76E0-2161-B605-C8C0-D2ADC9493A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71588" y="6129338"/>
            <a:ext cx="10001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69923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bg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C9DCB7C6-5485-4BF6-A4C6-75DEBB139533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685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F090B43-C84C-88B4-B23E-777E9CA20F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02A39C5-2C4F-EA48-BD6F-843AC524EF2A}"/>
              </a:ext>
            </a:extLst>
          </p:cNvPr>
          <p:cNvCxnSpPr/>
          <p:nvPr userDrawn="1"/>
        </p:nvCxnSpPr>
        <p:spPr>
          <a:xfrm>
            <a:off x="1271588" y="6129338"/>
            <a:ext cx="10001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odtytuł 2">
            <a:extLst>
              <a:ext uri="{FF2B5EF4-FFF2-40B4-BE49-F238E27FC236}">
                <a16:creationId xmlns:a16="http://schemas.microsoft.com/office/drawing/2014/main" id="{CB5AE4C2-D81D-1248-B064-076081434062}"/>
              </a:ext>
            </a:extLst>
          </p:cNvPr>
          <p:cNvSpPr txBox="1">
            <a:spLocks/>
          </p:cNvSpPr>
          <p:nvPr userDrawn="1"/>
        </p:nvSpPr>
        <p:spPr>
          <a:xfrm>
            <a:off x="10930351" y="6369923"/>
            <a:ext cx="463462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DBB09-8786-5E42-ADCC-A06826583F73}" type="slidenum">
              <a:rPr lang="pl-PL" sz="900" spc="150" smtClean="0">
                <a:solidFill>
                  <a:schemeClr val="bg1"/>
                </a:solidFill>
                <a:latin typeface="Lato" panose="020F0502020204030203" pitchFamily="34" charset="-18"/>
              </a:rPr>
              <a:t>‹#›</a:t>
            </a:fld>
            <a:endParaRPr lang="pl-PL" sz="900" spc="15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B7510E26-D871-4DF8-A4C2-45DC005AF967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10097234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Ministry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Finance</a:t>
            </a:r>
            <a:r>
              <a:rPr lang="pl-PL" sz="900" b="1" spc="150" dirty="0">
                <a:solidFill>
                  <a:schemeClr val="bg1"/>
                </a:solidFill>
                <a:latin typeface="Lato" panose="020F0502020204030203" pitchFamily="34" charset="-18"/>
              </a:rPr>
              <a:t>  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/  gov.pl/</a:t>
            </a:r>
            <a:r>
              <a:rPr lang="pl-PL" sz="900" spc="150" dirty="0" err="1">
                <a:solidFill>
                  <a:schemeClr val="bg1"/>
                </a:solidFill>
                <a:latin typeface="Lato" panose="020F0502020204030203" pitchFamily="34" charset="-18"/>
              </a:rPr>
              <a:t>finance</a:t>
            </a:r>
            <a:r>
              <a:rPr lang="pl-PL" sz="900" spc="150" dirty="0">
                <a:solidFill>
                  <a:schemeClr val="bg1"/>
                </a:solidFill>
                <a:latin typeface="Lato" panose="020F0502020204030203" pitchFamily="34" charset="-18"/>
              </a:rPr>
              <a:t>         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General </a:t>
            </a:r>
            <a:r>
              <a:rPr lang="pl-PL" sz="900" b="1" spc="150" dirty="0" err="1">
                <a:solidFill>
                  <a:schemeClr val="bg1"/>
                </a:solidFill>
                <a:latin typeface="Lato Black" panose="020F0A02020204030203" pitchFamily="34" charset="-18"/>
              </a:rPr>
              <a:t>Inspector</a:t>
            </a:r>
            <a:r>
              <a:rPr lang="pl-PL" sz="900" b="1" spc="150" dirty="0">
                <a:solidFill>
                  <a:schemeClr val="bg1"/>
                </a:solidFill>
                <a:latin typeface="Lato Black" panose="020F0A02020204030203" pitchFamily="34" charset="-18"/>
              </a:rPr>
              <a:t> of Financial Information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  <a:p>
            <a:pPr algn="l"/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8230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pos="801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5360">
          <p15:clr>
            <a:srgbClr val="F26B43"/>
          </p15:clr>
        </p15:guide>
        <p15:guide id="6" pos="71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pl/web/finance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finan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fin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financ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A626B9B-EFC8-A14D-A1F3-361953F0EF91}"/>
              </a:ext>
            </a:extLst>
          </p:cNvPr>
          <p:cNvSpPr txBox="1"/>
          <p:nvPr/>
        </p:nvSpPr>
        <p:spPr>
          <a:xfrm>
            <a:off x="1183541" y="2534518"/>
            <a:ext cx="89423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Obtaining information from </a:t>
            </a:r>
            <a:r>
              <a:rPr lang="en-GB" sz="4800" dirty="0" err="1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oveseas</a:t>
            </a:r>
            <a:endParaRPr lang="en-GB" sz="4800" dirty="0">
              <a:latin typeface="Lato Black" panose="020F0A02020204030203" pitchFamily="34" charset="-18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r>
              <a:rPr lang="en-GB" sz="38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Marek Kaplita, FIU Poland</a:t>
            </a:r>
          </a:p>
          <a:p>
            <a:r>
              <a:rPr lang="en-GB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10.7.2024, Conducting Financial Investigations</a:t>
            </a:r>
          </a:p>
          <a:p>
            <a:r>
              <a:rPr lang="en-GB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(Foundation Programme) - online</a:t>
            </a:r>
          </a:p>
        </p:txBody>
      </p:sp>
      <p:sp>
        <p:nvSpPr>
          <p:cNvPr id="5" name="Prostokąt 4">
            <a:hlinkClick r:id="rId2" highlightClick="1"/>
          </p:cNvPr>
          <p:cNvSpPr/>
          <p:nvPr/>
        </p:nvSpPr>
        <p:spPr>
          <a:xfrm>
            <a:off x="1183541" y="6382528"/>
            <a:ext cx="2914518" cy="19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0" dirty="0"/>
          </a:p>
        </p:txBody>
      </p:sp>
    </p:spTree>
    <p:extLst>
      <p:ext uri="{BB962C8B-B14F-4D97-AF65-F5344CB8AC3E}">
        <p14:creationId xmlns:p14="http://schemas.microsoft.com/office/powerpoint/2010/main" val="397826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524928E-A03D-AB49-A332-91EB7FFDC256}"/>
              </a:ext>
            </a:extLst>
          </p:cNvPr>
          <p:cNvSpPr txBox="1"/>
          <p:nvPr/>
        </p:nvSpPr>
        <p:spPr>
          <a:xfrm>
            <a:off x="1183540" y="464672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Conclusions</a:t>
            </a:r>
            <a:endParaRPr lang="en-GB" sz="30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191ACD5-11E8-4E41-BA91-843C774DCF5E}"/>
              </a:ext>
            </a:extLst>
          </p:cNvPr>
          <p:cNvSpPr txBox="1"/>
          <p:nvPr/>
        </p:nvSpPr>
        <p:spPr>
          <a:xfrm>
            <a:off x="1183540" y="1018670"/>
            <a:ext cx="10001185" cy="553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Information from f</a:t>
            </a:r>
            <a:r>
              <a:rPr lang="en-GB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oreign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sources are often crucial.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Response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en-GB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ime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is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decisive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for successful freezing of assets.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Good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practices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documents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translated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in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widely-known language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editable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versions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documents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giving consent to disseminate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the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information without </a:t>
            </a:r>
            <a:r>
              <a:rPr lang="en-GB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beeing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asked 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for,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asking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obliged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entities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obtaining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from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foreign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partners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Wanted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developments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structured electronic forms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en-GB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oint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analysis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teams – to analyse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crossborder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cases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FIUs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’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wider access to important domestic databases,</a:t>
            </a:r>
            <a:endParaRPr lang="pl-PL" sz="17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open 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and transnationally interconnected databases (corporate registries, bank account registries etc.)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7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7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ostokąt 4">
            <a:hlinkClick r:id="rId3" highlightClick="1"/>
          </p:cNvPr>
          <p:cNvSpPr/>
          <p:nvPr/>
        </p:nvSpPr>
        <p:spPr>
          <a:xfrm>
            <a:off x="1183540" y="6219432"/>
            <a:ext cx="4144161" cy="491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0" dirty="0"/>
          </a:p>
        </p:txBody>
      </p:sp>
    </p:spTree>
    <p:extLst>
      <p:ext uri="{BB962C8B-B14F-4D97-AF65-F5344CB8AC3E}">
        <p14:creationId xmlns:p14="http://schemas.microsoft.com/office/powerpoint/2010/main" val="313064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FA0BE81-5F58-2D92-F978-7E07DFAEF7C8}"/>
              </a:ext>
            </a:extLst>
          </p:cNvPr>
          <p:cNvSpPr txBox="1"/>
          <p:nvPr/>
        </p:nvSpPr>
        <p:spPr>
          <a:xfrm>
            <a:off x="1183541" y="2453128"/>
            <a:ext cx="772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err="1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Thank</a:t>
            </a:r>
            <a:r>
              <a:rPr lang="pl-PL" sz="4000" b="1" dirty="0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pl-PL" sz="4000" b="1" dirty="0" err="1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you</a:t>
            </a:r>
            <a:r>
              <a:rPr lang="pl-PL" sz="4000" b="1" dirty="0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pl-PL" sz="40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pl-PL" sz="40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pl-PL" sz="40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40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attention</a:t>
            </a:r>
            <a:endParaRPr lang="pl-PL" sz="40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9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191ACD5-11E8-4E41-BA91-843C774DCF5E}"/>
              </a:ext>
            </a:extLst>
          </p:cNvPr>
          <p:cNvSpPr txBox="1"/>
          <p:nvPr/>
        </p:nvSpPr>
        <p:spPr>
          <a:xfrm>
            <a:off x="1183540" y="1980989"/>
            <a:ext cx="10001185" cy="317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700" dirty="0"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Administrative FIUs analyse financial intelligence data and do not conduct investigations. They ground, not verify suspicions of ML/TF.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FIUs obtain foreign information through other FIUs.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Information shared cannot be used as evidence in court proceedings, but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FIU’s</a:t>
            </a:r>
            <a:r>
              <a:rPr lang="pl-PL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700" dirty="0" err="1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request</a:t>
            </a: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can be followed by MLA request.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Usually FIUs exchange information through dedicated safe Internet connections: Egmont Secure Web (worldwide) and FIU.net (European Union)</a:t>
            </a:r>
          </a:p>
        </p:txBody>
      </p:sp>
      <p:sp>
        <p:nvSpPr>
          <p:cNvPr id="5" name="Prostokąt 4">
            <a:hlinkClick r:id="rId3" highlightClick="1"/>
          </p:cNvPr>
          <p:cNvSpPr/>
          <p:nvPr/>
        </p:nvSpPr>
        <p:spPr>
          <a:xfrm>
            <a:off x="1183540" y="6219432"/>
            <a:ext cx="4144161" cy="491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28001E5-5E59-4648-B32A-2A5AC424F485}"/>
              </a:ext>
            </a:extLst>
          </p:cNvPr>
          <p:cNvSpPr txBox="1"/>
          <p:nvPr/>
        </p:nvSpPr>
        <p:spPr>
          <a:xfrm>
            <a:off x="1183541" y="714053"/>
            <a:ext cx="8942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latin typeface="Lato Black" panose="020F0A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FIU to FIU exchange of information</a:t>
            </a:r>
          </a:p>
          <a:p>
            <a:r>
              <a:rPr lang="en-GB" sz="300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283327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hlinkClick r:id="rId3" highlightClick="1"/>
          </p:cNvPr>
          <p:cNvSpPr/>
          <p:nvPr/>
        </p:nvSpPr>
        <p:spPr>
          <a:xfrm>
            <a:off x="1183540" y="6219432"/>
            <a:ext cx="4144161" cy="491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A5BADF-7E03-42E9-AA14-E149E1441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1744287"/>
            <a:ext cx="84867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645C79-9FA2-49D4-B7A9-C6F8DB38F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938039"/>
            <a:ext cx="84867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B623361-4F92-4585-BE72-BEAAEC1D9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585268"/>
            <a:ext cx="84867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50F8BFA-2661-4DB6-8BBD-72D86CF1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523529"/>
            <a:ext cx="107346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C0CDFAB-A6E6-4605-A268-B7E1499A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BDACA7-3676-418A-A009-12DE7D8A1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83"/>
            <a:ext cx="12192000" cy="62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5EA104-4DD0-41BB-A9A5-6C98B1A4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544"/>
            <a:ext cx="12192000" cy="62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69026"/>
      </p:ext>
    </p:extLst>
  </p:cSld>
  <p:clrMapOvr>
    <a:masterClrMapping/>
  </p:clrMapOvr>
</p:sld>
</file>

<file path=ppt/theme/theme1.xml><?xml version="1.0" encoding="utf-8"?>
<a:theme xmlns:a="http://schemas.openxmlformats.org/drawingml/2006/main" name="1_MFKAS_Godło_PL_Start">
  <a:themeElements>
    <a:clrScheme name="hyper link whi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MFKAS_Godło_PL_koniec">
  <a:themeElements>
    <a:clrScheme name="hyper link whi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MFKAS_Godło_PL_koniec">
  <a:themeElements>
    <a:clrScheme name="hyper link whi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FKAS_Godło_PL_Start">
  <a:themeElements>
    <a:clrScheme name="Niestandardowy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FKAS_Godło_PL_Start">
  <a:themeElements>
    <a:clrScheme name="Niestandardowy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FKAS_Godło_PL_Start">
  <a:themeElements>
    <a:clrScheme name="Niestandardowy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MFKAS_Godło_PL_Start">
  <a:themeElements>
    <a:clrScheme name="hyper link bla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MFKAS_Godło_PL_Srodek">
  <a:themeElements>
    <a:clrScheme name="Niestandardowy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MFKAS_Godło_PL_koniec">
  <a:themeElements>
    <a:clrScheme name="hyper link bla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MFKAS_Godło_PL_koniec">
  <a:themeElements>
    <a:clrScheme name="hyper link whi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MFKAS_Godło_PL_koniec">
  <a:themeElements>
    <a:clrScheme name="hyper link whi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56075F56D8CA4E8624764DF0C53A40" ma:contentTypeVersion="17" ma:contentTypeDescription="Utwórz nowy dokument." ma:contentTypeScope="" ma:versionID="1d3e77d6e45d6ba8bbc1b7bae2c2043b">
  <xsd:schema xmlns:xsd="http://www.w3.org/2001/XMLSchema" xmlns:xs="http://www.w3.org/2001/XMLSchema" xmlns:p="http://schemas.microsoft.com/office/2006/metadata/properties" xmlns:ns3="1a15c026-ca97-4354-ba26-0166eb986407" xmlns:ns4="5a8bb211-4da1-4d9b-8def-18fc3ffa0bee" targetNamespace="http://schemas.microsoft.com/office/2006/metadata/properties" ma:root="true" ma:fieldsID="7bdbe38646367d3f9bbe321bf4a7387a" ns3:_="" ns4:_="">
    <xsd:import namespace="1a15c026-ca97-4354-ba26-0166eb986407"/>
    <xsd:import namespace="5a8bb211-4da1-4d9b-8def-18fc3ffa0b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5c026-ca97-4354-ba26-0166eb9864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bb211-4da1-4d9b-8def-18fc3ffa0b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8bb211-4da1-4d9b-8def-18fc3ffa0be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6483C-7047-4820-81DA-B4B6F3E6A9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15c026-ca97-4354-ba26-0166eb986407"/>
    <ds:schemaRef ds:uri="5a8bb211-4da1-4d9b-8def-18fc3ffa0b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162AD0-758E-4068-9DCC-70AFCCBBBE7F}">
  <ds:schemaRefs>
    <ds:schemaRef ds:uri="http://purl.org/dc/elements/1.1/"/>
    <ds:schemaRef ds:uri="5a8bb211-4da1-4d9b-8def-18fc3ffa0bee"/>
    <ds:schemaRef ds:uri="http://schemas.openxmlformats.org/package/2006/metadata/core-properties"/>
    <ds:schemaRef ds:uri="http://schemas.microsoft.com/office/2006/documentManagement/types"/>
    <ds:schemaRef ds:uri="1a15c026-ca97-4354-ba26-0166eb986407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42830C-B8BF-465B-98BB-A89D106FA3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211</Words>
  <Application>Microsoft Office PowerPoint</Application>
  <PresentationFormat>Panoramiczny</PresentationFormat>
  <Paragraphs>27</Paragraphs>
  <Slides>11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11</vt:i4>
      </vt:variant>
      <vt:variant>
        <vt:lpstr>Tytuły slajdów</vt:lpstr>
      </vt:variant>
      <vt:variant>
        <vt:i4>11</vt:i4>
      </vt:variant>
    </vt:vector>
  </HeadingPairs>
  <TitlesOfParts>
    <vt:vector size="28" baseType="lpstr">
      <vt:lpstr>Arial</vt:lpstr>
      <vt:lpstr>Calibri</vt:lpstr>
      <vt:lpstr>Courier New</vt:lpstr>
      <vt:lpstr>Lato</vt:lpstr>
      <vt:lpstr>Lato Black</vt:lpstr>
      <vt:lpstr>Montserrat</vt:lpstr>
      <vt:lpstr>1_MFKAS_Godło_PL_Start</vt:lpstr>
      <vt:lpstr>2_MFKAS_Godło_PL_Start</vt:lpstr>
      <vt:lpstr>3_MFKAS_Godło_PL_Start</vt:lpstr>
      <vt:lpstr>4_MFKAS_Godło_PL_Start</vt:lpstr>
      <vt:lpstr>5_MFKAS_Godło_PL_Start</vt:lpstr>
      <vt:lpstr>6_MFKAS_Godło_PL_Srodek</vt:lpstr>
      <vt:lpstr>7_MFKAS_Godło_PL_koniec</vt:lpstr>
      <vt:lpstr>8_MFKAS_Godło_PL_koniec</vt:lpstr>
      <vt:lpstr>9_MFKAS_Godło_PL_koniec</vt:lpstr>
      <vt:lpstr>10_MFKAS_Godło_PL_koniec</vt:lpstr>
      <vt:lpstr>11_MFKAS_Godło_PL_koniec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Ministerstwo Finansów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Waluchowski Jakub</dc:creator>
  <cp:lastModifiedBy>Kaplita Marek</cp:lastModifiedBy>
  <cp:revision>81</cp:revision>
  <dcterms:created xsi:type="dcterms:W3CDTF">2022-12-12T12:52:00Z</dcterms:created>
  <dcterms:modified xsi:type="dcterms:W3CDTF">2024-07-09T19:12:42Z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0x0101006956075F56D8CA4E8624764DF0C53A40</vt:lpwstr>
  </property>
  <property fmtid="{D5CDD505-2E9C-101B-9397-08002B2CF9AE}" pid="3" name="MFCATEGORY">
    <vt:lpwstr>InformacjePubliczneInformacjeSektoraPublicznego</vt:lpwstr>
  </property>
  <property fmtid="{D5CDD505-2E9C-101B-9397-08002B2CF9AE}" pid="4" name="MFClassifiedBy">
    <vt:lpwstr>UxC4dwLulzfINJ8nQH+xvX5LNGipWa4BRSZhPgxsCvnrXlWiiUskJFf1AWiRRQepMa1FSHUJev73RZglglDntQ==</vt:lpwstr>
  </property>
  <property fmtid="{D5CDD505-2E9C-101B-9397-08002B2CF9AE}" pid="5" name="MFClassificationDate">
    <vt:lpwstr>2022-12-12T14:34:47.5865267+01:00</vt:lpwstr>
  </property>
  <property fmtid="{D5CDD505-2E9C-101B-9397-08002B2CF9AE}" pid="6" name="MFClassifiedBySID">
    <vt:lpwstr>UxC4dwLulzfINJ8nQH+xvX5LNGipWa4BRSZhPgxsCvm42mrIC/DSDv0ggS+FjUN/2v1BBotkLlY5aAiEhoi6uWOQjDXbca9l4pMk7hYqkEZ/txrvi5r1yDiZ7bsao6g1</vt:lpwstr>
  </property>
  <property fmtid="{D5CDD505-2E9C-101B-9397-08002B2CF9AE}" pid="7" name="MFGRNItemId">
    <vt:lpwstr>GRN-32067ed9-09ec-4d18-bc9c-9895c26ea8ce</vt:lpwstr>
  </property>
  <property fmtid="{D5CDD505-2E9C-101B-9397-08002B2CF9AE}" pid="8" name="MFHash">
    <vt:lpwstr>Js0ukU2zotyeOSgAPpb821wedgEVy2+3Am1lHVyJZ7E=</vt:lpwstr>
  </property>
  <property fmtid="{D5CDD505-2E9C-101B-9397-08002B2CF9AE}" pid="9" name="DLPManualFileClassification">
    <vt:lpwstr>{2755b7d9-e53d-4779-a40c-03797dcf43b3}</vt:lpwstr>
  </property>
  <property fmtid="{D5CDD505-2E9C-101B-9397-08002B2CF9AE}" pid="10" name="MFRefresh">
    <vt:lpwstr>False</vt:lpwstr>
  </property>
</Properties>
</file>