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8288000" cy="10287000"/>
  <p:notesSz cx="6858000" cy="9144000"/>
  <p:embeddedFontLst>
    <p:embeddedFont>
      <p:font typeface="DM Sans" pitchFamily="2" charset="0"/>
      <p:regular r:id="rId12"/>
    </p:embeddedFont>
    <p:embeddedFont>
      <p:font typeface="Montserrat Light" panose="00000400000000000000" pitchFamily="2" charset="0"/>
      <p:regular r:id="rId13"/>
    </p:embeddedFont>
    <p:embeddedFont>
      <p:font typeface="Oswald Bold" panose="020B0604020202020204" charset="0"/>
      <p:regular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4" d="100"/>
          <a:sy n="44" d="100"/>
        </p:scale>
        <p:origin x="844"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4.sv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sv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svg"/></Relationships>
</file>

<file path=ppt/slides/_rels/slide5.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6.png"/><Relationship Id="rId4" Type="http://schemas.openxmlformats.org/officeDocument/2006/relationships/image" Target="../media/image17.svg"/></Relationships>
</file>

<file path=ppt/slides/_rels/slide6.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7.svg"/><Relationship Id="rId7" Type="http://schemas.openxmlformats.org/officeDocument/2006/relationships/image" Target="../media/image23.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8.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4.svg"/></Relationships>
</file>

<file path=ppt/slides/_rels/slide9.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4.svg"/><Relationship Id="rId7" Type="http://schemas.openxmlformats.org/officeDocument/2006/relationships/image" Target="../media/image3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3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sp>
      <p:sp>
        <p:nvSpPr>
          <p:cNvPr id="3" name="Freeform 3"/>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alphaModFix amt="30000"/>
            </a:blip>
            <a:stretch>
              <a:fillRect t="-15190" r="-1635" b="-5190"/>
            </a:stretch>
          </a:blipFill>
        </p:spPr>
      </p:sp>
      <p:sp>
        <p:nvSpPr>
          <p:cNvPr id="4" name="Freeform 4"/>
          <p:cNvSpPr/>
          <p:nvPr/>
        </p:nvSpPr>
        <p:spPr>
          <a:xfrm rot="7659121">
            <a:off x="15091031" y="5585714"/>
            <a:ext cx="7629294" cy="7828566"/>
          </a:xfrm>
          <a:custGeom>
            <a:avLst/>
            <a:gdLst/>
            <a:ahLst/>
            <a:cxnLst/>
            <a:rect l="l" t="t" r="r" b="b"/>
            <a:pathLst>
              <a:path w="7629294" h="7828566">
                <a:moveTo>
                  <a:pt x="0" y="0"/>
                </a:moveTo>
                <a:lnTo>
                  <a:pt x="7629294" y="0"/>
                </a:lnTo>
                <a:lnTo>
                  <a:pt x="7629294" y="7828566"/>
                </a:lnTo>
                <a:lnTo>
                  <a:pt x="0" y="782856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a:off x="-3258071" y="-4629150"/>
            <a:ext cx="9022634" cy="9258300"/>
          </a:xfrm>
          <a:custGeom>
            <a:avLst/>
            <a:gdLst/>
            <a:ahLst/>
            <a:cxnLst/>
            <a:rect l="l" t="t" r="r" b="b"/>
            <a:pathLst>
              <a:path w="9022634" h="9258300">
                <a:moveTo>
                  <a:pt x="0" y="0"/>
                </a:moveTo>
                <a:lnTo>
                  <a:pt x="9022634" y="0"/>
                </a:lnTo>
                <a:lnTo>
                  <a:pt x="9022634" y="9258300"/>
                </a:lnTo>
                <a:lnTo>
                  <a:pt x="0" y="92583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6" name="Group 6"/>
          <p:cNvGrpSpPr/>
          <p:nvPr/>
        </p:nvGrpSpPr>
        <p:grpSpPr>
          <a:xfrm>
            <a:off x="3999472" y="2497640"/>
            <a:ext cx="10289056" cy="5291720"/>
            <a:chOff x="0" y="0"/>
            <a:chExt cx="1986984" cy="1021917"/>
          </a:xfrm>
        </p:grpSpPr>
        <p:sp>
          <p:nvSpPr>
            <p:cNvPr id="7" name="Freeform 7"/>
            <p:cNvSpPr/>
            <p:nvPr/>
          </p:nvSpPr>
          <p:spPr>
            <a:xfrm>
              <a:off x="0" y="0"/>
              <a:ext cx="1986984" cy="1021917"/>
            </a:xfrm>
            <a:custGeom>
              <a:avLst/>
              <a:gdLst/>
              <a:ahLst/>
              <a:cxnLst/>
              <a:rect l="l" t="t" r="r" b="b"/>
              <a:pathLst>
                <a:path w="1986984" h="1021917">
                  <a:moveTo>
                    <a:pt x="0" y="0"/>
                  </a:moveTo>
                  <a:lnTo>
                    <a:pt x="1986984" y="0"/>
                  </a:lnTo>
                  <a:lnTo>
                    <a:pt x="1986984" y="1021917"/>
                  </a:lnTo>
                  <a:lnTo>
                    <a:pt x="0" y="1021917"/>
                  </a:lnTo>
                  <a:close/>
                </a:path>
              </a:pathLst>
            </a:custGeom>
            <a:solidFill>
              <a:srgbClr val="000000">
                <a:alpha val="0"/>
              </a:srgbClr>
            </a:solidFill>
            <a:ln w="38100" cap="sq">
              <a:solidFill>
                <a:srgbClr val="000000"/>
              </a:solidFill>
              <a:prstDash val="solid"/>
              <a:miter/>
            </a:ln>
          </p:spPr>
        </p:sp>
        <p:sp>
          <p:nvSpPr>
            <p:cNvPr id="8" name="TextBox 8"/>
            <p:cNvSpPr txBox="1"/>
            <p:nvPr/>
          </p:nvSpPr>
          <p:spPr>
            <a:xfrm>
              <a:off x="0" y="-19050"/>
              <a:ext cx="1986984" cy="1040967"/>
            </a:xfrm>
            <a:prstGeom prst="rect">
              <a:avLst/>
            </a:prstGeom>
          </p:spPr>
          <p:txBody>
            <a:bodyPr lIns="50800" tIns="50800" rIns="50800" bIns="50800" rtlCol="0" anchor="ctr"/>
            <a:lstStyle/>
            <a:p>
              <a:pPr algn="ctr">
                <a:lnSpc>
                  <a:spcPts val="2859"/>
                </a:lnSpc>
              </a:pPr>
              <a:endParaRPr/>
            </a:p>
          </p:txBody>
        </p:sp>
      </p:grpSp>
      <p:sp>
        <p:nvSpPr>
          <p:cNvPr id="9" name="TextBox 9"/>
          <p:cNvSpPr txBox="1"/>
          <p:nvPr/>
        </p:nvSpPr>
        <p:spPr>
          <a:xfrm>
            <a:off x="4236347" y="2659571"/>
            <a:ext cx="9815307" cy="4872609"/>
          </a:xfrm>
          <a:prstGeom prst="rect">
            <a:avLst/>
          </a:prstGeom>
        </p:spPr>
        <p:txBody>
          <a:bodyPr lIns="0" tIns="0" rIns="0" bIns="0" rtlCol="0" anchor="t">
            <a:spAutoFit/>
          </a:bodyPr>
          <a:lstStyle/>
          <a:p>
            <a:pPr algn="ctr">
              <a:lnSpc>
                <a:spcPts val="7728"/>
              </a:lnSpc>
            </a:pPr>
            <a:r>
              <a:rPr lang="en-US" sz="5600" spc="548">
                <a:solidFill>
                  <a:srgbClr val="231F20"/>
                </a:solidFill>
                <a:latin typeface="Oswald Bold"/>
                <a:ea typeface="Oswald Bold"/>
                <a:cs typeface="Oswald Bold"/>
                <a:sym typeface="Oswald Bold"/>
              </a:rPr>
              <a:t> From a judicial perspective, what are the primary challenges in obtaining evidence from overseas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sp>
      <p:sp>
        <p:nvSpPr>
          <p:cNvPr id="3" name="Freeform 3"/>
          <p:cNvSpPr/>
          <p:nvPr/>
        </p:nvSpPr>
        <p:spPr>
          <a:xfrm rot="-10580377">
            <a:off x="9407140" y="-9309963"/>
            <a:ext cx="24036383" cy="24664199"/>
          </a:xfrm>
          <a:custGeom>
            <a:avLst/>
            <a:gdLst/>
            <a:ahLst/>
            <a:cxnLst/>
            <a:rect l="l" t="t" r="r" b="b"/>
            <a:pathLst>
              <a:path w="24036383" h="24664199">
                <a:moveTo>
                  <a:pt x="0" y="0"/>
                </a:moveTo>
                <a:lnTo>
                  <a:pt x="24036383" y="0"/>
                </a:lnTo>
                <a:lnTo>
                  <a:pt x="24036383" y="24664198"/>
                </a:lnTo>
                <a:lnTo>
                  <a:pt x="0" y="2466419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TextBox 4"/>
          <p:cNvSpPr txBox="1"/>
          <p:nvPr/>
        </p:nvSpPr>
        <p:spPr>
          <a:xfrm>
            <a:off x="1356250" y="3441556"/>
            <a:ext cx="8097687" cy="3241963"/>
          </a:xfrm>
          <a:prstGeom prst="rect">
            <a:avLst/>
          </a:prstGeom>
        </p:spPr>
        <p:txBody>
          <a:bodyPr lIns="0" tIns="0" rIns="0" bIns="0" rtlCol="0" anchor="t">
            <a:spAutoFit/>
          </a:bodyPr>
          <a:lstStyle/>
          <a:p>
            <a:pPr marL="0" lvl="0" indent="0" algn="l">
              <a:lnSpc>
                <a:spcPts val="13015"/>
              </a:lnSpc>
              <a:spcBef>
                <a:spcPct val="0"/>
              </a:spcBef>
            </a:pPr>
            <a:r>
              <a:rPr lang="en-US" sz="9431" spc="924">
                <a:solidFill>
                  <a:srgbClr val="231F20"/>
                </a:solidFill>
                <a:latin typeface="Oswald Bold"/>
                <a:ea typeface="Oswald Bold"/>
                <a:cs typeface="Oswald Bold"/>
                <a:sym typeface="Oswald Bold"/>
              </a:rPr>
              <a:t>THANKS FOR WATCHING !</a:t>
            </a:r>
          </a:p>
        </p:txBody>
      </p:sp>
      <p:sp>
        <p:nvSpPr>
          <p:cNvPr id="5" name="Freeform 5"/>
          <p:cNvSpPr/>
          <p:nvPr/>
        </p:nvSpPr>
        <p:spPr>
          <a:xfrm flipH="1">
            <a:off x="-4254153" y="7476061"/>
            <a:ext cx="11881594" cy="3564478"/>
          </a:xfrm>
          <a:custGeom>
            <a:avLst/>
            <a:gdLst/>
            <a:ahLst/>
            <a:cxnLst/>
            <a:rect l="l" t="t" r="r" b="b"/>
            <a:pathLst>
              <a:path w="11881594" h="3564478">
                <a:moveTo>
                  <a:pt x="11881594" y="0"/>
                </a:moveTo>
                <a:lnTo>
                  <a:pt x="0" y="0"/>
                </a:lnTo>
                <a:lnTo>
                  <a:pt x="0" y="3564478"/>
                </a:lnTo>
                <a:lnTo>
                  <a:pt x="11881594" y="3564478"/>
                </a:lnTo>
                <a:lnTo>
                  <a:pt x="11881594" y="0"/>
                </a:lnTo>
                <a:close/>
              </a:path>
            </a:pathLst>
          </a:custGeom>
          <a:blipFill>
            <a:blip r:embed="rId5">
              <a:extLst>
                <a:ext uri="{96DAC541-7B7A-43D3-8B79-37D633B846F1}">
                  <asvg:svgBlip xmlns:asvg="http://schemas.microsoft.com/office/drawing/2016/SVG/main" r:embed="rId6"/>
                </a:ext>
              </a:extLst>
            </a:blip>
            <a:stretch>
              <a:fillRect/>
            </a:stretch>
          </a:blipFill>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sp>
      <p:sp>
        <p:nvSpPr>
          <p:cNvPr id="3" name="Freeform 3"/>
          <p:cNvSpPr/>
          <p:nvPr/>
        </p:nvSpPr>
        <p:spPr>
          <a:xfrm>
            <a:off x="0" y="-952500"/>
            <a:ext cx="18302349" cy="12201566"/>
          </a:xfrm>
          <a:custGeom>
            <a:avLst/>
            <a:gdLst/>
            <a:ahLst/>
            <a:cxnLst/>
            <a:rect l="l" t="t" r="r" b="b"/>
            <a:pathLst>
              <a:path w="18302349" h="12201566">
                <a:moveTo>
                  <a:pt x="0" y="0"/>
                </a:moveTo>
                <a:lnTo>
                  <a:pt x="18302349" y="0"/>
                </a:lnTo>
                <a:lnTo>
                  <a:pt x="18302349" y="12201566"/>
                </a:lnTo>
                <a:lnTo>
                  <a:pt x="0" y="12201566"/>
                </a:lnTo>
                <a:lnTo>
                  <a:pt x="0" y="0"/>
                </a:lnTo>
                <a:close/>
              </a:path>
            </a:pathLst>
          </a:custGeom>
          <a:blipFill>
            <a:blip r:embed="rId3">
              <a:alphaModFix amt="30000"/>
            </a:blip>
            <a:stretch>
              <a:fillRect/>
            </a:stretch>
          </a:blipFill>
        </p:spPr>
      </p:sp>
      <p:grpSp>
        <p:nvGrpSpPr>
          <p:cNvPr id="4" name="Group 4"/>
          <p:cNvGrpSpPr/>
          <p:nvPr/>
        </p:nvGrpSpPr>
        <p:grpSpPr>
          <a:xfrm>
            <a:off x="2142191" y="2884827"/>
            <a:ext cx="14298591" cy="6135959"/>
            <a:chOff x="0" y="0"/>
            <a:chExt cx="19064788" cy="8181279"/>
          </a:xfrm>
        </p:grpSpPr>
        <p:sp>
          <p:nvSpPr>
            <p:cNvPr id="5" name="Freeform 5"/>
            <p:cNvSpPr/>
            <p:nvPr/>
          </p:nvSpPr>
          <p:spPr>
            <a:xfrm>
              <a:off x="0" y="6804150"/>
              <a:ext cx="19064788" cy="1377130"/>
            </a:xfrm>
            <a:custGeom>
              <a:avLst/>
              <a:gdLst/>
              <a:ahLst/>
              <a:cxnLst/>
              <a:rect l="l" t="t" r="r" b="b"/>
              <a:pathLst>
                <a:path w="19064788" h="1377130">
                  <a:moveTo>
                    <a:pt x="0" y="0"/>
                  </a:moveTo>
                  <a:lnTo>
                    <a:pt x="19064788" y="0"/>
                  </a:lnTo>
                  <a:lnTo>
                    <a:pt x="19064788" y="1377129"/>
                  </a:lnTo>
                  <a:lnTo>
                    <a:pt x="0" y="1377129"/>
                  </a:lnTo>
                  <a:lnTo>
                    <a:pt x="0" y="0"/>
                  </a:lnTo>
                  <a:close/>
                </a:path>
              </a:pathLst>
            </a:custGeom>
            <a:blipFill>
              <a:blip r:embed="rId4"/>
              <a:stretch>
                <a:fillRect t="-150112" b="-23303"/>
              </a:stretch>
            </a:blipFill>
          </p:spPr>
        </p:sp>
        <p:grpSp>
          <p:nvGrpSpPr>
            <p:cNvPr id="6" name="Group 6"/>
            <p:cNvGrpSpPr/>
            <p:nvPr/>
          </p:nvGrpSpPr>
          <p:grpSpPr>
            <a:xfrm>
              <a:off x="0" y="0"/>
              <a:ext cx="19064788" cy="7127428"/>
              <a:chOff x="0" y="0"/>
              <a:chExt cx="5478409" cy="2048120"/>
            </a:xfrm>
          </p:grpSpPr>
          <p:sp>
            <p:nvSpPr>
              <p:cNvPr id="7" name="Freeform 7"/>
              <p:cNvSpPr/>
              <p:nvPr/>
            </p:nvSpPr>
            <p:spPr>
              <a:xfrm>
                <a:off x="0" y="0"/>
                <a:ext cx="5478409" cy="2048120"/>
              </a:xfrm>
              <a:custGeom>
                <a:avLst/>
                <a:gdLst/>
                <a:ahLst/>
                <a:cxnLst/>
                <a:rect l="l" t="t" r="r" b="b"/>
                <a:pathLst>
                  <a:path w="5478409" h="2048120">
                    <a:moveTo>
                      <a:pt x="0" y="0"/>
                    </a:moveTo>
                    <a:lnTo>
                      <a:pt x="5478409" y="0"/>
                    </a:lnTo>
                    <a:lnTo>
                      <a:pt x="5478409" y="2048120"/>
                    </a:lnTo>
                    <a:lnTo>
                      <a:pt x="0" y="2048120"/>
                    </a:lnTo>
                    <a:close/>
                  </a:path>
                </a:pathLst>
              </a:custGeom>
              <a:solidFill>
                <a:srgbClr val="EFEFEF"/>
              </a:solidFill>
            </p:spPr>
          </p:sp>
          <p:sp>
            <p:nvSpPr>
              <p:cNvPr id="8" name="TextBox 8"/>
              <p:cNvSpPr txBox="1"/>
              <p:nvPr/>
            </p:nvSpPr>
            <p:spPr>
              <a:xfrm>
                <a:off x="0" y="-19050"/>
                <a:ext cx="5478409" cy="2067170"/>
              </a:xfrm>
              <a:prstGeom prst="rect">
                <a:avLst/>
              </a:prstGeom>
            </p:spPr>
            <p:txBody>
              <a:bodyPr lIns="50800" tIns="50800" rIns="50800" bIns="50800" rtlCol="0" anchor="ctr"/>
              <a:lstStyle/>
              <a:p>
                <a:pPr algn="ctr">
                  <a:lnSpc>
                    <a:spcPts val="2859"/>
                  </a:lnSpc>
                </a:pPr>
                <a:endParaRPr/>
              </a:p>
            </p:txBody>
          </p:sp>
        </p:grpSp>
        <p:sp>
          <p:nvSpPr>
            <p:cNvPr id="9" name="TextBox 9"/>
            <p:cNvSpPr txBox="1"/>
            <p:nvPr/>
          </p:nvSpPr>
          <p:spPr>
            <a:xfrm>
              <a:off x="189949" y="205611"/>
              <a:ext cx="18684890" cy="6598539"/>
            </a:xfrm>
            <a:prstGeom prst="rect">
              <a:avLst/>
            </a:prstGeom>
          </p:spPr>
          <p:txBody>
            <a:bodyPr lIns="0" tIns="0" rIns="0" bIns="0" rtlCol="0" anchor="t">
              <a:spAutoFit/>
            </a:bodyPr>
            <a:lstStyle/>
            <a:p>
              <a:pPr marL="690881" lvl="1" indent="-345440" algn="l">
                <a:lnSpc>
                  <a:spcPts val="4416"/>
                </a:lnSpc>
                <a:buFont typeface="Arial"/>
                <a:buChar char="•"/>
              </a:pPr>
              <a:r>
                <a:rPr lang="en-US" sz="3200" spc="313">
                  <a:solidFill>
                    <a:srgbClr val="231F20"/>
                  </a:solidFill>
                  <a:latin typeface="DM Sans"/>
                  <a:ea typeface="DM Sans"/>
                  <a:cs typeface="DM Sans"/>
                  <a:sym typeface="DM Sans"/>
                </a:rPr>
                <a:t>The investigating magistrate is typically responsible for handling complex cases</a:t>
              </a:r>
            </a:p>
            <a:p>
              <a:pPr algn="l">
                <a:lnSpc>
                  <a:spcPts val="4416"/>
                </a:lnSpc>
              </a:pPr>
              <a:endParaRPr lang="en-US" sz="3200" spc="313">
                <a:solidFill>
                  <a:srgbClr val="231F20"/>
                </a:solidFill>
                <a:latin typeface="DM Sans"/>
                <a:ea typeface="DM Sans"/>
                <a:cs typeface="DM Sans"/>
                <a:sym typeface="DM Sans"/>
              </a:endParaRPr>
            </a:p>
            <a:p>
              <a:pPr marL="690881" lvl="1" indent="-345440" algn="l">
                <a:lnSpc>
                  <a:spcPts val="4416"/>
                </a:lnSpc>
                <a:buFont typeface="Arial"/>
                <a:buChar char="•"/>
              </a:pPr>
              <a:r>
                <a:rPr lang="en-US" sz="3200" spc="313">
                  <a:solidFill>
                    <a:srgbClr val="231F20"/>
                  </a:solidFill>
                  <a:latin typeface="DM Sans"/>
                  <a:ea typeface="DM Sans"/>
                  <a:cs typeface="DM Sans"/>
                  <a:sym typeface="DM Sans"/>
                </a:rPr>
                <a:t>These cases often involve suspects who are fugitives, unidentified individuals, or organized transnational crimes.</a:t>
              </a:r>
            </a:p>
            <a:p>
              <a:pPr algn="l">
                <a:lnSpc>
                  <a:spcPts val="4416"/>
                </a:lnSpc>
              </a:pPr>
              <a:endParaRPr lang="en-US" sz="3200" spc="313">
                <a:solidFill>
                  <a:srgbClr val="231F20"/>
                </a:solidFill>
                <a:latin typeface="DM Sans"/>
                <a:ea typeface="DM Sans"/>
                <a:cs typeface="DM Sans"/>
                <a:sym typeface="DM Sans"/>
              </a:endParaRPr>
            </a:p>
            <a:p>
              <a:pPr marL="690881" lvl="1" indent="-345440" algn="l">
                <a:lnSpc>
                  <a:spcPts val="4416"/>
                </a:lnSpc>
                <a:buFont typeface="Arial"/>
                <a:buChar char="•"/>
              </a:pPr>
              <a:r>
                <a:rPr lang="en-US" sz="3200" spc="313">
                  <a:solidFill>
                    <a:srgbClr val="231F20"/>
                  </a:solidFill>
                  <a:latin typeface="DM Sans"/>
                  <a:ea typeface="DM Sans"/>
                  <a:cs typeface="DM Sans"/>
                  <a:sym typeface="DM Sans"/>
                </a:rPr>
                <a:t>The investigating magistrate is tasked with finding and gathering evidence, as well as determining both charges and dismissals.. </a:t>
              </a:r>
            </a:p>
          </p:txBody>
        </p:sp>
      </p:grpSp>
      <p:sp>
        <p:nvSpPr>
          <p:cNvPr id="10" name="Freeform 10"/>
          <p:cNvSpPr/>
          <p:nvPr/>
        </p:nvSpPr>
        <p:spPr>
          <a:xfrm>
            <a:off x="-2779578" y="7341318"/>
            <a:ext cx="7616557" cy="7815497"/>
          </a:xfrm>
          <a:custGeom>
            <a:avLst/>
            <a:gdLst/>
            <a:ahLst/>
            <a:cxnLst/>
            <a:rect l="l" t="t" r="r" b="b"/>
            <a:pathLst>
              <a:path w="7616557" h="7815497">
                <a:moveTo>
                  <a:pt x="0" y="0"/>
                </a:moveTo>
                <a:lnTo>
                  <a:pt x="7616556" y="0"/>
                </a:lnTo>
                <a:lnTo>
                  <a:pt x="7616556" y="7815497"/>
                </a:lnTo>
                <a:lnTo>
                  <a:pt x="0" y="781549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1" name="TextBox 11"/>
          <p:cNvSpPr txBox="1"/>
          <p:nvPr/>
        </p:nvSpPr>
        <p:spPr>
          <a:xfrm>
            <a:off x="2142191" y="1494247"/>
            <a:ext cx="15117109" cy="948309"/>
          </a:xfrm>
          <a:prstGeom prst="rect">
            <a:avLst/>
          </a:prstGeom>
        </p:spPr>
        <p:txBody>
          <a:bodyPr lIns="0" tIns="0" rIns="0" bIns="0" rtlCol="0" anchor="t">
            <a:spAutoFit/>
          </a:bodyPr>
          <a:lstStyle/>
          <a:p>
            <a:pPr algn="l">
              <a:lnSpc>
                <a:spcPts val="7728"/>
              </a:lnSpc>
            </a:pPr>
            <a:r>
              <a:rPr lang="en-US" sz="5600" spc="548">
                <a:solidFill>
                  <a:srgbClr val="231F20"/>
                </a:solidFill>
                <a:latin typeface="Oswald Bold"/>
                <a:ea typeface="Oswald Bold"/>
                <a:cs typeface="Oswald Bold"/>
                <a:sym typeface="Oswald Bold"/>
              </a:rPr>
              <a:t>MISSIONS OF INVESTIGATING MAGISTRATE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2F4F5"/>
        </a:solidFill>
        <a:effectLst/>
      </p:bgPr>
    </p:bg>
    <p:spTree>
      <p:nvGrpSpPr>
        <p:cNvPr id="1" name=""/>
        <p:cNvGrpSpPr/>
        <p:nvPr/>
      </p:nvGrpSpPr>
      <p:grpSpPr>
        <a:xfrm>
          <a:off x="0" y="0"/>
          <a:ext cx="0" cy="0"/>
          <a:chOff x="0" y="0"/>
          <a:chExt cx="0" cy="0"/>
        </a:xfrm>
      </p:grpSpPr>
      <p:grpSp>
        <p:nvGrpSpPr>
          <p:cNvPr id="2" name="Group 2"/>
          <p:cNvGrpSpPr/>
          <p:nvPr/>
        </p:nvGrpSpPr>
        <p:grpSpPr>
          <a:xfrm>
            <a:off x="13662994" y="337474"/>
            <a:ext cx="4296549" cy="9570246"/>
            <a:chOff x="0" y="0"/>
            <a:chExt cx="1131601" cy="2520559"/>
          </a:xfrm>
        </p:grpSpPr>
        <p:sp>
          <p:nvSpPr>
            <p:cNvPr id="3" name="Freeform 3"/>
            <p:cNvSpPr/>
            <p:nvPr/>
          </p:nvSpPr>
          <p:spPr>
            <a:xfrm>
              <a:off x="0" y="0"/>
              <a:ext cx="1131601" cy="2520559"/>
            </a:xfrm>
            <a:custGeom>
              <a:avLst/>
              <a:gdLst/>
              <a:ahLst/>
              <a:cxnLst/>
              <a:rect l="l" t="t" r="r" b="b"/>
              <a:pathLst>
                <a:path w="1131601" h="2520559">
                  <a:moveTo>
                    <a:pt x="0" y="0"/>
                  </a:moveTo>
                  <a:lnTo>
                    <a:pt x="1131601" y="0"/>
                  </a:lnTo>
                  <a:lnTo>
                    <a:pt x="1131601" y="2520559"/>
                  </a:lnTo>
                  <a:lnTo>
                    <a:pt x="0" y="2520559"/>
                  </a:lnTo>
                  <a:close/>
                </a:path>
              </a:pathLst>
            </a:custGeom>
            <a:solidFill>
              <a:srgbClr val="CCCCCC"/>
            </a:solidFill>
          </p:spPr>
        </p:sp>
        <p:sp>
          <p:nvSpPr>
            <p:cNvPr id="4" name="TextBox 4"/>
            <p:cNvSpPr txBox="1"/>
            <p:nvPr/>
          </p:nvSpPr>
          <p:spPr>
            <a:xfrm>
              <a:off x="0" y="-19050"/>
              <a:ext cx="1131601" cy="2539609"/>
            </a:xfrm>
            <a:prstGeom prst="rect">
              <a:avLst/>
            </a:prstGeom>
          </p:spPr>
          <p:txBody>
            <a:bodyPr lIns="50800" tIns="50800" rIns="50800" bIns="50800" rtlCol="0" anchor="ctr"/>
            <a:lstStyle/>
            <a:p>
              <a:pPr algn="ctr">
                <a:lnSpc>
                  <a:spcPts val="2859"/>
                </a:lnSpc>
              </a:pPr>
              <a:endParaRPr/>
            </a:p>
          </p:txBody>
        </p:sp>
      </p:grpSp>
      <p:grpSp>
        <p:nvGrpSpPr>
          <p:cNvPr id="5" name="Group 5"/>
          <p:cNvGrpSpPr/>
          <p:nvPr/>
        </p:nvGrpSpPr>
        <p:grpSpPr>
          <a:xfrm>
            <a:off x="2142191" y="1992764"/>
            <a:ext cx="9752965" cy="2465422"/>
            <a:chOff x="0" y="0"/>
            <a:chExt cx="13003953" cy="3287229"/>
          </a:xfrm>
        </p:grpSpPr>
        <p:sp>
          <p:nvSpPr>
            <p:cNvPr id="6" name="Freeform 6"/>
            <p:cNvSpPr/>
            <p:nvPr/>
          </p:nvSpPr>
          <p:spPr>
            <a:xfrm>
              <a:off x="0" y="1910100"/>
              <a:ext cx="13003953" cy="1377130"/>
            </a:xfrm>
            <a:custGeom>
              <a:avLst/>
              <a:gdLst/>
              <a:ahLst/>
              <a:cxnLst/>
              <a:rect l="l" t="t" r="r" b="b"/>
              <a:pathLst>
                <a:path w="13003953" h="1377130">
                  <a:moveTo>
                    <a:pt x="0" y="0"/>
                  </a:moveTo>
                  <a:lnTo>
                    <a:pt x="13003953" y="0"/>
                  </a:lnTo>
                  <a:lnTo>
                    <a:pt x="13003953" y="1377129"/>
                  </a:lnTo>
                  <a:lnTo>
                    <a:pt x="0" y="1377129"/>
                  </a:lnTo>
                  <a:lnTo>
                    <a:pt x="0" y="0"/>
                  </a:lnTo>
                  <a:close/>
                </a:path>
              </a:pathLst>
            </a:custGeom>
            <a:blipFill>
              <a:blip r:embed="rId2"/>
              <a:stretch>
                <a:fillRect t="-86495"/>
              </a:stretch>
            </a:blipFill>
          </p:spPr>
        </p:sp>
        <p:grpSp>
          <p:nvGrpSpPr>
            <p:cNvPr id="7" name="Group 7"/>
            <p:cNvGrpSpPr/>
            <p:nvPr/>
          </p:nvGrpSpPr>
          <p:grpSpPr>
            <a:xfrm>
              <a:off x="0" y="0"/>
              <a:ext cx="12813391" cy="2598665"/>
              <a:chOff x="0" y="0"/>
              <a:chExt cx="3682024" cy="746746"/>
            </a:xfrm>
          </p:grpSpPr>
          <p:sp>
            <p:nvSpPr>
              <p:cNvPr id="8" name="Freeform 8"/>
              <p:cNvSpPr/>
              <p:nvPr/>
            </p:nvSpPr>
            <p:spPr>
              <a:xfrm>
                <a:off x="0" y="0"/>
                <a:ext cx="3682024" cy="746746"/>
              </a:xfrm>
              <a:custGeom>
                <a:avLst/>
                <a:gdLst/>
                <a:ahLst/>
                <a:cxnLst/>
                <a:rect l="l" t="t" r="r" b="b"/>
                <a:pathLst>
                  <a:path w="3682024" h="746746">
                    <a:moveTo>
                      <a:pt x="0" y="0"/>
                    </a:moveTo>
                    <a:lnTo>
                      <a:pt x="3682024" y="0"/>
                    </a:lnTo>
                    <a:lnTo>
                      <a:pt x="3682024" y="746746"/>
                    </a:lnTo>
                    <a:lnTo>
                      <a:pt x="0" y="746746"/>
                    </a:lnTo>
                    <a:close/>
                  </a:path>
                </a:pathLst>
              </a:custGeom>
              <a:solidFill>
                <a:srgbClr val="EFEFEF"/>
              </a:solidFill>
            </p:spPr>
          </p:sp>
          <p:sp>
            <p:nvSpPr>
              <p:cNvPr id="9" name="TextBox 9"/>
              <p:cNvSpPr txBox="1"/>
              <p:nvPr/>
            </p:nvSpPr>
            <p:spPr>
              <a:xfrm>
                <a:off x="0" y="-19050"/>
                <a:ext cx="3682024" cy="765796"/>
              </a:xfrm>
              <a:prstGeom prst="rect">
                <a:avLst/>
              </a:prstGeom>
            </p:spPr>
            <p:txBody>
              <a:bodyPr lIns="50800" tIns="50800" rIns="50800" bIns="50800" rtlCol="0" anchor="ctr"/>
              <a:lstStyle/>
              <a:p>
                <a:pPr algn="ctr">
                  <a:lnSpc>
                    <a:spcPts val="2859"/>
                  </a:lnSpc>
                </a:pPr>
                <a:endParaRPr/>
              </a:p>
            </p:txBody>
          </p:sp>
        </p:grpSp>
        <p:sp>
          <p:nvSpPr>
            <p:cNvPr id="10" name="Freeform 10"/>
            <p:cNvSpPr/>
            <p:nvPr/>
          </p:nvSpPr>
          <p:spPr>
            <a:xfrm>
              <a:off x="306144" y="607115"/>
              <a:ext cx="1560325" cy="1384434"/>
            </a:xfrm>
            <a:custGeom>
              <a:avLst/>
              <a:gdLst/>
              <a:ahLst/>
              <a:cxnLst/>
              <a:rect l="l" t="t" r="r" b="b"/>
              <a:pathLst>
                <a:path w="1560325" h="1384434">
                  <a:moveTo>
                    <a:pt x="0" y="0"/>
                  </a:moveTo>
                  <a:lnTo>
                    <a:pt x="1560326" y="0"/>
                  </a:lnTo>
                  <a:lnTo>
                    <a:pt x="1560326" y="1384434"/>
                  </a:lnTo>
                  <a:lnTo>
                    <a:pt x="0" y="138443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1" name="TextBox 11"/>
            <p:cNvSpPr txBox="1"/>
            <p:nvPr/>
          </p:nvSpPr>
          <p:spPr>
            <a:xfrm>
              <a:off x="2355610" y="320461"/>
              <a:ext cx="9509575" cy="2037003"/>
            </a:xfrm>
            <a:prstGeom prst="rect">
              <a:avLst/>
            </a:prstGeom>
          </p:spPr>
          <p:txBody>
            <a:bodyPr lIns="0" tIns="0" rIns="0" bIns="0" rtlCol="0" anchor="t">
              <a:spAutoFit/>
            </a:bodyPr>
            <a:lstStyle/>
            <a:p>
              <a:pPr marL="0" lvl="0" indent="0" algn="l">
                <a:lnSpc>
                  <a:spcPts val="3050"/>
                </a:lnSpc>
                <a:spcBef>
                  <a:spcPct val="0"/>
                </a:spcBef>
              </a:pPr>
              <a:r>
                <a:rPr lang="en-US" sz="2210" spc="216">
                  <a:solidFill>
                    <a:srgbClr val="231F20"/>
                  </a:solidFill>
                  <a:latin typeface="DM Sans"/>
                  <a:ea typeface="DM Sans"/>
                  <a:cs typeface="DM Sans"/>
                  <a:sym typeface="DM Sans"/>
                </a:rPr>
                <a:t>When dealing with organized transnational crimes (OTC), the investigating magistrate must collect substantial and legally admissible evidence.</a:t>
              </a:r>
            </a:p>
          </p:txBody>
        </p:sp>
      </p:grpSp>
      <p:grpSp>
        <p:nvGrpSpPr>
          <p:cNvPr id="12" name="Group 12"/>
          <p:cNvGrpSpPr/>
          <p:nvPr/>
        </p:nvGrpSpPr>
        <p:grpSpPr>
          <a:xfrm>
            <a:off x="2142191" y="4458186"/>
            <a:ext cx="9752965" cy="2465422"/>
            <a:chOff x="0" y="0"/>
            <a:chExt cx="13003953" cy="3287229"/>
          </a:xfrm>
        </p:grpSpPr>
        <p:sp>
          <p:nvSpPr>
            <p:cNvPr id="13" name="Freeform 13"/>
            <p:cNvSpPr/>
            <p:nvPr/>
          </p:nvSpPr>
          <p:spPr>
            <a:xfrm>
              <a:off x="0" y="1910100"/>
              <a:ext cx="13003953" cy="1377130"/>
            </a:xfrm>
            <a:custGeom>
              <a:avLst/>
              <a:gdLst/>
              <a:ahLst/>
              <a:cxnLst/>
              <a:rect l="l" t="t" r="r" b="b"/>
              <a:pathLst>
                <a:path w="13003953" h="1377130">
                  <a:moveTo>
                    <a:pt x="0" y="0"/>
                  </a:moveTo>
                  <a:lnTo>
                    <a:pt x="13003953" y="0"/>
                  </a:lnTo>
                  <a:lnTo>
                    <a:pt x="13003953" y="1377129"/>
                  </a:lnTo>
                  <a:lnTo>
                    <a:pt x="0" y="1377129"/>
                  </a:lnTo>
                  <a:lnTo>
                    <a:pt x="0" y="0"/>
                  </a:lnTo>
                  <a:close/>
                </a:path>
              </a:pathLst>
            </a:custGeom>
            <a:blipFill>
              <a:blip r:embed="rId2"/>
              <a:stretch>
                <a:fillRect t="-86495"/>
              </a:stretch>
            </a:blipFill>
          </p:spPr>
        </p:sp>
        <p:grpSp>
          <p:nvGrpSpPr>
            <p:cNvPr id="14" name="Group 14"/>
            <p:cNvGrpSpPr/>
            <p:nvPr/>
          </p:nvGrpSpPr>
          <p:grpSpPr>
            <a:xfrm>
              <a:off x="0" y="0"/>
              <a:ext cx="12813391" cy="2598665"/>
              <a:chOff x="0" y="0"/>
              <a:chExt cx="3682024" cy="746746"/>
            </a:xfrm>
          </p:grpSpPr>
          <p:sp>
            <p:nvSpPr>
              <p:cNvPr id="15" name="Freeform 15"/>
              <p:cNvSpPr/>
              <p:nvPr/>
            </p:nvSpPr>
            <p:spPr>
              <a:xfrm>
                <a:off x="0" y="0"/>
                <a:ext cx="3682024" cy="746746"/>
              </a:xfrm>
              <a:custGeom>
                <a:avLst/>
                <a:gdLst/>
                <a:ahLst/>
                <a:cxnLst/>
                <a:rect l="l" t="t" r="r" b="b"/>
                <a:pathLst>
                  <a:path w="3682024" h="746746">
                    <a:moveTo>
                      <a:pt x="0" y="0"/>
                    </a:moveTo>
                    <a:lnTo>
                      <a:pt x="3682024" y="0"/>
                    </a:lnTo>
                    <a:lnTo>
                      <a:pt x="3682024" y="746746"/>
                    </a:lnTo>
                    <a:lnTo>
                      <a:pt x="0" y="746746"/>
                    </a:lnTo>
                    <a:close/>
                  </a:path>
                </a:pathLst>
              </a:custGeom>
              <a:solidFill>
                <a:srgbClr val="EFEFEF"/>
              </a:solidFill>
            </p:spPr>
          </p:sp>
          <p:sp>
            <p:nvSpPr>
              <p:cNvPr id="16" name="TextBox 16"/>
              <p:cNvSpPr txBox="1"/>
              <p:nvPr/>
            </p:nvSpPr>
            <p:spPr>
              <a:xfrm>
                <a:off x="0" y="-19050"/>
                <a:ext cx="3682024" cy="765796"/>
              </a:xfrm>
              <a:prstGeom prst="rect">
                <a:avLst/>
              </a:prstGeom>
            </p:spPr>
            <p:txBody>
              <a:bodyPr lIns="50800" tIns="50800" rIns="50800" bIns="50800" rtlCol="0" anchor="ctr"/>
              <a:lstStyle/>
              <a:p>
                <a:pPr algn="ctr">
                  <a:lnSpc>
                    <a:spcPts val="2859"/>
                  </a:lnSpc>
                </a:pPr>
                <a:endParaRPr/>
              </a:p>
            </p:txBody>
          </p:sp>
        </p:grpSp>
        <p:sp>
          <p:nvSpPr>
            <p:cNvPr id="17" name="Freeform 17"/>
            <p:cNvSpPr/>
            <p:nvPr/>
          </p:nvSpPr>
          <p:spPr>
            <a:xfrm>
              <a:off x="306144" y="607115"/>
              <a:ext cx="1560325" cy="1384434"/>
            </a:xfrm>
            <a:custGeom>
              <a:avLst/>
              <a:gdLst/>
              <a:ahLst/>
              <a:cxnLst/>
              <a:rect l="l" t="t" r="r" b="b"/>
              <a:pathLst>
                <a:path w="1560325" h="1384434">
                  <a:moveTo>
                    <a:pt x="0" y="0"/>
                  </a:moveTo>
                  <a:lnTo>
                    <a:pt x="1560326" y="0"/>
                  </a:lnTo>
                  <a:lnTo>
                    <a:pt x="1560326" y="1384434"/>
                  </a:lnTo>
                  <a:lnTo>
                    <a:pt x="0" y="138443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8" name="TextBox 18"/>
            <p:cNvSpPr txBox="1"/>
            <p:nvPr/>
          </p:nvSpPr>
          <p:spPr>
            <a:xfrm>
              <a:off x="2355610" y="771206"/>
              <a:ext cx="9509575" cy="1008627"/>
            </a:xfrm>
            <a:prstGeom prst="rect">
              <a:avLst/>
            </a:prstGeom>
          </p:spPr>
          <p:txBody>
            <a:bodyPr lIns="0" tIns="0" rIns="0" bIns="0" rtlCol="0" anchor="t">
              <a:spAutoFit/>
            </a:bodyPr>
            <a:lstStyle/>
            <a:p>
              <a:pPr marL="0" lvl="0" indent="0" algn="l">
                <a:lnSpc>
                  <a:spcPts val="3050"/>
                </a:lnSpc>
                <a:spcBef>
                  <a:spcPct val="0"/>
                </a:spcBef>
              </a:pPr>
              <a:r>
                <a:rPr lang="en-US" sz="2210" spc="216">
                  <a:solidFill>
                    <a:srgbClr val="231F20"/>
                  </a:solidFill>
                  <a:latin typeface="DM Sans"/>
                  <a:ea typeface="DM Sans"/>
                  <a:cs typeface="DM Sans"/>
                  <a:sym typeface="DM Sans"/>
                </a:rPr>
                <a:t>The risk is analogous to the Panama Papers case.</a:t>
              </a:r>
            </a:p>
          </p:txBody>
        </p:sp>
      </p:grpSp>
      <p:sp>
        <p:nvSpPr>
          <p:cNvPr id="19" name="Freeform 19"/>
          <p:cNvSpPr/>
          <p:nvPr/>
        </p:nvSpPr>
        <p:spPr>
          <a:xfrm>
            <a:off x="2142191" y="8801283"/>
            <a:ext cx="9752965" cy="1032847"/>
          </a:xfrm>
          <a:custGeom>
            <a:avLst/>
            <a:gdLst/>
            <a:ahLst/>
            <a:cxnLst/>
            <a:rect l="l" t="t" r="r" b="b"/>
            <a:pathLst>
              <a:path w="9752965" h="1032847">
                <a:moveTo>
                  <a:pt x="0" y="0"/>
                </a:moveTo>
                <a:lnTo>
                  <a:pt x="9752965" y="0"/>
                </a:lnTo>
                <a:lnTo>
                  <a:pt x="9752965" y="1032847"/>
                </a:lnTo>
                <a:lnTo>
                  <a:pt x="0" y="1032847"/>
                </a:lnTo>
                <a:lnTo>
                  <a:pt x="0" y="0"/>
                </a:lnTo>
                <a:close/>
              </a:path>
            </a:pathLst>
          </a:custGeom>
          <a:blipFill>
            <a:blip r:embed="rId2"/>
            <a:stretch>
              <a:fillRect t="-86495"/>
            </a:stretch>
          </a:blipFill>
        </p:spPr>
      </p:sp>
      <p:grpSp>
        <p:nvGrpSpPr>
          <p:cNvPr id="20" name="Group 20"/>
          <p:cNvGrpSpPr/>
          <p:nvPr/>
        </p:nvGrpSpPr>
        <p:grpSpPr>
          <a:xfrm>
            <a:off x="2142191" y="6670106"/>
            <a:ext cx="9610044" cy="2588194"/>
            <a:chOff x="0" y="0"/>
            <a:chExt cx="3682024" cy="991649"/>
          </a:xfrm>
        </p:grpSpPr>
        <p:sp>
          <p:nvSpPr>
            <p:cNvPr id="21" name="Freeform 21"/>
            <p:cNvSpPr/>
            <p:nvPr/>
          </p:nvSpPr>
          <p:spPr>
            <a:xfrm>
              <a:off x="0" y="0"/>
              <a:ext cx="3682024" cy="991649"/>
            </a:xfrm>
            <a:custGeom>
              <a:avLst/>
              <a:gdLst/>
              <a:ahLst/>
              <a:cxnLst/>
              <a:rect l="l" t="t" r="r" b="b"/>
              <a:pathLst>
                <a:path w="3682024" h="991649">
                  <a:moveTo>
                    <a:pt x="0" y="0"/>
                  </a:moveTo>
                  <a:lnTo>
                    <a:pt x="3682024" y="0"/>
                  </a:lnTo>
                  <a:lnTo>
                    <a:pt x="3682024" y="991649"/>
                  </a:lnTo>
                  <a:lnTo>
                    <a:pt x="0" y="991649"/>
                  </a:lnTo>
                  <a:close/>
                </a:path>
              </a:pathLst>
            </a:custGeom>
            <a:solidFill>
              <a:srgbClr val="EFEFEF"/>
            </a:solidFill>
          </p:spPr>
        </p:sp>
        <p:sp>
          <p:nvSpPr>
            <p:cNvPr id="22" name="TextBox 22"/>
            <p:cNvSpPr txBox="1"/>
            <p:nvPr/>
          </p:nvSpPr>
          <p:spPr>
            <a:xfrm>
              <a:off x="0" y="-19050"/>
              <a:ext cx="3682024" cy="1010699"/>
            </a:xfrm>
            <a:prstGeom prst="rect">
              <a:avLst/>
            </a:prstGeom>
          </p:spPr>
          <p:txBody>
            <a:bodyPr lIns="50800" tIns="50800" rIns="50800" bIns="50800" rtlCol="0" anchor="ctr"/>
            <a:lstStyle/>
            <a:p>
              <a:pPr algn="ctr">
                <a:lnSpc>
                  <a:spcPts val="2859"/>
                </a:lnSpc>
              </a:pPr>
              <a:endParaRPr/>
            </a:p>
          </p:txBody>
        </p:sp>
      </p:grpSp>
      <p:sp>
        <p:nvSpPr>
          <p:cNvPr id="23" name="Freeform 23"/>
          <p:cNvSpPr/>
          <p:nvPr/>
        </p:nvSpPr>
        <p:spPr>
          <a:xfrm>
            <a:off x="2371799" y="7125442"/>
            <a:ext cx="1170244" cy="1038326"/>
          </a:xfrm>
          <a:custGeom>
            <a:avLst/>
            <a:gdLst/>
            <a:ahLst/>
            <a:cxnLst/>
            <a:rect l="l" t="t" r="r" b="b"/>
            <a:pathLst>
              <a:path w="1170244" h="1038326">
                <a:moveTo>
                  <a:pt x="0" y="0"/>
                </a:moveTo>
                <a:lnTo>
                  <a:pt x="1170244" y="0"/>
                </a:lnTo>
                <a:lnTo>
                  <a:pt x="1170244" y="1038326"/>
                </a:lnTo>
                <a:lnTo>
                  <a:pt x="0" y="103832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24" name="Group 24"/>
          <p:cNvGrpSpPr/>
          <p:nvPr/>
        </p:nvGrpSpPr>
        <p:grpSpPr>
          <a:xfrm>
            <a:off x="12012930" y="1992764"/>
            <a:ext cx="5246370" cy="1891235"/>
            <a:chOff x="0" y="0"/>
            <a:chExt cx="812800" cy="293002"/>
          </a:xfrm>
        </p:grpSpPr>
        <p:sp>
          <p:nvSpPr>
            <p:cNvPr id="25" name="Freeform 25"/>
            <p:cNvSpPr/>
            <p:nvPr/>
          </p:nvSpPr>
          <p:spPr>
            <a:xfrm>
              <a:off x="0" y="0"/>
              <a:ext cx="812800" cy="293002"/>
            </a:xfrm>
            <a:custGeom>
              <a:avLst/>
              <a:gdLst/>
              <a:ahLst/>
              <a:cxnLst/>
              <a:rect l="l" t="t" r="r" b="b"/>
              <a:pathLst>
                <a:path w="812800" h="293002">
                  <a:moveTo>
                    <a:pt x="33940" y="0"/>
                  </a:moveTo>
                  <a:lnTo>
                    <a:pt x="778860" y="0"/>
                  </a:lnTo>
                  <a:cubicBezTo>
                    <a:pt x="797604" y="0"/>
                    <a:pt x="812800" y="15196"/>
                    <a:pt x="812800" y="33940"/>
                  </a:cubicBezTo>
                  <a:lnTo>
                    <a:pt x="812800" y="259061"/>
                  </a:lnTo>
                  <a:cubicBezTo>
                    <a:pt x="812800" y="268063"/>
                    <a:pt x="809224" y="276696"/>
                    <a:pt x="802859" y="283061"/>
                  </a:cubicBezTo>
                  <a:cubicBezTo>
                    <a:pt x="796494" y="289426"/>
                    <a:pt x="787861" y="293002"/>
                    <a:pt x="778860" y="293002"/>
                  </a:cubicBezTo>
                  <a:lnTo>
                    <a:pt x="33940" y="293002"/>
                  </a:lnTo>
                  <a:cubicBezTo>
                    <a:pt x="15196" y="293002"/>
                    <a:pt x="0" y="277806"/>
                    <a:pt x="0" y="259061"/>
                  </a:cubicBezTo>
                  <a:lnTo>
                    <a:pt x="0" y="33940"/>
                  </a:lnTo>
                  <a:cubicBezTo>
                    <a:pt x="0" y="15196"/>
                    <a:pt x="15196" y="0"/>
                    <a:pt x="33940" y="0"/>
                  </a:cubicBezTo>
                  <a:close/>
                </a:path>
              </a:pathLst>
            </a:custGeom>
            <a:blipFill>
              <a:blip r:embed="rId5"/>
              <a:stretch>
                <a:fillRect t="-31114" b="-53822"/>
              </a:stretch>
            </a:blipFill>
          </p:spPr>
        </p:sp>
      </p:grpSp>
      <p:grpSp>
        <p:nvGrpSpPr>
          <p:cNvPr id="26" name="Group 26"/>
          <p:cNvGrpSpPr/>
          <p:nvPr/>
        </p:nvGrpSpPr>
        <p:grpSpPr>
          <a:xfrm>
            <a:off x="11895156" y="4458186"/>
            <a:ext cx="5246370" cy="1891235"/>
            <a:chOff x="0" y="0"/>
            <a:chExt cx="812800" cy="293002"/>
          </a:xfrm>
        </p:grpSpPr>
        <p:sp>
          <p:nvSpPr>
            <p:cNvPr id="27" name="Freeform 27"/>
            <p:cNvSpPr/>
            <p:nvPr/>
          </p:nvSpPr>
          <p:spPr>
            <a:xfrm>
              <a:off x="0" y="0"/>
              <a:ext cx="812800" cy="293002"/>
            </a:xfrm>
            <a:custGeom>
              <a:avLst/>
              <a:gdLst/>
              <a:ahLst/>
              <a:cxnLst/>
              <a:rect l="l" t="t" r="r" b="b"/>
              <a:pathLst>
                <a:path w="812800" h="293002">
                  <a:moveTo>
                    <a:pt x="33940" y="0"/>
                  </a:moveTo>
                  <a:lnTo>
                    <a:pt x="778860" y="0"/>
                  </a:lnTo>
                  <a:cubicBezTo>
                    <a:pt x="797604" y="0"/>
                    <a:pt x="812800" y="15196"/>
                    <a:pt x="812800" y="33940"/>
                  </a:cubicBezTo>
                  <a:lnTo>
                    <a:pt x="812800" y="259061"/>
                  </a:lnTo>
                  <a:cubicBezTo>
                    <a:pt x="812800" y="268063"/>
                    <a:pt x="809224" y="276696"/>
                    <a:pt x="802859" y="283061"/>
                  </a:cubicBezTo>
                  <a:cubicBezTo>
                    <a:pt x="796494" y="289426"/>
                    <a:pt x="787861" y="293002"/>
                    <a:pt x="778860" y="293002"/>
                  </a:cubicBezTo>
                  <a:lnTo>
                    <a:pt x="33940" y="293002"/>
                  </a:lnTo>
                  <a:cubicBezTo>
                    <a:pt x="15196" y="293002"/>
                    <a:pt x="0" y="277806"/>
                    <a:pt x="0" y="259061"/>
                  </a:cubicBezTo>
                  <a:lnTo>
                    <a:pt x="0" y="33940"/>
                  </a:lnTo>
                  <a:cubicBezTo>
                    <a:pt x="0" y="15196"/>
                    <a:pt x="15196" y="0"/>
                    <a:pt x="33940" y="0"/>
                  </a:cubicBezTo>
                  <a:close/>
                </a:path>
              </a:pathLst>
            </a:custGeom>
            <a:blipFill>
              <a:blip r:embed="rId6"/>
              <a:stretch>
                <a:fillRect t="-2473" b="-53566"/>
              </a:stretch>
            </a:blipFill>
          </p:spPr>
        </p:sp>
      </p:grpSp>
      <p:grpSp>
        <p:nvGrpSpPr>
          <p:cNvPr id="28" name="Group 28"/>
          <p:cNvGrpSpPr/>
          <p:nvPr/>
        </p:nvGrpSpPr>
        <p:grpSpPr>
          <a:xfrm>
            <a:off x="11895156" y="7018585"/>
            <a:ext cx="5246370" cy="1891235"/>
            <a:chOff x="0" y="0"/>
            <a:chExt cx="812800" cy="293002"/>
          </a:xfrm>
        </p:grpSpPr>
        <p:sp>
          <p:nvSpPr>
            <p:cNvPr id="29" name="Freeform 29"/>
            <p:cNvSpPr/>
            <p:nvPr/>
          </p:nvSpPr>
          <p:spPr>
            <a:xfrm>
              <a:off x="0" y="0"/>
              <a:ext cx="812800" cy="293002"/>
            </a:xfrm>
            <a:custGeom>
              <a:avLst/>
              <a:gdLst/>
              <a:ahLst/>
              <a:cxnLst/>
              <a:rect l="l" t="t" r="r" b="b"/>
              <a:pathLst>
                <a:path w="812800" h="293002">
                  <a:moveTo>
                    <a:pt x="33940" y="0"/>
                  </a:moveTo>
                  <a:lnTo>
                    <a:pt x="778860" y="0"/>
                  </a:lnTo>
                  <a:cubicBezTo>
                    <a:pt x="797604" y="0"/>
                    <a:pt x="812800" y="15196"/>
                    <a:pt x="812800" y="33940"/>
                  </a:cubicBezTo>
                  <a:lnTo>
                    <a:pt x="812800" y="259061"/>
                  </a:lnTo>
                  <a:cubicBezTo>
                    <a:pt x="812800" y="268063"/>
                    <a:pt x="809224" y="276696"/>
                    <a:pt x="802859" y="283061"/>
                  </a:cubicBezTo>
                  <a:cubicBezTo>
                    <a:pt x="796494" y="289426"/>
                    <a:pt x="787861" y="293002"/>
                    <a:pt x="778860" y="293002"/>
                  </a:cubicBezTo>
                  <a:lnTo>
                    <a:pt x="33940" y="293002"/>
                  </a:lnTo>
                  <a:cubicBezTo>
                    <a:pt x="15196" y="293002"/>
                    <a:pt x="0" y="277806"/>
                    <a:pt x="0" y="259061"/>
                  </a:cubicBezTo>
                  <a:lnTo>
                    <a:pt x="0" y="33940"/>
                  </a:lnTo>
                  <a:cubicBezTo>
                    <a:pt x="0" y="15196"/>
                    <a:pt x="15196" y="0"/>
                    <a:pt x="33940" y="0"/>
                  </a:cubicBezTo>
                  <a:close/>
                </a:path>
              </a:pathLst>
            </a:custGeom>
            <a:blipFill>
              <a:blip r:embed="rId7"/>
              <a:stretch>
                <a:fillRect t="-42468" b="-42468"/>
              </a:stretch>
            </a:blipFill>
          </p:spPr>
        </p:sp>
      </p:grpSp>
      <p:sp>
        <p:nvSpPr>
          <p:cNvPr id="30" name="TextBox 30"/>
          <p:cNvSpPr txBox="1"/>
          <p:nvPr/>
        </p:nvSpPr>
        <p:spPr>
          <a:xfrm>
            <a:off x="2142191" y="348996"/>
            <a:ext cx="11520803" cy="1226058"/>
          </a:xfrm>
          <a:prstGeom prst="rect">
            <a:avLst/>
          </a:prstGeom>
        </p:spPr>
        <p:txBody>
          <a:bodyPr lIns="0" tIns="0" rIns="0" bIns="0" rtlCol="0" anchor="t">
            <a:spAutoFit/>
          </a:bodyPr>
          <a:lstStyle/>
          <a:p>
            <a:pPr algn="l">
              <a:lnSpc>
                <a:spcPts val="9935"/>
              </a:lnSpc>
            </a:pPr>
            <a:r>
              <a:rPr lang="en-US" sz="7200" spc="705">
                <a:solidFill>
                  <a:srgbClr val="231F20"/>
                </a:solidFill>
                <a:latin typeface="Oswald Bold"/>
                <a:ea typeface="Oswald Bold"/>
                <a:cs typeface="Oswald Bold"/>
                <a:sym typeface="Oswald Bold"/>
              </a:rPr>
              <a:t>CHALLENGES AND RISKS</a:t>
            </a:r>
          </a:p>
        </p:txBody>
      </p:sp>
      <p:sp>
        <p:nvSpPr>
          <p:cNvPr id="31" name="TextBox 31"/>
          <p:cNvSpPr txBox="1"/>
          <p:nvPr/>
        </p:nvSpPr>
        <p:spPr>
          <a:xfrm>
            <a:off x="3798486" y="6875983"/>
            <a:ext cx="7132181" cy="1925300"/>
          </a:xfrm>
          <a:prstGeom prst="rect">
            <a:avLst/>
          </a:prstGeom>
        </p:spPr>
        <p:txBody>
          <a:bodyPr lIns="0" tIns="0" rIns="0" bIns="0" rtlCol="0" anchor="t">
            <a:spAutoFit/>
          </a:bodyPr>
          <a:lstStyle/>
          <a:p>
            <a:pPr marL="0" lvl="0" indent="0" algn="l">
              <a:lnSpc>
                <a:spcPts val="3050"/>
              </a:lnSpc>
              <a:spcBef>
                <a:spcPct val="0"/>
              </a:spcBef>
            </a:pPr>
            <a:r>
              <a:rPr lang="en-US" sz="2210" spc="216">
                <a:solidFill>
                  <a:srgbClr val="231F20"/>
                </a:solidFill>
                <a:latin typeface="DM Sans"/>
                <a:ea typeface="DM Sans"/>
                <a:cs typeface="DM Sans"/>
                <a:sym typeface="DM Sans"/>
              </a:rPr>
              <a:t>Despite significant public attention, 28 defendants were acquitted due to issues with the traceability of evidence, which prevented establishing its authenticity and integrity with certainty.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sp>
      <p:grpSp>
        <p:nvGrpSpPr>
          <p:cNvPr id="3" name="Group 3"/>
          <p:cNvGrpSpPr/>
          <p:nvPr/>
        </p:nvGrpSpPr>
        <p:grpSpPr>
          <a:xfrm>
            <a:off x="0" y="0"/>
            <a:ext cx="18288000" cy="4165755"/>
            <a:chOff x="0" y="0"/>
            <a:chExt cx="4816593" cy="1097154"/>
          </a:xfrm>
        </p:grpSpPr>
        <p:sp>
          <p:nvSpPr>
            <p:cNvPr id="4" name="Freeform 4"/>
            <p:cNvSpPr/>
            <p:nvPr/>
          </p:nvSpPr>
          <p:spPr>
            <a:xfrm>
              <a:off x="0" y="0"/>
              <a:ext cx="4816592" cy="1097154"/>
            </a:xfrm>
            <a:custGeom>
              <a:avLst/>
              <a:gdLst/>
              <a:ahLst/>
              <a:cxnLst/>
              <a:rect l="l" t="t" r="r" b="b"/>
              <a:pathLst>
                <a:path w="4816592" h="1097154">
                  <a:moveTo>
                    <a:pt x="0" y="0"/>
                  </a:moveTo>
                  <a:lnTo>
                    <a:pt x="4816592" y="0"/>
                  </a:lnTo>
                  <a:lnTo>
                    <a:pt x="4816592" y="1097154"/>
                  </a:lnTo>
                  <a:lnTo>
                    <a:pt x="0" y="1097154"/>
                  </a:lnTo>
                  <a:close/>
                </a:path>
              </a:pathLst>
            </a:custGeom>
            <a:solidFill>
              <a:srgbClr val="1A1A1A"/>
            </a:solidFill>
          </p:spPr>
        </p:sp>
        <p:sp>
          <p:nvSpPr>
            <p:cNvPr id="5" name="TextBox 5"/>
            <p:cNvSpPr txBox="1"/>
            <p:nvPr/>
          </p:nvSpPr>
          <p:spPr>
            <a:xfrm>
              <a:off x="0" y="-19050"/>
              <a:ext cx="4816593" cy="1116204"/>
            </a:xfrm>
            <a:prstGeom prst="rect">
              <a:avLst/>
            </a:prstGeom>
          </p:spPr>
          <p:txBody>
            <a:bodyPr lIns="50800" tIns="50800" rIns="50800" bIns="50800" rtlCol="0" anchor="ctr"/>
            <a:lstStyle/>
            <a:p>
              <a:pPr algn="ctr">
                <a:lnSpc>
                  <a:spcPts val="2859"/>
                </a:lnSpc>
              </a:pPr>
              <a:endParaRPr/>
            </a:p>
          </p:txBody>
        </p:sp>
      </p:grpSp>
      <p:sp>
        <p:nvSpPr>
          <p:cNvPr id="6" name="Freeform 6"/>
          <p:cNvSpPr/>
          <p:nvPr/>
        </p:nvSpPr>
        <p:spPr>
          <a:xfrm>
            <a:off x="13451022" y="-4729397"/>
            <a:ext cx="7616557" cy="7815497"/>
          </a:xfrm>
          <a:custGeom>
            <a:avLst/>
            <a:gdLst/>
            <a:ahLst/>
            <a:cxnLst/>
            <a:rect l="l" t="t" r="r" b="b"/>
            <a:pathLst>
              <a:path w="7616557" h="7815497">
                <a:moveTo>
                  <a:pt x="0" y="0"/>
                </a:moveTo>
                <a:lnTo>
                  <a:pt x="7616556" y="0"/>
                </a:lnTo>
                <a:lnTo>
                  <a:pt x="7616556" y="7815497"/>
                </a:lnTo>
                <a:lnTo>
                  <a:pt x="0" y="781549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Freeform 7"/>
          <p:cNvSpPr/>
          <p:nvPr/>
        </p:nvSpPr>
        <p:spPr>
          <a:xfrm>
            <a:off x="-2851369" y="-3442596"/>
            <a:ext cx="6709932" cy="6885191"/>
          </a:xfrm>
          <a:custGeom>
            <a:avLst/>
            <a:gdLst/>
            <a:ahLst/>
            <a:cxnLst/>
            <a:rect l="l" t="t" r="r" b="b"/>
            <a:pathLst>
              <a:path w="6709932" h="6885191">
                <a:moveTo>
                  <a:pt x="0" y="0"/>
                </a:moveTo>
                <a:lnTo>
                  <a:pt x="6709932" y="0"/>
                </a:lnTo>
                <a:lnTo>
                  <a:pt x="6709932" y="6885192"/>
                </a:lnTo>
                <a:lnTo>
                  <a:pt x="0" y="688519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8" name="Group 8"/>
          <p:cNvGrpSpPr/>
          <p:nvPr/>
        </p:nvGrpSpPr>
        <p:grpSpPr>
          <a:xfrm>
            <a:off x="2163000" y="4605934"/>
            <a:ext cx="4273835" cy="2737111"/>
            <a:chOff x="0" y="0"/>
            <a:chExt cx="1269139" cy="812800"/>
          </a:xfrm>
        </p:grpSpPr>
        <p:sp>
          <p:nvSpPr>
            <p:cNvPr id="9" name="Freeform 9"/>
            <p:cNvSpPr/>
            <p:nvPr/>
          </p:nvSpPr>
          <p:spPr>
            <a:xfrm>
              <a:off x="0" y="0"/>
              <a:ext cx="1269139" cy="812800"/>
            </a:xfrm>
            <a:custGeom>
              <a:avLst/>
              <a:gdLst/>
              <a:ahLst/>
              <a:cxnLst/>
              <a:rect l="l" t="t" r="r" b="b"/>
              <a:pathLst>
                <a:path w="1269139" h="812800">
                  <a:moveTo>
                    <a:pt x="41664" y="0"/>
                  </a:moveTo>
                  <a:lnTo>
                    <a:pt x="1227475" y="0"/>
                  </a:lnTo>
                  <a:cubicBezTo>
                    <a:pt x="1250485" y="0"/>
                    <a:pt x="1269139" y="18654"/>
                    <a:pt x="1269139" y="41664"/>
                  </a:cubicBezTo>
                  <a:lnTo>
                    <a:pt x="1269139" y="771136"/>
                  </a:lnTo>
                  <a:cubicBezTo>
                    <a:pt x="1269139" y="782186"/>
                    <a:pt x="1264749" y="792783"/>
                    <a:pt x="1256936" y="800597"/>
                  </a:cubicBezTo>
                  <a:cubicBezTo>
                    <a:pt x="1249122" y="808410"/>
                    <a:pt x="1238525" y="812800"/>
                    <a:pt x="1227475" y="812800"/>
                  </a:cubicBezTo>
                  <a:lnTo>
                    <a:pt x="41664" y="812800"/>
                  </a:lnTo>
                  <a:cubicBezTo>
                    <a:pt x="18654" y="812800"/>
                    <a:pt x="0" y="794146"/>
                    <a:pt x="0" y="771136"/>
                  </a:cubicBezTo>
                  <a:lnTo>
                    <a:pt x="0" y="41664"/>
                  </a:lnTo>
                  <a:cubicBezTo>
                    <a:pt x="0" y="18654"/>
                    <a:pt x="18654" y="0"/>
                    <a:pt x="41664" y="0"/>
                  </a:cubicBezTo>
                  <a:close/>
                </a:path>
              </a:pathLst>
            </a:custGeom>
            <a:blipFill>
              <a:blip r:embed="rId5"/>
              <a:stretch>
                <a:fillRect l="-1166" r="-1166"/>
              </a:stretch>
            </a:blipFill>
          </p:spPr>
        </p:sp>
      </p:grpSp>
      <p:sp>
        <p:nvSpPr>
          <p:cNvPr id="10" name="TextBox 10"/>
          <p:cNvSpPr txBox="1"/>
          <p:nvPr/>
        </p:nvSpPr>
        <p:spPr>
          <a:xfrm>
            <a:off x="3690980" y="895350"/>
            <a:ext cx="10906040" cy="1349947"/>
          </a:xfrm>
          <a:prstGeom prst="rect">
            <a:avLst/>
          </a:prstGeom>
        </p:spPr>
        <p:txBody>
          <a:bodyPr lIns="0" tIns="0" rIns="0" bIns="0" rtlCol="0" anchor="t">
            <a:spAutoFit/>
          </a:bodyPr>
          <a:lstStyle/>
          <a:p>
            <a:pPr algn="ctr">
              <a:lnSpc>
                <a:spcPts val="11082"/>
              </a:lnSpc>
            </a:pPr>
            <a:r>
              <a:rPr lang="en-US" sz="8030" spc="786">
                <a:solidFill>
                  <a:srgbClr val="FFFFFF"/>
                </a:solidFill>
                <a:latin typeface="Oswald Bold"/>
                <a:ea typeface="Oswald Bold"/>
                <a:cs typeface="Oswald Bold"/>
                <a:sym typeface="Oswald Bold"/>
              </a:rPr>
              <a:t>FIRST CHALLENGE</a:t>
            </a:r>
          </a:p>
        </p:txBody>
      </p:sp>
      <p:sp>
        <p:nvSpPr>
          <p:cNvPr id="11" name="TextBox 11"/>
          <p:cNvSpPr txBox="1"/>
          <p:nvPr/>
        </p:nvSpPr>
        <p:spPr>
          <a:xfrm>
            <a:off x="2163000" y="2513076"/>
            <a:ext cx="13721431" cy="1427988"/>
          </a:xfrm>
          <a:prstGeom prst="rect">
            <a:avLst/>
          </a:prstGeom>
        </p:spPr>
        <p:txBody>
          <a:bodyPr lIns="0" tIns="0" rIns="0" bIns="0" rtlCol="0" anchor="t">
            <a:spAutoFit/>
          </a:bodyPr>
          <a:lstStyle/>
          <a:p>
            <a:pPr algn="ctr">
              <a:lnSpc>
                <a:spcPts val="5795"/>
              </a:lnSpc>
            </a:pPr>
            <a:r>
              <a:rPr lang="en-US" sz="4200" spc="411">
                <a:solidFill>
                  <a:srgbClr val="FFFFFF"/>
                </a:solidFill>
                <a:latin typeface="Oswald Bold"/>
                <a:ea typeface="Oswald Bold"/>
                <a:cs typeface="Oswald Bold"/>
                <a:sym typeface="Oswald Bold"/>
              </a:rPr>
              <a:t>PROBLEMS WITH THE FORMAL MUTUAL LEGAL ASSISTANCE REQUEST OR MLA PROCESSES</a:t>
            </a:r>
          </a:p>
        </p:txBody>
      </p:sp>
      <p:sp>
        <p:nvSpPr>
          <p:cNvPr id="12" name="TextBox 12"/>
          <p:cNvSpPr txBox="1"/>
          <p:nvPr/>
        </p:nvSpPr>
        <p:spPr>
          <a:xfrm>
            <a:off x="6984097" y="4839491"/>
            <a:ext cx="8900334" cy="2203323"/>
          </a:xfrm>
          <a:prstGeom prst="rect">
            <a:avLst/>
          </a:prstGeom>
        </p:spPr>
        <p:txBody>
          <a:bodyPr lIns="0" tIns="0" rIns="0" bIns="0" rtlCol="0" anchor="t">
            <a:spAutoFit/>
          </a:bodyPr>
          <a:lstStyle/>
          <a:p>
            <a:pPr algn="just">
              <a:lnSpc>
                <a:spcPts val="4416"/>
              </a:lnSpc>
            </a:pPr>
            <a:r>
              <a:rPr lang="en-US" sz="3200" spc="313">
                <a:solidFill>
                  <a:srgbClr val="231F20"/>
                </a:solidFill>
                <a:latin typeface="DM Sans"/>
                <a:ea typeface="DM Sans"/>
                <a:cs typeface="DM Sans"/>
                <a:sym typeface="DM Sans"/>
              </a:rPr>
              <a:t>Mutual Legal Assistance (MLA) is the most formal method for obtaining admissible evidence from foreign jurisdictions.</a:t>
            </a:r>
          </a:p>
        </p:txBody>
      </p:sp>
      <p:sp>
        <p:nvSpPr>
          <p:cNvPr id="13" name="TextBox 13"/>
          <p:cNvSpPr txBox="1"/>
          <p:nvPr/>
        </p:nvSpPr>
        <p:spPr>
          <a:xfrm>
            <a:off x="2058881" y="7633364"/>
            <a:ext cx="8900334" cy="2203323"/>
          </a:xfrm>
          <a:prstGeom prst="rect">
            <a:avLst/>
          </a:prstGeom>
        </p:spPr>
        <p:txBody>
          <a:bodyPr lIns="0" tIns="0" rIns="0" bIns="0" rtlCol="0" anchor="t">
            <a:spAutoFit/>
          </a:bodyPr>
          <a:lstStyle/>
          <a:p>
            <a:pPr algn="just">
              <a:lnSpc>
                <a:spcPts val="4416"/>
              </a:lnSpc>
            </a:pPr>
            <a:r>
              <a:rPr lang="en-US" sz="3200" spc="313">
                <a:solidFill>
                  <a:srgbClr val="231F20"/>
                </a:solidFill>
                <a:latin typeface="DM Sans"/>
                <a:ea typeface="DM Sans"/>
                <a:cs typeface="DM Sans"/>
                <a:sym typeface="DM Sans"/>
              </a:rPr>
              <a:t>The magistrate and the Competent National Authorities (CNA) must utilize the MLA Request Writer Tool developed by UNODOC.</a:t>
            </a:r>
          </a:p>
        </p:txBody>
      </p:sp>
      <p:grpSp>
        <p:nvGrpSpPr>
          <p:cNvPr id="14" name="Group 14"/>
          <p:cNvGrpSpPr/>
          <p:nvPr/>
        </p:nvGrpSpPr>
        <p:grpSpPr>
          <a:xfrm>
            <a:off x="11610596" y="7099576"/>
            <a:ext cx="4273835" cy="2737111"/>
            <a:chOff x="0" y="0"/>
            <a:chExt cx="1269139" cy="812800"/>
          </a:xfrm>
        </p:grpSpPr>
        <p:sp>
          <p:nvSpPr>
            <p:cNvPr id="15" name="Freeform 15"/>
            <p:cNvSpPr/>
            <p:nvPr/>
          </p:nvSpPr>
          <p:spPr>
            <a:xfrm>
              <a:off x="0" y="0"/>
              <a:ext cx="1269139" cy="812800"/>
            </a:xfrm>
            <a:custGeom>
              <a:avLst/>
              <a:gdLst/>
              <a:ahLst/>
              <a:cxnLst/>
              <a:rect l="l" t="t" r="r" b="b"/>
              <a:pathLst>
                <a:path w="1269139" h="812800">
                  <a:moveTo>
                    <a:pt x="41664" y="0"/>
                  </a:moveTo>
                  <a:lnTo>
                    <a:pt x="1227475" y="0"/>
                  </a:lnTo>
                  <a:cubicBezTo>
                    <a:pt x="1250485" y="0"/>
                    <a:pt x="1269139" y="18654"/>
                    <a:pt x="1269139" y="41664"/>
                  </a:cubicBezTo>
                  <a:lnTo>
                    <a:pt x="1269139" y="771136"/>
                  </a:lnTo>
                  <a:cubicBezTo>
                    <a:pt x="1269139" y="782186"/>
                    <a:pt x="1264749" y="792783"/>
                    <a:pt x="1256936" y="800597"/>
                  </a:cubicBezTo>
                  <a:cubicBezTo>
                    <a:pt x="1249122" y="808410"/>
                    <a:pt x="1238525" y="812800"/>
                    <a:pt x="1227475" y="812800"/>
                  </a:cubicBezTo>
                  <a:lnTo>
                    <a:pt x="41664" y="812800"/>
                  </a:lnTo>
                  <a:cubicBezTo>
                    <a:pt x="18654" y="812800"/>
                    <a:pt x="0" y="794146"/>
                    <a:pt x="0" y="771136"/>
                  </a:cubicBezTo>
                  <a:lnTo>
                    <a:pt x="0" y="41664"/>
                  </a:lnTo>
                  <a:cubicBezTo>
                    <a:pt x="0" y="18654"/>
                    <a:pt x="18654" y="0"/>
                    <a:pt x="41664" y="0"/>
                  </a:cubicBezTo>
                  <a:close/>
                </a:path>
              </a:pathLst>
            </a:custGeom>
            <a:blipFill>
              <a:blip r:embed="rId6"/>
              <a:stretch>
                <a:fillRect t="-28072" b="-28072"/>
              </a:stretch>
            </a:blipFill>
          </p:spPr>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sp>
      <p:sp>
        <p:nvSpPr>
          <p:cNvPr id="3" name="Freeform 3"/>
          <p:cNvSpPr/>
          <p:nvPr/>
        </p:nvSpPr>
        <p:spPr>
          <a:xfrm rot="257863">
            <a:off x="-571305" y="6150994"/>
            <a:ext cx="21273218" cy="9128145"/>
          </a:xfrm>
          <a:custGeom>
            <a:avLst/>
            <a:gdLst/>
            <a:ahLst/>
            <a:cxnLst/>
            <a:rect l="l" t="t" r="r" b="b"/>
            <a:pathLst>
              <a:path w="21273218" h="9128145">
                <a:moveTo>
                  <a:pt x="0" y="0"/>
                </a:moveTo>
                <a:lnTo>
                  <a:pt x="21273219" y="0"/>
                </a:lnTo>
                <a:lnTo>
                  <a:pt x="21273219" y="9128145"/>
                </a:lnTo>
                <a:lnTo>
                  <a:pt x="0" y="912814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a:off x="10404611" y="8633657"/>
            <a:ext cx="6854689" cy="725917"/>
          </a:xfrm>
          <a:custGeom>
            <a:avLst/>
            <a:gdLst/>
            <a:ahLst/>
            <a:cxnLst/>
            <a:rect l="l" t="t" r="r" b="b"/>
            <a:pathLst>
              <a:path w="6854689" h="725917">
                <a:moveTo>
                  <a:pt x="0" y="0"/>
                </a:moveTo>
                <a:lnTo>
                  <a:pt x="6854689" y="0"/>
                </a:lnTo>
                <a:lnTo>
                  <a:pt x="6854689" y="725918"/>
                </a:lnTo>
                <a:lnTo>
                  <a:pt x="0" y="725918"/>
                </a:lnTo>
                <a:lnTo>
                  <a:pt x="0" y="0"/>
                </a:lnTo>
                <a:close/>
              </a:path>
            </a:pathLst>
          </a:custGeom>
          <a:blipFill>
            <a:blip r:embed="rId5"/>
            <a:stretch>
              <a:fillRect t="-86495"/>
            </a:stretch>
          </a:blipFill>
        </p:spPr>
      </p:sp>
      <p:sp>
        <p:nvSpPr>
          <p:cNvPr id="5" name="Freeform 5"/>
          <p:cNvSpPr/>
          <p:nvPr/>
        </p:nvSpPr>
        <p:spPr>
          <a:xfrm>
            <a:off x="1809988" y="8621207"/>
            <a:ext cx="6854689" cy="725917"/>
          </a:xfrm>
          <a:custGeom>
            <a:avLst/>
            <a:gdLst/>
            <a:ahLst/>
            <a:cxnLst/>
            <a:rect l="l" t="t" r="r" b="b"/>
            <a:pathLst>
              <a:path w="6854689" h="725917">
                <a:moveTo>
                  <a:pt x="0" y="0"/>
                </a:moveTo>
                <a:lnTo>
                  <a:pt x="6854689" y="0"/>
                </a:lnTo>
                <a:lnTo>
                  <a:pt x="6854689" y="725917"/>
                </a:lnTo>
                <a:lnTo>
                  <a:pt x="0" y="725917"/>
                </a:lnTo>
                <a:lnTo>
                  <a:pt x="0" y="0"/>
                </a:lnTo>
                <a:close/>
              </a:path>
            </a:pathLst>
          </a:custGeom>
          <a:blipFill>
            <a:blip r:embed="rId5"/>
            <a:stretch>
              <a:fillRect t="-86495"/>
            </a:stretch>
          </a:blipFill>
        </p:spPr>
      </p:sp>
      <p:grpSp>
        <p:nvGrpSpPr>
          <p:cNvPr id="6" name="Group 6"/>
          <p:cNvGrpSpPr/>
          <p:nvPr/>
        </p:nvGrpSpPr>
        <p:grpSpPr>
          <a:xfrm>
            <a:off x="1809988" y="4678112"/>
            <a:ext cx="6854689" cy="4087473"/>
            <a:chOff x="0" y="0"/>
            <a:chExt cx="2132682" cy="1271725"/>
          </a:xfrm>
        </p:grpSpPr>
        <p:sp>
          <p:nvSpPr>
            <p:cNvPr id="7" name="Freeform 7"/>
            <p:cNvSpPr/>
            <p:nvPr/>
          </p:nvSpPr>
          <p:spPr>
            <a:xfrm>
              <a:off x="0" y="0"/>
              <a:ext cx="2132682" cy="1271725"/>
            </a:xfrm>
            <a:custGeom>
              <a:avLst/>
              <a:gdLst/>
              <a:ahLst/>
              <a:cxnLst/>
              <a:rect l="l" t="t" r="r" b="b"/>
              <a:pathLst>
                <a:path w="2132682" h="1271725">
                  <a:moveTo>
                    <a:pt x="0" y="0"/>
                  </a:moveTo>
                  <a:lnTo>
                    <a:pt x="2132682" y="0"/>
                  </a:lnTo>
                  <a:lnTo>
                    <a:pt x="2132682" y="1271725"/>
                  </a:lnTo>
                  <a:lnTo>
                    <a:pt x="0" y="1271725"/>
                  </a:lnTo>
                  <a:close/>
                </a:path>
              </a:pathLst>
            </a:custGeom>
            <a:solidFill>
              <a:srgbClr val="EFEFEF"/>
            </a:solidFill>
          </p:spPr>
        </p:sp>
        <p:sp>
          <p:nvSpPr>
            <p:cNvPr id="8" name="TextBox 8"/>
            <p:cNvSpPr txBox="1"/>
            <p:nvPr/>
          </p:nvSpPr>
          <p:spPr>
            <a:xfrm>
              <a:off x="0" y="-57150"/>
              <a:ext cx="2132682" cy="1328875"/>
            </a:xfrm>
            <a:prstGeom prst="rect">
              <a:avLst/>
            </a:prstGeom>
          </p:spPr>
          <p:txBody>
            <a:bodyPr lIns="50800" tIns="50800" rIns="50800" bIns="50800" rtlCol="0" anchor="ctr"/>
            <a:lstStyle/>
            <a:p>
              <a:pPr marL="0" lvl="0" indent="0" algn="ctr">
                <a:lnSpc>
                  <a:spcPts val="4114"/>
                </a:lnSpc>
                <a:spcBef>
                  <a:spcPct val="0"/>
                </a:spcBef>
              </a:pPr>
              <a:endParaRPr/>
            </a:p>
          </p:txBody>
        </p:sp>
      </p:grpSp>
      <p:grpSp>
        <p:nvGrpSpPr>
          <p:cNvPr id="9" name="Group 9"/>
          <p:cNvGrpSpPr/>
          <p:nvPr/>
        </p:nvGrpSpPr>
        <p:grpSpPr>
          <a:xfrm>
            <a:off x="4212749" y="3653528"/>
            <a:ext cx="2049168" cy="2049168"/>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FEFEF"/>
            </a:solidFill>
          </p:spPr>
        </p:sp>
        <p:sp>
          <p:nvSpPr>
            <p:cNvPr id="11" name="TextBox 11"/>
            <p:cNvSpPr txBox="1"/>
            <p:nvPr/>
          </p:nvSpPr>
          <p:spPr>
            <a:xfrm>
              <a:off x="76200" y="19050"/>
              <a:ext cx="660400" cy="717550"/>
            </a:xfrm>
            <a:prstGeom prst="rect">
              <a:avLst/>
            </a:prstGeom>
          </p:spPr>
          <p:txBody>
            <a:bodyPr lIns="50800" tIns="50800" rIns="50800" bIns="50800" rtlCol="0" anchor="ctr"/>
            <a:lstStyle/>
            <a:p>
              <a:pPr marL="0" lvl="0" indent="0" algn="ctr">
                <a:lnSpc>
                  <a:spcPts val="4114"/>
                </a:lnSpc>
                <a:spcBef>
                  <a:spcPct val="0"/>
                </a:spcBef>
              </a:pPr>
              <a:endParaRPr/>
            </a:p>
          </p:txBody>
        </p:sp>
      </p:grpSp>
      <p:grpSp>
        <p:nvGrpSpPr>
          <p:cNvPr id="12" name="Group 12"/>
          <p:cNvGrpSpPr/>
          <p:nvPr/>
        </p:nvGrpSpPr>
        <p:grpSpPr>
          <a:xfrm>
            <a:off x="10404611" y="4678112"/>
            <a:ext cx="6854689" cy="4087473"/>
            <a:chOff x="0" y="0"/>
            <a:chExt cx="2132682" cy="1271725"/>
          </a:xfrm>
        </p:grpSpPr>
        <p:sp>
          <p:nvSpPr>
            <p:cNvPr id="13" name="Freeform 13"/>
            <p:cNvSpPr/>
            <p:nvPr/>
          </p:nvSpPr>
          <p:spPr>
            <a:xfrm>
              <a:off x="0" y="0"/>
              <a:ext cx="2132682" cy="1271725"/>
            </a:xfrm>
            <a:custGeom>
              <a:avLst/>
              <a:gdLst/>
              <a:ahLst/>
              <a:cxnLst/>
              <a:rect l="l" t="t" r="r" b="b"/>
              <a:pathLst>
                <a:path w="2132682" h="1271725">
                  <a:moveTo>
                    <a:pt x="0" y="0"/>
                  </a:moveTo>
                  <a:lnTo>
                    <a:pt x="2132682" y="0"/>
                  </a:lnTo>
                  <a:lnTo>
                    <a:pt x="2132682" y="1271725"/>
                  </a:lnTo>
                  <a:lnTo>
                    <a:pt x="0" y="1271725"/>
                  </a:lnTo>
                  <a:close/>
                </a:path>
              </a:pathLst>
            </a:custGeom>
            <a:solidFill>
              <a:srgbClr val="EFEFEF"/>
            </a:solidFill>
          </p:spPr>
        </p:sp>
        <p:sp>
          <p:nvSpPr>
            <p:cNvPr id="14" name="TextBox 14"/>
            <p:cNvSpPr txBox="1"/>
            <p:nvPr/>
          </p:nvSpPr>
          <p:spPr>
            <a:xfrm>
              <a:off x="0" y="-57150"/>
              <a:ext cx="2132682" cy="1328875"/>
            </a:xfrm>
            <a:prstGeom prst="rect">
              <a:avLst/>
            </a:prstGeom>
          </p:spPr>
          <p:txBody>
            <a:bodyPr lIns="50800" tIns="50800" rIns="50800" bIns="50800" rtlCol="0" anchor="ctr"/>
            <a:lstStyle/>
            <a:p>
              <a:pPr marL="0" lvl="0" indent="0" algn="ctr">
                <a:lnSpc>
                  <a:spcPts val="4114"/>
                </a:lnSpc>
                <a:spcBef>
                  <a:spcPct val="0"/>
                </a:spcBef>
              </a:pPr>
              <a:endParaRPr/>
            </a:p>
          </p:txBody>
        </p:sp>
      </p:grpSp>
      <p:grpSp>
        <p:nvGrpSpPr>
          <p:cNvPr id="15" name="Group 15"/>
          <p:cNvGrpSpPr/>
          <p:nvPr/>
        </p:nvGrpSpPr>
        <p:grpSpPr>
          <a:xfrm>
            <a:off x="12807371" y="3653528"/>
            <a:ext cx="2049168" cy="2049168"/>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FEFEF"/>
            </a:solidFill>
          </p:spPr>
        </p:sp>
        <p:sp>
          <p:nvSpPr>
            <p:cNvPr id="17" name="TextBox 17"/>
            <p:cNvSpPr txBox="1"/>
            <p:nvPr/>
          </p:nvSpPr>
          <p:spPr>
            <a:xfrm>
              <a:off x="76200" y="19050"/>
              <a:ext cx="660400" cy="717550"/>
            </a:xfrm>
            <a:prstGeom prst="rect">
              <a:avLst/>
            </a:prstGeom>
          </p:spPr>
          <p:txBody>
            <a:bodyPr lIns="50800" tIns="50800" rIns="50800" bIns="50800" rtlCol="0" anchor="ctr"/>
            <a:lstStyle/>
            <a:p>
              <a:pPr marL="0" lvl="0" indent="0" algn="ctr">
                <a:lnSpc>
                  <a:spcPts val="4114"/>
                </a:lnSpc>
                <a:spcBef>
                  <a:spcPct val="0"/>
                </a:spcBef>
              </a:pPr>
              <a:endParaRPr/>
            </a:p>
          </p:txBody>
        </p:sp>
      </p:grpSp>
      <p:sp>
        <p:nvSpPr>
          <p:cNvPr id="18" name="TextBox 18"/>
          <p:cNvSpPr txBox="1"/>
          <p:nvPr/>
        </p:nvSpPr>
        <p:spPr>
          <a:xfrm>
            <a:off x="10942660" y="5863075"/>
            <a:ext cx="5778592" cy="2203323"/>
          </a:xfrm>
          <a:prstGeom prst="rect">
            <a:avLst/>
          </a:prstGeom>
        </p:spPr>
        <p:txBody>
          <a:bodyPr lIns="0" tIns="0" rIns="0" bIns="0" rtlCol="0" anchor="t">
            <a:spAutoFit/>
          </a:bodyPr>
          <a:lstStyle/>
          <a:p>
            <a:pPr algn="ctr">
              <a:lnSpc>
                <a:spcPts val="4416"/>
              </a:lnSpc>
            </a:pPr>
            <a:r>
              <a:rPr lang="en-US" sz="3200" spc="313">
                <a:solidFill>
                  <a:srgbClr val="000000"/>
                </a:solidFill>
                <a:latin typeface="DM Sans"/>
                <a:ea typeface="DM Sans"/>
                <a:cs typeface="DM Sans"/>
                <a:sym typeface="DM Sans"/>
              </a:rPr>
              <a:t>However, ensuring a fair trial requires closing the case within the legal deadlines.</a:t>
            </a:r>
          </a:p>
        </p:txBody>
      </p:sp>
      <p:sp>
        <p:nvSpPr>
          <p:cNvPr id="19" name="Freeform 19"/>
          <p:cNvSpPr/>
          <p:nvPr/>
        </p:nvSpPr>
        <p:spPr>
          <a:xfrm>
            <a:off x="4212749" y="3424928"/>
            <a:ext cx="2049168" cy="2049168"/>
          </a:xfrm>
          <a:custGeom>
            <a:avLst/>
            <a:gdLst/>
            <a:ahLst/>
            <a:cxnLst/>
            <a:rect l="l" t="t" r="r" b="b"/>
            <a:pathLst>
              <a:path w="2049168" h="2049168">
                <a:moveTo>
                  <a:pt x="0" y="0"/>
                </a:moveTo>
                <a:lnTo>
                  <a:pt x="2049168" y="0"/>
                </a:lnTo>
                <a:lnTo>
                  <a:pt x="2049168" y="2049168"/>
                </a:lnTo>
                <a:lnTo>
                  <a:pt x="0" y="2049168"/>
                </a:lnTo>
                <a:lnTo>
                  <a:pt x="0" y="0"/>
                </a:lnTo>
                <a:close/>
              </a:path>
            </a:pathLst>
          </a:custGeom>
          <a:blipFill>
            <a:blip r:embed="rId6"/>
            <a:stretch>
              <a:fillRect/>
            </a:stretch>
          </a:blipFill>
        </p:spPr>
      </p:sp>
      <p:sp>
        <p:nvSpPr>
          <p:cNvPr id="20" name="Freeform 20"/>
          <p:cNvSpPr/>
          <p:nvPr/>
        </p:nvSpPr>
        <p:spPr>
          <a:xfrm>
            <a:off x="13130043" y="3976154"/>
            <a:ext cx="1390576" cy="1390576"/>
          </a:xfrm>
          <a:custGeom>
            <a:avLst/>
            <a:gdLst/>
            <a:ahLst/>
            <a:cxnLst/>
            <a:rect l="l" t="t" r="r" b="b"/>
            <a:pathLst>
              <a:path w="1390576" h="1390576">
                <a:moveTo>
                  <a:pt x="0" y="0"/>
                </a:moveTo>
                <a:lnTo>
                  <a:pt x="1390576" y="0"/>
                </a:lnTo>
                <a:lnTo>
                  <a:pt x="1390576" y="1390576"/>
                </a:lnTo>
                <a:lnTo>
                  <a:pt x="0" y="139057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21" name="TextBox 21"/>
          <p:cNvSpPr txBox="1"/>
          <p:nvPr/>
        </p:nvSpPr>
        <p:spPr>
          <a:xfrm>
            <a:off x="1028700" y="1203039"/>
            <a:ext cx="16230600" cy="2196846"/>
          </a:xfrm>
          <a:prstGeom prst="rect">
            <a:avLst/>
          </a:prstGeom>
        </p:spPr>
        <p:txBody>
          <a:bodyPr lIns="0" tIns="0" rIns="0" bIns="0" rtlCol="0" anchor="t">
            <a:spAutoFit/>
          </a:bodyPr>
          <a:lstStyle/>
          <a:p>
            <a:pPr algn="ctr">
              <a:lnSpc>
                <a:spcPts val="8831"/>
              </a:lnSpc>
            </a:pPr>
            <a:r>
              <a:rPr lang="en-US" sz="6399" spc="627">
                <a:solidFill>
                  <a:srgbClr val="231F20"/>
                </a:solidFill>
                <a:latin typeface="Oswald Bold"/>
                <a:ea typeface="Oswald Bold"/>
                <a:cs typeface="Oswald Bold"/>
                <a:sym typeface="Oswald Bold"/>
              </a:rPr>
              <a:t>LIMITS AND CHALLENGES</a:t>
            </a:r>
          </a:p>
          <a:p>
            <a:pPr marL="0" lvl="0" indent="0" algn="ctr">
              <a:lnSpc>
                <a:spcPts val="8831"/>
              </a:lnSpc>
              <a:spcBef>
                <a:spcPct val="0"/>
              </a:spcBef>
            </a:pPr>
            <a:r>
              <a:rPr lang="en-US" sz="6399" spc="627">
                <a:solidFill>
                  <a:srgbClr val="231F20"/>
                </a:solidFill>
                <a:latin typeface="Oswald Bold"/>
                <a:ea typeface="Oswald Bold"/>
                <a:cs typeface="Oswald Bold"/>
                <a:sym typeface="Oswald Bold"/>
              </a:rPr>
              <a:t>ABOUT MLA</a:t>
            </a:r>
          </a:p>
        </p:txBody>
      </p:sp>
      <p:sp>
        <p:nvSpPr>
          <p:cNvPr id="22" name="TextBox 22"/>
          <p:cNvSpPr txBox="1"/>
          <p:nvPr/>
        </p:nvSpPr>
        <p:spPr>
          <a:xfrm>
            <a:off x="2348037" y="5636021"/>
            <a:ext cx="5778592" cy="2755773"/>
          </a:xfrm>
          <a:prstGeom prst="rect">
            <a:avLst/>
          </a:prstGeom>
        </p:spPr>
        <p:txBody>
          <a:bodyPr lIns="0" tIns="0" rIns="0" bIns="0" rtlCol="0" anchor="t">
            <a:spAutoFit/>
          </a:bodyPr>
          <a:lstStyle/>
          <a:p>
            <a:pPr algn="ctr">
              <a:lnSpc>
                <a:spcPts val="4416"/>
              </a:lnSpc>
            </a:pPr>
            <a:r>
              <a:rPr lang="en-US" sz="3200" spc="313">
                <a:solidFill>
                  <a:srgbClr val="000000"/>
                </a:solidFill>
                <a:latin typeface="DM Sans"/>
                <a:ea typeface="DM Sans"/>
                <a:cs typeface="DM Sans"/>
                <a:sym typeface="DM Sans"/>
              </a:rPr>
              <a:t>Magistrates often express concerns that the MLA processes are excessively time-consuming.</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B3B5A9"/>
        </a:solidFill>
        <a:effectLst/>
      </p:bgPr>
    </p:bg>
    <p:spTree>
      <p:nvGrpSpPr>
        <p:cNvPr id="1" name=""/>
        <p:cNvGrpSpPr/>
        <p:nvPr/>
      </p:nvGrpSpPr>
      <p:grpSpPr>
        <a:xfrm>
          <a:off x="0" y="0"/>
          <a:ext cx="0" cy="0"/>
          <a:chOff x="0" y="0"/>
          <a:chExt cx="0" cy="0"/>
        </a:xfrm>
      </p:grpSpPr>
      <p:sp>
        <p:nvSpPr>
          <p:cNvPr id="2" name="Freeform 2"/>
          <p:cNvSpPr/>
          <p:nvPr/>
        </p:nvSpPr>
        <p:spPr>
          <a:xfrm rot="257863">
            <a:off x="-571305" y="6150994"/>
            <a:ext cx="21273218" cy="9128145"/>
          </a:xfrm>
          <a:custGeom>
            <a:avLst/>
            <a:gdLst/>
            <a:ahLst/>
            <a:cxnLst/>
            <a:rect l="l" t="t" r="r" b="b"/>
            <a:pathLst>
              <a:path w="21273218" h="9128145">
                <a:moveTo>
                  <a:pt x="0" y="0"/>
                </a:moveTo>
                <a:lnTo>
                  <a:pt x="21273219" y="0"/>
                </a:lnTo>
                <a:lnTo>
                  <a:pt x="21273219" y="9128145"/>
                </a:lnTo>
                <a:lnTo>
                  <a:pt x="0" y="912814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0404611" y="8633657"/>
            <a:ext cx="6854689" cy="725917"/>
          </a:xfrm>
          <a:custGeom>
            <a:avLst/>
            <a:gdLst/>
            <a:ahLst/>
            <a:cxnLst/>
            <a:rect l="l" t="t" r="r" b="b"/>
            <a:pathLst>
              <a:path w="6854689" h="725917">
                <a:moveTo>
                  <a:pt x="0" y="0"/>
                </a:moveTo>
                <a:lnTo>
                  <a:pt x="6854689" y="0"/>
                </a:lnTo>
                <a:lnTo>
                  <a:pt x="6854689" y="725918"/>
                </a:lnTo>
                <a:lnTo>
                  <a:pt x="0" y="725918"/>
                </a:lnTo>
                <a:lnTo>
                  <a:pt x="0" y="0"/>
                </a:lnTo>
                <a:close/>
              </a:path>
            </a:pathLst>
          </a:custGeom>
          <a:blipFill>
            <a:blip r:embed="rId4"/>
            <a:stretch>
              <a:fillRect t="-86495"/>
            </a:stretch>
          </a:blipFill>
        </p:spPr>
      </p:sp>
      <p:sp>
        <p:nvSpPr>
          <p:cNvPr id="4" name="Freeform 4"/>
          <p:cNvSpPr/>
          <p:nvPr/>
        </p:nvSpPr>
        <p:spPr>
          <a:xfrm>
            <a:off x="1809988" y="8621207"/>
            <a:ext cx="6854689" cy="725917"/>
          </a:xfrm>
          <a:custGeom>
            <a:avLst/>
            <a:gdLst/>
            <a:ahLst/>
            <a:cxnLst/>
            <a:rect l="l" t="t" r="r" b="b"/>
            <a:pathLst>
              <a:path w="6854689" h="725917">
                <a:moveTo>
                  <a:pt x="0" y="0"/>
                </a:moveTo>
                <a:lnTo>
                  <a:pt x="6854689" y="0"/>
                </a:lnTo>
                <a:lnTo>
                  <a:pt x="6854689" y="725917"/>
                </a:lnTo>
                <a:lnTo>
                  <a:pt x="0" y="725917"/>
                </a:lnTo>
                <a:lnTo>
                  <a:pt x="0" y="0"/>
                </a:lnTo>
                <a:close/>
              </a:path>
            </a:pathLst>
          </a:custGeom>
          <a:blipFill>
            <a:blip r:embed="rId4"/>
            <a:stretch>
              <a:fillRect t="-86495"/>
            </a:stretch>
          </a:blipFill>
        </p:spPr>
      </p:sp>
      <p:grpSp>
        <p:nvGrpSpPr>
          <p:cNvPr id="5" name="Group 5"/>
          <p:cNvGrpSpPr/>
          <p:nvPr/>
        </p:nvGrpSpPr>
        <p:grpSpPr>
          <a:xfrm>
            <a:off x="1809988" y="4678112"/>
            <a:ext cx="6854689" cy="4087473"/>
            <a:chOff x="0" y="0"/>
            <a:chExt cx="2132682" cy="1271725"/>
          </a:xfrm>
        </p:grpSpPr>
        <p:sp>
          <p:nvSpPr>
            <p:cNvPr id="6" name="Freeform 6"/>
            <p:cNvSpPr/>
            <p:nvPr/>
          </p:nvSpPr>
          <p:spPr>
            <a:xfrm>
              <a:off x="0" y="0"/>
              <a:ext cx="2132682" cy="1271725"/>
            </a:xfrm>
            <a:custGeom>
              <a:avLst/>
              <a:gdLst/>
              <a:ahLst/>
              <a:cxnLst/>
              <a:rect l="l" t="t" r="r" b="b"/>
              <a:pathLst>
                <a:path w="2132682" h="1271725">
                  <a:moveTo>
                    <a:pt x="0" y="0"/>
                  </a:moveTo>
                  <a:lnTo>
                    <a:pt x="2132682" y="0"/>
                  </a:lnTo>
                  <a:lnTo>
                    <a:pt x="2132682" y="1271725"/>
                  </a:lnTo>
                  <a:lnTo>
                    <a:pt x="0" y="1271725"/>
                  </a:lnTo>
                  <a:close/>
                </a:path>
              </a:pathLst>
            </a:custGeom>
            <a:solidFill>
              <a:srgbClr val="FFFFFF"/>
            </a:solidFill>
          </p:spPr>
        </p:sp>
        <p:sp>
          <p:nvSpPr>
            <p:cNvPr id="7" name="TextBox 7"/>
            <p:cNvSpPr txBox="1"/>
            <p:nvPr/>
          </p:nvSpPr>
          <p:spPr>
            <a:xfrm>
              <a:off x="0" y="-38100"/>
              <a:ext cx="2132682" cy="1309825"/>
            </a:xfrm>
            <a:prstGeom prst="rect">
              <a:avLst/>
            </a:prstGeom>
          </p:spPr>
          <p:txBody>
            <a:bodyPr lIns="50800" tIns="50800" rIns="50800" bIns="50800" rtlCol="0" anchor="ctr"/>
            <a:lstStyle/>
            <a:p>
              <a:pPr marL="0" lvl="0" indent="0" algn="ctr">
                <a:lnSpc>
                  <a:spcPts val="3588"/>
                </a:lnSpc>
                <a:spcBef>
                  <a:spcPct val="0"/>
                </a:spcBef>
              </a:pPr>
              <a:endParaRPr/>
            </a:p>
          </p:txBody>
        </p:sp>
      </p:grpSp>
      <p:grpSp>
        <p:nvGrpSpPr>
          <p:cNvPr id="8" name="Group 8"/>
          <p:cNvGrpSpPr/>
          <p:nvPr/>
        </p:nvGrpSpPr>
        <p:grpSpPr>
          <a:xfrm>
            <a:off x="4212749" y="3653528"/>
            <a:ext cx="2049168" cy="2049168"/>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id="10" name="TextBox 10"/>
            <p:cNvSpPr txBox="1"/>
            <p:nvPr/>
          </p:nvSpPr>
          <p:spPr>
            <a:xfrm>
              <a:off x="76200" y="38100"/>
              <a:ext cx="660400" cy="698500"/>
            </a:xfrm>
            <a:prstGeom prst="rect">
              <a:avLst/>
            </a:prstGeom>
          </p:spPr>
          <p:txBody>
            <a:bodyPr lIns="50800" tIns="50800" rIns="50800" bIns="50800" rtlCol="0" anchor="ctr"/>
            <a:lstStyle/>
            <a:p>
              <a:pPr marL="0" lvl="0" indent="0" algn="ctr">
                <a:lnSpc>
                  <a:spcPts val="3588"/>
                </a:lnSpc>
                <a:spcBef>
                  <a:spcPct val="0"/>
                </a:spcBef>
              </a:pPr>
              <a:endParaRPr/>
            </a:p>
          </p:txBody>
        </p:sp>
      </p:grpSp>
      <p:grpSp>
        <p:nvGrpSpPr>
          <p:cNvPr id="11" name="Group 11"/>
          <p:cNvGrpSpPr/>
          <p:nvPr/>
        </p:nvGrpSpPr>
        <p:grpSpPr>
          <a:xfrm>
            <a:off x="10404611" y="4678112"/>
            <a:ext cx="6854689" cy="4087473"/>
            <a:chOff x="0" y="0"/>
            <a:chExt cx="2132682" cy="1271725"/>
          </a:xfrm>
        </p:grpSpPr>
        <p:sp>
          <p:nvSpPr>
            <p:cNvPr id="12" name="Freeform 12"/>
            <p:cNvSpPr/>
            <p:nvPr/>
          </p:nvSpPr>
          <p:spPr>
            <a:xfrm>
              <a:off x="0" y="0"/>
              <a:ext cx="2132682" cy="1271725"/>
            </a:xfrm>
            <a:custGeom>
              <a:avLst/>
              <a:gdLst/>
              <a:ahLst/>
              <a:cxnLst/>
              <a:rect l="l" t="t" r="r" b="b"/>
              <a:pathLst>
                <a:path w="2132682" h="1271725">
                  <a:moveTo>
                    <a:pt x="0" y="0"/>
                  </a:moveTo>
                  <a:lnTo>
                    <a:pt x="2132682" y="0"/>
                  </a:lnTo>
                  <a:lnTo>
                    <a:pt x="2132682" y="1271725"/>
                  </a:lnTo>
                  <a:lnTo>
                    <a:pt x="0" y="1271725"/>
                  </a:lnTo>
                  <a:close/>
                </a:path>
              </a:pathLst>
            </a:custGeom>
            <a:solidFill>
              <a:srgbClr val="FFFFFF"/>
            </a:solidFill>
          </p:spPr>
        </p:sp>
        <p:sp>
          <p:nvSpPr>
            <p:cNvPr id="13" name="TextBox 13"/>
            <p:cNvSpPr txBox="1"/>
            <p:nvPr/>
          </p:nvSpPr>
          <p:spPr>
            <a:xfrm>
              <a:off x="0" y="-57150"/>
              <a:ext cx="2132682" cy="1328875"/>
            </a:xfrm>
            <a:prstGeom prst="rect">
              <a:avLst/>
            </a:prstGeom>
          </p:spPr>
          <p:txBody>
            <a:bodyPr lIns="50800" tIns="50800" rIns="50800" bIns="50800" rtlCol="0" anchor="ctr"/>
            <a:lstStyle/>
            <a:p>
              <a:pPr marL="0" lvl="0" indent="0" algn="ctr">
                <a:lnSpc>
                  <a:spcPts val="4114"/>
                </a:lnSpc>
                <a:spcBef>
                  <a:spcPct val="0"/>
                </a:spcBef>
              </a:pPr>
              <a:endParaRPr/>
            </a:p>
          </p:txBody>
        </p:sp>
      </p:grpSp>
      <p:grpSp>
        <p:nvGrpSpPr>
          <p:cNvPr id="14" name="Group 14"/>
          <p:cNvGrpSpPr/>
          <p:nvPr/>
        </p:nvGrpSpPr>
        <p:grpSpPr>
          <a:xfrm>
            <a:off x="12807371" y="3509842"/>
            <a:ext cx="2049168" cy="2049168"/>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id="16" name="TextBox 16"/>
            <p:cNvSpPr txBox="1"/>
            <p:nvPr/>
          </p:nvSpPr>
          <p:spPr>
            <a:xfrm>
              <a:off x="76200" y="19050"/>
              <a:ext cx="660400" cy="717550"/>
            </a:xfrm>
            <a:prstGeom prst="rect">
              <a:avLst/>
            </a:prstGeom>
          </p:spPr>
          <p:txBody>
            <a:bodyPr lIns="50800" tIns="50800" rIns="50800" bIns="50800" rtlCol="0" anchor="ctr"/>
            <a:lstStyle/>
            <a:p>
              <a:pPr marL="0" lvl="0" indent="0" algn="ctr">
                <a:lnSpc>
                  <a:spcPts val="4114"/>
                </a:lnSpc>
                <a:spcBef>
                  <a:spcPct val="0"/>
                </a:spcBef>
              </a:pPr>
              <a:endParaRPr/>
            </a:p>
          </p:txBody>
        </p:sp>
      </p:grpSp>
      <p:sp>
        <p:nvSpPr>
          <p:cNvPr id="17" name="Freeform 17"/>
          <p:cNvSpPr/>
          <p:nvPr/>
        </p:nvSpPr>
        <p:spPr>
          <a:xfrm>
            <a:off x="4587747" y="4052147"/>
            <a:ext cx="1299173" cy="1251930"/>
          </a:xfrm>
          <a:custGeom>
            <a:avLst/>
            <a:gdLst/>
            <a:ahLst/>
            <a:cxnLst/>
            <a:rect l="l" t="t" r="r" b="b"/>
            <a:pathLst>
              <a:path w="1299173" h="1251930">
                <a:moveTo>
                  <a:pt x="0" y="0"/>
                </a:moveTo>
                <a:lnTo>
                  <a:pt x="1299172" y="0"/>
                </a:lnTo>
                <a:lnTo>
                  <a:pt x="1299172" y="1251930"/>
                </a:lnTo>
                <a:lnTo>
                  <a:pt x="0" y="125193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8" name="Freeform 18"/>
          <p:cNvSpPr/>
          <p:nvPr/>
        </p:nvSpPr>
        <p:spPr>
          <a:xfrm>
            <a:off x="13205990" y="3822690"/>
            <a:ext cx="1251930" cy="1251930"/>
          </a:xfrm>
          <a:custGeom>
            <a:avLst/>
            <a:gdLst/>
            <a:ahLst/>
            <a:cxnLst/>
            <a:rect l="l" t="t" r="r" b="b"/>
            <a:pathLst>
              <a:path w="1251930" h="1251930">
                <a:moveTo>
                  <a:pt x="0" y="0"/>
                </a:moveTo>
                <a:lnTo>
                  <a:pt x="1251930" y="0"/>
                </a:lnTo>
                <a:lnTo>
                  <a:pt x="1251930" y="1251930"/>
                </a:lnTo>
                <a:lnTo>
                  <a:pt x="0" y="125193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9" name="TextBox 19"/>
          <p:cNvSpPr txBox="1"/>
          <p:nvPr/>
        </p:nvSpPr>
        <p:spPr>
          <a:xfrm>
            <a:off x="10942660" y="5747963"/>
            <a:ext cx="5778592" cy="2585466"/>
          </a:xfrm>
          <a:prstGeom prst="rect">
            <a:avLst/>
          </a:prstGeom>
        </p:spPr>
        <p:txBody>
          <a:bodyPr lIns="0" tIns="0" rIns="0" bIns="0" rtlCol="0" anchor="t">
            <a:spAutoFit/>
          </a:bodyPr>
          <a:lstStyle/>
          <a:p>
            <a:pPr algn="just">
              <a:lnSpc>
                <a:spcPts val="2622"/>
              </a:lnSpc>
            </a:pPr>
            <a:r>
              <a:rPr lang="en-US" sz="1900" spc="186">
                <a:solidFill>
                  <a:srgbClr val="000000"/>
                </a:solidFill>
                <a:latin typeface="DM Sans"/>
                <a:ea typeface="DM Sans"/>
                <a:cs typeface="DM Sans"/>
                <a:sym typeface="DM Sans"/>
              </a:rPr>
              <a:t>However, once issued, the letter of request may encounter additional obstacles such as evolving confidentiality laws, including banking secrecy, confidential medical information, state secrets, as well as the immunity and diplomatic privileges of the individuals involved.</a:t>
            </a:r>
          </a:p>
        </p:txBody>
      </p:sp>
      <p:sp>
        <p:nvSpPr>
          <p:cNvPr id="20" name="TextBox 20"/>
          <p:cNvSpPr txBox="1"/>
          <p:nvPr/>
        </p:nvSpPr>
        <p:spPr>
          <a:xfrm>
            <a:off x="1028700" y="914400"/>
            <a:ext cx="16230600" cy="2196846"/>
          </a:xfrm>
          <a:prstGeom prst="rect">
            <a:avLst/>
          </a:prstGeom>
        </p:spPr>
        <p:txBody>
          <a:bodyPr lIns="0" tIns="0" rIns="0" bIns="0" rtlCol="0" anchor="t">
            <a:spAutoFit/>
          </a:bodyPr>
          <a:lstStyle/>
          <a:p>
            <a:pPr algn="ctr">
              <a:lnSpc>
                <a:spcPts val="8831"/>
              </a:lnSpc>
            </a:pPr>
            <a:r>
              <a:rPr lang="en-US" sz="6399" spc="627">
                <a:solidFill>
                  <a:srgbClr val="231F20"/>
                </a:solidFill>
                <a:latin typeface="Oswald Bold"/>
                <a:ea typeface="Oswald Bold"/>
                <a:cs typeface="Oswald Bold"/>
                <a:sym typeface="Oswald Bold"/>
              </a:rPr>
              <a:t>LIMIT OF INTERNATIONAL</a:t>
            </a:r>
          </a:p>
          <a:p>
            <a:pPr marL="0" lvl="0" indent="0" algn="ctr">
              <a:lnSpc>
                <a:spcPts val="8831"/>
              </a:lnSpc>
              <a:spcBef>
                <a:spcPct val="0"/>
              </a:spcBef>
            </a:pPr>
            <a:r>
              <a:rPr lang="en-US" sz="6399" spc="627">
                <a:solidFill>
                  <a:srgbClr val="231F20"/>
                </a:solidFill>
                <a:latin typeface="Oswald Bold"/>
                <a:ea typeface="Oswald Bold"/>
                <a:cs typeface="Oswald Bold"/>
                <a:sym typeface="Oswald Bold"/>
              </a:rPr>
              <a:t>ROGATORY LETTER</a:t>
            </a:r>
          </a:p>
        </p:txBody>
      </p:sp>
      <p:sp>
        <p:nvSpPr>
          <p:cNvPr id="21" name="TextBox 21"/>
          <p:cNvSpPr txBox="1"/>
          <p:nvPr/>
        </p:nvSpPr>
        <p:spPr>
          <a:xfrm>
            <a:off x="2348037" y="5738438"/>
            <a:ext cx="5778592" cy="2507361"/>
          </a:xfrm>
          <a:prstGeom prst="rect">
            <a:avLst/>
          </a:prstGeom>
        </p:spPr>
        <p:txBody>
          <a:bodyPr lIns="0" tIns="0" rIns="0" bIns="0" rtlCol="0" anchor="t">
            <a:spAutoFit/>
          </a:bodyPr>
          <a:lstStyle/>
          <a:p>
            <a:pPr algn="just">
              <a:lnSpc>
                <a:spcPts val="3312"/>
              </a:lnSpc>
            </a:pPr>
            <a:r>
              <a:rPr lang="en-US" sz="2400" spc="235">
                <a:solidFill>
                  <a:srgbClr val="000000"/>
                </a:solidFill>
                <a:latin typeface="DM Sans"/>
                <a:ea typeface="DM Sans"/>
                <a:cs typeface="DM Sans"/>
                <a:sym typeface="DM Sans"/>
              </a:rPr>
              <a:t>An international rogatory letter necessitates obtaining evidence from witnesses and third parties, as well as the examination or arrest of the individual who committed the crime.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A1A1A"/>
        </a:solidFill>
        <a:effectLst/>
      </p:bgPr>
    </p:bg>
    <p:spTree>
      <p:nvGrpSpPr>
        <p:cNvPr id="1" name=""/>
        <p:cNvGrpSpPr/>
        <p:nvPr/>
      </p:nvGrpSpPr>
      <p:grpSpPr>
        <a:xfrm>
          <a:off x="0" y="0"/>
          <a:ext cx="0" cy="0"/>
          <a:chOff x="0" y="0"/>
          <a:chExt cx="0" cy="0"/>
        </a:xfrm>
      </p:grpSpPr>
      <p:sp>
        <p:nvSpPr>
          <p:cNvPr id="2" name="Freeform 2"/>
          <p:cNvSpPr/>
          <p:nvPr/>
        </p:nvSpPr>
        <p:spPr>
          <a:xfrm>
            <a:off x="-8710341" y="-6756482"/>
            <a:ext cx="12110389" cy="12426705"/>
          </a:xfrm>
          <a:custGeom>
            <a:avLst/>
            <a:gdLst/>
            <a:ahLst/>
            <a:cxnLst/>
            <a:rect l="l" t="t" r="r" b="b"/>
            <a:pathLst>
              <a:path w="12110389" h="12426705">
                <a:moveTo>
                  <a:pt x="0" y="0"/>
                </a:moveTo>
                <a:lnTo>
                  <a:pt x="12110389" y="0"/>
                </a:lnTo>
                <a:lnTo>
                  <a:pt x="12110389" y="12426705"/>
                </a:lnTo>
                <a:lnTo>
                  <a:pt x="0" y="1242670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a:off x="7954106" y="1903719"/>
            <a:ext cx="11595797" cy="7533010"/>
            <a:chOff x="0" y="0"/>
            <a:chExt cx="1251168" cy="812800"/>
          </a:xfrm>
        </p:grpSpPr>
        <p:sp>
          <p:nvSpPr>
            <p:cNvPr id="4" name="Freeform 4"/>
            <p:cNvSpPr/>
            <p:nvPr/>
          </p:nvSpPr>
          <p:spPr>
            <a:xfrm>
              <a:off x="0" y="0"/>
              <a:ext cx="1251168" cy="812800"/>
            </a:xfrm>
            <a:custGeom>
              <a:avLst/>
              <a:gdLst/>
              <a:ahLst/>
              <a:cxnLst/>
              <a:rect l="l" t="t" r="r" b="b"/>
              <a:pathLst>
                <a:path w="1251168" h="812800">
                  <a:moveTo>
                    <a:pt x="625584" y="0"/>
                  </a:moveTo>
                  <a:cubicBezTo>
                    <a:pt x="280084" y="0"/>
                    <a:pt x="0" y="181951"/>
                    <a:pt x="0" y="406400"/>
                  </a:cubicBezTo>
                  <a:cubicBezTo>
                    <a:pt x="0" y="630849"/>
                    <a:pt x="280084" y="812800"/>
                    <a:pt x="625584" y="812800"/>
                  </a:cubicBezTo>
                  <a:cubicBezTo>
                    <a:pt x="971085" y="812800"/>
                    <a:pt x="1251168" y="630849"/>
                    <a:pt x="1251168" y="406400"/>
                  </a:cubicBezTo>
                  <a:cubicBezTo>
                    <a:pt x="1251168" y="181951"/>
                    <a:pt x="971085" y="0"/>
                    <a:pt x="625584" y="0"/>
                  </a:cubicBezTo>
                  <a:close/>
                </a:path>
              </a:pathLst>
            </a:custGeom>
            <a:blipFill>
              <a:blip r:embed="rId4"/>
              <a:stretch>
                <a:fillRect t="-1298" b="-1298"/>
              </a:stretch>
            </a:blipFill>
          </p:spPr>
        </p:sp>
      </p:grpSp>
      <p:sp>
        <p:nvSpPr>
          <p:cNvPr id="5" name="TextBox 5"/>
          <p:cNvSpPr txBox="1"/>
          <p:nvPr/>
        </p:nvSpPr>
        <p:spPr>
          <a:xfrm>
            <a:off x="1556799" y="1481457"/>
            <a:ext cx="7311675" cy="2837511"/>
          </a:xfrm>
          <a:prstGeom prst="rect">
            <a:avLst/>
          </a:prstGeom>
        </p:spPr>
        <p:txBody>
          <a:bodyPr lIns="0" tIns="0" rIns="0" bIns="0" rtlCol="0" anchor="t">
            <a:spAutoFit/>
          </a:bodyPr>
          <a:lstStyle/>
          <a:p>
            <a:pPr algn="l">
              <a:lnSpc>
                <a:spcPts val="11349"/>
              </a:lnSpc>
            </a:pPr>
            <a:r>
              <a:rPr lang="en-US" sz="8224" spc="806">
                <a:solidFill>
                  <a:srgbClr val="FFFFFF"/>
                </a:solidFill>
                <a:latin typeface="Oswald Bold"/>
                <a:ea typeface="Oswald Bold"/>
                <a:cs typeface="Oswald Bold"/>
                <a:sym typeface="Oswald Bold"/>
              </a:rPr>
              <a:t>OTHER CHALLENGE</a:t>
            </a:r>
          </a:p>
        </p:txBody>
      </p:sp>
      <p:sp>
        <p:nvSpPr>
          <p:cNvPr id="6" name="TextBox 6"/>
          <p:cNvSpPr txBox="1"/>
          <p:nvPr/>
        </p:nvSpPr>
        <p:spPr>
          <a:xfrm>
            <a:off x="1556799" y="4642587"/>
            <a:ext cx="5741759" cy="4020080"/>
          </a:xfrm>
          <a:prstGeom prst="rect">
            <a:avLst/>
          </a:prstGeom>
        </p:spPr>
        <p:txBody>
          <a:bodyPr lIns="0" tIns="0" rIns="0" bIns="0" rtlCol="0" anchor="t">
            <a:spAutoFit/>
          </a:bodyPr>
          <a:lstStyle/>
          <a:p>
            <a:pPr algn="just">
              <a:lnSpc>
                <a:spcPts val="3992"/>
              </a:lnSpc>
            </a:pPr>
            <a:r>
              <a:rPr lang="en-US" sz="2893" spc="283">
                <a:solidFill>
                  <a:srgbClr val="F5FFF5"/>
                </a:solidFill>
                <a:latin typeface="DM Sans"/>
                <a:ea typeface="DM Sans"/>
                <a:cs typeface="DM Sans"/>
                <a:sym typeface="DM Sans"/>
              </a:rPr>
              <a:t>There are also challenges with non-cooperative states that have not signed any bilateral or multilateral treaties with the requesting state, resulting in a lack of response to the letter of request.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sp>
      <p:sp>
        <p:nvSpPr>
          <p:cNvPr id="3" name="Freeform 3"/>
          <p:cNvSpPr/>
          <p:nvPr/>
        </p:nvSpPr>
        <p:spPr>
          <a:xfrm rot="887923">
            <a:off x="13475833" y="-8787301"/>
            <a:ext cx="13977230" cy="14342307"/>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rot="887923">
            <a:off x="-6988615" y="7059359"/>
            <a:ext cx="13977230" cy="14342307"/>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5" name="Group 5"/>
          <p:cNvGrpSpPr/>
          <p:nvPr/>
        </p:nvGrpSpPr>
        <p:grpSpPr>
          <a:xfrm>
            <a:off x="1952474" y="3070338"/>
            <a:ext cx="4140343" cy="3239152"/>
            <a:chOff x="0" y="0"/>
            <a:chExt cx="1456682" cy="1139619"/>
          </a:xfrm>
        </p:grpSpPr>
        <p:sp>
          <p:nvSpPr>
            <p:cNvPr id="6" name="Freeform 6"/>
            <p:cNvSpPr/>
            <p:nvPr/>
          </p:nvSpPr>
          <p:spPr>
            <a:xfrm>
              <a:off x="0" y="0"/>
              <a:ext cx="1456682" cy="1139619"/>
            </a:xfrm>
            <a:custGeom>
              <a:avLst/>
              <a:gdLst/>
              <a:ahLst/>
              <a:cxnLst/>
              <a:rect l="l" t="t" r="r" b="b"/>
              <a:pathLst>
                <a:path w="1456682" h="1139619">
                  <a:moveTo>
                    <a:pt x="57966" y="0"/>
                  </a:moveTo>
                  <a:lnTo>
                    <a:pt x="1398715" y="0"/>
                  </a:lnTo>
                  <a:cubicBezTo>
                    <a:pt x="1414089" y="0"/>
                    <a:pt x="1428833" y="6107"/>
                    <a:pt x="1439704" y="16978"/>
                  </a:cubicBezTo>
                  <a:cubicBezTo>
                    <a:pt x="1450575" y="27849"/>
                    <a:pt x="1456682" y="42593"/>
                    <a:pt x="1456682" y="57966"/>
                  </a:cubicBezTo>
                  <a:lnTo>
                    <a:pt x="1456682" y="1081653"/>
                  </a:lnTo>
                  <a:cubicBezTo>
                    <a:pt x="1456682" y="1097026"/>
                    <a:pt x="1450575" y="1111770"/>
                    <a:pt x="1439704" y="1122641"/>
                  </a:cubicBezTo>
                  <a:cubicBezTo>
                    <a:pt x="1428833" y="1133512"/>
                    <a:pt x="1414089" y="1139619"/>
                    <a:pt x="1398715" y="1139619"/>
                  </a:cubicBezTo>
                  <a:lnTo>
                    <a:pt x="57966" y="1139619"/>
                  </a:lnTo>
                  <a:cubicBezTo>
                    <a:pt x="42593" y="1139619"/>
                    <a:pt x="27849" y="1133512"/>
                    <a:pt x="16978" y="1122641"/>
                  </a:cubicBezTo>
                  <a:cubicBezTo>
                    <a:pt x="6107" y="1111770"/>
                    <a:pt x="0" y="1097026"/>
                    <a:pt x="0" y="1081653"/>
                  </a:cubicBezTo>
                  <a:lnTo>
                    <a:pt x="0" y="57966"/>
                  </a:lnTo>
                  <a:cubicBezTo>
                    <a:pt x="0" y="42593"/>
                    <a:pt x="6107" y="27849"/>
                    <a:pt x="16978" y="16978"/>
                  </a:cubicBezTo>
                  <a:cubicBezTo>
                    <a:pt x="27849" y="6107"/>
                    <a:pt x="42593" y="0"/>
                    <a:pt x="57966" y="0"/>
                  </a:cubicBezTo>
                  <a:close/>
                </a:path>
              </a:pathLst>
            </a:custGeom>
            <a:solidFill>
              <a:srgbClr val="FFFFFF">
                <a:alpha val="98824"/>
              </a:srgbClr>
            </a:solidFill>
          </p:spPr>
        </p:sp>
        <p:sp>
          <p:nvSpPr>
            <p:cNvPr id="7" name="TextBox 7"/>
            <p:cNvSpPr txBox="1"/>
            <p:nvPr/>
          </p:nvSpPr>
          <p:spPr>
            <a:xfrm>
              <a:off x="0" y="-19050"/>
              <a:ext cx="1456682" cy="1158669"/>
            </a:xfrm>
            <a:prstGeom prst="rect">
              <a:avLst/>
            </a:prstGeom>
          </p:spPr>
          <p:txBody>
            <a:bodyPr lIns="50800" tIns="50800" rIns="50800" bIns="50800" rtlCol="0" anchor="ctr"/>
            <a:lstStyle/>
            <a:p>
              <a:pPr algn="ctr">
                <a:lnSpc>
                  <a:spcPts val="2859"/>
                </a:lnSpc>
              </a:pPr>
              <a:endParaRPr/>
            </a:p>
          </p:txBody>
        </p:sp>
      </p:grpSp>
      <p:grpSp>
        <p:nvGrpSpPr>
          <p:cNvPr id="8" name="Group 8"/>
          <p:cNvGrpSpPr/>
          <p:nvPr/>
        </p:nvGrpSpPr>
        <p:grpSpPr>
          <a:xfrm>
            <a:off x="2530930" y="5974937"/>
            <a:ext cx="2983430" cy="2254513"/>
            <a:chOff x="0" y="0"/>
            <a:chExt cx="1075590" cy="812800"/>
          </a:xfrm>
        </p:grpSpPr>
        <p:sp>
          <p:nvSpPr>
            <p:cNvPr id="9" name="Freeform 9"/>
            <p:cNvSpPr/>
            <p:nvPr/>
          </p:nvSpPr>
          <p:spPr>
            <a:xfrm>
              <a:off x="0" y="0"/>
              <a:ext cx="1075590" cy="812800"/>
            </a:xfrm>
            <a:custGeom>
              <a:avLst/>
              <a:gdLst/>
              <a:ahLst/>
              <a:cxnLst/>
              <a:rect l="l" t="t" r="r" b="b"/>
              <a:pathLst>
                <a:path w="1075590" h="812800">
                  <a:moveTo>
                    <a:pt x="59684" y="0"/>
                  </a:moveTo>
                  <a:lnTo>
                    <a:pt x="1015906" y="0"/>
                  </a:lnTo>
                  <a:cubicBezTo>
                    <a:pt x="1031735" y="0"/>
                    <a:pt x="1046916" y="6288"/>
                    <a:pt x="1058109" y="17481"/>
                  </a:cubicBezTo>
                  <a:cubicBezTo>
                    <a:pt x="1069302" y="28674"/>
                    <a:pt x="1075590" y="43855"/>
                    <a:pt x="1075590" y="59684"/>
                  </a:cubicBezTo>
                  <a:lnTo>
                    <a:pt x="1075590" y="753116"/>
                  </a:lnTo>
                  <a:cubicBezTo>
                    <a:pt x="1075590" y="768945"/>
                    <a:pt x="1069302" y="784126"/>
                    <a:pt x="1058109" y="795319"/>
                  </a:cubicBezTo>
                  <a:cubicBezTo>
                    <a:pt x="1046916" y="806512"/>
                    <a:pt x="1031735" y="812800"/>
                    <a:pt x="1015906" y="812800"/>
                  </a:cubicBezTo>
                  <a:lnTo>
                    <a:pt x="59684" y="812800"/>
                  </a:lnTo>
                  <a:cubicBezTo>
                    <a:pt x="43855" y="812800"/>
                    <a:pt x="28674" y="806512"/>
                    <a:pt x="17481" y="795319"/>
                  </a:cubicBezTo>
                  <a:cubicBezTo>
                    <a:pt x="6288" y="784126"/>
                    <a:pt x="0" y="768945"/>
                    <a:pt x="0" y="753116"/>
                  </a:cubicBezTo>
                  <a:lnTo>
                    <a:pt x="0" y="59684"/>
                  </a:lnTo>
                  <a:cubicBezTo>
                    <a:pt x="0" y="43855"/>
                    <a:pt x="6288" y="28674"/>
                    <a:pt x="17481" y="17481"/>
                  </a:cubicBezTo>
                  <a:cubicBezTo>
                    <a:pt x="28674" y="6288"/>
                    <a:pt x="43855" y="0"/>
                    <a:pt x="59684" y="0"/>
                  </a:cubicBezTo>
                  <a:close/>
                </a:path>
              </a:pathLst>
            </a:custGeom>
            <a:blipFill>
              <a:blip r:embed="rId5"/>
              <a:stretch>
                <a:fillRect l="-9250" r="-9250"/>
              </a:stretch>
            </a:blipFill>
          </p:spPr>
        </p:sp>
      </p:grpSp>
      <p:grpSp>
        <p:nvGrpSpPr>
          <p:cNvPr id="10" name="Group 10"/>
          <p:cNvGrpSpPr/>
          <p:nvPr/>
        </p:nvGrpSpPr>
        <p:grpSpPr>
          <a:xfrm>
            <a:off x="7535715" y="3070338"/>
            <a:ext cx="4140343" cy="3239152"/>
            <a:chOff x="0" y="0"/>
            <a:chExt cx="1456682" cy="1139619"/>
          </a:xfrm>
        </p:grpSpPr>
        <p:sp>
          <p:nvSpPr>
            <p:cNvPr id="11" name="Freeform 11"/>
            <p:cNvSpPr/>
            <p:nvPr/>
          </p:nvSpPr>
          <p:spPr>
            <a:xfrm>
              <a:off x="0" y="0"/>
              <a:ext cx="1456682" cy="1139619"/>
            </a:xfrm>
            <a:custGeom>
              <a:avLst/>
              <a:gdLst/>
              <a:ahLst/>
              <a:cxnLst/>
              <a:rect l="l" t="t" r="r" b="b"/>
              <a:pathLst>
                <a:path w="1456682" h="1139619">
                  <a:moveTo>
                    <a:pt x="57966" y="0"/>
                  </a:moveTo>
                  <a:lnTo>
                    <a:pt x="1398715" y="0"/>
                  </a:lnTo>
                  <a:cubicBezTo>
                    <a:pt x="1414089" y="0"/>
                    <a:pt x="1428833" y="6107"/>
                    <a:pt x="1439704" y="16978"/>
                  </a:cubicBezTo>
                  <a:cubicBezTo>
                    <a:pt x="1450575" y="27849"/>
                    <a:pt x="1456682" y="42593"/>
                    <a:pt x="1456682" y="57966"/>
                  </a:cubicBezTo>
                  <a:lnTo>
                    <a:pt x="1456682" y="1081653"/>
                  </a:lnTo>
                  <a:cubicBezTo>
                    <a:pt x="1456682" y="1097026"/>
                    <a:pt x="1450575" y="1111770"/>
                    <a:pt x="1439704" y="1122641"/>
                  </a:cubicBezTo>
                  <a:cubicBezTo>
                    <a:pt x="1428833" y="1133512"/>
                    <a:pt x="1414089" y="1139619"/>
                    <a:pt x="1398715" y="1139619"/>
                  </a:cubicBezTo>
                  <a:lnTo>
                    <a:pt x="57966" y="1139619"/>
                  </a:lnTo>
                  <a:cubicBezTo>
                    <a:pt x="42593" y="1139619"/>
                    <a:pt x="27849" y="1133512"/>
                    <a:pt x="16978" y="1122641"/>
                  </a:cubicBezTo>
                  <a:cubicBezTo>
                    <a:pt x="6107" y="1111770"/>
                    <a:pt x="0" y="1097026"/>
                    <a:pt x="0" y="1081653"/>
                  </a:cubicBezTo>
                  <a:lnTo>
                    <a:pt x="0" y="57966"/>
                  </a:lnTo>
                  <a:cubicBezTo>
                    <a:pt x="0" y="42593"/>
                    <a:pt x="6107" y="27849"/>
                    <a:pt x="16978" y="16978"/>
                  </a:cubicBezTo>
                  <a:cubicBezTo>
                    <a:pt x="27849" y="6107"/>
                    <a:pt x="42593" y="0"/>
                    <a:pt x="57966" y="0"/>
                  </a:cubicBezTo>
                  <a:close/>
                </a:path>
              </a:pathLst>
            </a:custGeom>
            <a:solidFill>
              <a:srgbClr val="FFFFFF">
                <a:alpha val="98824"/>
              </a:srgbClr>
            </a:solidFill>
          </p:spPr>
        </p:sp>
        <p:sp>
          <p:nvSpPr>
            <p:cNvPr id="12" name="TextBox 12"/>
            <p:cNvSpPr txBox="1"/>
            <p:nvPr/>
          </p:nvSpPr>
          <p:spPr>
            <a:xfrm>
              <a:off x="0" y="-19050"/>
              <a:ext cx="1456682" cy="1158669"/>
            </a:xfrm>
            <a:prstGeom prst="rect">
              <a:avLst/>
            </a:prstGeom>
          </p:spPr>
          <p:txBody>
            <a:bodyPr lIns="50800" tIns="50800" rIns="50800" bIns="50800" rtlCol="0" anchor="ctr"/>
            <a:lstStyle/>
            <a:p>
              <a:pPr algn="ctr">
                <a:lnSpc>
                  <a:spcPts val="2859"/>
                </a:lnSpc>
              </a:pPr>
              <a:endParaRPr/>
            </a:p>
          </p:txBody>
        </p:sp>
      </p:grpSp>
      <p:grpSp>
        <p:nvGrpSpPr>
          <p:cNvPr id="13" name="Group 13"/>
          <p:cNvGrpSpPr/>
          <p:nvPr/>
        </p:nvGrpSpPr>
        <p:grpSpPr>
          <a:xfrm>
            <a:off x="8114172" y="5974937"/>
            <a:ext cx="2983430" cy="2254513"/>
            <a:chOff x="0" y="0"/>
            <a:chExt cx="1075590" cy="812800"/>
          </a:xfrm>
        </p:grpSpPr>
        <p:sp>
          <p:nvSpPr>
            <p:cNvPr id="14" name="Freeform 14"/>
            <p:cNvSpPr/>
            <p:nvPr/>
          </p:nvSpPr>
          <p:spPr>
            <a:xfrm>
              <a:off x="0" y="0"/>
              <a:ext cx="1075590" cy="812800"/>
            </a:xfrm>
            <a:custGeom>
              <a:avLst/>
              <a:gdLst/>
              <a:ahLst/>
              <a:cxnLst/>
              <a:rect l="l" t="t" r="r" b="b"/>
              <a:pathLst>
                <a:path w="1075590" h="812800">
                  <a:moveTo>
                    <a:pt x="59684" y="0"/>
                  </a:moveTo>
                  <a:lnTo>
                    <a:pt x="1015906" y="0"/>
                  </a:lnTo>
                  <a:cubicBezTo>
                    <a:pt x="1031735" y="0"/>
                    <a:pt x="1046916" y="6288"/>
                    <a:pt x="1058109" y="17481"/>
                  </a:cubicBezTo>
                  <a:cubicBezTo>
                    <a:pt x="1069302" y="28674"/>
                    <a:pt x="1075590" y="43855"/>
                    <a:pt x="1075590" y="59684"/>
                  </a:cubicBezTo>
                  <a:lnTo>
                    <a:pt x="1075590" y="753116"/>
                  </a:lnTo>
                  <a:cubicBezTo>
                    <a:pt x="1075590" y="768945"/>
                    <a:pt x="1069302" y="784126"/>
                    <a:pt x="1058109" y="795319"/>
                  </a:cubicBezTo>
                  <a:cubicBezTo>
                    <a:pt x="1046916" y="806512"/>
                    <a:pt x="1031735" y="812800"/>
                    <a:pt x="1015906" y="812800"/>
                  </a:cubicBezTo>
                  <a:lnTo>
                    <a:pt x="59684" y="812800"/>
                  </a:lnTo>
                  <a:cubicBezTo>
                    <a:pt x="43855" y="812800"/>
                    <a:pt x="28674" y="806512"/>
                    <a:pt x="17481" y="795319"/>
                  </a:cubicBezTo>
                  <a:cubicBezTo>
                    <a:pt x="6288" y="784126"/>
                    <a:pt x="0" y="768945"/>
                    <a:pt x="0" y="753116"/>
                  </a:cubicBezTo>
                  <a:lnTo>
                    <a:pt x="0" y="59684"/>
                  </a:lnTo>
                  <a:cubicBezTo>
                    <a:pt x="0" y="43855"/>
                    <a:pt x="6288" y="28674"/>
                    <a:pt x="17481" y="17481"/>
                  </a:cubicBezTo>
                  <a:cubicBezTo>
                    <a:pt x="28674" y="6288"/>
                    <a:pt x="43855" y="0"/>
                    <a:pt x="59684" y="0"/>
                  </a:cubicBezTo>
                  <a:close/>
                </a:path>
              </a:pathLst>
            </a:custGeom>
            <a:blipFill>
              <a:blip r:embed="rId6"/>
              <a:stretch>
                <a:fillRect l="-16476" r="-16476"/>
              </a:stretch>
            </a:blipFill>
          </p:spPr>
        </p:sp>
      </p:grpSp>
      <p:grpSp>
        <p:nvGrpSpPr>
          <p:cNvPr id="15" name="Group 15"/>
          <p:cNvGrpSpPr/>
          <p:nvPr/>
        </p:nvGrpSpPr>
        <p:grpSpPr>
          <a:xfrm>
            <a:off x="13118957" y="3070338"/>
            <a:ext cx="4140343" cy="3239152"/>
            <a:chOff x="0" y="0"/>
            <a:chExt cx="1456682" cy="1139619"/>
          </a:xfrm>
        </p:grpSpPr>
        <p:sp>
          <p:nvSpPr>
            <p:cNvPr id="16" name="Freeform 16"/>
            <p:cNvSpPr/>
            <p:nvPr/>
          </p:nvSpPr>
          <p:spPr>
            <a:xfrm>
              <a:off x="0" y="0"/>
              <a:ext cx="1456682" cy="1139619"/>
            </a:xfrm>
            <a:custGeom>
              <a:avLst/>
              <a:gdLst/>
              <a:ahLst/>
              <a:cxnLst/>
              <a:rect l="l" t="t" r="r" b="b"/>
              <a:pathLst>
                <a:path w="1456682" h="1139619">
                  <a:moveTo>
                    <a:pt x="57966" y="0"/>
                  </a:moveTo>
                  <a:lnTo>
                    <a:pt x="1398715" y="0"/>
                  </a:lnTo>
                  <a:cubicBezTo>
                    <a:pt x="1414089" y="0"/>
                    <a:pt x="1428833" y="6107"/>
                    <a:pt x="1439704" y="16978"/>
                  </a:cubicBezTo>
                  <a:cubicBezTo>
                    <a:pt x="1450575" y="27849"/>
                    <a:pt x="1456682" y="42593"/>
                    <a:pt x="1456682" y="57966"/>
                  </a:cubicBezTo>
                  <a:lnTo>
                    <a:pt x="1456682" y="1081653"/>
                  </a:lnTo>
                  <a:cubicBezTo>
                    <a:pt x="1456682" y="1097026"/>
                    <a:pt x="1450575" y="1111770"/>
                    <a:pt x="1439704" y="1122641"/>
                  </a:cubicBezTo>
                  <a:cubicBezTo>
                    <a:pt x="1428833" y="1133512"/>
                    <a:pt x="1414089" y="1139619"/>
                    <a:pt x="1398715" y="1139619"/>
                  </a:cubicBezTo>
                  <a:lnTo>
                    <a:pt x="57966" y="1139619"/>
                  </a:lnTo>
                  <a:cubicBezTo>
                    <a:pt x="42593" y="1139619"/>
                    <a:pt x="27849" y="1133512"/>
                    <a:pt x="16978" y="1122641"/>
                  </a:cubicBezTo>
                  <a:cubicBezTo>
                    <a:pt x="6107" y="1111770"/>
                    <a:pt x="0" y="1097026"/>
                    <a:pt x="0" y="1081653"/>
                  </a:cubicBezTo>
                  <a:lnTo>
                    <a:pt x="0" y="57966"/>
                  </a:lnTo>
                  <a:cubicBezTo>
                    <a:pt x="0" y="42593"/>
                    <a:pt x="6107" y="27849"/>
                    <a:pt x="16978" y="16978"/>
                  </a:cubicBezTo>
                  <a:cubicBezTo>
                    <a:pt x="27849" y="6107"/>
                    <a:pt x="42593" y="0"/>
                    <a:pt x="57966" y="0"/>
                  </a:cubicBezTo>
                  <a:close/>
                </a:path>
              </a:pathLst>
            </a:custGeom>
            <a:solidFill>
              <a:srgbClr val="FFFFFF">
                <a:alpha val="98824"/>
              </a:srgbClr>
            </a:solidFill>
          </p:spPr>
        </p:sp>
        <p:sp>
          <p:nvSpPr>
            <p:cNvPr id="17" name="TextBox 17"/>
            <p:cNvSpPr txBox="1"/>
            <p:nvPr/>
          </p:nvSpPr>
          <p:spPr>
            <a:xfrm>
              <a:off x="0" y="-19050"/>
              <a:ext cx="1456682" cy="1158669"/>
            </a:xfrm>
            <a:prstGeom prst="rect">
              <a:avLst/>
            </a:prstGeom>
          </p:spPr>
          <p:txBody>
            <a:bodyPr lIns="50800" tIns="50800" rIns="50800" bIns="50800" rtlCol="0" anchor="ctr"/>
            <a:lstStyle/>
            <a:p>
              <a:pPr algn="ctr">
                <a:lnSpc>
                  <a:spcPts val="2859"/>
                </a:lnSpc>
              </a:pPr>
              <a:endParaRPr/>
            </a:p>
          </p:txBody>
        </p:sp>
      </p:grpSp>
      <p:grpSp>
        <p:nvGrpSpPr>
          <p:cNvPr id="18" name="Group 18"/>
          <p:cNvGrpSpPr/>
          <p:nvPr/>
        </p:nvGrpSpPr>
        <p:grpSpPr>
          <a:xfrm>
            <a:off x="13695358" y="5974937"/>
            <a:ext cx="2983430" cy="2254513"/>
            <a:chOff x="0" y="0"/>
            <a:chExt cx="1075590" cy="812800"/>
          </a:xfrm>
        </p:grpSpPr>
        <p:sp>
          <p:nvSpPr>
            <p:cNvPr id="19" name="Freeform 19"/>
            <p:cNvSpPr/>
            <p:nvPr/>
          </p:nvSpPr>
          <p:spPr>
            <a:xfrm>
              <a:off x="0" y="0"/>
              <a:ext cx="1075590" cy="812800"/>
            </a:xfrm>
            <a:custGeom>
              <a:avLst/>
              <a:gdLst/>
              <a:ahLst/>
              <a:cxnLst/>
              <a:rect l="l" t="t" r="r" b="b"/>
              <a:pathLst>
                <a:path w="1075590" h="812800">
                  <a:moveTo>
                    <a:pt x="59684" y="0"/>
                  </a:moveTo>
                  <a:lnTo>
                    <a:pt x="1015906" y="0"/>
                  </a:lnTo>
                  <a:cubicBezTo>
                    <a:pt x="1031735" y="0"/>
                    <a:pt x="1046916" y="6288"/>
                    <a:pt x="1058109" y="17481"/>
                  </a:cubicBezTo>
                  <a:cubicBezTo>
                    <a:pt x="1069302" y="28674"/>
                    <a:pt x="1075590" y="43855"/>
                    <a:pt x="1075590" y="59684"/>
                  </a:cubicBezTo>
                  <a:lnTo>
                    <a:pt x="1075590" y="753116"/>
                  </a:lnTo>
                  <a:cubicBezTo>
                    <a:pt x="1075590" y="768945"/>
                    <a:pt x="1069302" y="784126"/>
                    <a:pt x="1058109" y="795319"/>
                  </a:cubicBezTo>
                  <a:cubicBezTo>
                    <a:pt x="1046916" y="806512"/>
                    <a:pt x="1031735" y="812800"/>
                    <a:pt x="1015906" y="812800"/>
                  </a:cubicBezTo>
                  <a:lnTo>
                    <a:pt x="59684" y="812800"/>
                  </a:lnTo>
                  <a:cubicBezTo>
                    <a:pt x="43855" y="812800"/>
                    <a:pt x="28674" y="806512"/>
                    <a:pt x="17481" y="795319"/>
                  </a:cubicBezTo>
                  <a:cubicBezTo>
                    <a:pt x="6288" y="784126"/>
                    <a:pt x="0" y="768945"/>
                    <a:pt x="0" y="753116"/>
                  </a:cubicBezTo>
                  <a:lnTo>
                    <a:pt x="0" y="59684"/>
                  </a:lnTo>
                  <a:cubicBezTo>
                    <a:pt x="0" y="43855"/>
                    <a:pt x="6288" y="28674"/>
                    <a:pt x="17481" y="17481"/>
                  </a:cubicBezTo>
                  <a:cubicBezTo>
                    <a:pt x="28674" y="6288"/>
                    <a:pt x="43855" y="0"/>
                    <a:pt x="59684" y="0"/>
                  </a:cubicBezTo>
                  <a:close/>
                </a:path>
              </a:pathLst>
            </a:custGeom>
            <a:blipFill>
              <a:blip r:embed="rId7"/>
              <a:stretch>
                <a:fillRect l="-6675" r="-6675"/>
              </a:stretch>
            </a:blipFill>
          </p:spPr>
        </p:sp>
      </p:grpSp>
      <p:sp>
        <p:nvSpPr>
          <p:cNvPr id="20" name="TextBox 20"/>
          <p:cNvSpPr txBox="1"/>
          <p:nvPr/>
        </p:nvSpPr>
        <p:spPr>
          <a:xfrm>
            <a:off x="2166471" y="3385065"/>
            <a:ext cx="3712347" cy="2102123"/>
          </a:xfrm>
          <a:prstGeom prst="rect">
            <a:avLst/>
          </a:prstGeom>
        </p:spPr>
        <p:txBody>
          <a:bodyPr lIns="0" tIns="0" rIns="0" bIns="0" rtlCol="0" anchor="t">
            <a:spAutoFit/>
          </a:bodyPr>
          <a:lstStyle/>
          <a:p>
            <a:pPr algn="ctr">
              <a:lnSpc>
                <a:spcPts val="2784"/>
              </a:lnSpc>
            </a:pPr>
            <a:r>
              <a:rPr lang="en-US" sz="1989" dirty="0">
                <a:solidFill>
                  <a:srgbClr val="100F0D"/>
                </a:solidFill>
                <a:latin typeface="Montserrat Light"/>
                <a:ea typeface="Montserrat Light"/>
                <a:cs typeface="Montserrat Light"/>
                <a:sym typeface="Montserrat Light"/>
              </a:rPr>
              <a:t>Language barriers are a significant concern. The investigating magistrate must specify requests using judicial English or other languages such as Chinese or Arabic.</a:t>
            </a:r>
          </a:p>
        </p:txBody>
      </p:sp>
      <p:sp>
        <p:nvSpPr>
          <p:cNvPr id="21" name="TextBox 21"/>
          <p:cNvSpPr txBox="1"/>
          <p:nvPr/>
        </p:nvSpPr>
        <p:spPr>
          <a:xfrm>
            <a:off x="7749713" y="3508297"/>
            <a:ext cx="3712347" cy="1888128"/>
          </a:xfrm>
          <a:prstGeom prst="rect">
            <a:avLst/>
          </a:prstGeom>
        </p:spPr>
        <p:txBody>
          <a:bodyPr lIns="0" tIns="0" rIns="0" bIns="0" rtlCol="0" anchor="t">
            <a:spAutoFit/>
          </a:bodyPr>
          <a:lstStyle/>
          <a:p>
            <a:pPr algn="ctr">
              <a:lnSpc>
                <a:spcPts val="2504"/>
              </a:lnSpc>
            </a:pPr>
            <a:r>
              <a:rPr lang="en-US" sz="1789">
                <a:solidFill>
                  <a:srgbClr val="100F0D"/>
                </a:solidFill>
                <a:latin typeface="Montserrat Light"/>
                <a:ea typeface="Montserrat Light"/>
                <a:cs typeface="Montserrat Light"/>
                <a:sym typeface="Montserrat Light"/>
              </a:rPr>
              <a:t>Current ongoing trafficking case: 48 lemurs and 1076 radiated turtles from Madagascar entered Thailand in May 2024. An MLA request has been sent, but no response has been received yet.</a:t>
            </a:r>
          </a:p>
        </p:txBody>
      </p:sp>
      <p:sp>
        <p:nvSpPr>
          <p:cNvPr id="22" name="TextBox 22"/>
          <p:cNvSpPr txBox="1"/>
          <p:nvPr/>
        </p:nvSpPr>
        <p:spPr>
          <a:xfrm>
            <a:off x="13332955" y="3624044"/>
            <a:ext cx="3712347" cy="1888128"/>
          </a:xfrm>
          <a:prstGeom prst="rect">
            <a:avLst/>
          </a:prstGeom>
        </p:spPr>
        <p:txBody>
          <a:bodyPr lIns="0" tIns="0" rIns="0" bIns="0" rtlCol="0" anchor="t">
            <a:spAutoFit/>
          </a:bodyPr>
          <a:lstStyle/>
          <a:p>
            <a:pPr algn="ctr">
              <a:lnSpc>
                <a:spcPts val="2504"/>
              </a:lnSpc>
            </a:pPr>
            <a:r>
              <a:rPr lang="en-US" sz="1789">
                <a:solidFill>
                  <a:srgbClr val="100F0D"/>
                </a:solidFill>
                <a:latin typeface="Montserrat Light"/>
                <a:ea typeface="Montserrat Light"/>
                <a:cs typeface="Montserrat Light"/>
                <a:sym typeface="Montserrat Light"/>
              </a:rPr>
              <a:t>However, during the 2024 Korea-Africa Summit, the Malagasy Ministry of Environment personally visited Thailand to foster cooperation, highlighting a promising diplomatic channel.</a:t>
            </a:r>
          </a:p>
        </p:txBody>
      </p:sp>
      <p:sp>
        <p:nvSpPr>
          <p:cNvPr id="23" name="TextBox 23"/>
          <p:cNvSpPr txBox="1"/>
          <p:nvPr/>
        </p:nvSpPr>
        <p:spPr>
          <a:xfrm>
            <a:off x="1538888" y="1195362"/>
            <a:ext cx="10464259" cy="1594138"/>
          </a:xfrm>
          <a:prstGeom prst="rect">
            <a:avLst/>
          </a:prstGeom>
        </p:spPr>
        <p:txBody>
          <a:bodyPr lIns="0" tIns="0" rIns="0" bIns="0" rtlCol="0" anchor="t">
            <a:spAutoFit/>
          </a:bodyPr>
          <a:lstStyle/>
          <a:p>
            <a:pPr marL="0" lvl="0" indent="0" algn="l">
              <a:lnSpc>
                <a:spcPts val="13015"/>
              </a:lnSpc>
              <a:spcBef>
                <a:spcPct val="0"/>
              </a:spcBef>
            </a:pPr>
            <a:r>
              <a:rPr lang="en-US" sz="9431" spc="924">
                <a:solidFill>
                  <a:srgbClr val="231F20"/>
                </a:solidFill>
                <a:latin typeface="Oswald Bold"/>
                <a:ea typeface="Oswald Bold"/>
                <a:cs typeface="Oswald Bold"/>
                <a:sym typeface="Oswald Bold"/>
              </a:rPr>
              <a:t>OTHER BARRIERS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2F4F5"/>
        </a:solidFill>
        <a:effectLst/>
      </p:bgPr>
    </p:bg>
    <p:spTree>
      <p:nvGrpSpPr>
        <p:cNvPr id="1" name=""/>
        <p:cNvGrpSpPr/>
        <p:nvPr/>
      </p:nvGrpSpPr>
      <p:grpSpPr>
        <a:xfrm>
          <a:off x="0" y="0"/>
          <a:ext cx="0" cy="0"/>
          <a:chOff x="0" y="0"/>
          <a:chExt cx="0" cy="0"/>
        </a:xfrm>
      </p:grpSpPr>
      <p:sp>
        <p:nvSpPr>
          <p:cNvPr id="2" name="Freeform 2"/>
          <p:cNvSpPr/>
          <p:nvPr/>
        </p:nvSpPr>
        <p:spPr>
          <a:xfrm rot="887923">
            <a:off x="-4887697" y="9683462"/>
            <a:ext cx="13977230" cy="14342307"/>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887923">
            <a:off x="12076940" y="-3354783"/>
            <a:ext cx="7032580" cy="7216267"/>
          </a:xfrm>
          <a:custGeom>
            <a:avLst/>
            <a:gdLst/>
            <a:ahLst/>
            <a:cxnLst/>
            <a:rect l="l" t="t" r="r" b="b"/>
            <a:pathLst>
              <a:path w="7032580" h="7216267">
                <a:moveTo>
                  <a:pt x="0" y="0"/>
                </a:moveTo>
                <a:lnTo>
                  <a:pt x="7032580" y="0"/>
                </a:lnTo>
                <a:lnTo>
                  <a:pt x="7032580" y="7216267"/>
                </a:lnTo>
                <a:lnTo>
                  <a:pt x="0" y="72162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4" name="Group 4"/>
          <p:cNvGrpSpPr/>
          <p:nvPr/>
        </p:nvGrpSpPr>
        <p:grpSpPr>
          <a:xfrm>
            <a:off x="2361367" y="3928204"/>
            <a:ext cx="11250768" cy="2287416"/>
            <a:chOff x="0" y="0"/>
            <a:chExt cx="15001024" cy="3049887"/>
          </a:xfrm>
        </p:grpSpPr>
        <p:grpSp>
          <p:nvGrpSpPr>
            <p:cNvPr id="5" name="Group 5"/>
            <p:cNvGrpSpPr/>
            <p:nvPr/>
          </p:nvGrpSpPr>
          <p:grpSpPr>
            <a:xfrm>
              <a:off x="0" y="0"/>
              <a:ext cx="15001024" cy="3049887"/>
              <a:chOff x="0" y="0"/>
              <a:chExt cx="2963165" cy="602447"/>
            </a:xfrm>
          </p:grpSpPr>
          <p:sp>
            <p:nvSpPr>
              <p:cNvPr id="6" name="Freeform 6"/>
              <p:cNvSpPr/>
              <p:nvPr/>
            </p:nvSpPr>
            <p:spPr>
              <a:xfrm>
                <a:off x="0" y="0"/>
                <a:ext cx="2963165" cy="602447"/>
              </a:xfrm>
              <a:custGeom>
                <a:avLst/>
                <a:gdLst/>
                <a:ahLst/>
                <a:cxnLst/>
                <a:rect l="l" t="t" r="r" b="b"/>
                <a:pathLst>
                  <a:path w="2963165" h="602447">
                    <a:moveTo>
                      <a:pt x="35094" y="0"/>
                    </a:moveTo>
                    <a:lnTo>
                      <a:pt x="2928071" y="0"/>
                    </a:lnTo>
                    <a:cubicBezTo>
                      <a:pt x="2937378" y="0"/>
                      <a:pt x="2946305" y="3697"/>
                      <a:pt x="2952886" y="10279"/>
                    </a:cubicBezTo>
                    <a:cubicBezTo>
                      <a:pt x="2959468" y="16860"/>
                      <a:pt x="2963165" y="25787"/>
                      <a:pt x="2963165" y="35094"/>
                    </a:cubicBezTo>
                    <a:lnTo>
                      <a:pt x="2963165" y="567353"/>
                    </a:lnTo>
                    <a:cubicBezTo>
                      <a:pt x="2963165" y="586735"/>
                      <a:pt x="2947453" y="602447"/>
                      <a:pt x="2928071" y="602447"/>
                    </a:cubicBezTo>
                    <a:lnTo>
                      <a:pt x="35094" y="602447"/>
                    </a:lnTo>
                    <a:cubicBezTo>
                      <a:pt x="25787" y="602447"/>
                      <a:pt x="16860" y="598749"/>
                      <a:pt x="10279" y="592168"/>
                    </a:cubicBezTo>
                    <a:cubicBezTo>
                      <a:pt x="3697" y="585587"/>
                      <a:pt x="0" y="576660"/>
                      <a:pt x="0" y="567353"/>
                    </a:cubicBezTo>
                    <a:lnTo>
                      <a:pt x="0" y="35094"/>
                    </a:lnTo>
                    <a:cubicBezTo>
                      <a:pt x="0" y="15712"/>
                      <a:pt x="15712" y="0"/>
                      <a:pt x="35094" y="0"/>
                    </a:cubicBezTo>
                    <a:close/>
                  </a:path>
                </a:pathLst>
              </a:custGeom>
              <a:solidFill>
                <a:srgbClr val="CCCCCC"/>
              </a:solidFill>
            </p:spPr>
          </p:sp>
          <p:sp>
            <p:nvSpPr>
              <p:cNvPr id="7" name="TextBox 7"/>
              <p:cNvSpPr txBox="1"/>
              <p:nvPr/>
            </p:nvSpPr>
            <p:spPr>
              <a:xfrm>
                <a:off x="0" y="-19050"/>
                <a:ext cx="2963165" cy="621497"/>
              </a:xfrm>
              <a:prstGeom prst="rect">
                <a:avLst/>
              </a:prstGeom>
            </p:spPr>
            <p:txBody>
              <a:bodyPr lIns="50800" tIns="50800" rIns="50800" bIns="50800" rtlCol="0" anchor="ctr"/>
              <a:lstStyle/>
              <a:p>
                <a:pPr algn="ctr">
                  <a:lnSpc>
                    <a:spcPts val="2859"/>
                  </a:lnSpc>
                </a:pPr>
                <a:endParaRPr/>
              </a:p>
            </p:txBody>
          </p:sp>
        </p:grpSp>
        <p:sp>
          <p:nvSpPr>
            <p:cNvPr id="8" name="TextBox 8"/>
            <p:cNvSpPr txBox="1"/>
            <p:nvPr/>
          </p:nvSpPr>
          <p:spPr>
            <a:xfrm>
              <a:off x="428194" y="455804"/>
              <a:ext cx="14144635" cy="1948180"/>
            </a:xfrm>
            <a:prstGeom prst="rect">
              <a:avLst/>
            </a:prstGeom>
          </p:spPr>
          <p:txBody>
            <a:bodyPr lIns="0" tIns="0" rIns="0" bIns="0" rtlCol="0" anchor="t">
              <a:spAutoFit/>
            </a:bodyPr>
            <a:lstStyle/>
            <a:p>
              <a:pPr algn="just">
                <a:lnSpc>
                  <a:spcPts val="2940"/>
                </a:lnSpc>
              </a:pPr>
              <a:r>
                <a:rPr lang="en-US" sz="2100">
                  <a:solidFill>
                    <a:srgbClr val="100F0D"/>
                  </a:solidFill>
                  <a:latin typeface="Montserrat Light"/>
                  <a:ea typeface="Montserrat Light"/>
                  <a:cs typeface="Montserrat Light"/>
                  <a:sym typeface="Montserrat Light"/>
                </a:rPr>
                <a:t>Certain organizations can aid and support the magistrate in their mission, such as INTERPOL, alert Launcher, and investigative journalists. These entities contribute to gathering extensive evidence, which must be corroborated with formal evidence or confessions.</a:t>
              </a:r>
            </a:p>
          </p:txBody>
        </p:sp>
      </p:grpSp>
      <p:grpSp>
        <p:nvGrpSpPr>
          <p:cNvPr id="9" name="Group 9"/>
          <p:cNvGrpSpPr/>
          <p:nvPr/>
        </p:nvGrpSpPr>
        <p:grpSpPr>
          <a:xfrm>
            <a:off x="5774327" y="6440509"/>
            <a:ext cx="11250768" cy="2658891"/>
            <a:chOff x="0" y="0"/>
            <a:chExt cx="15001024" cy="3545187"/>
          </a:xfrm>
        </p:grpSpPr>
        <p:grpSp>
          <p:nvGrpSpPr>
            <p:cNvPr id="10" name="Group 10"/>
            <p:cNvGrpSpPr/>
            <p:nvPr/>
          </p:nvGrpSpPr>
          <p:grpSpPr>
            <a:xfrm>
              <a:off x="0" y="0"/>
              <a:ext cx="15001024" cy="3545187"/>
              <a:chOff x="0" y="0"/>
              <a:chExt cx="2963165" cy="700284"/>
            </a:xfrm>
          </p:grpSpPr>
          <p:sp>
            <p:nvSpPr>
              <p:cNvPr id="11" name="Freeform 11"/>
              <p:cNvSpPr/>
              <p:nvPr/>
            </p:nvSpPr>
            <p:spPr>
              <a:xfrm>
                <a:off x="0" y="0"/>
                <a:ext cx="2963165" cy="700284"/>
              </a:xfrm>
              <a:custGeom>
                <a:avLst/>
                <a:gdLst/>
                <a:ahLst/>
                <a:cxnLst/>
                <a:rect l="l" t="t" r="r" b="b"/>
                <a:pathLst>
                  <a:path w="2963165" h="700284">
                    <a:moveTo>
                      <a:pt x="35094" y="0"/>
                    </a:moveTo>
                    <a:lnTo>
                      <a:pt x="2928071" y="0"/>
                    </a:lnTo>
                    <a:cubicBezTo>
                      <a:pt x="2937378" y="0"/>
                      <a:pt x="2946305" y="3697"/>
                      <a:pt x="2952886" y="10279"/>
                    </a:cubicBezTo>
                    <a:cubicBezTo>
                      <a:pt x="2959468" y="16860"/>
                      <a:pt x="2963165" y="25787"/>
                      <a:pt x="2963165" y="35094"/>
                    </a:cubicBezTo>
                    <a:lnTo>
                      <a:pt x="2963165" y="665190"/>
                    </a:lnTo>
                    <a:cubicBezTo>
                      <a:pt x="2963165" y="684572"/>
                      <a:pt x="2947453" y="700284"/>
                      <a:pt x="2928071" y="700284"/>
                    </a:cubicBezTo>
                    <a:lnTo>
                      <a:pt x="35094" y="700284"/>
                    </a:lnTo>
                    <a:cubicBezTo>
                      <a:pt x="15712" y="700284"/>
                      <a:pt x="0" y="684572"/>
                      <a:pt x="0" y="665190"/>
                    </a:cubicBezTo>
                    <a:lnTo>
                      <a:pt x="0" y="35094"/>
                    </a:lnTo>
                    <a:cubicBezTo>
                      <a:pt x="0" y="15712"/>
                      <a:pt x="15712" y="0"/>
                      <a:pt x="35094" y="0"/>
                    </a:cubicBezTo>
                    <a:close/>
                  </a:path>
                </a:pathLst>
              </a:custGeom>
              <a:solidFill>
                <a:srgbClr val="CCCCCC"/>
              </a:solidFill>
            </p:spPr>
          </p:sp>
          <p:sp>
            <p:nvSpPr>
              <p:cNvPr id="12" name="TextBox 12"/>
              <p:cNvSpPr txBox="1"/>
              <p:nvPr/>
            </p:nvSpPr>
            <p:spPr>
              <a:xfrm>
                <a:off x="0" y="-19050"/>
                <a:ext cx="2963165" cy="719334"/>
              </a:xfrm>
              <a:prstGeom prst="rect">
                <a:avLst/>
              </a:prstGeom>
            </p:spPr>
            <p:txBody>
              <a:bodyPr lIns="50800" tIns="50800" rIns="50800" bIns="50800" rtlCol="0" anchor="ctr"/>
              <a:lstStyle/>
              <a:p>
                <a:pPr algn="ctr">
                  <a:lnSpc>
                    <a:spcPts val="2859"/>
                  </a:lnSpc>
                </a:pPr>
                <a:endParaRPr/>
              </a:p>
            </p:txBody>
          </p:sp>
        </p:grpSp>
        <p:sp>
          <p:nvSpPr>
            <p:cNvPr id="13" name="TextBox 13"/>
            <p:cNvSpPr txBox="1"/>
            <p:nvPr/>
          </p:nvSpPr>
          <p:spPr>
            <a:xfrm>
              <a:off x="428194" y="455804"/>
              <a:ext cx="14144635" cy="2443480"/>
            </a:xfrm>
            <a:prstGeom prst="rect">
              <a:avLst/>
            </a:prstGeom>
          </p:spPr>
          <p:txBody>
            <a:bodyPr lIns="0" tIns="0" rIns="0" bIns="0" rtlCol="0" anchor="t">
              <a:spAutoFit/>
            </a:bodyPr>
            <a:lstStyle/>
            <a:p>
              <a:pPr algn="just">
                <a:lnSpc>
                  <a:spcPts val="2940"/>
                </a:lnSpc>
              </a:pPr>
              <a:r>
                <a:rPr lang="en-US" sz="2100">
                  <a:solidFill>
                    <a:srgbClr val="100F0D"/>
                  </a:solidFill>
                  <a:latin typeface="Montserrat Light"/>
                  <a:ea typeface="Montserrat Light"/>
                  <a:cs typeface="Montserrat Light"/>
                  <a:sym typeface="Montserrat Light"/>
                </a:rPr>
                <a:t>In the case of Sir Jérôme Cahuzac, a French scandal exposed by Mediapart regarding tax fraud laundering, audio recordings were examined by Judge Renaud van Ruymbeke. Initially denying the accusations and accusing Mediapart of falsehoods, the defendant ultimately confessed to owning a Swiss account transferred to Singapore, holding €600,000.</a:t>
              </a:r>
            </a:p>
          </p:txBody>
        </p:sp>
      </p:grpSp>
      <p:sp>
        <p:nvSpPr>
          <p:cNvPr id="14" name="Freeform 14"/>
          <p:cNvSpPr/>
          <p:nvPr/>
        </p:nvSpPr>
        <p:spPr>
          <a:xfrm>
            <a:off x="15007191" y="4226586"/>
            <a:ext cx="1588448" cy="1453580"/>
          </a:xfrm>
          <a:custGeom>
            <a:avLst/>
            <a:gdLst/>
            <a:ahLst/>
            <a:cxnLst/>
            <a:rect l="l" t="t" r="r" b="b"/>
            <a:pathLst>
              <a:path w="1588448" h="1453580">
                <a:moveTo>
                  <a:pt x="0" y="0"/>
                </a:moveTo>
                <a:lnTo>
                  <a:pt x="1588448" y="0"/>
                </a:lnTo>
                <a:lnTo>
                  <a:pt x="1588448" y="1453579"/>
                </a:lnTo>
                <a:lnTo>
                  <a:pt x="0" y="1453579"/>
                </a:lnTo>
                <a:lnTo>
                  <a:pt x="0" y="0"/>
                </a:lnTo>
                <a:close/>
              </a:path>
            </a:pathLst>
          </a:custGeom>
          <a:blipFill>
            <a:blip r:embed="rId4"/>
            <a:stretch>
              <a:fillRect/>
            </a:stretch>
          </a:blipFill>
        </p:spPr>
      </p:sp>
      <p:sp>
        <p:nvSpPr>
          <p:cNvPr id="15" name="Freeform 15"/>
          <p:cNvSpPr/>
          <p:nvPr/>
        </p:nvSpPr>
        <p:spPr>
          <a:xfrm>
            <a:off x="13811493" y="4055637"/>
            <a:ext cx="987512" cy="897739"/>
          </a:xfrm>
          <a:custGeom>
            <a:avLst/>
            <a:gdLst/>
            <a:ahLst/>
            <a:cxnLst/>
            <a:rect l="l" t="t" r="r" b="b"/>
            <a:pathLst>
              <a:path w="987512" h="897739">
                <a:moveTo>
                  <a:pt x="0" y="0"/>
                </a:moveTo>
                <a:lnTo>
                  <a:pt x="987513" y="0"/>
                </a:lnTo>
                <a:lnTo>
                  <a:pt x="987513" y="897738"/>
                </a:lnTo>
                <a:lnTo>
                  <a:pt x="0" y="89773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6" name="Freeform 16"/>
          <p:cNvSpPr/>
          <p:nvPr/>
        </p:nvSpPr>
        <p:spPr>
          <a:xfrm>
            <a:off x="16803824" y="3937100"/>
            <a:ext cx="910952" cy="1016275"/>
          </a:xfrm>
          <a:custGeom>
            <a:avLst/>
            <a:gdLst/>
            <a:ahLst/>
            <a:cxnLst/>
            <a:rect l="l" t="t" r="r" b="b"/>
            <a:pathLst>
              <a:path w="910952" h="1016275">
                <a:moveTo>
                  <a:pt x="0" y="0"/>
                </a:moveTo>
                <a:lnTo>
                  <a:pt x="910952" y="0"/>
                </a:lnTo>
                <a:lnTo>
                  <a:pt x="910952" y="1016275"/>
                </a:lnTo>
                <a:lnTo>
                  <a:pt x="0" y="101627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grpSp>
        <p:nvGrpSpPr>
          <p:cNvPr id="17" name="Group 17"/>
          <p:cNvGrpSpPr/>
          <p:nvPr/>
        </p:nvGrpSpPr>
        <p:grpSpPr>
          <a:xfrm>
            <a:off x="2100918" y="6274440"/>
            <a:ext cx="3440406" cy="2991028"/>
            <a:chOff x="0" y="0"/>
            <a:chExt cx="934917" cy="812800"/>
          </a:xfrm>
        </p:grpSpPr>
        <p:sp>
          <p:nvSpPr>
            <p:cNvPr id="18" name="Freeform 18"/>
            <p:cNvSpPr/>
            <p:nvPr/>
          </p:nvSpPr>
          <p:spPr>
            <a:xfrm>
              <a:off x="0" y="0"/>
              <a:ext cx="934917" cy="812800"/>
            </a:xfrm>
            <a:custGeom>
              <a:avLst/>
              <a:gdLst/>
              <a:ahLst/>
              <a:cxnLst/>
              <a:rect l="l" t="t" r="r" b="b"/>
              <a:pathLst>
                <a:path w="934917" h="812800">
                  <a:moveTo>
                    <a:pt x="467458" y="0"/>
                  </a:moveTo>
                  <a:cubicBezTo>
                    <a:pt x="209288" y="0"/>
                    <a:pt x="0" y="181951"/>
                    <a:pt x="0" y="406400"/>
                  </a:cubicBezTo>
                  <a:cubicBezTo>
                    <a:pt x="0" y="630849"/>
                    <a:pt x="209288" y="812800"/>
                    <a:pt x="467458" y="812800"/>
                  </a:cubicBezTo>
                  <a:cubicBezTo>
                    <a:pt x="725628" y="812800"/>
                    <a:pt x="934917" y="630849"/>
                    <a:pt x="934917" y="406400"/>
                  </a:cubicBezTo>
                  <a:cubicBezTo>
                    <a:pt x="934917" y="181951"/>
                    <a:pt x="725628" y="0"/>
                    <a:pt x="467458" y="0"/>
                  </a:cubicBezTo>
                  <a:close/>
                </a:path>
              </a:pathLst>
            </a:custGeom>
            <a:blipFill>
              <a:blip r:embed="rId9"/>
              <a:stretch>
                <a:fillRect l="-6930" r="-27007"/>
              </a:stretch>
            </a:blipFill>
          </p:spPr>
        </p:sp>
      </p:grpSp>
      <p:sp>
        <p:nvSpPr>
          <p:cNvPr id="19" name="TextBox 19"/>
          <p:cNvSpPr txBox="1"/>
          <p:nvPr/>
        </p:nvSpPr>
        <p:spPr>
          <a:xfrm>
            <a:off x="2361367" y="982884"/>
            <a:ext cx="14663729" cy="2483358"/>
          </a:xfrm>
          <a:prstGeom prst="rect">
            <a:avLst/>
          </a:prstGeom>
        </p:spPr>
        <p:txBody>
          <a:bodyPr lIns="0" tIns="0" rIns="0" bIns="0" rtlCol="0" anchor="t">
            <a:spAutoFit/>
          </a:bodyPr>
          <a:lstStyle/>
          <a:p>
            <a:pPr algn="l">
              <a:lnSpc>
                <a:spcPts val="9935"/>
              </a:lnSpc>
            </a:pPr>
            <a:r>
              <a:rPr lang="en-US" sz="7200" spc="705">
                <a:solidFill>
                  <a:srgbClr val="231F20"/>
                </a:solidFill>
                <a:latin typeface="Oswald Bold"/>
                <a:ea typeface="Oswald Bold"/>
                <a:cs typeface="Oswald Bold"/>
                <a:sym typeface="Oswald Bold"/>
              </a:rPr>
              <a:t>Use of non formal</a:t>
            </a:r>
          </a:p>
          <a:p>
            <a:pPr marL="0" lvl="0" indent="0" algn="l">
              <a:lnSpc>
                <a:spcPts val="9935"/>
              </a:lnSpc>
              <a:spcBef>
                <a:spcPct val="0"/>
              </a:spcBef>
            </a:pPr>
            <a:r>
              <a:rPr lang="en-US" sz="7200" spc="705">
                <a:solidFill>
                  <a:srgbClr val="231F20"/>
                </a:solidFill>
                <a:latin typeface="Oswald Bold"/>
                <a:ea typeface="Oswald Bold"/>
                <a:cs typeface="Oswald Bold"/>
                <a:sym typeface="Oswald Bold"/>
              </a:rPr>
              <a:t>evidences encouraged</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519</Words>
  <Application>Microsoft Office PowerPoint</Application>
  <PresentationFormat>Personnalisé</PresentationFormat>
  <Paragraphs>34</Paragraphs>
  <Slides>10</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10</vt:i4>
      </vt:variant>
    </vt:vector>
  </HeadingPairs>
  <TitlesOfParts>
    <vt:vector size="16" baseType="lpstr">
      <vt:lpstr>Oswald Bold</vt:lpstr>
      <vt:lpstr>DM Sans</vt:lpstr>
      <vt:lpstr>Montserrat Light</vt:lpstr>
      <vt:lpstr>Arial</vt:lpstr>
      <vt:lpstr>Calibri</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HAMINTSOA'S PRESENTATION </dc:title>
  <cp:lastModifiedBy>PRINCIA</cp:lastModifiedBy>
  <cp:revision>2</cp:revision>
  <dcterms:created xsi:type="dcterms:W3CDTF">2006-08-16T00:00:00Z</dcterms:created>
  <dcterms:modified xsi:type="dcterms:W3CDTF">2024-07-09T15:20:18Z</dcterms:modified>
  <dc:identifier>DAGKcx4j44Q</dc:identifier>
</cp:coreProperties>
</file>