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0" d="100"/>
          <a:sy n="90" d="100"/>
        </p:scale>
        <p:origin x="-1234" y="18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CAD085-E8A6-8845-BD4E-CB4CCA059FC4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CAD085-E8A6-8845-BD4E-CB4CCA059FC4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CAD085-E8A6-8845-BD4E-CB4CCA059FC4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HASalomo@nampol.n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/>
              <a:t>Asset Recovery Case: Namibia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dirty="0"/>
              <a:t>The Case of Mr. </a:t>
            </a:r>
            <a:r>
              <a:rPr dirty="0" smtClean="0"/>
              <a:t>L</a:t>
            </a:r>
            <a:r>
              <a:rPr lang="en-US" dirty="0" smtClean="0"/>
              <a:t> M</a:t>
            </a:r>
            <a:r>
              <a:rPr dirty="0" smtClean="0"/>
              <a:t> </a:t>
            </a:r>
            <a:r>
              <a:rPr dirty="0"/>
              <a:t>and Indulgence Accommodations CC</a:t>
            </a:r>
          </a:p>
          <a:p>
            <a:r>
              <a:rPr dirty="0"/>
              <a:t>Date: </a:t>
            </a:r>
            <a:r>
              <a:rPr lang="en-US" dirty="0" smtClean="0"/>
              <a:t>18 July 2024</a:t>
            </a:r>
            <a:endParaRPr dirty="0"/>
          </a:p>
          <a:p>
            <a:r>
              <a:rPr dirty="0"/>
              <a:t>Prepared </a:t>
            </a:r>
            <a:r>
              <a:rPr dirty="0" smtClean="0"/>
              <a:t>by</a:t>
            </a:r>
            <a:r>
              <a:rPr dirty="0" smtClean="0"/>
              <a:t>:</a:t>
            </a:r>
            <a:r>
              <a:rPr lang="en-US" dirty="0" smtClean="0"/>
              <a:t> D/W/O </a:t>
            </a:r>
            <a:r>
              <a:rPr lang="en-US" dirty="0" smtClean="0"/>
              <a:t>Hertha AN Salomo: Namibian Police: AML-CFT</a:t>
            </a:r>
          </a:p>
          <a:p>
            <a:endParaRPr dirty="0"/>
          </a:p>
        </p:txBody>
      </p:sp>
      <p:pic>
        <p:nvPicPr>
          <p:cNvPr id="1026" name="Picture 2" descr="File:Emblem of the Namibian Police Force.svg - Wikiped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4284" y="982133"/>
            <a:ext cx="2447350" cy="1070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Incident </a:t>
            </a:r>
            <a:r>
              <a:rPr dirty="0"/>
              <a:t>Date: April 2020</a:t>
            </a:r>
          </a:p>
          <a:p>
            <a:r>
              <a:rPr dirty="0" smtClean="0"/>
              <a:t> </a:t>
            </a:r>
            <a:r>
              <a:rPr dirty="0"/>
              <a:t>Individual Involved: Mr. </a:t>
            </a:r>
            <a:r>
              <a:rPr dirty="0" smtClean="0"/>
              <a:t>L</a:t>
            </a:r>
            <a:r>
              <a:rPr lang="en-US" dirty="0" smtClean="0"/>
              <a:t>. M</a:t>
            </a:r>
            <a:endParaRPr dirty="0"/>
          </a:p>
          <a:p>
            <a:r>
              <a:rPr dirty="0" smtClean="0"/>
              <a:t> </a:t>
            </a:r>
            <a:r>
              <a:rPr dirty="0"/>
              <a:t>Entity: Indulgence Accommodations CC</a:t>
            </a:r>
          </a:p>
          <a:p>
            <a:r>
              <a:rPr dirty="0" smtClean="0"/>
              <a:t>Nature </a:t>
            </a:r>
            <a:r>
              <a:rPr dirty="0"/>
              <a:t>of Fraud: Overpayment of tax returns, defrauding </a:t>
            </a:r>
            <a:r>
              <a:rPr dirty="0" smtClean="0"/>
              <a:t>NAMRA</a:t>
            </a:r>
            <a:endParaRPr lang="en-US" dirty="0" smtClean="0"/>
          </a:p>
          <a:p>
            <a:r>
              <a:rPr lang="en-US" dirty="0" smtClean="0"/>
              <a:t>Suspect was arrested on the predicate offence and criminal ML offences.</a:t>
            </a:r>
          </a:p>
          <a:p>
            <a:r>
              <a:rPr lang="en-US" dirty="0" smtClean="0"/>
              <a:t>Parallel investigation 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Case Background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 of Incident</a:t>
            </a:r>
            <a:endParaRPr lang="en-ZA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192" y="1417638"/>
            <a:ext cx="7659615" cy="4589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2948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 smtClean="0"/>
              <a:t>Fraudulent Assets Description: </a:t>
            </a:r>
            <a:r>
              <a:rPr dirty="0"/>
              <a:t>Higher tax returns</a:t>
            </a:r>
          </a:p>
          <a:p>
            <a:r>
              <a:rPr dirty="0" smtClean="0"/>
              <a:t>Estimated </a:t>
            </a:r>
            <a:r>
              <a:rPr dirty="0"/>
              <a:t>Value: N$ </a:t>
            </a:r>
            <a:r>
              <a:rPr lang="en-US" dirty="0"/>
              <a:t>8</a:t>
            </a:r>
            <a:r>
              <a:rPr dirty="0" smtClean="0"/>
              <a:t>,000,000 </a:t>
            </a:r>
            <a:r>
              <a:rPr dirty="0"/>
              <a:t>(USD </a:t>
            </a:r>
            <a:r>
              <a:rPr lang="en-US" dirty="0" smtClean="0"/>
              <a:t>440</a:t>
            </a:r>
            <a:r>
              <a:rPr dirty="0" smtClean="0"/>
              <a:t>,000</a:t>
            </a:r>
            <a:r>
              <a:rPr dirty="0"/>
              <a:t>)</a:t>
            </a:r>
          </a:p>
          <a:p>
            <a:r>
              <a:rPr dirty="0" smtClean="0"/>
              <a:t>Purchases </a:t>
            </a:r>
            <a:r>
              <a:rPr dirty="0"/>
              <a:t>Made with Fraudulent Funds:</a:t>
            </a:r>
          </a:p>
          <a:p>
            <a:r>
              <a:rPr dirty="0"/>
              <a:t> </a:t>
            </a:r>
            <a:r>
              <a:rPr dirty="0" smtClean="0"/>
              <a:t>House </a:t>
            </a:r>
            <a:r>
              <a:rPr dirty="0"/>
              <a:t>valued at N$ </a:t>
            </a:r>
            <a:r>
              <a:rPr dirty="0" smtClean="0"/>
              <a:t>1,000,000</a:t>
            </a:r>
            <a:r>
              <a:rPr lang="en-US" dirty="0" smtClean="0"/>
              <a:t> (USD 55, 570)</a:t>
            </a:r>
          </a:p>
          <a:p>
            <a:r>
              <a:rPr lang="en-US" dirty="0" smtClean="0"/>
              <a:t>4 vehicles valued at N$ 3 million ( USD 166 700</a:t>
            </a:r>
            <a:r>
              <a:rPr lang="en-US" dirty="0" smtClean="0"/>
              <a:t>)</a:t>
            </a:r>
          </a:p>
          <a:p>
            <a:r>
              <a:rPr lang="en-US" dirty="0" smtClean="0"/>
              <a:t>Cash N$ 2,5millions (USD 138 000)</a:t>
            </a:r>
          </a:p>
          <a:p>
            <a:r>
              <a:rPr lang="en-US" dirty="0" smtClean="0"/>
              <a:t>Cash withdrawals, daily purchases.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Assets Involved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Namibian </a:t>
            </a:r>
            <a:r>
              <a:rPr dirty="0"/>
              <a:t>Laws and Regulations: </a:t>
            </a:r>
            <a:r>
              <a:rPr lang="en-US" dirty="0" smtClean="0"/>
              <a:t>POCA 29 of 2004 as amended.</a:t>
            </a:r>
          </a:p>
          <a:p>
            <a:r>
              <a:rPr lang="en-US" dirty="0" smtClean="0"/>
              <a:t>Section 83 </a:t>
            </a:r>
            <a:r>
              <a:rPr lang="en-US" dirty="0" err="1" smtClean="0"/>
              <a:t>authorisation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Section 4, 5, 6 and 6A ML offences</a:t>
            </a:r>
          </a:p>
          <a:p>
            <a:r>
              <a:rPr lang="en-US" dirty="0" smtClean="0"/>
              <a:t>Chapter 6 of POCA: Preservation, seizure, forfeiture.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Legal Framework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Steps </a:t>
            </a:r>
            <a:r>
              <a:rPr dirty="0"/>
              <a:t>Taken: </a:t>
            </a:r>
            <a:r>
              <a:rPr lang="en-US" dirty="0" smtClean="0"/>
              <a:t>Intervention, seizure, forfeiture.</a:t>
            </a:r>
            <a:endParaRPr dirty="0"/>
          </a:p>
          <a:p>
            <a:r>
              <a:rPr dirty="0" smtClean="0"/>
              <a:t>Involved </a:t>
            </a:r>
            <a:r>
              <a:rPr dirty="0"/>
              <a:t>Agencies/Entities: </a:t>
            </a:r>
            <a:r>
              <a:rPr lang="en-US" dirty="0" smtClean="0"/>
              <a:t>Namibian police, NAMRA, FIU, Office of the PG, Banking institutions, Deeds Registry, NATIS</a:t>
            </a:r>
            <a:endParaRPr dirty="0"/>
          </a:p>
          <a:p>
            <a:r>
              <a:rPr dirty="0" smtClean="0"/>
              <a:t>Challenges </a:t>
            </a:r>
            <a:r>
              <a:rPr dirty="0"/>
              <a:t>Faced: </a:t>
            </a:r>
            <a:r>
              <a:rPr lang="en-US" dirty="0" smtClean="0"/>
              <a:t>Delay in obtaining info.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Recovery 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- Recovery Efforts Status: </a:t>
            </a:r>
            <a:r>
              <a:rPr lang="en-US" dirty="0" smtClean="0"/>
              <a:t>case </a:t>
            </a:r>
            <a:r>
              <a:rPr lang="en-US" dirty="0" err="1" smtClean="0"/>
              <a:t>finalised</a:t>
            </a:r>
            <a:endParaRPr lang="en-US" dirty="0" smtClean="0"/>
          </a:p>
          <a:p>
            <a:r>
              <a:rPr lang="en-US" dirty="0" smtClean="0"/>
              <a:t>Properties forfeited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Current Status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                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 smtClean="0"/>
          </a:p>
          <a:p>
            <a:pPr marL="2029968" lvl="8" indent="0">
              <a:buNone/>
            </a:pPr>
            <a:r>
              <a:rPr lang="en-US" dirty="0" smtClean="0"/>
              <a:t>D/W/O Hertha A.N Salomo</a:t>
            </a:r>
          </a:p>
          <a:p>
            <a:pPr marL="2029968" lvl="8" indent="0">
              <a:buNone/>
            </a:pPr>
            <a:r>
              <a:rPr lang="en-US" dirty="0" smtClean="0"/>
              <a:t>AML-CFT Division</a:t>
            </a:r>
          </a:p>
          <a:p>
            <a:pPr marL="2029968" lvl="8" indent="0">
              <a:buNone/>
            </a:pPr>
            <a:r>
              <a:rPr lang="en-US" dirty="0" smtClean="0"/>
              <a:t>Namibian Police</a:t>
            </a:r>
          </a:p>
          <a:p>
            <a:pPr marL="2029968" lvl="8" indent="0">
              <a:buNone/>
            </a:pPr>
            <a:r>
              <a:rPr lang="en-US" dirty="0" smtClean="0">
                <a:hlinkClick r:id="rId2"/>
              </a:rPr>
              <a:t>HASalomo@nampol.na</a:t>
            </a:r>
            <a:endParaRPr lang="en-US" dirty="0" smtClean="0"/>
          </a:p>
          <a:p>
            <a:pPr marL="2029968" lvl="8" indent="0">
              <a:buNone/>
            </a:pPr>
            <a:r>
              <a:rPr lang="en-US" dirty="0" smtClean="0"/>
              <a:t>+264813761168</a:t>
            </a:r>
            <a:endParaRPr lang="en-Z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????</a:t>
            </a:r>
            <a:endParaRPr lang="en-ZA" dirty="0"/>
          </a:p>
        </p:txBody>
      </p:sp>
      <p:pic>
        <p:nvPicPr>
          <p:cNvPr id="4" name="Picture 2" descr="File:Emblem of the Namibian Police Force.svg - Wikipedi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4284" y="982132"/>
            <a:ext cx="2447350" cy="1888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1914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289</TotalTime>
  <Words>256</Words>
  <Application>Microsoft Office PowerPoint</Application>
  <PresentationFormat>On-screen Show (4:3)</PresentationFormat>
  <Paragraphs>42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Asset Recovery Case: Namibia</vt:lpstr>
      <vt:lpstr>Case Background</vt:lpstr>
      <vt:lpstr>Timeline of Incident</vt:lpstr>
      <vt:lpstr>Assets Involved</vt:lpstr>
      <vt:lpstr>Legal Framework</vt:lpstr>
      <vt:lpstr>Recovery Process</vt:lpstr>
      <vt:lpstr>Current Status</vt:lpstr>
      <vt:lpstr>Questions ????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Asset Recovery Case: Namibia</dc:title>
  <dc:subject/>
  <dc:creator/>
  <cp:keywords/>
  <dc:description>generated using python-pptx</dc:description>
  <cp:lastModifiedBy>Hertha Anna Salomo</cp:lastModifiedBy>
  <cp:revision>23</cp:revision>
  <dcterms:created xsi:type="dcterms:W3CDTF">2013-01-27T09:14:16Z</dcterms:created>
  <dcterms:modified xsi:type="dcterms:W3CDTF">2024-07-18T04:46:27Z</dcterms:modified>
  <cp:category/>
</cp:coreProperties>
</file>