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  <p:sldMasterId id="2147483690" r:id="rId2"/>
  </p:sldMasterIdLst>
  <p:notesMasterIdLst>
    <p:notesMasterId r:id="rId16"/>
  </p:notesMasterIdLst>
  <p:handoutMasterIdLst>
    <p:handoutMasterId r:id="rId17"/>
  </p:handoutMasterIdLst>
  <p:sldIdLst>
    <p:sldId id="333" r:id="rId3"/>
    <p:sldId id="423" r:id="rId4"/>
    <p:sldId id="424" r:id="rId5"/>
    <p:sldId id="421" r:id="rId6"/>
    <p:sldId id="422" r:id="rId7"/>
    <p:sldId id="425" r:id="rId8"/>
    <p:sldId id="426" r:id="rId9"/>
    <p:sldId id="427" r:id="rId10"/>
    <p:sldId id="428" r:id="rId11"/>
    <p:sldId id="429" r:id="rId12"/>
    <p:sldId id="430" r:id="rId13"/>
    <p:sldId id="431" r:id="rId14"/>
    <p:sldId id="432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85646" autoAdjust="0"/>
  </p:normalViewPr>
  <p:slideViewPr>
    <p:cSldViewPr>
      <p:cViewPr varScale="1">
        <p:scale>
          <a:sx n="109" d="100"/>
          <a:sy n="109" d="100"/>
        </p:scale>
        <p:origin x="10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1433BB1-B5EE-49E3-81A9-38BEF135DB57}" type="datetimeFigureOut">
              <a:rPr lang="es-CL"/>
              <a:pPr>
                <a:defRPr/>
              </a:pPr>
              <a:t>15-04-21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2D4B95-CFCC-4E9E-AC7A-13D05C06C8D4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0499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DE6ECF-C8E4-403B-A898-3CB7BCDED9FA}" type="datetimeFigureOut">
              <a:rPr lang="en-GB"/>
              <a:pPr>
                <a:defRPr/>
              </a:pPr>
              <a:t>15/04/2021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8064691-BA27-4099-B17A-FF22793CE9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683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B57828-4ADB-4B4B-AF31-03361607BDA0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7310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8158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4984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232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78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597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162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77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783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831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46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56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D0F44-16F9-434C-BD64-EF27E75F3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12597F2-E30F-499E-980C-DB93B3D19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CB75EF-0C50-43D5-A1A0-23326E928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61CBFE-E51B-4F60-A553-9770EFA28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C44605-19B1-448A-B4C4-3485CF188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6833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DB44FC-3F49-4185-98C8-9A3AD3A47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BC3D853-4457-4B81-A758-40BC02128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C5A871-4DB6-428F-8D1A-664456197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466337-89E5-465E-B25E-3E5A23B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9A3C2A-357A-4AF3-966C-1547D1D0D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4836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2CD0EDF-543F-4A65-B379-152A1D75E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3D110C1-3B23-4818-9E5C-58B2644D29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D72E73-D238-46A0-B391-7BBF21674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24521E-517C-40BF-B0E1-2E19B7585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E12AA5-ABC4-4CF0-B1B4-87BF4FA08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8390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38B639A-F42F-4049-90DB-6D5A4001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BDA2C0A-CA6A-438D-88F3-37091EF2375B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2CCD536-BF46-47E8-A5E6-3A48A0309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4AC1C39-3540-42BB-B0A0-E76E4A3CD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22D9382-AD9D-4148-BFD9-8BDD6725133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9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532A73-D228-4646-9E09-9BB5E7957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191514-472E-4C49-A540-58D51D610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E27456-E1F2-47B6-ADE2-510AFD09A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FA3D3F-F103-4B22-A7AD-2F3FDF57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491B0F-B178-4B8C-94CF-DFB1F81F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6195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85B429-9238-448B-858B-AC57DD393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2D9981-3A24-44F6-A5C4-A8645ED38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2000AA-A3D3-41B3-BF82-0A7D16203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2CD8EC-A241-4751-876A-3679932A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CD3FBD-E1B3-42C3-B30C-3876BFA30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150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52645A-21A6-4FB8-8B4B-6A2BC0ADE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3A743D-6208-47F4-95BF-1CAEDD8542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29B26D-1C3C-4542-BDA3-9B4989C53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3056EBC-5D84-4869-9C3C-2BC89C407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073A5C-55D1-4629-AC99-895ED9286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E3B0FF-2BD0-4B05-892A-E53E569B1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009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78247-9A48-49D0-8535-9B05C94D2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32CC0F-01FA-4AA3-AB50-BADB5DF56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7885E91-6FE6-4ED5-8EA9-1CFF7D023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D737051-1290-491A-B4CD-81FB4F8132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C18F5F2-FEE9-43E9-8CBD-12EF039273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08468C3-B661-43BC-8884-6889545C7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30499D1-2DF3-4B49-B358-BDF76D478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B33DAEF-96F8-428A-8065-61EBEC51F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8080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59BCC3-B28E-4367-AECA-B2049A09C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8B10508-A2E3-4883-8EA2-80780CFF7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DCF7E1-E88A-42E2-8885-81DF2B213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6039FC1-6998-4B83-A2FA-C538AF23E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8192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DA87AD8-93D3-44AB-925E-04FE74DD0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ADFB378-94B6-4C7F-9BFF-95D2239FD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2F72705-ECDA-41E0-A9C2-C10FBB80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0034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357A5C-AB41-49C2-980E-B0741A539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ECEB2B-13CE-4885-AC0F-202D5BBFF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CE542A1-AD08-4AA0-B3ED-79474BCBF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331F82B-7FEC-424A-B943-8B855DE58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1CFD192-BF4F-41A9-BECE-05BB3785A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22FD6BB-40FF-491F-A131-99776571E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7353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E74730-DC61-490C-9EF0-46B8C12C1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499AA84-2291-4F84-9684-82DAD3428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9E9F145-7E84-4A4D-AEDD-E731B980B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4185C39-DBB4-4353-A72D-8D4C3B85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A6F8D8E-00CB-4F49-B6DF-CEEA3D0D3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776321-6348-4DB3-8C81-5543AB594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995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0C05F40-3009-4876-B072-A847EDD82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5931B5-6FF4-4D6D-AF22-53251DC5A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9327F4-6370-439C-8146-B2D85A853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00148-652F-4334-B505-48BB259EF4C5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26835F-2294-4D47-8BBE-15E7218655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344488-CC16-4230-844F-044800D0DA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8A1B2-BA98-4803-A6E2-274BCDC964D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039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1D1BDF-A0E2-4183-8AA9-779D059938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A2C0A-CA6A-438D-88F3-37091EF2375B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0FEE96-8330-4223-8F87-D278FF1CEB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DA29F8-8461-49E3-8EEE-D531EAC2C4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D9382-AD9D-4148-BFD9-8BDD6725133E}" type="slidenum">
              <a:rPr lang="de-DE" smtClean="0"/>
              <a:t>‹#›</a:t>
            </a:fld>
            <a:endParaRPr lang="de-DE"/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971D1548-8723-4849-8D8C-F382E03D247A}"/>
              </a:ext>
            </a:extLst>
          </p:cNvPr>
          <p:cNvSpPr/>
          <p:nvPr userDrawn="1"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grpSp>
        <p:nvGrpSpPr>
          <p:cNvPr id="8" name="Group 1">
            <a:extLst>
              <a:ext uri="{FF2B5EF4-FFF2-40B4-BE49-F238E27FC236}">
                <a16:creationId xmlns:a16="http://schemas.microsoft.com/office/drawing/2014/main" id="{CE8B41AB-8178-4411-AA58-6ECA03FA17D1}"/>
              </a:ext>
            </a:extLst>
          </p:cNvPr>
          <p:cNvGrpSpPr/>
          <p:nvPr userDrawn="1"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C075442E-B4F0-4274-97E2-F798261AE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EDFDF4C2-7AB4-4125-A06C-C611E0606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70AAE79-6121-4C97-B796-56BA34D95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B2157E6-628A-41E6-9188-BD8750A67691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33873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1"/>
          <p:cNvSpPr>
            <a:spLocks noGrp="1"/>
          </p:cNvSpPr>
          <p:nvPr>
            <p:ph type="subTitle" idx="4294967295"/>
          </p:nvPr>
        </p:nvSpPr>
        <p:spPr>
          <a:xfrm rot="21090345">
            <a:off x="-213303" y="468890"/>
            <a:ext cx="8975725" cy="412273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GB" sz="7100" b="1" dirty="0">
              <a:solidFill>
                <a:schemeClr val="tx1"/>
              </a:solidFill>
              <a:latin typeface="+mn-lt"/>
            </a:endParaRPr>
          </a:p>
          <a:p>
            <a:pPr marL="0" indent="0" algn="ctr" fontAlgn="auto">
              <a:lnSpc>
                <a:spcPct val="100000"/>
              </a:lnSpc>
              <a:spcAft>
                <a:spcPts val="450"/>
              </a:spcAft>
              <a:buNone/>
              <a:defRPr/>
            </a:pPr>
            <a:r>
              <a:rPr lang="en-GB" sz="5200" b="1" dirty="0">
                <a:solidFill>
                  <a:schemeClr val="tx1"/>
                </a:solidFill>
                <a:latin typeface="+mn-lt"/>
              </a:rPr>
              <a:t>International Co-Operation</a:t>
            </a:r>
          </a:p>
          <a:p>
            <a:pPr marL="0" indent="0" algn="ctr" fontAlgn="auto">
              <a:lnSpc>
                <a:spcPct val="100000"/>
              </a:lnSpc>
              <a:spcAft>
                <a:spcPts val="450"/>
              </a:spcAft>
              <a:buNone/>
              <a:defRPr/>
            </a:pPr>
            <a:r>
              <a:rPr lang="en-GB" sz="5200" b="1" dirty="0">
                <a:solidFill>
                  <a:schemeClr val="tx1"/>
                </a:solidFill>
                <a:latin typeface="+mn-lt"/>
              </a:rPr>
              <a:t>TIEAs</a:t>
            </a:r>
          </a:p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GB" sz="2400" b="1" dirty="0">
              <a:solidFill>
                <a:schemeClr val="tx1"/>
              </a:solidFill>
              <a:latin typeface="+mn-lt"/>
            </a:endParaRPr>
          </a:p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US" sz="2400" b="1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endParaRPr lang="en-GB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102367" y="6309320"/>
            <a:ext cx="2381402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900" b="1" dirty="0"/>
              <a:t>International Co-op Information from Abroad</a:t>
            </a:r>
          </a:p>
          <a:p>
            <a:r>
              <a:rPr lang="en-GB" sz="900" dirty="0"/>
              <a:t>Ralf Oberle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79512" y="404664"/>
            <a:ext cx="914501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600" b="1" u="sng" dirty="0"/>
              <a:t>TIEAs also </a:t>
            </a:r>
            <a:r>
              <a:rPr lang="de-DE" sz="3600" b="1" u="sng" dirty="0" err="1"/>
              <a:t>list</a:t>
            </a:r>
            <a:r>
              <a:rPr lang="de-DE" sz="3600" b="1" u="sng" dirty="0"/>
              <a:t> </a:t>
            </a:r>
            <a:r>
              <a:rPr lang="de-DE" sz="3600" b="1" u="sng" dirty="0" err="1"/>
              <a:t>regulations</a:t>
            </a:r>
            <a:r>
              <a:rPr lang="de-DE" sz="3600" b="1" u="sng" dirty="0"/>
              <a:t> </a:t>
            </a:r>
            <a:r>
              <a:rPr lang="de-DE" sz="3600" b="1" u="sng" dirty="0" err="1"/>
              <a:t>concerning</a:t>
            </a:r>
            <a:r>
              <a:rPr lang="de-DE" sz="3600" b="1" u="sng" dirty="0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3600" b="1" dirty="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dirty="0" err="1"/>
              <a:t>deadlines</a:t>
            </a:r>
            <a:r>
              <a:rPr lang="de-DE" sz="3600" dirty="0"/>
              <a:t>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answering</a:t>
            </a:r>
            <a:endParaRPr lang="de-DE" sz="3600" dirty="0"/>
          </a:p>
          <a:p>
            <a:pPr marL="285750" lvl="0" indent="-2857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dirty="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dirty="0" err="1"/>
              <a:t>confidentiality</a:t>
            </a:r>
            <a:endParaRPr lang="de-DE" sz="3600" dirty="0"/>
          </a:p>
          <a:p>
            <a:pPr marL="285750" lvl="0" indent="-2857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dirty="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dirty="0" err="1"/>
              <a:t>mutuality</a:t>
            </a:r>
            <a:r>
              <a:rPr lang="de-DE" sz="3600" dirty="0"/>
              <a:t> </a:t>
            </a:r>
            <a:r>
              <a:rPr lang="de-DE" sz="3600" dirty="0" err="1"/>
              <a:t>of</a:t>
            </a:r>
            <a:r>
              <a:rPr lang="de-DE" sz="3600" dirty="0"/>
              <a:t> </a:t>
            </a:r>
            <a:r>
              <a:rPr lang="de-DE" sz="3600" dirty="0" err="1"/>
              <a:t>exchange</a:t>
            </a:r>
            <a:r>
              <a:rPr lang="de-DE" sz="3600" dirty="0"/>
              <a:t> </a:t>
            </a:r>
            <a:r>
              <a:rPr lang="de-DE" sz="3600" dirty="0" err="1"/>
              <a:t>of</a:t>
            </a:r>
            <a:r>
              <a:rPr lang="de-DE" sz="3600" dirty="0"/>
              <a:t> </a:t>
            </a:r>
            <a:r>
              <a:rPr lang="de-DE" sz="3600" dirty="0" err="1"/>
              <a:t>information</a:t>
            </a:r>
            <a:endParaRPr lang="de-DE" sz="3600" dirty="0"/>
          </a:p>
          <a:p>
            <a:pPr marL="285750" lvl="0" indent="-2857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dirty="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dirty="0"/>
              <a:t>		</a:t>
            </a:r>
            <a:r>
              <a:rPr lang="de-DE" sz="3600" dirty="0" err="1"/>
              <a:t>no</a:t>
            </a:r>
            <a:r>
              <a:rPr lang="de-DE" sz="3600" dirty="0"/>
              <a:t> </a:t>
            </a:r>
            <a:r>
              <a:rPr lang="de-DE" sz="3600" dirty="0" err="1"/>
              <a:t>one</a:t>
            </a:r>
            <a:r>
              <a:rPr lang="de-DE" sz="3600" dirty="0"/>
              <a:t>-</a:t>
            </a:r>
            <a:r>
              <a:rPr lang="de-DE" sz="3600" dirty="0" err="1"/>
              <a:t>way</a:t>
            </a:r>
            <a:r>
              <a:rPr lang="de-DE" sz="3600" dirty="0"/>
              <a:t>-street</a:t>
            </a:r>
          </a:p>
        </p:txBody>
      </p:sp>
      <p:sp>
        <p:nvSpPr>
          <p:cNvPr id="2" name="Pfeil nach rechts 1"/>
          <p:cNvSpPr/>
          <p:nvPr/>
        </p:nvSpPr>
        <p:spPr>
          <a:xfrm>
            <a:off x="827584" y="4081547"/>
            <a:ext cx="1168639" cy="57043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626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251520" y="116632"/>
            <a:ext cx="841724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200" b="1" u="sng" dirty="0"/>
              <a:t>Special </a:t>
            </a:r>
            <a:r>
              <a:rPr lang="de-DE" sz="3200" b="1" u="sng" dirty="0" err="1"/>
              <a:t>regulations</a:t>
            </a:r>
            <a:r>
              <a:rPr lang="de-DE" sz="3200" b="1" u="sng" dirty="0"/>
              <a:t> </a:t>
            </a:r>
            <a:r>
              <a:rPr lang="de-DE" sz="3200" b="1" u="sng" dirty="0" err="1"/>
              <a:t>within</a:t>
            </a:r>
            <a:r>
              <a:rPr lang="de-DE" sz="3200" b="1" u="sng" dirty="0"/>
              <a:t> TIEAs </a:t>
            </a:r>
            <a:r>
              <a:rPr lang="de-DE" sz="3200" b="1" u="sng" dirty="0" err="1"/>
              <a:t>possible</a:t>
            </a:r>
            <a:r>
              <a:rPr lang="de-DE" sz="3200" b="1" u="sng" dirty="0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1400" b="1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some</a:t>
            </a:r>
            <a:r>
              <a:rPr lang="de-DE" sz="3200" dirty="0"/>
              <a:t> TIEAs </a:t>
            </a:r>
            <a:r>
              <a:rPr lang="de-DE" sz="3200" dirty="0" err="1"/>
              <a:t>regulate</a:t>
            </a:r>
            <a:r>
              <a:rPr lang="de-DE" sz="3200" dirty="0"/>
              <a:t> </a:t>
            </a:r>
            <a:r>
              <a:rPr lang="de-DE" sz="3200" dirty="0" err="1"/>
              <a:t>that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subject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request</a:t>
            </a:r>
            <a:r>
              <a:rPr lang="de-DE" sz="3200" dirty="0"/>
              <a:t> </a:t>
            </a:r>
            <a:r>
              <a:rPr lang="de-DE" sz="3200" dirty="0" err="1"/>
              <a:t>has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be</a:t>
            </a:r>
            <a:r>
              <a:rPr lang="de-DE" sz="3200" dirty="0"/>
              <a:t> </a:t>
            </a:r>
            <a:r>
              <a:rPr lang="de-DE" sz="3200" dirty="0" err="1"/>
              <a:t>informed</a:t>
            </a:r>
            <a:r>
              <a:rPr lang="de-DE" sz="3200" dirty="0"/>
              <a:t> </a:t>
            </a:r>
            <a:r>
              <a:rPr lang="de-DE" sz="3200" dirty="0" err="1"/>
              <a:t>before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request</a:t>
            </a:r>
            <a:r>
              <a:rPr lang="de-DE" sz="3200" dirty="0"/>
              <a:t> </a:t>
            </a:r>
            <a:r>
              <a:rPr lang="de-DE" sz="3200" dirty="0" err="1"/>
              <a:t>is</a:t>
            </a:r>
            <a:r>
              <a:rPr lang="de-DE" sz="3200" dirty="0"/>
              <a:t> send </a:t>
            </a:r>
            <a:r>
              <a:rPr lang="de-DE" sz="3200" dirty="0" err="1"/>
              <a:t>abroad</a:t>
            </a:r>
            <a:endParaRPr lang="de-DE" sz="3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14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if</a:t>
            </a:r>
            <a:r>
              <a:rPr lang="de-DE" sz="3200" dirty="0"/>
              <a:t> so, </a:t>
            </a:r>
            <a:r>
              <a:rPr lang="de-DE" sz="3200" dirty="0" err="1"/>
              <a:t>then</a:t>
            </a:r>
            <a:r>
              <a:rPr lang="de-DE" sz="3200" dirty="0"/>
              <a:t> </a:t>
            </a:r>
            <a:r>
              <a:rPr lang="de-DE" sz="3200" dirty="0" err="1"/>
              <a:t>usually</a:t>
            </a:r>
            <a:r>
              <a:rPr lang="de-DE" sz="3200" dirty="0"/>
              <a:t> </a:t>
            </a:r>
            <a:r>
              <a:rPr lang="de-DE" sz="3200" dirty="0" err="1"/>
              <a:t>only</a:t>
            </a:r>
            <a:r>
              <a:rPr lang="de-DE" sz="3200" dirty="0"/>
              <a:t> in </a:t>
            </a:r>
            <a:r>
              <a:rPr lang="de-DE" sz="3200" dirty="0" err="1"/>
              <a:t>tax</a:t>
            </a:r>
            <a:r>
              <a:rPr lang="de-DE" sz="3200" dirty="0"/>
              <a:t> </a:t>
            </a:r>
            <a:r>
              <a:rPr lang="de-DE" sz="3200" dirty="0" err="1"/>
              <a:t>matters</a:t>
            </a:r>
            <a:endParaRPr lang="de-DE" sz="3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14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/>
              <a:t>not in </a:t>
            </a:r>
            <a:r>
              <a:rPr lang="de-DE" sz="3200" dirty="0" err="1"/>
              <a:t>tax</a:t>
            </a:r>
            <a:r>
              <a:rPr lang="de-DE" sz="3200" dirty="0"/>
              <a:t> </a:t>
            </a:r>
            <a:r>
              <a:rPr lang="de-DE" sz="3200" dirty="0" err="1"/>
              <a:t>investigation</a:t>
            </a:r>
            <a:r>
              <a:rPr lang="de-DE" sz="3200" dirty="0"/>
              <a:t> </a:t>
            </a:r>
            <a:r>
              <a:rPr lang="de-DE" sz="3200" dirty="0" err="1"/>
              <a:t>procedures</a:t>
            </a:r>
            <a:endParaRPr lang="de-DE" sz="3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14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you</a:t>
            </a:r>
            <a:r>
              <a:rPr lang="de-DE" sz="3200" dirty="0"/>
              <a:t> </a:t>
            </a:r>
            <a:r>
              <a:rPr lang="de-DE" sz="3200" dirty="0" err="1"/>
              <a:t>have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check </a:t>
            </a:r>
            <a:r>
              <a:rPr lang="de-DE" sz="3200" dirty="0" err="1"/>
              <a:t>before</a:t>
            </a:r>
            <a:r>
              <a:rPr lang="de-DE" sz="3200" dirty="0"/>
              <a:t> </a:t>
            </a:r>
            <a:r>
              <a:rPr lang="de-DE" sz="3200" dirty="0" err="1"/>
              <a:t>requesting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be</a:t>
            </a:r>
            <a:r>
              <a:rPr lang="de-DE" sz="3200" dirty="0"/>
              <a:t> </a:t>
            </a:r>
            <a:r>
              <a:rPr lang="de-DE" sz="3200" dirty="0" err="1"/>
              <a:t>aware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procedures</a:t>
            </a:r>
            <a:r>
              <a:rPr lang="de-DE" sz="3200" dirty="0"/>
              <a:t> - </a:t>
            </a:r>
            <a:r>
              <a:rPr lang="de-DE" sz="3200" dirty="0" err="1"/>
              <a:t>otherwise</a:t>
            </a:r>
            <a:r>
              <a:rPr lang="de-DE" sz="3600" dirty="0"/>
              <a:t>	 ?!?</a:t>
            </a:r>
            <a:r>
              <a:rPr lang="de-DE" sz="3600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626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251520" y="836712"/>
            <a:ext cx="841724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FF00"/>
              </a:buClr>
              <a:buSzPct val="45000"/>
            </a:pPr>
            <a:r>
              <a:rPr lang="de-DE" sz="4400" b="1" dirty="0" err="1"/>
              <a:t>Where</a:t>
            </a:r>
            <a:r>
              <a:rPr lang="de-DE" sz="4400" b="1" dirty="0"/>
              <a:t> do </a:t>
            </a:r>
            <a:r>
              <a:rPr lang="de-DE" sz="4400" b="1" dirty="0" err="1"/>
              <a:t>we</a:t>
            </a:r>
            <a:r>
              <a:rPr lang="de-DE" sz="4400" b="1" dirty="0"/>
              <a:t> find </a:t>
            </a:r>
            <a:r>
              <a:rPr lang="de-DE" sz="4400" b="1" dirty="0" err="1"/>
              <a:t>the</a:t>
            </a:r>
            <a:r>
              <a:rPr lang="de-DE" sz="4400" b="1" dirty="0"/>
              <a:t> TIEAs?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4400" b="1" u="sng" dirty="0"/>
          </a:p>
          <a:p>
            <a:pPr lvl="0" algn="ctr">
              <a:buClr>
                <a:srgbClr val="FFFF00"/>
              </a:buClr>
              <a:buSzPct val="45000"/>
            </a:pPr>
            <a:r>
              <a:rPr lang="de-DE" sz="4400" b="1" dirty="0"/>
              <a:t>e. g. on </a:t>
            </a:r>
            <a:r>
              <a:rPr lang="de-DE" sz="4400" b="1" dirty="0" err="1"/>
              <a:t>the</a:t>
            </a:r>
            <a:r>
              <a:rPr lang="de-DE" sz="4400" b="1" dirty="0"/>
              <a:t> </a:t>
            </a:r>
          </a:p>
          <a:p>
            <a:pPr lvl="0" algn="ctr">
              <a:buClr>
                <a:srgbClr val="FFFF00"/>
              </a:buClr>
              <a:buSzPct val="45000"/>
            </a:pPr>
            <a:endParaRPr lang="de-DE" sz="4400" b="1" dirty="0"/>
          </a:p>
          <a:p>
            <a:pPr lvl="0" algn="ctr">
              <a:buClr>
                <a:srgbClr val="FFFF00"/>
              </a:buClr>
              <a:buSzPct val="45000"/>
            </a:pPr>
            <a:r>
              <a:rPr lang="de-DE" sz="4400" b="1" dirty="0"/>
              <a:t>Website </a:t>
            </a:r>
            <a:r>
              <a:rPr lang="de-DE" sz="4400" b="1" dirty="0" err="1"/>
              <a:t>of</a:t>
            </a:r>
            <a:r>
              <a:rPr lang="de-DE" sz="4400" b="1" dirty="0"/>
              <a:t> </a:t>
            </a:r>
            <a:r>
              <a:rPr lang="de-DE" sz="4400" b="1" dirty="0" err="1"/>
              <a:t>the</a:t>
            </a:r>
            <a:r>
              <a:rPr lang="de-DE" sz="4400" b="1" dirty="0"/>
              <a:t> OECD </a:t>
            </a:r>
            <a:r>
              <a:rPr lang="de-DE" sz="3600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4656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899592" y="250650"/>
            <a:ext cx="7416800" cy="10223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GB" sz="2700" b="1" dirty="0"/>
              <a:t>Any Questions???</a:t>
            </a:r>
            <a:endParaRPr lang="de-DE" sz="2700" dirty="0"/>
          </a:p>
        </p:txBody>
      </p:sp>
      <p:sp>
        <p:nvSpPr>
          <p:cNvPr id="3" name="Inhaltsplatzhalter 2"/>
          <p:cNvSpPr>
            <a:spLocks noGrp="1"/>
          </p:cNvSpPr>
          <p:nvPr>
            <p:ph idx="4294967295"/>
          </p:nvPr>
        </p:nvSpPr>
        <p:spPr>
          <a:xfrm>
            <a:off x="107504" y="1124744"/>
            <a:ext cx="7498407" cy="4525963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I‘ve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been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afraid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!!!!!!!</a:t>
            </a:r>
          </a:p>
          <a:p>
            <a:pPr marL="0" indent="0">
              <a:buNone/>
            </a:pPr>
            <a:endParaRPr lang="de-DE" sz="40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sz="40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kindly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attention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281983"/>
            <a:ext cx="2592288" cy="234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13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39552" y="858897"/>
            <a:ext cx="777686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2400" u="sng" dirty="0"/>
              <a:t>1996</a:t>
            </a:r>
            <a:r>
              <a:rPr lang="de-DE" sz="2400" dirty="0"/>
              <a:t>: G7 States </a:t>
            </a:r>
            <a:r>
              <a:rPr lang="de-DE" sz="2400" dirty="0" err="1"/>
              <a:t>and</a:t>
            </a:r>
            <a:r>
              <a:rPr lang="de-DE" sz="2400"/>
              <a:t> OECD Member </a:t>
            </a:r>
            <a:r>
              <a:rPr lang="de-DE" sz="2400" err="1"/>
              <a:t>states</a:t>
            </a:r>
            <a:r>
              <a:rPr lang="de-DE" sz="2400"/>
              <a:t> </a:t>
            </a:r>
            <a:r>
              <a:rPr lang="de-DE" sz="2400" err="1"/>
              <a:t>have</a:t>
            </a:r>
            <a:r>
              <a:rPr lang="de-DE" sz="2400"/>
              <a:t> </a:t>
            </a:r>
            <a:r>
              <a:rPr lang="de-DE" sz="2400" err="1"/>
              <a:t>critizised</a:t>
            </a:r>
            <a:r>
              <a:rPr lang="de-DE" sz="2400"/>
              <a:t> </a:t>
            </a:r>
            <a:r>
              <a:rPr lang="de-DE" sz="2400" err="1"/>
              <a:t>the</a:t>
            </a:r>
            <a:r>
              <a:rPr lang="de-DE" sz="2400"/>
              <a:t> </a:t>
            </a:r>
            <a:r>
              <a:rPr lang="de-DE" sz="2400" err="1"/>
              <a:t>economical</a:t>
            </a:r>
            <a:r>
              <a:rPr lang="de-DE" sz="2400"/>
              <a:t> </a:t>
            </a:r>
            <a:r>
              <a:rPr lang="de-DE" sz="2400" err="1"/>
              <a:t>competition</a:t>
            </a:r>
            <a:r>
              <a:rPr lang="de-DE" sz="2400"/>
              <a:t> </a:t>
            </a:r>
            <a:r>
              <a:rPr lang="de-DE" sz="2400" err="1"/>
              <a:t>chances</a:t>
            </a:r>
            <a:r>
              <a:rPr lang="de-DE" sz="2400"/>
              <a:t> </a:t>
            </a:r>
            <a:r>
              <a:rPr lang="de-DE" sz="2400" err="1"/>
              <a:t>caused</a:t>
            </a:r>
            <a:r>
              <a:rPr lang="de-DE" sz="2400"/>
              <a:t> </a:t>
            </a:r>
            <a:r>
              <a:rPr lang="de-DE" sz="2400" err="1"/>
              <a:t>by</a:t>
            </a:r>
            <a:r>
              <a:rPr lang="de-DE" sz="2400"/>
              <a:t> </a:t>
            </a:r>
            <a:r>
              <a:rPr lang="de-DE" sz="2400" err="1"/>
              <a:t>differences</a:t>
            </a:r>
            <a:r>
              <a:rPr lang="de-DE" sz="2400"/>
              <a:t> in </a:t>
            </a:r>
            <a:r>
              <a:rPr lang="de-DE" sz="2400" err="1"/>
              <a:t>taxation</a:t>
            </a:r>
            <a:endParaRPr lang="de-DE" sz="2400"/>
          </a:p>
          <a:p>
            <a:pPr lvl="0">
              <a:buClr>
                <a:srgbClr val="FFFF00"/>
              </a:buClr>
              <a:buSzPct val="45000"/>
            </a:pPr>
            <a:endParaRPr lang="de-DE" sz="2400"/>
          </a:p>
          <a:p>
            <a:pPr lvl="0">
              <a:buClr>
                <a:srgbClr val="FFFF00"/>
              </a:buClr>
              <a:buSzPct val="45000"/>
            </a:pPr>
            <a:r>
              <a:rPr lang="de-DE" sz="2400"/>
              <a:t> 	     lack </a:t>
            </a:r>
            <a:r>
              <a:rPr lang="de-DE" sz="2400" err="1"/>
              <a:t>of</a:t>
            </a:r>
            <a:r>
              <a:rPr lang="de-DE" sz="2400"/>
              <a:t> Information Exchange </a:t>
            </a:r>
            <a:r>
              <a:rPr lang="de-DE" sz="2400" err="1"/>
              <a:t>strengthens</a:t>
            </a:r>
            <a:r>
              <a:rPr lang="de-DE" sz="2400"/>
              <a:t> </a:t>
            </a:r>
            <a:r>
              <a:rPr lang="de-DE" sz="2400" err="1"/>
              <a:t>tax</a:t>
            </a:r>
            <a:r>
              <a:rPr lang="de-DE" sz="2400"/>
              <a:t> </a:t>
            </a:r>
            <a:r>
              <a:rPr lang="de-DE" sz="2400" err="1"/>
              <a:t>fraud</a:t>
            </a:r>
            <a:endParaRPr lang="de-DE" sz="2400"/>
          </a:p>
          <a:p>
            <a:pPr lvl="0">
              <a:buClr>
                <a:srgbClr val="FFFF00"/>
              </a:buClr>
              <a:buSzPct val="45000"/>
            </a:pPr>
            <a:endParaRPr lang="de-DE" sz="2400"/>
          </a:p>
          <a:p>
            <a:pPr lvl="0">
              <a:buClr>
                <a:srgbClr val="FFFF00"/>
              </a:buClr>
              <a:buSzPct val="45000"/>
            </a:pPr>
            <a:r>
              <a:rPr lang="de-DE" sz="2400" u="sng" err="1"/>
              <a:t>Since</a:t>
            </a:r>
            <a:r>
              <a:rPr lang="de-DE" sz="2400" u="sng"/>
              <a:t> 2002</a:t>
            </a:r>
            <a:r>
              <a:rPr lang="de-DE" sz="2400"/>
              <a:t>: OECD-TIEA-Model-Agreement!</a:t>
            </a:r>
          </a:p>
          <a:p>
            <a:pPr lvl="0">
              <a:buClr>
                <a:srgbClr val="FFFF00"/>
              </a:buClr>
              <a:buSzPct val="45000"/>
            </a:pPr>
            <a:r>
              <a:rPr lang="de-DE" sz="2400"/>
              <a:t>Implementation </a:t>
            </a:r>
            <a:r>
              <a:rPr lang="de-DE" sz="2400" err="1"/>
              <a:t>of</a:t>
            </a:r>
            <a:r>
              <a:rPr lang="de-DE" sz="2400"/>
              <a:t> so </a:t>
            </a:r>
            <a:r>
              <a:rPr lang="de-DE" sz="2400" err="1"/>
              <a:t>called</a:t>
            </a:r>
            <a:r>
              <a:rPr lang="de-DE" sz="2400"/>
              <a:t> </a:t>
            </a:r>
            <a:r>
              <a:rPr lang="de-DE" sz="2400" err="1"/>
              <a:t>black</a:t>
            </a:r>
            <a:r>
              <a:rPr lang="de-DE" sz="2400"/>
              <a:t>, </a:t>
            </a:r>
            <a:r>
              <a:rPr lang="de-DE" sz="2400" err="1"/>
              <a:t>white</a:t>
            </a:r>
            <a:r>
              <a:rPr lang="de-DE" sz="2400"/>
              <a:t> </a:t>
            </a:r>
            <a:r>
              <a:rPr lang="de-DE" sz="2400" err="1"/>
              <a:t>and</a:t>
            </a:r>
            <a:r>
              <a:rPr lang="de-DE" sz="2400"/>
              <a:t> </a:t>
            </a:r>
            <a:r>
              <a:rPr lang="de-DE" sz="2400" err="1"/>
              <a:t>grey</a:t>
            </a:r>
            <a:r>
              <a:rPr lang="de-DE" sz="2400"/>
              <a:t> </a:t>
            </a:r>
            <a:r>
              <a:rPr lang="de-DE" sz="2400" err="1"/>
              <a:t>lists</a:t>
            </a:r>
            <a:r>
              <a:rPr lang="de-DE" sz="2400"/>
              <a:t> </a:t>
            </a:r>
            <a:r>
              <a:rPr lang="de-DE" sz="2400" err="1"/>
              <a:t>of</a:t>
            </a:r>
            <a:r>
              <a:rPr lang="de-DE" sz="2400"/>
              <a:t> </a:t>
            </a:r>
            <a:r>
              <a:rPr lang="de-DE" sz="2400" err="1"/>
              <a:t>tax</a:t>
            </a:r>
            <a:r>
              <a:rPr lang="de-DE" sz="2400"/>
              <a:t> </a:t>
            </a:r>
            <a:r>
              <a:rPr lang="de-DE" sz="2400" err="1"/>
              <a:t>havens</a:t>
            </a:r>
            <a:r>
              <a:rPr lang="de-DE" sz="2400"/>
              <a:t> (</a:t>
            </a:r>
            <a:r>
              <a:rPr lang="de-DE" sz="2400" err="1"/>
              <a:t>by</a:t>
            </a:r>
            <a:r>
              <a:rPr lang="de-DE" sz="2400"/>
              <a:t> OECD)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/>
          </a:p>
          <a:p>
            <a:pPr lvl="0">
              <a:buClr>
                <a:srgbClr val="FFFF00"/>
              </a:buClr>
              <a:buSzPct val="45000"/>
            </a:pPr>
            <a:r>
              <a:rPr lang="de-DE" sz="2400" err="1"/>
              <a:t>to</a:t>
            </a:r>
            <a:r>
              <a:rPr lang="de-DE" sz="2400"/>
              <a:t> </a:t>
            </a:r>
            <a:r>
              <a:rPr lang="de-DE" sz="2400" err="1"/>
              <a:t>ensure</a:t>
            </a:r>
            <a:r>
              <a:rPr lang="de-DE" sz="2400"/>
              <a:t> an </a:t>
            </a:r>
            <a:r>
              <a:rPr lang="de-DE" sz="2400" err="1"/>
              <a:t>appropriate</a:t>
            </a:r>
            <a:r>
              <a:rPr lang="de-DE" sz="2400"/>
              <a:t> </a:t>
            </a:r>
            <a:r>
              <a:rPr lang="de-DE" sz="2400" err="1"/>
              <a:t>taxation</a:t>
            </a:r>
            <a:endParaRPr lang="de-DE" sz="2400"/>
          </a:p>
        </p:txBody>
      </p:sp>
      <p:sp>
        <p:nvSpPr>
          <p:cNvPr id="6" name="Rechteck 5"/>
          <p:cNvSpPr/>
          <p:nvPr/>
        </p:nvSpPr>
        <p:spPr>
          <a:xfrm>
            <a:off x="2627784" y="116632"/>
            <a:ext cx="41745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000" b="1" err="1"/>
              <a:t>History</a:t>
            </a:r>
            <a:r>
              <a:rPr lang="de-DE" sz="4000" b="1"/>
              <a:t> </a:t>
            </a:r>
            <a:r>
              <a:rPr lang="de-DE" sz="4000" b="1" err="1"/>
              <a:t>of</a:t>
            </a:r>
            <a:r>
              <a:rPr lang="de-DE" sz="4000" b="1"/>
              <a:t> TIEAs</a:t>
            </a:r>
          </a:p>
        </p:txBody>
      </p:sp>
      <p:sp>
        <p:nvSpPr>
          <p:cNvPr id="3" name="Pfeil nach rechts 2"/>
          <p:cNvSpPr/>
          <p:nvPr/>
        </p:nvSpPr>
        <p:spPr>
          <a:xfrm>
            <a:off x="683568" y="2204864"/>
            <a:ext cx="1152128" cy="48463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684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395536" y="260648"/>
            <a:ext cx="8136904" cy="4473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2400" b="1"/>
              <a:t>Agreement </a:t>
            </a:r>
            <a:r>
              <a:rPr lang="de-DE" sz="2400" b="1" err="1"/>
              <a:t>between</a:t>
            </a:r>
            <a:r>
              <a:rPr lang="de-DE" sz="2400" b="1"/>
              <a:t> </a:t>
            </a:r>
            <a:r>
              <a:rPr lang="de-DE" sz="2400" b="1" err="1"/>
              <a:t>states</a:t>
            </a:r>
            <a:r>
              <a:rPr lang="de-DE" sz="2400" b="1"/>
              <a:t> (bilateral </a:t>
            </a:r>
            <a:r>
              <a:rPr lang="de-DE" sz="2400" b="1" err="1"/>
              <a:t>or</a:t>
            </a:r>
            <a:r>
              <a:rPr lang="de-DE" sz="2400" b="1"/>
              <a:t> multilateral)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1400" b="1"/>
          </a:p>
          <a:p>
            <a:pPr lvl="0">
              <a:buClr>
                <a:srgbClr val="FFFF00"/>
              </a:buClr>
              <a:buSzPct val="45000"/>
            </a:pPr>
            <a:r>
              <a:rPr lang="de-DE" sz="2400" err="1"/>
              <a:t>Regulates</a:t>
            </a:r>
            <a:r>
              <a:rPr lang="de-DE" sz="2400"/>
              <a:t> </a:t>
            </a:r>
            <a:r>
              <a:rPr lang="de-DE" sz="2400" err="1"/>
              <a:t>the</a:t>
            </a:r>
            <a:r>
              <a:rPr lang="de-DE" sz="2400"/>
              <a:t> mutual </a:t>
            </a:r>
            <a:r>
              <a:rPr lang="de-DE" sz="2400" err="1"/>
              <a:t>assistance</a:t>
            </a:r>
            <a:r>
              <a:rPr lang="de-DE" sz="2400"/>
              <a:t> in </a:t>
            </a:r>
            <a:r>
              <a:rPr lang="de-DE" sz="2400" err="1"/>
              <a:t>tax</a:t>
            </a:r>
            <a:r>
              <a:rPr lang="de-DE" sz="2400"/>
              <a:t> </a:t>
            </a:r>
            <a:r>
              <a:rPr lang="de-DE" sz="2400" err="1"/>
              <a:t>or</a:t>
            </a:r>
            <a:r>
              <a:rPr lang="de-DE" sz="2400"/>
              <a:t> </a:t>
            </a:r>
            <a:r>
              <a:rPr lang="de-DE" sz="2400" err="1"/>
              <a:t>criminal</a:t>
            </a:r>
            <a:r>
              <a:rPr lang="de-DE" sz="2400"/>
              <a:t> </a:t>
            </a:r>
            <a:r>
              <a:rPr lang="de-DE" sz="2400" err="1"/>
              <a:t>matters</a:t>
            </a:r>
            <a:endParaRPr lang="de-DE" sz="2400"/>
          </a:p>
          <a:p>
            <a:pPr lvl="0">
              <a:buClr>
                <a:srgbClr val="FFFF00"/>
              </a:buClr>
              <a:buSzPct val="45000"/>
            </a:pPr>
            <a:endParaRPr lang="de-DE" sz="800" b="1"/>
          </a:p>
          <a:p>
            <a:pPr lvl="0">
              <a:buClr>
                <a:srgbClr val="FFFF00"/>
              </a:buClr>
              <a:buSzPct val="45000"/>
            </a:pPr>
            <a:r>
              <a:rPr lang="de-DE" sz="2400" b="1" u="sng" err="1"/>
              <a:t>Purpose</a:t>
            </a:r>
            <a:r>
              <a:rPr lang="de-DE" sz="2400" b="1" u="sng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 b="1" u="sng"/>
          </a:p>
          <a:p>
            <a:pPr marL="0" lvl="1" hangingPunct="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75000"/>
            </a:pPr>
            <a:r>
              <a:rPr lang="de-DE" sz="2400" err="1"/>
              <a:t>draw</a:t>
            </a:r>
            <a:r>
              <a:rPr lang="de-DE" sz="2400"/>
              <a:t> </a:t>
            </a:r>
            <a:r>
              <a:rPr lang="de-DE" sz="2400" err="1"/>
              <a:t>level</a:t>
            </a:r>
            <a:r>
              <a:rPr lang="de-DE" sz="2400"/>
              <a:t> in </a:t>
            </a:r>
            <a:r>
              <a:rPr lang="de-DE" sz="2400" err="1"/>
              <a:t>economical</a:t>
            </a:r>
            <a:r>
              <a:rPr lang="de-DE" sz="2400"/>
              <a:t> </a:t>
            </a:r>
            <a:r>
              <a:rPr lang="de-DE" sz="2400" err="1"/>
              <a:t>competition</a:t>
            </a:r>
            <a:r>
              <a:rPr lang="de-DE" sz="2400"/>
              <a:t> </a:t>
            </a:r>
            <a:r>
              <a:rPr lang="de-DE" sz="2400" err="1"/>
              <a:t>chances</a:t>
            </a:r>
            <a:r>
              <a:rPr lang="de-DE" sz="2400"/>
              <a:t> </a:t>
            </a:r>
          </a:p>
          <a:p>
            <a:pPr marL="0" lvl="1" hangingPunct="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75000"/>
            </a:pPr>
            <a:r>
              <a:rPr lang="de-DE" sz="2400" err="1">
                <a:latin typeface="+mn-lt"/>
              </a:rPr>
              <a:t>determine</a:t>
            </a:r>
            <a:r>
              <a:rPr lang="de-DE" sz="2400">
                <a:latin typeface="+mn-lt"/>
              </a:rPr>
              <a:t> </a:t>
            </a:r>
            <a:r>
              <a:rPr lang="de-DE" sz="2400" err="1">
                <a:latin typeface="+mn-lt"/>
              </a:rPr>
              <a:t>harmful</a:t>
            </a:r>
            <a:r>
              <a:rPr lang="de-DE" sz="2400">
                <a:latin typeface="+mn-lt"/>
              </a:rPr>
              <a:t> </a:t>
            </a:r>
            <a:r>
              <a:rPr lang="de-DE" sz="2400" err="1">
                <a:latin typeface="+mn-lt"/>
              </a:rPr>
              <a:t>tax</a:t>
            </a:r>
            <a:r>
              <a:rPr lang="de-DE" sz="2400">
                <a:latin typeface="+mn-lt"/>
              </a:rPr>
              <a:t> </a:t>
            </a:r>
            <a:r>
              <a:rPr lang="de-DE" sz="2400" err="1">
                <a:latin typeface="+mn-lt"/>
              </a:rPr>
              <a:t>practices</a:t>
            </a:r>
            <a:endParaRPr lang="de-DE" sz="2400">
              <a:latin typeface="+mn-lt"/>
            </a:endParaRPr>
          </a:p>
          <a:p>
            <a:pPr marL="0" lvl="1" hangingPunct="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75000"/>
            </a:pPr>
            <a:endParaRPr lang="de-DE" sz="800" b="1">
              <a:latin typeface="+mn-lt"/>
              <a:cs typeface="Tahoma" pitchFamily="2"/>
            </a:endParaRPr>
          </a:p>
          <a:p>
            <a:pPr lvl="0">
              <a:buClr>
                <a:srgbClr val="FFFF00"/>
              </a:buClr>
              <a:buSzPct val="45000"/>
            </a:pPr>
            <a:r>
              <a:rPr lang="de-DE" sz="2400" b="1" u="sng" err="1"/>
              <a:t>Differences</a:t>
            </a:r>
            <a:r>
              <a:rPr lang="de-DE" sz="2400" b="1" u="sng"/>
              <a:t> </a:t>
            </a:r>
            <a:r>
              <a:rPr lang="de-DE" sz="2400" b="1" u="sng" err="1"/>
              <a:t>to</a:t>
            </a:r>
            <a:r>
              <a:rPr lang="de-DE" sz="2400" b="1" u="sng"/>
              <a:t> </a:t>
            </a:r>
            <a:r>
              <a:rPr lang="de-DE" sz="2400" b="1" u="sng" err="1"/>
              <a:t>tax</a:t>
            </a:r>
            <a:r>
              <a:rPr lang="de-DE" sz="2400" b="1" u="sng"/>
              <a:t> </a:t>
            </a:r>
            <a:r>
              <a:rPr lang="de-DE" sz="2400" b="1" u="sng" err="1"/>
              <a:t>convention</a:t>
            </a:r>
            <a:r>
              <a:rPr lang="de-DE" sz="2400" b="1" u="sng"/>
              <a:t> </a:t>
            </a:r>
            <a:r>
              <a:rPr lang="de-DE" sz="2400" b="1" u="sng" err="1"/>
              <a:t>to</a:t>
            </a:r>
            <a:r>
              <a:rPr lang="de-DE" sz="2400" b="1" u="sng"/>
              <a:t> </a:t>
            </a:r>
            <a:r>
              <a:rPr lang="de-DE" sz="2400" b="1" u="sng" err="1"/>
              <a:t>avoid</a:t>
            </a:r>
            <a:r>
              <a:rPr lang="de-DE" sz="2400" b="1" u="sng"/>
              <a:t> double </a:t>
            </a:r>
            <a:r>
              <a:rPr lang="de-DE" sz="2400" b="1" u="sng" err="1"/>
              <a:t>taxation</a:t>
            </a:r>
            <a:r>
              <a:rPr lang="de-DE" sz="2400" b="1" u="sng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 b="1" u="sng"/>
          </a:p>
          <a:p>
            <a:pPr marL="0" lvl="1" hangingPunct="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75000"/>
            </a:pPr>
            <a:r>
              <a:rPr lang="de-DE" sz="2400">
                <a:latin typeface="+mn-lt"/>
                <a:cs typeface="Tahoma" pitchFamily="2"/>
              </a:rPr>
              <a:t>TIEA </a:t>
            </a:r>
            <a:r>
              <a:rPr lang="de-DE" sz="2400" err="1">
                <a:latin typeface="+mn-lt"/>
                <a:cs typeface="Tahoma" pitchFamily="2"/>
              </a:rPr>
              <a:t>contains</a:t>
            </a:r>
            <a:r>
              <a:rPr lang="de-DE" sz="2400">
                <a:latin typeface="+mn-lt"/>
                <a:cs typeface="Tahoma" pitchFamily="2"/>
              </a:rPr>
              <a:t> </a:t>
            </a:r>
            <a:r>
              <a:rPr lang="de-DE" sz="2400" err="1">
                <a:latin typeface="+mn-lt"/>
                <a:cs typeface="Tahoma" pitchFamily="2"/>
              </a:rPr>
              <a:t>no</a:t>
            </a:r>
            <a:r>
              <a:rPr lang="de-DE" sz="2400">
                <a:latin typeface="+mn-lt"/>
                <a:cs typeface="Tahoma" pitchFamily="2"/>
              </a:rPr>
              <a:t> </a:t>
            </a:r>
            <a:r>
              <a:rPr lang="de-DE" sz="2400" err="1">
                <a:latin typeface="+mn-lt"/>
                <a:cs typeface="Tahoma" pitchFamily="2"/>
              </a:rPr>
              <a:t>rules</a:t>
            </a:r>
            <a:r>
              <a:rPr lang="de-DE" sz="2400">
                <a:latin typeface="+mn-lt"/>
                <a:cs typeface="Tahoma" pitchFamily="2"/>
              </a:rPr>
              <a:t> </a:t>
            </a:r>
            <a:r>
              <a:rPr lang="de-DE" sz="2400" err="1">
                <a:latin typeface="+mn-lt"/>
                <a:cs typeface="Tahoma" pitchFamily="2"/>
              </a:rPr>
              <a:t>to</a:t>
            </a:r>
            <a:r>
              <a:rPr lang="de-DE" sz="2400">
                <a:latin typeface="+mn-lt"/>
                <a:cs typeface="Tahoma" pitchFamily="2"/>
              </a:rPr>
              <a:t> </a:t>
            </a:r>
            <a:r>
              <a:rPr lang="de-DE" sz="2400" err="1">
                <a:latin typeface="+mn-lt"/>
                <a:cs typeface="Tahoma" pitchFamily="2"/>
              </a:rPr>
              <a:t>avoid</a:t>
            </a:r>
            <a:r>
              <a:rPr lang="de-DE" sz="2400">
                <a:latin typeface="+mn-lt"/>
                <a:cs typeface="Tahoma" pitchFamily="2"/>
              </a:rPr>
              <a:t> a double </a:t>
            </a:r>
            <a:r>
              <a:rPr lang="de-DE" sz="2400" err="1">
                <a:latin typeface="+mn-lt"/>
                <a:cs typeface="Tahoma" pitchFamily="2"/>
              </a:rPr>
              <a:t>taxation</a:t>
            </a:r>
            <a:endParaRPr lang="de-DE" sz="2400">
              <a:latin typeface="+mn-lt"/>
              <a:cs typeface="Tahoma" pitchFamily="2"/>
            </a:endParaRPr>
          </a:p>
          <a:p>
            <a:pPr marL="0" lvl="1" hangingPunct="0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75000"/>
            </a:pPr>
            <a:r>
              <a:rPr lang="de-DE" sz="2400" err="1">
                <a:latin typeface="+mn-lt"/>
                <a:cs typeface="Tahoma" pitchFamily="2"/>
              </a:rPr>
              <a:t>both</a:t>
            </a:r>
            <a:r>
              <a:rPr lang="de-DE" sz="2400">
                <a:latin typeface="+mn-lt"/>
                <a:cs typeface="Tahoma" pitchFamily="2"/>
              </a:rPr>
              <a:t> </a:t>
            </a:r>
            <a:r>
              <a:rPr lang="de-DE" sz="2400" err="1">
                <a:latin typeface="+mn-lt"/>
                <a:cs typeface="Tahoma" pitchFamily="2"/>
              </a:rPr>
              <a:t>agreements</a:t>
            </a:r>
            <a:r>
              <a:rPr lang="de-DE" sz="2400">
                <a:latin typeface="+mn-lt"/>
                <a:cs typeface="Tahoma" pitchFamily="2"/>
              </a:rPr>
              <a:t> </a:t>
            </a:r>
            <a:r>
              <a:rPr lang="de-DE" sz="2400" err="1">
                <a:latin typeface="+mn-lt"/>
                <a:cs typeface="Tahoma" pitchFamily="2"/>
              </a:rPr>
              <a:t>are</a:t>
            </a:r>
            <a:r>
              <a:rPr lang="de-DE" sz="2400">
                <a:latin typeface="+mn-lt"/>
                <a:cs typeface="Tahoma" pitchFamily="2"/>
              </a:rPr>
              <a:t> </a:t>
            </a:r>
            <a:r>
              <a:rPr lang="de-DE" sz="2400" err="1">
                <a:latin typeface="+mn-lt"/>
                <a:cs typeface="Tahoma" pitchFamily="2"/>
              </a:rPr>
              <a:t>possible</a:t>
            </a:r>
            <a:r>
              <a:rPr lang="de-DE" sz="2400">
                <a:latin typeface="+mn-lt"/>
                <a:cs typeface="Tahoma" pitchFamily="2"/>
              </a:rPr>
              <a:t> at </a:t>
            </a:r>
            <a:r>
              <a:rPr lang="de-DE" sz="2400" err="1">
                <a:latin typeface="+mn-lt"/>
                <a:cs typeface="Tahoma" pitchFamily="2"/>
              </a:rPr>
              <a:t>the</a:t>
            </a:r>
            <a:r>
              <a:rPr lang="de-DE" sz="2400">
                <a:latin typeface="+mn-lt"/>
                <a:cs typeface="Tahoma" pitchFamily="2"/>
              </a:rPr>
              <a:t> same time</a:t>
            </a:r>
          </a:p>
        </p:txBody>
      </p:sp>
    </p:spTree>
    <p:extLst>
      <p:ext uri="{BB962C8B-B14F-4D97-AF65-F5344CB8AC3E}">
        <p14:creationId xmlns:p14="http://schemas.microsoft.com/office/powerpoint/2010/main" val="146730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467544" y="404664"/>
            <a:ext cx="820891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600" b="1" u="sng"/>
              <a:t>Regulation </a:t>
            </a:r>
            <a:r>
              <a:rPr lang="de-DE" sz="3600" b="1" u="sng" err="1"/>
              <a:t>of</a:t>
            </a:r>
            <a:r>
              <a:rPr lang="de-DE" sz="3600" b="1" u="sng"/>
              <a:t> </a:t>
            </a:r>
            <a:r>
              <a:rPr lang="de-DE" sz="3600" b="1" u="sng" err="1"/>
              <a:t>the</a:t>
            </a:r>
            <a:r>
              <a:rPr lang="de-DE" sz="3600" b="1" u="sng"/>
              <a:t> TIEAs: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36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err="1"/>
              <a:t>exchange</a:t>
            </a:r>
            <a:r>
              <a:rPr lang="de-DE" sz="3600"/>
              <a:t> </a:t>
            </a:r>
            <a:r>
              <a:rPr lang="de-DE" sz="3600" err="1"/>
              <a:t>of</a:t>
            </a:r>
            <a:r>
              <a:rPr lang="de-DE" sz="3600"/>
              <a:t> </a:t>
            </a:r>
            <a:r>
              <a:rPr lang="de-DE" sz="3600" err="1"/>
              <a:t>information</a:t>
            </a:r>
            <a:r>
              <a:rPr lang="de-DE" sz="3600"/>
              <a:t> </a:t>
            </a:r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36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err="1"/>
              <a:t>by</a:t>
            </a:r>
            <a:r>
              <a:rPr lang="de-DE" sz="3600"/>
              <a:t> </a:t>
            </a:r>
            <a:r>
              <a:rPr lang="de-DE" sz="3600" err="1"/>
              <a:t>requests</a:t>
            </a:r>
            <a:r>
              <a:rPr lang="de-DE" sz="3600"/>
              <a:t> 			</a:t>
            </a:r>
            <a:r>
              <a:rPr lang="de-DE" sz="3600" err="1"/>
              <a:t>or</a:t>
            </a:r>
            <a:r>
              <a:rPr lang="de-DE" sz="3600"/>
              <a:t> </a:t>
            </a:r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36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err="1"/>
              <a:t>spontaneously</a:t>
            </a:r>
            <a:endParaRPr lang="de-DE" sz="3600"/>
          </a:p>
          <a:p>
            <a:pPr lvl="0">
              <a:buClr>
                <a:srgbClr val="FFFF00"/>
              </a:buClr>
              <a:buSzPct val="45000"/>
            </a:pPr>
            <a:endParaRPr lang="de-DE" sz="2400" b="1"/>
          </a:p>
        </p:txBody>
      </p:sp>
    </p:spTree>
    <p:extLst>
      <p:ext uri="{BB962C8B-B14F-4D97-AF65-F5344CB8AC3E}">
        <p14:creationId xmlns:p14="http://schemas.microsoft.com/office/powerpoint/2010/main" val="851159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395536" y="332656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600" b="1" u="sng"/>
              <a:t>Regulation </a:t>
            </a:r>
            <a:r>
              <a:rPr lang="de-DE" sz="3600" b="1" u="sng" err="1"/>
              <a:t>of</a:t>
            </a:r>
            <a:r>
              <a:rPr lang="de-DE" sz="3600" b="1" u="sng"/>
              <a:t> </a:t>
            </a:r>
            <a:r>
              <a:rPr lang="de-DE" sz="3600" b="1" u="sng" err="1"/>
              <a:t>the</a:t>
            </a:r>
            <a:r>
              <a:rPr lang="de-DE" sz="3600" b="1" u="sng"/>
              <a:t> TIEAs: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36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err="1"/>
              <a:t>exchange</a:t>
            </a:r>
            <a:r>
              <a:rPr lang="de-DE" sz="3600"/>
              <a:t> </a:t>
            </a:r>
            <a:r>
              <a:rPr lang="de-DE" sz="3600" err="1"/>
              <a:t>only</a:t>
            </a:r>
            <a:r>
              <a:rPr lang="de-DE" sz="3600"/>
              <a:t> </a:t>
            </a:r>
            <a:r>
              <a:rPr lang="de-DE" sz="3600" err="1"/>
              <a:t>possible</a:t>
            </a:r>
            <a:r>
              <a:rPr lang="de-DE" sz="3600"/>
              <a:t> in </a:t>
            </a:r>
            <a:r>
              <a:rPr lang="de-DE" sz="3600" err="1"/>
              <a:t>the</a:t>
            </a:r>
            <a:r>
              <a:rPr lang="de-DE" sz="3600"/>
              <a:t> </a:t>
            </a:r>
            <a:r>
              <a:rPr lang="de-DE" sz="3600" err="1"/>
              <a:t>taxes</a:t>
            </a:r>
            <a:r>
              <a:rPr lang="de-DE" sz="3600"/>
              <a:t> </a:t>
            </a:r>
            <a:r>
              <a:rPr lang="de-DE" sz="3600" err="1"/>
              <a:t>covered</a:t>
            </a:r>
            <a:r>
              <a:rPr lang="de-DE" sz="3600"/>
              <a:t> </a:t>
            </a:r>
            <a:r>
              <a:rPr lang="de-DE" sz="3600" err="1"/>
              <a:t>by</a:t>
            </a:r>
            <a:r>
              <a:rPr lang="de-DE" sz="3600"/>
              <a:t> </a:t>
            </a:r>
            <a:r>
              <a:rPr lang="de-DE" sz="3600" err="1"/>
              <a:t>the</a:t>
            </a:r>
            <a:r>
              <a:rPr lang="de-DE" sz="3600"/>
              <a:t> </a:t>
            </a:r>
            <a:r>
              <a:rPr lang="de-DE" sz="3600" err="1"/>
              <a:t>agreement</a:t>
            </a:r>
            <a:endParaRPr lang="de-DE" sz="36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36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/>
              <a:t>e.g. </a:t>
            </a:r>
            <a:r>
              <a:rPr lang="de-DE" sz="3600" err="1"/>
              <a:t>direct</a:t>
            </a:r>
            <a:r>
              <a:rPr lang="de-DE" sz="3600"/>
              <a:t> / </a:t>
            </a:r>
            <a:r>
              <a:rPr lang="de-DE" sz="3600" err="1"/>
              <a:t>indirect</a:t>
            </a:r>
            <a:r>
              <a:rPr lang="de-DE" sz="3600"/>
              <a:t> </a:t>
            </a:r>
            <a:r>
              <a:rPr lang="de-DE" sz="3600" err="1"/>
              <a:t>taxes</a:t>
            </a:r>
            <a:r>
              <a:rPr lang="de-DE" sz="3600"/>
              <a:t> (</a:t>
            </a:r>
            <a:r>
              <a:rPr lang="de-DE" sz="3600" err="1"/>
              <a:t>taxes</a:t>
            </a:r>
            <a:r>
              <a:rPr lang="de-DE" sz="3600"/>
              <a:t> </a:t>
            </a:r>
            <a:r>
              <a:rPr lang="de-DE" sz="3600" err="1"/>
              <a:t>of</a:t>
            </a:r>
            <a:r>
              <a:rPr lang="de-DE" sz="3600"/>
              <a:t> </a:t>
            </a:r>
            <a:r>
              <a:rPr lang="de-DE" sz="3600" err="1"/>
              <a:t>income</a:t>
            </a:r>
            <a:r>
              <a:rPr lang="de-DE" sz="3600"/>
              <a:t> / </a:t>
            </a:r>
            <a:r>
              <a:rPr lang="de-DE" sz="3600" err="1"/>
              <a:t>capital</a:t>
            </a:r>
            <a:r>
              <a:rPr lang="de-DE" sz="3600"/>
              <a:t> / </a:t>
            </a:r>
            <a:r>
              <a:rPr lang="de-DE" sz="3600" err="1"/>
              <a:t>wealth</a:t>
            </a:r>
            <a:r>
              <a:rPr lang="de-DE" sz="3600"/>
              <a:t> / </a:t>
            </a:r>
            <a:r>
              <a:rPr lang="de-DE" sz="3600" err="1"/>
              <a:t>estate</a:t>
            </a:r>
            <a:r>
              <a:rPr lang="de-DE" sz="3600"/>
              <a:t> / VAT …)</a:t>
            </a:r>
            <a:endParaRPr lang="de-DE" sz="2400"/>
          </a:p>
        </p:txBody>
      </p:sp>
    </p:spTree>
    <p:extLst>
      <p:ext uri="{BB962C8B-B14F-4D97-AF65-F5344CB8AC3E}">
        <p14:creationId xmlns:p14="http://schemas.microsoft.com/office/powerpoint/2010/main" val="118379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467544" y="188640"/>
            <a:ext cx="820891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600" b="1" u="sng"/>
              <a:t>Regulation </a:t>
            </a:r>
            <a:r>
              <a:rPr lang="de-DE" sz="3600" b="1" u="sng" err="1"/>
              <a:t>of</a:t>
            </a:r>
            <a:r>
              <a:rPr lang="de-DE" sz="3600" b="1" u="sng"/>
              <a:t> </a:t>
            </a:r>
            <a:r>
              <a:rPr lang="de-DE" sz="3600" b="1" u="sng" err="1"/>
              <a:t>the</a:t>
            </a:r>
            <a:r>
              <a:rPr lang="de-DE" sz="3600" b="1" u="sng"/>
              <a:t> TIEAs: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14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err="1"/>
              <a:t>requests</a:t>
            </a:r>
            <a:r>
              <a:rPr lang="de-DE" sz="3600"/>
              <a:t> </a:t>
            </a:r>
            <a:r>
              <a:rPr lang="de-DE" sz="3600" err="1"/>
              <a:t>only</a:t>
            </a:r>
            <a:r>
              <a:rPr lang="de-DE" sz="3600"/>
              <a:t> </a:t>
            </a:r>
            <a:r>
              <a:rPr lang="de-DE" sz="3600" err="1"/>
              <a:t>by</a:t>
            </a:r>
            <a:r>
              <a:rPr lang="de-DE" sz="3600"/>
              <a:t> </a:t>
            </a:r>
            <a:r>
              <a:rPr lang="de-DE" sz="3600" err="1"/>
              <a:t>the</a:t>
            </a:r>
            <a:r>
              <a:rPr lang="de-DE" sz="3600"/>
              <a:t> </a:t>
            </a:r>
            <a:r>
              <a:rPr lang="de-DE" sz="3600" err="1"/>
              <a:t>competent</a:t>
            </a:r>
            <a:r>
              <a:rPr lang="de-DE" sz="3600"/>
              <a:t> </a:t>
            </a:r>
            <a:r>
              <a:rPr lang="de-DE" sz="3600" err="1"/>
              <a:t>authorities</a:t>
            </a:r>
            <a:r>
              <a:rPr lang="de-DE" sz="3600"/>
              <a:t>, </a:t>
            </a:r>
            <a:r>
              <a:rPr lang="de-DE" sz="3600" err="1"/>
              <a:t>listed</a:t>
            </a:r>
            <a:r>
              <a:rPr lang="de-DE" sz="3600"/>
              <a:t> in </a:t>
            </a:r>
            <a:r>
              <a:rPr lang="de-DE" sz="3600" err="1"/>
              <a:t>the</a:t>
            </a:r>
            <a:r>
              <a:rPr lang="de-DE" sz="3600"/>
              <a:t> TIEA</a:t>
            </a:r>
          </a:p>
          <a:p>
            <a:pPr marL="342900" lvl="0" indent="-3429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14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err="1"/>
              <a:t>information</a:t>
            </a:r>
            <a:r>
              <a:rPr lang="de-DE" sz="3600"/>
              <a:t> </a:t>
            </a:r>
            <a:r>
              <a:rPr lang="de-DE" sz="3600" err="1"/>
              <a:t>has</a:t>
            </a:r>
            <a:r>
              <a:rPr lang="de-DE" sz="3600"/>
              <a:t> </a:t>
            </a:r>
            <a:r>
              <a:rPr lang="de-DE" sz="3600" err="1"/>
              <a:t>to</a:t>
            </a:r>
            <a:r>
              <a:rPr lang="de-DE" sz="3600"/>
              <a:t> </a:t>
            </a:r>
            <a:r>
              <a:rPr lang="de-DE" sz="3600" err="1"/>
              <a:t>be</a:t>
            </a:r>
            <a:r>
              <a:rPr lang="de-DE" sz="3600"/>
              <a:t> </a:t>
            </a:r>
            <a:r>
              <a:rPr lang="de-DE" sz="3600" err="1"/>
              <a:t>necessary</a:t>
            </a:r>
            <a:endParaRPr lang="de-DE" sz="36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14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err="1"/>
              <a:t>for</a:t>
            </a:r>
            <a:r>
              <a:rPr lang="de-DE" sz="3600"/>
              <a:t> </a:t>
            </a:r>
            <a:r>
              <a:rPr lang="de-DE" sz="3600" err="1"/>
              <a:t>taxation</a:t>
            </a:r>
            <a:r>
              <a:rPr lang="de-DE" sz="3600"/>
              <a:t> / </a:t>
            </a:r>
            <a:r>
              <a:rPr lang="de-DE" sz="3600" err="1"/>
              <a:t>investigation</a:t>
            </a:r>
            <a:r>
              <a:rPr lang="de-DE" sz="3600"/>
              <a:t> </a:t>
            </a:r>
            <a:r>
              <a:rPr lang="de-DE" sz="3600" err="1"/>
              <a:t>of</a:t>
            </a:r>
            <a:r>
              <a:rPr lang="de-DE" sz="3600"/>
              <a:t> </a:t>
            </a:r>
            <a:r>
              <a:rPr lang="de-DE" sz="3600" err="1"/>
              <a:t>tax</a:t>
            </a:r>
            <a:r>
              <a:rPr lang="de-DE" sz="3600"/>
              <a:t> </a:t>
            </a:r>
            <a:r>
              <a:rPr lang="de-DE" sz="3600" err="1"/>
              <a:t>evasion</a:t>
            </a:r>
            <a:r>
              <a:rPr lang="de-DE" sz="3600"/>
              <a:t> &amp; </a:t>
            </a:r>
            <a:r>
              <a:rPr lang="de-DE" sz="3600" err="1"/>
              <a:t>tax</a:t>
            </a:r>
            <a:r>
              <a:rPr lang="de-DE" sz="3600"/>
              <a:t> </a:t>
            </a:r>
            <a:r>
              <a:rPr lang="de-DE" sz="3600" err="1"/>
              <a:t>fraud</a:t>
            </a:r>
            <a:r>
              <a:rPr lang="de-DE" sz="3600"/>
              <a:t> / </a:t>
            </a:r>
            <a:r>
              <a:rPr lang="de-DE" sz="3600" err="1"/>
              <a:t>prosecution</a:t>
            </a:r>
            <a:r>
              <a:rPr lang="de-DE" sz="3600"/>
              <a:t> (</a:t>
            </a:r>
            <a:r>
              <a:rPr lang="de-DE" sz="3600" err="1"/>
              <a:t>depends</a:t>
            </a:r>
            <a:r>
              <a:rPr lang="de-DE" sz="3600"/>
              <a:t> on TIEA)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2400" b="1"/>
          </a:p>
        </p:txBody>
      </p:sp>
    </p:spTree>
    <p:extLst>
      <p:ext uri="{BB962C8B-B14F-4D97-AF65-F5344CB8AC3E}">
        <p14:creationId xmlns:p14="http://schemas.microsoft.com/office/powerpoint/2010/main" val="259683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395536" y="620688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600" b="1" u="sng" err="1"/>
              <a:t>Before</a:t>
            </a:r>
            <a:r>
              <a:rPr lang="de-DE" sz="3600" b="1" u="sng"/>
              <a:t> </a:t>
            </a:r>
            <a:r>
              <a:rPr lang="de-DE" sz="3600" b="1" u="sng" err="1"/>
              <a:t>requesting</a:t>
            </a:r>
            <a:r>
              <a:rPr lang="de-DE" sz="3600" b="1" u="sng"/>
              <a:t>:</a:t>
            </a:r>
            <a:endParaRPr lang="de-DE" sz="3600"/>
          </a:p>
          <a:p>
            <a:pPr lvl="0">
              <a:buClr>
                <a:srgbClr val="FFFF00"/>
              </a:buClr>
              <a:buSzPct val="45000"/>
            </a:pPr>
            <a:endParaRPr lang="de-DE" sz="3600" b="1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err="1"/>
              <a:t>usually</a:t>
            </a:r>
            <a:r>
              <a:rPr lang="de-DE" sz="3600"/>
              <a:t> all </a:t>
            </a:r>
            <a:r>
              <a:rPr lang="de-DE" sz="3600" err="1"/>
              <a:t>available</a:t>
            </a:r>
            <a:r>
              <a:rPr lang="de-DE" sz="3600"/>
              <a:t> </a:t>
            </a:r>
            <a:r>
              <a:rPr lang="de-DE" sz="3600" err="1"/>
              <a:t>means</a:t>
            </a:r>
            <a:r>
              <a:rPr lang="de-DE" sz="3600"/>
              <a:t> </a:t>
            </a:r>
            <a:r>
              <a:rPr lang="de-DE" sz="3600" err="1"/>
              <a:t>of</a:t>
            </a:r>
            <a:r>
              <a:rPr lang="de-DE" sz="3600"/>
              <a:t> </a:t>
            </a:r>
            <a:r>
              <a:rPr lang="de-DE" sz="3600" err="1"/>
              <a:t>gathering</a:t>
            </a:r>
            <a:r>
              <a:rPr lang="de-DE" sz="3600"/>
              <a:t> / </a:t>
            </a:r>
            <a:r>
              <a:rPr lang="de-DE" sz="3600" err="1"/>
              <a:t>obtaining</a:t>
            </a:r>
            <a:r>
              <a:rPr lang="de-DE" sz="3600"/>
              <a:t> </a:t>
            </a:r>
            <a:r>
              <a:rPr lang="de-DE" sz="3600" err="1"/>
              <a:t>information</a:t>
            </a:r>
            <a:r>
              <a:rPr lang="de-DE" sz="3600"/>
              <a:t> </a:t>
            </a:r>
            <a:r>
              <a:rPr lang="de-DE" sz="3600" err="1"/>
              <a:t>should</a:t>
            </a:r>
            <a:r>
              <a:rPr lang="de-DE" sz="3600"/>
              <a:t> </a:t>
            </a:r>
            <a:r>
              <a:rPr lang="de-DE" sz="3600" err="1"/>
              <a:t>be</a:t>
            </a:r>
            <a:r>
              <a:rPr lang="de-DE" sz="3600"/>
              <a:t> </a:t>
            </a:r>
            <a:r>
              <a:rPr lang="de-DE" sz="3600" err="1"/>
              <a:t>exhausted</a:t>
            </a:r>
            <a:r>
              <a:rPr lang="de-DE" sz="3600"/>
              <a:t>!!!</a:t>
            </a:r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36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600" err="1"/>
              <a:t>if</a:t>
            </a:r>
            <a:r>
              <a:rPr lang="de-DE" sz="3600"/>
              <a:t> so            </a:t>
            </a:r>
            <a:r>
              <a:rPr lang="de-DE" sz="3600" err="1"/>
              <a:t>requests</a:t>
            </a:r>
            <a:r>
              <a:rPr lang="de-DE" sz="3600"/>
              <a:t> </a:t>
            </a:r>
            <a:r>
              <a:rPr lang="de-DE" sz="3600" err="1"/>
              <a:t>are</a:t>
            </a:r>
            <a:r>
              <a:rPr lang="de-DE" sz="3600"/>
              <a:t> </a:t>
            </a:r>
            <a:r>
              <a:rPr lang="de-DE" sz="3600" err="1"/>
              <a:t>possible</a:t>
            </a:r>
            <a:endParaRPr lang="de-DE" sz="2400"/>
          </a:p>
        </p:txBody>
      </p:sp>
      <p:sp>
        <p:nvSpPr>
          <p:cNvPr id="2" name="Pfeil nach rechts 1"/>
          <p:cNvSpPr/>
          <p:nvPr/>
        </p:nvSpPr>
        <p:spPr>
          <a:xfrm>
            <a:off x="2267744" y="3947438"/>
            <a:ext cx="978408" cy="64356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616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251520" y="188640"/>
            <a:ext cx="874077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200" b="1" u="sng"/>
              <a:t>Request:</a:t>
            </a:r>
            <a:endParaRPr lang="de-DE" sz="3200"/>
          </a:p>
          <a:p>
            <a:pPr lvl="0">
              <a:buClr>
                <a:srgbClr val="FFFF00"/>
              </a:buClr>
              <a:buSzPct val="45000"/>
            </a:pPr>
            <a:endParaRPr lang="de-DE" sz="1400" b="1"/>
          </a:p>
          <a:p>
            <a:pPr lvl="0">
              <a:buClr>
                <a:srgbClr val="FFFF00"/>
              </a:buClr>
              <a:buSzPct val="45000"/>
            </a:pPr>
            <a:r>
              <a:rPr lang="de-DE" sz="3200" b="1"/>
              <a:t>Formal </a:t>
            </a:r>
            <a:r>
              <a:rPr lang="de-DE" sz="3200" b="1" err="1"/>
              <a:t>requirements</a:t>
            </a:r>
            <a:r>
              <a:rPr lang="de-DE" sz="3200" b="1"/>
              <a:t> </a:t>
            </a:r>
            <a:r>
              <a:rPr lang="de-DE" sz="3200" b="1" err="1"/>
              <a:t>usually</a:t>
            </a:r>
            <a:r>
              <a:rPr lang="de-DE" sz="3200" b="1"/>
              <a:t> </a:t>
            </a:r>
            <a:r>
              <a:rPr lang="de-DE" sz="3200" b="1" err="1"/>
              <a:t>are</a:t>
            </a:r>
            <a:r>
              <a:rPr lang="de-DE" sz="3200" b="1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1400" b="1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err="1"/>
              <a:t>written</a:t>
            </a:r>
            <a:r>
              <a:rPr lang="de-DE" sz="3200"/>
              <a:t> </a:t>
            </a:r>
            <a:r>
              <a:rPr lang="de-DE" sz="3200" err="1"/>
              <a:t>format</a:t>
            </a:r>
            <a:r>
              <a:rPr lang="de-DE" sz="3200"/>
              <a:t> (form / </a:t>
            </a:r>
            <a:r>
              <a:rPr lang="de-DE" sz="3200" err="1"/>
              <a:t>template</a:t>
            </a:r>
            <a:r>
              <a:rPr lang="de-DE" sz="3200"/>
              <a:t> on OECD)</a:t>
            </a:r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err="1"/>
              <a:t>appropriate</a:t>
            </a:r>
            <a:r>
              <a:rPr lang="de-DE" sz="3200"/>
              <a:t> </a:t>
            </a:r>
            <a:r>
              <a:rPr lang="de-DE" sz="3200" err="1"/>
              <a:t>language</a:t>
            </a:r>
            <a:endParaRPr lang="de-DE" sz="3200"/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/>
              <a:t>personal </a:t>
            </a:r>
            <a:r>
              <a:rPr lang="de-DE" sz="3200" err="1"/>
              <a:t>data</a:t>
            </a:r>
            <a:r>
              <a:rPr lang="de-DE" sz="3200"/>
              <a:t> </a:t>
            </a:r>
            <a:r>
              <a:rPr lang="de-DE" sz="3200" err="1"/>
              <a:t>of</a:t>
            </a:r>
            <a:r>
              <a:rPr lang="de-DE" sz="3200"/>
              <a:t> </a:t>
            </a:r>
            <a:r>
              <a:rPr lang="de-DE" sz="3200" err="1"/>
              <a:t>subject</a:t>
            </a:r>
            <a:r>
              <a:rPr lang="de-DE" sz="3200"/>
              <a:t>/s</a:t>
            </a:r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err="1"/>
              <a:t>description</a:t>
            </a:r>
            <a:r>
              <a:rPr lang="de-DE" sz="3200"/>
              <a:t> </a:t>
            </a:r>
            <a:r>
              <a:rPr lang="de-DE" sz="3200" err="1"/>
              <a:t>of</a:t>
            </a:r>
            <a:r>
              <a:rPr lang="de-DE" sz="3200"/>
              <a:t> </a:t>
            </a:r>
            <a:r>
              <a:rPr lang="de-DE" sz="3200" err="1"/>
              <a:t>the</a:t>
            </a:r>
            <a:r>
              <a:rPr lang="de-DE" sz="3200"/>
              <a:t> </a:t>
            </a:r>
            <a:r>
              <a:rPr lang="de-DE" sz="3200" err="1"/>
              <a:t>facts</a:t>
            </a:r>
            <a:r>
              <a:rPr lang="de-DE" sz="3200"/>
              <a:t> (</a:t>
            </a:r>
            <a:r>
              <a:rPr lang="de-DE" sz="3200" err="1"/>
              <a:t>the</a:t>
            </a:r>
            <a:r>
              <a:rPr lang="de-DE" sz="3200"/>
              <a:t> </a:t>
            </a:r>
            <a:r>
              <a:rPr lang="de-DE" sz="3200" err="1"/>
              <a:t>more</a:t>
            </a:r>
            <a:r>
              <a:rPr lang="de-DE" sz="3200"/>
              <a:t> </a:t>
            </a:r>
            <a:r>
              <a:rPr lang="de-DE" sz="3200" err="1"/>
              <a:t>you</a:t>
            </a:r>
            <a:r>
              <a:rPr lang="de-DE" sz="3200"/>
              <a:t> </a:t>
            </a:r>
            <a:r>
              <a:rPr lang="de-DE" sz="3200" err="1"/>
              <a:t>give</a:t>
            </a:r>
            <a:r>
              <a:rPr lang="de-DE" sz="3200"/>
              <a:t> / </a:t>
            </a:r>
            <a:r>
              <a:rPr lang="de-DE" sz="3200" err="1"/>
              <a:t>is</a:t>
            </a:r>
            <a:r>
              <a:rPr lang="de-DE" sz="3200"/>
              <a:t> </a:t>
            </a:r>
            <a:r>
              <a:rPr lang="de-DE" sz="3200" err="1"/>
              <a:t>allowed</a:t>
            </a:r>
            <a:r>
              <a:rPr lang="de-DE" sz="3200"/>
              <a:t> </a:t>
            </a:r>
            <a:r>
              <a:rPr lang="de-DE" sz="3200" err="1"/>
              <a:t>to</a:t>
            </a:r>
            <a:r>
              <a:rPr lang="de-DE" sz="3200"/>
              <a:t> </a:t>
            </a:r>
            <a:r>
              <a:rPr lang="de-DE" sz="3200" err="1"/>
              <a:t>provide</a:t>
            </a:r>
            <a:r>
              <a:rPr lang="de-DE" sz="3200"/>
              <a:t> </a:t>
            </a:r>
            <a:r>
              <a:rPr lang="de-DE" sz="3200" err="1"/>
              <a:t>the</a:t>
            </a:r>
            <a:r>
              <a:rPr lang="de-DE" sz="3200"/>
              <a:t> </a:t>
            </a:r>
            <a:r>
              <a:rPr lang="de-DE" sz="3200" err="1"/>
              <a:t>better</a:t>
            </a:r>
            <a:r>
              <a:rPr lang="de-DE" sz="3200"/>
              <a:t> </a:t>
            </a:r>
            <a:r>
              <a:rPr lang="de-DE" sz="3200" err="1"/>
              <a:t>it</a:t>
            </a:r>
            <a:r>
              <a:rPr lang="de-DE" sz="3200"/>
              <a:t> </a:t>
            </a:r>
            <a:r>
              <a:rPr lang="de-DE" sz="3200" err="1"/>
              <a:t>is</a:t>
            </a:r>
            <a:r>
              <a:rPr lang="de-DE" sz="3200"/>
              <a:t>)</a:t>
            </a:r>
          </a:p>
          <a:p>
            <a:pPr marL="571500" lvl="0" indent="-5715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err="1"/>
              <a:t>description</a:t>
            </a:r>
            <a:r>
              <a:rPr lang="de-DE" sz="3200"/>
              <a:t> </a:t>
            </a:r>
            <a:r>
              <a:rPr lang="de-DE" sz="3200" err="1"/>
              <a:t>of</a:t>
            </a:r>
            <a:r>
              <a:rPr lang="de-DE" sz="3200"/>
              <a:t> </a:t>
            </a:r>
            <a:r>
              <a:rPr lang="de-DE" sz="3200" err="1"/>
              <a:t>requested</a:t>
            </a:r>
            <a:r>
              <a:rPr lang="de-DE" sz="3200"/>
              <a:t> </a:t>
            </a:r>
            <a:r>
              <a:rPr lang="de-DE" sz="3200" err="1"/>
              <a:t>information</a:t>
            </a:r>
            <a:r>
              <a:rPr lang="de-DE" sz="3200"/>
              <a:t> </a:t>
            </a:r>
            <a:r>
              <a:rPr lang="de-DE" sz="3200" err="1"/>
              <a:t>with</a:t>
            </a:r>
            <a:r>
              <a:rPr lang="de-DE" sz="3200"/>
              <a:t> </a:t>
            </a:r>
            <a:r>
              <a:rPr lang="de-DE" sz="3200" err="1"/>
              <a:t>facts</a:t>
            </a:r>
            <a:r>
              <a:rPr lang="de-DE" sz="3200"/>
              <a:t> </a:t>
            </a:r>
            <a:r>
              <a:rPr lang="de-DE" sz="3200" err="1"/>
              <a:t>of</a:t>
            </a:r>
            <a:r>
              <a:rPr lang="de-DE" sz="3200"/>
              <a:t> </a:t>
            </a:r>
            <a:r>
              <a:rPr lang="de-DE" sz="3200" err="1"/>
              <a:t>the</a:t>
            </a:r>
            <a:r>
              <a:rPr lang="de-DE" sz="3200"/>
              <a:t> </a:t>
            </a:r>
            <a:r>
              <a:rPr lang="de-DE" sz="3200" err="1"/>
              <a:t>intended</a:t>
            </a:r>
            <a:r>
              <a:rPr lang="de-DE" sz="3200"/>
              <a:t> </a:t>
            </a:r>
            <a:r>
              <a:rPr lang="de-DE" sz="3200" err="1"/>
              <a:t>use</a:t>
            </a:r>
            <a:endParaRPr lang="de-DE" sz="3200"/>
          </a:p>
        </p:txBody>
      </p:sp>
    </p:spTree>
    <p:extLst>
      <p:ext uri="{BB962C8B-B14F-4D97-AF65-F5344CB8AC3E}">
        <p14:creationId xmlns:p14="http://schemas.microsoft.com/office/powerpoint/2010/main" val="15094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323528" y="404664"/>
            <a:ext cx="8417246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200" b="1" u="sng" err="1"/>
              <a:t>Possibilities</a:t>
            </a:r>
            <a:r>
              <a:rPr lang="de-DE" sz="3200" b="1" u="sng"/>
              <a:t> </a:t>
            </a:r>
            <a:r>
              <a:rPr lang="de-DE" sz="3200" b="1" u="sng" err="1"/>
              <a:t>of</a:t>
            </a:r>
            <a:r>
              <a:rPr lang="de-DE" sz="3200" b="1" u="sng"/>
              <a:t> </a:t>
            </a:r>
            <a:r>
              <a:rPr lang="de-DE" sz="3200" b="1" u="sng" err="1"/>
              <a:t>measures</a:t>
            </a:r>
            <a:r>
              <a:rPr lang="de-DE" sz="3200" b="1" u="sng"/>
              <a:t> (</a:t>
            </a:r>
            <a:r>
              <a:rPr lang="de-DE" sz="3200" b="1" u="sng" err="1"/>
              <a:t>undertaken</a:t>
            </a:r>
            <a:r>
              <a:rPr lang="de-DE" sz="3200" b="1" u="sng"/>
              <a:t> </a:t>
            </a:r>
            <a:r>
              <a:rPr lang="de-DE" sz="3200" b="1" u="sng" err="1"/>
              <a:t>by</a:t>
            </a:r>
            <a:r>
              <a:rPr lang="de-DE" sz="3200" b="1" u="sng"/>
              <a:t> </a:t>
            </a:r>
            <a:r>
              <a:rPr lang="de-DE" sz="3200" b="1" u="sng" err="1"/>
              <a:t>requested</a:t>
            </a:r>
            <a:r>
              <a:rPr lang="de-DE" sz="3200" b="1" u="sng"/>
              <a:t> </a:t>
            </a:r>
            <a:r>
              <a:rPr lang="de-DE" sz="3200" b="1" u="sng" err="1"/>
              <a:t>party</a:t>
            </a:r>
            <a:r>
              <a:rPr lang="de-DE" sz="3200" b="1" u="sng"/>
              <a:t>) </a:t>
            </a:r>
            <a:r>
              <a:rPr lang="de-DE" sz="3200" b="1" u="sng" err="1"/>
              <a:t>depend</a:t>
            </a:r>
            <a:r>
              <a:rPr lang="de-DE" sz="3200" b="1" u="sng"/>
              <a:t> on</a:t>
            </a:r>
          </a:p>
          <a:p>
            <a:pPr marL="285750" lvl="0" indent="-28575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800" b="1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err="1"/>
              <a:t>jurisidiction</a:t>
            </a:r>
            <a:endParaRPr lang="de-DE" sz="320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err="1"/>
              <a:t>regulations</a:t>
            </a:r>
            <a:r>
              <a:rPr lang="de-DE" sz="3200"/>
              <a:t> </a:t>
            </a:r>
            <a:r>
              <a:rPr lang="de-DE" sz="3200" err="1"/>
              <a:t>within</a:t>
            </a:r>
            <a:r>
              <a:rPr lang="de-DE" sz="3200"/>
              <a:t> </a:t>
            </a:r>
            <a:r>
              <a:rPr lang="de-DE" sz="3200" err="1"/>
              <a:t>the</a:t>
            </a:r>
            <a:r>
              <a:rPr lang="de-DE" sz="3200"/>
              <a:t> TIEA</a:t>
            </a:r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err="1"/>
              <a:t>availability</a:t>
            </a:r>
            <a:endParaRPr lang="de-DE" sz="3200"/>
          </a:p>
          <a:p>
            <a:pPr marL="285750" lvl="0" indent="-2857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/>
              <a:t>e.g. </a:t>
            </a:r>
            <a:r>
              <a:rPr lang="de-DE" sz="3200" err="1"/>
              <a:t>tax</a:t>
            </a:r>
            <a:r>
              <a:rPr lang="de-DE" sz="3200"/>
              <a:t> </a:t>
            </a:r>
            <a:r>
              <a:rPr lang="de-DE" sz="3200" err="1"/>
              <a:t>audit</a:t>
            </a:r>
            <a:r>
              <a:rPr lang="de-DE" sz="3200"/>
              <a:t>, </a:t>
            </a:r>
            <a:r>
              <a:rPr lang="de-DE" sz="3200" err="1"/>
              <a:t>bank</a:t>
            </a:r>
            <a:r>
              <a:rPr lang="de-DE" sz="3200"/>
              <a:t> </a:t>
            </a:r>
            <a:r>
              <a:rPr lang="de-DE" sz="3200" err="1"/>
              <a:t>statements</a:t>
            </a:r>
            <a:r>
              <a:rPr lang="de-DE" sz="3200"/>
              <a:t>, ….. </a:t>
            </a:r>
          </a:p>
          <a:p>
            <a:pPr marL="285750" lvl="0" indent="-2857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140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i="1" u="sng"/>
              <a:t>BUT NO CRIMINAL MEASURES AS WARRANTS / SEARCHES / …..</a:t>
            </a:r>
            <a:endParaRPr lang="de-DE" sz="2400" i="1" u="sng"/>
          </a:p>
          <a:p>
            <a:pPr lvl="0">
              <a:buClr>
                <a:srgbClr val="FFFF00"/>
              </a:buClr>
              <a:buSzPct val="45000"/>
            </a:pPr>
            <a:endParaRPr lang="de-DE" sz="2400" b="1"/>
          </a:p>
        </p:txBody>
      </p:sp>
    </p:spTree>
    <p:extLst>
      <p:ext uri="{BB962C8B-B14F-4D97-AF65-F5344CB8AC3E}">
        <p14:creationId xmlns:p14="http://schemas.microsoft.com/office/powerpoint/2010/main" val="2364249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448</Words>
  <Application>Microsoft Macintosh PowerPoint</Application>
  <PresentationFormat>On-screen Show (4:3)</PresentationFormat>
  <Paragraphs>110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Wingdings</vt:lpstr>
      <vt:lpstr>Benutzerdefiniertes Design</vt:lpstr>
      <vt:lpstr>1_Benutzerdefiniertes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Any Questions???</vt:lpstr>
    </vt:vector>
  </TitlesOfParts>
  <Company>FA Freiburg-Land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Ralf Oberle</dc:creator>
  <cp:lastModifiedBy>Juergen Leske</cp:lastModifiedBy>
  <cp:revision>404</cp:revision>
  <dcterms:created xsi:type="dcterms:W3CDTF">2012-06-01T14:10:01Z</dcterms:created>
  <dcterms:modified xsi:type="dcterms:W3CDTF">2021-04-16T00:31:04Z</dcterms:modified>
</cp:coreProperties>
</file>