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5B84-B4C6-4F11-A7C5-3C13013395C6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AC6CA1A-3CE0-4B73-A427-230DC05A27E1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85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5B84-B4C6-4F11-A7C5-3C13013395C6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CA1A-3CE0-4B73-A427-230DC05A27E1}" type="slidenum">
              <a:rPr lang="en-IN" smtClean="0"/>
              <a:t>‹#›</a:t>
            </a:fld>
            <a:endParaRPr lang="en-IN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26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5B84-B4C6-4F11-A7C5-3C13013395C6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CA1A-3CE0-4B73-A427-230DC05A27E1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57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5B84-B4C6-4F11-A7C5-3C13013395C6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CA1A-3CE0-4B73-A427-230DC05A27E1}" type="slidenum">
              <a:rPr lang="en-IN" smtClean="0"/>
              <a:t>‹#›</a:t>
            </a:fld>
            <a:endParaRPr lang="en-I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71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5B84-B4C6-4F11-A7C5-3C13013395C6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CA1A-3CE0-4B73-A427-230DC05A27E1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68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5B84-B4C6-4F11-A7C5-3C13013395C6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CA1A-3CE0-4B73-A427-230DC05A27E1}" type="slidenum">
              <a:rPr lang="en-IN" smtClean="0"/>
              <a:t>‹#›</a:t>
            </a:fld>
            <a:endParaRPr lang="en-I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48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5B84-B4C6-4F11-A7C5-3C13013395C6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CA1A-3CE0-4B73-A427-230DC05A27E1}" type="slidenum">
              <a:rPr lang="en-IN" smtClean="0"/>
              <a:t>‹#›</a:t>
            </a:fld>
            <a:endParaRPr lang="en-IN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82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5B84-B4C6-4F11-A7C5-3C13013395C6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CA1A-3CE0-4B73-A427-230DC05A27E1}" type="slidenum">
              <a:rPr lang="en-IN" smtClean="0"/>
              <a:t>‹#›</a:t>
            </a:fld>
            <a:endParaRPr lang="en-IN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2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5B84-B4C6-4F11-A7C5-3C13013395C6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CA1A-3CE0-4B73-A427-230DC05A27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645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5B84-B4C6-4F11-A7C5-3C13013395C6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CA1A-3CE0-4B73-A427-230DC05A27E1}" type="slidenum">
              <a:rPr lang="en-IN" smtClean="0"/>
              <a:t>‹#›</a:t>
            </a:fld>
            <a:endParaRPr lang="en-I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26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FCE5B84-B4C6-4F11-A7C5-3C13013395C6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CA1A-3CE0-4B73-A427-230DC05A27E1}" type="slidenum">
              <a:rPr lang="en-IN" smtClean="0"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71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E5B84-B4C6-4F11-A7C5-3C13013395C6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AC6CA1A-3CE0-4B73-A427-230DC05A27E1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65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inmarketcap.com/alexandria/glossary/transaction-tx" TargetMode="External"/><Relationship Id="rId7" Type="http://schemas.openxmlformats.org/officeDocument/2006/relationships/hyperlink" Target="https://coinmarketcap.com/alexandria/glossary/immutable" TargetMode="External"/><Relationship Id="rId2" Type="http://schemas.openxmlformats.org/officeDocument/2006/relationships/hyperlink" Target="https://coinmarketcap.com/alexandria/glossary/bloc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inmarketcap.com/alexandria/glossary/hash" TargetMode="External"/><Relationship Id="rId5" Type="http://schemas.openxmlformats.org/officeDocument/2006/relationships/hyperlink" Target="https://coinmarketcap.com/alexandria/glossary/mining" TargetMode="External"/><Relationship Id="rId4" Type="http://schemas.openxmlformats.org/officeDocument/2006/relationships/hyperlink" Target="https://coinmarketcap.com/alexandria/glossary/cryptograph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99CB7-9981-C980-5CA9-8DF1520F6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321" y="802298"/>
            <a:ext cx="11129279" cy="2541431"/>
          </a:xfrm>
        </p:spPr>
        <p:txBody>
          <a:bodyPr>
            <a:norm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crypto assets</a:t>
            </a:r>
            <a:b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</a:b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An overview</a:t>
            </a:r>
            <a:endParaRPr lang="en-IN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BB1AE-1F37-1B97-D82A-0A6C5CF13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865" y="4722050"/>
            <a:ext cx="3505735" cy="97762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Priyanka Ahuja</a:t>
            </a:r>
          </a:p>
          <a:p>
            <a:r>
              <a:rPr lang="en-US" sz="3200" b="1" dirty="0">
                <a:latin typeface="Arial Narrow" panose="020B0606020202030204" pitchFamily="34" charset="0"/>
              </a:rPr>
              <a:t>(</a:t>
            </a:r>
            <a:r>
              <a:rPr lang="en-US" sz="3200" b="1" dirty="0" err="1">
                <a:latin typeface="Arial Narrow" panose="020B0606020202030204" pitchFamily="34" charset="0"/>
              </a:rPr>
              <a:t>india</a:t>
            </a:r>
            <a:r>
              <a:rPr lang="en-US" sz="3200" b="1" dirty="0">
                <a:latin typeface="Arial Narrow" panose="020B0606020202030204" pitchFamily="34" charset="0"/>
              </a:rPr>
              <a:t>)</a:t>
            </a:r>
            <a:endParaRPr lang="en-IN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85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46FF55-2CF8-A830-18EA-B462182FC651}"/>
              </a:ext>
            </a:extLst>
          </p:cNvPr>
          <p:cNvSpPr txBox="1"/>
          <p:nvPr/>
        </p:nvSpPr>
        <p:spPr>
          <a:xfrm>
            <a:off x="744279" y="1450696"/>
            <a:ext cx="10292316" cy="438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A Bitcoin wallet is </a:t>
            </a:r>
            <a:r>
              <a:rPr lang="en-US" sz="2400" b="1" dirty="0"/>
              <a:t>software </a:t>
            </a:r>
            <a:r>
              <a:rPr lang="en-US" sz="2400" dirty="0"/>
              <a:t>hat interacts with the  Bitcoin blockchain</a:t>
            </a:r>
            <a:r>
              <a:rPr lang="en-US" sz="2400" b="1" dirty="0"/>
              <a:t> </a:t>
            </a:r>
            <a:r>
              <a:rPr lang="en-US" sz="2400" dirty="0"/>
              <a:t>that allows the receiving, storing, and sending of (fractions of) Bitcoin units. 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The most common way is to open an account at one of the many Bitcoin exchanges and to transfer fiat currency to it. 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Wallets are secured through </a:t>
            </a:r>
            <a:r>
              <a:rPr lang="en-US" sz="2400" b="1" dirty="0"/>
              <a:t>private and public keys.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 Both software (hot) and hardware (cold) wallets are available.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Custodial wallets:  are wallet services offered by a centralized business such as a cryptocurrency exchange. 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Non-custodial wallets: user controls the private key. Users must remember that if they lose the private key, the coins in the wallet are essentially lost forever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2D130D-9150-10D6-AC32-77CF47BE9147}"/>
              </a:ext>
            </a:extLst>
          </p:cNvPr>
          <p:cNvSpPr txBox="1"/>
          <p:nvPr/>
        </p:nvSpPr>
        <p:spPr>
          <a:xfrm rot="10800000" flipH="1" flipV="1">
            <a:off x="929010" y="486013"/>
            <a:ext cx="612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Bitcoin wallet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1014720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AB58CB-6445-BD67-244E-32BFDB4A33FF}"/>
              </a:ext>
            </a:extLst>
          </p:cNvPr>
          <p:cNvSpPr txBox="1"/>
          <p:nvPr/>
        </p:nvSpPr>
        <p:spPr>
          <a:xfrm>
            <a:off x="-85060" y="105509"/>
            <a:ext cx="7535774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342900">
              <a:buFont typeface="Wingdings" panose="05000000000000000000" pitchFamily="2" charset="2"/>
              <a:buChar char="v"/>
            </a:pPr>
            <a:r>
              <a:rPr lang="en-US" sz="2800" dirty="0"/>
              <a:t>The digital signature of operations in the blockchain system is based on cryptography and has two keys.​</a:t>
            </a:r>
          </a:p>
          <a:p>
            <a:pPr marL="628650" indent="-342900">
              <a:buFont typeface="Wingdings" panose="05000000000000000000" pitchFamily="2" charset="2"/>
              <a:buChar char="v"/>
            </a:pPr>
            <a:r>
              <a:rPr lang="en-US" sz="2800" dirty="0"/>
              <a:t>The first key is private, available only to the owner of the assets, and is kept confidential and is never transferred to other people.​</a:t>
            </a:r>
          </a:p>
          <a:p>
            <a:pPr marL="628650" indent="-342900">
              <a:buFont typeface="Wingdings" panose="05000000000000000000" pitchFamily="2" charset="2"/>
              <a:buChar char="v"/>
            </a:pPr>
            <a:r>
              <a:rPr lang="en-US" sz="2800" dirty="0"/>
              <a:t>The second key is public. It is needed to conduct, verify and track the Bitcoin transaction. ​</a:t>
            </a:r>
          </a:p>
          <a:p>
            <a:pPr marL="628650" indent="-342900">
              <a:buFont typeface="Wingdings" panose="05000000000000000000" pitchFamily="2" charset="2"/>
              <a:buChar char="v"/>
            </a:pPr>
            <a:r>
              <a:rPr lang="en-US" sz="2800" dirty="0"/>
              <a:t>The private key is 32 bytes, the public key is 33 bytes, and the signature is approximately 70 bytes.​</a:t>
            </a:r>
          </a:p>
          <a:p>
            <a:pPr marL="628650" indent="-342900">
              <a:buFont typeface="Wingdings" panose="05000000000000000000" pitchFamily="2" charset="2"/>
              <a:buChar char="v"/>
            </a:pPr>
            <a:r>
              <a:rPr lang="en-US" sz="2800" dirty="0"/>
              <a:t>Miners confirm the validity of a financial transaction based on a public key.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E676E-11EC-A8A3-3F2D-20551B448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8" r="5642" b="-1"/>
          <a:stretch/>
        </p:blipFill>
        <p:spPr>
          <a:xfrm>
            <a:off x="7535774" y="1006521"/>
            <a:ext cx="4143470" cy="43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07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968DFE-9F86-61FF-096C-829CB11AF9D1}"/>
              </a:ext>
            </a:extLst>
          </p:cNvPr>
          <p:cNvSpPr txBox="1"/>
          <p:nvPr/>
        </p:nvSpPr>
        <p:spPr>
          <a:xfrm>
            <a:off x="1063256" y="1366306"/>
            <a:ext cx="925032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ea typeface="+mn-lt"/>
                <a:cs typeface="+mn-lt"/>
              </a:rPr>
              <a:t>A buyer broadcasts to the network that a seller’s Bitcoin address is the new owner of a specific Bitcoin unit. This information is distributed on the network until all nodes are informed about the ownership transfer. 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181C1F"/>
                </a:solidFill>
                <a:ea typeface="+mn-lt"/>
                <a:cs typeface="+mn-lt"/>
              </a:rPr>
              <a:t>In a Bitcoin network, a transaction is considered completed after six subsequent blocks are found confirming its validation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013132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19772B-E6B9-F6F9-231E-555337E5E293}"/>
              </a:ext>
            </a:extLst>
          </p:cNvPr>
          <p:cNvSpPr txBox="1"/>
          <p:nvPr/>
        </p:nvSpPr>
        <p:spPr>
          <a:xfrm>
            <a:off x="381000" y="850374"/>
            <a:ext cx="11430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Bitcoin mining is permissionless. 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Anyone can become a miner by downloading the respective software and the most recent copy of the Bitcoin Blockchain.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ea typeface="+mn-lt"/>
                <a:cs typeface="+mn-lt"/>
              </a:rPr>
              <a:t>A miner obtains this fingerprint by computing the block candidate’s hash value using the hash function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ea typeface="+mn-lt"/>
                <a:cs typeface="+mn-lt"/>
              </a:rPr>
              <a:t>For a block candidate to be accepted by all miners, its fingerprint must possess an extremely rare feature: The hash value must be below a certain threshold value—that is, it must display several zeroes at the beginning of the fingerprint. An example of a fingerprint of a block that was added to the Bitcoin Blockchain in 2010 is given in the following example </a:t>
            </a:r>
          </a:p>
        </p:txBody>
      </p:sp>
    </p:spTree>
    <p:extLst>
      <p:ext uri="{BB962C8B-B14F-4D97-AF65-F5344CB8AC3E}">
        <p14:creationId xmlns:p14="http://schemas.microsoft.com/office/powerpoint/2010/main" val="1915804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7073CDD-B623-B6DE-545E-7CA861F58570}"/>
              </a:ext>
            </a:extLst>
          </p:cNvPr>
          <p:cNvSpPr txBox="1"/>
          <p:nvPr/>
        </p:nvSpPr>
        <p:spPr>
          <a:xfrm>
            <a:off x="202021" y="867151"/>
            <a:ext cx="105474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600" dirty="0"/>
              <a:t>Using cryptocurrency as a direct method of payment for goods and services is not legal in India as of today.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600" dirty="0"/>
              <a:t> There are 3 aspects to it: </a:t>
            </a:r>
          </a:p>
          <a:p>
            <a:pPr algn="l" fontAlgn="auto"/>
            <a:r>
              <a:rPr lang="en-US" sz="2600" i="1" dirty="0"/>
              <a:t>1. Not Legal Tender</a:t>
            </a:r>
            <a:r>
              <a:rPr lang="en-US" sz="2600" dirty="0"/>
              <a:t>: Cryptocurrencies like Bitcoin are not recognized as legal money in India</a:t>
            </a:r>
          </a:p>
          <a:p>
            <a:pPr algn="l" fontAlgn="auto"/>
            <a:r>
              <a:rPr lang="en-US" sz="2600" b="0" i="1" dirty="0">
                <a:effectLst/>
                <a:latin typeface="-apple-system"/>
              </a:rPr>
              <a:t>2. Government Taxes Crypto:</a:t>
            </a:r>
            <a:r>
              <a:rPr lang="en-US" sz="2600" b="0" i="0" dirty="0">
                <a:effectLst/>
                <a:latin typeface="-apple-system"/>
              </a:rPr>
              <a:t> Despite the lack of regulations, the Indian government has imposed a 30% tax on crypto gains and a 1% tax deducted at source (TDS) for all crypto transactions since the 2022 Union Budget.</a:t>
            </a:r>
          </a:p>
          <a:p>
            <a:pPr algn="l" fontAlgn="auto"/>
            <a:r>
              <a:rPr lang="en-US" sz="2600" dirty="0">
                <a:latin typeface="-apple-system"/>
              </a:rPr>
              <a:t>3. </a:t>
            </a:r>
            <a:r>
              <a:rPr lang="en-US" sz="2600" b="0" i="1" dirty="0">
                <a:effectLst/>
                <a:latin typeface="-apple-system"/>
              </a:rPr>
              <a:t>Unregulated Market:</a:t>
            </a:r>
            <a:r>
              <a:rPr lang="en-US" sz="2600" b="0" i="0" dirty="0">
                <a:effectLst/>
                <a:latin typeface="-apple-system"/>
              </a:rPr>
              <a:t> The Indian crypto market itself is largely unregulated. While you can buy and sell cryptocurrencies on exchanges, there are no specific laws governing their use as a form of payment. Currently, there's no specific legislation governing cryptocurrency use or trading in India.</a:t>
            </a:r>
          </a:p>
          <a:p>
            <a:endParaRPr lang="en-I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2CD3DD-6C85-A1B6-3D39-F83C3B85B4FA}"/>
              </a:ext>
            </a:extLst>
          </p:cNvPr>
          <p:cNvSpPr txBox="1"/>
          <p:nvPr/>
        </p:nvSpPr>
        <p:spPr>
          <a:xfrm>
            <a:off x="1552355" y="188125"/>
            <a:ext cx="4401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India and Bitcoin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3457233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4C6FA5-77F6-A323-75E5-B36D4BB470FF}"/>
              </a:ext>
            </a:extLst>
          </p:cNvPr>
          <p:cNvSpPr txBox="1"/>
          <p:nvPr/>
        </p:nvSpPr>
        <p:spPr>
          <a:xfrm>
            <a:off x="574157" y="343647"/>
            <a:ext cx="1084521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/>
            <a:r>
              <a:rPr lang="en-US" sz="2800" b="1" i="0" dirty="0">
                <a:effectLst/>
                <a:latin typeface="-apple-system"/>
              </a:rPr>
              <a:t>Investor Risks:</a:t>
            </a:r>
          </a:p>
          <a:p>
            <a:pPr algn="l" fontAlgn="auto"/>
            <a:endParaRPr lang="en-US" sz="2800" b="0" i="0" dirty="0">
              <a:effectLst/>
              <a:latin typeface="-apple-system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en-US" sz="2800" b="0" i="1" dirty="0">
                <a:effectLst/>
                <a:latin typeface="-apple-system"/>
              </a:rPr>
              <a:t>Increased Vulnerability to Scams and Fraud: </a:t>
            </a:r>
          </a:p>
          <a:p>
            <a:pPr algn="l" fontAlgn="auto"/>
            <a:r>
              <a:rPr lang="en-US" sz="2800" b="0" i="0" dirty="0">
                <a:effectLst/>
                <a:latin typeface="-apple-system"/>
              </a:rPr>
              <a:t>Without regulations, there's less oversight on cryptocurrency exchanges and Initial Coin Offerings (ICOs). This can create a breeding ground for scams like pump-and-dump schemes and fraudulent ICOs, where investors lose money due to manipulation or fake projects.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en-US" sz="2800" b="0" i="1" dirty="0">
                <a:effectLst/>
                <a:latin typeface="-apple-system"/>
              </a:rPr>
              <a:t>Security Threats</a:t>
            </a:r>
          </a:p>
          <a:p>
            <a:pPr algn="l" fontAlgn="auto"/>
            <a:r>
              <a:rPr lang="en-US" sz="2800" b="0" i="0" dirty="0">
                <a:effectLst/>
                <a:latin typeface="-apple-system"/>
              </a:rPr>
              <a:t>Unregulated exchanges might have weaker security protocols, making them more susceptible to hacking and theft of investor funds.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en-US" sz="2800" b="0" i="1" dirty="0">
                <a:effectLst/>
                <a:latin typeface="-apple-system"/>
              </a:rPr>
              <a:t>Limited Dispute Resolution</a:t>
            </a:r>
            <a:endParaRPr lang="en-US" sz="2800" i="1" dirty="0">
              <a:latin typeface="-apple-system"/>
            </a:endParaRPr>
          </a:p>
          <a:p>
            <a:pPr algn="l" fontAlgn="auto"/>
            <a:r>
              <a:rPr lang="en-US" sz="2800" b="0" i="0" dirty="0">
                <a:effectLst/>
                <a:latin typeface="-apple-system"/>
              </a:rPr>
              <a:t>In the absence of clear regulations, resolving disputes between investors and exchanges can be challenging</a:t>
            </a:r>
          </a:p>
        </p:txBody>
      </p:sp>
    </p:spTree>
    <p:extLst>
      <p:ext uri="{BB962C8B-B14F-4D97-AF65-F5344CB8AC3E}">
        <p14:creationId xmlns:p14="http://schemas.microsoft.com/office/powerpoint/2010/main" val="4110586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59AAD3-168C-4F62-C36B-78703C1DC7E4}"/>
              </a:ext>
            </a:extLst>
          </p:cNvPr>
          <p:cNvSpPr txBox="1"/>
          <p:nvPr/>
        </p:nvSpPr>
        <p:spPr>
          <a:xfrm>
            <a:off x="233914" y="407442"/>
            <a:ext cx="1143000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/>
            <a:r>
              <a:rPr lang="en-US" sz="2800" b="1" i="0" dirty="0">
                <a:effectLst/>
                <a:latin typeface="-apple-system"/>
              </a:rPr>
              <a:t>Market Risks:</a:t>
            </a:r>
            <a:endParaRPr lang="en-US" sz="2800" b="0" i="0" dirty="0">
              <a:effectLst/>
              <a:latin typeface="-apple-system"/>
            </a:endParaRP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en-US" sz="2800" b="0" i="1" dirty="0">
                <a:effectLst/>
                <a:latin typeface="-apple-system"/>
              </a:rPr>
              <a:t>Market Manipulation</a:t>
            </a:r>
          </a:p>
          <a:p>
            <a:pPr algn="l" fontAlgn="auto"/>
            <a:r>
              <a:rPr lang="en-US" sz="2800" b="0" i="0" dirty="0">
                <a:effectLst/>
                <a:latin typeface="-apple-system"/>
              </a:rPr>
              <a:t> The lack of regulations makes the Indian crypto market more susceptible to manipulation by large investors or groups, leading to artificial price swings and increased volatility for smaller investors.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en-US" sz="2800" b="0" i="1" dirty="0">
                <a:effectLst/>
                <a:latin typeface="-apple-system"/>
              </a:rPr>
              <a:t>Money Laundering and Terror Financing</a:t>
            </a:r>
            <a:endParaRPr lang="en-US" sz="2800" i="1" dirty="0">
              <a:latin typeface="-apple-system"/>
            </a:endParaRPr>
          </a:p>
          <a:p>
            <a:pPr algn="l" fontAlgn="auto"/>
            <a:r>
              <a:rPr lang="en-US" sz="2800" b="0" i="0" dirty="0">
                <a:effectLst/>
                <a:latin typeface="-apple-system"/>
              </a:rPr>
              <a:t>Cryptocurrency's anonymity can be attractive for criminals looking to launder money or finance illegal activities. This can destabilize the financial system and pose security risks.</a:t>
            </a:r>
          </a:p>
          <a:p>
            <a:pPr algn="l" fontAlgn="auto">
              <a:buFont typeface="Arial" panose="020B0604020202020204" pitchFamily="34" charset="0"/>
              <a:buChar char="•"/>
            </a:pPr>
            <a:r>
              <a:rPr lang="en-US" sz="2800" b="0" i="1" dirty="0">
                <a:effectLst/>
                <a:latin typeface="-apple-system"/>
              </a:rPr>
              <a:t>Financial System Instability</a:t>
            </a:r>
            <a:endParaRPr lang="en-US" sz="2800" i="1" dirty="0">
              <a:latin typeface="-apple-system"/>
            </a:endParaRPr>
          </a:p>
          <a:p>
            <a:pPr algn="l" fontAlgn="auto"/>
            <a:r>
              <a:rPr lang="en-US" sz="2800" b="0" i="0" dirty="0">
                <a:effectLst/>
                <a:latin typeface="-apple-system"/>
              </a:rPr>
              <a:t>The widespread adoption of unregulated cryptocurrencies could potentially impact the stability of the traditional financial system, especially if there's a sudden crash or crisis in the crypto market.</a:t>
            </a:r>
          </a:p>
        </p:txBody>
      </p:sp>
    </p:spTree>
    <p:extLst>
      <p:ext uri="{BB962C8B-B14F-4D97-AF65-F5344CB8AC3E}">
        <p14:creationId xmlns:p14="http://schemas.microsoft.com/office/powerpoint/2010/main" val="1802947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30ADF4-75C4-EAF2-EBDA-2FC863AB0526}"/>
              </a:ext>
            </a:extLst>
          </p:cNvPr>
          <p:cNvSpPr txBox="1"/>
          <p:nvPr/>
        </p:nvSpPr>
        <p:spPr>
          <a:xfrm>
            <a:off x="882502" y="1031358"/>
            <a:ext cx="96862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TAXATION OF CRYPTOASSETS</a:t>
            </a:r>
          </a:p>
          <a:p>
            <a:endParaRPr lang="en-US" sz="2400" u="sng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India has included cryptocurrency in the category of Virtual Digital Assets under the Income Tax Act, 1961 vide  the Finance Act, 2022.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TDS @ 1% of the transaction U/s 115 BBH has been introduced from 01.04.2022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Flat tax rate @30% has been levied on both short as well as long term holdings.</a:t>
            </a:r>
          </a:p>
          <a:p>
            <a:endParaRPr lang="en-IN" u="sng" dirty="0"/>
          </a:p>
        </p:txBody>
      </p:sp>
    </p:spTree>
    <p:extLst>
      <p:ext uri="{BB962C8B-B14F-4D97-AF65-F5344CB8AC3E}">
        <p14:creationId xmlns:p14="http://schemas.microsoft.com/office/powerpoint/2010/main" val="2399684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s A Leader, Are You Asking The Right Questions?">
            <a:extLst>
              <a:ext uri="{FF2B5EF4-FFF2-40B4-BE49-F238E27FC236}">
                <a16:creationId xmlns:a16="http://schemas.microsoft.com/office/drawing/2014/main" id="{3BCBC16B-7ED6-559E-CA44-33E407313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9" y="106326"/>
            <a:ext cx="11950994" cy="589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323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ank You For Listening, HD Png Download , Transparent Png Image - PNGitem">
            <a:extLst>
              <a:ext uri="{FF2B5EF4-FFF2-40B4-BE49-F238E27FC236}">
                <a16:creationId xmlns:a16="http://schemas.microsoft.com/office/drawing/2014/main" id="{6CFF2EB5-8ED7-E0EA-1022-2E4C74249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21" y="116958"/>
            <a:ext cx="8650029" cy="594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31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0486-D4BB-34C2-933D-165BD6BA61B6}"/>
              </a:ext>
            </a:extLst>
          </p:cNvPr>
          <p:cNvSpPr>
            <a:spLocks noGrp="1"/>
          </p:cNvSpPr>
          <p:nvPr/>
        </p:nvSpPr>
        <p:spPr>
          <a:xfrm>
            <a:off x="923261" y="4057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ptos Display"/>
                <a:cs typeface="Calibri"/>
              </a:rPr>
              <a:t>India remains a top crypto market despite regulatory challenges  </a:t>
            </a:r>
            <a:r>
              <a:rPr lang="en-US" sz="3600" b="1" dirty="0">
                <a:latin typeface="Aptos Display"/>
                <a:cs typeface="Calibri"/>
              </a:rPr>
              <a:t>-</a:t>
            </a:r>
            <a:r>
              <a:rPr lang="en-US" sz="3600" b="1" dirty="0">
                <a:ea typeface="+mj-lt"/>
                <a:cs typeface="Calibri"/>
              </a:rPr>
              <a:t> </a:t>
            </a:r>
            <a:r>
              <a:rPr lang="en-US" sz="2800" b="1" dirty="0">
                <a:ea typeface="+mj-lt"/>
                <a:cs typeface="+mj-lt"/>
              </a:rPr>
              <a:t>Global Crypto Adoption Index</a:t>
            </a:r>
            <a:endParaRPr lang="en-US" sz="3200" b="1" dirty="0">
              <a:ea typeface="+mj-lt"/>
              <a:cs typeface="+mj-lt"/>
            </a:endParaRP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70CC48EC-7A67-3366-674D-7636552B013D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1731353"/>
            <a:ext cx="9286875" cy="399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59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99F006-44EA-D0C2-69FC-8E1FEB595ED9}"/>
              </a:ext>
            </a:extLst>
          </p:cNvPr>
          <p:cNvSpPr txBox="1"/>
          <p:nvPr/>
        </p:nvSpPr>
        <p:spPr>
          <a:xfrm>
            <a:off x="776177" y="664005"/>
            <a:ext cx="317913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lt"/>
                <a:cs typeface="+mj-lt"/>
              </a:rPr>
              <a:t>India ranks in the top ten in usage for cryptocurrency services in a varied set of categories </a:t>
            </a:r>
            <a:endParaRPr lang="en-IN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EFA165-9AD0-7673-E850-A07A238F4460}"/>
              </a:ext>
            </a:extLst>
          </p:cNvPr>
          <p:cNvSpPr txBox="1"/>
          <p:nvPr/>
        </p:nvSpPr>
        <p:spPr>
          <a:xfrm>
            <a:off x="4763386" y="854516"/>
            <a:ext cx="61030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A top cryptocurrency market  in spite of a challenging regulatory and tax environment  for the industry to navigate</a:t>
            </a:r>
          </a:p>
          <a:p>
            <a:r>
              <a:rPr lang="en-US" sz="2400" dirty="0">
                <a:latin typeface="Calibri"/>
                <a:cs typeface="Calibri"/>
              </a:rPr>
              <a:t>uneven implementation of TDS may be making it more difficult for homegrown Indian exchanges to compete. </a:t>
            </a:r>
          </a:p>
        </p:txBody>
      </p:sp>
      <p:pic>
        <p:nvPicPr>
          <p:cNvPr id="7" name="Graphic 6" descr="Research with solid fill">
            <a:extLst>
              <a:ext uri="{FF2B5EF4-FFF2-40B4-BE49-F238E27FC236}">
                <a16:creationId xmlns:a16="http://schemas.microsoft.com/office/drawing/2014/main" id="{CC45F092-57AC-4007-CBFC-C69BBBE3D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7628" y="3490035"/>
            <a:ext cx="1524002" cy="160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1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C451EA-83F6-954D-960B-654D7BF147E2}"/>
              </a:ext>
            </a:extLst>
          </p:cNvPr>
          <p:cNvSpPr txBox="1"/>
          <p:nvPr/>
        </p:nvSpPr>
        <p:spPr>
          <a:xfrm>
            <a:off x="287079" y="335830"/>
            <a:ext cx="1108975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Aptos Display"/>
                <a:cs typeface="Times New Roman"/>
              </a:rPr>
              <a:t>What Is a </a:t>
            </a:r>
            <a:r>
              <a:rPr lang="en-US" sz="2400" b="1" dirty="0" err="1">
                <a:latin typeface="Aptos Display"/>
                <a:cs typeface="Times New Roman"/>
              </a:rPr>
              <a:t>Cryptoasset</a:t>
            </a:r>
            <a:r>
              <a:rPr lang="en-US" sz="2400" b="1" dirty="0">
                <a:latin typeface="Aptos Display"/>
                <a:cs typeface="Times New Roman"/>
              </a:rPr>
              <a:t>?</a:t>
            </a:r>
          </a:p>
          <a:p>
            <a:r>
              <a:rPr lang="en-US" sz="2400" dirty="0" err="1">
                <a:latin typeface="Aptos"/>
                <a:ea typeface="+mn-lt"/>
                <a:cs typeface="+mn-lt"/>
              </a:rPr>
              <a:t>Cryptoassets</a:t>
            </a:r>
            <a:r>
              <a:rPr lang="en-US" sz="2400" dirty="0">
                <a:latin typeface="Aptos"/>
                <a:ea typeface="+mn-lt"/>
                <a:cs typeface="+mn-lt"/>
              </a:rPr>
              <a:t> leverage cryptography, consensus algorithms, distributed ledgers, peer-to-peer technology and/or smart contracts to function as a store of value, medium of exchange, unit of account, or decentralized application (</a:t>
            </a:r>
            <a:r>
              <a:rPr lang="en-US" sz="2400" dirty="0" err="1">
                <a:latin typeface="Aptos"/>
                <a:ea typeface="+mn-lt"/>
                <a:cs typeface="+mn-lt"/>
              </a:rPr>
              <a:t>DApp</a:t>
            </a:r>
            <a:r>
              <a:rPr lang="en-US" sz="2400" dirty="0">
                <a:latin typeface="Aptos"/>
                <a:ea typeface="+mn-lt"/>
                <a:cs typeface="+mn-lt"/>
              </a:rPr>
              <a:t>). </a:t>
            </a:r>
          </a:p>
          <a:p>
            <a:r>
              <a:rPr lang="en-US" sz="2400" dirty="0">
                <a:latin typeface="Aptos"/>
                <a:ea typeface="+mn-lt"/>
                <a:cs typeface="+mn-lt"/>
              </a:rPr>
              <a:t>There are four most common types of </a:t>
            </a:r>
            <a:r>
              <a:rPr lang="en-US" sz="2400" dirty="0" err="1">
                <a:latin typeface="Aptos"/>
                <a:ea typeface="+mn-lt"/>
                <a:cs typeface="+mn-lt"/>
              </a:rPr>
              <a:t>cryptoassets</a:t>
            </a:r>
            <a:r>
              <a:rPr lang="en-US" sz="2400" dirty="0">
                <a:latin typeface="Aptos"/>
                <a:ea typeface="+mn-lt"/>
                <a:cs typeface="+mn-lt"/>
              </a:rPr>
              <a:t>: </a:t>
            </a:r>
          </a:p>
          <a:p>
            <a:pPr lvl="1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/>
                <a:ea typeface="+mn-lt"/>
                <a:cs typeface="+mn-lt"/>
              </a:rPr>
              <a:t>cryptocurrencies, utility tokens, security tokens and stablecoins</a:t>
            </a:r>
            <a:r>
              <a:rPr lang="en-US" sz="2400" dirty="0">
                <a:latin typeface="Aptos"/>
                <a:ea typeface="+mn-lt"/>
                <a:cs typeface="+mn-lt"/>
              </a:rPr>
              <a:t>.</a:t>
            </a:r>
            <a:endParaRPr lang="en-US" sz="2400" dirty="0">
              <a:latin typeface="Aptos"/>
              <a:cs typeface="Times New Roman"/>
            </a:endParaRPr>
          </a:p>
          <a:p>
            <a:r>
              <a:rPr lang="en-US" sz="2400" dirty="0">
                <a:latin typeface="Aptos"/>
                <a:ea typeface="+mn-lt"/>
                <a:cs typeface="+mn-lt"/>
              </a:rPr>
              <a:t>Cryptocurrencies are the most widespread of these: the two largest assets by market capitalization on the crypto market, Bitcoin (BTC) and Ethereum (ETH), belong to this class.  </a:t>
            </a:r>
            <a:endParaRPr lang="en-US" sz="2400" dirty="0">
              <a:latin typeface="Aptos"/>
              <a:cs typeface="Times New Roman"/>
            </a:endParaRPr>
          </a:p>
          <a:p>
            <a:r>
              <a:rPr lang="en-US" sz="2400" dirty="0">
                <a:latin typeface="Aptos"/>
                <a:ea typeface="+mn-lt"/>
                <a:cs typeface="+mn-lt"/>
              </a:rPr>
              <a:t>Cryptocurrencies are coins, i.e. fully independent assets, that can be transacted between the participants of their networks and use the blockchain technology to function </a:t>
            </a:r>
            <a:endParaRPr lang="en-US" sz="2400" dirty="0">
              <a:latin typeface="Aptos"/>
              <a:cs typeface="Times New Roman"/>
            </a:endParaRPr>
          </a:p>
          <a:p>
            <a:r>
              <a:rPr lang="en-US" sz="2400" dirty="0">
                <a:latin typeface="Aptos"/>
                <a:ea typeface="+mn-lt"/>
                <a:cs typeface="+mn-lt"/>
              </a:rPr>
              <a:t>A blockchain is a decentralized ledger of all transactions that have ever been made with a particular cryptocurrency, which is maintained and updated via the use of a consensus mechanism, such as proof-of-work or proof-of-stake.</a:t>
            </a:r>
            <a:endParaRPr lang="en-US" sz="2400" dirty="0">
              <a:latin typeface="Aptos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696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08944C-FBC9-C02F-CE06-CC8A2055CC48}"/>
              </a:ext>
            </a:extLst>
          </p:cNvPr>
          <p:cNvSpPr txBox="1"/>
          <p:nvPr/>
        </p:nvSpPr>
        <p:spPr>
          <a:xfrm>
            <a:off x="276446" y="1116173"/>
            <a:ext cx="805947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2000" dirty="0">
              <a:ea typeface="+mn-lt"/>
              <a:cs typeface="+mn-lt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>
                <a:ea typeface="+mn-lt"/>
                <a:cs typeface="+mn-lt"/>
              </a:rPr>
              <a:t>Blockchain is an immutable digital ledger that enables secure transactions across a peer-to-peer network.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>
                <a:ea typeface="+mn-lt"/>
                <a:cs typeface="+mn-lt"/>
              </a:rPr>
              <a:t>It records, stores and verifies data using decentralized techniques to eliminate the need for third parties, like banks or governments. Every transaction is recorded, then stored in a block on the blockchain. 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>
                <a:ea typeface="+mn-lt"/>
                <a:cs typeface="+mn-lt"/>
              </a:rPr>
              <a:t>Each block is encrypted for protection and chained to the preceding block — hence, “blockchain</a:t>
            </a:r>
            <a:endParaRPr lang="en-IN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E3EAFA-A09D-8F89-4D44-4223C9ABC5B5}"/>
              </a:ext>
            </a:extLst>
          </p:cNvPr>
          <p:cNvSpPr txBox="1"/>
          <p:nvPr/>
        </p:nvSpPr>
        <p:spPr>
          <a:xfrm>
            <a:off x="1382233" y="425302"/>
            <a:ext cx="612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is Blockchain?</a:t>
            </a:r>
            <a:endParaRPr lang="en-IN" sz="4000" dirty="0"/>
          </a:p>
        </p:txBody>
      </p:sp>
      <p:pic>
        <p:nvPicPr>
          <p:cNvPr id="6" name="Picture 5" descr="Silver metal newtons cradle">
            <a:extLst>
              <a:ext uri="{FF2B5EF4-FFF2-40B4-BE49-F238E27FC236}">
                <a16:creationId xmlns:a16="http://schemas.microsoft.com/office/drawing/2014/main" id="{CEEF0F2E-87B1-E1EF-DB4C-A6F8763C6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73" y="1133188"/>
            <a:ext cx="34662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9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A9C6E8-EFAE-128D-12F9-FEC9833CED9A}"/>
              </a:ext>
            </a:extLst>
          </p:cNvPr>
          <p:cNvSpPr txBox="1"/>
          <p:nvPr/>
        </p:nvSpPr>
        <p:spPr>
          <a:xfrm>
            <a:off x="0" y="331082"/>
            <a:ext cx="1194036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400" dirty="0">
                <a:ea typeface="+mn-lt"/>
                <a:cs typeface="+mn-lt"/>
              </a:rPr>
              <a:t>Blockchains are made up of a series of individual blocks. 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400" dirty="0">
                <a:ea typeface="+mn-lt"/>
                <a:cs typeface="+mn-lt"/>
              </a:rPr>
              <a:t>Each </a:t>
            </a:r>
            <a:r>
              <a:rPr lang="en-US" sz="2400" dirty="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block</a:t>
            </a:r>
            <a:r>
              <a:rPr lang="en-US" sz="2400" dirty="0">
                <a:ea typeface="+mn-lt"/>
                <a:cs typeface="+mn-lt"/>
              </a:rPr>
              <a:t> contains information about </a:t>
            </a:r>
            <a:r>
              <a:rPr lang="en-US" sz="2400" dirty="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transactions</a:t>
            </a:r>
            <a:r>
              <a:rPr lang="en-US" sz="2400" dirty="0">
                <a:ea typeface="+mn-lt"/>
                <a:cs typeface="+mn-lt"/>
              </a:rPr>
              <a:t> conducted within a given time period. 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400" dirty="0">
                <a:ea typeface="+mn-lt"/>
                <a:cs typeface="+mn-lt"/>
              </a:rPr>
              <a:t>They also contain </a:t>
            </a:r>
            <a:r>
              <a:rPr lang="en-US" sz="2400" b="1" dirty="0">
                <a:ea typeface="+mn-lt"/>
                <a:cs typeface="+mn-lt"/>
              </a:rPr>
              <a:t>a unique identifier </a:t>
            </a:r>
            <a:r>
              <a:rPr lang="en-US" sz="2400" dirty="0">
                <a:ea typeface="+mn-lt"/>
                <a:cs typeface="+mn-lt"/>
              </a:rPr>
              <a:t>to differentiate them from every other block in the chain. 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400" dirty="0">
                <a:ea typeface="+mn-lt"/>
                <a:cs typeface="+mn-lt"/>
              </a:rPr>
              <a:t>Blocks are created by solving </a:t>
            </a:r>
            <a:r>
              <a:rPr lang="en-US" sz="2400" b="1" dirty="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cryptographic</a:t>
            </a:r>
            <a:r>
              <a:rPr lang="en-US" sz="2400" b="1" dirty="0">
                <a:ea typeface="+mn-lt"/>
                <a:cs typeface="+mn-lt"/>
              </a:rPr>
              <a:t> </a:t>
            </a:r>
            <a:r>
              <a:rPr lang="en-US" sz="2400" dirty="0">
                <a:ea typeface="+mn-lt"/>
                <a:cs typeface="+mn-lt"/>
              </a:rPr>
              <a:t>problems.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400" dirty="0">
                <a:ea typeface="+mn-lt"/>
                <a:cs typeface="+mn-lt"/>
              </a:rPr>
              <a:t> The process of solving these problems is known as </a:t>
            </a:r>
            <a:r>
              <a:rPr lang="en-US" sz="2400" b="1" dirty="0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mining</a:t>
            </a:r>
            <a:r>
              <a:rPr lang="en-US" sz="2400" dirty="0">
                <a:ea typeface="+mn-lt"/>
                <a:cs typeface="+mn-lt"/>
              </a:rPr>
              <a:t>. 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400" dirty="0">
                <a:ea typeface="+mn-lt"/>
                <a:cs typeface="+mn-lt"/>
              </a:rPr>
              <a:t>Mining a block on the blockchain attracts a </a:t>
            </a:r>
            <a:r>
              <a:rPr lang="en-US" sz="2400" b="1" dirty="0">
                <a:ea typeface="+mn-lt"/>
                <a:cs typeface="+mn-lt"/>
              </a:rPr>
              <a:t>reward</a:t>
            </a:r>
            <a:r>
              <a:rPr lang="en-US" sz="2400" dirty="0">
                <a:ea typeface="+mn-lt"/>
                <a:cs typeface="+mn-lt"/>
              </a:rPr>
              <a:t>.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400" dirty="0">
                <a:ea typeface="+mn-lt"/>
                <a:cs typeface="+mn-lt"/>
              </a:rPr>
              <a:t>the blockchain is </a:t>
            </a:r>
            <a:r>
              <a:rPr lang="en-US" sz="2400" b="1" dirty="0">
                <a:ea typeface="+mn-lt"/>
                <a:cs typeface="+mn-lt"/>
              </a:rPr>
              <a:t>stored on the computers of every user </a:t>
            </a:r>
            <a:r>
              <a:rPr lang="en-US" sz="2400" dirty="0">
                <a:ea typeface="+mn-lt"/>
                <a:cs typeface="+mn-lt"/>
              </a:rPr>
              <a:t>of that given blockchain. That’s why called as Distributed Ledger 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400" dirty="0">
                <a:ea typeface="+mn-lt"/>
                <a:cs typeface="+mn-lt"/>
              </a:rPr>
              <a:t>the unique block identifier — known as the </a:t>
            </a:r>
            <a:r>
              <a:rPr lang="en-US" sz="2400" b="1" dirty="0">
                <a:solidFill>
                  <a:srgbClr val="FF0000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hash</a:t>
            </a:r>
            <a:r>
              <a:rPr lang="en-US" sz="2400" b="1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US" sz="2400" dirty="0">
                <a:ea typeface="+mn-lt"/>
                <a:cs typeface="+mn-lt"/>
              </a:rPr>
              <a:t>— is derived from the information contained in every previous block in the blockchain. This means that, in order to falsify any record on the blockchain, a nefarious actor would have to change every block on every instance of the blockchain. As a result, blockchains are considered to be </a:t>
            </a:r>
            <a:r>
              <a:rPr lang="en-US" sz="2400" b="1" dirty="0">
                <a:ea typeface="+mn-lt"/>
                <a:cs typeface="+mn-lt"/>
              </a:rPr>
              <a:t>virtually unfalsifiable </a:t>
            </a:r>
            <a:r>
              <a:rPr lang="en-US" sz="2400" dirty="0">
                <a:ea typeface="+mn-lt"/>
                <a:cs typeface="+mn-lt"/>
              </a:rPr>
              <a:t>and are thought of as </a:t>
            </a:r>
            <a:r>
              <a:rPr lang="en-US" sz="2400" b="1" dirty="0">
                <a:ea typeface="+mn-lt"/>
                <a:cs typeface="+mn-lt"/>
                <a:hlinkClick r:id="rId7"/>
              </a:rPr>
              <a:t>immutable</a:t>
            </a:r>
            <a:r>
              <a:rPr lang="en-US" sz="2400" b="1" dirty="0">
                <a:ea typeface="+mn-lt"/>
                <a:cs typeface="+mn-lt"/>
              </a:rPr>
              <a:t> </a:t>
            </a:r>
            <a:r>
              <a:rPr lang="en-US" sz="2400" dirty="0">
                <a:ea typeface="+mn-lt"/>
                <a:cs typeface="+mn-lt"/>
              </a:rPr>
              <a:t>records of transactions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23123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CC48C7-94C5-605E-ABD7-C75A71542C90}"/>
              </a:ext>
            </a:extLst>
          </p:cNvPr>
          <p:cNvSpPr txBox="1"/>
          <p:nvPr/>
        </p:nvSpPr>
        <p:spPr>
          <a:xfrm>
            <a:off x="1020725" y="779858"/>
            <a:ext cx="954803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ea typeface="+mn-lt"/>
                <a:cs typeface="+mn-lt"/>
              </a:rPr>
              <a:t>In Bitcoin’s case, the blockchain is </a:t>
            </a:r>
            <a:r>
              <a:rPr lang="en-US" sz="2400" b="1" dirty="0">
                <a:ea typeface="+mn-lt"/>
                <a:cs typeface="+mn-lt"/>
              </a:rPr>
              <a:t>decentralized</a:t>
            </a:r>
            <a:r>
              <a:rPr lang="en-US" sz="2400" dirty="0">
                <a:ea typeface="+mn-lt"/>
                <a:cs typeface="+mn-lt"/>
              </a:rPr>
              <a:t>, so no single person or group has control—instead, all users collectively retain control.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ea typeface="+mn-lt"/>
                <a:cs typeface="+mn-lt"/>
              </a:rPr>
              <a:t>There is </a:t>
            </a:r>
            <a:r>
              <a:rPr lang="en-US" sz="2400" b="1" dirty="0">
                <a:ea typeface="+mn-lt"/>
                <a:cs typeface="+mn-lt"/>
              </a:rPr>
              <a:t>no central authority</a:t>
            </a:r>
            <a:r>
              <a:rPr lang="en-US" sz="2400" dirty="0">
                <a:ea typeface="+mn-lt"/>
                <a:cs typeface="+mn-lt"/>
              </a:rPr>
              <a:t> present to validate and verify the transactions, yet every transaction in the Blockchain is considered to be completely secured and verified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ea typeface="+mn-lt"/>
                <a:cs typeface="+mn-lt"/>
              </a:rPr>
              <a:t>This is possible only because of the presence of the </a:t>
            </a:r>
            <a:r>
              <a:rPr lang="en-US" sz="2400" b="1" dirty="0">
                <a:ea typeface="+mn-lt"/>
                <a:cs typeface="+mn-lt"/>
              </a:rPr>
              <a:t>consensus protocol</a:t>
            </a:r>
            <a:r>
              <a:rPr lang="en-US" sz="2400" dirty="0">
                <a:ea typeface="+mn-lt"/>
                <a:cs typeface="+mn-lt"/>
              </a:rPr>
              <a:t> which is a core part of any Blockchain network. 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ea typeface="+mn-lt"/>
              <a:cs typeface="+mn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ea typeface="+mn-lt"/>
                <a:cs typeface="+mn-lt"/>
              </a:rPr>
              <a:t>Decentralized blockchains are </a:t>
            </a:r>
            <a:r>
              <a:rPr lang="en-US" sz="2400" b="1" dirty="0">
                <a:ea typeface="+mn-lt"/>
                <a:cs typeface="+mn-lt"/>
              </a:rPr>
              <a:t>immutable</a:t>
            </a:r>
            <a:r>
              <a:rPr lang="en-US" sz="2400" dirty="0">
                <a:ea typeface="+mn-lt"/>
                <a:cs typeface="+mn-lt"/>
              </a:rPr>
              <a:t>, which means that the data entered is irreversible. For Bitcoin, transactions are permanently recorded and viewable to anyone</a:t>
            </a:r>
            <a:r>
              <a:rPr lang="en-US" sz="1800" dirty="0"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359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7ECFB5-E506-B5AE-9E49-56A371347305}"/>
              </a:ext>
            </a:extLst>
          </p:cNvPr>
          <p:cNvSpPr txBox="1"/>
          <p:nvPr/>
        </p:nvSpPr>
        <p:spPr>
          <a:xfrm>
            <a:off x="946298" y="875552"/>
            <a:ext cx="1001587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ea typeface="+mn-lt"/>
                <a:cs typeface="+mn-lt"/>
              </a:rPr>
              <a:t>In Bitcoin’s case, the blockchain is </a:t>
            </a:r>
            <a:r>
              <a:rPr lang="en-US" sz="2400" b="1" dirty="0">
                <a:ea typeface="+mn-lt"/>
                <a:cs typeface="+mn-lt"/>
              </a:rPr>
              <a:t>decentralized</a:t>
            </a:r>
            <a:r>
              <a:rPr lang="en-US" sz="2400" dirty="0">
                <a:ea typeface="+mn-lt"/>
                <a:cs typeface="+mn-lt"/>
              </a:rPr>
              <a:t>, so no single person or group has control—instead, all users collectively retain control.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ea typeface="+mn-lt"/>
                <a:cs typeface="+mn-lt"/>
              </a:rPr>
              <a:t>There is </a:t>
            </a:r>
            <a:r>
              <a:rPr lang="en-US" sz="2400" b="1" dirty="0">
                <a:ea typeface="+mn-lt"/>
                <a:cs typeface="+mn-lt"/>
              </a:rPr>
              <a:t>no central authority</a:t>
            </a:r>
            <a:r>
              <a:rPr lang="en-US" sz="2400" dirty="0">
                <a:ea typeface="+mn-lt"/>
                <a:cs typeface="+mn-lt"/>
              </a:rPr>
              <a:t> present to validate and verify the transactions, yet every transaction in the Blockchain is considered to be completely secured and verified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ea typeface="+mn-lt"/>
                <a:cs typeface="+mn-lt"/>
              </a:rPr>
              <a:t>This is possible only because of the presence of the </a:t>
            </a:r>
            <a:r>
              <a:rPr lang="en-US" sz="2400" b="1" dirty="0">
                <a:ea typeface="+mn-lt"/>
                <a:cs typeface="+mn-lt"/>
              </a:rPr>
              <a:t>consensus protocol</a:t>
            </a:r>
            <a:r>
              <a:rPr lang="en-US" sz="2400" dirty="0">
                <a:ea typeface="+mn-lt"/>
                <a:cs typeface="+mn-lt"/>
              </a:rPr>
              <a:t> which is a core part of any Blockchain network. 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ea typeface="+mn-lt"/>
              <a:cs typeface="+mn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ea typeface="+mn-lt"/>
                <a:cs typeface="+mn-lt"/>
              </a:rPr>
              <a:t>Decentralized blockchains are </a:t>
            </a:r>
            <a:r>
              <a:rPr lang="en-US" sz="2400" b="1" dirty="0">
                <a:ea typeface="+mn-lt"/>
                <a:cs typeface="+mn-lt"/>
              </a:rPr>
              <a:t>immutable</a:t>
            </a:r>
            <a:r>
              <a:rPr lang="en-US" sz="2400" dirty="0">
                <a:ea typeface="+mn-lt"/>
                <a:cs typeface="+mn-lt"/>
              </a:rPr>
              <a:t>, which means that the data entered is irreversible. For Bitcoin, transactions are permanently recorded and viewable to anyone.</a:t>
            </a:r>
          </a:p>
        </p:txBody>
      </p:sp>
    </p:spTree>
    <p:extLst>
      <p:ext uri="{BB962C8B-B14F-4D97-AF65-F5344CB8AC3E}">
        <p14:creationId xmlns:p14="http://schemas.microsoft.com/office/powerpoint/2010/main" val="1126592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B3DEFA-962E-1EA4-6026-69D89C5C0905}"/>
              </a:ext>
            </a:extLst>
          </p:cNvPr>
          <p:cNvSpPr txBox="1"/>
          <p:nvPr/>
        </p:nvSpPr>
        <p:spPr>
          <a:xfrm>
            <a:off x="446567" y="756660"/>
            <a:ext cx="1153632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ea typeface="+mn-lt"/>
                <a:cs typeface="+mn-lt"/>
              </a:rPr>
              <a:t>The Bitcoin blockchain collects transaction information and enters it into a 4MB file called a block (other blockchains use different size blocks). Once it is full, certain information is run through an encryption algorithm, which creates a hexadecimal number called the block header hash.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ea typeface="+mn-lt"/>
                <a:cs typeface="+mn-lt"/>
              </a:rPr>
              <a:t>The hash is then entered into the following block header and encrypted with the other information in that block's header, creating a chain of blocks.</a:t>
            </a:r>
            <a:endParaRPr lang="en-US" sz="2400" dirty="0">
              <a:latin typeface="Arial"/>
              <a:ea typeface="+mn-lt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ea typeface="+mn-lt"/>
                <a:cs typeface="+mn-lt"/>
              </a:rPr>
              <a:t>It is impossible to cancel and delete information from the log of the completed bitcoin transaction. 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ea typeface="+mn-lt"/>
                <a:cs typeface="+mn-lt"/>
              </a:rPr>
              <a:t>A Bitcoin unit is divisible and can be divided into 100 million “</a:t>
            </a:r>
            <a:r>
              <a:rPr lang="en-US" sz="2400" dirty="0" err="1">
                <a:ea typeface="+mn-lt"/>
                <a:cs typeface="+mn-lt"/>
              </a:rPr>
              <a:t>Satoshis</a:t>
            </a:r>
            <a:r>
              <a:rPr lang="en-US" sz="2400" dirty="0">
                <a:ea typeface="+mn-lt"/>
                <a:cs typeface="+mn-lt"/>
              </a:rPr>
              <a:t>,” the smallest fraction of a Bitcoin. 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ea typeface="+mn-lt"/>
                <a:cs typeface="+mn-lt"/>
              </a:rPr>
              <a:t>The Bitcoin Blockchain is a data file that carries the records of all past Bitcoin transactions, including the creation of new Bitcoin units.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ea typeface="+mn-lt"/>
                <a:cs typeface="+mn-lt"/>
              </a:rPr>
              <a:t>The average time between Bitcoin blocks is 10 minutes. The first block, block #0, was created in 2009.</a:t>
            </a:r>
          </a:p>
        </p:txBody>
      </p:sp>
    </p:spTree>
    <p:extLst>
      <p:ext uri="{BB962C8B-B14F-4D97-AF65-F5344CB8AC3E}">
        <p14:creationId xmlns:p14="http://schemas.microsoft.com/office/powerpoint/2010/main" val="273760053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325</TotalTime>
  <Words>1645</Words>
  <Application>Microsoft Office PowerPoint</Application>
  <PresentationFormat>Widescreen</PresentationFormat>
  <Paragraphs>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Agency FB</vt:lpstr>
      <vt:lpstr>-apple-system</vt:lpstr>
      <vt:lpstr>Aptos</vt:lpstr>
      <vt:lpstr>Aptos Display</vt:lpstr>
      <vt:lpstr>Arial</vt:lpstr>
      <vt:lpstr>Arial Narrow</vt:lpstr>
      <vt:lpstr>Calibri</vt:lpstr>
      <vt:lpstr>Gill Sans MT</vt:lpstr>
      <vt:lpstr>Wingdings</vt:lpstr>
      <vt:lpstr>Gallery</vt:lpstr>
      <vt:lpstr>crypto assets An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Priyanka</dc:creator>
  <cp:lastModifiedBy>Priyanka</cp:lastModifiedBy>
  <cp:revision>5</cp:revision>
  <dcterms:created xsi:type="dcterms:W3CDTF">2024-07-10T12:08:01Z</dcterms:created>
  <dcterms:modified xsi:type="dcterms:W3CDTF">2024-07-11T08:08:24Z</dcterms:modified>
</cp:coreProperties>
</file>