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handoutMasterIdLst>
    <p:handoutMasterId r:id="rId15"/>
  </p:handoutMasterIdLst>
  <p:sldIdLst>
    <p:sldId id="256" r:id="rId2"/>
    <p:sldId id="308" r:id="rId3"/>
    <p:sldId id="310" r:id="rId4"/>
    <p:sldId id="309" r:id="rId5"/>
    <p:sldId id="260" r:id="rId6"/>
    <p:sldId id="298" r:id="rId7"/>
    <p:sldId id="288" r:id="rId8"/>
    <p:sldId id="289" r:id="rId9"/>
    <p:sldId id="313" r:id="rId10"/>
    <p:sldId id="290" r:id="rId11"/>
    <p:sldId id="291" r:id="rId12"/>
    <p:sldId id="307" r:id="rId13"/>
    <p:sldId id="314" r:id="rId1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62" autoAdjust="0"/>
    <p:restoredTop sz="94636" autoAdjust="0"/>
  </p:normalViewPr>
  <p:slideViewPr>
    <p:cSldViewPr>
      <p:cViewPr varScale="1">
        <p:scale>
          <a:sx n="77" d="100"/>
          <a:sy n="77" d="100"/>
        </p:scale>
        <p:origin x="90" y="8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1816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pPr rtl="1"/>
            <a:fld id="{C1A8D05C-25BF-4061-96C9-5D0E5308B118}" type="datetimeFigureOut">
              <a:rPr lang="en-US" smtClean="0"/>
              <a:t>03-Oct-2022</a:t>
            </a:fld>
            <a:endParaRPr lang="ar-L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pPr rtl="1"/>
            <a:fld id="{ED19E3A9-B784-4728-8FD2-66B42F61ACFF}" type="slidenum">
              <a:rPr lang="en-US" smtClean="0"/>
              <a:t>‹#›</a:t>
            </a:fld>
            <a:endParaRPr lang="ar-LB"/>
          </a:p>
        </p:txBody>
      </p:sp>
    </p:spTree>
    <p:extLst>
      <p:ext uri="{BB962C8B-B14F-4D97-AF65-F5344CB8AC3E}">
        <p14:creationId xmlns:p14="http://schemas.microsoft.com/office/powerpoint/2010/main" val="40140533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ED624-79F8-4961-8B69-8265414DE6D7}" type="datetimeFigureOut">
              <a:rPr lang="en-US" smtClean="0"/>
              <a:pPr/>
              <a:t>03-Oct-2022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6E8AA-6424-4A92-AE9F-BD2923D9774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ED624-79F8-4961-8B69-8265414DE6D7}" type="datetimeFigureOut">
              <a:rPr lang="en-US" smtClean="0"/>
              <a:pPr/>
              <a:t>03-Oct-2022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6E8AA-6424-4A92-AE9F-BD2923D9774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ED624-79F8-4961-8B69-8265414DE6D7}" type="datetimeFigureOut">
              <a:rPr lang="en-US" smtClean="0"/>
              <a:pPr/>
              <a:t>03-Oct-2022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6E8AA-6424-4A92-AE9F-BD2923D9774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ED624-79F8-4961-8B69-8265414DE6D7}" type="datetimeFigureOut">
              <a:rPr lang="en-US" smtClean="0"/>
              <a:pPr/>
              <a:t>03-Oct-2022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6E8AA-6424-4A92-AE9F-BD2923D9774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ED624-79F8-4961-8B69-8265414DE6D7}" type="datetimeFigureOut">
              <a:rPr lang="en-US" smtClean="0"/>
              <a:pPr/>
              <a:t>03-Oct-2022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6E8AA-6424-4A92-AE9F-BD2923D9774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ED624-79F8-4961-8B69-8265414DE6D7}" type="datetimeFigureOut">
              <a:rPr lang="en-US" smtClean="0"/>
              <a:pPr/>
              <a:t>03-Oct-2022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6E8AA-6424-4A92-AE9F-BD2923D9774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ED624-79F8-4961-8B69-8265414DE6D7}" type="datetimeFigureOut">
              <a:rPr lang="en-US" smtClean="0"/>
              <a:pPr/>
              <a:t>03-Oct-2022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6E8AA-6424-4A92-AE9F-BD2923D9774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ED624-79F8-4961-8B69-8265414DE6D7}" type="datetimeFigureOut">
              <a:rPr lang="en-US" smtClean="0"/>
              <a:pPr/>
              <a:t>03-Oct-2022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6E8AA-6424-4A92-AE9F-BD2923D9774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ED624-79F8-4961-8B69-8265414DE6D7}" type="datetimeFigureOut">
              <a:rPr lang="en-US" smtClean="0"/>
              <a:pPr/>
              <a:t>03-Oct-2022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6E8AA-6424-4A92-AE9F-BD2923D9774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ED624-79F8-4961-8B69-8265414DE6D7}" type="datetimeFigureOut">
              <a:rPr lang="en-US" smtClean="0"/>
              <a:pPr/>
              <a:t>03-Oct-2022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6E8AA-6424-4A92-AE9F-BD2923D9774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ED624-79F8-4961-8B69-8265414DE6D7}" type="datetimeFigureOut">
              <a:rPr lang="en-US" smtClean="0"/>
              <a:pPr/>
              <a:t>03-Oct-2022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8F6E8AA-6424-4A92-AE9F-BD2923D9774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ECED624-79F8-4961-8B69-8265414DE6D7}" type="datetimeFigureOut">
              <a:rPr lang="en-US" smtClean="0"/>
              <a:pPr/>
              <a:t>03-Oct-2022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8F6E8AA-6424-4A92-AE9F-BD2923D97740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80000"/>
                <a:satMod val="400000"/>
              </a:schemeClr>
            </a:gs>
            <a:gs pos="24000">
              <a:schemeClr val="bg2">
                <a:tint val="83000"/>
                <a:satMod val="320000"/>
              </a:schemeClr>
            </a:gs>
            <a:gs pos="57000">
              <a:schemeClr val="bg2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1981200"/>
            <a:ext cx="8458200" cy="1828800"/>
          </a:xfrm>
        </p:spPr>
        <p:txBody>
          <a:bodyPr anchor="t" anchorCtr="0">
            <a:normAutofit/>
          </a:bodyPr>
          <a:lstStyle/>
          <a:p>
            <a:pPr algn="r" rtl="1"/>
            <a:r>
              <a:rPr lang="ar-LB" dirty="0"/>
              <a:t>ال</a:t>
            </a:r>
            <a:r>
              <a:rPr lang="ar-SA" dirty="0"/>
              <a:t>فريق </a:t>
            </a:r>
            <a:r>
              <a:rPr lang="ar-LB" dirty="0"/>
              <a:t>المسؤول عن عدم تسريب المعلومات المحميّة</a:t>
            </a:r>
            <a:r>
              <a:rPr lang="ar-SA" dirty="0"/>
              <a:t> </a:t>
            </a:r>
            <a:r>
              <a:rPr lang="ar-LB" dirty="0"/>
              <a:t>والكشف</a:t>
            </a:r>
            <a:r>
              <a:rPr lang="en-US" dirty="0"/>
              <a:t> </a:t>
            </a:r>
            <a:r>
              <a:rPr lang="ar-LB" dirty="0"/>
              <a:t>عن المعلومات</a:t>
            </a:r>
            <a:endParaRPr lang="ar-S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4191000"/>
            <a:ext cx="7854696" cy="1752600"/>
          </a:xfrm>
        </p:spPr>
        <p:txBody>
          <a:bodyPr/>
          <a:lstStyle/>
          <a:p>
            <a:pPr rtl="1"/>
            <a:r>
              <a:rPr lang="ar-SA" dirty="0"/>
              <a:t>جيمس </a:t>
            </a:r>
            <a:r>
              <a:rPr lang="ar-SA" dirty="0" err="1"/>
              <a:t>آي</a:t>
            </a:r>
            <a:r>
              <a:rPr lang="ar-SA" dirty="0"/>
              <a:t> بيرس</a:t>
            </a:r>
          </a:p>
          <a:p>
            <a:pPr rtl="1"/>
            <a:r>
              <a:rPr lang="ar-SA" dirty="0"/>
              <a:t>وزارة العدل الأمريكية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4545AE5-86CE-41AF-98DA-5D7678EBE143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" y="347463"/>
            <a:ext cx="6934199" cy="99099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LB" dirty="0"/>
              <a:t>ال</a:t>
            </a:r>
            <a:r>
              <a:rPr lang="ar-SA" dirty="0"/>
              <a:t>مشاكل الشائعة</a:t>
            </a:r>
            <a:r>
              <a:rPr lang="ar-LB" dirty="0"/>
              <a:t> المتعلقة بعملية تصنيف المعلومات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SA" dirty="0"/>
              <a:t>لم </a:t>
            </a:r>
            <a:r>
              <a:rPr lang="ar-LB" dirty="0"/>
              <a:t>ي</a:t>
            </a:r>
            <a:r>
              <a:rPr lang="ar-SA" dirty="0"/>
              <a:t>تم </a:t>
            </a:r>
            <a:r>
              <a:rPr lang="ar-LB" dirty="0"/>
              <a:t>مراجعة المعلومات</a:t>
            </a:r>
            <a:r>
              <a:rPr lang="ar-SA" dirty="0"/>
              <a:t> مطلقًا</a:t>
            </a:r>
          </a:p>
          <a:p>
            <a:pPr marL="0" indent="0" rtl="1">
              <a:buNone/>
            </a:pPr>
            <a:endParaRPr lang="ar-LB" dirty="0"/>
          </a:p>
          <a:p>
            <a:pPr algn="r" rtl="1"/>
            <a:r>
              <a:rPr lang="ar-SA" dirty="0"/>
              <a:t>لم يتم إ</a:t>
            </a:r>
            <a:r>
              <a:rPr lang="ar-LB" dirty="0"/>
              <a:t>براز المعلومات</a:t>
            </a:r>
            <a:r>
              <a:rPr lang="ar-SA" dirty="0"/>
              <a:t> أبدًا</a:t>
            </a:r>
          </a:p>
          <a:p>
            <a:pPr marL="0" indent="0" rtl="1">
              <a:buNone/>
            </a:pPr>
            <a:endParaRPr lang="ar-LB" dirty="0"/>
          </a:p>
          <a:p>
            <a:pPr algn="r" rtl="1"/>
            <a:r>
              <a:rPr lang="ar-SA" dirty="0"/>
              <a:t>التداعيات غير المقصودة</a:t>
            </a:r>
          </a:p>
          <a:p>
            <a:pPr rtl="1"/>
            <a:endParaRPr lang="ar-LB" dirty="0"/>
          </a:p>
          <a:p>
            <a:pPr algn="r" rtl="1"/>
            <a:r>
              <a:rPr lang="ar-LB" dirty="0"/>
              <a:t>عدم الاحتفاظ ب</a:t>
            </a:r>
            <a:r>
              <a:rPr lang="ar-SA" dirty="0"/>
              <a:t>سجل</a:t>
            </a:r>
          </a:p>
        </p:txBody>
      </p:sp>
    </p:spTree>
    <p:extLst>
      <p:ext uri="{BB962C8B-B14F-4D97-AF65-F5344CB8AC3E}">
        <p14:creationId xmlns:p14="http://schemas.microsoft.com/office/powerpoint/2010/main" val="29716027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/>
            <a:r>
              <a:rPr lang="ar-LB" dirty="0"/>
              <a:t>الكشف</a:t>
            </a:r>
            <a:r>
              <a:rPr lang="ar-SA" dirty="0"/>
              <a:t> المتعلق بعملية </a:t>
            </a:r>
            <a:r>
              <a:rPr lang="ar-LB" dirty="0"/>
              <a:t>التصنيف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ar-SA" dirty="0"/>
              <a:t>ماذا لو أراد </a:t>
            </a:r>
            <a:r>
              <a:rPr lang="ar-LB" dirty="0"/>
              <a:t>المتهم </a:t>
            </a:r>
            <a:r>
              <a:rPr lang="ar-SA" dirty="0"/>
              <a:t>الطعن في طريقة إجراء عملية </a:t>
            </a:r>
            <a:r>
              <a:rPr lang="ar-LB" dirty="0"/>
              <a:t>تصنيف المعلومات</a:t>
            </a:r>
            <a:r>
              <a:rPr lang="ar-SA" dirty="0"/>
              <a:t>؟</a:t>
            </a:r>
          </a:p>
          <a:p>
            <a:pPr algn="r" rtl="1"/>
            <a:r>
              <a:rPr lang="ar-SA" dirty="0"/>
              <a:t>ما</a:t>
            </a:r>
            <a:r>
              <a:rPr lang="ar-LB" dirty="0"/>
              <a:t>ذا يوجد بحوزة </a:t>
            </a:r>
            <a:r>
              <a:rPr lang="ar-SA" dirty="0"/>
              <a:t>الحكومة</a:t>
            </a:r>
            <a:r>
              <a:rPr lang="ar-LB" dirty="0"/>
              <a:t> ويمكن</a:t>
            </a:r>
            <a:r>
              <a:rPr lang="ar-SA" dirty="0"/>
              <a:t> </a:t>
            </a:r>
            <a:r>
              <a:rPr lang="ar-LB" dirty="0"/>
              <a:t>الكشف عنه</a:t>
            </a:r>
            <a:r>
              <a:rPr lang="ar-SA" dirty="0"/>
              <a:t>؟</a:t>
            </a:r>
          </a:p>
          <a:p>
            <a:pPr lvl="1" algn="r" rtl="1"/>
            <a:r>
              <a:rPr lang="ar-SA" dirty="0"/>
              <a:t>مذكرات داخلية بشأن عملية </a:t>
            </a:r>
            <a:r>
              <a:rPr lang="ar-LB" dirty="0"/>
              <a:t>التصنيف</a:t>
            </a:r>
            <a:r>
              <a:rPr lang="ar-SA" dirty="0"/>
              <a:t> والتداعيات غير المقصودة</a:t>
            </a:r>
          </a:p>
          <a:p>
            <a:pPr lvl="1" algn="r" rtl="1"/>
            <a:r>
              <a:rPr lang="ar-LB" dirty="0"/>
              <a:t>بالنسبة لعملية ا</a:t>
            </a:r>
            <a:r>
              <a:rPr lang="ar-SA" dirty="0" err="1"/>
              <a:t>لتص</a:t>
            </a:r>
            <a:r>
              <a:rPr lang="ar-LB" dirty="0" err="1"/>
              <a:t>ني</a:t>
            </a:r>
            <a:r>
              <a:rPr lang="ar-SA" dirty="0"/>
              <a:t>ف الإلكترونية، كنز من البيانات</a:t>
            </a:r>
          </a:p>
        </p:txBody>
      </p:sp>
    </p:spTree>
    <p:extLst>
      <p:ext uri="{BB962C8B-B14F-4D97-AF65-F5344CB8AC3E}">
        <p14:creationId xmlns:p14="http://schemas.microsoft.com/office/powerpoint/2010/main" val="21676066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SA"/>
              <a:t>بعض الأفكار النهائية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SA" dirty="0"/>
              <a:t>معرفة إمكانات برنامج المراجعة الخاص بك والاستعداد </a:t>
            </a:r>
            <a:r>
              <a:rPr lang="ar-SA" dirty="0" err="1"/>
              <a:t>لل</a:t>
            </a:r>
            <a:r>
              <a:rPr lang="ar-LB" dirty="0"/>
              <a:t>مرافعة</a:t>
            </a:r>
            <a:r>
              <a:rPr lang="ar-SA" dirty="0"/>
              <a:t> بشأن </a:t>
            </a:r>
            <a:r>
              <a:rPr lang="ar-LB" dirty="0"/>
              <a:t>الكشف عن المعلومات</a:t>
            </a:r>
            <a:endParaRPr lang="ar-SA" dirty="0"/>
          </a:p>
          <a:p>
            <a:pPr algn="r" rtl="1"/>
            <a:r>
              <a:rPr lang="ar-SA" dirty="0"/>
              <a:t>قد </a:t>
            </a:r>
            <a:r>
              <a:rPr lang="ar-LB" dirty="0"/>
              <a:t>تظهر</a:t>
            </a:r>
            <a:r>
              <a:rPr lang="ar-SA" dirty="0"/>
              <a:t> </a:t>
            </a:r>
            <a:r>
              <a:rPr lang="ar-LB" dirty="0"/>
              <a:t>نفس المسائل</a:t>
            </a:r>
            <a:r>
              <a:rPr lang="ar-SA" dirty="0"/>
              <a:t> </a:t>
            </a:r>
            <a:r>
              <a:rPr lang="ar-LB" dirty="0"/>
              <a:t>المتعلقة بالكشف</a:t>
            </a:r>
            <a:r>
              <a:rPr lang="ar-SA" dirty="0"/>
              <a:t> </a:t>
            </a:r>
            <a:r>
              <a:rPr lang="ar-LB" dirty="0"/>
              <a:t>في إطار </a:t>
            </a:r>
            <a:r>
              <a:rPr lang="ar-SA" dirty="0"/>
              <a:t>سيناريوهات أخرى شبيهة </a:t>
            </a:r>
            <a:r>
              <a:rPr lang="ar-SA" dirty="0" err="1"/>
              <a:t>بالتص</a:t>
            </a:r>
            <a:r>
              <a:rPr lang="ar-LB" dirty="0" err="1"/>
              <a:t>ني</a:t>
            </a:r>
            <a:r>
              <a:rPr lang="ar-SA" dirty="0"/>
              <a:t>ف </a:t>
            </a:r>
            <a:r>
              <a:rPr lang="ar-LB" dirty="0"/>
              <a:t>(</a:t>
            </a:r>
            <a:r>
              <a:rPr lang="ar-SA" dirty="0"/>
              <a:t>على سبيل المثال، التنصت على المكالمات الهاتفية ذات الصلة </a:t>
            </a:r>
            <a:r>
              <a:rPr lang="ar-LB" dirty="0"/>
              <a:t>/ </a:t>
            </a:r>
            <a:r>
              <a:rPr lang="ar-SA" dirty="0"/>
              <a:t>التعيينات غير </a:t>
            </a:r>
            <a:r>
              <a:rPr lang="ar-LB" dirty="0"/>
              <a:t>المناسبة</a:t>
            </a:r>
            <a:r>
              <a:rPr lang="ar-SA" dirty="0"/>
              <a:t>، وتنفيذ</a:t>
            </a:r>
            <a:r>
              <a:rPr lang="ar-LB" dirty="0"/>
              <a:t> </a:t>
            </a:r>
            <a:r>
              <a:rPr lang="ar-SA" dirty="0"/>
              <a:t>أمر </a:t>
            </a:r>
            <a:r>
              <a:rPr lang="ar-LB" dirty="0"/>
              <a:t>تفتيش</a:t>
            </a:r>
            <a:r>
              <a:rPr lang="ar-SA" dirty="0"/>
              <a:t> </a:t>
            </a:r>
            <a:r>
              <a:rPr lang="ar-LB" dirty="0"/>
              <a:t>/ </a:t>
            </a:r>
            <a:r>
              <a:rPr lang="ar-SA" dirty="0"/>
              <a:t>تعيينات الاستجابة</a:t>
            </a:r>
            <a:r>
              <a:rPr lang="ar-LB" dirty="0"/>
              <a:t>)</a:t>
            </a:r>
          </a:p>
          <a:p>
            <a:pPr algn="r" rtl="1"/>
            <a:r>
              <a:rPr lang="ar-LB" dirty="0"/>
              <a:t>اجتهاد محدود </a:t>
            </a:r>
            <a:r>
              <a:rPr lang="ar-SA" dirty="0"/>
              <a:t>في هذا المجال، لذلك ت</a:t>
            </a:r>
            <a:r>
              <a:rPr lang="ar-LB" dirty="0"/>
              <a:t>صدر</a:t>
            </a:r>
            <a:r>
              <a:rPr lang="ar-SA" dirty="0"/>
              <a:t> المحاكم التي تواجه هذه ا</a:t>
            </a:r>
            <a:r>
              <a:rPr lang="ar-LB" dirty="0"/>
              <a:t>لمسائل</a:t>
            </a:r>
            <a:r>
              <a:rPr lang="ar-SA" dirty="0"/>
              <a:t> </a:t>
            </a:r>
            <a:r>
              <a:rPr lang="ar-LB" dirty="0"/>
              <a:t>حكمها </a:t>
            </a:r>
            <a:r>
              <a:rPr lang="ar-SA" dirty="0"/>
              <a:t>بناءً على حسها بالإنصاف</a:t>
            </a:r>
          </a:p>
          <a:p>
            <a:pPr lvl="1" algn="r" rtl="1"/>
            <a:r>
              <a:rPr lang="ar-SA" dirty="0"/>
              <a:t>بعبارات أخرى</a:t>
            </a:r>
            <a:r>
              <a:rPr lang="ar-LB" dirty="0"/>
              <a:t>:  </a:t>
            </a:r>
            <a:r>
              <a:rPr lang="ar-SA" dirty="0"/>
              <a:t>قد تختلف النتائج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LB" dirty="0"/>
              <a:t>هل لديكم </a:t>
            </a:r>
            <a:r>
              <a:rPr lang="ar-SA" dirty="0"/>
              <a:t>أسئلة</a:t>
            </a:r>
            <a:r>
              <a:rPr lang="ar-LB" dirty="0"/>
              <a:t>؟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68768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 rtl="1"/>
            <a:r>
              <a:rPr lang="ar-SA" dirty="0"/>
              <a:t>ما هو </a:t>
            </a:r>
            <a:r>
              <a:rPr lang="ar-LB" dirty="0"/>
              <a:t>ال</a:t>
            </a:r>
            <a:r>
              <a:rPr lang="ar-SA" dirty="0"/>
              <a:t>فريق </a:t>
            </a:r>
            <a:r>
              <a:rPr lang="ar-LB" dirty="0"/>
              <a:t>المسؤول عن عدم تسريب المعلومات المحميّة</a:t>
            </a:r>
            <a:r>
              <a:rPr lang="ar-SA" dirty="0"/>
              <a:t>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SA" dirty="0"/>
              <a:t>هو فريق </a:t>
            </a:r>
            <a:r>
              <a:rPr lang="ar-LB" dirty="0"/>
              <a:t>تمّ تشكيله</a:t>
            </a:r>
            <a:r>
              <a:rPr lang="ar-SA" dirty="0"/>
              <a:t> </a:t>
            </a:r>
            <a:r>
              <a:rPr lang="ar-LB" dirty="0"/>
              <a:t>للتأكد من عدم</a:t>
            </a:r>
            <a:r>
              <a:rPr lang="ar-SA" dirty="0"/>
              <a:t> </a:t>
            </a:r>
            <a:r>
              <a:rPr lang="ar-LB" dirty="0"/>
              <a:t>اطلاع </a:t>
            </a:r>
            <a:r>
              <a:rPr lang="ar-SA" dirty="0"/>
              <a:t>فريق الادعاء </a:t>
            </a:r>
            <a:r>
              <a:rPr lang="ar-LB" dirty="0"/>
              <a:t>على</a:t>
            </a:r>
            <a:r>
              <a:rPr lang="ar-SA" dirty="0"/>
              <a:t> بعض </a:t>
            </a:r>
            <a:r>
              <a:rPr lang="ar-LB" dirty="0"/>
              <a:t>المعلومات المحميّة</a:t>
            </a:r>
            <a:endParaRPr lang="ar-SA" dirty="0"/>
          </a:p>
          <a:p>
            <a:pPr marL="0" indent="0" rtl="1">
              <a:buNone/>
            </a:pPr>
            <a:endParaRPr lang="ar-LB" dirty="0"/>
          </a:p>
          <a:p>
            <a:pPr algn="r" rtl="1"/>
            <a:r>
              <a:rPr lang="ar-SA" dirty="0"/>
              <a:t>يتألّف من محامين أو وكلاء أو كليهما</a:t>
            </a:r>
          </a:p>
          <a:p>
            <a:pPr marL="0" indent="0" rtl="1">
              <a:buNone/>
            </a:pPr>
            <a:endParaRPr lang="ar-LB" dirty="0"/>
          </a:p>
          <a:p>
            <a:pPr algn="r" rtl="1"/>
            <a:r>
              <a:rPr lang="ar-SA" dirty="0"/>
              <a:t>لا يتداخل </a:t>
            </a:r>
            <a:r>
              <a:rPr lang="ar-LB" dirty="0"/>
              <a:t>عمله </a:t>
            </a:r>
            <a:r>
              <a:rPr lang="ar-SA" dirty="0"/>
              <a:t>مع </a:t>
            </a:r>
            <a:r>
              <a:rPr lang="ar-LB" dirty="0"/>
              <a:t>عمل </a:t>
            </a:r>
            <a:r>
              <a:rPr lang="ar-SA" dirty="0"/>
              <a:t>فريق الادعاء</a:t>
            </a:r>
          </a:p>
          <a:p>
            <a:pPr rtl="1"/>
            <a:endParaRPr lang="ar-LB" dirty="0"/>
          </a:p>
          <a:p>
            <a:pPr algn="r" rtl="1"/>
            <a:r>
              <a:rPr lang="ar-SA" dirty="0"/>
              <a:t>على غرار </a:t>
            </a:r>
            <a:r>
              <a:rPr lang="ar-LB" dirty="0"/>
              <a:t>"الم</a:t>
            </a:r>
            <a:r>
              <a:rPr lang="ar-DZ" dirty="0"/>
              <a:t>شرف </a:t>
            </a:r>
            <a:r>
              <a:rPr lang="ar-LB" dirty="0"/>
              <a:t>ال</a:t>
            </a:r>
            <a:r>
              <a:rPr lang="ar-DZ" dirty="0"/>
              <a:t>قضائي </a:t>
            </a:r>
            <a:r>
              <a:rPr lang="ar-LB" dirty="0"/>
              <a:t>ال</a:t>
            </a:r>
            <a:r>
              <a:rPr lang="ar-DZ" dirty="0"/>
              <a:t>خاص</a:t>
            </a:r>
            <a:r>
              <a:rPr lang="ar-LB" dirty="0"/>
              <a:t>"</a:t>
            </a:r>
            <a:r>
              <a:rPr lang="ar-SA" dirty="0"/>
              <a:t>، </a:t>
            </a:r>
            <a:r>
              <a:rPr lang="ar-LB" dirty="0"/>
              <a:t>غير أنه</a:t>
            </a:r>
            <a:r>
              <a:rPr lang="ar-SA" dirty="0"/>
              <a:t> </a:t>
            </a:r>
            <a:r>
              <a:rPr lang="ar-LB" dirty="0"/>
              <a:t>تابع كليًا</a:t>
            </a:r>
            <a:r>
              <a:rPr lang="ar-SA" dirty="0"/>
              <a:t> </a:t>
            </a:r>
            <a:r>
              <a:rPr lang="ar-LB" dirty="0"/>
              <a:t>ل</a:t>
            </a:r>
            <a:r>
              <a:rPr lang="ar-SA" dirty="0"/>
              <a:t>لحكومة</a:t>
            </a:r>
          </a:p>
          <a:p>
            <a:pPr rtl="1"/>
            <a:endParaRPr lang="ar-LB" dirty="0"/>
          </a:p>
          <a:p>
            <a:pPr marL="0" indent="0" rtl="1">
              <a:buNone/>
            </a:pPr>
            <a:endParaRPr lang="ar-LB" dirty="0"/>
          </a:p>
        </p:txBody>
      </p:sp>
    </p:spTree>
    <p:extLst>
      <p:ext uri="{BB962C8B-B14F-4D97-AF65-F5344CB8AC3E}">
        <p14:creationId xmlns:p14="http://schemas.microsoft.com/office/powerpoint/2010/main" val="5655133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/>
            <a:r>
              <a:rPr lang="ar-SA" dirty="0"/>
              <a:t>ما هي </a:t>
            </a:r>
            <a:r>
              <a:rPr lang="ar-LB" dirty="0"/>
              <a:t>ال</a:t>
            </a:r>
            <a:r>
              <a:rPr lang="ar-SA" dirty="0"/>
              <a:t>فوائد </a:t>
            </a:r>
            <a:r>
              <a:rPr lang="ar-LB" dirty="0"/>
              <a:t>الناجمة عن </a:t>
            </a:r>
            <a:r>
              <a:rPr lang="ar-SA" dirty="0"/>
              <a:t>ذلك؟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SA" dirty="0"/>
              <a:t>احترام حقوق </a:t>
            </a:r>
            <a:r>
              <a:rPr lang="ar-LB" dirty="0"/>
              <a:t>المتهمين </a:t>
            </a:r>
            <a:r>
              <a:rPr lang="ar-SA" dirty="0"/>
              <a:t>والأطراف الثالثة</a:t>
            </a:r>
          </a:p>
          <a:p>
            <a:pPr marL="0" indent="0" rtl="1">
              <a:buNone/>
            </a:pPr>
            <a:endParaRPr lang="ar-LB" dirty="0"/>
          </a:p>
          <a:p>
            <a:pPr algn="r" rtl="1"/>
            <a:r>
              <a:rPr lang="ar-LB" dirty="0"/>
              <a:t>تخفيف</a:t>
            </a:r>
            <a:r>
              <a:rPr lang="ar-SA" dirty="0"/>
              <a:t> </a:t>
            </a:r>
            <a:r>
              <a:rPr lang="ar-LB" dirty="0"/>
              <a:t>التعتيم</a:t>
            </a:r>
            <a:endParaRPr lang="ar-SA" dirty="0"/>
          </a:p>
          <a:p>
            <a:pPr marL="0" indent="0" rtl="1">
              <a:buNone/>
            </a:pPr>
            <a:endParaRPr lang="ar-LB" dirty="0"/>
          </a:p>
          <a:p>
            <a:pPr algn="r" rtl="1"/>
            <a:r>
              <a:rPr lang="ar-SA" dirty="0"/>
              <a:t>ضمان الامتثال للالتزامات الأخلاقية المعمول بها</a:t>
            </a:r>
          </a:p>
          <a:p>
            <a:pPr marL="0" indent="0" rtl="1">
              <a:buNone/>
            </a:pPr>
            <a:endParaRPr lang="ar-LB" dirty="0"/>
          </a:p>
          <a:p>
            <a:pPr algn="r" rtl="1"/>
            <a:r>
              <a:rPr lang="ar-SA" dirty="0"/>
              <a:t>اظهار حسن نية الحكومة للمحكمة</a:t>
            </a:r>
          </a:p>
        </p:txBody>
      </p:sp>
    </p:spTree>
    <p:extLst>
      <p:ext uri="{BB962C8B-B14F-4D97-AF65-F5344CB8AC3E}">
        <p14:creationId xmlns:p14="http://schemas.microsoft.com/office/powerpoint/2010/main" val="7537605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458200" cy="1143000"/>
          </a:xfrm>
        </p:spPr>
        <p:txBody>
          <a:bodyPr>
            <a:normAutofit fontScale="90000"/>
          </a:bodyPr>
          <a:lstStyle/>
          <a:p>
            <a:pPr algn="r" rtl="1"/>
            <a:r>
              <a:rPr lang="ar-SA" dirty="0"/>
              <a:t>متى ينبغي استخدام </a:t>
            </a:r>
            <a:r>
              <a:rPr lang="ar-LB" dirty="0"/>
              <a:t>ال</a:t>
            </a:r>
            <a:r>
              <a:rPr lang="ar-SA" dirty="0"/>
              <a:t>فريق </a:t>
            </a:r>
            <a:r>
              <a:rPr lang="ar-LB" dirty="0"/>
              <a:t>المسؤول عن عدم تسريب المعلومات السرية</a:t>
            </a:r>
            <a:r>
              <a:rPr lang="ar-SA" dirty="0"/>
              <a:t>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ar-LB" dirty="0"/>
              <a:t>إذا كان لدى</a:t>
            </a:r>
            <a:r>
              <a:rPr lang="ar-SA" dirty="0"/>
              <a:t> الحكومة </a:t>
            </a:r>
            <a:r>
              <a:rPr lang="ar-LB" dirty="0"/>
              <a:t>أ</a:t>
            </a:r>
            <a:r>
              <a:rPr lang="ar-SA" dirty="0"/>
              <a:t>دلّة قد ت</a:t>
            </a:r>
            <a:r>
              <a:rPr lang="ar-LB" dirty="0"/>
              <a:t>تضمن معلومات سرّية، </a:t>
            </a:r>
            <a:r>
              <a:rPr lang="ar-SA" dirty="0"/>
              <a:t>محمية بموجب القانون العام المعترف به أو امتياز </a:t>
            </a:r>
            <a:r>
              <a:rPr lang="ar-LB" dirty="0"/>
              <a:t>منصوص عليه في </a:t>
            </a:r>
            <a:r>
              <a:rPr lang="ar-SA" dirty="0"/>
              <a:t>الدستور</a:t>
            </a:r>
          </a:p>
          <a:p>
            <a:pPr marL="0" indent="0" rtl="1">
              <a:buNone/>
            </a:pPr>
            <a:endParaRPr lang="ar-LB" dirty="0"/>
          </a:p>
          <a:p>
            <a:pPr algn="r" rtl="1"/>
            <a:r>
              <a:rPr lang="ar-SA" dirty="0"/>
              <a:t>ما هي </a:t>
            </a:r>
            <a:r>
              <a:rPr lang="ar-LB" dirty="0"/>
              <a:t>هذه </a:t>
            </a:r>
            <a:r>
              <a:rPr lang="ar-SA" dirty="0"/>
              <a:t>الامتيازات </a:t>
            </a:r>
            <a:r>
              <a:rPr lang="ar-LB" dirty="0"/>
              <a:t>/ </a:t>
            </a:r>
            <a:r>
              <a:rPr lang="ar-SA" dirty="0"/>
              <a:t>الحقوق؟</a:t>
            </a:r>
          </a:p>
          <a:p>
            <a:pPr lvl="1" algn="r" rtl="1"/>
            <a:r>
              <a:rPr lang="ar-SA" dirty="0"/>
              <a:t>الاتصالات بين المحامي </a:t>
            </a:r>
            <a:r>
              <a:rPr lang="ar-SA" dirty="0" err="1"/>
              <a:t>ومو</a:t>
            </a:r>
            <a:r>
              <a:rPr lang="ar-LB" dirty="0"/>
              <a:t>ّ</a:t>
            </a:r>
            <a:r>
              <a:rPr lang="ar-SA" dirty="0"/>
              <a:t>كل</a:t>
            </a:r>
            <a:r>
              <a:rPr lang="ar-LB" dirty="0"/>
              <a:t>ه</a:t>
            </a:r>
            <a:r>
              <a:rPr lang="ar-SA" dirty="0"/>
              <a:t> </a:t>
            </a:r>
            <a:r>
              <a:rPr lang="ar-LB" dirty="0"/>
              <a:t>(</a:t>
            </a:r>
            <a:r>
              <a:rPr lang="ar-SA" dirty="0"/>
              <a:t>بما في ذلك اتفاقيات الدفاع المشترك</a:t>
            </a:r>
            <a:r>
              <a:rPr lang="ar-LB" dirty="0"/>
              <a:t>)</a:t>
            </a:r>
          </a:p>
          <a:p>
            <a:pPr lvl="1" algn="r" rtl="1"/>
            <a:r>
              <a:rPr lang="ar-SA" dirty="0"/>
              <a:t>الاتصالات </a:t>
            </a:r>
            <a:r>
              <a:rPr lang="ar-LB" dirty="0"/>
              <a:t>بين ال</a:t>
            </a:r>
            <a:r>
              <a:rPr lang="ar-SA" dirty="0"/>
              <a:t>زوجي</a:t>
            </a:r>
            <a:r>
              <a:rPr lang="ar-LB" dirty="0"/>
              <a:t>ن</a:t>
            </a:r>
            <a:endParaRPr lang="ar-SA" dirty="0"/>
          </a:p>
          <a:p>
            <a:pPr lvl="1" algn="r" rtl="1"/>
            <a:r>
              <a:rPr lang="ar-SA" dirty="0"/>
              <a:t> </a:t>
            </a:r>
            <a:r>
              <a:rPr lang="ar-LB" dirty="0"/>
              <a:t>الشهادة التي أعطيت نتيجة استخدام القوة (</a:t>
            </a:r>
            <a:r>
              <a:rPr lang="ar-SA" dirty="0"/>
              <a:t>الولايات المتحدة، التعديل الخامس</a:t>
            </a:r>
            <a:r>
              <a:rPr lang="ar-LB" dirty="0"/>
              <a:t> للدستور)</a:t>
            </a:r>
          </a:p>
          <a:p>
            <a:pPr lvl="1" algn="r" rtl="1"/>
            <a:r>
              <a:rPr lang="ar-LB" dirty="0"/>
              <a:t>حقوق أخرى: الاعتراف أمام </a:t>
            </a:r>
            <a:r>
              <a:rPr lang="ar-SA" dirty="0"/>
              <a:t>الكاهن المعرّف، المعالج النفسي</a:t>
            </a:r>
          </a:p>
        </p:txBody>
      </p:sp>
    </p:spTree>
    <p:extLst>
      <p:ext uri="{BB962C8B-B14F-4D97-AF65-F5344CB8AC3E}">
        <p14:creationId xmlns:p14="http://schemas.microsoft.com/office/powerpoint/2010/main" val="3895600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LB" dirty="0"/>
              <a:t>عند إبراز</a:t>
            </a:r>
            <a:r>
              <a:rPr lang="ar-SA" dirty="0"/>
              <a:t> أمر </a:t>
            </a:r>
            <a:r>
              <a:rPr lang="ar-LB" dirty="0"/>
              <a:t>قضائي</a:t>
            </a:r>
            <a:endParaRPr lang="ar-SA" dirty="0"/>
          </a:p>
          <a:p>
            <a:pPr lvl="1" algn="r" rtl="1"/>
            <a:r>
              <a:rPr lang="ar-SA" dirty="0"/>
              <a:t>على وجه الخصوص، </a:t>
            </a:r>
            <a:r>
              <a:rPr lang="ar-LB" dirty="0"/>
              <a:t>إبراز</a:t>
            </a:r>
            <a:r>
              <a:rPr lang="ar-SA" dirty="0"/>
              <a:t> </a:t>
            </a:r>
            <a:r>
              <a:rPr lang="ar-LB" dirty="0"/>
              <a:t>رسالة</a:t>
            </a:r>
            <a:r>
              <a:rPr lang="ar-SA" dirty="0"/>
              <a:t> إلكتروني</a:t>
            </a:r>
            <a:r>
              <a:rPr lang="ar-LB" dirty="0"/>
              <a:t>ة</a:t>
            </a:r>
            <a:endParaRPr lang="ar-SA" dirty="0"/>
          </a:p>
          <a:p>
            <a:pPr algn="r" rtl="1"/>
            <a:r>
              <a:rPr lang="ar-LB" dirty="0"/>
              <a:t>في التاريخ المحدد في </a:t>
            </a:r>
            <a:r>
              <a:rPr lang="ar-SA" dirty="0"/>
              <a:t>أمر الاستدعاء</a:t>
            </a:r>
            <a:endParaRPr lang="en-US" dirty="0"/>
          </a:p>
          <a:p>
            <a:pPr algn="r" rtl="1"/>
            <a:r>
              <a:rPr lang="ar-SA" dirty="0"/>
              <a:t>عمليات اعتراض التنصت</a:t>
            </a:r>
          </a:p>
          <a:p>
            <a:pPr algn="r" rtl="1"/>
            <a:r>
              <a:rPr lang="ar-SA" dirty="0"/>
              <a:t>المقابلات الطوعية</a:t>
            </a:r>
          </a:p>
          <a:p>
            <a:pPr lvl="1" algn="r" rtl="1"/>
            <a:r>
              <a:rPr lang="ar-LB" dirty="0"/>
              <a:t>ال</a:t>
            </a:r>
            <a:r>
              <a:rPr lang="ar-SA" dirty="0"/>
              <a:t>تأكد من حصول ال</a:t>
            </a:r>
            <a:r>
              <a:rPr lang="ar-LB" dirty="0"/>
              <a:t>م</a:t>
            </a:r>
            <a:r>
              <a:rPr lang="ar-SA" dirty="0"/>
              <a:t>حقيق</a:t>
            </a:r>
            <a:r>
              <a:rPr lang="ar-LB" dirty="0"/>
              <a:t>ين</a:t>
            </a:r>
            <a:r>
              <a:rPr lang="ar-SA" dirty="0"/>
              <a:t> لديك على التوجيه</a:t>
            </a:r>
            <a:r>
              <a:rPr lang="ar-LB" dirty="0"/>
              <a:t>ات</a:t>
            </a:r>
            <a:r>
              <a:rPr lang="ar-SA" dirty="0"/>
              <a:t> المناسب</a:t>
            </a:r>
            <a:r>
              <a:rPr lang="ar-LB" dirty="0"/>
              <a:t>ة</a:t>
            </a:r>
            <a:endParaRPr lang="ar-SA" dirty="0"/>
          </a:p>
          <a:p>
            <a:pPr marL="0" indent="0" rtl="1">
              <a:buNone/>
            </a:pPr>
            <a:endParaRPr lang="ar-LB" dirty="0"/>
          </a:p>
          <a:p>
            <a:pPr rtl="1"/>
            <a:endParaRPr lang="ar-L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704088"/>
            <a:ext cx="8534400" cy="1143000"/>
          </a:xfrm>
        </p:spPr>
        <p:txBody>
          <a:bodyPr>
            <a:normAutofit fontScale="90000"/>
          </a:bodyPr>
          <a:lstStyle/>
          <a:p>
            <a:pPr algn="r" rtl="1"/>
            <a:r>
              <a:rPr lang="ar-SA" dirty="0"/>
              <a:t>متى ينبغي استخدام </a:t>
            </a:r>
            <a:r>
              <a:rPr lang="ar-LB" dirty="0"/>
              <a:t>ال</a:t>
            </a:r>
            <a:r>
              <a:rPr lang="ar-SA" dirty="0"/>
              <a:t>فريق </a:t>
            </a:r>
            <a:r>
              <a:rPr lang="ar-LB" dirty="0"/>
              <a:t>المسؤول عن عدم تسريب المعلومات المحمية</a:t>
            </a:r>
            <a:r>
              <a:rPr lang="ar-SA" dirty="0"/>
              <a:t>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/>
            <a:r>
              <a:rPr lang="ar-LB" dirty="0"/>
              <a:t>بعض</a:t>
            </a:r>
            <a:r>
              <a:rPr lang="ar-SA" dirty="0"/>
              <a:t> أفضل الممارسات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905000"/>
            <a:ext cx="8229600" cy="4389120"/>
          </a:xfrm>
        </p:spPr>
        <p:txBody>
          <a:bodyPr>
            <a:normAutofit/>
          </a:bodyPr>
          <a:lstStyle/>
          <a:p>
            <a:pPr lvl="1" algn="r" rtl="1"/>
            <a:r>
              <a:rPr lang="ar-SA" dirty="0"/>
              <a:t>يجب على فريق الادعاء تزويد </a:t>
            </a:r>
            <a:r>
              <a:rPr lang="ar-LB" dirty="0"/>
              <a:t>ال</a:t>
            </a:r>
            <a:r>
              <a:rPr lang="ar-SA" dirty="0"/>
              <a:t>فريق ال</a:t>
            </a:r>
            <a:r>
              <a:rPr lang="ar-LB" dirty="0"/>
              <a:t>مسؤول عن عدم تسريب المعلومات المحمية،</a:t>
            </a:r>
            <a:r>
              <a:rPr lang="ar-SA" dirty="0"/>
              <a:t> بالحقائق الضرورية حول التحقيق</a:t>
            </a:r>
          </a:p>
          <a:p>
            <a:pPr lvl="2" algn="r" rtl="1"/>
            <a:r>
              <a:rPr lang="ar-LB" dirty="0"/>
              <a:t>أ</a:t>
            </a:r>
            <a:r>
              <a:rPr lang="ar-SA" dirty="0"/>
              <a:t>سماء </a:t>
            </a:r>
            <a:r>
              <a:rPr lang="ar-LB" dirty="0"/>
              <a:t>/ </a:t>
            </a:r>
            <a:r>
              <a:rPr lang="ar-SA" dirty="0"/>
              <a:t>معرّفات </a:t>
            </a:r>
            <a:r>
              <a:rPr lang="ar-LB" dirty="0"/>
              <a:t>ا</a:t>
            </a:r>
            <a:r>
              <a:rPr lang="ar-SA" dirty="0"/>
              <a:t>لمحامين المعروفين، والأزواج ، وما إلى ذلك</a:t>
            </a:r>
            <a:r>
              <a:rPr lang="ar-LB" dirty="0"/>
              <a:t>.</a:t>
            </a:r>
          </a:p>
          <a:p>
            <a:pPr lvl="1" algn="r" rtl="1"/>
            <a:r>
              <a:rPr lang="ar-LB" dirty="0"/>
              <a:t>إبقاء </a:t>
            </a:r>
            <a:r>
              <a:rPr lang="ar-SA" dirty="0"/>
              <a:t>التواصل في اتجاه واحد</a:t>
            </a:r>
          </a:p>
          <a:p>
            <a:pPr lvl="1" algn="r" rtl="1"/>
            <a:r>
              <a:rPr lang="ar-LB" dirty="0"/>
              <a:t>إبقاء </a:t>
            </a:r>
            <a:r>
              <a:rPr lang="ar-SA" dirty="0"/>
              <a:t>الم</a:t>
            </a:r>
            <a:r>
              <a:rPr lang="ar-LB" dirty="0" err="1"/>
              <a:t>علومات</a:t>
            </a:r>
            <a:r>
              <a:rPr lang="ar-LB" dirty="0"/>
              <a:t> المحميّة </a:t>
            </a:r>
            <a:r>
              <a:rPr lang="ar-SA" dirty="0"/>
              <a:t>التي تمّ </a:t>
            </a:r>
            <a:r>
              <a:rPr lang="ar-LB" dirty="0"/>
              <a:t>الاطلاع عليها على حدى</a:t>
            </a:r>
            <a:r>
              <a:rPr lang="ar-SA" dirty="0"/>
              <a:t> إذا استنتج </a:t>
            </a:r>
            <a:r>
              <a:rPr lang="ar-LB" dirty="0"/>
              <a:t>ال</a:t>
            </a:r>
            <a:r>
              <a:rPr lang="ar-SA" dirty="0"/>
              <a:t>فريق ال</a:t>
            </a:r>
            <a:r>
              <a:rPr lang="ar-LB" dirty="0"/>
              <a:t>مسؤول عن عدم تسريب المعلومات المحميّة</a:t>
            </a:r>
            <a:r>
              <a:rPr lang="ar-SA" dirty="0"/>
              <a:t> أن الامتياز ينطبق </a:t>
            </a:r>
            <a:r>
              <a:rPr lang="ar-LB" dirty="0"/>
              <a:t>عليها</a:t>
            </a:r>
            <a:endParaRPr lang="ar-SA" dirty="0"/>
          </a:p>
          <a:p>
            <a:pPr lvl="1" algn="r" rtl="1"/>
            <a:r>
              <a:rPr lang="ar-SA" dirty="0"/>
              <a:t>الاحتفاظ بسجل جيّد ل</a:t>
            </a:r>
            <a:r>
              <a:rPr lang="ar-LB" dirty="0"/>
              <a:t>لمستندات</a:t>
            </a:r>
            <a:r>
              <a:rPr lang="ar-SA" dirty="0"/>
              <a:t> </a:t>
            </a:r>
            <a:r>
              <a:rPr lang="ar-LB" dirty="0"/>
              <a:t>التي يطلع عليها</a:t>
            </a:r>
            <a:r>
              <a:rPr lang="ar-SA" dirty="0"/>
              <a:t> </a:t>
            </a:r>
            <a:r>
              <a:rPr lang="ar-LB" dirty="0"/>
              <a:t>ال</a:t>
            </a:r>
            <a:r>
              <a:rPr lang="ar-SA" dirty="0"/>
              <a:t>فريق ال</a:t>
            </a:r>
            <a:r>
              <a:rPr lang="ar-LB" dirty="0"/>
              <a:t>مسؤول عن عدم تسريب المعلومات المحميّة</a:t>
            </a:r>
            <a:r>
              <a:rPr lang="ar-SA" dirty="0"/>
              <a:t>، و</a:t>
            </a:r>
            <a:r>
              <a:rPr lang="ar-LB" dirty="0"/>
              <a:t>ل</a:t>
            </a:r>
            <a:r>
              <a:rPr lang="ar-SA" dirty="0"/>
              <a:t>لقرارات التي يتم اتخاذها، و</a:t>
            </a:r>
            <a:r>
              <a:rPr lang="ar-LB" dirty="0"/>
              <a:t>للمستندات المبرزة</a:t>
            </a:r>
            <a:r>
              <a:rPr lang="ar-SA" dirty="0"/>
              <a:t> لفريق الادعاء</a:t>
            </a:r>
          </a:p>
          <a:p>
            <a:pPr lvl="1" algn="r" rtl="1"/>
            <a:r>
              <a:rPr lang="ar-LB" dirty="0"/>
              <a:t>الاستعانة بخدمات</a:t>
            </a:r>
            <a:r>
              <a:rPr lang="ar-SA" dirty="0"/>
              <a:t> </a:t>
            </a:r>
            <a:r>
              <a:rPr lang="ar-LB" dirty="0"/>
              <a:t>محامىِ</a:t>
            </a:r>
            <a:r>
              <a:rPr lang="ar-SA" dirty="0"/>
              <a:t> لصاحب الامتياز المحتمل </a:t>
            </a:r>
            <a:r>
              <a:rPr lang="ar-LB" dirty="0"/>
              <a:t>(</a:t>
            </a:r>
            <a:r>
              <a:rPr lang="ar-SA" dirty="0"/>
              <a:t>إ</a:t>
            </a:r>
            <a:r>
              <a:rPr lang="ar-LB" dirty="0"/>
              <a:t>ذ كان ذلك</a:t>
            </a:r>
            <a:r>
              <a:rPr lang="ar-SA" dirty="0"/>
              <a:t> </a:t>
            </a:r>
            <a:r>
              <a:rPr lang="ar-LB" dirty="0"/>
              <a:t>م</a:t>
            </a:r>
            <a:r>
              <a:rPr lang="ar-SA" dirty="0"/>
              <a:t>مكن</a:t>
            </a:r>
            <a:r>
              <a:rPr lang="ar-LB" dirty="0"/>
              <a:t>)</a:t>
            </a:r>
          </a:p>
          <a:p>
            <a:pPr lvl="1" rtl="1"/>
            <a:endParaRPr lang="ar-LB" dirty="0"/>
          </a:p>
          <a:p>
            <a:pPr rtl="1"/>
            <a:endParaRPr lang="ar-LB" dirty="0"/>
          </a:p>
        </p:txBody>
      </p:sp>
    </p:spTree>
    <p:extLst>
      <p:ext uri="{BB962C8B-B14F-4D97-AF65-F5344CB8AC3E}">
        <p14:creationId xmlns:p14="http://schemas.microsoft.com/office/powerpoint/2010/main" val="3462045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 rtl="1"/>
            <a:r>
              <a:rPr lang="ar-LB" dirty="0"/>
              <a:t>مسائل</a:t>
            </a:r>
            <a:r>
              <a:rPr lang="ar-SA" dirty="0"/>
              <a:t> </a:t>
            </a:r>
            <a:r>
              <a:rPr lang="ar-LB" dirty="0"/>
              <a:t>متعلقة بالمعلومات القابلة للكشف التي هي بحوزة ال</a:t>
            </a:r>
            <a:r>
              <a:rPr lang="ar-SA" dirty="0"/>
              <a:t>فريق ا</a:t>
            </a:r>
            <a:r>
              <a:rPr lang="ar-LB" dirty="0"/>
              <a:t>لمسؤول عن عدم تسريب المعلومات المحميّة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ar-SA" dirty="0"/>
              <a:t>هل فريق الادعاء مسؤول عن </a:t>
            </a:r>
            <a:r>
              <a:rPr lang="ar-LB" dirty="0"/>
              <a:t>المعلومات التي</a:t>
            </a:r>
            <a:r>
              <a:rPr lang="ar-SA" dirty="0"/>
              <a:t> بحوزة </a:t>
            </a:r>
            <a:r>
              <a:rPr lang="ar-LB" dirty="0"/>
              <a:t>ال</a:t>
            </a:r>
            <a:r>
              <a:rPr lang="ar-SA" dirty="0"/>
              <a:t>فريق </a:t>
            </a:r>
            <a:r>
              <a:rPr lang="ar-LB" dirty="0"/>
              <a:t>المسؤول عن عدم تسريب المعلومات المحميّة</a:t>
            </a:r>
            <a:r>
              <a:rPr lang="ar-SA" dirty="0"/>
              <a:t>؟</a:t>
            </a:r>
          </a:p>
          <a:p>
            <a:pPr lvl="1" algn="r" rtl="1"/>
            <a:r>
              <a:rPr lang="ar-SA" dirty="0"/>
              <a:t>الجواب</a:t>
            </a:r>
            <a:r>
              <a:rPr lang="ar-LB" dirty="0"/>
              <a:t>:  </a:t>
            </a:r>
            <a:r>
              <a:rPr lang="ar-SA" dirty="0"/>
              <a:t>نعم</a:t>
            </a:r>
          </a:p>
          <a:p>
            <a:pPr algn="r" rtl="1"/>
            <a:r>
              <a:rPr lang="ar-SA" dirty="0"/>
              <a:t>أنواع </a:t>
            </a:r>
            <a:r>
              <a:rPr lang="ar-LB" dirty="0"/>
              <a:t>المعلومات</a:t>
            </a:r>
            <a:r>
              <a:rPr lang="ar-SA" dirty="0"/>
              <a:t> القابلة </a:t>
            </a:r>
            <a:r>
              <a:rPr lang="ar-LB" dirty="0"/>
              <a:t>للكشف</a:t>
            </a:r>
            <a:r>
              <a:rPr lang="ar-SA" dirty="0"/>
              <a:t> التي بحوزة </a:t>
            </a:r>
            <a:r>
              <a:rPr lang="ar-LB" dirty="0"/>
              <a:t>ال</a:t>
            </a:r>
            <a:r>
              <a:rPr lang="ar-SA" dirty="0"/>
              <a:t>فريق </a:t>
            </a:r>
            <a:r>
              <a:rPr lang="ar-LB" dirty="0"/>
              <a:t>المسؤول عن عدم تسريب المعلومات المحميّة:</a:t>
            </a:r>
          </a:p>
          <a:p>
            <a:pPr lvl="1" algn="r" rtl="1"/>
            <a:r>
              <a:rPr lang="ar-LB" dirty="0"/>
              <a:t>شهادة</a:t>
            </a:r>
            <a:r>
              <a:rPr lang="ar-SA" dirty="0"/>
              <a:t> </a:t>
            </a:r>
            <a:r>
              <a:rPr lang="ar-LB" dirty="0"/>
              <a:t>المتهم</a:t>
            </a:r>
            <a:r>
              <a:rPr lang="ar-SA" dirty="0"/>
              <a:t> والأدلّة التي تعتبر جوهرية لإعداد الدفاع</a:t>
            </a:r>
          </a:p>
          <a:p>
            <a:pPr lvl="1" algn="r" rtl="1"/>
            <a:r>
              <a:rPr lang="ar-LB" dirty="0"/>
              <a:t>المعلومات</a:t>
            </a:r>
            <a:r>
              <a:rPr lang="ar-SA" dirty="0"/>
              <a:t> التي تستدعي عزل الشهود</a:t>
            </a:r>
          </a:p>
          <a:p>
            <a:pPr lvl="1" algn="r" rtl="1"/>
            <a:r>
              <a:rPr lang="ar-LB" dirty="0"/>
              <a:t>المعلومات</a:t>
            </a:r>
            <a:r>
              <a:rPr lang="ar-SA" dirty="0"/>
              <a:t> التبريئ</a:t>
            </a:r>
            <a:r>
              <a:rPr lang="ar-LB" dirty="0"/>
              <a:t>ي</a:t>
            </a:r>
            <a:r>
              <a:rPr lang="ar-SA" dirty="0"/>
              <a:t>ة</a:t>
            </a:r>
          </a:p>
          <a:p>
            <a:pPr rtl="1"/>
            <a:endParaRPr lang="ar-LB" dirty="0"/>
          </a:p>
        </p:txBody>
      </p:sp>
    </p:spTree>
    <p:extLst>
      <p:ext uri="{BB962C8B-B14F-4D97-AF65-F5344CB8AC3E}">
        <p14:creationId xmlns:p14="http://schemas.microsoft.com/office/powerpoint/2010/main" val="15872246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 rtl="1"/>
            <a:r>
              <a:rPr lang="ar-LB" dirty="0"/>
              <a:t>الكشف عن المعلومات من قبل</a:t>
            </a:r>
            <a:r>
              <a:rPr lang="ar-SA" dirty="0"/>
              <a:t> </a:t>
            </a:r>
            <a:r>
              <a:rPr lang="ar-LB" dirty="0"/>
              <a:t>ال</a:t>
            </a:r>
            <a:r>
              <a:rPr lang="ar-SA" dirty="0"/>
              <a:t>فريق ال</a:t>
            </a:r>
            <a:r>
              <a:rPr lang="ar-LB" dirty="0"/>
              <a:t>مسؤول عن عدم تسريب المعلومات المحميّة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 algn="r" rtl="1"/>
            <a:r>
              <a:rPr lang="ar-SA" dirty="0"/>
              <a:t>يقوم فريق الادعاء </a:t>
            </a:r>
            <a:r>
              <a:rPr lang="ar-SA" dirty="0" err="1"/>
              <a:t>بإ</a:t>
            </a:r>
            <a:r>
              <a:rPr lang="ar-LB" dirty="0"/>
              <a:t>براز</a:t>
            </a:r>
            <a:r>
              <a:rPr lang="ar-SA" dirty="0"/>
              <a:t> </a:t>
            </a:r>
            <a:r>
              <a:rPr lang="ar-LB" dirty="0"/>
              <a:t>المعلومات</a:t>
            </a:r>
            <a:r>
              <a:rPr lang="ar-SA" dirty="0"/>
              <a:t> </a:t>
            </a:r>
            <a:r>
              <a:rPr lang="ar-LB" dirty="0"/>
              <a:t>الموافق</a:t>
            </a:r>
            <a:r>
              <a:rPr lang="en-US" dirty="0"/>
              <a:t> </a:t>
            </a:r>
            <a:r>
              <a:rPr lang="ar-LB" dirty="0"/>
              <a:t>عليها</a:t>
            </a:r>
            <a:r>
              <a:rPr lang="ar-SA" dirty="0"/>
              <a:t> للم</a:t>
            </a:r>
            <a:r>
              <a:rPr lang="ar-LB" dirty="0"/>
              <a:t>تهم</a:t>
            </a:r>
            <a:endParaRPr lang="ar-SA" dirty="0"/>
          </a:p>
          <a:p>
            <a:pPr lvl="1" algn="r" rtl="1"/>
            <a:r>
              <a:rPr lang="ar-SA" dirty="0"/>
              <a:t>يقوم </a:t>
            </a:r>
            <a:r>
              <a:rPr lang="ar-LB" dirty="0"/>
              <a:t>ال</a:t>
            </a:r>
            <a:r>
              <a:rPr lang="ar-SA" dirty="0"/>
              <a:t>فريق </a:t>
            </a:r>
            <a:r>
              <a:rPr lang="ar-LB" dirty="0"/>
              <a:t>المسؤول عن عدم تسريب المعلومات المحميّة </a:t>
            </a:r>
            <a:r>
              <a:rPr lang="ar-SA" dirty="0" err="1"/>
              <a:t>بإ</a:t>
            </a:r>
            <a:r>
              <a:rPr lang="ar-LB" dirty="0"/>
              <a:t>براز</a:t>
            </a:r>
            <a:r>
              <a:rPr lang="ar-SA" dirty="0"/>
              <a:t> </a:t>
            </a:r>
            <a:r>
              <a:rPr lang="ar-LB" dirty="0"/>
              <a:t>المعلومات</a:t>
            </a:r>
            <a:r>
              <a:rPr lang="ar-SA" dirty="0"/>
              <a:t> </a:t>
            </a:r>
            <a:r>
              <a:rPr lang="ar-LB" dirty="0"/>
              <a:t>المصنّفة للمتهم</a:t>
            </a:r>
            <a:endParaRPr lang="ar-SA" dirty="0"/>
          </a:p>
          <a:p>
            <a:pPr lvl="1" algn="r" rtl="1"/>
            <a:r>
              <a:rPr lang="ar-SA" dirty="0"/>
              <a:t>يقوم </a:t>
            </a:r>
            <a:r>
              <a:rPr lang="ar-LB" dirty="0"/>
              <a:t>ال</a:t>
            </a:r>
            <a:r>
              <a:rPr lang="ar-SA" dirty="0"/>
              <a:t>فريق </a:t>
            </a:r>
            <a:r>
              <a:rPr lang="ar-LB" dirty="0"/>
              <a:t>المسؤول عن عدم تسريب المعلومات المحميّة </a:t>
            </a:r>
            <a:r>
              <a:rPr lang="ar-SA" dirty="0"/>
              <a:t>بالتفاوض </a:t>
            </a:r>
            <a:r>
              <a:rPr lang="ar-LB" dirty="0"/>
              <a:t>/ الترافع</a:t>
            </a:r>
            <a:r>
              <a:rPr lang="ar-SA" dirty="0"/>
              <a:t> بشأن </a:t>
            </a:r>
            <a:r>
              <a:rPr lang="ar-LB" dirty="0"/>
              <a:t>ال</a:t>
            </a:r>
            <a:r>
              <a:rPr lang="ar-SA" dirty="0"/>
              <a:t>امتياز </a:t>
            </a:r>
            <a:r>
              <a:rPr lang="ar-LB" dirty="0"/>
              <a:t>التي تتمتع به المعلومات</a:t>
            </a:r>
            <a:r>
              <a:rPr lang="ar-SA" dirty="0"/>
              <a:t> المتنازع عليها</a:t>
            </a:r>
          </a:p>
          <a:p>
            <a:pPr lvl="1" rtl="1"/>
            <a:endParaRPr lang="ar-LB" dirty="0"/>
          </a:p>
          <a:p>
            <a:pPr lvl="1" algn="r" rtl="1"/>
            <a:r>
              <a:rPr lang="ar-SA" dirty="0"/>
              <a:t>قد يكون ذلك أكثر تعقيدًا في التحقيقات والقضايا </a:t>
            </a:r>
            <a:r>
              <a:rPr lang="ar-LB" dirty="0"/>
              <a:t>التي تشمل عدة </a:t>
            </a:r>
            <a:r>
              <a:rPr lang="ar-SA" dirty="0"/>
              <a:t>متهمين</a:t>
            </a:r>
          </a:p>
          <a:p>
            <a:pPr marL="393192" lvl="1" indent="0" rtl="1">
              <a:buNone/>
            </a:pPr>
            <a:endParaRPr lang="ar-LB" dirty="0"/>
          </a:p>
        </p:txBody>
      </p:sp>
    </p:spTree>
    <p:extLst>
      <p:ext uri="{BB962C8B-B14F-4D97-AF65-F5344CB8AC3E}">
        <p14:creationId xmlns:p14="http://schemas.microsoft.com/office/powerpoint/2010/main" val="29104532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 rtl="1"/>
            <a:r>
              <a:rPr lang="ar-LB" dirty="0"/>
              <a:t>الكشف عن المعلومات من قبل</a:t>
            </a:r>
            <a:r>
              <a:rPr lang="ar-SA" dirty="0"/>
              <a:t> </a:t>
            </a:r>
            <a:r>
              <a:rPr lang="ar-LB" dirty="0"/>
              <a:t>ال</a:t>
            </a:r>
            <a:r>
              <a:rPr lang="ar-SA" dirty="0"/>
              <a:t>فريق ال</a:t>
            </a:r>
            <a:r>
              <a:rPr lang="ar-LB" dirty="0"/>
              <a:t>مسؤول عن عدم تسريب المعلومات المحميّة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SA" dirty="0"/>
              <a:t>الشفافية هي </a:t>
            </a:r>
            <a:r>
              <a:rPr lang="ar-LB" dirty="0"/>
              <a:t>أمر اساسي</a:t>
            </a:r>
            <a:endParaRPr lang="ar-SA" dirty="0"/>
          </a:p>
          <a:p>
            <a:pPr algn="r" rtl="1"/>
            <a:r>
              <a:rPr lang="ar-LB" dirty="0"/>
              <a:t>ابلاغ </a:t>
            </a:r>
            <a:r>
              <a:rPr lang="ar-SA" dirty="0"/>
              <a:t>المحكمة في وقت مبكر وبشكل متكرر</a:t>
            </a:r>
          </a:p>
          <a:p>
            <a:pPr algn="r" rtl="1"/>
            <a:r>
              <a:rPr lang="ar-SA" dirty="0"/>
              <a:t>تجن</a:t>
            </a:r>
            <a:r>
              <a:rPr lang="ar-LB" dirty="0"/>
              <a:t>ّ</a:t>
            </a:r>
            <a:r>
              <a:rPr lang="ar-SA" dirty="0"/>
              <a:t>ب الاضطرار إلى اتخاذ قرارات تتطلّب الاختيار بين احترام </a:t>
            </a:r>
            <a:r>
              <a:rPr lang="ar-LB" dirty="0"/>
              <a:t>حقوق</a:t>
            </a:r>
            <a:r>
              <a:rPr lang="ar-SA" dirty="0"/>
              <a:t> الامتياز للفرد وحقوق الكشف </a:t>
            </a:r>
            <a:r>
              <a:rPr lang="ar-LB" dirty="0"/>
              <a:t>العائدة للمتهم</a:t>
            </a:r>
            <a:endParaRPr lang="ar-SA" dirty="0"/>
          </a:p>
          <a:p>
            <a:pPr lvl="1" algn="r" rtl="1"/>
            <a:r>
              <a:rPr lang="ar-SA" dirty="0"/>
              <a:t>استخدام المحكمة حيثما أمكن ذلك</a:t>
            </a:r>
          </a:p>
          <a:p>
            <a:pPr algn="r" rtl="1"/>
            <a:r>
              <a:rPr lang="ar-LB" dirty="0"/>
              <a:t>وضع</a:t>
            </a:r>
            <a:r>
              <a:rPr lang="ar-SA" dirty="0"/>
              <a:t> سجل جيد </a:t>
            </a:r>
            <a:r>
              <a:rPr lang="ar-LB" dirty="0"/>
              <a:t>- </a:t>
            </a:r>
            <a:r>
              <a:rPr lang="ar-SA" dirty="0"/>
              <a:t>قد تمرّ سنوات بين </a:t>
            </a:r>
            <a:r>
              <a:rPr lang="ar-LB" dirty="0"/>
              <a:t>عملية تصنيف المعلومات</a:t>
            </a:r>
            <a:r>
              <a:rPr lang="ar-SA" dirty="0"/>
              <a:t> وتوجيه الاتهامات</a:t>
            </a:r>
          </a:p>
        </p:txBody>
      </p:sp>
    </p:spTree>
    <p:extLst>
      <p:ext uri="{BB962C8B-B14F-4D97-AF65-F5344CB8AC3E}">
        <p14:creationId xmlns:p14="http://schemas.microsoft.com/office/powerpoint/2010/main" val="209610134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0</TotalTime>
  <Words>700</Words>
  <Application>Microsoft Office PowerPoint</Application>
  <PresentationFormat>On-screen Show (4:3)</PresentationFormat>
  <Paragraphs>79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Calibri</vt:lpstr>
      <vt:lpstr>Constantia</vt:lpstr>
      <vt:lpstr>Wingdings 2</vt:lpstr>
      <vt:lpstr>Flow</vt:lpstr>
      <vt:lpstr>الفريق المسؤول عن عدم تسريب المعلومات المحميّة والكشف عن المعلومات</vt:lpstr>
      <vt:lpstr>ما هو الفريق المسؤول عن عدم تسريب المعلومات المحميّة؟</vt:lpstr>
      <vt:lpstr>ما هي الفوائد الناجمة عن ذلك؟</vt:lpstr>
      <vt:lpstr>متى ينبغي استخدام الفريق المسؤول عن عدم تسريب المعلومات السرية؟</vt:lpstr>
      <vt:lpstr>متى ينبغي استخدام الفريق المسؤول عن عدم تسريب المعلومات المحمية؟</vt:lpstr>
      <vt:lpstr>بعض أفضل الممارسات</vt:lpstr>
      <vt:lpstr>مسائل متعلقة بالمعلومات القابلة للكشف التي هي بحوزة الفريق المسؤول عن عدم تسريب المعلومات المحميّة</vt:lpstr>
      <vt:lpstr>الكشف عن المعلومات من قبل الفريق المسؤول عن عدم تسريب المعلومات المحميّة</vt:lpstr>
      <vt:lpstr>الكشف عن المعلومات من قبل الفريق المسؤول عن عدم تسريب المعلومات المحميّة</vt:lpstr>
      <vt:lpstr>المشاكل الشائعة المتعلقة بعملية تصنيف المعلومات</vt:lpstr>
      <vt:lpstr>الكشف المتعلق بعملية التصنيف</vt:lpstr>
      <vt:lpstr>بعض الأفكار النهائية</vt:lpstr>
      <vt:lpstr>هل لديكم أسئلة؟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2022-10-03T07:16:15Z</dcterms:created>
  <dcterms:modified xsi:type="dcterms:W3CDTF">2022-10-03T15:32:30Z</dcterms:modified>
</cp:coreProperties>
</file>