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9" r:id="rId10"/>
    <p:sldId id="265" r:id="rId11"/>
    <p:sldId id="266" r:id="rId12"/>
    <p:sldId id="268" r:id="rId13"/>
    <p:sldId id="267" r:id="rId14"/>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A4A6"/>
    <a:srgbClr val="14686A"/>
    <a:srgbClr val="CCD0D1"/>
    <a:srgbClr val="EA54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6" autoAdjust="0"/>
    <p:restoredTop sz="94660"/>
  </p:normalViewPr>
  <p:slideViewPr>
    <p:cSldViewPr snapToGrid="0">
      <p:cViewPr varScale="1">
        <p:scale>
          <a:sx n="116" d="100"/>
          <a:sy n="116" d="100"/>
        </p:scale>
        <p:origin x="570"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p:cNvSpPr/>
          <p:nvPr userDrawn="1"/>
        </p:nvSpPr>
        <p:spPr>
          <a:xfrm>
            <a:off x="4014158" y="4554747"/>
            <a:ext cx="4290204" cy="12824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81175568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0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390264428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1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8289271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
        <p:nvSpPr>
          <p:cNvPr id="2"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42143681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3402713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17088042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5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417347384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6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286213523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7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168430737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8_Diapositive de titre">
    <p:spTree>
      <p:nvGrpSpPr>
        <p:cNvPr id="1" name=""/>
        <p:cNvGrpSpPr/>
        <p:nvPr/>
      </p:nvGrpSpPr>
      <p:grpSpPr>
        <a:xfrm>
          <a:off x="0" y="0"/>
          <a:ext cx="0" cy="0"/>
          <a:chOff x="0" y="0"/>
          <a:chExt cx="0" cy="0"/>
        </a:xfrm>
      </p:grpSpPr>
      <p:sp>
        <p:nvSpPr>
          <p:cNvPr id="3"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32438681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9_Diapositive de titre">
    <p:spTree>
      <p:nvGrpSpPr>
        <p:cNvPr id="1" name=""/>
        <p:cNvGrpSpPr/>
        <p:nvPr/>
      </p:nvGrpSpPr>
      <p:grpSpPr>
        <a:xfrm>
          <a:off x="0" y="0"/>
          <a:ext cx="0" cy="0"/>
          <a:chOff x="0" y="0"/>
          <a:chExt cx="0" cy="0"/>
        </a:xfrm>
      </p:grpSpPr>
      <p:sp>
        <p:nvSpPr>
          <p:cNvPr id="5" name="TextBox 6"/>
          <p:cNvSpPr txBox="1">
            <a:spLocks noChangeArrowheads="1"/>
          </p:cNvSpPr>
          <p:nvPr userDrawn="1"/>
        </p:nvSpPr>
        <p:spPr bwMode="auto">
          <a:xfrm>
            <a:off x="3295650" y="6597650"/>
            <a:ext cx="36004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800" dirty="0" smtClean="0">
                <a:latin typeface="HelveticaNeueLT Std Cn" pitchFamily="34" charset="0"/>
              </a:rPr>
              <a:t>AFRC</a:t>
            </a:r>
            <a:r>
              <a:rPr lang="fr-FR" altLang="fr-FR" sz="800" baseline="0" dirty="0" smtClean="0">
                <a:latin typeface="HelveticaNeueLT Std Cn" pitchFamily="34" charset="0"/>
              </a:rPr>
              <a:t> </a:t>
            </a:r>
            <a:r>
              <a:rPr lang="fr-FR" altLang="fr-FR" sz="800" dirty="0" smtClean="0">
                <a:latin typeface="HelveticaNeueLT Std Cn" pitchFamily="34" charset="0"/>
              </a:rPr>
              <a:t>Palme TXC 2019_Dossier candidature</a:t>
            </a:r>
            <a:endParaRPr lang="en-US" altLang="fr-FR" sz="800" dirty="0" smtClean="0">
              <a:latin typeface="HelveticaNeueLT Std Cn" pitchFamily="34" charset="0"/>
            </a:endParaRPr>
          </a:p>
        </p:txBody>
      </p:sp>
    </p:spTree>
    <p:extLst>
      <p:ext uri="{BB962C8B-B14F-4D97-AF65-F5344CB8AC3E}">
        <p14:creationId xmlns:p14="http://schemas.microsoft.com/office/powerpoint/2010/main" val="9721598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676400" y="333375"/>
            <a:ext cx="10515600" cy="1325563"/>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pic>
        <p:nvPicPr>
          <p:cNvPr id="10" name="Imag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292736" y="-161534"/>
            <a:ext cx="2076861" cy="2076861"/>
          </a:xfrm>
          <a:prstGeom prst="rect">
            <a:avLst/>
          </a:prstGeom>
        </p:spPr>
      </p:pic>
    </p:spTree>
    <p:extLst>
      <p:ext uri="{BB962C8B-B14F-4D97-AF65-F5344CB8AC3E}">
        <p14:creationId xmlns:p14="http://schemas.microsoft.com/office/powerpoint/2010/main" val="198089959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marL="0" algn="ctr" defTabSz="914400" rtl="0" eaLnBrk="1" latinLnBrk="0" hangingPunct="1">
        <a:lnSpc>
          <a:spcPct val="90000"/>
        </a:lnSpc>
        <a:spcBef>
          <a:spcPct val="0"/>
        </a:spcBef>
        <a:buNone/>
        <a:defRPr lang="fr-FR" sz="2400" b="1" kern="1200" dirty="0">
          <a:solidFill>
            <a:srgbClr val="EA545D"/>
          </a:solidFill>
          <a:latin typeface="HelveticaNeueLT Std Cn" pitchFamily="34" charset="0"/>
          <a:ea typeface="+mj-ea"/>
          <a:cs typeface="Times"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hyperlink" Target="mailto:candidaturepalmes@afrc.org" TargetMode="Externa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090354"/>
            <a:ext cx="12192000" cy="1193962"/>
          </a:xfrm>
          <a:prstGeom prst="rect">
            <a:avLst/>
          </a:prstGeom>
          <a:solidFill>
            <a:srgbClr val="EA54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910466" y="5154913"/>
            <a:ext cx="8328484" cy="1077218"/>
          </a:xfrm>
          <a:prstGeom prst="rect">
            <a:avLst/>
          </a:prstGeom>
          <a:noFill/>
        </p:spPr>
        <p:txBody>
          <a:bodyPr wrap="square" rtlCol="0">
            <a:spAutoFit/>
          </a:bodyPr>
          <a:lstStyle/>
          <a:p>
            <a:pPr algn="ctr"/>
            <a:r>
              <a:rPr lang="fr-FR" sz="3200" b="1" cap="small" dirty="0" smtClean="0">
                <a:solidFill>
                  <a:schemeClr val="bg1"/>
                </a:solidFill>
              </a:rPr>
              <a:t>Dossier de Candidature</a:t>
            </a:r>
          </a:p>
          <a:p>
            <a:pPr algn="ctr"/>
            <a:r>
              <a:rPr lang="fr-FR" sz="3200" b="1" cap="small" dirty="0" smtClean="0">
                <a:solidFill>
                  <a:schemeClr val="bg1"/>
                </a:solidFill>
              </a:rPr>
              <a:t>Palme Transformation par l’Expérience Client </a:t>
            </a:r>
            <a:endParaRPr lang="fr-FR" sz="3200" b="1" cap="small" dirty="0">
              <a:solidFill>
                <a:schemeClr val="bg1"/>
              </a:solidFill>
            </a:endParaRPr>
          </a:p>
        </p:txBody>
      </p:sp>
    </p:spTree>
    <p:extLst>
      <p:ext uri="{BB962C8B-B14F-4D97-AF65-F5344CB8AC3E}">
        <p14:creationId xmlns:p14="http://schemas.microsoft.com/office/powerpoint/2010/main" val="1759838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795" y="1311276"/>
            <a:ext cx="9904413" cy="461963"/>
          </a:xfrm>
          <a:prstGeom prst="rect">
            <a:avLst/>
          </a:prstGeom>
        </p:spPr>
        <p:txBody>
          <a:bodyPr>
            <a:spAutoFit/>
          </a:bodyPr>
          <a:lstStyle/>
          <a:p>
            <a:pPr algn="ctr">
              <a:defRPr/>
            </a:pPr>
            <a:r>
              <a:rPr lang="fr-FR" sz="2400" b="1" dirty="0">
                <a:solidFill>
                  <a:srgbClr val="20A4A6"/>
                </a:solidFill>
                <a:latin typeface="HelveticaNeueLT Std Cn" pitchFamily="34" charset="0"/>
                <a:ea typeface="+mj-ea"/>
                <a:cs typeface="Times" charset="0"/>
              </a:rPr>
              <a:t>E</a:t>
            </a:r>
            <a:r>
              <a:rPr lang="fr-FR" sz="2400" b="1" dirty="0" smtClean="0">
                <a:solidFill>
                  <a:srgbClr val="20A4A6"/>
                </a:solidFill>
                <a:latin typeface="HelveticaNeueLT Std Cn" pitchFamily="34" charset="0"/>
                <a:ea typeface="+mj-ea"/>
                <a:cs typeface="Times" charset="0"/>
              </a:rPr>
              <a:t> </a:t>
            </a:r>
            <a:r>
              <a:rPr lang="fr-FR" sz="2400" b="1" dirty="0">
                <a:solidFill>
                  <a:srgbClr val="20A4A6"/>
                </a:solidFill>
                <a:latin typeface="HelveticaNeueLT Std Cn" pitchFamily="34" charset="0"/>
                <a:ea typeface="+mj-ea"/>
                <a:cs typeface="Times" charset="0"/>
              </a:rPr>
              <a:t>- Illustrations (1/2)</a:t>
            </a:r>
            <a:endParaRPr lang="en-US" sz="2400" b="1" dirty="0">
              <a:solidFill>
                <a:srgbClr val="20A4A6"/>
              </a:solidFill>
              <a:latin typeface="HelveticaNeueLT Std Cn" pitchFamily="34" charset="0"/>
              <a:ea typeface="+mj-ea"/>
              <a:cs typeface="Times" charset="0"/>
            </a:endParaRPr>
          </a:p>
        </p:txBody>
      </p:sp>
      <p:sp>
        <p:nvSpPr>
          <p:cNvPr id="21507" name="TextBox 6"/>
          <p:cNvSpPr txBox="1">
            <a:spLocks noChangeArrowheads="1"/>
          </p:cNvSpPr>
          <p:nvPr/>
        </p:nvSpPr>
        <p:spPr bwMode="auto">
          <a:xfrm>
            <a:off x="1380332" y="1987550"/>
            <a:ext cx="94742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200" dirty="0">
                <a:latin typeface="HelveticaNeueLT Std Cn" pitchFamily="34" charset="0"/>
              </a:rPr>
              <a:t>Dans les 2 slides suivantes (maximum), vous pouvez joindre des photos, illustrations, vidéos de votre choix illustrant votre démarche de développement de la culture de service, sa traduction dans le modèle relationnel (au travers des attitudes de service, des rituels, …), du leadership « au service de … » et du développement des collaborations internes pour la réussite de l’expérience clients et collaborateurs, et la création de valeur.</a:t>
            </a:r>
            <a:endParaRPr lang="en-US" altLang="fr-FR" sz="1200" dirty="0">
              <a:latin typeface="HelveticaNeueLT Std Cn" pitchFamily="34" charset="0"/>
            </a:endParaRPr>
          </a:p>
        </p:txBody>
      </p:sp>
    </p:spTree>
    <p:extLst>
      <p:ext uri="{BB962C8B-B14F-4D97-AF65-F5344CB8AC3E}">
        <p14:creationId xmlns:p14="http://schemas.microsoft.com/office/powerpoint/2010/main" val="3633114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43795" y="1311276"/>
            <a:ext cx="9904413" cy="461963"/>
          </a:xfrm>
          <a:prstGeom prst="rect">
            <a:avLst/>
          </a:prstGeom>
        </p:spPr>
        <p:txBody>
          <a:bodyPr>
            <a:spAutoFit/>
          </a:bodyPr>
          <a:lstStyle/>
          <a:p>
            <a:pPr algn="ctr">
              <a:defRPr/>
            </a:pPr>
            <a:r>
              <a:rPr lang="fr-FR" sz="2400" b="1" dirty="0">
                <a:solidFill>
                  <a:srgbClr val="20A4A6"/>
                </a:solidFill>
                <a:latin typeface="HelveticaNeueLT Std Cn" pitchFamily="34" charset="0"/>
                <a:ea typeface="+mj-ea"/>
                <a:cs typeface="Times" charset="0"/>
              </a:rPr>
              <a:t>E</a:t>
            </a:r>
            <a:r>
              <a:rPr lang="fr-FR" sz="2400" b="1" dirty="0" smtClean="0">
                <a:solidFill>
                  <a:srgbClr val="20A4A6"/>
                </a:solidFill>
                <a:latin typeface="HelveticaNeueLT Std Cn" pitchFamily="34" charset="0"/>
                <a:ea typeface="+mj-ea"/>
                <a:cs typeface="Times" charset="0"/>
              </a:rPr>
              <a:t> </a:t>
            </a:r>
            <a:r>
              <a:rPr lang="fr-FR" sz="2400" b="1" dirty="0">
                <a:solidFill>
                  <a:srgbClr val="20A4A6"/>
                </a:solidFill>
                <a:latin typeface="HelveticaNeueLT Std Cn" pitchFamily="34" charset="0"/>
                <a:ea typeface="+mj-ea"/>
                <a:cs typeface="Times" charset="0"/>
              </a:rPr>
              <a:t>- Illustrations (2/2)</a:t>
            </a:r>
            <a:endParaRPr lang="en-US" sz="2400" b="1" dirty="0">
              <a:solidFill>
                <a:srgbClr val="20A4A6"/>
              </a:solidFill>
              <a:latin typeface="HelveticaNeueLT Std Cn" pitchFamily="34" charset="0"/>
              <a:ea typeface="+mj-ea"/>
              <a:cs typeface="Times" charset="0"/>
            </a:endParaRPr>
          </a:p>
        </p:txBody>
      </p:sp>
    </p:spTree>
    <p:extLst>
      <p:ext uri="{BB962C8B-B14F-4D97-AF65-F5344CB8AC3E}">
        <p14:creationId xmlns:p14="http://schemas.microsoft.com/office/powerpoint/2010/main" val="2509930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3826" y="2035727"/>
            <a:ext cx="9498228" cy="3153684"/>
          </a:xfrm>
          <a:prstGeom prst="rect">
            <a:avLst/>
          </a:prstGeom>
        </p:spPr>
        <p:txBody>
          <a:bodyPr wrap="square">
            <a:spAutoFit/>
          </a:bodyPr>
          <a:lstStyle/>
          <a:p>
            <a:pPr marL="285750" indent="-285750" algn="just">
              <a:lnSpc>
                <a:spcPct val="115000"/>
              </a:lnSpc>
              <a:spcAft>
                <a:spcPts val="1000"/>
              </a:spcAft>
              <a:buFont typeface="Arial" panose="020B0604020202020204" pitchFamily="34" charset="0"/>
              <a:buChar char="•"/>
            </a:pPr>
            <a:r>
              <a:rPr lang="fr-FR" dirty="0">
                <a:latin typeface="HelveticaNeueLT Std Cn"/>
                <a:ea typeface="Times New Roman" panose="02020603050405020304" pitchFamily="18" charset="0"/>
                <a:cs typeface="Calibri" panose="020F0502020204030204" pitchFamily="34" charset="0"/>
              </a:rPr>
              <a:t>Les dossiers de candidature doivent impérativement être remis </a:t>
            </a:r>
            <a:r>
              <a:rPr lang="fr-FR" b="1" u="sng" dirty="0">
                <a:latin typeface="HelveticaNeueLT Std Cn"/>
                <a:ea typeface="Times New Roman" panose="02020603050405020304" pitchFamily="18" charset="0"/>
                <a:cs typeface="Calibri" panose="020F0502020204030204" pitchFamily="34" charset="0"/>
              </a:rPr>
              <a:t>avant le </a:t>
            </a:r>
            <a:r>
              <a:rPr lang="fr-FR" b="1" u="sng" dirty="0" smtClean="0">
                <a:latin typeface="HelveticaNeueLT Std Cn"/>
                <a:ea typeface="Times New Roman" panose="02020603050405020304" pitchFamily="18" charset="0"/>
                <a:cs typeface="Calibri" panose="020F0502020204030204" pitchFamily="34" charset="0"/>
              </a:rPr>
              <a:t>20 </a:t>
            </a:r>
            <a:r>
              <a:rPr lang="fr-FR" b="1" u="sng" dirty="0">
                <a:latin typeface="HelveticaNeueLT Std Cn"/>
                <a:ea typeface="Times New Roman" panose="02020603050405020304" pitchFamily="18" charset="0"/>
                <a:cs typeface="Calibri" panose="020F0502020204030204" pitchFamily="34" charset="0"/>
              </a:rPr>
              <a:t>juillet </a:t>
            </a:r>
            <a:r>
              <a:rPr lang="fr-FR" b="1" u="sng" dirty="0" smtClean="0">
                <a:latin typeface="HelveticaNeueLT Std Cn"/>
                <a:ea typeface="Times New Roman" panose="02020603050405020304" pitchFamily="18" charset="0"/>
                <a:cs typeface="Calibri" panose="020F0502020204030204" pitchFamily="34" charset="0"/>
              </a:rPr>
              <a:t>2019</a:t>
            </a:r>
            <a:r>
              <a:rPr lang="fr-FR" dirty="0" smtClean="0">
                <a:latin typeface="HelveticaNeueLT Std Cn"/>
                <a:ea typeface="Times New Roman" panose="02020603050405020304" pitchFamily="18" charset="0"/>
                <a:cs typeface="Calibri" panose="020F0502020204030204" pitchFamily="34" charset="0"/>
              </a:rPr>
              <a:t>.</a:t>
            </a:r>
            <a:endParaRPr lang="fr-FR" dirty="0">
              <a:latin typeface="Calibri" panose="020F0502020204030204" pitchFamily="34" charset="0"/>
              <a:ea typeface="Times New Roman" panose="02020603050405020304" pitchFamily="18" charset="0"/>
              <a:cs typeface="Times New Roman" panose="02020603050405020304" pitchFamily="18" charset="0"/>
            </a:endParaRPr>
          </a:p>
          <a:p>
            <a:pPr marL="285750" indent="-285750" algn="just">
              <a:lnSpc>
                <a:spcPct val="115000"/>
              </a:lnSpc>
              <a:spcAft>
                <a:spcPts val="1000"/>
              </a:spcAft>
              <a:buFont typeface="Arial" panose="020B0604020202020204" pitchFamily="34" charset="0"/>
              <a:buChar char="•"/>
            </a:pPr>
            <a:r>
              <a:rPr lang="fr-FR" dirty="0">
                <a:latin typeface="HelveticaNeueLT Std Cn"/>
                <a:ea typeface="Times New Roman" panose="02020603050405020304" pitchFamily="18" charset="0"/>
                <a:cs typeface="Calibri" panose="020F0502020204030204" pitchFamily="34" charset="0"/>
              </a:rPr>
              <a:t>Les dossiers de candidature doivent être envoyés </a:t>
            </a:r>
            <a:r>
              <a:rPr lang="fr-FR" b="1" dirty="0">
                <a:latin typeface="HelveticaNeueLT Std Cn"/>
                <a:ea typeface="Times New Roman" panose="02020603050405020304" pitchFamily="18" charset="0"/>
                <a:cs typeface="Calibri" panose="020F0502020204030204" pitchFamily="34" charset="0"/>
              </a:rPr>
              <a:t>par mail </a:t>
            </a:r>
            <a:r>
              <a:rPr lang="fr-FR" dirty="0">
                <a:latin typeface="HelveticaNeueLT Std Cn"/>
                <a:ea typeface="Times New Roman" panose="02020603050405020304" pitchFamily="18" charset="0"/>
                <a:cs typeface="Calibri" panose="020F0502020204030204" pitchFamily="34" charset="0"/>
              </a:rPr>
              <a:t>à l’adresse email suivante :</a:t>
            </a:r>
            <a:r>
              <a:rPr lang="fr-FR" dirty="0">
                <a:solidFill>
                  <a:srgbClr val="FF0000"/>
                </a:solidFill>
                <a:latin typeface="HelveticaNeueLT Std Cn"/>
                <a:ea typeface="Times New Roman" panose="02020603050405020304" pitchFamily="18" charset="0"/>
                <a:cs typeface="Calibri" panose="020F0502020204030204" pitchFamily="34" charset="0"/>
              </a:rPr>
              <a:t> </a:t>
            </a:r>
            <a:r>
              <a:rPr lang="fr-FR" u="sng" dirty="0" smtClean="0">
                <a:solidFill>
                  <a:srgbClr val="0000FF"/>
                </a:solidFill>
                <a:latin typeface="HelveticaNeueLT Std Cn"/>
                <a:ea typeface="Times New Roman" panose="02020603050405020304" pitchFamily="18" charset="0"/>
                <a:cs typeface="Calibri" panose="020F0502020204030204" pitchFamily="34" charset="0"/>
                <a:hlinkClick r:id="rId2"/>
              </a:rPr>
              <a:t>candidaturepalmes@afrc.org</a:t>
            </a:r>
            <a:r>
              <a:rPr lang="fr-FR" u="sng" dirty="0" smtClean="0">
                <a:solidFill>
                  <a:srgbClr val="0000FF"/>
                </a:solidFill>
                <a:latin typeface="HelveticaNeueLT Std Cn"/>
                <a:ea typeface="Times New Roman" panose="02020603050405020304" pitchFamily="18" charset="0"/>
                <a:cs typeface="Calibri" panose="020F0502020204030204" pitchFamily="34" charset="0"/>
              </a:rPr>
              <a:t>.</a:t>
            </a:r>
          </a:p>
          <a:p>
            <a:pPr marL="285750" indent="-285750" algn="just">
              <a:lnSpc>
                <a:spcPct val="115000"/>
              </a:lnSpc>
              <a:spcAft>
                <a:spcPts val="1000"/>
              </a:spcAft>
              <a:buFont typeface="Arial" panose="020B0604020202020204" pitchFamily="34" charset="0"/>
              <a:buChar char="•"/>
            </a:pPr>
            <a:r>
              <a:rPr lang="fr-FR" dirty="0" smtClean="0">
                <a:latin typeface="HelveticaNeueLT Std Cn"/>
                <a:ea typeface="Times New Roman" panose="02020603050405020304" pitchFamily="18" charset="0"/>
                <a:cs typeface="Calibri" panose="020F0502020204030204" pitchFamily="34" charset="0"/>
              </a:rPr>
              <a:t>Les </a:t>
            </a:r>
            <a:r>
              <a:rPr lang="fr-FR" dirty="0">
                <a:latin typeface="HelveticaNeueLT Std Cn"/>
                <a:ea typeface="Times New Roman" panose="02020603050405020304" pitchFamily="18" charset="0"/>
                <a:cs typeface="Calibri" panose="020F0502020204030204" pitchFamily="34" charset="0"/>
              </a:rPr>
              <a:t>brochures et documents internes au format papier doivent être scannés et joints à l’envoi.</a:t>
            </a:r>
            <a:endParaRPr lang="fr-FR" dirty="0">
              <a:latin typeface="Calibri" panose="020F0502020204030204" pitchFamily="34" charset="0"/>
              <a:ea typeface="Times New Roman" panose="02020603050405020304" pitchFamily="18" charset="0"/>
              <a:cs typeface="Times New Roman" panose="02020603050405020304" pitchFamily="18" charset="0"/>
            </a:endParaRPr>
          </a:p>
          <a:p>
            <a:pPr marL="285750" indent="-285750" algn="just">
              <a:lnSpc>
                <a:spcPct val="115000"/>
              </a:lnSpc>
              <a:spcAft>
                <a:spcPts val="1000"/>
              </a:spcAft>
              <a:buFont typeface="Arial" panose="020B0604020202020204" pitchFamily="34" charset="0"/>
              <a:buChar char="•"/>
            </a:pPr>
            <a:r>
              <a:rPr lang="fr-FR" dirty="0">
                <a:solidFill>
                  <a:srgbClr val="FF0000"/>
                </a:solidFill>
                <a:latin typeface="HelveticaNeueLT Std Cn"/>
                <a:ea typeface="Times New Roman" panose="02020603050405020304" pitchFamily="18" charset="0"/>
                <a:cs typeface="Calibri" panose="020F0502020204030204" pitchFamily="34" charset="0"/>
              </a:rPr>
              <a:t>Si la taille du fichier excède 10 MO, les candidats doivent réaliser l’envoi en plusieurs </a:t>
            </a:r>
            <a:r>
              <a:rPr lang="fr-FR" dirty="0" smtClean="0">
                <a:solidFill>
                  <a:srgbClr val="FF0000"/>
                </a:solidFill>
                <a:latin typeface="HelveticaNeueLT Std Cn"/>
                <a:ea typeface="Times New Roman" panose="02020603050405020304" pitchFamily="18" charset="0"/>
                <a:cs typeface="Calibri" panose="020F0502020204030204" pitchFamily="34" charset="0"/>
              </a:rPr>
              <a:t>envois</a:t>
            </a:r>
            <a:r>
              <a:rPr lang="fr-FR" dirty="0" smtClean="0">
                <a:latin typeface="HelveticaNeueLT Std Cn"/>
                <a:ea typeface="Times New Roman" panose="02020603050405020304" pitchFamily="18" charset="0"/>
                <a:cs typeface="Calibri" panose="020F0502020204030204" pitchFamily="34" charset="0"/>
              </a:rPr>
              <a:t>.</a:t>
            </a:r>
          </a:p>
          <a:p>
            <a:pPr marL="285750" indent="-285750" algn="just">
              <a:lnSpc>
                <a:spcPct val="115000"/>
              </a:lnSpc>
              <a:spcAft>
                <a:spcPts val="1000"/>
              </a:spcAft>
              <a:buFont typeface="Arial" panose="020B0604020202020204" pitchFamily="34" charset="0"/>
              <a:buChar char="•"/>
            </a:pPr>
            <a:r>
              <a:rPr lang="fr-FR" b="1" dirty="0" smtClean="0">
                <a:effectLst/>
                <a:latin typeface="HelveticaNeueLT Std Cn"/>
                <a:ea typeface="Times New Roman" panose="02020603050405020304" pitchFamily="18" charset="0"/>
                <a:cs typeface="Calibri" panose="020F0502020204030204" pitchFamily="34" charset="0"/>
              </a:rPr>
              <a:t>Aucune clé </a:t>
            </a:r>
            <a:r>
              <a:rPr lang="fr-FR" b="1" dirty="0" err="1" smtClean="0">
                <a:effectLst/>
                <a:latin typeface="HelveticaNeueLT Std Cn"/>
                <a:ea typeface="Times New Roman" panose="02020603050405020304" pitchFamily="18" charset="0"/>
                <a:cs typeface="Calibri" panose="020F0502020204030204" pitchFamily="34" charset="0"/>
              </a:rPr>
              <a:t>usb</a:t>
            </a:r>
            <a:r>
              <a:rPr lang="fr-FR" b="1" dirty="0" smtClean="0">
                <a:effectLst/>
                <a:latin typeface="HelveticaNeueLT Std Cn"/>
                <a:ea typeface="Times New Roman" panose="02020603050405020304" pitchFamily="18" charset="0"/>
                <a:cs typeface="Calibri" panose="020F0502020204030204" pitchFamily="34" charset="0"/>
              </a:rPr>
              <a:t> ne sera acceptée.</a:t>
            </a:r>
            <a:endParaRPr lang="fr-FR"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212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9"/>
          <p:cNvSpPr txBox="1">
            <a:spLocks noChangeArrowheads="1"/>
          </p:cNvSpPr>
          <p:nvPr/>
        </p:nvSpPr>
        <p:spPr bwMode="auto">
          <a:xfrm>
            <a:off x="1158082" y="822325"/>
            <a:ext cx="9904412" cy="884238"/>
          </a:xfrm>
          <a:prstGeom prst="rect">
            <a:avLst/>
          </a:prstGeom>
          <a:noFill/>
          <a:ln w="9525">
            <a:noFill/>
            <a:miter lim="800000"/>
            <a:headEnd/>
            <a:tailEnd/>
          </a:ln>
        </p:spPr>
        <p:txBody>
          <a:bodyPr/>
          <a:lstStyle/>
          <a:p>
            <a:pPr algn="ctr">
              <a:defRPr/>
            </a:pPr>
            <a:r>
              <a:rPr lang="fr-FR" sz="2400" b="1" dirty="0">
                <a:solidFill>
                  <a:srgbClr val="20A4A6"/>
                </a:solidFill>
                <a:latin typeface="HelveticaNeueLT Std Cn" pitchFamily="34" charset="0"/>
                <a:ea typeface="+mj-ea"/>
                <a:cs typeface="Times" charset="0"/>
              </a:rPr>
              <a:t>Les partenaires </a:t>
            </a:r>
          </a:p>
          <a:p>
            <a:pPr algn="ctr">
              <a:defRPr/>
            </a:pPr>
            <a:r>
              <a:rPr lang="fr-FR" sz="2400" b="1" dirty="0">
                <a:solidFill>
                  <a:srgbClr val="20A4A6"/>
                </a:solidFill>
                <a:latin typeface="HelveticaNeueLT Std Cn" pitchFamily="34" charset="0"/>
                <a:ea typeface="+mj-ea"/>
                <a:cs typeface="Times" charset="0"/>
              </a:rPr>
              <a:t>des Palmes de la Relation Client </a:t>
            </a:r>
            <a:r>
              <a:rPr lang="fr-FR" sz="2400" b="1" dirty="0" smtClean="0">
                <a:solidFill>
                  <a:srgbClr val="20A4A6"/>
                </a:solidFill>
                <a:latin typeface="HelveticaNeueLT Std Cn" pitchFamily="34" charset="0"/>
                <a:ea typeface="+mj-ea"/>
                <a:cs typeface="Times" charset="0"/>
              </a:rPr>
              <a:t>2019</a:t>
            </a:r>
            <a:endParaRPr lang="fr-FR" sz="2400" b="1" dirty="0">
              <a:solidFill>
                <a:srgbClr val="20A4A6"/>
              </a:solidFill>
              <a:latin typeface="HelveticaNeueLT Std Cn" pitchFamily="34" charset="0"/>
              <a:ea typeface="+mj-ea"/>
              <a:cs typeface="Times" charset="0"/>
            </a:endParaRP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95239" y="1706563"/>
            <a:ext cx="6030098" cy="4613024"/>
          </a:xfrm>
          <a:prstGeom prst="rect">
            <a:avLst/>
          </a:prstGeom>
        </p:spPr>
      </p:pic>
    </p:spTree>
    <p:extLst>
      <p:ext uri="{BB962C8B-B14F-4D97-AF65-F5344CB8AC3E}">
        <p14:creationId xmlns:p14="http://schemas.microsoft.com/office/powerpoint/2010/main" val="1818856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Espace réservé du contenu 2"/>
          <p:cNvSpPr txBox="1">
            <a:spLocks/>
          </p:cNvSpPr>
          <p:nvPr/>
        </p:nvSpPr>
        <p:spPr bwMode="auto">
          <a:xfrm>
            <a:off x="969170" y="1358901"/>
            <a:ext cx="967105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9875" indent="-2286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None/>
            </a:pPr>
            <a:r>
              <a:rPr lang="fr-FR" altLang="fr-FR" sz="1100" dirty="0">
                <a:latin typeface="HelveticaNeueLT Std Cn" pitchFamily="34" charset="0"/>
                <a:ea typeface="ＭＳ Ｐゴシック" panose="020B0600070205080204" pitchFamily="34" charset="-128"/>
                <a:cs typeface="Calibri" panose="020F0502020204030204" pitchFamily="34" charset="0"/>
              </a:rPr>
              <a:t>Cette Palme vise à récompenser les initiatives exemplaires </a:t>
            </a:r>
            <a:r>
              <a:rPr lang="fr-FR" altLang="fr-FR" sz="1100" dirty="0" smtClean="0">
                <a:latin typeface="HelveticaNeueLT Std Cn" pitchFamily="34" charset="0"/>
                <a:ea typeface="ＭＳ Ｐゴシック" panose="020B0600070205080204" pitchFamily="34" charset="-128"/>
                <a:cs typeface="Calibri" panose="020F0502020204030204" pitchFamily="34" charset="0"/>
              </a:rPr>
              <a:t>mise en place par les CEO/DG en </a:t>
            </a:r>
            <a:r>
              <a:rPr lang="fr-FR" altLang="fr-FR" sz="1100" dirty="0">
                <a:latin typeface="HelveticaNeueLT Std Cn" pitchFamily="34" charset="0"/>
                <a:ea typeface="ＭＳ Ｐゴシック" panose="020B0600070205080204" pitchFamily="34" charset="-128"/>
                <a:cs typeface="Calibri" panose="020F0502020204030204" pitchFamily="34" charset="0"/>
              </a:rPr>
              <a:t>matière de transformation dans trois domaines: </a:t>
            </a:r>
          </a:p>
          <a:p>
            <a:r>
              <a:rPr lang="fr-FR" altLang="fr-FR" sz="1100" dirty="0">
                <a:solidFill>
                  <a:srgbClr val="0D3264"/>
                </a:solidFill>
                <a:latin typeface="HelveticaNeueLT Std Cn" pitchFamily="34" charset="0"/>
                <a:ea typeface="ＭＳ Ｐゴシック" panose="020B0600070205080204" pitchFamily="34" charset="-128"/>
                <a:cs typeface="Calibri" panose="020F0502020204030204" pitchFamily="34" charset="0"/>
              </a:rPr>
              <a:t>	</a:t>
            </a:r>
            <a:r>
              <a:rPr lang="fr-FR" altLang="fr-FR" sz="1100" dirty="0">
                <a:solidFill>
                  <a:srgbClr val="14686A"/>
                </a:solidFill>
                <a:latin typeface="HelveticaNeueLT Std Cn" pitchFamily="34" charset="0"/>
                <a:ea typeface="ＭＳ Ｐゴシック" panose="020B0600070205080204" pitchFamily="34" charset="-128"/>
                <a:cs typeface="Calibri" panose="020F0502020204030204" pitchFamily="34" charset="0"/>
              </a:rPr>
              <a:t>a</a:t>
            </a:r>
            <a:r>
              <a:rPr lang="fr-FR" altLang="fr-FR" sz="1100" dirty="0" smtClean="0">
                <a:solidFill>
                  <a:srgbClr val="14686A"/>
                </a:solidFill>
                <a:latin typeface="HelveticaNeueLT Std Cn" pitchFamily="34" charset="0"/>
                <a:ea typeface="ＭＳ Ｐゴシック" panose="020B0600070205080204" pitchFamily="34" charset="-128"/>
                <a:cs typeface="Calibri" panose="020F0502020204030204" pitchFamily="34" charset="0"/>
              </a:rPr>
              <a:t>.</a:t>
            </a:r>
            <a:r>
              <a:rPr lang="fr-FR" altLang="fr-FR" sz="1100" dirty="0">
                <a:solidFill>
                  <a:srgbClr val="14686A"/>
                </a:solidFill>
                <a:latin typeface="HelveticaNeueLT Std Cn" pitchFamily="34" charset="0"/>
              </a:rPr>
              <a:t> </a:t>
            </a:r>
            <a:r>
              <a:rPr lang="fr-FR" altLang="fr-FR" sz="1100" dirty="0" smtClean="0">
                <a:solidFill>
                  <a:srgbClr val="14686A"/>
                </a:solidFill>
                <a:latin typeface="HelveticaNeueLT Std Cn" pitchFamily="34" charset="0"/>
              </a:rPr>
              <a:t>Change management et animation </a:t>
            </a:r>
            <a:r>
              <a:rPr lang="fr-FR" altLang="fr-FR" sz="1100" dirty="0">
                <a:solidFill>
                  <a:srgbClr val="14686A"/>
                </a:solidFill>
                <a:latin typeface="HelveticaNeueLT Std Cn" pitchFamily="34" charset="0"/>
              </a:rPr>
              <a:t>des réseaux de valeurs de l’expérience : les processus sont animés en « </a:t>
            </a:r>
            <a:r>
              <a:rPr lang="fr-FR" altLang="fr-FR" sz="1100" dirty="0" err="1">
                <a:solidFill>
                  <a:srgbClr val="14686A"/>
                </a:solidFill>
                <a:latin typeface="HelveticaNeueLT Std Cn" pitchFamily="34" charset="0"/>
              </a:rPr>
              <a:t>outside</a:t>
            </a:r>
            <a:r>
              <a:rPr lang="fr-FR" altLang="fr-FR" sz="1100" dirty="0">
                <a:solidFill>
                  <a:srgbClr val="14686A"/>
                </a:solidFill>
                <a:latin typeface="HelveticaNeueLT Std Cn" pitchFamily="34" charset="0"/>
              </a:rPr>
              <a:t> in » à partir des moments de vérité des parcours clients vers le plus en amont possible au sein de l’organisation par le développement des collaborations internes et </a:t>
            </a:r>
            <a:r>
              <a:rPr lang="fr-FR" altLang="fr-FR" sz="1100" dirty="0" smtClean="0">
                <a:solidFill>
                  <a:srgbClr val="14686A"/>
                </a:solidFill>
                <a:latin typeface="HelveticaNeueLT Std Cn" pitchFamily="34" charset="0"/>
              </a:rPr>
              <a:t>externes (</a:t>
            </a:r>
            <a:r>
              <a:rPr lang="fr-FR" altLang="fr-FR" sz="1100" dirty="0">
                <a:solidFill>
                  <a:srgbClr val="14686A"/>
                </a:solidFill>
                <a:latin typeface="HelveticaNeueLT Std Cn" pitchFamily="34" charset="0"/>
              </a:rPr>
              <a:t>incluant les partenaires impliqués dans l’expérience client et </a:t>
            </a:r>
            <a:r>
              <a:rPr lang="fr-FR" altLang="fr-FR" sz="1100" dirty="0" smtClean="0">
                <a:solidFill>
                  <a:srgbClr val="14686A"/>
                </a:solidFill>
                <a:latin typeface="HelveticaNeueLT Std Cn" pitchFamily="34" charset="0"/>
              </a:rPr>
              <a:t>collaborateurs)</a:t>
            </a:r>
            <a:endParaRPr lang="fr-FR" altLang="fr-FR" sz="1100" dirty="0">
              <a:solidFill>
                <a:srgbClr val="14686A"/>
              </a:solidFill>
              <a:latin typeface="HelveticaNeueLT Std Cn" pitchFamily="34" charset="0"/>
              <a:ea typeface="ＭＳ Ｐゴシック" panose="020B0600070205080204" pitchFamily="34" charset="-128"/>
            </a:endParaRPr>
          </a:p>
          <a:p>
            <a:pPr eaLnBrk="1" hangingPunct="1">
              <a:buClr>
                <a:srgbClr val="C00000"/>
              </a:buClr>
              <a:buSzPct val="100000"/>
            </a:pPr>
            <a:r>
              <a:rPr lang="fr-FR" altLang="fr-FR" sz="1100" dirty="0">
                <a:solidFill>
                  <a:srgbClr val="14686A"/>
                </a:solidFill>
                <a:latin typeface="HelveticaNeueLT Std Cn" pitchFamily="34" charset="0"/>
              </a:rPr>
              <a:t>	b. D</a:t>
            </a:r>
            <a:r>
              <a:rPr lang="fr-FR" altLang="fr-FR" sz="1100" dirty="0" smtClean="0">
                <a:solidFill>
                  <a:srgbClr val="14686A"/>
                </a:solidFill>
                <a:latin typeface="HelveticaNeueLT Std Cn" pitchFamily="34" charset="0"/>
              </a:rPr>
              <a:t>éveloppement </a:t>
            </a:r>
            <a:r>
              <a:rPr lang="fr-FR" altLang="fr-FR" sz="1100" dirty="0">
                <a:solidFill>
                  <a:srgbClr val="14686A"/>
                </a:solidFill>
                <a:latin typeface="HelveticaNeueLT Std Cn" pitchFamily="34" charset="0"/>
              </a:rPr>
              <a:t>d’un leadership « au service de … » : mise en place de pratiques managériales fondées sur l’</a:t>
            </a:r>
            <a:r>
              <a:rPr lang="fr-FR" altLang="fr-FR" sz="1100" dirty="0" err="1">
                <a:solidFill>
                  <a:srgbClr val="14686A"/>
                </a:solidFill>
                <a:latin typeface="HelveticaNeueLT Std Cn" pitchFamily="34" charset="0"/>
              </a:rPr>
              <a:t>empowerment</a:t>
            </a:r>
            <a:r>
              <a:rPr lang="fr-FR" altLang="fr-FR" sz="1100" dirty="0">
                <a:solidFill>
                  <a:srgbClr val="14686A"/>
                </a:solidFill>
                <a:latin typeface="HelveticaNeueLT Std Cn" pitchFamily="34" charset="0"/>
              </a:rPr>
              <a:t> et la reconnaissance des équipes</a:t>
            </a:r>
          </a:p>
          <a:p>
            <a:pPr>
              <a:buClr>
                <a:srgbClr val="C00000"/>
              </a:buClr>
              <a:buSzPct val="100000"/>
            </a:pPr>
            <a:r>
              <a:rPr lang="fr-FR" altLang="fr-FR" sz="1100" dirty="0">
                <a:solidFill>
                  <a:srgbClr val="14686A"/>
                </a:solidFill>
                <a:latin typeface="HelveticaNeueLT Std Cn" pitchFamily="34" charset="0"/>
              </a:rPr>
              <a:t>	c. </a:t>
            </a:r>
            <a:r>
              <a:rPr lang="fr-FR" altLang="fr-FR" sz="1200" dirty="0">
                <a:solidFill>
                  <a:srgbClr val="14686A"/>
                </a:solidFill>
                <a:latin typeface="HelveticaNeueLT Std Cn" pitchFamily="34" charset="0"/>
              </a:rPr>
              <a:t>Développement de la culture de service  traduite dans un modèle relationnel (attitudes de service vers le client et en interne)</a:t>
            </a:r>
          </a:p>
          <a:p>
            <a:pPr eaLnBrk="1" hangingPunct="1">
              <a:buClr>
                <a:srgbClr val="C00000"/>
              </a:buClr>
              <a:buSzPct val="100000"/>
            </a:pPr>
            <a:endParaRPr lang="fr-FR" altLang="fr-FR" sz="1200" dirty="0">
              <a:solidFill>
                <a:srgbClr val="14686A"/>
              </a:solidFill>
              <a:latin typeface="HelveticaNeueLT Std Cn" pitchFamily="34" charset="0"/>
              <a:ea typeface="ＭＳ Ｐゴシック" panose="020B0600070205080204" pitchFamily="34" charset="-128"/>
            </a:endParaRPr>
          </a:p>
        </p:txBody>
      </p:sp>
      <p:sp>
        <p:nvSpPr>
          <p:cNvPr id="13316" name="Espace réservé du contenu 2"/>
          <p:cNvSpPr txBox="1">
            <a:spLocks/>
          </p:cNvSpPr>
          <p:nvPr/>
        </p:nvSpPr>
        <p:spPr bwMode="auto">
          <a:xfrm>
            <a:off x="3468561" y="2783658"/>
            <a:ext cx="7064375" cy="134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230188" indent="-192088">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lnSpc>
                <a:spcPct val="95000"/>
              </a:lnSpc>
              <a:spcBef>
                <a:spcPct val="0"/>
              </a:spcBef>
              <a:buClr>
                <a:srgbClr val="259EAB"/>
              </a:buClr>
              <a:buSzPct val="80000"/>
              <a:buFontTx/>
              <a:buNone/>
            </a:pPr>
            <a:r>
              <a:rPr lang="fr-FR" altLang="fr-FR" sz="1100" b="1" dirty="0">
                <a:latin typeface="HelveticaNeueLT Std Cn" pitchFamily="34" charset="0"/>
              </a:rPr>
              <a:t>Elle s’adresse à l’ensemble des acteurs </a:t>
            </a:r>
            <a:r>
              <a:rPr lang="fr-FR" altLang="fr-FR" sz="1100" b="1" dirty="0" smtClean="0">
                <a:latin typeface="HelveticaNeueLT Std Cn" pitchFamily="34" charset="0"/>
              </a:rPr>
              <a:t>qui gèrent une </a:t>
            </a:r>
            <a:r>
              <a:rPr lang="fr-FR" altLang="fr-FR" sz="1100" b="1" dirty="0">
                <a:latin typeface="HelveticaNeueLT Std Cn" pitchFamily="34" charset="0"/>
              </a:rPr>
              <a:t>relation </a:t>
            </a:r>
            <a:r>
              <a:rPr lang="fr-FR" altLang="fr-FR" sz="1100" b="1" dirty="0" smtClean="0">
                <a:latin typeface="HelveticaNeueLT Std Cn" pitchFamily="34" charset="0"/>
              </a:rPr>
              <a:t>client et plus particulièrement aux CEO/DG qui ont  impulsé cette transformation:</a:t>
            </a:r>
            <a:endParaRPr lang="fr-FR" altLang="fr-FR" sz="1100" b="1" dirty="0">
              <a:latin typeface="HelveticaNeueLT Std Cn" pitchFamily="34" charset="0"/>
            </a:endParaRPr>
          </a:p>
          <a:p>
            <a:pPr lvl="1">
              <a:lnSpc>
                <a:spcPct val="95000"/>
              </a:lnSpc>
              <a:spcBef>
                <a:spcPct val="0"/>
              </a:spcBef>
              <a:buClr>
                <a:srgbClr val="259EAB"/>
              </a:buClr>
              <a:buSzPct val="80000"/>
              <a:buFont typeface="Wingdings" panose="05000000000000000000" pitchFamily="2" charset="2"/>
              <a:buChar char="§"/>
            </a:pPr>
            <a:r>
              <a:rPr lang="fr-FR" altLang="fr-FR" sz="1100" b="1" dirty="0">
                <a:latin typeface="HelveticaNeueLT Std Cn" pitchFamily="34" charset="0"/>
              </a:rPr>
              <a:t>Entreprises de toutes </a:t>
            </a:r>
            <a:r>
              <a:rPr lang="fr-FR" altLang="fr-FR" sz="1100" b="1" dirty="0" smtClean="0">
                <a:latin typeface="HelveticaNeueLT Std Cn" pitchFamily="34" charset="0"/>
              </a:rPr>
              <a:t>tailles</a:t>
            </a:r>
            <a:endParaRPr lang="fr-FR" altLang="fr-FR" sz="1100" b="1" dirty="0">
              <a:latin typeface="HelveticaNeueLT Std Cn" pitchFamily="34" charset="0"/>
            </a:endParaRPr>
          </a:p>
          <a:p>
            <a:pPr lvl="1">
              <a:lnSpc>
                <a:spcPct val="95000"/>
              </a:lnSpc>
              <a:spcBef>
                <a:spcPct val="0"/>
              </a:spcBef>
              <a:buClr>
                <a:srgbClr val="259EAB"/>
              </a:buClr>
              <a:buSzPct val="80000"/>
              <a:buFont typeface="Wingdings" panose="05000000000000000000" pitchFamily="2" charset="2"/>
              <a:buChar char="§"/>
            </a:pPr>
            <a:r>
              <a:rPr lang="fr-FR" altLang="fr-FR" sz="1100" b="1" dirty="0">
                <a:latin typeface="HelveticaNeueLT Std Cn" pitchFamily="34" charset="0"/>
              </a:rPr>
              <a:t>Associations</a:t>
            </a:r>
          </a:p>
          <a:p>
            <a:pPr lvl="1">
              <a:lnSpc>
                <a:spcPct val="95000"/>
              </a:lnSpc>
              <a:spcBef>
                <a:spcPct val="0"/>
              </a:spcBef>
              <a:buClr>
                <a:srgbClr val="259EAB"/>
              </a:buClr>
              <a:buSzPct val="80000"/>
              <a:buFont typeface="Wingdings" panose="05000000000000000000" pitchFamily="2" charset="2"/>
              <a:buChar char="§"/>
            </a:pPr>
            <a:r>
              <a:rPr lang="fr-FR" altLang="fr-FR" sz="1100" b="1" dirty="0">
                <a:latin typeface="HelveticaNeueLT Std Cn" pitchFamily="34" charset="0"/>
              </a:rPr>
              <a:t>Collectivités, administrations</a:t>
            </a:r>
          </a:p>
        </p:txBody>
      </p:sp>
      <p:sp>
        <p:nvSpPr>
          <p:cNvPr id="25" name="Pentagon 14"/>
          <p:cNvSpPr>
            <a:spLocks noChangeArrowheads="1"/>
          </p:cNvSpPr>
          <p:nvPr/>
        </p:nvSpPr>
        <p:spPr bwMode="auto">
          <a:xfrm>
            <a:off x="1317498" y="2993208"/>
            <a:ext cx="1739900" cy="1131887"/>
          </a:xfrm>
          <a:prstGeom prst="homePlate">
            <a:avLst>
              <a:gd name="adj" fmla="val 22101"/>
            </a:avLst>
          </a:prstGeom>
          <a:solidFill>
            <a:schemeClr val="bg1"/>
          </a:solidFill>
          <a:ln w="9525">
            <a:solidFill>
              <a:srgbClr val="20A4A6"/>
            </a:solidFill>
            <a:round/>
            <a:headEnd/>
            <a:tailEnd/>
          </a:ln>
          <a:effectLst>
            <a:outerShdw blurRad="63500" sy="23000" kx="1199993" algn="br" rotWithShape="0">
              <a:srgbClr val="000000">
                <a:alpha val="20000"/>
              </a:srgbClr>
            </a:outerShdw>
          </a:effectLst>
        </p:spPr>
        <p:txBody>
          <a:bodyPr lIns="36000" rIns="36000" anchor="ctr" anchorCtr="1"/>
          <a:lstStyle/>
          <a:p>
            <a:pPr algn="ctr">
              <a:defRPr/>
            </a:pPr>
            <a:r>
              <a:rPr lang="fr-FR" sz="1200" b="1" dirty="0">
                <a:solidFill>
                  <a:srgbClr val="20A4A6"/>
                </a:solidFill>
                <a:latin typeface="HelveticaNeueLT Std Cn" pitchFamily="34" charset="0"/>
                <a:cs typeface="Calibri" pitchFamily="34" charset="0"/>
              </a:rPr>
              <a:t>A qui s’adresse </a:t>
            </a:r>
          </a:p>
          <a:p>
            <a:pPr algn="ctr">
              <a:defRPr/>
            </a:pPr>
            <a:r>
              <a:rPr lang="fr-FR" sz="1200" b="1" dirty="0">
                <a:solidFill>
                  <a:srgbClr val="20A4A6"/>
                </a:solidFill>
                <a:latin typeface="HelveticaNeueLT Std Cn" pitchFamily="34" charset="0"/>
                <a:cs typeface="Calibri" pitchFamily="34" charset="0"/>
              </a:rPr>
              <a:t>cette Palme? </a:t>
            </a:r>
          </a:p>
        </p:txBody>
      </p:sp>
      <p:sp>
        <p:nvSpPr>
          <p:cNvPr id="26" name="Pentagon 15"/>
          <p:cNvSpPr>
            <a:spLocks noChangeArrowheads="1"/>
          </p:cNvSpPr>
          <p:nvPr/>
        </p:nvSpPr>
        <p:spPr bwMode="auto">
          <a:xfrm>
            <a:off x="1317498" y="4294958"/>
            <a:ext cx="1739900" cy="890587"/>
          </a:xfrm>
          <a:prstGeom prst="homePlate">
            <a:avLst>
              <a:gd name="adj" fmla="val 30759"/>
            </a:avLst>
          </a:prstGeom>
          <a:solidFill>
            <a:schemeClr val="bg1"/>
          </a:solidFill>
          <a:ln w="9525">
            <a:solidFill>
              <a:srgbClr val="20A4A6"/>
            </a:solidFill>
            <a:round/>
            <a:headEnd/>
            <a:tailEnd/>
          </a:ln>
          <a:effectLst>
            <a:outerShdw blurRad="63500" sy="23000" kx="1199993" algn="br" rotWithShape="0">
              <a:srgbClr val="000000">
                <a:alpha val="20000"/>
              </a:srgbClr>
            </a:outerShdw>
          </a:effectLst>
        </p:spPr>
        <p:txBody>
          <a:bodyPr lIns="36000" rIns="36000" anchor="ctr" anchorCtr="1"/>
          <a:lstStyle/>
          <a:p>
            <a:pPr algn="ctr">
              <a:defRPr/>
            </a:pPr>
            <a:r>
              <a:rPr lang="fr-FR" sz="1200" b="1" dirty="0">
                <a:solidFill>
                  <a:srgbClr val="20A4A6"/>
                </a:solidFill>
                <a:latin typeface="HelveticaNeueLT Std Cn" pitchFamily="34" charset="0"/>
                <a:cs typeface="Calibri" pitchFamily="34" charset="0"/>
              </a:rPr>
              <a:t>Pourquoi cette Palme? </a:t>
            </a:r>
          </a:p>
        </p:txBody>
      </p:sp>
      <p:sp>
        <p:nvSpPr>
          <p:cNvPr id="13319" name="Espace réservé du contenu 2"/>
          <p:cNvSpPr txBox="1">
            <a:spLocks/>
          </p:cNvSpPr>
          <p:nvPr/>
        </p:nvSpPr>
        <p:spPr bwMode="auto">
          <a:xfrm>
            <a:off x="3468561" y="4263208"/>
            <a:ext cx="706437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fr-FR" altLang="fr-FR" sz="1100" b="1" dirty="0">
                <a:latin typeface="HelveticaNeueLT Std Cn" pitchFamily="34" charset="0"/>
              </a:rPr>
              <a:t>Parce l’enjeu des organisation est désormais de se transformer – sous peine de disparaitre face à la digitalisation et à l’</a:t>
            </a:r>
            <a:r>
              <a:rPr lang="fr-FR" altLang="fr-FR" sz="1100" b="1" dirty="0" err="1">
                <a:latin typeface="HelveticaNeueLT Std Cn" pitchFamily="34" charset="0"/>
              </a:rPr>
              <a:t>ubérisation</a:t>
            </a:r>
            <a:r>
              <a:rPr lang="fr-FR" altLang="fr-FR" sz="1100" b="1" dirty="0">
                <a:latin typeface="HelveticaNeueLT Std Cn" pitchFamily="34" charset="0"/>
              </a:rPr>
              <a:t> - l’AFRC décerne une Palme </a:t>
            </a:r>
            <a:r>
              <a:rPr lang="fr-FR" altLang="fr-FR" sz="1100" b="1" dirty="0" smtClean="0">
                <a:latin typeface="HelveticaNeueLT Std Cn" pitchFamily="34" charset="0"/>
              </a:rPr>
              <a:t>Transformation par l’Expérience Client au CEO/DG engagé </a:t>
            </a:r>
            <a:r>
              <a:rPr lang="fr-FR" altLang="fr-FR" sz="1100" b="1" dirty="0">
                <a:latin typeface="HelveticaNeueLT Std Cn" pitchFamily="34" charset="0"/>
              </a:rPr>
              <a:t>dans une démarche </a:t>
            </a:r>
            <a:r>
              <a:rPr lang="fr-FR" altLang="fr-FR" sz="1100" b="1" dirty="0" smtClean="0">
                <a:latin typeface="HelveticaNeueLT Std Cn" pitchFamily="34" charset="0"/>
              </a:rPr>
              <a:t>concrète de </a:t>
            </a:r>
            <a:r>
              <a:rPr lang="fr-FR" altLang="fr-FR" sz="1100" b="1" dirty="0">
                <a:latin typeface="HelveticaNeueLT Std Cn" pitchFamily="34" charset="0"/>
              </a:rPr>
              <a:t>transformation fondée sur le développement d’une culture de service forte  traduite dans un modèle relationnel impactant l’expérience client et collaborateurs à la fois, le développement d’un modèle managérial fondé sur le leadership « au service de … » et sur une logique généralisée de développement de la coopération en interne comme en </a:t>
            </a:r>
            <a:r>
              <a:rPr lang="fr-FR" altLang="fr-FR" sz="1100" b="1" dirty="0" smtClean="0">
                <a:latin typeface="HelveticaNeueLT Std Cn" pitchFamily="34" charset="0"/>
              </a:rPr>
              <a:t>externe.</a:t>
            </a:r>
            <a:endParaRPr lang="fr-FR" altLang="fr-FR" sz="1100" b="1" dirty="0">
              <a:latin typeface="HelveticaNeueLT Std Cn" pitchFamily="34" charset="0"/>
            </a:endParaRPr>
          </a:p>
        </p:txBody>
      </p:sp>
      <p:sp>
        <p:nvSpPr>
          <p:cNvPr id="13320" name="Rectangle 27"/>
          <p:cNvSpPr>
            <a:spLocks noChangeArrowheads="1"/>
          </p:cNvSpPr>
          <p:nvPr/>
        </p:nvSpPr>
        <p:spPr bwMode="auto">
          <a:xfrm>
            <a:off x="628524" y="558801"/>
            <a:ext cx="99044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2400" b="1" dirty="0">
                <a:solidFill>
                  <a:srgbClr val="EA545D"/>
                </a:solidFill>
                <a:latin typeface="HelveticaNeueLT Std Cn" pitchFamily="34" charset="0"/>
                <a:cs typeface="Times" panose="02020603050405020304" pitchFamily="18" charset="0"/>
              </a:rPr>
              <a:t>Présentation de la Palme </a:t>
            </a:r>
            <a:r>
              <a:rPr lang="fr-FR" altLang="fr-FR" sz="2400" b="1" dirty="0" smtClean="0">
                <a:solidFill>
                  <a:srgbClr val="EA545D"/>
                </a:solidFill>
                <a:latin typeface="HelveticaNeueLT Std Cn" pitchFamily="34" charset="0"/>
                <a:cs typeface="Times" panose="02020603050405020304" pitchFamily="18" charset="0"/>
              </a:rPr>
              <a:t>Transformation par l’Expérience Client</a:t>
            </a:r>
            <a:r>
              <a:rPr lang="fr-FR" altLang="fr-FR" sz="2400" b="1" dirty="0">
                <a:solidFill>
                  <a:srgbClr val="EA545D"/>
                </a:solidFill>
                <a:latin typeface="HelveticaNeueLT Std Cn" pitchFamily="34" charset="0"/>
                <a:cs typeface="Times" panose="02020603050405020304" pitchFamily="18" charset="0"/>
              </a:rPr>
              <a:t/>
            </a:r>
            <a:br>
              <a:rPr lang="fr-FR" altLang="fr-FR" sz="2400" b="1" dirty="0">
                <a:solidFill>
                  <a:srgbClr val="EA545D"/>
                </a:solidFill>
                <a:latin typeface="HelveticaNeueLT Std Cn" pitchFamily="34" charset="0"/>
                <a:cs typeface="Times" panose="02020603050405020304" pitchFamily="18" charset="0"/>
              </a:rPr>
            </a:br>
            <a:endParaRPr lang="fr-FR" altLang="fr-FR" sz="2400" dirty="0">
              <a:solidFill>
                <a:srgbClr val="EA545D"/>
              </a:solidFill>
              <a:latin typeface="HelveticaNeueLT Std Cn" pitchFamily="34" charset="0"/>
            </a:endParaRPr>
          </a:p>
        </p:txBody>
      </p:sp>
      <p:sp>
        <p:nvSpPr>
          <p:cNvPr id="2" name="Rectangle 1"/>
          <p:cNvSpPr/>
          <p:nvPr/>
        </p:nvSpPr>
        <p:spPr>
          <a:xfrm>
            <a:off x="1364085" y="5480828"/>
            <a:ext cx="7520007" cy="369332"/>
          </a:xfrm>
          <a:prstGeom prst="rect">
            <a:avLst/>
          </a:prstGeom>
        </p:spPr>
        <p:txBody>
          <a:bodyPr wrap="none">
            <a:spAutoFit/>
          </a:bodyPr>
          <a:lstStyle/>
          <a:p>
            <a:r>
              <a:rPr lang="fr-FR" altLang="fr-FR" b="1" dirty="0" smtClean="0">
                <a:solidFill>
                  <a:srgbClr val="20A4A6"/>
                </a:solidFill>
                <a:latin typeface="HelveticaNeueLT Std Cn" pitchFamily="34" charset="0"/>
                <a:cs typeface="Times" panose="02020603050405020304" pitchFamily="18" charset="0"/>
              </a:rPr>
              <a:t>Les 6 compétences qui rendent concrète la vision expérience client</a:t>
            </a:r>
            <a:endParaRPr lang="fr-FR" dirty="0"/>
          </a:p>
        </p:txBody>
      </p:sp>
      <p:sp>
        <p:nvSpPr>
          <p:cNvPr id="3" name="Rectangle 2"/>
          <p:cNvSpPr/>
          <p:nvPr/>
        </p:nvSpPr>
        <p:spPr>
          <a:xfrm>
            <a:off x="4782399" y="6192956"/>
            <a:ext cx="1261885" cy="369332"/>
          </a:xfrm>
          <a:prstGeom prst="rect">
            <a:avLst/>
          </a:prstGeom>
          <a:effectLst>
            <a:outerShdw blurRad="50800" dist="38100" dir="8100000" algn="tr"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wrap="none">
            <a:spAutoFit/>
          </a:bodyPr>
          <a:lstStyle/>
          <a:p>
            <a:pPr algn="ctr"/>
            <a:r>
              <a:rPr lang="fr-FR" b="1" dirty="0" smtClean="0">
                <a:solidFill>
                  <a:schemeClr val="bg1"/>
                </a:solidFill>
                <a:latin typeface="Arial" panose="020B0604020202020204" pitchFamily="34" charset="0"/>
                <a:ea typeface="Times New Roman" panose="02020603050405020304" pitchFamily="18" charset="0"/>
              </a:rPr>
              <a:t>Le design</a:t>
            </a:r>
            <a:endParaRPr lang="fr-FR" b="1" dirty="0">
              <a:solidFill>
                <a:schemeClr val="bg1"/>
              </a:solidFill>
              <a:latin typeface="Arial" panose="020B0604020202020204" pitchFamily="34" charset="0"/>
              <a:ea typeface="Times New Roman" panose="02020603050405020304" pitchFamily="18" charset="0"/>
            </a:endParaRPr>
          </a:p>
        </p:txBody>
      </p:sp>
      <p:sp>
        <p:nvSpPr>
          <p:cNvPr id="4" name="Rectangle 3"/>
          <p:cNvSpPr/>
          <p:nvPr/>
        </p:nvSpPr>
        <p:spPr>
          <a:xfrm>
            <a:off x="9760744" y="5884706"/>
            <a:ext cx="1210588" cy="369332"/>
          </a:xfrm>
          <a:prstGeom prst="rect">
            <a:avLst/>
          </a:prstGeom>
          <a:effectLst>
            <a:outerShdw blurRad="50800" dist="38100" dir="8100000" algn="tr"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wrap="none">
            <a:spAutoFit/>
          </a:bodyPr>
          <a:lstStyle/>
          <a:p>
            <a:r>
              <a:rPr lang="fr-FR" b="1" dirty="0">
                <a:solidFill>
                  <a:schemeClr val="bg1"/>
                </a:solidFill>
                <a:latin typeface="Arial" panose="020B0604020202020204" pitchFamily="34" charset="0"/>
                <a:ea typeface="Times New Roman" panose="02020603050405020304" pitchFamily="18" charset="0"/>
              </a:rPr>
              <a:t>la culture</a:t>
            </a:r>
          </a:p>
        </p:txBody>
      </p:sp>
      <p:sp>
        <p:nvSpPr>
          <p:cNvPr id="5" name="Rectangle 4"/>
          <p:cNvSpPr/>
          <p:nvPr/>
        </p:nvSpPr>
        <p:spPr>
          <a:xfrm>
            <a:off x="8253150" y="6237144"/>
            <a:ext cx="1261884" cy="369332"/>
          </a:xfrm>
          <a:prstGeom prst="rect">
            <a:avLst/>
          </a:prstGeom>
          <a:effectLst>
            <a:outerShdw blurRad="50800" dist="38100" dir="8100000" algn="tr"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wrap="none">
            <a:spAutoFit/>
          </a:bodyPr>
          <a:lstStyle/>
          <a:p>
            <a:r>
              <a:rPr lang="fr-FR" b="1" dirty="0">
                <a:solidFill>
                  <a:schemeClr val="bg1"/>
                </a:solidFill>
                <a:latin typeface="Arial" panose="020B0604020202020204" pitchFamily="34" charset="0"/>
                <a:ea typeface="Times New Roman" panose="02020603050405020304" pitchFamily="18" charset="0"/>
              </a:rPr>
              <a:t>la mesure</a:t>
            </a:r>
          </a:p>
        </p:txBody>
      </p:sp>
      <p:sp>
        <p:nvSpPr>
          <p:cNvPr id="6" name="Rectangle 5"/>
          <p:cNvSpPr/>
          <p:nvPr/>
        </p:nvSpPr>
        <p:spPr>
          <a:xfrm>
            <a:off x="6527236" y="5884706"/>
            <a:ext cx="1380506" cy="369332"/>
          </a:xfrm>
          <a:prstGeom prst="rect">
            <a:avLst/>
          </a:prstGeom>
          <a:effectLst>
            <a:outerShdw blurRad="50800" dist="38100" dir="8100000" algn="tr"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wrap="none">
            <a:spAutoFit/>
          </a:bodyPr>
          <a:lstStyle/>
          <a:p>
            <a:r>
              <a:rPr lang="fr-FR" b="1" dirty="0">
                <a:solidFill>
                  <a:schemeClr val="bg1"/>
                </a:solidFill>
                <a:latin typeface="Arial" panose="020B0604020202020204" pitchFamily="34" charset="0"/>
                <a:ea typeface="Times New Roman" panose="02020603050405020304" pitchFamily="18" charset="0"/>
              </a:rPr>
              <a:t>l'activation</a:t>
            </a:r>
          </a:p>
        </p:txBody>
      </p:sp>
      <p:sp>
        <p:nvSpPr>
          <p:cNvPr id="7" name="Rectangle 6"/>
          <p:cNvSpPr/>
          <p:nvPr/>
        </p:nvSpPr>
        <p:spPr>
          <a:xfrm>
            <a:off x="647529" y="6254038"/>
            <a:ext cx="1544012" cy="369332"/>
          </a:xfrm>
          <a:prstGeom prst="rect">
            <a:avLst/>
          </a:prstGeom>
          <a:effectLst>
            <a:outerShdw blurRad="50800" dist="38100" dir="8100000" algn="tr"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wrap="none">
            <a:spAutoFit/>
          </a:bodyPr>
          <a:lstStyle/>
          <a:p>
            <a:r>
              <a:rPr lang="fr-FR" b="1" dirty="0">
                <a:solidFill>
                  <a:schemeClr val="bg1"/>
                </a:solidFill>
                <a:latin typeface="Arial" panose="020B0604020202020204" pitchFamily="34" charset="0"/>
                <a:ea typeface="Times New Roman" panose="02020603050405020304" pitchFamily="18" charset="0"/>
              </a:rPr>
              <a:t>la recherche</a:t>
            </a:r>
            <a:endParaRPr lang="fr-FR" b="1" dirty="0">
              <a:solidFill>
                <a:schemeClr val="bg1"/>
              </a:solidFill>
            </a:endParaRPr>
          </a:p>
        </p:txBody>
      </p:sp>
      <p:sp>
        <p:nvSpPr>
          <p:cNvPr id="8" name="Rectangle 7"/>
          <p:cNvSpPr/>
          <p:nvPr/>
        </p:nvSpPr>
        <p:spPr>
          <a:xfrm>
            <a:off x="2385977" y="5884706"/>
            <a:ext cx="1838965" cy="369332"/>
          </a:xfrm>
          <a:prstGeom prst="rect">
            <a:avLst/>
          </a:prstGeom>
          <a:effectLst>
            <a:outerShdw blurRad="50800" dist="38100" dir="8100000" algn="tr"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wrap="none">
            <a:spAutoFit/>
          </a:bodyPr>
          <a:lstStyle/>
          <a:p>
            <a:r>
              <a:rPr lang="fr-FR" b="1" dirty="0">
                <a:solidFill>
                  <a:schemeClr val="bg1"/>
                </a:solidFill>
                <a:latin typeface="Arial" panose="020B0604020202020204" pitchFamily="34" charset="0"/>
                <a:ea typeface="Times New Roman" panose="02020603050405020304" pitchFamily="18" charset="0"/>
              </a:rPr>
              <a:t>la priorisation </a:t>
            </a:r>
          </a:p>
        </p:txBody>
      </p:sp>
    </p:spTree>
    <p:extLst>
      <p:ext uri="{BB962C8B-B14F-4D97-AF65-F5344CB8AC3E}">
        <p14:creationId xmlns:p14="http://schemas.microsoft.com/office/powerpoint/2010/main" val="2073964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ChangeArrowheads="1"/>
          </p:cNvSpPr>
          <p:nvPr/>
        </p:nvSpPr>
        <p:spPr bwMode="auto">
          <a:xfrm>
            <a:off x="1416845" y="786778"/>
            <a:ext cx="9358313" cy="4935197"/>
          </a:xfrm>
          <a:prstGeom prst="rect">
            <a:avLst/>
          </a:prstGeom>
          <a:noFill/>
          <a:ln>
            <a:noFill/>
          </a:ln>
          <a:extLst/>
        </p:spPr>
        <p:txBody>
          <a:bodyPr t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1012825" indent="-2286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20738" indent="-363538">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fr-FR" altLang="fr-FR" sz="1400" i="1" dirty="0">
                <a:solidFill>
                  <a:srgbClr val="14686A"/>
                </a:solidFill>
                <a:latin typeface="HelveticaNeueLT Std Cn" pitchFamily="34" charset="0"/>
              </a:rPr>
              <a:t>Comment remplir le dossier de candidature à la Palme Esprit de Service ?</a:t>
            </a:r>
          </a:p>
          <a:p>
            <a:pPr algn="ctr">
              <a:spcBef>
                <a:spcPct val="0"/>
              </a:spcBef>
              <a:buFontTx/>
              <a:buNone/>
            </a:pPr>
            <a:endParaRPr lang="fr-FR" altLang="fr-FR" sz="800" dirty="0">
              <a:latin typeface="HelveticaNeueLT Std Cn" pitchFamily="34" charset="0"/>
            </a:endParaRPr>
          </a:p>
          <a:p>
            <a:pPr eaLnBrk="1" hangingPunct="1">
              <a:spcBef>
                <a:spcPct val="0"/>
              </a:spcBef>
              <a:buFontTx/>
              <a:buNone/>
            </a:pPr>
            <a:r>
              <a:rPr lang="fr-FR" altLang="fr-FR" sz="1200" dirty="0">
                <a:latin typeface="HelveticaNeueLT Std Cn" pitchFamily="34" charset="0"/>
              </a:rPr>
              <a:t> </a:t>
            </a:r>
          </a:p>
          <a:p>
            <a:pPr eaLnBrk="1" hangingPunct="1">
              <a:spcBef>
                <a:spcPct val="0"/>
              </a:spcBef>
              <a:buFontTx/>
              <a:buNone/>
            </a:pPr>
            <a:r>
              <a:rPr lang="fr-FR" altLang="fr-FR" sz="1100" b="1" dirty="0">
                <a:latin typeface="HelveticaNeueLT Std Cn" pitchFamily="34" charset="0"/>
              </a:rPr>
              <a:t>Quatre sections sont à renseigner à l’intérieur de ce dossier :</a:t>
            </a:r>
          </a:p>
          <a:p>
            <a:pPr>
              <a:spcBef>
                <a:spcPts val="1200"/>
              </a:spcBef>
              <a:buNone/>
            </a:pPr>
            <a:r>
              <a:rPr lang="fr-FR" altLang="fr-FR" sz="1400" dirty="0">
                <a:solidFill>
                  <a:srgbClr val="20A4A6"/>
                </a:solidFill>
                <a:latin typeface="HelveticaNeueLT Std Cn" pitchFamily="34" charset="0"/>
              </a:rPr>
              <a:t>Un </a:t>
            </a:r>
            <a:r>
              <a:rPr lang="fr-FR" altLang="fr-FR" sz="1400" b="1" dirty="0">
                <a:solidFill>
                  <a:srgbClr val="20A4A6"/>
                </a:solidFill>
                <a:latin typeface="HelveticaNeueLT Std Cn" pitchFamily="34" charset="0"/>
              </a:rPr>
              <a:t>formulaire de candidature</a:t>
            </a:r>
          </a:p>
          <a:p>
            <a:pPr lvl="2">
              <a:spcBef>
                <a:spcPts val="300"/>
              </a:spcBef>
              <a:buClr>
                <a:srgbClr val="EA545D"/>
              </a:buClr>
              <a:buSzPct val="80000"/>
              <a:buFont typeface="Wingdings" panose="05000000000000000000" pitchFamily="2" charset="2"/>
              <a:buChar char="§"/>
            </a:pPr>
            <a:r>
              <a:rPr lang="fr-FR" altLang="fr-FR" sz="1100" dirty="0">
                <a:latin typeface="HelveticaNeueLT Std Cn" pitchFamily="34" charset="0"/>
              </a:rPr>
              <a:t>Ce formulaire est commun aux Palmes et peut être réutilisé si votre entreprise est candidate à plusieurs Palmes</a:t>
            </a:r>
          </a:p>
          <a:p>
            <a:pPr>
              <a:spcBef>
                <a:spcPts val="1200"/>
              </a:spcBef>
              <a:buNone/>
            </a:pPr>
            <a:r>
              <a:rPr lang="fr-FR" altLang="fr-FR" sz="1400" dirty="0">
                <a:solidFill>
                  <a:srgbClr val="20A4A6"/>
                </a:solidFill>
                <a:latin typeface="HelveticaNeueLT Std Cn" pitchFamily="34" charset="0"/>
              </a:rPr>
              <a:t>Un </a:t>
            </a:r>
            <a:r>
              <a:rPr lang="fr-FR" altLang="fr-FR" sz="1400" b="1" dirty="0">
                <a:solidFill>
                  <a:srgbClr val="20A4A6"/>
                </a:solidFill>
                <a:latin typeface="HelveticaNeueLT Std Cn" pitchFamily="34" charset="0"/>
              </a:rPr>
              <a:t>« </a:t>
            </a:r>
            <a:r>
              <a:rPr lang="fr-FR" altLang="fr-FR" sz="1400" b="1" dirty="0" err="1">
                <a:solidFill>
                  <a:srgbClr val="20A4A6"/>
                </a:solidFill>
                <a:latin typeface="HelveticaNeueLT Std Cn" pitchFamily="34" charset="0"/>
              </a:rPr>
              <a:t>Executive</a:t>
            </a:r>
            <a:r>
              <a:rPr lang="fr-FR" altLang="fr-FR" sz="1400" b="1" dirty="0">
                <a:solidFill>
                  <a:srgbClr val="20A4A6"/>
                </a:solidFill>
                <a:latin typeface="HelveticaNeueLT Std Cn" pitchFamily="34" charset="0"/>
              </a:rPr>
              <a:t> </a:t>
            </a:r>
            <a:r>
              <a:rPr lang="fr-FR" altLang="fr-FR" sz="1400" b="1" dirty="0" err="1">
                <a:solidFill>
                  <a:srgbClr val="20A4A6"/>
                </a:solidFill>
                <a:latin typeface="HelveticaNeueLT Std Cn" pitchFamily="34" charset="0"/>
              </a:rPr>
              <a:t>Summary</a:t>
            </a:r>
            <a:r>
              <a:rPr lang="fr-FR" altLang="fr-FR" sz="1400" b="1" dirty="0">
                <a:solidFill>
                  <a:srgbClr val="20A4A6"/>
                </a:solidFill>
                <a:latin typeface="HelveticaNeueLT Std Cn" pitchFamily="34" charset="0"/>
              </a:rPr>
              <a:t> »</a:t>
            </a:r>
            <a:r>
              <a:rPr lang="fr-FR" altLang="fr-FR" sz="1200" b="1" dirty="0">
                <a:solidFill>
                  <a:srgbClr val="20A4A6"/>
                </a:solidFill>
                <a:latin typeface="HelveticaNeueLT Std Cn" pitchFamily="34" charset="0"/>
              </a:rPr>
              <a:t> </a:t>
            </a:r>
          </a:p>
          <a:p>
            <a:pPr lvl="2">
              <a:spcBef>
                <a:spcPts val="300"/>
              </a:spcBef>
              <a:buClr>
                <a:schemeClr val="accent2"/>
              </a:buClr>
              <a:buSzPct val="80000"/>
            </a:pPr>
            <a:r>
              <a:rPr lang="fr-FR" altLang="fr-FR" sz="1100" dirty="0">
                <a:latin typeface="HelveticaNeueLT Std Cn" pitchFamily="34" charset="0"/>
              </a:rPr>
              <a:t>Il doit décrire de façon synthétique (1 slide maximum) votre initiative (nature de </a:t>
            </a:r>
            <a:r>
              <a:rPr lang="fr-FR" altLang="fr-FR" sz="1100" dirty="0" smtClean="0">
                <a:latin typeface="HelveticaNeueLT Std Cn" pitchFamily="34" charset="0"/>
              </a:rPr>
              <a:t>la démarche, </a:t>
            </a:r>
            <a:r>
              <a:rPr lang="fr-FR" altLang="fr-FR" sz="1100" dirty="0">
                <a:latin typeface="HelveticaNeueLT Std Cn" pitchFamily="34" charset="0"/>
              </a:rPr>
              <a:t>caractère innovant, modalités mise en place et résultats tangibles)</a:t>
            </a:r>
          </a:p>
          <a:p>
            <a:pPr>
              <a:spcBef>
                <a:spcPts val="1200"/>
              </a:spcBef>
              <a:buNone/>
            </a:pPr>
            <a:r>
              <a:rPr lang="fr-FR" altLang="fr-FR" sz="1400" dirty="0">
                <a:solidFill>
                  <a:srgbClr val="20A4A6"/>
                </a:solidFill>
                <a:latin typeface="HelveticaNeueLT Std Cn" pitchFamily="34" charset="0"/>
              </a:rPr>
              <a:t>Une </a:t>
            </a:r>
            <a:r>
              <a:rPr lang="fr-FR" altLang="fr-FR" sz="1400" b="1" dirty="0">
                <a:solidFill>
                  <a:srgbClr val="20A4A6"/>
                </a:solidFill>
                <a:latin typeface="HelveticaNeueLT Std Cn" pitchFamily="34" charset="0"/>
              </a:rPr>
              <a:t>description détaillée </a:t>
            </a:r>
            <a:r>
              <a:rPr lang="fr-FR" altLang="fr-FR" sz="1400" dirty="0">
                <a:solidFill>
                  <a:srgbClr val="20A4A6"/>
                </a:solidFill>
                <a:latin typeface="HelveticaNeueLT Std Cn" pitchFamily="34" charset="0"/>
              </a:rPr>
              <a:t>de votre candidature selon les critères :</a:t>
            </a:r>
          </a:p>
          <a:p>
            <a:pPr>
              <a:buNone/>
            </a:pPr>
            <a:r>
              <a:rPr lang="fr-FR" altLang="fr-FR" sz="1100" dirty="0" smtClean="0">
                <a:solidFill>
                  <a:srgbClr val="14686A"/>
                </a:solidFill>
                <a:latin typeface="HelveticaNeueLT Std Cn" pitchFamily="34" charset="0"/>
                <a:ea typeface="ＭＳ Ｐゴシック" panose="020B0600070205080204" pitchFamily="34" charset="-128"/>
                <a:cs typeface="Calibri" panose="020F0502020204030204" pitchFamily="34" charset="0"/>
              </a:rPr>
              <a:t>	</a:t>
            </a:r>
            <a:r>
              <a:rPr lang="fr-FR" altLang="fr-FR" sz="1100" dirty="0" smtClean="0">
                <a:latin typeface="HelveticaNeueLT Std Cn" pitchFamily="34" charset="0"/>
                <a:ea typeface="ＭＳ Ｐゴシック" panose="020B0600070205080204" pitchFamily="34" charset="-128"/>
                <a:cs typeface="Calibri" panose="020F0502020204030204" pitchFamily="34" charset="0"/>
              </a:rPr>
              <a:t>a</a:t>
            </a:r>
            <a:r>
              <a:rPr lang="fr-FR" altLang="fr-FR" sz="1100" dirty="0">
                <a:latin typeface="HelveticaNeueLT Std Cn" pitchFamily="34" charset="0"/>
                <a:ea typeface="ＭＳ Ｐゴシック" panose="020B0600070205080204" pitchFamily="34" charset="-128"/>
                <a:cs typeface="Calibri" panose="020F0502020204030204" pitchFamily="34" charset="0"/>
              </a:rPr>
              <a:t>.</a:t>
            </a:r>
            <a:r>
              <a:rPr lang="fr-FR" altLang="fr-FR" sz="1100" dirty="0">
                <a:latin typeface="HelveticaNeueLT Std Cn" pitchFamily="34" charset="0"/>
              </a:rPr>
              <a:t> Change management et animation des réseaux de valeurs de l’expérience : les processus sont animés en « </a:t>
            </a:r>
            <a:r>
              <a:rPr lang="fr-FR" altLang="fr-FR" sz="1100" dirty="0" err="1">
                <a:latin typeface="HelveticaNeueLT Std Cn" pitchFamily="34" charset="0"/>
              </a:rPr>
              <a:t>outside</a:t>
            </a:r>
            <a:r>
              <a:rPr lang="fr-FR" altLang="fr-FR" sz="1100" dirty="0">
                <a:latin typeface="HelveticaNeueLT Std Cn" pitchFamily="34" charset="0"/>
              </a:rPr>
              <a:t> in » à partir </a:t>
            </a:r>
            <a:r>
              <a:rPr lang="fr-FR" altLang="fr-FR" sz="1100" dirty="0" smtClean="0">
                <a:latin typeface="HelveticaNeueLT Std Cn" pitchFamily="34" charset="0"/>
              </a:rPr>
              <a:t>	des </a:t>
            </a:r>
            <a:r>
              <a:rPr lang="fr-FR" altLang="fr-FR" sz="1100" dirty="0">
                <a:latin typeface="HelveticaNeueLT Std Cn" pitchFamily="34" charset="0"/>
              </a:rPr>
              <a:t>moments de vérité des parcours clients vers le plus en amont possible au sein de l’organisation par le développement des </a:t>
            </a:r>
            <a:r>
              <a:rPr lang="fr-FR" altLang="fr-FR" sz="1100" dirty="0" smtClean="0">
                <a:latin typeface="HelveticaNeueLT Std Cn" pitchFamily="34" charset="0"/>
              </a:rPr>
              <a:t>	collaborations </a:t>
            </a:r>
            <a:r>
              <a:rPr lang="fr-FR" altLang="fr-FR" sz="1100" dirty="0">
                <a:latin typeface="HelveticaNeueLT Std Cn" pitchFamily="34" charset="0"/>
              </a:rPr>
              <a:t>internes et externes (incluant les partenaires impliqués dans l’expérience client et collaborateurs)</a:t>
            </a:r>
            <a:endParaRPr lang="fr-FR" altLang="fr-FR" sz="1100" dirty="0">
              <a:latin typeface="HelveticaNeueLT Std Cn" pitchFamily="34" charset="0"/>
              <a:ea typeface="ＭＳ Ｐゴシック" panose="020B0600070205080204" pitchFamily="34" charset="-128"/>
            </a:endParaRPr>
          </a:p>
          <a:p>
            <a:pPr>
              <a:buClr>
                <a:srgbClr val="C00000"/>
              </a:buClr>
              <a:buSzPct val="100000"/>
              <a:buNone/>
            </a:pPr>
            <a:r>
              <a:rPr lang="fr-FR" altLang="fr-FR" sz="1100" dirty="0">
                <a:latin typeface="HelveticaNeueLT Std Cn" pitchFamily="34" charset="0"/>
              </a:rPr>
              <a:t>	b. Développement d’un leadership « au service de … » : mise en place de pratiques managériales fondées sur l’</a:t>
            </a:r>
            <a:r>
              <a:rPr lang="fr-FR" altLang="fr-FR" sz="1100" dirty="0" err="1">
                <a:latin typeface="HelveticaNeueLT Std Cn" pitchFamily="34" charset="0"/>
              </a:rPr>
              <a:t>empowerment</a:t>
            </a:r>
            <a:r>
              <a:rPr lang="fr-FR" altLang="fr-FR" sz="1100" dirty="0">
                <a:latin typeface="HelveticaNeueLT Std Cn" pitchFamily="34" charset="0"/>
              </a:rPr>
              <a:t> et la </a:t>
            </a:r>
            <a:r>
              <a:rPr lang="fr-FR" altLang="fr-FR" sz="1100" dirty="0" smtClean="0">
                <a:latin typeface="HelveticaNeueLT Std Cn" pitchFamily="34" charset="0"/>
              </a:rPr>
              <a:t>	reconnaissance </a:t>
            </a:r>
            <a:r>
              <a:rPr lang="fr-FR" altLang="fr-FR" sz="1100" dirty="0">
                <a:latin typeface="HelveticaNeueLT Std Cn" pitchFamily="34" charset="0"/>
              </a:rPr>
              <a:t>des équipes</a:t>
            </a:r>
          </a:p>
          <a:p>
            <a:pPr>
              <a:buClr>
                <a:srgbClr val="C00000"/>
              </a:buClr>
              <a:buSzPct val="100000"/>
              <a:buNone/>
            </a:pPr>
            <a:r>
              <a:rPr lang="fr-FR" altLang="fr-FR" sz="1100" dirty="0">
                <a:latin typeface="HelveticaNeueLT Std Cn" pitchFamily="34" charset="0"/>
              </a:rPr>
              <a:t>	c. </a:t>
            </a:r>
            <a:r>
              <a:rPr lang="fr-FR" altLang="fr-FR" sz="1200" dirty="0">
                <a:latin typeface="HelveticaNeueLT Std Cn" pitchFamily="34" charset="0"/>
              </a:rPr>
              <a:t>Développement de la culture de service  traduite dans un modèle relationnel (attitudes de service vers le client et en </a:t>
            </a:r>
            <a:r>
              <a:rPr lang="fr-FR" altLang="fr-FR" sz="1200" dirty="0" smtClean="0">
                <a:latin typeface="HelveticaNeueLT Std Cn" pitchFamily="34" charset="0"/>
              </a:rPr>
              <a:t>	interne)</a:t>
            </a:r>
          </a:p>
          <a:p>
            <a:pPr marL="898525">
              <a:buClr>
                <a:srgbClr val="C00000"/>
              </a:buClr>
              <a:buSzPct val="100000"/>
              <a:buNone/>
            </a:pPr>
            <a:r>
              <a:rPr lang="fr-FR" altLang="fr-FR" sz="1200" dirty="0" smtClean="0">
                <a:latin typeface="HelveticaNeueLT Std Cn" pitchFamily="34" charset="0"/>
              </a:rPr>
              <a:t>d</a:t>
            </a:r>
            <a:r>
              <a:rPr lang="fr-FR" altLang="fr-FR" sz="1200" dirty="0">
                <a:latin typeface="HelveticaNeueLT Std Cn" pitchFamily="34" charset="0"/>
              </a:rPr>
              <a:t>. </a:t>
            </a:r>
            <a:r>
              <a:rPr lang="fr-FR" altLang="fr-FR" sz="1200" dirty="0" smtClean="0">
                <a:latin typeface="HelveticaNeueLT Std Cn" pitchFamily="34" charset="0"/>
              </a:rPr>
              <a:t>Description </a:t>
            </a:r>
            <a:r>
              <a:rPr lang="fr-FR" altLang="fr-FR" sz="1200" dirty="0">
                <a:latin typeface="HelveticaNeueLT Std Cn" pitchFamily="34" charset="0"/>
              </a:rPr>
              <a:t>détaillée de la capacité de l’entreprise à se transformer </a:t>
            </a:r>
            <a:endParaRPr lang="fr-FR" altLang="fr-FR" sz="1100" dirty="0">
              <a:solidFill>
                <a:srgbClr val="336699"/>
              </a:solidFill>
              <a:latin typeface="HelveticaNeueLT Std Cn" pitchFamily="34" charset="0"/>
            </a:endParaRPr>
          </a:p>
          <a:p>
            <a:pPr>
              <a:spcBef>
                <a:spcPts val="300"/>
              </a:spcBef>
              <a:buClr>
                <a:schemeClr val="accent2"/>
              </a:buClr>
              <a:buNone/>
            </a:pPr>
            <a:r>
              <a:rPr lang="fr-FR" altLang="fr-FR" sz="1400" dirty="0">
                <a:solidFill>
                  <a:srgbClr val="20A4A6"/>
                </a:solidFill>
                <a:latin typeface="HelveticaNeueLT Std Cn" pitchFamily="34" charset="0"/>
              </a:rPr>
              <a:t>Des </a:t>
            </a:r>
            <a:r>
              <a:rPr lang="fr-FR" altLang="fr-FR" sz="1400" b="1" dirty="0">
                <a:solidFill>
                  <a:srgbClr val="20A4A6"/>
                </a:solidFill>
                <a:latin typeface="HelveticaNeueLT Std Cn" pitchFamily="34" charset="0"/>
              </a:rPr>
              <a:t>Illustrations</a:t>
            </a:r>
            <a:r>
              <a:rPr lang="fr-FR" altLang="fr-FR" sz="1400" dirty="0">
                <a:solidFill>
                  <a:srgbClr val="20A4A6"/>
                </a:solidFill>
                <a:latin typeface="HelveticaNeueLT Std Cn" pitchFamily="34" charset="0"/>
              </a:rPr>
              <a:t> (optionnel)</a:t>
            </a:r>
          </a:p>
          <a:p>
            <a:pPr lvl="2">
              <a:spcBef>
                <a:spcPts val="300"/>
              </a:spcBef>
              <a:buClr>
                <a:schemeClr val="accent2"/>
              </a:buClr>
              <a:buSzPct val="80000"/>
            </a:pPr>
            <a:r>
              <a:rPr lang="fr-FR" altLang="fr-FR" sz="1100" dirty="0">
                <a:latin typeface="HelveticaNeueLT Std Cn" pitchFamily="34" charset="0"/>
              </a:rPr>
              <a:t>Vous pouvez fournir des photos, vidéos ou autres supports illustratifs de l’initiative décrite pour cette Palme</a:t>
            </a:r>
          </a:p>
          <a:p>
            <a:pPr lvl="2">
              <a:spcBef>
                <a:spcPts val="300"/>
              </a:spcBef>
              <a:buClr>
                <a:schemeClr val="accent2"/>
              </a:buClr>
              <a:buSzPct val="80000"/>
            </a:pPr>
            <a:r>
              <a:rPr lang="fr-FR" altLang="fr-FR" sz="1100" dirty="0">
                <a:latin typeface="HelveticaNeueLT Std Cn" pitchFamily="34" charset="0"/>
              </a:rPr>
              <a:t>Vous pouvez aussi joindre à votre envoi des documents existants scannés, présentations institutionnelles, etc.… pour appuyer votre dossier</a:t>
            </a:r>
          </a:p>
          <a:p>
            <a:pPr>
              <a:spcBef>
                <a:spcPct val="0"/>
              </a:spcBef>
              <a:buFontTx/>
              <a:buChar char="•"/>
            </a:pPr>
            <a:endParaRPr lang="fr-FR" altLang="fr-FR" sz="1100" dirty="0">
              <a:latin typeface="HelveticaNeueLT Std Cn" pitchFamily="34" charset="0"/>
            </a:endParaRPr>
          </a:p>
        </p:txBody>
      </p:sp>
      <p:sp>
        <p:nvSpPr>
          <p:cNvPr id="7" name="TextBox 5"/>
          <p:cNvSpPr txBox="1">
            <a:spLocks noChangeArrowheads="1"/>
          </p:cNvSpPr>
          <p:nvPr/>
        </p:nvSpPr>
        <p:spPr>
          <a:xfrm>
            <a:off x="1567658" y="479425"/>
            <a:ext cx="9051925" cy="395288"/>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Instructions</a:t>
            </a:r>
            <a:endParaRPr lang="en-US" sz="2400" b="1" dirty="0">
              <a:solidFill>
                <a:srgbClr val="20A4A6"/>
              </a:solidFill>
              <a:latin typeface="HelveticaNeueLT Std Cn" pitchFamily="34" charset="0"/>
              <a:ea typeface="+mj-ea"/>
              <a:cs typeface="Helvetica" charset="0"/>
            </a:endParaRPr>
          </a:p>
        </p:txBody>
      </p:sp>
      <p:sp>
        <p:nvSpPr>
          <p:cNvPr id="15365" name="Rectangle 7"/>
          <p:cNvSpPr>
            <a:spLocks noChangeArrowheads="1"/>
          </p:cNvSpPr>
          <p:nvPr/>
        </p:nvSpPr>
        <p:spPr bwMode="auto">
          <a:xfrm>
            <a:off x="1415258" y="5754689"/>
            <a:ext cx="8785225" cy="554037"/>
          </a:xfrm>
          <a:prstGeom prst="rect">
            <a:avLst/>
          </a:prstGeom>
          <a:solidFill>
            <a:srgbClr val="FFFF00"/>
          </a:solidFill>
          <a:ln>
            <a:noFill/>
          </a:ln>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indent="63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2" algn="ctr">
              <a:spcBef>
                <a:spcPts val="300"/>
              </a:spcBef>
              <a:buClr>
                <a:schemeClr val="accent2"/>
              </a:buClr>
              <a:buNone/>
            </a:pPr>
            <a:r>
              <a:rPr lang="fr-FR" altLang="fr-FR" sz="1000" b="1" dirty="0">
                <a:solidFill>
                  <a:schemeClr val="tx2"/>
                </a:solidFill>
                <a:latin typeface="HelveticaNeueLT Std Cn" pitchFamily="34" charset="0"/>
              </a:rPr>
              <a:t>IL EST TRES FORTEMENT CONSEILLE DE JOINDRE UNE VIDEO D’UNE MINUTE MAXIMUM A VOTRE </a:t>
            </a:r>
            <a:r>
              <a:rPr lang="fr-FR" altLang="fr-FR" sz="1000" b="1" dirty="0" smtClean="0">
                <a:solidFill>
                  <a:schemeClr val="tx2"/>
                </a:solidFill>
                <a:latin typeface="HelveticaNeueLT Std Cn" pitchFamily="34" charset="0"/>
              </a:rPr>
              <a:t>CANDIDATURE (taille maximale 10Mo); LA VERSION HD DU LAUREAT SERA </a:t>
            </a:r>
            <a:r>
              <a:rPr lang="fr-FR" altLang="fr-FR" sz="1000" b="1" dirty="0">
                <a:solidFill>
                  <a:schemeClr val="tx2"/>
                </a:solidFill>
                <a:latin typeface="HelveticaNeueLT Std Cn" pitchFamily="34" charset="0"/>
              </a:rPr>
              <a:t>DIFFUSEE AUX PALMES LE </a:t>
            </a:r>
            <a:r>
              <a:rPr lang="fr-FR" altLang="fr-FR" sz="1000" b="1" dirty="0" smtClean="0">
                <a:solidFill>
                  <a:schemeClr val="tx2"/>
                </a:solidFill>
                <a:latin typeface="HelveticaNeueLT Std Cn" pitchFamily="34" charset="0"/>
              </a:rPr>
              <a:t>7 </a:t>
            </a:r>
            <a:r>
              <a:rPr lang="fr-FR" altLang="fr-FR" sz="1000" b="1" dirty="0">
                <a:solidFill>
                  <a:schemeClr val="tx2"/>
                </a:solidFill>
                <a:latin typeface="HelveticaNeueLT Std Cn" pitchFamily="34" charset="0"/>
              </a:rPr>
              <a:t>OCTOBRE  </a:t>
            </a:r>
            <a:r>
              <a:rPr lang="fr-FR" altLang="fr-FR" sz="1000" b="1" dirty="0" smtClean="0">
                <a:solidFill>
                  <a:schemeClr val="tx2"/>
                </a:solidFill>
                <a:latin typeface="HelveticaNeueLT Std Cn" pitchFamily="34" charset="0"/>
              </a:rPr>
              <a:t>2019 </a:t>
            </a:r>
            <a:r>
              <a:rPr lang="fr-FR" altLang="fr-FR" sz="1000" b="1" dirty="0">
                <a:solidFill>
                  <a:schemeClr val="tx2"/>
                </a:solidFill>
                <a:latin typeface="HelveticaNeueLT Std Cn" pitchFamily="34" charset="0"/>
              </a:rPr>
              <a:t>DEVANT </a:t>
            </a:r>
            <a:r>
              <a:rPr lang="fr-FR" altLang="fr-FR" sz="1000" b="1" dirty="0" smtClean="0">
                <a:solidFill>
                  <a:schemeClr val="tx2"/>
                </a:solidFill>
                <a:latin typeface="HelveticaNeueLT Std Cn" pitchFamily="34" charset="0"/>
              </a:rPr>
              <a:t>500 </a:t>
            </a:r>
            <a:r>
              <a:rPr lang="fr-FR" altLang="fr-FR" sz="1000" b="1" dirty="0">
                <a:solidFill>
                  <a:schemeClr val="tx2"/>
                </a:solidFill>
                <a:latin typeface="HelveticaNeueLT Std Cn" pitchFamily="34" charset="0"/>
              </a:rPr>
              <a:t>PROFESSIONNELS DE LA RELATION </a:t>
            </a:r>
            <a:r>
              <a:rPr lang="fr-FR" altLang="fr-FR" sz="1000" b="1" dirty="0" smtClean="0">
                <a:solidFill>
                  <a:schemeClr val="tx2"/>
                </a:solidFill>
                <a:latin typeface="HelveticaNeueLT Std Cn" pitchFamily="34" charset="0"/>
              </a:rPr>
              <a:t>ET EXPERIENCE CLIENT </a:t>
            </a:r>
            <a:r>
              <a:rPr lang="fr-FR" altLang="fr-FR" sz="1000" b="1" dirty="0">
                <a:solidFill>
                  <a:schemeClr val="tx2"/>
                </a:solidFill>
                <a:latin typeface="HelveticaNeueLT Std Cn" pitchFamily="34" charset="0"/>
              </a:rPr>
              <a:t>AFIN D’ILLUSTRER VOTRE </a:t>
            </a:r>
            <a:r>
              <a:rPr lang="fr-FR" altLang="fr-FR" sz="1000" b="1" dirty="0" smtClean="0">
                <a:solidFill>
                  <a:schemeClr val="tx2"/>
                </a:solidFill>
                <a:latin typeface="HelveticaNeueLT Std Cn" pitchFamily="34" charset="0"/>
              </a:rPr>
              <a:t>INITIATIVE </a:t>
            </a:r>
            <a:r>
              <a:rPr lang="fr-FR" altLang="fr-FR" sz="1000" b="1" dirty="0">
                <a:solidFill>
                  <a:schemeClr val="tx2"/>
                </a:solidFill>
                <a:latin typeface="HelveticaNeueLT Std Cn" pitchFamily="34" charset="0"/>
              </a:rPr>
              <a:t>DANS LE CAS OU VOUS SERIEZ LAUREAT</a:t>
            </a:r>
            <a:endParaRPr lang="fr-FR" altLang="fr-FR" sz="1000" dirty="0">
              <a:solidFill>
                <a:schemeClr val="tx2"/>
              </a:solidFill>
              <a:latin typeface="HelveticaNeueLT Std Cn" pitchFamily="34" charset="0"/>
              <a:cs typeface="Times New Roman" panose="02020603050405020304" pitchFamily="18" charset="0"/>
            </a:endParaRPr>
          </a:p>
        </p:txBody>
      </p:sp>
    </p:spTree>
    <p:extLst>
      <p:ext uri="{BB962C8B-B14F-4D97-AF65-F5344CB8AC3E}">
        <p14:creationId xmlns:p14="http://schemas.microsoft.com/office/powerpoint/2010/main" val="3330218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5"/>
          <p:cNvGraphicFramePr>
            <a:graphicFrameLocks noGrp="1"/>
          </p:cNvGraphicFramePr>
          <p:nvPr>
            <p:extLst>
              <p:ext uri="{D42A27DB-BD31-4B8C-83A1-F6EECF244321}">
                <p14:modId xmlns:p14="http://schemas.microsoft.com/office/powerpoint/2010/main" val="3244578988"/>
              </p:ext>
            </p:extLst>
          </p:nvPr>
        </p:nvGraphicFramePr>
        <p:xfrm>
          <a:off x="1029495" y="803276"/>
          <a:ext cx="9510713" cy="1177336"/>
        </p:xfrm>
        <a:graphic>
          <a:graphicData uri="http://schemas.openxmlformats.org/drawingml/2006/table">
            <a:tbl>
              <a:tblPr/>
              <a:tblGrid>
                <a:gridCol w="2395254"/>
                <a:gridCol w="513386"/>
                <a:gridCol w="910687"/>
                <a:gridCol w="446351"/>
                <a:gridCol w="976088"/>
                <a:gridCol w="380951"/>
                <a:gridCol w="1041487"/>
                <a:gridCol w="398937"/>
                <a:gridCol w="1025135"/>
                <a:gridCol w="443082"/>
                <a:gridCol w="979355"/>
              </a:tblGrid>
              <a:tr h="243976">
                <a:tc gridSpan="1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Votre organisation</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9" marR="99039" marT="45762" marB="4576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0A4A6"/>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87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Nom de l’organisation</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gridSpan="10">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87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Secteur d’activité</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gridSpan="10">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940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Effectif  (cocher la case pertinente)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De 0 à 9</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De 10 à 49</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800" b="1" i="0" u="none" strike="noStrike" cap="none" normalizeH="0" baseline="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1" i="0" u="none" strike="noStrike" cap="none" normalizeH="0" baseline="0" dirty="0" smtClean="0">
                          <a:ln>
                            <a:noFill/>
                          </a:ln>
                          <a:solidFill>
                            <a:srgbClr val="FFFFFF"/>
                          </a:solidFill>
                          <a:effectLst/>
                          <a:latin typeface="Verdana" charset="0"/>
                          <a:ea typeface="ＭＳ Ｐゴシック" charset="-128"/>
                        </a:rPr>
                        <a:t>De 50 à 199</a:t>
                      </a:r>
                      <a:endParaRPr kumimoji="0" lang="en-US" sz="8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800" b="1" i="0" u="none" strike="noStrike" cap="none" normalizeH="0" baseline="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1" i="0" u="none" strike="noStrike" cap="none" normalizeH="0" baseline="0" dirty="0" smtClean="0">
                          <a:ln>
                            <a:noFill/>
                          </a:ln>
                          <a:solidFill>
                            <a:srgbClr val="FFFFFF"/>
                          </a:solidFill>
                          <a:effectLst/>
                          <a:latin typeface="Verdana" charset="0"/>
                          <a:ea typeface="ＭＳ Ｐゴシック" charset="-128"/>
                        </a:rPr>
                        <a:t>De 200 à 499</a:t>
                      </a:r>
                      <a:endParaRPr kumimoji="0" lang="en-US" sz="8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800" b="1" i="0" u="none" strike="noStrike" cap="none" normalizeH="0" baseline="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1" i="0" u="none" strike="noStrike" cap="none" normalizeH="0" baseline="0" dirty="0" smtClean="0">
                          <a:ln>
                            <a:noFill/>
                          </a:ln>
                          <a:solidFill>
                            <a:srgbClr val="FFFFFF"/>
                          </a:solidFill>
                          <a:effectLst/>
                          <a:latin typeface="Verdana" charset="0"/>
                          <a:ea typeface="ＭＳ Ｐゴシック" charset="-128"/>
                        </a:rPr>
                        <a:t>Plus de 500</a:t>
                      </a:r>
                      <a:endParaRPr kumimoji="0" lang="en-US" sz="8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r>
              <a:tr h="1787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Chiffre d’affaires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gridSpan="10">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2029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Adresse postale complète du siège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gridSpan="10">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6032" marB="360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bl>
          </a:graphicData>
        </a:graphic>
      </p:graphicFrame>
      <p:graphicFrame>
        <p:nvGraphicFramePr>
          <p:cNvPr id="3" name="Table 7"/>
          <p:cNvGraphicFramePr>
            <a:graphicFrameLocks noGrp="1"/>
          </p:cNvGraphicFramePr>
          <p:nvPr>
            <p:extLst>
              <p:ext uri="{D42A27DB-BD31-4B8C-83A1-F6EECF244321}">
                <p14:modId xmlns:p14="http://schemas.microsoft.com/office/powerpoint/2010/main" val="4184396172"/>
              </p:ext>
            </p:extLst>
          </p:nvPr>
        </p:nvGraphicFramePr>
        <p:xfrm>
          <a:off x="1029495" y="2032593"/>
          <a:ext cx="9510713" cy="847026"/>
        </p:xfrm>
        <a:graphic>
          <a:graphicData uri="http://schemas.openxmlformats.org/drawingml/2006/table">
            <a:tbl>
              <a:tblPr/>
              <a:tblGrid>
                <a:gridCol w="1782135"/>
                <a:gridCol w="3881456"/>
                <a:gridCol w="832208"/>
                <a:gridCol w="3014914"/>
              </a:tblGrid>
              <a:tr h="219890">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Notre contact dans votre organisation</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9" marR="99039" marT="45659" marB="4565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0A4A6"/>
                    </a:solidFill>
                  </a:tcPr>
                </a:tc>
                <a:tc hMerge="1">
                  <a:txBody>
                    <a:bodyPr/>
                    <a:lstStyle/>
                    <a:p>
                      <a:endParaRPr lang="fr-FR"/>
                    </a:p>
                  </a:txBody>
                  <a:tcPr/>
                </a:tc>
                <a:tc hMerge="1">
                  <a:txBody>
                    <a:bodyPr/>
                    <a:lstStyle/>
                    <a:p>
                      <a:endParaRPr lang="fr-FR"/>
                    </a:p>
                  </a:txBody>
                  <a:tcPr/>
                </a:tc>
                <a:tc hMerge="1">
                  <a:txBody>
                    <a:bodyPr/>
                    <a:lstStyle/>
                    <a:p>
                      <a:endParaRPr lang="fr-FR"/>
                    </a:p>
                  </a:txBody>
                  <a:tcPr/>
                </a:tc>
              </a:tr>
              <a:tr h="1611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Nom  et Prénom</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52"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Fonction</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r>
              <a:tr h="1611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Adresse postale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c hMerge="1">
                  <a:txBody>
                    <a:bodyPr/>
                    <a:lstStyle/>
                    <a:p>
                      <a:endParaRPr lang="fr-FR"/>
                    </a:p>
                  </a:txBody>
                  <a:tcPr/>
                </a:tc>
              </a:tr>
              <a:tr h="2461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Adresse électronique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Téléphone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a:spcBef>
                          <a:spcPts val="0"/>
                        </a:spcBef>
                        <a:spcAft>
                          <a:spcPts val="0"/>
                        </a:spcAft>
                      </a:pPr>
                      <a:endParaRPr lang="fr-FR" sz="800" dirty="0">
                        <a:latin typeface="Verdana" panose="020B0604030504040204" pitchFamily="34" charset="0"/>
                        <a:ea typeface="Verdana" panose="020B0604030504040204" pitchFamily="34" charset="0"/>
                      </a:endParaRPr>
                    </a:p>
                  </a:txBody>
                  <a:tcPr marL="99039" marR="99039" marT="35952" marB="3595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r>
            </a:tbl>
          </a:graphicData>
        </a:graphic>
      </p:graphicFrame>
      <p:graphicFrame>
        <p:nvGraphicFramePr>
          <p:cNvPr id="4" name="Table 10"/>
          <p:cNvGraphicFramePr>
            <a:graphicFrameLocks noGrp="1"/>
          </p:cNvGraphicFramePr>
          <p:nvPr>
            <p:extLst>
              <p:ext uri="{D42A27DB-BD31-4B8C-83A1-F6EECF244321}">
                <p14:modId xmlns:p14="http://schemas.microsoft.com/office/powerpoint/2010/main" val="2493933080"/>
              </p:ext>
            </p:extLst>
          </p:nvPr>
        </p:nvGraphicFramePr>
        <p:xfrm>
          <a:off x="1029495" y="3055939"/>
          <a:ext cx="9510713" cy="635638"/>
        </p:xfrm>
        <a:graphic>
          <a:graphicData uri="http://schemas.openxmlformats.org/drawingml/2006/table">
            <a:tbl>
              <a:tblPr/>
              <a:tblGrid>
                <a:gridCol w="873446"/>
                <a:gridCol w="663734"/>
                <a:gridCol w="914208"/>
                <a:gridCol w="843982"/>
                <a:gridCol w="893217"/>
                <a:gridCol w="783771"/>
                <a:gridCol w="1193310"/>
                <a:gridCol w="699039"/>
                <a:gridCol w="1586302"/>
                <a:gridCol w="1059704"/>
              </a:tblGrid>
              <a:tr h="243704">
                <a:tc gridSpan="10">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Description des Centres de Relation Client </a:t>
                      </a:r>
                      <a:r>
                        <a:rPr kumimoji="0" lang="fr-FR" sz="900" b="0" i="0" u="none" strike="noStrike" cap="none" normalizeH="0" baseline="0" dirty="0" smtClean="0">
                          <a:ln>
                            <a:noFill/>
                          </a:ln>
                          <a:solidFill>
                            <a:srgbClr val="FFFFFF"/>
                          </a:solidFill>
                          <a:effectLst/>
                          <a:latin typeface="Verdana" charset="0"/>
                          <a:ea typeface="ＭＳ Ｐゴシック" charset="-128"/>
                        </a:rPr>
                        <a:t>(si applicable)</a:t>
                      </a:r>
                      <a:endParaRPr kumimoji="0" lang="en-US" sz="900" b="1" i="0" u="none" strike="noStrike" cap="none" normalizeH="0" baseline="0" dirty="0" smtClean="0">
                        <a:ln>
                          <a:noFill/>
                        </a:ln>
                        <a:solidFill>
                          <a:srgbClr val="FFFFFF"/>
                        </a:solidFill>
                        <a:effectLst/>
                        <a:latin typeface="Verdana" charset="0"/>
                        <a:ea typeface="ＭＳ Ｐゴシック" charset="-128"/>
                      </a:endParaRPr>
                    </a:p>
                  </a:txBody>
                  <a:tcPr marL="99039" marR="99039" marT="45653" marB="4565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0A4A6"/>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85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de sites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46"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total de positions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total de conseillers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de boutiques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de vendeurs/ conseillers en boutique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9" marR="99039" marT="35946" marB="3594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r>
            </a:tbl>
          </a:graphicData>
        </a:graphic>
      </p:graphicFrame>
      <p:graphicFrame>
        <p:nvGraphicFramePr>
          <p:cNvPr id="5" name="Table 11"/>
          <p:cNvGraphicFramePr>
            <a:graphicFrameLocks noGrp="1"/>
          </p:cNvGraphicFramePr>
          <p:nvPr>
            <p:extLst>
              <p:ext uri="{D42A27DB-BD31-4B8C-83A1-F6EECF244321}">
                <p14:modId xmlns:p14="http://schemas.microsoft.com/office/powerpoint/2010/main" val="1217815233"/>
              </p:ext>
            </p:extLst>
          </p:nvPr>
        </p:nvGraphicFramePr>
        <p:xfrm>
          <a:off x="1029495" y="3562350"/>
          <a:ext cx="9510713" cy="1004888"/>
        </p:xfrm>
        <a:graphic>
          <a:graphicData uri="http://schemas.openxmlformats.org/drawingml/2006/table">
            <a:tbl>
              <a:tblPr/>
              <a:tblGrid>
                <a:gridCol w="846922"/>
                <a:gridCol w="1762514"/>
                <a:gridCol w="1036581"/>
                <a:gridCol w="1247494"/>
                <a:gridCol w="758634"/>
                <a:gridCol w="758634"/>
                <a:gridCol w="683424"/>
                <a:gridCol w="304108"/>
                <a:gridCol w="596770"/>
                <a:gridCol w="756998"/>
                <a:gridCol w="758634"/>
              </a:tblGrid>
              <a:tr h="243987">
                <a:tc gridSpan="1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Description des contacts clients </a:t>
                      </a:r>
                      <a:r>
                        <a:rPr kumimoji="0" lang="fr-FR" sz="800" b="0" i="0" u="none" strike="noStrike" cap="none" normalizeH="0" baseline="0" dirty="0" smtClean="0">
                          <a:ln>
                            <a:noFill/>
                          </a:ln>
                          <a:solidFill>
                            <a:srgbClr val="FFFFFF"/>
                          </a:solidFill>
                          <a:effectLst/>
                          <a:latin typeface="Verdana" charset="0"/>
                          <a:ea typeface="ＭＳ Ｐゴシック" charset="-128"/>
                        </a:rPr>
                        <a:t>(si applicable)</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6" marR="99036" marT="45765" marB="4576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0A4A6"/>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224528">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Contacts entrants</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Contacts sortants</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8791">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total de contacts entrants / An</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fr-FR"/>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hMerge="1">
                  <a:txBody>
                    <a:bodyPr/>
                    <a:lstStyle/>
                    <a:p>
                      <a:endParaRPr lang="fr-FR"/>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err="1" smtClean="0">
                          <a:ln>
                            <a:noFill/>
                          </a:ln>
                          <a:solidFill>
                            <a:srgbClr val="FFFFFF"/>
                          </a:solidFill>
                          <a:effectLst/>
                          <a:latin typeface="Verdana" charset="0"/>
                          <a:ea typeface="ＭＳ Ｐゴシック" charset="-128"/>
                        </a:rPr>
                        <a:t>Nbre</a:t>
                      </a:r>
                      <a:r>
                        <a:rPr kumimoji="0" lang="fr-FR" sz="700" b="1" i="0" u="none" strike="noStrike" cap="none" normalizeH="0" baseline="0" dirty="0" smtClean="0">
                          <a:ln>
                            <a:noFill/>
                          </a:ln>
                          <a:solidFill>
                            <a:srgbClr val="FFFFFF"/>
                          </a:solidFill>
                          <a:effectLst/>
                          <a:latin typeface="Verdana" charset="0"/>
                          <a:ea typeface="ＭＳ Ｐゴシック" charset="-128"/>
                        </a:rPr>
                        <a:t> total de contacts sortants / An</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hMerge="1">
                  <a:txBody>
                    <a:bodyPr/>
                    <a:lstStyle/>
                    <a:p>
                      <a:endParaRPr lang="fr-FR"/>
                    </a:p>
                  </a:txBody>
                  <a:tcPr/>
                </a:tc>
                <a:tc hMerge="1">
                  <a:txBody>
                    <a:bodyPr/>
                    <a:lstStyle/>
                    <a:p>
                      <a:endParaRPr lang="fr-FR"/>
                    </a:p>
                  </a:txBody>
                  <a:tcPr/>
                </a:tc>
              </a:tr>
              <a:tr h="1787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Appels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Email</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Appel</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hMerge="1">
                  <a:txBody>
                    <a:bodyPr/>
                    <a:lstStyle/>
                    <a:p>
                      <a:endParaRPr lang="fr-FR"/>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Email</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fr-FR"/>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r>
              <a:tr h="1787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Courrier</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Autre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35"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Courrier</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SMS</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hMerge="1">
                  <a:txBody>
                    <a:bodyPr/>
                    <a:lstStyle/>
                    <a:p>
                      <a:endParaRPr lang="fr-F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rgbClr val="FFFFFF"/>
                          </a:solidFill>
                          <a:effectLst/>
                          <a:latin typeface="Verdana" charset="0"/>
                          <a:ea typeface="ＭＳ Ｐゴシック" charset="-128"/>
                        </a:rPr>
                        <a:t>Autre</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35" marB="360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r>
            </a:tbl>
          </a:graphicData>
        </a:graphic>
      </p:graphicFrame>
      <p:graphicFrame>
        <p:nvGraphicFramePr>
          <p:cNvPr id="6" name="Table 14"/>
          <p:cNvGraphicFramePr>
            <a:graphicFrameLocks noGrp="1"/>
          </p:cNvGraphicFramePr>
          <p:nvPr>
            <p:extLst>
              <p:ext uri="{D42A27DB-BD31-4B8C-83A1-F6EECF244321}">
                <p14:modId xmlns:p14="http://schemas.microsoft.com/office/powerpoint/2010/main" val="1939279096"/>
              </p:ext>
            </p:extLst>
          </p:nvPr>
        </p:nvGraphicFramePr>
        <p:xfrm>
          <a:off x="1029495" y="5124451"/>
          <a:ext cx="9510713" cy="631826"/>
        </p:xfrm>
        <a:graphic>
          <a:graphicData uri="http://schemas.openxmlformats.org/drawingml/2006/table">
            <a:tbl>
              <a:tblPr/>
              <a:tblGrid>
                <a:gridCol w="3162062"/>
                <a:gridCol w="1003882"/>
                <a:gridCol w="354792"/>
                <a:gridCol w="1930919"/>
                <a:gridCol w="801143"/>
                <a:gridCol w="2257915"/>
              </a:tblGrid>
              <a:tr h="243896">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Finalisation de l’inscription</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6" marR="99036" marT="45737" marB="4573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0A4A6"/>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939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1" i="0" u="none" strike="noStrike" cap="none" normalizeH="0" baseline="0" dirty="0" smtClean="0">
                          <a:ln>
                            <a:noFill/>
                          </a:ln>
                          <a:solidFill>
                            <a:srgbClr val="FFFFFF"/>
                          </a:solidFill>
                          <a:effectLst/>
                          <a:latin typeface="Verdana" charset="0"/>
                          <a:ea typeface="ＭＳ Ｐゴシック" charset="-128"/>
                        </a:rPr>
                        <a:t>Formulaire de participation rempli le</a:t>
                      </a:r>
                      <a:endParaRPr kumimoji="0" lang="en-US" sz="800" b="1" i="0" u="none" strike="noStrike" cap="none" normalizeH="0" baseline="0" dirty="0" smtClean="0">
                        <a:ln>
                          <a:noFill/>
                        </a:ln>
                        <a:solidFill>
                          <a:srgbClr val="FFFFFF"/>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chemeClr val="bg1"/>
                          </a:solidFill>
                          <a:effectLst/>
                          <a:latin typeface="Verdana" charset="0"/>
                          <a:ea typeface="ＭＳ Ｐゴシック" charset="-128"/>
                        </a:rPr>
                        <a:t>À </a:t>
                      </a:r>
                      <a:endParaRPr kumimoji="0" lang="en-US" sz="700" b="1" i="0" u="none" strike="noStrike" cap="none" normalizeH="0" baseline="0" dirty="0" smtClean="0">
                        <a:ln>
                          <a:noFill/>
                        </a:ln>
                        <a:solidFill>
                          <a:schemeClr val="bg1"/>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smtClean="0">
                        <a:ln>
                          <a:noFill/>
                        </a:ln>
                        <a:solidFill>
                          <a:srgbClr val="000000"/>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700" b="1" i="0" u="none" strike="noStrike" cap="none" normalizeH="0" baseline="0" dirty="0" smtClean="0">
                          <a:ln>
                            <a:noFill/>
                          </a:ln>
                          <a:solidFill>
                            <a:schemeClr val="bg1"/>
                          </a:solidFill>
                          <a:effectLst/>
                          <a:latin typeface="Verdana" charset="0"/>
                          <a:ea typeface="ＭＳ Ｐゴシック" charset="-128"/>
                        </a:rPr>
                        <a:t>Par </a:t>
                      </a:r>
                      <a:endParaRPr kumimoji="0" lang="en-US" sz="700" b="1" i="0" u="none" strike="noStrike" cap="none" normalizeH="0" baseline="0" dirty="0" smtClean="0">
                        <a:ln>
                          <a:noFill/>
                        </a:ln>
                        <a:solidFill>
                          <a:schemeClr val="bg1"/>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r>
              <a:tr h="19396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800" b="1" i="0" u="none" strike="noStrike" cap="none" normalizeH="0" baseline="0" dirty="0" smtClean="0">
                          <a:ln>
                            <a:noFill/>
                          </a:ln>
                          <a:solidFill>
                            <a:srgbClr val="FFFFFF"/>
                          </a:solidFill>
                          <a:effectLst/>
                          <a:latin typeface="Verdana" charset="0"/>
                          <a:ea typeface="ＭＳ Ｐゴシック" charset="-128"/>
                        </a:rPr>
                        <a:t>Signature électronique du représentant</a:t>
                      </a:r>
                      <a:endParaRPr kumimoji="0" lang="en-US" sz="700" b="1" i="0" u="none" strike="noStrike" cap="none" normalizeH="0" baseline="0" dirty="0" smtClean="0">
                        <a:ln>
                          <a:noFill/>
                        </a:ln>
                        <a:solidFill>
                          <a:srgbClr val="FFFFFF"/>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65000"/>
                      </a:schemeClr>
                    </a:solidFill>
                  </a:tcPr>
                </a:tc>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1" i="0" u="none" strike="noStrike" cap="none" normalizeH="0" baseline="0" dirty="0" smtClean="0">
                        <a:ln>
                          <a:noFill/>
                        </a:ln>
                        <a:solidFill>
                          <a:srgbClr val="000000"/>
                        </a:solidFill>
                        <a:effectLst/>
                        <a:latin typeface="Verdana" charset="0"/>
                        <a:ea typeface="ＭＳ Ｐゴシック" charset="-128"/>
                      </a:endParaRPr>
                    </a:p>
                  </a:txBody>
                  <a:tcPr marL="99036" marR="99036" marT="36013" marB="360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0D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bl>
          </a:graphicData>
        </a:graphic>
      </p:graphicFrame>
      <p:graphicFrame>
        <p:nvGraphicFramePr>
          <p:cNvPr id="7" name="Table 12"/>
          <p:cNvGraphicFramePr>
            <a:graphicFrameLocks noGrp="1"/>
          </p:cNvGraphicFramePr>
          <p:nvPr>
            <p:extLst>
              <p:ext uri="{D42A27DB-BD31-4B8C-83A1-F6EECF244321}">
                <p14:modId xmlns:p14="http://schemas.microsoft.com/office/powerpoint/2010/main" val="2828793997"/>
              </p:ext>
            </p:extLst>
          </p:nvPr>
        </p:nvGraphicFramePr>
        <p:xfrm>
          <a:off x="1029495" y="4638676"/>
          <a:ext cx="9510713" cy="487368"/>
        </p:xfrm>
        <a:graphic>
          <a:graphicData uri="http://schemas.openxmlformats.org/drawingml/2006/table">
            <a:tbl>
              <a:tblPr/>
              <a:tblGrid>
                <a:gridCol w="9510713"/>
              </a:tblGrid>
              <a:tr h="24368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rgbClr val="FFFFFF"/>
                          </a:solidFill>
                          <a:effectLst/>
                          <a:latin typeface="Verdana" charset="0"/>
                          <a:ea typeface="ＭＳ Ｐゴシック" charset="-128"/>
                        </a:rPr>
                        <a:t>Informations complémentaires concernant l’activité et le dimensionnement de l’entité</a:t>
                      </a: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9" marR="99039" marT="45642" marB="4564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0A4A6"/>
                    </a:solidFill>
                  </a:tcPr>
                </a:tc>
              </a:tr>
              <a:tr h="24368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rgbClr val="FFFFFF"/>
                        </a:solidFill>
                        <a:effectLst/>
                        <a:latin typeface="Verdana" charset="0"/>
                        <a:ea typeface="ＭＳ Ｐゴシック" charset="-128"/>
                      </a:endParaRPr>
                    </a:p>
                  </a:txBody>
                  <a:tcPr marL="99039" marR="99039" marT="45642" marB="4564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r>
            </a:tbl>
          </a:graphicData>
        </a:graphic>
      </p:graphicFrame>
      <p:sp>
        <p:nvSpPr>
          <p:cNvPr id="9" name="TextBox 5"/>
          <p:cNvSpPr txBox="1">
            <a:spLocks noChangeArrowheads="1"/>
          </p:cNvSpPr>
          <p:nvPr/>
        </p:nvSpPr>
        <p:spPr>
          <a:xfrm>
            <a:off x="1067595" y="371475"/>
            <a:ext cx="9904413" cy="395288"/>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A - Formulaire de candidature</a:t>
            </a:r>
            <a:endParaRPr lang="en-US" sz="2400" b="1" dirty="0">
              <a:solidFill>
                <a:srgbClr val="20A4A6"/>
              </a:solidFill>
              <a:latin typeface="HelveticaNeueLT Std Cn" pitchFamily="34" charset="0"/>
              <a:ea typeface="+mj-ea"/>
              <a:cs typeface="Times" charset="0"/>
            </a:endParaRPr>
          </a:p>
        </p:txBody>
      </p:sp>
      <p:sp>
        <p:nvSpPr>
          <p:cNvPr id="16550" name="Rectangle 1"/>
          <p:cNvSpPr>
            <a:spLocks noChangeArrowheads="1"/>
          </p:cNvSpPr>
          <p:nvPr/>
        </p:nvSpPr>
        <p:spPr bwMode="auto">
          <a:xfrm>
            <a:off x="1391445" y="5826125"/>
            <a:ext cx="8208963"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38088" anchor="ctr">
            <a:spAutoFit/>
          </a:bodyPr>
          <a:lstStyle>
            <a:lvl1pPr>
              <a:spcBef>
                <a:spcPct val="20000"/>
              </a:spcBef>
              <a:buFont typeface="Arial" panose="020B0604020202020204" pitchFamily="34" charset="0"/>
              <a:buChar char="•"/>
              <a:tabLst>
                <a:tab pos="1530350" algn="l"/>
                <a:tab pos="3421063"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530350" algn="l"/>
                <a:tab pos="3421063"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530350" algn="l"/>
                <a:tab pos="3421063"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530350" algn="l"/>
                <a:tab pos="3421063"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530350" algn="l"/>
                <a:tab pos="3421063"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530350" algn="l"/>
                <a:tab pos="3421063"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530350" algn="l"/>
                <a:tab pos="3421063"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530350" algn="l"/>
                <a:tab pos="3421063"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530350" algn="l"/>
                <a:tab pos="3421063" algn="l"/>
              </a:tabLst>
              <a:defRPr sz="2000">
                <a:solidFill>
                  <a:schemeClr val="tx1"/>
                </a:solidFill>
                <a:latin typeface="Calibri" panose="020F0502020204030204" pitchFamily="34" charset="0"/>
              </a:defRPr>
            </a:lvl9pPr>
          </a:lstStyle>
          <a:p>
            <a:pPr algn="ctr">
              <a:spcBef>
                <a:spcPct val="0"/>
              </a:spcBef>
              <a:buFontTx/>
              <a:buNone/>
            </a:pPr>
            <a:r>
              <a:rPr lang="fr-FR" altLang="fr-FR" sz="800" dirty="0">
                <a:solidFill>
                  <a:schemeClr val="accent5">
                    <a:lumMod val="50000"/>
                  </a:schemeClr>
                </a:solidFill>
                <a:latin typeface="HelveticaNeueLT Std Cn" pitchFamily="34" charset="0"/>
                <a:cs typeface="Times New Roman" panose="02020603050405020304" pitchFamily="18" charset="0"/>
                <a:sym typeface="Wingdings" panose="05000000000000000000" pitchFamily="2" charset="2"/>
              </a:rPr>
              <a:t>Pour faciliter le travail du jury et respecter l’équité des candidatures, nous vous demandons impérativement de remplir complètement le dossier de candidature. Aucun dossier incomplet ne pourra être retenu.</a:t>
            </a:r>
            <a:endParaRPr lang="en-US" altLang="fr-FR" sz="800" dirty="0">
              <a:solidFill>
                <a:schemeClr val="accent5">
                  <a:lumMod val="50000"/>
                </a:schemeClr>
              </a:solidFill>
              <a:latin typeface="HelveticaNeueLT Std Cn" pitchFamily="34"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3115300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5"/>
          <p:cNvSpPr txBox="1">
            <a:spLocks noChangeArrowheads="1"/>
          </p:cNvSpPr>
          <p:nvPr/>
        </p:nvSpPr>
        <p:spPr>
          <a:xfrm>
            <a:off x="1567658" y="1233489"/>
            <a:ext cx="9051925" cy="395287"/>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B – </a:t>
            </a:r>
            <a:r>
              <a:rPr lang="fr-FR" sz="2400" b="1" dirty="0" err="1">
                <a:solidFill>
                  <a:srgbClr val="20A4A6"/>
                </a:solidFill>
                <a:latin typeface="HelveticaNeueLT Std Cn" pitchFamily="34" charset="0"/>
                <a:ea typeface="+mj-ea"/>
                <a:cs typeface="Times" charset="0"/>
              </a:rPr>
              <a:t>Executive</a:t>
            </a:r>
            <a:r>
              <a:rPr lang="fr-FR" sz="2400" b="1" dirty="0">
                <a:solidFill>
                  <a:srgbClr val="20A4A6"/>
                </a:solidFill>
                <a:latin typeface="HelveticaNeueLT Std Cn" pitchFamily="34" charset="0"/>
                <a:ea typeface="+mj-ea"/>
                <a:cs typeface="Times" charset="0"/>
              </a:rPr>
              <a:t> </a:t>
            </a:r>
            <a:r>
              <a:rPr lang="fr-FR" sz="2400" b="1" dirty="0" err="1">
                <a:solidFill>
                  <a:srgbClr val="20A4A6"/>
                </a:solidFill>
                <a:latin typeface="HelveticaNeueLT Std Cn" pitchFamily="34" charset="0"/>
                <a:ea typeface="+mj-ea"/>
                <a:cs typeface="Times" charset="0"/>
              </a:rPr>
              <a:t>summary</a:t>
            </a:r>
            <a:endParaRPr lang="en-US" sz="2400" b="1" dirty="0">
              <a:solidFill>
                <a:srgbClr val="20A4A6"/>
              </a:solidFill>
              <a:latin typeface="HelveticaNeueLT Std Cn" pitchFamily="34" charset="0"/>
              <a:ea typeface="+mj-ea"/>
              <a:cs typeface="Times" charset="0"/>
            </a:endParaRPr>
          </a:p>
        </p:txBody>
      </p:sp>
      <p:graphicFrame>
        <p:nvGraphicFramePr>
          <p:cNvPr id="12" name="Table 6"/>
          <p:cNvGraphicFramePr>
            <a:graphicFrameLocks noGrp="1"/>
          </p:cNvGraphicFramePr>
          <p:nvPr>
            <p:extLst>
              <p:ext uri="{D42A27DB-BD31-4B8C-83A1-F6EECF244321}">
                <p14:modId xmlns:p14="http://schemas.microsoft.com/office/powerpoint/2010/main" val="1211467889"/>
              </p:ext>
            </p:extLst>
          </p:nvPr>
        </p:nvGraphicFramePr>
        <p:xfrm>
          <a:off x="1342232" y="1911351"/>
          <a:ext cx="9510712" cy="4181475"/>
        </p:xfrm>
        <a:graphic>
          <a:graphicData uri="http://schemas.openxmlformats.org/drawingml/2006/table">
            <a:tbl>
              <a:tblPr/>
              <a:tblGrid>
                <a:gridCol w="9510712"/>
              </a:tblGrid>
              <a:tr h="30479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Lst>
                      </a:pPr>
                      <a:r>
                        <a:rPr kumimoji="0" lang="fr-FR" sz="1400" b="1" i="0" u="none" strike="noStrike" cap="none" normalizeH="0" baseline="0" dirty="0" err="1" smtClean="0">
                          <a:ln>
                            <a:noFill/>
                          </a:ln>
                          <a:solidFill>
                            <a:schemeClr val="bg1"/>
                          </a:solidFill>
                          <a:effectLst/>
                          <a:latin typeface="HelveticaNeueLT Std Cn" pitchFamily="34" charset="0"/>
                          <a:ea typeface="Times New Roman" charset="0"/>
                        </a:rPr>
                        <a:t>Executive</a:t>
                      </a:r>
                      <a:r>
                        <a:rPr kumimoji="0" lang="fr-FR" sz="1400" b="1" i="0" u="none" strike="noStrike" cap="none" normalizeH="0" baseline="0" dirty="0" smtClean="0">
                          <a:ln>
                            <a:noFill/>
                          </a:ln>
                          <a:solidFill>
                            <a:schemeClr val="bg1"/>
                          </a:solidFill>
                          <a:effectLst/>
                          <a:latin typeface="HelveticaNeueLT Std Cn" pitchFamily="34" charset="0"/>
                          <a:ea typeface="Times New Roman" charset="0"/>
                        </a:rPr>
                        <a:t> </a:t>
                      </a:r>
                      <a:r>
                        <a:rPr kumimoji="0" lang="fr-FR" sz="1400" b="1" i="0" u="none" strike="noStrike" cap="none" normalizeH="0" baseline="0" dirty="0" err="1" smtClean="0">
                          <a:ln>
                            <a:noFill/>
                          </a:ln>
                          <a:solidFill>
                            <a:schemeClr val="bg1"/>
                          </a:solidFill>
                          <a:effectLst/>
                          <a:latin typeface="HelveticaNeueLT Std Cn" pitchFamily="34" charset="0"/>
                          <a:ea typeface="Times New Roman" charset="0"/>
                        </a:rPr>
                        <a:t>Summary</a:t>
                      </a:r>
                      <a:endParaRPr kumimoji="0" lang="fr-FR" sz="1400" b="1" i="0" u="none" strike="noStrike" cap="none" normalizeH="0" baseline="0" dirty="0" smtClean="0">
                        <a:ln>
                          <a:noFill/>
                        </a:ln>
                        <a:solidFill>
                          <a:schemeClr val="bg1"/>
                        </a:solidFill>
                        <a:effectLst/>
                        <a:latin typeface="HelveticaNeueLT Std Cn" pitchFamily="34" charset="0"/>
                        <a:ea typeface="Times New Roman" charset="0"/>
                      </a:endParaRPr>
                    </a:p>
                  </a:txBody>
                  <a:tcPr marL="99039" marR="99039" marT="45719" marB="457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4686A"/>
                    </a:solidFill>
                  </a:tcPr>
                </a:tc>
              </a:tr>
              <a:tr h="3876677">
                <a:tc>
                  <a:txBody>
                    <a:bodyPr/>
                    <a:lstStyle/>
                    <a:p>
                      <a:pPr marL="174625" marR="0" lvl="0" indent="-174625" algn="l" defTabSz="914400" rtl="0" eaLnBrk="1" fontAlgn="base" latinLnBrk="0" hangingPunct="1">
                        <a:lnSpc>
                          <a:spcPct val="100000"/>
                        </a:lnSpc>
                        <a:spcBef>
                          <a:spcPct val="0"/>
                        </a:spcBef>
                        <a:spcAft>
                          <a:spcPct val="0"/>
                        </a:spcAft>
                        <a:buClr>
                          <a:schemeClr val="accent2"/>
                        </a:buClr>
                        <a:buSzTx/>
                        <a:buFont typeface="Wingdings" charset="2"/>
                        <a:buNone/>
                        <a:tabLst/>
                      </a:pPr>
                      <a:endPar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endParaRPr>
                    </a:p>
                    <a:p>
                      <a:pPr marL="174625" marR="0" lvl="0" indent="-174625" algn="l" defTabSz="914400" rtl="0" eaLnBrk="1" fontAlgn="base" latinLnBrk="0" hangingPunct="1">
                        <a:lnSpc>
                          <a:spcPct val="100000"/>
                        </a:lnSpc>
                        <a:spcBef>
                          <a:spcPct val="0"/>
                        </a:spcBef>
                        <a:spcAft>
                          <a:spcPct val="0"/>
                        </a:spcAft>
                        <a:buClr>
                          <a:schemeClr val="accent2"/>
                        </a:buClr>
                        <a:buSzTx/>
                        <a:buFont typeface="Wingdings" charset="2"/>
                        <a:buNone/>
                        <a:tabLst/>
                      </a:pPr>
                      <a:endPar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endParaRPr>
                    </a:p>
                    <a:p>
                      <a:pPr marL="174625" marR="0" lvl="0" indent="-174625" algn="l" defTabSz="914400" rtl="0" eaLnBrk="1" fontAlgn="base" latinLnBrk="0" hangingPunct="1">
                        <a:lnSpc>
                          <a:spcPct val="100000"/>
                        </a:lnSpc>
                        <a:spcBef>
                          <a:spcPct val="0"/>
                        </a:spcBef>
                        <a:spcAft>
                          <a:spcPct val="0"/>
                        </a:spcAft>
                        <a:buClr>
                          <a:schemeClr val="accent2"/>
                        </a:buClr>
                        <a:buSzTx/>
                        <a:buFont typeface="Wingdings" charset="2"/>
                        <a:buNone/>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Description synthétique de l’initiative :</a:t>
                      </a:r>
                    </a:p>
                    <a:p>
                      <a:pPr marL="174625" marR="0" lvl="0" indent="-174625" algn="l" defTabSz="914400" rtl="0" eaLnBrk="1" fontAlgn="base" latinLnBrk="0" hangingPunct="1">
                        <a:lnSpc>
                          <a:spcPct val="100000"/>
                        </a:lnSpc>
                        <a:spcBef>
                          <a:spcPct val="0"/>
                        </a:spcBef>
                        <a:spcAft>
                          <a:spcPct val="0"/>
                        </a:spcAft>
                        <a:buClr>
                          <a:schemeClr val="accent2"/>
                        </a:buClr>
                        <a:buSzTx/>
                        <a:buFont typeface="Wingdings" charset="2"/>
                        <a:buNone/>
                        <a:tabLst/>
                      </a:pPr>
                      <a:endPar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endParaRP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Nature </a:t>
                      </a: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En quoi cette initiative est-elle originale / unique / </a:t>
                      </a:r>
                      <a:r>
                        <a:rPr kumimoji="0" lang="fr-FR" sz="1100" b="0" i="0" u="none" strike="noStrike" cap="none" normalizeH="0" baseline="0" dirty="0" err="1" smtClean="0">
                          <a:ln>
                            <a:noFill/>
                          </a:ln>
                          <a:solidFill>
                            <a:schemeClr val="tx1"/>
                          </a:solidFill>
                          <a:effectLst/>
                          <a:latin typeface="HelveticaNeueLT Std Cn" pitchFamily="34" charset="0"/>
                          <a:ea typeface="ＭＳ Ｐゴシック" charset="-128"/>
                          <a:cs typeface="Arial" charset="0"/>
                        </a:rPr>
                        <a:t>différenciante</a:t>
                      </a: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 ?</a:t>
                      </a: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Date de mise en place / durée du projet</a:t>
                      </a: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Résultats constatés</a:t>
                      </a: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Difficultés rencontrées</a:t>
                      </a: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1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Prochaines étapes / prochains développements prévus</a:t>
                      </a:r>
                    </a:p>
                    <a:p>
                      <a:pPr marL="174625" marR="0" lvl="0" indent="-174625" algn="l" defTabSz="914400" rtl="0" eaLnBrk="1" fontAlgn="base" latinLnBrk="0" hangingPunct="1">
                        <a:lnSpc>
                          <a:spcPct val="100000"/>
                        </a:lnSpc>
                        <a:spcBef>
                          <a:spcPct val="0"/>
                        </a:spcBef>
                        <a:spcAft>
                          <a:spcPct val="0"/>
                        </a:spcAft>
                        <a:buClr>
                          <a:srgbClr val="EA545D"/>
                        </a:buClr>
                        <a:buSzPct val="80000"/>
                        <a:buFont typeface="Arial" panose="020B0604020202020204" pitchFamily="34" charset="0"/>
                        <a:buChar char="•"/>
                        <a:tabLst/>
                      </a:pPr>
                      <a:r>
                        <a:rPr kumimoji="0" lang="fr-FR" sz="1200" b="0" i="0" u="none" strike="noStrike" cap="none" normalizeH="0" baseline="0" dirty="0" smtClean="0">
                          <a:ln>
                            <a:noFill/>
                          </a:ln>
                          <a:solidFill>
                            <a:schemeClr val="tx1"/>
                          </a:solidFill>
                          <a:effectLst/>
                          <a:latin typeface="HelveticaNeueLT Std Cn" pitchFamily="34" charset="0"/>
                          <a:ea typeface="ＭＳ Ｐゴシック" charset="-128"/>
                          <a:cs typeface="Arial" charset="0"/>
                        </a:rPr>
                        <a:t>…</a:t>
                      </a:r>
                    </a:p>
                  </a:txBody>
                  <a:tcPr marL="99039" marR="99039" marT="359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1"/>
                    </a:solidFill>
                  </a:tcPr>
                </a:tc>
              </a:tr>
            </a:tbl>
          </a:graphicData>
        </a:graphic>
      </p:graphicFrame>
    </p:spTree>
    <p:extLst>
      <p:ext uri="{BB962C8B-B14F-4D97-AF65-F5344CB8AC3E}">
        <p14:creationId xmlns:p14="http://schemas.microsoft.com/office/powerpoint/2010/main" val="4080224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a:xfrm>
            <a:off x="1567658" y="1304925"/>
            <a:ext cx="9051925" cy="395288"/>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C1. Description détaillée – l’action</a:t>
            </a:r>
            <a:endParaRPr lang="en-US" sz="2400" b="1" dirty="0">
              <a:solidFill>
                <a:srgbClr val="20A4A6"/>
              </a:solidFill>
              <a:latin typeface="HelveticaNeueLT Std Cn" pitchFamily="34" charset="0"/>
              <a:ea typeface="+mj-ea"/>
              <a:cs typeface="Times" charset="0"/>
            </a:endParaRPr>
          </a:p>
        </p:txBody>
      </p:sp>
      <p:sp>
        <p:nvSpPr>
          <p:cNvPr id="18436" name="ZoneTexte 4"/>
          <p:cNvSpPr txBox="1">
            <a:spLocks noChangeArrowheads="1"/>
          </p:cNvSpPr>
          <p:nvPr/>
        </p:nvSpPr>
        <p:spPr bwMode="auto">
          <a:xfrm>
            <a:off x="1259683" y="1878013"/>
            <a:ext cx="9515475"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Arial" panose="020B0604020202020204" pitchFamily="34" charset="0"/>
              <a:buNone/>
            </a:pPr>
            <a:r>
              <a:rPr lang="fr-FR" altLang="fr-FR" sz="1200" i="1">
                <a:latin typeface="HelveticaNeueLT Std Cn" pitchFamily="34" charset="0"/>
              </a:rPr>
              <a:t>Quelles actions mises en place pour impulser ou accompagner la transformation de votre organisation </a:t>
            </a:r>
            <a:r>
              <a:rPr lang="fr-FR" altLang="fr-FR" sz="1200">
                <a:latin typeface="HelveticaNeueLT Std Cn" pitchFamily="34" charset="0"/>
              </a:rPr>
              <a:t>par le développement de la culture de service, sa traduction dans un modèle relationnel (au travers des attitudes de service, des rituels, …), le développement du leadership « au service de … » et le développement des collaborations internes pour la réussite de l’expérience clients et collaborateurs et la création de valeur.</a:t>
            </a:r>
            <a:endParaRPr lang="en-US" altLang="fr-FR" sz="1200">
              <a:latin typeface="HelveticaNeueLT Std Cn" pitchFamily="34" charset="0"/>
            </a:endParaRPr>
          </a:p>
          <a:p>
            <a:pPr eaLnBrk="1" hangingPunct="1">
              <a:spcBef>
                <a:spcPct val="0"/>
              </a:spcBef>
              <a:buFont typeface="Arial" panose="020B0604020202020204" pitchFamily="34" charset="0"/>
              <a:buNone/>
            </a:pPr>
            <a:endParaRPr lang="fr-FR" altLang="fr-FR" sz="1200">
              <a:latin typeface="HelveticaNeueLT Std Cn" pitchFamily="34" charset="0"/>
              <a:ea typeface="ＭＳ Ｐゴシック" panose="020B0600070205080204" pitchFamily="34" charset="-128"/>
            </a:endParaRPr>
          </a:p>
          <a:p>
            <a:pPr eaLnBrk="1" hangingPunct="1">
              <a:spcBef>
                <a:spcPct val="0"/>
              </a:spcBef>
              <a:buFont typeface="Arial" panose="020B0604020202020204" pitchFamily="34" charset="0"/>
              <a:buNone/>
            </a:pPr>
            <a:endParaRPr lang="fr-FR" altLang="fr-FR" sz="1200" b="1">
              <a:latin typeface="HelveticaNeueLT Std Cn" pitchFamily="34" charset="0"/>
              <a:ea typeface="ＭＳ Ｐゴシック" panose="020B0600070205080204" pitchFamily="34" charset="-128"/>
            </a:endParaRPr>
          </a:p>
          <a:p>
            <a:pPr eaLnBrk="1" hangingPunct="1">
              <a:spcBef>
                <a:spcPct val="0"/>
              </a:spcBef>
              <a:buFont typeface="Arial" panose="020B0604020202020204" pitchFamily="34" charset="0"/>
              <a:buNone/>
            </a:pPr>
            <a:endParaRPr lang="fr-FR" altLang="fr-FR" sz="1200" b="1">
              <a:latin typeface="HelveticaNeueLT Std Cn" pitchFamily="34" charset="0"/>
              <a:ea typeface="ＭＳ Ｐゴシック" panose="020B0600070205080204" pitchFamily="34" charset="-128"/>
            </a:endParaRPr>
          </a:p>
          <a:p>
            <a:pPr eaLnBrk="1" hangingPunct="1">
              <a:spcBef>
                <a:spcPct val="0"/>
              </a:spcBef>
              <a:buFontTx/>
              <a:buNone/>
            </a:pPr>
            <a:r>
              <a:rPr lang="fr-FR" altLang="fr-FR" sz="1200" i="1">
                <a:latin typeface="HelveticaNeueLT Std Cn" pitchFamily="34" charset="0"/>
              </a:rPr>
              <a:t> </a:t>
            </a:r>
          </a:p>
        </p:txBody>
      </p:sp>
    </p:spTree>
    <p:extLst>
      <p:ext uri="{BB962C8B-B14F-4D97-AF65-F5344CB8AC3E}">
        <p14:creationId xmlns:p14="http://schemas.microsoft.com/office/powerpoint/2010/main" val="5523064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a:xfrm>
            <a:off x="1567658" y="1304925"/>
            <a:ext cx="9051925" cy="395288"/>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C2. Description détaillée – l’originalité</a:t>
            </a:r>
            <a:endParaRPr lang="en-US" sz="2400" b="1" dirty="0">
              <a:solidFill>
                <a:srgbClr val="20A4A6"/>
              </a:solidFill>
              <a:latin typeface="HelveticaNeueLT Std Cn" pitchFamily="34" charset="0"/>
              <a:ea typeface="+mj-ea"/>
              <a:cs typeface="Times" charset="0"/>
            </a:endParaRPr>
          </a:p>
        </p:txBody>
      </p:sp>
      <p:sp>
        <p:nvSpPr>
          <p:cNvPr id="19460" name="ZoneTexte 4"/>
          <p:cNvSpPr txBox="1">
            <a:spLocks noChangeArrowheads="1"/>
          </p:cNvSpPr>
          <p:nvPr/>
        </p:nvSpPr>
        <p:spPr bwMode="auto">
          <a:xfrm>
            <a:off x="1343819" y="1951039"/>
            <a:ext cx="9431338" cy="97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200" i="1" dirty="0">
                <a:latin typeface="HelveticaNeueLT Std Cn" pitchFamily="34" charset="0"/>
              </a:rPr>
              <a:t>Quelle est la nouveauté et le point fort de votre </a:t>
            </a:r>
            <a:r>
              <a:rPr lang="fr-FR" altLang="fr-FR" sz="1200" i="1" dirty="0" smtClean="0">
                <a:latin typeface="HelveticaNeueLT Std Cn" pitchFamily="34" charset="0"/>
              </a:rPr>
              <a:t>initiative? </a:t>
            </a:r>
            <a:r>
              <a:rPr lang="fr-FR" altLang="fr-FR" sz="1200" i="1" dirty="0">
                <a:latin typeface="HelveticaNeueLT Std Cn" pitchFamily="34" charset="0"/>
              </a:rPr>
              <a:t>Développement de la culture de service (valeurs, traduction de ces valeurs au sein de la stratégie et dans le modèle relationnel – attitudes de service vers le client et en interne, rituels, …) Leadership « au service de … » (</a:t>
            </a:r>
            <a:r>
              <a:rPr lang="fr-FR" altLang="fr-FR" sz="1200" i="1" dirty="0" err="1">
                <a:latin typeface="HelveticaNeueLT Std Cn" pitchFamily="34" charset="0"/>
              </a:rPr>
              <a:t>empowerment</a:t>
            </a:r>
            <a:r>
              <a:rPr lang="fr-FR" altLang="fr-FR" sz="1200" i="1" dirty="0">
                <a:latin typeface="HelveticaNeueLT Std Cn" pitchFamily="34" charset="0"/>
              </a:rPr>
              <a:t> doté de moyens pour le mettre en </a:t>
            </a:r>
            <a:r>
              <a:rPr lang="fr-FR" altLang="fr-FR" sz="1200" i="1" dirty="0" err="1">
                <a:latin typeface="HelveticaNeueLT Std Cn" pitchFamily="34" charset="0"/>
              </a:rPr>
              <a:t>oeuvre</a:t>
            </a:r>
            <a:r>
              <a:rPr lang="fr-FR" altLang="fr-FR" sz="1200" i="1" dirty="0">
                <a:latin typeface="HelveticaNeueLT Std Cn" pitchFamily="34" charset="0"/>
              </a:rPr>
              <a:t> concrètement, reconnaissance des équipes)– Développement des collaborations internes pour réussir l’expérience client et collaborateurs, impact sur  la création de valeur  (innovation et design de service) l’image de la société/ du conseiller et sur le chiffre d’affaires, …</a:t>
            </a:r>
          </a:p>
        </p:txBody>
      </p:sp>
    </p:spTree>
    <p:extLst>
      <p:ext uri="{BB962C8B-B14F-4D97-AF65-F5344CB8AC3E}">
        <p14:creationId xmlns:p14="http://schemas.microsoft.com/office/powerpoint/2010/main" val="17580253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a:xfrm>
            <a:off x="1724820" y="1304925"/>
            <a:ext cx="9051925" cy="395288"/>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C3. Description détaillée – le développement</a:t>
            </a:r>
            <a:endParaRPr lang="en-US" sz="2400" b="1" dirty="0">
              <a:solidFill>
                <a:srgbClr val="20A4A6"/>
              </a:solidFill>
              <a:latin typeface="HelveticaNeueLT Std Cn" pitchFamily="34" charset="0"/>
              <a:ea typeface="+mj-ea"/>
              <a:cs typeface="Times" charset="0"/>
            </a:endParaRPr>
          </a:p>
        </p:txBody>
      </p:sp>
      <p:sp>
        <p:nvSpPr>
          <p:cNvPr id="20484" name="ZoneTexte 4"/>
          <p:cNvSpPr txBox="1">
            <a:spLocks noChangeArrowheads="1"/>
          </p:cNvSpPr>
          <p:nvPr/>
        </p:nvSpPr>
        <p:spPr bwMode="auto">
          <a:xfrm>
            <a:off x="1259683" y="2022476"/>
            <a:ext cx="951547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200" i="1">
                <a:latin typeface="HelveticaNeueLT Std Cn" pitchFamily="34" charset="0"/>
              </a:rPr>
              <a:t>Quelles sont les perspectives de développement ?</a:t>
            </a:r>
          </a:p>
        </p:txBody>
      </p:sp>
    </p:spTree>
    <p:extLst>
      <p:ext uri="{BB962C8B-B14F-4D97-AF65-F5344CB8AC3E}">
        <p14:creationId xmlns:p14="http://schemas.microsoft.com/office/powerpoint/2010/main" val="2113145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a:xfrm>
            <a:off x="1724820" y="1304925"/>
            <a:ext cx="9051925" cy="395288"/>
          </a:xfrm>
          <a:prstGeom prst="rect">
            <a:avLst/>
          </a:prstGeom>
        </p:spPr>
        <p:txBody>
          <a:bodyPr/>
          <a:lstStyle/>
          <a:p>
            <a:pPr algn="ctr">
              <a:defRPr/>
            </a:pPr>
            <a:r>
              <a:rPr lang="fr-FR" sz="2400" b="1" dirty="0">
                <a:solidFill>
                  <a:srgbClr val="20A4A6"/>
                </a:solidFill>
                <a:latin typeface="HelveticaNeueLT Std Cn" pitchFamily="34" charset="0"/>
                <a:ea typeface="+mj-ea"/>
                <a:cs typeface="Times" charset="0"/>
              </a:rPr>
              <a:t>D</a:t>
            </a:r>
            <a:r>
              <a:rPr lang="fr-FR" sz="2400" b="1" dirty="0" smtClean="0">
                <a:solidFill>
                  <a:srgbClr val="20A4A6"/>
                </a:solidFill>
                <a:latin typeface="HelveticaNeueLT Std Cn" pitchFamily="34" charset="0"/>
                <a:ea typeface="+mj-ea"/>
                <a:cs typeface="Times" charset="0"/>
              </a:rPr>
              <a:t>. </a:t>
            </a:r>
            <a:r>
              <a:rPr lang="fr-FR" sz="2400" b="1" dirty="0">
                <a:solidFill>
                  <a:srgbClr val="20A4A6"/>
                </a:solidFill>
                <a:latin typeface="HelveticaNeueLT Std Cn" pitchFamily="34" charset="0"/>
                <a:ea typeface="+mj-ea"/>
                <a:cs typeface="Times" charset="0"/>
              </a:rPr>
              <a:t>Description détaillée – </a:t>
            </a:r>
            <a:r>
              <a:rPr lang="fr-FR" sz="2400" b="1" dirty="0" smtClean="0">
                <a:solidFill>
                  <a:srgbClr val="20A4A6"/>
                </a:solidFill>
                <a:latin typeface="HelveticaNeueLT Std Cn" pitchFamily="34" charset="0"/>
                <a:ea typeface="+mj-ea"/>
                <a:cs typeface="Times" charset="0"/>
              </a:rPr>
              <a:t>la </a:t>
            </a:r>
            <a:r>
              <a:rPr lang="fr-FR" sz="2400" b="1" dirty="0" err="1" smtClean="0">
                <a:solidFill>
                  <a:srgbClr val="20A4A6"/>
                </a:solidFill>
                <a:latin typeface="HelveticaNeueLT Std Cn" pitchFamily="34" charset="0"/>
                <a:ea typeface="+mj-ea"/>
                <a:cs typeface="Times" charset="0"/>
              </a:rPr>
              <a:t>trasnformation</a:t>
            </a:r>
            <a:endParaRPr lang="en-US" sz="2400" b="1" dirty="0">
              <a:solidFill>
                <a:srgbClr val="20A4A6"/>
              </a:solidFill>
              <a:latin typeface="HelveticaNeueLT Std Cn" pitchFamily="34" charset="0"/>
              <a:ea typeface="+mj-ea"/>
              <a:cs typeface="Times" charset="0"/>
            </a:endParaRPr>
          </a:p>
        </p:txBody>
      </p:sp>
      <p:sp>
        <p:nvSpPr>
          <p:cNvPr id="20484" name="ZoneTexte 4"/>
          <p:cNvSpPr txBox="1">
            <a:spLocks noChangeArrowheads="1"/>
          </p:cNvSpPr>
          <p:nvPr/>
        </p:nvSpPr>
        <p:spPr bwMode="auto">
          <a:xfrm>
            <a:off x="1259683" y="2022476"/>
            <a:ext cx="951547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fr-FR" sz="1200" dirty="0"/>
              <a:t>D</a:t>
            </a:r>
            <a:r>
              <a:rPr lang="fr-FR" sz="1200" dirty="0" smtClean="0"/>
              <a:t>escription </a:t>
            </a:r>
            <a:r>
              <a:rPr lang="fr-FR" sz="1200" dirty="0"/>
              <a:t>détaillée de la capacité de l’entreprise à se transformer en mettant en œuvre une discipline opérationnelle autour de ses 6 </a:t>
            </a:r>
            <a:r>
              <a:rPr lang="fr-FR" sz="1200" dirty="0" smtClean="0"/>
              <a:t>compétences </a:t>
            </a:r>
            <a:r>
              <a:rPr lang="fr-FR" sz="1200" b="1" dirty="0" smtClean="0"/>
              <a:t>(</a:t>
            </a:r>
            <a:r>
              <a:rPr lang="fr-FR" sz="1200" b="1" dirty="0"/>
              <a:t>la recherche, la priorisation, le design, l'activation, la mesure et la culture</a:t>
            </a:r>
            <a:r>
              <a:rPr lang="fr-FR" sz="1200" b="1" dirty="0" smtClean="0"/>
              <a:t>.)</a:t>
            </a:r>
            <a:r>
              <a:rPr lang="fr-FR" altLang="fr-FR" sz="1200" b="1" i="1" dirty="0" smtClean="0">
                <a:latin typeface="HelveticaNeueLT Std Cn" pitchFamily="34" charset="0"/>
              </a:rPr>
              <a:t>?</a:t>
            </a:r>
            <a:endParaRPr lang="fr-FR" altLang="fr-FR" sz="1200" b="1" i="1" dirty="0">
              <a:latin typeface="HelveticaNeueLT Std Cn" pitchFamily="34" charset="0"/>
            </a:endParaRPr>
          </a:p>
        </p:txBody>
      </p:sp>
    </p:spTree>
    <p:extLst>
      <p:ext uri="{BB962C8B-B14F-4D97-AF65-F5344CB8AC3E}">
        <p14:creationId xmlns:p14="http://schemas.microsoft.com/office/powerpoint/2010/main" val="13997229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731</Words>
  <Application>Microsoft Office PowerPoint</Application>
  <PresentationFormat>Grand écran</PresentationFormat>
  <Paragraphs>120</Paragraphs>
  <Slides>13</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13</vt:i4>
      </vt:variant>
    </vt:vector>
  </HeadingPairs>
  <TitlesOfParts>
    <vt:vector size="24" baseType="lpstr">
      <vt:lpstr>MS PGothic</vt:lpstr>
      <vt:lpstr>Arial</vt:lpstr>
      <vt:lpstr>Arial Narrow</vt:lpstr>
      <vt:lpstr>Calibri</vt:lpstr>
      <vt:lpstr>Helvetica</vt:lpstr>
      <vt:lpstr>HelveticaNeueLT Std Cn</vt:lpstr>
      <vt:lpstr>Times</vt:lpstr>
      <vt:lpstr>Times New Roman</vt:lpstr>
      <vt:lpstr>Verdana</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AFRC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Palme Transformation par l'XC</dc:title>
  <dc:creator>Bérénice Carrillo</dc:creator>
  <cp:lastModifiedBy>Stagiaire</cp:lastModifiedBy>
  <cp:revision>27</cp:revision>
  <cp:lastPrinted>2016-04-29T07:30:09Z</cp:lastPrinted>
  <dcterms:created xsi:type="dcterms:W3CDTF">2016-04-28T15:13:03Z</dcterms:created>
  <dcterms:modified xsi:type="dcterms:W3CDTF">2019-07-18T12:30:34Z</dcterms:modified>
</cp:coreProperties>
</file>