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71" r:id="rId2"/>
    <p:sldId id="261" r:id="rId3"/>
    <p:sldId id="262" r:id="rId4"/>
    <p:sldId id="263" r:id="rId5"/>
    <p:sldId id="260" r:id="rId6"/>
    <p:sldId id="264" r:id="rId7"/>
    <p:sldId id="265" r:id="rId8"/>
    <p:sldId id="266" r:id="rId9"/>
    <p:sldId id="267" r:id="rId10"/>
    <p:sldId id="268" r:id="rId11"/>
    <p:sldId id="269" r:id="rId12"/>
    <p:sldId id="270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54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FDDA8E-1CA6-4261-8005-E102D4BE3A4C}" type="datetimeFigureOut">
              <a:rPr lang="fr-FR" smtClean="0"/>
              <a:t>18/07/2019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3945F3-EBFE-483E-BEA0-B80539DD06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35470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24869C-E7E3-4568-848F-61A348E4EF92}" type="datetimeFigureOut">
              <a:rPr lang="fr-FR" smtClean="0"/>
              <a:t>18/07/2019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5D16CA-498F-4EEB-868A-C4BE0C76E5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49027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D16CA-498F-4EEB-868A-C4BE0C76E593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5813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BABF5-8565-4DF8-AC78-BF8D452FA669}" type="datetime1">
              <a:rPr lang="fr-FR" smtClean="0"/>
              <a:t>18/07/2019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Palme Expérience Client 2019_Dossier de candidature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85474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08DD8-B5D4-4C31-8781-45E5D45D0C91}" type="datetime1">
              <a:rPr lang="fr-FR" smtClean="0"/>
              <a:t>18/07/2019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Palme Expérience Citoyen 2019_Dossier de candidature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5132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BB5B6-1D35-46CD-BE4E-C6C69D3E27B5}" type="datetime1">
              <a:rPr lang="fr-FR" smtClean="0"/>
              <a:t>18/07/2019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Palme Expérience Citoyen 2019_Dossier de candidature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95692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2BC39-8223-4378-BC15-311365353AA8}" type="datetime1">
              <a:rPr lang="fr-FR" smtClean="0"/>
              <a:t>18/07/2019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Palme Expérience Citoyen 2019_Dossier de candidature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86055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4014158" y="4554747"/>
            <a:ext cx="4290204" cy="12824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17753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044B1-69DE-4FAA-9937-498C2E74A097}" type="datetime1">
              <a:rPr lang="fr-FR" smtClean="0"/>
              <a:t>18/07/2019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Palme Expérience Citoyen 2019_Dossier de candidature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8721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4A56A-9437-42DF-91CB-3F68919E9CB0}" type="datetime1">
              <a:rPr lang="fr-FR" smtClean="0"/>
              <a:t>18/07/2019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Palme Expérience Citoyen 2019_Dossier de candidature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9036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ABC37-53BE-4216-B763-3E94687755C8}" type="datetime1">
              <a:rPr lang="fr-FR" smtClean="0"/>
              <a:t>18/07/2019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Palme Expérience Citoyen 2019_Dossier de candidature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3065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7E31D-78B5-410F-ABDC-129CA8D2015B}" type="datetime1">
              <a:rPr lang="fr-FR" smtClean="0"/>
              <a:t>18/07/2019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Palme Expérience Citoyen 2019_Dossier de candidature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6470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6AF0B-11C0-44D2-A832-9C868E5E5CFD}" type="datetime1">
              <a:rPr lang="fr-FR" smtClean="0"/>
              <a:t>18/07/2019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Palme Expérience Citoyen 2019_Dossier de candidature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3825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09115-2F18-4337-93B2-A6D3C7468B2D}" type="datetime1">
              <a:rPr lang="fr-FR" smtClean="0"/>
              <a:t>18/07/2019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Palme Expérience Citoyen 2019_Dossier de candidature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940666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033E-75FE-4B97-82BB-2E2F45A96088}" type="datetime1">
              <a:rPr lang="fr-FR" smtClean="0"/>
              <a:t>18/07/2019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Palme Expérience Citoyen 2019_Dossier de candidature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8458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4B50-213E-4A1F-A446-B80940B1B1D8}" type="datetime1">
              <a:rPr lang="fr-FR" smtClean="0"/>
              <a:t>18/07/2019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Palme Expérience Citoyen 2019_Dossier de candidature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9627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BD3A1-0E0F-44D0-9B84-7A5DC43CED66}" type="datetime1">
              <a:rPr lang="fr-FR" smtClean="0"/>
              <a:t>18/07/2019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Palme Expérience Citoyen 2019_Dossier de candidature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50547-BB0B-46EC-99F2-8BD43780CE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8373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info@afrc.org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090354"/>
            <a:ext cx="12192000" cy="1193962"/>
          </a:xfrm>
          <a:prstGeom prst="rect">
            <a:avLst/>
          </a:prstGeom>
          <a:solidFill>
            <a:srgbClr val="EA54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1910466" y="5154913"/>
            <a:ext cx="83284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cap="small" dirty="0" smtClean="0">
                <a:solidFill>
                  <a:schemeClr val="bg1"/>
                </a:solidFill>
              </a:rPr>
              <a:t>Dossier de Candidature</a:t>
            </a:r>
          </a:p>
          <a:p>
            <a:pPr algn="ctr"/>
            <a:r>
              <a:rPr lang="fr-FR" sz="3200" b="1" cap="small" dirty="0" smtClean="0">
                <a:solidFill>
                  <a:schemeClr val="bg1"/>
                </a:solidFill>
              </a:rPr>
              <a:t>Palme de l’Expérience Client</a:t>
            </a:r>
            <a:endParaRPr lang="fr-FR" sz="3200" b="1" cap="smal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3599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10</a:t>
            </a:fld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1143793" y="360721"/>
            <a:ext cx="9904413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400" b="1" dirty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D - Illustrations (2/2)</a:t>
            </a:r>
            <a:endParaRPr lang="en-US" sz="2400" b="1" dirty="0">
              <a:solidFill>
                <a:srgbClr val="EA545D"/>
              </a:solidFill>
              <a:latin typeface="HelveticaNeueLT Std Cn" pitchFamily="34" charset="0"/>
              <a:ea typeface="+mj-ea"/>
              <a:cs typeface="Times" charset="0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5369" y="-145058"/>
            <a:ext cx="2076861" cy="2076861"/>
          </a:xfrm>
          <a:prstGeom prst="rect">
            <a:avLst/>
          </a:prstGeom>
        </p:spPr>
      </p:pic>
      <p:sp>
        <p:nvSpPr>
          <p:cNvPr id="8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dirty="0" smtClean="0"/>
              <a:t>Palme Expérience Client 2019_Dossier de candidature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6655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11</a:t>
            </a:fld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560767" y="2064524"/>
            <a:ext cx="11070465" cy="27289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r-FR" sz="2000" dirty="0" smtClean="0">
                <a:latin typeface="HelveticaNeueLT Std Cn"/>
                <a:ea typeface="Times New Roman" panose="02020603050405020304" pitchFamily="18" charset="0"/>
                <a:cs typeface="Calibri" panose="020F0502020204030204" pitchFamily="34" charset="0"/>
              </a:rPr>
              <a:t>Les dossiers de candidature doivent impérativement être remis </a:t>
            </a:r>
            <a:r>
              <a:rPr lang="fr-FR" sz="2000" b="1" u="sng" dirty="0" smtClean="0">
                <a:latin typeface="HelveticaNeueLT Std Cn"/>
                <a:ea typeface="Times New Roman" panose="02020603050405020304" pitchFamily="18" charset="0"/>
                <a:cs typeface="Calibri" panose="020F0502020204030204" pitchFamily="34" charset="0"/>
              </a:rPr>
              <a:t>avant le 20 juillet 2019</a:t>
            </a:r>
            <a:r>
              <a:rPr lang="fr-FR" sz="2000" dirty="0" smtClean="0">
                <a:latin typeface="HelveticaNeueLT Std Cn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fr-FR" sz="20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r-FR" sz="2000" dirty="0" smtClean="0">
                <a:latin typeface="HelveticaNeueLT Std Cn"/>
                <a:ea typeface="Times New Roman" panose="02020603050405020304" pitchFamily="18" charset="0"/>
                <a:cs typeface="Calibri" panose="020F0502020204030204" pitchFamily="34" charset="0"/>
              </a:rPr>
              <a:t>Les dossiers de candidature doivent être envoyés </a:t>
            </a:r>
            <a:r>
              <a:rPr lang="fr-FR" sz="2000" b="1" dirty="0" smtClean="0">
                <a:latin typeface="HelveticaNeueLT Std Cn"/>
                <a:ea typeface="Times New Roman" panose="02020603050405020304" pitchFamily="18" charset="0"/>
                <a:cs typeface="Calibri" panose="020F0502020204030204" pitchFamily="34" charset="0"/>
              </a:rPr>
              <a:t>par mail </a:t>
            </a:r>
            <a:r>
              <a:rPr lang="fr-FR" sz="2000" dirty="0" smtClean="0">
                <a:latin typeface="HelveticaNeueLT Std Cn"/>
                <a:ea typeface="Times New Roman" panose="02020603050405020304" pitchFamily="18" charset="0"/>
                <a:cs typeface="Calibri" panose="020F0502020204030204" pitchFamily="34" charset="0"/>
              </a:rPr>
              <a:t>à l’adresse email suivante :</a:t>
            </a:r>
            <a:r>
              <a:rPr lang="fr-FR" sz="2000" dirty="0" smtClean="0">
                <a:solidFill>
                  <a:srgbClr val="FF0000"/>
                </a:solidFill>
                <a:latin typeface="HelveticaNeueLT Std Cn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fr-FR" sz="2000" u="sng" dirty="0" smtClean="0">
                <a:solidFill>
                  <a:srgbClr val="0000FF"/>
                </a:solidFill>
                <a:latin typeface="HelveticaNeueLT Std Cn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info@afrc.org</a:t>
            </a:r>
            <a:endParaRPr lang="fr-FR" sz="2000" dirty="0" smtClean="0">
              <a:latin typeface="HelveticaNeueLT Std Cn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r-FR" sz="2000" dirty="0" smtClean="0">
                <a:latin typeface="HelveticaNeueLT Std Cn"/>
                <a:ea typeface="Times New Roman" panose="02020603050405020304" pitchFamily="18" charset="0"/>
                <a:cs typeface="Calibri" panose="020F0502020204030204" pitchFamily="34" charset="0"/>
              </a:rPr>
              <a:t>Les brochures et documents internes au format papier doivent être scannés et joints à l’envoi.</a:t>
            </a:r>
            <a:endParaRPr lang="fr-FR" sz="20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r-FR" sz="2000" dirty="0" smtClean="0">
                <a:solidFill>
                  <a:srgbClr val="FF0000"/>
                </a:solidFill>
                <a:latin typeface="HelveticaNeueLT Std Cn"/>
                <a:ea typeface="Times New Roman" panose="02020603050405020304" pitchFamily="18" charset="0"/>
                <a:cs typeface="Calibri" panose="020F0502020204030204" pitchFamily="34" charset="0"/>
              </a:rPr>
              <a:t>Si la taille du fichier excède 10 MO, les candidats doivent réaliser l’envoi en plusieurs envois</a:t>
            </a:r>
            <a:r>
              <a:rPr lang="fr-FR" sz="2000" dirty="0" smtClean="0">
                <a:latin typeface="HelveticaNeueLT Std Cn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r-FR" sz="2000" dirty="0" smtClean="0">
                <a:effectLst/>
                <a:latin typeface="HelveticaNeueLT Std Cn"/>
                <a:ea typeface="Times New Roman" panose="02020603050405020304" pitchFamily="18" charset="0"/>
                <a:cs typeface="Calibri" panose="020F0502020204030204" pitchFamily="34" charset="0"/>
              </a:rPr>
              <a:t>Aucune clé </a:t>
            </a:r>
            <a:r>
              <a:rPr lang="fr-FR" sz="2000" dirty="0" err="1" smtClean="0">
                <a:effectLst/>
                <a:latin typeface="HelveticaNeueLT Std Cn"/>
                <a:ea typeface="Times New Roman" panose="02020603050405020304" pitchFamily="18" charset="0"/>
                <a:cs typeface="Calibri" panose="020F0502020204030204" pitchFamily="34" charset="0"/>
              </a:rPr>
              <a:t>usb</a:t>
            </a:r>
            <a:r>
              <a:rPr lang="fr-FR" sz="2000" dirty="0" smtClean="0">
                <a:effectLst/>
                <a:latin typeface="HelveticaNeueLT Std Cn"/>
                <a:ea typeface="Times New Roman" panose="02020603050405020304" pitchFamily="18" charset="0"/>
                <a:cs typeface="Calibri" panose="020F0502020204030204" pitchFamily="34" charset="0"/>
              </a:rPr>
              <a:t> ne sera acceptée.</a:t>
            </a:r>
            <a:endParaRPr lang="fr-FR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5369" y="-194486"/>
            <a:ext cx="2076861" cy="2076861"/>
          </a:xfrm>
          <a:prstGeom prst="rect">
            <a:avLst/>
          </a:prstGeom>
        </p:spPr>
      </p:pic>
      <p:sp>
        <p:nvSpPr>
          <p:cNvPr id="7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dirty="0" smtClean="0"/>
              <a:t>Palme Expérience Client 2019_Dossier de candidature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9115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12</a:t>
            </a:fld>
            <a:endParaRPr lang="fr-FR" dirty="0"/>
          </a:p>
        </p:txBody>
      </p:sp>
      <p:sp>
        <p:nvSpPr>
          <p:cNvPr id="7" name="TextBox 19"/>
          <p:cNvSpPr txBox="1">
            <a:spLocks noChangeArrowheads="1"/>
          </p:cNvSpPr>
          <p:nvPr/>
        </p:nvSpPr>
        <p:spPr bwMode="auto">
          <a:xfrm>
            <a:off x="1143794" y="335075"/>
            <a:ext cx="9904412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fr-FR" sz="2400" b="1" dirty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Les partenaires </a:t>
            </a:r>
          </a:p>
          <a:p>
            <a:pPr algn="ctr">
              <a:defRPr/>
            </a:pPr>
            <a:r>
              <a:rPr lang="fr-FR" sz="2400" b="1" dirty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des Palmes de la Relation Client </a:t>
            </a:r>
            <a:r>
              <a:rPr lang="fr-FR" sz="2400" b="1" dirty="0" smtClean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2019 </a:t>
            </a:r>
            <a:endParaRPr lang="fr-FR" sz="2400" b="1" dirty="0">
              <a:solidFill>
                <a:srgbClr val="EA545D"/>
              </a:solidFill>
              <a:latin typeface="HelveticaNeueLT Std Cn" pitchFamily="34" charset="0"/>
              <a:ea typeface="+mj-ea"/>
              <a:cs typeface="Times" charset="0"/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5369" y="-169772"/>
            <a:ext cx="2076861" cy="2076861"/>
          </a:xfrm>
          <a:prstGeom prst="rect">
            <a:avLst/>
          </a:prstGeom>
        </p:spPr>
      </p:pic>
      <p:sp>
        <p:nvSpPr>
          <p:cNvPr id="11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dirty="0" smtClean="0"/>
              <a:t>Palme Expérience Client 2019_Dossier de candidature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0951" y="1481319"/>
            <a:ext cx="6030098" cy="461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767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Palme Expérience Client 2019_Dossier de candidature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2</a:t>
            </a:fld>
            <a:endParaRPr lang="fr-FR" dirty="0"/>
          </a:p>
        </p:txBody>
      </p:sp>
      <p:sp>
        <p:nvSpPr>
          <p:cNvPr id="7" name="Rectangle 27"/>
          <p:cNvSpPr>
            <a:spLocks noChangeArrowheads="1"/>
          </p:cNvSpPr>
          <p:nvPr/>
        </p:nvSpPr>
        <p:spPr bwMode="auto">
          <a:xfrm>
            <a:off x="1143793" y="240135"/>
            <a:ext cx="990441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0000"/>
              <a:buBlip>
                <a:blip r:embed="rId3"/>
              </a:buBlip>
              <a:defRPr sz="3200">
                <a:solidFill>
                  <a:schemeClr val="tx1"/>
                </a:solidFill>
                <a:latin typeface="Source Sans Pro ExtraLight" panose="020B0303030403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Source Sans Pro ExtraLight" panose="020B0303030403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Source Sans Pro ExtraLight" panose="020B0303030403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fr-FR" altLang="fr-FR" sz="2400" b="1" dirty="0">
                <a:solidFill>
                  <a:srgbClr val="EA545D"/>
                </a:solidFill>
                <a:latin typeface="HelveticaNeueLT Std Cn" pitchFamily="34" charset="0"/>
                <a:cs typeface="Times" panose="02020603050405020304" pitchFamily="18" charset="0"/>
              </a:rPr>
              <a:t>Présentation de la Palme </a:t>
            </a:r>
            <a:r>
              <a:rPr lang="fr-FR" altLang="fr-FR" sz="2400" b="1" dirty="0" smtClean="0">
                <a:solidFill>
                  <a:srgbClr val="EA545D"/>
                </a:solidFill>
                <a:latin typeface="HelveticaNeueLT Std Cn" pitchFamily="34" charset="0"/>
                <a:cs typeface="Times" panose="02020603050405020304" pitchFamily="18" charset="0"/>
              </a:rPr>
              <a:t>Expérience </a:t>
            </a:r>
            <a:r>
              <a:rPr lang="fr-FR" altLang="fr-FR" sz="2400" b="1" dirty="0">
                <a:solidFill>
                  <a:srgbClr val="EA545D"/>
                </a:solidFill>
                <a:latin typeface="HelveticaNeueLT Std Cn" pitchFamily="34" charset="0"/>
                <a:cs typeface="Times" panose="02020603050405020304" pitchFamily="18" charset="0"/>
              </a:rPr>
              <a:t>Citoyen</a:t>
            </a:r>
            <a:br>
              <a:rPr lang="fr-FR" altLang="fr-FR" sz="2400" b="1" dirty="0">
                <a:solidFill>
                  <a:srgbClr val="EA545D"/>
                </a:solidFill>
                <a:latin typeface="HelveticaNeueLT Std Cn" pitchFamily="34" charset="0"/>
                <a:cs typeface="Times" panose="02020603050405020304" pitchFamily="18" charset="0"/>
              </a:rPr>
            </a:br>
            <a:endParaRPr lang="fr-FR" altLang="fr-FR" sz="2400" dirty="0">
              <a:solidFill>
                <a:srgbClr val="EA545D"/>
              </a:solidFill>
              <a:latin typeface="HelveticaNeueLT Std Cn" pitchFamily="34" charset="0"/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2736" y="-161534"/>
            <a:ext cx="2076861" cy="2076861"/>
          </a:xfrm>
          <a:prstGeom prst="rect">
            <a:avLst/>
          </a:prstGeom>
        </p:spPr>
      </p:pic>
      <p:sp>
        <p:nvSpPr>
          <p:cNvPr id="10" name="Espace réservé du contenu 2"/>
          <p:cNvSpPr txBox="1">
            <a:spLocks/>
          </p:cNvSpPr>
          <p:nvPr/>
        </p:nvSpPr>
        <p:spPr bwMode="auto">
          <a:xfrm>
            <a:off x="1765065" y="1239403"/>
            <a:ext cx="9671050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69875" indent="-228600">
              <a:spcBef>
                <a:spcPct val="20000"/>
              </a:spcBef>
              <a:buSzPct val="80000"/>
              <a:buBlip>
                <a:blip r:embed="rId3"/>
              </a:buBlip>
              <a:defRPr sz="3200">
                <a:solidFill>
                  <a:schemeClr val="tx1"/>
                </a:solidFill>
                <a:latin typeface="Source Sans Pro ExtraLight" panose="020B0303030403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Source Sans Pro ExtraLight" panose="020B0303030403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Source Sans Pro ExtraLight" panose="020B0303030403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fr-FR" altLang="fr-FR" sz="1100" dirty="0">
                <a:latin typeface="HelveticaNeueLT Std Cn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Cette Palme vise à récompenser les initiatives exemplaires en matière d’expérience </a:t>
            </a:r>
            <a:r>
              <a:rPr lang="fr-FR" altLang="fr-FR" sz="1100" dirty="0" smtClean="0">
                <a:latin typeface="HelveticaNeueLT Std Cn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client.</a:t>
            </a:r>
            <a:endParaRPr lang="fr-FR" altLang="fr-FR" sz="1100" dirty="0">
              <a:latin typeface="HelveticaNeueLT Std Cn" pitchFamily="34" charset="0"/>
              <a:ea typeface="MS PGothic" panose="020B0600070205080204" pitchFamily="34" charset="-128"/>
              <a:cs typeface="Calibri" panose="020F0502020204030204" pitchFamily="34" charset="0"/>
            </a:endParaRPr>
          </a:p>
        </p:txBody>
      </p:sp>
      <p:sp>
        <p:nvSpPr>
          <p:cNvPr id="11" name="Espace réservé du contenu 2"/>
          <p:cNvSpPr txBox="1">
            <a:spLocks/>
          </p:cNvSpPr>
          <p:nvPr/>
        </p:nvSpPr>
        <p:spPr bwMode="auto">
          <a:xfrm>
            <a:off x="4016141" y="1604529"/>
            <a:ext cx="7064375" cy="134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 marL="342900" indent="-342900">
              <a:spcBef>
                <a:spcPct val="20000"/>
              </a:spcBef>
              <a:buSzPct val="80000"/>
              <a:buBlip>
                <a:blip r:embed="rId3"/>
              </a:buBlip>
              <a:defRPr sz="3200">
                <a:solidFill>
                  <a:schemeClr val="tx1"/>
                </a:solidFill>
                <a:latin typeface="Source Sans Pro ExtraLight" panose="020B0303030403020204" pitchFamily="34" charset="0"/>
              </a:defRPr>
            </a:lvl1pPr>
            <a:lvl2pPr marL="230188" indent="-192088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Source Sans Pro ExtraLight" panose="020B0303030403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Source Sans Pro ExtraLight" panose="020B0303030403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9pPr>
          </a:lstStyle>
          <a:p>
            <a:pPr lvl="1">
              <a:lnSpc>
                <a:spcPct val="95000"/>
              </a:lnSpc>
              <a:spcBef>
                <a:spcPct val="0"/>
              </a:spcBef>
              <a:buClr>
                <a:srgbClr val="259EAB"/>
              </a:buClr>
              <a:buSzPct val="80000"/>
              <a:buFontTx/>
              <a:buNone/>
            </a:pPr>
            <a:r>
              <a:rPr lang="fr-FR" altLang="fr-FR" sz="1100" b="1" dirty="0">
                <a:latin typeface="HelveticaNeueLT Std Cn" pitchFamily="34" charset="0"/>
              </a:rPr>
              <a:t>Elle s’adresse à l’ensemble des acteurs de la relation client :</a:t>
            </a:r>
          </a:p>
          <a:p>
            <a:pPr lvl="1">
              <a:lnSpc>
                <a:spcPct val="95000"/>
              </a:lnSpc>
              <a:spcBef>
                <a:spcPct val="0"/>
              </a:spcBef>
              <a:buClr>
                <a:srgbClr val="259EAB"/>
              </a:buClr>
              <a:buSzPct val="80000"/>
              <a:buFont typeface="Wingdings" panose="05000000000000000000" pitchFamily="2" charset="2"/>
              <a:buChar char="§"/>
            </a:pPr>
            <a:r>
              <a:rPr lang="fr-FR" altLang="fr-FR" sz="1100" b="1" dirty="0">
                <a:latin typeface="HelveticaNeueLT Std Cn" pitchFamily="34" charset="0"/>
              </a:rPr>
              <a:t>Entreprises de toute </a:t>
            </a:r>
            <a:r>
              <a:rPr lang="fr-FR" altLang="fr-FR" sz="1100" b="1" dirty="0" smtClean="0">
                <a:latin typeface="HelveticaNeueLT Std Cn" pitchFamily="34" charset="0"/>
              </a:rPr>
              <a:t>taille, </a:t>
            </a:r>
          </a:p>
          <a:p>
            <a:pPr lvl="1">
              <a:lnSpc>
                <a:spcPct val="95000"/>
              </a:lnSpc>
              <a:spcBef>
                <a:spcPct val="0"/>
              </a:spcBef>
              <a:buClr>
                <a:srgbClr val="259EAB"/>
              </a:buClr>
              <a:buSzPct val="80000"/>
              <a:buFont typeface="Wingdings" panose="05000000000000000000" pitchFamily="2" charset="2"/>
              <a:buChar char="§"/>
            </a:pPr>
            <a:r>
              <a:rPr lang="fr-FR" altLang="fr-FR" sz="1100" b="1" dirty="0">
                <a:latin typeface="HelveticaNeueLT Std Cn" pitchFamily="34" charset="0"/>
              </a:rPr>
              <a:t>S</a:t>
            </a:r>
            <a:r>
              <a:rPr lang="fr-FR" altLang="fr-FR" sz="1100" b="1" dirty="0" smtClean="0">
                <a:latin typeface="HelveticaNeueLT Std Cn" pitchFamily="34" charset="0"/>
              </a:rPr>
              <a:t>tart-ups</a:t>
            </a:r>
            <a:endParaRPr lang="fr-FR" altLang="fr-FR" sz="1100" b="1" dirty="0">
              <a:latin typeface="HelveticaNeueLT Std Cn" pitchFamily="34" charset="0"/>
            </a:endParaRPr>
          </a:p>
          <a:p>
            <a:pPr lvl="1">
              <a:lnSpc>
                <a:spcPct val="95000"/>
              </a:lnSpc>
              <a:spcBef>
                <a:spcPct val="0"/>
              </a:spcBef>
              <a:buClr>
                <a:srgbClr val="259EAB"/>
              </a:buClr>
              <a:buSzPct val="80000"/>
              <a:buFont typeface="Wingdings" panose="05000000000000000000" pitchFamily="2" charset="2"/>
              <a:buChar char="§"/>
            </a:pPr>
            <a:r>
              <a:rPr lang="fr-FR" altLang="fr-FR" sz="1100" b="1" dirty="0" smtClean="0">
                <a:latin typeface="HelveticaNeueLT Std Cn" pitchFamily="34" charset="0"/>
              </a:rPr>
              <a:t>Associations</a:t>
            </a:r>
            <a:endParaRPr lang="fr-FR" altLang="fr-FR" sz="1100" b="1" dirty="0">
              <a:latin typeface="HelveticaNeueLT Std Cn" pitchFamily="34" charset="0"/>
            </a:endParaRPr>
          </a:p>
        </p:txBody>
      </p:sp>
      <p:sp>
        <p:nvSpPr>
          <p:cNvPr id="12" name="Pentagon 14"/>
          <p:cNvSpPr>
            <a:spLocks noChangeArrowheads="1"/>
          </p:cNvSpPr>
          <p:nvPr/>
        </p:nvSpPr>
        <p:spPr bwMode="auto">
          <a:xfrm>
            <a:off x="1865078" y="1604528"/>
            <a:ext cx="1739900" cy="1268412"/>
          </a:xfrm>
          <a:prstGeom prst="homePlate">
            <a:avLst>
              <a:gd name="adj" fmla="val 22101"/>
            </a:avLst>
          </a:prstGeom>
          <a:solidFill>
            <a:schemeClr val="bg1"/>
          </a:solidFill>
          <a:ln w="9525">
            <a:solidFill>
              <a:srgbClr val="336699"/>
            </a:solidFill>
            <a:round/>
            <a:headEnd/>
            <a:tailEnd/>
          </a:ln>
          <a:effectLst>
            <a:outerShdw blurRad="63500" sy="23000" kx="1199993" algn="br" rotWithShape="0">
              <a:srgbClr val="000000">
                <a:alpha val="20000"/>
              </a:srgbClr>
            </a:outerShdw>
          </a:effectLst>
        </p:spPr>
        <p:txBody>
          <a:bodyPr lIns="36000" rIns="36000" anchor="ctr" anchorCtr="1"/>
          <a:lstStyle/>
          <a:p>
            <a:pPr algn="ctr">
              <a:defRPr/>
            </a:pPr>
            <a:r>
              <a:rPr lang="fr-FR" sz="1200" b="1" dirty="0">
                <a:solidFill>
                  <a:srgbClr val="EA545D"/>
                </a:solidFill>
                <a:latin typeface="HelveticaNeueLT Std Cn" pitchFamily="34" charset="0"/>
                <a:cs typeface="Calibri" pitchFamily="34" charset="0"/>
              </a:rPr>
              <a:t>A qui s’adresse </a:t>
            </a:r>
          </a:p>
          <a:p>
            <a:pPr algn="ctr">
              <a:defRPr/>
            </a:pPr>
            <a:r>
              <a:rPr lang="fr-FR" sz="1200" b="1" dirty="0">
                <a:solidFill>
                  <a:srgbClr val="EA545D"/>
                </a:solidFill>
                <a:latin typeface="HelveticaNeueLT Std Cn" pitchFamily="34" charset="0"/>
                <a:cs typeface="Calibri" pitchFamily="34" charset="0"/>
              </a:rPr>
              <a:t>cette Palme? </a:t>
            </a:r>
          </a:p>
        </p:txBody>
      </p:sp>
      <p:sp>
        <p:nvSpPr>
          <p:cNvPr id="13" name="Pentagon 15"/>
          <p:cNvSpPr>
            <a:spLocks noChangeArrowheads="1"/>
          </p:cNvSpPr>
          <p:nvPr/>
        </p:nvSpPr>
        <p:spPr bwMode="auto">
          <a:xfrm>
            <a:off x="1865078" y="3017404"/>
            <a:ext cx="1739900" cy="890587"/>
          </a:xfrm>
          <a:prstGeom prst="homePlate">
            <a:avLst>
              <a:gd name="adj" fmla="val 30759"/>
            </a:avLst>
          </a:prstGeom>
          <a:solidFill>
            <a:schemeClr val="bg1"/>
          </a:solidFill>
          <a:ln w="9525">
            <a:solidFill>
              <a:srgbClr val="336699"/>
            </a:solidFill>
            <a:round/>
            <a:headEnd/>
            <a:tailEnd/>
          </a:ln>
          <a:effectLst>
            <a:outerShdw blurRad="63500" sy="23000" kx="1199993" algn="br" rotWithShape="0">
              <a:srgbClr val="000000">
                <a:alpha val="20000"/>
              </a:srgbClr>
            </a:outerShdw>
          </a:effectLst>
        </p:spPr>
        <p:txBody>
          <a:bodyPr lIns="36000" rIns="36000" anchor="ctr" anchorCtr="1"/>
          <a:lstStyle/>
          <a:p>
            <a:pPr algn="ctr">
              <a:defRPr/>
            </a:pPr>
            <a:r>
              <a:rPr lang="fr-FR" sz="1200" b="1" dirty="0">
                <a:solidFill>
                  <a:srgbClr val="EA545D"/>
                </a:solidFill>
                <a:latin typeface="HelveticaNeueLT Std Cn" pitchFamily="34" charset="0"/>
                <a:cs typeface="Calibri" pitchFamily="34" charset="0"/>
              </a:rPr>
              <a:t>Pourquoi cette Palme? </a:t>
            </a:r>
          </a:p>
        </p:txBody>
      </p:sp>
      <p:sp>
        <p:nvSpPr>
          <p:cNvPr id="14" name="Espace réservé du contenu 2"/>
          <p:cNvSpPr txBox="1">
            <a:spLocks/>
          </p:cNvSpPr>
          <p:nvPr/>
        </p:nvSpPr>
        <p:spPr bwMode="auto">
          <a:xfrm>
            <a:off x="4016141" y="2972954"/>
            <a:ext cx="7064375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spcBef>
                <a:spcPct val="20000"/>
              </a:spcBef>
              <a:buSzPct val="80000"/>
              <a:buBlip>
                <a:blip r:embed="rId3"/>
              </a:buBlip>
              <a:defRPr sz="3200">
                <a:solidFill>
                  <a:schemeClr val="tx1"/>
                </a:solidFill>
                <a:latin typeface="Source Sans Pro ExtraLight" panose="020B0303030403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Source Sans Pro ExtraLight" panose="020B0303030403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Source Sans Pro ExtraLight" panose="020B0303030403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SzTx/>
              <a:buFontTx/>
              <a:buNone/>
            </a:pPr>
            <a:r>
              <a:rPr lang="fr-FR" altLang="fr-FR" sz="1100" b="1" dirty="0">
                <a:latin typeface="HelveticaNeueLT Std Cn" pitchFamily="34" charset="0"/>
              </a:rPr>
              <a:t>Pour récompenser une invention, nouveauté ou innovation en matière d’expérience </a:t>
            </a:r>
            <a:r>
              <a:rPr lang="fr-FR" altLang="fr-FR" sz="1100" b="1" dirty="0" smtClean="0">
                <a:latin typeface="HelveticaNeueLT Std Cn" pitchFamily="34" charset="0"/>
              </a:rPr>
              <a:t>client</a:t>
            </a:r>
            <a:endParaRPr lang="fr-FR" altLang="fr-FR" sz="1100" b="1" dirty="0">
              <a:latin typeface="HelveticaNeueLT Std Cn" pitchFamily="34" charset="0"/>
            </a:endParaRPr>
          </a:p>
        </p:txBody>
      </p:sp>
      <p:sp>
        <p:nvSpPr>
          <p:cNvPr id="16" name="Rectangle 1030"/>
          <p:cNvSpPr>
            <a:spLocks noChangeArrowheads="1"/>
          </p:cNvSpPr>
          <p:nvPr/>
        </p:nvSpPr>
        <p:spPr bwMode="auto">
          <a:xfrm>
            <a:off x="2144478" y="4431865"/>
            <a:ext cx="8813800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38100" dir="2700000" algn="tl" rotWithShape="0">
              <a:srgbClr val="000000">
                <a:alpha val="39999"/>
              </a:srgbClr>
            </a:outerShdw>
          </a:effectLst>
        </p:spPr>
        <p:txBody>
          <a:bodyPr lIns="72000" tIns="72000" rIns="36000" bIns="0"/>
          <a:lstStyle/>
          <a:p>
            <a:pPr marL="223838" indent="-223838">
              <a:spcBef>
                <a:spcPct val="20000"/>
              </a:spcBef>
              <a:buSzPct val="115000"/>
              <a:defRPr/>
            </a:pPr>
            <a:endParaRPr lang="fr-FR">
              <a:solidFill>
                <a:schemeClr val="tx2"/>
              </a:solidFill>
              <a:latin typeface="HelveticaNeueLT Std Cn" pitchFamily="34" charset="0"/>
            </a:endParaRPr>
          </a:p>
        </p:txBody>
      </p:sp>
      <p:grpSp>
        <p:nvGrpSpPr>
          <p:cNvPr id="17" name="Group 19"/>
          <p:cNvGrpSpPr>
            <a:grpSpLocks/>
          </p:cNvGrpSpPr>
          <p:nvPr/>
        </p:nvGrpSpPr>
        <p:grpSpPr bwMode="auto">
          <a:xfrm>
            <a:off x="1820628" y="4844615"/>
            <a:ext cx="8513762" cy="1016000"/>
            <a:chOff x="989013" y="4697413"/>
            <a:chExt cx="8147050" cy="1571625"/>
          </a:xfrm>
        </p:grpSpPr>
        <p:sp>
          <p:nvSpPr>
            <p:cNvPr id="18" name="Rounded Rectangle 5"/>
            <p:cNvSpPr/>
            <p:nvPr/>
          </p:nvSpPr>
          <p:spPr bwMode="auto">
            <a:xfrm>
              <a:off x="4258773" y="4697413"/>
              <a:ext cx="1607531" cy="700698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innerShdw blurRad="63500" dist="50800" dir="2700000">
                <a:prstClr val="black">
                  <a:alpha val="50000"/>
                </a:prstClr>
              </a:innerShdw>
              <a:reflection blurRad="6350" stA="52000" endA="300" endPos="35000" dir="5400000" sy="-100000" algn="bl" rotWithShape="0"/>
            </a:effectLst>
          </p:spPr>
          <p:txBody>
            <a:bodyPr lIns="36000" rIns="36000" anchor="ctr"/>
            <a:lstStyle/>
            <a:p>
              <a:pPr algn="ctr">
                <a:defRPr/>
              </a:pPr>
              <a:r>
                <a:rPr lang="fr-FR" sz="1200" dirty="0">
                  <a:solidFill>
                    <a:schemeClr val="bg1"/>
                  </a:solidFill>
                  <a:latin typeface="HelveticaNeueLT Std Cn" pitchFamily="34" charset="0"/>
                </a:rPr>
                <a:t>Inventivité</a:t>
              </a:r>
            </a:p>
          </p:txBody>
        </p:sp>
        <p:sp>
          <p:nvSpPr>
            <p:cNvPr id="20" name="Rounded Rectangle 6"/>
            <p:cNvSpPr/>
            <p:nvPr/>
          </p:nvSpPr>
          <p:spPr bwMode="auto">
            <a:xfrm>
              <a:off x="2623893" y="5132877"/>
              <a:ext cx="1607531" cy="700698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innerShdw blurRad="63500" dist="50800" dir="2700000">
                <a:prstClr val="black">
                  <a:alpha val="50000"/>
                </a:prstClr>
              </a:innerShdw>
              <a:reflection blurRad="6350" stA="52000" endA="300" endPos="35000" dir="5400000" sy="-100000" algn="bl" rotWithShape="0"/>
            </a:effectLst>
          </p:spPr>
          <p:txBody>
            <a:bodyPr lIns="36000" rIns="36000" anchor="ctr"/>
            <a:lstStyle/>
            <a:p>
              <a:pPr algn="ctr">
                <a:defRPr/>
              </a:pPr>
              <a:r>
                <a:rPr lang="fr-FR" sz="1200" dirty="0">
                  <a:solidFill>
                    <a:schemeClr val="bg1"/>
                  </a:solidFill>
                  <a:latin typeface="HelveticaNeueLT Std Cn" pitchFamily="34" charset="0"/>
                </a:rPr>
                <a:t>Attention</a:t>
              </a:r>
            </a:p>
          </p:txBody>
        </p:sp>
        <p:sp>
          <p:nvSpPr>
            <p:cNvPr id="21" name="Rounded Rectangle 8"/>
            <p:cNvSpPr/>
            <p:nvPr/>
          </p:nvSpPr>
          <p:spPr bwMode="auto">
            <a:xfrm>
              <a:off x="5893653" y="5132877"/>
              <a:ext cx="1607531" cy="700698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innerShdw blurRad="63500" dist="50800" dir="2700000">
                <a:prstClr val="black">
                  <a:alpha val="50000"/>
                </a:prstClr>
              </a:innerShdw>
              <a:reflection blurRad="6350" stA="52000" endA="300" endPos="35000" dir="5400000" sy="-100000" algn="bl" rotWithShape="0"/>
            </a:effectLst>
          </p:spPr>
          <p:txBody>
            <a:bodyPr lIns="36000" rIns="36000" anchor="ctr"/>
            <a:lstStyle/>
            <a:p>
              <a:pPr algn="ctr">
                <a:defRPr/>
              </a:pPr>
              <a:r>
                <a:rPr lang="fr-FR" sz="1200" dirty="0">
                  <a:solidFill>
                    <a:schemeClr val="bg1"/>
                  </a:solidFill>
                  <a:latin typeface="HelveticaNeueLT Std Cn" pitchFamily="34" charset="0"/>
                </a:rPr>
                <a:t>Intercanalité</a:t>
              </a:r>
            </a:p>
          </p:txBody>
        </p:sp>
        <p:sp>
          <p:nvSpPr>
            <p:cNvPr id="22" name="Rounded Rectangle 7"/>
            <p:cNvSpPr/>
            <p:nvPr/>
          </p:nvSpPr>
          <p:spPr bwMode="auto">
            <a:xfrm>
              <a:off x="989013" y="5568340"/>
              <a:ext cx="1607531" cy="700698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innerShdw blurRad="63500" dist="50800" dir="2700000">
                <a:prstClr val="black">
                  <a:alpha val="50000"/>
                </a:prstClr>
              </a:innerShdw>
              <a:reflection blurRad="6350" stA="52000" endA="300" endPos="35000" dir="5400000" sy="-100000" algn="bl" rotWithShape="0"/>
            </a:effectLst>
          </p:spPr>
          <p:txBody>
            <a:bodyPr lIns="36000" rIns="36000" anchor="ctr"/>
            <a:lstStyle/>
            <a:p>
              <a:pPr algn="ctr">
                <a:defRPr/>
              </a:pPr>
              <a:r>
                <a:rPr lang="fr-FR" sz="1200" dirty="0">
                  <a:solidFill>
                    <a:schemeClr val="bg1"/>
                  </a:solidFill>
                  <a:latin typeface="HelveticaNeueLT Std Cn" pitchFamily="34" charset="0"/>
                </a:rPr>
                <a:t>Fluidité</a:t>
              </a:r>
            </a:p>
          </p:txBody>
        </p:sp>
        <p:sp>
          <p:nvSpPr>
            <p:cNvPr id="23" name="Rounded Rectangle 9"/>
            <p:cNvSpPr/>
            <p:nvPr/>
          </p:nvSpPr>
          <p:spPr bwMode="auto">
            <a:xfrm>
              <a:off x="7528532" y="5568340"/>
              <a:ext cx="1607531" cy="700698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innerShdw blurRad="63500" dist="50800" dir="2700000">
                <a:prstClr val="black">
                  <a:alpha val="50000"/>
                </a:prstClr>
              </a:innerShdw>
              <a:reflection blurRad="6350" stA="52000" endA="300" endPos="35000" dir="5400000" sy="-100000" algn="bl" rotWithShape="0"/>
            </a:effectLst>
          </p:spPr>
          <p:txBody>
            <a:bodyPr lIns="36000" rIns="36000" anchor="ctr"/>
            <a:lstStyle/>
            <a:p>
              <a:pPr algn="ctr">
                <a:defRPr/>
              </a:pPr>
              <a:r>
                <a:rPr lang="fr-FR" sz="1200" dirty="0">
                  <a:solidFill>
                    <a:schemeClr val="bg1"/>
                  </a:solidFill>
                  <a:latin typeface="HelveticaNeueLT Std Cn" pitchFamily="34" charset="0"/>
                </a:rPr>
                <a:t>Intelligence</a:t>
              </a:r>
            </a:p>
          </p:txBody>
        </p:sp>
      </p:grpSp>
      <p:sp>
        <p:nvSpPr>
          <p:cNvPr id="24" name="Espace réservé du contenu 2"/>
          <p:cNvSpPr txBox="1">
            <a:spLocks/>
          </p:cNvSpPr>
          <p:nvPr/>
        </p:nvSpPr>
        <p:spPr bwMode="auto">
          <a:xfrm>
            <a:off x="1765065" y="4268354"/>
            <a:ext cx="6743700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spcBef>
                <a:spcPct val="20000"/>
              </a:spcBef>
              <a:buSzPct val="80000"/>
              <a:buBlip>
                <a:blip r:embed="rId3"/>
              </a:buBlip>
              <a:defRPr sz="3200">
                <a:solidFill>
                  <a:schemeClr val="tx1"/>
                </a:solidFill>
                <a:latin typeface="Source Sans Pro ExtraLight" panose="020B0303030403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Source Sans Pro ExtraLight" panose="020B0303030403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Source Sans Pro ExtraLight" panose="020B0303030403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9pPr>
          </a:lstStyle>
          <a:p>
            <a:pPr>
              <a:lnSpc>
                <a:spcPct val="95000"/>
              </a:lnSpc>
              <a:spcBef>
                <a:spcPts val="1800"/>
              </a:spcBef>
              <a:buClr>
                <a:schemeClr val="bg1"/>
              </a:buClr>
              <a:buSzPct val="25000"/>
              <a:buFontTx/>
              <a:buChar char="•"/>
            </a:pPr>
            <a:r>
              <a:rPr lang="fr-FR" altLang="fr-FR" sz="1800" b="1" i="1" dirty="0">
                <a:solidFill>
                  <a:srgbClr val="EA545D"/>
                </a:solidFill>
                <a:latin typeface="HelveticaNeueLT Std Cn" pitchFamily="34" charset="0"/>
              </a:rPr>
              <a:t>Les valeurs portées par la Palme Expérience </a:t>
            </a:r>
            <a:r>
              <a:rPr lang="fr-FR" altLang="fr-FR" sz="1800" b="1" i="1" dirty="0" smtClean="0">
                <a:solidFill>
                  <a:srgbClr val="EA545D"/>
                </a:solidFill>
                <a:latin typeface="HelveticaNeueLT Std Cn" pitchFamily="34" charset="0"/>
              </a:rPr>
              <a:t>client</a:t>
            </a:r>
            <a:endParaRPr lang="fr-FR" altLang="fr-FR" sz="1800" b="1" i="1" dirty="0">
              <a:solidFill>
                <a:srgbClr val="EA545D"/>
              </a:solidFill>
              <a:latin typeface="HelveticaNeueLT Std Cn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6766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3</a:t>
            </a:fld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5369" y="-210961"/>
            <a:ext cx="2076861" cy="2076861"/>
          </a:xfrm>
          <a:prstGeom prst="rect">
            <a:avLst/>
          </a:prstGeom>
        </p:spPr>
      </p:pic>
      <p:sp>
        <p:nvSpPr>
          <p:cNvPr id="8" name="TextBox 5"/>
          <p:cNvSpPr txBox="1">
            <a:spLocks noChangeArrowheads="1"/>
          </p:cNvSpPr>
          <p:nvPr/>
        </p:nvSpPr>
        <p:spPr>
          <a:xfrm>
            <a:off x="1567658" y="176214"/>
            <a:ext cx="9051925" cy="395287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fr-FR" sz="2400" b="1" dirty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Instructions</a:t>
            </a:r>
            <a:endParaRPr lang="en-US" sz="2400" b="1" dirty="0">
              <a:solidFill>
                <a:srgbClr val="EA545D"/>
              </a:solidFill>
              <a:latin typeface="HelveticaNeueLT Std Cn" pitchFamily="34" charset="0"/>
              <a:ea typeface="+mj-ea"/>
              <a:cs typeface="Helvetica" charset="0"/>
            </a:endParaRPr>
          </a:p>
        </p:txBody>
      </p:sp>
      <p:sp>
        <p:nvSpPr>
          <p:cNvPr id="9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dirty="0" smtClean="0"/>
              <a:t>Palme Expérience Client 2019_Dossier de candidature</a:t>
            </a:r>
            <a:endParaRPr lang="fr-FR" dirty="0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1567658" y="958676"/>
            <a:ext cx="9358312" cy="422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 anchor="ctr">
            <a:spAutoFit/>
          </a:bodyPr>
          <a:lstStyle>
            <a:lvl1pPr>
              <a:spcBef>
                <a:spcPct val="20000"/>
              </a:spcBef>
              <a:buSzPct val="80000"/>
              <a:buBlip>
                <a:blip r:embed="rId3"/>
              </a:buBlip>
              <a:defRPr sz="3200">
                <a:solidFill>
                  <a:schemeClr val="tx1"/>
                </a:solidFill>
                <a:latin typeface="Source Sans Pro ExtraLight" panose="020B0303030403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Source Sans Pro ExtraLight" panose="020B0303030403020204" pitchFamily="34" charset="0"/>
              </a:defRPr>
            </a:lvl2pPr>
            <a:lvl3pPr marL="820738" indent="-363538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Source Sans Pro ExtraLight" panose="020B0303030403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fr-FR" altLang="fr-FR" sz="1400" i="1" dirty="0">
                <a:solidFill>
                  <a:srgbClr val="1E3A54"/>
                </a:solidFill>
                <a:latin typeface="HelveticaNeueLT Std Cn" pitchFamily="34" charset="0"/>
              </a:rPr>
              <a:t>Comment remplir le dossier de candidature à la Palme Expérience </a:t>
            </a:r>
            <a:r>
              <a:rPr lang="fr-FR" altLang="fr-FR" sz="1400" i="1" dirty="0" smtClean="0">
                <a:solidFill>
                  <a:srgbClr val="1E3A54"/>
                </a:solidFill>
                <a:latin typeface="HelveticaNeueLT Std Cn" pitchFamily="34" charset="0"/>
              </a:rPr>
              <a:t>Client?</a:t>
            </a:r>
            <a:endParaRPr lang="fr-FR" altLang="fr-FR" sz="1400" i="1" dirty="0">
              <a:solidFill>
                <a:srgbClr val="1E3A54"/>
              </a:solidFill>
              <a:latin typeface="HelveticaNeueLT Std Cn" pitchFamily="34" charset="0"/>
            </a:endParaRPr>
          </a:p>
          <a:p>
            <a:pPr algn="ctr">
              <a:spcBef>
                <a:spcPct val="0"/>
              </a:spcBef>
              <a:buSzTx/>
              <a:buFontTx/>
              <a:buNone/>
            </a:pPr>
            <a:endParaRPr lang="fr-FR" altLang="fr-FR" sz="800" dirty="0">
              <a:latin typeface="HelveticaNeueLT Std Cn" pitchFamily="34" charset="0"/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fr-FR" altLang="fr-FR" sz="1200" dirty="0">
                <a:latin typeface="HelveticaNeueLT Std Cn" pitchFamily="34" charset="0"/>
              </a:rPr>
              <a:t> 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fr-FR" altLang="fr-FR" sz="1100" b="1" dirty="0">
                <a:latin typeface="HelveticaNeueLT Std Cn" pitchFamily="34" charset="0"/>
              </a:rPr>
              <a:t>Quatre sections sont à renseigner à l’intérieur de ce dossier :</a:t>
            </a:r>
          </a:p>
          <a:p>
            <a:pPr>
              <a:spcBef>
                <a:spcPts val="1200"/>
              </a:spcBef>
              <a:buSzTx/>
              <a:buNone/>
            </a:pPr>
            <a:r>
              <a:rPr lang="fr-FR" altLang="fr-FR" sz="1400" dirty="0">
                <a:solidFill>
                  <a:srgbClr val="336699"/>
                </a:solidFill>
                <a:latin typeface="HelveticaNeueLT Std Cn" pitchFamily="34" charset="0"/>
              </a:rPr>
              <a:t>Un </a:t>
            </a:r>
            <a:r>
              <a:rPr lang="fr-FR" altLang="fr-FR" sz="1400" b="1" dirty="0">
                <a:solidFill>
                  <a:srgbClr val="336699"/>
                </a:solidFill>
                <a:latin typeface="HelveticaNeueLT Std Cn" pitchFamily="34" charset="0"/>
              </a:rPr>
              <a:t>formulaire de candidature</a:t>
            </a:r>
          </a:p>
          <a:p>
            <a:pPr lvl="2">
              <a:spcBef>
                <a:spcPts val="300"/>
              </a:spcBef>
              <a:buClr>
                <a:schemeClr val="accent2"/>
              </a:buClr>
              <a:buSzPct val="80000"/>
              <a:buBlip>
                <a:blip r:embed="rId3"/>
              </a:buBlip>
            </a:pPr>
            <a:r>
              <a:rPr lang="fr-FR" altLang="fr-FR" sz="1100" dirty="0">
                <a:latin typeface="HelveticaNeueLT Std Cn" pitchFamily="34" charset="0"/>
              </a:rPr>
              <a:t>Ce formulaire est commun aux Palmes et peut être réutilisé si votre entreprise est candidate à plusieurs Palmes</a:t>
            </a:r>
          </a:p>
          <a:p>
            <a:pPr>
              <a:spcBef>
                <a:spcPts val="1200"/>
              </a:spcBef>
              <a:buSzTx/>
              <a:buNone/>
            </a:pPr>
            <a:r>
              <a:rPr lang="fr-FR" altLang="fr-FR" sz="1400" dirty="0">
                <a:solidFill>
                  <a:srgbClr val="336699"/>
                </a:solidFill>
                <a:latin typeface="HelveticaNeueLT Std Cn" pitchFamily="34" charset="0"/>
              </a:rPr>
              <a:t>Un </a:t>
            </a:r>
            <a:r>
              <a:rPr lang="fr-FR" altLang="fr-FR" sz="1400" b="1" dirty="0">
                <a:solidFill>
                  <a:srgbClr val="336699"/>
                </a:solidFill>
                <a:latin typeface="HelveticaNeueLT Std Cn" pitchFamily="34" charset="0"/>
              </a:rPr>
              <a:t>« </a:t>
            </a:r>
            <a:r>
              <a:rPr lang="fr-FR" altLang="fr-FR" sz="1400" b="1" dirty="0" err="1">
                <a:solidFill>
                  <a:srgbClr val="336699"/>
                </a:solidFill>
                <a:latin typeface="HelveticaNeueLT Std Cn" pitchFamily="34" charset="0"/>
              </a:rPr>
              <a:t>Executive</a:t>
            </a:r>
            <a:r>
              <a:rPr lang="fr-FR" altLang="fr-FR" sz="1400" b="1" dirty="0">
                <a:solidFill>
                  <a:srgbClr val="336699"/>
                </a:solidFill>
                <a:latin typeface="HelveticaNeueLT Std Cn" pitchFamily="34" charset="0"/>
              </a:rPr>
              <a:t> </a:t>
            </a:r>
            <a:r>
              <a:rPr lang="fr-FR" altLang="fr-FR" sz="1400" b="1" dirty="0" err="1">
                <a:solidFill>
                  <a:srgbClr val="336699"/>
                </a:solidFill>
                <a:latin typeface="HelveticaNeueLT Std Cn" pitchFamily="34" charset="0"/>
              </a:rPr>
              <a:t>Summary</a:t>
            </a:r>
            <a:r>
              <a:rPr lang="fr-FR" altLang="fr-FR" sz="1400" b="1" dirty="0">
                <a:solidFill>
                  <a:srgbClr val="336699"/>
                </a:solidFill>
                <a:latin typeface="HelveticaNeueLT Std Cn" pitchFamily="34" charset="0"/>
              </a:rPr>
              <a:t> »</a:t>
            </a:r>
            <a:r>
              <a:rPr lang="fr-FR" altLang="fr-FR" sz="1200" b="1" dirty="0">
                <a:solidFill>
                  <a:srgbClr val="336699"/>
                </a:solidFill>
                <a:latin typeface="HelveticaNeueLT Std Cn" pitchFamily="34" charset="0"/>
              </a:rPr>
              <a:t> </a:t>
            </a:r>
          </a:p>
          <a:p>
            <a:pPr lvl="2">
              <a:spcBef>
                <a:spcPts val="300"/>
              </a:spcBef>
              <a:buClr>
                <a:schemeClr val="accent2"/>
              </a:buClr>
              <a:buSzPct val="80000"/>
              <a:buBlip>
                <a:blip r:embed="rId3"/>
              </a:buBlip>
            </a:pPr>
            <a:r>
              <a:rPr lang="fr-FR" altLang="fr-FR" sz="1100" dirty="0">
                <a:latin typeface="HelveticaNeueLT Std Cn" pitchFamily="34" charset="0"/>
              </a:rPr>
              <a:t>Il doit décrire de façon synthétique (1 slide maximum) votre initiative (nature de l’initiative, caractère innovant, modalités mise en place et résultats tangibles)</a:t>
            </a:r>
          </a:p>
          <a:p>
            <a:pPr>
              <a:spcBef>
                <a:spcPts val="1200"/>
              </a:spcBef>
              <a:buSzTx/>
              <a:buNone/>
            </a:pPr>
            <a:r>
              <a:rPr lang="fr-FR" altLang="fr-FR" sz="1400" dirty="0">
                <a:solidFill>
                  <a:srgbClr val="336699"/>
                </a:solidFill>
                <a:latin typeface="HelveticaNeueLT Std Cn" pitchFamily="34" charset="0"/>
              </a:rPr>
              <a:t>Une </a:t>
            </a:r>
            <a:r>
              <a:rPr lang="fr-FR" altLang="fr-FR" sz="1400" b="1" dirty="0">
                <a:solidFill>
                  <a:srgbClr val="336699"/>
                </a:solidFill>
                <a:latin typeface="HelveticaNeueLT Std Cn" pitchFamily="34" charset="0"/>
              </a:rPr>
              <a:t>description détaillée </a:t>
            </a:r>
            <a:r>
              <a:rPr lang="fr-FR" altLang="fr-FR" sz="1400" dirty="0">
                <a:solidFill>
                  <a:srgbClr val="336699"/>
                </a:solidFill>
                <a:latin typeface="HelveticaNeueLT Std Cn" pitchFamily="34" charset="0"/>
              </a:rPr>
              <a:t>de votre candidature selon les critères :</a:t>
            </a:r>
          </a:p>
          <a:p>
            <a:pPr lvl="2">
              <a:spcBef>
                <a:spcPts val="300"/>
              </a:spcBef>
              <a:buClr>
                <a:schemeClr val="accent2"/>
              </a:buClr>
              <a:buSzPct val="80000"/>
              <a:buBlip>
                <a:blip r:embed="rId3"/>
              </a:buBlip>
            </a:pPr>
            <a:r>
              <a:rPr lang="fr-FR" altLang="fr-FR" sz="1100" dirty="0">
                <a:latin typeface="HelveticaNeueLT Std Cn" pitchFamily="34" charset="0"/>
              </a:rPr>
              <a:t>Impact sur l’expérience client/citoyen et sur le parcours client</a:t>
            </a:r>
          </a:p>
          <a:p>
            <a:pPr lvl="2">
              <a:spcBef>
                <a:spcPts val="300"/>
              </a:spcBef>
              <a:buClr>
                <a:schemeClr val="accent2"/>
              </a:buClr>
              <a:buSzPct val="80000"/>
              <a:buBlip>
                <a:blip r:embed="rId3"/>
              </a:buBlip>
            </a:pPr>
            <a:r>
              <a:rPr lang="fr-FR" altLang="fr-FR" sz="1100" dirty="0">
                <a:latin typeface="HelveticaNeueLT Std Cn" pitchFamily="34" charset="0"/>
              </a:rPr>
              <a:t>Attention portée à la personnalisation de l’expérience client/citoyen</a:t>
            </a:r>
          </a:p>
          <a:p>
            <a:pPr lvl="2">
              <a:spcBef>
                <a:spcPts val="300"/>
              </a:spcBef>
              <a:buClr>
                <a:schemeClr val="accent2"/>
              </a:buClr>
              <a:buSzPct val="80000"/>
              <a:buBlip>
                <a:blip r:embed="rId3"/>
              </a:buBlip>
            </a:pPr>
            <a:r>
              <a:rPr lang="fr-FR" altLang="fr-FR" sz="1100" dirty="0">
                <a:latin typeface="HelveticaNeueLT Std Cn" pitchFamily="34" charset="0"/>
              </a:rPr>
              <a:t>Degré de créativité de l’initiative et enchantement client/citoyen</a:t>
            </a:r>
          </a:p>
          <a:p>
            <a:pPr lvl="2"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fr-FR" altLang="fr-FR" sz="1100" dirty="0">
              <a:latin typeface="HelveticaNeueLT Std Cn" pitchFamily="34" charset="0"/>
            </a:endParaRPr>
          </a:p>
          <a:p>
            <a:pPr>
              <a:spcBef>
                <a:spcPts val="300"/>
              </a:spcBef>
              <a:buClr>
                <a:schemeClr val="accent2"/>
              </a:buClr>
              <a:buSzTx/>
              <a:buNone/>
            </a:pPr>
            <a:r>
              <a:rPr lang="fr-FR" altLang="fr-FR" sz="1400" dirty="0">
                <a:solidFill>
                  <a:srgbClr val="336699"/>
                </a:solidFill>
                <a:latin typeface="HelveticaNeueLT Std Cn" pitchFamily="34" charset="0"/>
              </a:rPr>
              <a:t>Des </a:t>
            </a:r>
            <a:r>
              <a:rPr lang="fr-FR" altLang="fr-FR" sz="1400" b="1" dirty="0">
                <a:solidFill>
                  <a:srgbClr val="336699"/>
                </a:solidFill>
                <a:latin typeface="HelveticaNeueLT Std Cn" pitchFamily="34" charset="0"/>
              </a:rPr>
              <a:t>Illustrations</a:t>
            </a:r>
            <a:r>
              <a:rPr lang="fr-FR" altLang="fr-FR" sz="1400" dirty="0">
                <a:solidFill>
                  <a:srgbClr val="336699"/>
                </a:solidFill>
                <a:latin typeface="HelveticaNeueLT Std Cn" pitchFamily="34" charset="0"/>
              </a:rPr>
              <a:t> (optionnel)</a:t>
            </a:r>
          </a:p>
          <a:p>
            <a:pPr lvl="2">
              <a:spcBef>
                <a:spcPts val="300"/>
              </a:spcBef>
              <a:buClr>
                <a:schemeClr val="accent2"/>
              </a:buClr>
              <a:buSzPct val="80000"/>
              <a:buBlip>
                <a:blip r:embed="rId3"/>
              </a:buBlip>
            </a:pPr>
            <a:r>
              <a:rPr lang="fr-FR" altLang="fr-FR" sz="1100" dirty="0">
                <a:latin typeface="HelveticaNeueLT Std Cn" pitchFamily="34" charset="0"/>
              </a:rPr>
              <a:t>Vous pouvez fournir des photos, vidéos ou autres supports illustratifs de l’initiative décrite pour cette Palme</a:t>
            </a:r>
          </a:p>
          <a:p>
            <a:pPr lvl="2">
              <a:spcBef>
                <a:spcPts val="300"/>
              </a:spcBef>
              <a:buClr>
                <a:schemeClr val="accent2"/>
              </a:buClr>
              <a:buSzPct val="80000"/>
              <a:buBlip>
                <a:blip r:embed="rId3"/>
              </a:buBlip>
            </a:pPr>
            <a:r>
              <a:rPr lang="fr-FR" altLang="fr-FR" sz="1100" dirty="0">
                <a:latin typeface="HelveticaNeueLT Std Cn" pitchFamily="34" charset="0"/>
              </a:rPr>
              <a:t>Vous pouvez aussi joindre à votre envoi des documents existants scannés, présentations institutionnelles, etc.… pour appuyer votre dossier</a:t>
            </a:r>
          </a:p>
          <a:p>
            <a:pPr>
              <a:spcBef>
                <a:spcPct val="0"/>
              </a:spcBef>
              <a:buSzTx/>
              <a:buFontTx/>
              <a:buChar char="•"/>
            </a:pPr>
            <a:endParaRPr lang="fr-FR" altLang="fr-FR" sz="1100" dirty="0">
              <a:latin typeface="HelveticaNeueLT Std Cn" pitchFamily="34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1640684" y="5162377"/>
            <a:ext cx="8351837" cy="577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2" indent="6350" algn="ctr">
              <a:spcBef>
                <a:spcPts val="300"/>
              </a:spcBef>
              <a:buClr>
                <a:schemeClr val="accent2"/>
              </a:buClr>
              <a:defRPr/>
            </a:pPr>
            <a:r>
              <a:rPr lang="fr-FR" altLang="fr-FR" sz="1050" b="1" dirty="0">
                <a:solidFill>
                  <a:schemeClr val="tx2"/>
                </a:solidFill>
                <a:latin typeface="HelveticaNeueLT Std Cn" pitchFamily="34" charset="0"/>
                <a:cs typeface="Arial" charset="0"/>
              </a:rPr>
              <a:t>IL EST TRES FORTEMENT CONSEILLE DE JOINDRE UNE VIDEO D’UNE MINUTE MAXIMUM A VOTRE </a:t>
            </a:r>
            <a:r>
              <a:rPr lang="fr-FR" altLang="fr-FR" sz="1050" b="1" dirty="0" smtClean="0">
                <a:solidFill>
                  <a:schemeClr val="tx2"/>
                </a:solidFill>
                <a:latin typeface="HelveticaNeueLT Std Cn" pitchFamily="34" charset="0"/>
                <a:cs typeface="Arial" charset="0"/>
              </a:rPr>
              <a:t>CANDIDATURE</a:t>
            </a:r>
            <a:r>
              <a:rPr lang="fr-FR" altLang="fr-FR" sz="1050" b="1" dirty="0">
                <a:solidFill>
                  <a:schemeClr val="tx2"/>
                </a:solidFill>
                <a:latin typeface="HelveticaNeueLT Std Cn" pitchFamily="34" charset="0"/>
              </a:rPr>
              <a:t> (taille maximale 10Mo</a:t>
            </a:r>
            <a:r>
              <a:rPr lang="fr-FR" altLang="fr-FR" sz="1050" b="1" dirty="0" smtClean="0">
                <a:solidFill>
                  <a:schemeClr val="tx2"/>
                </a:solidFill>
                <a:latin typeface="HelveticaNeueLT Std Cn" pitchFamily="34" charset="0"/>
              </a:rPr>
              <a:t>)</a:t>
            </a:r>
            <a:r>
              <a:rPr lang="fr-FR" altLang="fr-FR" sz="1050" b="1" dirty="0" smtClean="0">
                <a:solidFill>
                  <a:schemeClr val="tx2"/>
                </a:solidFill>
                <a:latin typeface="HelveticaNeueLT Std Cn" pitchFamily="34" charset="0"/>
                <a:cs typeface="Arial" charset="0"/>
              </a:rPr>
              <a:t>; </a:t>
            </a:r>
            <a:r>
              <a:rPr lang="fr-FR" altLang="fr-FR" sz="1050" b="1" dirty="0">
                <a:solidFill>
                  <a:schemeClr val="tx2"/>
                </a:solidFill>
                <a:latin typeface="HelveticaNeueLT Std Cn" pitchFamily="34" charset="0"/>
                <a:cs typeface="Arial" charset="0"/>
              </a:rPr>
              <a:t>CETTE VIDEO SERA DIFFUSEE AUX PALMES LE </a:t>
            </a:r>
            <a:r>
              <a:rPr lang="fr-FR" altLang="fr-FR" sz="1050" b="1" smtClean="0">
                <a:solidFill>
                  <a:schemeClr val="tx2"/>
                </a:solidFill>
                <a:latin typeface="HelveticaNeueLT Std Cn" pitchFamily="34" charset="0"/>
                <a:cs typeface="Arial" charset="0"/>
              </a:rPr>
              <a:t>7 octobre 2019 DEVANT 500 </a:t>
            </a:r>
            <a:r>
              <a:rPr lang="fr-FR" altLang="fr-FR" sz="1050" b="1" dirty="0">
                <a:solidFill>
                  <a:schemeClr val="tx2"/>
                </a:solidFill>
                <a:latin typeface="HelveticaNeueLT Std Cn" pitchFamily="34" charset="0"/>
                <a:cs typeface="Arial" charset="0"/>
              </a:rPr>
              <a:t>PROFESSIONNELS DE LA RELATION CLIENT AFIN D’ILLUSTRER VOTRE DOSSIER DANS LE CAS OU VOUS SERIEZ </a:t>
            </a:r>
            <a:r>
              <a:rPr lang="fr-FR" altLang="fr-FR" sz="1050" b="1" dirty="0" smtClean="0">
                <a:solidFill>
                  <a:schemeClr val="tx2"/>
                </a:solidFill>
                <a:latin typeface="HelveticaNeueLT Std Cn" pitchFamily="34" charset="0"/>
                <a:cs typeface="Arial" charset="0"/>
              </a:rPr>
              <a:t>LAUREAT</a:t>
            </a:r>
          </a:p>
        </p:txBody>
      </p:sp>
    </p:spTree>
    <p:extLst>
      <p:ext uri="{BB962C8B-B14F-4D97-AF65-F5344CB8AC3E}">
        <p14:creationId xmlns:p14="http://schemas.microsoft.com/office/powerpoint/2010/main" val="1465723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4</a:t>
            </a:fld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5369" y="-175144"/>
            <a:ext cx="2076861" cy="2076861"/>
          </a:xfrm>
          <a:prstGeom prst="rect">
            <a:avLst/>
          </a:prstGeom>
        </p:spPr>
      </p:pic>
      <p:sp>
        <p:nvSpPr>
          <p:cNvPr id="7" name="TextBox 5"/>
          <p:cNvSpPr txBox="1">
            <a:spLocks noChangeArrowheads="1"/>
          </p:cNvSpPr>
          <p:nvPr/>
        </p:nvSpPr>
        <p:spPr>
          <a:xfrm>
            <a:off x="886620" y="255589"/>
            <a:ext cx="9904413" cy="395287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fr-FR" sz="2400" b="1" dirty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A - Formulaire de candidature</a:t>
            </a:r>
            <a:endParaRPr lang="en-US" sz="2400" b="1" dirty="0">
              <a:solidFill>
                <a:srgbClr val="EA545D"/>
              </a:solidFill>
              <a:latin typeface="HelveticaNeueLT Std Cn" pitchFamily="34" charset="0"/>
              <a:ea typeface="+mj-ea"/>
              <a:cs typeface="Times" charset="0"/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22927" y="5885253"/>
            <a:ext cx="9735343" cy="284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0" bIns="38088" anchor="ctr">
            <a:spAutoFit/>
          </a:bodyPr>
          <a:lstStyle>
            <a:lvl1pPr>
              <a:spcBef>
                <a:spcPct val="20000"/>
              </a:spcBef>
              <a:buSzPct val="80000"/>
              <a:buBlip>
                <a:blip r:embed="rId3"/>
              </a:buBlip>
              <a:tabLst>
                <a:tab pos="1530350" algn="l"/>
                <a:tab pos="3421063" algn="l"/>
              </a:tabLst>
              <a:defRPr sz="3200">
                <a:solidFill>
                  <a:schemeClr val="tx1"/>
                </a:solidFill>
                <a:latin typeface="Source Sans Pro ExtraLight" panose="020B0303030403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530350" algn="l"/>
                <a:tab pos="3421063" algn="l"/>
              </a:tabLst>
              <a:defRPr sz="2800">
                <a:solidFill>
                  <a:schemeClr val="tx1"/>
                </a:solidFill>
                <a:latin typeface="Source Sans Pro ExtraLight" panose="020B0303030403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530350" algn="l"/>
                <a:tab pos="3421063" algn="l"/>
              </a:tabLst>
              <a:defRPr sz="2400">
                <a:solidFill>
                  <a:schemeClr val="tx1"/>
                </a:solidFill>
                <a:latin typeface="Source Sans Pro ExtraLight" panose="020B0303030403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530350" algn="l"/>
                <a:tab pos="3421063" algn="l"/>
              </a:tabLst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1530350" algn="l"/>
                <a:tab pos="3421063" algn="l"/>
              </a:tabLst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530350" algn="l"/>
                <a:tab pos="3421063" algn="l"/>
              </a:tabLst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530350" algn="l"/>
                <a:tab pos="3421063" algn="l"/>
              </a:tabLst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530350" algn="l"/>
                <a:tab pos="3421063" algn="l"/>
              </a:tabLst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530350" algn="l"/>
                <a:tab pos="3421063" algn="l"/>
              </a:tabLst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fr-FR" altLang="fr-FR" sz="800" b="1" dirty="0">
                <a:solidFill>
                  <a:schemeClr val="accent1">
                    <a:lumMod val="50000"/>
                  </a:schemeClr>
                </a:solidFill>
                <a:latin typeface="HelveticaNeueLT Std Cn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Pour faciliter le travail du jury et respecter l’équité des candidatures, nous vous demandons impérativement de remplir complètement le dossier de candidature. Aucun dossier incomplet ne pourra être retenu.</a:t>
            </a:r>
            <a:endParaRPr lang="en-US" altLang="fr-FR" sz="800" b="1" dirty="0">
              <a:solidFill>
                <a:schemeClr val="accent1">
                  <a:lumMod val="50000"/>
                </a:schemeClr>
              </a:solidFill>
              <a:latin typeface="HelveticaNeueLT Std Cn" pitchFamily="34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1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dirty="0" smtClean="0"/>
              <a:t>Palme Expérience Client 2019_Dossier de candidature</a:t>
            </a:r>
            <a:endParaRPr lang="fr-FR" dirty="0"/>
          </a:p>
        </p:txBody>
      </p:sp>
      <p:graphicFrame>
        <p:nvGraphicFramePr>
          <p:cNvPr id="17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1121821"/>
              </p:ext>
            </p:extLst>
          </p:nvPr>
        </p:nvGraphicFramePr>
        <p:xfrm>
          <a:off x="1106768" y="791564"/>
          <a:ext cx="9510713" cy="1177336"/>
        </p:xfrm>
        <a:graphic>
          <a:graphicData uri="http://schemas.openxmlformats.org/drawingml/2006/table">
            <a:tbl>
              <a:tblPr/>
              <a:tblGrid>
                <a:gridCol w="2395254"/>
                <a:gridCol w="513386"/>
                <a:gridCol w="910687"/>
                <a:gridCol w="446351"/>
                <a:gridCol w="976088"/>
                <a:gridCol w="380951"/>
                <a:gridCol w="1041487"/>
                <a:gridCol w="398937"/>
                <a:gridCol w="1025135"/>
                <a:gridCol w="443082"/>
                <a:gridCol w="979355"/>
              </a:tblGrid>
              <a:tr h="243976">
                <a:tc gridSpan="1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Votre organisation</a:t>
                      </a: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45762" marB="4576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0A4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787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Nom de l’organisation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 gridSpan="10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787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Secteur d’activité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 gridSpan="10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40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Effectif  (cocher la case pertinente)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De 0 à 9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De 10 à 49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De 50 à 199</a:t>
                      </a:r>
                      <a:endParaRPr kumimoji="0" lang="en-US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De 200 à 499</a:t>
                      </a:r>
                      <a:endParaRPr kumimoji="0" lang="en-US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Plus de 500</a:t>
                      </a:r>
                      <a:endParaRPr kumimoji="0" lang="en-US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</a:tr>
              <a:tr h="1787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Chiffre d’affaires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 gridSpan="10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029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Adresse postale complète du siège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 gridSpan="10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4940431"/>
              </p:ext>
            </p:extLst>
          </p:nvPr>
        </p:nvGraphicFramePr>
        <p:xfrm>
          <a:off x="1106768" y="2020881"/>
          <a:ext cx="9510713" cy="847026"/>
        </p:xfrm>
        <a:graphic>
          <a:graphicData uri="http://schemas.openxmlformats.org/drawingml/2006/table">
            <a:tbl>
              <a:tblPr/>
              <a:tblGrid>
                <a:gridCol w="1782135"/>
                <a:gridCol w="3881456"/>
                <a:gridCol w="832208"/>
                <a:gridCol w="3014914"/>
              </a:tblGrid>
              <a:tr h="21989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Notre contact dans votre organisation</a:t>
                      </a: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45659" marB="4565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0A4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611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Nom  et Prénom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52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52" marB="3595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Fonction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52" marB="3595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52" marB="3595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</a:tr>
              <a:tr h="1611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Adresse postale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52" marB="3595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52" marB="3595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461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Adresse électronique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52" marB="3595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52" marB="3595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Téléphone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52" marB="3595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9039" marR="99039" marT="35952" marB="3595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421206"/>
              </p:ext>
            </p:extLst>
          </p:nvPr>
        </p:nvGraphicFramePr>
        <p:xfrm>
          <a:off x="1106768" y="2879281"/>
          <a:ext cx="9510713" cy="635638"/>
        </p:xfrm>
        <a:graphic>
          <a:graphicData uri="http://schemas.openxmlformats.org/drawingml/2006/table">
            <a:tbl>
              <a:tblPr/>
              <a:tblGrid>
                <a:gridCol w="873446"/>
                <a:gridCol w="663734"/>
                <a:gridCol w="914208"/>
                <a:gridCol w="843982"/>
                <a:gridCol w="893217"/>
                <a:gridCol w="783771"/>
                <a:gridCol w="1193310"/>
                <a:gridCol w="699039"/>
                <a:gridCol w="1586302"/>
                <a:gridCol w="1059704"/>
              </a:tblGrid>
              <a:tr h="243704">
                <a:tc gridSpan="10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Description des Centres de Relation Client </a:t>
                      </a:r>
                      <a:r>
                        <a:rPr kumimoji="0" lang="fr-F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(si applicable)</a:t>
                      </a:r>
                      <a:endParaRPr kumimoji="0" lang="en-US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45653" marB="4565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0A4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785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Nbre</a:t>
                      </a: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de sites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4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46" marB="359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Nbre</a:t>
                      </a: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total de positions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46" marB="359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46" marB="359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Nbre</a:t>
                      </a: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total de conseillers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46" marB="359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46" marB="359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Nbre</a:t>
                      </a: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de boutiques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46" marB="359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46" marB="359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Nbre</a:t>
                      </a: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de vendeurs/ conseillers en boutique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46" marB="359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46" marB="359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1687143"/>
              </p:ext>
            </p:extLst>
          </p:nvPr>
        </p:nvGraphicFramePr>
        <p:xfrm>
          <a:off x="1106768" y="3550638"/>
          <a:ext cx="9510713" cy="1004888"/>
        </p:xfrm>
        <a:graphic>
          <a:graphicData uri="http://schemas.openxmlformats.org/drawingml/2006/table">
            <a:tbl>
              <a:tblPr/>
              <a:tblGrid>
                <a:gridCol w="846922"/>
                <a:gridCol w="1762514"/>
                <a:gridCol w="1036581"/>
                <a:gridCol w="1247494"/>
                <a:gridCol w="758634"/>
                <a:gridCol w="758634"/>
                <a:gridCol w="683424"/>
                <a:gridCol w="304108"/>
                <a:gridCol w="596770"/>
                <a:gridCol w="756998"/>
                <a:gridCol w="758634"/>
              </a:tblGrid>
              <a:tr h="243987">
                <a:tc gridSpan="1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Description des contacts clients </a:t>
                      </a:r>
                      <a:r>
                        <a:rPr kumimoji="0" lang="fr-FR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(si applicable)</a:t>
                      </a: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45765" marB="4576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0A4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24528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Contacts entrants</a:t>
                      </a: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Contacts sortants</a:t>
                      </a: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360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7879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Nbre</a:t>
                      </a: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total de contacts entrants / An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Nbre</a:t>
                      </a: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total de contacts sortants / An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360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360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787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Appels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Email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Appel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360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360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Email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360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360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787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Courrier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Autre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Courrier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360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360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SMS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360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360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Autre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360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360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9224729"/>
              </p:ext>
            </p:extLst>
          </p:nvPr>
        </p:nvGraphicFramePr>
        <p:xfrm>
          <a:off x="1106768" y="5112739"/>
          <a:ext cx="9510713" cy="631826"/>
        </p:xfrm>
        <a:graphic>
          <a:graphicData uri="http://schemas.openxmlformats.org/drawingml/2006/table">
            <a:tbl>
              <a:tblPr/>
              <a:tblGrid>
                <a:gridCol w="3162062"/>
                <a:gridCol w="1003882"/>
                <a:gridCol w="354792"/>
                <a:gridCol w="1930919"/>
                <a:gridCol w="801143"/>
                <a:gridCol w="2257915"/>
              </a:tblGrid>
              <a:tr h="243896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Finalisation de l’inscription</a:t>
                      </a: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45737" marB="4573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0A4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39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Formulaire de participation rempli le</a:t>
                      </a:r>
                      <a:endParaRPr kumimoji="0" lang="en-US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13" marB="360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13" marB="360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À 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13" marB="360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13" marB="360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Par 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13" marB="360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13" marB="360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1"/>
                    </a:solidFill>
                  </a:tcPr>
                </a:tc>
              </a:tr>
              <a:tr h="1939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Signature électronique du représentant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13" marB="360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13" marB="360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2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9490528"/>
              </p:ext>
            </p:extLst>
          </p:nvPr>
        </p:nvGraphicFramePr>
        <p:xfrm>
          <a:off x="1106768" y="4626964"/>
          <a:ext cx="9510713" cy="487368"/>
        </p:xfrm>
        <a:graphic>
          <a:graphicData uri="http://schemas.openxmlformats.org/drawingml/2006/table">
            <a:tbl>
              <a:tblPr/>
              <a:tblGrid>
                <a:gridCol w="9510713"/>
              </a:tblGrid>
              <a:tr h="243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Informations complémentaires concernant l’activité et le dimensionnement de l’entité</a:t>
                      </a: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45642" marB="4564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0A4A6"/>
                    </a:solidFill>
                  </a:tcPr>
                </a:tc>
              </a:tr>
              <a:tr h="243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45642" marB="4564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202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5</a:t>
            </a:fld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5369" y="-194486"/>
            <a:ext cx="2076861" cy="2076861"/>
          </a:xfrm>
          <a:prstGeom prst="rect">
            <a:avLst/>
          </a:prstGeom>
        </p:spPr>
      </p:pic>
      <p:sp>
        <p:nvSpPr>
          <p:cNvPr id="7" name="TextBox 5"/>
          <p:cNvSpPr txBox="1">
            <a:spLocks noChangeArrowheads="1"/>
          </p:cNvSpPr>
          <p:nvPr/>
        </p:nvSpPr>
        <p:spPr>
          <a:xfrm>
            <a:off x="1570037" y="522797"/>
            <a:ext cx="9051925" cy="39528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fr-FR" sz="2400" b="1" dirty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B – </a:t>
            </a:r>
            <a:r>
              <a:rPr lang="fr-FR" sz="2400" b="1" dirty="0" err="1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Executive</a:t>
            </a:r>
            <a:r>
              <a:rPr lang="fr-FR" sz="2400" b="1" dirty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 </a:t>
            </a:r>
            <a:r>
              <a:rPr lang="fr-FR" sz="2400" b="1" dirty="0" err="1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summary</a:t>
            </a:r>
            <a:endParaRPr lang="en-US" sz="2400" b="1" dirty="0">
              <a:solidFill>
                <a:srgbClr val="EA545D"/>
              </a:solidFill>
              <a:latin typeface="HelveticaNeueLT Std Cn" pitchFamily="34" charset="0"/>
              <a:ea typeface="+mj-ea"/>
              <a:cs typeface="Times" charset="0"/>
            </a:endParaRPr>
          </a:p>
        </p:txBody>
      </p:sp>
      <p:sp>
        <p:nvSpPr>
          <p:cNvPr id="8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dirty="0" smtClean="0"/>
              <a:t>Palme Expérience Client 2019_Dossier de candidature</a:t>
            </a:r>
            <a:endParaRPr lang="fr-FR" dirty="0"/>
          </a:p>
        </p:txBody>
      </p:sp>
      <p:graphicFrame>
        <p:nvGraphicFramePr>
          <p:cNvPr id="10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9497479"/>
              </p:ext>
            </p:extLst>
          </p:nvPr>
        </p:nvGraphicFramePr>
        <p:xfrm>
          <a:off x="1340642" y="1475836"/>
          <a:ext cx="9510713" cy="4322762"/>
        </p:xfrm>
        <a:graphic>
          <a:graphicData uri="http://schemas.openxmlformats.org/drawingml/2006/table">
            <a:tbl>
              <a:tblPr/>
              <a:tblGrid>
                <a:gridCol w="9510713"/>
              </a:tblGrid>
              <a:tr h="30483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r"/>
                        </a:tabLst>
                      </a:pPr>
                      <a:r>
                        <a:rPr kumimoji="0" lang="fr-F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NeueLT Std Cn" pitchFamily="34" charset="0"/>
                          <a:ea typeface="Times New Roman" charset="0"/>
                        </a:rPr>
                        <a:t>Executive</a:t>
                      </a: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NeueLT Std Cn" pitchFamily="34" charset="0"/>
                          <a:ea typeface="Times New Roman" charset="0"/>
                        </a:rPr>
                        <a:t> </a:t>
                      </a:r>
                      <a:r>
                        <a:rPr kumimoji="0" lang="fr-F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NeueLT Std Cn" pitchFamily="34" charset="0"/>
                          <a:ea typeface="Times New Roman" charset="0"/>
                        </a:rPr>
                        <a:t>Summary</a:t>
                      </a:r>
                      <a:endParaRPr kumimoji="0" 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NeueLT Std Cn" pitchFamily="34" charset="0"/>
                        <a:ea typeface="Times New Roman" charset="0"/>
                      </a:endParaRPr>
                    </a:p>
                  </a:txBody>
                  <a:tcPr marL="99039" marR="99039" marT="45727" marB="4572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D3264"/>
                    </a:solidFill>
                  </a:tcPr>
                </a:tc>
              </a:tr>
              <a:tr h="4017928">
                <a:tc>
                  <a:txBody>
                    <a:bodyPr/>
                    <a:lstStyle/>
                    <a:p>
                      <a:pPr marL="174625" marR="0" lvl="0" indent="-1746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fr-F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NeueLT Std Cn" pitchFamily="34" charset="0"/>
                        <a:ea typeface="ＭＳ Ｐゴシック" charset="-128"/>
                        <a:cs typeface="Arial" charset="0"/>
                      </a:endParaRP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NeueLT Std Cn" pitchFamily="34" charset="0"/>
                          <a:ea typeface="ＭＳ Ｐゴシック" charset="-128"/>
                          <a:cs typeface="Arial" charset="0"/>
                        </a:rPr>
                        <a:t>Description synthétique de l’initiative :</a:t>
                      </a: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fr-F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NeueLT Std Cn" pitchFamily="34" charset="0"/>
                        <a:ea typeface="ＭＳ Ｐゴシック" charset="-128"/>
                        <a:cs typeface="Arial" charset="0"/>
                      </a:endParaRP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Tx/>
                        <a:buBlip>
                          <a:blip r:embed="rId3"/>
                        </a:buBlip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NeueLT Std Cn" pitchFamily="34" charset="0"/>
                          <a:ea typeface="ＭＳ Ｐゴシック" charset="-128"/>
                          <a:cs typeface="Arial" charset="0"/>
                        </a:rPr>
                        <a:t>Nature </a:t>
                      </a: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Tx/>
                        <a:buBlip>
                          <a:blip r:embed="rId3"/>
                        </a:buBlip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NeueLT Std Cn" pitchFamily="34" charset="0"/>
                          <a:ea typeface="ＭＳ Ｐゴシック" charset="-128"/>
                          <a:cs typeface="Arial" charset="0"/>
                        </a:rPr>
                        <a:t>En quoi cette initiative est-elle originale / unique / </a:t>
                      </a:r>
                      <a:r>
                        <a:rPr kumimoji="0" lang="fr-FR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NeueLT Std Cn" pitchFamily="34" charset="0"/>
                          <a:ea typeface="ＭＳ Ｐゴシック" charset="-128"/>
                          <a:cs typeface="Arial" charset="0"/>
                        </a:rPr>
                        <a:t>différenciante</a:t>
                      </a: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NeueLT Std Cn" pitchFamily="34" charset="0"/>
                          <a:ea typeface="ＭＳ Ｐゴシック" charset="-128"/>
                          <a:cs typeface="Arial" charset="0"/>
                        </a:rPr>
                        <a:t> ?</a:t>
                      </a: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Tx/>
                        <a:buBlip>
                          <a:blip r:embed="rId3"/>
                        </a:buBlip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NeueLT Std Cn" pitchFamily="34" charset="0"/>
                          <a:ea typeface="ＭＳ Ｐゴシック" charset="-128"/>
                          <a:cs typeface="Arial" charset="0"/>
                        </a:rPr>
                        <a:t>Date de mise en place / durée du projet</a:t>
                      </a: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Tx/>
                        <a:buBlip>
                          <a:blip r:embed="rId3"/>
                        </a:buBlip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NeueLT Std Cn" pitchFamily="34" charset="0"/>
                          <a:ea typeface="ＭＳ Ｐゴシック" charset="-128"/>
                          <a:cs typeface="Arial" charset="0"/>
                        </a:rPr>
                        <a:t>Résultats constatés</a:t>
                      </a: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Tx/>
                        <a:buBlip>
                          <a:blip r:embed="rId3"/>
                        </a:buBlip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NeueLT Std Cn" pitchFamily="34" charset="0"/>
                          <a:ea typeface="ＭＳ Ｐゴシック" charset="-128"/>
                          <a:cs typeface="Arial" charset="0"/>
                        </a:rPr>
                        <a:t>Difficultés rencontrées</a:t>
                      </a: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Tx/>
                        <a:buBlip>
                          <a:blip r:embed="rId3"/>
                        </a:buBlip>
                        <a:tabLst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NeueLT Std Cn" pitchFamily="34" charset="0"/>
                          <a:ea typeface="ＭＳ Ｐゴシック" charset="-128"/>
                          <a:cs typeface="Arial" charset="0"/>
                        </a:rPr>
                        <a:t>Prochaines étapes / prochains développements prévus</a:t>
                      </a: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Tx/>
                        <a:buBlip>
                          <a:blip r:embed="rId3"/>
                        </a:buBlip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NeueLT Std Cn" pitchFamily="34" charset="0"/>
                          <a:ea typeface="ＭＳ Ｐゴシック" charset="-128"/>
                          <a:cs typeface="Arial" charset="0"/>
                        </a:rPr>
                        <a:t>…</a:t>
                      </a:r>
                    </a:p>
                  </a:txBody>
                  <a:tcPr marL="99039" marR="99039" marT="3600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366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6</a:t>
            </a:fld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5369" y="-184011"/>
            <a:ext cx="2076861" cy="2076861"/>
          </a:xfrm>
          <a:prstGeom prst="rect">
            <a:avLst/>
          </a:prstGeom>
        </p:spPr>
      </p:pic>
      <p:sp>
        <p:nvSpPr>
          <p:cNvPr id="7" name="TextBox 5"/>
          <p:cNvSpPr txBox="1">
            <a:spLocks noChangeArrowheads="1"/>
          </p:cNvSpPr>
          <p:nvPr/>
        </p:nvSpPr>
        <p:spPr>
          <a:xfrm>
            <a:off x="1570037" y="459133"/>
            <a:ext cx="9051925" cy="395287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fr-FR" sz="2400" b="1" dirty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C1. Description </a:t>
            </a:r>
            <a:r>
              <a:rPr lang="fr-FR" sz="2400" b="1" dirty="0" smtClean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détaillée </a:t>
            </a:r>
            <a:r>
              <a:rPr lang="fr-FR" sz="2400" b="1" dirty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de </a:t>
            </a:r>
            <a:r>
              <a:rPr lang="fr-FR" sz="2400" b="1" dirty="0" smtClean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l’initiative</a:t>
            </a:r>
            <a:endParaRPr lang="en-US" sz="2400" b="1" dirty="0">
              <a:solidFill>
                <a:srgbClr val="EA545D"/>
              </a:solidFill>
              <a:latin typeface="HelveticaNeueLT Std Cn" pitchFamily="34" charset="0"/>
              <a:ea typeface="+mj-ea"/>
              <a:cs typeface="Times" charset="0"/>
            </a:endParaRPr>
          </a:p>
        </p:txBody>
      </p:sp>
      <p:sp>
        <p:nvSpPr>
          <p:cNvPr id="8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dirty="0" smtClean="0"/>
              <a:t>Palme Expérience Client 2019_Dossier de candidature</a:t>
            </a:r>
            <a:endParaRPr lang="fr-FR" dirty="0"/>
          </a:p>
        </p:txBody>
      </p:sp>
      <p:sp>
        <p:nvSpPr>
          <p:cNvPr id="10" name="ZoneTexte 4"/>
          <p:cNvSpPr txBox="1">
            <a:spLocks noChangeArrowheads="1"/>
          </p:cNvSpPr>
          <p:nvPr/>
        </p:nvSpPr>
        <p:spPr bwMode="auto">
          <a:xfrm>
            <a:off x="1303746" y="1066453"/>
            <a:ext cx="9434513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0000"/>
              <a:buBlip>
                <a:blip r:embed="rId3"/>
              </a:buBlip>
              <a:defRPr sz="3200">
                <a:solidFill>
                  <a:schemeClr val="tx1"/>
                </a:solidFill>
                <a:latin typeface="Source Sans Pro ExtraLight" panose="020B0303030403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Source Sans Pro ExtraLight" panose="020B0303030403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Source Sans Pro ExtraLight" panose="020B0303030403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fr-FR" altLang="fr-FR" sz="1200" i="1" dirty="0">
                <a:latin typeface="HelveticaNeueLT Std Cn" pitchFamily="34" charset="0"/>
              </a:rPr>
              <a:t>Quelles actions mises en place pour améliorer l’expérience </a:t>
            </a:r>
            <a:r>
              <a:rPr lang="fr-FR" altLang="fr-FR" sz="1200" i="1" dirty="0" smtClean="0">
                <a:latin typeface="HelveticaNeueLT Std Cn" pitchFamily="34" charset="0"/>
              </a:rPr>
              <a:t>client  </a:t>
            </a:r>
            <a:r>
              <a:rPr lang="fr-FR" altLang="fr-FR" sz="1200" i="1" dirty="0">
                <a:latin typeface="HelveticaNeueLT Std Cn" pitchFamily="34" charset="0"/>
              </a:rPr>
              <a:t>(</a:t>
            </a:r>
            <a:r>
              <a:rPr lang="fr-FR" altLang="fr-FR" sz="1200" dirty="0">
                <a:latin typeface="HelveticaNeueLT Std Cn" pitchFamily="34" charset="0"/>
                <a:ea typeface="MS PGothic" panose="020B0600070205080204" pitchFamily="34" charset="-128"/>
              </a:rPr>
              <a:t>fluidité, réactivité, compréhension des attentes, intelligence de la relation, immédiateté,…)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FR" altLang="fr-FR" sz="1200" b="1" dirty="0">
              <a:latin typeface="HelveticaNeueLT Std Cn" pitchFamily="34" charset="0"/>
              <a:ea typeface="MS PGothic" panose="020B0600070205080204" pitchFamily="34" charset="-128"/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FR" altLang="fr-FR" sz="1200" b="1" dirty="0">
              <a:latin typeface="HelveticaNeueLT Std Cn" pitchFamily="34" charset="0"/>
              <a:ea typeface="MS PGothic" panose="020B0600070205080204" pitchFamily="34" charset="-128"/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fr-FR" altLang="fr-FR" sz="1200" i="1" dirty="0">
                <a:latin typeface="HelveticaNeueLT Std Cn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39285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7</a:t>
            </a:fld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5369" y="-153297"/>
            <a:ext cx="2076861" cy="2076861"/>
          </a:xfrm>
          <a:prstGeom prst="rect">
            <a:avLst/>
          </a:prstGeom>
        </p:spPr>
      </p:pic>
      <p:sp>
        <p:nvSpPr>
          <p:cNvPr id="7" name="TextBox 5"/>
          <p:cNvSpPr txBox="1">
            <a:spLocks noChangeArrowheads="1"/>
          </p:cNvSpPr>
          <p:nvPr/>
        </p:nvSpPr>
        <p:spPr>
          <a:xfrm>
            <a:off x="1570037" y="294375"/>
            <a:ext cx="9051925" cy="395287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fr-FR" sz="2400" b="1" dirty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C2. Description détaillée – l’originalité</a:t>
            </a:r>
            <a:endParaRPr lang="en-US" sz="2400" b="1" dirty="0">
              <a:solidFill>
                <a:srgbClr val="EA545D"/>
              </a:solidFill>
              <a:latin typeface="HelveticaNeueLT Std Cn" pitchFamily="34" charset="0"/>
              <a:ea typeface="+mj-ea"/>
              <a:cs typeface="Times" charset="0"/>
            </a:endParaRPr>
          </a:p>
        </p:txBody>
      </p:sp>
      <p:sp>
        <p:nvSpPr>
          <p:cNvPr id="8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dirty="0" smtClean="0"/>
              <a:t>Palme Expérience Client 2019_Dossier de candidature</a:t>
            </a:r>
            <a:endParaRPr lang="fr-FR" dirty="0"/>
          </a:p>
        </p:txBody>
      </p:sp>
      <p:sp>
        <p:nvSpPr>
          <p:cNvPr id="10" name="ZoneTexte 4"/>
          <p:cNvSpPr txBox="1">
            <a:spLocks noChangeArrowheads="1"/>
          </p:cNvSpPr>
          <p:nvPr/>
        </p:nvSpPr>
        <p:spPr bwMode="auto">
          <a:xfrm>
            <a:off x="1338261" y="999431"/>
            <a:ext cx="9515475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0000"/>
              <a:buBlip>
                <a:blip r:embed="rId3"/>
              </a:buBlip>
              <a:defRPr sz="3200">
                <a:solidFill>
                  <a:schemeClr val="tx1"/>
                </a:solidFill>
                <a:latin typeface="Source Sans Pro ExtraLight" panose="020B0303030403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Source Sans Pro ExtraLight" panose="020B0303030403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Source Sans Pro ExtraLight" panose="020B0303030403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fr-FR" altLang="fr-FR" sz="1200" i="1" dirty="0">
                <a:latin typeface="HelveticaNeueLT Std Cn" pitchFamily="34" charset="0"/>
              </a:rPr>
              <a:t>Quelle est la nouveauté et le point fort de votre initiative? (création de valeur, impact sur l’image de la société et sur le chiffre d’affaires, …)</a:t>
            </a:r>
          </a:p>
        </p:txBody>
      </p:sp>
    </p:spTree>
    <p:extLst>
      <p:ext uri="{BB962C8B-B14F-4D97-AF65-F5344CB8AC3E}">
        <p14:creationId xmlns:p14="http://schemas.microsoft.com/office/powerpoint/2010/main" val="3019741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8</a:t>
            </a:fld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5369" y="-178010"/>
            <a:ext cx="2076861" cy="2076861"/>
          </a:xfrm>
          <a:prstGeom prst="rect">
            <a:avLst/>
          </a:prstGeom>
        </p:spPr>
      </p:pic>
      <p:sp>
        <p:nvSpPr>
          <p:cNvPr id="7" name="TextBox 5"/>
          <p:cNvSpPr txBox="1">
            <a:spLocks noChangeArrowheads="1"/>
          </p:cNvSpPr>
          <p:nvPr/>
        </p:nvSpPr>
        <p:spPr>
          <a:xfrm>
            <a:off x="1570037" y="335565"/>
            <a:ext cx="9051925" cy="395287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fr-FR" sz="2400" b="1" dirty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C3. Description détaillée – le développement</a:t>
            </a:r>
            <a:endParaRPr lang="en-US" sz="2400" b="1" dirty="0">
              <a:solidFill>
                <a:srgbClr val="EA545D"/>
              </a:solidFill>
              <a:latin typeface="HelveticaNeueLT Std Cn" pitchFamily="34" charset="0"/>
              <a:ea typeface="+mj-ea"/>
              <a:cs typeface="Times" charset="0"/>
            </a:endParaRPr>
          </a:p>
        </p:txBody>
      </p:sp>
      <p:sp>
        <p:nvSpPr>
          <p:cNvPr id="9" name="ZoneTexte 4"/>
          <p:cNvSpPr txBox="1">
            <a:spLocks noChangeArrowheads="1"/>
          </p:cNvSpPr>
          <p:nvPr/>
        </p:nvSpPr>
        <p:spPr bwMode="auto">
          <a:xfrm>
            <a:off x="1715638" y="1036502"/>
            <a:ext cx="9515475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0000"/>
              <a:buBlip>
                <a:blip r:embed="rId3"/>
              </a:buBlip>
              <a:defRPr sz="3200">
                <a:solidFill>
                  <a:schemeClr val="tx1"/>
                </a:solidFill>
                <a:latin typeface="Source Sans Pro ExtraLight" panose="020B0303030403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Source Sans Pro ExtraLight" panose="020B0303030403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Source Sans Pro ExtraLight" panose="020B0303030403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fr-FR" altLang="fr-FR" sz="1200" i="1" dirty="0">
                <a:latin typeface="HelveticaNeueLT Std Cn" pitchFamily="34" charset="0"/>
              </a:rPr>
              <a:t>Quelles sont les perspectives de développement de votre </a:t>
            </a:r>
            <a:r>
              <a:rPr lang="fr-FR" altLang="fr-FR" sz="1200" i="1" dirty="0" smtClean="0">
                <a:latin typeface="HelveticaNeueLT Std Cn" pitchFamily="34" charset="0"/>
              </a:rPr>
              <a:t>initiative ?</a:t>
            </a:r>
            <a:endParaRPr lang="fr-FR" altLang="fr-FR" sz="1200" i="1" dirty="0">
              <a:latin typeface="HelveticaNeueLT Std Cn" pitchFamily="34" charset="0"/>
            </a:endParaRPr>
          </a:p>
        </p:txBody>
      </p:sp>
      <p:sp>
        <p:nvSpPr>
          <p:cNvPr id="8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dirty="0" smtClean="0"/>
              <a:t>Palme Expérience Client 2019_Dossier de candidature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67636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9</a:t>
            </a:fld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5369" y="-120346"/>
            <a:ext cx="2076861" cy="207686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077892" y="456123"/>
            <a:ext cx="9904413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400" b="1" dirty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D - Illustrations (1/2)</a:t>
            </a:r>
            <a:endParaRPr lang="en-US" sz="2400" b="1" dirty="0">
              <a:solidFill>
                <a:srgbClr val="EA545D"/>
              </a:solidFill>
              <a:latin typeface="HelveticaNeueLT Std Cn" pitchFamily="34" charset="0"/>
              <a:ea typeface="+mj-ea"/>
              <a:cs typeface="Times" charset="0"/>
            </a:endParaRPr>
          </a:p>
        </p:txBody>
      </p:sp>
      <p:sp>
        <p:nvSpPr>
          <p:cNvPr id="8" name="TextBox 6"/>
          <p:cNvSpPr txBox="1">
            <a:spLocks noChangeArrowheads="1"/>
          </p:cNvSpPr>
          <p:nvPr/>
        </p:nvSpPr>
        <p:spPr bwMode="auto">
          <a:xfrm>
            <a:off x="1292998" y="1148375"/>
            <a:ext cx="9474200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0000"/>
              <a:buBlip>
                <a:blip r:embed="rId3"/>
              </a:buBlip>
              <a:defRPr sz="3200">
                <a:solidFill>
                  <a:schemeClr val="tx1"/>
                </a:solidFill>
                <a:latin typeface="Source Sans Pro ExtraLight" panose="020B0303030403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Source Sans Pro ExtraLight" panose="020B0303030403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Source Sans Pro ExtraLight" panose="020B0303030403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fr-FR" altLang="fr-FR" sz="1200" dirty="0">
                <a:latin typeface="HelveticaNeueLT Std Cn" pitchFamily="34" charset="0"/>
              </a:rPr>
              <a:t>Dans les 2 slides suivantes (maximum), vous pouvez joindre des photos, illustrations, vidéos de votre choix illustrant vos pratiques.</a:t>
            </a:r>
            <a:endParaRPr lang="en-US" altLang="fr-FR" sz="1200" dirty="0">
              <a:latin typeface="HelveticaNeueLT Std Cn" pitchFamily="34" charset="0"/>
            </a:endParaRPr>
          </a:p>
        </p:txBody>
      </p:sp>
      <p:sp>
        <p:nvSpPr>
          <p:cNvPr id="9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dirty="0" smtClean="0"/>
              <a:t>Palme Expérience Client 2019_Dossier de candidature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9622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594</Words>
  <Application>Microsoft Office PowerPoint</Application>
  <PresentationFormat>Grand écran</PresentationFormat>
  <Paragraphs>135</Paragraphs>
  <Slides>12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24" baseType="lpstr">
      <vt:lpstr>MS PGothic</vt:lpstr>
      <vt:lpstr>MS PGothic</vt:lpstr>
      <vt:lpstr>Arial</vt:lpstr>
      <vt:lpstr>Calibri</vt:lpstr>
      <vt:lpstr>Calibri Light</vt:lpstr>
      <vt:lpstr>Helvetica</vt:lpstr>
      <vt:lpstr>HelveticaNeueLT Std Cn</vt:lpstr>
      <vt:lpstr>Times</vt:lpstr>
      <vt:lpstr>Times New Roman</vt:lpstr>
      <vt:lpstr>Verdana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Camille Eluard</dc:creator>
  <cp:lastModifiedBy>Stagiaire</cp:lastModifiedBy>
  <cp:revision>12</cp:revision>
  <dcterms:created xsi:type="dcterms:W3CDTF">2019-05-13T15:37:05Z</dcterms:created>
  <dcterms:modified xsi:type="dcterms:W3CDTF">2019-07-18T12:29:33Z</dcterms:modified>
</cp:coreProperties>
</file>