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271" r:id="rId2"/>
    <p:sldId id="261" r:id="rId3"/>
    <p:sldId id="262" r:id="rId4"/>
    <p:sldId id="263" r:id="rId5"/>
    <p:sldId id="260" r:id="rId6"/>
    <p:sldId id="264" r:id="rId7"/>
    <p:sldId id="265" r:id="rId8"/>
    <p:sldId id="266" r:id="rId9"/>
    <p:sldId id="267" r:id="rId10"/>
    <p:sldId id="268" r:id="rId11"/>
    <p:sldId id="269" r:id="rId12"/>
    <p:sldId id="270" r:id="rId13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A545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90" y="1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9FDDA8E-1CA6-4261-8005-E102D4BE3A4C}" type="datetimeFigureOut">
              <a:rPr lang="fr-FR" smtClean="0"/>
              <a:t>18/07/2019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83945F3-EBFE-483E-BEA0-B80539DD064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53547056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D24869C-E7E3-4568-848F-61A348E4EF92}" type="datetimeFigureOut">
              <a:rPr lang="fr-FR" smtClean="0"/>
              <a:t>18/07/2019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A5D16CA-498F-4EEB-868A-C4BE0C76E59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9490277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5D16CA-498F-4EEB-868A-C4BE0C76E593}" type="slidenum">
              <a:rPr lang="fr-FR" smtClean="0"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358135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5BABF5-8565-4DF8-AC78-BF8D452FA669}" type="datetime1">
              <a:rPr lang="fr-FR" smtClean="0"/>
              <a:t>18/07/2019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Palme Expérience Citoyen 2019_Dossier de candidature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550547-BB0B-46EC-99F2-8BD43780CE0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2854741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108DD8-B5D4-4C31-8781-45E5D45D0C91}" type="datetime1">
              <a:rPr lang="fr-FR" smtClean="0"/>
              <a:t>18/07/2019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Palme Expérience Citoyen 2019_Dossier de candidature</a:t>
            </a: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550547-BB0B-46EC-99F2-8BD43780CE0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651323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9BB5B6-1D35-46CD-BE4E-C6C69D3E27B5}" type="datetime1">
              <a:rPr lang="fr-FR" smtClean="0"/>
              <a:t>18/07/2019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Palme Expérience Citoyen 2019_Dossier de candidature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550547-BB0B-46EC-99F2-8BD43780CE0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6956925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02BC39-8223-4378-BC15-311365353AA8}" type="datetime1">
              <a:rPr lang="fr-FR" smtClean="0"/>
              <a:t>18/07/2019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Palme Expérience Citoyen 2019_Dossier de candidature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550547-BB0B-46EC-99F2-8BD43780CE0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3860552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Rectangle 3"/>
          <p:cNvSpPr/>
          <p:nvPr userDrawn="1"/>
        </p:nvSpPr>
        <p:spPr>
          <a:xfrm>
            <a:off x="4014158" y="4554747"/>
            <a:ext cx="4290204" cy="128246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1006305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0044B1-69DE-4FAA-9937-498C2E74A097}" type="datetime1">
              <a:rPr lang="fr-FR" smtClean="0"/>
              <a:t>18/07/2019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Palme Expérience Citoyen 2019_Dossier de candidature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550547-BB0B-46EC-99F2-8BD43780CE0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487211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4A56A-9437-42DF-91CB-3F68919E9CB0}" type="datetime1">
              <a:rPr lang="fr-FR" smtClean="0"/>
              <a:t>18/07/2019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Palme Expérience Citoyen 2019_Dossier de candidature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550547-BB0B-46EC-99F2-8BD43780CE0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490363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CABC37-53BE-4216-B763-3E94687755C8}" type="datetime1">
              <a:rPr lang="fr-FR" smtClean="0"/>
              <a:t>18/07/2019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Palme Expérience Citoyen 2019_Dossier de candidature</a:t>
            </a: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550547-BB0B-46EC-99F2-8BD43780CE0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730656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D7E31D-78B5-410F-ABDC-129CA8D2015B}" type="datetime1">
              <a:rPr lang="fr-FR" smtClean="0"/>
              <a:t>18/07/2019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Palme Expérience Citoyen 2019_Dossier de candidature</a:t>
            </a:r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550547-BB0B-46EC-99F2-8BD43780CE0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464705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C6AF0B-11C0-44D2-A832-9C868E5E5CFD}" type="datetime1">
              <a:rPr lang="fr-FR" smtClean="0"/>
              <a:t>18/07/2019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Palme Expérience Citoyen 2019_Dossier de candidature</a:t>
            </a: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550547-BB0B-46EC-99F2-8BD43780CE0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638257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B09115-2F18-4337-93B2-A6D3C7468B2D}" type="datetime1">
              <a:rPr lang="fr-FR" smtClean="0"/>
              <a:t>18/07/2019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smtClean="0"/>
              <a:t>Palme Expérience Citoyen 2019_Dossier de candidature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550547-BB0B-46EC-99F2-8BD43780CE07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79406668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9033E-75FE-4B97-82BB-2E2F45A96088}" type="datetime1">
              <a:rPr lang="fr-FR" smtClean="0"/>
              <a:t>18/07/2019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Palme Expérience Citoyen 2019_Dossier de candidature</a:t>
            </a: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550547-BB0B-46EC-99F2-8BD43780CE0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984580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AE4B50-213E-4A1F-A446-B80940B1B1D8}" type="datetime1">
              <a:rPr lang="fr-FR" smtClean="0"/>
              <a:t>18/07/2019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Palme Expérience Citoyen 2019_Dossier de candidature</a:t>
            </a: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550547-BB0B-46EC-99F2-8BD43780CE0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296273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7BD3A1-0E0F-44D0-9B84-7A5DC43CED66}" type="datetime1">
              <a:rPr lang="fr-FR" smtClean="0"/>
              <a:t>18/07/2019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fr-FR" smtClean="0"/>
              <a:t>Palme Expérience Citoyen 2019_Dossier de candidature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50547-BB0B-46EC-99F2-8BD43780CE0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183732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60" r:id="rId8"/>
    <p:sldLayoutId id="2147483656" r:id="rId9"/>
    <p:sldLayoutId id="2147483657" r:id="rId10"/>
    <p:sldLayoutId id="2147483658" r:id="rId11"/>
    <p:sldLayoutId id="2147483659" r:id="rId12"/>
    <p:sldLayoutId id="2147483661" r:id="rId13"/>
  </p:sldLayoutIdLst>
  <p:timing>
    <p:tnLst>
      <p:par>
        <p:cTn id="1" dur="indefinite" restart="never" nodeType="tmRoot"/>
      </p:par>
    </p:tnLst>
  </p:timing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mailto:info@afrc.org" TargetMode="Externa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5090354"/>
            <a:ext cx="12192000" cy="1193962"/>
          </a:xfrm>
          <a:prstGeom prst="rect">
            <a:avLst/>
          </a:prstGeom>
          <a:solidFill>
            <a:srgbClr val="EA545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ZoneTexte 4"/>
          <p:cNvSpPr txBox="1"/>
          <p:nvPr/>
        </p:nvSpPr>
        <p:spPr>
          <a:xfrm>
            <a:off x="1910466" y="5154913"/>
            <a:ext cx="832848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200" b="1" cap="small" dirty="0" smtClean="0">
                <a:solidFill>
                  <a:schemeClr val="bg1"/>
                </a:solidFill>
              </a:rPr>
              <a:t>Dossier de Candidature</a:t>
            </a:r>
          </a:p>
          <a:p>
            <a:pPr algn="ctr"/>
            <a:r>
              <a:rPr lang="fr-FR" sz="3200" b="1" cap="small" dirty="0" smtClean="0">
                <a:solidFill>
                  <a:schemeClr val="bg1"/>
                </a:solidFill>
              </a:rPr>
              <a:t>Palme de l’Expérience Citoyen </a:t>
            </a:r>
            <a:endParaRPr lang="fr-FR" sz="3200" b="1" cap="small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70055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Palme Expérience Citoyen 2019_Dossier de candidature</a:t>
            </a:r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550547-BB0B-46EC-99F2-8BD43780CE07}" type="slidenum">
              <a:rPr lang="fr-FR" smtClean="0"/>
              <a:t>10</a:t>
            </a:fld>
            <a:endParaRPr lang="fr-FR" dirty="0"/>
          </a:p>
        </p:txBody>
      </p:sp>
      <p:sp>
        <p:nvSpPr>
          <p:cNvPr id="6" name="Rectangle 5"/>
          <p:cNvSpPr/>
          <p:nvPr/>
        </p:nvSpPr>
        <p:spPr>
          <a:xfrm>
            <a:off x="1143793" y="360721"/>
            <a:ext cx="9904413" cy="461962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fr-FR" sz="2400" b="1" dirty="0">
                <a:solidFill>
                  <a:srgbClr val="EA545D"/>
                </a:solidFill>
                <a:latin typeface="HelveticaNeueLT Std Cn" pitchFamily="34" charset="0"/>
                <a:ea typeface="+mj-ea"/>
                <a:cs typeface="Times" charset="0"/>
              </a:rPr>
              <a:t>D - Illustrations (2/2)</a:t>
            </a:r>
            <a:endParaRPr lang="en-US" sz="2400" b="1" dirty="0">
              <a:solidFill>
                <a:srgbClr val="EA545D"/>
              </a:solidFill>
              <a:latin typeface="HelveticaNeueLT Std Cn" pitchFamily="34" charset="0"/>
              <a:ea typeface="+mj-ea"/>
              <a:cs typeface="Times" charset="0"/>
            </a:endParaRPr>
          </a:p>
        </p:txBody>
      </p:sp>
      <p:pic>
        <p:nvPicPr>
          <p:cNvPr id="7" name="Imag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15369" y="-145058"/>
            <a:ext cx="2076861" cy="20768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66554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Palme Expérience Citoyen 2019_Dossier de candidature</a:t>
            </a:r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550547-BB0B-46EC-99F2-8BD43780CE07}" type="slidenum">
              <a:rPr lang="fr-FR" smtClean="0"/>
              <a:t>11</a:t>
            </a:fld>
            <a:endParaRPr lang="fr-FR" dirty="0"/>
          </a:p>
        </p:txBody>
      </p:sp>
      <p:sp>
        <p:nvSpPr>
          <p:cNvPr id="3" name="Rectangle 2"/>
          <p:cNvSpPr/>
          <p:nvPr/>
        </p:nvSpPr>
        <p:spPr>
          <a:xfrm>
            <a:off x="560767" y="2064524"/>
            <a:ext cx="11070465" cy="27289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lnSpc>
                <a:spcPct val="115000"/>
              </a:lnSpc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fr-FR" sz="2000" dirty="0" smtClean="0">
                <a:latin typeface="HelveticaNeueLT Std Cn"/>
                <a:ea typeface="Times New Roman" panose="02020603050405020304" pitchFamily="18" charset="0"/>
                <a:cs typeface="Calibri" panose="020F0502020204030204" pitchFamily="34" charset="0"/>
              </a:rPr>
              <a:t>Les dossiers de candidature doivent impérativement être remis </a:t>
            </a:r>
            <a:r>
              <a:rPr lang="fr-FR" sz="2000" b="1" u="sng" dirty="0" smtClean="0">
                <a:latin typeface="HelveticaNeueLT Std Cn"/>
                <a:ea typeface="Times New Roman" panose="02020603050405020304" pitchFamily="18" charset="0"/>
                <a:cs typeface="Calibri" panose="020F0502020204030204" pitchFamily="34" charset="0"/>
              </a:rPr>
              <a:t>avant le 20 juillet 2019</a:t>
            </a:r>
            <a:r>
              <a:rPr lang="fr-FR" sz="2000" dirty="0" smtClean="0">
                <a:latin typeface="HelveticaNeueLT Std Cn"/>
                <a:ea typeface="Times New Roman" panose="02020603050405020304" pitchFamily="18" charset="0"/>
                <a:cs typeface="Calibri" panose="020F0502020204030204" pitchFamily="34" charset="0"/>
              </a:rPr>
              <a:t>.</a:t>
            </a:r>
            <a:endParaRPr lang="fr-FR" sz="2000" dirty="0" smtClean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lnSpc>
                <a:spcPct val="115000"/>
              </a:lnSpc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fr-FR" sz="2000" dirty="0" smtClean="0">
                <a:latin typeface="HelveticaNeueLT Std Cn"/>
                <a:ea typeface="Times New Roman" panose="02020603050405020304" pitchFamily="18" charset="0"/>
                <a:cs typeface="Calibri" panose="020F0502020204030204" pitchFamily="34" charset="0"/>
              </a:rPr>
              <a:t>Les dossiers de candidature doivent être envoyés </a:t>
            </a:r>
            <a:r>
              <a:rPr lang="fr-FR" sz="2000" b="1" dirty="0" smtClean="0">
                <a:latin typeface="HelveticaNeueLT Std Cn"/>
                <a:ea typeface="Times New Roman" panose="02020603050405020304" pitchFamily="18" charset="0"/>
                <a:cs typeface="Calibri" panose="020F0502020204030204" pitchFamily="34" charset="0"/>
              </a:rPr>
              <a:t>par mail </a:t>
            </a:r>
            <a:r>
              <a:rPr lang="fr-FR" sz="2000" dirty="0" smtClean="0">
                <a:latin typeface="HelveticaNeueLT Std Cn"/>
                <a:ea typeface="Times New Roman" panose="02020603050405020304" pitchFamily="18" charset="0"/>
                <a:cs typeface="Calibri" panose="020F0502020204030204" pitchFamily="34" charset="0"/>
              </a:rPr>
              <a:t>à l’adresse email suivante :</a:t>
            </a:r>
            <a:r>
              <a:rPr lang="fr-FR" sz="2000" dirty="0" smtClean="0">
                <a:solidFill>
                  <a:srgbClr val="FF0000"/>
                </a:solidFill>
                <a:latin typeface="HelveticaNeueLT Std Cn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fr-FR" sz="2000" u="sng" dirty="0" smtClean="0">
                <a:solidFill>
                  <a:srgbClr val="0000FF"/>
                </a:solidFill>
                <a:latin typeface="HelveticaNeueLT Std Cn"/>
                <a:ea typeface="Times New Roman" panose="02020603050405020304" pitchFamily="18" charset="0"/>
                <a:cs typeface="Calibri" panose="020F0502020204030204" pitchFamily="34" charset="0"/>
                <a:hlinkClick r:id="rId2"/>
              </a:rPr>
              <a:t>info@afrc.org</a:t>
            </a:r>
            <a:endParaRPr lang="fr-FR" sz="2000" dirty="0" smtClean="0">
              <a:latin typeface="HelveticaNeueLT Std Cn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285750" indent="-285750" algn="just">
              <a:lnSpc>
                <a:spcPct val="115000"/>
              </a:lnSpc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fr-FR" sz="2000" dirty="0" smtClean="0">
                <a:latin typeface="HelveticaNeueLT Std Cn"/>
                <a:ea typeface="Times New Roman" panose="02020603050405020304" pitchFamily="18" charset="0"/>
                <a:cs typeface="Calibri" panose="020F0502020204030204" pitchFamily="34" charset="0"/>
              </a:rPr>
              <a:t>Les brochures et documents internes au format papier doivent être scannés et joints à l’envoi.</a:t>
            </a:r>
            <a:endParaRPr lang="fr-FR" sz="2000" dirty="0" smtClean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lnSpc>
                <a:spcPct val="115000"/>
              </a:lnSpc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fr-FR" sz="2000" dirty="0" smtClean="0">
                <a:solidFill>
                  <a:srgbClr val="FF0000"/>
                </a:solidFill>
                <a:latin typeface="HelveticaNeueLT Std Cn"/>
                <a:ea typeface="Times New Roman" panose="02020603050405020304" pitchFamily="18" charset="0"/>
                <a:cs typeface="Calibri" panose="020F0502020204030204" pitchFamily="34" charset="0"/>
              </a:rPr>
              <a:t>Si la taille du fichier excède 10 MO, les candidats doivent réaliser l’envoi en plusieurs envois</a:t>
            </a:r>
            <a:r>
              <a:rPr lang="fr-FR" sz="2000" dirty="0" smtClean="0">
                <a:latin typeface="HelveticaNeueLT Std Cn"/>
                <a:ea typeface="Times New Roman" panose="02020603050405020304" pitchFamily="18" charset="0"/>
                <a:cs typeface="Calibri" panose="020F0502020204030204" pitchFamily="34" charset="0"/>
              </a:rPr>
              <a:t>.</a:t>
            </a:r>
          </a:p>
          <a:p>
            <a:pPr marL="285750" indent="-285750" algn="just">
              <a:lnSpc>
                <a:spcPct val="115000"/>
              </a:lnSpc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fr-FR" sz="2000" dirty="0" smtClean="0">
                <a:effectLst/>
                <a:latin typeface="HelveticaNeueLT Std Cn"/>
                <a:ea typeface="Times New Roman" panose="02020603050405020304" pitchFamily="18" charset="0"/>
                <a:cs typeface="Calibri" panose="020F0502020204030204" pitchFamily="34" charset="0"/>
              </a:rPr>
              <a:t>Aucune clé </a:t>
            </a:r>
            <a:r>
              <a:rPr lang="fr-FR" sz="2000" dirty="0" err="1" smtClean="0">
                <a:effectLst/>
                <a:latin typeface="HelveticaNeueLT Std Cn"/>
                <a:ea typeface="Times New Roman" panose="02020603050405020304" pitchFamily="18" charset="0"/>
                <a:cs typeface="Calibri" panose="020F0502020204030204" pitchFamily="34" charset="0"/>
              </a:rPr>
              <a:t>usb</a:t>
            </a:r>
            <a:r>
              <a:rPr lang="fr-FR" sz="2000" dirty="0" smtClean="0">
                <a:effectLst/>
                <a:latin typeface="HelveticaNeueLT Std Cn"/>
                <a:ea typeface="Times New Roman" panose="02020603050405020304" pitchFamily="18" charset="0"/>
                <a:cs typeface="Calibri" panose="020F0502020204030204" pitchFamily="34" charset="0"/>
              </a:rPr>
              <a:t> ne sera acceptée.</a:t>
            </a:r>
            <a:endParaRPr lang="fr-FR" sz="20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15369" y="-194486"/>
            <a:ext cx="2076861" cy="20768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11513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Palme Expérience Citoyen 2019_Dossier de candidature</a:t>
            </a:r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550547-BB0B-46EC-99F2-8BD43780CE07}" type="slidenum">
              <a:rPr lang="fr-FR" smtClean="0"/>
              <a:t>12</a:t>
            </a:fld>
            <a:endParaRPr lang="fr-FR" dirty="0"/>
          </a:p>
        </p:txBody>
      </p:sp>
      <p:sp>
        <p:nvSpPr>
          <p:cNvPr id="7" name="TextBox 19"/>
          <p:cNvSpPr txBox="1">
            <a:spLocks noChangeArrowheads="1"/>
          </p:cNvSpPr>
          <p:nvPr/>
        </p:nvSpPr>
        <p:spPr bwMode="auto">
          <a:xfrm>
            <a:off x="1143794" y="335075"/>
            <a:ext cx="9904412" cy="884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defRPr/>
            </a:pPr>
            <a:r>
              <a:rPr lang="fr-FR" sz="2400" b="1" dirty="0">
                <a:solidFill>
                  <a:srgbClr val="EA545D"/>
                </a:solidFill>
                <a:latin typeface="HelveticaNeueLT Std Cn" pitchFamily="34" charset="0"/>
                <a:ea typeface="+mj-ea"/>
                <a:cs typeface="Times" charset="0"/>
              </a:rPr>
              <a:t>Les partenaires </a:t>
            </a:r>
          </a:p>
          <a:p>
            <a:pPr algn="ctr">
              <a:defRPr/>
            </a:pPr>
            <a:r>
              <a:rPr lang="fr-FR" sz="2400" b="1" dirty="0">
                <a:solidFill>
                  <a:srgbClr val="EA545D"/>
                </a:solidFill>
                <a:latin typeface="HelveticaNeueLT Std Cn" pitchFamily="34" charset="0"/>
                <a:ea typeface="+mj-ea"/>
                <a:cs typeface="Times" charset="0"/>
              </a:rPr>
              <a:t>des Palmes de la Relation Client </a:t>
            </a:r>
            <a:r>
              <a:rPr lang="fr-FR" sz="2400" b="1" dirty="0" smtClean="0">
                <a:solidFill>
                  <a:srgbClr val="EA545D"/>
                </a:solidFill>
                <a:latin typeface="HelveticaNeueLT Std Cn" pitchFamily="34" charset="0"/>
                <a:ea typeface="+mj-ea"/>
                <a:cs typeface="Times" charset="0"/>
              </a:rPr>
              <a:t>2019 </a:t>
            </a:r>
            <a:endParaRPr lang="fr-FR" sz="2400" b="1" dirty="0">
              <a:solidFill>
                <a:srgbClr val="EA545D"/>
              </a:solidFill>
              <a:latin typeface="HelveticaNeueLT Std Cn" pitchFamily="34" charset="0"/>
              <a:ea typeface="+mj-ea"/>
              <a:cs typeface="Times" charset="0"/>
            </a:endParaRPr>
          </a:p>
        </p:txBody>
      </p:sp>
      <p:pic>
        <p:nvPicPr>
          <p:cNvPr id="8" name="Imag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15369" y="-169772"/>
            <a:ext cx="2076861" cy="2076861"/>
          </a:xfrm>
          <a:prstGeom prst="rect">
            <a:avLst/>
          </a:prstGeom>
        </p:spPr>
      </p:pic>
      <p:pic>
        <p:nvPicPr>
          <p:cNvPr id="9" name="Image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80951" y="1481319"/>
            <a:ext cx="6030098" cy="46130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57671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Palme Expérience Citoyen 2019_Dossier de candidature</a:t>
            </a:r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550547-BB0B-46EC-99F2-8BD43780CE07}" type="slidenum">
              <a:rPr lang="fr-FR" smtClean="0"/>
              <a:t>2</a:t>
            </a:fld>
            <a:endParaRPr lang="fr-FR" dirty="0"/>
          </a:p>
        </p:txBody>
      </p:sp>
      <p:pic>
        <p:nvPicPr>
          <p:cNvPr id="19" name="Image 18"/>
          <p:cNvPicPr>
            <a:picLocks noChangeAspect="1"/>
          </p:cNvPicPr>
          <p:nvPr/>
        </p:nvPicPr>
        <p:blipFill rotWithShape="1">
          <a:blip r:embed="rId3"/>
          <a:srcRect t="15786"/>
          <a:stretch/>
        </p:blipFill>
        <p:spPr>
          <a:xfrm>
            <a:off x="883468" y="1545700"/>
            <a:ext cx="10425064" cy="4810650"/>
          </a:xfrm>
          <a:prstGeom prst="rect">
            <a:avLst/>
          </a:prstGeom>
        </p:spPr>
      </p:pic>
      <p:sp>
        <p:nvSpPr>
          <p:cNvPr id="7" name="Rectangle 27"/>
          <p:cNvSpPr>
            <a:spLocks noChangeArrowheads="1"/>
          </p:cNvSpPr>
          <p:nvPr/>
        </p:nvSpPr>
        <p:spPr bwMode="auto">
          <a:xfrm>
            <a:off x="1143793" y="240135"/>
            <a:ext cx="9904413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SzPct val="80000"/>
              <a:buBlip>
                <a:blip r:embed="rId4"/>
              </a:buBlip>
              <a:defRPr sz="3200">
                <a:solidFill>
                  <a:schemeClr val="tx1"/>
                </a:solidFill>
                <a:latin typeface="Source Sans Pro ExtraLight" panose="020B0303030403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Source Sans Pro ExtraLight" panose="020B0303030403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Source Sans Pro ExtraLight" panose="020B0303030403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Source Sans Pro ExtraLight" panose="020B0303030403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Source Sans Pro ExtraLight" panose="020B0303030403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Source Sans Pro ExtraLight" panose="020B0303030403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Source Sans Pro ExtraLight" panose="020B0303030403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Source Sans Pro ExtraLight" panose="020B0303030403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Source Sans Pro ExtraLight" panose="020B0303030403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SzTx/>
              <a:buFontTx/>
              <a:buNone/>
            </a:pPr>
            <a:r>
              <a:rPr lang="fr-FR" altLang="fr-FR" sz="2400" b="1" dirty="0">
                <a:solidFill>
                  <a:srgbClr val="EA545D"/>
                </a:solidFill>
                <a:latin typeface="HelveticaNeueLT Std Cn" pitchFamily="34" charset="0"/>
                <a:cs typeface="Times" panose="02020603050405020304" pitchFamily="18" charset="0"/>
              </a:rPr>
              <a:t>Présentation de la Palme </a:t>
            </a:r>
            <a:r>
              <a:rPr lang="fr-FR" altLang="fr-FR" sz="2400" b="1" dirty="0" smtClean="0">
                <a:solidFill>
                  <a:srgbClr val="EA545D"/>
                </a:solidFill>
                <a:latin typeface="HelveticaNeueLT Std Cn" pitchFamily="34" charset="0"/>
                <a:cs typeface="Times" panose="02020603050405020304" pitchFamily="18" charset="0"/>
              </a:rPr>
              <a:t>Expérience </a:t>
            </a:r>
            <a:r>
              <a:rPr lang="fr-FR" altLang="fr-FR" sz="2400" b="1" dirty="0">
                <a:solidFill>
                  <a:srgbClr val="EA545D"/>
                </a:solidFill>
                <a:latin typeface="HelveticaNeueLT Std Cn" pitchFamily="34" charset="0"/>
                <a:cs typeface="Times" panose="02020603050405020304" pitchFamily="18" charset="0"/>
              </a:rPr>
              <a:t>Citoyen</a:t>
            </a:r>
            <a:br>
              <a:rPr lang="fr-FR" altLang="fr-FR" sz="2400" b="1" dirty="0">
                <a:solidFill>
                  <a:srgbClr val="EA545D"/>
                </a:solidFill>
                <a:latin typeface="HelveticaNeueLT Std Cn" pitchFamily="34" charset="0"/>
                <a:cs typeface="Times" panose="02020603050405020304" pitchFamily="18" charset="0"/>
              </a:rPr>
            </a:br>
            <a:endParaRPr lang="fr-FR" altLang="fr-FR" sz="2400" dirty="0">
              <a:solidFill>
                <a:srgbClr val="EA545D"/>
              </a:solidFill>
              <a:latin typeface="HelveticaNeueLT Std Cn" pitchFamily="34" charset="0"/>
            </a:endParaRPr>
          </a:p>
        </p:txBody>
      </p:sp>
      <p:pic>
        <p:nvPicPr>
          <p:cNvPr id="8" name="Image 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92736" y="-161534"/>
            <a:ext cx="2076861" cy="20768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67665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smtClean="0"/>
              <a:t>Palme Expérience Citoyen 2019_Dossier de candidature</a:t>
            </a:r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550547-BB0B-46EC-99F2-8BD43780CE07}" type="slidenum">
              <a:rPr lang="fr-FR" smtClean="0"/>
              <a:t>3</a:t>
            </a:fld>
            <a:endParaRPr lang="fr-FR" dirty="0"/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15369" y="-210961"/>
            <a:ext cx="2076861" cy="2076861"/>
          </a:xfrm>
          <a:prstGeom prst="rect">
            <a:avLst/>
          </a:prstGeom>
        </p:spPr>
      </p:pic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1415257" y="1215607"/>
            <a:ext cx="9358312" cy="48474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tIns="0" bIns="0" anchor="ctr">
            <a:spAutoFit/>
          </a:bodyPr>
          <a:lstStyle>
            <a:lvl1pPr>
              <a:spcBef>
                <a:spcPct val="20000"/>
              </a:spcBef>
              <a:buSzPct val="80000"/>
              <a:buBlip>
                <a:blip r:embed="rId3"/>
              </a:buBlip>
              <a:defRPr sz="3200">
                <a:solidFill>
                  <a:schemeClr val="tx1"/>
                </a:solidFill>
                <a:latin typeface="Source Sans Pro ExtraLight" panose="020B0303030403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Source Sans Pro ExtraLight" panose="020B0303030403020204" pitchFamily="34" charset="0"/>
              </a:defRPr>
            </a:lvl2pPr>
            <a:lvl3pPr marL="820738" indent="-363538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Source Sans Pro ExtraLight" panose="020B0303030403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Source Sans Pro ExtraLight" panose="020B0303030403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Source Sans Pro ExtraLight" panose="020B0303030403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Source Sans Pro ExtraLight" panose="020B0303030403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Source Sans Pro ExtraLight" panose="020B0303030403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Source Sans Pro ExtraLight" panose="020B0303030403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Source Sans Pro ExtraLight" panose="020B0303030403020204" pitchFamily="34" charset="0"/>
              </a:defRPr>
            </a:lvl9pPr>
          </a:lstStyle>
          <a:p>
            <a:pPr algn="ctr">
              <a:spcBef>
                <a:spcPct val="0"/>
              </a:spcBef>
              <a:buSzTx/>
              <a:buFontTx/>
              <a:buNone/>
            </a:pPr>
            <a:r>
              <a:rPr lang="fr-FR" altLang="fr-FR" sz="1400" i="1" dirty="0">
                <a:solidFill>
                  <a:srgbClr val="1E3A54"/>
                </a:solidFill>
                <a:latin typeface="HelveticaNeueLT Std Cn" pitchFamily="34" charset="0"/>
              </a:rPr>
              <a:t>Comment remplir le dossier de candidature à la Palme de l’Expérience Citoyen?</a:t>
            </a:r>
          </a:p>
          <a:p>
            <a:pPr algn="ctr">
              <a:spcBef>
                <a:spcPct val="0"/>
              </a:spcBef>
              <a:buSzTx/>
              <a:buFontTx/>
              <a:buNone/>
            </a:pPr>
            <a:endParaRPr lang="fr-FR" altLang="fr-FR" sz="800" dirty="0">
              <a:latin typeface="HelveticaNeueLT Std Cn" pitchFamily="34" charset="0"/>
            </a:endParaRPr>
          </a:p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fr-FR" altLang="fr-FR" sz="1200" dirty="0">
                <a:latin typeface="HelveticaNeueLT Std Cn" pitchFamily="34" charset="0"/>
              </a:rPr>
              <a:t> </a:t>
            </a:r>
          </a:p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fr-FR" altLang="fr-FR" sz="1100" b="1" dirty="0">
                <a:latin typeface="HelveticaNeueLT Std Cn" pitchFamily="34" charset="0"/>
              </a:rPr>
              <a:t>Quatre sections sont à renseigner à l’intérieur de ce dossier :</a:t>
            </a:r>
          </a:p>
          <a:p>
            <a:pPr>
              <a:spcBef>
                <a:spcPts val="1200"/>
              </a:spcBef>
              <a:buSzTx/>
              <a:buNone/>
            </a:pPr>
            <a:r>
              <a:rPr lang="fr-FR" altLang="fr-FR" sz="1400" dirty="0">
                <a:solidFill>
                  <a:srgbClr val="336699"/>
                </a:solidFill>
                <a:latin typeface="HelveticaNeueLT Std Cn" pitchFamily="34" charset="0"/>
              </a:rPr>
              <a:t>Un </a:t>
            </a:r>
            <a:r>
              <a:rPr lang="fr-FR" altLang="fr-FR" sz="1400" b="1" dirty="0">
                <a:solidFill>
                  <a:srgbClr val="336699"/>
                </a:solidFill>
                <a:latin typeface="HelveticaNeueLT Std Cn" pitchFamily="34" charset="0"/>
              </a:rPr>
              <a:t>formulaire de candidature</a:t>
            </a:r>
          </a:p>
          <a:p>
            <a:pPr lvl="2">
              <a:spcBef>
                <a:spcPts val="300"/>
              </a:spcBef>
              <a:buClr>
                <a:schemeClr val="accent2"/>
              </a:buClr>
              <a:buSzPct val="80000"/>
              <a:buBlip>
                <a:blip r:embed="rId3"/>
              </a:buBlip>
            </a:pPr>
            <a:r>
              <a:rPr lang="fr-FR" altLang="fr-FR" sz="1100" dirty="0">
                <a:latin typeface="HelveticaNeueLT Std Cn" pitchFamily="34" charset="0"/>
              </a:rPr>
              <a:t>Ce formulaire est commun </a:t>
            </a:r>
            <a:r>
              <a:rPr lang="fr-FR" altLang="fr-FR" sz="1100" dirty="0" smtClean="0">
                <a:latin typeface="HelveticaNeueLT Std Cn" pitchFamily="34" charset="0"/>
              </a:rPr>
              <a:t>à toutes les Palmes </a:t>
            </a:r>
            <a:r>
              <a:rPr lang="fr-FR" altLang="fr-FR" sz="1100" dirty="0">
                <a:latin typeface="HelveticaNeueLT Std Cn" pitchFamily="34" charset="0"/>
              </a:rPr>
              <a:t>et peut être réutilisé si votre structure est candidate à plusieurs Palmes</a:t>
            </a:r>
          </a:p>
          <a:p>
            <a:pPr>
              <a:spcBef>
                <a:spcPts val="1200"/>
              </a:spcBef>
              <a:buSzTx/>
              <a:buNone/>
            </a:pPr>
            <a:r>
              <a:rPr lang="fr-FR" altLang="fr-FR" sz="1400" dirty="0">
                <a:solidFill>
                  <a:srgbClr val="336699"/>
                </a:solidFill>
                <a:latin typeface="HelveticaNeueLT Std Cn" pitchFamily="34" charset="0"/>
              </a:rPr>
              <a:t>Un </a:t>
            </a:r>
            <a:r>
              <a:rPr lang="fr-FR" altLang="fr-FR" sz="1400" b="1" dirty="0">
                <a:solidFill>
                  <a:srgbClr val="336699"/>
                </a:solidFill>
                <a:latin typeface="HelveticaNeueLT Std Cn" pitchFamily="34" charset="0"/>
              </a:rPr>
              <a:t>« </a:t>
            </a:r>
            <a:r>
              <a:rPr lang="fr-FR" altLang="fr-FR" sz="1400" b="1" dirty="0" err="1">
                <a:solidFill>
                  <a:srgbClr val="336699"/>
                </a:solidFill>
                <a:latin typeface="HelveticaNeueLT Std Cn" pitchFamily="34" charset="0"/>
              </a:rPr>
              <a:t>Executive</a:t>
            </a:r>
            <a:r>
              <a:rPr lang="fr-FR" altLang="fr-FR" sz="1400" b="1" dirty="0">
                <a:solidFill>
                  <a:srgbClr val="336699"/>
                </a:solidFill>
                <a:latin typeface="HelveticaNeueLT Std Cn" pitchFamily="34" charset="0"/>
              </a:rPr>
              <a:t> </a:t>
            </a:r>
            <a:r>
              <a:rPr lang="fr-FR" altLang="fr-FR" sz="1400" b="1" dirty="0" err="1">
                <a:solidFill>
                  <a:srgbClr val="336699"/>
                </a:solidFill>
                <a:latin typeface="HelveticaNeueLT Std Cn" pitchFamily="34" charset="0"/>
              </a:rPr>
              <a:t>Summary</a:t>
            </a:r>
            <a:r>
              <a:rPr lang="fr-FR" altLang="fr-FR" sz="1400" b="1" dirty="0">
                <a:solidFill>
                  <a:srgbClr val="336699"/>
                </a:solidFill>
                <a:latin typeface="HelveticaNeueLT Std Cn" pitchFamily="34" charset="0"/>
              </a:rPr>
              <a:t> »</a:t>
            </a:r>
            <a:r>
              <a:rPr lang="fr-FR" altLang="fr-FR" sz="1200" b="1" dirty="0">
                <a:solidFill>
                  <a:srgbClr val="336699"/>
                </a:solidFill>
                <a:latin typeface="HelveticaNeueLT Std Cn" pitchFamily="34" charset="0"/>
              </a:rPr>
              <a:t> </a:t>
            </a:r>
          </a:p>
          <a:p>
            <a:pPr lvl="2">
              <a:spcBef>
                <a:spcPts val="300"/>
              </a:spcBef>
              <a:buClr>
                <a:schemeClr val="accent2"/>
              </a:buClr>
              <a:buSzPct val="80000"/>
              <a:buBlip>
                <a:blip r:embed="rId3"/>
              </a:buBlip>
            </a:pPr>
            <a:r>
              <a:rPr lang="fr-FR" altLang="fr-FR" sz="1100" dirty="0">
                <a:latin typeface="HelveticaNeueLT Std Cn" pitchFamily="34" charset="0"/>
              </a:rPr>
              <a:t>Il doit décrire de façon synthétique (1 slide maximum) </a:t>
            </a:r>
            <a:r>
              <a:rPr lang="fr-FR" altLang="fr-FR" sz="1100" dirty="0" smtClean="0">
                <a:latin typeface="HelveticaNeueLT Std Cn" pitchFamily="34" charset="0"/>
              </a:rPr>
              <a:t>le projet</a:t>
            </a:r>
            <a:r>
              <a:rPr lang="fr-FR" altLang="fr-FR" sz="1100" dirty="0" smtClean="0">
                <a:solidFill>
                  <a:srgbClr val="7030A0"/>
                </a:solidFill>
                <a:latin typeface="HelveticaNeueLT Std Cn" pitchFamily="34" charset="0"/>
              </a:rPr>
              <a:t> </a:t>
            </a:r>
            <a:r>
              <a:rPr lang="fr-FR" altLang="fr-FR" sz="1100" dirty="0" smtClean="0">
                <a:latin typeface="HelveticaNeueLT Std Cn" pitchFamily="34" charset="0"/>
              </a:rPr>
              <a:t>d’intérêt général développé par votre organisme pour améliorer la relation aux citoyens (nature </a:t>
            </a:r>
            <a:r>
              <a:rPr lang="fr-FR" altLang="fr-FR" sz="1100" dirty="0">
                <a:latin typeface="HelveticaNeueLT Std Cn" pitchFamily="34" charset="0"/>
              </a:rPr>
              <a:t>de </a:t>
            </a:r>
            <a:r>
              <a:rPr lang="fr-FR" altLang="fr-FR" sz="1100" dirty="0" smtClean="0">
                <a:latin typeface="HelveticaNeueLT Std Cn" pitchFamily="34" charset="0"/>
              </a:rPr>
              <a:t>l’initiative, </a:t>
            </a:r>
            <a:r>
              <a:rPr lang="fr-FR" altLang="fr-FR" sz="1100" dirty="0">
                <a:latin typeface="HelveticaNeueLT Std Cn" pitchFamily="34" charset="0"/>
              </a:rPr>
              <a:t>caractère innovant, modalités mise en place et résultats tangibles)</a:t>
            </a:r>
          </a:p>
          <a:p>
            <a:pPr>
              <a:spcBef>
                <a:spcPts val="1200"/>
              </a:spcBef>
              <a:buSzTx/>
              <a:buNone/>
            </a:pPr>
            <a:r>
              <a:rPr lang="fr-FR" altLang="fr-FR" sz="1400" b="1" dirty="0">
                <a:latin typeface="HelveticaNeueLT Std Cn" pitchFamily="34" charset="0"/>
              </a:rPr>
              <a:t>Une description détaillée de votre candidature selon les critères :</a:t>
            </a:r>
          </a:p>
          <a:p>
            <a:pPr lvl="2">
              <a:spcBef>
                <a:spcPts val="300"/>
              </a:spcBef>
              <a:buClr>
                <a:schemeClr val="accent2"/>
              </a:buClr>
              <a:buSzPct val="80000"/>
              <a:buBlip>
                <a:blip r:embed="rId3"/>
              </a:buBlip>
            </a:pPr>
            <a:r>
              <a:rPr lang="fr-FR" altLang="fr-FR" sz="1100" dirty="0">
                <a:latin typeface="HelveticaNeueLT Std Cn" pitchFamily="34" charset="0"/>
              </a:rPr>
              <a:t>Impact sur l’expérience quotidienne et la satisfaction du citoyen</a:t>
            </a:r>
          </a:p>
          <a:p>
            <a:pPr lvl="2">
              <a:spcBef>
                <a:spcPts val="300"/>
              </a:spcBef>
              <a:buClr>
                <a:schemeClr val="accent2"/>
              </a:buClr>
              <a:buSzPct val="80000"/>
              <a:buBlip>
                <a:blip r:embed="rId3"/>
              </a:buBlip>
            </a:pPr>
            <a:r>
              <a:rPr lang="fr-FR" altLang="fr-FR" sz="1100" dirty="0">
                <a:latin typeface="HelveticaNeueLT Std Cn" pitchFamily="34" charset="0"/>
              </a:rPr>
              <a:t>Degré d’accessibilité pour tous et de simplicité de </a:t>
            </a:r>
            <a:r>
              <a:rPr lang="fr-FR" altLang="fr-FR" sz="1100" dirty="0" smtClean="0">
                <a:latin typeface="HelveticaNeueLT Std Cn" pitchFamily="34" charset="0"/>
              </a:rPr>
              <a:t>l’initiative</a:t>
            </a:r>
            <a:endParaRPr lang="fr-FR" altLang="fr-FR" sz="1100" dirty="0">
              <a:latin typeface="HelveticaNeueLT Std Cn" pitchFamily="34" charset="0"/>
            </a:endParaRPr>
          </a:p>
          <a:p>
            <a:pPr lvl="2">
              <a:spcBef>
                <a:spcPts val="300"/>
              </a:spcBef>
              <a:buClr>
                <a:schemeClr val="accent2"/>
              </a:buClr>
              <a:buSzPct val="80000"/>
              <a:buBlip>
                <a:blip r:embed="rId3"/>
              </a:buBlip>
            </a:pPr>
            <a:r>
              <a:rPr lang="fr-FR" altLang="fr-FR" sz="1100" dirty="0">
                <a:latin typeface="HelveticaNeueLT Std Cn" pitchFamily="34" charset="0"/>
              </a:rPr>
              <a:t>Prise en compte des besoins et des attentes des citoyens</a:t>
            </a:r>
          </a:p>
          <a:p>
            <a:pPr lvl="2">
              <a:spcBef>
                <a:spcPts val="300"/>
              </a:spcBef>
              <a:buClr>
                <a:schemeClr val="accent2"/>
              </a:buClr>
              <a:buSzPct val="80000"/>
              <a:buBlip>
                <a:blip r:embed="rId3"/>
              </a:buBlip>
            </a:pPr>
            <a:r>
              <a:rPr lang="fr-FR" altLang="fr-FR" sz="1100" dirty="0">
                <a:latin typeface="HelveticaNeueLT Std Cn" pitchFamily="34" charset="0"/>
              </a:rPr>
              <a:t>Attention portée à la personnalisation de l’expérience citoyen</a:t>
            </a:r>
          </a:p>
          <a:p>
            <a:pPr lvl="2">
              <a:spcBef>
                <a:spcPts val="300"/>
              </a:spcBef>
              <a:buClr>
                <a:schemeClr val="accent2"/>
              </a:buClr>
              <a:buSzPct val="80000"/>
              <a:buBlip>
                <a:blip r:embed="rId3"/>
              </a:buBlip>
            </a:pPr>
            <a:r>
              <a:rPr lang="fr-FR" altLang="fr-FR" sz="1100" dirty="0">
                <a:latin typeface="HelveticaNeueLT Std Cn" pitchFamily="34" charset="0"/>
              </a:rPr>
              <a:t>Impact </a:t>
            </a:r>
            <a:r>
              <a:rPr lang="fr-FR" altLang="fr-FR" sz="1100" dirty="0" smtClean="0">
                <a:latin typeface="HelveticaNeueLT Std Cn" pitchFamily="34" charset="0"/>
              </a:rPr>
              <a:t>sur </a:t>
            </a:r>
            <a:r>
              <a:rPr lang="fr-FR" altLang="fr-FR" sz="1100" dirty="0">
                <a:latin typeface="HelveticaNeueLT Std Cn" pitchFamily="34" charset="0"/>
              </a:rPr>
              <a:t>l’efficacité de l’organisation de la collectivité/du service public/de l’administration</a:t>
            </a:r>
          </a:p>
          <a:p>
            <a:pPr lvl="2">
              <a:spcBef>
                <a:spcPts val="300"/>
              </a:spcBef>
              <a:buClr>
                <a:schemeClr val="accent2"/>
              </a:buClr>
              <a:buSzPct val="80000"/>
              <a:buBlip>
                <a:blip r:embed="rId3"/>
              </a:buBlip>
            </a:pPr>
            <a:r>
              <a:rPr lang="fr-FR" altLang="fr-FR" sz="1100" dirty="0">
                <a:latin typeface="HelveticaNeueLT Std Cn" pitchFamily="34" charset="0"/>
              </a:rPr>
              <a:t>Degré de </a:t>
            </a:r>
            <a:r>
              <a:rPr lang="fr-FR" altLang="fr-FR" sz="1100" dirty="0" smtClean="0">
                <a:latin typeface="HelveticaNeueLT Std Cn" pitchFamily="34" charset="0"/>
              </a:rPr>
              <a:t>créativité et d’innovation </a:t>
            </a:r>
            <a:r>
              <a:rPr lang="fr-FR" altLang="fr-FR" sz="1100" dirty="0">
                <a:latin typeface="HelveticaNeueLT Std Cn" pitchFamily="34" charset="0"/>
              </a:rPr>
              <a:t>de </a:t>
            </a:r>
            <a:r>
              <a:rPr lang="fr-FR" altLang="fr-FR" sz="1100" dirty="0" smtClean="0">
                <a:latin typeface="HelveticaNeueLT Std Cn" pitchFamily="34" charset="0"/>
              </a:rPr>
              <a:t>l’initiative</a:t>
            </a:r>
            <a:endParaRPr lang="fr-FR" altLang="fr-FR" sz="1100" dirty="0">
              <a:latin typeface="HelveticaNeueLT Std Cn" pitchFamily="34" charset="0"/>
            </a:endParaRPr>
          </a:p>
          <a:p>
            <a:pPr lvl="2">
              <a:spcBef>
                <a:spcPts val="300"/>
              </a:spcBef>
              <a:buClr>
                <a:schemeClr val="accent2"/>
              </a:buClr>
              <a:buFont typeface="Wingdings" panose="05000000000000000000" pitchFamily="2" charset="2"/>
              <a:buChar char="§"/>
            </a:pPr>
            <a:endParaRPr lang="fr-FR" altLang="fr-FR" sz="1100" dirty="0">
              <a:latin typeface="HelveticaNeueLT Std Cn" pitchFamily="34" charset="0"/>
            </a:endParaRPr>
          </a:p>
          <a:p>
            <a:pPr>
              <a:spcBef>
                <a:spcPts val="300"/>
              </a:spcBef>
              <a:buClr>
                <a:schemeClr val="accent2"/>
              </a:buClr>
              <a:buSzTx/>
              <a:buNone/>
            </a:pPr>
            <a:r>
              <a:rPr lang="fr-FR" altLang="fr-FR" sz="1400" dirty="0">
                <a:solidFill>
                  <a:srgbClr val="336699"/>
                </a:solidFill>
                <a:latin typeface="HelveticaNeueLT Std Cn" pitchFamily="34" charset="0"/>
              </a:rPr>
              <a:t>Des </a:t>
            </a:r>
            <a:r>
              <a:rPr lang="fr-FR" altLang="fr-FR" sz="1400" b="1" dirty="0">
                <a:solidFill>
                  <a:srgbClr val="336699"/>
                </a:solidFill>
                <a:latin typeface="HelveticaNeueLT Std Cn" pitchFamily="34" charset="0"/>
              </a:rPr>
              <a:t>Illustrations</a:t>
            </a:r>
            <a:r>
              <a:rPr lang="fr-FR" altLang="fr-FR" sz="1400" dirty="0">
                <a:solidFill>
                  <a:srgbClr val="336699"/>
                </a:solidFill>
                <a:latin typeface="HelveticaNeueLT Std Cn" pitchFamily="34" charset="0"/>
              </a:rPr>
              <a:t> (optionnel)</a:t>
            </a:r>
          </a:p>
          <a:p>
            <a:pPr lvl="2">
              <a:spcBef>
                <a:spcPts val="300"/>
              </a:spcBef>
              <a:buClr>
                <a:schemeClr val="accent2"/>
              </a:buClr>
              <a:buSzPct val="80000"/>
              <a:buBlip>
                <a:blip r:embed="rId3"/>
              </a:buBlip>
            </a:pPr>
            <a:r>
              <a:rPr lang="fr-FR" altLang="fr-FR" sz="1100" dirty="0">
                <a:latin typeface="HelveticaNeueLT Std Cn" pitchFamily="34" charset="0"/>
              </a:rPr>
              <a:t>Vous pouvez fournir des photos, vidéos ou autres supports illustratifs de </a:t>
            </a:r>
            <a:r>
              <a:rPr lang="fr-FR" altLang="fr-FR" sz="1100" dirty="0" smtClean="0">
                <a:latin typeface="HelveticaNeueLT Std Cn" pitchFamily="34" charset="0"/>
              </a:rPr>
              <a:t>l’initiative décrite </a:t>
            </a:r>
            <a:r>
              <a:rPr lang="fr-FR" altLang="fr-FR" sz="1100" dirty="0">
                <a:latin typeface="HelveticaNeueLT Std Cn" pitchFamily="34" charset="0"/>
              </a:rPr>
              <a:t>pour cette Palme</a:t>
            </a:r>
          </a:p>
          <a:p>
            <a:pPr lvl="2">
              <a:spcBef>
                <a:spcPts val="300"/>
              </a:spcBef>
              <a:buClr>
                <a:schemeClr val="accent2"/>
              </a:buClr>
              <a:buSzPct val="80000"/>
              <a:buBlip>
                <a:blip r:embed="rId3"/>
              </a:buBlip>
            </a:pPr>
            <a:r>
              <a:rPr lang="fr-FR" altLang="fr-FR" sz="1100" dirty="0">
                <a:latin typeface="HelveticaNeueLT Std Cn" pitchFamily="34" charset="0"/>
              </a:rPr>
              <a:t>Vous pouvez aussi joindre à votre envoi des documents existants scannés, présentations institutionnelles, etc.… pour appuyer votre dossier</a:t>
            </a:r>
          </a:p>
          <a:p>
            <a:pPr>
              <a:spcBef>
                <a:spcPct val="0"/>
              </a:spcBef>
              <a:buSzTx/>
              <a:buFontTx/>
              <a:buChar char="•"/>
            </a:pPr>
            <a:endParaRPr lang="fr-FR" altLang="fr-FR" sz="1100" dirty="0">
              <a:latin typeface="HelveticaNeueLT Std Cn" pitchFamily="34" charset="0"/>
            </a:endParaRPr>
          </a:p>
        </p:txBody>
      </p:sp>
      <p:sp>
        <p:nvSpPr>
          <p:cNvPr id="8" name="TextBox 5"/>
          <p:cNvSpPr txBox="1">
            <a:spLocks noChangeArrowheads="1"/>
          </p:cNvSpPr>
          <p:nvPr/>
        </p:nvSpPr>
        <p:spPr>
          <a:xfrm>
            <a:off x="1567658" y="176214"/>
            <a:ext cx="9051925" cy="395287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r>
              <a:rPr lang="fr-FR" sz="2400" b="1" dirty="0">
                <a:solidFill>
                  <a:srgbClr val="EA545D"/>
                </a:solidFill>
                <a:latin typeface="HelveticaNeueLT Std Cn" pitchFamily="34" charset="0"/>
                <a:ea typeface="+mj-ea"/>
                <a:cs typeface="Times" charset="0"/>
              </a:rPr>
              <a:t>Instructions</a:t>
            </a:r>
            <a:endParaRPr lang="en-US" sz="2400" b="1" dirty="0">
              <a:solidFill>
                <a:srgbClr val="EA545D"/>
              </a:solidFill>
              <a:latin typeface="HelveticaNeueLT Std Cn" pitchFamily="34" charset="0"/>
              <a:ea typeface="+mj-ea"/>
              <a:cs typeface="Helvetic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657230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Palme Expérience Citoyen 2019_Dossier de candidature</a:t>
            </a:r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550547-BB0B-46EC-99F2-8BD43780CE07}" type="slidenum">
              <a:rPr lang="fr-FR" smtClean="0"/>
              <a:t>4</a:t>
            </a:fld>
            <a:endParaRPr lang="fr-FR" dirty="0"/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15369" y="-175144"/>
            <a:ext cx="2076861" cy="2076861"/>
          </a:xfrm>
          <a:prstGeom prst="rect">
            <a:avLst/>
          </a:prstGeom>
        </p:spPr>
      </p:pic>
      <p:sp>
        <p:nvSpPr>
          <p:cNvPr id="7" name="TextBox 5"/>
          <p:cNvSpPr txBox="1">
            <a:spLocks noChangeArrowheads="1"/>
          </p:cNvSpPr>
          <p:nvPr/>
        </p:nvSpPr>
        <p:spPr>
          <a:xfrm>
            <a:off x="886620" y="255589"/>
            <a:ext cx="9904413" cy="395287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r>
              <a:rPr lang="fr-FR" sz="2400" b="1" dirty="0">
                <a:solidFill>
                  <a:srgbClr val="EA545D"/>
                </a:solidFill>
                <a:latin typeface="HelveticaNeueLT Std Cn" pitchFamily="34" charset="0"/>
                <a:ea typeface="+mj-ea"/>
                <a:cs typeface="Times" charset="0"/>
              </a:rPr>
              <a:t>A - Formulaire de candidature</a:t>
            </a:r>
            <a:endParaRPr lang="en-US" sz="2400" b="1" dirty="0">
              <a:solidFill>
                <a:srgbClr val="EA545D"/>
              </a:solidFill>
              <a:latin typeface="HelveticaNeueLT Std Cn" pitchFamily="34" charset="0"/>
              <a:ea typeface="+mj-ea"/>
              <a:cs typeface="Times" charset="0"/>
            </a:endParaRPr>
          </a:p>
        </p:txBody>
      </p:sp>
      <p:sp>
        <p:nvSpPr>
          <p:cNvPr id="15" name="Rectangle 1"/>
          <p:cNvSpPr>
            <a:spLocks noChangeArrowheads="1"/>
          </p:cNvSpPr>
          <p:nvPr/>
        </p:nvSpPr>
        <p:spPr bwMode="auto">
          <a:xfrm>
            <a:off x="1422927" y="5885253"/>
            <a:ext cx="9735343" cy="2846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tIns="0" bIns="38088" anchor="ctr">
            <a:spAutoFit/>
          </a:bodyPr>
          <a:lstStyle>
            <a:lvl1pPr>
              <a:spcBef>
                <a:spcPct val="20000"/>
              </a:spcBef>
              <a:buSzPct val="80000"/>
              <a:buBlip>
                <a:blip r:embed="rId3"/>
              </a:buBlip>
              <a:tabLst>
                <a:tab pos="1530350" algn="l"/>
                <a:tab pos="3421063" algn="l"/>
              </a:tabLst>
              <a:defRPr sz="3200">
                <a:solidFill>
                  <a:schemeClr val="tx1"/>
                </a:solidFill>
                <a:latin typeface="Source Sans Pro ExtraLight" panose="020B0303030403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tabLst>
                <a:tab pos="1530350" algn="l"/>
                <a:tab pos="3421063" algn="l"/>
              </a:tabLst>
              <a:defRPr sz="2800">
                <a:solidFill>
                  <a:schemeClr val="tx1"/>
                </a:solidFill>
                <a:latin typeface="Source Sans Pro ExtraLight" panose="020B0303030403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tabLst>
                <a:tab pos="1530350" algn="l"/>
                <a:tab pos="3421063" algn="l"/>
              </a:tabLst>
              <a:defRPr sz="2400">
                <a:solidFill>
                  <a:schemeClr val="tx1"/>
                </a:solidFill>
                <a:latin typeface="Source Sans Pro ExtraLight" panose="020B0303030403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tabLst>
                <a:tab pos="1530350" algn="l"/>
                <a:tab pos="3421063" algn="l"/>
              </a:tabLst>
              <a:defRPr sz="2000">
                <a:solidFill>
                  <a:schemeClr val="tx1"/>
                </a:solidFill>
                <a:latin typeface="Source Sans Pro ExtraLight" panose="020B0303030403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tabLst>
                <a:tab pos="1530350" algn="l"/>
                <a:tab pos="3421063" algn="l"/>
              </a:tabLst>
              <a:defRPr sz="2000">
                <a:solidFill>
                  <a:schemeClr val="tx1"/>
                </a:solidFill>
                <a:latin typeface="Source Sans Pro ExtraLight" panose="020B0303030403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1530350" algn="l"/>
                <a:tab pos="3421063" algn="l"/>
              </a:tabLst>
              <a:defRPr sz="2000">
                <a:solidFill>
                  <a:schemeClr val="tx1"/>
                </a:solidFill>
                <a:latin typeface="Source Sans Pro ExtraLight" panose="020B0303030403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1530350" algn="l"/>
                <a:tab pos="3421063" algn="l"/>
              </a:tabLst>
              <a:defRPr sz="2000">
                <a:solidFill>
                  <a:schemeClr val="tx1"/>
                </a:solidFill>
                <a:latin typeface="Source Sans Pro ExtraLight" panose="020B0303030403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1530350" algn="l"/>
                <a:tab pos="3421063" algn="l"/>
              </a:tabLst>
              <a:defRPr sz="2000">
                <a:solidFill>
                  <a:schemeClr val="tx1"/>
                </a:solidFill>
                <a:latin typeface="Source Sans Pro ExtraLight" panose="020B0303030403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1530350" algn="l"/>
                <a:tab pos="3421063" algn="l"/>
              </a:tabLst>
              <a:defRPr sz="2000">
                <a:solidFill>
                  <a:schemeClr val="tx1"/>
                </a:solidFill>
                <a:latin typeface="Source Sans Pro ExtraLight" panose="020B0303030403020204" pitchFamily="34" charset="0"/>
              </a:defRPr>
            </a:lvl9pPr>
          </a:lstStyle>
          <a:p>
            <a:pPr algn="ctr">
              <a:spcBef>
                <a:spcPct val="0"/>
              </a:spcBef>
              <a:buSzTx/>
              <a:buFontTx/>
              <a:buNone/>
            </a:pPr>
            <a:r>
              <a:rPr lang="fr-FR" altLang="fr-FR" sz="800" b="1" dirty="0">
                <a:solidFill>
                  <a:schemeClr val="accent1">
                    <a:lumMod val="50000"/>
                  </a:schemeClr>
                </a:solidFill>
                <a:latin typeface="HelveticaNeueLT Std Cn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Pour faciliter le travail du jury et respecter l’équité des candidatures, nous vous demandons impérativement de remplir complètement le dossier de candidature. Aucun dossier incomplet ne pourra être retenu.</a:t>
            </a:r>
            <a:endParaRPr lang="en-US" altLang="fr-FR" sz="800" b="1" dirty="0">
              <a:solidFill>
                <a:schemeClr val="accent1">
                  <a:lumMod val="50000"/>
                </a:schemeClr>
              </a:solidFill>
              <a:latin typeface="HelveticaNeueLT Std Cn" pitchFamily="34" charset="0"/>
              <a:cs typeface="Times New Roman" panose="02020603050405020304" pitchFamily="18" charset="0"/>
              <a:sym typeface="Wingdings" panose="05000000000000000000" pitchFamily="2" charset="2"/>
            </a:endParaRPr>
          </a:p>
        </p:txBody>
      </p:sp>
      <p:graphicFrame>
        <p:nvGraphicFramePr>
          <p:cNvPr id="14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75772337"/>
              </p:ext>
            </p:extLst>
          </p:nvPr>
        </p:nvGraphicFramePr>
        <p:xfrm>
          <a:off x="1029495" y="803276"/>
          <a:ext cx="9510713" cy="1177336"/>
        </p:xfrm>
        <a:graphic>
          <a:graphicData uri="http://schemas.openxmlformats.org/drawingml/2006/table">
            <a:tbl>
              <a:tblPr/>
              <a:tblGrid>
                <a:gridCol w="2395254"/>
                <a:gridCol w="513386"/>
                <a:gridCol w="910687"/>
                <a:gridCol w="446351"/>
                <a:gridCol w="976088"/>
                <a:gridCol w="380951"/>
                <a:gridCol w="1041487"/>
                <a:gridCol w="398937"/>
                <a:gridCol w="1025135"/>
                <a:gridCol w="443082"/>
                <a:gridCol w="979355"/>
              </a:tblGrid>
              <a:tr h="243976">
                <a:tc gridSpan="1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Verdana" charset="0"/>
                          <a:ea typeface="ＭＳ Ｐゴシック" charset="-128"/>
                        </a:rPr>
                        <a:t>Votre organisation</a:t>
                      </a:r>
                      <a:endParaRPr kumimoji="0" lang="en-US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Verdana" charset="0"/>
                        <a:ea typeface="ＭＳ Ｐゴシック" charset="-128"/>
                      </a:endParaRPr>
                    </a:p>
                  </a:txBody>
                  <a:tcPr marL="99039" marR="99039" marT="45762" marB="4576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20A4A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17878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7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Verdana" charset="0"/>
                          <a:ea typeface="ＭＳ Ｐゴシック" charset="-128"/>
                        </a:rPr>
                        <a:t>Nom de l’organisation</a:t>
                      </a:r>
                      <a:endParaRPr kumimoji="0" lang="en-US" sz="7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Verdana" charset="0"/>
                        <a:ea typeface="ＭＳ Ｐゴシック" charset="-128"/>
                      </a:endParaRPr>
                    </a:p>
                  </a:txBody>
                  <a:tcPr marL="99039" marR="99039" marT="36032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4686A"/>
                    </a:solidFill>
                  </a:tcPr>
                </a:tc>
                <a:tc gridSpan="10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charset="0"/>
                        <a:ea typeface="ＭＳ Ｐゴシック" charset="-128"/>
                      </a:endParaRPr>
                    </a:p>
                  </a:txBody>
                  <a:tcPr marL="99039" marR="99039" marT="36032" marB="3603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D0D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17878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7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Verdana" charset="0"/>
                          <a:ea typeface="ＭＳ Ｐゴシック" charset="-128"/>
                        </a:rPr>
                        <a:t>Secteur d’activité</a:t>
                      </a:r>
                      <a:endParaRPr kumimoji="0" lang="en-US" sz="7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Verdana" charset="0"/>
                        <a:ea typeface="ＭＳ Ｐゴシック" charset="-128"/>
                      </a:endParaRPr>
                    </a:p>
                  </a:txBody>
                  <a:tcPr marL="99039" marR="99039" marT="36032" marB="3603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4686A"/>
                    </a:solidFill>
                  </a:tcPr>
                </a:tc>
                <a:tc gridSpan="10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charset="0"/>
                        <a:ea typeface="ＭＳ Ｐゴシック" charset="-128"/>
                      </a:endParaRPr>
                    </a:p>
                  </a:txBody>
                  <a:tcPr marL="99039" marR="99039" marT="36032" marB="3603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D0D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19402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7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Verdana" charset="0"/>
                          <a:ea typeface="ＭＳ Ｐゴシック" charset="-128"/>
                        </a:rPr>
                        <a:t>Effectif  (cocher la case pertinente)</a:t>
                      </a:r>
                      <a:endParaRPr kumimoji="0" lang="en-US" sz="7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Verdana" charset="0"/>
                        <a:ea typeface="ＭＳ Ｐゴシック" charset="-128"/>
                      </a:endParaRPr>
                    </a:p>
                  </a:txBody>
                  <a:tcPr marL="99039" marR="99039" marT="36032" marB="3603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4686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charset="0"/>
                        <a:ea typeface="ＭＳ Ｐゴシック" charset="-128"/>
                      </a:endParaRPr>
                    </a:p>
                  </a:txBody>
                  <a:tcPr marL="99039" marR="99039" marT="36032" marB="3603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D0D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7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Verdana" charset="0"/>
                          <a:ea typeface="ＭＳ Ｐゴシック" charset="-128"/>
                        </a:rPr>
                        <a:t>De 0 à 9</a:t>
                      </a:r>
                      <a:endParaRPr kumimoji="0" lang="en-US" sz="7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Verdana" charset="0"/>
                        <a:ea typeface="ＭＳ Ｐゴシック" charset="-128"/>
                      </a:endParaRPr>
                    </a:p>
                  </a:txBody>
                  <a:tcPr marL="99039" marR="99039" marT="36032" marB="3603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4686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charset="0"/>
                        <a:ea typeface="ＭＳ Ｐゴシック" charset="-128"/>
                      </a:endParaRPr>
                    </a:p>
                  </a:txBody>
                  <a:tcPr marL="99039" marR="99039" marT="36032" marB="3603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D0D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7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Verdana" charset="0"/>
                          <a:ea typeface="ＭＳ Ｐゴシック" charset="-128"/>
                        </a:rPr>
                        <a:t>De 10 à 49</a:t>
                      </a:r>
                      <a:endParaRPr kumimoji="0" lang="en-US" sz="7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Verdana" charset="0"/>
                        <a:ea typeface="ＭＳ Ｐゴシック" charset="-128"/>
                      </a:endParaRPr>
                    </a:p>
                  </a:txBody>
                  <a:tcPr marL="99039" marR="99039" marT="36032" marB="3603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4686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charset="0"/>
                        <a:ea typeface="ＭＳ Ｐゴシック" charset="-128"/>
                      </a:endParaRPr>
                    </a:p>
                  </a:txBody>
                  <a:tcPr marL="99039" marR="99039" marT="36032" marB="3603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D0D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Verdana" charset="0"/>
                          <a:ea typeface="ＭＳ Ｐゴシック" charset="-128"/>
                        </a:rPr>
                        <a:t>De 50 à 199</a:t>
                      </a:r>
                      <a:endParaRPr kumimoji="0" lang="en-US" sz="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Verdana" charset="0"/>
                        <a:ea typeface="ＭＳ Ｐゴシック" charset="-128"/>
                      </a:endParaRPr>
                    </a:p>
                  </a:txBody>
                  <a:tcPr marL="99039" marR="99039" marT="36032" marB="3603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4686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charset="0"/>
                        <a:ea typeface="ＭＳ Ｐゴシック" charset="-128"/>
                      </a:endParaRPr>
                    </a:p>
                  </a:txBody>
                  <a:tcPr marL="99039" marR="99039" marT="36032" marB="3603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D0D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Verdana" charset="0"/>
                          <a:ea typeface="ＭＳ Ｐゴシック" charset="-128"/>
                        </a:rPr>
                        <a:t>De 200 à 499</a:t>
                      </a:r>
                      <a:endParaRPr kumimoji="0" lang="en-US" sz="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Verdana" charset="0"/>
                        <a:ea typeface="ＭＳ Ｐゴシック" charset="-128"/>
                      </a:endParaRPr>
                    </a:p>
                  </a:txBody>
                  <a:tcPr marL="99039" marR="99039" marT="36032" marB="3603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4686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charset="0"/>
                        <a:ea typeface="ＭＳ Ｐゴシック" charset="-128"/>
                      </a:endParaRPr>
                    </a:p>
                  </a:txBody>
                  <a:tcPr marL="99039" marR="99039" marT="36032" marB="3603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D0D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Verdana" charset="0"/>
                          <a:ea typeface="ＭＳ Ｐゴシック" charset="-128"/>
                        </a:rPr>
                        <a:t>Plus de 500</a:t>
                      </a:r>
                      <a:endParaRPr kumimoji="0" lang="en-US" sz="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Verdana" charset="0"/>
                        <a:ea typeface="ＭＳ Ｐゴシック" charset="-128"/>
                      </a:endParaRPr>
                    </a:p>
                  </a:txBody>
                  <a:tcPr marL="99039" marR="99039" marT="36032" marB="3603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4686A"/>
                    </a:solidFill>
                  </a:tcPr>
                </a:tc>
              </a:tr>
              <a:tr h="17878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7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Verdana" charset="0"/>
                          <a:ea typeface="ＭＳ Ｐゴシック" charset="-128"/>
                        </a:rPr>
                        <a:t>Chiffre d’affaires</a:t>
                      </a:r>
                      <a:endParaRPr kumimoji="0" lang="en-US" sz="7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Verdana" charset="0"/>
                        <a:ea typeface="ＭＳ Ｐゴシック" charset="-128"/>
                      </a:endParaRPr>
                    </a:p>
                  </a:txBody>
                  <a:tcPr marL="99039" marR="99039" marT="36032" marB="3603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4686A"/>
                    </a:solidFill>
                  </a:tcPr>
                </a:tc>
                <a:tc gridSpan="10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charset="0"/>
                        <a:ea typeface="ＭＳ Ｐゴシック" charset="-128"/>
                      </a:endParaRPr>
                    </a:p>
                  </a:txBody>
                  <a:tcPr marL="99039" marR="99039" marT="36032" marB="3603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D0D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20298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7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Verdana" charset="0"/>
                          <a:ea typeface="ＭＳ Ｐゴシック" charset="-128"/>
                        </a:rPr>
                        <a:t>Adresse postale complète du siège</a:t>
                      </a:r>
                      <a:endParaRPr kumimoji="0" lang="en-US" sz="7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Verdana" charset="0"/>
                        <a:ea typeface="ＭＳ Ｐゴシック" charset="-128"/>
                      </a:endParaRPr>
                    </a:p>
                  </a:txBody>
                  <a:tcPr marL="99039" marR="99039" marT="36032" marB="3603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4686A"/>
                    </a:solidFill>
                  </a:tcPr>
                </a:tc>
                <a:tc gridSpan="10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charset="0"/>
                        <a:ea typeface="ＭＳ Ｐゴシック" charset="-128"/>
                      </a:endParaRPr>
                    </a:p>
                  </a:txBody>
                  <a:tcPr marL="99039" marR="99039" marT="36032" marB="3603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D0D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7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66148735"/>
              </p:ext>
            </p:extLst>
          </p:nvPr>
        </p:nvGraphicFramePr>
        <p:xfrm>
          <a:off x="1029495" y="2032593"/>
          <a:ext cx="9510713" cy="847026"/>
        </p:xfrm>
        <a:graphic>
          <a:graphicData uri="http://schemas.openxmlformats.org/drawingml/2006/table">
            <a:tbl>
              <a:tblPr/>
              <a:tblGrid>
                <a:gridCol w="1782135"/>
                <a:gridCol w="3881456"/>
                <a:gridCol w="832208"/>
                <a:gridCol w="3014914"/>
              </a:tblGrid>
              <a:tr h="219890"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Verdana" charset="0"/>
                          <a:ea typeface="ＭＳ Ｐゴシック" charset="-128"/>
                        </a:rPr>
                        <a:t>Notre contact dans votre organisation</a:t>
                      </a:r>
                      <a:endParaRPr kumimoji="0" lang="en-US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Verdana" charset="0"/>
                        <a:ea typeface="ＭＳ Ｐゴシック" charset="-128"/>
                      </a:endParaRPr>
                    </a:p>
                  </a:txBody>
                  <a:tcPr marL="99039" marR="99039" marT="45659" marB="45659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20A4A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16112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7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Verdana" charset="0"/>
                          <a:ea typeface="ＭＳ Ｐゴシック" charset="-128"/>
                        </a:rPr>
                        <a:t>Nom  et Prénom</a:t>
                      </a:r>
                      <a:endParaRPr kumimoji="0" lang="en-US" sz="7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Verdana" charset="0"/>
                        <a:ea typeface="ＭＳ Ｐゴシック" charset="-128"/>
                      </a:endParaRPr>
                    </a:p>
                  </a:txBody>
                  <a:tcPr marL="99039" marR="99039" marT="35952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4686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charset="0"/>
                        <a:ea typeface="ＭＳ Ｐゴシック" charset="-128"/>
                      </a:endParaRPr>
                    </a:p>
                  </a:txBody>
                  <a:tcPr marL="99039" marR="99039" marT="35952" marB="3595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D0D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7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Verdana" charset="0"/>
                          <a:ea typeface="ＭＳ Ｐゴシック" charset="-128"/>
                        </a:rPr>
                        <a:t>Fonction</a:t>
                      </a:r>
                      <a:endParaRPr kumimoji="0" lang="en-US" sz="7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Verdana" charset="0"/>
                        <a:ea typeface="ＭＳ Ｐゴシック" charset="-128"/>
                      </a:endParaRPr>
                    </a:p>
                  </a:txBody>
                  <a:tcPr marL="99039" marR="99039" marT="35952" marB="3595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4686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charset="0"/>
                        <a:ea typeface="ＭＳ Ｐゴシック" charset="-128"/>
                      </a:endParaRPr>
                    </a:p>
                  </a:txBody>
                  <a:tcPr marL="99039" marR="99039" marT="35952" marB="3595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D0D1"/>
                    </a:solidFill>
                  </a:tcPr>
                </a:tc>
              </a:tr>
              <a:tr h="16112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7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Verdana" charset="0"/>
                          <a:ea typeface="ＭＳ Ｐゴシック" charset="-128"/>
                        </a:rPr>
                        <a:t>Adresse postale</a:t>
                      </a:r>
                      <a:endParaRPr kumimoji="0" lang="en-US" sz="7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Verdana" charset="0"/>
                        <a:ea typeface="ＭＳ Ｐゴシック" charset="-128"/>
                      </a:endParaRPr>
                    </a:p>
                  </a:txBody>
                  <a:tcPr marL="99039" marR="99039" marT="35952" marB="3595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4686A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charset="0"/>
                        <a:ea typeface="ＭＳ Ｐゴシック" charset="-128"/>
                      </a:endParaRPr>
                    </a:p>
                  </a:txBody>
                  <a:tcPr marL="99039" marR="99039" marT="35952" marB="3595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D0D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24614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7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Verdana" charset="0"/>
                          <a:ea typeface="ＭＳ Ｐゴシック" charset="-128"/>
                        </a:rPr>
                        <a:t>Adresse électronique</a:t>
                      </a:r>
                      <a:endParaRPr kumimoji="0" lang="en-US" sz="7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Verdana" charset="0"/>
                        <a:ea typeface="ＭＳ Ｐゴシック" charset="-128"/>
                      </a:endParaRPr>
                    </a:p>
                  </a:txBody>
                  <a:tcPr marL="99039" marR="99039" marT="35952" marB="3595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4686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charset="0"/>
                        <a:ea typeface="ＭＳ Ｐゴシック" charset="-128"/>
                      </a:endParaRPr>
                    </a:p>
                  </a:txBody>
                  <a:tcPr marL="99039" marR="99039" marT="35952" marB="3595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D0D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7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Verdana" charset="0"/>
                          <a:ea typeface="ＭＳ Ｐゴシック" charset="-128"/>
                        </a:rPr>
                        <a:t>Téléphone</a:t>
                      </a:r>
                      <a:endParaRPr kumimoji="0" lang="en-US" sz="7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Verdana" charset="0"/>
                        <a:ea typeface="ＭＳ Ｐゴシック" charset="-128"/>
                      </a:endParaRPr>
                    </a:p>
                  </a:txBody>
                  <a:tcPr marL="99039" marR="99039" marT="35952" marB="3595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4686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fr-FR" sz="800" dirty="0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99039" marR="99039" marT="35952" marB="3595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D0D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8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62230628"/>
              </p:ext>
            </p:extLst>
          </p:nvPr>
        </p:nvGraphicFramePr>
        <p:xfrm>
          <a:off x="1029495" y="2890993"/>
          <a:ext cx="9510713" cy="635638"/>
        </p:xfrm>
        <a:graphic>
          <a:graphicData uri="http://schemas.openxmlformats.org/drawingml/2006/table">
            <a:tbl>
              <a:tblPr/>
              <a:tblGrid>
                <a:gridCol w="873446"/>
                <a:gridCol w="663734"/>
                <a:gridCol w="914208"/>
                <a:gridCol w="843982"/>
                <a:gridCol w="893217"/>
                <a:gridCol w="783771"/>
                <a:gridCol w="1193310"/>
                <a:gridCol w="699039"/>
                <a:gridCol w="1586302"/>
                <a:gridCol w="1059704"/>
              </a:tblGrid>
              <a:tr h="243704">
                <a:tc gridSpan="10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Verdana" charset="0"/>
                          <a:ea typeface="ＭＳ Ｐゴシック" charset="-128"/>
                        </a:rPr>
                        <a:t>Description des Centres de Relation Client </a:t>
                      </a:r>
                      <a:r>
                        <a:rPr kumimoji="0" lang="fr-FR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Verdana" charset="0"/>
                          <a:ea typeface="ＭＳ Ｐゴシック" charset="-128"/>
                        </a:rPr>
                        <a:t>(si applicable)</a:t>
                      </a:r>
                      <a:endParaRPr kumimoji="0" lang="en-US" sz="9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Verdana" charset="0"/>
                        <a:ea typeface="ＭＳ Ｐゴシック" charset="-128"/>
                      </a:endParaRPr>
                    </a:p>
                  </a:txBody>
                  <a:tcPr marL="99039" marR="99039" marT="45653" marB="4565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20A4A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17857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7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Verdana" charset="0"/>
                          <a:ea typeface="ＭＳ Ｐゴシック" charset="-128"/>
                        </a:rPr>
                        <a:t>Nbre</a:t>
                      </a:r>
                      <a:r>
                        <a:rPr kumimoji="0" lang="fr-FR" sz="7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Verdana" charset="0"/>
                          <a:ea typeface="ＭＳ Ｐゴシック" charset="-128"/>
                        </a:rPr>
                        <a:t> de sites</a:t>
                      </a:r>
                      <a:endParaRPr kumimoji="0" lang="en-US" sz="7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Verdana" charset="0"/>
                        <a:ea typeface="ＭＳ Ｐゴシック" charset="-128"/>
                      </a:endParaRPr>
                    </a:p>
                  </a:txBody>
                  <a:tcPr marL="99039" marR="99039" marT="35946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4686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charset="0"/>
                        <a:ea typeface="ＭＳ Ｐゴシック" charset="-128"/>
                      </a:endParaRPr>
                    </a:p>
                  </a:txBody>
                  <a:tcPr marL="99039" marR="99039" marT="35946" marB="3594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D0D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7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Verdana" charset="0"/>
                          <a:ea typeface="ＭＳ Ｐゴシック" charset="-128"/>
                        </a:rPr>
                        <a:t>Nbre</a:t>
                      </a:r>
                      <a:r>
                        <a:rPr kumimoji="0" lang="fr-FR" sz="7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Verdana" charset="0"/>
                          <a:ea typeface="ＭＳ Ｐゴシック" charset="-128"/>
                        </a:rPr>
                        <a:t> total de positions</a:t>
                      </a:r>
                      <a:endParaRPr kumimoji="0" lang="en-US" sz="7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Verdana" charset="0"/>
                        <a:ea typeface="ＭＳ Ｐゴシック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charset="0"/>
                        <a:ea typeface="ＭＳ Ｐゴシック" charset="-128"/>
                      </a:endParaRPr>
                    </a:p>
                  </a:txBody>
                  <a:tcPr marL="99039" marR="99039" marT="35946" marB="3594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4686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charset="0"/>
                        <a:ea typeface="ＭＳ Ｐゴシック" charset="-128"/>
                      </a:endParaRPr>
                    </a:p>
                  </a:txBody>
                  <a:tcPr marL="99039" marR="99039" marT="35946" marB="3594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D0D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7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Verdana" charset="0"/>
                          <a:ea typeface="ＭＳ Ｐゴシック" charset="-128"/>
                        </a:rPr>
                        <a:t>Nbre</a:t>
                      </a:r>
                      <a:r>
                        <a:rPr kumimoji="0" lang="fr-FR" sz="7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Verdana" charset="0"/>
                          <a:ea typeface="ＭＳ Ｐゴシック" charset="-128"/>
                        </a:rPr>
                        <a:t> total de conseillers</a:t>
                      </a:r>
                      <a:endParaRPr kumimoji="0" lang="en-US" sz="7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Verdana" charset="0"/>
                        <a:ea typeface="ＭＳ Ｐゴシック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Verdana" charset="0"/>
                        <a:ea typeface="ＭＳ Ｐゴシック" charset="-128"/>
                      </a:endParaRPr>
                    </a:p>
                  </a:txBody>
                  <a:tcPr marL="99039" marR="99039" marT="35946" marB="3594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4686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charset="0"/>
                        <a:ea typeface="ＭＳ Ｐゴシック" charset="-128"/>
                      </a:endParaRPr>
                    </a:p>
                  </a:txBody>
                  <a:tcPr marL="99039" marR="99039" marT="35946" marB="3594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D0D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7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Verdana" charset="0"/>
                          <a:ea typeface="ＭＳ Ｐゴシック" charset="-128"/>
                        </a:rPr>
                        <a:t>Nbre</a:t>
                      </a:r>
                      <a:r>
                        <a:rPr kumimoji="0" lang="fr-FR" sz="7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Verdana" charset="0"/>
                          <a:ea typeface="ＭＳ Ｐゴシック" charset="-128"/>
                        </a:rPr>
                        <a:t> de boutiques</a:t>
                      </a:r>
                      <a:endParaRPr kumimoji="0" lang="en-US" sz="7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Verdana" charset="0"/>
                        <a:ea typeface="ＭＳ Ｐゴシック" charset="-128"/>
                      </a:endParaRPr>
                    </a:p>
                  </a:txBody>
                  <a:tcPr marL="99039" marR="99039" marT="35946" marB="3594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4686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charset="0"/>
                        <a:ea typeface="ＭＳ Ｐゴシック" charset="-128"/>
                      </a:endParaRPr>
                    </a:p>
                  </a:txBody>
                  <a:tcPr marL="99039" marR="99039" marT="35946" marB="3594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D0D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7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Verdana" charset="0"/>
                          <a:ea typeface="ＭＳ Ｐゴシック" charset="-128"/>
                        </a:rPr>
                        <a:t>Nbre</a:t>
                      </a:r>
                      <a:r>
                        <a:rPr kumimoji="0" lang="fr-FR" sz="7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Verdana" charset="0"/>
                          <a:ea typeface="ＭＳ Ｐゴシック" charset="-128"/>
                        </a:rPr>
                        <a:t> de vendeurs/ conseillers en boutique</a:t>
                      </a:r>
                      <a:endParaRPr kumimoji="0" lang="en-US" sz="7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Verdana" charset="0"/>
                        <a:ea typeface="ＭＳ Ｐゴシック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charset="0"/>
                        <a:ea typeface="ＭＳ Ｐゴシック" charset="-128"/>
                      </a:endParaRPr>
                    </a:p>
                  </a:txBody>
                  <a:tcPr marL="99039" marR="99039" marT="35946" marB="3594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4686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charset="0"/>
                        <a:ea typeface="ＭＳ Ｐゴシック" charset="-128"/>
                      </a:endParaRPr>
                    </a:p>
                  </a:txBody>
                  <a:tcPr marL="99039" marR="99039" marT="35946" marB="3594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D0D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9" name="Table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10316342"/>
              </p:ext>
            </p:extLst>
          </p:nvPr>
        </p:nvGraphicFramePr>
        <p:xfrm>
          <a:off x="1029495" y="3562350"/>
          <a:ext cx="9510713" cy="1004888"/>
        </p:xfrm>
        <a:graphic>
          <a:graphicData uri="http://schemas.openxmlformats.org/drawingml/2006/table">
            <a:tbl>
              <a:tblPr/>
              <a:tblGrid>
                <a:gridCol w="846922"/>
                <a:gridCol w="1762514"/>
                <a:gridCol w="1036581"/>
                <a:gridCol w="1247494"/>
                <a:gridCol w="758634"/>
                <a:gridCol w="758634"/>
                <a:gridCol w="683424"/>
                <a:gridCol w="304108"/>
                <a:gridCol w="596770"/>
                <a:gridCol w="756998"/>
                <a:gridCol w="758634"/>
              </a:tblGrid>
              <a:tr h="243987">
                <a:tc gridSpan="1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Verdana" charset="0"/>
                          <a:ea typeface="ＭＳ Ｐゴシック" charset="-128"/>
                        </a:rPr>
                        <a:t>Description des contacts clients </a:t>
                      </a:r>
                      <a:r>
                        <a:rPr kumimoji="0" lang="fr-FR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Verdana" charset="0"/>
                          <a:ea typeface="ＭＳ Ｐゴシック" charset="-128"/>
                        </a:rPr>
                        <a:t>(si applicable)</a:t>
                      </a:r>
                      <a:endParaRPr kumimoji="0" lang="en-US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Verdana" charset="0"/>
                        <a:ea typeface="ＭＳ Ｐゴシック" charset="-128"/>
                      </a:endParaRPr>
                    </a:p>
                  </a:txBody>
                  <a:tcPr marL="99036" marR="99036" marT="45765" marB="4576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20A4A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224528"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Verdana" charset="0"/>
                          <a:ea typeface="ＭＳ Ｐゴシック" charset="-128"/>
                        </a:rPr>
                        <a:t>Contacts entrants</a:t>
                      </a:r>
                      <a:endParaRPr kumimoji="0" lang="en-US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Verdana" charset="0"/>
                        <a:ea typeface="ＭＳ Ｐゴシック" charset="-128"/>
                      </a:endParaRPr>
                    </a:p>
                  </a:txBody>
                  <a:tcPr marL="99036" marR="99036" marT="36035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Verdana" charset="0"/>
                          <a:ea typeface="ＭＳ Ｐゴシック" charset="-128"/>
                        </a:rPr>
                        <a:t>Contacts sortants</a:t>
                      </a:r>
                      <a:endParaRPr kumimoji="0" lang="en-US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Verdana" charset="0"/>
                        <a:ea typeface="ＭＳ Ｐゴシック" charset="-128"/>
                      </a:endParaRPr>
                    </a:p>
                  </a:txBody>
                  <a:tcPr marL="99036" marR="99036" marT="36035" marB="3603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178791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7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Verdana" charset="0"/>
                          <a:ea typeface="ＭＳ Ｐゴシック" charset="-128"/>
                        </a:rPr>
                        <a:t>Nbre</a:t>
                      </a:r>
                      <a:r>
                        <a:rPr kumimoji="0" lang="fr-FR" sz="7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Verdana" charset="0"/>
                          <a:ea typeface="ＭＳ Ｐゴシック" charset="-128"/>
                        </a:rPr>
                        <a:t> total de contacts entrants / An</a:t>
                      </a:r>
                      <a:endParaRPr kumimoji="0" lang="en-US" sz="7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Verdana" charset="0"/>
                        <a:ea typeface="ＭＳ Ｐゴシック" charset="-128"/>
                      </a:endParaRPr>
                    </a:p>
                  </a:txBody>
                  <a:tcPr marL="99036" marR="99036" marT="36035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charset="0"/>
                        <a:ea typeface="ＭＳ Ｐゴシック" charset="-128"/>
                      </a:endParaRPr>
                    </a:p>
                  </a:txBody>
                  <a:tcPr marL="99036" marR="99036" marT="36035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7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Verdana" charset="0"/>
                          <a:ea typeface="ＭＳ Ｐゴシック" charset="-128"/>
                        </a:rPr>
                        <a:t>Nbre</a:t>
                      </a:r>
                      <a:r>
                        <a:rPr kumimoji="0" lang="fr-FR" sz="7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Verdana" charset="0"/>
                          <a:ea typeface="ＭＳ Ｐゴシック" charset="-128"/>
                        </a:rPr>
                        <a:t> total de contacts sortants / An</a:t>
                      </a:r>
                      <a:endParaRPr kumimoji="0" lang="en-US" sz="7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Verdana" charset="0"/>
                        <a:ea typeface="ＭＳ Ｐゴシック" charset="-128"/>
                      </a:endParaRPr>
                    </a:p>
                  </a:txBody>
                  <a:tcPr marL="99036" marR="99036" marT="36035" marB="3603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charset="0"/>
                        <a:ea typeface="ＭＳ Ｐゴシック" charset="-128"/>
                      </a:endParaRPr>
                    </a:p>
                  </a:txBody>
                  <a:tcPr marL="99036" marR="99036" marT="36035" marB="3603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17879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7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Verdana" charset="0"/>
                          <a:ea typeface="ＭＳ Ｐゴシック" charset="-128"/>
                        </a:rPr>
                        <a:t>Appels</a:t>
                      </a:r>
                      <a:endParaRPr kumimoji="0" lang="en-US" sz="7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Verdana" charset="0"/>
                        <a:ea typeface="ＭＳ Ｐゴシック" charset="-128"/>
                      </a:endParaRPr>
                    </a:p>
                  </a:txBody>
                  <a:tcPr marL="99036" marR="99036" marT="36035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charset="0"/>
                        <a:ea typeface="ＭＳ Ｐゴシック" charset="-128"/>
                      </a:endParaRPr>
                    </a:p>
                  </a:txBody>
                  <a:tcPr marL="99036" marR="99036" marT="36035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D0D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7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Verdana" charset="0"/>
                          <a:ea typeface="ＭＳ Ｐゴシック" charset="-128"/>
                        </a:rPr>
                        <a:t>Email</a:t>
                      </a:r>
                      <a:endParaRPr kumimoji="0" lang="en-US" sz="7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Verdana" charset="0"/>
                        <a:ea typeface="ＭＳ Ｐゴシック" charset="-128"/>
                      </a:endParaRPr>
                    </a:p>
                  </a:txBody>
                  <a:tcPr marL="99036" marR="99036" marT="36035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charset="0"/>
                        <a:ea typeface="ＭＳ Ｐゴシック" charset="-128"/>
                      </a:endParaRPr>
                    </a:p>
                  </a:txBody>
                  <a:tcPr marL="99036" marR="99036" marT="36035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7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Verdana" charset="0"/>
                          <a:ea typeface="ＭＳ Ｐゴシック" charset="-128"/>
                        </a:rPr>
                        <a:t>Appel</a:t>
                      </a:r>
                      <a:endParaRPr kumimoji="0" lang="en-US" sz="7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Verdana" charset="0"/>
                        <a:ea typeface="ＭＳ Ｐゴシック" charset="-128"/>
                      </a:endParaRPr>
                    </a:p>
                  </a:txBody>
                  <a:tcPr marL="99036" marR="99036" marT="36035" marB="3603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charset="0"/>
                        <a:ea typeface="ＭＳ Ｐゴシック" charset="-128"/>
                      </a:endParaRPr>
                    </a:p>
                  </a:txBody>
                  <a:tcPr marL="99036" marR="99036" marT="36035" marB="3603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7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Verdana" charset="0"/>
                          <a:ea typeface="ＭＳ Ｐゴシック" charset="-128"/>
                        </a:rPr>
                        <a:t>Email</a:t>
                      </a:r>
                      <a:endParaRPr kumimoji="0" lang="en-US" sz="7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Verdana" charset="0"/>
                        <a:ea typeface="ＭＳ Ｐゴシック" charset="-128"/>
                      </a:endParaRPr>
                    </a:p>
                  </a:txBody>
                  <a:tcPr marL="99036" marR="99036" marT="36035" marB="3603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charset="0"/>
                        <a:ea typeface="ＭＳ Ｐゴシック" charset="-128"/>
                      </a:endParaRPr>
                    </a:p>
                  </a:txBody>
                  <a:tcPr marL="99036" marR="99036" marT="36035" marB="3603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D0D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17879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7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Verdana" charset="0"/>
                          <a:ea typeface="ＭＳ Ｐゴシック" charset="-128"/>
                        </a:rPr>
                        <a:t>Courrier</a:t>
                      </a:r>
                      <a:endParaRPr kumimoji="0" lang="en-US" sz="7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Verdana" charset="0"/>
                        <a:ea typeface="ＭＳ Ｐゴシック" charset="-128"/>
                      </a:endParaRPr>
                    </a:p>
                  </a:txBody>
                  <a:tcPr marL="99036" marR="99036" marT="36035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charset="0"/>
                        <a:ea typeface="ＭＳ Ｐゴシック" charset="-128"/>
                      </a:endParaRPr>
                    </a:p>
                  </a:txBody>
                  <a:tcPr marL="99036" marR="99036" marT="36035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D0D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7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Verdana" charset="0"/>
                          <a:ea typeface="ＭＳ Ｐゴシック" charset="-128"/>
                        </a:rPr>
                        <a:t>Autre</a:t>
                      </a:r>
                      <a:endParaRPr kumimoji="0" lang="en-US" sz="7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Verdana" charset="0"/>
                        <a:ea typeface="ＭＳ Ｐゴシック" charset="-128"/>
                      </a:endParaRPr>
                    </a:p>
                  </a:txBody>
                  <a:tcPr marL="99036" marR="99036" marT="36035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charset="0"/>
                        <a:ea typeface="ＭＳ Ｐゴシック" charset="-128"/>
                      </a:endParaRPr>
                    </a:p>
                  </a:txBody>
                  <a:tcPr marL="99036" marR="99036" marT="36035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7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Verdana" charset="0"/>
                          <a:ea typeface="ＭＳ Ｐゴシック" charset="-128"/>
                        </a:rPr>
                        <a:t>Courrier</a:t>
                      </a:r>
                      <a:endParaRPr kumimoji="0" lang="en-US" sz="7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Verdana" charset="0"/>
                        <a:ea typeface="ＭＳ Ｐゴシック" charset="-128"/>
                      </a:endParaRPr>
                    </a:p>
                  </a:txBody>
                  <a:tcPr marL="99036" marR="99036" marT="36035" marB="3603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charset="0"/>
                        <a:ea typeface="ＭＳ Ｐゴシック" charset="-128"/>
                      </a:endParaRPr>
                    </a:p>
                  </a:txBody>
                  <a:tcPr marL="99036" marR="99036" marT="36035" marB="3603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7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Verdana" charset="0"/>
                          <a:ea typeface="ＭＳ Ｐゴシック" charset="-128"/>
                        </a:rPr>
                        <a:t>SMS</a:t>
                      </a:r>
                      <a:endParaRPr kumimoji="0" lang="en-US" sz="7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Verdana" charset="0"/>
                        <a:ea typeface="ＭＳ Ｐゴシック" charset="-128"/>
                      </a:endParaRPr>
                    </a:p>
                  </a:txBody>
                  <a:tcPr marL="99036" marR="99036" marT="36035" marB="3603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charset="0"/>
                        <a:ea typeface="ＭＳ Ｐゴシック" charset="-128"/>
                      </a:endParaRPr>
                    </a:p>
                  </a:txBody>
                  <a:tcPr marL="99036" marR="99036" marT="36035" marB="3603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7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Verdana" charset="0"/>
                          <a:ea typeface="ＭＳ Ｐゴシック" charset="-128"/>
                        </a:rPr>
                        <a:t>Autre</a:t>
                      </a:r>
                      <a:endParaRPr kumimoji="0" lang="en-US" sz="7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Verdana" charset="0"/>
                        <a:ea typeface="ＭＳ Ｐゴシック" charset="-128"/>
                      </a:endParaRPr>
                    </a:p>
                  </a:txBody>
                  <a:tcPr marL="99036" marR="99036" marT="36035" marB="3603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charset="0"/>
                        <a:ea typeface="ＭＳ Ｐゴシック" charset="-128"/>
                      </a:endParaRPr>
                    </a:p>
                  </a:txBody>
                  <a:tcPr marL="99036" marR="99036" marT="36035" marB="3603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0" name="Table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96295417"/>
              </p:ext>
            </p:extLst>
          </p:nvPr>
        </p:nvGraphicFramePr>
        <p:xfrm>
          <a:off x="1029495" y="5124451"/>
          <a:ext cx="9510713" cy="631826"/>
        </p:xfrm>
        <a:graphic>
          <a:graphicData uri="http://schemas.openxmlformats.org/drawingml/2006/table">
            <a:tbl>
              <a:tblPr/>
              <a:tblGrid>
                <a:gridCol w="3162062"/>
                <a:gridCol w="1003882"/>
                <a:gridCol w="354792"/>
                <a:gridCol w="1930919"/>
                <a:gridCol w="801143"/>
                <a:gridCol w="2257915"/>
              </a:tblGrid>
              <a:tr h="243896">
                <a:tc gridSpan="6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Verdana" charset="0"/>
                          <a:ea typeface="ＭＳ Ｐゴシック" charset="-128"/>
                        </a:rPr>
                        <a:t>Finalisation de l’inscription</a:t>
                      </a:r>
                      <a:endParaRPr kumimoji="0" lang="en-US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Verdana" charset="0"/>
                        <a:ea typeface="ＭＳ Ｐゴシック" charset="-128"/>
                      </a:endParaRPr>
                    </a:p>
                  </a:txBody>
                  <a:tcPr marL="99036" marR="99036" marT="45737" marB="45737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20A4A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19396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Verdana" charset="0"/>
                          <a:ea typeface="ＭＳ Ｐゴシック" charset="-128"/>
                        </a:rPr>
                        <a:t>Formulaire de participation rempli le</a:t>
                      </a:r>
                      <a:endParaRPr kumimoji="0" lang="en-US" sz="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Verdana" charset="0"/>
                        <a:ea typeface="ＭＳ Ｐゴシック" charset="-128"/>
                      </a:endParaRPr>
                    </a:p>
                  </a:txBody>
                  <a:tcPr marL="99036" marR="99036" marT="36013" marB="3601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charset="0"/>
                        <a:ea typeface="ＭＳ Ｐゴシック" charset="-128"/>
                      </a:endParaRPr>
                    </a:p>
                  </a:txBody>
                  <a:tcPr marL="99036" marR="99036" marT="36013" marB="3601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D0D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7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-128"/>
                        </a:rPr>
                        <a:t>À </a:t>
                      </a:r>
                      <a:endParaRPr kumimoji="0" lang="en-US" sz="7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Verdana" charset="0"/>
                        <a:ea typeface="ＭＳ Ｐゴシック" charset="-128"/>
                      </a:endParaRPr>
                    </a:p>
                  </a:txBody>
                  <a:tcPr marL="99036" marR="99036" marT="36013" marB="3601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charset="0"/>
                        <a:ea typeface="ＭＳ Ｐゴシック" charset="-128"/>
                      </a:endParaRPr>
                    </a:p>
                  </a:txBody>
                  <a:tcPr marL="99036" marR="99036" marT="36013" marB="3601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7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charset="0"/>
                          <a:ea typeface="ＭＳ Ｐゴシック" charset="-128"/>
                        </a:rPr>
                        <a:t>Par </a:t>
                      </a:r>
                      <a:endParaRPr kumimoji="0" lang="en-US" sz="7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Verdana" charset="0"/>
                        <a:ea typeface="ＭＳ Ｐゴシック" charset="-128"/>
                      </a:endParaRPr>
                    </a:p>
                  </a:txBody>
                  <a:tcPr marL="99036" marR="99036" marT="36013" marB="3601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charset="0"/>
                        <a:ea typeface="ＭＳ Ｐゴシック" charset="-128"/>
                      </a:endParaRPr>
                    </a:p>
                  </a:txBody>
                  <a:tcPr marL="99036" marR="99036" marT="36013" marB="3601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1"/>
                    </a:solidFill>
                  </a:tcPr>
                </a:tc>
              </a:tr>
              <a:tr h="19396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Verdana" charset="0"/>
                          <a:ea typeface="ＭＳ Ｐゴシック" charset="-128"/>
                        </a:rPr>
                        <a:t>Signature électronique du représentant</a:t>
                      </a:r>
                      <a:endParaRPr kumimoji="0" lang="en-US" sz="7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Verdana" charset="0"/>
                        <a:ea typeface="ＭＳ Ｐゴシック" charset="-128"/>
                      </a:endParaRPr>
                    </a:p>
                  </a:txBody>
                  <a:tcPr marL="99036" marR="99036" marT="36013" marB="3601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 gridSpan="5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charset="0"/>
                        <a:ea typeface="ＭＳ Ｐゴシック" charset="-128"/>
                      </a:endParaRPr>
                    </a:p>
                  </a:txBody>
                  <a:tcPr marL="99036" marR="99036" marT="36013" marB="3601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D0D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21" name="Table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58968636"/>
              </p:ext>
            </p:extLst>
          </p:nvPr>
        </p:nvGraphicFramePr>
        <p:xfrm>
          <a:off x="1029495" y="4638676"/>
          <a:ext cx="9510713" cy="487368"/>
        </p:xfrm>
        <a:graphic>
          <a:graphicData uri="http://schemas.openxmlformats.org/drawingml/2006/table">
            <a:tbl>
              <a:tblPr/>
              <a:tblGrid>
                <a:gridCol w="9510713"/>
              </a:tblGrid>
              <a:tr h="24368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Verdana" charset="0"/>
                          <a:ea typeface="ＭＳ Ｐゴシック" charset="-128"/>
                        </a:rPr>
                        <a:t>Informations complémentaires concernant l’activité et le dimensionnement de l’entité</a:t>
                      </a:r>
                      <a:endParaRPr kumimoji="0" lang="en-US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Verdana" charset="0"/>
                        <a:ea typeface="ＭＳ Ｐゴシック" charset="-128"/>
                      </a:endParaRPr>
                    </a:p>
                  </a:txBody>
                  <a:tcPr marL="99039" marR="99039" marT="45642" marB="4564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20A4A6"/>
                    </a:solidFill>
                  </a:tcPr>
                </a:tc>
              </a:tr>
              <a:tr h="24368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Verdana" charset="0"/>
                        <a:ea typeface="ＭＳ Ｐゴシック" charset="-128"/>
                      </a:endParaRPr>
                    </a:p>
                  </a:txBody>
                  <a:tcPr marL="99039" marR="99039" marT="45642" marB="4564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420270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Palme Expérience Citoyen 2019_Dossier de candidature</a:t>
            </a:r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550547-BB0B-46EC-99F2-8BD43780CE07}" type="slidenum">
              <a:rPr lang="fr-FR" smtClean="0"/>
              <a:t>5</a:t>
            </a:fld>
            <a:endParaRPr lang="fr-FR" dirty="0"/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15369" y="-194486"/>
            <a:ext cx="2076861" cy="2076861"/>
          </a:xfrm>
          <a:prstGeom prst="rect">
            <a:avLst/>
          </a:prstGeom>
        </p:spPr>
      </p:pic>
      <p:sp>
        <p:nvSpPr>
          <p:cNvPr id="7" name="TextBox 5"/>
          <p:cNvSpPr txBox="1">
            <a:spLocks noChangeArrowheads="1"/>
          </p:cNvSpPr>
          <p:nvPr/>
        </p:nvSpPr>
        <p:spPr>
          <a:xfrm>
            <a:off x="1570037" y="522797"/>
            <a:ext cx="9051925" cy="395288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r>
              <a:rPr lang="fr-FR" sz="2400" b="1" dirty="0">
                <a:solidFill>
                  <a:srgbClr val="EA545D"/>
                </a:solidFill>
                <a:latin typeface="HelveticaNeueLT Std Cn" pitchFamily="34" charset="0"/>
                <a:ea typeface="+mj-ea"/>
                <a:cs typeface="Times" charset="0"/>
              </a:rPr>
              <a:t>B – </a:t>
            </a:r>
            <a:r>
              <a:rPr lang="fr-FR" sz="2400" b="1" dirty="0" err="1">
                <a:solidFill>
                  <a:srgbClr val="EA545D"/>
                </a:solidFill>
                <a:latin typeface="HelveticaNeueLT Std Cn" pitchFamily="34" charset="0"/>
                <a:ea typeface="+mj-ea"/>
                <a:cs typeface="Times" charset="0"/>
              </a:rPr>
              <a:t>Executive</a:t>
            </a:r>
            <a:r>
              <a:rPr lang="fr-FR" sz="2400" b="1" dirty="0">
                <a:solidFill>
                  <a:srgbClr val="EA545D"/>
                </a:solidFill>
                <a:latin typeface="HelveticaNeueLT Std Cn" pitchFamily="34" charset="0"/>
                <a:ea typeface="+mj-ea"/>
                <a:cs typeface="Times" charset="0"/>
              </a:rPr>
              <a:t> </a:t>
            </a:r>
            <a:r>
              <a:rPr lang="fr-FR" sz="2400" b="1" dirty="0" err="1">
                <a:solidFill>
                  <a:srgbClr val="EA545D"/>
                </a:solidFill>
                <a:latin typeface="HelveticaNeueLT Std Cn" pitchFamily="34" charset="0"/>
                <a:ea typeface="+mj-ea"/>
                <a:cs typeface="Times" charset="0"/>
              </a:rPr>
              <a:t>summary</a:t>
            </a:r>
            <a:endParaRPr lang="en-US" sz="2400" b="1" dirty="0">
              <a:solidFill>
                <a:srgbClr val="EA545D"/>
              </a:solidFill>
              <a:latin typeface="HelveticaNeueLT Std Cn" pitchFamily="34" charset="0"/>
              <a:ea typeface="+mj-ea"/>
              <a:cs typeface="Times" charset="0"/>
            </a:endParaRPr>
          </a:p>
        </p:txBody>
      </p:sp>
      <p:graphicFrame>
        <p:nvGraphicFramePr>
          <p:cNvPr id="9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7638401"/>
              </p:ext>
            </p:extLst>
          </p:nvPr>
        </p:nvGraphicFramePr>
        <p:xfrm>
          <a:off x="1340642" y="1475836"/>
          <a:ext cx="9510713" cy="4333719"/>
        </p:xfrm>
        <a:graphic>
          <a:graphicData uri="http://schemas.openxmlformats.org/drawingml/2006/table">
            <a:tbl>
              <a:tblPr/>
              <a:tblGrid>
                <a:gridCol w="9510713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</a:tblGrid>
              <a:tr h="304834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57200" algn="r"/>
                        </a:tabLst>
                      </a:pPr>
                      <a:r>
                        <a:rPr kumimoji="0" lang="fr-FR" sz="1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HelveticaNeueLT Std Cn" pitchFamily="34" charset="0"/>
                          <a:ea typeface="Times New Roman" charset="0"/>
                        </a:rPr>
                        <a:t>Executive</a:t>
                      </a:r>
                      <a:r>
                        <a:rPr kumimoji="0" lang="fr-F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HelveticaNeueLT Std Cn" pitchFamily="34" charset="0"/>
                          <a:ea typeface="Times New Roman" charset="0"/>
                        </a:rPr>
                        <a:t> </a:t>
                      </a:r>
                      <a:r>
                        <a:rPr kumimoji="0" lang="fr-FR" sz="1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HelveticaNeueLT Std Cn" pitchFamily="34" charset="0"/>
                          <a:ea typeface="Times New Roman" charset="0"/>
                        </a:rPr>
                        <a:t>Summary</a:t>
                      </a:r>
                      <a:endParaRPr kumimoji="0" lang="fr-FR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HelveticaNeueLT Std Cn" pitchFamily="34" charset="0"/>
                        <a:ea typeface="Times New Roman" charset="0"/>
                      </a:endParaRPr>
                    </a:p>
                  </a:txBody>
                  <a:tcPr marL="99039" marR="99039" marT="45727" marB="45727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D3264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4017928">
                <a:tc>
                  <a:txBody>
                    <a:bodyPr/>
                    <a:lstStyle/>
                    <a:p>
                      <a:pPr marL="174625" marR="0" lvl="0" indent="-17462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2"/>
                        <a:buNone/>
                        <a:tabLst/>
                      </a:pPr>
                      <a:endParaRPr kumimoji="0" lang="fr-FR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elveticaNeueLT Std Cn" pitchFamily="34" charset="0"/>
                        <a:ea typeface="ＭＳ Ｐゴシック" charset="-128"/>
                        <a:cs typeface="Arial" charset="0"/>
                      </a:endParaRPr>
                    </a:p>
                    <a:p>
                      <a:pPr marL="174625" marR="0" lvl="0" indent="-17462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2"/>
                        <a:buNone/>
                        <a:tabLst/>
                      </a:pPr>
                      <a:r>
                        <a:rPr kumimoji="0" lang="fr-FR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NeueLT Std Cn" pitchFamily="34" charset="0"/>
                          <a:ea typeface="ＭＳ Ｐゴシック" charset="-128"/>
                          <a:cs typeface="Arial" charset="0"/>
                        </a:rPr>
                        <a:t>Description synthétique </a:t>
                      </a:r>
                      <a:r>
                        <a:rPr kumimoji="0" lang="fr-F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NeueLT Std Cn" pitchFamily="34" charset="0"/>
                          <a:ea typeface="ＭＳ Ｐゴシック" charset="-128"/>
                          <a:cs typeface="Arial" charset="0"/>
                        </a:rPr>
                        <a:t>de la politique développée pour améliorer l’expérience citoyen. </a:t>
                      </a:r>
                      <a:endParaRPr kumimoji="0" lang="fr-FR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elveticaNeueLT Std Cn" pitchFamily="34" charset="0"/>
                        <a:ea typeface="ＭＳ Ｐゴシック" charset="-128"/>
                        <a:cs typeface="Arial" charset="0"/>
                      </a:endParaRPr>
                    </a:p>
                    <a:p>
                      <a:pPr marL="174625" marR="0" lvl="0" indent="-17462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2"/>
                        <a:buNone/>
                        <a:tabLst/>
                      </a:pPr>
                      <a:endParaRPr kumimoji="0" lang="fr-FR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elveticaNeueLT Std Cn" pitchFamily="34" charset="0"/>
                        <a:ea typeface="ＭＳ Ｐゴシック" charset="-128"/>
                        <a:cs typeface="Arial" charset="0"/>
                      </a:endParaRPr>
                    </a:p>
                    <a:p>
                      <a:pPr marL="174625" marR="0" lvl="0" indent="-17462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Tx/>
                        <a:buBlip>
                          <a:blip r:embed="rId3"/>
                        </a:buBlip>
                        <a:tabLst/>
                      </a:pPr>
                      <a:r>
                        <a:rPr kumimoji="0" lang="fr-F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NeueLT Std Cn" pitchFamily="34" charset="0"/>
                          <a:ea typeface="ＭＳ Ｐゴシック" charset="-128"/>
                          <a:cs typeface="Arial" charset="0"/>
                        </a:rPr>
                        <a:t>Plan de l’initiative pour améliorer la qualité et la relation avec les concitoyens (description des actions et des outils phares)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Tx/>
                        <a:buNone/>
                        <a:tabLst/>
                      </a:pPr>
                      <a:endParaRPr kumimoji="0" lang="fr-FR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elveticaNeueLT Std Cn" pitchFamily="34" charset="0"/>
                        <a:ea typeface="ＭＳ Ｐゴシック" charset="-128"/>
                        <a:cs typeface="Arial" charset="0"/>
                      </a:endParaRPr>
                    </a:p>
                    <a:p>
                      <a:pPr marL="174625" marR="0" lvl="0" indent="-17462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ED7D31"/>
                        </a:buClr>
                        <a:buSzPct val="80000"/>
                        <a:buFontTx/>
                        <a:buBlip>
                          <a:blip r:embed="rId3"/>
                        </a:buBlip>
                        <a:tabLst/>
                        <a:defRPr/>
                      </a:pPr>
                      <a:r>
                        <a:rPr kumimoji="0" lang="fr-FR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HelveticaNeueLT Std Cn" pitchFamily="34" charset="0"/>
                          <a:ea typeface="ＭＳ Ｐゴシック" charset="-128"/>
                          <a:cs typeface="Arial" charset="0"/>
                        </a:rPr>
                        <a:t>Date de mise en place / durée du projet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Tx/>
                        <a:buNone/>
                        <a:tabLst/>
                      </a:pPr>
                      <a:endParaRPr kumimoji="0" lang="fr-FR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elveticaNeueLT Std Cn" pitchFamily="34" charset="0"/>
                        <a:ea typeface="ＭＳ Ｐゴシック" charset="-128"/>
                        <a:cs typeface="Arial" charset="0"/>
                      </a:endParaRPr>
                    </a:p>
                    <a:p>
                      <a:pPr marL="174625" marR="0" lvl="0" indent="-17462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Tx/>
                        <a:buBlip>
                          <a:blip r:embed="rId3"/>
                        </a:buBlip>
                        <a:tabLst/>
                      </a:pPr>
                      <a:r>
                        <a:rPr kumimoji="0" lang="fr-F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NeueLT Std Cn" pitchFamily="34" charset="0"/>
                          <a:ea typeface="ＭＳ Ｐゴシック" charset="-128"/>
                          <a:cs typeface="Arial" charset="0"/>
                        </a:rPr>
                        <a:t>En </a:t>
                      </a:r>
                      <a:r>
                        <a:rPr kumimoji="0" lang="fr-FR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NeueLT Std Cn" pitchFamily="34" charset="0"/>
                          <a:ea typeface="ＭＳ Ｐゴシック" charset="-128"/>
                          <a:cs typeface="Arial" charset="0"/>
                        </a:rPr>
                        <a:t>quoi cette </a:t>
                      </a:r>
                      <a:r>
                        <a:rPr kumimoji="0" lang="fr-F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NeueLT Std Cn" pitchFamily="34" charset="0"/>
                          <a:ea typeface="ＭＳ Ｐゴシック" charset="-128"/>
                          <a:cs typeface="Arial" charset="0"/>
                        </a:rPr>
                        <a:t>initiative </a:t>
                      </a:r>
                      <a:r>
                        <a:rPr kumimoji="0" lang="fr-FR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NeueLT Std Cn" pitchFamily="34" charset="0"/>
                          <a:ea typeface="ＭＳ Ｐゴシック" charset="-128"/>
                          <a:cs typeface="Arial" charset="0"/>
                        </a:rPr>
                        <a:t>est-elle </a:t>
                      </a:r>
                      <a:r>
                        <a:rPr kumimoji="0" lang="fr-F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NeueLT Std Cn" pitchFamily="34" charset="0"/>
                          <a:ea typeface="ＭＳ Ｐゴシック" charset="-128"/>
                          <a:cs typeface="Arial" charset="0"/>
                        </a:rPr>
                        <a:t>innovante ?</a:t>
                      </a:r>
                      <a:endParaRPr kumimoji="0" lang="fr-FR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elveticaNeueLT Std Cn" pitchFamily="34" charset="0"/>
                        <a:ea typeface="ＭＳ Ｐゴシック" charset="-128"/>
                        <a:cs typeface="Arial" charset="0"/>
                      </a:endParaRPr>
                    </a:p>
                    <a:p>
                      <a:pPr marL="174625" marR="0" lvl="0" indent="-17462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Tx/>
                        <a:buBlip>
                          <a:blip r:embed="rId3"/>
                        </a:buBlip>
                        <a:tabLst/>
                      </a:pPr>
                      <a:endParaRPr kumimoji="0" lang="fr-FR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elveticaNeueLT Std Cn" pitchFamily="34" charset="0"/>
                        <a:ea typeface="ＭＳ Ｐゴシック" charset="-128"/>
                        <a:cs typeface="Arial" charset="0"/>
                      </a:endParaRPr>
                    </a:p>
                    <a:p>
                      <a:pPr marL="174625" marR="0" lvl="0" indent="-17462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Tx/>
                        <a:buBlip>
                          <a:blip r:embed="rId3"/>
                        </a:buBlip>
                        <a:tabLst/>
                      </a:pPr>
                      <a:r>
                        <a:rPr kumimoji="0" lang="fr-FR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NeueLT Std Cn" pitchFamily="34" charset="0"/>
                          <a:ea typeface="ＭＳ Ｐゴシック" charset="-128"/>
                          <a:cs typeface="Arial" charset="0"/>
                        </a:rPr>
                        <a:t>Résultats </a:t>
                      </a:r>
                      <a:r>
                        <a:rPr kumimoji="0" lang="fr-F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NeueLT Std Cn" pitchFamily="34" charset="0"/>
                          <a:ea typeface="ＭＳ Ｐゴシック" charset="-128"/>
                          <a:cs typeface="Arial" charset="0"/>
                        </a:rPr>
                        <a:t>constatés (organisation des services optimisée, enquête de satisfaction)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Tx/>
                        <a:buNone/>
                        <a:tabLst/>
                      </a:pPr>
                      <a:endParaRPr kumimoji="0" lang="fr-FR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elveticaNeueLT Std Cn" pitchFamily="34" charset="0"/>
                        <a:ea typeface="ＭＳ Ｐゴシック" charset="-128"/>
                        <a:cs typeface="Arial" charset="0"/>
                      </a:endParaRPr>
                    </a:p>
                    <a:p>
                      <a:pPr marL="174625" marR="0" lvl="0" indent="-17462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Tx/>
                        <a:buBlip>
                          <a:blip r:embed="rId3"/>
                        </a:buBlip>
                        <a:tabLst/>
                      </a:pPr>
                      <a:r>
                        <a:rPr kumimoji="0" lang="fr-FR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NeueLT Std Cn" pitchFamily="34" charset="0"/>
                          <a:ea typeface="ＭＳ Ｐゴシック" charset="-128"/>
                          <a:cs typeface="Arial" charset="0"/>
                        </a:rPr>
                        <a:t>Difficultés </a:t>
                      </a:r>
                      <a:r>
                        <a:rPr kumimoji="0" lang="fr-F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NeueLT Std Cn" pitchFamily="34" charset="0"/>
                          <a:ea typeface="ＭＳ Ｐゴシック" charset="-128"/>
                          <a:cs typeface="Arial" charset="0"/>
                        </a:rPr>
                        <a:t>rencontrées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Tx/>
                        <a:buNone/>
                        <a:tabLst/>
                      </a:pPr>
                      <a:endParaRPr kumimoji="0" lang="fr-FR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elveticaNeueLT Std Cn" pitchFamily="34" charset="0"/>
                        <a:ea typeface="ＭＳ Ｐゴシック" charset="-128"/>
                        <a:cs typeface="Arial" charset="0"/>
                      </a:endParaRPr>
                    </a:p>
                    <a:p>
                      <a:pPr marL="174625" marR="0" lvl="0" indent="-17462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Tx/>
                        <a:buBlip>
                          <a:blip r:embed="rId3"/>
                        </a:buBlip>
                        <a:tabLst/>
                      </a:pPr>
                      <a:r>
                        <a:rPr kumimoji="0" lang="fr-FR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NeueLT Std Cn" pitchFamily="34" charset="0"/>
                          <a:ea typeface="ＭＳ Ｐゴシック" charset="-128"/>
                          <a:cs typeface="Arial" charset="0"/>
                        </a:rPr>
                        <a:t>Prochaines étapes / prochains développements </a:t>
                      </a:r>
                      <a:r>
                        <a:rPr kumimoji="0" lang="fr-F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NeueLT Std Cn" pitchFamily="34" charset="0"/>
                          <a:ea typeface="ＭＳ Ｐゴシック" charset="-128"/>
                          <a:cs typeface="Arial" charset="0"/>
                        </a:rPr>
                        <a:t>prévus pour aller plus loin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Tx/>
                        <a:buNone/>
                        <a:tabLst/>
                      </a:pPr>
                      <a:endParaRPr kumimoji="0" lang="fr-FR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elveticaNeueLT Std Cn" pitchFamily="34" charset="0"/>
                        <a:ea typeface="ＭＳ Ｐゴシック" charset="-128"/>
                        <a:cs typeface="Arial" charset="0"/>
                      </a:endParaRPr>
                    </a:p>
                    <a:p>
                      <a:pPr marL="174625" marR="0" lvl="0" indent="-17462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Tx/>
                        <a:buBlip>
                          <a:blip r:embed="rId3"/>
                        </a:buBlip>
                        <a:tabLst/>
                      </a:pPr>
                      <a:endParaRPr kumimoji="0" lang="fr-FR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elveticaNeueLT Std Cn" pitchFamily="34" charset="0"/>
                        <a:ea typeface="ＭＳ Ｐゴシック" charset="-128"/>
                        <a:cs typeface="Arial" charset="0"/>
                      </a:endParaRPr>
                    </a:p>
                    <a:p>
                      <a:pPr marL="174625" marR="0" lvl="0" indent="-17462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Tx/>
                        <a:buBlip>
                          <a:blip r:embed="rId3"/>
                        </a:buBlip>
                        <a:tabLst/>
                      </a:pPr>
                      <a:endParaRPr kumimoji="0" lang="fr-FR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elveticaNeueLT Std Cn" pitchFamily="34" charset="0"/>
                        <a:ea typeface="ＭＳ Ｐゴシック" charset="-128"/>
                        <a:cs typeface="Arial" charset="0"/>
                      </a:endParaRPr>
                    </a:p>
                    <a:p>
                      <a:pPr marL="174625" marR="0" lvl="0" indent="-17462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Tx/>
                        <a:buBlip>
                          <a:blip r:embed="rId3"/>
                        </a:buBlip>
                        <a:tabLst/>
                      </a:pPr>
                      <a:endParaRPr kumimoji="0" lang="fr-FR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elveticaNeueLT Std Cn" pitchFamily="34" charset="0"/>
                        <a:ea typeface="ＭＳ Ｐゴシック" charset="-128"/>
                        <a:cs typeface="Arial" charset="0"/>
                      </a:endParaRPr>
                    </a:p>
                    <a:p>
                      <a:pPr marL="174625" marR="0" lvl="0" indent="-17462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Tx/>
                        <a:buBlip>
                          <a:blip r:embed="rId3"/>
                        </a:buBlip>
                        <a:tabLst/>
                      </a:pPr>
                      <a:endParaRPr kumimoji="0" lang="fr-FR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elveticaNeueLT Std Cn" pitchFamily="34" charset="0"/>
                        <a:ea typeface="ＭＳ Ｐゴシック" charset="-128"/>
                        <a:cs typeface="Arial" charset="0"/>
                      </a:endParaRPr>
                    </a:p>
                  </a:txBody>
                  <a:tcPr marL="99039" marR="99039" marT="36005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336656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Palme Expérience Citoyen 2019_Dossier de candidature</a:t>
            </a:r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550547-BB0B-46EC-99F2-8BD43780CE07}" type="slidenum">
              <a:rPr lang="fr-FR" smtClean="0"/>
              <a:t>6</a:t>
            </a:fld>
            <a:endParaRPr lang="fr-FR" dirty="0"/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15369" y="-184011"/>
            <a:ext cx="2076861" cy="2076861"/>
          </a:xfrm>
          <a:prstGeom prst="rect">
            <a:avLst/>
          </a:prstGeom>
        </p:spPr>
      </p:pic>
      <p:sp>
        <p:nvSpPr>
          <p:cNvPr id="7" name="TextBox 5"/>
          <p:cNvSpPr txBox="1">
            <a:spLocks noChangeArrowheads="1"/>
          </p:cNvSpPr>
          <p:nvPr/>
        </p:nvSpPr>
        <p:spPr>
          <a:xfrm>
            <a:off x="1570037" y="459133"/>
            <a:ext cx="9051925" cy="395287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r>
              <a:rPr lang="fr-FR" sz="2400" b="1" dirty="0">
                <a:solidFill>
                  <a:srgbClr val="EA545D"/>
                </a:solidFill>
                <a:latin typeface="HelveticaNeueLT Std Cn" pitchFamily="34" charset="0"/>
                <a:ea typeface="+mj-ea"/>
                <a:cs typeface="Times" charset="0"/>
              </a:rPr>
              <a:t>C1. Description </a:t>
            </a:r>
            <a:r>
              <a:rPr lang="fr-FR" sz="2400" b="1" dirty="0" smtClean="0">
                <a:solidFill>
                  <a:srgbClr val="EA545D"/>
                </a:solidFill>
                <a:latin typeface="HelveticaNeueLT Std Cn" pitchFamily="34" charset="0"/>
                <a:ea typeface="+mj-ea"/>
                <a:cs typeface="Times" charset="0"/>
              </a:rPr>
              <a:t>détaillée </a:t>
            </a:r>
            <a:r>
              <a:rPr lang="fr-FR" sz="2400" b="1" dirty="0">
                <a:solidFill>
                  <a:srgbClr val="EA545D"/>
                </a:solidFill>
                <a:latin typeface="HelveticaNeueLT Std Cn" pitchFamily="34" charset="0"/>
                <a:ea typeface="+mj-ea"/>
                <a:cs typeface="Times" charset="0"/>
              </a:rPr>
              <a:t>de </a:t>
            </a:r>
            <a:r>
              <a:rPr lang="fr-FR" sz="2400" b="1" dirty="0" smtClean="0">
                <a:solidFill>
                  <a:srgbClr val="EA545D"/>
                </a:solidFill>
                <a:latin typeface="HelveticaNeueLT Std Cn" pitchFamily="34" charset="0"/>
                <a:ea typeface="+mj-ea"/>
                <a:cs typeface="Times" charset="0"/>
              </a:rPr>
              <a:t>l’initiative</a:t>
            </a:r>
            <a:endParaRPr lang="en-US" sz="2400" b="1" dirty="0">
              <a:solidFill>
                <a:srgbClr val="EA545D"/>
              </a:solidFill>
              <a:latin typeface="HelveticaNeueLT Std Cn" pitchFamily="34" charset="0"/>
              <a:ea typeface="+mj-ea"/>
              <a:cs typeface="Times" charset="0"/>
            </a:endParaRPr>
          </a:p>
        </p:txBody>
      </p:sp>
      <p:sp>
        <p:nvSpPr>
          <p:cNvPr id="9" name="ZoneTexte 4"/>
          <p:cNvSpPr txBox="1">
            <a:spLocks noChangeArrowheads="1"/>
          </p:cNvSpPr>
          <p:nvPr/>
        </p:nvSpPr>
        <p:spPr bwMode="auto">
          <a:xfrm>
            <a:off x="1378742" y="1098286"/>
            <a:ext cx="9434513" cy="614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SzPct val="80000"/>
              <a:buBlip>
                <a:blip r:embed="rId3"/>
              </a:buBlip>
              <a:defRPr sz="3200">
                <a:solidFill>
                  <a:schemeClr val="tx1"/>
                </a:solidFill>
                <a:latin typeface="Source Sans Pro ExtraLight" panose="020B0303030403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Source Sans Pro ExtraLight" panose="020B0303030403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Source Sans Pro ExtraLight" panose="020B0303030403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Source Sans Pro ExtraLight" panose="020B0303030403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Source Sans Pro ExtraLight" panose="020B0303030403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Source Sans Pro ExtraLight" panose="020B0303030403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Source Sans Pro ExtraLight" panose="020B0303030403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Source Sans Pro ExtraLight" panose="020B0303030403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Source Sans Pro ExtraLight" panose="020B0303030403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fr-FR" altLang="fr-FR" sz="1200" i="1" dirty="0">
                <a:latin typeface="HelveticaNeueLT Std Cn" pitchFamily="34" charset="0"/>
              </a:rPr>
              <a:t>Quelles actions mises en place pour améliorer l’expérience citoyen  (</a:t>
            </a:r>
            <a:r>
              <a:rPr lang="fr-FR" altLang="fr-FR" sz="1200" b="1" i="1" dirty="0">
                <a:latin typeface="HelveticaNeueLT Std Cn" pitchFamily="34" charset="0"/>
              </a:rPr>
              <a:t>compréhension des besoins et des attentes, accessibilité, simplicité, personnalisation....)</a:t>
            </a:r>
            <a:endParaRPr lang="fr-FR" altLang="fr-FR" sz="1200" b="1" dirty="0">
              <a:latin typeface="HelveticaNeueLT Std Cn" pitchFamily="34" charset="0"/>
              <a:ea typeface="MS PGothic" panose="020B0600070205080204" pitchFamily="34" charset="-128"/>
            </a:endParaRPr>
          </a:p>
          <a:p>
            <a:pPr eaLnBrk="1" hangingPunct="1">
              <a:spcBef>
                <a:spcPct val="0"/>
              </a:spcBef>
              <a:buSzTx/>
              <a:buFontTx/>
              <a:buNone/>
            </a:pPr>
            <a:endParaRPr lang="fr-FR" altLang="fr-FR" sz="1200" b="1" dirty="0">
              <a:latin typeface="HelveticaNeueLT Std Cn" pitchFamily="34" charset="0"/>
              <a:ea typeface="MS PGothic" panose="020B0600070205080204" pitchFamily="34" charset="-128"/>
            </a:endParaRPr>
          </a:p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fr-FR" altLang="fr-FR" sz="1200" i="1" dirty="0">
                <a:latin typeface="HelveticaNeueLT Std Cn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3392853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Palme Expérience Citoyen 2019_Dossier de candidature</a:t>
            </a:r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550547-BB0B-46EC-99F2-8BD43780CE07}" type="slidenum">
              <a:rPr lang="fr-FR" smtClean="0"/>
              <a:t>7</a:t>
            </a:fld>
            <a:endParaRPr lang="fr-FR" dirty="0"/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15369" y="-153297"/>
            <a:ext cx="2076861" cy="2076861"/>
          </a:xfrm>
          <a:prstGeom prst="rect">
            <a:avLst/>
          </a:prstGeom>
        </p:spPr>
      </p:pic>
      <p:sp>
        <p:nvSpPr>
          <p:cNvPr id="7" name="TextBox 5"/>
          <p:cNvSpPr txBox="1">
            <a:spLocks noChangeArrowheads="1"/>
          </p:cNvSpPr>
          <p:nvPr/>
        </p:nvSpPr>
        <p:spPr>
          <a:xfrm>
            <a:off x="1570037" y="294375"/>
            <a:ext cx="9051925" cy="395287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r>
              <a:rPr lang="fr-FR" sz="2400" b="1" dirty="0">
                <a:solidFill>
                  <a:srgbClr val="EA545D"/>
                </a:solidFill>
                <a:latin typeface="HelveticaNeueLT Std Cn" pitchFamily="34" charset="0"/>
                <a:ea typeface="+mj-ea"/>
                <a:cs typeface="Times" charset="0"/>
              </a:rPr>
              <a:t>C2. Description détaillée – l’originalité</a:t>
            </a:r>
            <a:endParaRPr lang="en-US" sz="2400" b="1" dirty="0">
              <a:solidFill>
                <a:srgbClr val="EA545D"/>
              </a:solidFill>
              <a:latin typeface="HelveticaNeueLT Std Cn" pitchFamily="34" charset="0"/>
              <a:ea typeface="+mj-ea"/>
              <a:cs typeface="Times" charset="0"/>
            </a:endParaRPr>
          </a:p>
        </p:txBody>
      </p:sp>
      <p:sp>
        <p:nvSpPr>
          <p:cNvPr id="9" name="ZoneTexte 4"/>
          <p:cNvSpPr txBox="1">
            <a:spLocks noChangeArrowheads="1"/>
          </p:cNvSpPr>
          <p:nvPr/>
        </p:nvSpPr>
        <p:spPr bwMode="auto">
          <a:xfrm>
            <a:off x="1338261" y="1015907"/>
            <a:ext cx="9515475" cy="614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SzPct val="80000"/>
              <a:buBlip>
                <a:blip r:embed="rId3"/>
              </a:buBlip>
              <a:defRPr sz="3200">
                <a:solidFill>
                  <a:schemeClr val="tx1"/>
                </a:solidFill>
                <a:latin typeface="Source Sans Pro ExtraLight" panose="020B0303030403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Source Sans Pro ExtraLight" panose="020B0303030403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Source Sans Pro ExtraLight" panose="020B0303030403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Source Sans Pro ExtraLight" panose="020B0303030403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Source Sans Pro ExtraLight" panose="020B0303030403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Source Sans Pro ExtraLight" panose="020B0303030403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Source Sans Pro ExtraLight" panose="020B0303030403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Source Sans Pro ExtraLight" panose="020B0303030403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Source Sans Pro ExtraLight" panose="020B0303030403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fr-FR" altLang="fr-FR" sz="1200" i="1" dirty="0">
                <a:latin typeface="HelveticaNeueLT Std Cn" pitchFamily="34" charset="0"/>
              </a:rPr>
              <a:t>Quelle est la nouveauté et le point fort de votre </a:t>
            </a:r>
            <a:r>
              <a:rPr lang="fr-FR" altLang="fr-FR" sz="1200" i="1" dirty="0" smtClean="0">
                <a:latin typeface="HelveticaNeueLT Std Cn" pitchFamily="34" charset="0"/>
              </a:rPr>
              <a:t>initiative ? </a:t>
            </a:r>
            <a:r>
              <a:rPr lang="fr-FR" altLang="fr-FR" sz="1200" b="1" i="1" dirty="0">
                <a:latin typeface="HelveticaNeueLT Std Cn" pitchFamily="34" charset="0"/>
              </a:rPr>
              <a:t>(évolution de l’organisation </a:t>
            </a:r>
            <a:r>
              <a:rPr lang="fr-FR" altLang="fr-FR" sz="1200" b="1" i="1" dirty="0" smtClean="0">
                <a:latin typeface="HelveticaNeueLT Std Cn" pitchFamily="34" charset="0"/>
              </a:rPr>
              <a:t>interne, </a:t>
            </a:r>
            <a:r>
              <a:rPr lang="fr-FR" altLang="fr-FR" sz="1200" b="1" i="1" dirty="0">
                <a:latin typeface="HelveticaNeueLT Std Cn" pitchFamily="34" charset="0"/>
              </a:rPr>
              <a:t>utilisation des outils numériques et transformation des canaux de contact, simplification des </a:t>
            </a:r>
            <a:r>
              <a:rPr lang="fr-FR" altLang="fr-FR" sz="1200" b="1" i="1" dirty="0" smtClean="0">
                <a:latin typeface="HelveticaNeueLT Std Cn" pitchFamily="34" charset="0"/>
              </a:rPr>
              <a:t>procédures,  </a:t>
            </a:r>
            <a:r>
              <a:rPr lang="fr-FR" altLang="fr-FR" sz="1200" b="1" i="1" dirty="0">
                <a:latin typeface="HelveticaNeueLT Std Cn" pitchFamily="34" charset="0"/>
              </a:rPr>
              <a:t>amélioration de l’expérience des citoyens, réduction des coûts de fonctionnement , impact sur l’image du territoire, mesure de la satisfaction du citoyen , monitoring du service rendu/charte d’engagements de service...)</a:t>
            </a:r>
          </a:p>
        </p:txBody>
      </p:sp>
    </p:spTree>
    <p:extLst>
      <p:ext uri="{BB962C8B-B14F-4D97-AF65-F5344CB8AC3E}">
        <p14:creationId xmlns:p14="http://schemas.microsoft.com/office/powerpoint/2010/main" val="30197410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Palme Expérience Citoyen 2019_Dossier de candidature</a:t>
            </a:r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550547-BB0B-46EC-99F2-8BD43780CE07}" type="slidenum">
              <a:rPr lang="fr-FR" smtClean="0"/>
              <a:t>8</a:t>
            </a:fld>
            <a:endParaRPr lang="fr-FR" dirty="0"/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15369" y="-178010"/>
            <a:ext cx="2076861" cy="2076861"/>
          </a:xfrm>
          <a:prstGeom prst="rect">
            <a:avLst/>
          </a:prstGeom>
        </p:spPr>
      </p:pic>
      <p:sp>
        <p:nvSpPr>
          <p:cNvPr id="7" name="TextBox 5"/>
          <p:cNvSpPr txBox="1">
            <a:spLocks noChangeArrowheads="1"/>
          </p:cNvSpPr>
          <p:nvPr/>
        </p:nvSpPr>
        <p:spPr>
          <a:xfrm>
            <a:off x="1570037" y="335565"/>
            <a:ext cx="9051925" cy="395287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r>
              <a:rPr lang="fr-FR" sz="2400" b="1" dirty="0">
                <a:solidFill>
                  <a:srgbClr val="EA545D"/>
                </a:solidFill>
                <a:latin typeface="HelveticaNeueLT Std Cn" pitchFamily="34" charset="0"/>
                <a:ea typeface="+mj-ea"/>
                <a:cs typeface="Times" charset="0"/>
              </a:rPr>
              <a:t>C3. Description détaillée – le développement</a:t>
            </a:r>
            <a:endParaRPr lang="en-US" sz="2400" b="1" dirty="0">
              <a:solidFill>
                <a:srgbClr val="EA545D"/>
              </a:solidFill>
              <a:latin typeface="HelveticaNeueLT Std Cn" pitchFamily="34" charset="0"/>
              <a:ea typeface="+mj-ea"/>
              <a:cs typeface="Times" charset="0"/>
            </a:endParaRPr>
          </a:p>
        </p:txBody>
      </p:sp>
      <p:sp>
        <p:nvSpPr>
          <p:cNvPr id="9" name="ZoneTexte 4"/>
          <p:cNvSpPr txBox="1">
            <a:spLocks noChangeArrowheads="1"/>
          </p:cNvSpPr>
          <p:nvPr/>
        </p:nvSpPr>
        <p:spPr bwMode="auto">
          <a:xfrm>
            <a:off x="1715638" y="1036502"/>
            <a:ext cx="9515475" cy="614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SzPct val="80000"/>
              <a:buBlip>
                <a:blip r:embed="rId3"/>
              </a:buBlip>
              <a:defRPr sz="3200">
                <a:solidFill>
                  <a:schemeClr val="tx1"/>
                </a:solidFill>
                <a:latin typeface="Source Sans Pro ExtraLight" panose="020B0303030403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Source Sans Pro ExtraLight" panose="020B0303030403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Source Sans Pro ExtraLight" panose="020B0303030403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Source Sans Pro ExtraLight" panose="020B0303030403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Source Sans Pro ExtraLight" panose="020B0303030403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Source Sans Pro ExtraLight" panose="020B0303030403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Source Sans Pro ExtraLight" panose="020B0303030403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Source Sans Pro ExtraLight" panose="020B0303030403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Source Sans Pro ExtraLight" panose="020B0303030403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fr-FR" altLang="fr-FR" sz="1200" i="1" dirty="0">
                <a:latin typeface="HelveticaNeueLT Std Cn" pitchFamily="34" charset="0"/>
              </a:rPr>
              <a:t>Quelles sont les perspectives de développement de votre </a:t>
            </a:r>
            <a:r>
              <a:rPr lang="fr-FR" altLang="fr-FR" sz="1200" i="1" dirty="0" smtClean="0">
                <a:latin typeface="HelveticaNeueLT Std Cn" pitchFamily="34" charset="0"/>
              </a:rPr>
              <a:t>initiative ?</a:t>
            </a:r>
            <a:endParaRPr lang="fr-FR" altLang="fr-FR" sz="1200" i="1" dirty="0">
              <a:latin typeface="HelveticaNeueLT Std Cn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676367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Palme Expérience Citoyen 2019_Dossier de candidature</a:t>
            </a:r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550547-BB0B-46EC-99F2-8BD43780CE07}" type="slidenum">
              <a:rPr lang="fr-FR" smtClean="0"/>
              <a:t>9</a:t>
            </a:fld>
            <a:endParaRPr lang="fr-FR" dirty="0"/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15369" y="-120346"/>
            <a:ext cx="2076861" cy="2076861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1077892" y="456123"/>
            <a:ext cx="9904413" cy="461962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fr-FR" sz="2400" b="1" dirty="0">
                <a:solidFill>
                  <a:srgbClr val="EA545D"/>
                </a:solidFill>
                <a:latin typeface="HelveticaNeueLT Std Cn" pitchFamily="34" charset="0"/>
                <a:ea typeface="+mj-ea"/>
                <a:cs typeface="Times" charset="0"/>
              </a:rPr>
              <a:t>D - Illustrations (1/2)</a:t>
            </a:r>
            <a:endParaRPr lang="en-US" sz="2400" b="1" dirty="0">
              <a:solidFill>
                <a:srgbClr val="EA545D"/>
              </a:solidFill>
              <a:latin typeface="HelveticaNeueLT Std Cn" pitchFamily="34" charset="0"/>
              <a:ea typeface="+mj-ea"/>
              <a:cs typeface="Times" charset="0"/>
            </a:endParaRPr>
          </a:p>
        </p:txBody>
      </p:sp>
      <p:sp>
        <p:nvSpPr>
          <p:cNvPr id="8" name="TextBox 6"/>
          <p:cNvSpPr txBox="1">
            <a:spLocks noChangeArrowheads="1"/>
          </p:cNvSpPr>
          <p:nvPr/>
        </p:nvSpPr>
        <p:spPr bwMode="auto">
          <a:xfrm>
            <a:off x="1292998" y="1148375"/>
            <a:ext cx="9474200" cy="577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SzPct val="80000"/>
              <a:buBlip>
                <a:blip r:embed="rId3"/>
              </a:buBlip>
              <a:defRPr sz="3200">
                <a:solidFill>
                  <a:schemeClr val="tx1"/>
                </a:solidFill>
                <a:latin typeface="Source Sans Pro ExtraLight" panose="020B0303030403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Source Sans Pro ExtraLight" panose="020B0303030403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Source Sans Pro ExtraLight" panose="020B0303030403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Source Sans Pro ExtraLight" panose="020B0303030403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Source Sans Pro ExtraLight" panose="020B0303030403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Source Sans Pro ExtraLight" panose="020B0303030403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Source Sans Pro ExtraLight" panose="020B0303030403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Source Sans Pro ExtraLight" panose="020B0303030403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Source Sans Pro ExtraLight" panose="020B0303030403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fr-FR" altLang="fr-FR" sz="1200" dirty="0">
                <a:latin typeface="HelveticaNeueLT Std Cn" pitchFamily="34" charset="0"/>
              </a:rPr>
              <a:t>Dans les 2 slides suivantes (maximum), vous pouvez joindre des photos, illustrations, vidéos de votre choix illustrant vos pratiques.</a:t>
            </a:r>
            <a:endParaRPr lang="en-US" altLang="fr-FR" sz="1200" dirty="0">
              <a:latin typeface="HelveticaNeueLT Std Cn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962257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43</TotalTime>
  <Words>555</Words>
  <Application>Microsoft Office PowerPoint</Application>
  <PresentationFormat>Grand écran</PresentationFormat>
  <Paragraphs>128</Paragraphs>
  <Slides>12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11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12</vt:i4>
      </vt:variant>
    </vt:vector>
  </HeadingPairs>
  <TitlesOfParts>
    <vt:vector size="24" baseType="lpstr">
      <vt:lpstr>MS PGothic</vt:lpstr>
      <vt:lpstr>MS PGothic</vt:lpstr>
      <vt:lpstr>Arial</vt:lpstr>
      <vt:lpstr>Calibri</vt:lpstr>
      <vt:lpstr>Calibri Light</vt:lpstr>
      <vt:lpstr>Helvetica</vt:lpstr>
      <vt:lpstr>HelveticaNeueLT Std Cn</vt:lpstr>
      <vt:lpstr>Times</vt:lpstr>
      <vt:lpstr>Times New Roman</vt:lpstr>
      <vt:lpstr>Verdana</vt:lpstr>
      <vt:lpstr>Wingdings</vt:lpstr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Camille Eluard</dc:creator>
  <cp:lastModifiedBy>Stagiaire</cp:lastModifiedBy>
  <cp:revision>10</cp:revision>
  <dcterms:created xsi:type="dcterms:W3CDTF">2019-05-13T15:37:05Z</dcterms:created>
  <dcterms:modified xsi:type="dcterms:W3CDTF">2019-07-18T12:29:54Z</dcterms:modified>
</cp:coreProperties>
</file>