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61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DA8E-1CA6-4261-8005-E102D4BE3A4C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45F3-EBFE-483E-BEA0-B80539DD0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47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869C-E7E3-4568-848F-61A348E4EF92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16CA-498F-4EEB-868A-C4BE0C76E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0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16CA-498F-4EEB-868A-C4BE0C76E5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8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ABF5-8565-4DF8-AC78-BF8D452FA669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54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DD8-B5D4-4C31-8781-45E5D45D0C91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B5B6-1D35-46CD-BE4E-C6C69D3E27B5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56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BC39-8223-4378-BC15-311365353AA8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014158" y="4554747"/>
            <a:ext cx="4290204" cy="128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6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4B1-69DE-4FAA-9937-498C2E74A097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7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A56A-9437-42DF-91CB-3F68919E9CB0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0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BC37-53BE-4216-B763-3E94687755C8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E31D-78B5-410F-ABDC-129CA8D2015B}" type="datetime1">
              <a:rPr lang="fr-FR" smtClean="0"/>
              <a:t>06/06/2019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AF0B-11C0-44D2-A832-9C868E5E5CFD}" type="datetime1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82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9115-2F18-4337-93B2-A6D3C7468B2D}" type="datetime1">
              <a:rPr lang="fr-FR" smtClean="0"/>
              <a:t>06/06/2019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6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033E-75FE-4B97-82BB-2E2F45A96088}" type="datetime1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4B50-213E-4A1F-A446-B80940B1B1D8}" type="datetime1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D3A1-0E0F-44D0-9B84-7A5DC43CED66}" type="datetime1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fo@afrc.or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90354"/>
            <a:ext cx="12192000" cy="1193962"/>
          </a:xfrm>
          <a:prstGeom prst="rect">
            <a:avLst/>
          </a:prstGeom>
          <a:solidFill>
            <a:srgbClr val="EA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10466" y="5154913"/>
            <a:ext cx="832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Dossier de Candidature</a:t>
            </a:r>
          </a:p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Palme de l’Expérience Citoyen </a:t>
            </a:r>
            <a:endParaRPr lang="fr-FR" sz="3200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43793" y="360721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(2/2)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45058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11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60767" y="2064524"/>
            <a:ext cx="11070465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impérativement être remis </a:t>
            </a:r>
            <a:r>
              <a:rPr lang="fr-FR" sz="2000" b="1" u="sng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avant le 20 juillet 2019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être envoyés </a:t>
            </a:r>
            <a:r>
              <a:rPr lang="fr-FR" sz="2000" b="1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par mail 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à l’adresse email suivante :</a:t>
            </a: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000" u="sng" dirty="0" smtClean="0">
                <a:solidFill>
                  <a:srgbClr val="0000FF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info@afrc.org</a:t>
            </a:r>
            <a:endParaRPr lang="fr-FR" sz="2000" dirty="0" smtClean="0">
              <a:latin typeface="HelveticaNeueLT Std C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brochures et documents internes au format papier doivent être scannés et joints à l’envoi.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Si la taille du fichier excède 10 MO, les candidats doivent réaliser l’envoi en plusieurs envois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Aucune clé </a:t>
            </a:r>
            <a:r>
              <a:rPr lang="fr-FR" sz="2000" dirty="0" err="1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usb</a:t>
            </a: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ne sera acceptée.</a:t>
            </a:r>
            <a:endParaRPr lang="fr-F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12</a:t>
            </a:fld>
            <a:endParaRPr lang="fr-FR" dirty="0"/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43794" y="335075"/>
            <a:ext cx="99044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Les partenaires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des Palmes de la Relation Client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2019 </a:t>
            </a:r>
            <a:endParaRPr lang="fr-FR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69772"/>
            <a:ext cx="2076861" cy="2076861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103" y="1380455"/>
            <a:ext cx="6293794" cy="481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2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/>
          <a:srcRect t="15786"/>
          <a:stretch/>
        </p:blipFill>
        <p:spPr>
          <a:xfrm>
            <a:off x="883468" y="1545700"/>
            <a:ext cx="10425064" cy="4810650"/>
          </a:xfrm>
          <a:prstGeom prst="rect">
            <a:avLst/>
          </a:prstGeom>
        </p:spPr>
      </p:pic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143793" y="240135"/>
            <a:ext cx="990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Présentation de la Palme </a:t>
            </a:r>
            <a:r>
              <a:rPr lang="fr-FR" altLang="fr-FR" sz="2400" b="1" dirty="0" smtClean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Expérience </a:t>
            </a: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Citoyen</a:t>
            </a:r>
            <a:b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</a:br>
            <a:endParaRPr lang="fr-FR" altLang="fr-FR" sz="2400" dirty="0">
              <a:solidFill>
                <a:srgbClr val="EA545D"/>
              </a:solidFill>
              <a:latin typeface="HelveticaNeueLT Std Cn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36" y="-161534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210961"/>
            <a:ext cx="2076861" cy="2076861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15257" y="1215607"/>
            <a:ext cx="9358312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820738" indent="-3635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400" i="1" dirty="0">
                <a:solidFill>
                  <a:srgbClr val="1E3A54"/>
                </a:solidFill>
                <a:latin typeface="HelveticaNeueLT Std Cn" pitchFamily="34" charset="0"/>
              </a:rPr>
              <a:t>Comment remplir le dossier de candidature à la Palme de l’Expérience Citoyen?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fr-FR" altLang="fr-FR" sz="800" dirty="0">
              <a:latin typeface="HelveticaNeueLT Std Cn" pitchFamily="34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Quatre sections sont à renseigner à l’intérieur de ce dossier :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formulaire de candidature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Ce formulaire est commun </a:t>
            </a:r>
            <a:r>
              <a:rPr lang="fr-FR" altLang="fr-FR" sz="1100" dirty="0" smtClean="0">
                <a:latin typeface="HelveticaNeueLT Std Cn" pitchFamily="34" charset="0"/>
              </a:rPr>
              <a:t>à toutes les Palmes </a:t>
            </a:r>
            <a:r>
              <a:rPr lang="fr-FR" altLang="fr-FR" sz="1100" dirty="0">
                <a:latin typeface="HelveticaNeueLT Std Cn" pitchFamily="34" charset="0"/>
              </a:rPr>
              <a:t>et peut être réutilisé si votre structure est candidate à plusieurs Palmes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« 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Executive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 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Summary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 »</a:t>
            </a:r>
            <a:r>
              <a:rPr lang="fr-FR" altLang="fr-FR" sz="1200" b="1" dirty="0">
                <a:solidFill>
                  <a:srgbClr val="336699"/>
                </a:solidFill>
                <a:latin typeface="HelveticaNeueLT Std Cn" pitchFamily="34" charset="0"/>
              </a:rPr>
              <a:t> 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Il doit décrire de façon synthétique (1 slide maximum) </a:t>
            </a:r>
            <a:r>
              <a:rPr lang="fr-FR" altLang="fr-FR" sz="1100" dirty="0" smtClean="0">
                <a:latin typeface="HelveticaNeueLT Std Cn" pitchFamily="34" charset="0"/>
              </a:rPr>
              <a:t>le projet</a:t>
            </a:r>
            <a:r>
              <a:rPr lang="fr-FR" altLang="fr-FR" sz="1100" dirty="0" smtClean="0">
                <a:solidFill>
                  <a:srgbClr val="7030A0"/>
                </a:solidFill>
                <a:latin typeface="HelveticaNeueLT Std Cn" pitchFamily="34" charset="0"/>
              </a:rPr>
              <a:t> </a:t>
            </a:r>
            <a:r>
              <a:rPr lang="fr-FR" altLang="fr-FR" sz="1100" dirty="0" smtClean="0">
                <a:latin typeface="HelveticaNeueLT Std Cn" pitchFamily="34" charset="0"/>
              </a:rPr>
              <a:t>d’intérêt général développé par votre organisme pour améliorer la relation aux citoyens (nature </a:t>
            </a:r>
            <a:r>
              <a:rPr lang="fr-FR" altLang="fr-FR" sz="1100" dirty="0">
                <a:latin typeface="HelveticaNeueLT Std Cn" pitchFamily="34" charset="0"/>
              </a:rPr>
              <a:t>de </a:t>
            </a:r>
            <a:r>
              <a:rPr lang="fr-FR" altLang="fr-FR" sz="1100" dirty="0" smtClean="0">
                <a:latin typeface="HelveticaNeueLT Std Cn" pitchFamily="34" charset="0"/>
              </a:rPr>
              <a:t>l’initiative, </a:t>
            </a:r>
            <a:r>
              <a:rPr lang="fr-FR" altLang="fr-FR" sz="1100" dirty="0">
                <a:latin typeface="HelveticaNeueLT Std Cn" pitchFamily="34" charset="0"/>
              </a:rPr>
              <a:t>caractère innovant, modalités mise en place et résultats tangibles)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b="1" dirty="0">
                <a:latin typeface="HelveticaNeueLT Std Cn" pitchFamily="34" charset="0"/>
              </a:rPr>
              <a:t>Une description détaillée de votre candidature selon les critères :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Impact sur l’expérience quotidienne et la satisfaction du 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Degré d’accessibilité pour tous et de simplicité de </a:t>
            </a:r>
            <a:r>
              <a:rPr lang="fr-FR" altLang="fr-FR" sz="1100" dirty="0" smtClean="0">
                <a:latin typeface="HelveticaNeueLT Std Cn" pitchFamily="34" charset="0"/>
              </a:rPr>
              <a:t>l’initiative</a:t>
            </a:r>
            <a:endParaRPr lang="fr-FR" altLang="fr-FR" sz="1100" dirty="0">
              <a:latin typeface="HelveticaNeueLT Std Cn" pitchFamily="34" charset="0"/>
            </a:endParaRP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Prise en compte des besoins et des attentes des citoyens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Attention portée à la personnalisation de l’expérience 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Impact </a:t>
            </a:r>
            <a:r>
              <a:rPr lang="fr-FR" altLang="fr-FR" sz="1100" dirty="0" smtClean="0">
                <a:latin typeface="HelveticaNeueLT Std Cn" pitchFamily="34" charset="0"/>
              </a:rPr>
              <a:t>sur </a:t>
            </a:r>
            <a:r>
              <a:rPr lang="fr-FR" altLang="fr-FR" sz="1100" dirty="0">
                <a:latin typeface="HelveticaNeueLT Std Cn" pitchFamily="34" charset="0"/>
              </a:rPr>
              <a:t>l’efficacité de l’organisation de la collectivité/du service public/de l’administration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Degré de </a:t>
            </a:r>
            <a:r>
              <a:rPr lang="fr-FR" altLang="fr-FR" sz="1100" dirty="0" smtClean="0">
                <a:latin typeface="HelveticaNeueLT Std Cn" pitchFamily="34" charset="0"/>
              </a:rPr>
              <a:t>créativité et d’innovation </a:t>
            </a:r>
            <a:r>
              <a:rPr lang="fr-FR" altLang="fr-FR" sz="1100" dirty="0">
                <a:latin typeface="HelveticaNeueLT Std Cn" pitchFamily="34" charset="0"/>
              </a:rPr>
              <a:t>de </a:t>
            </a:r>
            <a:r>
              <a:rPr lang="fr-FR" altLang="fr-FR" sz="1100" dirty="0" smtClean="0">
                <a:latin typeface="HelveticaNeueLT Std Cn" pitchFamily="34" charset="0"/>
              </a:rPr>
              <a:t>l’initiative</a:t>
            </a:r>
            <a:endParaRPr lang="fr-FR" altLang="fr-FR" sz="1100" dirty="0">
              <a:latin typeface="HelveticaNeueLT Std Cn" pitchFamily="34" charset="0"/>
            </a:endParaRPr>
          </a:p>
          <a:p>
            <a:pPr lvl="2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altLang="fr-FR" sz="1100" dirty="0">
              <a:latin typeface="HelveticaNeueLT Std Cn" pitchFamily="34" charset="0"/>
            </a:endParaRPr>
          </a:p>
          <a:p>
            <a:pPr>
              <a:spcBef>
                <a:spcPts val="300"/>
              </a:spcBef>
              <a:buClr>
                <a:schemeClr val="accent2"/>
              </a:buClr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Des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Illustrations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 (optionnel)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fournir des photos, vidéos ou autres supports illustratifs de </a:t>
            </a:r>
            <a:r>
              <a:rPr lang="fr-FR" altLang="fr-FR" sz="1100" dirty="0" smtClean="0">
                <a:latin typeface="HelveticaNeueLT Std Cn" pitchFamily="34" charset="0"/>
              </a:rPr>
              <a:t>l’initiative décrite </a:t>
            </a:r>
            <a:r>
              <a:rPr lang="fr-FR" altLang="fr-FR" sz="1100" dirty="0">
                <a:latin typeface="HelveticaNeueLT Std Cn" pitchFamily="34" charset="0"/>
              </a:rPr>
              <a:t>pour cette Palme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aussi joindre à votre envoi des documents existants scannés, présentations institutionnelles, etc.… pour appuyer votre dossier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endParaRPr lang="fr-FR" altLang="fr-FR" sz="1100" dirty="0">
              <a:latin typeface="HelveticaNeueLT Std Cn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>
          <a:xfrm>
            <a:off x="1567658" y="176214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Instructions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5144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886620" y="255589"/>
            <a:ext cx="9904413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A - Formulaire de candidature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2927" y="5885253"/>
            <a:ext cx="9735343" cy="28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38088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tabLst>
                <a:tab pos="1530350" algn="l"/>
                <a:tab pos="3421063" algn="l"/>
              </a:tabLst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30350" algn="l"/>
                <a:tab pos="3421063" algn="l"/>
              </a:tabLst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800" b="1" dirty="0">
                <a:solidFill>
                  <a:schemeClr val="accent1">
                    <a:lumMod val="50000"/>
                  </a:schemeClr>
                </a:solidFill>
                <a:latin typeface="HelveticaNeueLT Std Cn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faciliter le travail du jury et respecter l’équité des candidatures, nous vous demandons impérativement de remplir complètement le dossier de candidature. Aucun dossier incomplet ne pourra être retenu.</a:t>
            </a:r>
            <a:endParaRPr lang="en-US" altLang="fr-FR" sz="800" b="1" dirty="0">
              <a:solidFill>
                <a:schemeClr val="accent1">
                  <a:lumMod val="50000"/>
                </a:schemeClr>
              </a:solidFill>
              <a:latin typeface="HelveticaNeueLT Std Cn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72337"/>
              </p:ext>
            </p:extLst>
          </p:nvPr>
        </p:nvGraphicFramePr>
        <p:xfrm>
          <a:off x="1029495" y="803276"/>
          <a:ext cx="9510713" cy="1177336"/>
        </p:xfrm>
        <a:graphic>
          <a:graphicData uri="http://schemas.openxmlformats.org/drawingml/2006/table">
            <a:tbl>
              <a:tblPr/>
              <a:tblGrid>
                <a:gridCol w="2395254"/>
                <a:gridCol w="513386"/>
                <a:gridCol w="910687"/>
                <a:gridCol w="446351"/>
                <a:gridCol w="976088"/>
                <a:gridCol w="380951"/>
                <a:gridCol w="1041487"/>
                <a:gridCol w="398937"/>
                <a:gridCol w="1025135"/>
                <a:gridCol w="443082"/>
                <a:gridCol w="979355"/>
              </a:tblGrid>
              <a:tr h="24397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762" marB="457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de l’organisation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Secteur d’activité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4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Effectif  (cocher la case pertinente)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0 à 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10 à 49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50 à 199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200 à 499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Plus de 500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Chiffre d’affaires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 complète du siège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8735"/>
              </p:ext>
            </p:extLst>
          </p:nvPr>
        </p:nvGraphicFramePr>
        <p:xfrm>
          <a:off x="1029495" y="2032593"/>
          <a:ext cx="9510713" cy="847026"/>
        </p:xfrm>
        <a:graphic>
          <a:graphicData uri="http://schemas.openxmlformats.org/drawingml/2006/table">
            <a:tbl>
              <a:tblPr/>
              <a:tblGrid>
                <a:gridCol w="1782135"/>
                <a:gridCol w="3881456"/>
                <a:gridCol w="832208"/>
                <a:gridCol w="3014914"/>
              </a:tblGrid>
              <a:tr h="2198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Notre contact dans 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9" marB="4565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 et Prénom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Fonction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électronique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Téléphone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30628"/>
              </p:ext>
            </p:extLst>
          </p:nvPr>
        </p:nvGraphicFramePr>
        <p:xfrm>
          <a:off x="1029495" y="2890993"/>
          <a:ext cx="9510713" cy="635638"/>
        </p:xfrm>
        <a:graphic>
          <a:graphicData uri="http://schemas.openxmlformats.org/drawingml/2006/table">
            <a:tbl>
              <a:tblPr/>
              <a:tblGrid>
                <a:gridCol w="873446"/>
                <a:gridCol w="663734"/>
                <a:gridCol w="914208"/>
                <a:gridCol w="843982"/>
                <a:gridCol w="893217"/>
                <a:gridCol w="783771"/>
                <a:gridCol w="1193310"/>
                <a:gridCol w="699039"/>
                <a:gridCol w="1586302"/>
                <a:gridCol w="1059704"/>
              </a:tblGrid>
              <a:tr h="243704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Centres de Relation Client </a:t>
                      </a: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sites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positions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conseillers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boutiques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vendeurs/ conseillers en boutique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16342"/>
              </p:ext>
            </p:extLst>
          </p:nvPr>
        </p:nvGraphicFramePr>
        <p:xfrm>
          <a:off x="1029495" y="3562350"/>
          <a:ext cx="9510713" cy="1004888"/>
        </p:xfrm>
        <a:graphic>
          <a:graphicData uri="http://schemas.openxmlformats.org/drawingml/2006/table">
            <a:tbl>
              <a:tblPr/>
              <a:tblGrid>
                <a:gridCol w="846922"/>
                <a:gridCol w="1762514"/>
                <a:gridCol w="1036581"/>
                <a:gridCol w="1247494"/>
                <a:gridCol w="758634"/>
                <a:gridCol w="758634"/>
                <a:gridCol w="683424"/>
                <a:gridCol w="304108"/>
                <a:gridCol w="596770"/>
                <a:gridCol w="756998"/>
                <a:gridCol w="758634"/>
              </a:tblGrid>
              <a:tr h="243987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contacts clients </a:t>
                      </a: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65" marB="4576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5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entrants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sortants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entrants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sortants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SMS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95417"/>
              </p:ext>
            </p:extLst>
          </p:nvPr>
        </p:nvGraphicFramePr>
        <p:xfrm>
          <a:off x="1029495" y="5124451"/>
          <a:ext cx="9510713" cy="631826"/>
        </p:xfrm>
        <a:graphic>
          <a:graphicData uri="http://schemas.openxmlformats.org/drawingml/2006/table">
            <a:tbl>
              <a:tblPr/>
              <a:tblGrid>
                <a:gridCol w="3162062"/>
                <a:gridCol w="1003882"/>
                <a:gridCol w="354792"/>
                <a:gridCol w="1930919"/>
                <a:gridCol w="801143"/>
                <a:gridCol w="2257915"/>
              </a:tblGrid>
              <a:tr h="24389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Finalisation de l’inscription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Formulaire de participation rempli le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À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Par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Signature électronique du représentant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968636"/>
              </p:ext>
            </p:extLst>
          </p:nvPr>
        </p:nvGraphicFramePr>
        <p:xfrm>
          <a:off x="1029495" y="4638676"/>
          <a:ext cx="9510713" cy="487368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Informations complémentaires concernant l’activité et le dimensionnement de l’entité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522797"/>
            <a:ext cx="9051925" cy="395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B –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Executive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summary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8401"/>
              </p:ext>
            </p:extLst>
          </p:nvPr>
        </p:nvGraphicFramePr>
        <p:xfrm>
          <a:off x="1340642" y="1475836"/>
          <a:ext cx="9510713" cy="4333719"/>
        </p:xfrm>
        <a:graphic>
          <a:graphicData uri="http://schemas.openxmlformats.org/drawingml/2006/table">
            <a:tbl>
              <a:tblPr/>
              <a:tblGrid>
                <a:gridCol w="9510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048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Executive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Summary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NeueLT Std Cn" pitchFamily="34" charset="0"/>
                        <a:ea typeface="Times New Roman" charset="0"/>
                      </a:endParaRPr>
                    </a:p>
                  </a:txBody>
                  <a:tcPr marL="99039" marR="99039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326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92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Description synthétique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 la politique développée pour améliorer l’expérience citoyen. 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Plan de l’initiative pour améliorer la qualité et la relation avec les concitoyens (description des actions et des outils phares)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D7D31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Date de mise en place / durée du projet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En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quoi cette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initiative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est-elle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innovante ?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Résultats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constatés (organisation des services optimisée, enquête de satisfaction)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Difficultés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rencontrées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Prochaines étapes / prochains développements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prévus pour aller plus loin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9039" marR="99039" marT="3600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84011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459133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C1. Description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détaillée 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l’initiative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378742" y="1098286"/>
            <a:ext cx="94345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actions mises en place pour améliorer l’expérience citoyen  (</a:t>
            </a:r>
            <a:r>
              <a:rPr lang="fr-FR" altLang="fr-FR" sz="1200" b="1" i="1" dirty="0">
                <a:latin typeface="HelveticaNeueLT Std Cn" pitchFamily="34" charset="0"/>
              </a:rPr>
              <a:t>compréhension des besoins et des attentes, accessibilité, simplicité, personnalisation....)</a:t>
            </a: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2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53297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29437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C2. Description détaillée – l’originalité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338261" y="1015907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 est la nouveauté et le point fort de votre </a:t>
            </a:r>
            <a:r>
              <a:rPr lang="fr-FR" altLang="fr-FR" sz="1200" i="1" dirty="0" smtClean="0">
                <a:latin typeface="HelveticaNeueLT Std Cn" pitchFamily="34" charset="0"/>
              </a:rPr>
              <a:t>initiative ? </a:t>
            </a:r>
            <a:r>
              <a:rPr lang="fr-FR" altLang="fr-FR" sz="1200" b="1" i="1" dirty="0">
                <a:latin typeface="HelveticaNeueLT Std Cn" pitchFamily="34" charset="0"/>
              </a:rPr>
              <a:t>(évolution de l’organisation </a:t>
            </a:r>
            <a:r>
              <a:rPr lang="fr-FR" altLang="fr-FR" sz="1200" b="1" i="1" dirty="0" smtClean="0">
                <a:latin typeface="HelveticaNeueLT Std Cn" pitchFamily="34" charset="0"/>
              </a:rPr>
              <a:t>interne, </a:t>
            </a:r>
            <a:r>
              <a:rPr lang="fr-FR" altLang="fr-FR" sz="1200" b="1" i="1" dirty="0">
                <a:latin typeface="HelveticaNeueLT Std Cn" pitchFamily="34" charset="0"/>
              </a:rPr>
              <a:t>utilisation des outils numériques et transformation des canaux de contact, simplification des </a:t>
            </a:r>
            <a:r>
              <a:rPr lang="fr-FR" altLang="fr-FR" sz="1200" b="1" i="1" dirty="0" smtClean="0">
                <a:latin typeface="HelveticaNeueLT Std Cn" pitchFamily="34" charset="0"/>
              </a:rPr>
              <a:t>procédures,  </a:t>
            </a:r>
            <a:r>
              <a:rPr lang="fr-FR" altLang="fr-FR" sz="1200" b="1" i="1" dirty="0">
                <a:latin typeface="HelveticaNeueLT Std Cn" pitchFamily="34" charset="0"/>
              </a:rPr>
              <a:t>amélioration de l’expérience des citoyens, réduction des coûts de fonctionnement , impact sur l’image du territoire, mesure de la satisfaction du citoyen , monitoring du service rendu/charte d’engagements de service...)</a:t>
            </a:r>
          </a:p>
        </p:txBody>
      </p:sp>
    </p:spTree>
    <p:extLst>
      <p:ext uri="{BB962C8B-B14F-4D97-AF65-F5344CB8AC3E}">
        <p14:creationId xmlns:p14="http://schemas.microsoft.com/office/powerpoint/2010/main" val="3019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8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8010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33556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C3. Description détaillée – le développement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715638" y="1036502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sont les perspectives de développement de votre </a:t>
            </a:r>
            <a:r>
              <a:rPr lang="fr-FR" altLang="fr-FR" sz="1200" i="1" dirty="0" smtClean="0">
                <a:latin typeface="HelveticaNeueLT Std Cn" pitchFamily="34" charset="0"/>
              </a:rPr>
              <a:t>initiative ?</a:t>
            </a:r>
            <a:endParaRPr lang="fr-FR" altLang="fr-FR" sz="1200" i="1" dirty="0"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20346"/>
            <a:ext cx="2076861" cy="20768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7892" y="456123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(1/2)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92998" y="1148375"/>
            <a:ext cx="9474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Dans les 2 slides suivantes (maximum), vous pouvez joindre des photos, illustrations, vidéos de votre choix illustrant vos pratiques.</a:t>
            </a:r>
            <a:endParaRPr lang="en-US" altLang="fr-FR" sz="1200" dirty="0"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555</Words>
  <Application>Microsoft Office PowerPoint</Application>
  <PresentationFormat>Grand écran</PresentationFormat>
  <Paragraphs>128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Light</vt:lpstr>
      <vt:lpstr>Helvetica</vt:lpstr>
      <vt:lpstr>HelveticaNeueLT Std Cn</vt:lpstr>
      <vt:lpstr>Times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Eluard</dc:creator>
  <cp:lastModifiedBy>Camille Eluard</cp:lastModifiedBy>
  <cp:revision>8</cp:revision>
  <dcterms:created xsi:type="dcterms:W3CDTF">2019-05-13T15:37:05Z</dcterms:created>
  <dcterms:modified xsi:type="dcterms:W3CDTF">2019-06-06T10:04:42Z</dcterms:modified>
</cp:coreProperties>
</file>