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333" r:id="rId2"/>
    <p:sldId id="415" r:id="rId3"/>
    <p:sldId id="428" r:id="rId4"/>
    <p:sldId id="427" r:id="rId5"/>
    <p:sldId id="432" r:id="rId6"/>
    <p:sldId id="426" r:id="rId7"/>
    <p:sldId id="429" r:id="rId8"/>
    <p:sldId id="430" r:id="rId9"/>
    <p:sldId id="431" r:id="rId10"/>
    <p:sldId id="433" r:id="rId11"/>
    <p:sldId id="425" r:id="rId12"/>
    <p:sldId id="423" r:id="rId13"/>
    <p:sldId id="424" r:id="rId14"/>
    <p:sldId id="418" r:id="rId15"/>
    <p:sldId id="417" r:id="rId16"/>
    <p:sldId id="416" r:id="rId17"/>
    <p:sldId id="419" r:id="rId18"/>
    <p:sldId id="420" r:id="rId19"/>
    <p:sldId id="421" r:id="rId20"/>
    <p:sldId id="422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113C1C-8835-4000-AF5B-FA81ADE28E38}" v="2" dt="2024-05-21T02:43:13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9739" autoAdjust="0"/>
  </p:normalViewPr>
  <p:slideViewPr>
    <p:cSldViewPr>
      <p:cViewPr varScale="1">
        <p:scale>
          <a:sx n="66" d="100"/>
          <a:sy n="66" d="100"/>
        </p:scale>
        <p:origin x="195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lf Oberle" userId="4d9ca3e7945205fb" providerId="LiveId" clId="{2C5BAE04-4FD5-4323-BC5A-742121AC1E27}"/>
    <pc:docChg chg="undo custSel addSld delSld modSld">
      <pc:chgData name="Ralf Oberle" userId="4d9ca3e7945205fb" providerId="LiveId" clId="{2C5BAE04-4FD5-4323-BC5A-742121AC1E27}" dt="2023-10-10T11:45:14.556" v="123"/>
      <pc:docMkLst>
        <pc:docMk/>
      </pc:docMkLst>
      <pc:sldChg chg="addSp delSp mod">
        <pc:chgData name="Ralf Oberle" userId="4d9ca3e7945205fb" providerId="LiveId" clId="{2C5BAE04-4FD5-4323-BC5A-742121AC1E27}" dt="2023-10-10T11:45:03.142" v="121" actId="22"/>
        <pc:sldMkLst>
          <pc:docMk/>
          <pc:sldMk cId="485945674" sldId="429"/>
        </pc:sldMkLst>
        <pc:spChg chg="add del">
          <ac:chgData name="Ralf Oberle" userId="4d9ca3e7945205fb" providerId="LiveId" clId="{2C5BAE04-4FD5-4323-BC5A-742121AC1E27}" dt="2023-10-10T11:45:03.142" v="121" actId="22"/>
          <ac:spMkLst>
            <pc:docMk/>
            <pc:sldMk cId="485945674" sldId="429"/>
            <ac:spMk id="4" creationId="{2D77B9E7-24A8-01F1-1F83-4924648F651C}"/>
          </ac:spMkLst>
        </pc:spChg>
      </pc:sldChg>
      <pc:sldChg chg="modSp add mod">
        <pc:chgData name="Ralf Oberle" userId="4d9ca3e7945205fb" providerId="LiveId" clId="{2C5BAE04-4FD5-4323-BC5A-742121AC1E27}" dt="2023-10-09T07:43:47.610" v="119" actId="20577"/>
        <pc:sldMkLst>
          <pc:docMk/>
          <pc:sldMk cId="3399032211" sldId="433"/>
        </pc:sldMkLst>
        <pc:spChg chg="mod">
          <ac:chgData name="Ralf Oberle" userId="4d9ca3e7945205fb" providerId="LiveId" clId="{2C5BAE04-4FD5-4323-BC5A-742121AC1E27}" dt="2023-10-09T07:43:47.610" v="119" actId="20577"/>
          <ac:spMkLst>
            <pc:docMk/>
            <pc:sldMk cId="3399032211" sldId="433"/>
            <ac:spMk id="2" creationId="{7B77EBB1-F7E3-2D74-8875-CA1AF8EDEC14}"/>
          </ac:spMkLst>
        </pc:spChg>
      </pc:sldChg>
      <pc:sldChg chg="add del">
        <pc:chgData name="Ralf Oberle" userId="4d9ca3e7945205fb" providerId="LiveId" clId="{2C5BAE04-4FD5-4323-BC5A-742121AC1E27}" dt="2023-10-10T11:45:14.556" v="123"/>
        <pc:sldMkLst>
          <pc:docMk/>
          <pc:sldMk cId="2144393890" sldId="434"/>
        </pc:sldMkLst>
      </pc:sldChg>
    </pc:docChg>
  </pc:docChgLst>
  <pc:docChgLst>
    <pc:chgData name="Ralf Oberle" userId="4d9ca3e7945205fb" providerId="LiveId" clId="{C5113C1C-8835-4000-AF5B-FA81ADE28E38}"/>
    <pc:docChg chg="modSld">
      <pc:chgData name="Ralf Oberle" userId="4d9ca3e7945205fb" providerId="LiveId" clId="{C5113C1C-8835-4000-AF5B-FA81ADE28E38}" dt="2024-05-21T02:42:57.815" v="10"/>
      <pc:docMkLst>
        <pc:docMk/>
      </pc:docMkLst>
      <pc:sldChg chg="modSp mod">
        <pc:chgData name="Ralf Oberle" userId="4d9ca3e7945205fb" providerId="LiveId" clId="{C5113C1C-8835-4000-AF5B-FA81ADE28E38}" dt="2024-05-21T02:42:22.534" v="9" actId="20577"/>
        <pc:sldMkLst>
          <pc:docMk/>
          <pc:sldMk cId="0" sldId="333"/>
        </pc:sldMkLst>
        <pc:spChg chg="mod">
          <ac:chgData name="Ralf Oberle" userId="4d9ca3e7945205fb" providerId="LiveId" clId="{C5113C1C-8835-4000-AF5B-FA81ADE28E38}" dt="2024-05-21T02:42:22.534" v="9" actId="20577"/>
          <ac:spMkLst>
            <pc:docMk/>
            <pc:sldMk cId="0" sldId="333"/>
            <ac:spMk id="12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3530393018" sldId="415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3530393018" sldId="415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1107962426" sldId="416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1107962426" sldId="416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3428847161" sldId="417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3428847161" sldId="417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2931501793" sldId="418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2931501793" sldId="418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129761331" sldId="419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129761331" sldId="419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3585423139" sldId="420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3585423139" sldId="420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3225599708" sldId="421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3225599708" sldId="421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637180947" sldId="422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637180947" sldId="422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639775746" sldId="423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639775746" sldId="423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2728854027" sldId="424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2728854027" sldId="424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1538715723" sldId="425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1538715723" sldId="425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4055956479" sldId="426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4055956479" sldId="426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1099870151" sldId="427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1099870151" sldId="427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3886413562" sldId="428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3886413562" sldId="428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485945674" sldId="429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485945674" sldId="429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542758727" sldId="430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542758727" sldId="430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2351687674" sldId="431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2351687674" sldId="431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2689142396" sldId="432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2689142396" sldId="432"/>
            <ac:spMk id="8" creationId="{00000000-0000-0000-0000-000000000000}"/>
          </ac:spMkLst>
        </pc:spChg>
      </pc:sldChg>
      <pc:sldChg chg="modSp">
        <pc:chgData name="Ralf Oberle" userId="4d9ca3e7945205fb" providerId="LiveId" clId="{C5113C1C-8835-4000-AF5B-FA81ADE28E38}" dt="2024-05-21T02:42:57.815" v="10"/>
        <pc:sldMkLst>
          <pc:docMk/>
          <pc:sldMk cId="3399032211" sldId="433"/>
        </pc:sldMkLst>
        <pc:spChg chg="mod">
          <ac:chgData name="Ralf Oberle" userId="4d9ca3e7945205fb" providerId="LiveId" clId="{C5113C1C-8835-4000-AF5B-FA81ADE28E38}" dt="2024-05-21T02:42:57.815" v="10"/>
          <ac:spMkLst>
            <pc:docMk/>
            <pc:sldMk cId="3399032211" sldId="433"/>
            <ac:spMk id="8" creationId="{00000000-0000-0000-0000-000000000000}"/>
          </ac:spMkLst>
        </pc:spChg>
      </pc:sldChg>
    </pc:docChg>
  </pc:docChgLst>
  <pc:docChgLst>
    <pc:chgData name="Ralf Oberle" userId="4d9ca3e7945205fb" providerId="LiveId" clId="{5639A8F3-5E73-4E4A-B39F-D0D53B75C6BA}"/>
    <pc:docChg chg="modSld">
      <pc:chgData name="Ralf Oberle" userId="4d9ca3e7945205fb" providerId="LiveId" clId="{5639A8F3-5E73-4E4A-B39F-D0D53B75C6BA}" dt="2023-10-03T06:10:07.812" v="9"/>
      <pc:docMkLst>
        <pc:docMk/>
      </pc:docMkLst>
      <pc:sldChg chg="modSp mod">
        <pc:chgData name="Ralf Oberle" userId="4d9ca3e7945205fb" providerId="LiveId" clId="{5639A8F3-5E73-4E4A-B39F-D0D53B75C6BA}" dt="2023-10-03T06:08:43.153" v="8" actId="6549"/>
        <pc:sldMkLst>
          <pc:docMk/>
          <pc:sldMk cId="0" sldId="333"/>
        </pc:sldMkLst>
        <pc:spChg chg="mod">
          <ac:chgData name="Ralf Oberle" userId="4d9ca3e7945205fb" providerId="LiveId" clId="{5639A8F3-5E73-4E4A-B39F-D0D53B75C6BA}" dt="2023-10-03T06:08:43.153" v="8" actId="6549"/>
          <ac:spMkLst>
            <pc:docMk/>
            <pc:sldMk cId="0" sldId="333"/>
            <ac:spMk id="12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3530393018" sldId="415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3530393018" sldId="415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1107962426" sldId="416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1107962426" sldId="416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3428847161" sldId="417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3428847161" sldId="417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2931501793" sldId="418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2931501793" sldId="418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129761331" sldId="419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129761331" sldId="419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3585423139" sldId="420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3585423139" sldId="420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3225599708" sldId="421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3225599708" sldId="421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637180947" sldId="422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637180947" sldId="422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639775746" sldId="423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639775746" sldId="423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2728854027" sldId="424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2728854027" sldId="424"/>
            <ac:spMk id="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1433BB1-B5EE-49E3-81A9-38BEF135DB57}" type="datetimeFigureOut">
              <a:rPr lang="es-CL"/>
              <a:pPr>
                <a:defRPr/>
              </a:pPr>
              <a:t>21-05-2024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2D4B95-CFCC-4E9E-AC7A-13D05C06C8D4}" type="slidenum">
              <a:rPr lang="es-CL"/>
              <a:pPr>
                <a:defRPr/>
              </a:pPr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0499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DE6ECF-C8E4-403B-A898-3CB7BCDED9FA}" type="datetimeFigureOut">
              <a:rPr lang="en-GB"/>
              <a:pPr>
                <a:defRPr/>
              </a:pPr>
              <a:t>21/05/2024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8064691-BA27-4099-B17A-FF22793CE97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83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B57828-4ADB-4B4B-AF31-03361607BDA0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10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654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268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442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84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4883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94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2340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7797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299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64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880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480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031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713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316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48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639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020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1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2627313" cy="423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1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176" y="431802"/>
            <a:ext cx="69215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1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688" y="2628900"/>
            <a:ext cx="2627312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3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389" y="6054725"/>
            <a:ext cx="17414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000" y="3219251"/>
            <a:ext cx="6300000" cy="528350"/>
          </a:xfrm>
        </p:spPr>
        <p:txBody>
          <a:bodyPr anchor="b">
            <a:spAutoFit/>
          </a:bodyPr>
          <a:lstStyle>
            <a:lvl1pPr>
              <a:lnSpc>
                <a:spcPts val="3375"/>
              </a:lnSpc>
              <a:defRPr sz="3375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Образец заголовка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000" y="3805202"/>
            <a:ext cx="6300000" cy="284693"/>
          </a:xfrm>
        </p:spPr>
        <p:txBody>
          <a:bodyPr>
            <a:sp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35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Образец подзаголовка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Rom 07/04/2014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Rom 07/04/2014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6E388-0BB2-436E-9CC6-461FB4AD2752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439" y="468313"/>
            <a:ext cx="6921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2919600"/>
            <a:ext cx="6624000" cy="1058400"/>
          </a:xfrm>
        </p:spPr>
        <p:txBody>
          <a:bodyPr/>
          <a:lstStyle>
            <a:lvl1pPr algn="ctr">
              <a:lnSpc>
                <a:spcPts val="2775"/>
              </a:lnSpc>
              <a:defRPr sz="2775" b="0" i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Образец заголовка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Rom 07/04/2014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6299"/>
                </a:solidFill>
              </a:defRPr>
            </a:lvl1pPr>
          </a:lstStyle>
          <a:p>
            <a:pPr>
              <a:defRPr/>
            </a:pPr>
            <a:fld id="{F5B19DE2-B853-4AA4-83DA-89E590FD6C73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9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503239" y="1306513"/>
            <a:ext cx="8154987" cy="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0" hangingPunct="0">
              <a:defRPr/>
            </a:pPr>
            <a:endParaRPr lang="fr-FR" sz="1500">
              <a:latin typeface="Helvetica 65 Medium" pitchFamily="34" charset="0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1079500" y="238125"/>
            <a:ext cx="74168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edit Slide title</a:t>
            </a:r>
            <a:br>
              <a:rPr lang="fr-FR"/>
            </a:br>
            <a:r>
              <a:rPr lang="fr-FR"/>
              <a:t>Slide title can be extended to two lines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4" y="1600202"/>
            <a:ext cx="82184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26" y="6411915"/>
            <a:ext cx="900113" cy="24447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 baseline="0" smtClean="0">
                <a:solidFill>
                  <a:schemeClr val="tx1"/>
                </a:solidFill>
                <a:latin typeface="Arial"/>
              </a:defRPr>
            </a:lvl1pPr>
          </a:lstStyle>
          <a:p>
            <a:pPr>
              <a:defRPr/>
            </a:pPr>
            <a:r>
              <a:rPr lang="de-DE" dirty="0"/>
              <a:t>Rom 07/04/2014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426" y="6411915"/>
            <a:ext cx="4679950" cy="24447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763" y="6411915"/>
            <a:ext cx="341312" cy="244475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aseline="0" smtClean="0">
                <a:solidFill>
                  <a:srgbClr val="006299"/>
                </a:solidFill>
                <a:latin typeface="Arial"/>
              </a:defRPr>
            </a:lvl1pPr>
          </a:lstStyle>
          <a:p>
            <a:pPr>
              <a:defRPr/>
            </a:pPr>
            <a:fld id="{A6C88BA5-DDF3-4C63-AF51-619CECC02C1C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  <p:pic>
        <p:nvPicPr>
          <p:cNvPr id="1033" name="Image 10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63" y="287340"/>
            <a:ext cx="4587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7" r:id="rId3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Arial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2100" kern="1200">
          <a:solidFill>
            <a:schemeClr val="tx1"/>
          </a:solidFill>
          <a:latin typeface="Georgia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Georgia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Georgia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Georgia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 rot="21090345">
            <a:off x="146775" y="1545776"/>
            <a:ext cx="8975752" cy="4123253"/>
          </a:xfrm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7100" b="1" dirty="0">
              <a:solidFill>
                <a:schemeClr val="tx1"/>
              </a:solidFill>
              <a:latin typeface="+mn-lt"/>
            </a:endParaRPr>
          </a:p>
          <a:p>
            <a:pPr algn="ctr" fontAlgn="auto">
              <a:lnSpc>
                <a:spcPct val="100000"/>
              </a:lnSpc>
              <a:spcAft>
                <a:spcPts val="450"/>
              </a:spcAft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Major Case Management </a:t>
            </a:r>
          </a:p>
          <a:p>
            <a:pPr algn="ctr" fontAlgn="auto">
              <a:lnSpc>
                <a:spcPct val="100000"/>
              </a:lnSpc>
              <a:spcAft>
                <a:spcPts val="450"/>
              </a:spcAft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2024 Tokyo</a:t>
            </a: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2400" b="1" dirty="0">
              <a:solidFill>
                <a:schemeClr val="tx1"/>
              </a:solidFill>
              <a:latin typeface="+mn-lt"/>
            </a:endParaRP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US" sz="2400" b="1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02367" y="6309320"/>
            <a:ext cx="23814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900" b="1" dirty="0"/>
              <a:t>Case Management</a:t>
            </a:r>
          </a:p>
          <a:p>
            <a:r>
              <a:rPr lang="en-GB" sz="900" dirty="0"/>
              <a:t>Ralf Oberle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B77EBB1-F7E3-2D74-8875-CA1AF8EDEC14}"/>
              </a:ext>
            </a:extLst>
          </p:cNvPr>
          <p:cNvSpPr txBox="1"/>
          <p:nvPr/>
        </p:nvSpPr>
        <p:spPr>
          <a:xfrm>
            <a:off x="1279810" y="1395157"/>
            <a:ext cx="6840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Challenges </a:t>
            </a:r>
            <a:r>
              <a:rPr lang="de-DE" sz="2400" b="1" dirty="0" err="1"/>
              <a:t>without</a:t>
            </a:r>
            <a:r>
              <a:rPr lang="de-DE" sz="2400" b="1" dirty="0"/>
              <a:t> a </a:t>
            </a:r>
            <a:r>
              <a:rPr lang="de-DE" sz="2400" b="1" dirty="0" err="1"/>
              <a:t>major</a:t>
            </a:r>
            <a:r>
              <a:rPr lang="de-DE" sz="2400" b="1" dirty="0"/>
              <a:t> </a:t>
            </a:r>
            <a:r>
              <a:rPr lang="de-DE" sz="2400" b="1" dirty="0" err="1"/>
              <a:t>case</a:t>
            </a:r>
            <a:r>
              <a:rPr lang="de-DE" sz="2400" b="1" dirty="0"/>
              <a:t> </a:t>
            </a:r>
            <a:r>
              <a:rPr lang="de-DE" sz="2400" b="1" dirty="0" err="1"/>
              <a:t>strategy</a:t>
            </a:r>
            <a:r>
              <a:rPr lang="de-DE" sz="2400" b="1" dirty="0"/>
              <a:t> ??????</a:t>
            </a:r>
          </a:p>
          <a:p>
            <a:endParaRPr lang="de-DE" sz="2400" dirty="0"/>
          </a:p>
          <a:p>
            <a:r>
              <a:rPr lang="de-DE" sz="2400" dirty="0"/>
              <a:t>Objektives</a:t>
            </a:r>
          </a:p>
          <a:p>
            <a:endParaRPr lang="de-DE" sz="2400" dirty="0"/>
          </a:p>
          <a:p>
            <a:r>
              <a:rPr lang="de-DE" sz="2400" dirty="0" err="1"/>
              <a:t>structure</a:t>
            </a:r>
            <a:r>
              <a:rPr lang="de-DE" sz="2400" dirty="0"/>
              <a:t> </a:t>
            </a:r>
            <a:r>
              <a:rPr lang="de-DE" sz="2400" dirty="0" err="1"/>
              <a:t>differences</a:t>
            </a:r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Legal </a:t>
            </a:r>
            <a:r>
              <a:rPr lang="de-DE" sz="2400" dirty="0" err="1"/>
              <a:t>differences</a:t>
            </a:r>
            <a:r>
              <a:rPr lang="de-DE" sz="2400" dirty="0"/>
              <a:t> / </a:t>
            </a:r>
            <a:r>
              <a:rPr lang="de-DE" sz="2400" dirty="0" err="1"/>
              <a:t>rights</a:t>
            </a:r>
            <a:r>
              <a:rPr lang="de-DE" sz="2400" dirty="0"/>
              <a:t> / </a:t>
            </a:r>
            <a:r>
              <a:rPr lang="de-DE" sz="2400" dirty="0" err="1"/>
              <a:t>possibilites</a:t>
            </a:r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Trust</a:t>
            </a:r>
          </a:p>
          <a:p>
            <a:endParaRPr lang="de-DE" sz="2400" dirty="0"/>
          </a:p>
          <a:p>
            <a:r>
              <a:rPr lang="de-DE" sz="2400" dirty="0"/>
              <a:t>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3399032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348800"/>
            <a:ext cx="86044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b="1" u="sng" dirty="0"/>
              <a:t>Case Management – Basics?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 err="1"/>
              <a:t>Ability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lead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…………manage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be</a:t>
            </a:r>
            <a:r>
              <a:rPr lang="de-DE" sz="2800" dirty="0"/>
              <a:t> a </a:t>
            </a:r>
            <a:r>
              <a:rPr lang="de-DE" sz="2800" dirty="0" err="1"/>
              <a:t>supervisor</a:t>
            </a:r>
            <a:r>
              <a:rPr lang="de-DE" sz="2800" dirty="0"/>
              <a:t> - </a:t>
            </a:r>
            <a:r>
              <a:rPr lang="de-DE" sz="2800" dirty="0" err="1"/>
              <a:t>the</a:t>
            </a:r>
            <a:r>
              <a:rPr lang="de-DE" sz="2800" dirty="0"/>
              <a:t> CHEF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analyse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structural</a:t>
            </a:r>
            <a:r>
              <a:rPr lang="de-DE" sz="2800" dirty="0"/>
              <a:t> </a:t>
            </a:r>
            <a:r>
              <a:rPr lang="de-DE" sz="2800" dirty="0" err="1"/>
              <a:t>work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adopt</a:t>
            </a:r>
            <a:r>
              <a:rPr lang="de-DE" sz="2800" dirty="0"/>
              <a:t> </a:t>
            </a:r>
            <a:r>
              <a:rPr lang="de-DE" sz="2800" dirty="0" err="1"/>
              <a:t>developements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get</a:t>
            </a:r>
            <a:r>
              <a:rPr lang="de-DE" sz="2800" dirty="0"/>
              <a:t> in </a:t>
            </a:r>
            <a:r>
              <a:rPr lang="de-DE" sz="2800" dirty="0" err="1"/>
              <a:t>contact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people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convince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b="1" dirty="0"/>
              <a:t>TAKE DECISIONS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538715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348800"/>
            <a:ext cx="860444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b="1" u="sng" dirty="0"/>
              <a:t>Case / Team </a:t>
            </a:r>
            <a:r>
              <a:rPr lang="de-DE" sz="3200" b="1" u="sng" dirty="0" err="1"/>
              <a:t>management</a:t>
            </a:r>
            <a:r>
              <a:rPr lang="de-DE" sz="3200" b="1" u="sng" dirty="0"/>
              <a:t>:</a:t>
            </a:r>
          </a:p>
          <a:p>
            <a:pPr lvl="0"/>
            <a:endParaRPr lang="de-DE" sz="800" b="1" u="sng" dirty="0"/>
          </a:p>
          <a:p>
            <a:pPr lvl="0"/>
            <a:endParaRPr lang="de-DE" sz="800" b="1" u="sng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/>
              <a:t>Initial </a:t>
            </a:r>
            <a:r>
              <a:rPr lang="de-DE" sz="3200" dirty="0" err="1"/>
              <a:t>facts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Establish</a:t>
            </a:r>
            <a:r>
              <a:rPr lang="de-DE" sz="3200" dirty="0"/>
              <a:t> </a:t>
            </a:r>
            <a:r>
              <a:rPr lang="de-DE" sz="3200" dirty="0" err="1"/>
              <a:t>case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Establish</a:t>
            </a:r>
            <a:r>
              <a:rPr lang="de-DE" sz="3200" dirty="0"/>
              <a:t> Team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/>
              <a:t>Scheduling Investigation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Supervising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Reviewing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Finishing</a:t>
            </a:r>
            <a:endParaRPr lang="de-DE" sz="3200" dirty="0"/>
          </a:p>
          <a:p>
            <a:pPr lvl="0"/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639775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348800"/>
            <a:ext cx="86044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b="1" u="sng" dirty="0" err="1"/>
              <a:t>One</a:t>
            </a:r>
            <a:r>
              <a:rPr lang="de-DE" sz="3200" b="1" u="sng" dirty="0"/>
              <a:t> possible </a:t>
            </a:r>
            <a:r>
              <a:rPr lang="de-DE" sz="3200" b="1" u="sng" dirty="0" err="1"/>
              <a:t>way</a:t>
            </a:r>
            <a:r>
              <a:rPr lang="de-DE" sz="3200" b="1" u="sng" dirty="0"/>
              <a:t>:</a:t>
            </a:r>
          </a:p>
          <a:p>
            <a:pPr lvl="0"/>
            <a:endParaRPr lang="de-DE" sz="800" b="1" u="sng" dirty="0"/>
          </a:p>
          <a:p>
            <a:pPr lvl="0"/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/>
              <a:t>Structured (follow plan)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Precise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success</a:t>
            </a:r>
            <a:r>
              <a:rPr lang="de-DE" sz="3200" dirty="0"/>
              <a:t> </a:t>
            </a:r>
            <a:r>
              <a:rPr lang="de-DE" sz="3200" dirty="0" err="1"/>
              <a:t>orientated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728854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596550"/>
            <a:ext cx="86044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800" dirty="0"/>
          </a:p>
          <a:p>
            <a:pPr lvl="0"/>
            <a:r>
              <a:rPr lang="en-US" sz="2400" b="1" u="sng" dirty="0"/>
              <a:t>Case Selection</a:t>
            </a:r>
            <a:r>
              <a:rPr lang="en-US" sz="2400" dirty="0"/>
              <a:t>!</a:t>
            </a:r>
          </a:p>
          <a:p>
            <a:pPr lvl="0"/>
            <a:endParaRPr lang="de-DE" sz="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Selection Criteria 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Emerging Issue – Criminal Organizations, VAT Fraud, Banking Sector, Tax Heavens (Panama / </a:t>
            </a:r>
            <a:r>
              <a:rPr lang="en-US" sz="2400" dirty="0" err="1"/>
              <a:t>Paradies</a:t>
            </a:r>
            <a:r>
              <a:rPr lang="en-US" sz="2400" dirty="0"/>
              <a:t> ….)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Public Concern – PEPs (politically exposed Person) 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Amount of tax-damage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Joint investigations – combined investigations (police, customs, tax investigation, state security, ….)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Availability of resources – know what you are able to do, have therefore, how long you have it, time frame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93150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526924"/>
            <a:ext cx="86044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/>
              <a:t>Investigator – Team Selection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Team assignment “kings and knights”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Skills available – analytical, innovative, bookkeeping, asset recovery, ……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Leader assignment – leadership management skills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Current Workload– important for scheduling 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Initial plan of processes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Involvement prosecutor / Judge / Administration Manager or File Coordinator 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42884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611560" y="1556792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sz="2800" b="1" u="sng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</a:p>
          <a:p>
            <a:pPr lvl="0">
              <a:spcAft>
                <a:spcPts val="0"/>
              </a:spcAft>
            </a:pPr>
            <a:endParaRPr lang="de-DE" sz="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Money 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Facilities – office, technical stuff. IT, admin stuff, 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Location – “near to the fire”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Additional support – police/customs/special surveillance units/observation units/asset recovery/IT/…..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endParaRPr lang="de-DE" sz="2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962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611560" y="1556792"/>
            <a:ext cx="777686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/>
              <a:t>International Co-Operations Aspects</a:t>
            </a:r>
          </a:p>
          <a:p>
            <a:pPr lvl="0"/>
            <a:endParaRPr lang="de-DE" sz="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Needs concerning Inter Co-op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How to approach the possibilities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e-DE" sz="2800" dirty="0"/>
              <a:t>Agreements/</a:t>
            </a:r>
            <a:r>
              <a:rPr lang="de-DE" sz="2800" dirty="0" err="1"/>
              <a:t>contracts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What to think about before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Next steps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Who has to be informed/involved active or/and passive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29761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539552" y="1317707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/>
              <a:t>Investigation plan</a:t>
            </a:r>
          </a:p>
          <a:p>
            <a:pPr lvl="0"/>
            <a:endParaRPr lang="de-DE" sz="800" b="1" u="sng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Schedule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Preparation – installation of “team”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Pre-investigation steps – investigative techniques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Team meeting schedule – “jour fix”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Allocation of task – precise – clear no misunderstandings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Documentation of investigation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Reporting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Initial steps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Detailed organizational structure – who, what, where, when, if not what’s then?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Scheduling operational day – THE DAY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85423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403226" y="1338301"/>
            <a:ext cx="856126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/>
              <a:t>Investigation running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800" u="sng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Updates – JOUR FIX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Be aware of steps – take decisions</a:t>
            </a:r>
            <a:endParaRPr lang="de-DE" sz="1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Reviewing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Adopt new developments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Support team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Steady contact to Prosecutor / Judge – inform them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“Success surveillance”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Follow the PLAN – stay flexible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“Stop if necessary” – 50 % evidence within first six months – rest lasts minim. three times longer – success?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22559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43E8EEA-6A2C-4667-55C9-3B11851B4CFA}"/>
              </a:ext>
            </a:extLst>
          </p:cNvPr>
          <p:cNvSpPr txBox="1"/>
          <p:nvPr/>
        </p:nvSpPr>
        <p:spPr>
          <a:xfrm>
            <a:off x="1151620" y="2042826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 err="1"/>
              <a:t>Does</a:t>
            </a:r>
            <a:r>
              <a:rPr lang="de-DE" sz="3600" dirty="0"/>
              <a:t> Germany </a:t>
            </a:r>
            <a:r>
              <a:rPr lang="de-DE" sz="3600" dirty="0" err="1"/>
              <a:t>has</a:t>
            </a:r>
            <a:r>
              <a:rPr lang="de-DE" sz="3600" dirty="0"/>
              <a:t> an </a:t>
            </a:r>
            <a:r>
              <a:rPr lang="de-DE" sz="3600" dirty="0" err="1"/>
              <a:t>overall</a:t>
            </a:r>
            <a:r>
              <a:rPr lang="de-DE" sz="3600" dirty="0"/>
              <a:t> </a:t>
            </a:r>
            <a:r>
              <a:rPr lang="de-DE" sz="3600" dirty="0" err="1"/>
              <a:t>strategy</a:t>
            </a:r>
            <a:r>
              <a:rPr lang="de-DE" sz="3600" dirty="0"/>
              <a:t> in </a:t>
            </a:r>
            <a:r>
              <a:rPr lang="de-DE" sz="3600" dirty="0" err="1"/>
              <a:t>aspects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major</a:t>
            </a:r>
            <a:r>
              <a:rPr lang="de-DE" sz="3600" dirty="0"/>
              <a:t> </a:t>
            </a:r>
            <a:r>
              <a:rPr lang="de-DE" sz="3600" dirty="0" err="1"/>
              <a:t>case</a:t>
            </a:r>
            <a:r>
              <a:rPr lang="de-DE" sz="3600" dirty="0"/>
              <a:t> </a:t>
            </a:r>
            <a:r>
              <a:rPr lang="de-DE" sz="3600" dirty="0" err="1"/>
              <a:t>management</a:t>
            </a:r>
            <a:r>
              <a:rPr lang="de-DE" sz="3600" dirty="0"/>
              <a:t>????</a:t>
            </a:r>
          </a:p>
        </p:txBody>
      </p:sp>
    </p:spTree>
    <p:extLst>
      <p:ext uri="{BB962C8B-B14F-4D97-AF65-F5344CB8AC3E}">
        <p14:creationId xmlns:p14="http://schemas.microsoft.com/office/powerpoint/2010/main" val="3530393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403226" y="1395157"/>
            <a:ext cx="85612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/>
              <a:t>End of the investigation</a:t>
            </a:r>
          </a:p>
          <a:p>
            <a:pPr lvl="0"/>
            <a:endParaRPr lang="de-DE" sz="800" b="1" u="sng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Final report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Final steps – have to be discussed with prosecutor / judge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End of investigation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Reviewing!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Analysis of investigation, success, progressing, decisions, ….. – be self critical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/>
              <a:t>“Team Party” or Final Meeting </a:t>
            </a:r>
            <a:r>
              <a:rPr lang="en-US" sz="2800" dirty="0"/>
              <a:t>important!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637180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43E8EEA-6A2C-4667-55C9-3B11851B4CFA}"/>
              </a:ext>
            </a:extLst>
          </p:cNvPr>
          <p:cNvSpPr txBox="1"/>
          <p:nvPr/>
        </p:nvSpPr>
        <p:spPr>
          <a:xfrm>
            <a:off x="1151620" y="2042826"/>
            <a:ext cx="68407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 err="1"/>
              <a:t>No</a:t>
            </a:r>
            <a:r>
              <a:rPr lang="de-DE" sz="3600" dirty="0"/>
              <a:t>!</a:t>
            </a:r>
          </a:p>
          <a:p>
            <a:endParaRPr lang="de-DE" sz="3600" dirty="0"/>
          </a:p>
          <a:p>
            <a:endParaRPr lang="de-DE" sz="3600" dirty="0"/>
          </a:p>
          <a:p>
            <a:endParaRPr lang="de-DE" sz="3600" dirty="0"/>
          </a:p>
          <a:p>
            <a:endParaRPr lang="de-DE" sz="3600" dirty="0"/>
          </a:p>
          <a:p>
            <a:endParaRPr lang="de-DE" sz="3600" dirty="0"/>
          </a:p>
          <a:p>
            <a:r>
              <a:rPr lang="de-DE" sz="3600" dirty="0" err="1"/>
              <a:t>Why</a:t>
            </a:r>
            <a:r>
              <a:rPr lang="de-DE" sz="3600" dirty="0"/>
              <a:t>?</a:t>
            </a:r>
          </a:p>
          <a:p>
            <a:endParaRPr lang="de-DE" sz="3600" dirty="0"/>
          </a:p>
          <a:p>
            <a:endParaRPr lang="de-DE" sz="3600" dirty="0"/>
          </a:p>
        </p:txBody>
      </p:sp>
      <p:pic>
        <p:nvPicPr>
          <p:cNvPr id="3" name="Grafik 2" descr="Ein Bild, das Smiley, gelb, Clipart, Lächeln enthält.&#10;&#10;Automatisch generierte Beschreibung">
            <a:extLst>
              <a:ext uri="{FF2B5EF4-FFF2-40B4-BE49-F238E27FC236}">
                <a16:creationId xmlns:a16="http://schemas.microsoft.com/office/drawing/2014/main" id="{70D3FE57-7A2B-1122-0E7B-89B4E94B4D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12" y="2119312"/>
            <a:ext cx="26193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413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pic>
        <p:nvPicPr>
          <p:cNvPr id="4" name="Grafik 3" descr="Ein Bild, das Karte, Atlas, Text enthält.&#10;&#10;Automatisch generierte Beschreibung">
            <a:extLst>
              <a:ext uri="{FF2B5EF4-FFF2-40B4-BE49-F238E27FC236}">
                <a16:creationId xmlns:a16="http://schemas.microsoft.com/office/drawing/2014/main" id="{52B9E6DF-25F8-FB09-ACC1-88257893B1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866" y="1276872"/>
            <a:ext cx="3708624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870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087A7FC-5DBC-4146-924A-FABD625044AB}"/>
              </a:ext>
            </a:extLst>
          </p:cNvPr>
          <p:cNvSpPr txBox="1"/>
          <p:nvPr/>
        </p:nvSpPr>
        <p:spPr>
          <a:xfrm>
            <a:off x="1979712" y="2181325"/>
            <a:ext cx="51125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/>
              <a:t>Who </a:t>
            </a:r>
            <a:r>
              <a:rPr lang="de-DE" sz="3200" b="1" u="sng" dirty="0" err="1"/>
              <a:t>is</a:t>
            </a:r>
            <a:r>
              <a:rPr lang="de-DE" sz="3200" b="1" u="sng" dirty="0"/>
              <a:t> </a:t>
            </a:r>
            <a:r>
              <a:rPr lang="de-DE" sz="3200" b="1" u="sng" dirty="0" err="1"/>
              <a:t>the</a:t>
            </a:r>
            <a:r>
              <a:rPr lang="de-DE" sz="3200" b="1" u="sng" dirty="0"/>
              <a:t> </a:t>
            </a:r>
            <a:r>
              <a:rPr lang="de-DE" sz="3200" b="1" u="sng" dirty="0" err="1"/>
              <a:t>head</a:t>
            </a:r>
            <a:r>
              <a:rPr lang="de-DE" sz="3200" b="1" u="sng" dirty="0"/>
              <a:t> </a:t>
            </a:r>
            <a:r>
              <a:rPr lang="de-DE" sz="3200" b="1" u="sng" dirty="0" err="1"/>
              <a:t>of</a:t>
            </a:r>
            <a:r>
              <a:rPr lang="de-DE" sz="3200" b="1" u="sng" dirty="0"/>
              <a:t> a</a:t>
            </a:r>
          </a:p>
          <a:p>
            <a:pPr algn="ctr"/>
            <a:endParaRPr lang="de-DE" sz="3200" b="1" u="sng" dirty="0"/>
          </a:p>
          <a:p>
            <a:pPr algn="ctr"/>
            <a:r>
              <a:rPr lang="de-DE" sz="3200" b="1" u="sng" dirty="0" err="1"/>
              <a:t>criminal</a:t>
            </a:r>
            <a:r>
              <a:rPr lang="de-DE" sz="3200" b="1" u="sng" dirty="0"/>
              <a:t> </a:t>
            </a:r>
            <a:r>
              <a:rPr lang="de-DE" sz="3200" b="1" u="sng" dirty="0" err="1"/>
              <a:t>investigation</a:t>
            </a:r>
            <a:r>
              <a:rPr lang="de-DE" sz="3200" b="1" u="sng" dirty="0"/>
              <a:t> in </a:t>
            </a:r>
          </a:p>
          <a:p>
            <a:pPr algn="ctr"/>
            <a:endParaRPr lang="de-DE" sz="3200" b="1" u="sng" dirty="0"/>
          </a:p>
          <a:p>
            <a:pPr algn="ctr"/>
            <a:r>
              <a:rPr lang="de-DE" sz="3200" b="1" u="sng" dirty="0"/>
              <a:t>Germany?</a:t>
            </a:r>
          </a:p>
        </p:txBody>
      </p:sp>
    </p:spTree>
    <p:extLst>
      <p:ext uri="{BB962C8B-B14F-4D97-AF65-F5344CB8AC3E}">
        <p14:creationId xmlns:p14="http://schemas.microsoft.com/office/powerpoint/2010/main" val="268914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pic>
        <p:nvPicPr>
          <p:cNvPr id="3" name="Grafik 2" descr="Ein Bild, das Text, Buch, Uhr, Mann enthält.&#10;&#10;Automatisch generierte Beschreibung">
            <a:extLst>
              <a:ext uri="{FF2B5EF4-FFF2-40B4-BE49-F238E27FC236}">
                <a16:creationId xmlns:a16="http://schemas.microsoft.com/office/drawing/2014/main" id="{F67597A6-F71E-9E2C-587F-E8CFCBB16A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700808"/>
            <a:ext cx="5904656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956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B77EBB1-F7E3-2D74-8875-CA1AF8EDEC14}"/>
              </a:ext>
            </a:extLst>
          </p:cNvPr>
          <p:cNvSpPr txBox="1"/>
          <p:nvPr/>
        </p:nvSpPr>
        <p:spPr>
          <a:xfrm>
            <a:off x="1835696" y="1628800"/>
            <a:ext cx="5809604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/>
              <a:t>Interagency</a:t>
            </a:r>
            <a:r>
              <a:rPr lang="de-DE" sz="3200" dirty="0"/>
              <a:t> </a:t>
            </a:r>
            <a:r>
              <a:rPr lang="de-DE" sz="3200" dirty="0" err="1"/>
              <a:t>Cooperation</a:t>
            </a:r>
            <a:endParaRPr lang="de-DE" sz="3200" dirty="0"/>
          </a:p>
          <a:p>
            <a:endParaRPr lang="de-DE" sz="3200" dirty="0"/>
          </a:p>
          <a:p>
            <a:r>
              <a:rPr lang="de-DE" sz="3200" dirty="0"/>
              <a:t>Tax</a:t>
            </a:r>
          </a:p>
          <a:p>
            <a:r>
              <a:rPr lang="de-DE" sz="3200" dirty="0"/>
              <a:t>Police</a:t>
            </a:r>
          </a:p>
          <a:p>
            <a:r>
              <a:rPr lang="de-DE" sz="3200" dirty="0" err="1"/>
              <a:t>Customs</a:t>
            </a:r>
            <a:endParaRPr lang="de-DE" sz="3200" dirty="0"/>
          </a:p>
          <a:p>
            <a:r>
              <a:rPr lang="de-DE" sz="3200" dirty="0" err="1"/>
              <a:t>Bribery</a:t>
            </a:r>
            <a:r>
              <a:rPr lang="de-DE" sz="3200" dirty="0"/>
              <a:t> and </a:t>
            </a:r>
            <a:r>
              <a:rPr lang="de-DE" sz="3200" dirty="0" err="1"/>
              <a:t>Corruption</a:t>
            </a:r>
            <a:r>
              <a:rPr lang="de-DE" sz="3200" dirty="0"/>
              <a:t> (Police)</a:t>
            </a:r>
          </a:p>
          <a:p>
            <a:r>
              <a:rPr lang="de-DE" sz="3200" dirty="0"/>
              <a:t>FIU</a:t>
            </a:r>
          </a:p>
          <a:p>
            <a:r>
              <a:rPr lang="de-DE" sz="3200" dirty="0"/>
              <a:t>………..</a:t>
            </a:r>
          </a:p>
        </p:txBody>
      </p:sp>
    </p:spTree>
    <p:extLst>
      <p:ext uri="{BB962C8B-B14F-4D97-AF65-F5344CB8AC3E}">
        <p14:creationId xmlns:p14="http://schemas.microsoft.com/office/powerpoint/2010/main" val="485945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B77EBB1-F7E3-2D74-8875-CA1AF8EDEC14}"/>
              </a:ext>
            </a:extLst>
          </p:cNvPr>
          <p:cNvSpPr txBox="1"/>
          <p:nvPr/>
        </p:nvSpPr>
        <p:spPr>
          <a:xfrm>
            <a:off x="1279810" y="1395157"/>
            <a:ext cx="68407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Challenges in </a:t>
            </a:r>
            <a:r>
              <a:rPr lang="de-DE" sz="2800" dirty="0" err="1"/>
              <a:t>aspect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interagency</a:t>
            </a:r>
            <a:r>
              <a:rPr lang="de-DE" sz="2800" dirty="0"/>
              <a:t> </a:t>
            </a:r>
            <a:r>
              <a:rPr lang="de-DE" sz="2800" dirty="0" err="1"/>
              <a:t>cooperation</a:t>
            </a:r>
            <a:r>
              <a:rPr lang="de-DE" sz="2800" dirty="0"/>
              <a:t> – </a:t>
            </a:r>
            <a:r>
              <a:rPr lang="de-DE" sz="2800" dirty="0" err="1"/>
              <a:t>joint</a:t>
            </a:r>
            <a:r>
              <a:rPr lang="de-DE" sz="2800" dirty="0"/>
              <a:t> </a:t>
            </a:r>
            <a:r>
              <a:rPr lang="de-DE" sz="2800" dirty="0" err="1"/>
              <a:t>investigations</a:t>
            </a:r>
            <a:endParaRPr lang="de-DE" sz="2800" dirty="0"/>
          </a:p>
          <a:p>
            <a:r>
              <a:rPr lang="de-DE" sz="2800" dirty="0" err="1"/>
              <a:t>without</a:t>
            </a:r>
            <a:r>
              <a:rPr lang="de-DE" sz="2800" dirty="0"/>
              <a:t> a </a:t>
            </a:r>
            <a:r>
              <a:rPr lang="de-DE" sz="2800" dirty="0" err="1"/>
              <a:t>major</a:t>
            </a:r>
            <a:r>
              <a:rPr lang="de-DE" sz="2800" dirty="0"/>
              <a:t> </a:t>
            </a:r>
            <a:r>
              <a:rPr lang="de-DE" sz="2800" dirty="0" err="1"/>
              <a:t>case</a:t>
            </a:r>
            <a:r>
              <a:rPr lang="de-DE" sz="2800" dirty="0"/>
              <a:t> </a:t>
            </a:r>
            <a:r>
              <a:rPr lang="de-DE" sz="2800" dirty="0" err="1"/>
              <a:t>management</a:t>
            </a:r>
            <a:r>
              <a:rPr lang="de-DE" sz="2800" dirty="0"/>
              <a:t> </a:t>
            </a:r>
            <a:r>
              <a:rPr lang="de-DE" sz="2800" dirty="0" err="1"/>
              <a:t>strategy</a:t>
            </a:r>
            <a:r>
              <a:rPr lang="de-DE" sz="2800" dirty="0"/>
              <a:t> ??????</a:t>
            </a:r>
          </a:p>
          <a:p>
            <a:endParaRPr lang="de-DE" sz="2800" dirty="0"/>
          </a:p>
          <a:p>
            <a:endParaRPr lang="de-DE" sz="2800" dirty="0"/>
          </a:p>
          <a:p>
            <a:endParaRPr lang="de-DE" sz="2800" dirty="0"/>
          </a:p>
          <a:p>
            <a:r>
              <a:rPr lang="de-DE" sz="2800" dirty="0" err="1"/>
              <a:t>Breakout</a:t>
            </a:r>
            <a:r>
              <a:rPr lang="de-DE" sz="2800" dirty="0"/>
              <a:t> 15 min</a:t>
            </a:r>
          </a:p>
        </p:txBody>
      </p:sp>
    </p:spTree>
    <p:extLst>
      <p:ext uri="{BB962C8B-B14F-4D97-AF65-F5344CB8AC3E}">
        <p14:creationId xmlns:p14="http://schemas.microsoft.com/office/powerpoint/2010/main" val="542758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B77EBB1-F7E3-2D74-8875-CA1AF8EDEC14}"/>
              </a:ext>
            </a:extLst>
          </p:cNvPr>
          <p:cNvSpPr txBox="1"/>
          <p:nvPr/>
        </p:nvSpPr>
        <p:spPr>
          <a:xfrm>
            <a:off x="1279810" y="1395157"/>
            <a:ext cx="68407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Challenges </a:t>
            </a:r>
            <a:r>
              <a:rPr lang="de-DE" sz="2400" b="1" dirty="0" err="1"/>
              <a:t>without</a:t>
            </a:r>
            <a:r>
              <a:rPr lang="de-DE" sz="2400" b="1" dirty="0"/>
              <a:t> a </a:t>
            </a:r>
            <a:r>
              <a:rPr lang="de-DE" sz="2400" b="1" dirty="0" err="1"/>
              <a:t>major</a:t>
            </a:r>
            <a:r>
              <a:rPr lang="de-DE" sz="2400" b="1" dirty="0"/>
              <a:t> </a:t>
            </a:r>
            <a:r>
              <a:rPr lang="de-DE" sz="2400" b="1" dirty="0" err="1"/>
              <a:t>case</a:t>
            </a:r>
            <a:r>
              <a:rPr lang="de-DE" sz="2400" b="1" dirty="0"/>
              <a:t> </a:t>
            </a:r>
            <a:r>
              <a:rPr lang="de-DE" sz="2400" b="1" dirty="0" err="1"/>
              <a:t>strategy</a:t>
            </a:r>
            <a:r>
              <a:rPr lang="de-DE" sz="2400" b="1" dirty="0"/>
              <a:t> ??????</a:t>
            </a:r>
          </a:p>
          <a:p>
            <a:endParaRPr lang="de-DE" sz="2400" dirty="0"/>
          </a:p>
          <a:p>
            <a:r>
              <a:rPr lang="de-DE" sz="2400" dirty="0"/>
              <a:t>Who will </a:t>
            </a:r>
            <a:r>
              <a:rPr lang="de-DE" sz="2400" dirty="0" err="1"/>
              <a:t>supervise</a:t>
            </a:r>
            <a:r>
              <a:rPr lang="de-DE" sz="2400" dirty="0"/>
              <a:t> </a:t>
            </a:r>
            <a:r>
              <a:rPr lang="de-DE" sz="2400" dirty="0" err="1"/>
              <a:t>investigators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other</a:t>
            </a:r>
            <a:r>
              <a:rPr lang="de-DE" sz="2400" dirty="0"/>
              <a:t> </a:t>
            </a:r>
            <a:r>
              <a:rPr lang="de-DE" sz="2400" dirty="0" err="1"/>
              <a:t>agencies</a:t>
            </a:r>
            <a:r>
              <a:rPr lang="de-DE" sz="2400" dirty="0"/>
              <a:t>? Will </a:t>
            </a:r>
            <a:r>
              <a:rPr lang="de-DE" sz="2400" dirty="0" err="1"/>
              <a:t>they</a:t>
            </a:r>
            <a:r>
              <a:rPr lang="de-DE" sz="2400" dirty="0"/>
              <a:t> </a:t>
            </a:r>
            <a:r>
              <a:rPr lang="de-DE" sz="2400" dirty="0" err="1"/>
              <a:t>accept</a:t>
            </a:r>
            <a:r>
              <a:rPr lang="de-DE" sz="2400" dirty="0"/>
              <a:t>?</a:t>
            </a:r>
          </a:p>
          <a:p>
            <a:endParaRPr lang="de-DE" sz="2400" dirty="0"/>
          </a:p>
          <a:p>
            <a:r>
              <a:rPr lang="de-DE" sz="2400" dirty="0"/>
              <a:t>Knowledge </a:t>
            </a:r>
            <a:r>
              <a:rPr lang="de-DE" sz="2400" dirty="0" err="1"/>
              <a:t>about</a:t>
            </a:r>
            <a:r>
              <a:rPr lang="de-DE" sz="2400" dirty="0"/>
              <a:t> </a:t>
            </a:r>
            <a:r>
              <a:rPr lang="de-DE" sz="2400" dirty="0" err="1"/>
              <a:t>skills</a:t>
            </a:r>
            <a:r>
              <a:rPr lang="de-DE" sz="2400" dirty="0"/>
              <a:t>?</a:t>
            </a:r>
          </a:p>
          <a:p>
            <a:endParaRPr lang="de-DE" sz="2400" dirty="0"/>
          </a:p>
          <a:p>
            <a:r>
              <a:rPr lang="de-DE" sz="2400" dirty="0"/>
              <a:t>Legal </a:t>
            </a:r>
            <a:r>
              <a:rPr lang="de-DE" sz="2400" dirty="0" err="1"/>
              <a:t>status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giving</a:t>
            </a:r>
            <a:r>
              <a:rPr lang="de-DE" sz="2400" dirty="0"/>
              <a:t> </a:t>
            </a:r>
            <a:r>
              <a:rPr lang="de-DE" sz="2400" dirty="0" err="1"/>
              <a:t>orders</a:t>
            </a:r>
            <a:r>
              <a:rPr lang="de-DE" sz="2400" dirty="0"/>
              <a:t>?</a:t>
            </a:r>
          </a:p>
          <a:p>
            <a:endParaRPr lang="de-DE" sz="2400" dirty="0"/>
          </a:p>
          <a:p>
            <a:r>
              <a:rPr lang="de-DE" sz="2400" dirty="0"/>
              <a:t>Budget?</a:t>
            </a:r>
          </a:p>
          <a:p>
            <a:endParaRPr lang="de-DE" sz="2400" dirty="0"/>
          </a:p>
          <a:p>
            <a:r>
              <a:rPr lang="de-DE" sz="2400" dirty="0" err="1"/>
              <a:t>Responsibility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51687674"/>
      </p:ext>
    </p:extLst>
  </p:cSld>
  <p:clrMapOvr>
    <a:masterClrMapping/>
  </p:clrMapOvr>
</p:sld>
</file>

<file path=ppt/theme/theme1.xml><?xml version="1.0" encoding="utf-8"?>
<a:theme xmlns:a="http://schemas.openxmlformats.org/drawingml/2006/main" name="OECD_English_blu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765</Words>
  <Application>Microsoft Office PowerPoint</Application>
  <PresentationFormat>Bildschirmpräsentation (4:3)</PresentationFormat>
  <Paragraphs>223</Paragraphs>
  <Slides>20</Slides>
  <Notes>20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5" baseType="lpstr">
      <vt:lpstr>Arial</vt:lpstr>
      <vt:lpstr>Calibri</vt:lpstr>
      <vt:lpstr>Georgia</vt:lpstr>
      <vt:lpstr>Helvetica 65 Medium</vt:lpstr>
      <vt:lpstr>OECD_English_blue</vt:lpstr>
      <vt:lpstr>PowerPoint-Präsentation</vt:lpstr>
      <vt:lpstr>Major Case Management</vt:lpstr>
      <vt:lpstr>Major Case Management</vt:lpstr>
      <vt:lpstr>Major Case Management</vt:lpstr>
      <vt:lpstr>Major Case Management</vt:lpstr>
      <vt:lpstr>Major Case Management</vt:lpstr>
      <vt:lpstr>Major Case Management</vt:lpstr>
      <vt:lpstr>Major Case Management</vt:lpstr>
      <vt:lpstr>Major Case Management</vt:lpstr>
      <vt:lpstr>Major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</vt:vector>
  </TitlesOfParts>
  <Company>FA Freiburg-Land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Ralf Oberle</dc:creator>
  <cp:lastModifiedBy>Ralf Oberle</cp:lastModifiedBy>
  <cp:revision>503</cp:revision>
  <dcterms:created xsi:type="dcterms:W3CDTF">2012-06-01T14:10:01Z</dcterms:created>
  <dcterms:modified xsi:type="dcterms:W3CDTF">2024-05-21T02:43:16Z</dcterms:modified>
</cp:coreProperties>
</file>