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7"/>
  </p:notesMasterIdLst>
  <p:sldIdLst>
    <p:sldId id="256" r:id="rId6"/>
    <p:sldId id="403" r:id="rId7"/>
    <p:sldId id="278" r:id="rId8"/>
    <p:sldId id="280" r:id="rId9"/>
    <p:sldId id="402" r:id="rId10"/>
    <p:sldId id="279" r:id="rId11"/>
    <p:sldId id="399" r:id="rId12"/>
    <p:sldId id="404" r:id="rId13"/>
    <p:sldId id="1218" r:id="rId14"/>
    <p:sldId id="401"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1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B4AF"/>
    <a:srgbClr val="142E4F"/>
    <a:srgbClr val="F9FBFD"/>
    <a:srgbClr val="005AAB"/>
    <a:srgbClr val="2C7BB9"/>
    <a:srgbClr val="FFFFFF"/>
    <a:srgbClr val="F1F4F9"/>
    <a:srgbClr val="FFD7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83" autoAdjust="0"/>
  </p:normalViewPr>
  <p:slideViewPr>
    <p:cSldViewPr snapToGrid="0" showGuides="1">
      <p:cViewPr varScale="1">
        <p:scale>
          <a:sx n="58" d="100"/>
          <a:sy n="58" d="100"/>
        </p:scale>
        <p:origin x="988" y="40"/>
      </p:cViewPr>
      <p:guideLst>
        <p:guide orient="horz" pos="1570"/>
        <p:guide pos="19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E62D2-9A7F-864C-B865-6FE3FBF86F3D}"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47144-A484-C14D-8A6B-CB2A53F4F473}" type="slidenum">
              <a:rPr lang="en-US" smtClean="0"/>
              <a:t>‹#›</a:t>
            </a:fld>
            <a:endParaRPr lang="en-US"/>
          </a:p>
        </p:txBody>
      </p:sp>
    </p:spTree>
    <p:extLst>
      <p:ext uri="{BB962C8B-B14F-4D97-AF65-F5344CB8AC3E}">
        <p14:creationId xmlns:p14="http://schemas.microsoft.com/office/powerpoint/2010/main" val="124251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42947144-A484-C14D-8A6B-CB2A53F4F473}" type="slidenum">
              <a:rPr lang="en-US" smtClean="0"/>
              <a:t>3</a:t>
            </a:fld>
            <a:endParaRPr lang="en-US"/>
          </a:p>
        </p:txBody>
      </p:sp>
    </p:spTree>
    <p:extLst>
      <p:ext uri="{BB962C8B-B14F-4D97-AF65-F5344CB8AC3E}">
        <p14:creationId xmlns:p14="http://schemas.microsoft.com/office/powerpoint/2010/main" val="312051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42947144-A484-C14D-8A6B-CB2A53F4F473}" type="slidenum">
              <a:rPr lang="en-US" smtClean="0"/>
              <a:t>4</a:t>
            </a:fld>
            <a:endParaRPr lang="en-US"/>
          </a:p>
        </p:txBody>
      </p:sp>
    </p:spTree>
    <p:extLst>
      <p:ext uri="{BB962C8B-B14F-4D97-AF65-F5344CB8AC3E}">
        <p14:creationId xmlns:p14="http://schemas.microsoft.com/office/powerpoint/2010/main" val="47234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42947144-A484-C14D-8A6B-CB2A53F4F473}" type="slidenum">
              <a:rPr lang="en-US" smtClean="0"/>
              <a:t>5</a:t>
            </a:fld>
            <a:endParaRPr lang="en-US"/>
          </a:p>
        </p:txBody>
      </p:sp>
    </p:spTree>
    <p:extLst>
      <p:ext uri="{BB962C8B-B14F-4D97-AF65-F5344CB8AC3E}">
        <p14:creationId xmlns:p14="http://schemas.microsoft.com/office/powerpoint/2010/main" val="209567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42947144-A484-C14D-8A6B-CB2A53F4F473}" type="slidenum">
              <a:rPr lang="en-US" smtClean="0"/>
              <a:t>7</a:t>
            </a:fld>
            <a:endParaRPr lang="en-US"/>
          </a:p>
        </p:txBody>
      </p:sp>
    </p:spTree>
    <p:extLst>
      <p:ext uri="{BB962C8B-B14F-4D97-AF65-F5344CB8AC3E}">
        <p14:creationId xmlns:p14="http://schemas.microsoft.com/office/powerpoint/2010/main" val="287191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SG" dirty="0"/>
          </a:p>
        </p:txBody>
      </p:sp>
      <p:sp>
        <p:nvSpPr>
          <p:cNvPr id="4" name="Slide Number Placeholder 3"/>
          <p:cNvSpPr>
            <a:spLocks noGrp="1"/>
          </p:cNvSpPr>
          <p:nvPr>
            <p:ph type="sldNum" sz="quarter" idx="5"/>
          </p:nvPr>
        </p:nvSpPr>
        <p:spPr/>
        <p:txBody>
          <a:bodyPr/>
          <a:lstStyle/>
          <a:p>
            <a:fld id="{42947144-A484-C14D-8A6B-CB2A53F4F473}" type="slidenum">
              <a:rPr lang="en-US" smtClean="0"/>
              <a:t>8</a:t>
            </a:fld>
            <a:endParaRPr lang="en-US"/>
          </a:p>
        </p:txBody>
      </p:sp>
    </p:spTree>
    <p:extLst>
      <p:ext uri="{BB962C8B-B14F-4D97-AF65-F5344CB8AC3E}">
        <p14:creationId xmlns:p14="http://schemas.microsoft.com/office/powerpoint/2010/main" val="120784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42947144-A484-C14D-8A6B-CB2A53F4F473}" type="slidenum">
              <a:rPr lang="en-US" smtClean="0"/>
              <a:t>9</a:t>
            </a:fld>
            <a:endParaRPr lang="en-US"/>
          </a:p>
        </p:txBody>
      </p:sp>
    </p:spTree>
    <p:extLst>
      <p:ext uri="{BB962C8B-B14F-4D97-AF65-F5344CB8AC3E}">
        <p14:creationId xmlns:p14="http://schemas.microsoft.com/office/powerpoint/2010/main" val="164995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42947144-A484-C14D-8A6B-CB2A53F4F473}" type="slidenum">
              <a:rPr lang="en-US" smtClean="0"/>
              <a:t>10</a:t>
            </a:fld>
            <a:endParaRPr lang="en-US"/>
          </a:p>
        </p:txBody>
      </p:sp>
    </p:spTree>
    <p:extLst>
      <p:ext uri="{BB962C8B-B14F-4D97-AF65-F5344CB8AC3E}">
        <p14:creationId xmlns:p14="http://schemas.microsoft.com/office/powerpoint/2010/main" val="1285478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0A9A32D-7541-ADFB-5A25-CB83D20FED35}"/>
              </a:ext>
            </a:extLst>
          </p:cNvPr>
          <p:cNvSpPr/>
          <p:nvPr userDrawn="1"/>
        </p:nvSpPr>
        <p:spPr>
          <a:xfrm>
            <a:off x="-10406" y="-6488"/>
            <a:ext cx="12202406" cy="6864488"/>
          </a:xfrm>
          <a:prstGeom prst="rect">
            <a:avLst/>
          </a:prstGeom>
          <a:solidFill>
            <a:srgbClr val="005A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1E4F009-1432-A352-6EC9-17153869ACEF}"/>
              </a:ext>
            </a:extLst>
          </p:cNvPr>
          <p:cNvSpPr>
            <a:spLocks noGrp="1"/>
          </p:cNvSpPr>
          <p:nvPr>
            <p:ph type="dt" sz="half" idx="10"/>
          </p:nvPr>
        </p:nvSpPr>
        <p:spPr/>
        <p:txBody>
          <a:bodyPr/>
          <a:lstStyle/>
          <a:p>
            <a:fld id="{2E6E18A1-707A-2543-909F-690E542C927A}" type="datetime1">
              <a:rPr lang="en-SG" smtClean="0"/>
              <a:t>17/5/2024</a:t>
            </a:fld>
            <a:endParaRPr lang="en-US"/>
          </a:p>
        </p:txBody>
      </p:sp>
      <p:sp>
        <p:nvSpPr>
          <p:cNvPr id="5" name="Footer Placeholder 4">
            <a:extLst>
              <a:ext uri="{FF2B5EF4-FFF2-40B4-BE49-F238E27FC236}">
                <a16:creationId xmlns:a16="http://schemas.microsoft.com/office/drawing/2014/main" id="{A76823E7-6346-08F9-11A3-EDAF0AB660BA}"/>
              </a:ext>
            </a:extLst>
          </p:cNvPr>
          <p:cNvSpPr>
            <a:spLocks noGrp="1"/>
          </p:cNvSpPr>
          <p:nvPr>
            <p:ph type="ftr" sz="quarter" idx="11"/>
          </p:nvPr>
        </p:nvSpPr>
        <p:spPr/>
        <p:txBody>
          <a:bodyPr/>
          <a:lstStyle/>
          <a:p>
            <a:endParaRPr lang="en-US"/>
          </a:p>
        </p:txBody>
      </p:sp>
      <p:grpSp>
        <p:nvGrpSpPr>
          <p:cNvPr id="23" name="Group 22">
            <a:extLst>
              <a:ext uri="{FF2B5EF4-FFF2-40B4-BE49-F238E27FC236}">
                <a16:creationId xmlns:a16="http://schemas.microsoft.com/office/drawing/2014/main" id="{FFA45A03-48CA-6C80-5699-E2BF5E0E453E}"/>
              </a:ext>
            </a:extLst>
          </p:cNvPr>
          <p:cNvGrpSpPr/>
          <p:nvPr userDrawn="1"/>
        </p:nvGrpSpPr>
        <p:grpSpPr>
          <a:xfrm>
            <a:off x="0" y="554836"/>
            <a:ext cx="4569154" cy="5748327"/>
            <a:chOff x="0" y="554836"/>
            <a:chExt cx="4569154" cy="5748327"/>
          </a:xfrm>
        </p:grpSpPr>
        <p:sp>
          <p:nvSpPr>
            <p:cNvPr id="22" name="Freeform 21">
              <a:extLst>
                <a:ext uri="{FF2B5EF4-FFF2-40B4-BE49-F238E27FC236}">
                  <a16:creationId xmlns:a16="http://schemas.microsoft.com/office/drawing/2014/main" id="{8174D15F-250A-9850-9CB0-F6D2F56DADD4}"/>
                </a:ext>
              </a:extLst>
            </p:cNvPr>
            <p:cNvSpPr/>
            <p:nvPr userDrawn="1"/>
          </p:nvSpPr>
          <p:spPr>
            <a:xfrm>
              <a:off x="0" y="554836"/>
              <a:ext cx="4409954" cy="5748327"/>
            </a:xfrm>
            <a:custGeom>
              <a:avLst/>
              <a:gdLst>
                <a:gd name="connsiteX0" fmla="*/ 1694991 w 4409954"/>
                <a:gd name="connsiteY0" fmla="*/ 0 h 5748327"/>
                <a:gd name="connsiteX1" fmla="*/ 4343288 w 4409954"/>
                <a:gd name="connsiteY1" fmla="*/ 1755409 h 5748327"/>
                <a:gd name="connsiteX2" fmla="*/ 4409954 w 4409954"/>
                <a:gd name="connsiteY2" fmla="*/ 1937555 h 5748327"/>
                <a:gd name="connsiteX3" fmla="*/ 4409954 w 4409954"/>
                <a:gd name="connsiteY3" fmla="*/ 3810772 h 5748327"/>
                <a:gd name="connsiteX4" fmla="*/ 4343288 w 4409954"/>
                <a:gd name="connsiteY4" fmla="*/ 3992918 h 5748327"/>
                <a:gd name="connsiteX5" fmla="*/ 1694991 w 4409954"/>
                <a:gd name="connsiteY5" fmla="*/ 5748327 h 5748327"/>
                <a:gd name="connsiteX6" fmla="*/ 88018 w 4409954"/>
                <a:gd name="connsiteY6" fmla="*/ 5257465 h 5748327"/>
                <a:gd name="connsiteX7" fmla="*/ 0 w 4409954"/>
                <a:gd name="connsiteY7" fmla="*/ 5191647 h 5748327"/>
                <a:gd name="connsiteX8" fmla="*/ 0 w 4409954"/>
                <a:gd name="connsiteY8" fmla="*/ 556681 h 5748327"/>
                <a:gd name="connsiteX9" fmla="*/ 88018 w 4409954"/>
                <a:gd name="connsiteY9" fmla="*/ 490862 h 5748327"/>
                <a:gd name="connsiteX10" fmla="*/ 1694991 w 4409954"/>
                <a:gd name="connsiteY10" fmla="*/ 0 h 5748327"/>
                <a:gd name="connsiteX11" fmla="*/ 735733 w 4409954"/>
                <a:gd name="connsiteY11" fmla="*/ 1931614 h 5748327"/>
                <a:gd name="connsiteX12" fmla="*/ 735733 w 4409954"/>
                <a:gd name="connsiteY12" fmla="*/ 3840540 h 5748327"/>
                <a:gd name="connsiteX13" fmla="*/ 2644659 w 4409954"/>
                <a:gd name="connsiteY13" fmla="*/ 3840540 h 5748327"/>
                <a:gd name="connsiteX14" fmla="*/ 2644659 w 4409954"/>
                <a:gd name="connsiteY14" fmla="*/ 1931614 h 5748327"/>
                <a:gd name="connsiteX15" fmla="*/ 735733 w 4409954"/>
                <a:gd name="connsiteY15" fmla="*/ 1931614 h 574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9954" h="5748327">
                  <a:moveTo>
                    <a:pt x="1694991" y="0"/>
                  </a:moveTo>
                  <a:cubicBezTo>
                    <a:pt x="2885509" y="0"/>
                    <a:pt x="3906967" y="723828"/>
                    <a:pt x="4343288" y="1755409"/>
                  </a:cubicBezTo>
                  <a:lnTo>
                    <a:pt x="4409954" y="1937555"/>
                  </a:lnTo>
                  <a:lnTo>
                    <a:pt x="4409954" y="3810772"/>
                  </a:lnTo>
                  <a:lnTo>
                    <a:pt x="4343288" y="3992918"/>
                  </a:lnTo>
                  <a:cubicBezTo>
                    <a:pt x="3906967" y="5024499"/>
                    <a:pt x="2885509" y="5748327"/>
                    <a:pt x="1694991" y="5748327"/>
                  </a:cubicBezTo>
                  <a:cubicBezTo>
                    <a:pt x="1099732" y="5748327"/>
                    <a:pt x="546738" y="5567370"/>
                    <a:pt x="88018" y="5257465"/>
                  </a:cubicBezTo>
                  <a:lnTo>
                    <a:pt x="0" y="5191647"/>
                  </a:lnTo>
                  <a:lnTo>
                    <a:pt x="0" y="556681"/>
                  </a:lnTo>
                  <a:lnTo>
                    <a:pt x="88018" y="490862"/>
                  </a:lnTo>
                  <a:cubicBezTo>
                    <a:pt x="546738" y="180957"/>
                    <a:pt x="1099732" y="0"/>
                    <a:pt x="1694991" y="0"/>
                  </a:cubicBezTo>
                  <a:close/>
                  <a:moveTo>
                    <a:pt x="735733" y="1931614"/>
                  </a:moveTo>
                  <a:lnTo>
                    <a:pt x="735733" y="3840540"/>
                  </a:lnTo>
                  <a:lnTo>
                    <a:pt x="2644659" y="3840540"/>
                  </a:lnTo>
                  <a:lnTo>
                    <a:pt x="2644659" y="1931614"/>
                  </a:lnTo>
                  <a:lnTo>
                    <a:pt x="735733" y="1931614"/>
                  </a:lnTo>
                  <a:close/>
                </a:path>
              </a:pathLst>
            </a:custGeom>
            <a:solidFill>
              <a:srgbClr val="1173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3" name="Freeform 12">
              <a:extLst>
                <a:ext uri="{FF2B5EF4-FFF2-40B4-BE49-F238E27FC236}">
                  <a16:creationId xmlns:a16="http://schemas.microsoft.com/office/drawing/2014/main" id="{E32C35DA-92AC-B5E9-FDB4-0DA506B21754}"/>
                </a:ext>
              </a:extLst>
            </p:cNvPr>
            <p:cNvSpPr/>
            <p:nvPr userDrawn="1"/>
          </p:nvSpPr>
          <p:spPr>
            <a:xfrm>
              <a:off x="4409954" y="2492391"/>
              <a:ext cx="159200" cy="1873217"/>
            </a:xfrm>
            <a:custGeom>
              <a:avLst/>
              <a:gdLst>
                <a:gd name="connsiteX0" fmla="*/ 0 w 159200"/>
                <a:gd name="connsiteY0" fmla="*/ 0 h 1873217"/>
                <a:gd name="connsiteX1" fmla="*/ 29983 w 159200"/>
                <a:gd name="connsiteY1" fmla="*/ 81920 h 1873217"/>
                <a:gd name="connsiteX2" fmla="*/ 159200 w 159200"/>
                <a:gd name="connsiteY2" fmla="*/ 936609 h 1873217"/>
                <a:gd name="connsiteX3" fmla="*/ 29983 w 159200"/>
                <a:gd name="connsiteY3" fmla="*/ 1791297 h 1873217"/>
                <a:gd name="connsiteX4" fmla="*/ 0 w 159200"/>
                <a:gd name="connsiteY4" fmla="*/ 1873217 h 1873217"/>
                <a:gd name="connsiteX5" fmla="*/ 0 w 159200"/>
                <a:gd name="connsiteY5" fmla="*/ 0 h 187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200" h="1873217">
                  <a:moveTo>
                    <a:pt x="0" y="0"/>
                  </a:moveTo>
                  <a:lnTo>
                    <a:pt x="29983" y="81920"/>
                  </a:lnTo>
                  <a:cubicBezTo>
                    <a:pt x="113961" y="351916"/>
                    <a:pt x="159200" y="638980"/>
                    <a:pt x="159200" y="936609"/>
                  </a:cubicBezTo>
                  <a:cubicBezTo>
                    <a:pt x="159200" y="1234239"/>
                    <a:pt x="113961" y="1521302"/>
                    <a:pt x="29983" y="1791297"/>
                  </a:cubicBezTo>
                  <a:lnTo>
                    <a:pt x="0" y="1873217"/>
                  </a:lnTo>
                  <a:lnTo>
                    <a:pt x="0" y="0"/>
                  </a:lnTo>
                  <a:close/>
                </a:path>
              </a:pathLst>
            </a:custGeom>
            <a:solidFill>
              <a:srgbClr val="1173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grpSp>
      <p:sp>
        <p:nvSpPr>
          <p:cNvPr id="8" name="Freeform 7">
            <a:extLst>
              <a:ext uri="{FF2B5EF4-FFF2-40B4-BE49-F238E27FC236}">
                <a16:creationId xmlns:a16="http://schemas.microsoft.com/office/drawing/2014/main" id="{F2F075DC-010F-67C9-02A0-20CEBB8A854A}"/>
              </a:ext>
            </a:extLst>
          </p:cNvPr>
          <p:cNvSpPr/>
          <p:nvPr userDrawn="1"/>
        </p:nvSpPr>
        <p:spPr>
          <a:xfrm>
            <a:off x="10789920" y="4617853"/>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9" name="Freeform 8">
            <a:extLst>
              <a:ext uri="{FF2B5EF4-FFF2-40B4-BE49-F238E27FC236}">
                <a16:creationId xmlns:a16="http://schemas.microsoft.com/office/drawing/2014/main" id="{77C2D8CD-A91A-8531-9CB6-F7EA15775CDC}"/>
              </a:ext>
            </a:extLst>
          </p:cNvPr>
          <p:cNvSpPr/>
          <p:nvPr userDrawn="1"/>
        </p:nvSpPr>
        <p:spPr>
          <a:xfrm>
            <a:off x="10789920" y="3412002"/>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0" name="Freeform 9">
            <a:extLst>
              <a:ext uri="{FF2B5EF4-FFF2-40B4-BE49-F238E27FC236}">
                <a16:creationId xmlns:a16="http://schemas.microsoft.com/office/drawing/2014/main" id="{4F982CFB-B954-F5BC-8645-769B14D3D8D4}"/>
              </a:ext>
            </a:extLst>
          </p:cNvPr>
          <p:cNvSpPr/>
          <p:nvPr userDrawn="1"/>
        </p:nvSpPr>
        <p:spPr>
          <a:xfrm>
            <a:off x="9705646" y="3947293"/>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1" name="Freeform 10">
            <a:extLst>
              <a:ext uri="{FF2B5EF4-FFF2-40B4-BE49-F238E27FC236}">
                <a16:creationId xmlns:a16="http://schemas.microsoft.com/office/drawing/2014/main" id="{DB1CF321-B883-B77E-1E45-12A89D037AFC}"/>
              </a:ext>
            </a:extLst>
          </p:cNvPr>
          <p:cNvSpPr/>
          <p:nvPr userDrawn="1"/>
        </p:nvSpPr>
        <p:spPr>
          <a:xfrm>
            <a:off x="9705646" y="2746522"/>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 name="Title 1">
            <a:extLst>
              <a:ext uri="{FF2B5EF4-FFF2-40B4-BE49-F238E27FC236}">
                <a16:creationId xmlns:a16="http://schemas.microsoft.com/office/drawing/2014/main" id="{455E07EA-2624-DA0C-56A8-7A2358C1E0E8}"/>
              </a:ext>
            </a:extLst>
          </p:cNvPr>
          <p:cNvSpPr>
            <a:spLocks noGrp="1"/>
          </p:cNvSpPr>
          <p:nvPr userDrawn="1">
            <p:ph type="ctrTitle"/>
          </p:nvPr>
        </p:nvSpPr>
        <p:spPr>
          <a:xfrm>
            <a:off x="3232304" y="1443196"/>
            <a:ext cx="7239810" cy="2387600"/>
          </a:xfrm>
        </p:spPr>
        <p:txBody>
          <a:bodyPr anchor="b">
            <a:normAutofit/>
          </a:bodyPr>
          <a:lstStyle>
            <a:lvl1pPr algn="l">
              <a:defRPr lang="en-US" sz="5400" b="1" kern="1200" dirty="0">
                <a:solidFill>
                  <a:srgbClr val="ECF6FC"/>
                </a:solidFill>
                <a:latin typeface="Source Sans Pro" panose="020B0503030403020204" pitchFamily="34" charset="0"/>
                <a:ea typeface="+mj-ea"/>
                <a:cs typeface="+mj-cs"/>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56F579F-4E51-84A3-A582-021E1C11D202}"/>
              </a:ext>
            </a:extLst>
          </p:cNvPr>
          <p:cNvSpPr>
            <a:spLocks noGrp="1"/>
          </p:cNvSpPr>
          <p:nvPr userDrawn="1">
            <p:ph type="subTitle" idx="1"/>
          </p:nvPr>
        </p:nvSpPr>
        <p:spPr>
          <a:xfrm>
            <a:off x="8604908" y="5255179"/>
            <a:ext cx="2856136" cy="990661"/>
          </a:xfrm>
        </p:spPr>
        <p:txBody>
          <a:bodyPr>
            <a:normAutofit/>
          </a:bodyPr>
          <a:lstStyle>
            <a:lvl1pPr marL="0" indent="0" algn="l">
              <a:buNone/>
              <a:defRPr lang="en-US" sz="2000" kern="1200" dirty="0">
                <a:solidFill>
                  <a:srgbClr val="ECF6FC"/>
                </a:solidFill>
                <a:latin typeface="Source Sans Pro" panose="020B0503030403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F507D1FB-A266-4BC5-C7DA-22E57F83A284}"/>
              </a:ext>
            </a:extLst>
          </p:cNvPr>
          <p:cNvPicPr>
            <a:picLocks noChangeAspect="1"/>
          </p:cNvPicPr>
          <p:nvPr userDrawn="1"/>
        </p:nvPicPr>
        <p:blipFill>
          <a:blip r:embed="rId2"/>
          <a:stretch>
            <a:fillRect/>
          </a:stretch>
        </p:blipFill>
        <p:spPr>
          <a:xfrm>
            <a:off x="10483641" y="305389"/>
            <a:ext cx="1367600" cy="1367600"/>
          </a:xfrm>
          <a:prstGeom prst="rect">
            <a:avLst/>
          </a:prstGeom>
        </p:spPr>
      </p:pic>
      <p:grpSp>
        <p:nvGrpSpPr>
          <p:cNvPr id="21" name="Group 20">
            <a:extLst>
              <a:ext uri="{FF2B5EF4-FFF2-40B4-BE49-F238E27FC236}">
                <a16:creationId xmlns:a16="http://schemas.microsoft.com/office/drawing/2014/main" id="{35777A2D-2709-A28C-4B53-9FA2FD959A1F}"/>
              </a:ext>
            </a:extLst>
          </p:cNvPr>
          <p:cNvGrpSpPr/>
          <p:nvPr userDrawn="1"/>
        </p:nvGrpSpPr>
        <p:grpSpPr>
          <a:xfrm>
            <a:off x="5334000" y="6274676"/>
            <a:ext cx="6858000" cy="583324"/>
            <a:chOff x="5334000" y="6274676"/>
            <a:chExt cx="6858000" cy="583324"/>
          </a:xfrm>
        </p:grpSpPr>
        <p:sp>
          <p:nvSpPr>
            <p:cNvPr id="20" name="Right Triangle 19">
              <a:extLst>
                <a:ext uri="{FF2B5EF4-FFF2-40B4-BE49-F238E27FC236}">
                  <a16:creationId xmlns:a16="http://schemas.microsoft.com/office/drawing/2014/main" id="{20C620F9-6C65-AEF5-9EBB-297DCC8D93EA}"/>
                </a:ext>
              </a:extLst>
            </p:cNvPr>
            <p:cNvSpPr/>
            <p:nvPr userDrawn="1"/>
          </p:nvSpPr>
          <p:spPr>
            <a:xfrm rot="16200000">
              <a:off x="10581289" y="5247289"/>
              <a:ext cx="583324" cy="2638097"/>
            </a:xfrm>
            <a:prstGeom prst="rtTriangle">
              <a:avLst/>
            </a:prstGeom>
            <a:solidFill>
              <a:srgbClr val="21B4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48F387C0-BA07-3D3F-61CA-AC6201771322}"/>
                </a:ext>
              </a:extLst>
            </p:cNvPr>
            <p:cNvSpPr/>
            <p:nvPr userDrawn="1"/>
          </p:nvSpPr>
          <p:spPr>
            <a:xfrm rot="16200000">
              <a:off x="8634248" y="3300248"/>
              <a:ext cx="257503" cy="6858000"/>
            </a:xfrm>
            <a:prstGeom prst="rtTriangle">
              <a:avLst/>
            </a:prstGeom>
            <a:solidFill>
              <a:srgbClr val="142E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10431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vider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AC489B7-DBEB-E39D-DD01-FC4E9CEE613F}"/>
              </a:ext>
            </a:extLst>
          </p:cNvPr>
          <p:cNvSpPr/>
          <p:nvPr userDrawn="1"/>
        </p:nvSpPr>
        <p:spPr>
          <a:xfrm>
            <a:off x="0" y="0"/>
            <a:ext cx="12192000" cy="6858000"/>
          </a:xfrm>
          <a:prstGeom prst="rect">
            <a:avLst/>
          </a:prstGeom>
          <a:solidFill>
            <a:srgbClr val="2C7B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61E4F009-1432-A352-6EC9-17153869ACEF}"/>
              </a:ext>
            </a:extLst>
          </p:cNvPr>
          <p:cNvSpPr>
            <a:spLocks noGrp="1"/>
          </p:cNvSpPr>
          <p:nvPr>
            <p:ph type="dt" sz="half" idx="10"/>
          </p:nvPr>
        </p:nvSpPr>
        <p:spPr/>
        <p:txBody>
          <a:bodyPr/>
          <a:lstStyle>
            <a:lvl1pPr>
              <a:defRPr>
                <a:solidFill>
                  <a:schemeClr val="bg1"/>
                </a:solidFill>
              </a:defRPr>
            </a:lvl1pPr>
          </a:lstStyle>
          <a:p>
            <a:fld id="{2E6E18A1-707A-2543-909F-690E542C927A}" type="datetime1">
              <a:rPr lang="en-SG" smtClean="0"/>
              <a:pPr/>
              <a:t>17/5/2024</a:t>
            </a:fld>
            <a:endParaRPr lang="en-US"/>
          </a:p>
        </p:txBody>
      </p:sp>
      <p:sp>
        <p:nvSpPr>
          <p:cNvPr id="5" name="Footer Placeholder 4">
            <a:extLst>
              <a:ext uri="{FF2B5EF4-FFF2-40B4-BE49-F238E27FC236}">
                <a16:creationId xmlns:a16="http://schemas.microsoft.com/office/drawing/2014/main" id="{A76823E7-6346-08F9-11A3-EDAF0AB660B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2" name="Title 1">
            <a:extLst>
              <a:ext uri="{FF2B5EF4-FFF2-40B4-BE49-F238E27FC236}">
                <a16:creationId xmlns:a16="http://schemas.microsoft.com/office/drawing/2014/main" id="{455E07EA-2624-DA0C-56A8-7A2358C1E0E8}"/>
              </a:ext>
            </a:extLst>
          </p:cNvPr>
          <p:cNvSpPr>
            <a:spLocks noGrp="1"/>
          </p:cNvSpPr>
          <p:nvPr>
            <p:ph type="ctrTitle" hasCustomPrompt="1"/>
          </p:nvPr>
        </p:nvSpPr>
        <p:spPr>
          <a:xfrm>
            <a:off x="2521699" y="2582425"/>
            <a:ext cx="7239810" cy="1039234"/>
          </a:xfrm>
        </p:spPr>
        <p:txBody>
          <a:bodyPr anchor="b">
            <a:normAutofit/>
          </a:bodyPr>
          <a:lstStyle>
            <a:lvl1pPr algn="l">
              <a:defRPr lang="en-US" sz="5400" b="1" kern="1200" dirty="0">
                <a:solidFill>
                  <a:srgbClr val="ECF6FC"/>
                </a:solidFill>
                <a:latin typeface="Source Sans Pro" panose="020B0503030403020204" pitchFamily="34" charset="0"/>
                <a:ea typeface="+mj-ea"/>
                <a:cs typeface="+mj-cs"/>
              </a:defRPr>
            </a:lvl1pPr>
          </a:lstStyle>
          <a:p>
            <a:r>
              <a:rPr lang="en-GB" dirty="0"/>
              <a:t>Divider 2</a:t>
            </a:r>
            <a:endParaRPr lang="en-US" dirty="0"/>
          </a:p>
        </p:txBody>
      </p:sp>
      <p:sp>
        <p:nvSpPr>
          <p:cNvPr id="3" name="Subtitle 2">
            <a:extLst>
              <a:ext uri="{FF2B5EF4-FFF2-40B4-BE49-F238E27FC236}">
                <a16:creationId xmlns:a16="http://schemas.microsoft.com/office/drawing/2014/main" id="{356F579F-4E51-84A3-A582-021E1C11D202}"/>
              </a:ext>
            </a:extLst>
          </p:cNvPr>
          <p:cNvSpPr>
            <a:spLocks noGrp="1"/>
          </p:cNvSpPr>
          <p:nvPr>
            <p:ph type="subTitle" idx="1" hasCustomPrompt="1"/>
          </p:nvPr>
        </p:nvSpPr>
        <p:spPr>
          <a:xfrm>
            <a:off x="2538824" y="3652044"/>
            <a:ext cx="2856136" cy="990661"/>
          </a:xfrm>
        </p:spPr>
        <p:txBody>
          <a:bodyPr>
            <a:normAutofit/>
          </a:bodyPr>
          <a:lstStyle>
            <a:lvl1pPr marL="0" indent="0" algn="l">
              <a:buNone/>
              <a:defRPr lang="en-US" sz="4000" kern="1200" dirty="0">
                <a:solidFill>
                  <a:srgbClr val="EEEEEE"/>
                </a:solidFill>
                <a:latin typeface="Source Sans Pro" panose="020B0503030403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sp>
        <p:nvSpPr>
          <p:cNvPr id="23" name="Freeform 22">
            <a:extLst>
              <a:ext uri="{FF2B5EF4-FFF2-40B4-BE49-F238E27FC236}">
                <a16:creationId xmlns:a16="http://schemas.microsoft.com/office/drawing/2014/main" id="{8B3B9444-290A-8606-A738-981395052405}"/>
              </a:ext>
            </a:extLst>
          </p:cNvPr>
          <p:cNvSpPr/>
          <p:nvPr userDrawn="1"/>
        </p:nvSpPr>
        <p:spPr>
          <a:xfrm>
            <a:off x="805486" y="4055696"/>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ECF6FC">
                <a:alpha val="49882"/>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4" name="Freeform 23">
            <a:extLst>
              <a:ext uri="{FF2B5EF4-FFF2-40B4-BE49-F238E27FC236}">
                <a16:creationId xmlns:a16="http://schemas.microsoft.com/office/drawing/2014/main" id="{84C1229A-5183-B958-0C74-E8F18F7BC01E}"/>
              </a:ext>
            </a:extLst>
          </p:cNvPr>
          <p:cNvSpPr/>
          <p:nvPr userDrawn="1"/>
        </p:nvSpPr>
        <p:spPr>
          <a:xfrm>
            <a:off x="805486" y="2835447"/>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ECF6FC">
                <a:alpha val="49882"/>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5" name="Freeform 24">
            <a:extLst>
              <a:ext uri="{FF2B5EF4-FFF2-40B4-BE49-F238E27FC236}">
                <a16:creationId xmlns:a16="http://schemas.microsoft.com/office/drawing/2014/main" id="{861BCB0A-97EB-A14C-8294-0729EE740299}"/>
              </a:ext>
            </a:extLst>
          </p:cNvPr>
          <p:cNvSpPr/>
          <p:nvPr userDrawn="1"/>
        </p:nvSpPr>
        <p:spPr>
          <a:xfrm>
            <a:off x="805486" y="1634676"/>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ECF6FC">
                <a:alpha val="49882"/>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9" name="Slide Number Placeholder 5">
            <a:extLst>
              <a:ext uri="{FF2B5EF4-FFF2-40B4-BE49-F238E27FC236}">
                <a16:creationId xmlns:a16="http://schemas.microsoft.com/office/drawing/2014/main" id="{764D9953-232D-AAAB-7CA1-4FF4EDD8A7DD}"/>
              </a:ext>
            </a:extLst>
          </p:cNvPr>
          <p:cNvSpPr>
            <a:spLocks noGrp="1"/>
          </p:cNvSpPr>
          <p:nvPr>
            <p:ph type="sldNum" sz="quarter" idx="12"/>
          </p:nvPr>
        </p:nvSpPr>
        <p:spPr>
          <a:xfrm>
            <a:off x="8610600" y="6349301"/>
            <a:ext cx="2743200" cy="365125"/>
          </a:xfrm>
        </p:spPr>
        <p:txBody>
          <a:bodyPr/>
          <a:lstStyle>
            <a:lvl1pPr>
              <a:defRPr>
                <a:solidFill>
                  <a:schemeClr val="bg1"/>
                </a:solidFill>
              </a:defRPr>
            </a:lvl1pPr>
          </a:lstStyle>
          <a:p>
            <a:fld id="{5DF5AE18-F94A-B54C-9347-4CAFB5D76058}" type="slidenum">
              <a:rPr lang="en-US" smtClean="0"/>
              <a:pPr/>
              <a:t>‹#›</a:t>
            </a:fld>
            <a:endParaRPr lang="en-US" dirty="0"/>
          </a:p>
        </p:txBody>
      </p:sp>
      <p:pic>
        <p:nvPicPr>
          <p:cNvPr id="6" name="Picture 5">
            <a:extLst>
              <a:ext uri="{FF2B5EF4-FFF2-40B4-BE49-F238E27FC236}">
                <a16:creationId xmlns:a16="http://schemas.microsoft.com/office/drawing/2014/main" id="{9B1E1536-27AB-77BC-9C52-6C560AD4B469}"/>
              </a:ext>
            </a:extLst>
          </p:cNvPr>
          <p:cNvPicPr>
            <a:picLocks noChangeAspect="1"/>
          </p:cNvPicPr>
          <p:nvPr userDrawn="1"/>
        </p:nvPicPr>
        <p:blipFill>
          <a:blip r:embed="rId2"/>
          <a:stretch>
            <a:fillRect/>
          </a:stretch>
        </p:blipFill>
        <p:spPr>
          <a:xfrm>
            <a:off x="10483641" y="305389"/>
            <a:ext cx="1367600" cy="1367600"/>
          </a:xfrm>
          <a:prstGeom prst="rect">
            <a:avLst/>
          </a:prstGeom>
        </p:spPr>
      </p:pic>
    </p:spTree>
    <p:extLst>
      <p:ext uri="{BB962C8B-B14F-4D97-AF65-F5344CB8AC3E}">
        <p14:creationId xmlns:p14="http://schemas.microsoft.com/office/powerpoint/2010/main" val="4050934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1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vider 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AC489B7-DBEB-E39D-DD01-FC4E9CEE613F}"/>
              </a:ext>
            </a:extLst>
          </p:cNvPr>
          <p:cNvSpPr/>
          <p:nvPr userDrawn="1"/>
        </p:nvSpPr>
        <p:spPr>
          <a:xfrm>
            <a:off x="0" y="0"/>
            <a:ext cx="12192000" cy="6858000"/>
          </a:xfrm>
          <a:prstGeom prst="rect">
            <a:avLst/>
          </a:prstGeom>
          <a:solidFill>
            <a:srgbClr val="20B4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1E4F009-1432-A352-6EC9-17153869ACEF}"/>
              </a:ext>
            </a:extLst>
          </p:cNvPr>
          <p:cNvSpPr>
            <a:spLocks noGrp="1"/>
          </p:cNvSpPr>
          <p:nvPr>
            <p:ph type="dt" sz="half" idx="10"/>
          </p:nvPr>
        </p:nvSpPr>
        <p:spPr/>
        <p:txBody>
          <a:bodyPr/>
          <a:lstStyle>
            <a:lvl1pPr>
              <a:defRPr>
                <a:solidFill>
                  <a:schemeClr val="bg1"/>
                </a:solidFill>
              </a:defRPr>
            </a:lvl1pPr>
          </a:lstStyle>
          <a:p>
            <a:fld id="{2E6E18A1-707A-2543-909F-690E542C927A}" type="datetime1">
              <a:rPr lang="en-SG" smtClean="0"/>
              <a:pPr/>
              <a:t>17/5/2024</a:t>
            </a:fld>
            <a:endParaRPr lang="en-US" dirty="0"/>
          </a:p>
        </p:txBody>
      </p:sp>
      <p:sp>
        <p:nvSpPr>
          <p:cNvPr id="5" name="Footer Placeholder 4">
            <a:extLst>
              <a:ext uri="{FF2B5EF4-FFF2-40B4-BE49-F238E27FC236}">
                <a16:creationId xmlns:a16="http://schemas.microsoft.com/office/drawing/2014/main" id="{A76823E7-6346-08F9-11A3-EDAF0AB660B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2" name="Title 1">
            <a:extLst>
              <a:ext uri="{FF2B5EF4-FFF2-40B4-BE49-F238E27FC236}">
                <a16:creationId xmlns:a16="http://schemas.microsoft.com/office/drawing/2014/main" id="{455E07EA-2624-DA0C-56A8-7A2358C1E0E8}"/>
              </a:ext>
            </a:extLst>
          </p:cNvPr>
          <p:cNvSpPr>
            <a:spLocks noGrp="1"/>
          </p:cNvSpPr>
          <p:nvPr>
            <p:ph type="ctrTitle" hasCustomPrompt="1"/>
          </p:nvPr>
        </p:nvSpPr>
        <p:spPr>
          <a:xfrm>
            <a:off x="2521699" y="2582425"/>
            <a:ext cx="7239810" cy="1039234"/>
          </a:xfrm>
        </p:spPr>
        <p:txBody>
          <a:bodyPr anchor="b">
            <a:normAutofit/>
          </a:bodyPr>
          <a:lstStyle>
            <a:lvl1pPr algn="l">
              <a:defRPr lang="en-US" sz="5400" b="1" kern="1200" dirty="0">
                <a:solidFill>
                  <a:srgbClr val="ECF6FC"/>
                </a:solidFill>
                <a:latin typeface="Source Sans Pro" panose="020B0503030403020204" pitchFamily="34" charset="0"/>
                <a:ea typeface="+mj-ea"/>
                <a:cs typeface="+mj-cs"/>
              </a:defRPr>
            </a:lvl1pPr>
          </a:lstStyle>
          <a:p>
            <a:r>
              <a:rPr lang="en-GB" dirty="0"/>
              <a:t>Divider 3</a:t>
            </a:r>
            <a:endParaRPr lang="en-US" dirty="0"/>
          </a:p>
        </p:txBody>
      </p:sp>
      <p:sp>
        <p:nvSpPr>
          <p:cNvPr id="3" name="Subtitle 2">
            <a:extLst>
              <a:ext uri="{FF2B5EF4-FFF2-40B4-BE49-F238E27FC236}">
                <a16:creationId xmlns:a16="http://schemas.microsoft.com/office/drawing/2014/main" id="{356F579F-4E51-84A3-A582-021E1C11D202}"/>
              </a:ext>
            </a:extLst>
          </p:cNvPr>
          <p:cNvSpPr>
            <a:spLocks noGrp="1"/>
          </p:cNvSpPr>
          <p:nvPr>
            <p:ph type="subTitle" idx="1" hasCustomPrompt="1"/>
          </p:nvPr>
        </p:nvSpPr>
        <p:spPr>
          <a:xfrm>
            <a:off x="2538824" y="3652044"/>
            <a:ext cx="2856136" cy="990661"/>
          </a:xfrm>
        </p:spPr>
        <p:txBody>
          <a:bodyPr>
            <a:normAutofit/>
          </a:bodyPr>
          <a:lstStyle>
            <a:lvl1pPr marL="0" indent="0" algn="l">
              <a:buNone/>
              <a:defRPr lang="en-US" sz="4000" kern="1200" dirty="0">
                <a:solidFill>
                  <a:srgbClr val="EEEEEE"/>
                </a:solidFill>
                <a:latin typeface="Source Sans Pro" panose="020B0503030403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sp>
        <p:nvSpPr>
          <p:cNvPr id="23" name="Freeform 22">
            <a:extLst>
              <a:ext uri="{FF2B5EF4-FFF2-40B4-BE49-F238E27FC236}">
                <a16:creationId xmlns:a16="http://schemas.microsoft.com/office/drawing/2014/main" id="{8B3B9444-290A-8606-A738-981395052405}"/>
              </a:ext>
            </a:extLst>
          </p:cNvPr>
          <p:cNvSpPr/>
          <p:nvPr userDrawn="1"/>
        </p:nvSpPr>
        <p:spPr>
          <a:xfrm>
            <a:off x="805486" y="4055696"/>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ECF6FC">
                <a:alpha val="49882"/>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4" name="Freeform 23">
            <a:extLst>
              <a:ext uri="{FF2B5EF4-FFF2-40B4-BE49-F238E27FC236}">
                <a16:creationId xmlns:a16="http://schemas.microsoft.com/office/drawing/2014/main" id="{84C1229A-5183-B958-0C74-E8F18F7BC01E}"/>
              </a:ext>
            </a:extLst>
          </p:cNvPr>
          <p:cNvSpPr/>
          <p:nvPr userDrawn="1"/>
        </p:nvSpPr>
        <p:spPr>
          <a:xfrm>
            <a:off x="805486" y="2835447"/>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ECF6FC">
                <a:alpha val="49882"/>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5" name="Freeform 24">
            <a:extLst>
              <a:ext uri="{FF2B5EF4-FFF2-40B4-BE49-F238E27FC236}">
                <a16:creationId xmlns:a16="http://schemas.microsoft.com/office/drawing/2014/main" id="{861BCB0A-97EB-A14C-8294-0729EE740299}"/>
              </a:ext>
            </a:extLst>
          </p:cNvPr>
          <p:cNvSpPr/>
          <p:nvPr userDrawn="1"/>
        </p:nvSpPr>
        <p:spPr>
          <a:xfrm>
            <a:off x="805486" y="1634676"/>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ECF6FC">
                <a:alpha val="49882"/>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30" name="Slide Number Placeholder 5">
            <a:extLst>
              <a:ext uri="{FF2B5EF4-FFF2-40B4-BE49-F238E27FC236}">
                <a16:creationId xmlns:a16="http://schemas.microsoft.com/office/drawing/2014/main" id="{053F6043-8612-600E-9C2C-05430811ED41}"/>
              </a:ext>
            </a:extLst>
          </p:cNvPr>
          <p:cNvSpPr>
            <a:spLocks noGrp="1"/>
          </p:cNvSpPr>
          <p:nvPr>
            <p:ph type="sldNum" sz="quarter" idx="12"/>
          </p:nvPr>
        </p:nvSpPr>
        <p:spPr>
          <a:xfrm>
            <a:off x="8610600" y="6349301"/>
            <a:ext cx="2743200" cy="365125"/>
          </a:xfrm>
        </p:spPr>
        <p:txBody>
          <a:bodyPr/>
          <a:lstStyle>
            <a:lvl1pPr>
              <a:defRPr>
                <a:solidFill>
                  <a:schemeClr val="bg1"/>
                </a:solidFill>
              </a:defRPr>
            </a:lvl1pPr>
          </a:lstStyle>
          <a:p>
            <a:fld id="{5DF5AE18-F94A-B54C-9347-4CAFB5D76058}" type="slidenum">
              <a:rPr lang="en-US" smtClean="0"/>
              <a:pPr/>
              <a:t>‹#›</a:t>
            </a:fld>
            <a:endParaRPr lang="en-US" dirty="0"/>
          </a:p>
        </p:txBody>
      </p:sp>
      <p:pic>
        <p:nvPicPr>
          <p:cNvPr id="6" name="Picture 5">
            <a:extLst>
              <a:ext uri="{FF2B5EF4-FFF2-40B4-BE49-F238E27FC236}">
                <a16:creationId xmlns:a16="http://schemas.microsoft.com/office/drawing/2014/main" id="{24BCBA92-B08F-7B65-A5A4-3C041ECF4235}"/>
              </a:ext>
            </a:extLst>
          </p:cNvPr>
          <p:cNvPicPr>
            <a:picLocks noChangeAspect="1"/>
          </p:cNvPicPr>
          <p:nvPr userDrawn="1"/>
        </p:nvPicPr>
        <p:blipFill>
          <a:blip r:embed="rId2"/>
          <a:stretch>
            <a:fillRect/>
          </a:stretch>
        </p:blipFill>
        <p:spPr>
          <a:xfrm>
            <a:off x="10483641" y="305389"/>
            <a:ext cx="1367600" cy="1367600"/>
          </a:xfrm>
          <a:prstGeom prst="rect">
            <a:avLst/>
          </a:prstGeom>
        </p:spPr>
      </p:pic>
    </p:spTree>
    <p:extLst>
      <p:ext uri="{BB962C8B-B14F-4D97-AF65-F5344CB8AC3E}">
        <p14:creationId xmlns:p14="http://schemas.microsoft.com/office/powerpoint/2010/main" val="2124878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1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vid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AC489B7-DBEB-E39D-DD01-FC4E9CEE613F}"/>
              </a:ext>
            </a:extLst>
          </p:cNvPr>
          <p:cNvSpPr/>
          <p:nvPr userDrawn="1"/>
        </p:nvSpPr>
        <p:spPr>
          <a:xfrm>
            <a:off x="0" y="0"/>
            <a:ext cx="12192000" cy="6858000"/>
          </a:xfrm>
          <a:prstGeom prst="rect">
            <a:avLst/>
          </a:pr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61E4F009-1432-A352-6EC9-17153869ACEF}"/>
              </a:ext>
            </a:extLst>
          </p:cNvPr>
          <p:cNvSpPr>
            <a:spLocks noGrp="1"/>
          </p:cNvSpPr>
          <p:nvPr>
            <p:ph type="dt" sz="half" idx="10"/>
          </p:nvPr>
        </p:nvSpPr>
        <p:spPr/>
        <p:txBody>
          <a:bodyPr/>
          <a:lstStyle/>
          <a:p>
            <a:fld id="{2E6E18A1-707A-2543-909F-690E542C927A}" type="datetime1">
              <a:rPr lang="en-SG" smtClean="0"/>
              <a:t>17/5/2024</a:t>
            </a:fld>
            <a:endParaRPr lang="en-US" dirty="0"/>
          </a:p>
        </p:txBody>
      </p:sp>
      <p:sp>
        <p:nvSpPr>
          <p:cNvPr id="5" name="Footer Placeholder 4">
            <a:extLst>
              <a:ext uri="{FF2B5EF4-FFF2-40B4-BE49-F238E27FC236}">
                <a16:creationId xmlns:a16="http://schemas.microsoft.com/office/drawing/2014/main" id="{A76823E7-6346-08F9-11A3-EDAF0AB660BA}"/>
              </a:ext>
            </a:extLst>
          </p:cNvPr>
          <p:cNvSpPr>
            <a:spLocks noGrp="1"/>
          </p:cNvSpPr>
          <p:nvPr>
            <p:ph type="ftr" sz="quarter" idx="11"/>
          </p:nvPr>
        </p:nvSpPr>
        <p:spPr/>
        <p:txBody>
          <a:bodyPr/>
          <a:lstStyle/>
          <a:p>
            <a:endParaRPr lang="en-US" dirty="0"/>
          </a:p>
        </p:txBody>
      </p:sp>
      <p:sp>
        <p:nvSpPr>
          <p:cNvPr id="2" name="Title 1">
            <a:extLst>
              <a:ext uri="{FF2B5EF4-FFF2-40B4-BE49-F238E27FC236}">
                <a16:creationId xmlns:a16="http://schemas.microsoft.com/office/drawing/2014/main" id="{455E07EA-2624-DA0C-56A8-7A2358C1E0E8}"/>
              </a:ext>
            </a:extLst>
          </p:cNvPr>
          <p:cNvSpPr>
            <a:spLocks noGrp="1"/>
          </p:cNvSpPr>
          <p:nvPr>
            <p:ph type="ctrTitle" hasCustomPrompt="1"/>
          </p:nvPr>
        </p:nvSpPr>
        <p:spPr>
          <a:xfrm>
            <a:off x="2521699" y="2582425"/>
            <a:ext cx="7239810" cy="1039234"/>
          </a:xfrm>
        </p:spPr>
        <p:txBody>
          <a:bodyPr anchor="b">
            <a:normAutofit/>
          </a:bodyPr>
          <a:lstStyle>
            <a:lvl1pPr algn="l">
              <a:defRPr lang="en-US" sz="5400" b="1" kern="1200" dirty="0">
                <a:solidFill>
                  <a:srgbClr val="005AAB"/>
                </a:solidFill>
                <a:latin typeface="Source Sans Pro" panose="020B0503030403020204" pitchFamily="34" charset="0"/>
                <a:ea typeface="+mj-ea"/>
                <a:cs typeface="+mj-cs"/>
              </a:defRPr>
            </a:lvl1pPr>
          </a:lstStyle>
          <a:p>
            <a:r>
              <a:rPr lang="en-GB" dirty="0"/>
              <a:t>Divider 4</a:t>
            </a:r>
            <a:endParaRPr lang="en-US" dirty="0"/>
          </a:p>
        </p:txBody>
      </p:sp>
      <p:sp>
        <p:nvSpPr>
          <p:cNvPr id="3" name="Subtitle 2">
            <a:extLst>
              <a:ext uri="{FF2B5EF4-FFF2-40B4-BE49-F238E27FC236}">
                <a16:creationId xmlns:a16="http://schemas.microsoft.com/office/drawing/2014/main" id="{356F579F-4E51-84A3-A582-021E1C11D202}"/>
              </a:ext>
            </a:extLst>
          </p:cNvPr>
          <p:cNvSpPr>
            <a:spLocks noGrp="1"/>
          </p:cNvSpPr>
          <p:nvPr>
            <p:ph type="subTitle" idx="1" hasCustomPrompt="1"/>
          </p:nvPr>
        </p:nvSpPr>
        <p:spPr>
          <a:xfrm>
            <a:off x="2538824" y="3652044"/>
            <a:ext cx="2856136" cy="990661"/>
          </a:xfrm>
        </p:spPr>
        <p:txBody>
          <a:bodyPr>
            <a:normAutofit/>
          </a:bodyPr>
          <a:lstStyle>
            <a:lvl1pPr marL="0" indent="0" algn="l">
              <a:buNone/>
              <a:defRPr lang="en-GB" sz="4000" kern="1200" dirty="0" smtClean="0">
                <a:solidFill>
                  <a:srgbClr val="142E4F"/>
                </a:solidFill>
                <a:latin typeface="Source Sans Pro" panose="020B0503030403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sp>
        <p:nvSpPr>
          <p:cNvPr id="17" name="Freeform 16">
            <a:extLst>
              <a:ext uri="{FF2B5EF4-FFF2-40B4-BE49-F238E27FC236}">
                <a16:creationId xmlns:a16="http://schemas.microsoft.com/office/drawing/2014/main" id="{5C1C0FE5-44FB-72D5-08D2-45402CEF1E37}"/>
              </a:ext>
            </a:extLst>
          </p:cNvPr>
          <p:cNvSpPr/>
          <p:nvPr userDrawn="1"/>
        </p:nvSpPr>
        <p:spPr>
          <a:xfrm>
            <a:off x="653086" y="3903296"/>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1173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8" name="Freeform 17">
            <a:extLst>
              <a:ext uri="{FF2B5EF4-FFF2-40B4-BE49-F238E27FC236}">
                <a16:creationId xmlns:a16="http://schemas.microsoft.com/office/drawing/2014/main" id="{C5E61D77-3350-1934-C501-11B107E16025}"/>
              </a:ext>
            </a:extLst>
          </p:cNvPr>
          <p:cNvSpPr/>
          <p:nvPr userDrawn="1"/>
        </p:nvSpPr>
        <p:spPr>
          <a:xfrm>
            <a:off x="653086" y="2683047"/>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1173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9" name="Freeform 18">
            <a:extLst>
              <a:ext uri="{FF2B5EF4-FFF2-40B4-BE49-F238E27FC236}">
                <a16:creationId xmlns:a16="http://schemas.microsoft.com/office/drawing/2014/main" id="{7172709F-51B0-3CC2-4EFA-524CF2FC919D}"/>
              </a:ext>
            </a:extLst>
          </p:cNvPr>
          <p:cNvSpPr/>
          <p:nvPr userDrawn="1"/>
        </p:nvSpPr>
        <p:spPr>
          <a:xfrm>
            <a:off x="653086" y="1482276"/>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1173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2" name="Slide Number Placeholder 5">
            <a:extLst>
              <a:ext uri="{FF2B5EF4-FFF2-40B4-BE49-F238E27FC236}">
                <a16:creationId xmlns:a16="http://schemas.microsoft.com/office/drawing/2014/main" id="{A4D8CC7F-D600-AA99-342E-37B4E8A45922}"/>
              </a:ext>
            </a:extLst>
          </p:cNvPr>
          <p:cNvSpPr>
            <a:spLocks noGrp="1"/>
          </p:cNvSpPr>
          <p:nvPr>
            <p:ph type="sldNum" sz="quarter" idx="12"/>
          </p:nvPr>
        </p:nvSpPr>
        <p:spPr>
          <a:xfrm>
            <a:off x="8610600" y="6349301"/>
            <a:ext cx="2743200" cy="365125"/>
          </a:xfrm>
        </p:spPr>
        <p:txBody>
          <a:bodyPr/>
          <a:lstStyle>
            <a:lvl1pPr>
              <a:defRPr lang="en-US" sz="1200" kern="1200" smtClean="0">
                <a:solidFill>
                  <a:schemeClr val="tx1">
                    <a:tint val="75000"/>
                  </a:schemeClr>
                </a:solidFill>
                <a:latin typeface="+mn-lt"/>
                <a:ea typeface="+mn-ea"/>
                <a:cs typeface="+mn-cs"/>
              </a:defRPr>
            </a:lvl1pPr>
          </a:lstStyle>
          <a:p>
            <a:fld id="{5DF5AE18-F94A-B54C-9347-4CAFB5D76058}" type="slidenum">
              <a:rPr lang="en-SG" smtClean="0"/>
              <a:pPr/>
              <a:t>‹#›</a:t>
            </a:fld>
            <a:endParaRPr lang="en-SG" dirty="0"/>
          </a:p>
        </p:txBody>
      </p:sp>
      <p:pic>
        <p:nvPicPr>
          <p:cNvPr id="11" name="Picture 10">
            <a:extLst>
              <a:ext uri="{FF2B5EF4-FFF2-40B4-BE49-F238E27FC236}">
                <a16:creationId xmlns:a16="http://schemas.microsoft.com/office/drawing/2014/main" id="{B36C5303-B951-95C6-DEC6-80731DCA9CB8}"/>
              </a:ext>
            </a:extLst>
          </p:cNvPr>
          <p:cNvPicPr>
            <a:picLocks noChangeAspect="1"/>
          </p:cNvPicPr>
          <p:nvPr userDrawn="1"/>
        </p:nvPicPr>
        <p:blipFill>
          <a:blip r:embed="rId2"/>
          <a:stretch>
            <a:fillRect/>
          </a:stretch>
        </p:blipFill>
        <p:spPr>
          <a:xfrm>
            <a:off x="10480015" y="367488"/>
            <a:ext cx="1516545" cy="1516545"/>
          </a:xfrm>
          <a:prstGeom prst="rect">
            <a:avLst/>
          </a:prstGeom>
        </p:spPr>
      </p:pic>
    </p:spTree>
    <p:extLst>
      <p:ext uri="{BB962C8B-B14F-4D97-AF65-F5344CB8AC3E}">
        <p14:creationId xmlns:p14="http://schemas.microsoft.com/office/powerpoint/2010/main" val="1065472531"/>
      </p:ext>
    </p:extLst>
  </p:cSld>
  <p:clrMapOvr>
    <a:masterClrMapping/>
  </p:clrMapOvr>
  <p:extLst>
    <p:ext uri="{DCECCB84-F9BA-43D5-87BE-67443E8EF086}">
      <p15:sldGuideLst xmlns:p15="http://schemas.microsoft.com/office/powerpoint/2012/main">
        <p15:guide id="1" orient="horz" pos="2160">
          <p15:clr>
            <a:srgbClr val="FBAE40"/>
          </p15:clr>
        </p15:guide>
        <p15:guide id="2" pos="721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AC489B7-DBEB-E39D-DD01-FC4E9CEE613F}"/>
              </a:ext>
            </a:extLst>
          </p:cNvPr>
          <p:cNvSpPr/>
          <p:nvPr userDrawn="1"/>
        </p:nvSpPr>
        <p:spPr>
          <a:xfrm>
            <a:off x="0" y="0"/>
            <a:ext cx="12192000" cy="6858000"/>
          </a:xfrm>
          <a:prstGeom prst="rect">
            <a:avLst/>
          </a:prstGeom>
          <a:solidFill>
            <a:srgbClr val="FFD7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61E4F009-1432-A352-6EC9-17153869ACEF}"/>
              </a:ext>
            </a:extLst>
          </p:cNvPr>
          <p:cNvSpPr>
            <a:spLocks noGrp="1"/>
          </p:cNvSpPr>
          <p:nvPr>
            <p:ph type="dt" sz="half" idx="10"/>
          </p:nvPr>
        </p:nvSpPr>
        <p:spPr/>
        <p:txBody>
          <a:bodyPr/>
          <a:lstStyle/>
          <a:p>
            <a:fld id="{2E6E18A1-707A-2543-909F-690E542C927A}" type="datetime1">
              <a:rPr lang="en-SG" smtClean="0"/>
              <a:t>17/5/2024</a:t>
            </a:fld>
            <a:endParaRPr lang="en-US"/>
          </a:p>
        </p:txBody>
      </p:sp>
      <p:sp>
        <p:nvSpPr>
          <p:cNvPr id="5" name="Footer Placeholder 4">
            <a:extLst>
              <a:ext uri="{FF2B5EF4-FFF2-40B4-BE49-F238E27FC236}">
                <a16:creationId xmlns:a16="http://schemas.microsoft.com/office/drawing/2014/main" id="{A76823E7-6346-08F9-11A3-EDAF0AB660BA}"/>
              </a:ext>
            </a:extLst>
          </p:cNvPr>
          <p:cNvSpPr>
            <a:spLocks noGrp="1"/>
          </p:cNvSpPr>
          <p:nvPr>
            <p:ph type="ftr" sz="quarter" idx="11"/>
          </p:nvPr>
        </p:nvSpPr>
        <p:spPr/>
        <p:txBody>
          <a:bodyPr/>
          <a:lstStyle/>
          <a:p>
            <a:endParaRPr lang="en-US"/>
          </a:p>
        </p:txBody>
      </p:sp>
      <p:sp>
        <p:nvSpPr>
          <p:cNvPr id="2" name="Title 1">
            <a:extLst>
              <a:ext uri="{FF2B5EF4-FFF2-40B4-BE49-F238E27FC236}">
                <a16:creationId xmlns:a16="http://schemas.microsoft.com/office/drawing/2014/main" id="{455E07EA-2624-DA0C-56A8-7A2358C1E0E8}"/>
              </a:ext>
            </a:extLst>
          </p:cNvPr>
          <p:cNvSpPr>
            <a:spLocks noGrp="1"/>
          </p:cNvSpPr>
          <p:nvPr>
            <p:ph type="ctrTitle" hasCustomPrompt="1"/>
          </p:nvPr>
        </p:nvSpPr>
        <p:spPr>
          <a:xfrm>
            <a:off x="2521699" y="2582425"/>
            <a:ext cx="7239810" cy="1039234"/>
          </a:xfrm>
        </p:spPr>
        <p:txBody>
          <a:bodyPr anchor="b">
            <a:normAutofit/>
          </a:bodyPr>
          <a:lstStyle>
            <a:lvl1pPr algn="l">
              <a:defRPr lang="en-GB" sz="5400" b="1" kern="1200" dirty="0" smtClean="0">
                <a:solidFill>
                  <a:srgbClr val="005AAB"/>
                </a:solidFill>
                <a:latin typeface="Source Sans Pro" panose="020B0503030403020204" pitchFamily="34" charset="0"/>
                <a:ea typeface="+mj-ea"/>
                <a:cs typeface="+mj-cs"/>
              </a:defRPr>
            </a:lvl1pPr>
          </a:lstStyle>
          <a:p>
            <a:r>
              <a:rPr lang="en-GB" dirty="0"/>
              <a:t>Divider</a:t>
            </a:r>
            <a:r>
              <a:rPr lang="en-US" sz="5400" b="1" dirty="0">
                <a:solidFill>
                  <a:srgbClr val="005AAB"/>
                </a:solidFill>
                <a:latin typeface="Source Sans Pro" panose="020B0503030403020204" pitchFamily="34" charset="0"/>
              </a:rPr>
              <a:t> </a:t>
            </a:r>
            <a:r>
              <a:rPr lang="en-GB" dirty="0"/>
              <a:t>5</a:t>
            </a:r>
            <a:endParaRPr lang="en-US" dirty="0"/>
          </a:p>
        </p:txBody>
      </p:sp>
      <p:sp>
        <p:nvSpPr>
          <p:cNvPr id="3" name="Subtitle 2">
            <a:extLst>
              <a:ext uri="{FF2B5EF4-FFF2-40B4-BE49-F238E27FC236}">
                <a16:creationId xmlns:a16="http://schemas.microsoft.com/office/drawing/2014/main" id="{356F579F-4E51-84A3-A582-021E1C11D202}"/>
              </a:ext>
            </a:extLst>
          </p:cNvPr>
          <p:cNvSpPr>
            <a:spLocks noGrp="1"/>
          </p:cNvSpPr>
          <p:nvPr>
            <p:ph type="subTitle" idx="1" hasCustomPrompt="1"/>
          </p:nvPr>
        </p:nvSpPr>
        <p:spPr>
          <a:xfrm>
            <a:off x="2538824" y="3652044"/>
            <a:ext cx="2856136" cy="990661"/>
          </a:xfrm>
        </p:spPr>
        <p:txBody>
          <a:bodyPr>
            <a:normAutofit/>
          </a:bodyPr>
          <a:lstStyle>
            <a:lvl1pPr marL="0" indent="0" algn="l">
              <a:buNone/>
              <a:defRPr lang="en-GB" sz="4000" kern="1200" dirty="0" smtClean="0">
                <a:solidFill>
                  <a:srgbClr val="142E4F"/>
                </a:solidFill>
                <a:latin typeface="Source Sans Pro" panose="020B0503030403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pic>
        <p:nvPicPr>
          <p:cNvPr id="8" name="Picture 7">
            <a:extLst>
              <a:ext uri="{FF2B5EF4-FFF2-40B4-BE49-F238E27FC236}">
                <a16:creationId xmlns:a16="http://schemas.microsoft.com/office/drawing/2014/main" id="{8C809E7A-8E45-6A38-5C59-FE1C753BD273}"/>
              </a:ext>
            </a:extLst>
          </p:cNvPr>
          <p:cNvPicPr>
            <a:picLocks noChangeAspect="1"/>
          </p:cNvPicPr>
          <p:nvPr userDrawn="1"/>
        </p:nvPicPr>
        <p:blipFill>
          <a:blip r:embed="rId2"/>
          <a:stretch>
            <a:fillRect/>
          </a:stretch>
        </p:blipFill>
        <p:spPr>
          <a:xfrm>
            <a:off x="10604194" y="420370"/>
            <a:ext cx="1270000" cy="1384300"/>
          </a:xfrm>
          <a:prstGeom prst="rect">
            <a:avLst/>
          </a:prstGeom>
        </p:spPr>
      </p:pic>
      <p:sp>
        <p:nvSpPr>
          <p:cNvPr id="9" name="Freeform 8">
            <a:extLst>
              <a:ext uri="{FF2B5EF4-FFF2-40B4-BE49-F238E27FC236}">
                <a16:creationId xmlns:a16="http://schemas.microsoft.com/office/drawing/2014/main" id="{1EB840C5-1C75-908B-6D53-75E64C211E25}"/>
              </a:ext>
            </a:extLst>
          </p:cNvPr>
          <p:cNvSpPr/>
          <p:nvPr userDrawn="1"/>
        </p:nvSpPr>
        <p:spPr>
          <a:xfrm>
            <a:off x="653086" y="3903296"/>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1173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0" name="Freeform 9">
            <a:extLst>
              <a:ext uri="{FF2B5EF4-FFF2-40B4-BE49-F238E27FC236}">
                <a16:creationId xmlns:a16="http://schemas.microsoft.com/office/drawing/2014/main" id="{2ADDA777-2F74-9D20-C1D6-B738411C85D2}"/>
              </a:ext>
            </a:extLst>
          </p:cNvPr>
          <p:cNvSpPr/>
          <p:nvPr userDrawn="1"/>
        </p:nvSpPr>
        <p:spPr>
          <a:xfrm>
            <a:off x="653086" y="2683047"/>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1173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1" name="Freeform 10">
            <a:extLst>
              <a:ext uri="{FF2B5EF4-FFF2-40B4-BE49-F238E27FC236}">
                <a16:creationId xmlns:a16="http://schemas.microsoft.com/office/drawing/2014/main" id="{0FCD4F8A-5CB6-05E7-3C73-8F62A6DA4D5D}"/>
              </a:ext>
            </a:extLst>
          </p:cNvPr>
          <p:cNvSpPr/>
          <p:nvPr userDrawn="1"/>
        </p:nvSpPr>
        <p:spPr>
          <a:xfrm>
            <a:off x="653086" y="1482276"/>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1173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6" name="Slide Number Placeholder 5">
            <a:extLst>
              <a:ext uri="{FF2B5EF4-FFF2-40B4-BE49-F238E27FC236}">
                <a16:creationId xmlns:a16="http://schemas.microsoft.com/office/drawing/2014/main" id="{7E53DE04-7F57-BF5C-9664-258C79BB87F2}"/>
              </a:ext>
            </a:extLst>
          </p:cNvPr>
          <p:cNvSpPr>
            <a:spLocks noGrp="1"/>
          </p:cNvSpPr>
          <p:nvPr>
            <p:ph type="sldNum" sz="quarter" idx="12"/>
          </p:nvPr>
        </p:nvSpPr>
        <p:spPr>
          <a:xfrm>
            <a:off x="8610600" y="6349301"/>
            <a:ext cx="2743200" cy="365125"/>
          </a:xfrm>
        </p:spPr>
        <p:txBody>
          <a:bodyPr/>
          <a:lstStyle>
            <a:lvl1pPr>
              <a:defRPr lang="en-US" sz="1200" kern="1200" smtClean="0">
                <a:solidFill>
                  <a:schemeClr val="tx1">
                    <a:tint val="75000"/>
                  </a:schemeClr>
                </a:solidFill>
                <a:latin typeface="+mn-lt"/>
                <a:ea typeface="+mn-ea"/>
                <a:cs typeface="+mn-cs"/>
              </a:defRPr>
            </a:lvl1pPr>
          </a:lstStyle>
          <a:p>
            <a:fld id="{5DF5AE18-F94A-B54C-9347-4CAFB5D76058}" type="slidenum">
              <a:rPr lang="en-SG" smtClean="0"/>
              <a:pPr/>
              <a:t>‹#›</a:t>
            </a:fld>
            <a:endParaRPr lang="en-SG" dirty="0"/>
          </a:p>
        </p:txBody>
      </p:sp>
    </p:spTree>
    <p:extLst>
      <p:ext uri="{BB962C8B-B14F-4D97-AF65-F5344CB8AC3E}">
        <p14:creationId xmlns:p14="http://schemas.microsoft.com/office/powerpoint/2010/main" val="2996651573"/>
      </p:ext>
    </p:extLst>
  </p:cSld>
  <p:clrMapOvr>
    <a:masterClrMapping/>
  </p:clrMapOvr>
  <p:extLst>
    <p:ext uri="{DCECCB84-F9BA-43D5-87BE-67443E8EF086}">
      <p15:sldGuideLst xmlns:p15="http://schemas.microsoft.com/office/powerpoint/2012/main">
        <p15:guide id="1" orient="horz" pos="2160">
          <p15:clr>
            <a:srgbClr val="FBAE40"/>
          </p15:clr>
        </p15:guide>
        <p15:guide id="2" pos="721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0A9A32D-7541-ADFB-5A25-CB83D20FED35}"/>
              </a:ext>
            </a:extLst>
          </p:cNvPr>
          <p:cNvSpPr/>
          <p:nvPr userDrawn="1"/>
        </p:nvSpPr>
        <p:spPr>
          <a:xfrm>
            <a:off x="-10406" y="0"/>
            <a:ext cx="12202406" cy="6858000"/>
          </a:xfrm>
          <a:prstGeom prst="rect">
            <a:avLst/>
          </a:prstGeom>
          <a:solidFill>
            <a:srgbClr val="005A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B2EEE51-4C43-2D24-570B-C29FCFFF63E7}"/>
              </a:ext>
            </a:extLst>
          </p:cNvPr>
          <p:cNvSpPr txBox="1"/>
          <p:nvPr userDrawn="1"/>
        </p:nvSpPr>
        <p:spPr>
          <a:xfrm>
            <a:off x="548640" y="5544212"/>
            <a:ext cx="11094719" cy="707886"/>
          </a:xfrm>
          <a:prstGeom prst="rect">
            <a:avLst/>
          </a:prstGeom>
          <a:noFill/>
        </p:spPr>
        <p:txBody>
          <a:bodyPr wrap="square" rtlCol="0">
            <a:spAutoFit/>
          </a:bodyPr>
          <a:lstStyle/>
          <a:p>
            <a:pPr algn="just"/>
            <a:r>
              <a:rPr lang="en-US" sz="1000" dirty="0">
                <a:solidFill>
                  <a:srgbClr val="7FACD9"/>
                </a:solidFill>
                <a:latin typeface="Source Sans Pro" panose="020B0503030403020204" pitchFamily="34" charset="0"/>
                <a:ea typeface="Helvetica Neue" panose="02000503000000020004" pitchFamily="2" charset="0"/>
                <a:cs typeface="Arial" panose="020B0604020202020204" pitchFamily="34" charset="0"/>
              </a:rPr>
              <a:t>The information presented in the slides aims to provide a better general understanding of taxpayers’ tax obligations and is not intended to comprehensively address all possible tax issues that may arise. This information is correct as at the date of presentation. While every effort has been made to ensure that this information is consistent with existing law and practice, should there be any changes, IRAS reserves the right to vary its position accordingly.</a:t>
            </a:r>
          </a:p>
          <a:p>
            <a:pPr algn="just"/>
            <a:endParaRPr lang="en-US" sz="1000" dirty="0">
              <a:solidFill>
                <a:srgbClr val="7FACD9"/>
              </a:solidFill>
              <a:latin typeface="Source Sans Pro" panose="020B0503030403020204" pitchFamily="34" charset="0"/>
              <a:ea typeface="Helvetica Neue" panose="02000503000000020004" pitchFamily="2" charset="0"/>
              <a:cs typeface="Arial" panose="020B0604020202020204" pitchFamily="34" charset="0"/>
            </a:endParaRPr>
          </a:p>
        </p:txBody>
      </p:sp>
      <p:sp>
        <p:nvSpPr>
          <p:cNvPr id="8" name="TextBox 7">
            <a:extLst>
              <a:ext uri="{FF2B5EF4-FFF2-40B4-BE49-F238E27FC236}">
                <a16:creationId xmlns:a16="http://schemas.microsoft.com/office/drawing/2014/main" id="{D4293AA4-0CCB-5AA4-6709-A452A8FD78A5}"/>
              </a:ext>
            </a:extLst>
          </p:cNvPr>
          <p:cNvSpPr txBox="1"/>
          <p:nvPr userDrawn="1"/>
        </p:nvSpPr>
        <p:spPr>
          <a:xfrm>
            <a:off x="548640" y="4630075"/>
            <a:ext cx="6094476" cy="353943"/>
          </a:xfrm>
          <a:prstGeom prst="rect">
            <a:avLst/>
          </a:prstGeom>
          <a:noFill/>
        </p:spPr>
        <p:txBody>
          <a:bodyPr wrap="square">
            <a:spAutoFit/>
          </a:bodyPr>
          <a:lstStyle/>
          <a:p>
            <a:r>
              <a:rPr lang="en-US" sz="1700" b="1" dirty="0">
                <a:solidFill>
                  <a:srgbClr val="7FACD9"/>
                </a:solidFill>
                <a:latin typeface="Source Sans Pro" panose="020B0503030403020204" pitchFamily="34" charset="0"/>
                <a:ea typeface="Helvetica Neue" panose="02000503000000020004" pitchFamily="2" charset="0"/>
                <a:cs typeface="Arial" panose="020B0604020202020204" pitchFamily="34" charset="0"/>
              </a:rPr>
              <a:t>www.iras.gov.sg</a:t>
            </a:r>
            <a:endParaRPr lang="en-SG" sz="1700" b="1" dirty="0">
              <a:solidFill>
                <a:srgbClr val="7FACD9"/>
              </a:solidFill>
              <a:latin typeface="Source Sans Pro" panose="020B0503030403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CC5E5241-C25E-979B-5476-AEE87CC793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5267" y="5102028"/>
            <a:ext cx="301789" cy="301789"/>
          </a:xfrm>
          <a:prstGeom prst="rect">
            <a:avLst/>
          </a:prstGeom>
        </p:spPr>
      </p:pic>
      <p:pic>
        <p:nvPicPr>
          <p:cNvPr id="10" name="Graphic 9">
            <a:extLst>
              <a:ext uri="{FF2B5EF4-FFF2-40B4-BE49-F238E27FC236}">
                <a16:creationId xmlns:a16="http://schemas.microsoft.com/office/drawing/2014/main" id="{7BB9AEDD-DB3A-3241-8BD8-FD32C03879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0988" y="5102028"/>
            <a:ext cx="301789" cy="301789"/>
          </a:xfrm>
          <a:prstGeom prst="rect">
            <a:avLst/>
          </a:prstGeom>
        </p:spPr>
      </p:pic>
      <p:pic>
        <p:nvPicPr>
          <p:cNvPr id="11" name="Graphic 10">
            <a:extLst>
              <a:ext uri="{FF2B5EF4-FFF2-40B4-BE49-F238E27FC236}">
                <a16:creationId xmlns:a16="http://schemas.microsoft.com/office/drawing/2014/main" id="{2CD9AD0B-726D-78E0-E43A-F2F93BE3740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386709" y="5102028"/>
            <a:ext cx="301789" cy="301789"/>
          </a:xfrm>
          <a:prstGeom prst="rect">
            <a:avLst/>
          </a:prstGeom>
        </p:spPr>
      </p:pic>
      <p:pic>
        <p:nvPicPr>
          <p:cNvPr id="12" name="Graphic 11">
            <a:extLst>
              <a:ext uri="{FF2B5EF4-FFF2-40B4-BE49-F238E27FC236}">
                <a16:creationId xmlns:a16="http://schemas.microsoft.com/office/drawing/2014/main" id="{9136241A-A0D1-697D-0C5B-BE2059FC9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62430" y="5102028"/>
            <a:ext cx="301789" cy="301789"/>
          </a:xfrm>
          <a:prstGeom prst="rect">
            <a:avLst/>
          </a:prstGeom>
        </p:spPr>
      </p:pic>
      <p:pic>
        <p:nvPicPr>
          <p:cNvPr id="13" name="Graphic 12">
            <a:extLst>
              <a:ext uri="{FF2B5EF4-FFF2-40B4-BE49-F238E27FC236}">
                <a16:creationId xmlns:a16="http://schemas.microsoft.com/office/drawing/2014/main" id="{4AB86151-4433-36BB-9CA7-4DE2753B915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138151" y="5102028"/>
            <a:ext cx="301789" cy="301789"/>
          </a:xfrm>
          <a:prstGeom prst="rect">
            <a:avLst/>
          </a:prstGeom>
        </p:spPr>
      </p:pic>
      <p:pic>
        <p:nvPicPr>
          <p:cNvPr id="15" name="Graphic 14">
            <a:extLst>
              <a:ext uri="{FF2B5EF4-FFF2-40B4-BE49-F238E27FC236}">
                <a16:creationId xmlns:a16="http://schemas.microsoft.com/office/drawing/2014/main" id="{8011871C-B1AD-6BE4-938B-F97203645D1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513874" y="5102028"/>
            <a:ext cx="301789" cy="301789"/>
          </a:xfrm>
          <a:prstGeom prst="rect">
            <a:avLst/>
          </a:prstGeom>
        </p:spPr>
      </p:pic>
      <p:grpSp>
        <p:nvGrpSpPr>
          <p:cNvPr id="18" name="Group 17">
            <a:extLst>
              <a:ext uri="{FF2B5EF4-FFF2-40B4-BE49-F238E27FC236}">
                <a16:creationId xmlns:a16="http://schemas.microsoft.com/office/drawing/2014/main" id="{BCB0984A-2A3E-9F6D-7FF1-3C2F08B61A9F}"/>
              </a:ext>
            </a:extLst>
          </p:cNvPr>
          <p:cNvGrpSpPr/>
          <p:nvPr userDrawn="1"/>
        </p:nvGrpSpPr>
        <p:grpSpPr>
          <a:xfrm>
            <a:off x="442921" y="634863"/>
            <a:ext cx="1669898" cy="2268933"/>
            <a:chOff x="-868290" y="2603114"/>
            <a:chExt cx="1669898" cy="2268933"/>
          </a:xfrm>
        </p:grpSpPr>
        <p:sp>
          <p:nvSpPr>
            <p:cNvPr id="19" name="Freeform 18">
              <a:extLst>
                <a:ext uri="{FF2B5EF4-FFF2-40B4-BE49-F238E27FC236}">
                  <a16:creationId xmlns:a16="http://schemas.microsoft.com/office/drawing/2014/main" id="{E12B55BC-1D65-590D-842A-B75BF20875B3}"/>
                </a:ext>
              </a:extLst>
            </p:cNvPr>
            <p:cNvSpPr/>
            <p:nvPr/>
          </p:nvSpPr>
          <p:spPr>
            <a:xfrm>
              <a:off x="-21352" y="4049087"/>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1173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0" name="Freeform 19">
              <a:extLst>
                <a:ext uri="{FF2B5EF4-FFF2-40B4-BE49-F238E27FC236}">
                  <a16:creationId xmlns:a16="http://schemas.microsoft.com/office/drawing/2014/main" id="{64C41AF1-1CF2-0563-2ED8-4828235AFD07}"/>
                </a:ext>
              </a:extLst>
            </p:cNvPr>
            <p:cNvSpPr/>
            <p:nvPr/>
          </p:nvSpPr>
          <p:spPr>
            <a:xfrm>
              <a:off x="-45330" y="3105121"/>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1173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1" name="Freeform 20">
              <a:extLst>
                <a:ext uri="{FF2B5EF4-FFF2-40B4-BE49-F238E27FC236}">
                  <a16:creationId xmlns:a16="http://schemas.microsoft.com/office/drawing/2014/main" id="{FE0E580B-BF61-E558-A19E-0EE2F11BF676}"/>
                </a:ext>
              </a:extLst>
            </p:cNvPr>
            <p:cNvSpPr/>
            <p:nvPr/>
          </p:nvSpPr>
          <p:spPr>
            <a:xfrm>
              <a:off x="-868290" y="3542914"/>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1173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2" name="Freeform 21">
              <a:extLst>
                <a:ext uri="{FF2B5EF4-FFF2-40B4-BE49-F238E27FC236}">
                  <a16:creationId xmlns:a16="http://schemas.microsoft.com/office/drawing/2014/main" id="{FE0BC440-80BB-87A0-02E3-3012F4F6D3C5}"/>
                </a:ext>
              </a:extLst>
            </p:cNvPr>
            <p:cNvSpPr/>
            <p:nvPr/>
          </p:nvSpPr>
          <p:spPr>
            <a:xfrm>
              <a:off x="-868290" y="2603114"/>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1173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grpSp>
      <p:pic>
        <p:nvPicPr>
          <p:cNvPr id="2" name="Picture 1">
            <a:extLst>
              <a:ext uri="{FF2B5EF4-FFF2-40B4-BE49-F238E27FC236}">
                <a16:creationId xmlns:a16="http://schemas.microsoft.com/office/drawing/2014/main" id="{CCB821CC-EDBA-20B2-7B06-2006A1B054BF}"/>
              </a:ext>
            </a:extLst>
          </p:cNvPr>
          <p:cNvPicPr>
            <a:picLocks noChangeAspect="1"/>
          </p:cNvPicPr>
          <p:nvPr userDrawn="1"/>
        </p:nvPicPr>
        <p:blipFill>
          <a:blip r:embed="rId14"/>
          <a:stretch>
            <a:fillRect/>
          </a:stretch>
        </p:blipFill>
        <p:spPr>
          <a:xfrm>
            <a:off x="10483641" y="305389"/>
            <a:ext cx="1367600" cy="1367600"/>
          </a:xfrm>
          <a:prstGeom prst="rect">
            <a:avLst/>
          </a:prstGeom>
        </p:spPr>
      </p:pic>
    </p:spTree>
    <p:extLst>
      <p:ext uri="{BB962C8B-B14F-4D97-AF65-F5344CB8AC3E}">
        <p14:creationId xmlns:p14="http://schemas.microsoft.com/office/powerpoint/2010/main" val="3171083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1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BC94-FA1E-22D8-D4CE-E791BFA1338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427F96-2243-F3B8-722A-5E5715384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6745D9-02AB-7A92-28BC-6E0EDD81AC6A}"/>
              </a:ext>
            </a:extLst>
          </p:cNvPr>
          <p:cNvSpPr>
            <a:spLocks noGrp="1"/>
          </p:cNvSpPr>
          <p:nvPr>
            <p:ph type="dt" sz="half" idx="10"/>
          </p:nvPr>
        </p:nvSpPr>
        <p:spPr/>
        <p:txBody>
          <a:bodyPr/>
          <a:lstStyle/>
          <a:p>
            <a:fld id="{08F8C4C5-14AC-CD4E-B858-8D13EE358ED0}" type="datetime1">
              <a:rPr lang="en-SG" smtClean="0"/>
              <a:t>17/5/2024</a:t>
            </a:fld>
            <a:endParaRPr lang="en-US"/>
          </a:p>
        </p:txBody>
      </p:sp>
      <p:sp>
        <p:nvSpPr>
          <p:cNvPr id="5" name="Footer Placeholder 4">
            <a:extLst>
              <a:ext uri="{FF2B5EF4-FFF2-40B4-BE49-F238E27FC236}">
                <a16:creationId xmlns:a16="http://schemas.microsoft.com/office/drawing/2014/main" id="{6DD1058D-F069-009A-602D-C2169AE43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044B6-B605-9495-435A-667DA07F89E4}"/>
              </a:ext>
            </a:extLst>
          </p:cNvPr>
          <p:cNvSpPr>
            <a:spLocks noGrp="1"/>
          </p:cNvSpPr>
          <p:nvPr>
            <p:ph type="sldNum" sz="quarter" idx="12"/>
          </p:nvPr>
        </p:nvSpPr>
        <p:spPr/>
        <p:txBody>
          <a:bodyPr/>
          <a:lstStyle/>
          <a:p>
            <a:fld id="{5DF5AE18-F94A-B54C-9347-4CAFB5D76058}" type="slidenum">
              <a:rPr lang="en-US" smtClean="0"/>
              <a:t>‹#›</a:t>
            </a:fld>
            <a:endParaRPr lang="en-US"/>
          </a:p>
        </p:txBody>
      </p:sp>
    </p:spTree>
    <p:extLst>
      <p:ext uri="{BB962C8B-B14F-4D97-AF65-F5344CB8AC3E}">
        <p14:creationId xmlns:p14="http://schemas.microsoft.com/office/powerpoint/2010/main" val="3746887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C8B2-AA0F-4FD8-DE3E-ECD7193EED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213DB7-6375-6020-29D9-7E648274E513}"/>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7E09403-B1E7-34C2-8F35-AC3BF849E09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B935DFE-04A3-7688-D58A-2468B5370DF5}"/>
              </a:ext>
            </a:extLst>
          </p:cNvPr>
          <p:cNvSpPr>
            <a:spLocks noGrp="1"/>
          </p:cNvSpPr>
          <p:nvPr>
            <p:ph type="dt" sz="half" idx="10"/>
          </p:nvPr>
        </p:nvSpPr>
        <p:spPr/>
        <p:txBody>
          <a:bodyPr/>
          <a:lstStyle/>
          <a:p>
            <a:fld id="{10D53C8B-94E3-E144-AD36-2E68493F7592}" type="datetime1">
              <a:rPr lang="en-SG" smtClean="0"/>
              <a:t>17/5/2024</a:t>
            </a:fld>
            <a:endParaRPr lang="en-US"/>
          </a:p>
        </p:txBody>
      </p:sp>
      <p:sp>
        <p:nvSpPr>
          <p:cNvPr id="6" name="Footer Placeholder 5">
            <a:extLst>
              <a:ext uri="{FF2B5EF4-FFF2-40B4-BE49-F238E27FC236}">
                <a16:creationId xmlns:a16="http://schemas.microsoft.com/office/drawing/2014/main" id="{BDD0CBE7-4EF6-C43A-1D08-E30DE2BFD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3B28D-5733-C0F0-5976-5CC233F3458A}"/>
              </a:ext>
            </a:extLst>
          </p:cNvPr>
          <p:cNvSpPr>
            <a:spLocks noGrp="1"/>
          </p:cNvSpPr>
          <p:nvPr>
            <p:ph type="sldNum" sz="quarter" idx="12"/>
          </p:nvPr>
        </p:nvSpPr>
        <p:spPr/>
        <p:txBody>
          <a:bodyPr/>
          <a:lstStyle/>
          <a:p>
            <a:fld id="{5DF5AE18-F94A-B54C-9347-4CAFB5D76058}" type="slidenum">
              <a:rPr lang="en-US" smtClean="0"/>
              <a:t>‹#›</a:t>
            </a:fld>
            <a:endParaRPr lang="en-US"/>
          </a:p>
        </p:txBody>
      </p:sp>
    </p:spTree>
    <p:extLst>
      <p:ext uri="{BB962C8B-B14F-4D97-AF65-F5344CB8AC3E}">
        <p14:creationId xmlns:p14="http://schemas.microsoft.com/office/powerpoint/2010/main" val="3620530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CBD5-4712-A63C-D787-8600248756E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1DBADD3-789C-D9D1-9A30-9AE312D464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1E3122F-D03B-71A7-4F81-DAB2B4C6E7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3C7E347-E89F-12A0-BCE9-6C71CD2E5C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251682-42ED-43E8-03C8-DB276856D1F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FDA26AF-44F8-A7A0-D334-53343A434608}"/>
              </a:ext>
            </a:extLst>
          </p:cNvPr>
          <p:cNvSpPr>
            <a:spLocks noGrp="1"/>
          </p:cNvSpPr>
          <p:nvPr>
            <p:ph type="dt" sz="half" idx="10"/>
          </p:nvPr>
        </p:nvSpPr>
        <p:spPr/>
        <p:txBody>
          <a:bodyPr/>
          <a:lstStyle/>
          <a:p>
            <a:fld id="{020D5926-59AB-514A-882D-6D1C60A3AA5B}" type="datetime1">
              <a:rPr lang="en-SG" smtClean="0"/>
              <a:t>17/5/2024</a:t>
            </a:fld>
            <a:endParaRPr lang="en-US"/>
          </a:p>
        </p:txBody>
      </p:sp>
      <p:sp>
        <p:nvSpPr>
          <p:cNvPr id="8" name="Footer Placeholder 7">
            <a:extLst>
              <a:ext uri="{FF2B5EF4-FFF2-40B4-BE49-F238E27FC236}">
                <a16:creationId xmlns:a16="http://schemas.microsoft.com/office/drawing/2014/main" id="{AC3812E1-38A7-9F79-7FBA-E48BDAD2DA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924FA8-A98F-C035-726B-013976002FAE}"/>
              </a:ext>
            </a:extLst>
          </p:cNvPr>
          <p:cNvSpPr>
            <a:spLocks noGrp="1"/>
          </p:cNvSpPr>
          <p:nvPr>
            <p:ph type="sldNum" sz="quarter" idx="12"/>
          </p:nvPr>
        </p:nvSpPr>
        <p:spPr/>
        <p:txBody>
          <a:bodyPr/>
          <a:lstStyle/>
          <a:p>
            <a:fld id="{5DF5AE18-F94A-B54C-9347-4CAFB5D76058}" type="slidenum">
              <a:rPr lang="en-US" smtClean="0"/>
              <a:t>‹#›</a:t>
            </a:fld>
            <a:endParaRPr lang="en-US"/>
          </a:p>
        </p:txBody>
      </p:sp>
    </p:spTree>
    <p:extLst>
      <p:ext uri="{BB962C8B-B14F-4D97-AF65-F5344CB8AC3E}">
        <p14:creationId xmlns:p14="http://schemas.microsoft.com/office/powerpoint/2010/main" val="2350959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0F70-52AB-EE1B-EFFB-A31B0FB44A1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9FF72D2-7F00-9351-00E3-456EBF0296D9}"/>
              </a:ext>
            </a:extLst>
          </p:cNvPr>
          <p:cNvSpPr>
            <a:spLocks noGrp="1"/>
          </p:cNvSpPr>
          <p:nvPr>
            <p:ph type="dt" sz="half" idx="10"/>
          </p:nvPr>
        </p:nvSpPr>
        <p:spPr/>
        <p:txBody>
          <a:bodyPr/>
          <a:lstStyle/>
          <a:p>
            <a:fld id="{C1B3191A-8EDA-3C47-A55C-BE7E6C1C3452}" type="datetime1">
              <a:rPr lang="en-SG" smtClean="0"/>
              <a:t>17/5/2024</a:t>
            </a:fld>
            <a:endParaRPr lang="en-US"/>
          </a:p>
        </p:txBody>
      </p:sp>
      <p:sp>
        <p:nvSpPr>
          <p:cNvPr id="4" name="Footer Placeholder 3">
            <a:extLst>
              <a:ext uri="{FF2B5EF4-FFF2-40B4-BE49-F238E27FC236}">
                <a16:creationId xmlns:a16="http://schemas.microsoft.com/office/drawing/2014/main" id="{143EE16B-1897-27F6-62D0-B1D710D5F5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F91B2E-DCCB-BDF6-2903-FABA602D0C63}"/>
              </a:ext>
            </a:extLst>
          </p:cNvPr>
          <p:cNvSpPr>
            <a:spLocks noGrp="1"/>
          </p:cNvSpPr>
          <p:nvPr>
            <p:ph type="sldNum" sz="quarter" idx="12"/>
          </p:nvPr>
        </p:nvSpPr>
        <p:spPr/>
        <p:txBody>
          <a:bodyPr/>
          <a:lstStyle/>
          <a:p>
            <a:fld id="{5DF5AE18-F94A-B54C-9347-4CAFB5D76058}" type="slidenum">
              <a:rPr lang="en-US" smtClean="0"/>
              <a:t>‹#›</a:t>
            </a:fld>
            <a:endParaRPr lang="en-US"/>
          </a:p>
        </p:txBody>
      </p:sp>
    </p:spTree>
    <p:extLst>
      <p:ext uri="{BB962C8B-B14F-4D97-AF65-F5344CB8AC3E}">
        <p14:creationId xmlns:p14="http://schemas.microsoft.com/office/powerpoint/2010/main" val="1175334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B5B0D-9149-E170-FB64-D1BDB742379E}"/>
              </a:ext>
            </a:extLst>
          </p:cNvPr>
          <p:cNvSpPr>
            <a:spLocks noGrp="1"/>
          </p:cNvSpPr>
          <p:nvPr>
            <p:ph type="dt" sz="half" idx="10"/>
          </p:nvPr>
        </p:nvSpPr>
        <p:spPr/>
        <p:txBody>
          <a:bodyPr/>
          <a:lstStyle/>
          <a:p>
            <a:fld id="{0A2AFC1D-6E0C-5548-A79C-6DC0F0673A88}" type="datetime1">
              <a:rPr lang="en-SG" smtClean="0"/>
              <a:t>17/5/2024</a:t>
            </a:fld>
            <a:endParaRPr lang="en-US"/>
          </a:p>
        </p:txBody>
      </p:sp>
      <p:sp>
        <p:nvSpPr>
          <p:cNvPr id="3" name="Footer Placeholder 2">
            <a:extLst>
              <a:ext uri="{FF2B5EF4-FFF2-40B4-BE49-F238E27FC236}">
                <a16:creationId xmlns:a16="http://schemas.microsoft.com/office/drawing/2014/main" id="{743FC931-A83B-C737-D60E-D355F50E99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57B5-F3DF-4BD5-B2A5-7C0FD88D8F1B}"/>
              </a:ext>
            </a:extLst>
          </p:cNvPr>
          <p:cNvSpPr>
            <a:spLocks noGrp="1"/>
          </p:cNvSpPr>
          <p:nvPr>
            <p:ph type="sldNum" sz="quarter" idx="12"/>
          </p:nvPr>
        </p:nvSpPr>
        <p:spPr/>
        <p:txBody>
          <a:bodyPr/>
          <a:lstStyle/>
          <a:p>
            <a:fld id="{5DF5AE18-F94A-B54C-9347-4CAFB5D76058}" type="slidenum">
              <a:rPr lang="en-US" smtClean="0"/>
              <a:t>‹#›</a:t>
            </a:fld>
            <a:endParaRPr lang="en-US"/>
          </a:p>
        </p:txBody>
      </p:sp>
    </p:spTree>
    <p:extLst>
      <p:ext uri="{BB962C8B-B14F-4D97-AF65-F5344CB8AC3E}">
        <p14:creationId xmlns:p14="http://schemas.microsoft.com/office/powerpoint/2010/main" val="293919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2120831-E1F0-B7CA-61F5-ACAAEC3A4E3F}"/>
              </a:ext>
            </a:extLst>
          </p:cNvPr>
          <p:cNvSpPr/>
          <p:nvPr userDrawn="1"/>
        </p:nvSpPr>
        <p:spPr>
          <a:xfrm>
            <a:off x="0" y="1320"/>
            <a:ext cx="12192000" cy="6856680"/>
          </a:xfrm>
          <a:prstGeom prst="rect">
            <a:avLst/>
          </a:pr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1E4F009-1432-A352-6EC9-17153869ACEF}"/>
              </a:ext>
            </a:extLst>
          </p:cNvPr>
          <p:cNvSpPr>
            <a:spLocks noGrp="1"/>
          </p:cNvSpPr>
          <p:nvPr>
            <p:ph type="dt" sz="half" idx="10"/>
          </p:nvPr>
        </p:nvSpPr>
        <p:spPr/>
        <p:txBody>
          <a:bodyPr/>
          <a:lstStyle/>
          <a:p>
            <a:fld id="{2E6E18A1-707A-2543-909F-690E542C927A}" type="datetime1">
              <a:rPr lang="en-SG" smtClean="0"/>
              <a:t>17/5/2024</a:t>
            </a:fld>
            <a:endParaRPr lang="en-US"/>
          </a:p>
        </p:txBody>
      </p:sp>
      <p:sp>
        <p:nvSpPr>
          <p:cNvPr id="5" name="Footer Placeholder 4">
            <a:extLst>
              <a:ext uri="{FF2B5EF4-FFF2-40B4-BE49-F238E27FC236}">
                <a16:creationId xmlns:a16="http://schemas.microsoft.com/office/drawing/2014/main" id="{A76823E7-6346-08F9-11A3-EDAF0AB660BA}"/>
              </a:ext>
            </a:extLst>
          </p:cNvPr>
          <p:cNvSpPr>
            <a:spLocks noGrp="1"/>
          </p:cNvSpPr>
          <p:nvPr>
            <p:ph type="ftr" sz="quarter" idx="11"/>
          </p:nvPr>
        </p:nvSpPr>
        <p:spPr/>
        <p:txBody>
          <a:bodyPr/>
          <a:lstStyle/>
          <a:p>
            <a:endParaRPr lang="en-US"/>
          </a:p>
        </p:txBody>
      </p:sp>
      <p:sp>
        <p:nvSpPr>
          <p:cNvPr id="3" name="Subtitle 2">
            <a:extLst>
              <a:ext uri="{FF2B5EF4-FFF2-40B4-BE49-F238E27FC236}">
                <a16:creationId xmlns:a16="http://schemas.microsoft.com/office/drawing/2014/main" id="{356F579F-4E51-84A3-A582-021E1C11D202}"/>
              </a:ext>
            </a:extLst>
          </p:cNvPr>
          <p:cNvSpPr>
            <a:spLocks noGrp="1"/>
          </p:cNvSpPr>
          <p:nvPr>
            <p:ph type="subTitle" idx="1"/>
          </p:nvPr>
        </p:nvSpPr>
        <p:spPr>
          <a:xfrm>
            <a:off x="8604908" y="5255179"/>
            <a:ext cx="2856136" cy="990661"/>
          </a:xfrm>
        </p:spPr>
        <p:txBody>
          <a:bodyPr>
            <a:normAutofit/>
          </a:bodyPr>
          <a:lstStyle>
            <a:lvl1pPr marL="0" indent="0" algn="l">
              <a:buNone/>
              <a:defRPr lang="en-US" sz="2000" kern="1200" dirty="0">
                <a:solidFill>
                  <a:srgbClr val="657784"/>
                </a:solidFill>
                <a:latin typeface="Source Sans Pro" panose="020B0503030403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Freeform 12">
            <a:extLst>
              <a:ext uri="{FF2B5EF4-FFF2-40B4-BE49-F238E27FC236}">
                <a16:creationId xmlns:a16="http://schemas.microsoft.com/office/drawing/2014/main" id="{40C68E95-86A9-1AEC-988F-870CF0509F28}"/>
              </a:ext>
            </a:extLst>
          </p:cNvPr>
          <p:cNvSpPr/>
          <p:nvPr userDrawn="1"/>
        </p:nvSpPr>
        <p:spPr>
          <a:xfrm>
            <a:off x="10789920" y="4893739"/>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0" name="Freeform 19">
            <a:extLst>
              <a:ext uri="{FF2B5EF4-FFF2-40B4-BE49-F238E27FC236}">
                <a16:creationId xmlns:a16="http://schemas.microsoft.com/office/drawing/2014/main" id="{02727E51-704B-245B-2A32-978C64030AA0}"/>
              </a:ext>
            </a:extLst>
          </p:cNvPr>
          <p:cNvSpPr/>
          <p:nvPr userDrawn="1"/>
        </p:nvSpPr>
        <p:spPr>
          <a:xfrm>
            <a:off x="10789920" y="3687888"/>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1" name="Freeform 20">
            <a:extLst>
              <a:ext uri="{FF2B5EF4-FFF2-40B4-BE49-F238E27FC236}">
                <a16:creationId xmlns:a16="http://schemas.microsoft.com/office/drawing/2014/main" id="{8AEBFF9D-A0DF-261E-E582-AA53B7EA8BC3}"/>
              </a:ext>
            </a:extLst>
          </p:cNvPr>
          <p:cNvSpPr/>
          <p:nvPr userDrawn="1"/>
        </p:nvSpPr>
        <p:spPr>
          <a:xfrm>
            <a:off x="9705646" y="4223179"/>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2" name="Freeform 21">
            <a:extLst>
              <a:ext uri="{FF2B5EF4-FFF2-40B4-BE49-F238E27FC236}">
                <a16:creationId xmlns:a16="http://schemas.microsoft.com/office/drawing/2014/main" id="{87F09748-B4F8-32CD-0403-EDA5188E836C}"/>
              </a:ext>
            </a:extLst>
          </p:cNvPr>
          <p:cNvSpPr/>
          <p:nvPr userDrawn="1"/>
        </p:nvSpPr>
        <p:spPr>
          <a:xfrm>
            <a:off x="9705646" y="3022408"/>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grpSp>
        <p:nvGrpSpPr>
          <p:cNvPr id="8" name="Group 7">
            <a:extLst>
              <a:ext uri="{FF2B5EF4-FFF2-40B4-BE49-F238E27FC236}">
                <a16:creationId xmlns:a16="http://schemas.microsoft.com/office/drawing/2014/main" id="{E1AA728D-47C1-4973-B15D-F9D7CAD3F1CD}"/>
              </a:ext>
            </a:extLst>
          </p:cNvPr>
          <p:cNvGrpSpPr/>
          <p:nvPr userDrawn="1"/>
        </p:nvGrpSpPr>
        <p:grpSpPr>
          <a:xfrm>
            <a:off x="-7057" y="581429"/>
            <a:ext cx="4569154" cy="5748327"/>
            <a:chOff x="0" y="554836"/>
            <a:chExt cx="4569154" cy="5748327"/>
          </a:xfrm>
          <a:solidFill>
            <a:srgbClr val="FFFFFF"/>
          </a:solidFill>
        </p:grpSpPr>
        <p:sp>
          <p:nvSpPr>
            <p:cNvPr id="9" name="Freeform 8">
              <a:extLst>
                <a:ext uri="{FF2B5EF4-FFF2-40B4-BE49-F238E27FC236}">
                  <a16:creationId xmlns:a16="http://schemas.microsoft.com/office/drawing/2014/main" id="{4CD10C20-C626-E285-5CF1-68D72F549DE9}"/>
                </a:ext>
              </a:extLst>
            </p:cNvPr>
            <p:cNvSpPr/>
            <p:nvPr userDrawn="1"/>
          </p:nvSpPr>
          <p:spPr>
            <a:xfrm>
              <a:off x="0" y="554836"/>
              <a:ext cx="4409954" cy="5748327"/>
            </a:xfrm>
            <a:custGeom>
              <a:avLst/>
              <a:gdLst>
                <a:gd name="connsiteX0" fmla="*/ 1694991 w 4409954"/>
                <a:gd name="connsiteY0" fmla="*/ 0 h 5748327"/>
                <a:gd name="connsiteX1" fmla="*/ 4343288 w 4409954"/>
                <a:gd name="connsiteY1" fmla="*/ 1755409 h 5748327"/>
                <a:gd name="connsiteX2" fmla="*/ 4409954 w 4409954"/>
                <a:gd name="connsiteY2" fmla="*/ 1937555 h 5748327"/>
                <a:gd name="connsiteX3" fmla="*/ 4409954 w 4409954"/>
                <a:gd name="connsiteY3" fmla="*/ 3810772 h 5748327"/>
                <a:gd name="connsiteX4" fmla="*/ 4343288 w 4409954"/>
                <a:gd name="connsiteY4" fmla="*/ 3992918 h 5748327"/>
                <a:gd name="connsiteX5" fmla="*/ 1694991 w 4409954"/>
                <a:gd name="connsiteY5" fmla="*/ 5748327 h 5748327"/>
                <a:gd name="connsiteX6" fmla="*/ 88018 w 4409954"/>
                <a:gd name="connsiteY6" fmla="*/ 5257465 h 5748327"/>
                <a:gd name="connsiteX7" fmla="*/ 0 w 4409954"/>
                <a:gd name="connsiteY7" fmla="*/ 5191647 h 5748327"/>
                <a:gd name="connsiteX8" fmla="*/ 0 w 4409954"/>
                <a:gd name="connsiteY8" fmla="*/ 556681 h 5748327"/>
                <a:gd name="connsiteX9" fmla="*/ 88018 w 4409954"/>
                <a:gd name="connsiteY9" fmla="*/ 490862 h 5748327"/>
                <a:gd name="connsiteX10" fmla="*/ 1694991 w 4409954"/>
                <a:gd name="connsiteY10" fmla="*/ 0 h 5748327"/>
                <a:gd name="connsiteX11" fmla="*/ 735733 w 4409954"/>
                <a:gd name="connsiteY11" fmla="*/ 1931614 h 5748327"/>
                <a:gd name="connsiteX12" fmla="*/ 735733 w 4409954"/>
                <a:gd name="connsiteY12" fmla="*/ 3840540 h 5748327"/>
                <a:gd name="connsiteX13" fmla="*/ 2644659 w 4409954"/>
                <a:gd name="connsiteY13" fmla="*/ 3840540 h 5748327"/>
                <a:gd name="connsiteX14" fmla="*/ 2644659 w 4409954"/>
                <a:gd name="connsiteY14" fmla="*/ 1931614 h 5748327"/>
                <a:gd name="connsiteX15" fmla="*/ 735733 w 4409954"/>
                <a:gd name="connsiteY15" fmla="*/ 1931614 h 574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9954" h="5748327">
                  <a:moveTo>
                    <a:pt x="1694991" y="0"/>
                  </a:moveTo>
                  <a:cubicBezTo>
                    <a:pt x="2885509" y="0"/>
                    <a:pt x="3906967" y="723828"/>
                    <a:pt x="4343288" y="1755409"/>
                  </a:cubicBezTo>
                  <a:lnTo>
                    <a:pt x="4409954" y="1937555"/>
                  </a:lnTo>
                  <a:lnTo>
                    <a:pt x="4409954" y="3810772"/>
                  </a:lnTo>
                  <a:lnTo>
                    <a:pt x="4343288" y="3992918"/>
                  </a:lnTo>
                  <a:cubicBezTo>
                    <a:pt x="3906967" y="5024499"/>
                    <a:pt x="2885509" y="5748327"/>
                    <a:pt x="1694991" y="5748327"/>
                  </a:cubicBezTo>
                  <a:cubicBezTo>
                    <a:pt x="1099732" y="5748327"/>
                    <a:pt x="546738" y="5567370"/>
                    <a:pt x="88018" y="5257465"/>
                  </a:cubicBezTo>
                  <a:lnTo>
                    <a:pt x="0" y="5191647"/>
                  </a:lnTo>
                  <a:lnTo>
                    <a:pt x="0" y="556681"/>
                  </a:lnTo>
                  <a:lnTo>
                    <a:pt x="88018" y="490862"/>
                  </a:lnTo>
                  <a:cubicBezTo>
                    <a:pt x="546738" y="180957"/>
                    <a:pt x="1099732" y="0"/>
                    <a:pt x="1694991" y="0"/>
                  </a:cubicBezTo>
                  <a:close/>
                  <a:moveTo>
                    <a:pt x="735733" y="1931614"/>
                  </a:moveTo>
                  <a:lnTo>
                    <a:pt x="735733" y="3840540"/>
                  </a:lnTo>
                  <a:lnTo>
                    <a:pt x="2644659" y="3840540"/>
                  </a:lnTo>
                  <a:lnTo>
                    <a:pt x="2644659" y="1931614"/>
                  </a:lnTo>
                  <a:lnTo>
                    <a:pt x="735733" y="1931614"/>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0" name="Freeform 9">
              <a:extLst>
                <a:ext uri="{FF2B5EF4-FFF2-40B4-BE49-F238E27FC236}">
                  <a16:creationId xmlns:a16="http://schemas.microsoft.com/office/drawing/2014/main" id="{67994038-063F-6DA4-A475-8D67F994A071}"/>
                </a:ext>
              </a:extLst>
            </p:cNvPr>
            <p:cNvSpPr/>
            <p:nvPr userDrawn="1"/>
          </p:nvSpPr>
          <p:spPr>
            <a:xfrm>
              <a:off x="4409954" y="2492391"/>
              <a:ext cx="159200" cy="1873217"/>
            </a:xfrm>
            <a:custGeom>
              <a:avLst/>
              <a:gdLst>
                <a:gd name="connsiteX0" fmla="*/ 0 w 159200"/>
                <a:gd name="connsiteY0" fmla="*/ 0 h 1873217"/>
                <a:gd name="connsiteX1" fmla="*/ 29983 w 159200"/>
                <a:gd name="connsiteY1" fmla="*/ 81920 h 1873217"/>
                <a:gd name="connsiteX2" fmla="*/ 159200 w 159200"/>
                <a:gd name="connsiteY2" fmla="*/ 936609 h 1873217"/>
                <a:gd name="connsiteX3" fmla="*/ 29983 w 159200"/>
                <a:gd name="connsiteY3" fmla="*/ 1791297 h 1873217"/>
                <a:gd name="connsiteX4" fmla="*/ 0 w 159200"/>
                <a:gd name="connsiteY4" fmla="*/ 1873217 h 1873217"/>
                <a:gd name="connsiteX5" fmla="*/ 0 w 159200"/>
                <a:gd name="connsiteY5" fmla="*/ 0 h 187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200" h="1873217">
                  <a:moveTo>
                    <a:pt x="0" y="0"/>
                  </a:moveTo>
                  <a:lnTo>
                    <a:pt x="29983" y="81920"/>
                  </a:lnTo>
                  <a:cubicBezTo>
                    <a:pt x="113961" y="351916"/>
                    <a:pt x="159200" y="638980"/>
                    <a:pt x="159200" y="936609"/>
                  </a:cubicBezTo>
                  <a:cubicBezTo>
                    <a:pt x="159200" y="1234239"/>
                    <a:pt x="113961" y="1521302"/>
                    <a:pt x="29983" y="1791297"/>
                  </a:cubicBezTo>
                  <a:lnTo>
                    <a:pt x="0" y="1873217"/>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grpSp>
      <p:sp>
        <p:nvSpPr>
          <p:cNvPr id="2" name="Title 1">
            <a:extLst>
              <a:ext uri="{FF2B5EF4-FFF2-40B4-BE49-F238E27FC236}">
                <a16:creationId xmlns:a16="http://schemas.microsoft.com/office/drawing/2014/main" id="{455E07EA-2624-DA0C-56A8-7A2358C1E0E8}"/>
              </a:ext>
            </a:extLst>
          </p:cNvPr>
          <p:cNvSpPr>
            <a:spLocks noGrp="1"/>
          </p:cNvSpPr>
          <p:nvPr userDrawn="1">
            <p:ph type="ctrTitle"/>
          </p:nvPr>
        </p:nvSpPr>
        <p:spPr>
          <a:xfrm>
            <a:off x="3232304" y="1443196"/>
            <a:ext cx="7239810" cy="2387600"/>
          </a:xfrm>
        </p:spPr>
        <p:txBody>
          <a:bodyPr anchor="b">
            <a:normAutofit/>
          </a:bodyPr>
          <a:lstStyle>
            <a:lvl1pPr algn="l">
              <a:defRPr lang="en-GB" sz="5400" b="1" kern="1200" dirty="0">
                <a:solidFill>
                  <a:srgbClr val="005AAB"/>
                </a:solidFill>
                <a:latin typeface="Source Sans Pro" panose="020B0503030403020204" pitchFamily="34" charset="0"/>
                <a:ea typeface="+mn-ea"/>
                <a:cs typeface="+mn-cs"/>
              </a:defRPr>
            </a:lvl1pPr>
          </a:lstStyle>
          <a:p>
            <a:r>
              <a:rPr lang="en-GB" dirty="0"/>
              <a:t>Click to edit Master title style</a:t>
            </a:r>
            <a:endParaRPr lang="en-US" dirty="0"/>
          </a:p>
        </p:txBody>
      </p:sp>
      <p:pic>
        <p:nvPicPr>
          <p:cNvPr id="12" name="Picture 11">
            <a:extLst>
              <a:ext uri="{FF2B5EF4-FFF2-40B4-BE49-F238E27FC236}">
                <a16:creationId xmlns:a16="http://schemas.microsoft.com/office/drawing/2014/main" id="{9345A8F4-CC3D-AE53-6879-E58F50E2C952}"/>
              </a:ext>
            </a:extLst>
          </p:cNvPr>
          <p:cNvPicPr>
            <a:picLocks noChangeAspect="1"/>
          </p:cNvPicPr>
          <p:nvPr userDrawn="1"/>
        </p:nvPicPr>
        <p:blipFill>
          <a:blip r:embed="rId2"/>
          <a:stretch>
            <a:fillRect/>
          </a:stretch>
        </p:blipFill>
        <p:spPr>
          <a:xfrm>
            <a:off x="10429307" y="342458"/>
            <a:ext cx="1355713" cy="1355713"/>
          </a:xfrm>
          <a:prstGeom prst="rect">
            <a:avLst/>
          </a:prstGeom>
        </p:spPr>
      </p:pic>
      <p:grpSp>
        <p:nvGrpSpPr>
          <p:cNvPr id="14" name="Group 13">
            <a:extLst>
              <a:ext uri="{FF2B5EF4-FFF2-40B4-BE49-F238E27FC236}">
                <a16:creationId xmlns:a16="http://schemas.microsoft.com/office/drawing/2014/main" id="{843F9F94-8E38-BF84-F36C-A02B7A0BA469}"/>
              </a:ext>
            </a:extLst>
          </p:cNvPr>
          <p:cNvGrpSpPr/>
          <p:nvPr userDrawn="1"/>
        </p:nvGrpSpPr>
        <p:grpSpPr>
          <a:xfrm>
            <a:off x="7409792" y="6400799"/>
            <a:ext cx="4782209" cy="457201"/>
            <a:chOff x="7409792" y="6400799"/>
            <a:chExt cx="4782209" cy="457201"/>
          </a:xfrm>
        </p:grpSpPr>
        <p:sp>
          <p:nvSpPr>
            <p:cNvPr id="15" name="Right Triangle 14">
              <a:extLst>
                <a:ext uri="{FF2B5EF4-FFF2-40B4-BE49-F238E27FC236}">
                  <a16:creationId xmlns:a16="http://schemas.microsoft.com/office/drawing/2014/main" id="{E3CB1439-D410-F553-BBA8-A03EC28ED384}"/>
                </a:ext>
              </a:extLst>
            </p:cNvPr>
            <p:cNvSpPr/>
            <p:nvPr userDrawn="1"/>
          </p:nvSpPr>
          <p:spPr>
            <a:xfrm rot="16200000">
              <a:off x="11022726" y="5688723"/>
              <a:ext cx="457200" cy="1881351"/>
            </a:xfrm>
            <a:prstGeom prst="rtTriangle">
              <a:avLst/>
            </a:prstGeom>
            <a:solidFill>
              <a:srgbClr val="142E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id="{4515BE05-3B0B-A01C-0463-64E3D152984B}"/>
                </a:ext>
              </a:extLst>
            </p:cNvPr>
            <p:cNvSpPr/>
            <p:nvPr userDrawn="1"/>
          </p:nvSpPr>
          <p:spPr>
            <a:xfrm rot="16200000">
              <a:off x="9682654" y="4348654"/>
              <a:ext cx="236484" cy="4782207"/>
            </a:xfrm>
            <a:prstGeom prst="rtTriangle">
              <a:avLst/>
            </a:prstGeom>
            <a:solidFill>
              <a:srgbClr val="005A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31733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1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654D6-72B9-BD25-80E7-5A3B954DD5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1A27953-28FF-D3AD-FDB9-8FDCF13978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FF4ECDF-6E13-A7C4-3581-CF607150C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0C0D99-E1A3-E4F4-712D-7DF435AA3B10}"/>
              </a:ext>
            </a:extLst>
          </p:cNvPr>
          <p:cNvSpPr>
            <a:spLocks noGrp="1"/>
          </p:cNvSpPr>
          <p:nvPr>
            <p:ph type="dt" sz="half" idx="10"/>
          </p:nvPr>
        </p:nvSpPr>
        <p:spPr/>
        <p:txBody>
          <a:bodyPr/>
          <a:lstStyle/>
          <a:p>
            <a:fld id="{C2D2DBD9-5EEC-504D-BE85-5A981B58A7B4}" type="datetime1">
              <a:rPr lang="en-SG" smtClean="0"/>
              <a:t>17/5/2024</a:t>
            </a:fld>
            <a:endParaRPr lang="en-US"/>
          </a:p>
        </p:txBody>
      </p:sp>
      <p:sp>
        <p:nvSpPr>
          <p:cNvPr id="6" name="Footer Placeholder 5">
            <a:extLst>
              <a:ext uri="{FF2B5EF4-FFF2-40B4-BE49-F238E27FC236}">
                <a16:creationId xmlns:a16="http://schemas.microsoft.com/office/drawing/2014/main" id="{783703FB-2E22-ABC1-4F91-04A8250C5D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D39D2-A01A-F7B0-2293-067D81767E8F}"/>
              </a:ext>
            </a:extLst>
          </p:cNvPr>
          <p:cNvSpPr>
            <a:spLocks noGrp="1"/>
          </p:cNvSpPr>
          <p:nvPr>
            <p:ph type="sldNum" sz="quarter" idx="12"/>
          </p:nvPr>
        </p:nvSpPr>
        <p:spPr/>
        <p:txBody>
          <a:bodyPr/>
          <a:lstStyle/>
          <a:p>
            <a:fld id="{5DF5AE18-F94A-B54C-9347-4CAFB5D76058}" type="slidenum">
              <a:rPr lang="en-US" smtClean="0"/>
              <a:t>‹#›</a:t>
            </a:fld>
            <a:endParaRPr lang="en-US"/>
          </a:p>
        </p:txBody>
      </p:sp>
    </p:spTree>
    <p:extLst>
      <p:ext uri="{BB962C8B-B14F-4D97-AF65-F5344CB8AC3E}">
        <p14:creationId xmlns:p14="http://schemas.microsoft.com/office/powerpoint/2010/main" val="3641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A908-B6B4-EF5A-7978-096761A780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A08EAC-3A4C-815C-C094-86B61CCE3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0DFD54-2C25-2E82-C172-67525E9E8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D0EA7D-D215-3FEA-3BEB-952005721D5E}"/>
              </a:ext>
            </a:extLst>
          </p:cNvPr>
          <p:cNvSpPr>
            <a:spLocks noGrp="1"/>
          </p:cNvSpPr>
          <p:nvPr>
            <p:ph type="dt" sz="half" idx="10"/>
          </p:nvPr>
        </p:nvSpPr>
        <p:spPr/>
        <p:txBody>
          <a:bodyPr/>
          <a:lstStyle/>
          <a:p>
            <a:fld id="{D63E337C-1D74-9646-919F-283ED9C14D29}" type="datetime1">
              <a:rPr lang="en-SG" smtClean="0"/>
              <a:t>17/5/2024</a:t>
            </a:fld>
            <a:endParaRPr lang="en-US"/>
          </a:p>
        </p:txBody>
      </p:sp>
      <p:sp>
        <p:nvSpPr>
          <p:cNvPr id="6" name="Footer Placeholder 5">
            <a:extLst>
              <a:ext uri="{FF2B5EF4-FFF2-40B4-BE49-F238E27FC236}">
                <a16:creationId xmlns:a16="http://schemas.microsoft.com/office/drawing/2014/main" id="{03C24A47-555E-2812-90E6-95F55DF277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615B7-5CE0-0ED5-2AC9-570F722AB7A5}"/>
              </a:ext>
            </a:extLst>
          </p:cNvPr>
          <p:cNvSpPr>
            <a:spLocks noGrp="1"/>
          </p:cNvSpPr>
          <p:nvPr>
            <p:ph type="sldNum" sz="quarter" idx="12"/>
          </p:nvPr>
        </p:nvSpPr>
        <p:spPr/>
        <p:txBody>
          <a:bodyPr/>
          <a:lstStyle/>
          <a:p>
            <a:fld id="{5DF5AE18-F94A-B54C-9347-4CAFB5D76058}" type="slidenum">
              <a:rPr lang="en-US" smtClean="0"/>
              <a:t>‹#›</a:t>
            </a:fld>
            <a:endParaRPr lang="en-US"/>
          </a:p>
        </p:txBody>
      </p:sp>
    </p:spTree>
    <p:extLst>
      <p:ext uri="{BB962C8B-B14F-4D97-AF65-F5344CB8AC3E}">
        <p14:creationId xmlns:p14="http://schemas.microsoft.com/office/powerpoint/2010/main" val="3335704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FAF3-C8E9-E5F1-E78D-B97823C13B5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BEEAF0-7281-A4B1-1464-1B861AEFAF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70DEBF-A662-E089-6C57-A822700D0321}"/>
              </a:ext>
            </a:extLst>
          </p:cNvPr>
          <p:cNvSpPr>
            <a:spLocks noGrp="1"/>
          </p:cNvSpPr>
          <p:nvPr>
            <p:ph type="dt" sz="half" idx="10"/>
          </p:nvPr>
        </p:nvSpPr>
        <p:spPr/>
        <p:txBody>
          <a:bodyPr/>
          <a:lstStyle/>
          <a:p>
            <a:fld id="{2DEF6961-09F8-874F-9BA1-C8164B88BA73}" type="datetime1">
              <a:rPr lang="en-SG" smtClean="0"/>
              <a:t>17/5/2024</a:t>
            </a:fld>
            <a:endParaRPr lang="en-US"/>
          </a:p>
        </p:txBody>
      </p:sp>
      <p:sp>
        <p:nvSpPr>
          <p:cNvPr id="5" name="Footer Placeholder 4">
            <a:extLst>
              <a:ext uri="{FF2B5EF4-FFF2-40B4-BE49-F238E27FC236}">
                <a16:creationId xmlns:a16="http://schemas.microsoft.com/office/drawing/2014/main" id="{6D33E3AB-8D44-391D-B3D8-5C5906F94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E0496-FE43-6F6E-6679-07FB9CDD6042}"/>
              </a:ext>
            </a:extLst>
          </p:cNvPr>
          <p:cNvSpPr>
            <a:spLocks noGrp="1"/>
          </p:cNvSpPr>
          <p:nvPr>
            <p:ph type="sldNum" sz="quarter" idx="12"/>
          </p:nvPr>
        </p:nvSpPr>
        <p:spPr/>
        <p:txBody>
          <a:bodyPr/>
          <a:lstStyle/>
          <a:p>
            <a:fld id="{5DF5AE18-F94A-B54C-9347-4CAFB5D76058}" type="slidenum">
              <a:rPr lang="en-US" smtClean="0"/>
              <a:t>‹#›</a:t>
            </a:fld>
            <a:endParaRPr lang="en-US"/>
          </a:p>
        </p:txBody>
      </p:sp>
    </p:spTree>
    <p:extLst>
      <p:ext uri="{BB962C8B-B14F-4D97-AF65-F5344CB8AC3E}">
        <p14:creationId xmlns:p14="http://schemas.microsoft.com/office/powerpoint/2010/main" val="2253679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605405-A44C-D214-9134-C498A79D3C4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1CF0E5-0C77-02CC-CD03-44354AA89F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39181C-936C-9AD1-9304-5B17F4BE84EF}"/>
              </a:ext>
            </a:extLst>
          </p:cNvPr>
          <p:cNvSpPr>
            <a:spLocks noGrp="1"/>
          </p:cNvSpPr>
          <p:nvPr>
            <p:ph type="dt" sz="half" idx="10"/>
          </p:nvPr>
        </p:nvSpPr>
        <p:spPr/>
        <p:txBody>
          <a:bodyPr/>
          <a:lstStyle/>
          <a:p>
            <a:fld id="{D7D87608-DC0F-E34C-8C1C-8FE1046F38D0}" type="datetime1">
              <a:rPr lang="en-SG" smtClean="0"/>
              <a:t>17/5/2024</a:t>
            </a:fld>
            <a:endParaRPr lang="en-US"/>
          </a:p>
        </p:txBody>
      </p:sp>
      <p:sp>
        <p:nvSpPr>
          <p:cNvPr id="5" name="Footer Placeholder 4">
            <a:extLst>
              <a:ext uri="{FF2B5EF4-FFF2-40B4-BE49-F238E27FC236}">
                <a16:creationId xmlns:a16="http://schemas.microsoft.com/office/drawing/2014/main" id="{6B9A8CA2-FED4-F8BE-FFA9-D19101ED8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37D0B-898C-8216-79E6-6BC6CFF30663}"/>
              </a:ext>
            </a:extLst>
          </p:cNvPr>
          <p:cNvSpPr>
            <a:spLocks noGrp="1"/>
          </p:cNvSpPr>
          <p:nvPr>
            <p:ph type="sldNum" sz="quarter" idx="12"/>
          </p:nvPr>
        </p:nvSpPr>
        <p:spPr/>
        <p:txBody>
          <a:bodyPr/>
          <a:lstStyle/>
          <a:p>
            <a:fld id="{5DF5AE18-F94A-B54C-9347-4CAFB5D76058}" type="slidenum">
              <a:rPr lang="en-US" smtClean="0"/>
              <a:t>‹#›</a:t>
            </a:fld>
            <a:endParaRPr lang="en-US"/>
          </a:p>
        </p:txBody>
      </p:sp>
    </p:spTree>
    <p:extLst>
      <p:ext uri="{BB962C8B-B14F-4D97-AF65-F5344CB8AC3E}">
        <p14:creationId xmlns:p14="http://schemas.microsoft.com/office/powerpoint/2010/main" val="75584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5CF3292-BA41-D34E-CF88-A5ACA38CD163}"/>
              </a:ext>
            </a:extLst>
          </p:cNvPr>
          <p:cNvSpPr/>
          <p:nvPr userDrawn="1"/>
        </p:nvSpPr>
        <p:spPr>
          <a:xfrm>
            <a:off x="0" y="0"/>
            <a:ext cx="12230230" cy="6858000"/>
          </a:xfrm>
          <a:prstGeom prst="rect">
            <a:avLst/>
          </a:pr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90E58835-6407-6496-07BF-2A202649DE0D}"/>
              </a:ext>
            </a:extLst>
          </p:cNvPr>
          <p:cNvPicPr>
            <a:picLocks noChangeAspect="1"/>
          </p:cNvPicPr>
          <p:nvPr userDrawn="1"/>
        </p:nvPicPr>
        <p:blipFill rotWithShape="1">
          <a:blip r:embed="rId2"/>
          <a:srcRect l="11807" r="-132" b="27295"/>
          <a:stretch/>
        </p:blipFill>
        <p:spPr>
          <a:xfrm>
            <a:off x="-38230" y="208402"/>
            <a:ext cx="8089154" cy="6658580"/>
          </a:xfrm>
          <a:prstGeom prst="rect">
            <a:avLst/>
          </a:prstGeom>
        </p:spPr>
      </p:pic>
      <p:sp>
        <p:nvSpPr>
          <p:cNvPr id="4" name="Date Placeholder 3">
            <a:extLst>
              <a:ext uri="{FF2B5EF4-FFF2-40B4-BE49-F238E27FC236}">
                <a16:creationId xmlns:a16="http://schemas.microsoft.com/office/drawing/2014/main" id="{61E4F009-1432-A352-6EC9-17153869ACEF}"/>
              </a:ext>
            </a:extLst>
          </p:cNvPr>
          <p:cNvSpPr>
            <a:spLocks noGrp="1"/>
          </p:cNvSpPr>
          <p:nvPr>
            <p:ph type="dt" sz="half" idx="10"/>
          </p:nvPr>
        </p:nvSpPr>
        <p:spPr/>
        <p:txBody>
          <a:bodyPr/>
          <a:lstStyle/>
          <a:p>
            <a:fld id="{2E6E18A1-707A-2543-909F-690E542C927A}" type="datetime1">
              <a:rPr lang="en-SG" smtClean="0"/>
              <a:t>17/5/2024</a:t>
            </a:fld>
            <a:endParaRPr lang="en-US"/>
          </a:p>
        </p:txBody>
      </p:sp>
      <p:sp>
        <p:nvSpPr>
          <p:cNvPr id="19" name="Freeform 18">
            <a:extLst>
              <a:ext uri="{FF2B5EF4-FFF2-40B4-BE49-F238E27FC236}">
                <a16:creationId xmlns:a16="http://schemas.microsoft.com/office/drawing/2014/main" id="{D2E58EFF-45B8-F6B5-7B46-806824C80ED5}"/>
              </a:ext>
            </a:extLst>
          </p:cNvPr>
          <p:cNvSpPr/>
          <p:nvPr userDrawn="1"/>
        </p:nvSpPr>
        <p:spPr>
          <a:xfrm>
            <a:off x="5404102" y="564847"/>
            <a:ext cx="1554212" cy="1554212"/>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005AAB">
                <a:alpha val="32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8" name="Freeform 7">
            <a:extLst>
              <a:ext uri="{FF2B5EF4-FFF2-40B4-BE49-F238E27FC236}">
                <a16:creationId xmlns:a16="http://schemas.microsoft.com/office/drawing/2014/main" id="{BFA307B4-F0D0-91D1-18B3-6159164C5ABE}"/>
              </a:ext>
            </a:extLst>
          </p:cNvPr>
          <p:cNvSpPr/>
          <p:nvPr userDrawn="1"/>
        </p:nvSpPr>
        <p:spPr>
          <a:xfrm>
            <a:off x="-38230" y="1"/>
            <a:ext cx="1623535" cy="899187"/>
          </a:xfrm>
          <a:custGeom>
            <a:avLst/>
            <a:gdLst>
              <a:gd name="connsiteX0" fmla="*/ 0 w 1623535"/>
              <a:gd name="connsiteY0" fmla="*/ 0 h 899187"/>
              <a:gd name="connsiteX1" fmla="*/ 1623535 w 1623535"/>
              <a:gd name="connsiteY1" fmla="*/ 0 h 899187"/>
              <a:gd name="connsiteX2" fmla="*/ 1575984 w 1623535"/>
              <a:gd name="connsiteY2" fmla="*/ 98712 h 899187"/>
              <a:gd name="connsiteX3" fmla="*/ 231042 w 1623535"/>
              <a:gd name="connsiteY3" fmla="*/ 899187 h 899187"/>
              <a:gd name="connsiteX4" fmla="*/ 74654 w 1623535"/>
              <a:gd name="connsiteY4" fmla="*/ 891290 h 899187"/>
              <a:gd name="connsiteX5" fmla="*/ 0 w 1623535"/>
              <a:gd name="connsiteY5" fmla="*/ 879897 h 89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3535" h="899187">
                <a:moveTo>
                  <a:pt x="0" y="0"/>
                </a:moveTo>
                <a:lnTo>
                  <a:pt x="1623535" y="0"/>
                </a:lnTo>
                <a:lnTo>
                  <a:pt x="1575984" y="98712"/>
                </a:lnTo>
                <a:cubicBezTo>
                  <a:pt x="1316971" y="575511"/>
                  <a:pt x="811806" y="899187"/>
                  <a:pt x="231042" y="899187"/>
                </a:cubicBezTo>
                <a:cubicBezTo>
                  <a:pt x="178245" y="899187"/>
                  <a:pt x="126073" y="896512"/>
                  <a:pt x="74654" y="891290"/>
                </a:cubicBezTo>
                <a:lnTo>
                  <a:pt x="0" y="879897"/>
                </a:lnTo>
                <a:close/>
              </a:path>
            </a:pathLst>
          </a:custGeom>
          <a:solidFill>
            <a:srgbClr val="2C7BB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5E07EA-2624-DA0C-56A8-7A2358C1E0E8}"/>
              </a:ext>
            </a:extLst>
          </p:cNvPr>
          <p:cNvSpPr>
            <a:spLocks noGrp="1"/>
          </p:cNvSpPr>
          <p:nvPr>
            <p:ph type="ctrTitle"/>
          </p:nvPr>
        </p:nvSpPr>
        <p:spPr>
          <a:xfrm>
            <a:off x="4526159" y="2152314"/>
            <a:ext cx="7239810" cy="2387600"/>
          </a:xfrm>
        </p:spPr>
        <p:txBody>
          <a:bodyPr anchor="b">
            <a:normAutofit/>
          </a:bodyPr>
          <a:lstStyle>
            <a:lvl1pPr marL="0" indent="9525" algn="l">
              <a:tabLst/>
              <a:defRPr lang="en-GB" sz="5400" b="1" kern="1200" dirty="0">
                <a:solidFill>
                  <a:srgbClr val="005AAB"/>
                </a:solidFill>
                <a:latin typeface="Source Sans Pro" panose="020B0503030403020204" pitchFamily="34" charset="0"/>
                <a:ea typeface="+mn-ea"/>
                <a:cs typeface="+mn-cs"/>
              </a:defRPr>
            </a:lvl1pPr>
          </a:lstStyle>
          <a:p>
            <a:r>
              <a:rPr lang="en-GB" dirty="0"/>
              <a:t>Click to edit Master title style</a:t>
            </a:r>
            <a:endParaRPr lang="en-US" dirty="0"/>
          </a:p>
        </p:txBody>
      </p:sp>
      <p:sp>
        <p:nvSpPr>
          <p:cNvPr id="11" name="Freeform 10">
            <a:extLst>
              <a:ext uri="{FF2B5EF4-FFF2-40B4-BE49-F238E27FC236}">
                <a16:creationId xmlns:a16="http://schemas.microsoft.com/office/drawing/2014/main" id="{3AE7D4A6-0DE3-272C-39C4-1556B8BBEFDF}"/>
              </a:ext>
            </a:extLst>
          </p:cNvPr>
          <p:cNvSpPr/>
          <p:nvPr userDrawn="1"/>
        </p:nvSpPr>
        <p:spPr>
          <a:xfrm>
            <a:off x="6648809" y="5373264"/>
            <a:ext cx="3054574" cy="1484737"/>
          </a:xfrm>
          <a:custGeom>
            <a:avLst/>
            <a:gdLst>
              <a:gd name="connsiteX0" fmla="*/ 1527287 w 3054574"/>
              <a:gd name="connsiteY0" fmla="*/ 0 h 1484737"/>
              <a:gd name="connsiteX1" fmla="*/ 3048940 w 3054574"/>
              <a:gd name="connsiteY1" fmla="*/ 1373163 h 1484737"/>
              <a:gd name="connsiteX2" fmla="*/ 3054574 w 3054574"/>
              <a:gd name="connsiteY2" fmla="*/ 1484737 h 1484737"/>
              <a:gd name="connsiteX3" fmla="*/ 2032674 w 3054574"/>
              <a:gd name="connsiteY3" fmla="*/ 1484737 h 1484737"/>
              <a:gd name="connsiteX4" fmla="*/ 2032674 w 3054574"/>
              <a:gd name="connsiteY4" fmla="*/ 1027952 h 1484737"/>
              <a:gd name="connsiteX5" fmla="*/ 1016797 w 3054574"/>
              <a:gd name="connsiteY5" fmla="*/ 1027952 h 1484737"/>
              <a:gd name="connsiteX6" fmla="*/ 1016797 w 3054574"/>
              <a:gd name="connsiteY6" fmla="*/ 1484737 h 1484737"/>
              <a:gd name="connsiteX7" fmla="*/ 0 w 3054574"/>
              <a:gd name="connsiteY7" fmla="*/ 1484737 h 1484737"/>
              <a:gd name="connsiteX8" fmla="*/ 5634 w 3054574"/>
              <a:gd name="connsiteY8" fmla="*/ 1373163 h 1484737"/>
              <a:gd name="connsiteX9" fmla="*/ 1527287 w 3054574"/>
              <a:gd name="connsiteY9" fmla="*/ 0 h 148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4574" h="1484737">
                <a:moveTo>
                  <a:pt x="1527287" y="0"/>
                </a:moveTo>
                <a:cubicBezTo>
                  <a:pt x="2319238" y="0"/>
                  <a:pt x="2970612" y="601877"/>
                  <a:pt x="3048940" y="1373163"/>
                </a:cubicBezTo>
                <a:lnTo>
                  <a:pt x="3054574" y="1484737"/>
                </a:lnTo>
                <a:lnTo>
                  <a:pt x="2032674" y="1484737"/>
                </a:lnTo>
                <a:lnTo>
                  <a:pt x="2032674" y="1027952"/>
                </a:lnTo>
                <a:lnTo>
                  <a:pt x="1016797" y="1027952"/>
                </a:lnTo>
                <a:lnTo>
                  <a:pt x="1016797" y="1484737"/>
                </a:lnTo>
                <a:lnTo>
                  <a:pt x="0" y="1484737"/>
                </a:lnTo>
                <a:lnTo>
                  <a:pt x="5634" y="1373163"/>
                </a:lnTo>
                <a:cubicBezTo>
                  <a:pt x="83962" y="601877"/>
                  <a:pt x="735336" y="0"/>
                  <a:pt x="1527287" y="0"/>
                </a:cubicBezTo>
                <a:close/>
              </a:path>
            </a:pathLst>
          </a:custGeom>
          <a:solidFill>
            <a:srgbClr val="2C7BB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endParaRPr>
          </a:p>
        </p:txBody>
      </p:sp>
      <p:sp>
        <p:nvSpPr>
          <p:cNvPr id="5" name="Footer Placeholder 4">
            <a:extLst>
              <a:ext uri="{FF2B5EF4-FFF2-40B4-BE49-F238E27FC236}">
                <a16:creationId xmlns:a16="http://schemas.microsoft.com/office/drawing/2014/main" id="{A76823E7-6346-08F9-11A3-EDAF0AB660BA}"/>
              </a:ext>
            </a:extLst>
          </p:cNvPr>
          <p:cNvSpPr>
            <a:spLocks noGrp="1"/>
          </p:cNvSpPr>
          <p:nvPr>
            <p:ph type="ftr" sz="quarter" idx="11"/>
          </p:nvPr>
        </p:nvSpPr>
        <p:spPr/>
        <p:txBody>
          <a:bodyPr/>
          <a:lstStyle/>
          <a:p>
            <a:endParaRPr lang="en-US" dirty="0"/>
          </a:p>
        </p:txBody>
      </p:sp>
      <p:sp>
        <p:nvSpPr>
          <p:cNvPr id="3" name="Subtitle 2">
            <a:extLst>
              <a:ext uri="{FF2B5EF4-FFF2-40B4-BE49-F238E27FC236}">
                <a16:creationId xmlns:a16="http://schemas.microsoft.com/office/drawing/2014/main" id="{356F579F-4E51-84A3-A582-021E1C11D202}"/>
              </a:ext>
            </a:extLst>
          </p:cNvPr>
          <p:cNvSpPr>
            <a:spLocks noGrp="1"/>
          </p:cNvSpPr>
          <p:nvPr>
            <p:ph type="subTitle" idx="1"/>
          </p:nvPr>
        </p:nvSpPr>
        <p:spPr>
          <a:xfrm>
            <a:off x="4511675" y="4771302"/>
            <a:ext cx="5381341" cy="990661"/>
          </a:xfrm>
        </p:spPr>
        <p:txBody>
          <a:bodyPr>
            <a:normAutofit/>
          </a:bodyPr>
          <a:lstStyle>
            <a:lvl1pPr marL="0" indent="50800" algn="l">
              <a:buNone/>
              <a:tabLst/>
              <a:defRPr lang="en-US" sz="2000" kern="1200" dirty="0">
                <a:solidFill>
                  <a:srgbClr val="657784"/>
                </a:solidFill>
                <a:latin typeface="Source Sans Pro" panose="020B0503030403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6" name="Picture 5">
            <a:extLst>
              <a:ext uri="{FF2B5EF4-FFF2-40B4-BE49-F238E27FC236}">
                <a16:creationId xmlns:a16="http://schemas.microsoft.com/office/drawing/2014/main" id="{46E142BC-FE7C-DDFE-68D3-6239870A6008}"/>
              </a:ext>
            </a:extLst>
          </p:cNvPr>
          <p:cNvPicPr>
            <a:picLocks noChangeAspect="1"/>
          </p:cNvPicPr>
          <p:nvPr userDrawn="1"/>
        </p:nvPicPr>
        <p:blipFill>
          <a:blip r:embed="rId3"/>
          <a:stretch>
            <a:fillRect/>
          </a:stretch>
        </p:blipFill>
        <p:spPr>
          <a:xfrm>
            <a:off x="10429307" y="342458"/>
            <a:ext cx="1355713" cy="1355713"/>
          </a:xfrm>
          <a:prstGeom prst="rect">
            <a:avLst/>
          </a:prstGeom>
        </p:spPr>
      </p:pic>
    </p:spTree>
    <p:extLst>
      <p:ext uri="{BB962C8B-B14F-4D97-AF65-F5344CB8AC3E}">
        <p14:creationId xmlns:p14="http://schemas.microsoft.com/office/powerpoint/2010/main" val="36376028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18424D4-DB3D-2BC1-D918-4C195CCA166E}"/>
              </a:ext>
            </a:extLst>
          </p:cNvPr>
          <p:cNvSpPr/>
          <p:nvPr userDrawn="1"/>
        </p:nvSpPr>
        <p:spPr>
          <a:xfrm>
            <a:off x="0" y="0"/>
            <a:ext cx="12192000" cy="6858000"/>
          </a:xfrm>
          <a:prstGeom prst="rect">
            <a:avLst/>
          </a:prstGeom>
        </p:spPr>
        <p:txBody>
          <a:bodyPr vert="horz" lIns="91440" tIns="45720" rIns="91440" bIns="45720" rtlCol="0" anchor="ctr"/>
          <a:lstStyle/>
          <a:p>
            <a:pPr lvl="0"/>
            <a:endParaRPr lang="en-US" sz="1200">
              <a:solidFill>
                <a:schemeClr val="tx1"/>
              </a:solidFill>
            </a:endParaRPr>
          </a:p>
        </p:txBody>
      </p:sp>
      <p:sp>
        <p:nvSpPr>
          <p:cNvPr id="21" name="Rectangle 20">
            <a:extLst>
              <a:ext uri="{FF2B5EF4-FFF2-40B4-BE49-F238E27FC236}">
                <a16:creationId xmlns:a16="http://schemas.microsoft.com/office/drawing/2014/main" id="{17673AC9-784A-0A9A-0BE4-0F57094C75BB}"/>
              </a:ext>
            </a:extLst>
          </p:cNvPr>
          <p:cNvSpPr/>
          <p:nvPr userDrawn="1"/>
        </p:nvSpPr>
        <p:spPr>
          <a:xfrm>
            <a:off x="0" y="0"/>
            <a:ext cx="12192000" cy="6858000"/>
          </a:xfrm>
          <a:prstGeom prst="rect">
            <a:avLst/>
          </a:pr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431270CB-DB41-1302-D182-FDE21C46EB05}"/>
              </a:ext>
            </a:extLst>
          </p:cNvPr>
          <p:cNvSpPr>
            <a:spLocks noGrp="1"/>
          </p:cNvSpPr>
          <p:nvPr userDrawn="1">
            <p:ph type="sldNum" sz="quarter" idx="12"/>
          </p:nvPr>
        </p:nvSpPr>
        <p:spPr>
          <a:xfrm>
            <a:off x="8610600" y="6356350"/>
            <a:ext cx="2743200" cy="365125"/>
          </a:xfrm>
        </p:spPr>
        <p:txBody>
          <a:bodyPr/>
          <a:lstStyle>
            <a:lvl1pPr>
              <a:defRPr>
                <a:solidFill>
                  <a:schemeClr val="tx1"/>
                </a:solidFill>
              </a:defRPr>
            </a:lvl1pPr>
          </a:lstStyle>
          <a:p>
            <a:fld id="{5DF5AE18-F94A-B54C-9347-4CAFB5D76058}" type="slidenum">
              <a:rPr lang="en-US" smtClean="0"/>
              <a:pPr/>
              <a:t>‹#›</a:t>
            </a:fld>
            <a:endParaRPr lang="en-US" dirty="0"/>
          </a:p>
        </p:txBody>
      </p:sp>
      <p:sp>
        <p:nvSpPr>
          <p:cNvPr id="4" name="Date Placeholder 3">
            <a:extLst>
              <a:ext uri="{FF2B5EF4-FFF2-40B4-BE49-F238E27FC236}">
                <a16:creationId xmlns:a16="http://schemas.microsoft.com/office/drawing/2014/main" id="{09731D25-D99B-608B-1583-AD331C5820CB}"/>
              </a:ext>
            </a:extLst>
          </p:cNvPr>
          <p:cNvSpPr>
            <a:spLocks noGrp="1"/>
          </p:cNvSpPr>
          <p:nvPr userDrawn="1">
            <p:ph type="dt" sz="half" idx="10"/>
          </p:nvPr>
        </p:nvSpPr>
        <p:spPr>
          <a:xfrm>
            <a:off x="838200" y="6356350"/>
            <a:ext cx="2743200" cy="365125"/>
          </a:xfrm>
        </p:spPr>
        <p:txBody>
          <a:bodyPr/>
          <a:lstStyle>
            <a:lvl1pPr>
              <a:defRPr lang="en-SG" sz="1200" kern="1200" smtClean="0">
                <a:solidFill>
                  <a:schemeClr val="tx1"/>
                </a:solidFill>
                <a:latin typeface="+mn-lt"/>
                <a:ea typeface="+mn-ea"/>
                <a:cs typeface="+mn-cs"/>
              </a:defRPr>
            </a:lvl1pPr>
          </a:lstStyle>
          <a:p>
            <a:fld id="{9DA8A14F-3F9C-EB40-8C1F-F99193325A13}" type="datetime1">
              <a:rPr lang="en-SG" smtClean="0"/>
              <a:pPr/>
              <a:t>17/5/2024</a:t>
            </a:fld>
            <a:endParaRPr lang="en-SG" dirty="0"/>
          </a:p>
        </p:txBody>
      </p:sp>
      <p:sp>
        <p:nvSpPr>
          <p:cNvPr id="5" name="Footer Placeholder 4">
            <a:extLst>
              <a:ext uri="{FF2B5EF4-FFF2-40B4-BE49-F238E27FC236}">
                <a16:creationId xmlns:a16="http://schemas.microsoft.com/office/drawing/2014/main" id="{D102F7C9-CDA2-10FB-5A3A-FCFE57838A4D}"/>
              </a:ext>
            </a:extLst>
          </p:cNvPr>
          <p:cNvSpPr>
            <a:spLocks noGrp="1"/>
          </p:cNvSpPr>
          <p:nvPr userDrawn="1">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8" name="Freeform 7">
            <a:extLst>
              <a:ext uri="{FF2B5EF4-FFF2-40B4-BE49-F238E27FC236}">
                <a16:creationId xmlns:a16="http://schemas.microsoft.com/office/drawing/2014/main" id="{6D60C5C7-B9BE-265F-7CB8-C65D82256512}"/>
              </a:ext>
            </a:extLst>
          </p:cNvPr>
          <p:cNvSpPr/>
          <p:nvPr userDrawn="1"/>
        </p:nvSpPr>
        <p:spPr>
          <a:xfrm>
            <a:off x="0" y="505234"/>
            <a:ext cx="573596" cy="1147192"/>
          </a:xfrm>
          <a:custGeom>
            <a:avLst/>
            <a:gdLst>
              <a:gd name="connsiteX0" fmla="*/ 0 w 573596"/>
              <a:gd name="connsiteY0" fmla="*/ 0 h 1147192"/>
              <a:gd name="connsiteX1" fmla="*/ 573596 w 573596"/>
              <a:gd name="connsiteY1" fmla="*/ 573596 h 1147192"/>
              <a:gd name="connsiteX2" fmla="*/ 0 w 573596"/>
              <a:gd name="connsiteY2" fmla="*/ 1147192 h 1147192"/>
              <a:gd name="connsiteX3" fmla="*/ 0 w 573596"/>
              <a:gd name="connsiteY3" fmla="*/ 766456 h 1147192"/>
              <a:gd name="connsiteX4" fmla="*/ 189525 w 573596"/>
              <a:gd name="connsiteY4" fmla="*/ 766456 h 1147192"/>
              <a:gd name="connsiteX5" fmla="*/ 189525 w 573596"/>
              <a:gd name="connsiteY5" fmla="*/ 385492 h 1147192"/>
              <a:gd name="connsiteX6" fmla="*/ 0 w 573596"/>
              <a:gd name="connsiteY6" fmla="*/ 385492 h 114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96" h="1147192">
                <a:moveTo>
                  <a:pt x="0" y="0"/>
                </a:moveTo>
                <a:cubicBezTo>
                  <a:pt x="316788" y="0"/>
                  <a:pt x="573596" y="256808"/>
                  <a:pt x="573596" y="573596"/>
                </a:cubicBezTo>
                <a:cubicBezTo>
                  <a:pt x="573596" y="890385"/>
                  <a:pt x="316788" y="1147192"/>
                  <a:pt x="0" y="1147192"/>
                </a:cubicBezTo>
                <a:lnTo>
                  <a:pt x="0" y="766456"/>
                </a:lnTo>
                <a:lnTo>
                  <a:pt x="189525" y="766456"/>
                </a:lnTo>
                <a:lnTo>
                  <a:pt x="189525" y="385492"/>
                </a:lnTo>
                <a:lnTo>
                  <a:pt x="0" y="385492"/>
                </a:lnTo>
                <a:close/>
              </a:path>
            </a:pathLst>
          </a:custGeom>
          <a:solidFill>
            <a:srgbClr val="005AA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4484C1B7-731B-7918-4ECE-3D51EA5F805B}"/>
              </a:ext>
            </a:extLst>
          </p:cNvPr>
          <p:cNvSpPr/>
          <p:nvPr userDrawn="1"/>
        </p:nvSpPr>
        <p:spPr>
          <a:xfrm>
            <a:off x="5836920" y="-2"/>
            <a:ext cx="6355080" cy="5779172"/>
          </a:xfrm>
          <a:custGeom>
            <a:avLst/>
            <a:gdLst>
              <a:gd name="connsiteX0" fmla="*/ 2447640 w 6355080"/>
              <a:gd name="connsiteY0" fmla="*/ 900636 h 5779172"/>
              <a:gd name="connsiteX1" fmla="*/ 2447640 w 6355080"/>
              <a:gd name="connsiteY1" fmla="*/ 3340632 h 5779172"/>
              <a:gd name="connsiteX2" fmla="*/ 4887636 w 6355080"/>
              <a:gd name="connsiteY2" fmla="*/ 3340632 h 5779172"/>
              <a:gd name="connsiteX3" fmla="*/ 4887636 w 6355080"/>
              <a:gd name="connsiteY3" fmla="*/ 900636 h 5779172"/>
              <a:gd name="connsiteX4" fmla="*/ 665834 w 6355080"/>
              <a:gd name="connsiteY4" fmla="*/ 0 h 5779172"/>
              <a:gd name="connsiteX5" fmla="*/ 6355080 w 6355080"/>
              <a:gd name="connsiteY5" fmla="*/ 0 h 5779172"/>
              <a:gd name="connsiteX6" fmla="*/ 6355080 w 6355080"/>
              <a:gd name="connsiteY6" fmla="*/ 4611202 h 5779172"/>
              <a:gd name="connsiteX7" fmla="*/ 6271511 w 6355080"/>
              <a:gd name="connsiteY7" fmla="*/ 4703151 h 5779172"/>
              <a:gd name="connsiteX8" fmla="*/ 3673766 w 6355080"/>
              <a:gd name="connsiteY8" fmla="*/ 5779172 h 5779172"/>
              <a:gd name="connsiteX9" fmla="*/ 0 w 6355080"/>
              <a:gd name="connsiteY9" fmla="*/ 2105406 h 5779172"/>
              <a:gd name="connsiteX10" fmla="*/ 627422 w 6355080"/>
              <a:gd name="connsiteY10" fmla="*/ 51368 h 57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5080" h="5779172">
                <a:moveTo>
                  <a:pt x="2447640" y="900636"/>
                </a:moveTo>
                <a:lnTo>
                  <a:pt x="2447640" y="3340632"/>
                </a:lnTo>
                <a:lnTo>
                  <a:pt x="4887636" y="3340632"/>
                </a:lnTo>
                <a:lnTo>
                  <a:pt x="4887636" y="900636"/>
                </a:lnTo>
                <a:close/>
                <a:moveTo>
                  <a:pt x="665834" y="0"/>
                </a:moveTo>
                <a:lnTo>
                  <a:pt x="6355080" y="0"/>
                </a:lnTo>
                <a:lnTo>
                  <a:pt x="6355080" y="4611202"/>
                </a:lnTo>
                <a:lnTo>
                  <a:pt x="6271511" y="4703151"/>
                </a:lnTo>
                <a:cubicBezTo>
                  <a:pt x="5606690" y="5367972"/>
                  <a:pt x="4688249" y="5779172"/>
                  <a:pt x="3673766" y="5779172"/>
                </a:cubicBezTo>
                <a:cubicBezTo>
                  <a:pt x="1644800" y="5779172"/>
                  <a:pt x="0" y="4134372"/>
                  <a:pt x="0" y="2105406"/>
                </a:cubicBezTo>
                <a:cubicBezTo>
                  <a:pt x="0" y="1344544"/>
                  <a:pt x="231300" y="637705"/>
                  <a:pt x="627422" y="51368"/>
                </a:cubicBezTo>
                <a:close/>
              </a:path>
            </a:pathLst>
          </a:cu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374363-3B57-8982-A140-34F4403EB725}"/>
              </a:ext>
            </a:extLst>
          </p:cNvPr>
          <p:cNvSpPr>
            <a:spLocks noGrp="1"/>
          </p:cNvSpPr>
          <p:nvPr userDrawn="1">
            <p:ph type="title"/>
          </p:nvPr>
        </p:nvSpPr>
        <p:spPr>
          <a:xfrm>
            <a:off x="838200" y="517769"/>
            <a:ext cx="10515600" cy="1325563"/>
          </a:xfrm>
        </p:spPr>
        <p:txBody>
          <a:bodyPr>
            <a:normAutofit/>
          </a:bodyPr>
          <a:lstStyle>
            <a:lvl1pPr>
              <a:defRPr lang="en-US" sz="5400" b="1" kern="1200" dirty="0" smtClean="0">
                <a:solidFill>
                  <a:srgbClr val="005AAB"/>
                </a:solidFill>
                <a:latin typeface="Source Sans Pro" panose="020B0503030403020204" pitchFamily="34" charset="0"/>
                <a:ea typeface="+mj-ea"/>
                <a:cs typeface="+mj-cs"/>
              </a:defRPr>
            </a:lvl1pPr>
          </a:lstStyle>
          <a:p>
            <a:r>
              <a:rPr lang="en-GB" dirty="0"/>
              <a:t>Click to edit Master title style</a:t>
            </a:r>
            <a:endParaRPr lang="en-US" dirty="0"/>
          </a:p>
        </p:txBody>
      </p:sp>
      <p:sp>
        <p:nvSpPr>
          <p:cNvPr id="19" name="Text Placeholder 2">
            <a:extLst>
              <a:ext uri="{FF2B5EF4-FFF2-40B4-BE49-F238E27FC236}">
                <a16:creationId xmlns:a16="http://schemas.microsoft.com/office/drawing/2014/main" id="{73F335B7-F2FC-A7DA-CAE6-90DB50DB94C6}"/>
              </a:ext>
            </a:extLst>
          </p:cNvPr>
          <p:cNvSpPr>
            <a:spLocks noGrp="1"/>
          </p:cNvSpPr>
          <p:nvPr userDrawn="1">
            <p:ph idx="1"/>
          </p:nvPr>
        </p:nvSpPr>
        <p:spPr>
          <a:xfrm>
            <a:off x="838200" y="1825625"/>
            <a:ext cx="10515600" cy="4351338"/>
          </a:xfrm>
          <a:prstGeom prst="rect">
            <a:avLst/>
          </a:prstGeom>
        </p:spPr>
        <p:txBody>
          <a:bodyPr vert="horz" lIns="91440" tIns="45720" rIns="91440" bIns="45720" rtlCol="0">
            <a:normAutofit/>
          </a:bodyPr>
          <a:lstStyle>
            <a:lvl1pPr>
              <a:defRPr b="1" baseline="0">
                <a:latin typeface="Source Sans Pro" panose="020B0503030403020204" pitchFamily="34" charset="0"/>
              </a:defRPr>
            </a:lvl1pPr>
            <a:lvl2pPr>
              <a:defRPr baseline="0">
                <a:latin typeface="Source Sans Pro" panose="020B0503030403020204" pitchFamily="34" charset="0"/>
              </a:defRPr>
            </a:lvl2pPr>
            <a:lvl3pPr>
              <a:defRPr baseline="0">
                <a:latin typeface="Source Sans Pro" panose="020B0503030403020204" pitchFamily="34" charset="0"/>
              </a:defRPr>
            </a:lvl3pPr>
            <a:lvl4pPr>
              <a:defRPr baseline="0">
                <a:latin typeface="Source Sans Pro" panose="020B0503030403020204" pitchFamily="34" charset="0"/>
              </a:defRPr>
            </a:lvl4pPr>
            <a:lvl5pPr>
              <a:defRPr baseline="0">
                <a:latin typeface="Source Sans Pro" panose="020B0503030403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a:extLst>
              <a:ext uri="{FF2B5EF4-FFF2-40B4-BE49-F238E27FC236}">
                <a16:creationId xmlns:a16="http://schemas.microsoft.com/office/drawing/2014/main" id="{9C761D30-5A06-7596-A751-2BA29620C81D}"/>
              </a:ext>
            </a:extLst>
          </p:cNvPr>
          <p:cNvPicPr>
            <a:picLocks noChangeAspect="1"/>
          </p:cNvPicPr>
          <p:nvPr userDrawn="1"/>
        </p:nvPicPr>
        <p:blipFill>
          <a:blip r:embed="rId2"/>
          <a:stretch>
            <a:fillRect/>
          </a:stretch>
        </p:blipFill>
        <p:spPr>
          <a:xfrm>
            <a:off x="11141378" y="253484"/>
            <a:ext cx="844064" cy="844064"/>
          </a:xfrm>
          <a:prstGeom prst="rect">
            <a:avLst/>
          </a:prstGeom>
        </p:spPr>
      </p:pic>
      <p:grpSp>
        <p:nvGrpSpPr>
          <p:cNvPr id="11" name="Group 10">
            <a:extLst>
              <a:ext uri="{FF2B5EF4-FFF2-40B4-BE49-F238E27FC236}">
                <a16:creationId xmlns:a16="http://schemas.microsoft.com/office/drawing/2014/main" id="{D69410D3-CA98-9C53-A7D4-7EDB2AF48E25}"/>
              </a:ext>
            </a:extLst>
          </p:cNvPr>
          <p:cNvGrpSpPr/>
          <p:nvPr userDrawn="1"/>
        </p:nvGrpSpPr>
        <p:grpSpPr>
          <a:xfrm>
            <a:off x="7409792" y="6400799"/>
            <a:ext cx="4782209" cy="457201"/>
            <a:chOff x="7409792" y="6400799"/>
            <a:chExt cx="4782209" cy="457201"/>
          </a:xfrm>
        </p:grpSpPr>
        <p:sp>
          <p:nvSpPr>
            <p:cNvPr id="12" name="Right Triangle 11">
              <a:extLst>
                <a:ext uri="{FF2B5EF4-FFF2-40B4-BE49-F238E27FC236}">
                  <a16:creationId xmlns:a16="http://schemas.microsoft.com/office/drawing/2014/main" id="{56E79DBB-C985-D201-6FF0-28819B2D3261}"/>
                </a:ext>
              </a:extLst>
            </p:cNvPr>
            <p:cNvSpPr/>
            <p:nvPr userDrawn="1"/>
          </p:nvSpPr>
          <p:spPr>
            <a:xfrm rot="16200000">
              <a:off x="11022726" y="5688723"/>
              <a:ext cx="457200" cy="1881351"/>
            </a:xfrm>
            <a:prstGeom prst="rtTriangle">
              <a:avLst/>
            </a:prstGeom>
            <a:solidFill>
              <a:srgbClr val="142E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902EE2EF-7EA4-B096-38E3-07E6BC12C518}"/>
                </a:ext>
              </a:extLst>
            </p:cNvPr>
            <p:cNvSpPr/>
            <p:nvPr userDrawn="1"/>
          </p:nvSpPr>
          <p:spPr>
            <a:xfrm rot="16200000">
              <a:off x="9682654" y="4348654"/>
              <a:ext cx="236484" cy="4782207"/>
            </a:xfrm>
            <a:prstGeom prst="rtTriangle">
              <a:avLst/>
            </a:prstGeom>
            <a:solidFill>
              <a:srgbClr val="005A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0409554"/>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715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18424D4-DB3D-2BC1-D918-4C195CCA166E}"/>
              </a:ext>
            </a:extLst>
          </p:cNvPr>
          <p:cNvSpPr/>
          <p:nvPr userDrawn="1"/>
        </p:nvSpPr>
        <p:spPr>
          <a:xfrm>
            <a:off x="0" y="0"/>
            <a:ext cx="12192000" cy="6858000"/>
          </a:xfrm>
          <a:prstGeom prst="rect">
            <a:avLst/>
          </a:pr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BBC1368-6726-E83D-A81F-DD0107A94EE8}"/>
              </a:ext>
            </a:extLst>
          </p:cNvPr>
          <p:cNvGrpSpPr/>
          <p:nvPr userDrawn="1"/>
        </p:nvGrpSpPr>
        <p:grpSpPr>
          <a:xfrm>
            <a:off x="161849" y="274454"/>
            <a:ext cx="1669897" cy="2268934"/>
            <a:chOff x="256846" y="331725"/>
            <a:chExt cx="1669897" cy="2268934"/>
          </a:xfrm>
        </p:grpSpPr>
        <p:sp>
          <p:nvSpPr>
            <p:cNvPr id="7" name="Freeform 6">
              <a:extLst>
                <a:ext uri="{FF2B5EF4-FFF2-40B4-BE49-F238E27FC236}">
                  <a16:creationId xmlns:a16="http://schemas.microsoft.com/office/drawing/2014/main" id="{E48324F2-1695-2026-6E04-E1B5387B6728}"/>
                </a:ext>
              </a:extLst>
            </p:cNvPr>
            <p:cNvSpPr/>
            <p:nvPr/>
          </p:nvSpPr>
          <p:spPr>
            <a:xfrm>
              <a:off x="1103783" y="1777699"/>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8" name="Freeform 7">
              <a:extLst>
                <a:ext uri="{FF2B5EF4-FFF2-40B4-BE49-F238E27FC236}">
                  <a16:creationId xmlns:a16="http://schemas.microsoft.com/office/drawing/2014/main" id="{6F8AC559-FF8D-7457-5AF0-674DC41188DB}"/>
                </a:ext>
              </a:extLst>
            </p:cNvPr>
            <p:cNvSpPr/>
            <p:nvPr/>
          </p:nvSpPr>
          <p:spPr>
            <a:xfrm>
              <a:off x="1079806" y="833732"/>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2" name="Freeform 11">
              <a:extLst>
                <a:ext uri="{FF2B5EF4-FFF2-40B4-BE49-F238E27FC236}">
                  <a16:creationId xmlns:a16="http://schemas.microsoft.com/office/drawing/2014/main" id="{01A1A4A9-02C1-E412-E568-46304F2FEDFC}"/>
                </a:ext>
              </a:extLst>
            </p:cNvPr>
            <p:cNvSpPr/>
            <p:nvPr/>
          </p:nvSpPr>
          <p:spPr>
            <a:xfrm>
              <a:off x="256846" y="1271525"/>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4" name="Freeform 13">
              <a:extLst>
                <a:ext uri="{FF2B5EF4-FFF2-40B4-BE49-F238E27FC236}">
                  <a16:creationId xmlns:a16="http://schemas.microsoft.com/office/drawing/2014/main" id="{42AD30BC-ECBD-3ED0-05A8-54A844BDF218}"/>
                </a:ext>
              </a:extLst>
            </p:cNvPr>
            <p:cNvSpPr/>
            <p:nvPr/>
          </p:nvSpPr>
          <p:spPr>
            <a:xfrm>
              <a:off x="256846" y="331725"/>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grpSp>
      <p:sp>
        <p:nvSpPr>
          <p:cNvPr id="19" name="Slide Number Placeholder 5">
            <a:extLst>
              <a:ext uri="{FF2B5EF4-FFF2-40B4-BE49-F238E27FC236}">
                <a16:creationId xmlns:a16="http://schemas.microsoft.com/office/drawing/2014/main" id="{BA4D53D5-213C-8398-6103-AFF0172214F1}"/>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5DF5AE18-F94A-B54C-9347-4CAFB5D76058}" type="slidenum">
              <a:rPr lang="en-US" smtClean="0"/>
              <a:pPr/>
              <a:t>‹#›</a:t>
            </a:fld>
            <a:endParaRPr lang="en-US" dirty="0"/>
          </a:p>
        </p:txBody>
      </p:sp>
      <p:sp>
        <p:nvSpPr>
          <p:cNvPr id="20" name="Date Placeholder 3">
            <a:extLst>
              <a:ext uri="{FF2B5EF4-FFF2-40B4-BE49-F238E27FC236}">
                <a16:creationId xmlns:a16="http://schemas.microsoft.com/office/drawing/2014/main" id="{FD302B77-99C4-B4CE-1987-F44A573AF1C1}"/>
              </a:ext>
            </a:extLst>
          </p:cNvPr>
          <p:cNvSpPr>
            <a:spLocks noGrp="1"/>
          </p:cNvSpPr>
          <p:nvPr>
            <p:ph type="dt" sz="half" idx="10"/>
          </p:nvPr>
        </p:nvSpPr>
        <p:spPr>
          <a:xfrm>
            <a:off x="838200" y="6356350"/>
            <a:ext cx="2743200" cy="365125"/>
          </a:xfrm>
        </p:spPr>
        <p:txBody>
          <a:bodyPr/>
          <a:lstStyle>
            <a:lvl1pPr>
              <a:defRPr lang="en-SG" sz="1200" kern="1200" smtClean="0">
                <a:solidFill>
                  <a:schemeClr val="tx1"/>
                </a:solidFill>
                <a:latin typeface="+mn-lt"/>
                <a:ea typeface="+mn-ea"/>
                <a:cs typeface="+mn-cs"/>
              </a:defRPr>
            </a:lvl1pPr>
          </a:lstStyle>
          <a:p>
            <a:fld id="{9DA8A14F-3F9C-EB40-8C1F-F99193325A13}" type="datetime1">
              <a:rPr lang="en-SG" smtClean="0"/>
              <a:pPr/>
              <a:t>17/5/2024</a:t>
            </a:fld>
            <a:endParaRPr lang="en-SG" dirty="0"/>
          </a:p>
        </p:txBody>
      </p:sp>
      <p:sp>
        <p:nvSpPr>
          <p:cNvPr id="21" name="Footer Placeholder 4">
            <a:extLst>
              <a:ext uri="{FF2B5EF4-FFF2-40B4-BE49-F238E27FC236}">
                <a16:creationId xmlns:a16="http://schemas.microsoft.com/office/drawing/2014/main" id="{0EFEEC7D-51EF-65D7-D9C2-C673380482CB}"/>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6" name="Freeform 5">
            <a:extLst>
              <a:ext uri="{FF2B5EF4-FFF2-40B4-BE49-F238E27FC236}">
                <a16:creationId xmlns:a16="http://schemas.microsoft.com/office/drawing/2014/main" id="{74D7914E-41B8-F021-E865-66B47B257B0D}"/>
              </a:ext>
            </a:extLst>
          </p:cNvPr>
          <p:cNvSpPr/>
          <p:nvPr userDrawn="1"/>
        </p:nvSpPr>
        <p:spPr>
          <a:xfrm>
            <a:off x="5836920" y="-2"/>
            <a:ext cx="6355080" cy="5779172"/>
          </a:xfrm>
          <a:custGeom>
            <a:avLst/>
            <a:gdLst>
              <a:gd name="connsiteX0" fmla="*/ 2447640 w 6355080"/>
              <a:gd name="connsiteY0" fmla="*/ 900636 h 5779172"/>
              <a:gd name="connsiteX1" fmla="*/ 2447640 w 6355080"/>
              <a:gd name="connsiteY1" fmla="*/ 3340632 h 5779172"/>
              <a:gd name="connsiteX2" fmla="*/ 4887636 w 6355080"/>
              <a:gd name="connsiteY2" fmla="*/ 3340632 h 5779172"/>
              <a:gd name="connsiteX3" fmla="*/ 4887636 w 6355080"/>
              <a:gd name="connsiteY3" fmla="*/ 900636 h 5779172"/>
              <a:gd name="connsiteX4" fmla="*/ 665834 w 6355080"/>
              <a:gd name="connsiteY4" fmla="*/ 0 h 5779172"/>
              <a:gd name="connsiteX5" fmla="*/ 6355080 w 6355080"/>
              <a:gd name="connsiteY5" fmla="*/ 0 h 5779172"/>
              <a:gd name="connsiteX6" fmla="*/ 6355080 w 6355080"/>
              <a:gd name="connsiteY6" fmla="*/ 4611202 h 5779172"/>
              <a:gd name="connsiteX7" fmla="*/ 6271511 w 6355080"/>
              <a:gd name="connsiteY7" fmla="*/ 4703151 h 5779172"/>
              <a:gd name="connsiteX8" fmla="*/ 3673766 w 6355080"/>
              <a:gd name="connsiteY8" fmla="*/ 5779172 h 5779172"/>
              <a:gd name="connsiteX9" fmla="*/ 0 w 6355080"/>
              <a:gd name="connsiteY9" fmla="*/ 2105406 h 5779172"/>
              <a:gd name="connsiteX10" fmla="*/ 627422 w 6355080"/>
              <a:gd name="connsiteY10" fmla="*/ 51368 h 57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5080" h="5779172">
                <a:moveTo>
                  <a:pt x="2447640" y="900636"/>
                </a:moveTo>
                <a:lnTo>
                  <a:pt x="2447640" y="3340632"/>
                </a:lnTo>
                <a:lnTo>
                  <a:pt x="4887636" y="3340632"/>
                </a:lnTo>
                <a:lnTo>
                  <a:pt x="4887636" y="900636"/>
                </a:lnTo>
                <a:close/>
                <a:moveTo>
                  <a:pt x="665834" y="0"/>
                </a:moveTo>
                <a:lnTo>
                  <a:pt x="6355080" y="0"/>
                </a:lnTo>
                <a:lnTo>
                  <a:pt x="6355080" y="4611202"/>
                </a:lnTo>
                <a:lnTo>
                  <a:pt x="6271511" y="4703151"/>
                </a:lnTo>
                <a:cubicBezTo>
                  <a:pt x="5606690" y="5367972"/>
                  <a:pt x="4688249" y="5779172"/>
                  <a:pt x="3673766" y="5779172"/>
                </a:cubicBezTo>
                <a:cubicBezTo>
                  <a:pt x="1644800" y="5779172"/>
                  <a:pt x="0" y="4134372"/>
                  <a:pt x="0" y="2105406"/>
                </a:cubicBezTo>
                <a:cubicBezTo>
                  <a:pt x="0" y="1344544"/>
                  <a:pt x="231300" y="637705"/>
                  <a:pt x="627422" y="51368"/>
                </a:cubicBezTo>
                <a:close/>
              </a:path>
            </a:pathLst>
          </a:cu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374363-3B57-8982-A140-34F4403EB725}"/>
              </a:ext>
            </a:extLst>
          </p:cNvPr>
          <p:cNvSpPr>
            <a:spLocks noGrp="1"/>
          </p:cNvSpPr>
          <p:nvPr>
            <p:ph type="title"/>
          </p:nvPr>
        </p:nvSpPr>
        <p:spPr>
          <a:xfrm>
            <a:off x="838200" y="517769"/>
            <a:ext cx="10515600" cy="1325563"/>
          </a:xfrm>
        </p:spPr>
        <p:txBody>
          <a:bodyPr>
            <a:normAutofit/>
          </a:bodyPr>
          <a:lstStyle>
            <a:lvl1pPr>
              <a:defRPr lang="en-US" sz="5400" b="1" kern="1200" dirty="0" smtClean="0">
                <a:solidFill>
                  <a:srgbClr val="005AAB"/>
                </a:solidFill>
                <a:latin typeface="Source Sans Pro" panose="020B0503030403020204" pitchFamily="34" charset="0"/>
                <a:ea typeface="+mj-ea"/>
                <a:cs typeface="+mj-cs"/>
              </a:defRPr>
            </a:lvl1pPr>
          </a:lstStyle>
          <a:p>
            <a:r>
              <a:rPr lang="en-GB" dirty="0"/>
              <a:t>Click to edit Master title style</a:t>
            </a:r>
            <a:endParaRPr lang="en-US" dirty="0"/>
          </a:p>
        </p:txBody>
      </p:sp>
      <p:sp>
        <p:nvSpPr>
          <p:cNvPr id="16" name="Text Placeholder 2">
            <a:extLst>
              <a:ext uri="{FF2B5EF4-FFF2-40B4-BE49-F238E27FC236}">
                <a16:creationId xmlns:a16="http://schemas.microsoft.com/office/drawing/2014/main" id="{69F20E04-C09D-7075-9137-465A62BBA4A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b="1" baseline="0">
                <a:latin typeface="Source Sans Pro" panose="020B0503030403020204" pitchFamily="34" charset="0"/>
              </a:defRPr>
            </a:lvl1pPr>
            <a:lvl2pPr>
              <a:defRPr baseline="0">
                <a:latin typeface="Source Sans Pro" panose="020B0503030403020204" pitchFamily="34" charset="0"/>
              </a:defRPr>
            </a:lvl2pPr>
            <a:lvl3pPr>
              <a:defRPr baseline="0">
                <a:latin typeface="Source Sans Pro" panose="020B0503030403020204" pitchFamily="34" charset="0"/>
              </a:defRPr>
            </a:lvl3pPr>
            <a:lvl4pPr>
              <a:defRPr baseline="0">
                <a:latin typeface="Source Sans Pro" panose="020B0503030403020204" pitchFamily="34" charset="0"/>
              </a:defRPr>
            </a:lvl4pPr>
            <a:lvl5pPr>
              <a:defRPr baseline="0">
                <a:latin typeface="Source Sans Pro" panose="020B0503030403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22F4EBA7-2EF5-674E-3890-CA3A0B279E61}"/>
              </a:ext>
            </a:extLst>
          </p:cNvPr>
          <p:cNvPicPr>
            <a:picLocks noChangeAspect="1"/>
          </p:cNvPicPr>
          <p:nvPr userDrawn="1"/>
        </p:nvPicPr>
        <p:blipFill>
          <a:blip r:embed="rId2"/>
          <a:stretch>
            <a:fillRect/>
          </a:stretch>
        </p:blipFill>
        <p:spPr>
          <a:xfrm>
            <a:off x="11141378" y="253484"/>
            <a:ext cx="844064" cy="844064"/>
          </a:xfrm>
          <a:prstGeom prst="rect">
            <a:avLst/>
          </a:prstGeom>
        </p:spPr>
      </p:pic>
      <p:grpSp>
        <p:nvGrpSpPr>
          <p:cNvPr id="24" name="Group 23">
            <a:extLst>
              <a:ext uri="{FF2B5EF4-FFF2-40B4-BE49-F238E27FC236}">
                <a16:creationId xmlns:a16="http://schemas.microsoft.com/office/drawing/2014/main" id="{798F55B2-0A0B-CECF-90AB-600B03E75CF4}"/>
              </a:ext>
            </a:extLst>
          </p:cNvPr>
          <p:cNvGrpSpPr/>
          <p:nvPr userDrawn="1"/>
        </p:nvGrpSpPr>
        <p:grpSpPr>
          <a:xfrm>
            <a:off x="7409792" y="6400799"/>
            <a:ext cx="4782209" cy="457201"/>
            <a:chOff x="7409792" y="6400799"/>
            <a:chExt cx="4782209" cy="457201"/>
          </a:xfrm>
        </p:grpSpPr>
        <p:sp>
          <p:nvSpPr>
            <p:cNvPr id="25" name="Right Triangle 24">
              <a:extLst>
                <a:ext uri="{FF2B5EF4-FFF2-40B4-BE49-F238E27FC236}">
                  <a16:creationId xmlns:a16="http://schemas.microsoft.com/office/drawing/2014/main" id="{E124273E-D143-BEBA-B1F1-843832B283C5}"/>
                </a:ext>
              </a:extLst>
            </p:cNvPr>
            <p:cNvSpPr/>
            <p:nvPr userDrawn="1"/>
          </p:nvSpPr>
          <p:spPr>
            <a:xfrm rot="16200000">
              <a:off x="11022726" y="5688723"/>
              <a:ext cx="457200" cy="1881351"/>
            </a:xfrm>
            <a:prstGeom prst="rtTriangle">
              <a:avLst/>
            </a:prstGeom>
            <a:solidFill>
              <a:srgbClr val="142E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8A2AE08D-E32B-24BC-259F-EFAC900FB3E3}"/>
                </a:ext>
              </a:extLst>
            </p:cNvPr>
            <p:cNvSpPr/>
            <p:nvPr userDrawn="1"/>
          </p:nvSpPr>
          <p:spPr>
            <a:xfrm rot="16200000">
              <a:off x="9682654" y="4348654"/>
              <a:ext cx="236484" cy="4782207"/>
            </a:xfrm>
            <a:prstGeom prst="rtTriangle">
              <a:avLst/>
            </a:prstGeom>
            <a:solidFill>
              <a:srgbClr val="005A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16475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18424D4-DB3D-2BC1-D918-4C195CCA166E}"/>
              </a:ext>
            </a:extLst>
          </p:cNvPr>
          <p:cNvSpPr/>
          <p:nvPr userDrawn="1"/>
        </p:nvSpPr>
        <p:spPr>
          <a:xfrm>
            <a:off x="0" y="0"/>
            <a:ext cx="12192000" cy="6858000"/>
          </a:xfrm>
          <a:prstGeom prst="rect">
            <a:avLst/>
          </a:pr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CC0864E1-F08A-EB51-4148-CEB390275C55}"/>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5DF5AE18-F94A-B54C-9347-4CAFB5D76058}" type="slidenum">
              <a:rPr lang="en-US" smtClean="0"/>
              <a:pPr/>
              <a:t>‹#›</a:t>
            </a:fld>
            <a:endParaRPr lang="en-US" dirty="0"/>
          </a:p>
        </p:txBody>
      </p:sp>
      <p:sp>
        <p:nvSpPr>
          <p:cNvPr id="23" name="Date Placeholder 3">
            <a:extLst>
              <a:ext uri="{FF2B5EF4-FFF2-40B4-BE49-F238E27FC236}">
                <a16:creationId xmlns:a16="http://schemas.microsoft.com/office/drawing/2014/main" id="{E5BB4880-141C-051F-4230-C5FE42A43C50}"/>
              </a:ext>
            </a:extLst>
          </p:cNvPr>
          <p:cNvSpPr>
            <a:spLocks noGrp="1"/>
          </p:cNvSpPr>
          <p:nvPr>
            <p:ph type="dt" sz="half" idx="10"/>
          </p:nvPr>
        </p:nvSpPr>
        <p:spPr>
          <a:xfrm>
            <a:off x="838200" y="6356350"/>
            <a:ext cx="2743200" cy="365125"/>
          </a:xfrm>
        </p:spPr>
        <p:txBody>
          <a:bodyPr/>
          <a:lstStyle>
            <a:lvl1pPr>
              <a:defRPr lang="en-SG" sz="1200" kern="1200" smtClean="0">
                <a:solidFill>
                  <a:schemeClr val="tx1"/>
                </a:solidFill>
                <a:latin typeface="+mn-lt"/>
                <a:ea typeface="+mn-ea"/>
                <a:cs typeface="+mn-cs"/>
              </a:defRPr>
            </a:lvl1pPr>
          </a:lstStyle>
          <a:p>
            <a:fld id="{9DA8A14F-3F9C-EB40-8C1F-F99193325A13}" type="datetime1">
              <a:rPr lang="en-SG" smtClean="0"/>
              <a:pPr/>
              <a:t>17/5/2024</a:t>
            </a:fld>
            <a:endParaRPr lang="en-SG" dirty="0"/>
          </a:p>
        </p:txBody>
      </p:sp>
      <p:sp>
        <p:nvSpPr>
          <p:cNvPr id="24" name="Footer Placeholder 4">
            <a:extLst>
              <a:ext uri="{FF2B5EF4-FFF2-40B4-BE49-F238E27FC236}">
                <a16:creationId xmlns:a16="http://schemas.microsoft.com/office/drawing/2014/main" id="{A0A14C03-5607-C4FF-B96A-C798366456B9}"/>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3" name="Freeform 2">
            <a:extLst>
              <a:ext uri="{FF2B5EF4-FFF2-40B4-BE49-F238E27FC236}">
                <a16:creationId xmlns:a16="http://schemas.microsoft.com/office/drawing/2014/main" id="{041DA8FE-F2DA-08CD-C4A4-11B9DD3FF395}"/>
              </a:ext>
            </a:extLst>
          </p:cNvPr>
          <p:cNvSpPr/>
          <p:nvPr userDrawn="1"/>
        </p:nvSpPr>
        <p:spPr>
          <a:xfrm>
            <a:off x="0" y="505234"/>
            <a:ext cx="573596" cy="1147192"/>
          </a:xfrm>
          <a:custGeom>
            <a:avLst/>
            <a:gdLst>
              <a:gd name="connsiteX0" fmla="*/ 0 w 573596"/>
              <a:gd name="connsiteY0" fmla="*/ 0 h 1147192"/>
              <a:gd name="connsiteX1" fmla="*/ 573596 w 573596"/>
              <a:gd name="connsiteY1" fmla="*/ 573596 h 1147192"/>
              <a:gd name="connsiteX2" fmla="*/ 0 w 573596"/>
              <a:gd name="connsiteY2" fmla="*/ 1147192 h 1147192"/>
              <a:gd name="connsiteX3" fmla="*/ 0 w 573596"/>
              <a:gd name="connsiteY3" fmla="*/ 766456 h 1147192"/>
              <a:gd name="connsiteX4" fmla="*/ 189525 w 573596"/>
              <a:gd name="connsiteY4" fmla="*/ 766456 h 1147192"/>
              <a:gd name="connsiteX5" fmla="*/ 189525 w 573596"/>
              <a:gd name="connsiteY5" fmla="*/ 385492 h 1147192"/>
              <a:gd name="connsiteX6" fmla="*/ 0 w 573596"/>
              <a:gd name="connsiteY6" fmla="*/ 385492 h 114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96" h="1147192">
                <a:moveTo>
                  <a:pt x="0" y="0"/>
                </a:moveTo>
                <a:cubicBezTo>
                  <a:pt x="316788" y="0"/>
                  <a:pt x="573596" y="256808"/>
                  <a:pt x="573596" y="573596"/>
                </a:cubicBezTo>
                <a:cubicBezTo>
                  <a:pt x="573596" y="890385"/>
                  <a:pt x="316788" y="1147192"/>
                  <a:pt x="0" y="1147192"/>
                </a:cubicBezTo>
                <a:lnTo>
                  <a:pt x="0" y="766456"/>
                </a:lnTo>
                <a:lnTo>
                  <a:pt x="189525" y="766456"/>
                </a:lnTo>
                <a:lnTo>
                  <a:pt x="189525" y="385492"/>
                </a:lnTo>
                <a:lnTo>
                  <a:pt x="0" y="385492"/>
                </a:lnTo>
                <a:close/>
              </a:path>
            </a:pathLst>
          </a:custGeom>
          <a:solidFill>
            <a:srgbClr val="005AA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B368D7A3-C662-1A00-53B1-D310597AD525}"/>
              </a:ext>
            </a:extLst>
          </p:cNvPr>
          <p:cNvSpPr/>
          <p:nvPr userDrawn="1"/>
        </p:nvSpPr>
        <p:spPr>
          <a:xfrm>
            <a:off x="5836920" y="-2"/>
            <a:ext cx="6355080" cy="5779172"/>
          </a:xfrm>
          <a:custGeom>
            <a:avLst/>
            <a:gdLst>
              <a:gd name="connsiteX0" fmla="*/ 2447640 w 6355080"/>
              <a:gd name="connsiteY0" fmla="*/ 900636 h 5779172"/>
              <a:gd name="connsiteX1" fmla="*/ 2447640 w 6355080"/>
              <a:gd name="connsiteY1" fmla="*/ 3340632 h 5779172"/>
              <a:gd name="connsiteX2" fmla="*/ 4887636 w 6355080"/>
              <a:gd name="connsiteY2" fmla="*/ 3340632 h 5779172"/>
              <a:gd name="connsiteX3" fmla="*/ 4887636 w 6355080"/>
              <a:gd name="connsiteY3" fmla="*/ 900636 h 5779172"/>
              <a:gd name="connsiteX4" fmla="*/ 665834 w 6355080"/>
              <a:gd name="connsiteY4" fmla="*/ 0 h 5779172"/>
              <a:gd name="connsiteX5" fmla="*/ 6355080 w 6355080"/>
              <a:gd name="connsiteY5" fmla="*/ 0 h 5779172"/>
              <a:gd name="connsiteX6" fmla="*/ 6355080 w 6355080"/>
              <a:gd name="connsiteY6" fmla="*/ 4611202 h 5779172"/>
              <a:gd name="connsiteX7" fmla="*/ 6271511 w 6355080"/>
              <a:gd name="connsiteY7" fmla="*/ 4703151 h 5779172"/>
              <a:gd name="connsiteX8" fmla="*/ 3673766 w 6355080"/>
              <a:gd name="connsiteY8" fmla="*/ 5779172 h 5779172"/>
              <a:gd name="connsiteX9" fmla="*/ 0 w 6355080"/>
              <a:gd name="connsiteY9" fmla="*/ 2105406 h 5779172"/>
              <a:gd name="connsiteX10" fmla="*/ 627422 w 6355080"/>
              <a:gd name="connsiteY10" fmla="*/ 51368 h 57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5080" h="5779172">
                <a:moveTo>
                  <a:pt x="2447640" y="900636"/>
                </a:moveTo>
                <a:lnTo>
                  <a:pt x="2447640" y="3340632"/>
                </a:lnTo>
                <a:lnTo>
                  <a:pt x="4887636" y="3340632"/>
                </a:lnTo>
                <a:lnTo>
                  <a:pt x="4887636" y="900636"/>
                </a:lnTo>
                <a:close/>
                <a:moveTo>
                  <a:pt x="665834" y="0"/>
                </a:moveTo>
                <a:lnTo>
                  <a:pt x="6355080" y="0"/>
                </a:lnTo>
                <a:lnTo>
                  <a:pt x="6355080" y="4611202"/>
                </a:lnTo>
                <a:lnTo>
                  <a:pt x="6271511" y="4703151"/>
                </a:lnTo>
                <a:cubicBezTo>
                  <a:pt x="5606690" y="5367972"/>
                  <a:pt x="4688249" y="5779172"/>
                  <a:pt x="3673766" y="5779172"/>
                </a:cubicBezTo>
                <a:cubicBezTo>
                  <a:pt x="1644800" y="5779172"/>
                  <a:pt x="0" y="4134372"/>
                  <a:pt x="0" y="2105406"/>
                </a:cubicBezTo>
                <a:cubicBezTo>
                  <a:pt x="0" y="1344544"/>
                  <a:pt x="231300" y="637705"/>
                  <a:pt x="627422" y="51368"/>
                </a:cubicBezTo>
                <a:close/>
              </a:path>
            </a:pathLst>
          </a:cu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374363-3B57-8982-A140-34F4403EB725}"/>
              </a:ext>
            </a:extLst>
          </p:cNvPr>
          <p:cNvSpPr>
            <a:spLocks noGrp="1"/>
          </p:cNvSpPr>
          <p:nvPr>
            <p:ph type="title"/>
          </p:nvPr>
        </p:nvSpPr>
        <p:spPr>
          <a:xfrm>
            <a:off x="838200" y="517769"/>
            <a:ext cx="10515600" cy="1325563"/>
          </a:xfrm>
        </p:spPr>
        <p:txBody>
          <a:bodyPr>
            <a:normAutofit/>
          </a:bodyPr>
          <a:lstStyle>
            <a:lvl1pPr>
              <a:defRPr lang="en-US" sz="5400" b="1" kern="1200" dirty="0" smtClean="0">
                <a:solidFill>
                  <a:srgbClr val="005AAB"/>
                </a:solidFill>
                <a:latin typeface="Source Sans Pro" panose="020B0503030403020204" pitchFamily="34" charset="0"/>
                <a:ea typeface="+mj-ea"/>
                <a:cs typeface="+mj-cs"/>
              </a:defRPr>
            </a:lvl1pPr>
          </a:lstStyle>
          <a:p>
            <a:r>
              <a:rPr lang="en-GB" dirty="0"/>
              <a:t>Click to edit Master title style</a:t>
            </a:r>
            <a:endParaRPr lang="en-US" dirty="0"/>
          </a:p>
        </p:txBody>
      </p:sp>
      <p:sp>
        <p:nvSpPr>
          <p:cNvPr id="16" name="Content Placeholder 2">
            <a:extLst>
              <a:ext uri="{FF2B5EF4-FFF2-40B4-BE49-F238E27FC236}">
                <a16:creationId xmlns:a16="http://schemas.microsoft.com/office/drawing/2014/main" id="{6E9302A9-ED93-8448-4EE5-A944A76A6419}"/>
              </a:ext>
            </a:extLst>
          </p:cNvPr>
          <p:cNvSpPr>
            <a:spLocks noGrp="1"/>
          </p:cNvSpPr>
          <p:nvPr>
            <p:ph sz="half" idx="1"/>
          </p:nvPr>
        </p:nvSpPr>
        <p:spPr>
          <a:xfrm>
            <a:off x="838200" y="1825625"/>
            <a:ext cx="5181600" cy="4351338"/>
          </a:xfrm>
        </p:spPr>
        <p:txBody>
          <a:bodyPr/>
          <a:lstStyle>
            <a:lvl1pPr>
              <a:defRPr lang="en-GB" sz="2800" kern="1200" baseline="0" dirty="0" smtClean="0">
                <a:solidFill>
                  <a:schemeClr val="tx1"/>
                </a:solidFill>
                <a:latin typeface="Source Sans Pro" panose="020B0503030403020204" pitchFamily="34" charset="0"/>
                <a:ea typeface="+mn-ea"/>
                <a:cs typeface="+mn-cs"/>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3">
            <a:extLst>
              <a:ext uri="{FF2B5EF4-FFF2-40B4-BE49-F238E27FC236}">
                <a16:creationId xmlns:a16="http://schemas.microsoft.com/office/drawing/2014/main" id="{775DD632-2E11-2063-1C76-632A82AF97D7}"/>
              </a:ext>
            </a:extLst>
          </p:cNvPr>
          <p:cNvSpPr>
            <a:spLocks noGrp="1"/>
          </p:cNvSpPr>
          <p:nvPr>
            <p:ph sz="half" idx="2"/>
          </p:nvPr>
        </p:nvSpPr>
        <p:spPr>
          <a:xfrm>
            <a:off x="6172200" y="1825625"/>
            <a:ext cx="5181600" cy="4351338"/>
          </a:xfrm>
        </p:spPr>
        <p:txBody>
          <a:bodyPr/>
          <a:lstStyle>
            <a:lvl1pPr>
              <a:defRPr baseline="0">
                <a:latin typeface="Source Sans Pro" panose="020B0503030403020204" pitchFamily="34" charset="0"/>
              </a:defRPr>
            </a:lvl1pPr>
            <a:lvl2pPr>
              <a:defRPr baseline="0">
                <a:latin typeface="Source Sans Pro" panose="020B0503030403020204" pitchFamily="34" charset="0"/>
              </a:defRPr>
            </a:lvl2pPr>
            <a:lvl3pPr>
              <a:defRPr baseline="0">
                <a:latin typeface="Source Sans Pro" panose="020B0503030403020204" pitchFamily="34" charset="0"/>
              </a:defRPr>
            </a:lvl3pPr>
            <a:lvl4pPr>
              <a:defRPr baseline="0">
                <a:latin typeface="Source Sans Pro" panose="020B0503030403020204" pitchFamily="34" charset="0"/>
              </a:defRPr>
            </a:lvl4pPr>
            <a:lvl5pPr>
              <a:defRPr baseline="0">
                <a:latin typeface="Source Sans Pro" panose="020B0503030403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68738101-02B8-AA95-EF26-C3C57A427FC5}"/>
              </a:ext>
            </a:extLst>
          </p:cNvPr>
          <p:cNvPicPr>
            <a:picLocks noChangeAspect="1"/>
          </p:cNvPicPr>
          <p:nvPr userDrawn="1"/>
        </p:nvPicPr>
        <p:blipFill>
          <a:blip r:embed="rId2"/>
          <a:stretch>
            <a:fillRect/>
          </a:stretch>
        </p:blipFill>
        <p:spPr>
          <a:xfrm>
            <a:off x="11141378" y="253484"/>
            <a:ext cx="844064" cy="844064"/>
          </a:xfrm>
          <a:prstGeom prst="rect">
            <a:avLst/>
          </a:prstGeom>
        </p:spPr>
      </p:pic>
      <p:grpSp>
        <p:nvGrpSpPr>
          <p:cNvPr id="11" name="Group 10">
            <a:extLst>
              <a:ext uri="{FF2B5EF4-FFF2-40B4-BE49-F238E27FC236}">
                <a16:creationId xmlns:a16="http://schemas.microsoft.com/office/drawing/2014/main" id="{868E9000-22E6-76D6-FCCF-2ED169DC8CB9}"/>
              </a:ext>
            </a:extLst>
          </p:cNvPr>
          <p:cNvGrpSpPr/>
          <p:nvPr userDrawn="1"/>
        </p:nvGrpSpPr>
        <p:grpSpPr>
          <a:xfrm>
            <a:off x="7409792" y="6400799"/>
            <a:ext cx="4782209" cy="457201"/>
            <a:chOff x="7409792" y="6400799"/>
            <a:chExt cx="4782209" cy="457201"/>
          </a:xfrm>
        </p:grpSpPr>
        <p:sp>
          <p:nvSpPr>
            <p:cNvPr id="12" name="Right Triangle 11">
              <a:extLst>
                <a:ext uri="{FF2B5EF4-FFF2-40B4-BE49-F238E27FC236}">
                  <a16:creationId xmlns:a16="http://schemas.microsoft.com/office/drawing/2014/main" id="{ED51E26B-4ECF-88C7-EF6E-482041ACD40C}"/>
                </a:ext>
              </a:extLst>
            </p:cNvPr>
            <p:cNvSpPr/>
            <p:nvPr userDrawn="1"/>
          </p:nvSpPr>
          <p:spPr>
            <a:xfrm rot="16200000">
              <a:off x="11022726" y="5688723"/>
              <a:ext cx="457200" cy="1881351"/>
            </a:xfrm>
            <a:prstGeom prst="rtTriangle">
              <a:avLst/>
            </a:prstGeom>
            <a:solidFill>
              <a:srgbClr val="142E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CF4E57DE-F122-C3A6-F8EB-71DF80FAAFB3}"/>
                </a:ext>
              </a:extLst>
            </p:cNvPr>
            <p:cNvSpPr/>
            <p:nvPr userDrawn="1"/>
          </p:nvSpPr>
          <p:spPr>
            <a:xfrm rot="16200000">
              <a:off x="9682654" y="4348654"/>
              <a:ext cx="236484" cy="4782207"/>
            </a:xfrm>
            <a:prstGeom prst="rtTriangle">
              <a:avLst/>
            </a:prstGeom>
            <a:solidFill>
              <a:srgbClr val="005A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134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18424D4-DB3D-2BC1-D918-4C195CCA166E}"/>
              </a:ext>
            </a:extLst>
          </p:cNvPr>
          <p:cNvSpPr/>
          <p:nvPr userDrawn="1"/>
        </p:nvSpPr>
        <p:spPr>
          <a:xfrm>
            <a:off x="10048" y="0"/>
            <a:ext cx="12192000" cy="6858000"/>
          </a:xfrm>
          <a:prstGeom prst="rect">
            <a:avLst/>
          </a:pr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D8A00FD-3D92-F06D-995C-0FC2FF583E5D}"/>
              </a:ext>
            </a:extLst>
          </p:cNvPr>
          <p:cNvGrpSpPr/>
          <p:nvPr userDrawn="1"/>
        </p:nvGrpSpPr>
        <p:grpSpPr>
          <a:xfrm>
            <a:off x="284582" y="5053083"/>
            <a:ext cx="1669897" cy="2268934"/>
            <a:chOff x="256846" y="331725"/>
            <a:chExt cx="1669897" cy="2268934"/>
          </a:xfrm>
        </p:grpSpPr>
        <p:sp>
          <p:nvSpPr>
            <p:cNvPr id="7" name="Freeform 6">
              <a:extLst>
                <a:ext uri="{FF2B5EF4-FFF2-40B4-BE49-F238E27FC236}">
                  <a16:creationId xmlns:a16="http://schemas.microsoft.com/office/drawing/2014/main" id="{720FEA40-81F6-B034-21F1-E36330146BDA}"/>
                </a:ext>
              </a:extLst>
            </p:cNvPr>
            <p:cNvSpPr/>
            <p:nvPr/>
          </p:nvSpPr>
          <p:spPr>
            <a:xfrm>
              <a:off x="1103783" y="1777699"/>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8" name="Freeform 7">
              <a:extLst>
                <a:ext uri="{FF2B5EF4-FFF2-40B4-BE49-F238E27FC236}">
                  <a16:creationId xmlns:a16="http://schemas.microsoft.com/office/drawing/2014/main" id="{7B552142-4427-897A-BF4B-9210D7E59A38}"/>
                </a:ext>
              </a:extLst>
            </p:cNvPr>
            <p:cNvSpPr/>
            <p:nvPr/>
          </p:nvSpPr>
          <p:spPr>
            <a:xfrm>
              <a:off x="1079806" y="833732"/>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2" name="Freeform 11">
              <a:extLst>
                <a:ext uri="{FF2B5EF4-FFF2-40B4-BE49-F238E27FC236}">
                  <a16:creationId xmlns:a16="http://schemas.microsoft.com/office/drawing/2014/main" id="{549B930B-270D-B5BE-0384-72179237B705}"/>
                </a:ext>
              </a:extLst>
            </p:cNvPr>
            <p:cNvSpPr/>
            <p:nvPr/>
          </p:nvSpPr>
          <p:spPr>
            <a:xfrm>
              <a:off x="256846" y="1271525"/>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4" name="Freeform 13">
              <a:extLst>
                <a:ext uri="{FF2B5EF4-FFF2-40B4-BE49-F238E27FC236}">
                  <a16:creationId xmlns:a16="http://schemas.microsoft.com/office/drawing/2014/main" id="{BD6E84B7-C140-F1D8-86C0-E46F1FE572DC}"/>
                </a:ext>
              </a:extLst>
            </p:cNvPr>
            <p:cNvSpPr/>
            <p:nvPr/>
          </p:nvSpPr>
          <p:spPr>
            <a:xfrm>
              <a:off x="256846" y="331725"/>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grpSp>
      <p:sp>
        <p:nvSpPr>
          <p:cNvPr id="20" name="Slide Number Placeholder 5">
            <a:extLst>
              <a:ext uri="{FF2B5EF4-FFF2-40B4-BE49-F238E27FC236}">
                <a16:creationId xmlns:a16="http://schemas.microsoft.com/office/drawing/2014/main" id="{DECBCD78-9697-5E2F-C428-2460BF003ABD}"/>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5DF5AE18-F94A-B54C-9347-4CAFB5D76058}" type="slidenum">
              <a:rPr lang="en-US" smtClean="0"/>
              <a:pPr/>
              <a:t>‹#›</a:t>
            </a:fld>
            <a:endParaRPr lang="en-US" dirty="0"/>
          </a:p>
        </p:txBody>
      </p:sp>
      <p:sp>
        <p:nvSpPr>
          <p:cNvPr id="21" name="Date Placeholder 3">
            <a:extLst>
              <a:ext uri="{FF2B5EF4-FFF2-40B4-BE49-F238E27FC236}">
                <a16:creationId xmlns:a16="http://schemas.microsoft.com/office/drawing/2014/main" id="{72C7D018-7F25-CF99-890C-8315AF834FC7}"/>
              </a:ext>
            </a:extLst>
          </p:cNvPr>
          <p:cNvSpPr>
            <a:spLocks noGrp="1"/>
          </p:cNvSpPr>
          <p:nvPr>
            <p:ph type="dt" sz="half" idx="10"/>
          </p:nvPr>
        </p:nvSpPr>
        <p:spPr>
          <a:xfrm>
            <a:off x="838200" y="6356350"/>
            <a:ext cx="2743200" cy="365125"/>
          </a:xfrm>
        </p:spPr>
        <p:txBody>
          <a:bodyPr/>
          <a:lstStyle>
            <a:lvl1pPr>
              <a:defRPr lang="en-SG" sz="1200" kern="1200" smtClean="0">
                <a:solidFill>
                  <a:schemeClr val="tx1"/>
                </a:solidFill>
                <a:latin typeface="+mn-lt"/>
                <a:ea typeface="+mn-ea"/>
                <a:cs typeface="+mn-cs"/>
              </a:defRPr>
            </a:lvl1pPr>
          </a:lstStyle>
          <a:p>
            <a:fld id="{9DA8A14F-3F9C-EB40-8C1F-F99193325A13}" type="datetime1">
              <a:rPr lang="en-SG" smtClean="0"/>
              <a:pPr/>
              <a:t>17/5/2024</a:t>
            </a:fld>
            <a:endParaRPr lang="en-SG" dirty="0"/>
          </a:p>
        </p:txBody>
      </p:sp>
      <p:sp>
        <p:nvSpPr>
          <p:cNvPr id="22" name="Footer Placeholder 4">
            <a:extLst>
              <a:ext uri="{FF2B5EF4-FFF2-40B4-BE49-F238E27FC236}">
                <a16:creationId xmlns:a16="http://schemas.microsoft.com/office/drawing/2014/main" id="{7920A892-FC30-ADF2-3225-54E55685A8C8}"/>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4" name="Freeform 3">
            <a:extLst>
              <a:ext uri="{FF2B5EF4-FFF2-40B4-BE49-F238E27FC236}">
                <a16:creationId xmlns:a16="http://schemas.microsoft.com/office/drawing/2014/main" id="{E56A7035-D94D-04D8-794C-459DAB3AD08C}"/>
              </a:ext>
            </a:extLst>
          </p:cNvPr>
          <p:cNvSpPr/>
          <p:nvPr userDrawn="1"/>
        </p:nvSpPr>
        <p:spPr>
          <a:xfrm>
            <a:off x="0" y="505234"/>
            <a:ext cx="573596" cy="1147192"/>
          </a:xfrm>
          <a:custGeom>
            <a:avLst/>
            <a:gdLst>
              <a:gd name="connsiteX0" fmla="*/ 0 w 573596"/>
              <a:gd name="connsiteY0" fmla="*/ 0 h 1147192"/>
              <a:gd name="connsiteX1" fmla="*/ 573596 w 573596"/>
              <a:gd name="connsiteY1" fmla="*/ 573596 h 1147192"/>
              <a:gd name="connsiteX2" fmla="*/ 0 w 573596"/>
              <a:gd name="connsiteY2" fmla="*/ 1147192 h 1147192"/>
              <a:gd name="connsiteX3" fmla="*/ 0 w 573596"/>
              <a:gd name="connsiteY3" fmla="*/ 766456 h 1147192"/>
              <a:gd name="connsiteX4" fmla="*/ 189525 w 573596"/>
              <a:gd name="connsiteY4" fmla="*/ 766456 h 1147192"/>
              <a:gd name="connsiteX5" fmla="*/ 189525 w 573596"/>
              <a:gd name="connsiteY5" fmla="*/ 385492 h 1147192"/>
              <a:gd name="connsiteX6" fmla="*/ 0 w 573596"/>
              <a:gd name="connsiteY6" fmla="*/ 385492 h 114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96" h="1147192">
                <a:moveTo>
                  <a:pt x="0" y="0"/>
                </a:moveTo>
                <a:cubicBezTo>
                  <a:pt x="316788" y="0"/>
                  <a:pt x="573596" y="256808"/>
                  <a:pt x="573596" y="573596"/>
                </a:cubicBezTo>
                <a:cubicBezTo>
                  <a:pt x="573596" y="890385"/>
                  <a:pt x="316788" y="1147192"/>
                  <a:pt x="0" y="1147192"/>
                </a:cubicBezTo>
                <a:lnTo>
                  <a:pt x="0" y="766456"/>
                </a:lnTo>
                <a:lnTo>
                  <a:pt x="189525" y="766456"/>
                </a:lnTo>
                <a:lnTo>
                  <a:pt x="189525" y="385492"/>
                </a:lnTo>
                <a:lnTo>
                  <a:pt x="0" y="385492"/>
                </a:lnTo>
                <a:close/>
              </a:path>
            </a:pathLst>
          </a:custGeom>
          <a:solidFill>
            <a:srgbClr val="005AA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1D9E2B85-A8C3-82F8-00E4-7D07F4FB967B}"/>
              </a:ext>
            </a:extLst>
          </p:cNvPr>
          <p:cNvSpPr/>
          <p:nvPr userDrawn="1"/>
        </p:nvSpPr>
        <p:spPr>
          <a:xfrm>
            <a:off x="5836920" y="-2"/>
            <a:ext cx="6355080" cy="5779172"/>
          </a:xfrm>
          <a:custGeom>
            <a:avLst/>
            <a:gdLst>
              <a:gd name="connsiteX0" fmla="*/ 2447640 w 6355080"/>
              <a:gd name="connsiteY0" fmla="*/ 900636 h 5779172"/>
              <a:gd name="connsiteX1" fmla="*/ 2447640 w 6355080"/>
              <a:gd name="connsiteY1" fmla="*/ 3340632 h 5779172"/>
              <a:gd name="connsiteX2" fmla="*/ 4887636 w 6355080"/>
              <a:gd name="connsiteY2" fmla="*/ 3340632 h 5779172"/>
              <a:gd name="connsiteX3" fmla="*/ 4887636 w 6355080"/>
              <a:gd name="connsiteY3" fmla="*/ 900636 h 5779172"/>
              <a:gd name="connsiteX4" fmla="*/ 665834 w 6355080"/>
              <a:gd name="connsiteY4" fmla="*/ 0 h 5779172"/>
              <a:gd name="connsiteX5" fmla="*/ 6355080 w 6355080"/>
              <a:gd name="connsiteY5" fmla="*/ 0 h 5779172"/>
              <a:gd name="connsiteX6" fmla="*/ 6355080 w 6355080"/>
              <a:gd name="connsiteY6" fmla="*/ 4611202 h 5779172"/>
              <a:gd name="connsiteX7" fmla="*/ 6271511 w 6355080"/>
              <a:gd name="connsiteY7" fmla="*/ 4703151 h 5779172"/>
              <a:gd name="connsiteX8" fmla="*/ 3673766 w 6355080"/>
              <a:gd name="connsiteY8" fmla="*/ 5779172 h 5779172"/>
              <a:gd name="connsiteX9" fmla="*/ 0 w 6355080"/>
              <a:gd name="connsiteY9" fmla="*/ 2105406 h 5779172"/>
              <a:gd name="connsiteX10" fmla="*/ 627422 w 6355080"/>
              <a:gd name="connsiteY10" fmla="*/ 51368 h 57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5080" h="5779172">
                <a:moveTo>
                  <a:pt x="2447640" y="900636"/>
                </a:moveTo>
                <a:lnTo>
                  <a:pt x="2447640" y="3340632"/>
                </a:lnTo>
                <a:lnTo>
                  <a:pt x="4887636" y="3340632"/>
                </a:lnTo>
                <a:lnTo>
                  <a:pt x="4887636" y="900636"/>
                </a:lnTo>
                <a:close/>
                <a:moveTo>
                  <a:pt x="665834" y="0"/>
                </a:moveTo>
                <a:lnTo>
                  <a:pt x="6355080" y="0"/>
                </a:lnTo>
                <a:lnTo>
                  <a:pt x="6355080" y="4611202"/>
                </a:lnTo>
                <a:lnTo>
                  <a:pt x="6271511" y="4703151"/>
                </a:lnTo>
                <a:cubicBezTo>
                  <a:pt x="5606690" y="5367972"/>
                  <a:pt x="4688249" y="5779172"/>
                  <a:pt x="3673766" y="5779172"/>
                </a:cubicBezTo>
                <a:cubicBezTo>
                  <a:pt x="1644800" y="5779172"/>
                  <a:pt x="0" y="4134372"/>
                  <a:pt x="0" y="2105406"/>
                </a:cubicBezTo>
                <a:cubicBezTo>
                  <a:pt x="0" y="1344544"/>
                  <a:pt x="231300" y="637705"/>
                  <a:pt x="627422" y="51368"/>
                </a:cubicBezTo>
                <a:close/>
              </a:path>
            </a:pathLst>
          </a:cu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374363-3B57-8982-A140-34F4403EB725}"/>
              </a:ext>
            </a:extLst>
          </p:cNvPr>
          <p:cNvSpPr>
            <a:spLocks noGrp="1"/>
          </p:cNvSpPr>
          <p:nvPr>
            <p:ph type="title"/>
          </p:nvPr>
        </p:nvSpPr>
        <p:spPr>
          <a:xfrm>
            <a:off x="838200" y="517769"/>
            <a:ext cx="10515600" cy="1325563"/>
          </a:xfrm>
        </p:spPr>
        <p:txBody>
          <a:bodyPr>
            <a:normAutofit/>
          </a:bodyPr>
          <a:lstStyle>
            <a:lvl1pPr>
              <a:defRPr lang="en-US" sz="5400" b="1" kern="1200" dirty="0" smtClean="0">
                <a:solidFill>
                  <a:srgbClr val="005AAB"/>
                </a:solidFill>
                <a:latin typeface="Source Sans Pro" panose="020B0503030403020204" pitchFamily="34" charset="0"/>
                <a:ea typeface="+mj-ea"/>
                <a:cs typeface="+mj-cs"/>
              </a:defRPr>
            </a:lvl1pPr>
          </a:lstStyle>
          <a:p>
            <a:r>
              <a:rPr lang="en-GB" dirty="0"/>
              <a:t>Click to edit Master title style</a:t>
            </a:r>
            <a:endParaRPr lang="en-US" dirty="0"/>
          </a:p>
        </p:txBody>
      </p:sp>
      <p:sp>
        <p:nvSpPr>
          <p:cNvPr id="19" name="Content Placeholder 3">
            <a:extLst>
              <a:ext uri="{FF2B5EF4-FFF2-40B4-BE49-F238E27FC236}">
                <a16:creationId xmlns:a16="http://schemas.microsoft.com/office/drawing/2014/main" id="{775DD632-2E11-2063-1C76-632A82AF97D7}"/>
              </a:ext>
            </a:extLst>
          </p:cNvPr>
          <p:cNvSpPr>
            <a:spLocks noGrp="1"/>
          </p:cNvSpPr>
          <p:nvPr>
            <p:ph sz="half" idx="2"/>
          </p:nvPr>
        </p:nvSpPr>
        <p:spPr>
          <a:xfrm>
            <a:off x="6172200" y="1825625"/>
            <a:ext cx="5181600" cy="4351338"/>
          </a:xfrm>
        </p:spPr>
        <p:txBody>
          <a:bodyPr/>
          <a:lstStyle>
            <a:lvl1pPr marL="0" indent="0">
              <a:buNone/>
              <a:defRPr baseline="0">
                <a:latin typeface="Source Sans Pro" panose="020B0503030403020204" pitchFamily="34" charset="0"/>
              </a:defRPr>
            </a:lvl1pPr>
            <a:lvl2pPr>
              <a:defRPr baseline="0">
                <a:latin typeface="Source Sans Pro" panose="020B0503030403020204" pitchFamily="34" charset="0"/>
              </a:defRPr>
            </a:lvl2pPr>
            <a:lvl3pPr>
              <a:defRPr baseline="0">
                <a:latin typeface="Source Sans Pro" panose="020B0503030403020204" pitchFamily="34" charset="0"/>
              </a:defRPr>
            </a:lvl3pPr>
            <a:lvl4pPr>
              <a:defRPr baseline="0">
                <a:latin typeface="Source Sans Pro" panose="020B0503030403020204" pitchFamily="34" charset="0"/>
              </a:defRPr>
            </a:lvl4pPr>
            <a:lvl5pPr>
              <a:defRPr baseline="0">
                <a:latin typeface="Source Sans Pro" panose="020B0503030403020204" pitchFamily="34" charset="0"/>
              </a:defRPr>
            </a:lvl5pPr>
          </a:lstStyle>
          <a:p>
            <a:pPr lvl="0"/>
            <a:endParaRPr lang="en-US" dirty="0"/>
          </a:p>
        </p:txBody>
      </p:sp>
      <p:sp>
        <p:nvSpPr>
          <p:cNvPr id="16" name="Content Placeholder 2">
            <a:extLst>
              <a:ext uri="{FF2B5EF4-FFF2-40B4-BE49-F238E27FC236}">
                <a16:creationId xmlns:a16="http://schemas.microsoft.com/office/drawing/2014/main" id="{6E9302A9-ED93-8448-4EE5-A944A76A6419}"/>
              </a:ext>
            </a:extLst>
          </p:cNvPr>
          <p:cNvSpPr>
            <a:spLocks noGrp="1"/>
          </p:cNvSpPr>
          <p:nvPr>
            <p:ph sz="half" idx="1"/>
          </p:nvPr>
        </p:nvSpPr>
        <p:spPr>
          <a:xfrm>
            <a:off x="838200" y="1825625"/>
            <a:ext cx="5181600" cy="4351338"/>
          </a:xfrm>
        </p:spPr>
        <p:txBody>
          <a:bodyPr/>
          <a:lstStyle>
            <a:lvl1pPr marL="0" indent="0">
              <a:buNone/>
              <a:defRPr lang="en-GB" sz="2800" kern="1200" baseline="0" dirty="0" smtClean="0">
                <a:solidFill>
                  <a:schemeClr val="tx1"/>
                </a:solidFill>
                <a:latin typeface="Source Sans Pro" panose="020B0503030403020204" pitchFamily="34" charset="0"/>
                <a:ea typeface="+mn-ea"/>
                <a:cs typeface="+mn-cs"/>
              </a:defRPr>
            </a:lvl1pPr>
            <a:lvl2pPr>
              <a:defRPr/>
            </a:lvl2pPr>
            <a:lvl3pPr>
              <a:defRPr/>
            </a:lvl3pPr>
            <a:lvl4pPr>
              <a:defRPr/>
            </a:lvl4pPr>
            <a:lvl5pPr>
              <a:defRPr/>
            </a:lvl5pPr>
          </a:lstStyle>
          <a:p>
            <a:pPr lvl="0"/>
            <a:endParaRPr lang="en-US" dirty="0"/>
          </a:p>
        </p:txBody>
      </p:sp>
      <p:pic>
        <p:nvPicPr>
          <p:cNvPr id="6" name="Picture 5">
            <a:extLst>
              <a:ext uri="{FF2B5EF4-FFF2-40B4-BE49-F238E27FC236}">
                <a16:creationId xmlns:a16="http://schemas.microsoft.com/office/drawing/2014/main" id="{1C5362BD-7B08-9BF7-FB89-A052C4CF2EFF}"/>
              </a:ext>
            </a:extLst>
          </p:cNvPr>
          <p:cNvPicPr>
            <a:picLocks noChangeAspect="1"/>
          </p:cNvPicPr>
          <p:nvPr userDrawn="1"/>
        </p:nvPicPr>
        <p:blipFill>
          <a:blip r:embed="rId2"/>
          <a:stretch>
            <a:fillRect/>
          </a:stretch>
        </p:blipFill>
        <p:spPr>
          <a:xfrm>
            <a:off x="11141378" y="253484"/>
            <a:ext cx="844064" cy="844064"/>
          </a:xfrm>
          <a:prstGeom prst="rect">
            <a:avLst/>
          </a:prstGeom>
        </p:spPr>
      </p:pic>
      <p:grpSp>
        <p:nvGrpSpPr>
          <p:cNvPr id="11" name="Group 10">
            <a:extLst>
              <a:ext uri="{FF2B5EF4-FFF2-40B4-BE49-F238E27FC236}">
                <a16:creationId xmlns:a16="http://schemas.microsoft.com/office/drawing/2014/main" id="{7256634E-E388-3325-5934-84AFC4AE502F}"/>
              </a:ext>
            </a:extLst>
          </p:cNvPr>
          <p:cNvGrpSpPr/>
          <p:nvPr userDrawn="1"/>
        </p:nvGrpSpPr>
        <p:grpSpPr>
          <a:xfrm>
            <a:off x="7409792" y="6400799"/>
            <a:ext cx="4782209" cy="457201"/>
            <a:chOff x="7409792" y="6400799"/>
            <a:chExt cx="4782209" cy="457201"/>
          </a:xfrm>
        </p:grpSpPr>
        <p:sp>
          <p:nvSpPr>
            <p:cNvPr id="15" name="Right Triangle 14">
              <a:extLst>
                <a:ext uri="{FF2B5EF4-FFF2-40B4-BE49-F238E27FC236}">
                  <a16:creationId xmlns:a16="http://schemas.microsoft.com/office/drawing/2014/main" id="{5E9C775D-E9C3-BAF4-16AF-AB13362827F7}"/>
                </a:ext>
              </a:extLst>
            </p:cNvPr>
            <p:cNvSpPr/>
            <p:nvPr userDrawn="1"/>
          </p:nvSpPr>
          <p:spPr>
            <a:xfrm rot="16200000">
              <a:off x="11022726" y="5688723"/>
              <a:ext cx="457200" cy="1881351"/>
            </a:xfrm>
            <a:prstGeom prst="rtTriangle">
              <a:avLst/>
            </a:prstGeom>
            <a:solidFill>
              <a:srgbClr val="142E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16697B31-91A7-9C67-096D-BDDAB27101CE}"/>
                </a:ext>
              </a:extLst>
            </p:cNvPr>
            <p:cNvSpPr/>
            <p:nvPr userDrawn="1"/>
          </p:nvSpPr>
          <p:spPr>
            <a:xfrm rot="16200000">
              <a:off x="9682654" y="4348654"/>
              <a:ext cx="236484" cy="4782207"/>
            </a:xfrm>
            <a:prstGeom prst="rtTriangle">
              <a:avLst/>
            </a:prstGeom>
            <a:solidFill>
              <a:srgbClr val="005A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2995556"/>
      </p:ext>
    </p:extLst>
  </p:cSld>
  <p:clrMapOvr>
    <a:masterClrMapping/>
  </p:clrMapOvr>
  <p:extLst>
    <p:ext uri="{DCECCB84-F9BA-43D5-87BE-67443E8EF086}">
      <p15:sldGuideLst xmlns:p15="http://schemas.microsoft.com/office/powerpoint/2012/main">
        <p15:guide id="1" orient="horz" pos="2160">
          <p15:clr>
            <a:srgbClr val="FBAE40"/>
          </p15:clr>
        </p15:guide>
        <p15:guide id="2" pos="715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ext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18424D4-DB3D-2BC1-D918-4C195CCA166E}"/>
              </a:ext>
            </a:extLst>
          </p:cNvPr>
          <p:cNvSpPr/>
          <p:nvPr userDrawn="1"/>
        </p:nvSpPr>
        <p:spPr>
          <a:xfrm>
            <a:off x="0" y="-2"/>
            <a:ext cx="12192000" cy="6858000"/>
          </a:xfrm>
          <a:prstGeom prst="rect">
            <a:avLst/>
          </a:pr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B7BD09EE-CACA-DCA0-63D6-A31C60CE867C}"/>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5DF5AE18-F94A-B54C-9347-4CAFB5D76058}" type="slidenum">
              <a:rPr lang="en-US" smtClean="0"/>
              <a:pPr/>
              <a:t>‹#›</a:t>
            </a:fld>
            <a:endParaRPr lang="en-US" dirty="0"/>
          </a:p>
        </p:txBody>
      </p:sp>
      <p:sp>
        <p:nvSpPr>
          <p:cNvPr id="28" name="Date Placeholder 3">
            <a:extLst>
              <a:ext uri="{FF2B5EF4-FFF2-40B4-BE49-F238E27FC236}">
                <a16:creationId xmlns:a16="http://schemas.microsoft.com/office/drawing/2014/main" id="{BBE3141D-8D1A-1D21-AE0C-E71966B4F8D1}"/>
              </a:ext>
            </a:extLst>
          </p:cNvPr>
          <p:cNvSpPr>
            <a:spLocks noGrp="1"/>
          </p:cNvSpPr>
          <p:nvPr>
            <p:ph type="dt" sz="half" idx="10"/>
          </p:nvPr>
        </p:nvSpPr>
        <p:spPr>
          <a:xfrm>
            <a:off x="838200" y="6356350"/>
            <a:ext cx="2743200" cy="365125"/>
          </a:xfrm>
        </p:spPr>
        <p:txBody>
          <a:bodyPr/>
          <a:lstStyle>
            <a:lvl1pPr>
              <a:defRPr lang="en-SG" sz="1200" kern="1200" smtClean="0">
                <a:solidFill>
                  <a:schemeClr val="tx1"/>
                </a:solidFill>
                <a:latin typeface="+mn-lt"/>
                <a:ea typeface="+mn-ea"/>
                <a:cs typeface="+mn-cs"/>
              </a:defRPr>
            </a:lvl1pPr>
          </a:lstStyle>
          <a:p>
            <a:fld id="{9DA8A14F-3F9C-EB40-8C1F-F99193325A13}" type="datetime1">
              <a:rPr lang="en-SG" smtClean="0"/>
              <a:pPr/>
              <a:t>17/5/2024</a:t>
            </a:fld>
            <a:endParaRPr lang="en-SG" dirty="0"/>
          </a:p>
        </p:txBody>
      </p:sp>
      <p:sp>
        <p:nvSpPr>
          <p:cNvPr id="29" name="Footer Placeholder 4">
            <a:extLst>
              <a:ext uri="{FF2B5EF4-FFF2-40B4-BE49-F238E27FC236}">
                <a16:creationId xmlns:a16="http://schemas.microsoft.com/office/drawing/2014/main" id="{F4E1F3FF-1BE0-8B99-B670-0496F973B9BF}"/>
              </a:ext>
            </a:extLst>
          </p:cNvPr>
          <p:cNvSpPr>
            <a:spLocks noGrp="1"/>
          </p:cNvSpPr>
          <p:nvPr>
            <p:ph type="ftr" sz="quarter" idx="11"/>
          </p:nvPr>
        </p:nvSpPr>
        <p:spPr>
          <a:xfrm>
            <a:off x="4038600" y="6356350"/>
            <a:ext cx="4114800" cy="365125"/>
          </a:xfrm>
        </p:spPr>
        <p:txBody>
          <a:bodyPr/>
          <a:lstStyle>
            <a:lvl1pPr>
              <a:defRPr>
                <a:solidFill>
                  <a:schemeClr val="tx1"/>
                </a:solidFill>
              </a:defRPr>
            </a:lvl1pPr>
          </a:lstStyle>
          <a:p>
            <a:endParaRPr lang="en-US" dirty="0"/>
          </a:p>
        </p:txBody>
      </p:sp>
      <p:sp>
        <p:nvSpPr>
          <p:cNvPr id="3" name="Freeform 2">
            <a:extLst>
              <a:ext uri="{FF2B5EF4-FFF2-40B4-BE49-F238E27FC236}">
                <a16:creationId xmlns:a16="http://schemas.microsoft.com/office/drawing/2014/main" id="{67E368FC-EF8C-DC00-5D69-176D64FA3CFF}"/>
              </a:ext>
            </a:extLst>
          </p:cNvPr>
          <p:cNvSpPr/>
          <p:nvPr userDrawn="1"/>
        </p:nvSpPr>
        <p:spPr>
          <a:xfrm>
            <a:off x="0" y="505234"/>
            <a:ext cx="573596" cy="1147192"/>
          </a:xfrm>
          <a:custGeom>
            <a:avLst/>
            <a:gdLst>
              <a:gd name="connsiteX0" fmla="*/ 0 w 573596"/>
              <a:gd name="connsiteY0" fmla="*/ 0 h 1147192"/>
              <a:gd name="connsiteX1" fmla="*/ 573596 w 573596"/>
              <a:gd name="connsiteY1" fmla="*/ 573596 h 1147192"/>
              <a:gd name="connsiteX2" fmla="*/ 0 w 573596"/>
              <a:gd name="connsiteY2" fmla="*/ 1147192 h 1147192"/>
              <a:gd name="connsiteX3" fmla="*/ 0 w 573596"/>
              <a:gd name="connsiteY3" fmla="*/ 766456 h 1147192"/>
              <a:gd name="connsiteX4" fmla="*/ 189525 w 573596"/>
              <a:gd name="connsiteY4" fmla="*/ 766456 h 1147192"/>
              <a:gd name="connsiteX5" fmla="*/ 189525 w 573596"/>
              <a:gd name="connsiteY5" fmla="*/ 385492 h 1147192"/>
              <a:gd name="connsiteX6" fmla="*/ 0 w 573596"/>
              <a:gd name="connsiteY6" fmla="*/ 385492 h 114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96" h="1147192">
                <a:moveTo>
                  <a:pt x="0" y="0"/>
                </a:moveTo>
                <a:cubicBezTo>
                  <a:pt x="316788" y="0"/>
                  <a:pt x="573596" y="256808"/>
                  <a:pt x="573596" y="573596"/>
                </a:cubicBezTo>
                <a:cubicBezTo>
                  <a:pt x="573596" y="890385"/>
                  <a:pt x="316788" y="1147192"/>
                  <a:pt x="0" y="1147192"/>
                </a:cubicBezTo>
                <a:lnTo>
                  <a:pt x="0" y="766456"/>
                </a:lnTo>
                <a:lnTo>
                  <a:pt x="189525" y="766456"/>
                </a:lnTo>
                <a:lnTo>
                  <a:pt x="189525" y="385492"/>
                </a:lnTo>
                <a:lnTo>
                  <a:pt x="0" y="385492"/>
                </a:lnTo>
                <a:close/>
              </a:path>
            </a:pathLst>
          </a:custGeom>
          <a:solidFill>
            <a:srgbClr val="005AA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1AFB849F-9681-A61F-DA6A-5FAC48D97E13}"/>
              </a:ext>
            </a:extLst>
          </p:cNvPr>
          <p:cNvSpPr/>
          <p:nvPr userDrawn="1"/>
        </p:nvSpPr>
        <p:spPr>
          <a:xfrm>
            <a:off x="5836920" y="-2"/>
            <a:ext cx="6355080" cy="5779172"/>
          </a:xfrm>
          <a:custGeom>
            <a:avLst/>
            <a:gdLst>
              <a:gd name="connsiteX0" fmla="*/ 2447640 w 6355080"/>
              <a:gd name="connsiteY0" fmla="*/ 900636 h 5779172"/>
              <a:gd name="connsiteX1" fmla="*/ 2447640 w 6355080"/>
              <a:gd name="connsiteY1" fmla="*/ 3340632 h 5779172"/>
              <a:gd name="connsiteX2" fmla="*/ 4887636 w 6355080"/>
              <a:gd name="connsiteY2" fmla="*/ 3340632 h 5779172"/>
              <a:gd name="connsiteX3" fmla="*/ 4887636 w 6355080"/>
              <a:gd name="connsiteY3" fmla="*/ 900636 h 5779172"/>
              <a:gd name="connsiteX4" fmla="*/ 665834 w 6355080"/>
              <a:gd name="connsiteY4" fmla="*/ 0 h 5779172"/>
              <a:gd name="connsiteX5" fmla="*/ 6355080 w 6355080"/>
              <a:gd name="connsiteY5" fmla="*/ 0 h 5779172"/>
              <a:gd name="connsiteX6" fmla="*/ 6355080 w 6355080"/>
              <a:gd name="connsiteY6" fmla="*/ 4611202 h 5779172"/>
              <a:gd name="connsiteX7" fmla="*/ 6271511 w 6355080"/>
              <a:gd name="connsiteY7" fmla="*/ 4703151 h 5779172"/>
              <a:gd name="connsiteX8" fmla="*/ 3673766 w 6355080"/>
              <a:gd name="connsiteY8" fmla="*/ 5779172 h 5779172"/>
              <a:gd name="connsiteX9" fmla="*/ 0 w 6355080"/>
              <a:gd name="connsiteY9" fmla="*/ 2105406 h 5779172"/>
              <a:gd name="connsiteX10" fmla="*/ 627422 w 6355080"/>
              <a:gd name="connsiteY10" fmla="*/ 51368 h 57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5080" h="5779172">
                <a:moveTo>
                  <a:pt x="2447640" y="900636"/>
                </a:moveTo>
                <a:lnTo>
                  <a:pt x="2447640" y="3340632"/>
                </a:lnTo>
                <a:lnTo>
                  <a:pt x="4887636" y="3340632"/>
                </a:lnTo>
                <a:lnTo>
                  <a:pt x="4887636" y="900636"/>
                </a:lnTo>
                <a:close/>
                <a:moveTo>
                  <a:pt x="665834" y="0"/>
                </a:moveTo>
                <a:lnTo>
                  <a:pt x="6355080" y="0"/>
                </a:lnTo>
                <a:lnTo>
                  <a:pt x="6355080" y="4611202"/>
                </a:lnTo>
                <a:lnTo>
                  <a:pt x="6271511" y="4703151"/>
                </a:lnTo>
                <a:cubicBezTo>
                  <a:pt x="5606690" y="5367972"/>
                  <a:pt x="4688249" y="5779172"/>
                  <a:pt x="3673766" y="5779172"/>
                </a:cubicBezTo>
                <a:cubicBezTo>
                  <a:pt x="1644800" y="5779172"/>
                  <a:pt x="0" y="4134372"/>
                  <a:pt x="0" y="2105406"/>
                </a:cubicBezTo>
                <a:cubicBezTo>
                  <a:pt x="0" y="1344544"/>
                  <a:pt x="231300" y="637705"/>
                  <a:pt x="627422" y="51368"/>
                </a:cubicBezTo>
                <a:close/>
              </a:path>
            </a:pathLst>
          </a:cu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B0E06F8A-12FC-C7DF-3F2B-BA0ED78343D2}"/>
              </a:ext>
            </a:extLst>
          </p:cNvPr>
          <p:cNvGrpSpPr/>
          <p:nvPr userDrawn="1"/>
        </p:nvGrpSpPr>
        <p:grpSpPr>
          <a:xfrm>
            <a:off x="10222956" y="3907687"/>
            <a:ext cx="1669897" cy="2268934"/>
            <a:chOff x="256846" y="331725"/>
            <a:chExt cx="1669897" cy="2268934"/>
          </a:xfrm>
        </p:grpSpPr>
        <p:sp>
          <p:nvSpPr>
            <p:cNvPr id="22" name="Freeform 21">
              <a:extLst>
                <a:ext uri="{FF2B5EF4-FFF2-40B4-BE49-F238E27FC236}">
                  <a16:creationId xmlns:a16="http://schemas.microsoft.com/office/drawing/2014/main" id="{461AE352-1E16-3DE5-0350-23B1ECFC7295}"/>
                </a:ext>
              </a:extLst>
            </p:cNvPr>
            <p:cNvSpPr/>
            <p:nvPr/>
          </p:nvSpPr>
          <p:spPr>
            <a:xfrm>
              <a:off x="1103783" y="1777699"/>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3" name="Freeform 22">
              <a:extLst>
                <a:ext uri="{FF2B5EF4-FFF2-40B4-BE49-F238E27FC236}">
                  <a16:creationId xmlns:a16="http://schemas.microsoft.com/office/drawing/2014/main" id="{80CB5A76-7C23-A6B8-9046-E57F16F97322}"/>
                </a:ext>
              </a:extLst>
            </p:cNvPr>
            <p:cNvSpPr/>
            <p:nvPr/>
          </p:nvSpPr>
          <p:spPr>
            <a:xfrm>
              <a:off x="1079806" y="833732"/>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4" name="Freeform 23">
              <a:extLst>
                <a:ext uri="{FF2B5EF4-FFF2-40B4-BE49-F238E27FC236}">
                  <a16:creationId xmlns:a16="http://schemas.microsoft.com/office/drawing/2014/main" id="{29923522-C037-90AD-94D2-EB4038BD7D2D}"/>
                </a:ext>
              </a:extLst>
            </p:cNvPr>
            <p:cNvSpPr/>
            <p:nvPr/>
          </p:nvSpPr>
          <p:spPr>
            <a:xfrm>
              <a:off x="256846" y="1271525"/>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5" name="Freeform 24">
              <a:extLst>
                <a:ext uri="{FF2B5EF4-FFF2-40B4-BE49-F238E27FC236}">
                  <a16:creationId xmlns:a16="http://schemas.microsoft.com/office/drawing/2014/main" id="{4F6ED453-7DC8-5748-378E-C38F78A03E4F}"/>
                </a:ext>
              </a:extLst>
            </p:cNvPr>
            <p:cNvSpPr/>
            <p:nvPr/>
          </p:nvSpPr>
          <p:spPr>
            <a:xfrm>
              <a:off x="256846" y="331725"/>
              <a:ext cx="822960" cy="822960"/>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2D7BB9">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grpSp>
      <p:sp>
        <p:nvSpPr>
          <p:cNvPr id="2" name="Title 1">
            <a:extLst>
              <a:ext uri="{FF2B5EF4-FFF2-40B4-BE49-F238E27FC236}">
                <a16:creationId xmlns:a16="http://schemas.microsoft.com/office/drawing/2014/main" id="{32374363-3B57-8982-A140-34F4403EB725}"/>
              </a:ext>
            </a:extLst>
          </p:cNvPr>
          <p:cNvSpPr>
            <a:spLocks noGrp="1"/>
          </p:cNvSpPr>
          <p:nvPr>
            <p:ph type="title"/>
          </p:nvPr>
        </p:nvSpPr>
        <p:spPr>
          <a:xfrm>
            <a:off x="838200" y="517769"/>
            <a:ext cx="10515600" cy="1325563"/>
          </a:xfrm>
        </p:spPr>
        <p:txBody>
          <a:bodyPr>
            <a:normAutofit/>
          </a:bodyPr>
          <a:lstStyle>
            <a:lvl1pPr>
              <a:defRPr lang="en-US" sz="5400" b="1" kern="1200" dirty="0" smtClean="0">
                <a:solidFill>
                  <a:srgbClr val="005AAB"/>
                </a:solidFill>
                <a:latin typeface="Source Sans Pro" panose="020B0503030403020204" pitchFamily="34" charset="0"/>
                <a:ea typeface="+mj-ea"/>
                <a:cs typeface="+mj-cs"/>
              </a:defRPr>
            </a:lvl1pPr>
          </a:lstStyle>
          <a:p>
            <a:r>
              <a:rPr lang="en-GB" dirty="0"/>
              <a:t>Click to edit Master title style</a:t>
            </a:r>
            <a:endParaRPr lang="en-US" dirty="0"/>
          </a:p>
        </p:txBody>
      </p:sp>
      <p:sp>
        <p:nvSpPr>
          <p:cNvPr id="20" name="Content Placeholder 3">
            <a:extLst>
              <a:ext uri="{FF2B5EF4-FFF2-40B4-BE49-F238E27FC236}">
                <a16:creationId xmlns:a16="http://schemas.microsoft.com/office/drawing/2014/main" id="{D144C1CF-C823-09F7-30AE-C9C4F33A32F6}"/>
              </a:ext>
            </a:extLst>
          </p:cNvPr>
          <p:cNvSpPr>
            <a:spLocks noGrp="1"/>
          </p:cNvSpPr>
          <p:nvPr>
            <p:ph sz="half" idx="2"/>
          </p:nvPr>
        </p:nvSpPr>
        <p:spPr>
          <a:xfrm>
            <a:off x="6172200" y="1825625"/>
            <a:ext cx="5181600" cy="4351338"/>
          </a:xfrm>
        </p:spPr>
        <p:txBody>
          <a:bodyPr/>
          <a:lstStyle>
            <a:lvl1pPr>
              <a:defRPr baseline="0">
                <a:latin typeface="Source Sans Pro" panose="020B0503030403020204" pitchFamily="34" charset="0"/>
              </a:defRPr>
            </a:lvl1pPr>
            <a:lvl2pPr>
              <a:defRPr baseline="0">
                <a:latin typeface="Source Sans Pro" panose="020B0503030403020204" pitchFamily="34" charset="0"/>
              </a:defRPr>
            </a:lvl2pPr>
            <a:lvl3pPr>
              <a:defRPr baseline="0">
                <a:latin typeface="Source Sans Pro" panose="020B0503030403020204" pitchFamily="34" charset="0"/>
              </a:defRPr>
            </a:lvl3pPr>
            <a:lvl4pPr>
              <a:defRPr baseline="0">
                <a:latin typeface="Source Sans Pro" panose="020B0503030403020204" pitchFamily="34" charset="0"/>
              </a:defRPr>
            </a:lvl4pPr>
            <a:lvl5pPr>
              <a:defRPr baseline="0">
                <a:latin typeface="Source Sans Pro" panose="020B0503030403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Content Placeholder 2">
            <a:extLst>
              <a:ext uri="{FF2B5EF4-FFF2-40B4-BE49-F238E27FC236}">
                <a16:creationId xmlns:a16="http://schemas.microsoft.com/office/drawing/2014/main" id="{6E9302A9-ED93-8448-4EE5-A944A76A6419}"/>
              </a:ext>
            </a:extLst>
          </p:cNvPr>
          <p:cNvSpPr>
            <a:spLocks noGrp="1"/>
          </p:cNvSpPr>
          <p:nvPr>
            <p:ph sz="half" idx="1"/>
          </p:nvPr>
        </p:nvSpPr>
        <p:spPr>
          <a:xfrm>
            <a:off x="838200" y="1825625"/>
            <a:ext cx="5181600" cy="4351338"/>
          </a:xfrm>
        </p:spPr>
        <p:txBody>
          <a:bodyPr/>
          <a:lstStyle>
            <a:lvl1pPr marL="0" indent="0">
              <a:buNone/>
              <a:defRPr lang="en-GB" sz="2800" kern="1200" baseline="0" dirty="0" smtClean="0">
                <a:solidFill>
                  <a:schemeClr val="tx1"/>
                </a:solidFill>
                <a:latin typeface="Source Sans Pro" panose="020B0503030403020204" pitchFamily="34" charset="0"/>
                <a:ea typeface="+mn-ea"/>
                <a:cs typeface="+mn-cs"/>
              </a:defRPr>
            </a:lvl1pPr>
            <a:lvl2pPr>
              <a:defRPr/>
            </a:lvl2pPr>
            <a:lvl3pPr>
              <a:defRPr/>
            </a:lvl3pPr>
            <a:lvl4pPr>
              <a:defRPr/>
            </a:lvl4pPr>
            <a:lvl5pPr>
              <a:defRPr/>
            </a:lvl5pPr>
          </a:lstStyle>
          <a:p>
            <a:pPr lvl="0"/>
            <a:endParaRPr lang="en-US" dirty="0"/>
          </a:p>
        </p:txBody>
      </p:sp>
      <p:pic>
        <p:nvPicPr>
          <p:cNvPr id="5" name="Picture 4">
            <a:extLst>
              <a:ext uri="{FF2B5EF4-FFF2-40B4-BE49-F238E27FC236}">
                <a16:creationId xmlns:a16="http://schemas.microsoft.com/office/drawing/2014/main" id="{0C36148C-06A0-7942-DC2D-7AE124167545}"/>
              </a:ext>
            </a:extLst>
          </p:cNvPr>
          <p:cNvPicPr>
            <a:picLocks noChangeAspect="1"/>
          </p:cNvPicPr>
          <p:nvPr userDrawn="1"/>
        </p:nvPicPr>
        <p:blipFill>
          <a:blip r:embed="rId2"/>
          <a:stretch>
            <a:fillRect/>
          </a:stretch>
        </p:blipFill>
        <p:spPr>
          <a:xfrm>
            <a:off x="11141378" y="253484"/>
            <a:ext cx="844064" cy="844064"/>
          </a:xfrm>
          <a:prstGeom prst="rect">
            <a:avLst/>
          </a:prstGeom>
        </p:spPr>
      </p:pic>
      <p:grpSp>
        <p:nvGrpSpPr>
          <p:cNvPr id="6" name="Group 5">
            <a:extLst>
              <a:ext uri="{FF2B5EF4-FFF2-40B4-BE49-F238E27FC236}">
                <a16:creationId xmlns:a16="http://schemas.microsoft.com/office/drawing/2014/main" id="{D1408B6B-01CE-D2F4-6F55-7F9F679BE230}"/>
              </a:ext>
            </a:extLst>
          </p:cNvPr>
          <p:cNvGrpSpPr/>
          <p:nvPr userDrawn="1"/>
        </p:nvGrpSpPr>
        <p:grpSpPr>
          <a:xfrm>
            <a:off x="7409792" y="6400799"/>
            <a:ext cx="4782209" cy="457201"/>
            <a:chOff x="7409792" y="6400799"/>
            <a:chExt cx="4782209" cy="457201"/>
          </a:xfrm>
        </p:grpSpPr>
        <p:sp>
          <p:nvSpPr>
            <p:cNvPr id="7" name="Right Triangle 6">
              <a:extLst>
                <a:ext uri="{FF2B5EF4-FFF2-40B4-BE49-F238E27FC236}">
                  <a16:creationId xmlns:a16="http://schemas.microsoft.com/office/drawing/2014/main" id="{9A91F009-8A94-8CA5-7BA9-EA701106FA9C}"/>
                </a:ext>
              </a:extLst>
            </p:cNvPr>
            <p:cNvSpPr/>
            <p:nvPr userDrawn="1"/>
          </p:nvSpPr>
          <p:spPr>
            <a:xfrm rot="16200000">
              <a:off x="11022726" y="5688723"/>
              <a:ext cx="457200" cy="1881351"/>
            </a:xfrm>
            <a:prstGeom prst="rtTriangle">
              <a:avLst/>
            </a:prstGeom>
            <a:solidFill>
              <a:srgbClr val="142E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E3312A93-05EC-2145-432F-8D5763A23BEF}"/>
                </a:ext>
              </a:extLst>
            </p:cNvPr>
            <p:cNvSpPr/>
            <p:nvPr userDrawn="1"/>
          </p:nvSpPr>
          <p:spPr>
            <a:xfrm rot="16200000">
              <a:off x="9682654" y="4348654"/>
              <a:ext cx="236484" cy="4782207"/>
            </a:xfrm>
            <a:prstGeom prst="rtTriangle">
              <a:avLst/>
            </a:prstGeom>
            <a:solidFill>
              <a:srgbClr val="005A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4925314"/>
      </p:ext>
    </p:extLst>
  </p:cSld>
  <p:clrMapOvr>
    <a:masterClrMapping/>
  </p:clrMapOvr>
  <p:extLst>
    <p:ext uri="{DCECCB84-F9BA-43D5-87BE-67443E8EF086}">
      <p15:sldGuideLst xmlns:p15="http://schemas.microsoft.com/office/powerpoint/2012/main">
        <p15:guide id="1" orient="horz" pos="2160">
          <p15:clr>
            <a:srgbClr val="FBAE40"/>
          </p15:clr>
        </p15:guide>
        <p15:guide id="2" pos="710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0A9A32D-7541-ADFB-5A25-CB83D20FED35}"/>
              </a:ext>
            </a:extLst>
          </p:cNvPr>
          <p:cNvSpPr/>
          <p:nvPr userDrawn="1"/>
        </p:nvSpPr>
        <p:spPr>
          <a:xfrm>
            <a:off x="-10406" y="0"/>
            <a:ext cx="12202406" cy="6858000"/>
          </a:xfrm>
          <a:prstGeom prst="rect">
            <a:avLst/>
          </a:prstGeom>
          <a:solidFill>
            <a:srgbClr val="005A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5E07EA-2624-DA0C-56A8-7A2358C1E0E8}"/>
              </a:ext>
            </a:extLst>
          </p:cNvPr>
          <p:cNvSpPr>
            <a:spLocks noGrp="1"/>
          </p:cNvSpPr>
          <p:nvPr>
            <p:ph type="ctrTitle" hasCustomPrompt="1"/>
          </p:nvPr>
        </p:nvSpPr>
        <p:spPr>
          <a:xfrm>
            <a:off x="2521699" y="2582425"/>
            <a:ext cx="7239810" cy="1039234"/>
          </a:xfrm>
        </p:spPr>
        <p:txBody>
          <a:bodyPr anchor="b">
            <a:normAutofit/>
          </a:bodyPr>
          <a:lstStyle>
            <a:lvl1pPr algn="l">
              <a:defRPr lang="en-US" sz="5400" b="1" kern="1200" dirty="0">
                <a:solidFill>
                  <a:srgbClr val="ECF6FC"/>
                </a:solidFill>
                <a:latin typeface="Source Sans Pro" panose="020B0503030403020204" pitchFamily="34" charset="0"/>
                <a:ea typeface="+mj-ea"/>
                <a:cs typeface="+mj-cs"/>
              </a:defRPr>
            </a:lvl1pPr>
          </a:lstStyle>
          <a:p>
            <a:r>
              <a:rPr lang="en-GB" dirty="0"/>
              <a:t>Divider 1</a:t>
            </a:r>
            <a:endParaRPr lang="en-US" dirty="0"/>
          </a:p>
        </p:txBody>
      </p:sp>
      <p:sp>
        <p:nvSpPr>
          <p:cNvPr id="3" name="Subtitle 2">
            <a:extLst>
              <a:ext uri="{FF2B5EF4-FFF2-40B4-BE49-F238E27FC236}">
                <a16:creationId xmlns:a16="http://schemas.microsoft.com/office/drawing/2014/main" id="{356F579F-4E51-84A3-A582-021E1C11D202}"/>
              </a:ext>
            </a:extLst>
          </p:cNvPr>
          <p:cNvSpPr>
            <a:spLocks noGrp="1"/>
          </p:cNvSpPr>
          <p:nvPr>
            <p:ph type="subTitle" idx="1" hasCustomPrompt="1"/>
          </p:nvPr>
        </p:nvSpPr>
        <p:spPr>
          <a:xfrm>
            <a:off x="2538824" y="3652044"/>
            <a:ext cx="2856136" cy="990661"/>
          </a:xfrm>
        </p:spPr>
        <p:txBody>
          <a:bodyPr>
            <a:normAutofit/>
          </a:bodyPr>
          <a:lstStyle>
            <a:lvl1pPr marL="0" indent="0" algn="l">
              <a:buNone/>
              <a:defRPr lang="en-US" sz="4000" kern="1200" dirty="0">
                <a:solidFill>
                  <a:srgbClr val="EEEEEE"/>
                </a:solidFill>
                <a:latin typeface="Source Sans Pro" panose="020B0503030403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sp>
        <p:nvSpPr>
          <p:cNvPr id="23" name="Freeform 22">
            <a:extLst>
              <a:ext uri="{FF2B5EF4-FFF2-40B4-BE49-F238E27FC236}">
                <a16:creationId xmlns:a16="http://schemas.microsoft.com/office/drawing/2014/main" id="{8B3B9444-290A-8606-A738-981395052405}"/>
              </a:ext>
            </a:extLst>
          </p:cNvPr>
          <p:cNvSpPr/>
          <p:nvPr userDrawn="1"/>
        </p:nvSpPr>
        <p:spPr>
          <a:xfrm>
            <a:off x="805486" y="4055696"/>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ECF6FC">
                <a:alpha val="49882"/>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4" name="Freeform 23">
            <a:extLst>
              <a:ext uri="{FF2B5EF4-FFF2-40B4-BE49-F238E27FC236}">
                <a16:creationId xmlns:a16="http://schemas.microsoft.com/office/drawing/2014/main" id="{84C1229A-5183-B958-0C74-E8F18F7BC01E}"/>
              </a:ext>
            </a:extLst>
          </p:cNvPr>
          <p:cNvSpPr/>
          <p:nvPr userDrawn="1"/>
        </p:nvSpPr>
        <p:spPr>
          <a:xfrm>
            <a:off x="805486" y="2835447"/>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ECF6FC">
                <a:alpha val="49882"/>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25" name="Freeform 24">
            <a:extLst>
              <a:ext uri="{FF2B5EF4-FFF2-40B4-BE49-F238E27FC236}">
                <a16:creationId xmlns:a16="http://schemas.microsoft.com/office/drawing/2014/main" id="{861BCB0A-97EB-A14C-8294-0729EE740299}"/>
              </a:ext>
            </a:extLst>
          </p:cNvPr>
          <p:cNvSpPr/>
          <p:nvPr userDrawn="1"/>
        </p:nvSpPr>
        <p:spPr>
          <a:xfrm>
            <a:off x="805486" y="1634676"/>
            <a:ext cx="1084274" cy="1084274"/>
          </a:xfrm>
          <a:custGeom>
            <a:avLst/>
            <a:gdLst>
              <a:gd name="connsiteX0" fmla="*/ 1205007 w 3617292"/>
              <a:gd name="connsiteY0" fmla="*/ 1215521 h 3617292"/>
              <a:gd name="connsiteX1" fmla="*/ 1205007 w 3617292"/>
              <a:gd name="connsiteY1" fmla="*/ 2416765 h 3617292"/>
              <a:gd name="connsiteX2" fmla="*/ 2406251 w 3617292"/>
              <a:gd name="connsiteY2" fmla="*/ 2416765 h 3617292"/>
              <a:gd name="connsiteX3" fmla="*/ 2406251 w 3617292"/>
              <a:gd name="connsiteY3" fmla="*/ 1215521 h 3617292"/>
              <a:gd name="connsiteX4" fmla="*/ 1808646 w 3617292"/>
              <a:gd name="connsiteY4" fmla="*/ 0 h 3617292"/>
              <a:gd name="connsiteX5" fmla="*/ 3617292 w 3617292"/>
              <a:gd name="connsiteY5" fmla="*/ 1808646 h 3617292"/>
              <a:gd name="connsiteX6" fmla="*/ 1808646 w 3617292"/>
              <a:gd name="connsiteY6" fmla="*/ 3617292 h 3617292"/>
              <a:gd name="connsiteX7" fmla="*/ 0 w 3617292"/>
              <a:gd name="connsiteY7" fmla="*/ 1808646 h 3617292"/>
              <a:gd name="connsiteX8" fmla="*/ 1808646 w 3617292"/>
              <a:gd name="connsiteY8" fmla="*/ 0 h 3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292" h="3617292">
                <a:moveTo>
                  <a:pt x="1205007" y="1215521"/>
                </a:moveTo>
                <a:lnTo>
                  <a:pt x="1205007" y="2416765"/>
                </a:lnTo>
                <a:lnTo>
                  <a:pt x="2406251" y="2416765"/>
                </a:lnTo>
                <a:lnTo>
                  <a:pt x="2406251" y="1215521"/>
                </a:lnTo>
                <a:close/>
                <a:moveTo>
                  <a:pt x="1808646" y="0"/>
                </a:moveTo>
                <a:cubicBezTo>
                  <a:pt x="2807534" y="0"/>
                  <a:pt x="3617292" y="809758"/>
                  <a:pt x="3617292" y="1808646"/>
                </a:cubicBezTo>
                <a:cubicBezTo>
                  <a:pt x="3617292" y="2807534"/>
                  <a:pt x="2807534" y="3617292"/>
                  <a:pt x="1808646" y="3617292"/>
                </a:cubicBezTo>
                <a:cubicBezTo>
                  <a:pt x="809758" y="3617292"/>
                  <a:pt x="0" y="2807534"/>
                  <a:pt x="0" y="1808646"/>
                </a:cubicBezTo>
                <a:cubicBezTo>
                  <a:pt x="0" y="809758"/>
                  <a:pt x="809758" y="0"/>
                  <a:pt x="1808646" y="0"/>
                </a:cubicBezTo>
                <a:close/>
              </a:path>
            </a:pathLst>
          </a:custGeom>
          <a:noFill/>
          <a:ln>
            <a:solidFill>
              <a:srgbClr val="ECF6FC">
                <a:alpha val="49882"/>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9" name="Date Placeholder 8">
            <a:extLst>
              <a:ext uri="{FF2B5EF4-FFF2-40B4-BE49-F238E27FC236}">
                <a16:creationId xmlns:a16="http://schemas.microsoft.com/office/drawing/2014/main" id="{2C7C3A47-5024-D5C2-1550-14C864B52DE8}"/>
              </a:ext>
            </a:extLst>
          </p:cNvPr>
          <p:cNvSpPr>
            <a:spLocks noGrp="1"/>
          </p:cNvSpPr>
          <p:nvPr>
            <p:ph type="dt" sz="half" idx="10"/>
          </p:nvPr>
        </p:nvSpPr>
        <p:spPr/>
        <p:txBody>
          <a:bodyPr/>
          <a:lstStyle>
            <a:lvl1pPr>
              <a:defRPr>
                <a:solidFill>
                  <a:schemeClr val="bg1"/>
                </a:solidFill>
              </a:defRPr>
            </a:lvl1pPr>
          </a:lstStyle>
          <a:p>
            <a:fld id="{24BB3054-D0FF-6949-B6FD-C363344CA48B}" type="datetime1">
              <a:rPr lang="en-SG" smtClean="0"/>
              <a:pPr/>
              <a:t>17/5/2024</a:t>
            </a:fld>
            <a:endParaRPr lang="en-US"/>
          </a:p>
        </p:txBody>
      </p:sp>
      <p:sp>
        <p:nvSpPr>
          <p:cNvPr id="10" name="Footer Placeholder 9">
            <a:extLst>
              <a:ext uri="{FF2B5EF4-FFF2-40B4-BE49-F238E27FC236}">
                <a16:creationId xmlns:a16="http://schemas.microsoft.com/office/drawing/2014/main" id="{C184FD84-FC8D-119D-39C4-A51A288E8B1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0F967868-E27A-E379-71CB-D7D52D68E9E6}"/>
              </a:ext>
            </a:extLst>
          </p:cNvPr>
          <p:cNvSpPr>
            <a:spLocks noGrp="1"/>
          </p:cNvSpPr>
          <p:nvPr>
            <p:ph type="sldNum" sz="quarter" idx="12"/>
          </p:nvPr>
        </p:nvSpPr>
        <p:spPr>
          <a:xfrm>
            <a:off x="8610600" y="6349301"/>
            <a:ext cx="2743200" cy="365125"/>
          </a:xfrm>
        </p:spPr>
        <p:txBody>
          <a:bodyPr/>
          <a:lstStyle>
            <a:lvl1pPr>
              <a:defRPr>
                <a:solidFill>
                  <a:schemeClr val="bg1"/>
                </a:solidFill>
              </a:defRPr>
            </a:lvl1pPr>
          </a:lstStyle>
          <a:p>
            <a:fld id="{5DF5AE18-F94A-B54C-9347-4CAFB5D76058}" type="slidenum">
              <a:rPr lang="en-US" smtClean="0"/>
              <a:pPr/>
              <a:t>‹#›</a:t>
            </a:fld>
            <a:endParaRPr lang="en-US" dirty="0"/>
          </a:p>
        </p:txBody>
      </p:sp>
      <p:pic>
        <p:nvPicPr>
          <p:cNvPr id="4" name="Picture 3">
            <a:extLst>
              <a:ext uri="{FF2B5EF4-FFF2-40B4-BE49-F238E27FC236}">
                <a16:creationId xmlns:a16="http://schemas.microsoft.com/office/drawing/2014/main" id="{A04FF0F4-DA57-27D5-30E2-9996EAF5245C}"/>
              </a:ext>
            </a:extLst>
          </p:cNvPr>
          <p:cNvPicPr>
            <a:picLocks noChangeAspect="1"/>
          </p:cNvPicPr>
          <p:nvPr userDrawn="1"/>
        </p:nvPicPr>
        <p:blipFill>
          <a:blip r:embed="rId2"/>
          <a:stretch>
            <a:fillRect/>
          </a:stretch>
        </p:blipFill>
        <p:spPr>
          <a:xfrm>
            <a:off x="10483641" y="305389"/>
            <a:ext cx="1367600" cy="1367600"/>
          </a:xfrm>
          <a:prstGeom prst="rect">
            <a:avLst/>
          </a:prstGeom>
        </p:spPr>
      </p:pic>
    </p:spTree>
    <p:extLst>
      <p:ext uri="{BB962C8B-B14F-4D97-AF65-F5344CB8AC3E}">
        <p14:creationId xmlns:p14="http://schemas.microsoft.com/office/powerpoint/2010/main" val="3751238345"/>
      </p:ext>
    </p:extLst>
  </p:cSld>
  <p:clrMapOvr>
    <a:masterClrMapping/>
  </p:clrMapOvr>
  <p:extLst>
    <p:ext uri="{DCECCB84-F9BA-43D5-87BE-67443E8EF086}">
      <p15:sldGuideLst xmlns:p15="http://schemas.microsoft.com/office/powerpoint/2012/main">
        <p15:guide id="2" pos="7151" userDrawn="1">
          <p15:clr>
            <a:srgbClr val="FBAE40"/>
          </p15:clr>
        </p15:guide>
        <p15:guide id="3" orient="horz" pos="22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F48C6A-32B6-3A39-5670-D6B3D7DE6C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FEF6E1-201E-8822-F982-3932E017A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2B412D3-A0BF-6CA5-434A-7C5C421BBC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B3054-D0FF-6949-B6FD-C363344CA48B}" type="datetime1">
              <a:rPr lang="en-SG" smtClean="0"/>
              <a:t>17/5/2024</a:t>
            </a:fld>
            <a:endParaRPr lang="en-US"/>
          </a:p>
        </p:txBody>
      </p:sp>
      <p:sp>
        <p:nvSpPr>
          <p:cNvPr id="5" name="Footer Placeholder 4">
            <a:extLst>
              <a:ext uri="{FF2B5EF4-FFF2-40B4-BE49-F238E27FC236}">
                <a16:creationId xmlns:a16="http://schemas.microsoft.com/office/drawing/2014/main" id="{7548D4CC-7D63-FA48-F280-1B43408F8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D52923-63C2-FCA9-56B1-026DC08DB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5AE18-F94A-B54C-9347-4CAFB5D76058}" type="slidenum">
              <a:rPr lang="en-US" smtClean="0"/>
              <a:t>‹#›</a:t>
            </a:fld>
            <a:endParaRPr lang="en-US"/>
          </a:p>
        </p:txBody>
      </p:sp>
    </p:spTree>
    <p:extLst>
      <p:ext uri="{BB962C8B-B14F-4D97-AF65-F5344CB8AC3E}">
        <p14:creationId xmlns:p14="http://schemas.microsoft.com/office/powerpoint/2010/main" val="1699877307"/>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0" r:id="rId3"/>
    <p:sldLayoutId id="2147483650" r:id="rId4"/>
    <p:sldLayoutId id="2147483660" r:id="rId5"/>
    <p:sldLayoutId id="2147483661" r:id="rId6"/>
    <p:sldLayoutId id="2147483662" r:id="rId7"/>
    <p:sldLayoutId id="2147483663" r:id="rId8"/>
    <p:sldLayoutId id="2147483665" r:id="rId9"/>
    <p:sldLayoutId id="2147483666" r:id="rId10"/>
    <p:sldLayoutId id="2147483664" r:id="rId11"/>
    <p:sldLayoutId id="2147483667" r:id="rId12"/>
    <p:sldLayoutId id="2147483668" r:id="rId13"/>
    <p:sldLayoutId id="2147483669" r:id="rId14"/>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CCD6-04A4-8C53-1494-DA0D7707F4FD}"/>
              </a:ext>
            </a:extLst>
          </p:cNvPr>
          <p:cNvSpPr>
            <a:spLocks noGrp="1"/>
          </p:cNvSpPr>
          <p:nvPr>
            <p:ph type="ctrTitle"/>
          </p:nvPr>
        </p:nvSpPr>
        <p:spPr>
          <a:xfrm>
            <a:off x="2045174" y="3676456"/>
            <a:ext cx="8265843" cy="771180"/>
          </a:xfrm>
        </p:spPr>
        <p:txBody>
          <a:bodyPr>
            <a:noAutofit/>
          </a:bodyPr>
          <a:lstStyle/>
          <a:p>
            <a:pPr algn="ctr"/>
            <a:r>
              <a:rPr lang="en-US" sz="5400" dirty="0"/>
              <a:t>Sharing on Ops Wave 3</a:t>
            </a:r>
            <a:br>
              <a:rPr lang="en-US" sz="5400" dirty="0"/>
            </a:br>
            <a:r>
              <a:rPr lang="en-US" sz="5400" dirty="0"/>
              <a:t>GST Missing Trader Fraud/</a:t>
            </a:r>
            <a:br>
              <a:rPr lang="en-US" sz="5400" dirty="0"/>
            </a:br>
            <a:r>
              <a:rPr lang="en-US" sz="5400" dirty="0"/>
              <a:t>Carousel Fraud</a:t>
            </a:r>
            <a:endParaRPr lang="en-US" dirty="0"/>
          </a:p>
        </p:txBody>
      </p:sp>
      <p:sp>
        <p:nvSpPr>
          <p:cNvPr id="3" name="Subtitle 2">
            <a:extLst>
              <a:ext uri="{FF2B5EF4-FFF2-40B4-BE49-F238E27FC236}">
                <a16:creationId xmlns:a16="http://schemas.microsoft.com/office/drawing/2014/main" id="{C29EEA22-F71C-B7C4-48EB-7FE6D930F47A}"/>
              </a:ext>
            </a:extLst>
          </p:cNvPr>
          <p:cNvSpPr>
            <a:spLocks noGrp="1"/>
          </p:cNvSpPr>
          <p:nvPr>
            <p:ph type="subTitle" idx="1"/>
          </p:nvPr>
        </p:nvSpPr>
        <p:spPr/>
        <p:txBody>
          <a:bodyPr/>
          <a:lstStyle/>
          <a:p>
            <a:r>
              <a:rPr lang="en-US" dirty="0"/>
              <a:t>Kong Geok Chin</a:t>
            </a:r>
          </a:p>
          <a:p>
            <a:r>
              <a:rPr lang="en-US" dirty="0"/>
              <a:t>22 May 2024</a:t>
            </a:r>
          </a:p>
        </p:txBody>
      </p:sp>
    </p:spTree>
    <p:extLst>
      <p:ext uri="{BB962C8B-B14F-4D97-AF65-F5344CB8AC3E}">
        <p14:creationId xmlns:p14="http://schemas.microsoft.com/office/powerpoint/2010/main" val="26611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94CFA-1D1E-C9AD-70F5-2CB613B90D9C}"/>
              </a:ext>
            </a:extLst>
          </p:cNvPr>
          <p:cNvSpPr>
            <a:spLocks noGrp="1"/>
          </p:cNvSpPr>
          <p:nvPr>
            <p:ph type="sldNum" sz="quarter" idx="12"/>
          </p:nvPr>
        </p:nvSpPr>
        <p:spPr/>
        <p:txBody>
          <a:bodyPr/>
          <a:lstStyle/>
          <a:p>
            <a:fld id="{5DF5AE18-F94A-B54C-9347-4CAFB5D76058}" type="slidenum">
              <a:rPr lang="en-US" smtClean="0"/>
              <a:pPr/>
              <a:t>10</a:t>
            </a:fld>
            <a:endParaRPr lang="en-US" dirty="0"/>
          </a:p>
        </p:txBody>
      </p:sp>
      <p:sp>
        <p:nvSpPr>
          <p:cNvPr id="3" name="Title 2">
            <a:extLst>
              <a:ext uri="{FF2B5EF4-FFF2-40B4-BE49-F238E27FC236}">
                <a16:creationId xmlns:a16="http://schemas.microsoft.com/office/drawing/2014/main" id="{EC155EFE-C0D3-2ADF-117B-395C4B5B0C8B}"/>
              </a:ext>
            </a:extLst>
          </p:cNvPr>
          <p:cNvSpPr>
            <a:spLocks noGrp="1"/>
          </p:cNvSpPr>
          <p:nvPr>
            <p:ph type="title"/>
          </p:nvPr>
        </p:nvSpPr>
        <p:spPr/>
        <p:txBody>
          <a:bodyPr>
            <a:normAutofit/>
          </a:bodyPr>
          <a:lstStyle/>
          <a:p>
            <a:r>
              <a:rPr lang="en-US" dirty="0"/>
              <a:t>Critical Success Factors</a:t>
            </a:r>
            <a:endParaRPr lang="en-SG" dirty="0"/>
          </a:p>
        </p:txBody>
      </p:sp>
      <p:sp>
        <p:nvSpPr>
          <p:cNvPr id="4" name="TextBox 3">
            <a:extLst>
              <a:ext uri="{FF2B5EF4-FFF2-40B4-BE49-F238E27FC236}">
                <a16:creationId xmlns:a16="http://schemas.microsoft.com/office/drawing/2014/main" id="{81BBA20E-9383-169E-0832-CFF0D31FD264}"/>
              </a:ext>
            </a:extLst>
          </p:cNvPr>
          <p:cNvSpPr txBox="1"/>
          <p:nvPr/>
        </p:nvSpPr>
        <p:spPr>
          <a:xfrm>
            <a:off x="838200" y="1750677"/>
            <a:ext cx="10515600" cy="1569660"/>
          </a:xfrm>
          <a:prstGeom prst="rect">
            <a:avLst/>
          </a:prstGeom>
          <a:noFill/>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Support from your management</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Strong teamwork among team members</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Close inter-agency collaboration</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Believe in yourself</a:t>
            </a:r>
          </a:p>
        </p:txBody>
      </p:sp>
      <p:pic>
        <p:nvPicPr>
          <p:cNvPr id="6" name="Picture 5">
            <a:extLst>
              <a:ext uri="{FF2B5EF4-FFF2-40B4-BE49-F238E27FC236}">
                <a16:creationId xmlns:a16="http://schemas.microsoft.com/office/drawing/2014/main" id="{00A899DF-53A0-FF2B-25A8-CE18EB8F825B}"/>
              </a:ext>
            </a:extLst>
          </p:cNvPr>
          <p:cNvPicPr>
            <a:picLocks noChangeAspect="1"/>
          </p:cNvPicPr>
          <p:nvPr/>
        </p:nvPicPr>
        <p:blipFill>
          <a:blip r:embed="rId3"/>
          <a:stretch>
            <a:fillRect/>
          </a:stretch>
        </p:blipFill>
        <p:spPr>
          <a:xfrm>
            <a:off x="6390752" y="2769877"/>
            <a:ext cx="4963048" cy="3330727"/>
          </a:xfrm>
          <a:prstGeom prst="rect">
            <a:avLst/>
          </a:prstGeom>
        </p:spPr>
      </p:pic>
    </p:spTree>
    <p:extLst>
      <p:ext uri="{BB962C8B-B14F-4D97-AF65-F5344CB8AC3E}">
        <p14:creationId xmlns:p14="http://schemas.microsoft.com/office/powerpoint/2010/main" val="127817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62C492-5621-D68D-7524-90A332A10E97}"/>
              </a:ext>
            </a:extLst>
          </p:cNvPr>
          <p:cNvSpPr txBox="1">
            <a:spLocks/>
          </p:cNvSpPr>
          <p:nvPr/>
        </p:nvSpPr>
        <p:spPr>
          <a:xfrm>
            <a:off x="4241074" y="2565007"/>
            <a:ext cx="6487885" cy="19199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Source Sans Pro" panose="020B0503030403020204" pitchFamily="34" charset="0"/>
                <a:ea typeface="Source Sans Pro" panose="020B0503030403020204" pitchFamily="34" charset="0"/>
              </a:rPr>
              <a:t>Thank you</a:t>
            </a:r>
            <a:endParaRPr lang="en-SG" sz="54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2924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94CFA-1D1E-C9AD-70F5-2CB613B90D9C}"/>
              </a:ext>
            </a:extLst>
          </p:cNvPr>
          <p:cNvSpPr>
            <a:spLocks noGrp="1"/>
          </p:cNvSpPr>
          <p:nvPr>
            <p:ph type="sldNum" sz="quarter" idx="12"/>
          </p:nvPr>
        </p:nvSpPr>
        <p:spPr/>
        <p:txBody>
          <a:bodyPr/>
          <a:lstStyle/>
          <a:p>
            <a:fld id="{5DF5AE18-F94A-B54C-9347-4CAFB5D76058}" type="slidenum">
              <a:rPr lang="en-US" smtClean="0"/>
              <a:pPr/>
              <a:t>2</a:t>
            </a:fld>
            <a:endParaRPr lang="en-US" dirty="0"/>
          </a:p>
        </p:txBody>
      </p:sp>
      <p:sp>
        <p:nvSpPr>
          <p:cNvPr id="3" name="Title 2">
            <a:extLst>
              <a:ext uri="{FF2B5EF4-FFF2-40B4-BE49-F238E27FC236}">
                <a16:creationId xmlns:a16="http://schemas.microsoft.com/office/drawing/2014/main" id="{EC155EFE-C0D3-2ADF-117B-395C4B5B0C8B}"/>
              </a:ext>
            </a:extLst>
          </p:cNvPr>
          <p:cNvSpPr>
            <a:spLocks noGrp="1"/>
          </p:cNvSpPr>
          <p:nvPr>
            <p:ph type="title"/>
          </p:nvPr>
        </p:nvSpPr>
        <p:spPr/>
        <p:txBody>
          <a:bodyPr>
            <a:normAutofit/>
          </a:bodyPr>
          <a:lstStyle/>
          <a:p>
            <a:r>
              <a:rPr lang="en-US" dirty="0"/>
              <a:t>Agenda</a:t>
            </a:r>
            <a:endParaRPr lang="en-SG" dirty="0"/>
          </a:p>
        </p:txBody>
      </p:sp>
      <p:sp>
        <p:nvSpPr>
          <p:cNvPr id="4" name="TextBox 3">
            <a:extLst>
              <a:ext uri="{FF2B5EF4-FFF2-40B4-BE49-F238E27FC236}">
                <a16:creationId xmlns:a16="http://schemas.microsoft.com/office/drawing/2014/main" id="{81BBA20E-9383-169E-0832-CFF0D31FD264}"/>
              </a:ext>
            </a:extLst>
          </p:cNvPr>
          <p:cNvSpPr txBox="1"/>
          <p:nvPr/>
        </p:nvSpPr>
        <p:spPr>
          <a:xfrm>
            <a:off x="838200" y="1750677"/>
            <a:ext cx="10515600" cy="1938992"/>
          </a:xfrm>
          <a:prstGeom prst="rect">
            <a:avLst/>
          </a:prstGeom>
          <a:noFill/>
        </p:spPr>
        <p:txBody>
          <a:bodyPr wrap="square" rtlCol="0">
            <a:spAutoFit/>
          </a:bodyPr>
          <a:lstStyle/>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lang="en-SG" sz="2400" dirty="0">
                <a:solidFill>
                  <a:prstClr val="black"/>
                </a:solidFill>
                <a:latin typeface="Futura Std Book"/>
              </a:rPr>
              <a:t>Illustration of GST Missing Trader Fraud/Carousel Fraud</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lang="en-SG" sz="2400" dirty="0">
                <a:solidFill>
                  <a:prstClr val="black"/>
                </a:solidFill>
                <a:latin typeface="Futura Std Book"/>
              </a:rPr>
              <a:t>Where it all begins</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lang="en-SG" sz="2400" dirty="0">
                <a:solidFill>
                  <a:prstClr val="black"/>
                </a:solidFill>
                <a:latin typeface="Futura Std Book"/>
              </a:rPr>
              <a:t>Case management</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lang="en-SG" sz="2400" dirty="0">
                <a:solidFill>
                  <a:prstClr val="black"/>
                </a:solidFill>
                <a:latin typeface="Futura Std Book"/>
              </a:rPr>
              <a:t>Inter-agency co-operation</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lang="en-SG" sz="2400" dirty="0">
                <a:solidFill>
                  <a:prstClr val="black"/>
                </a:solidFill>
                <a:latin typeface="Futura Std Book"/>
              </a:rPr>
              <a:t>Critical Success Factors</a:t>
            </a:r>
          </a:p>
        </p:txBody>
      </p:sp>
    </p:spTree>
    <p:extLst>
      <p:ext uri="{BB962C8B-B14F-4D97-AF65-F5344CB8AC3E}">
        <p14:creationId xmlns:p14="http://schemas.microsoft.com/office/powerpoint/2010/main" val="220936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B41626-515F-5572-29D4-5EF66095F541}"/>
              </a:ext>
            </a:extLst>
          </p:cNvPr>
          <p:cNvSpPr>
            <a:spLocks noGrp="1"/>
          </p:cNvSpPr>
          <p:nvPr>
            <p:ph type="sldNum" sz="quarter" idx="12"/>
          </p:nvPr>
        </p:nvSpPr>
        <p:spPr/>
        <p:txBody>
          <a:bodyPr/>
          <a:lstStyle/>
          <a:p>
            <a:fld id="{5DF5AE18-F94A-B54C-9347-4CAFB5D76058}" type="slidenum">
              <a:rPr lang="en-US" smtClean="0"/>
              <a:pPr/>
              <a:t>3</a:t>
            </a:fld>
            <a:endParaRPr lang="en-US" dirty="0"/>
          </a:p>
        </p:txBody>
      </p:sp>
      <p:pic>
        <p:nvPicPr>
          <p:cNvPr id="9" name="Picture 8">
            <a:extLst>
              <a:ext uri="{FF2B5EF4-FFF2-40B4-BE49-F238E27FC236}">
                <a16:creationId xmlns:a16="http://schemas.microsoft.com/office/drawing/2014/main" id="{DBBD2D4D-8543-3B47-1C57-10C08F6C94BD}"/>
              </a:ext>
            </a:extLst>
          </p:cNvPr>
          <p:cNvPicPr>
            <a:picLocks noChangeAspect="1"/>
          </p:cNvPicPr>
          <p:nvPr/>
        </p:nvPicPr>
        <p:blipFill>
          <a:blip r:embed="rId3"/>
          <a:stretch>
            <a:fillRect/>
          </a:stretch>
        </p:blipFill>
        <p:spPr>
          <a:xfrm>
            <a:off x="838201" y="0"/>
            <a:ext cx="10958564" cy="6858000"/>
          </a:xfrm>
          <a:prstGeom prst="rect">
            <a:avLst/>
          </a:prstGeom>
        </p:spPr>
      </p:pic>
    </p:spTree>
    <p:extLst>
      <p:ext uri="{BB962C8B-B14F-4D97-AF65-F5344CB8AC3E}">
        <p14:creationId xmlns:p14="http://schemas.microsoft.com/office/powerpoint/2010/main" val="144143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B41626-515F-5572-29D4-5EF66095F541}"/>
              </a:ext>
            </a:extLst>
          </p:cNvPr>
          <p:cNvSpPr>
            <a:spLocks noGrp="1"/>
          </p:cNvSpPr>
          <p:nvPr>
            <p:ph type="sldNum" sz="quarter" idx="12"/>
          </p:nvPr>
        </p:nvSpPr>
        <p:spPr/>
        <p:txBody>
          <a:bodyPr/>
          <a:lstStyle/>
          <a:p>
            <a:fld id="{5DF5AE18-F94A-B54C-9347-4CAFB5D76058}" type="slidenum">
              <a:rPr lang="en-US" smtClean="0"/>
              <a:pPr/>
              <a:t>4</a:t>
            </a:fld>
            <a:endParaRPr lang="en-US" dirty="0"/>
          </a:p>
        </p:txBody>
      </p:sp>
      <p:grpSp>
        <p:nvGrpSpPr>
          <p:cNvPr id="144" name="Group 143">
            <a:extLst>
              <a:ext uri="{FF2B5EF4-FFF2-40B4-BE49-F238E27FC236}">
                <a16:creationId xmlns:a16="http://schemas.microsoft.com/office/drawing/2014/main" id="{BA96AB2D-47F1-B6A5-42B1-DF9731A59F9C}"/>
              </a:ext>
            </a:extLst>
          </p:cNvPr>
          <p:cNvGrpSpPr/>
          <p:nvPr/>
        </p:nvGrpSpPr>
        <p:grpSpPr>
          <a:xfrm>
            <a:off x="1477108" y="1065124"/>
            <a:ext cx="8686625" cy="5792875"/>
            <a:chOff x="1631504" y="137586"/>
            <a:chExt cx="8934163" cy="6649216"/>
          </a:xfrm>
        </p:grpSpPr>
        <p:sp>
          <p:nvSpPr>
            <p:cNvPr id="8" name="Rectangle 7">
              <a:extLst>
                <a:ext uri="{FF2B5EF4-FFF2-40B4-BE49-F238E27FC236}">
                  <a16:creationId xmlns:a16="http://schemas.microsoft.com/office/drawing/2014/main" id="{A8067832-833E-E725-0D30-EA404442A72E}"/>
                </a:ext>
              </a:extLst>
            </p:cNvPr>
            <p:cNvSpPr/>
            <p:nvPr/>
          </p:nvSpPr>
          <p:spPr>
            <a:xfrm>
              <a:off x="3986980" y="1117053"/>
              <a:ext cx="1100909" cy="56697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Rectangle 8">
              <a:extLst>
                <a:ext uri="{FF2B5EF4-FFF2-40B4-BE49-F238E27FC236}">
                  <a16:creationId xmlns:a16="http://schemas.microsoft.com/office/drawing/2014/main" id="{5F994B76-724C-0EAD-4BFD-0AA7B13F1C47}"/>
                </a:ext>
              </a:extLst>
            </p:cNvPr>
            <p:cNvSpPr/>
            <p:nvPr/>
          </p:nvSpPr>
          <p:spPr>
            <a:xfrm>
              <a:off x="2769448" y="1119570"/>
              <a:ext cx="1094305" cy="56428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cxnSp>
          <p:nvCxnSpPr>
            <p:cNvPr id="10" name="Straight Arrow Connector 9">
              <a:extLst>
                <a:ext uri="{FF2B5EF4-FFF2-40B4-BE49-F238E27FC236}">
                  <a16:creationId xmlns:a16="http://schemas.microsoft.com/office/drawing/2014/main" id="{7B266441-E182-EEAB-F9EC-5CDFF34B1040}"/>
                </a:ext>
              </a:extLst>
            </p:cNvPr>
            <p:cNvCxnSpPr>
              <a:endCxn id="12" idx="1"/>
            </p:cNvCxnSpPr>
            <p:nvPr/>
          </p:nvCxnSpPr>
          <p:spPr>
            <a:xfrm flipV="1">
              <a:off x="3749981" y="2711621"/>
              <a:ext cx="401803" cy="51262"/>
            </a:xfrm>
            <a:prstGeom prst="straightConnector1">
              <a:avLst/>
            </a:prstGeom>
            <a:ln w="3175">
              <a:solidFill>
                <a:schemeClr val="accent1"/>
              </a:solidFill>
              <a:tailEnd type="arrow"/>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66AE3401-8CFA-B07D-433F-3E07EF04C1EB}"/>
                </a:ext>
              </a:extLst>
            </p:cNvPr>
            <p:cNvSpPr txBox="1"/>
            <p:nvPr/>
          </p:nvSpPr>
          <p:spPr>
            <a:xfrm>
              <a:off x="4151784" y="2596205"/>
              <a:ext cx="864097" cy="230832"/>
            </a:xfrm>
            <a:prstGeom prst="rect">
              <a:avLst/>
            </a:prstGeom>
            <a:solidFill>
              <a:schemeClr val="accent3"/>
            </a:solidFill>
            <a:ln w="63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00" dirty="0">
                  <a:latin typeface="Calibri" pitchFamily="34" charset="0"/>
                  <a:cs typeface="Calibri" pitchFamily="34" charset="0"/>
                </a:rPr>
                <a:t>Buffer 5</a:t>
              </a:r>
              <a:endParaRPr lang="en-SG" sz="900" b="1" dirty="0">
                <a:solidFill>
                  <a:srgbClr val="FF0000"/>
                </a:solidFill>
                <a:latin typeface="Calibri" pitchFamily="34" charset="0"/>
                <a:cs typeface="Calibri" pitchFamily="34" charset="0"/>
              </a:endParaRPr>
            </a:p>
          </p:txBody>
        </p:sp>
        <p:sp>
          <p:nvSpPr>
            <p:cNvPr id="13" name="TextBox 12">
              <a:extLst>
                <a:ext uri="{FF2B5EF4-FFF2-40B4-BE49-F238E27FC236}">
                  <a16:creationId xmlns:a16="http://schemas.microsoft.com/office/drawing/2014/main" id="{D27D5EFF-04B3-EF73-351E-1A4D71E5DDCD}"/>
                </a:ext>
              </a:extLst>
            </p:cNvPr>
            <p:cNvSpPr txBox="1"/>
            <p:nvPr/>
          </p:nvSpPr>
          <p:spPr>
            <a:xfrm>
              <a:off x="4136046" y="1411016"/>
              <a:ext cx="879835" cy="477054"/>
            </a:xfrm>
            <a:prstGeom prst="rect">
              <a:avLst/>
            </a:prstGeom>
            <a:solidFill>
              <a:schemeClr val="accent3"/>
            </a:solidFill>
            <a:ln w="6350">
              <a:solidFill>
                <a:schemeClr val="tx1"/>
              </a:solidFill>
            </a:ln>
          </p:spPr>
          <p:txBody>
            <a:bodyPr wrap="square" rtlCol="0">
              <a:spAutoFit/>
            </a:bodyPr>
            <a:lstStyle/>
            <a:p>
              <a:pPr algn="ctr"/>
              <a:endParaRPr lang="en-US" sz="800" dirty="0">
                <a:latin typeface="Calibri" pitchFamily="34" charset="0"/>
                <a:cs typeface="Calibri" pitchFamily="34" charset="0"/>
              </a:endParaRPr>
            </a:p>
            <a:p>
              <a:pPr algn="ctr"/>
              <a:r>
                <a:rPr lang="en-US" sz="900" dirty="0">
                  <a:latin typeface="Calibri" pitchFamily="34" charset="0"/>
                  <a:cs typeface="Calibri" pitchFamily="34" charset="0"/>
                </a:rPr>
                <a:t>Buffer 4</a:t>
              </a:r>
              <a:endParaRPr lang="en-US" sz="900" b="1" dirty="0">
                <a:solidFill>
                  <a:srgbClr val="FF0000"/>
                </a:solidFill>
                <a:latin typeface="Calibri" pitchFamily="34" charset="0"/>
                <a:cs typeface="Calibri" pitchFamily="34" charset="0"/>
              </a:endParaRPr>
            </a:p>
            <a:p>
              <a:pPr algn="ctr"/>
              <a:endParaRPr lang="en-SG" sz="800" b="1" dirty="0">
                <a:solidFill>
                  <a:srgbClr val="FF0000"/>
                </a:solidFill>
                <a:latin typeface="Calibri" pitchFamily="34" charset="0"/>
                <a:cs typeface="Calibri" pitchFamily="34" charset="0"/>
              </a:endParaRPr>
            </a:p>
          </p:txBody>
        </p:sp>
        <p:cxnSp>
          <p:nvCxnSpPr>
            <p:cNvPr id="14" name="Straight Arrow Connector 13">
              <a:extLst>
                <a:ext uri="{FF2B5EF4-FFF2-40B4-BE49-F238E27FC236}">
                  <a16:creationId xmlns:a16="http://schemas.microsoft.com/office/drawing/2014/main" id="{FED19B6E-B66F-0E93-11FB-DD4B0250C14C}"/>
                </a:ext>
              </a:extLst>
            </p:cNvPr>
            <p:cNvCxnSpPr>
              <a:endCxn id="33" idx="1"/>
            </p:cNvCxnSpPr>
            <p:nvPr/>
          </p:nvCxnSpPr>
          <p:spPr>
            <a:xfrm>
              <a:off x="5015881" y="1568708"/>
              <a:ext cx="4251451" cy="1"/>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15" name="Straight Connector 14">
              <a:extLst>
                <a:ext uri="{FF2B5EF4-FFF2-40B4-BE49-F238E27FC236}">
                  <a16:creationId xmlns:a16="http://schemas.microsoft.com/office/drawing/2014/main" id="{80EA59FD-3E9E-C8DD-7349-4AB316DC71E9}"/>
                </a:ext>
              </a:extLst>
            </p:cNvPr>
            <p:cNvCxnSpPr>
              <a:stCxn id="12" idx="0"/>
              <a:endCxn id="28" idx="1"/>
            </p:cNvCxnSpPr>
            <p:nvPr/>
          </p:nvCxnSpPr>
          <p:spPr>
            <a:xfrm flipV="1">
              <a:off x="4583833" y="2020295"/>
              <a:ext cx="976621" cy="575910"/>
            </a:xfrm>
            <a:prstGeom prst="line">
              <a:avLst/>
            </a:prstGeom>
            <a:ln w="31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55DCBA-3116-B8B8-7E11-C9D97029B478}"/>
                </a:ext>
              </a:extLst>
            </p:cNvPr>
            <p:cNvSpPr txBox="1"/>
            <p:nvPr/>
          </p:nvSpPr>
          <p:spPr>
            <a:xfrm>
              <a:off x="2903792" y="3281418"/>
              <a:ext cx="865086" cy="230832"/>
            </a:xfrm>
            <a:prstGeom prst="rect">
              <a:avLst/>
            </a:prstGeom>
            <a:solidFill>
              <a:schemeClr val="accent3"/>
            </a:solidFill>
            <a:ln w="63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00" dirty="0">
                  <a:latin typeface="Calibri" pitchFamily="34" charset="0"/>
                  <a:cs typeface="Calibri" pitchFamily="34" charset="0"/>
                </a:rPr>
                <a:t>Buffer 3</a:t>
              </a:r>
              <a:endParaRPr lang="en-SG" sz="900" dirty="0">
                <a:solidFill>
                  <a:schemeClr val="tx1"/>
                </a:solidFill>
                <a:latin typeface="Calibri" pitchFamily="34" charset="0"/>
                <a:cs typeface="Calibri" pitchFamily="34" charset="0"/>
              </a:endParaRPr>
            </a:p>
          </p:txBody>
        </p:sp>
        <p:sp>
          <p:nvSpPr>
            <p:cNvPr id="17" name="Rectangle 16">
              <a:extLst>
                <a:ext uri="{FF2B5EF4-FFF2-40B4-BE49-F238E27FC236}">
                  <a16:creationId xmlns:a16="http://schemas.microsoft.com/office/drawing/2014/main" id="{FCD2C2FF-9FF2-DA41-BB0D-ECFE569A5C4C}"/>
                </a:ext>
              </a:extLst>
            </p:cNvPr>
            <p:cNvSpPr/>
            <p:nvPr/>
          </p:nvSpPr>
          <p:spPr>
            <a:xfrm>
              <a:off x="7320137" y="312418"/>
              <a:ext cx="1310753" cy="340858"/>
            </a:xfrm>
            <a:prstGeom prst="rect">
              <a:avLst/>
            </a:prstGeom>
            <a:solidFill>
              <a:srgbClr val="FFFF00"/>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dirty="0">
                  <a:solidFill>
                    <a:schemeClr val="tx1"/>
                  </a:solidFill>
                  <a:latin typeface="Calibri" pitchFamily="34" charset="0"/>
                  <a:cs typeface="Calibri" pitchFamily="34" charset="0"/>
                </a:rPr>
                <a:t>Exporter 1</a:t>
              </a:r>
              <a:endParaRPr lang="en-SG" sz="900" dirty="0">
                <a:solidFill>
                  <a:schemeClr val="tx1"/>
                </a:solidFill>
                <a:latin typeface="Calibri" pitchFamily="34" charset="0"/>
                <a:cs typeface="Calibri" pitchFamily="34" charset="0"/>
              </a:endParaRPr>
            </a:p>
          </p:txBody>
        </p:sp>
        <p:cxnSp>
          <p:nvCxnSpPr>
            <p:cNvPr id="18" name="Straight Connector 17">
              <a:extLst>
                <a:ext uri="{FF2B5EF4-FFF2-40B4-BE49-F238E27FC236}">
                  <a16:creationId xmlns:a16="http://schemas.microsoft.com/office/drawing/2014/main" id="{41B6CA4C-4C2D-07B0-E7D9-3FC20BE2BBAC}"/>
                </a:ext>
              </a:extLst>
            </p:cNvPr>
            <p:cNvCxnSpPr>
              <a:stCxn id="12" idx="0"/>
              <a:endCxn id="13" idx="2"/>
            </p:cNvCxnSpPr>
            <p:nvPr/>
          </p:nvCxnSpPr>
          <p:spPr>
            <a:xfrm flipH="1" flipV="1">
              <a:off x="4575964" y="1888070"/>
              <a:ext cx="7869" cy="708135"/>
            </a:xfrm>
            <a:prstGeom prst="line">
              <a:avLst/>
            </a:prstGeom>
            <a:ln w="31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D24B55C-132D-5170-C6A8-E77B611341DD}"/>
                </a:ext>
              </a:extLst>
            </p:cNvPr>
            <p:cNvCxnSpPr>
              <a:cxnSpLocks/>
              <a:endCxn id="104" idx="1"/>
            </p:cNvCxnSpPr>
            <p:nvPr/>
          </p:nvCxnSpPr>
          <p:spPr>
            <a:xfrm>
              <a:off x="3731872" y="3517906"/>
              <a:ext cx="1821884" cy="1700743"/>
            </a:xfrm>
            <a:prstGeom prst="line">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90986F7-A646-5C18-54A2-6E95DFD90141}"/>
                </a:ext>
              </a:extLst>
            </p:cNvPr>
            <p:cNvCxnSpPr>
              <a:cxnSpLocks/>
            </p:cNvCxnSpPr>
            <p:nvPr/>
          </p:nvCxnSpPr>
          <p:spPr>
            <a:xfrm>
              <a:off x="3749980" y="2126437"/>
              <a:ext cx="520564" cy="469769"/>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sp>
          <p:nvSpPr>
            <p:cNvPr id="23" name="TextBox 22">
              <a:extLst>
                <a:ext uri="{FF2B5EF4-FFF2-40B4-BE49-F238E27FC236}">
                  <a16:creationId xmlns:a16="http://schemas.microsoft.com/office/drawing/2014/main" id="{C01D7B43-F2D9-37BC-1734-D3062899EF76}"/>
                </a:ext>
              </a:extLst>
            </p:cNvPr>
            <p:cNvSpPr txBox="1"/>
            <p:nvPr/>
          </p:nvSpPr>
          <p:spPr>
            <a:xfrm>
              <a:off x="9216101" y="274522"/>
              <a:ext cx="1265090" cy="246221"/>
            </a:xfrm>
            <a:prstGeom prst="rect">
              <a:avLst/>
            </a:prstGeom>
            <a:solidFill>
              <a:schemeClr val="tx1"/>
            </a:solidFill>
            <a:ln>
              <a:noFill/>
            </a:ln>
          </p:spPr>
          <p:txBody>
            <a:bodyPr wrap="square" rtlCol="0">
              <a:spAutoFit/>
            </a:bodyPr>
            <a:lstStyle/>
            <a:p>
              <a:r>
                <a:rPr lang="en-US" sz="1000" b="1" dirty="0">
                  <a:solidFill>
                    <a:schemeClr val="bg1"/>
                  </a:solidFill>
                </a:rPr>
                <a:t>Overseas Customers</a:t>
              </a:r>
              <a:endParaRPr lang="en-SG" sz="1000" b="1" dirty="0">
                <a:solidFill>
                  <a:schemeClr val="bg1"/>
                </a:solidFill>
              </a:endParaRPr>
            </a:p>
          </p:txBody>
        </p:sp>
        <p:cxnSp>
          <p:nvCxnSpPr>
            <p:cNvPr id="24" name="Straight Connector 23">
              <a:extLst>
                <a:ext uri="{FF2B5EF4-FFF2-40B4-BE49-F238E27FC236}">
                  <a16:creationId xmlns:a16="http://schemas.microsoft.com/office/drawing/2014/main" id="{D8689B49-2616-01D9-1B25-68520ABB55D1}"/>
                </a:ext>
              </a:extLst>
            </p:cNvPr>
            <p:cNvCxnSpPr>
              <a:stCxn id="12" idx="2"/>
              <a:endCxn id="103" idx="1"/>
            </p:cNvCxnSpPr>
            <p:nvPr/>
          </p:nvCxnSpPr>
          <p:spPr>
            <a:xfrm>
              <a:off x="4583833" y="2827037"/>
              <a:ext cx="969923" cy="2754982"/>
            </a:xfrm>
            <a:prstGeom prst="line">
              <a:avLst/>
            </a:prstGeom>
            <a:ln w="31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47E736A-27E6-EAAE-5B33-E5B598FEA22E}"/>
                </a:ext>
              </a:extLst>
            </p:cNvPr>
            <p:cNvCxnSpPr>
              <a:cxnSpLocks/>
            </p:cNvCxnSpPr>
            <p:nvPr/>
          </p:nvCxnSpPr>
          <p:spPr>
            <a:xfrm flipV="1">
              <a:off x="5015880" y="1312959"/>
              <a:ext cx="559382" cy="205778"/>
            </a:xfrm>
            <a:prstGeom prst="line">
              <a:avLst/>
            </a:prstGeom>
            <a:ln w="31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E90199E-5729-C95A-1CFA-A51378B45649}"/>
                </a:ext>
              </a:extLst>
            </p:cNvPr>
            <p:cNvGrpSpPr/>
            <p:nvPr/>
          </p:nvGrpSpPr>
          <p:grpSpPr>
            <a:xfrm>
              <a:off x="5293026" y="588752"/>
              <a:ext cx="5272641" cy="6008601"/>
              <a:chOff x="3261991" y="653743"/>
              <a:chExt cx="5272641" cy="6008601"/>
            </a:xfrm>
          </p:grpSpPr>
          <p:sp>
            <p:nvSpPr>
              <p:cNvPr id="27" name="Rectangle 26">
                <a:extLst>
                  <a:ext uri="{FF2B5EF4-FFF2-40B4-BE49-F238E27FC236}">
                    <a16:creationId xmlns:a16="http://schemas.microsoft.com/office/drawing/2014/main" id="{B5ED63C5-7F0E-1C2B-BACE-357F122388AA}"/>
                  </a:ext>
                </a:extLst>
              </p:cNvPr>
              <p:cNvSpPr/>
              <p:nvPr/>
            </p:nvSpPr>
            <p:spPr>
              <a:xfrm>
                <a:off x="5235729" y="5421231"/>
                <a:ext cx="1328615" cy="466001"/>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Exporter 8</a:t>
                </a:r>
                <a:endParaRPr lang="en-US" sz="900" b="1" dirty="0">
                  <a:solidFill>
                    <a:srgbClr val="FF0000"/>
                  </a:solidFill>
                </a:endParaRPr>
              </a:p>
            </p:txBody>
          </p:sp>
          <p:sp>
            <p:nvSpPr>
              <p:cNvPr id="28" name="Rectangle 27">
                <a:extLst>
                  <a:ext uri="{FF2B5EF4-FFF2-40B4-BE49-F238E27FC236}">
                    <a16:creationId xmlns:a16="http://schemas.microsoft.com/office/drawing/2014/main" id="{3B0CDEC1-2FA5-C179-7E0E-DB434A2E8A5D}"/>
                  </a:ext>
                </a:extLst>
              </p:cNvPr>
              <p:cNvSpPr/>
              <p:nvPr/>
            </p:nvSpPr>
            <p:spPr>
              <a:xfrm>
                <a:off x="3529419" y="1871138"/>
                <a:ext cx="1154613" cy="428295"/>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Buffer 9</a:t>
                </a:r>
                <a:endParaRPr lang="en-SG" sz="900" b="1" dirty="0">
                  <a:solidFill>
                    <a:srgbClr val="FF0000"/>
                  </a:solidFill>
                  <a:latin typeface="Calibri" pitchFamily="34" charset="0"/>
                  <a:cs typeface="Calibri" pitchFamily="34" charset="0"/>
                </a:endParaRPr>
              </a:p>
            </p:txBody>
          </p:sp>
          <p:sp>
            <p:nvSpPr>
              <p:cNvPr id="29" name="Rounded Rectangle 102">
                <a:extLst>
                  <a:ext uri="{FF2B5EF4-FFF2-40B4-BE49-F238E27FC236}">
                    <a16:creationId xmlns:a16="http://schemas.microsoft.com/office/drawing/2014/main" id="{B246003C-1DE7-433F-B40E-66131BB8BC00}"/>
                  </a:ext>
                </a:extLst>
              </p:cNvPr>
              <p:cNvSpPr/>
              <p:nvPr/>
            </p:nvSpPr>
            <p:spPr>
              <a:xfrm>
                <a:off x="7236297" y="2231922"/>
                <a:ext cx="1169290" cy="245554"/>
              </a:xfrm>
              <a:prstGeom prst="roundRect">
                <a:avLst/>
              </a:prstGeom>
              <a:solidFill>
                <a:schemeClr val="accent6">
                  <a:lumMod val="40000"/>
                  <a:lumOff val="6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900" dirty="0">
                    <a:solidFill>
                      <a:schemeClr val="tx1"/>
                    </a:solidFill>
                    <a:latin typeface="Calibri" pitchFamily="34" charset="0"/>
                    <a:cs typeface="Calibri" pitchFamily="34" charset="0"/>
                  </a:rPr>
                  <a:t>Customer 3</a:t>
                </a:r>
              </a:p>
            </p:txBody>
          </p:sp>
          <p:sp>
            <p:nvSpPr>
              <p:cNvPr id="30" name="Rounded Rectangle 103">
                <a:extLst>
                  <a:ext uri="{FF2B5EF4-FFF2-40B4-BE49-F238E27FC236}">
                    <a16:creationId xmlns:a16="http://schemas.microsoft.com/office/drawing/2014/main" id="{4E3E9D00-082E-4608-EE59-2D0EF87F99CA}"/>
                  </a:ext>
                </a:extLst>
              </p:cNvPr>
              <p:cNvSpPr/>
              <p:nvPr/>
            </p:nvSpPr>
            <p:spPr>
              <a:xfrm>
                <a:off x="7236297" y="1871882"/>
                <a:ext cx="1169289" cy="247494"/>
              </a:xfrm>
              <a:prstGeom prst="roundRect">
                <a:avLst/>
              </a:prstGeom>
              <a:solidFill>
                <a:schemeClr val="accent6">
                  <a:lumMod val="40000"/>
                  <a:lumOff val="6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900" dirty="0">
                    <a:solidFill>
                      <a:schemeClr val="tx1"/>
                    </a:solidFill>
                    <a:latin typeface="Calibri" pitchFamily="34" charset="0"/>
                    <a:cs typeface="Calibri" pitchFamily="34" charset="0"/>
                  </a:rPr>
                  <a:t>Customer 2</a:t>
                </a:r>
              </a:p>
            </p:txBody>
          </p:sp>
          <p:cxnSp>
            <p:nvCxnSpPr>
              <p:cNvPr id="31" name="Straight Arrow Connector 30">
                <a:extLst>
                  <a:ext uri="{FF2B5EF4-FFF2-40B4-BE49-F238E27FC236}">
                    <a16:creationId xmlns:a16="http://schemas.microsoft.com/office/drawing/2014/main" id="{1FBBC7F9-67B5-C0CA-51BA-3798382D1AD3}"/>
                  </a:ext>
                </a:extLst>
              </p:cNvPr>
              <p:cNvCxnSpPr>
                <a:endCxn id="29" idx="1"/>
              </p:cNvCxnSpPr>
              <p:nvPr/>
            </p:nvCxnSpPr>
            <p:spPr>
              <a:xfrm>
                <a:off x="6561253" y="1995629"/>
                <a:ext cx="675044" cy="359070"/>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32" name="Straight Arrow Connector 31">
                <a:extLst>
                  <a:ext uri="{FF2B5EF4-FFF2-40B4-BE49-F238E27FC236}">
                    <a16:creationId xmlns:a16="http://schemas.microsoft.com/office/drawing/2014/main" id="{70F57A06-CAA4-EC8A-31CB-7B8E83DCFBB4}"/>
                  </a:ext>
                </a:extLst>
              </p:cNvPr>
              <p:cNvCxnSpPr>
                <a:endCxn id="30" idx="1"/>
              </p:cNvCxnSpPr>
              <p:nvPr/>
            </p:nvCxnSpPr>
            <p:spPr>
              <a:xfrm>
                <a:off x="4703012" y="1995629"/>
                <a:ext cx="2533285" cy="0"/>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sp>
            <p:nvSpPr>
              <p:cNvPr id="33" name="Rounded Rectangle 70">
                <a:extLst>
                  <a:ext uri="{FF2B5EF4-FFF2-40B4-BE49-F238E27FC236}">
                    <a16:creationId xmlns:a16="http://schemas.microsoft.com/office/drawing/2014/main" id="{B334238B-FC0A-2B26-0FD8-06C5CAE55450}"/>
                  </a:ext>
                </a:extLst>
              </p:cNvPr>
              <p:cNvSpPr/>
              <p:nvPr/>
            </p:nvSpPr>
            <p:spPr>
              <a:xfrm>
                <a:off x="7236297" y="1511842"/>
                <a:ext cx="1169289" cy="243715"/>
              </a:xfrm>
              <a:prstGeom prst="roundRect">
                <a:avLst/>
              </a:prstGeom>
              <a:solidFill>
                <a:schemeClr val="accent6">
                  <a:lumMod val="40000"/>
                  <a:lumOff val="6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900" dirty="0">
                    <a:solidFill>
                      <a:schemeClr val="tx1"/>
                    </a:solidFill>
                    <a:latin typeface="Calibri" pitchFamily="34" charset="0"/>
                    <a:cs typeface="Calibri" pitchFamily="34" charset="0"/>
                  </a:rPr>
                  <a:t>Customer 1</a:t>
                </a:r>
              </a:p>
            </p:txBody>
          </p:sp>
          <p:sp>
            <p:nvSpPr>
              <p:cNvPr id="34" name="Rectangle 33">
                <a:extLst>
                  <a:ext uri="{FF2B5EF4-FFF2-40B4-BE49-F238E27FC236}">
                    <a16:creationId xmlns:a16="http://schemas.microsoft.com/office/drawing/2014/main" id="{24004481-AAED-75A2-6468-6E2B6528A0A4}"/>
                  </a:ext>
                </a:extLst>
              </p:cNvPr>
              <p:cNvSpPr/>
              <p:nvPr/>
            </p:nvSpPr>
            <p:spPr>
              <a:xfrm>
                <a:off x="3535603" y="6387579"/>
                <a:ext cx="1148429" cy="274765"/>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Calibri" pitchFamily="34" charset="0"/>
                  <a:cs typeface="Calibri" pitchFamily="34" charset="0"/>
                </a:endParaRPr>
              </a:p>
              <a:p>
                <a:pPr algn="ctr"/>
                <a:r>
                  <a:rPr lang="en-US" sz="900" dirty="0">
                    <a:solidFill>
                      <a:schemeClr val="tx1"/>
                    </a:solidFill>
                    <a:latin typeface="Calibri" pitchFamily="34" charset="0"/>
                    <a:cs typeface="Calibri" pitchFamily="34" charset="0"/>
                  </a:rPr>
                  <a:t>Buffer 16</a:t>
                </a:r>
                <a:endParaRPr lang="en-SG" sz="900" b="1" dirty="0">
                  <a:solidFill>
                    <a:srgbClr val="FF0000"/>
                  </a:solidFill>
                  <a:latin typeface="Calibri" pitchFamily="34" charset="0"/>
                  <a:cs typeface="Calibri" pitchFamily="34" charset="0"/>
                </a:endParaRPr>
              </a:p>
              <a:p>
                <a:pPr algn="ctr"/>
                <a:endParaRPr lang="en-SG" sz="1000" dirty="0">
                  <a:solidFill>
                    <a:schemeClr val="tx1"/>
                  </a:solidFill>
                  <a:latin typeface="Calibri" pitchFamily="34" charset="0"/>
                  <a:cs typeface="Calibri" pitchFamily="34" charset="0"/>
                </a:endParaRPr>
              </a:p>
            </p:txBody>
          </p:sp>
          <p:sp>
            <p:nvSpPr>
              <p:cNvPr id="35" name="Rectangle 34">
                <a:extLst>
                  <a:ext uri="{FF2B5EF4-FFF2-40B4-BE49-F238E27FC236}">
                    <a16:creationId xmlns:a16="http://schemas.microsoft.com/office/drawing/2014/main" id="{DDD2646F-E556-1C9A-CDA9-A9DF1513EAFD}"/>
                  </a:ext>
                </a:extLst>
              </p:cNvPr>
              <p:cNvSpPr/>
              <p:nvPr/>
            </p:nvSpPr>
            <p:spPr>
              <a:xfrm>
                <a:off x="3519162" y="3855845"/>
                <a:ext cx="1152022" cy="286219"/>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Buffer 11</a:t>
                </a:r>
                <a:endParaRPr lang="en-SG" sz="900" b="1" dirty="0">
                  <a:solidFill>
                    <a:srgbClr val="FF0000"/>
                  </a:solidFill>
                  <a:latin typeface="Calibri" pitchFamily="34" charset="0"/>
                  <a:cs typeface="Calibri" pitchFamily="34" charset="0"/>
                </a:endParaRPr>
              </a:p>
            </p:txBody>
          </p:sp>
          <p:sp>
            <p:nvSpPr>
              <p:cNvPr id="36" name="Rectangle 35">
                <a:extLst>
                  <a:ext uri="{FF2B5EF4-FFF2-40B4-BE49-F238E27FC236}">
                    <a16:creationId xmlns:a16="http://schemas.microsoft.com/office/drawing/2014/main" id="{BFBE1E9D-3FC0-ADB0-68D6-7944E65C14A1}"/>
                  </a:ext>
                </a:extLst>
              </p:cNvPr>
              <p:cNvSpPr/>
              <p:nvPr/>
            </p:nvSpPr>
            <p:spPr>
              <a:xfrm>
                <a:off x="3544327" y="4528896"/>
                <a:ext cx="1148429" cy="267510"/>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Buffer 12</a:t>
                </a:r>
                <a:endParaRPr lang="en-SG" sz="900" b="1" dirty="0">
                  <a:solidFill>
                    <a:srgbClr val="FF0000"/>
                  </a:solidFill>
                  <a:latin typeface="Calibri" pitchFamily="34" charset="0"/>
                  <a:cs typeface="Calibri" pitchFamily="34" charset="0"/>
                </a:endParaRPr>
              </a:p>
            </p:txBody>
          </p:sp>
          <p:sp>
            <p:nvSpPr>
              <p:cNvPr id="37" name="Rectangle 36">
                <a:extLst>
                  <a:ext uri="{FF2B5EF4-FFF2-40B4-BE49-F238E27FC236}">
                    <a16:creationId xmlns:a16="http://schemas.microsoft.com/office/drawing/2014/main" id="{4E7FCC14-81BA-13B5-1143-96A9DB8440D3}"/>
                  </a:ext>
                </a:extLst>
              </p:cNvPr>
              <p:cNvSpPr/>
              <p:nvPr/>
            </p:nvSpPr>
            <p:spPr>
              <a:xfrm>
                <a:off x="3529418" y="6022470"/>
                <a:ext cx="1141765" cy="252975"/>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Buffer 15</a:t>
                </a:r>
                <a:endParaRPr lang="en-SG" sz="900" b="1" dirty="0">
                  <a:solidFill>
                    <a:srgbClr val="FF0000"/>
                  </a:solidFill>
                  <a:latin typeface="Calibri" pitchFamily="34" charset="0"/>
                  <a:cs typeface="Calibri" pitchFamily="34" charset="0"/>
                </a:endParaRPr>
              </a:p>
            </p:txBody>
          </p:sp>
          <p:sp>
            <p:nvSpPr>
              <p:cNvPr id="38" name="Rounded Rectangle 112">
                <a:extLst>
                  <a:ext uri="{FF2B5EF4-FFF2-40B4-BE49-F238E27FC236}">
                    <a16:creationId xmlns:a16="http://schemas.microsoft.com/office/drawing/2014/main" id="{C84866A7-7244-05E2-E4E1-513E49E6EA11}"/>
                  </a:ext>
                </a:extLst>
              </p:cNvPr>
              <p:cNvSpPr/>
              <p:nvPr/>
            </p:nvSpPr>
            <p:spPr>
              <a:xfrm>
                <a:off x="7236298" y="6403728"/>
                <a:ext cx="1169290" cy="258616"/>
              </a:xfrm>
              <a:prstGeom prst="roundRect">
                <a:avLst/>
              </a:prstGeom>
              <a:solidFill>
                <a:schemeClr val="accent6">
                  <a:lumMod val="40000"/>
                  <a:lumOff val="6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900" dirty="0">
                    <a:solidFill>
                      <a:schemeClr val="tx1"/>
                    </a:solidFill>
                    <a:latin typeface="Calibri" pitchFamily="34" charset="0"/>
                    <a:cs typeface="Calibri" pitchFamily="34" charset="0"/>
                  </a:rPr>
                  <a:t>Customer 11</a:t>
                </a:r>
              </a:p>
            </p:txBody>
          </p:sp>
          <p:cxnSp>
            <p:nvCxnSpPr>
              <p:cNvPr id="39" name="Straight Arrow Connector 38">
                <a:extLst>
                  <a:ext uri="{FF2B5EF4-FFF2-40B4-BE49-F238E27FC236}">
                    <a16:creationId xmlns:a16="http://schemas.microsoft.com/office/drawing/2014/main" id="{95B1193D-5925-14BB-49ED-BB5DE42C9A06}"/>
                  </a:ext>
                </a:extLst>
              </p:cNvPr>
              <p:cNvCxnSpPr>
                <a:stCxn id="34" idx="3"/>
                <a:endCxn id="38" idx="1"/>
              </p:cNvCxnSpPr>
              <p:nvPr/>
            </p:nvCxnSpPr>
            <p:spPr>
              <a:xfrm>
                <a:off x="4684032" y="6524962"/>
                <a:ext cx="2552266" cy="8074"/>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sp>
            <p:nvSpPr>
              <p:cNvPr id="40" name="Rounded Rectangle 118">
                <a:extLst>
                  <a:ext uri="{FF2B5EF4-FFF2-40B4-BE49-F238E27FC236}">
                    <a16:creationId xmlns:a16="http://schemas.microsoft.com/office/drawing/2014/main" id="{8C180628-D041-E9F3-509C-1C6256DACE09}"/>
                  </a:ext>
                </a:extLst>
              </p:cNvPr>
              <p:cNvSpPr/>
              <p:nvPr/>
            </p:nvSpPr>
            <p:spPr>
              <a:xfrm>
                <a:off x="7250158" y="4969833"/>
                <a:ext cx="1169291" cy="251478"/>
              </a:xfrm>
              <a:prstGeom prst="roundRect">
                <a:avLst/>
              </a:prstGeom>
              <a:solidFill>
                <a:schemeClr val="accent6">
                  <a:lumMod val="40000"/>
                  <a:lumOff val="6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900" dirty="0">
                    <a:solidFill>
                      <a:schemeClr val="tx1"/>
                    </a:solidFill>
                    <a:latin typeface="Calibri" pitchFamily="34" charset="0"/>
                    <a:cs typeface="Calibri" pitchFamily="34" charset="0"/>
                    <a:sym typeface="Wingdings 2"/>
                  </a:rPr>
                  <a:t>Customer 8</a:t>
                </a:r>
                <a:endParaRPr lang="en-SG" sz="900" dirty="0">
                  <a:solidFill>
                    <a:schemeClr val="tx1"/>
                  </a:solidFill>
                  <a:latin typeface="Calibri" pitchFamily="34" charset="0"/>
                  <a:cs typeface="Calibri" pitchFamily="34" charset="0"/>
                </a:endParaRPr>
              </a:p>
            </p:txBody>
          </p:sp>
          <p:sp>
            <p:nvSpPr>
              <p:cNvPr id="41" name="Rounded Rectangle 119">
                <a:extLst>
                  <a:ext uri="{FF2B5EF4-FFF2-40B4-BE49-F238E27FC236}">
                    <a16:creationId xmlns:a16="http://schemas.microsoft.com/office/drawing/2014/main" id="{8D678244-35BE-3F88-E1AB-A236231FE388}"/>
                  </a:ext>
                </a:extLst>
              </p:cNvPr>
              <p:cNvSpPr/>
              <p:nvPr/>
            </p:nvSpPr>
            <p:spPr>
              <a:xfrm>
                <a:off x="7247401" y="3421984"/>
                <a:ext cx="1174807" cy="672337"/>
              </a:xfrm>
              <a:prstGeom prst="roundRect">
                <a:avLst/>
              </a:prstGeom>
              <a:solidFill>
                <a:schemeClr val="accent6">
                  <a:lumMod val="40000"/>
                  <a:lumOff val="6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900" dirty="0">
                    <a:solidFill>
                      <a:schemeClr val="tx1"/>
                    </a:solidFill>
                    <a:latin typeface="Calibri" pitchFamily="34" charset="0"/>
                    <a:cs typeface="Calibri" pitchFamily="34" charset="0"/>
                  </a:rPr>
                  <a:t>Customer 6</a:t>
                </a:r>
              </a:p>
            </p:txBody>
          </p:sp>
          <p:cxnSp>
            <p:nvCxnSpPr>
              <p:cNvPr id="42" name="Straight Arrow Connector 41">
                <a:extLst>
                  <a:ext uri="{FF2B5EF4-FFF2-40B4-BE49-F238E27FC236}">
                    <a16:creationId xmlns:a16="http://schemas.microsoft.com/office/drawing/2014/main" id="{294D63EC-3BA6-BDD8-B27A-502A86DAF275}"/>
                  </a:ext>
                </a:extLst>
              </p:cNvPr>
              <p:cNvCxnSpPr>
                <a:stCxn id="35" idx="3"/>
              </p:cNvCxnSpPr>
              <p:nvPr/>
            </p:nvCxnSpPr>
            <p:spPr>
              <a:xfrm flipV="1">
                <a:off x="4671184" y="3971252"/>
                <a:ext cx="2611706" cy="27703"/>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43" name="Straight Connector 42">
                <a:extLst>
                  <a:ext uri="{FF2B5EF4-FFF2-40B4-BE49-F238E27FC236}">
                    <a16:creationId xmlns:a16="http://schemas.microsoft.com/office/drawing/2014/main" id="{A80BD3D7-8632-54F7-2196-8D021D6ACABD}"/>
                  </a:ext>
                </a:extLst>
              </p:cNvPr>
              <p:cNvCxnSpPr/>
              <p:nvPr/>
            </p:nvCxnSpPr>
            <p:spPr>
              <a:xfrm flipV="1">
                <a:off x="3268923" y="3998955"/>
                <a:ext cx="250238" cy="4093"/>
              </a:xfrm>
              <a:prstGeom prst="line">
                <a:avLst/>
              </a:prstGeom>
              <a:ln w="31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45278B8-186A-38E4-747E-CFF887819946}"/>
                  </a:ext>
                </a:extLst>
              </p:cNvPr>
              <p:cNvCxnSpPr/>
              <p:nvPr/>
            </p:nvCxnSpPr>
            <p:spPr>
              <a:xfrm flipV="1">
                <a:off x="3268923" y="6524962"/>
                <a:ext cx="266680" cy="8074"/>
              </a:xfrm>
              <a:prstGeom prst="line">
                <a:avLst/>
              </a:prstGeom>
              <a:ln w="31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F0905A2-608E-B304-AE89-5A79F476D3A7}"/>
                  </a:ext>
                </a:extLst>
              </p:cNvPr>
              <p:cNvCxnSpPr/>
              <p:nvPr/>
            </p:nvCxnSpPr>
            <p:spPr>
              <a:xfrm>
                <a:off x="3261991" y="6151749"/>
                <a:ext cx="267427" cy="0"/>
              </a:xfrm>
              <a:prstGeom prst="line">
                <a:avLst/>
              </a:prstGeom>
              <a:ln w="31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0A78221-F4D9-ABF3-E453-1EE3E811AF33}"/>
                  </a:ext>
                </a:extLst>
              </p:cNvPr>
              <p:cNvSpPr/>
              <p:nvPr/>
            </p:nvSpPr>
            <p:spPr>
              <a:xfrm>
                <a:off x="5228362" y="2629896"/>
                <a:ext cx="1335982" cy="369855"/>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Exporter 3</a:t>
                </a:r>
                <a:endParaRPr lang="en-SG" sz="900" dirty="0">
                  <a:solidFill>
                    <a:schemeClr val="tx1"/>
                  </a:solidFill>
                  <a:latin typeface="Calibri" pitchFamily="34" charset="0"/>
                  <a:cs typeface="Calibri" pitchFamily="34" charset="0"/>
                </a:endParaRPr>
              </a:p>
            </p:txBody>
          </p:sp>
          <p:cxnSp>
            <p:nvCxnSpPr>
              <p:cNvPr id="47" name="Straight Arrow Connector 46">
                <a:extLst>
                  <a:ext uri="{FF2B5EF4-FFF2-40B4-BE49-F238E27FC236}">
                    <a16:creationId xmlns:a16="http://schemas.microsoft.com/office/drawing/2014/main" id="{3AFB67C9-27A8-8A74-81A0-8B56FEB9D79C}"/>
                  </a:ext>
                </a:extLst>
              </p:cNvPr>
              <p:cNvCxnSpPr/>
              <p:nvPr/>
            </p:nvCxnSpPr>
            <p:spPr>
              <a:xfrm>
                <a:off x="4703012" y="2188285"/>
                <a:ext cx="525350" cy="506678"/>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sp>
            <p:nvSpPr>
              <p:cNvPr id="48" name="Rounded Rectangle 115">
                <a:extLst>
                  <a:ext uri="{FF2B5EF4-FFF2-40B4-BE49-F238E27FC236}">
                    <a16:creationId xmlns:a16="http://schemas.microsoft.com/office/drawing/2014/main" id="{8BD5AD89-E6E6-5DED-9BBF-4D9E8783162E}"/>
                  </a:ext>
                </a:extLst>
              </p:cNvPr>
              <p:cNvSpPr/>
              <p:nvPr/>
            </p:nvSpPr>
            <p:spPr>
              <a:xfrm>
                <a:off x="7236296" y="6014392"/>
                <a:ext cx="1169291" cy="230491"/>
              </a:xfrm>
              <a:prstGeom prst="roundRect">
                <a:avLst/>
              </a:prstGeom>
              <a:solidFill>
                <a:schemeClr val="accent6">
                  <a:lumMod val="40000"/>
                  <a:lumOff val="6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Customer 10</a:t>
                </a:r>
                <a:endParaRPr lang="en-SG" sz="900" dirty="0">
                  <a:solidFill>
                    <a:schemeClr val="tx1"/>
                  </a:solidFill>
                  <a:latin typeface="Calibri" pitchFamily="34" charset="0"/>
                  <a:cs typeface="Calibri" pitchFamily="34" charset="0"/>
                </a:endParaRPr>
              </a:p>
            </p:txBody>
          </p:sp>
          <p:cxnSp>
            <p:nvCxnSpPr>
              <p:cNvPr id="49" name="Straight Arrow Connector 48">
                <a:extLst>
                  <a:ext uri="{FF2B5EF4-FFF2-40B4-BE49-F238E27FC236}">
                    <a16:creationId xmlns:a16="http://schemas.microsoft.com/office/drawing/2014/main" id="{6E007B13-1138-13BA-B24B-98369E320D6C}"/>
                  </a:ext>
                </a:extLst>
              </p:cNvPr>
              <p:cNvCxnSpPr>
                <a:stCxn id="37" idx="3"/>
                <a:endCxn id="48" idx="1"/>
              </p:cNvCxnSpPr>
              <p:nvPr/>
            </p:nvCxnSpPr>
            <p:spPr>
              <a:xfrm flipV="1">
                <a:off x="4671183" y="6129638"/>
                <a:ext cx="2565113" cy="19320"/>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sp>
            <p:nvSpPr>
              <p:cNvPr id="50" name="Rectangle 49">
                <a:extLst>
                  <a:ext uri="{FF2B5EF4-FFF2-40B4-BE49-F238E27FC236}">
                    <a16:creationId xmlns:a16="http://schemas.microsoft.com/office/drawing/2014/main" id="{AE5AEDE4-9932-CC6D-B8B6-964A5D5A9EC0}"/>
                  </a:ext>
                </a:extLst>
              </p:cNvPr>
              <p:cNvSpPr/>
              <p:nvPr/>
            </p:nvSpPr>
            <p:spPr>
              <a:xfrm>
                <a:off x="5225271" y="4099006"/>
                <a:ext cx="1339073" cy="243413"/>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Exporter 6</a:t>
                </a:r>
                <a:endParaRPr lang="en-SG" sz="900" b="1" dirty="0">
                  <a:solidFill>
                    <a:srgbClr val="FF0000"/>
                  </a:solidFill>
                  <a:latin typeface="Calibri" pitchFamily="34" charset="0"/>
                  <a:cs typeface="Calibri" pitchFamily="34" charset="0"/>
                </a:endParaRPr>
              </a:p>
            </p:txBody>
          </p:sp>
          <p:sp>
            <p:nvSpPr>
              <p:cNvPr id="51" name="Rectangle 50">
                <a:extLst>
                  <a:ext uri="{FF2B5EF4-FFF2-40B4-BE49-F238E27FC236}">
                    <a16:creationId xmlns:a16="http://schemas.microsoft.com/office/drawing/2014/main" id="{6B83796E-A960-641D-76D3-355CF2E6E1DC}"/>
                  </a:ext>
                </a:extLst>
              </p:cNvPr>
              <p:cNvSpPr/>
              <p:nvPr/>
            </p:nvSpPr>
            <p:spPr>
              <a:xfrm>
                <a:off x="5225271" y="5006160"/>
                <a:ext cx="1339073" cy="280418"/>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Exporter 7</a:t>
                </a:r>
                <a:endParaRPr lang="en-SG" sz="900" b="1" dirty="0">
                  <a:solidFill>
                    <a:srgbClr val="FF0000"/>
                  </a:solidFill>
                  <a:latin typeface="Calibri" pitchFamily="34" charset="0"/>
                  <a:cs typeface="Calibri" pitchFamily="34" charset="0"/>
                </a:endParaRPr>
              </a:p>
            </p:txBody>
          </p:sp>
          <p:cxnSp>
            <p:nvCxnSpPr>
              <p:cNvPr id="52" name="Straight Arrow Connector 51">
                <a:extLst>
                  <a:ext uri="{FF2B5EF4-FFF2-40B4-BE49-F238E27FC236}">
                    <a16:creationId xmlns:a16="http://schemas.microsoft.com/office/drawing/2014/main" id="{F9B7E496-0531-D06D-5BA6-3E27777D47E9}"/>
                  </a:ext>
                </a:extLst>
              </p:cNvPr>
              <p:cNvCxnSpPr>
                <a:stCxn id="36" idx="3"/>
                <a:endCxn id="50" idx="1"/>
              </p:cNvCxnSpPr>
              <p:nvPr/>
            </p:nvCxnSpPr>
            <p:spPr>
              <a:xfrm flipV="1">
                <a:off x="4692756" y="4220713"/>
                <a:ext cx="532515" cy="441938"/>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53" name="Straight Arrow Connector 52">
                <a:extLst>
                  <a:ext uri="{FF2B5EF4-FFF2-40B4-BE49-F238E27FC236}">
                    <a16:creationId xmlns:a16="http://schemas.microsoft.com/office/drawing/2014/main" id="{390EC67A-AC7D-4A3F-D131-B21E281406A5}"/>
                  </a:ext>
                </a:extLst>
              </p:cNvPr>
              <p:cNvCxnSpPr>
                <a:endCxn id="51" idx="1"/>
              </p:cNvCxnSpPr>
              <p:nvPr/>
            </p:nvCxnSpPr>
            <p:spPr>
              <a:xfrm>
                <a:off x="4703012" y="4662780"/>
                <a:ext cx="522259" cy="483589"/>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sp>
            <p:nvSpPr>
              <p:cNvPr id="54" name="Rounded Rectangle 143">
                <a:extLst>
                  <a:ext uri="{FF2B5EF4-FFF2-40B4-BE49-F238E27FC236}">
                    <a16:creationId xmlns:a16="http://schemas.microsoft.com/office/drawing/2014/main" id="{3E356BF4-D7EB-9B5E-FDBB-A54377415788}"/>
                  </a:ext>
                </a:extLst>
              </p:cNvPr>
              <p:cNvSpPr/>
              <p:nvPr/>
            </p:nvSpPr>
            <p:spPr>
              <a:xfrm>
                <a:off x="7247402" y="2917928"/>
                <a:ext cx="1169291" cy="251478"/>
              </a:xfrm>
              <a:prstGeom prst="roundRect">
                <a:avLst/>
              </a:prstGeom>
              <a:solidFill>
                <a:schemeClr val="accent6">
                  <a:lumMod val="40000"/>
                  <a:lumOff val="6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900" dirty="0">
                    <a:solidFill>
                      <a:schemeClr val="tx1"/>
                    </a:solidFill>
                    <a:latin typeface="Calibri" pitchFamily="34" charset="0"/>
                    <a:cs typeface="Calibri" pitchFamily="34" charset="0"/>
                  </a:rPr>
                  <a:t>Customer 5</a:t>
                </a:r>
              </a:p>
            </p:txBody>
          </p:sp>
          <p:cxnSp>
            <p:nvCxnSpPr>
              <p:cNvPr id="55" name="Straight Arrow Connector 54">
                <a:extLst>
                  <a:ext uri="{FF2B5EF4-FFF2-40B4-BE49-F238E27FC236}">
                    <a16:creationId xmlns:a16="http://schemas.microsoft.com/office/drawing/2014/main" id="{C46325A1-F6A0-C877-1BD7-A2D9872E6EB8}"/>
                  </a:ext>
                </a:extLst>
              </p:cNvPr>
              <p:cNvCxnSpPr/>
              <p:nvPr/>
            </p:nvCxnSpPr>
            <p:spPr>
              <a:xfrm flipV="1">
                <a:off x="4671183" y="2870403"/>
                <a:ext cx="557179" cy="367118"/>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sp>
            <p:nvSpPr>
              <p:cNvPr id="56" name="Rectangle 55">
                <a:extLst>
                  <a:ext uri="{FF2B5EF4-FFF2-40B4-BE49-F238E27FC236}">
                    <a16:creationId xmlns:a16="http://schemas.microsoft.com/office/drawing/2014/main" id="{9A574ECD-E58E-927F-972A-88A9B8E67471}"/>
                  </a:ext>
                </a:extLst>
              </p:cNvPr>
              <p:cNvSpPr/>
              <p:nvPr/>
            </p:nvSpPr>
            <p:spPr>
              <a:xfrm>
                <a:off x="5235729" y="3237521"/>
                <a:ext cx="1335982" cy="224101"/>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Exporter 4</a:t>
                </a:r>
                <a:endParaRPr lang="en-SG" sz="900" b="1" dirty="0">
                  <a:solidFill>
                    <a:srgbClr val="FF0000"/>
                  </a:solidFill>
                  <a:latin typeface="Calibri" pitchFamily="34" charset="0"/>
                  <a:cs typeface="Calibri" pitchFamily="34" charset="0"/>
                </a:endParaRPr>
              </a:p>
            </p:txBody>
          </p:sp>
          <p:cxnSp>
            <p:nvCxnSpPr>
              <p:cNvPr id="57" name="Straight Arrow Connector 56">
                <a:extLst>
                  <a:ext uri="{FF2B5EF4-FFF2-40B4-BE49-F238E27FC236}">
                    <a16:creationId xmlns:a16="http://schemas.microsoft.com/office/drawing/2014/main" id="{2BD2A0CA-4ADD-182B-BDEA-75A9B294FF83}"/>
                  </a:ext>
                </a:extLst>
              </p:cNvPr>
              <p:cNvCxnSpPr>
                <a:endCxn id="56" idx="1"/>
              </p:cNvCxnSpPr>
              <p:nvPr/>
            </p:nvCxnSpPr>
            <p:spPr>
              <a:xfrm>
                <a:off x="4671183" y="3331392"/>
                <a:ext cx="564546" cy="18180"/>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58" name="Straight Arrow Connector 57">
                <a:extLst>
                  <a:ext uri="{FF2B5EF4-FFF2-40B4-BE49-F238E27FC236}">
                    <a16:creationId xmlns:a16="http://schemas.microsoft.com/office/drawing/2014/main" id="{E6E6C371-CA9D-27CF-1C59-A67EEE3CEC17}"/>
                  </a:ext>
                </a:extLst>
              </p:cNvPr>
              <p:cNvCxnSpPr/>
              <p:nvPr/>
            </p:nvCxnSpPr>
            <p:spPr>
              <a:xfrm>
                <a:off x="6561253" y="3468497"/>
                <a:ext cx="675043" cy="973185"/>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sp>
            <p:nvSpPr>
              <p:cNvPr id="59" name="Rectangle 58">
                <a:extLst>
                  <a:ext uri="{FF2B5EF4-FFF2-40B4-BE49-F238E27FC236}">
                    <a16:creationId xmlns:a16="http://schemas.microsoft.com/office/drawing/2014/main" id="{47B38AD3-FAFC-9BAC-799B-5E80650DC365}"/>
                  </a:ext>
                </a:extLst>
              </p:cNvPr>
              <p:cNvSpPr/>
              <p:nvPr/>
            </p:nvSpPr>
            <p:spPr>
              <a:xfrm>
                <a:off x="5263873" y="976843"/>
                <a:ext cx="1335982" cy="243413"/>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900" dirty="0">
                    <a:solidFill>
                      <a:schemeClr val="tx1"/>
                    </a:solidFill>
                    <a:latin typeface="Calibri" pitchFamily="34" charset="0"/>
                    <a:cs typeface="Calibri" pitchFamily="34" charset="0"/>
                  </a:rPr>
                  <a:t>Exporter 2</a:t>
                </a:r>
              </a:p>
            </p:txBody>
          </p:sp>
          <p:cxnSp>
            <p:nvCxnSpPr>
              <p:cNvPr id="60" name="Straight Arrow Connector 59">
                <a:extLst>
                  <a:ext uri="{FF2B5EF4-FFF2-40B4-BE49-F238E27FC236}">
                    <a16:creationId xmlns:a16="http://schemas.microsoft.com/office/drawing/2014/main" id="{3E855BFD-A5BA-8BD0-A2C7-85106F54CF7E}"/>
                  </a:ext>
                </a:extLst>
              </p:cNvPr>
              <p:cNvCxnSpPr/>
              <p:nvPr/>
            </p:nvCxnSpPr>
            <p:spPr>
              <a:xfrm>
                <a:off x="4649895" y="976843"/>
                <a:ext cx="613978" cy="121707"/>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61" name="Straight Arrow Connector 60">
                <a:extLst>
                  <a:ext uri="{FF2B5EF4-FFF2-40B4-BE49-F238E27FC236}">
                    <a16:creationId xmlns:a16="http://schemas.microsoft.com/office/drawing/2014/main" id="{AB677FB5-3084-6482-BF95-3BBC1D55DB7A}"/>
                  </a:ext>
                </a:extLst>
              </p:cNvPr>
              <p:cNvCxnSpPr/>
              <p:nvPr/>
            </p:nvCxnSpPr>
            <p:spPr>
              <a:xfrm flipV="1">
                <a:off x="4657848" y="653743"/>
                <a:ext cx="631254" cy="229782"/>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62" name="Straight Connector 61">
                <a:extLst>
                  <a:ext uri="{FF2B5EF4-FFF2-40B4-BE49-F238E27FC236}">
                    <a16:creationId xmlns:a16="http://schemas.microsoft.com/office/drawing/2014/main" id="{A0DED5A3-3BCC-D1AF-C29F-4CBADB7D580C}"/>
                  </a:ext>
                </a:extLst>
              </p:cNvPr>
              <p:cNvCxnSpPr>
                <a:endCxn id="36" idx="1"/>
              </p:cNvCxnSpPr>
              <p:nvPr/>
            </p:nvCxnSpPr>
            <p:spPr>
              <a:xfrm flipV="1">
                <a:off x="3270715" y="4662651"/>
                <a:ext cx="273612" cy="129"/>
              </a:xfrm>
              <a:prstGeom prst="line">
                <a:avLst/>
              </a:prstGeom>
              <a:ln w="31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4244F2D-573A-D359-747B-F47662BF18EF}"/>
                  </a:ext>
                </a:extLst>
              </p:cNvPr>
              <p:cNvCxnSpPr>
                <a:stCxn id="50" idx="3"/>
              </p:cNvCxnSpPr>
              <p:nvPr/>
            </p:nvCxnSpPr>
            <p:spPr>
              <a:xfrm>
                <a:off x="6564344" y="4220713"/>
                <a:ext cx="671952" cy="331894"/>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64" name="Straight Arrow Connector 63">
                <a:extLst>
                  <a:ext uri="{FF2B5EF4-FFF2-40B4-BE49-F238E27FC236}">
                    <a16:creationId xmlns:a16="http://schemas.microsoft.com/office/drawing/2014/main" id="{57B3E913-E964-2867-995E-0C029B50E6CC}"/>
                  </a:ext>
                </a:extLst>
              </p:cNvPr>
              <p:cNvCxnSpPr/>
              <p:nvPr/>
            </p:nvCxnSpPr>
            <p:spPr>
              <a:xfrm>
                <a:off x="4703012" y="2194127"/>
                <a:ext cx="560861" cy="1039910"/>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65" name="Straight Arrow Connector 64">
                <a:extLst>
                  <a:ext uri="{FF2B5EF4-FFF2-40B4-BE49-F238E27FC236}">
                    <a16:creationId xmlns:a16="http://schemas.microsoft.com/office/drawing/2014/main" id="{B6EB0C30-8EE4-7936-F662-D069FDC658B9}"/>
                  </a:ext>
                </a:extLst>
              </p:cNvPr>
              <p:cNvCxnSpPr/>
              <p:nvPr/>
            </p:nvCxnSpPr>
            <p:spPr>
              <a:xfrm>
                <a:off x="6599855" y="1098550"/>
                <a:ext cx="705471" cy="427427"/>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66" name="Straight Arrow Connector 65">
                <a:extLst>
                  <a:ext uri="{FF2B5EF4-FFF2-40B4-BE49-F238E27FC236}">
                    <a16:creationId xmlns:a16="http://schemas.microsoft.com/office/drawing/2014/main" id="{C1F7E6A5-1E69-7963-2B5A-E2E4C33003CB}"/>
                  </a:ext>
                </a:extLst>
              </p:cNvPr>
              <p:cNvCxnSpPr>
                <a:stCxn id="56" idx="3"/>
              </p:cNvCxnSpPr>
              <p:nvPr/>
            </p:nvCxnSpPr>
            <p:spPr>
              <a:xfrm>
                <a:off x="6571711" y="3349572"/>
                <a:ext cx="711179" cy="430522"/>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67" name="Straight Arrow Connector 66">
                <a:extLst>
                  <a:ext uri="{FF2B5EF4-FFF2-40B4-BE49-F238E27FC236}">
                    <a16:creationId xmlns:a16="http://schemas.microsoft.com/office/drawing/2014/main" id="{089350A4-89B5-B701-0003-970E645EF790}"/>
                  </a:ext>
                </a:extLst>
              </p:cNvPr>
              <p:cNvCxnSpPr/>
              <p:nvPr/>
            </p:nvCxnSpPr>
            <p:spPr>
              <a:xfrm>
                <a:off x="6571711" y="2897887"/>
                <a:ext cx="711179" cy="742237"/>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sp>
            <p:nvSpPr>
              <p:cNvPr id="68" name="Rounded Rectangle 894">
                <a:extLst>
                  <a:ext uri="{FF2B5EF4-FFF2-40B4-BE49-F238E27FC236}">
                    <a16:creationId xmlns:a16="http://schemas.microsoft.com/office/drawing/2014/main" id="{B7D3D1D5-8E05-0943-4175-5CAC0A1D73FF}"/>
                  </a:ext>
                </a:extLst>
              </p:cNvPr>
              <p:cNvSpPr/>
              <p:nvPr/>
            </p:nvSpPr>
            <p:spPr>
              <a:xfrm>
                <a:off x="7263166" y="2617441"/>
                <a:ext cx="1169290" cy="251478"/>
              </a:xfrm>
              <a:prstGeom prst="roundRect">
                <a:avLst/>
              </a:prstGeom>
              <a:solidFill>
                <a:schemeClr val="accent6">
                  <a:lumMod val="40000"/>
                  <a:lumOff val="6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900" dirty="0">
                    <a:solidFill>
                      <a:schemeClr val="tx1"/>
                    </a:solidFill>
                    <a:latin typeface="Calibri" pitchFamily="34" charset="0"/>
                    <a:cs typeface="Calibri" pitchFamily="34" charset="0"/>
                  </a:rPr>
                  <a:t>Customer 4</a:t>
                </a:r>
              </a:p>
            </p:txBody>
          </p:sp>
          <p:cxnSp>
            <p:nvCxnSpPr>
              <p:cNvPr id="69" name="Straight Arrow Connector 68">
                <a:extLst>
                  <a:ext uri="{FF2B5EF4-FFF2-40B4-BE49-F238E27FC236}">
                    <a16:creationId xmlns:a16="http://schemas.microsoft.com/office/drawing/2014/main" id="{12AE68B7-39C7-F560-24FE-39ED58B8B32E}"/>
                  </a:ext>
                </a:extLst>
              </p:cNvPr>
              <p:cNvCxnSpPr>
                <a:endCxn id="68" idx="1"/>
              </p:cNvCxnSpPr>
              <p:nvPr/>
            </p:nvCxnSpPr>
            <p:spPr>
              <a:xfrm flipV="1">
                <a:off x="6590909" y="2743180"/>
                <a:ext cx="672257" cy="8928"/>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sp>
            <p:nvSpPr>
              <p:cNvPr id="70" name="Rounded Rectangle 228">
                <a:extLst>
                  <a:ext uri="{FF2B5EF4-FFF2-40B4-BE49-F238E27FC236}">
                    <a16:creationId xmlns:a16="http://schemas.microsoft.com/office/drawing/2014/main" id="{3918B4E4-CF9A-B96C-6EF3-037636B3C848}"/>
                  </a:ext>
                </a:extLst>
              </p:cNvPr>
              <p:cNvSpPr/>
              <p:nvPr/>
            </p:nvSpPr>
            <p:spPr>
              <a:xfrm>
                <a:off x="7252920" y="4240460"/>
                <a:ext cx="1152668" cy="624294"/>
              </a:xfrm>
              <a:prstGeom prst="roundRect">
                <a:avLst/>
              </a:prstGeom>
              <a:solidFill>
                <a:schemeClr val="accent6">
                  <a:lumMod val="40000"/>
                  <a:lumOff val="6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900" dirty="0">
                    <a:solidFill>
                      <a:schemeClr val="tx1"/>
                    </a:solidFill>
                    <a:latin typeface="Calibri" pitchFamily="34" charset="0"/>
                    <a:cs typeface="Calibri" pitchFamily="34" charset="0"/>
                  </a:rPr>
                  <a:t>Customer 7</a:t>
                </a:r>
              </a:p>
            </p:txBody>
          </p:sp>
          <p:cxnSp>
            <p:nvCxnSpPr>
              <p:cNvPr id="71" name="Straight Arrow Connector 70">
                <a:extLst>
                  <a:ext uri="{FF2B5EF4-FFF2-40B4-BE49-F238E27FC236}">
                    <a16:creationId xmlns:a16="http://schemas.microsoft.com/office/drawing/2014/main" id="{988DDCDA-21F6-8B96-AE3E-87C568CB19AA}"/>
                  </a:ext>
                </a:extLst>
              </p:cNvPr>
              <p:cNvCxnSpPr>
                <a:endCxn id="54" idx="1"/>
              </p:cNvCxnSpPr>
              <p:nvPr/>
            </p:nvCxnSpPr>
            <p:spPr>
              <a:xfrm>
                <a:off x="6571711" y="2897887"/>
                <a:ext cx="675691" cy="145780"/>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72" name="Straight Arrow Connector 71">
                <a:extLst>
                  <a:ext uri="{FF2B5EF4-FFF2-40B4-BE49-F238E27FC236}">
                    <a16:creationId xmlns:a16="http://schemas.microsoft.com/office/drawing/2014/main" id="{CCC5BAE9-C984-B327-3A7F-4D5661759089}"/>
                  </a:ext>
                </a:extLst>
              </p:cNvPr>
              <p:cNvCxnSpPr/>
              <p:nvPr/>
            </p:nvCxnSpPr>
            <p:spPr>
              <a:xfrm>
                <a:off x="6571711" y="2991290"/>
                <a:ext cx="681209" cy="1332091"/>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sp>
            <p:nvSpPr>
              <p:cNvPr id="73" name="Rectangle 72">
                <a:extLst>
                  <a:ext uri="{FF2B5EF4-FFF2-40B4-BE49-F238E27FC236}">
                    <a16:creationId xmlns:a16="http://schemas.microsoft.com/office/drawing/2014/main" id="{0AA3B54E-7DF4-2D8F-F8D6-4A7A4069F54A}"/>
                  </a:ext>
                </a:extLst>
              </p:cNvPr>
              <p:cNvSpPr/>
              <p:nvPr/>
            </p:nvSpPr>
            <p:spPr>
              <a:xfrm>
                <a:off x="3522722" y="1265857"/>
                <a:ext cx="1148462" cy="245985"/>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Buffer 8</a:t>
                </a:r>
              </a:p>
            </p:txBody>
          </p:sp>
          <p:cxnSp>
            <p:nvCxnSpPr>
              <p:cNvPr id="74" name="Straight Arrow Connector 73">
                <a:extLst>
                  <a:ext uri="{FF2B5EF4-FFF2-40B4-BE49-F238E27FC236}">
                    <a16:creationId xmlns:a16="http://schemas.microsoft.com/office/drawing/2014/main" id="{8E93FD62-83BB-DF0D-9A85-A64EDE850AA5}"/>
                  </a:ext>
                </a:extLst>
              </p:cNvPr>
              <p:cNvCxnSpPr>
                <a:cxnSpLocks/>
                <a:stCxn id="103" idx="3"/>
              </p:cNvCxnSpPr>
              <p:nvPr/>
            </p:nvCxnSpPr>
            <p:spPr>
              <a:xfrm flipV="1">
                <a:off x="4684032" y="5644827"/>
                <a:ext cx="551697" cy="2184"/>
              </a:xfrm>
              <a:prstGeom prst="straightConnector1">
                <a:avLst/>
              </a:prstGeom>
              <a:ln w="31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07A8130-A2D0-2DBF-A0D5-32A75F0ADDFD}"/>
                  </a:ext>
                </a:extLst>
              </p:cNvPr>
              <p:cNvCxnSpPr>
                <a:stCxn id="50" idx="3"/>
              </p:cNvCxnSpPr>
              <p:nvPr/>
            </p:nvCxnSpPr>
            <p:spPr>
              <a:xfrm flipV="1">
                <a:off x="6564344" y="4042639"/>
                <a:ext cx="718546" cy="178074"/>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76" name="Straight Connector 75">
                <a:extLst>
                  <a:ext uri="{FF2B5EF4-FFF2-40B4-BE49-F238E27FC236}">
                    <a16:creationId xmlns:a16="http://schemas.microsoft.com/office/drawing/2014/main" id="{AE9A7227-3E2B-9554-F83C-F3D75EC14928}"/>
                  </a:ext>
                </a:extLst>
              </p:cNvPr>
              <p:cNvCxnSpPr>
                <a:stCxn id="73" idx="3"/>
              </p:cNvCxnSpPr>
              <p:nvPr/>
            </p:nvCxnSpPr>
            <p:spPr>
              <a:xfrm flipV="1">
                <a:off x="4671184" y="1377954"/>
                <a:ext cx="3839450" cy="1089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4BAA87A-2BC6-3376-FC7A-242AE95DB748}"/>
                  </a:ext>
                </a:extLst>
              </p:cNvPr>
              <p:cNvCxnSpPr/>
              <p:nvPr/>
            </p:nvCxnSpPr>
            <p:spPr>
              <a:xfrm>
                <a:off x="8510634" y="1377951"/>
                <a:ext cx="9914" cy="238020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9DD01B8-318A-AF98-0D3D-E1D85C36492C}"/>
                  </a:ext>
                </a:extLst>
              </p:cNvPr>
              <p:cNvCxnSpPr/>
              <p:nvPr/>
            </p:nvCxnSpPr>
            <p:spPr>
              <a:xfrm flipH="1">
                <a:off x="8375532" y="3758152"/>
                <a:ext cx="159100" cy="0"/>
              </a:xfrm>
              <a:prstGeom prst="straightConnector1">
                <a:avLst/>
              </a:prstGeom>
              <a:ln w="6350">
                <a:tailEnd type="arrow"/>
              </a:ln>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id="{34FEE356-5260-AE26-C80E-11847E77B294}"/>
                </a:ext>
              </a:extLst>
            </p:cNvPr>
            <p:cNvSpPr txBox="1"/>
            <p:nvPr/>
          </p:nvSpPr>
          <p:spPr>
            <a:xfrm>
              <a:off x="1744104" y="377988"/>
              <a:ext cx="989696" cy="264955"/>
            </a:xfrm>
            <a:prstGeom prst="rect">
              <a:avLst/>
            </a:prstGeom>
            <a:solidFill>
              <a:schemeClr val="accent1"/>
            </a:solidFill>
            <a:ln>
              <a:solidFill>
                <a:schemeClr val="tx1"/>
              </a:solidFill>
            </a:ln>
          </p:spPr>
          <p:txBody>
            <a:bodyPr wrap="square" rtlCol="0">
              <a:spAutoFit/>
            </a:bodyPr>
            <a:lstStyle/>
            <a:p>
              <a:pPr algn="ctr"/>
              <a:r>
                <a:rPr lang="en-US" sz="900" dirty="0">
                  <a:latin typeface="Calibri" panose="020F0502020204030204" pitchFamily="34" charset="0"/>
                  <a:cs typeface="Calibri" panose="020F0502020204030204" pitchFamily="34" charset="0"/>
                </a:rPr>
                <a:t>Local supplier 1</a:t>
              </a:r>
              <a:endParaRPr lang="en-SG" sz="900" dirty="0">
                <a:latin typeface="Calibri" panose="020F0502020204030204" pitchFamily="34" charset="0"/>
                <a:cs typeface="Calibri" panose="020F0502020204030204" pitchFamily="34" charset="0"/>
              </a:endParaRPr>
            </a:p>
          </p:txBody>
        </p:sp>
        <p:cxnSp>
          <p:nvCxnSpPr>
            <p:cNvPr id="80" name="Straight Arrow Connector 79">
              <a:extLst>
                <a:ext uri="{FF2B5EF4-FFF2-40B4-BE49-F238E27FC236}">
                  <a16:creationId xmlns:a16="http://schemas.microsoft.com/office/drawing/2014/main" id="{1D22C0B0-6F27-1079-BEA5-FE081C208A5E}"/>
                </a:ext>
              </a:extLst>
            </p:cNvPr>
            <p:cNvCxnSpPr>
              <a:cxnSpLocks/>
            </p:cNvCxnSpPr>
            <p:nvPr/>
          </p:nvCxnSpPr>
          <p:spPr>
            <a:xfrm>
              <a:off x="2144194" y="598675"/>
              <a:ext cx="456" cy="344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C097F38-A0B1-9323-AB40-F4E618B120ED}"/>
                </a:ext>
              </a:extLst>
            </p:cNvPr>
            <p:cNvCxnSpPr>
              <a:cxnSpLocks/>
              <a:endCxn id="138" idx="1"/>
            </p:cNvCxnSpPr>
            <p:nvPr/>
          </p:nvCxnSpPr>
          <p:spPr>
            <a:xfrm>
              <a:off x="2340597" y="2120152"/>
              <a:ext cx="576127" cy="17027"/>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83" name="Straight Arrow Connector 82">
              <a:extLst>
                <a:ext uri="{FF2B5EF4-FFF2-40B4-BE49-F238E27FC236}">
                  <a16:creationId xmlns:a16="http://schemas.microsoft.com/office/drawing/2014/main" id="{C781450E-8DC9-18D0-35E5-0CCDB2096898}"/>
                </a:ext>
              </a:extLst>
            </p:cNvPr>
            <p:cNvCxnSpPr>
              <a:cxnSpLocks/>
            </p:cNvCxnSpPr>
            <p:nvPr/>
          </p:nvCxnSpPr>
          <p:spPr>
            <a:xfrm>
              <a:off x="2423872" y="2204864"/>
              <a:ext cx="461023" cy="1061536"/>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84" name="Straight Arrow Connector 83">
              <a:extLst>
                <a:ext uri="{FF2B5EF4-FFF2-40B4-BE49-F238E27FC236}">
                  <a16:creationId xmlns:a16="http://schemas.microsoft.com/office/drawing/2014/main" id="{4A5B54D1-B47D-0D0A-C40C-A8AB45475115}"/>
                </a:ext>
              </a:extLst>
            </p:cNvPr>
            <p:cNvCxnSpPr>
              <a:cxnSpLocks/>
            </p:cNvCxnSpPr>
            <p:nvPr/>
          </p:nvCxnSpPr>
          <p:spPr>
            <a:xfrm flipV="1">
              <a:off x="2423872" y="2250264"/>
              <a:ext cx="479920" cy="495337"/>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85" name="Straight Arrow Connector 84">
              <a:extLst>
                <a:ext uri="{FF2B5EF4-FFF2-40B4-BE49-F238E27FC236}">
                  <a16:creationId xmlns:a16="http://schemas.microsoft.com/office/drawing/2014/main" id="{6D7E9A59-9791-5E67-065D-1387A7F133B5}"/>
                </a:ext>
              </a:extLst>
            </p:cNvPr>
            <p:cNvCxnSpPr>
              <a:cxnSpLocks/>
            </p:cNvCxnSpPr>
            <p:nvPr/>
          </p:nvCxnSpPr>
          <p:spPr>
            <a:xfrm>
              <a:off x="2423872" y="2745602"/>
              <a:ext cx="434689" cy="651029"/>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86" name="Straight Arrow Connector 85">
              <a:extLst>
                <a:ext uri="{FF2B5EF4-FFF2-40B4-BE49-F238E27FC236}">
                  <a16:creationId xmlns:a16="http://schemas.microsoft.com/office/drawing/2014/main" id="{4AA51477-A4E3-66B5-E295-346970AC7728}"/>
                </a:ext>
              </a:extLst>
            </p:cNvPr>
            <p:cNvCxnSpPr>
              <a:cxnSpLocks/>
            </p:cNvCxnSpPr>
            <p:nvPr/>
          </p:nvCxnSpPr>
          <p:spPr>
            <a:xfrm flipV="1">
              <a:off x="2423872" y="3531820"/>
              <a:ext cx="511154" cy="240760"/>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87" name="Straight Arrow Connector 86">
              <a:extLst>
                <a:ext uri="{FF2B5EF4-FFF2-40B4-BE49-F238E27FC236}">
                  <a16:creationId xmlns:a16="http://schemas.microsoft.com/office/drawing/2014/main" id="{BC14FB18-C06D-A8D1-7824-1A6FAB95B152}"/>
                </a:ext>
              </a:extLst>
            </p:cNvPr>
            <p:cNvCxnSpPr>
              <a:cxnSpLocks/>
              <a:stCxn id="95" idx="3"/>
              <a:endCxn id="138" idx="0"/>
            </p:cNvCxnSpPr>
            <p:nvPr/>
          </p:nvCxnSpPr>
          <p:spPr>
            <a:xfrm>
              <a:off x="2423873" y="1144078"/>
              <a:ext cx="925394" cy="877685"/>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98C7F6C-DFBA-3C6A-2BEA-966D882C02A6}"/>
                </a:ext>
              </a:extLst>
            </p:cNvPr>
            <p:cNvCxnSpPr>
              <a:cxnSpLocks/>
            </p:cNvCxnSpPr>
            <p:nvPr/>
          </p:nvCxnSpPr>
          <p:spPr>
            <a:xfrm flipH="1">
              <a:off x="5293025" y="1575603"/>
              <a:ext cx="13866" cy="4888405"/>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B12F126-CF8A-8AD3-1612-69EF004682F0}"/>
                </a:ext>
              </a:extLst>
            </p:cNvPr>
            <p:cNvCxnSpPr>
              <a:cxnSpLocks/>
            </p:cNvCxnSpPr>
            <p:nvPr/>
          </p:nvCxnSpPr>
          <p:spPr>
            <a:xfrm flipH="1">
              <a:off x="2423872" y="467712"/>
              <a:ext cx="673084" cy="574525"/>
            </a:xfrm>
            <a:prstGeom prst="line">
              <a:avLst/>
            </a:prstGeom>
            <a:ln>
              <a:solidFill>
                <a:schemeClr val="accent1">
                  <a:shade val="95000"/>
                  <a:satMod val="10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4B5C9FB-A8C7-E343-C235-465F3FBBC51D}"/>
                </a:ext>
              </a:extLst>
            </p:cNvPr>
            <p:cNvCxnSpPr>
              <a:cxnSpLocks/>
            </p:cNvCxnSpPr>
            <p:nvPr/>
          </p:nvCxnSpPr>
          <p:spPr>
            <a:xfrm flipV="1">
              <a:off x="2423873" y="3531820"/>
              <a:ext cx="711328" cy="783002"/>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sp>
          <p:nvSpPr>
            <p:cNvPr id="93" name="Rectangle 92">
              <a:extLst>
                <a:ext uri="{FF2B5EF4-FFF2-40B4-BE49-F238E27FC236}">
                  <a16:creationId xmlns:a16="http://schemas.microsoft.com/office/drawing/2014/main" id="{82389732-196C-D41A-860D-4134D83EC8BE}"/>
                </a:ext>
              </a:extLst>
            </p:cNvPr>
            <p:cNvSpPr/>
            <p:nvPr/>
          </p:nvSpPr>
          <p:spPr>
            <a:xfrm>
              <a:off x="5541473" y="756018"/>
              <a:ext cx="1139457" cy="286219"/>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Buffer 7</a:t>
              </a:r>
              <a:endParaRPr lang="en-SG" sz="900" b="1" dirty="0">
                <a:solidFill>
                  <a:srgbClr val="FF0000"/>
                </a:solidFill>
                <a:latin typeface="Calibri" pitchFamily="34" charset="0"/>
                <a:cs typeface="Calibri" pitchFamily="34" charset="0"/>
              </a:endParaRPr>
            </a:p>
          </p:txBody>
        </p:sp>
        <p:sp>
          <p:nvSpPr>
            <p:cNvPr id="94" name="Rectangle 93">
              <a:extLst>
                <a:ext uri="{FF2B5EF4-FFF2-40B4-BE49-F238E27FC236}">
                  <a16:creationId xmlns:a16="http://schemas.microsoft.com/office/drawing/2014/main" id="{547359B8-73E2-3A80-2864-D09A9A9E92A3}"/>
                </a:ext>
              </a:extLst>
            </p:cNvPr>
            <p:cNvSpPr/>
            <p:nvPr/>
          </p:nvSpPr>
          <p:spPr>
            <a:xfrm>
              <a:off x="3096950" y="377988"/>
              <a:ext cx="989696" cy="275288"/>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Local supplier 2</a:t>
              </a:r>
              <a:endParaRPr lang="en-SG" sz="900" dirty="0">
                <a:solidFill>
                  <a:schemeClr val="tx1"/>
                </a:solidFill>
                <a:latin typeface="Calibri" pitchFamily="34" charset="0"/>
                <a:cs typeface="Calibri" pitchFamily="34" charset="0"/>
              </a:endParaRPr>
            </a:p>
          </p:txBody>
        </p:sp>
        <p:sp>
          <p:nvSpPr>
            <p:cNvPr id="95" name="Rectangle 94">
              <a:extLst>
                <a:ext uri="{FF2B5EF4-FFF2-40B4-BE49-F238E27FC236}">
                  <a16:creationId xmlns:a16="http://schemas.microsoft.com/office/drawing/2014/main" id="{12DDF04B-7566-1767-4873-667A1AC60108}"/>
                </a:ext>
              </a:extLst>
            </p:cNvPr>
            <p:cNvSpPr/>
            <p:nvPr/>
          </p:nvSpPr>
          <p:spPr>
            <a:xfrm>
              <a:off x="1791742" y="932972"/>
              <a:ext cx="632131" cy="422212"/>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MT 1</a:t>
              </a:r>
              <a:endParaRPr lang="en-SG" sz="900" dirty="0">
                <a:solidFill>
                  <a:schemeClr val="tx1"/>
                </a:solidFill>
                <a:latin typeface="Calibri" pitchFamily="34" charset="0"/>
                <a:cs typeface="Calibri" pitchFamily="34" charset="0"/>
              </a:endParaRPr>
            </a:p>
          </p:txBody>
        </p:sp>
        <p:cxnSp>
          <p:nvCxnSpPr>
            <p:cNvPr id="96" name="Straight Connector 95">
              <a:extLst>
                <a:ext uri="{FF2B5EF4-FFF2-40B4-BE49-F238E27FC236}">
                  <a16:creationId xmlns:a16="http://schemas.microsoft.com/office/drawing/2014/main" id="{746CDEF4-C11B-2D29-CAE3-2E76DC108B07}"/>
                </a:ext>
              </a:extLst>
            </p:cNvPr>
            <p:cNvCxnSpPr>
              <a:stCxn id="34" idx="2"/>
            </p:cNvCxnSpPr>
            <p:nvPr/>
          </p:nvCxnSpPr>
          <p:spPr>
            <a:xfrm flipH="1">
              <a:off x="6136992" y="6597352"/>
              <a:ext cx="3860" cy="14050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1A70E3B-9ADC-AE71-368D-E4738E43D673}"/>
                </a:ext>
              </a:extLst>
            </p:cNvPr>
            <p:cNvCxnSpPr>
              <a:cxnSpLocks/>
            </p:cNvCxnSpPr>
            <p:nvPr/>
          </p:nvCxnSpPr>
          <p:spPr>
            <a:xfrm>
              <a:off x="6136992" y="6741368"/>
              <a:ext cx="441459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C924CB0-4310-D988-C49D-15B612C2A848}"/>
                </a:ext>
              </a:extLst>
            </p:cNvPr>
            <p:cNvCxnSpPr>
              <a:cxnSpLocks/>
            </p:cNvCxnSpPr>
            <p:nvPr/>
          </p:nvCxnSpPr>
          <p:spPr>
            <a:xfrm>
              <a:off x="10551582" y="3836526"/>
              <a:ext cx="0" cy="290484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BA682D8D-B742-0090-4634-FBCC9F5DC0DA}"/>
                </a:ext>
              </a:extLst>
            </p:cNvPr>
            <p:cNvCxnSpPr>
              <a:cxnSpLocks/>
            </p:cNvCxnSpPr>
            <p:nvPr/>
          </p:nvCxnSpPr>
          <p:spPr>
            <a:xfrm flipH="1">
              <a:off x="10416481" y="3836525"/>
              <a:ext cx="1436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6374C6FE-D902-BE41-64B7-AE906F4265C1}"/>
                </a:ext>
              </a:extLst>
            </p:cNvPr>
            <p:cNvSpPr/>
            <p:nvPr/>
          </p:nvSpPr>
          <p:spPr>
            <a:xfrm>
              <a:off x="5541472" y="3139791"/>
              <a:ext cx="1160746" cy="302474"/>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Buffer 10</a:t>
              </a:r>
              <a:endParaRPr lang="en-SG" sz="900" b="1" dirty="0">
                <a:solidFill>
                  <a:srgbClr val="FF0000"/>
                </a:solidFill>
                <a:latin typeface="Calibri" pitchFamily="34" charset="0"/>
                <a:cs typeface="Calibri" pitchFamily="34" charset="0"/>
              </a:endParaRPr>
            </a:p>
          </p:txBody>
        </p:sp>
        <p:sp>
          <p:nvSpPr>
            <p:cNvPr id="101" name="Rectangle 100">
              <a:extLst>
                <a:ext uri="{FF2B5EF4-FFF2-40B4-BE49-F238E27FC236}">
                  <a16:creationId xmlns:a16="http://schemas.microsoft.com/office/drawing/2014/main" id="{3EE0D9D5-3CA8-B097-66EA-D02A9713D347}"/>
                </a:ext>
              </a:extLst>
            </p:cNvPr>
            <p:cNvSpPr/>
            <p:nvPr/>
          </p:nvSpPr>
          <p:spPr>
            <a:xfrm>
              <a:off x="5538831" y="318214"/>
              <a:ext cx="1142099" cy="302474"/>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Buffer 6</a:t>
              </a:r>
              <a:endParaRPr lang="en-SG" sz="900" b="1" dirty="0">
                <a:solidFill>
                  <a:srgbClr val="FF0000"/>
                </a:solidFill>
                <a:latin typeface="Calibri" pitchFamily="34" charset="0"/>
                <a:cs typeface="Calibri" pitchFamily="34" charset="0"/>
              </a:endParaRPr>
            </a:p>
          </p:txBody>
        </p:sp>
        <p:cxnSp>
          <p:nvCxnSpPr>
            <p:cNvPr id="102" name="Straight Arrow Connector 101">
              <a:extLst>
                <a:ext uri="{FF2B5EF4-FFF2-40B4-BE49-F238E27FC236}">
                  <a16:creationId xmlns:a16="http://schemas.microsoft.com/office/drawing/2014/main" id="{89C468AC-395B-D525-7C22-D1DDF637D1DF}"/>
                </a:ext>
              </a:extLst>
            </p:cNvPr>
            <p:cNvCxnSpPr>
              <a:stCxn id="101" idx="3"/>
            </p:cNvCxnSpPr>
            <p:nvPr/>
          </p:nvCxnSpPr>
          <p:spPr>
            <a:xfrm>
              <a:off x="6680930" y="469451"/>
              <a:ext cx="639207" cy="13396"/>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3C284C7C-2856-79CB-C389-005A87D643FE}"/>
                </a:ext>
              </a:extLst>
            </p:cNvPr>
            <p:cNvSpPr/>
            <p:nvPr/>
          </p:nvSpPr>
          <p:spPr>
            <a:xfrm>
              <a:off x="5553756" y="5430782"/>
              <a:ext cx="1161310" cy="302474"/>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Buffer 14</a:t>
              </a:r>
              <a:endParaRPr lang="en-SG" sz="900" b="1" dirty="0">
                <a:solidFill>
                  <a:srgbClr val="FF0000"/>
                </a:solidFill>
                <a:latin typeface="Calibri" pitchFamily="34" charset="0"/>
                <a:cs typeface="Calibri" pitchFamily="34" charset="0"/>
              </a:endParaRPr>
            </a:p>
          </p:txBody>
        </p:sp>
        <p:sp>
          <p:nvSpPr>
            <p:cNvPr id="104" name="Rectangle 103">
              <a:extLst>
                <a:ext uri="{FF2B5EF4-FFF2-40B4-BE49-F238E27FC236}">
                  <a16:creationId xmlns:a16="http://schemas.microsoft.com/office/drawing/2014/main" id="{03555BC5-1913-418E-0F78-81724FA33FFA}"/>
                </a:ext>
              </a:extLst>
            </p:cNvPr>
            <p:cNvSpPr/>
            <p:nvPr/>
          </p:nvSpPr>
          <p:spPr>
            <a:xfrm>
              <a:off x="5553756" y="5085185"/>
              <a:ext cx="1161311" cy="266927"/>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Buffer 13</a:t>
              </a:r>
              <a:endParaRPr lang="en-SG" sz="900" b="1" dirty="0">
                <a:solidFill>
                  <a:srgbClr val="FF0000"/>
                </a:solidFill>
                <a:latin typeface="Calibri" pitchFamily="34" charset="0"/>
                <a:cs typeface="Calibri" pitchFamily="34" charset="0"/>
              </a:endParaRPr>
            </a:p>
          </p:txBody>
        </p:sp>
        <p:cxnSp>
          <p:nvCxnSpPr>
            <p:cNvPr id="106" name="Straight Arrow Connector 105">
              <a:extLst>
                <a:ext uri="{FF2B5EF4-FFF2-40B4-BE49-F238E27FC236}">
                  <a16:creationId xmlns:a16="http://schemas.microsoft.com/office/drawing/2014/main" id="{509A4B04-9438-E949-F9F5-A85E77751816}"/>
                </a:ext>
              </a:extLst>
            </p:cNvPr>
            <p:cNvCxnSpPr>
              <a:cxnSpLocks/>
            </p:cNvCxnSpPr>
            <p:nvPr/>
          </p:nvCxnSpPr>
          <p:spPr>
            <a:xfrm flipV="1">
              <a:off x="2420781" y="3524919"/>
              <a:ext cx="928170" cy="1350345"/>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107" name="Straight Connector 106">
              <a:extLst>
                <a:ext uri="{FF2B5EF4-FFF2-40B4-BE49-F238E27FC236}">
                  <a16:creationId xmlns:a16="http://schemas.microsoft.com/office/drawing/2014/main" id="{BD9A4DDD-E917-20CD-CA72-47A59C02C1EE}"/>
                </a:ext>
              </a:extLst>
            </p:cNvPr>
            <p:cNvCxnSpPr>
              <a:cxnSpLocks/>
            </p:cNvCxnSpPr>
            <p:nvPr/>
          </p:nvCxnSpPr>
          <p:spPr>
            <a:xfrm flipV="1">
              <a:off x="1631504" y="137586"/>
              <a:ext cx="6336704" cy="1089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B41E4143-A77A-FF3C-8EDF-16BF95D61607}"/>
                </a:ext>
              </a:extLst>
            </p:cNvPr>
            <p:cNvCxnSpPr>
              <a:cxnSpLocks/>
            </p:cNvCxnSpPr>
            <p:nvPr/>
          </p:nvCxnSpPr>
          <p:spPr>
            <a:xfrm>
              <a:off x="7962898" y="148482"/>
              <a:ext cx="12616" cy="170928"/>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3F9F1E7-CC61-4552-327F-0B43485E0D1F}"/>
                </a:ext>
              </a:extLst>
            </p:cNvPr>
            <p:cNvCxnSpPr>
              <a:cxnSpLocks/>
            </p:cNvCxnSpPr>
            <p:nvPr/>
          </p:nvCxnSpPr>
          <p:spPr>
            <a:xfrm flipH="1" flipV="1">
              <a:off x="1631504" y="148483"/>
              <a:ext cx="13266" cy="32762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4709388-C9BC-AFF3-343D-683CE24677C5}"/>
                </a:ext>
              </a:extLst>
            </p:cNvPr>
            <p:cNvCxnSpPr>
              <a:cxnSpLocks/>
            </p:cNvCxnSpPr>
            <p:nvPr/>
          </p:nvCxnSpPr>
          <p:spPr>
            <a:xfrm flipV="1">
              <a:off x="1654722" y="3424688"/>
              <a:ext cx="1251692" cy="923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11" name="Rounded Rectangle 147">
              <a:extLst>
                <a:ext uri="{FF2B5EF4-FFF2-40B4-BE49-F238E27FC236}">
                  <a16:creationId xmlns:a16="http://schemas.microsoft.com/office/drawing/2014/main" id="{6DEAC278-0F85-C0D6-4E11-1C6FE5084B1B}"/>
                </a:ext>
              </a:extLst>
            </p:cNvPr>
            <p:cNvSpPr/>
            <p:nvPr/>
          </p:nvSpPr>
          <p:spPr>
            <a:xfrm>
              <a:off x="9275643" y="5337762"/>
              <a:ext cx="1169291" cy="251478"/>
            </a:xfrm>
            <a:prstGeom prst="roundRect">
              <a:avLst/>
            </a:prstGeom>
            <a:solidFill>
              <a:schemeClr val="accent6">
                <a:lumMod val="40000"/>
                <a:lumOff val="6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900" dirty="0">
                  <a:solidFill>
                    <a:schemeClr val="tx1"/>
                  </a:solidFill>
                  <a:latin typeface="Calibri" pitchFamily="34" charset="0"/>
                  <a:cs typeface="Calibri" pitchFamily="34" charset="0"/>
                </a:rPr>
                <a:t>Customer 9</a:t>
              </a:r>
            </a:p>
          </p:txBody>
        </p:sp>
        <p:cxnSp>
          <p:nvCxnSpPr>
            <p:cNvPr id="112" name="Straight Connector 111">
              <a:extLst>
                <a:ext uri="{FF2B5EF4-FFF2-40B4-BE49-F238E27FC236}">
                  <a16:creationId xmlns:a16="http://schemas.microsoft.com/office/drawing/2014/main" id="{B7F5F82F-898F-8B16-2C1C-0E742F638C63}"/>
                </a:ext>
              </a:extLst>
            </p:cNvPr>
            <p:cNvCxnSpPr>
              <a:stCxn id="36" idx="3"/>
            </p:cNvCxnSpPr>
            <p:nvPr/>
          </p:nvCxnSpPr>
          <p:spPr>
            <a:xfrm>
              <a:off x="6723791" y="4597660"/>
              <a:ext cx="1868497" cy="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6B6077B4-E031-604F-17A6-7C08A75AF9CD}"/>
                </a:ext>
              </a:extLst>
            </p:cNvPr>
            <p:cNvCxnSpPr>
              <a:cxnSpLocks/>
            </p:cNvCxnSpPr>
            <p:nvPr/>
          </p:nvCxnSpPr>
          <p:spPr>
            <a:xfrm flipV="1">
              <a:off x="8602746" y="4586348"/>
              <a:ext cx="664585" cy="11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9F85AEB-8739-243A-6296-FBD3359C20F3}"/>
                </a:ext>
              </a:extLst>
            </p:cNvPr>
            <p:cNvCxnSpPr>
              <a:stCxn id="100" idx="0"/>
              <a:endCxn id="28" idx="2"/>
            </p:cNvCxnSpPr>
            <p:nvPr/>
          </p:nvCxnSpPr>
          <p:spPr>
            <a:xfrm flipV="1">
              <a:off x="6121846" y="2234441"/>
              <a:ext cx="15915" cy="905350"/>
            </a:xfrm>
            <a:prstGeom prst="line">
              <a:avLst/>
            </a:prstGeom>
            <a:ln w="31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D534856-0E10-B96E-7F48-95B924CCA138}"/>
                </a:ext>
              </a:extLst>
            </p:cNvPr>
            <p:cNvCxnSpPr>
              <a:endCxn id="40" idx="1"/>
            </p:cNvCxnSpPr>
            <p:nvPr/>
          </p:nvCxnSpPr>
          <p:spPr>
            <a:xfrm>
              <a:off x="8621944" y="4597788"/>
              <a:ext cx="659249" cy="432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39EBF4C7-0D6E-7153-3C75-311D3E214F2E}"/>
                </a:ext>
              </a:extLst>
            </p:cNvPr>
            <p:cNvSpPr/>
            <p:nvPr/>
          </p:nvSpPr>
          <p:spPr>
            <a:xfrm>
              <a:off x="7256305" y="3593679"/>
              <a:ext cx="1335982" cy="24284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itchFamily="34" charset="0"/>
                  <a:cs typeface="Calibri" pitchFamily="34" charset="0"/>
                </a:rPr>
                <a:t> </a:t>
              </a:r>
              <a:r>
                <a:rPr lang="en-US" sz="900" dirty="0">
                  <a:solidFill>
                    <a:schemeClr val="tx1"/>
                  </a:solidFill>
                  <a:latin typeface="Calibri" pitchFamily="34" charset="0"/>
                  <a:cs typeface="Calibri" pitchFamily="34" charset="0"/>
                </a:rPr>
                <a:t>Exporter 5</a:t>
              </a:r>
              <a:endParaRPr lang="en-SG" sz="900" dirty="0">
                <a:solidFill>
                  <a:schemeClr val="tx1"/>
                </a:solidFill>
                <a:latin typeface="Calibri" pitchFamily="34" charset="0"/>
                <a:cs typeface="Calibri" pitchFamily="34" charset="0"/>
              </a:endParaRPr>
            </a:p>
          </p:txBody>
        </p:sp>
        <p:cxnSp>
          <p:nvCxnSpPr>
            <p:cNvPr id="117" name="Straight Arrow Connector 116">
              <a:extLst>
                <a:ext uri="{FF2B5EF4-FFF2-40B4-BE49-F238E27FC236}">
                  <a16:creationId xmlns:a16="http://schemas.microsoft.com/office/drawing/2014/main" id="{A4756434-6F30-891B-F08C-5B56FB3A53A2}"/>
                </a:ext>
              </a:extLst>
            </p:cNvPr>
            <p:cNvCxnSpPr>
              <a:stCxn id="56" idx="2"/>
              <a:endCxn id="116" idx="0"/>
            </p:cNvCxnSpPr>
            <p:nvPr/>
          </p:nvCxnSpPr>
          <p:spPr>
            <a:xfrm flipH="1">
              <a:off x="7924296" y="3396630"/>
              <a:ext cx="10458" cy="197048"/>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118" name="Straight Arrow Connector 117">
              <a:extLst>
                <a:ext uri="{FF2B5EF4-FFF2-40B4-BE49-F238E27FC236}">
                  <a16:creationId xmlns:a16="http://schemas.microsoft.com/office/drawing/2014/main" id="{4E6C19EB-610D-81F1-4F9C-EE14AFF72F94}"/>
                </a:ext>
              </a:extLst>
            </p:cNvPr>
            <p:cNvCxnSpPr>
              <a:endCxn id="116" idx="1"/>
            </p:cNvCxnSpPr>
            <p:nvPr/>
          </p:nvCxnSpPr>
          <p:spPr>
            <a:xfrm>
              <a:off x="6600057" y="2234442"/>
              <a:ext cx="656249" cy="1480660"/>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119" name="Straight Arrow Connector 118">
              <a:extLst>
                <a:ext uri="{FF2B5EF4-FFF2-40B4-BE49-F238E27FC236}">
                  <a16:creationId xmlns:a16="http://schemas.microsoft.com/office/drawing/2014/main" id="{41A13661-B90D-3DF0-A249-085E568315BB}"/>
                </a:ext>
              </a:extLst>
            </p:cNvPr>
            <p:cNvCxnSpPr>
              <a:endCxn id="111" idx="1"/>
            </p:cNvCxnSpPr>
            <p:nvPr/>
          </p:nvCxnSpPr>
          <p:spPr>
            <a:xfrm>
              <a:off x="8630890" y="4597659"/>
              <a:ext cx="644753" cy="8658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C26B42DE-70C3-3D15-4F9D-21919716B20F}"/>
                </a:ext>
              </a:extLst>
            </p:cNvPr>
            <p:cNvCxnSpPr>
              <a:cxnSpLocks/>
            </p:cNvCxnSpPr>
            <p:nvPr/>
          </p:nvCxnSpPr>
          <p:spPr>
            <a:xfrm flipV="1">
              <a:off x="8630890" y="4019804"/>
              <a:ext cx="683035" cy="572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F43773B5-4ABE-93A2-296B-795B62DA5F4E}"/>
                </a:ext>
              </a:extLst>
            </p:cNvPr>
            <p:cNvCxnSpPr>
              <a:cxnSpLocks/>
            </p:cNvCxnSpPr>
            <p:nvPr/>
          </p:nvCxnSpPr>
          <p:spPr>
            <a:xfrm>
              <a:off x="8544272" y="1568708"/>
              <a:ext cx="769652" cy="238182"/>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122" name="Straight Arrow Connector 121">
              <a:extLst>
                <a:ext uri="{FF2B5EF4-FFF2-40B4-BE49-F238E27FC236}">
                  <a16:creationId xmlns:a16="http://schemas.microsoft.com/office/drawing/2014/main" id="{34B09A75-0B90-8BAF-68BF-0EBF67BB85FD}"/>
                </a:ext>
              </a:extLst>
            </p:cNvPr>
            <p:cNvCxnSpPr>
              <a:cxnSpLocks/>
            </p:cNvCxnSpPr>
            <p:nvPr/>
          </p:nvCxnSpPr>
          <p:spPr>
            <a:xfrm>
              <a:off x="8592288" y="2926299"/>
              <a:ext cx="701913" cy="2425813"/>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sp>
          <p:nvSpPr>
            <p:cNvPr id="132" name="Rectangle 131">
              <a:extLst>
                <a:ext uri="{FF2B5EF4-FFF2-40B4-BE49-F238E27FC236}">
                  <a16:creationId xmlns:a16="http://schemas.microsoft.com/office/drawing/2014/main" id="{556D4A6A-30AB-9F6B-66B3-680EFCB74195}"/>
                </a:ext>
              </a:extLst>
            </p:cNvPr>
            <p:cNvSpPr/>
            <p:nvPr/>
          </p:nvSpPr>
          <p:spPr>
            <a:xfrm>
              <a:off x="1786937" y="1859950"/>
              <a:ext cx="632131" cy="422212"/>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MT 2</a:t>
              </a:r>
              <a:endParaRPr lang="en-SG" sz="900" dirty="0">
                <a:solidFill>
                  <a:schemeClr val="tx1"/>
                </a:solidFill>
                <a:latin typeface="Calibri" pitchFamily="34" charset="0"/>
                <a:cs typeface="Calibri" pitchFamily="34" charset="0"/>
              </a:endParaRPr>
            </a:p>
          </p:txBody>
        </p:sp>
        <p:sp>
          <p:nvSpPr>
            <p:cNvPr id="133" name="Rectangle 132">
              <a:extLst>
                <a:ext uri="{FF2B5EF4-FFF2-40B4-BE49-F238E27FC236}">
                  <a16:creationId xmlns:a16="http://schemas.microsoft.com/office/drawing/2014/main" id="{36602C9B-EACD-48ED-CBFD-B43EBA650D42}"/>
                </a:ext>
              </a:extLst>
            </p:cNvPr>
            <p:cNvSpPr/>
            <p:nvPr/>
          </p:nvSpPr>
          <p:spPr>
            <a:xfrm>
              <a:off x="1789100" y="2529090"/>
              <a:ext cx="632131" cy="422212"/>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MT 3</a:t>
              </a:r>
              <a:endParaRPr lang="en-SG" sz="900" dirty="0">
                <a:solidFill>
                  <a:schemeClr val="tx1"/>
                </a:solidFill>
                <a:latin typeface="Calibri" pitchFamily="34" charset="0"/>
                <a:cs typeface="Calibri" pitchFamily="34" charset="0"/>
              </a:endParaRPr>
            </a:p>
          </p:txBody>
        </p:sp>
        <p:sp>
          <p:nvSpPr>
            <p:cNvPr id="134" name="Rectangle 133">
              <a:extLst>
                <a:ext uri="{FF2B5EF4-FFF2-40B4-BE49-F238E27FC236}">
                  <a16:creationId xmlns:a16="http://schemas.microsoft.com/office/drawing/2014/main" id="{0F3B3B1A-0D5B-BBB7-8F91-EAB4425B92FC}"/>
                </a:ext>
              </a:extLst>
            </p:cNvPr>
            <p:cNvSpPr/>
            <p:nvPr/>
          </p:nvSpPr>
          <p:spPr>
            <a:xfrm>
              <a:off x="1794943" y="3517906"/>
              <a:ext cx="632131" cy="422212"/>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MT 4</a:t>
              </a:r>
              <a:endParaRPr lang="en-SG" sz="900" dirty="0">
                <a:solidFill>
                  <a:schemeClr val="tx1"/>
                </a:solidFill>
                <a:latin typeface="Calibri" pitchFamily="34" charset="0"/>
                <a:cs typeface="Calibri" pitchFamily="34" charset="0"/>
              </a:endParaRPr>
            </a:p>
          </p:txBody>
        </p:sp>
        <p:sp>
          <p:nvSpPr>
            <p:cNvPr id="135" name="Rectangle 134">
              <a:extLst>
                <a:ext uri="{FF2B5EF4-FFF2-40B4-BE49-F238E27FC236}">
                  <a16:creationId xmlns:a16="http://schemas.microsoft.com/office/drawing/2014/main" id="{872E31B9-3AD0-209B-69B0-97E87939EF42}"/>
                </a:ext>
              </a:extLst>
            </p:cNvPr>
            <p:cNvSpPr/>
            <p:nvPr/>
          </p:nvSpPr>
          <p:spPr>
            <a:xfrm>
              <a:off x="1788546" y="4082823"/>
              <a:ext cx="632131" cy="422212"/>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MT 5</a:t>
              </a:r>
              <a:endParaRPr lang="en-SG" sz="900" dirty="0">
                <a:solidFill>
                  <a:schemeClr val="tx1"/>
                </a:solidFill>
                <a:latin typeface="Calibri" pitchFamily="34" charset="0"/>
                <a:cs typeface="Calibri" pitchFamily="34" charset="0"/>
              </a:endParaRPr>
            </a:p>
          </p:txBody>
        </p:sp>
        <p:sp>
          <p:nvSpPr>
            <p:cNvPr id="136" name="Rectangle 135">
              <a:extLst>
                <a:ext uri="{FF2B5EF4-FFF2-40B4-BE49-F238E27FC236}">
                  <a16:creationId xmlns:a16="http://schemas.microsoft.com/office/drawing/2014/main" id="{63545994-A4A3-DA83-3827-49D10E989CEE}"/>
                </a:ext>
              </a:extLst>
            </p:cNvPr>
            <p:cNvSpPr/>
            <p:nvPr/>
          </p:nvSpPr>
          <p:spPr>
            <a:xfrm>
              <a:off x="1787826" y="4664158"/>
              <a:ext cx="632131" cy="422212"/>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MT 6</a:t>
              </a:r>
              <a:endParaRPr lang="en-SG" sz="900" dirty="0">
                <a:solidFill>
                  <a:schemeClr val="tx1"/>
                </a:solidFill>
                <a:latin typeface="Calibri" pitchFamily="34" charset="0"/>
                <a:cs typeface="Calibri" pitchFamily="34" charset="0"/>
              </a:endParaRPr>
            </a:p>
          </p:txBody>
        </p:sp>
        <p:sp>
          <p:nvSpPr>
            <p:cNvPr id="137" name="Rectangle 136">
              <a:extLst>
                <a:ext uri="{FF2B5EF4-FFF2-40B4-BE49-F238E27FC236}">
                  <a16:creationId xmlns:a16="http://schemas.microsoft.com/office/drawing/2014/main" id="{8AE8BF6D-120F-7C00-1180-F6E54292CA53}"/>
                </a:ext>
              </a:extLst>
            </p:cNvPr>
            <p:cNvSpPr/>
            <p:nvPr/>
          </p:nvSpPr>
          <p:spPr>
            <a:xfrm>
              <a:off x="2902628" y="2616873"/>
              <a:ext cx="861047" cy="247373"/>
            </a:xfrm>
            <a:prstGeom prst="rect">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itchFamily="34" charset="0"/>
                  <a:cs typeface="Calibri" pitchFamily="34" charset="0"/>
                </a:rPr>
                <a:t>Buffer 2</a:t>
              </a:r>
              <a:endParaRPr lang="en-SG" sz="900" dirty="0">
                <a:solidFill>
                  <a:schemeClr val="tx1"/>
                </a:solidFill>
                <a:latin typeface="Calibri" pitchFamily="34" charset="0"/>
                <a:cs typeface="Calibri" pitchFamily="34" charset="0"/>
              </a:endParaRPr>
            </a:p>
          </p:txBody>
        </p:sp>
        <p:sp>
          <p:nvSpPr>
            <p:cNvPr id="138" name="TextBox 137">
              <a:extLst>
                <a:ext uri="{FF2B5EF4-FFF2-40B4-BE49-F238E27FC236}">
                  <a16:creationId xmlns:a16="http://schemas.microsoft.com/office/drawing/2014/main" id="{FC4F617A-A288-8234-D05E-A5E34084714F}"/>
                </a:ext>
              </a:extLst>
            </p:cNvPr>
            <p:cNvSpPr txBox="1"/>
            <p:nvPr/>
          </p:nvSpPr>
          <p:spPr>
            <a:xfrm>
              <a:off x="2916724" y="2021763"/>
              <a:ext cx="865086" cy="230832"/>
            </a:xfrm>
            <a:prstGeom prst="rect">
              <a:avLst/>
            </a:prstGeom>
            <a:solidFill>
              <a:schemeClr val="accent3"/>
            </a:solidFill>
            <a:ln w="63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00" dirty="0">
                  <a:latin typeface="Calibri" pitchFamily="34" charset="0"/>
                  <a:cs typeface="Calibri" pitchFamily="34" charset="0"/>
                </a:rPr>
                <a:t>Buffer 1</a:t>
              </a:r>
            </a:p>
          </p:txBody>
        </p:sp>
        <p:cxnSp>
          <p:nvCxnSpPr>
            <p:cNvPr id="146" name="Straight Arrow Connector 145">
              <a:extLst>
                <a:ext uri="{FF2B5EF4-FFF2-40B4-BE49-F238E27FC236}">
                  <a16:creationId xmlns:a16="http://schemas.microsoft.com/office/drawing/2014/main" id="{A78B3AAB-4973-D14B-45DC-EF5E5397A1ED}"/>
                </a:ext>
              </a:extLst>
            </p:cNvPr>
            <p:cNvCxnSpPr>
              <a:cxnSpLocks/>
            </p:cNvCxnSpPr>
            <p:nvPr/>
          </p:nvCxnSpPr>
          <p:spPr>
            <a:xfrm>
              <a:off x="8630890" y="428152"/>
              <a:ext cx="918759" cy="992817"/>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148" name="Straight Arrow Connector 147">
              <a:extLst>
                <a:ext uri="{FF2B5EF4-FFF2-40B4-BE49-F238E27FC236}">
                  <a16:creationId xmlns:a16="http://schemas.microsoft.com/office/drawing/2014/main" id="{83873E3F-9D85-60B7-2FC6-2D552765F6D1}"/>
                </a:ext>
              </a:extLst>
            </p:cNvPr>
            <p:cNvCxnSpPr>
              <a:cxnSpLocks/>
            </p:cNvCxnSpPr>
            <p:nvPr/>
          </p:nvCxnSpPr>
          <p:spPr>
            <a:xfrm>
              <a:off x="8608453" y="5521974"/>
              <a:ext cx="705471" cy="427427"/>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149" name="Straight Arrow Connector 148">
              <a:extLst>
                <a:ext uri="{FF2B5EF4-FFF2-40B4-BE49-F238E27FC236}">
                  <a16:creationId xmlns:a16="http://schemas.microsoft.com/office/drawing/2014/main" id="{EDFAFFE8-0CED-1F18-0984-3AA1AAA7A920}"/>
                </a:ext>
              </a:extLst>
            </p:cNvPr>
            <p:cNvCxnSpPr>
              <a:cxnSpLocks/>
            </p:cNvCxnSpPr>
            <p:nvPr/>
          </p:nvCxnSpPr>
          <p:spPr>
            <a:xfrm>
              <a:off x="8589313" y="5140463"/>
              <a:ext cx="705471" cy="427427"/>
            </a:xfrm>
            <a:prstGeom prst="straightConnector1">
              <a:avLst/>
            </a:prstGeom>
            <a:ln w="3175">
              <a:solidFill>
                <a:schemeClr val="accent1"/>
              </a:solidFill>
              <a:tailEnd type="arrow"/>
            </a:ln>
            <a:effectLst/>
          </p:spPr>
          <p:style>
            <a:lnRef idx="2">
              <a:schemeClr val="accent4"/>
            </a:lnRef>
            <a:fillRef idx="0">
              <a:schemeClr val="accent4"/>
            </a:fillRef>
            <a:effectRef idx="1">
              <a:schemeClr val="accent4"/>
            </a:effectRef>
            <a:fontRef idx="minor">
              <a:schemeClr val="tx1"/>
            </a:fontRef>
          </p:style>
        </p:cxnSp>
      </p:grpSp>
      <p:sp>
        <p:nvSpPr>
          <p:cNvPr id="151" name="Title 1">
            <a:extLst>
              <a:ext uri="{FF2B5EF4-FFF2-40B4-BE49-F238E27FC236}">
                <a16:creationId xmlns:a16="http://schemas.microsoft.com/office/drawing/2014/main" id="{BCBA8872-1185-7379-FDC9-1400A2A552BD}"/>
              </a:ext>
            </a:extLst>
          </p:cNvPr>
          <p:cNvSpPr>
            <a:spLocks noGrp="1"/>
          </p:cNvSpPr>
          <p:nvPr>
            <p:ph type="title"/>
          </p:nvPr>
        </p:nvSpPr>
        <p:spPr>
          <a:xfrm>
            <a:off x="1369231" y="-67479"/>
            <a:ext cx="10515600" cy="1325563"/>
          </a:xfrm>
        </p:spPr>
        <p:txBody>
          <a:bodyPr/>
          <a:lstStyle/>
          <a:p>
            <a:r>
              <a:rPr lang="en-US" sz="5400" dirty="0"/>
              <a:t>Where it all begins</a:t>
            </a:r>
            <a:endParaRPr lang="en-US" dirty="0"/>
          </a:p>
        </p:txBody>
      </p:sp>
    </p:spTree>
    <p:extLst>
      <p:ext uri="{BB962C8B-B14F-4D97-AF65-F5344CB8AC3E}">
        <p14:creationId xmlns:p14="http://schemas.microsoft.com/office/powerpoint/2010/main" val="34848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C1A7-A0AB-23D3-BC2F-CDF95BEDE307}"/>
              </a:ext>
            </a:extLst>
          </p:cNvPr>
          <p:cNvSpPr>
            <a:spLocks noGrp="1"/>
          </p:cNvSpPr>
          <p:nvPr>
            <p:ph type="title"/>
          </p:nvPr>
        </p:nvSpPr>
        <p:spPr>
          <a:xfrm>
            <a:off x="838200" y="347963"/>
            <a:ext cx="10515600" cy="1325563"/>
          </a:xfrm>
        </p:spPr>
        <p:txBody>
          <a:bodyPr/>
          <a:lstStyle/>
          <a:p>
            <a:r>
              <a:rPr lang="en-US" sz="5400" dirty="0"/>
              <a:t>Case management</a:t>
            </a:r>
            <a:endParaRPr lang="en-US" dirty="0"/>
          </a:p>
        </p:txBody>
      </p:sp>
      <p:sp>
        <p:nvSpPr>
          <p:cNvPr id="4" name="Slide Number Placeholder 3">
            <a:extLst>
              <a:ext uri="{FF2B5EF4-FFF2-40B4-BE49-F238E27FC236}">
                <a16:creationId xmlns:a16="http://schemas.microsoft.com/office/drawing/2014/main" id="{E5B41626-515F-5572-29D4-5EF66095F541}"/>
              </a:ext>
            </a:extLst>
          </p:cNvPr>
          <p:cNvSpPr>
            <a:spLocks noGrp="1"/>
          </p:cNvSpPr>
          <p:nvPr>
            <p:ph type="sldNum" sz="quarter" idx="12"/>
          </p:nvPr>
        </p:nvSpPr>
        <p:spPr/>
        <p:txBody>
          <a:bodyPr/>
          <a:lstStyle/>
          <a:p>
            <a:fld id="{5DF5AE18-F94A-B54C-9347-4CAFB5D76058}" type="slidenum">
              <a:rPr lang="en-US" smtClean="0"/>
              <a:pPr/>
              <a:t>5</a:t>
            </a:fld>
            <a:endParaRPr lang="en-US" dirty="0"/>
          </a:p>
        </p:txBody>
      </p:sp>
      <p:sp>
        <p:nvSpPr>
          <p:cNvPr id="8" name="TextBox 7">
            <a:extLst>
              <a:ext uri="{FF2B5EF4-FFF2-40B4-BE49-F238E27FC236}">
                <a16:creationId xmlns:a16="http://schemas.microsoft.com/office/drawing/2014/main" id="{C37116B1-38FE-A35A-7E0D-67D60BCF8C16}"/>
              </a:ext>
            </a:extLst>
          </p:cNvPr>
          <p:cNvSpPr txBox="1"/>
          <p:nvPr/>
        </p:nvSpPr>
        <p:spPr>
          <a:xfrm>
            <a:off x="838200" y="1568115"/>
            <a:ext cx="10515600" cy="489364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SG" sz="2400" b="1" i="0" u="sng" strike="noStrike" kern="1200" cap="none" spc="0" normalizeH="0" baseline="0" noProof="0" dirty="0">
                <a:ln>
                  <a:noFill/>
                </a:ln>
                <a:solidFill>
                  <a:prstClr val="black"/>
                </a:solidFill>
                <a:effectLst/>
                <a:uLnTx/>
                <a:uFillTx/>
                <a:latin typeface="Futura Std Book"/>
                <a:ea typeface="+mn-ea"/>
                <a:cs typeface="+mn-cs"/>
              </a:rPr>
              <a:t>Information on hand</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Syndicate was suspected to be controlled by one mastermind based overseas and two co-conspirators based in Singapore</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Exporters were able to provide all the documents required </a:t>
            </a:r>
          </a:p>
          <a:p>
            <a:pPr marR="0" lvl="0" algn="just" defTabSz="457200" rtl="0" eaLnBrk="1" fontAlgn="auto" latinLnBrk="0" hangingPunct="1">
              <a:lnSpc>
                <a:spcPct val="100000"/>
              </a:lnSpc>
              <a:spcBef>
                <a:spcPts val="0"/>
              </a:spcBef>
              <a:spcAft>
                <a:spcPts val="0"/>
              </a:spcAft>
              <a:buClrTx/>
              <a:buSzTx/>
              <a:tabLst/>
              <a:defRPr/>
            </a:pPr>
            <a:endParaRPr lang="en-SG" sz="2400" dirty="0">
              <a:solidFill>
                <a:prstClr val="black"/>
              </a:solidFill>
              <a:latin typeface="Futura Std Book"/>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SG" sz="2400" b="1" i="0" u="sng" strike="noStrike" kern="1200" cap="none" spc="0" normalizeH="0" baseline="0" noProof="0" dirty="0">
                <a:ln>
                  <a:noFill/>
                </a:ln>
                <a:solidFill>
                  <a:prstClr val="black"/>
                </a:solidFill>
                <a:effectLst/>
                <a:uLnTx/>
                <a:uFillTx/>
                <a:latin typeface="Futura Std Book"/>
                <a:ea typeface="+mn-ea"/>
                <a:cs typeface="+mn-cs"/>
              </a:rPr>
              <a:t>Pre-raid preparation</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Objectives</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Case theories</a:t>
            </a:r>
          </a:p>
          <a:p>
            <a:pPr marL="342900" indent="-342900" algn="just" defTabSz="457200">
              <a:buFont typeface="Arial" panose="020B0604020202020204" pitchFamily="34" charset="0"/>
              <a:buChar char="•"/>
              <a:defRPr/>
            </a:pPr>
            <a:r>
              <a:rPr kumimoji="0" lang="en-SG" sz="2400" i="0" u="none" strike="noStrike" kern="1200" cap="none" spc="0" normalizeH="0" baseline="0" noProof="0" dirty="0">
                <a:ln>
                  <a:noFill/>
                </a:ln>
                <a:solidFill>
                  <a:prstClr val="black"/>
                </a:solidFill>
                <a:effectLst/>
                <a:uLnTx/>
                <a:uFillTx/>
                <a:latin typeface="Futura Std Book"/>
                <a:ea typeface="+mn-ea"/>
                <a:cs typeface="+mn-cs"/>
              </a:rPr>
              <a:t>Resources available</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Who to target</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2400" i="0" u="none" strike="noStrike" kern="1200" cap="none" spc="0" normalizeH="0" baseline="0" noProof="0" dirty="0">
                <a:ln>
                  <a:noFill/>
                </a:ln>
                <a:solidFill>
                  <a:prstClr val="black"/>
                </a:solidFill>
                <a:effectLst/>
                <a:uLnTx/>
                <a:uFillTx/>
                <a:latin typeface="Futura Std Book"/>
                <a:ea typeface="+mn-ea"/>
                <a:cs typeface="+mn-cs"/>
              </a:rPr>
              <a:t>Roles and responsibilities</a:t>
            </a:r>
            <a:r>
              <a:rPr lang="en-SG" sz="2400" dirty="0">
                <a:solidFill>
                  <a:prstClr val="black"/>
                </a:solidFill>
                <a:latin typeface="Futura Std Book"/>
              </a:rPr>
              <a:t> of each team member</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Formulate a raid plan – risk assessment</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2400" i="0" u="none" strike="noStrike" kern="1200" cap="none" spc="0" normalizeH="0" baseline="0" noProof="0" dirty="0">
                <a:ln>
                  <a:noFill/>
                </a:ln>
                <a:solidFill>
                  <a:prstClr val="black"/>
                </a:solidFill>
                <a:effectLst/>
                <a:uLnTx/>
                <a:uFillTx/>
                <a:latin typeface="Futura Std Book"/>
                <a:ea typeface="+mn-ea"/>
                <a:cs typeface="+mn-cs"/>
              </a:rPr>
              <a:t>Constant communication to all stakeholders</a:t>
            </a:r>
          </a:p>
        </p:txBody>
      </p:sp>
    </p:spTree>
    <p:extLst>
      <p:ext uri="{BB962C8B-B14F-4D97-AF65-F5344CB8AC3E}">
        <p14:creationId xmlns:p14="http://schemas.microsoft.com/office/powerpoint/2010/main" val="2826149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C1A7-A0AB-23D3-BC2F-CDF95BEDE307}"/>
              </a:ext>
            </a:extLst>
          </p:cNvPr>
          <p:cNvSpPr>
            <a:spLocks noGrp="1"/>
          </p:cNvSpPr>
          <p:nvPr>
            <p:ph type="title"/>
          </p:nvPr>
        </p:nvSpPr>
        <p:spPr/>
        <p:txBody>
          <a:bodyPr/>
          <a:lstStyle/>
          <a:p>
            <a:r>
              <a:rPr lang="en-US" sz="5400" dirty="0"/>
              <a:t>Case management</a:t>
            </a:r>
            <a:endParaRPr lang="en-US" dirty="0"/>
          </a:p>
        </p:txBody>
      </p:sp>
      <p:sp>
        <p:nvSpPr>
          <p:cNvPr id="4" name="Slide Number Placeholder 3">
            <a:extLst>
              <a:ext uri="{FF2B5EF4-FFF2-40B4-BE49-F238E27FC236}">
                <a16:creationId xmlns:a16="http://schemas.microsoft.com/office/drawing/2014/main" id="{E5B41626-515F-5572-29D4-5EF66095F541}"/>
              </a:ext>
            </a:extLst>
          </p:cNvPr>
          <p:cNvSpPr>
            <a:spLocks noGrp="1"/>
          </p:cNvSpPr>
          <p:nvPr>
            <p:ph type="sldNum" sz="quarter" idx="12"/>
          </p:nvPr>
        </p:nvSpPr>
        <p:spPr/>
        <p:txBody>
          <a:bodyPr/>
          <a:lstStyle/>
          <a:p>
            <a:fld id="{5DF5AE18-F94A-B54C-9347-4CAFB5D76058}" type="slidenum">
              <a:rPr lang="en-US" smtClean="0"/>
              <a:pPr/>
              <a:t>6</a:t>
            </a:fld>
            <a:endParaRPr lang="en-US" dirty="0"/>
          </a:p>
        </p:txBody>
      </p:sp>
      <p:sp>
        <p:nvSpPr>
          <p:cNvPr id="8" name="TextBox 7">
            <a:extLst>
              <a:ext uri="{FF2B5EF4-FFF2-40B4-BE49-F238E27FC236}">
                <a16:creationId xmlns:a16="http://schemas.microsoft.com/office/drawing/2014/main" id="{C37116B1-38FE-A35A-7E0D-67D60BCF8C16}"/>
              </a:ext>
            </a:extLst>
          </p:cNvPr>
          <p:cNvSpPr txBox="1"/>
          <p:nvPr/>
        </p:nvSpPr>
        <p:spPr>
          <a:xfrm>
            <a:off x="838200" y="1750677"/>
            <a:ext cx="10515600" cy="267765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SG" sz="2400" b="1" i="0" u="sng" strike="noStrike" kern="1200" cap="none" spc="0" normalizeH="0" baseline="0" noProof="0" dirty="0">
                <a:ln>
                  <a:noFill/>
                </a:ln>
                <a:solidFill>
                  <a:prstClr val="black"/>
                </a:solidFill>
                <a:effectLst/>
                <a:uLnTx/>
                <a:uFillTx/>
                <a:latin typeface="Futura Std Book"/>
                <a:ea typeface="+mn-ea"/>
                <a:cs typeface="+mn-cs"/>
              </a:rPr>
              <a:t>Investigation</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Constant communication among team members and with Lead Investigators on findings</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Deviations from the case theories?</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Investigation approaches</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2400" dirty="0">
                <a:solidFill>
                  <a:prstClr val="black"/>
                </a:solidFill>
                <a:latin typeface="Futura Std Book"/>
              </a:rPr>
              <a:t>Update your management</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SG" sz="2400" dirty="0">
              <a:solidFill>
                <a:prstClr val="black"/>
              </a:solidFill>
              <a:latin typeface="Futura Std Book"/>
            </a:endParaRPr>
          </a:p>
        </p:txBody>
      </p:sp>
    </p:spTree>
    <p:extLst>
      <p:ext uri="{BB962C8B-B14F-4D97-AF65-F5344CB8AC3E}">
        <p14:creationId xmlns:p14="http://schemas.microsoft.com/office/powerpoint/2010/main" val="320972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94CFA-1D1E-C9AD-70F5-2CB613B90D9C}"/>
              </a:ext>
            </a:extLst>
          </p:cNvPr>
          <p:cNvSpPr>
            <a:spLocks noGrp="1"/>
          </p:cNvSpPr>
          <p:nvPr>
            <p:ph type="sldNum" sz="quarter" idx="12"/>
          </p:nvPr>
        </p:nvSpPr>
        <p:spPr/>
        <p:txBody>
          <a:bodyPr/>
          <a:lstStyle/>
          <a:p>
            <a:fld id="{5DF5AE18-F94A-B54C-9347-4CAFB5D76058}" type="slidenum">
              <a:rPr lang="en-US" smtClean="0"/>
              <a:pPr/>
              <a:t>7</a:t>
            </a:fld>
            <a:endParaRPr lang="en-US" dirty="0"/>
          </a:p>
        </p:txBody>
      </p:sp>
      <p:sp>
        <p:nvSpPr>
          <p:cNvPr id="3" name="Title 2">
            <a:extLst>
              <a:ext uri="{FF2B5EF4-FFF2-40B4-BE49-F238E27FC236}">
                <a16:creationId xmlns:a16="http://schemas.microsoft.com/office/drawing/2014/main" id="{EC155EFE-C0D3-2ADF-117B-395C4B5B0C8B}"/>
              </a:ext>
            </a:extLst>
          </p:cNvPr>
          <p:cNvSpPr>
            <a:spLocks noGrp="1"/>
          </p:cNvSpPr>
          <p:nvPr>
            <p:ph type="title"/>
          </p:nvPr>
        </p:nvSpPr>
        <p:spPr/>
        <p:txBody>
          <a:bodyPr/>
          <a:lstStyle/>
          <a:p>
            <a:r>
              <a:rPr lang="en-US" dirty="0"/>
              <a:t>Inter-agency co-operation</a:t>
            </a:r>
            <a:endParaRPr lang="en-SG" dirty="0"/>
          </a:p>
        </p:txBody>
      </p:sp>
      <p:pic>
        <p:nvPicPr>
          <p:cNvPr id="10" name="Picture 9">
            <a:extLst>
              <a:ext uri="{FF2B5EF4-FFF2-40B4-BE49-F238E27FC236}">
                <a16:creationId xmlns:a16="http://schemas.microsoft.com/office/drawing/2014/main" id="{24701CFB-48F6-8D14-8837-2F9831A4C13E}"/>
              </a:ext>
            </a:extLst>
          </p:cNvPr>
          <p:cNvPicPr>
            <a:picLocks noChangeAspect="1"/>
          </p:cNvPicPr>
          <p:nvPr/>
        </p:nvPicPr>
        <p:blipFill>
          <a:blip r:embed="rId3"/>
          <a:stretch>
            <a:fillRect/>
          </a:stretch>
        </p:blipFill>
        <p:spPr>
          <a:xfrm>
            <a:off x="1081175" y="2247317"/>
            <a:ext cx="1596711" cy="1584237"/>
          </a:xfrm>
          <a:prstGeom prst="rect">
            <a:avLst/>
          </a:prstGeom>
        </p:spPr>
      </p:pic>
      <p:pic>
        <p:nvPicPr>
          <p:cNvPr id="12" name="Picture 11">
            <a:extLst>
              <a:ext uri="{FF2B5EF4-FFF2-40B4-BE49-F238E27FC236}">
                <a16:creationId xmlns:a16="http://schemas.microsoft.com/office/drawing/2014/main" id="{7D4B9A78-BA10-3DED-D701-DEF82CC4050D}"/>
              </a:ext>
            </a:extLst>
          </p:cNvPr>
          <p:cNvPicPr>
            <a:picLocks noChangeAspect="1"/>
          </p:cNvPicPr>
          <p:nvPr/>
        </p:nvPicPr>
        <p:blipFill>
          <a:blip r:embed="rId4"/>
          <a:stretch>
            <a:fillRect/>
          </a:stretch>
        </p:blipFill>
        <p:spPr>
          <a:xfrm>
            <a:off x="4249704" y="2247317"/>
            <a:ext cx="3028939" cy="1438275"/>
          </a:xfrm>
          <a:prstGeom prst="rect">
            <a:avLst/>
          </a:prstGeom>
        </p:spPr>
      </p:pic>
      <p:sp>
        <p:nvSpPr>
          <p:cNvPr id="13" name="TextBox 12">
            <a:extLst>
              <a:ext uri="{FF2B5EF4-FFF2-40B4-BE49-F238E27FC236}">
                <a16:creationId xmlns:a16="http://schemas.microsoft.com/office/drawing/2014/main" id="{696D5E0B-47F1-1ECC-7637-C62D755886D0}"/>
              </a:ext>
            </a:extLst>
          </p:cNvPr>
          <p:cNvSpPr txBox="1"/>
          <p:nvPr/>
        </p:nvSpPr>
        <p:spPr>
          <a:xfrm>
            <a:off x="1156995" y="4207547"/>
            <a:ext cx="1425390" cy="369332"/>
          </a:xfrm>
          <a:prstGeom prst="rect">
            <a:avLst/>
          </a:prstGeom>
          <a:noFill/>
        </p:spPr>
        <p:txBody>
          <a:bodyPr wrap="none" rtlCol="0">
            <a:spAutoFit/>
          </a:bodyPr>
          <a:lstStyle/>
          <a:p>
            <a:r>
              <a:rPr lang="en-US" dirty="0"/>
              <a:t>GST Offences</a:t>
            </a:r>
            <a:endParaRPr lang="en-SG" dirty="0"/>
          </a:p>
        </p:txBody>
      </p:sp>
      <p:sp>
        <p:nvSpPr>
          <p:cNvPr id="14" name="TextBox 13">
            <a:extLst>
              <a:ext uri="{FF2B5EF4-FFF2-40B4-BE49-F238E27FC236}">
                <a16:creationId xmlns:a16="http://schemas.microsoft.com/office/drawing/2014/main" id="{49E74835-ACCC-D1C6-4D18-05C6939515AB}"/>
              </a:ext>
            </a:extLst>
          </p:cNvPr>
          <p:cNvSpPr txBox="1"/>
          <p:nvPr/>
        </p:nvSpPr>
        <p:spPr>
          <a:xfrm>
            <a:off x="4627525" y="4206988"/>
            <a:ext cx="2465740" cy="646331"/>
          </a:xfrm>
          <a:prstGeom prst="rect">
            <a:avLst/>
          </a:prstGeom>
          <a:noFill/>
        </p:spPr>
        <p:txBody>
          <a:bodyPr wrap="none" rtlCol="0">
            <a:spAutoFit/>
          </a:bodyPr>
          <a:lstStyle/>
          <a:p>
            <a:r>
              <a:rPr lang="en-US" dirty="0"/>
              <a:t>Penal Code Offences</a:t>
            </a:r>
          </a:p>
          <a:p>
            <a:r>
              <a:rPr lang="en-US" dirty="0"/>
              <a:t>Companies Act Offences</a:t>
            </a:r>
            <a:endParaRPr lang="en-SG" dirty="0"/>
          </a:p>
        </p:txBody>
      </p:sp>
      <p:sp>
        <p:nvSpPr>
          <p:cNvPr id="15" name="TextBox 14">
            <a:extLst>
              <a:ext uri="{FF2B5EF4-FFF2-40B4-BE49-F238E27FC236}">
                <a16:creationId xmlns:a16="http://schemas.microsoft.com/office/drawing/2014/main" id="{BD078E10-97CF-2895-37F9-A70F37EEA24A}"/>
              </a:ext>
            </a:extLst>
          </p:cNvPr>
          <p:cNvSpPr txBox="1"/>
          <p:nvPr/>
        </p:nvSpPr>
        <p:spPr>
          <a:xfrm>
            <a:off x="3125755" y="2247317"/>
            <a:ext cx="886408" cy="1200329"/>
          </a:xfrm>
          <a:prstGeom prst="rect">
            <a:avLst/>
          </a:prstGeom>
          <a:noFill/>
        </p:spPr>
        <p:txBody>
          <a:bodyPr wrap="square" rtlCol="0">
            <a:spAutoFit/>
          </a:bodyPr>
          <a:lstStyle/>
          <a:p>
            <a:r>
              <a:rPr lang="en-US" sz="7200" dirty="0"/>
              <a:t>+</a:t>
            </a:r>
            <a:endParaRPr lang="en-SG" sz="7200" dirty="0"/>
          </a:p>
        </p:txBody>
      </p:sp>
      <p:sp>
        <p:nvSpPr>
          <p:cNvPr id="16" name="TextBox 15">
            <a:extLst>
              <a:ext uri="{FF2B5EF4-FFF2-40B4-BE49-F238E27FC236}">
                <a16:creationId xmlns:a16="http://schemas.microsoft.com/office/drawing/2014/main" id="{C4E9F2F9-F379-8CE3-DD43-3D3FBBA97EBD}"/>
              </a:ext>
            </a:extLst>
          </p:cNvPr>
          <p:cNvSpPr txBox="1"/>
          <p:nvPr/>
        </p:nvSpPr>
        <p:spPr>
          <a:xfrm>
            <a:off x="7724192" y="2247317"/>
            <a:ext cx="886408" cy="1200329"/>
          </a:xfrm>
          <a:prstGeom prst="rect">
            <a:avLst/>
          </a:prstGeom>
          <a:noFill/>
        </p:spPr>
        <p:txBody>
          <a:bodyPr wrap="square" rtlCol="0">
            <a:spAutoFit/>
          </a:bodyPr>
          <a:lstStyle/>
          <a:p>
            <a:r>
              <a:rPr lang="en-US" sz="7200" dirty="0"/>
              <a:t>=</a:t>
            </a:r>
            <a:endParaRPr lang="en-SG" sz="7200" dirty="0"/>
          </a:p>
        </p:txBody>
      </p:sp>
      <p:pic>
        <p:nvPicPr>
          <p:cNvPr id="7" name="Picture 6">
            <a:extLst>
              <a:ext uri="{FF2B5EF4-FFF2-40B4-BE49-F238E27FC236}">
                <a16:creationId xmlns:a16="http://schemas.microsoft.com/office/drawing/2014/main" id="{8A0CED96-059E-924F-F166-C59ABA5A6B3C}"/>
              </a:ext>
            </a:extLst>
          </p:cNvPr>
          <p:cNvPicPr>
            <a:picLocks noChangeAspect="1"/>
          </p:cNvPicPr>
          <p:nvPr/>
        </p:nvPicPr>
        <p:blipFill>
          <a:blip r:embed="rId5"/>
          <a:stretch>
            <a:fillRect/>
          </a:stretch>
        </p:blipFill>
        <p:spPr>
          <a:xfrm>
            <a:off x="8518708" y="2094245"/>
            <a:ext cx="2757165" cy="2005595"/>
          </a:xfrm>
          <a:prstGeom prst="rect">
            <a:avLst/>
          </a:prstGeom>
        </p:spPr>
      </p:pic>
    </p:spTree>
    <p:extLst>
      <p:ext uri="{BB962C8B-B14F-4D97-AF65-F5344CB8AC3E}">
        <p14:creationId xmlns:p14="http://schemas.microsoft.com/office/powerpoint/2010/main" val="311577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20C69-CC5E-7875-AA3E-4C0195D2C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4B31F-728F-DA8B-FF8B-1D011398F97A}"/>
              </a:ext>
            </a:extLst>
          </p:cNvPr>
          <p:cNvSpPr>
            <a:spLocks noGrp="1"/>
          </p:cNvSpPr>
          <p:nvPr>
            <p:ph type="title"/>
          </p:nvPr>
        </p:nvSpPr>
        <p:spPr>
          <a:xfrm>
            <a:off x="649705" y="127520"/>
            <a:ext cx="10704094" cy="762817"/>
          </a:xfrm>
        </p:spPr>
        <p:txBody>
          <a:bodyPr>
            <a:normAutofit fontScale="90000"/>
          </a:bodyPr>
          <a:lstStyle/>
          <a:p>
            <a:r>
              <a:rPr lang="en-US" dirty="0"/>
              <a:t>Ops Wave 3 </a:t>
            </a:r>
          </a:p>
        </p:txBody>
      </p:sp>
      <p:sp>
        <p:nvSpPr>
          <p:cNvPr id="4" name="Slide Number Placeholder 3">
            <a:extLst>
              <a:ext uri="{FF2B5EF4-FFF2-40B4-BE49-F238E27FC236}">
                <a16:creationId xmlns:a16="http://schemas.microsoft.com/office/drawing/2014/main" id="{29566B05-41D1-5616-2EB4-077C5180B537}"/>
              </a:ext>
            </a:extLst>
          </p:cNvPr>
          <p:cNvSpPr>
            <a:spLocks noGrp="1"/>
          </p:cNvSpPr>
          <p:nvPr>
            <p:ph type="sldNum" sz="quarter" idx="12"/>
          </p:nvPr>
        </p:nvSpPr>
        <p:spPr/>
        <p:txBody>
          <a:bodyPr/>
          <a:lstStyle/>
          <a:p>
            <a:fld id="{5DF5AE18-F94A-B54C-9347-4CAFB5D76058}" type="slidenum">
              <a:rPr lang="en-US" smtClean="0"/>
              <a:pPr/>
              <a:t>8</a:t>
            </a:fld>
            <a:endParaRPr lang="en-US" dirty="0"/>
          </a:p>
        </p:txBody>
      </p:sp>
      <p:pic>
        <p:nvPicPr>
          <p:cNvPr id="7" name="Picture 6">
            <a:extLst>
              <a:ext uri="{FF2B5EF4-FFF2-40B4-BE49-F238E27FC236}">
                <a16:creationId xmlns:a16="http://schemas.microsoft.com/office/drawing/2014/main" id="{4A1E3FF2-5D29-DEBC-A600-BD45AA0D7A64}"/>
              </a:ext>
            </a:extLst>
          </p:cNvPr>
          <p:cNvPicPr>
            <a:picLocks noChangeAspect="1"/>
          </p:cNvPicPr>
          <p:nvPr/>
        </p:nvPicPr>
        <p:blipFill>
          <a:blip r:embed="rId3"/>
          <a:stretch>
            <a:fillRect/>
          </a:stretch>
        </p:blipFill>
        <p:spPr>
          <a:xfrm>
            <a:off x="6301374" y="136525"/>
            <a:ext cx="4936121" cy="6575945"/>
          </a:xfrm>
          <a:prstGeom prst="rect">
            <a:avLst/>
          </a:prstGeom>
        </p:spPr>
      </p:pic>
      <p:sp>
        <p:nvSpPr>
          <p:cNvPr id="8" name="Content Placeholder 2">
            <a:extLst>
              <a:ext uri="{FF2B5EF4-FFF2-40B4-BE49-F238E27FC236}">
                <a16:creationId xmlns:a16="http://schemas.microsoft.com/office/drawing/2014/main" id="{DED8A6AA-35C8-3519-7F82-2C602EFFF6CB}"/>
              </a:ext>
            </a:extLst>
          </p:cNvPr>
          <p:cNvSpPr>
            <a:spLocks noGrp="1"/>
          </p:cNvSpPr>
          <p:nvPr>
            <p:ph idx="1"/>
          </p:nvPr>
        </p:nvSpPr>
        <p:spPr>
          <a:xfrm>
            <a:off x="649705" y="986589"/>
            <a:ext cx="5535363" cy="5734885"/>
          </a:xfrm>
        </p:spPr>
        <p:txBody>
          <a:bodyPr>
            <a:normAutofit fontScale="70000" lnSpcReduction="20000"/>
          </a:bodyPr>
          <a:lstStyle/>
          <a:p>
            <a:pPr marL="0" indent="0">
              <a:buNone/>
            </a:pPr>
            <a:r>
              <a:rPr lang="en-US" sz="4000" dirty="0"/>
              <a:t>Case 1 – N Coy (a shell company)</a:t>
            </a:r>
          </a:p>
          <a:p>
            <a:pPr marL="0" indent="0">
              <a:buNone/>
            </a:pPr>
            <a:endParaRPr lang="en-US" dirty="0"/>
          </a:p>
          <a:p>
            <a:pPr algn="just">
              <a:lnSpc>
                <a:spcPct val="120000"/>
              </a:lnSpc>
            </a:pPr>
            <a:r>
              <a:rPr lang="en-US" sz="2900" b="0" i="0" u="none" strike="noStrike" baseline="0" dirty="0">
                <a:ea typeface="Source Sans Pro" panose="020B0503030403020204" pitchFamily="34" charset="0"/>
              </a:rPr>
              <a:t>Following investigations by the CAD and IRAS, 6 Singaporean men were charged in Aug 2021 for their alleged involvement in perpetrating a Goods and Services Tax (GST) Missing Trader Fraud involving approximately S$114 million in fictitious sales. </a:t>
            </a:r>
          </a:p>
          <a:p>
            <a:pPr algn="just">
              <a:lnSpc>
                <a:spcPct val="120000"/>
              </a:lnSpc>
            </a:pPr>
            <a:endParaRPr lang="en-US" sz="2900" b="0" dirty="0">
              <a:ea typeface="Source Sans Pro" panose="020B0503030403020204" pitchFamily="34" charset="0"/>
            </a:endParaRPr>
          </a:p>
          <a:p>
            <a:pPr algn="just">
              <a:lnSpc>
                <a:spcPct val="120000"/>
              </a:lnSpc>
            </a:pPr>
            <a:r>
              <a:rPr lang="en-US" sz="2900" b="0" i="0" u="none" strike="noStrike" baseline="0" dirty="0">
                <a:ea typeface="Source Sans Pro" panose="020B0503030403020204" pitchFamily="34" charset="0"/>
              </a:rPr>
              <a:t>This is the first </a:t>
            </a:r>
            <a:r>
              <a:rPr lang="en-SG" sz="2900" b="0" i="0" u="none" strike="noStrike" baseline="0" dirty="0">
                <a:ea typeface="Source Sans Pro" panose="020B0503030403020204" pitchFamily="34" charset="0"/>
              </a:rPr>
              <a:t>prosecution involving such fraud.</a:t>
            </a:r>
          </a:p>
          <a:p>
            <a:pPr algn="just">
              <a:lnSpc>
                <a:spcPct val="120000"/>
              </a:lnSpc>
            </a:pPr>
            <a:endParaRPr lang="en-SG" sz="2900" b="0" i="0" u="none" strike="noStrike" baseline="0" dirty="0">
              <a:ea typeface="Source Sans Pro" panose="020B0503030403020204" pitchFamily="34" charset="0"/>
            </a:endParaRPr>
          </a:p>
          <a:p>
            <a:pPr algn="just">
              <a:lnSpc>
                <a:spcPct val="120000"/>
              </a:lnSpc>
            </a:pPr>
            <a:r>
              <a:rPr lang="en-US" sz="2900" b="0" dirty="0">
                <a:ea typeface="Source Sans Pro" panose="020B0503030403020204" pitchFamily="34" charset="0"/>
              </a:rPr>
              <a:t>4</a:t>
            </a:r>
            <a:r>
              <a:rPr lang="en-US" sz="2900" b="0" i="0" dirty="0">
                <a:effectLst/>
                <a:ea typeface="Source Sans Pro" panose="020B0503030403020204" pitchFamily="34" charset="0"/>
              </a:rPr>
              <a:t> men linked to the case were sentenced to between 5 months’ and 4 years’ jail. The alleged accomplices’ cases are before the courts.</a:t>
            </a:r>
            <a:r>
              <a:rPr lang="en-US" sz="2900" b="0" dirty="0">
                <a:ea typeface="Source Sans Pro" panose="020B0503030403020204" pitchFamily="34" charset="0"/>
              </a:rPr>
              <a:t> </a:t>
            </a:r>
          </a:p>
          <a:p>
            <a:pPr marL="0" indent="0">
              <a:buNone/>
            </a:pPr>
            <a:endParaRPr lang="en-US" dirty="0"/>
          </a:p>
          <a:p>
            <a:pPr marL="0" indent="0">
              <a:buNone/>
            </a:pPr>
            <a:endParaRPr lang="en-US" dirty="0"/>
          </a:p>
          <a:p>
            <a:pPr marL="0" indent="0">
              <a:buNone/>
            </a:pPr>
            <a:endParaRPr lang="en-US" b="0" dirty="0"/>
          </a:p>
        </p:txBody>
      </p:sp>
      <p:sp>
        <p:nvSpPr>
          <p:cNvPr id="9" name="TextBox 8">
            <a:extLst>
              <a:ext uri="{FF2B5EF4-FFF2-40B4-BE49-F238E27FC236}">
                <a16:creationId xmlns:a16="http://schemas.microsoft.com/office/drawing/2014/main" id="{98368626-0000-F51D-D124-F91014E81655}"/>
              </a:ext>
            </a:extLst>
          </p:cNvPr>
          <p:cNvSpPr txBox="1"/>
          <p:nvPr/>
        </p:nvSpPr>
        <p:spPr>
          <a:xfrm rot="19859997">
            <a:off x="6637971" y="2475267"/>
            <a:ext cx="4083080" cy="830997"/>
          </a:xfrm>
          <a:custGeom>
            <a:avLst/>
            <a:gdLst>
              <a:gd name="connsiteX0" fmla="*/ 0 w 4083080"/>
              <a:gd name="connsiteY0" fmla="*/ 0 h 830997"/>
              <a:gd name="connsiteX1" fmla="*/ 501636 w 4083080"/>
              <a:gd name="connsiteY1" fmla="*/ 0 h 830997"/>
              <a:gd name="connsiteX2" fmla="*/ 1125763 w 4083080"/>
              <a:gd name="connsiteY2" fmla="*/ 0 h 830997"/>
              <a:gd name="connsiteX3" fmla="*/ 1668230 w 4083080"/>
              <a:gd name="connsiteY3" fmla="*/ 0 h 830997"/>
              <a:gd name="connsiteX4" fmla="*/ 2169865 w 4083080"/>
              <a:gd name="connsiteY4" fmla="*/ 0 h 830997"/>
              <a:gd name="connsiteX5" fmla="*/ 2793993 w 4083080"/>
              <a:gd name="connsiteY5" fmla="*/ 0 h 830997"/>
              <a:gd name="connsiteX6" fmla="*/ 3377290 w 4083080"/>
              <a:gd name="connsiteY6" fmla="*/ 0 h 830997"/>
              <a:gd name="connsiteX7" fmla="*/ 4083080 w 4083080"/>
              <a:gd name="connsiteY7" fmla="*/ 0 h 830997"/>
              <a:gd name="connsiteX8" fmla="*/ 4083080 w 4083080"/>
              <a:gd name="connsiteY8" fmla="*/ 432118 h 830997"/>
              <a:gd name="connsiteX9" fmla="*/ 4083080 w 4083080"/>
              <a:gd name="connsiteY9" fmla="*/ 830997 h 830997"/>
              <a:gd name="connsiteX10" fmla="*/ 3581444 w 4083080"/>
              <a:gd name="connsiteY10" fmla="*/ 830997 h 830997"/>
              <a:gd name="connsiteX11" fmla="*/ 3120640 w 4083080"/>
              <a:gd name="connsiteY11" fmla="*/ 830997 h 830997"/>
              <a:gd name="connsiteX12" fmla="*/ 2496512 w 4083080"/>
              <a:gd name="connsiteY12" fmla="*/ 830997 h 830997"/>
              <a:gd name="connsiteX13" fmla="*/ 1994876 w 4083080"/>
              <a:gd name="connsiteY13" fmla="*/ 830997 h 830997"/>
              <a:gd name="connsiteX14" fmla="*/ 1370748 w 4083080"/>
              <a:gd name="connsiteY14" fmla="*/ 830997 h 830997"/>
              <a:gd name="connsiteX15" fmla="*/ 705790 w 4083080"/>
              <a:gd name="connsiteY15" fmla="*/ 830997 h 830997"/>
              <a:gd name="connsiteX16" fmla="*/ 0 w 4083080"/>
              <a:gd name="connsiteY16" fmla="*/ 830997 h 830997"/>
              <a:gd name="connsiteX17" fmla="*/ 0 w 4083080"/>
              <a:gd name="connsiteY17" fmla="*/ 398879 h 830997"/>
              <a:gd name="connsiteX18" fmla="*/ 0 w 4083080"/>
              <a:gd name="connsiteY1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83080" h="830997" fill="none" extrusionOk="0">
                <a:moveTo>
                  <a:pt x="0" y="0"/>
                </a:moveTo>
                <a:cubicBezTo>
                  <a:pt x="174493" y="-6773"/>
                  <a:pt x="303850" y="12249"/>
                  <a:pt x="501636" y="0"/>
                </a:cubicBezTo>
                <a:cubicBezTo>
                  <a:pt x="699422" y="-12249"/>
                  <a:pt x="836047" y="31693"/>
                  <a:pt x="1125763" y="0"/>
                </a:cubicBezTo>
                <a:cubicBezTo>
                  <a:pt x="1415479" y="-31693"/>
                  <a:pt x="1473682" y="54466"/>
                  <a:pt x="1668230" y="0"/>
                </a:cubicBezTo>
                <a:cubicBezTo>
                  <a:pt x="1862778" y="-54466"/>
                  <a:pt x="2034910" y="19196"/>
                  <a:pt x="2169865" y="0"/>
                </a:cubicBezTo>
                <a:cubicBezTo>
                  <a:pt x="2304820" y="-19196"/>
                  <a:pt x="2500299" y="12354"/>
                  <a:pt x="2793993" y="0"/>
                </a:cubicBezTo>
                <a:cubicBezTo>
                  <a:pt x="3087687" y="-12354"/>
                  <a:pt x="3252831" y="57725"/>
                  <a:pt x="3377290" y="0"/>
                </a:cubicBezTo>
                <a:cubicBezTo>
                  <a:pt x="3501749" y="-57725"/>
                  <a:pt x="3923781" y="7961"/>
                  <a:pt x="4083080" y="0"/>
                </a:cubicBezTo>
                <a:cubicBezTo>
                  <a:pt x="4085074" y="175170"/>
                  <a:pt x="4041567" y="224175"/>
                  <a:pt x="4083080" y="432118"/>
                </a:cubicBezTo>
                <a:cubicBezTo>
                  <a:pt x="4124593" y="640061"/>
                  <a:pt x="4047196" y="648801"/>
                  <a:pt x="4083080" y="830997"/>
                </a:cubicBezTo>
                <a:cubicBezTo>
                  <a:pt x="3931863" y="858673"/>
                  <a:pt x="3789339" y="808805"/>
                  <a:pt x="3581444" y="830997"/>
                </a:cubicBezTo>
                <a:cubicBezTo>
                  <a:pt x="3373549" y="853189"/>
                  <a:pt x="3325077" y="778304"/>
                  <a:pt x="3120640" y="830997"/>
                </a:cubicBezTo>
                <a:cubicBezTo>
                  <a:pt x="2916203" y="883690"/>
                  <a:pt x="2735694" y="788304"/>
                  <a:pt x="2496512" y="830997"/>
                </a:cubicBezTo>
                <a:cubicBezTo>
                  <a:pt x="2257330" y="873690"/>
                  <a:pt x="2100744" y="794523"/>
                  <a:pt x="1994876" y="830997"/>
                </a:cubicBezTo>
                <a:cubicBezTo>
                  <a:pt x="1889008" y="867471"/>
                  <a:pt x="1517207" y="791369"/>
                  <a:pt x="1370748" y="830997"/>
                </a:cubicBezTo>
                <a:cubicBezTo>
                  <a:pt x="1224289" y="870625"/>
                  <a:pt x="1003052" y="764683"/>
                  <a:pt x="705790" y="830997"/>
                </a:cubicBezTo>
                <a:cubicBezTo>
                  <a:pt x="408528" y="897311"/>
                  <a:pt x="143747" y="816664"/>
                  <a:pt x="0" y="830997"/>
                </a:cubicBezTo>
                <a:cubicBezTo>
                  <a:pt x="-26647" y="692471"/>
                  <a:pt x="32410" y="515163"/>
                  <a:pt x="0" y="398879"/>
                </a:cubicBezTo>
                <a:cubicBezTo>
                  <a:pt x="-32410" y="282595"/>
                  <a:pt x="1495" y="103478"/>
                  <a:pt x="0" y="0"/>
                </a:cubicBezTo>
                <a:close/>
              </a:path>
              <a:path w="4083080" h="830997" stroke="0" extrusionOk="0">
                <a:moveTo>
                  <a:pt x="0" y="0"/>
                </a:moveTo>
                <a:cubicBezTo>
                  <a:pt x="123425" y="-45019"/>
                  <a:pt x="322730" y="23856"/>
                  <a:pt x="542466" y="0"/>
                </a:cubicBezTo>
                <a:cubicBezTo>
                  <a:pt x="762202" y="-23856"/>
                  <a:pt x="907809" y="7533"/>
                  <a:pt x="1003271" y="0"/>
                </a:cubicBezTo>
                <a:cubicBezTo>
                  <a:pt x="1098733" y="-7533"/>
                  <a:pt x="1374355" y="78742"/>
                  <a:pt x="1668230" y="0"/>
                </a:cubicBezTo>
                <a:cubicBezTo>
                  <a:pt x="1962105" y="-78742"/>
                  <a:pt x="2085867" y="14082"/>
                  <a:pt x="2210696" y="0"/>
                </a:cubicBezTo>
                <a:cubicBezTo>
                  <a:pt x="2335525" y="-14082"/>
                  <a:pt x="2496306" y="27013"/>
                  <a:pt x="2753163" y="0"/>
                </a:cubicBezTo>
                <a:cubicBezTo>
                  <a:pt x="3010020" y="-27013"/>
                  <a:pt x="3216244" y="37699"/>
                  <a:pt x="3418121" y="0"/>
                </a:cubicBezTo>
                <a:cubicBezTo>
                  <a:pt x="3619998" y="-37699"/>
                  <a:pt x="3865977" y="17569"/>
                  <a:pt x="4083080" y="0"/>
                </a:cubicBezTo>
                <a:cubicBezTo>
                  <a:pt x="4087990" y="91743"/>
                  <a:pt x="4077574" y="224361"/>
                  <a:pt x="4083080" y="432118"/>
                </a:cubicBezTo>
                <a:cubicBezTo>
                  <a:pt x="4088586" y="639875"/>
                  <a:pt x="4082102" y="668997"/>
                  <a:pt x="4083080" y="830997"/>
                </a:cubicBezTo>
                <a:cubicBezTo>
                  <a:pt x="3875057" y="859579"/>
                  <a:pt x="3807832" y="783661"/>
                  <a:pt x="3581444" y="830997"/>
                </a:cubicBezTo>
                <a:cubicBezTo>
                  <a:pt x="3355056" y="878333"/>
                  <a:pt x="3251954" y="790612"/>
                  <a:pt x="2998147" y="830997"/>
                </a:cubicBezTo>
                <a:cubicBezTo>
                  <a:pt x="2744340" y="871382"/>
                  <a:pt x="2695947" y="795547"/>
                  <a:pt x="2455681" y="830997"/>
                </a:cubicBezTo>
                <a:cubicBezTo>
                  <a:pt x="2215415" y="866447"/>
                  <a:pt x="2122607" y="774310"/>
                  <a:pt x="1790722" y="830997"/>
                </a:cubicBezTo>
                <a:cubicBezTo>
                  <a:pt x="1458837" y="887684"/>
                  <a:pt x="1457107" y="758132"/>
                  <a:pt x="1125763" y="830997"/>
                </a:cubicBezTo>
                <a:cubicBezTo>
                  <a:pt x="794419" y="903862"/>
                  <a:pt x="813630" y="830586"/>
                  <a:pt x="624128" y="830997"/>
                </a:cubicBezTo>
                <a:cubicBezTo>
                  <a:pt x="434627" y="831408"/>
                  <a:pt x="217912" y="784286"/>
                  <a:pt x="0" y="830997"/>
                </a:cubicBezTo>
                <a:cubicBezTo>
                  <a:pt x="-32050" y="724287"/>
                  <a:pt x="46237" y="606371"/>
                  <a:pt x="0" y="398879"/>
                </a:cubicBezTo>
                <a:cubicBezTo>
                  <a:pt x="-46237" y="191387"/>
                  <a:pt x="42725" y="185550"/>
                  <a:pt x="0" y="0"/>
                </a:cubicBezTo>
                <a:close/>
              </a:path>
            </a:pathLst>
          </a:custGeom>
          <a:solidFill>
            <a:schemeClr val="bg1"/>
          </a:solidFill>
          <a:ln w="6985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4800" dirty="0">
                <a:solidFill>
                  <a:srgbClr val="FF0000"/>
                </a:solidFill>
                <a:latin typeface="Stencil" panose="040409050D0802020404" pitchFamily="82" charset="0"/>
              </a:rPr>
              <a:t>4 Convicted</a:t>
            </a:r>
            <a:endParaRPr lang="en-SG" sz="4800" dirty="0">
              <a:solidFill>
                <a:srgbClr val="FF0000"/>
              </a:solidFill>
              <a:latin typeface="Stencil" panose="040409050D0802020404" pitchFamily="82" charset="0"/>
            </a:endParaRPr>
          </a:p>
        </p:txBody>
      </p:sp>
    </p:spTree>
    <p:extLst>
      <p:ext uri="{BB962C8B-B14F-4D97-AF65-F5344CB8AC3E}">
        <p14:creationId xmlns:p14="http://schemas.microsoft.com/office/powerpoint/2010/main" val="46008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9AFB3-4E32-CF21-8774-A40F9E81D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0B8F5-2E1C-7335-CF41-FC129BA26E28}"/>
              </a:ext>
            </a:extLst>
          </p:cNvPr>
          <p:cNvSpPr>
            <a:spLocks noGrp="1"/>
          </p:cNvSpPr>
          <p:nvPr>
            <p:ph type="title"/>
          </p:nvPr>
        </p:nvSpPr>
        <p:spPr>
          <a:xfrm>
            <a:off x="516522" y="196683"/>
            <a:ext cx="10515600" cy="954671"/>
          </a:xfrm>
        </p:spPr>
        <p:txBody>
          <a:bodyPr/>
          <a:lstStyle/>
          <a:p>
            <a:r>
              <a:rPr lang="en-US" dirty="0"/>
              <a:t>Ops Wave 3 </a:t>
            </a:r>
          </a:p>
        </p:txBody>
      </p:sp>
      <p:sp>
        <p:nvSpPr>
          <p:cNvPr id="4" name="Slide Number Placeholder 3">
            <a:extLst>
              <a:ext uri="{FF2B5EF4-FFF2-40B4-BE49-F238E27FC236}">
                <a16:creationId xmlns:a16="http://schemas.microsoft.com/office/drawing/2014/main" id="{57A8D0BF-33A8-9221-2F38-3E1BBD5C3D38}"/>
              </a:ext>
            </a:extLst>
          </p:cNvPr>
          <p:cNvSpPr>
            <a:spLocks noGrp="1"/>
          </p:cNvSpPr>
          <p:nvPr>
            <p:ph type="sldNum" sz="quarter" idx="12"/>
          </p:nvPr>
        </p:nvSpPr>
        <p:spPr/>
        <p:txBody>
          <a:bodyPr/>
          <a:lstStyle/>
          <a:p>
            <a:fld id="{5DF5AE18-F94A-B54C-9347-4CAFB5D76058}" type="slidenum">
              <a:rPr lang="en-US" smtClean="0"/>
              <a:pPr/>
              <a:t>9</a:t>
            </a:fld>
            <a:endParaRPr lang="en-US" dirty="0"/>
          </a:p>
        </p:txBody>
      </p:sp>
      <p:sp>
        <p:nvSpPr>
          <p:cNvPr id="3" name="Content Placeholder 2">
            <a:extLst>
              <a:ext uri="{FF2B5EF4-FFF2-40B4-BE49-F238E27FC236}">
                <a16:creationId xmlns:a16="http://schemas.microsoft.com/office/drawing/2014/main" id="{5E228421-C28C-4DCD-991C-D34BE28E40DD}"/>
              </a:ext>
            </a:extLst>
          </p:cNvPr>
          <p:cNvSpPr>
            <a:spLocks noGrp="1"/>
          </p:cNvSpPr>
          <p:nvPr>
            <p:ph idx="1"/>
          </p:nvPr>
        </p:nvSpPr>
        <p:spPr>
          <a:xfrm>
            <a:off x="516522" y="1145937"/>
            <a:ext cx="5398586" cy="5333667"/>
          </a:xfrm>
        </p:spPr>
        <p:txBody>
          <a:bodyPr>
            <a:normAutofit/>
          </a:bodyPr>
          <a:lstStyle/>
          <a:p>
            <a:pPr marL="0" indent="0">
              <a:buNone/>
            </a:pPr>
            <a:r>
              <a:rPr lang="en-US" dirty="0"/>
              <a:t>Case 2 – M coy (a shell company)</a:t>
            </a:r>
          </a:p>
          <a:p>
            <a:pPr marL="0" indent="0">
              <a:buNone/>
            </a:pPr>
            <a:endParaRPr lang="en-US" dirty="0"/>
          </a:p>
          <a:p>
            <a:pPr algn="just"/>
            <a:r>
              <a:rPr lang="en-US" sz="2000" b="0" i="0" dirty="0">
                <a:effectLst/>
                <a:ea typeface="Source Sans Pro" panose="020B0503030403020204" pitchFamily="34" charset="0"/>
              </a:rPr>
              <a:t>This is the second prosecution in Singapore involving Missing Trader Fraud.</a:t>
            </a:r>
            <a:endParaRPr lang="en-US" sz="2000" dirty="0">
              <a:ea typeface="Source Sans Pro" panose="020B0503030403020204" pitchFamily="34" charset="0"/>
            </a:endParaRPr>
          </a:p>
          <a:p>
            <a:pPr algn="just"/>
            <a:endParaRPr lang="en-US" sz="2000" dirty="0">
              <a:ea typeface="Source Sans Pro" panose="020B0503030403020204" pitchFamily="34" charset="0"/>
            </a:endParaRPr>
          </a:p>
          <a:p>
            <a:pPr algn="just"/>
            <a:r>
              <a:rPr lang="en-US" sz="2000" b="0" dirty="0">
                <a:ea typeface="Source Sans Pro" panose="020B0503030403020204" pitchFamily="34" charset="0"/>
              </a:rPr>
              <a:t>2 men were charged in Sep 2023 for perpetuating GST Missing Trader Fraud involving S$55 million in fictitious sales. </a:t>
            </a:r>
          </a:p>
          <a:p>
            <a:pPr algn="just"/>
            <a:endParaRPr lang="en-US" sz="2000" dirty="0">
              <a:ea typeface="Source Sans Pro" panose="020B0503030403020204" pitchFamily="34" charset="0"/>
            </a:endParaRPr>
          </a:p>
          <a:p>
            <a:pPr algn="just"/>
            <a:r>
              <a:rPr lang="en-US" sz="2000" b="0" dirty="0">
                <a:ea typeface="Source Sans Pro" panose="020B0503030403020204" pitchFamily="34" charset="0"/>
              </a:rPr>
              <a:t>On 29 Feb 2024, 1 of them was sentenced to 5 years’ jail. The other men’s case is still before the Court. </a:t>
            </a:r>
          </a:p>
          <a:p>
            <a:pPr marL="0" indent="0">
              <a:buNone/>
            </a:pPr>
            <a:endParaRPr lang="en-US" b="0" dirty="0"/>
          </a:p>
        </p:txBody>
      </p:sp>
      <p:pic>
        <p:nvPicPr>
          <p:cNvPr id="6" name="Picture 5">
            <a:extLst>
              <a:ext uri="{FF2B5EF4-FFF2-40B4-BE49-F238E27FC236}">
                <a16:creationId xmlns:a16="http://schemas.microsoft.com/office/drawing/2014/main" id="{C1089BBB-CFE5-8D88-9FC4-86EAA538F3C0}"/>
              </a:ext>
            </a:extLst>
          </p:cNvPr>
          <p:cNvPicPr>
            <a:picLocks noChangeAspect="1"/>
          </p:cNvPicPr>
          <p:nvPr/>
        </p:nvPicPr>
        <p:blipFill>
          <a:blip r:embed="rId3"/>
          <a:stretch>
            <a:fillRect/>
          </a:stretch>
        </p:blipFill>
        <p:spPr>
          <a:xfrm>
            <a:off x="6048292" y="302679"/>
            <a:ext cx="5124616" cy="6358638"/>
          </a:xfrm>
          <a:prstGeom prst="rect">
            <a:avLst/>
          </a:prstGeom>
        </p:spPr>
      </p:pic>
      <p:sp>
        <p:nvSpPr>
          <p:cNvPr id="7" name="TextBox 6">
            <a:extLst>
              <a:ext uri="{FF2B5EF4-FFF2-40B4-BE49-F238E27FC236}">
                <a16:creationId xmlns:a16="http://schemas.microsoft.com/office/drawing/2014/main" id="{59D66FA9-2344-7C6A-34D0-72EDADE90DAF}"/>
              </a:ext>
            </a:extLst>
          </p:cNvPr>
          <p:cNvSpPr txBox="1"/>
          <p:nvPr/>
        </p:nvSpPr>
        <p:spPr>
          <a:xfrm rot="19859997">
            <a:off x="6446101" y="2472712"/>
            <a:ext cx="4691221" cy="1569660"/>
          </a:xfrm>
          <a:custGeom>
            <a:avLst/>
            <a:gdLst>
              <a:gd name="connsiteX0" fmla="*/ 0 w 4691221"/>
              <a:gd name="connsiteY0" fmla="*/ 0 h 1569660"/>
              <a:gd name="connsiteX1" fmla="*/ 680227 w 4691221"/>
              <a:gd name="connsiteY1" fmla="*/ 0 h 1569660"/>
              <a:gd name="connsiteX2" fmla="*/ 1313542 w 4691221"/>
              <a:gd name="connsiteY2" fmla="*/ 0 h 1569660"/>
              <a:gd name="connsiteX3" fmla="*/ 1899945 w 4691221"/>
              <a:gd name="connsiteY3" fmla="*/ 0 h 1569660"/>
              <a:gd name="connsiteX4" fmla="*/ 2486347 w 4691221"/>
              <a:gd name="connsiteY4" fmla="*/ 0 h 1569660"/>
              <a:gd name="connsiteX5" fmla="*/ 3166574 w 4691221"/>
              <a:gd name="connsiteY5" fmla="*/ 0 h 1569660"/>
              <a:gd name="connsiteX6" fmla="*/ 3799889 w 4691221"/>
              <a:gd name="connsiteY6" fmla="*/ 0 h 1569660"/>
              <a:gd name="connsiteX7" fmla="*/ 4691221 w 4691221"/>
              <a:gd name="connsiteY7" fmla="*/ 0 h 1569660"/>
              <a:gd name="connsiteX8" fmla="*/ 4691221 w 4691221"/>
              <a:gd name="connsiteY8" fmla="*/ 507523 h 1569660"/>
              <a:gd name="connsiteX9" fmla="*/ 4691221 w 4691221"/>
              <a:gd name="connsiteY9" fmla="*/ 983654 h 1569660"/>
              <a:gd name="connsiteX10" fmla="*/ 4691221 w 4691221"/>
              <a:gd name="connsiteY10" fmla="*/ 1569660 h 1569660"/>
              <a:gd name="connsiteX11" fmla="*/ 4198643 w 4691221"/>
              <a:gd name="connsiteY11" fmla="*/ 1569660 h 1569660"/>
              <a:gd name="connsiteX12" fmla="*/ 3518416 w 4691221"/>
              <a:gd name="connsiteY12" fmla="*/ 1569660 h 1569660"/>
              <a:gd name="connsiteX13" fmla="*/ 2978925 w 4691221"/>
              <a:gd name="connsiteY13" fmla="*/ 1569660 h 1569660"/>
              <a:gd name="connsiteX14" fmla="*/ 2298698 w 4691221"/>
              <a:gd name="connsiteY14" fmla="*/ 1569660 h 1569660"/>
              <a:gd name="connsiteX15" fmla="*/ 1806120 w 4691221"/>
              <a:gd name="connsiteY15" fmla="*/ 1569660 h 1569660"/>
              <a:gd name="connsiteX16" fmla="*/ 1360454 w 4691221"/>
              <a:gd name="connsiteY16" fmla="*/ 1569660 h 1569660"/>
              <a:gd name="connsiteX17" fmla="*/ 914788 w 4691221"/>
              <a:gd name="connsiteY17" fmla="*/ 1569660 h 1569660"/>
              <a:gd name="connsiteX18" fmla="*/ 0 w 4691221"/>
              <a:gd name="connsiteY18" fmla="*/ 1569660 h 1569660"/>
              <a:gd name="connsiteX19" fmla="*/ 0 w 4691221"/>
              <a:gd name="connsiteY19" fmla="*/ 1093530 h 1569660"/>
              <a:gd name="connsiteX20" fmla="*/ 0 w 4691221"/>
              <a:gd name="connsiteY20" fmla="*/ 538917 h 1569660"/>
              <a:gd name="connsiteX21" fmla="*/ 0 w 4691221"/>
              <a:gd name="connsiteY21"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91221" h="1569660" fill="none" extrusionOk="0">
                <a:moveTo>
                  <a:pt x="0" y="0"/>
                </a:moveTo>
                <a:cubicBezTo>
                  <a:pt x="190697" y="-81518"/>
                  <a:pt x="501382" y="68372"/>
                  <a:pt x="680227" y="0"/>
                </a:cubicBezTo>
                <a:cubicBezTo>
                  <a:pt x="859072" y="-68372"/>
                  <a:pt x="1091648" y="62261"/>
                  <a:pt x="1313542" y="0"/>
                </a:cubicBezTo>
                <a:cubicBezTo>
                  <a:pt x="1535436" y="-62261"/>
                  <a:pt x="1747451" y="30619"/>
                  <a:pt x="1899945" y="0"/>
                </a:cubicBezTo>
                <a:cubicBezTo>
                  <a:pt x="2052439" y="-30619"/>
                  <a:pt x="2271062" y="62769"/>
                  <a:pt x="2486347" y="0"/>
                </a:cubicBezTo>
                <a:cubicBezTo>
                  <a:pt x="2701632" y="-62769"/>
                  <a:pt x="3011249" y="22592"/>
                  <a:pt x="3166574" y="0"/>
                </a:cubicBezTo>
                <a:cubicBezTo>
                  <a:pt x="3321899" y="-22592"/>
                  <a:pt x="3647833" y="71267"/>
                  <a:pt x="3799889" y="0"/>
                </a:cubicBezTo>
                <a:cubicBezTo>
                  <a:pt x="3951946" y="-71267"/>
                  <a:pt x="4414876" y="99918"/>
                  <a:pt x="4691221" y="0"/>
                </a:cubicBezTo>
                <a:cubicBezTo>
                  <a:pt x="4707248" y="151632"/>
                  <a:pt x="4657928" y="375428"/>
                  <a:pt x="4691221" y="507523"/>
                </a:cubicBezTo>
                <a:cubicBezTo>
                  <a:pt x="4724514" y="639618"/>
                  <a:pt x="4654406" y="772214"/>
                  <a:pt x="4691221" y="983654"/>
                </a:cubicBezTo>
                <a:cubicBezTo>
                  <a:pt x="4728036" y="1195094"/>
                  <a:pt x="4658625" y="1417210"/>
                  <a:pt x="4691221" y="1569660"/>
                </a:cubicBezTo>
                <a:cubicBezTo>
                  <a:pt x="4501320" y="1587118"/>
                  <a:pt x="4328356" y="1562329"/>
                  <a:pt x="4198643" y="1569660"/>
                </a:cubicBezTo>
                <a:cubicBezTo>
                  <a:pt x="4068930" y="1576991"/>
                  <a:pt x="3821055" y="1526086"/>
                  <a:pt x="3518416" y="1569660"/>
                </a:cubicBezTo>
                <a:cubicBezTo>
                  <a:pt x="3215777" y="1613234"/>
                  <a:pt x="3119445" y="1567729"/>
                  <a:pt x="2978925" y="1569660"/>
                </a:cubicBezTo>
                <a:cubicBezTo>
                  <a:pt x="2838405" y="1571591"/>
                  <a:pt x="2618447" y="1567354"/>
                  <a:pt x="2298698" y="1569660"/>
                </a:cubicBezTo>
                <a:cubicBezTo>
                  <a:pt x="1978949" y="1571966"/>
                  <a:pt x="1927029" y="1549675"/>
                  <a:pt x="1806120" y="1569660"/>
                </a:cubicBezTo>
                <a:cubicBezTo>
                  <a:pt x="1685211" y="1589645"/>
                  <a:pt x="1499814" y="1554564"/>
                  <a:pt x="1360454" y="1569660"/>
                </a:cubicBezTo>
                <a:cubicBezTo>
                  <a:pt x="1221094" y="1584756"/>
                  <a:pt x="1066870" y="1565624"/>
                  <a:pt x="914788" y="1569660"/>
                </a:cubicBezTo>
                <a:cubicBezTo>
                  <a:pt x="762706" y="1573696"/>
                  <a:pt x="299671" y="1512948"/>
                  <a:pt x="0" y="1569660"/>
                </a:cubicBezTo>
                <a:cubicBezTo>
                  <a:pt x="-14627" y="1397061"/>
                  <a:pt x="20068" y="1205752"/>
                  <a:pt x="0" y="1093530"/>
                </a:cubicBezTo>
                <a:cubicBezTo>
                  <a:pt x="-20068" y="981308"/>
                  <a:pt x="35721" y="747193"/>
                  <a:pt x="0" y="538917"/>
                </a:cubicBezTo>
                <a:cubicBezTo>
                  <a:pt x="-35721" y="330641"/>
                  <a:pt x="49878" y="190748"/>
                  <a:pt x="0" y="0"/>
                </a:cubicBezTo>
                <a:close/>
              </a:path>
              <a:path w="4691221" h="1569660" stroke="0" extrusionOk="0">
                <a:moveTo>
                  <a:pt x="0" y="0"/>
                </a:moveTo>
                <a:cubicBezTo>
                  <a:pt x="170311" y="-23960"/>
                  <a:pt x="297605" y="23380"/>
                  <a:pt x="539490" y="0"/>
                </a:cubicBezTo>
                <a:cubicBezTo>
                  <a:pt x="781375" y="-23380"/>
                  <a:pt x="828714" y="19676"/>
                  <a:pt x="985156" y="0"/>
                </a:cubicBezTo>
                <a:cubicBezTo>
                  <a:pt x="1141598" y="-19676"/>
                  <a:pt x="1522419" y="1882"/>
                  <a:pt x="1665383" y="0"/>
                </a:cubicBezTo>
                <a:cubicBezTo>
                  <a:pt x="1808347" y="-1882"/>
                  <a:pt x="2023709" y="7891"/>
                  <a:pt x="2204874" y="0"/>
                </a:cubicBezTo>
                <a:cubicBezTo>
                  <a:pt x="2386039" y="-7891"/>
                  <a:pt x="2591259" y="4737"/>
                  <a:pt x="2744364" y="0"/>
                </a:cubicBezTo>
                <a:cubicBezTo>
                  <a:pt x="2897469" y="-4737"/>
                  <a:pt x="3107487" y="75856"/>
                  <a:pt x="3424591" y="0"/>
                </a:cubicBezTo>
                <a:cubicBezTo>
                  <a:pt x="3741695" y="-75856"/>
                  <a:pt x="3744118" y="3651"/>
                  <a:pt x="3917170" y="0"/>
                </a:cubicBezTo>
                <a:cubicBezTo>
                  <a:pt x="4090222" y="-3651"/>
                  <a:pt x="4479823" y="30897"/>
                  <a:pt x="4691221" y="0"/>
                </a:cubicBezTo>
                <a:cubicBezTo>
                  <a:pt x="4707099" y="217448"/>
                  <a:pt x="4629651" y="294319"/>
                  <a:pt x="4691221" y="554613"/>
                </a:cubicBezTo>
                <a:cubicBezTo>
                  <a:pt x="4752791" y="814907"/>
                  <a:pt x="4663685" y="922071"/>
                  <a:pt x="4691221" y="1046440"/>
                </a:cubicBezTo>
                <a:cubicBezTo>
                  <a:pt x="4718757" y="1170809"/>
                  <a:pt x="4669762" y="1440971"/>
                  <a:pt x="4691221" y="1569660"/>
                </a:cubicBezTo>
                <a:cubicBezTo>
                  <a:pt x="4496616" y="1627028"/>
                  <a:pt x="4222466" y="1521695"/>
                  <a:pt x="4057906" y="1569660"/>
                </a:cubicBezTo>
                <a:cubicBezTo>
                  <a:pt x="3893346" y="1617625"/>
                  <a:pt x="3610121" y="1490080"/>
                  <a:pt x="3377679" y="1569660"/>
                </a:cubicBezTo>
                <a:cubicBezTo>
                  <a:pt x="3145237" y="1649240"/>
                  <a:pt x="2937124" y="1502197"/>
                  <a:pt x="2697452" y="1569660"/>
                </a:cubicBezTo>
                <a:cubicBezTo>
                  <a:pt x="2457780" y="1637123"/>
                  <a:pt x="2404571" y="1561800"/>
                  <a:pt x="2204874" y="1569660"/>
                </a:cubicBezTo>
                <a:cubicBezTo>
                  <a:pt x="2005177" y="1577520"/>
                  <a:pt x="1826726" y="1544320"/>
                  <a:pt x="1618471" y="1569660"/>
                </a:cubicBezTo>
                <a:cubicBezTo>
                  <a:pt x="1410216" y="1595000"/>
                  <a:pt x="1194154" y="1509666"/>
                  <a:pt x="938244" y="1569660"/>
                </a:cubicBezTo>
                <a:cubicBezTo>
                  <a:pt x="682334" y="1629654"/>
                  <a:pt x="237608" y="1519749"/>
                  <a:pt x="0" y="1569660"/>
                </a:cubicBezTo>
                <a:cubicBezTo>
                  <a:pt x="-7174" y="1362618"/>
                  <a:pt x="48723" y="1255442"/>
                  <a:pt x="0" y="1093530"/>
                </a:cubicBezTo>
                <a:cubicBezTo>
                  <a:pt x="-48723" y="931618"/>
                  <a:pt x="24181" y="769363"/>
                  <a:pt x="0" y="601703"/>
                </a:cubicBezTo>
                <a:cubicBezTo>
                  <a:pt x="-24181" y="434043"/>
                  <a:pt x="48250" y="265727"/>
                  <a:pt x="0" y="0"/>
                </a:cubicBezTo>
                <a:close/>
              </a:path>
            </a:pathLst>
          </a:custGeom>
          <a:solidFill>
            <a:schemeClr val="bg1"/>
          </a:solidFill>
          <a:ln w="6985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4800" dirty="0">
                <a:solidFill>
                  <a:srgbClr val="FF0000"/>
                </a:solidFill>
                <a:latin typeface="Stencil" panose="040409050D0802020404" pitchFamily="82" charset="0"/>
              </a:rPr>
              <a:t>1 – Convicted</a:t>
            </a:r>
          </a:p>
          <a:p>
            <a:r>
              <a:rPr lang="en-US" sz="4800" dirty="0">
                <a:solidFill>
                  <a:srgbClr val="FF0000"/>
                </a:solidFill>
                <a:latin typeface="Stencil" panose="040409050D0802020404" pitchFamily="82" charset="0"/>
              </a:rPr>
              <a:t>1 – pending</a:t>
            </a:r>
            <a:endParaRPr lang="en-SG" sz="4800" dirty="0">
              <a:solidFill>
                <a:srgbClr val="FF0000"/>
              </a:solidFill>
              <a:latin typeface="Stencil" panose="040409050D0802020404" pitchFamily="82" charset="0"/>
            </a:endParaRPr>
          </a:p>
        </p:txBody>
      </p:sp>
    </p:spTree>
    <p:extLst>
      <p:ext uri="{BB962C8B-B14F-4D97-AF65-F5344CB8AC3E}">
        <p14:creationId xmlns:p14="http://schemas.microsoft.com/office/powerpoint/2010/main" val="1760977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3309ffa7-d383-4842-ad3e-8505e450de8a">CCBRANCH-157155511-914</_dlc_DocId>
    <_dlc_DocIdUrl xmlns="3309ffa7-d383-4842-ad3e-8505e450de8a">
      <Url>https://inex3.iras.gov.sg/sites/CCBranch/CCLibrary/_layouts/15/DocIdRedir.aspx?ID=CCBRANCH-157155511-914</Url>
      <Description>CCBRANCH-157155511-914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29FEB33A2914346937043038CE70141" ma:contentTypeVersion="5" ma:contentTypeDescription="Create a new document." ma:contentTypeScope="" ma:versionID="1fc88d69d77ec6e8bcf9b431f54cd773">
  <xsd:schema xmlns:xsd="http://www.w3.org/2001/XMLSchema" xmlns:xs="http://www.w3.org/2001/XMLSchema" xmlns:p="http://schemas.microsoft.com/office/2006/metadata/properties" xmlns:ns2="3309ffa7-d383-4842-ad3e-8505e450de8a" xmlns:ns3="2031722d-afdf-4bc5-bec4-b62cb7fb6b52" targetNamespace="http://schemas.microsoft.com/office/2006/metadata/properties" ma:root="true" ma:fieldsID="3fa8e09f70061cebb376dde500e906d0" ns2:_="" ns3:_="">
    <xsd:import namespace="3309ffa7-d383-4842-ad3e-8505e450de8a"/>
    <xsd:import namespace="2031722d-afdf-4bc5-bec4-b62cb7fb6b5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9ffa7-d383-4842-ad3e-8505e450de8a"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031722d-afdf-4bc5-bec4-b62cb7fb6b5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3DDC9A-8FD6-40DB-B12D-F39864CCF29C}">
  <ds:schemaRefs>
    <ds:schemaRef ds:uri="http://schemas.microsoft.com/sharepoint/v3/contenttype/forms"/>
  </ds:schemaRefs>
</ds:datastoreItem>
</file>

<file path=customXml/itemProps2.xml><?xml version="1.0" encoding="utf-8"?>
<ds:datastoreItem xmlns:ds="http://schemas.openxmlformats.org/officeDocument/2006/customXml" ds:itemID="{240C46BF-A38B-4306-82EB-B29C387B6BED}">
  <ds:schemaRefs>
    <ds:schemaRef ds:uri="http://schemas.microsoft.com/sharepoint/events"/>
  </ds:schemaRefs>
</ds:datastoreItem>
</file>

<file path=customXml/itemProps3.xml><?xml version="1.0" encoding="utf-8"?>
<ds:datastoreItem xmlns:ds="http://schemas.openxmlformats.org/officeDocument/2006/customXml" ds:itemID="{70B3CC7E-9F8E-477D-B33C-6FDA13D8A69D}">
  <ds:schemaRefs>
    <ds:schemaRef ds:uri="http://purl.org/dc/terms/"/>
    <ds:schemaRef ds:uri="2031722d-afdf-4bc5-bec4-b62cb7fb6b52"/>
    <ds:schemaRef ds:uri="http://schemas.microsoft.com/office/2006/documentManagement/types"/>
    <ds:schemaRef ds:uri="http://schemas.openxmlformats.org/package/2006/metadata/core-properties"/>
    <ds:schemaRef ds:uri="http://purl.org/dc/dcmitype/"/>
    <ds:schemaRef ds:uri="http://schemas.microsoft.com/office/2006/metadata/properties"/>
    <ds:schemaRef ds:uri="3309ffa7-d383-4842-ad3e-8505e450de8a"/>
    <ds:schemaRef ds:uri="http://www.w3.org/XML/1998/namespace"/>
    <ds:schemaRef ds:uri="http://schemas.microsoft.com/office/infopath/2007/PartnerControls"/>
    <ds:schemaRef ds:uri="http://purl.org/dc/elements/1.1/"/>
  </ds:schemaRefs>
</ds:datastoreItem>
</file>

<file path=customXml/itemProps4.xml><?xml version="1.0" encoding="utf-8"?>
<ds:datastoreItem xmlns:ds="http://schemas.openxmlformats.org/officeDocument/2006/customXml" ds:itemID="{214F5062-3CB0-4DDA-AAD7-E886FA366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9ffa7-d383-4842-ad3e-8505e450de8a"/>
    <ds:schemaRef ds:uri="2031722d-afdf-4bc5-bec4-b62cb7fb6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2555</TotalTime>
  <Words>444</Words>
  <Application>Microsoft Office PowerPoint</Application>
  <PresentationFormat>Widescreen</PresentationFormat>
  <Paragraphs>123</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Futura Std Book</vt:lpstr>
      <vt:lpstr>Source Sans Pro</vt:lpstr>
      <vt:lpstr>Stencil</vt:lpstr>
      <vt:lpstr>Office Theme</vt:lpstr>
      <vt:lpstr>Sharing on Ops Wave 3 GST Missing Trader Fraud/ Carousel Fraud</vt:lpstr>
      <vt:lpstr>Agenda</vt:lpstr>
      <vt:lpstr>PowerPoint Presentation</vt:lpstr>
      <vt:lpstr>Where it all begins</vt:lpstr>
      <vt:lpstr>Case management</vt:lpstr>
      <vt:lpstr>Case management</vt:lpstr>
      <vt:lpstr>Inter-agency co-operation</vt:lpstr>
      <vt:lpstr>Ops Wave 3 </vt:lpstr>
      <vt:lpstr>Ops Wave 3 </vt:lpstr>
      <vt:lpstr>Critical Success Factors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Joyce GMD</dc:creator>
  <cp:lastModifiedBy>Geok Chin KONG (IRAS)</cp:lastModifiedBy>
  <cp:revision>83</cp:revision>
  <dcterms:created xsi:type="dcterms:W3CDTF">2023-10-23T17:37:41Z</dcterms:created>
  <dcterms:modified xsi:type="dcterms:W3CDTF">2024-05-17T12:54:21Z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3db910-0838-4c35-bb3a-1ee21aa199ac_Enabled">
    <vt:lpwstr>true</vt:lpwstr>
  </property>
  <property fmtid="{D5CDD505-2E9C-101B-9397-08002B2CF9AE}" pid="3" name="MSIP_Label_153db910-0838-4c35-bb3a-1ee21aa199ac_SetDate">
    <vt:lpwstr>2023-11-01T09:58:55Z</vt:lpwstr>
  </property>
  <property fmtid="{D5CDD505-2E9C-101B-9397-08002B2CF9AE}" pid="4" name="MSIP_Label_153db910-0838-4c35-bb3a-1ee21aa199ac_Method">
    <vt:lpwstr>Privileged</vt:lpwstr>
  </property>
  <property fmtid="{D5CDD505-2E9C-101B-9397-08002B2CF9AE}" pid="5" name="MSIP_Label_153db910-0838-4c35-bb3a-1ee21aa199ac_Name">
    <vt:lpwstr>Sensitive Normal</vt:lpwstr>
  </property>
  <property fmtid="{D5CDD505-2E9C-101B-9397-08002B2CF9AE}" pid="6" name="MSIP_Label_153db910-0838-4c35-bb3a-1ee21aa199ac_SiteId">
    <vt:lpwstr>0b11c524-9a1c-4e1b-84cb-6336aefc2243</vt:lpwstr>
  </property>
  <property fmtid="{D5CDD505-2E9C-101B-9397-08002B2CF9AE}" pid="7" name="MSIP_Label_153db910-0838-4c35-bb3a-1ee21aa199ac_ActionId">
    <vt:lpwstr>59ca48e5-be06-47c9-93e3-dd6931a79551</vt:lpwstr>
  </property>
  <property fmtid="{D5CDD505-2E9C-101B-9397-08002B2CF9AE}" pid="8" name="MSIP_Label_153db910-0838-4c35-bb3a-1ee21aa199ac_ContentBits">
    <vt:lpwstr>0</vt:lpwstr>
  </property>
  <property fmtid="{D5CDD505-2E9C-101B-9397-08002B2CF9AE}" pid="9" name="ContentTypeId">
    <vt:lpwstr>0x010100F29FEB33A2914346937043038CE70141</vt:lpwstr>
  </property>
  <property fmtid="{D5CDD505-2E9C-101B-9397-08002B2CF9AE}" pid="10" name="_dlc_DocIdItemGuid">
    <vt:lpwstr>6aca7d9a-9196-46e0-9e0d-2f2c2ccec84b</vt:lpwstr>
  </property>
</Properties>
</file>