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042" r:id="rId2"/>
    <p:sldId id="2154" r:id="rId3"/>
    <p:sldId id="2097" r:id="rId4"/>
    <p:sldId id="2155" r:id="rId5"/>
    <p:sldId id="2156" r:id="rId6"/>
    <p:sldId id="2157" r:id="rId7"/>
    <p:sldId id="2173" r:id="rId8"/>
    <p:sldId id="2167" r:id="rId9"/>
    <p:sldId id="1339" r:id="rId10"/>
    <p:sldId id="1340" r:id="rId11"/>
    <p:sldId id="2161" r:id="rId12"/>
    <p:sldId id="2162" r:id="rId13"/>
    <p:sldId id="2165" r:id="rId14"/>
    <p:sldId id="2166" r:id="rId15"/>
    <p:sldId id="920"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00"/>
    <a:srgbClr val="003300"/>
    <a:srgbClr val="FFEBE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47" autoAdjust="0"/>
  </p:normalViewPr>
  <p:slideViewPr>
    <p:cSldViewPr snapToGrid="0">
      <p:cViewPr varScale="1">
        <p:scale>
          <a:sx n="102" d="100"/>
          <a:sy n="102" d="100"/>
        </p:scale>
        <p:origin x="75"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FF171C27-7E2A-4285-A434-4A33679AD20E}" type="datetimeFigureOut">
              <a:rPr lang="en-US" smtClean="0"/>
              <a:t>5/23/2024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501FF3F6-F001-47FB-9070-17C1BAB0B9CD}" type="slidenum">
              <a:rPr lang="en-US" smtClean="0"/>
              <a:t>‹#›</a:t>
            </a:fld>
            <a:endParaRPr lang="en-US"/>
          </a:p>
        </p:txBody>
      </p:sp>
    </p:spTree>
    <p:extLst>
      <p:ext uri="{BB962C8B-B14F-4D97-AF65-F5344CB8AC3E}">
        <p14:creationId xmlns:p14="http://schemas.microsoft.com/office/powerpoint/2010/main" val="101857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909638"/>
            <a:ext cx="8067676" cy="4538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532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909638"/>
            <a:ext cx="8067676" cy="4538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01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9EA1-DD26-4671-90EC-70AD0A7C47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E739DA-A872-486C-BD13-DC840E008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90707-C347-4318-89C2-3E731FBC990A}"/>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5" name="Footer Placeholder 4">
            <a:extLst>
              <a:ext uri="{FF2B5EF4-FFF2-40B4-BE49-F238E27FC236}">
                <a16:creationId xmlns:a16="http://schemas.microsoft.com/office/drawing/2014/main" id="{BA64E485-C837-43E5-BD3A-BD3556AE9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19C33-7277-4A60-A232-D4D3F89021E4}"/>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274871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5BD8-8C78-4F8B-922C-A441E66F8D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E9D645-FB21-4856-BF32-93F145D9E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66C8E-159D-43D3-8D9F-F53033742CEE}"/>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5" name="Footer Placeholder 4">
            <a:extLst>
              <a:ext uri="{FF2B5EF4-FFF2-40B4-BE49-F238E27FC236}">
                <a16:creationId xmlns:a16="http://schemas.microsoft.com/office/drawing/2014/main" id="{865A5F50-17F0-42C9-8A4A-BA32255E1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3A928-F98B-4F53-9913-58B5ABAAE4C8}"/>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288539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33CE0-A580-4954-8806-DAA4DD7115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13DEC-DCC7-4B3E-9FE0-414C046F05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E5100-56C6-40C9-BCF4-8CECB18C9E69}"/>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5" name="Footer Placeholder 4">
            <a:extLst>
              <a:ext uri="{FF2B5EF4-FFF2-40B4-BE49-F238E27FC236}">
                <a16:creationId xmlns:a16="http://schemas.microsoft.com/office/drawing/2014/main" id="{D639483D-8E02-42F7-8947-C4F05CF1F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DCE9A-A812-4B58-A923-3924AD03311B}"/>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1168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CF03-B8BD-42D2-AFF5-B8542E0A2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4FBB7-A238-4C3C-9250-1B09EDBE1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F4C40-0532-4B1F-B291-B2A28682E9B8}"/>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5" name="Footer Placeholder 4">
            <a:extLst>
              <a:ext uri="{FF2B5EF4-FFF2-40B4-BE49-F238E27FC236}">
                <a16:creationId xmlns:a16="http://schemas.microsoft.com/office/drawing/2014/main" id="{C28D74FE-86A1-429A-AE27-1E96766EE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D40AE-118B-47DE-9CD8-EB8DD13B529A}"/>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269216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FAA6-6869-47FB-BC89-C9A99A04D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8A035-4DE6-4024-B717-2FFF604C7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4F8709-CC32-4AF9-9576-A836262D7D31}"/>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5" name="Footer Placeholder 4">
            <a:extLst>
              <a:ext uri="{FF2B5EF4-FFF2-40B4-BE49-F238E27FC236}">
                <a16:creationId xmlns:a16="http://schemas.microsoft.com/office/drawing/2014/main" id="{9EA66DFB-4DD1-422F-A8A8-C55849F5B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AE1F0-72E9-4F04-850E-103123681E95}"/>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222328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B40F-D5DC-42F1-874C-8D51EA0A8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0DC2-E4C2-4BB1-A7C8-542A7435FB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E59D91-A70B-48A3-9770-3AD61C41E9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6F79BA-38C5-4AC1-BBFC-42DB79AB1107}"/>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6" name="Footer Placeholder 5">
            <a:extLst>
              <a:ext uri="{FF2B5EF4-FFF2-40B4-BE49-F238E27FC236}">
                <a16:creationId xmlns:a16="http://schemas.microsoft.com/office/drawing/2014/main" id="{F9BEB482-1742-47A7-8C4E-2A756A69D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534D3-689F-4823-89B6-B808613B147C}"/>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225000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4302-7528-4DF3-B30C-3DCCE5433B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247BB-4504-4A7F-8040-7D136C6DD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18F9C-276A-4D99-8453-1F1C13DBDA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9B9826-260D-4214-8354-1413BE904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FCD99-F372-4D4C-BA7E-6215865542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7CA9C5-CE13-4AB2-B3F3-D5FE94DA07EC}"/>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8" name="Footer Placeholder 7">
            <a:extLst>
              <a:ext uri="{FF2B5EF4-FFF2-40B4-BE49-F238E27FC236}">
                <a16:creationId xmlns:a16="http://schemas.microsoft.com/office/drawing/2014/main" id="{AC3BB43D-C42E-4548-8A21-F6BBDEFAB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8297C9-FE07-4E1C-9892-477268FDE553}"/>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300696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7C6A-F6EC-408F-B464-773CE8ABF7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3A6B7-4F5F-4C6F-BAFD-C335BB2EF559}"/>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4" name="Footer Placeholder 3">
            <a:extLst>
              <a:ext uri="{FF2B5EF4-FFF2-40B4-BE49-F238E27FC236}">
                <a16:creationId xmlns:a16="http://schemas.microsoft.com/office/drawing/2014/main" id="{0B0A2C24-CE3B-449A-AC33-ECA6517D2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72A7CD-74A3-4409-8F9E-ABB585DB9EA4}"/>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79982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C5857-6027-4522-82D2-A82AB558EE97}"/>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3" name="Footer Placeholder 2">
            <a:extLst>
              <a:ext uri="{FF2B5EF4-FFF2-40B4-BE49-F238E27FC236}">
                <a16:creationId xmlns:a16="http://schemas.microsoft.com/office/drawing/2014/main" id="{5DE862B9-1C80-4A9C-AC30-B4C1B9EB1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B0E33-F039-481F-9E3E-63E9BBB13326}"/>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376062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9FD8-B97A-4718-BD44-D01856E5C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C95D92-10DD-4ECF-B833-C2E851093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CAC6B-CFD1-4D57-A5E4-FE5B001EC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E1189-B05F-493B-A063-9C67C6C2658E}"/>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6" name="Footer Placeholder 5">
            <a:extLst>
              <a:ext uri="{FF2B5EF4-FFF2-40B4-BE49-F238E27FC236}">
                <a16:creationId xmlns:a16="http://schemas.microsoft.com/office/drawing/2014/main" id="{BE90A0D2-9F64-4E4A-AB38-9D6041F18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7BCB8-6941-4307-89D1-21648C63522C}"/>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71241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531F-D812-497E-8BCA-F52C60C05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50F246-5CC8-4112-97DF-F4956A18B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59A685-E16D-4D46-B400-FC9DFD1B6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870A7-1AC0-42FE-80CB-F151B7C485DF}"/>
              </a:ext>
            </a:extLst>
          </p:cNvPr>
          <p:cNvSpPr>
            <a:spLocks noGrp="1"/>
          </p:cNvSpPr>
          <p:nvPr>
            <p:ph type="dt" sz="half" idx="10"/>
          </p:nvPr>
        </p:nvSpPr>
        <p:spPr/>
        <p:txBody>
          <a:bodyPr/>
          <a:lstStyle/>
          <a:p>
            <a:fld id="{0BF49476-991D-4B44-A215-D580B1C8F3B9}" type="datetimeFigureOut">
              <a:rPr lang="en-US" smtClean="0"/>
              <a:t>5/23/2024</a:t>
            </a:fld>
            <a:endParaRPr lang="en-US"/>
          </a:p>
        </p:txBody>
      </p:sp>
      <p:sp>
        <p:nvSpPr>
          <p:cNvPr id="6" name="Footer Placeholder 5">
            <a:extLst>
              <a:ext uri="{FF2B5EF4-FFF2-40B4-BE49-F238E27FC236}">
                <a16:creationId xmlns:a16="http://schemas.microsoft.com/office/drawing/2014/main" id="{60BE06D3-CE70-4D50-AD05-D3A2B400D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5DD2-2F20-43FB-9798-FB979E842186}"/>
              </a:ext>
            </a:extLst>
          </p:cNvPr>
          <p:cNvSpPr>
            <a:spLocks noGrp="1"/>
          </p:cNvSpPr>
          <p:nvPr>
            <p:ph type="sldNum" sz="quarter" idx="12"/>
          </p:nvPr>
        </p:nvSpPr>
        <p:spPr/>
        <p:txBody>
          <a:bodyPr/>
          <a:lstStyle/>
          <a:p>
            <a:fld id="{8139FA7F-7182-4FDE-BDE4-7FAA31A205A2}" type="slidenum">
              <a:rPr lang="en-US" smtClean="0"/>
              <a:t>‹#›</a:t>
            </a:fld>
            <a:endParaRPr lang="en-US"/>
          </a:p>
        </p:txBody>
      </p:sp>
    </p:spTree>
    <p:extLst>
      <p:ext uri="{BB962C8B-B14F-4D97-AF65-F5344CB8AC3E}">
        <p14:creationId xmlns:p14="http://schemas.microsoft.com/office/powerpoint/2010/main" val="206815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FC36E-0B0B-4D17-BCEC-8B6290EA9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E1761-E666-4F4C-B542-5C26EF6D6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0140B-1DA9-4F8C-9334-39817F625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49476-991D-4B44-A215-D580B1C8F3B9}" type="datetimeFigureOut">
              <a:rPr lang="en-US" smtClean="0"/>
              <a:t>5/23/2024</a:t>
            </a:fld>
            <a:endParaRPr lang="en-US"/>
          </a:p>
        </p:txBody>
      </p:sp>
      <p:sp>
        <p:nvSpPr>
          <p:cNvPr id="5" name="Footer Placeholder 4">
            <a:extLst>
              <a:ext uri="{FF2B5EF4-FFF2-40B4-BE49-F238E27FC236}">
                <a16:creationId xmlns:a16="http://schemas.microsoft.com/office/drawing/2014/main" id="{879C7512-6622-49D3-BEDF-CC07CA0C5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23184-34AC-448E-B214-A3C9DF6E7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9FA7F-7182-4FDE-BDE4-7FAA31A205A2}" type="slidenum">
              <a:rPr lang="en-US" smtClean="0"/>
              <a:t>‹#›</a:t>
            </a:fld>
            <a:endParaRPr lang="en-US"/>
          </a:p>
        </p:txBody>
      </p:sp>
    </p:spTree>
    <p:extLst>
      <p:ext uri="{BB962C8B-B14F-4D97-AF65-F5344CB8AC3E}">
        <p14:creationId xmlns:p14="http://schemas.microsoft.com/office/powerpoint/2010/main" val="396860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12.svg"/><Relationship Id="rId12" Type="http://schemas.openxmlformats.org/officeDocument/2006/relationships/image" Target="../media/image25.jpeg"/><Relationship Id="rId17" Type="http://schemas.openxmlformats.org/officeDocument/2006/relationships/image" Target="../media/image16.jpg"/><Relationship Id="rId2" Type="http://schemas.openxmlformats.org/officeDocument/2006/relationships/image" Target="../media/image17.png"/><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7.svg"/><Relationship Id="rId15" Type="http://schemas.openxmlformats.org/officeDocument/2006/relationships/image" Target="../media/image28.jpe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image" Target="../media/image21.png"/><Relationship Id="rId1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8.svg"/><Relationship Id="rId12"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2.svg"/><Relationship Id="rId5" Type="http://schemas.openxmlformats.org/officeDocument/2006/relationships/image" Target="../media/image16.jpg"/><Relationship Id="rId1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7.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46D0DD-50D4-4B04-974D-60C6F49CFEED}"/>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147794" y="1557592"/>
            <a:ext cx="3787167" cy="3734307"/>
          </a:xfrm>
          <a:prstGeom prst="rect">
            <a:avLst/>
          </a:prstGeom>
        </p:spPr>
      </p:pic>
      <p:sp>
        <p:nvSpPr>
          <p:cNvPr id="30" name="TextBox 29"/>
          <p:cNvSpPr txBox="1"/>
          <p:nvPr/>
        </p:nvSpPr>
        <p:spPr>
          <a:xfrm>
            <a:off x="2072640" y="3996043"/>
            <a:ext cx="9724629" cy="896105"/>
          </a:xfrm>
          <a:prstGeom prst="rect">
            <a:avLst/>
          </a:prstGeom>
          <a:noFill/>
        </p:spPr>
        <p:txBody>
          <a:bodyPr wrap="square" rtlCol="0" anchor="ctr">
            <a:noAutofit/>
          </a:bodyPr>
          <a:lstStyle/>
          <a:p>
            <a:pPr algn="ctr">
              <a:lnSpc>
                <a:spcPct val="150000"/>
              </a:lnSpc>
            </a:pPr>
            <a:r>
              <a:rPr lang="en-US" sz="2400" b="1" dirty="0">
                <a:solidFill>
                  <a:srgbClr val="003300"/>
                </a:solidFill>
                <a:latin typeface="Cambria" panose="02040503050406030204" pitchFamily="18" charset="0"/>
                <a:ea typeface="Cambria" panose="02040503050406030204" pitchFamily="18" charset="0"/>
                <a:cs typeface="Khmer MEF2" panose="02000506000000020004" pitchFamily="2" charset="0"/>
              </a:rPr>
              <a:t>THE INVESTIGATION ON TAX CRIME AND MONEY LAUNDERING CASE</a:t>
            </a:r>
            <a:endParaRPr lang="km-KH" sz="2400" b="1" dirty="0">
              <a:solidFill>
                <a:srgbClr val="003300"/>
              </a:solidFill>
              <a:latin typeface="Cambria" panose="02040503050406030204" pitchFamily="18" charset="0"/>
              <a:ea typeface="Cambria" panose="02040503050406030204" pitchFamily="18" charset="0"/>
              <a:cs typeface="Khmer MEF2" panose="02000506000000020004" pitchFamily="2" charset="0"/>
            </a:endParaRPr>
          </a:p>
        </p:txBody>
      </p:sp>
      <p:pic>
        <p:nvPicPr>
          <p:cNvPr id="3" name="Picture 2">
            <a:extLst>
              <a:ext uri="{FF2B5EF4-FFF2-40B4-BE49-F238E27FC236}">
                <a16:creationId xmlns:a16="http://schemas.microsoft.com/office/drawing/2014/main" id="{5F62DACC-6D50-45DF-96D1-7D40D602A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08" y="2414289"/>
            <a:ext cx="2412820" cy="1357211"/>
          </a:xfrm>
          <a:prstGeom prst="rect">
            <a:avLst/>
          </a:prstGeom>
        </p:spPr>
      </p:pic>
      <p:sp>
        <p:nvSpPr>
          <p:cNvPr id="4" name="TextBox 3">
            <a:extLst>
              <a:ext uri="{FF2B5EF4-FFF2-40B4-BE49-F238E27FC236}">
                <a16:creationId xmlns:a16="http://schemas.microsoft.com/office/drawing/2014/main" id="{6D99F604-9F72-37D6-0723-8AA6EEF8A60E}"/>
              </a:ext>
            </a:extLst>
          </p:cNvPr>
          <p:cNvSpPr txBox="1"/>
          <p:nvPr/>
        </p:nvSpPr>
        <p:spPr>
          <a:xfrm>
            <a:off x="2816242" y="2615566"/>
            <a:ext cx="8362437" cy="830997"/>
          </a:xfrm>
          <a:prstGeom prst="rect">
            <a:avLst/>
          </a:prstGeom>
          <a:noFill/>
        </p:spPr>
        <p:txBody>
          <a:bodyPr wrap="square">
            <a:spAutoFit/>
          </a:bodyPr>
          <a:lstStyle/>
          <a:p>
            <a:pPr algn="ctr"/>
            <a:r>
              <a:rPr lang="en-ZW" sz="4800" b="1" dirty="0">
                <a:solidFill>
                  <a:srgbClr val="000099"/>
                </a:solidFill>
                <a:latin typeface="Cambria" panose="02040503050406030204" pitchFamily="18" charset="0"/>
                <a:ea typeface="Cambria" panose="02040503050406030204" pitchFamily="18" charset="0"/>
                <a:cs typeface="Khmer MEF2" panose="02000506000000020004" pitchFamily="2" charset="0"/>
              </a:rPr>
              <a:t>VAT FRAUD CASE </a:t>
            </a:r>
            <a:endParaRPr lang="en-US" sz="4800" b="1" dirty="0">
              <a:solidFill>
                <a:srgbClr val="000099"/>
              </a:solidFill>
              <a:latin typeface="Cambria" panose="02040503050406030204" pitchFamily="18" charset="0"/>
              <a:ea typeface="Cambria" panose="02040503050406030204" pitchFamily="18" charset="0"/>
              <a:cs typeface="Khmer MEF2" panose="02000506000000020004" pitchFamily="2" charset="0"/>
            </a:endParaRPr>
          </a:p>
        </p:txBody>
      </p:sp>
      <p:pic>
        <p:nvPicPr>
          <p:cNvPr id="9" name="Picture 8">
            <a:extLst>
              <a:ext uri="{FF2B5EF4-FFF2-40B4-BE49-F238E27FC236}">
                <a16:creationId xmlns:a16="http://schemas.microsoft.com/office/drawing/2014/main" id="{9456E402-1A79-4662-048F-4C62785BC5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470" y="95489"/>
            <a:ext cx="1356189" cy="1349167"/>
          </a:xfrm>
          <a:prstGeom prst="rect">
            <a:avLst/>
          </a:prstGeom>
        </p:spPr>
      </p:pic>
      <p:sp>
        <p:nvSpPr>
          <p:cNvPr id="10" name="Rectangle 9">
            <a:extLst>
              <a:ext uri="{FF2B5EF4-FFF2-40B4-BE49-F238E27FC236}">
                <a16:creationId xmlns:a16="http://schemas.microsoft.com/office/drawing/2014/main" id="{8EEC9348-DF9A-8755-D24F-219CD7F561F2}"/>
              </a:ext>
            </a:extLst>
          </p:cNvPr>
          <p:cNvSpPr/>
          <p:nvPr/>
        </p:nvSpPr>
        <p:spPr>
          <a:xfrm>
            <a:off x="127429" y="1439950"/>
            <a:ext cx="2176780" cy="45030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km-KH" sz="1200" dirty="0">
                <a:solidFill>
                  <a:srgbClr val="002060"/>
                </a:solidFill>
                <a:latin typeface="Khmer MEF2" panose="02000506000000020004" pitchFamily="2" charset="0"/>
                <a:cs typeface="Khmer MEF2" panose="02000506000000020004" pitchFamily="2" charset="0"/>
              </a:rPr>
              <a:t>អគ្គនាយកដ្ឋានពន្ធដារ</a:t>
            </a:r>
          </a:p>
          <a:p>
            <a:pPr algn="ctr">
              <a:lnSpc>
                <a:spcPct val="150000"/>
              </a:lnSpc>
            </a:pPr>
            <a:r>
              <a:rPr lang="en-US" sz="800" dirty="0">
                <a:solidFill>
                  <a:srgbClr val="002060"/>
                </a:solidFill>
                <a:latin typeface="Khmer MEF2" panose="02000506000000020004" pitchFamily="2" charset="0"/>
                <a:cs typeface="Khmer MEF2" panose="02000506000000020004" pitchFamily="2" charset="0"/>
              </a:rPr>
              <a:t>GENERAL DEPARTMENT OF TAXATION</a:t>
            </a:r>
            <a:endParaRPr lang="en-US" sz="1400" dirty="0">
              <a:solidFill>
                <a:srgbClr val="002060"/>
              </a:solidFill>
              <a:latin typeface="Khmer MEF2" panose="02000506000000020004" pitchFamily="2" charset="0"/>
              <a:cs typeface="Khmer MEF2" panose="02000506000000020004" pitchFamily="2" charset="0"/>
            </a:endParaRPr>
          </a:p>
        </p:txBody>
      </p:sp>
      <p:sp>
        <p:nvSpPr>
          <p:cNvPr id="11" name="Rectangle 10">
            <a:extLst>
              <a:ext uri="{FF2B5EF4-FFF2-40B4-BE49-F238E27FC236}">
                <a16:creationId xmlns:a16="http://schemas.microsoft.com/office/drawing/2014/main" id="{0952F22D-B631-9107-4BE6-6E5F8DB6C061}"/>
              </a:ext>
            </a:extLst>
          </p:cNvPr>
          <p:cNvSpPr/>
          <p:nvPr/>
        </p:nvSpPr>
        <p:spPr>
          <a:xfrm>
            <a:off x="-18893" y="1856967"/>
            <a:ext cx="2623820" cy="48031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m-KH" sz="1100" dirty="0">
                <a:solidFill>
                  <a:srgbClr val="002060"/>
                </a:solidFill>
                <a:latin typeface="Khmer MEF2" panose="02000506000000020004" pitchFamily="2" charset="0"/>
                <a:cs typeface="Khmer MEF2" panose="02000506000000020004" pitchFamily="2" charset="0"/>
              </a:rPr>
              <a:t>នាយកដ្ឋានស៊ើបអង្កេតបទល្មើសពន្ធដារ</a:t>
            </a:r>
            <a:endParaRPr lang="km-KH" sz="1200" dirty="0">
              <a:solidFill>
                <a:srgbClr val="002060"/>
              </a:solidFill>
              <a:latin typeface="Khmer MEF2" panose="02000506000000020004" pitchFamily="2" charset="0"/>
              <a:cs typeface="Khmer MEF2" panose="02000506000000020004" pitchFamily="2" charset="0"/>
            </a:endParaRPr>
          </a:p>
          <a:p>
            <a:pPr algn="ctr">
              <a:lnSpc>
                <a:spcPct val="150000"/>
              </a:lnSpc>
            </a:pPr>
            <a:r>
              <a:rPr lang="en-US" sz="800" dirty="0">
                <a:solidFill>
                  <a:srgbClr val="002060"/>
                </a:solidFill>
                <a:latin typeface="Khmer MEF2" panose="02000506000000020004" pitchFamily="2" charset="0"/>
                <a:cs typeface="Khmer MEF2" panose="02000506000000020004" pitchFamily="2" charset="0"/>
              </a:rPr>
              <a:t>DEPARTMENT OF TAX</a:t>
            </a:r>
            <a:r>
              <a:rPr lang="km-KH" sz="800" dirty="0">
                <a:solidFill>
                  <a:srgbClr val="002060"/>
                </a:solidFill>
                <a:latin typeface="Khmer MEF2" panose="02000506000000020004" pitchFamily="2" charset="0"/>
                <a:cs typeface="Khmer MEF2" panose="02000506000000020004" pitchFamily="2" charset="0"/>
              </a:rPr>
              <a:t>​</a:t>
            </a:r>
            <a:r>
              <a:rPr lang="en-US" sz="800" dirty="0">
                <a:solidFill>
                  <a:srgbClr val="002060"/>
                </a:solidFill>
                <a:latin typeface="Khmer MEF2" panose="02000506000000020004" pitchFamily="2" charset="0"/>
                <a:cs typeface="Khmer MEF2" panose="02000506000000020004" pitchFamily="2" charset="0"/>
              </a:rPr>
              <a:t> CRIME INVESTIGATION</a:t>
            </a:r>
            <a:endParaRPr lang="en-US" sz="1200" dirty="0">
              <a:solidFill>
                <a:srgbClr val="002060"/>
              </a:solidFill>
              <a:latin typeface="Khmer MEF2" panose="02000506000000020004" pitchFamily="2" charset="0"/>
              <a:cs typeface="Khmer MEF2" panose="02000506000000020004" pitchFamily="2" charset="0"/>
            </a:endParaRPr>
          </a:p>
        </p:txBody>
      </p:sp>
      <p:cxnSp>
        <p:nvCxnSpPr>
          <p:cNvPr id="12" name="Straight Connector 11">
            <a:extLst>
              <a:ext uri="{FF2B5EF4-FFF2-40B4-BE49-F238E27FC236}">
                <a16:creationId xmlns:a16="http://schemas.microsoft.com/office/drawing/2014/main" id="{F74AF832-4096-FF3A-BE85-5DF728749C5A}"/>
              </a:ext>
            </a:extLst>
          </p:cNvPr>
          <p:cNvCxnSpPr>
            <a:cxnSpLocks/>
          </p:cNvCxnSpPr>
          <p:nvPr/>
        </p:nvCxnSpPr>
        <p:spPr>
          <a:xfrm>
            <a:off x="158305" y="1881406"/>
            <a:ext cx="2214381"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7C158A-AB8C-203E-4A7A-09080053ECC5}"/>
              </a:ext>
            </a:extLst>
          </p:cNvPr>
          <p:cNvSpPr txBox="1"/>
          <p:nvPr/>
        </p:nvSpPr>
        <p:spPr>
          <a:xfrm>
            <a:off x="1521659" y="5156621"/>
            <a:ext cx="9724629" cy="1661135"/>
          </a:xfrm>
          <a:prstGeom prst="rect">
            <a:avLst/>
          </a:prstGeom>
          <a:noFill/>
        </p:spPr>
        <p:txBody>
          <a:bodyPr wrap="square" rtlCol="0" anchor="ctr">
            <a:noAutofit/>
          </a:bodyPr>
          <a:lstStyle/>
          <a:p>
            <a:pPr algn="ctr">
              <a:lnSpc>
                <a:spcPct val="150000"/>
              </a:lnSpc>
            </a:pPr>
            <a:endParaRPr lang="en-US" sz="2800" b="1" dirty="0">
              <a:solidFill>
                <a:srgbClr val="FF0000"/>
              </a:solidFill>
              <a:latin typeface="Cambria" panose="02040503050406030204" pitchFamily="18" charset="0"/>
              <a:ea typeface="Cambria" panose="02040503050406030204" pitchFamily="18" charset="0"/>
              <a:cs typeface="Khmer MEF2" panose="02000506000000020004" pitchFamily="2" charset="0"/>
            </a:endParaRPr>
          </a:p>
          <a:p>
            <a:pPr algn="ctr">
              <a:lnSpc>
                <a:spcPct val="150000"/>
              </a:lnSpc>
            </a:pPr>
            <a:endParaRPr lang="en-US" sz="2800" b="1" dirty="0">
              <a:solidFill>
                <a:srgbClr val="FF0000"/>
              </a:solidFill>
              <a:latin typeface="Cambria" panose="02040503050406030204" pitchFamily="18" charset="0"/>
              <a:ea typeface="Cambria" panose="02040503050406030204" pitchFamily="18" charset="0"/>
              <a:cs typeface="Khmer MEF2" panose="02000506000000020004" pitchFamily="2" charset="0"/>
            </a:endParaRPr>
          </a:p>
          <a:p>
            <a:pPr algn="ctr">
              <a:lnSpc>
                <a:spcPct val="150000"/>
              </a:lnSpc>
            </a:pPr>
            <a:r>
              <a:rPr lang="en-US" sz="2800" b="1" dirty="0">
                <a:solidFill>
                  <a:srgbClr val="FF0000"/>
                </a:solidFill>
                <a:latin typeface="Cambria" panose="02040503050406030204" pitchFamily="18" charset="0"/>
                <a:ea typeface="Cambria" panose="02040503050406030204" pitchFamily="18" charset="0"/>
                <a:cs typeface="Khmer MEF2" panose="02000506000000020004" pitchFamily="2" charset="0"/>
              </a:rPr>
              <a:t>Cambodia</a:t>
            </a:r>
          </a:p>
          <a:p>
            <a:pPr algn="ctr">
              <a:lnSpc>
                <a:spcPct val="150000"/>
              </a:lnSpc>
            </a:pPr>
            <a:r>
              <a:rPr lang="en-US" dirty="0">
                <a:solidFill>
                  <a:srgbClr val="000099"/>
                </a:solidFill>
                <a:latin typeface="Times New Roman" panose="02020603050405020304" pitchFamily="18" charset="0"/>
                <a:ea typeface="+mj-ea"/>
                <a:cs typeface="Times New Roman" panose="02020603050405020304" pitchFamily="18" charset="0"/>
              </a:rPr>
              <a:t>24, May, 2024</a:t>
            </a:r>
          </a:p>
          <a:p>
            <a:pPr algn="ctr">
              <a:lnSpc>
                <a:spcPct val="150000"/>
              </a:lnSpc>
            </a:pPr>
            <a:r>
              <a:rPr lang="en-US" dirty="0">
                <a:solidFill>
                  <a:srgbClr val="000099"/>
                </a:solidFill>
                <a:latin typeface="Times New Roman" panose="02020603050405020304" pitchFamily="18" charset="0"/>
                <a:ea typeface="+mj-ea"/>
                <a:cs typeface="Times New Roman" panose="02020603050405020304" pitchFamily="18" charset="0"/>
              </a:rPr>
              <a:t>National Tax College</a:t>
            </a:r>
          </a:p>
          <a:p>
            <a:pPr algn="ctr">
              <a:lnSpc>
                <a:spcPct val="150000"/>
              </a:lnSpc>
            </a:pPr>
            <a:r>
              <a:rPr lang="en-US" dirty="0">
                <a:solidFill>
                  <a:srgbClr val="000099"/>
                </a:solidFill>
                <a:latin typeface="Times New Roman" panose="02020603050405020304" pitchFamily="18" charset="0"/>
                <a:ea typeface="+mj-ea"/>
                <a:cs typeface="Times New Roman" panose="02020603050405020304" pitchFamily="18" charset="0"/>
              </a:rPr>
              <a:t>Wako-</a:t>
            </a:r>
            <a:r>
              <a:rPr lang="en-US" dirty="0" err="1">
                <a:solidFill>
                  <a:srgbClr val="000099"/>
                </a:solidFill>
                <a:latin typeface="Times New Roman" panose="02020603050405020304" pitchFamily="18" charset="0"/>
                <a:ea typeface="+mj-ea"/>
                <a:cs typeface="Times New Roman" panose="02020603050405020304" pitchFamily="18" charset="0"/>
              </a:rPr>
              <a:t>shi</a:t>
            </a:r>
            <a:r>
              <a:rPr lang="en-US" dirty="0">
                <a:solidFill>
                  <a:srgbClr val="000099"/>
                </a:solidFill>
                <a:latin typeface="Times New Roman" panose="02020603050405020304" pitchFamily="18" charset="0"/>
                <a:ea typeface="+mj-ea"/>
                <a:cs typeface="Times New Roman" panose="02020603050405020304" pitchFamily="18" charset="0"/>
              </a:rPr>
              <a:t>, Saitama, Japan </a:t>
            </a:r>
            <a:endParaRPr lang="km-KH" dirty="0">
              <a:solidFill>
                <a:srgbClr val="000099"/>
              </a:solidFill>
              <a:latin typeface="Times New Roman" panose="02020603050405020304" pitchFamily="18" charset="0"/>
              <a:ea typeface="+mj-ea"/>
              <a:cs typeface="Khmer MEF2" panose="02000506000000020004" pitchFamily="2" charset="0"/>
            </a:endParaRPr>
          </a:p>
          <a:p>
            <a:pPr algn="ctr">
              <a:lnSpc>
                <a:spcPct val="150000"/>
              </a:lnSpc>
            </a:pPr>
            <a:endParaRPr lang="en-US" sz="2800" b="1" dirty="0">
              <a:solidFill>
                <a:srgbClr val="FF0000"/>
              </a:solidFill>
              <a:latin typeface="Cambria" panose="02040503050406030204" pitchFamily="18" charset="0"/>
              <a:ea typeface="Cambria" panose="02040503050406030204" pitchFamily="18" charset="0"/>
              <a:cs typeface="Khmer MEF2" panose="02000506000000020004" pitchFamily="2" charset="0"/>
            </a:endParaRPr>
          </a:p>
          <a:p>
            <a:pPr algn="ctr">
              <a:lnSpc>
                <a:spcPct val="150000"/>
              </a:lnSpc>
            </a:pPr>
            <a:endParaRPr lang="en-US" sz="2800" b="1" dirty="0">
              <a:solidFill>
                <a:srgbClr val="FF0000"/>
              </a:solidFill>
              <a:latin typeface="Cambria" panose="02040503050406030204" pitchFamily="18" charset="0"/>
              <a:ea typeface="Cambria" panose="02040503050406030204" pitchFamily="18" charset="0"/>
              <a:cs typeface="Khmer MEF2" panose="02000506000000020004" pitchFamily="2" charset="0"/>
            </a:endParaRPr>
          </a:p>
          <a:p>
            <a:pPr algn="ctr">
              <a:lnSpc>
                <a:spcPct val="150000"/>
              </a:lnSpc>
            </a:pPr>
            <a:endParaRPr lang="km-KH" sz="2800" b="1" dirty="0">
              <a:solidFill>
                <a:srgbClr val="FF0000"/>
              </a:solidFill>
              <a:latin typeface="Cambria" panose="02040503050406030204" pitchFamily="18" charset="0"/>
              <a:ea typeface="Cambria" panose="02040503050406030204" pitchFamily="18" charset="0"/>
              <a:cs typeface="Khmer MEF2" panose="02000506000000020004" pitchFamily="2" charset="0"/>
            </a:endParaRPr>
          </a:p>
        </p:txBody>
      </p:sp>
      <p:pic>
        <p:nvPicPr>
          <p:cNvPr id="1026" name="Picture 2" descr="Cambodia - Wikipedia">
            <a:extLst>
              <a:ext uri="{FF2B5EF4-FFF2-40B4-BE49-F238E27FC236}">
                <a16:creationId xmlns:a16="http://schemas.microsoft.com/office/drawing/2014/main" id="{2A4A0FAE-B22E-AFA9-2B21-ECDA5A6628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9648" y="32823"/>
            <a:ext cx="2947545" cy="188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39" name="Title 15"/>
          <p:cNvSpPr txBox="1">
            <a:spLocks/>
          </p:cNvSpPr>
          <p:nvPr/>
        </p:nvSpPr>
        <p:spPr>
          <a:xfrm>
            <a:off x="608550" y="101388"/>
            <a:ext cx="10972800" cy="928045"/>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chemeClr val="bg1"/>
              </a:solidFill>
              <a:latin typeface="Kh Siemreap" pitchFamily="2" charset="0"/>
              <a:cs typeface="Kh Siemreap" pitchFamily="2" charset="0"/>
            </a:endParaRPr>
          </a:p>
        </p:txBody>
      </p:sp>
      <p:sp>
        <p:nvSpPr>
          <p:cNvPr id="2" name="Title 1"/>
          <p:cNvSpPr>
            <a:spLocks noGrp="1"/>
          </p:cNvSpPr>
          <p:nvPr>
            <p:ph type="title"/>
          </p:nvPr>
        </p:nvSpPr>
        <p:spPr>
          <a:xfrm>
            <a:off x="1932740" y="207182"/>
            <a:ext cx="9435351" cy="725413"/>
          </a:xfrm>
        </p:spPr>
        <p:txBody>
          <a:bodyPr>
            <a:noAutofit/>
          </a:bodyPr>
          <a:lstStyle/>
          <a:p>
            <a:pPr marL="617220" indent="-617220">
              <a:lnSpc>
                <a:spcPct val="150000"/>
              </a:lnSpc>
              <a:buFont typeface="+mj-lt"/>
              <a:buAutoNum type="romanUcPeriod" startAt="6"/>
            </a:pPr>
            <a:r>
              <a:rPr lang="en-GB" sz="2800" dirty="0">
                <a:solidFill>
                  <a:srgbClr val="0000FF"/>
                </a:solidFill>
                <a:latin typeface="Georgia" panose="02040502050405020303" pitchFamily="18" charset="0"/>
                <a:cs typeface="Khmer MEF2" panose="02000506000000020004" pitchFamily="2" charset="0"/>
              </a:rPr>
              <a:t> IMPLEMENT OF PRELIMINEAY INVESTIGATION</a:t>
            </a:r>
            <a:endParaRPr lang="en-US" sz="2800" dirty="0">
              <a:solidFill>
                <a:srgbClr val="0000FF"/>
              </a:solidFill>
              <a:latin typeface="Georgia" panose="02040502050405020303" pitchFamily="18" charset="0"/>
              <a:cs typeface="Khmer MEF2" panose="02000506000000020004" pitchFamily="2"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53" y="93713"/>
            <a:ext cx="1019567" cy="958282"/>
          </a:xfrm>
          <a:prstGeom prst="rect">
            <a:avLst/>
          </a:prstGeom>
        </p:spPr>
      </p:pic>
      <p:sp>
        <p:nvSpPr>
          <p:cNvPr id="29" name="TextBox 28"/>
          <p:cNvSpPr txBox="1"/>
          <p:nvPr/>
        </p:nvSpPr>
        <p:spPr>
          <a:xfrm>
            <a:off x="612282" y="1175459"/>
            <a:ext cx="8541096" cy="5587492"/>
          </a:xfrm>
          <a:prstGeom prst="rect">
            <a:avLst/>
          </a:prstGeom>
          <a:noFill/>
        </p:spPr>
        <p:txBody>
          <a:bodyPr wrap="square" rtlCol="0">
            <a:spAutoFit/>
          </a:bodyPr>
          <a:lstStyle/>
          <a:p>
            <a:pPr marL="411480" indent="-411480" algn="just">
              <a:lnSpc>
                <a:spcPct val="150000"/>
              </a:lnSpc>
              <a:buFont typeface="+mj-lt"/>
              <a:buAutoNum type="arabicPeriod"/>
            </a:pPr>
            <a:r>
              <a:rPr lang="en-GB" sz="1600" dirty="0">
                <a:solidFill>
                  <a:schemeClr val="accent1">
                    <a:lumMod val="75000"/>
                  </a:schemeClr>
                </a:solidFill>
                <a:latin typeface="Georgia" panose="02040502050405020303" pitchFamily="18" charset="0"/>
                <a:cs typeface="Khmer MEF1" pitchFamily="2" charset="0"/>
              </a:rPr>
              <a:t>SURVELLIANCE ON THE SUSPETS’S LOCATIONS AND DAILY ACTIVITY</a:t>
            </a:r>
          </a:p>
          <a:p>
            <a:pPr marL="411480" indent="-411480" algn="just">
              <a:lnSpc>
                <a:spcPct val="150000"/>
              </a:lnSpc>
              <a:buFont typeface="+mj-lt"/>
              <a:buAutoNum type="arabicPeriod"/>
            </a:pPr>
            <a:r>
              <a:rPr lang="en-GB" sz="1600" dirty="0">
                <a:solidFill>
                  <a:schemeClr val="accent1">
                    <a:lumMod val="75000"/>
                  </a:schemeClr>
                </a:solidFill>
                <a:latin typeface="Georgia" panose="02040502050405020303" pitchFamily="18" charset="0"/>
                <a:cs typeface="Khmer MEF1" pitchFamily="2" charset="0"/>
              </a:rPr>
              <a:t>IMPLEMENT </a:t>
            </a:r>
            <a:r>
              <a:rPr lang="en-GB" sz="1600" dirty="0">
                <a:solidFill>
                  <a:srgbClr val="FF0000"/>
                </a:solidFill>
                <a:latin typeface="Georgia" panose="02040502050405020303" pitchFamily="18" charset="0"/>
                <a:cs typeface="Khmer MEF1" pitchFamily="2" charset="0"/>
              </a:rPr>
              <a:t>WARRANT OF SUMMONS/ARREST</a:t>
            </a:r>
          </a:p>
          <a:p>
            <a:pPr marL="839408" lvl="1" indent="-411480" algn="just">
              <a:lnSpc>
                <a:spcPct val="150000"/>
              </a:lnSpc>
              <a:buFont typeface="Wingdings" panose="05000000000000000000" pitchFamily="2" charset="2"/>
              <a:buChar char="Ø"/>
            </a:pPr>
            <a:r>
              <a:rPr lang="en-GB" sz="1600" dirty="0">
                <a:solidFill>
                  <a:schemeClr val="accent1">
                    <a:lumMod val="75000"/>
                  </a:schemeClr>
                </a:solidFill>
                <a:latin typeface="Georgia" panose="02040502050405020303" pitchFamily="18" charset="0"/>
                <a:cs typeface="Khmer MEF1" pitchFamily="2" charset="0"/>
              </a:rPr>
              <a:t>IMPLEMENT WARRANT OF SUMMONS TO 7 SUSPECTS, </a:t>
            </a:r>
            <a:r>
              <a:rPr lang="en-GB" sz="1600" dirty="0">
                <a:solidFill>
                  <a:srgbClr val="FF0000"/>
                </a:solidFill>
                <a:latin typeface="Georgia" panose="02040502050405020303" pitchFamily="18" charset="0"/>
                <a:cs typeface="Khmer MEF1" pitchFamily="2" charset="0"/>
              </a:rPr>
              <a:t>4 ARE ARRESTED</a:t>
            </a:r>
          </a:p>
          <a:p>
            <a:pPr marL="839408" lvl="1" indent="-411480" algn="just">
              <a:lnSpc>
                <a:spcPct val="150000"/>
              </a:lnSpc>
              <a:buFont typeface="Wingdings" panose="05000000000000000000" pitchFamily="2" charset="2"/>
              <a:buChar char="Ø"/>
            </a:pPr>
            <a:r>
              <a:rPr lang="en-GB" sz="1600" dirty="0">
                <a:solidFill>
                  <a:srgbClr val="FF0000"/>
                </a:solidFill>
                <a:latin typeface="Georgia" panose="02040502050405020303" pitchFamily="18" charset="0"/>
                <a:cs typeface="Khmer MEF1" pitchFamily="2" charset="0"/>
              </a:rPr>
              <a:t>TWO MORE CHINESE SUSPECTS ARE ARRESTED ACCORDING TO THE CONFESSION OF MR. B C (THE STRAW MAN) </a:t>
            </a:r>
          </a:p>
          <a:p>
            <a:pPr marL="411480" indent="-411480" algn="just">
              <a:lnSpc>
                <a:spcPct val="150000"/>
              </a:lnSpc>
              <a:buFont typeface="+mj-lt"/>
              <a:buAutoNum type="arabicPeriod"/>
            </a:pPr>
            <a:r>
              <a:rPr lang="en-GB" sz="1600" dirty="0">
                <a:solidFill>
                  <a:schemeClr val="accent1">
                    <a:lumMod val="75000"/>
                  </a:schemeClr>
                </a:solidFill>
                <a:latin typeface="Georgia" panose="02040502050405020303" pitchFamily="18" charset="0"/>
                <a:cs typeface="Khmer MEF1" pitchFamily="2" charset="0"/>
              </a:rPr>
              <a:t>IMPLEMENT </a:t>
            </a:r>
            <a:r>
              <a:rPr lang="en-GB" sz="1600" dirty="0">
                <a:solidFill>
                  <a:srgbClr val="FF0000"/>
                </a:solidFill>
                <a:latin typeface="Georgia" panose="02040502050405020303" pitchFamily="18" charset="0"/>
                <a:cs typeface="Khmer MEF1" pitchFamily="2" charset="0"/>
              </a:rPr>
              <a:t>SEARCH WARRANTS</a:t>
            </a:r>
          </a:p>
          <a:p>
            <a:pPr marL="839408" lvl="1" indent="-411480" algn="just">
              <a:lnSpc>
                <a:spcPct val="150000"/>
              </a:lnSpc>
              <a:buFont typeface="Wingdings" panose="05000000000000000000" pitchFamily="2" charset="2"/>
              <a:buChar char="Ø"/>
            </a:pPr>
            <a:r>
              <a:rPr lang="en-GB" sz="1600" dirty="0">
                <a:solidFill>
                  <a:srgbClr val="FF0000"/>
                </a:solidFill>
                <a:latin typeface="Georgia" panose="02040502050405020303" pitchFamily="18" charset="0"/>
                <a:cs typeface="Khmer MEF1" pitchFamily="2" charset="0"/>
              </a:rPr>
              <a:t>RAIDED 3 IMPORTANTS LOCATIONS</a:t>
            </a:r>
            <a:r>
              <a:rPr lang="en-GB" sz="1600" dirty="0">
                <a:solidFill>
                  <a:schemeClr val="accent1">
                    <a:lumMod val="75000"/>
                  </a:schemeClr>
                </a:solidFill>
                <a:latin typeface="Georgia" panose="02040502050405020303" pitchFamily="18" charset="0"/>
                <a:cs typeface="Khmer MEF1" pitchFamily="2" charset="0"/>
              </a:rPr>
              <a:t>: </a:t>
            </a:r>
          </a:p>
          <a:p>
            <a:pPr marL="1267337" lvl="2" indent="-411480" algn="just">
              <a:lnSpc>
                <a:spcPct val="150000"/>
              </a:lnSpc>
              <a:buFont typeface="Wingdings" panose="05000000000000000000" pitchFamily="2" charset="2"/>
              <a:buChar char="§"/>
            </a:pPr>
            <a:r>
              <a:rPr lang="en-GB" sz="1600" dirty="0">
                <a:solidFill>
                  <a:schemeClr val="accent1">
                    <a:lumMod val="75000"/>
                  </a:schemeClr>
                </a:solidFill>
                <a:latin typeface="Georgia" panose="02040502050405020303" pitchFamily="18" charset="0"/>
                <a:cs typeface="Khmer MEF1" pitchFamily="2" charset="0"/>
              </a:rPr>
              <a:t>COMPANY PREMISES OF TAX AGENT COMPANY</a:t>
            </a:r>
          </a:p>
          <a:p>
            <a:pPr marL="1267337" lvl="2" indent="-411480" algn="just">
              <a:lnSpc>
                <a:spcPct val="150000"/>
              </a:lnSpc>
              <a:buFont typeface="Wingdings" panose="05000000000000000000" pitchFamily="2" charset="2"/>
              <a:buChar char="§"/>
            </a:pPr>
            <a:r>
              <a:rPr lang="en-GB" sz="1600" dirty="0">
                <a:solidFill>
                  <a:schemeClr val="accent1">
                    <a:lumMod val="75000"/>
                  </a:schemeClr>
                </a:solidFill>
                <a:latin typeface="Georgia" panose="02040502050405020303" pitchFamily="18" charset="0"/>
                <a:cs typeface="Khmer MEF1" pitchFamily="2" charset="0"/>
              </a:rPr>
              <a:t>COMPANY PREMISES OF B C TRADING CO., LTD. </a:t>
            </a:r>
          </a:p>
          <a:p>
            <a:pPr marL="1267337" lvl="2" indent="-411480" algn="just">
              <a:lnSpc>
                <a:spcPct val="150000"/>
              </a:lnSpc>
              <a:buFont typeface="Wingdings" panose="05000000000000000000" pitchFamily="2" charset="2"/>
              <a:buChar char="§"/>
            </a:pPr>
            <a:r>
              <a:rPr lang="en-GB" sz="1600" dirty="0">
                <a:solidFill>
                  <a:schemeClr val="accent1">
                    <a:lumMod val="75000"/>
                  </a:schemeClr>
                </a:solidFill>
                <a:latin typeface="Georgia" panose="02040502050405020303" pitchFamily="18" charset="0"/>
                <a:cs typeface="Khmer MEF1" pitchFamily="2" charset="0"/>
              </a:rPr>
              <a:t>A VILLA WHERE THE CHINESES SUSPECTS WHO SELL FAKE INVOICE ARE STAYING</a:t>
            </a:r>
            <a:r>
              <a:rPr lang="en-US" sz="1600" dirty="0">
                <a:solidFill>
                  <a:schemeClr val="accent1">
                    <a:lumMod val="75000"/>
                  </a:schemeClr>
                </a:solidFill>
                <a:latin typeface="Georgia" panose="02040502050405020303" pitchFamily="18" charset="0"/>
                <a:cs typeface="Khmer MEF1" pitchFamily="2" charset="0"/>
              </a:rPr>
              <a:t>	</a:t>
            </a:r>
          </a:p>
          <a:p>
            <a:pPr marL="352937" indent="-411480" algn="just">
              <a:lnSpc>
                <a:spcPct val="150000"/>
              </a:lnSpc>
              <a:buFont typeface="+mj-lt"/>
              <a:buAutoNum type="arabicPeriod"/>
            </a:pPr>
            <a:r>
              <a:rPr lang="en-GB" sz="1600" dirty="0">
                <a:solidFill>
                  <a:schemeClr val="accent1">
                    <a:lumMod val="75000"/>
                  </a:schemeClr>
                </a:solidFill>
                <a:latin typeface="Georgia" panose="02040502050405020303" pitchFamily="18" charset="0"/>
                <a:cs typeface="Khmer MEF1" pitchFamily="2" charset="0"/>
              </a:rPr>
              <a:t>PHONE CHECK ON THE CONVERSATIONS OF THE SUSPECTS</a:t>
            </a:r>
          </a:p>
          <a:p>
            <a:pPr marL="352937" indent="-411480" algn="just">
              <a:lnSpc>
                <a:spcPct val="150000"/>
              </a:lnSpc>
              <a:buFont typeface="+mj-lt"/>
              <a:buAutoNum type="arabicPeriod"/>
            </a:pPr>
            <a:r>
              <a:rPr lang="en-GB" sz="1600" dirty="0">
                <a:solidFill>
                  <a:schemeClr val="accent1">
                    <a:lumMod val="75000"/>
                  </a:schemeClr>
                </a:solidFill>
                <a:latin typeface="Georgia" panose="02040502050405020303" pitchFamily="18" charset="0"/>
                <a:cs typeface="Khmer MEF1" pitchFamily="2" charset="0"/>
              </a:rPr>
              <a:t>FREEZE 3 BANK ACCOUNTS OF 2 CHINESE SUSPECTS  </a:t>
            </a:r>
          </a:p>
          <a:p>
            <a:pPr marL="352937" indent="-411480" algn="just">
              <a:lnSpc>
                <a:spcPct val="150000"/>
              </a:lnSpc>
              <a:buFont typeface="+mj-lt"/>
              <a:buAutoNum type="arabicPeriod"/>
            </a:pPr>
            <a:endParaRPr lang="en-GB" sz="1600" dirty="0">
              <a:solidFill>
                <a:schemeClr val="accent1">
                  <a:lumMod val="75000"/>
                </a:schemeClr>
              </a:solidFill>
              <a:latin typeface="Georgia" panose="02040502050405020303" pitchFamily="18" charset="0"/>
              <a:cs typeface="Khmer MEF1" pitchFamily="2" charset="0"/>
            </a:endParaRPr>
          </a:p>
          <a:p>
            <a:pPr marL="1267337" lvl="2" indent="-411480" algn="just">
              <a:lnSpc>
                <a:spcPct val="150000"/>
              </a:lnSpc>
              <a:buFont typeface="Wingdings" panose="05000000000000000000" pitchFamily="2" charset="2"/>
              <a:buChar char="§"/>
            </a:pPr>
            <a:endParaRPr lang="en-US" sz="1600" dirty="0">
              <a:solidFill>
                <a:schemeClr val="accent1">
                  <a:lumMod val="75000"/>
                </a:schemeClr>
              </a:solidFill>
              <a:latin typeface="Georgia" panose="02040502050405020303" pitchFamily="18" charset="0"/>
              <a:cs typeface="Khmer MEF1" pitchFamily="2" charset="0"/>
            </a:endParaRPr>
          </a:p>
        </p:txBody>
      </p:sp>
    </p:spTree>
    <p:extLst>
      <p:ext uri="{BB962C8B-B14F-4D97-AF65-F5344CB8AC3E}">
        <p14:creationId xmlns:p14="http://schemas.microsoft.com/office/powerpoint/2010/main" val="41270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39" name="Title 15"/>
          <p:cNvSpPr txBox="1">
            <a:spLocks/>
          </p:cNvSpPr>
          <p:nvPr/>
        </p:nvSpPr>
        <p:spPr>
          <a:xfrm>
            <a:off x="608550" y="101388"/>
            <a:ext cx="10972800" cy="928045"/>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chemeClr val="bg1"/>
              </a:solidFill>
              <a:latin typeface="Kh Siemreap" pitchFamily="2" charset="0"/>
              <a:cs typeface="Kh Siemreap" pitchFamily="2" charset="0"/>
            </a:endParaRPr>
          </a:p>
        </p:txBody>
      </p:sp>
      <p:sp>
        <p:nvSpPr>
          <p:cNvPr id="2" name="Title 1"/>
          <p:cNvSpPr>
            <a:spLocks noGrp="1"/>
          </p:cNvSpPr>
          <p:nvPr>
            <p:ph type="title"/>
          </p:nvPr>
        </p:nvSpPr>
        <p:spPr>
          <a:xfrm>
            <a:off x="1893322" y="207182"/>
            <a:ext cx="9474769" cy="725413"/>
          </a:xfrm>
        </p:spPr>
        <p:txBody>
          <a:bodyPr>
            <a:normAutofit/>
          </a:bodyPr>
          <a:lstStyle/>
          <a:p>
            <a:pPr marL="617220" indent="-617220">
              <a:lnSpc>
                <a:spcPct val="150000"/>
              </a:lnSpc>
              <a:buFont typeface="+mj-lt"/>
              <a:buAutoNum type="romanUcPeriod" startAt="7"/>
            </a:pPr>
            <a:r>
              <a:rPr lang="en-US" sz="2800" dirty="0">
                <a:solidFill>
                  <a:srgbClr val="0000FF"/>
                </a:solidFill>
                <a:latin typeface="Georgia" panose="02040502050405020303" pitchFamily="18" charset="0"/>
                <a:cs typeface="Khmer MEF2" panose="02000506000000020004" pitchFamily="2" charset="0"/>
              </a:rPr>
              <a:t>  </a:t>
            </a:r>
            <a:r>
              <a:rPr lang="en-GB" sz="2800" dirty="0">
                <a:solidFill>
                  <a:srgbClr val="0000FF"/>
                </a:solidFill>
                <a:latin typeface="Georgia" panose="02040502050405020303" pitchFamily="18" charset="0"/>
                <a:cs typeface="Khmer MEF2" panose="02000506000000020004" pitchFamily="2" charset="0"/>
              </a:rPr>
              <a:t>FINDING</a:t>
            </a:r>
            <a:endParaRPr lang="en-US" sz="2800" dirty="0">
              <a:solidFill>
                <a:srgbClr val="0000FF"/>
              </a:solidFill>
              <a:latin typeface="Georgia" panose="02040502050405020303" pitchFamily="18" charset="0"/>
              <a:cs typeface="Khmer MEF2" panose="02000506000000020004" pitchFamily="2"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53" y="93713"/>
            <a:ext cx="1019567" cy="958282"/>
          </a:xfrm>
          <a:prstGeom prst="rect">
            <a:avLst/>
          </a:prstGeom>
        </p:spPr>
      </p:pic>
      <p:sp>
        <p:nvSpPr>
          <p:cNvPr id="29" name="TextBox 28"/>
          <p:cNvSpPr txBox="1"/>
          <p:nvPr/>
        </p:nvSpPr>
        <p:spPr>
          <a:xfrm>
            <a:off x="1034317" y="1108163"/>
            <a:ext cx="9005326" cy="4479496"/>
          </a:xfrm>
          <a:prstGeom prst="rect">
            <a:avLst/>
          </a:prstGeom>
          <a:noFill/>
        </p:spPr>
        <p:txBody>
          <a:bodyPr wrap="square" rtlCol="0">
            <a:spAutoFit/>
          </a:bodyPr>
          <a:lstStyle/>
          <a:p>
            <a:pPr marL="411480" indent="-411480" algn="just">
              <a:lnSpc>
                <a:spcPct val="150000"/>
              </a:lnSpc>
              <a:buFont typeface="Wingdings" panose="05000000000000000000" pitchFamily="2" charset="2"/>
              <a:buChar char="Ø"/>
            </a:pPr>
            <a:r>
              <a:rPr lang="en-GB" sz="1600" dirty="0">
                <a:solidFill>
                  <a:schemeClr val="accent1">
                    <a:lumMod val="75000"/>
                  </a:schemeClr>
                </a:solidFill>
                <a:latin typeface="Georgia" panose="02040502050405020303" pitchFamily="18" charset="0"/>
                <a:cs typeface="Khmer MEF1" pitchFamily="2" charset="0"/>
              </a:rPr>
              <a:t>42 STAMPS OF COPMANY AT XYZ CO., LTD. 3 STAMPS ARE BELONG TO SHELL COMPANIES </a:t>
            </a:r>
          </a:p>
          <a:p>
            <a:pPr marL="411480" indent="-411480" algn="just">
              <a:lnSpc>
                <a:spcPct val="150000"/>
              </a:lnSpc>
              <a:buFont typeface="Wingdings" panose="05000000000000000000" pitchFamily="2" charset="2"/>
              <a:buChar char="Ø"/>
            </a:pPr>
            <a:r>
              <a:rPr lang="en-GB" sz="1600" dirty="0">
                <a:solidFill>
                  <a:schemeClr val="accent1">
                    <a:lumMod val="75000"/>
                  </a:schemeClr>
                </a:solidFill>
                <a:latin typeface="Georgia" panose="02040502050405020303" pitchFamily="18" charset="0"/>
                <a:cs typeface="Khmer MEF1" pitchFamily="2" charset="0"/>
              </a:rPr>
              <a:t>PHOTO AND ID CARD OF OTHER 4 PEOPLE WHICH ARE HIRED TO BE THE STRAW MAN OPEN TO SET UP 4 MORE SHELL COMPANIES (3 COMPANIES ARE ALREADY REGISTERED, THE OTHER ONE IS IN THE REGISTRATION PROCESS)</a:t>
            </a:r>
          </a:p>
          <a:p>
            <a:pPr marL="411480" indent="-411480" algn="just">
              <a:lnSpc>
                <a:spcPct val="150000"/>
              </a:lnSpc>
              <a:buFont typeface="Wingdings" panose="05000000000000000000" pitchFamily="2" charset="2"/>
              <a:buChar char="Ø"/>
            </a:pPr>
            <a:r>
              <a:rPr lang="en-GB" sz="1600" dirty="0">
                <a:solidFill>
                  <a:schemeClr val="accent1">
                    <a:lumMod val="75000"/>
                  </a:schemeClr>
                </a:solidFill>
                <a:latin typeface="Georgia" panose="02040502050405020303" pitchFamily="18" charset="0"/>
                <a:cs typeface="Khmer MEF1" pitchFamily="2" charset="0"/>
              </a:rPr>
              <a:t>RECEIPTS OF B C CO., LTD. AND OTHER SHELL COMPANIES IN THE CARE OF CHINESE SUSPECT</a:t>
            </a:r>
          </a:p>
          <a:p>
            <a:pPr marL="411480" indent="-411480" algn="just">
              <a:lnSpc>
                <a:spcPct val="150000"/>
              </a:lnSpc>
              <a:buFont typeface="Wingdings" panose="05000000000000000000" pitchFamily="2" charset="2"/>
              <a:buChar char="Ø"/>
            </a:pPr>
            <a:r>
              <a:rPr lang="en-GB" sz="1600" dirty="0">
                <a:solidFill>
                  <a:srgbClr val="FF0000"/>
                </a:solidFill>
                <a:latin typeface="Georgia" panose="02040502050405020303" pitchFamily="18" charset="0"/>
                <a:cs typeface="Khmer MEF1" pitchFamily="2" charset="0"/>
              </a:rPr>
              <a:t>OPERATION OF CASH TRANSFER IN CHINESE’S MOBILE PHONE</a:t>
            </a:r>
          </a:p>
          <a:p>
            <a:pPr marL="411480" indent="-411480" algn="just">
              <a:lnSpc>
                <a:spcPct val="150000"/>
              </a:lnSpc>
              <a:buFont typeface="Wingdings" panose="05000000000000000000" pitchFamily="2" charset="2"/>
              <a:buChar char="Ø"/>
            </a:pPr>
            <a:r>
              <a:rPr lang="en-GB" sz="1600" dirty="0">
                <a:solidFill>
                  <a:srgbClr val="FF0000"/>
                </a:solidFill>
                <a:latin typeface="Georgia" panose="02040502050405020303" pitchFamily="18" charset="0"/>
                <a:cs typeface="Khmer MEF1" pitchFamily="2" charset="0"/>
              </a:rPr>
              <a:t>CONVERSATION IN WE-CHAT ABOUT THE SELLING FAKE INVOICES TO LOTS OF COMPANIES </a:t>
            </a:r>
          </a:p>
          <a:p>
            <a:pPr marL="411480" indent="-411480" algn="just">
              <a:lnSpc>
                <a:spcPct val="150000"/>
              </a:lnSpc>
              <a:buFont typeface="Wingdings" panose="05000000000000000000" pitchFamily="2" charset="2"/>
              <a:buChar char="Ø"/>
            </a:pPr>
            <a:r>
              <a:rPr lang="en-GB" sz="1600" dirty="0">
                <a:solidFill>
                  <a:srgbClr val="FF0000"/>
                </a:solidFill>
                <a:latin typeface="Georgia" panose="02040502050405020303" pitchFamily="18" charset="0"/>
                <a:cs typeface="Khmer MEF1" pitchFamily="2" charset="0"/>
              </a:rPr>
              <a:t>A BALANCE OF 1.2 MILLIONS USD FROM IN THE BANK ACCOUNT OF A CHINESE GUY SUSPECT</a:t>
            </a:r>
            <a:endParaRPr lang="en-GB" sz="1600" dirty="0">
              <a:solidFill>
                <a:schemeClr val="accent1">
                  <a:lumMod val="75000"/>
                </a:schemeClr>
              </a:solidFill>
              <a:latin typeface="Georgia" panose="02040502050405020303" pitchFamily="18" charset="0"/>
              <a:cs typeface="Khmer MEF1" pitchFamily="2" charset="0"/>
            </a:endParaRPr>
          </a:p>
        </p:txBody>
      </p:sp>
    </p:spTree>
    <p:extLst>
      <p:ext uri="{BB962C8B-B14F-4D97-AF65-F5344CB8AC3E}">
        <p14:creationId xmlns:p14="http://schemas.microsoft.com/office/powerpoint/2010/main" val="335063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51D32D99-F877-4000-ADD5-C131B99CBA80}"/>
              </a:ext>
            </a:extLst>
          </p:cNvPr>
          <p:cNvSpPr/>
          <p:nvPr/>
        </p:nvSpPr>
        <p:spPr>
          <a:xfrm>
            <a:off x="623316" y="1043642"/>
            <a:ext cx="10945368" cy="41148"/>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Rounded Corners 21">
            <a:extLst>
              <a:ext uri="{FF2B5EF4-FFF2-40B4-BE49-F238E27FC236}">
                <a16:creationId xmlns:a16="http://schemas.microsoft.com/office/drawing/2014/main" id="{B0E74FFC-7060-4E7B-BC76-0E3E9399FB11}"/>
              </a:ext>
            </a:extLst>
          </p:cNvPr>
          <p:cNvSpPr/>
          <p:nvPr/>
        </p:nvSpPr>
        <p:spPr>
          <a:xfrm rot="3090894">
            <a:off x="8297482" y="3201078"/>
            <a:ext cx="1757743" cy="405584"/>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80" b="1" dirty="0">
                <a:solidFill>
                  <a:srgbClr val="FF0000"/>
                </a:solidFill>
                <a:latin typeface="Times New Roman" panose="02020603050405020304" pitchFamily="18" charset="0"/>
                <a:cs typeface="Khmer MEF1" panose="02000506000000020004" pitchFamily="2" charset="0"/>
              </a:rPr>
              <a:t>SELL REALL GOODS</a:t>
            </a:r>
            <a:endParaRPr lang="km-KH" sz="1080" b="1" dirty="0">
              <a:solidFill>
                <a:srgbClr val="FF0000"/>
              </a:solidFill>
              <a:latin typeface="Times New Roman" panose="02020603050405020304" pitchFamily="18" charset="0"/>
              <a:cs typeface="Khmer MEF1" panose="02000506000000020004" pitchFamily="2" charset="0"/>
            </a:endParaRPr>
          </a:p>
        </p:txBody>
      </p:sp>
      <p:cxnSp>
        <p:nvCxnSpPr>
          <p:cNvPr id="24" name="Straight Arrow Connector 23">
            <a:extLst>
              <a:ext uri="{FF2B5EF4-FFF2-40B4-BE49-F238E27FC236}">
                <a16:creationId xmlns:a16="http://schemas.microsoft.com/office/drawing/2014/main" id="{61069224-38C1-4E44-9138-882336F446D4}"/>
              </a:ext>
            </a:extLst>
          </p:cNvPr>
          <p:cNvCxnSpPr>
            <a:cxnSpLocks/>
          </p:cNvCxnSpPr>
          <p:nvPr/>
        </p:nvCxnSpPr>
        <p:spPr>
          <a:xfrm flipH="1" flipV="1">
            <a:off x="8358253" y="2396791"/>
            <a:ext cx="1112057" cy="1450817"/>
          </a:xfrm>
          <a:prstGeom prst="straightConnector1">
            <a:avLst/>
          </a:prstGeom>
          <a:ln w="38100">
            <a:solidFill>
              <a:srgbClr val="0033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3A96C5C5-BEA3-4308-83C5-4C5BAD14A5F2}"/>
              </a:ext>
            </a:extLst>
          </p:cNvPr>
          <p:cNvGrpSpPr/>
          <p:nvPr/>
        </p:nvGrpSpPr>
        <p:grpSpPr>
          <a:xfrm>
            <a:off x="6617155" y="1609327"/>
            <a:ext cx="2014810" cy="772296"/>
            <a:chOff x="7713263" y="1327942"/>
            <a:chExt cx="3618108" cy="1019022"/>
          </a:xfrm>
        </p:grpSpPr>
        <p:sp>
          <p:nvSpPr>
            <p:cNvPr id="51" name="Rectangle: Rounded Corners 50">
              <a:extLst>
                <a:ext uri="{FF2B5EF4-FFF2-40B4-BE49-F238E27FC236}">
                  <a16:creationId xmlns:a16="http://schemas.microsoft.com/office/drawing/2014/main" id="{AC4C8CC0-89C9-47AE-9C7F-28F59877F65C}"/>
                </a:ext>
              </a:extLst>
            </p:cNvPr>
            <p:cNvSpPr/>
            <p:nvPr/>
          </p:nvSpPr>
          <p:spPr>
            <a:xfrm>
              <a:off x="7713263" y="1327942"/>
              <a:ext cx="3618108" cy="101902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512922">
                <a:lnSpc>
                  <a:spcPct val="150000"/>
                </a:lnSpc>
              </a:pPr>
              <a:endParaRPr lang="km-KH" sz="216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p:txBody>
        </p:sp>
        <p:pic>
          <p:nvPicPr>
            <p:cNvPr id="52" name="Graphic 37" descr="Building">
              <a:extLst>
                <a:ext uri="{FF2B5EF4-FFF2-40B4-BE49-F238E27FC236}">
                  <a16:creationId xmlns:a16="http://schemas.microsoft.com/office/drawing/2014/main" id="{BA2FA3AD-732E-4C6F-9286-B73F8A547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6721" y="1684267"/>
              <a:ext cx="614312" cy="614069"/>
            </a:xfrm>
            <a:prstGeom prst="rect">
              <a:avLst/>
            </a:prstGeom>
          </p:spPr>
        </p:pic>
      </p:grpSp>
      <p:grpSp>
        <p:nvGrpSpPr>
          <p:cNvPr id="34" name="Group 33">
            <a:extLst>
              <a:ext uri="{FF2B5EF4-FFF2-40B4-BE49-F238E27FC236}">
                <a16:creationId xmlns:a16="http://schemas.microsoft.com/office/drawing/2014/main" id="{3CD33828-521A-4206-AA7A-36893D56E8BB}"/>
              </a:ext>
            </a:extLst>
          </p:cNvPr>
          <p:cNvGrpSpPr/>
          <p:nvPr/>
        </p:nvGrpSpPr>
        <p:grpSpPr>
          <a:xfrm>
            <a:off x="6573784" y="1328150"/>
            <a:ext cx="2048478" cy="766150"/>
            <a:chOff x="7636667" y="1406628"/>
            <a:chExt cx="3618108" cy="688993"/>
          </a:xfrm>
        </p:grpSpPr>
        <p:sp>
          <p:nvSpPr>
            <p:cNvPr id="17" name="Rectangle: Rounded Corners 16">
              <a:extLst>
                <a:ext uri="{FF2B5EF4-FFF2-40B4-BE49-F238E27FC236}">
                  <a16:creationId xmlns:a16="http://schemas.microsoft.com/office/drawing/2014/main" id="{DEF961A4-C48F-491B-8C53-F745EDF6B419}"/>
                </a:ext>
              </a:extLst>
            </p:cNvPr>
            <p:cNvSpPr/>
            <p:nvPr/>
          </p:nvSpPr>
          <p:spPr>
            <a:xfrm>
              <a:off x="7636667" y="1406628"/>
              <a:ext cx="3618108" cy="688993"/>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512922" algn="ctr"/>
              <a:endParaRPr lang="en-US" sz="120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a:p>
              <a:pPr marL="512922" algn="ctr"/>
              <a:r>
                <a:rPr lang="en-US" sz="1200" b="1" dirty="0">
                  <a:solidFill>
                    <a:srgbClr val="000099"/>
                  </a:solidFill>
                  <a:latin typeface="Khmer MEF1" panose="02000506000000020004" pitchFamily="2" charset="0"/>
                  <a:ea typeface="Calibri" panose="020F0502020204030204" pitchFamily="34" charset="0"/>
                  <a:cs typeface="Khmer MEF1" panose="02000506000000020004" pitchFamily="2" charset="0"/>
                </a:rPr>
                <a:t>COMPANIES USED VATFAKE INVOICE TO REDUCE /TOI</a:t>
              </a:r>
              <a:endParaRPr lang="km-KH" sz="120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a:p>
              <a:pPr marL="512922"/>
              <a:endParaRPr lang="km-KH" sz="120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p:txBody>
        </p:sp>
        <p:pic>
          <p:nvPicPr>
            <p:cNvPr id="33" name="Graphic 37" descr="Building">
              <a:extLst>
                <a:ext uri="{FF2B5EF4-FFF2-40B4-BE49-F238E27FC236}">
                  <a16:creationId xmlns:a16="http://schemas.microsoft.com/office/drawing/2014/main" id="{CBD5527D-3B4E-466F-8686-0321EECC37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3997" y="1431377"/>
              <a:ext cx="556252" cy="556033"/>
            </a:xfrm>
            <a:prstGeom prst="rect">
              <a:avLst/>
            </a:prstGeom>
          </p:spPr>
        </p:pic>
      </p:grpSp>
      <p:sp>
        <p:nvSpPr>
          <p:cNvPr id="53" name="Left Bracket 52">
            <a:extLst>
              <a:ext uri="{FF2B5EF4-FFF2-40B4-BE49-F238E27FC236}">
                <a16:creationId xmlns:a16="http://schemas.microsoft.com/office/drawing/2014/main" id="{62B98175-7E44-4FA0-B9A2-6C2DFDC08527}"/>
              </a:ext>
            </a:extLst>
          </p:cNvPr>
          <p:cNvSpPr/>
          <p:nvPr/>
        </p:nvSpPr>
        <p:spPr>
          <a:xfrm>
            <a:off x="6522810" y="1322048"/>
            <a:ext cx="123401" cy="1028170"/>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62" name="Group 61">
            <a:extLst>
              <a:ext uri="{FF2B5EF4-FFF2-40B4-BE49-F238E27FC236}">
                <a16:creationId xmlns:a16="http://schemas.microsoft.com/office/drawing/2014/main" id="{33A65150-2550-4877-9151-1A9DC7BB362D}"/>
              </a:ext>
            </a:extLst>
          </p:cNvPr>
          <p:cNvGrpSpPr/>
          <p:nvPr/>
        </p:nvGrpSpPr>
        <p:grpSpPr>
          <a:xfrm>
            <a:off x="1679380" y="1351315"/>
            <a:ext cx="2110898" cy="845447"/>
            <a:chOff x="3323795" y="1302771"/>
            <a:chExt cx="2259028" cy="939385"/>
          </a:xfrm>
        </p:grpSpPr>
        <p:sp>
          <p:nvSpPr>
            <p:cNvPr id="15" name="Rectangle: Rounded Corners 14">
              <a:extLst>
                <a:ext uri="{FF2B5EF4-FFF2-40B4-BE49-F238E27FC236}">
                  <a16:creationId xmlns:a16="http://schemas.microsoft.com/office/drawing/2014/main" id="{A7FE9EE2-6F49-4EA2-ABD6-CD95FEE8088E}"/>
                </a:ext>
              </a:extLst>
            </p:cNvPr>
            <p:cNvSpPr/>
            <p:nvPr/>
          </p:nvSpPr>
          <p:spPr>
            <a:xfrm>
              <a:off x="3323795" y="1409044"/>
              <a:ext cx="2259028" cy="83311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11480"/>
              <a:r>
                <a:rPr lang="en-US" sz="2160" b="1" dirty="0">
                  <a:solidFill>
                    <a:srgbClr val="C00000"/>
                  </a:solidFill>
                  <a:latin typeface="Cambria" panose="02040503050406030204" pitchFamily="18" charset="0"/>
                  <a:ea typeface="Calibri" panose="020F0502020204030204" pitchFamily="34" charset="0"/>
                </a:rPr>
                <a:t>B C Co., Ltd.</a:t>
              </a:r>
              <a:r>
                <a:rPr lang="km-KH" sz="2160" b="1" dirty="0">
                  <a:solidFill>
                    <a:srgbClr val="C00000"/>
                  </a:solidFill>
                  <a:latin typeface="Cambria" panose="02040503050406030204" pitchFamily="18" charset="0"/>
                  <a:ea typeface="Calibri" panose="020F0502020204030204" pitchFamily="34" charset="0"/>
                </a:rPr>
                <a:t> </a:t>
              </a:r>
              <a:r>
                <a:rPr lang="en-US" sz="1350" b="1" dirty="0">
                  <a:solidFill>
                    <a:srgbClr val="C00000"/>
                  </a:solidFill>
                  <a:latin typeface="Cambria" panose="02040503050406030204" pitchFamily="18" charset="0"/>
                  <a:ea typeface="Calibri" panose="020F0502020204030204" pitchFamily="34" charset="0"/>
                </a:rPr>
                <a:t>(Shell Company)</a:t>
              </a:r>
            </a:p>
          </p:txBody>
        </p:sp>
        <p:pic>
          <p:nvPicPr>
            <p:cNvPr id="54" name="Graphic 72" descr="Schoolhouse">
              <a:extLst>
                <a:ext uri="{FF2B5EF4-FFF2-40B4-BE49-F238E27FC236}">
                  <a16:creationId xmlns:a16="http://schemas.microsoft.com/office/drawing/2014/main" id="{92E5CD02-3037-4546-9108-6841BE2102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0259" y="1302771"/>
              <a:ext cx="381955" cy="914400"/>
            </a:xfrm>
            <a:prstGeom prst="rect">
              <a:avLst/>
            </a:prstGeom>
          </p:spPr>
        </p:pic>
      </p:grpSp>
      <p:sp>
        <p:nvSpPr>
          <p:cNvPr id="58" name="Rectangle: Rounded Corners 57">
            <a:extLst>
              <a:ext uri="{FF2B5EF4-FFF2-40B4-BE49-F238E27FC236}">
                <a16:creationId xmlns:a16="http://schemas.microsoft.com/office/drawing/2014/main" id="{34EF4A26-E80B-466A-96D3-301C64D3D42B}"/>
              </a:ext>
            </a:extLst>
          </p:cNvPr>
          <p:cNvSpPr/>
          <p:nvPr/>
        </p:nvSpPr>
        <p:spPr>
          <a:xfrm>
            <a:off x="6834778" y="2033780"/>
            <a:ext cx="1797187" cy="36301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40" b="1" dirty="0">
                <a:solidFill>
                  <a:srgbClr val="FF0000"/>
                </a:solidFill>
                <a:latin typeface="Times New Roman" panose="02020603050405020304" pitchFamily="18" charset="0"/>
                <a:cs typeface="Khmer MEF1" panose="02000506000000020004" pitchFamily="2" charset="0"/>
              </a:rPr>
              <a:t>COMPANIES 211</a:t>
            </a:r>
            <a:endParaRPr lang="km-KH" sz="1440" b="1" dirty="0">
              <a:solidFill>
                <a:srgbClr val="FF0000"/>
              </a:solidFill>
              <a:latin typeface="Times New Roman" panose="02020603050405020304" pitchFamily="18" charset="0"/>
              <a:cs typeface="Khmer MEF1" panose="02000506000000020004" pitchFamily="2" charset="0"/>
            </a:endParaRPr>
          </a:p>
        </p:txBody>
      </p:sp>
      <p:grpSp>
        <p:nvGrpSpPr>
          <p:cNvPr id="60" name="Group 59">
            <a:extLst>
              <a:ext uri="{FF2B5EF4-FFF2-40B4-BE49-F238E27FC236}">
                <a16:creationId xmlns:a16="http://schemas.microsoft.com/office/drawing/2014/main" id="{46AF2169-5462-4F28-A561-528EF6D3BD0A}"/>
              </a:ext>
            </a:extLst>
          </p:cNvPr>
          <p:cNvGrpSpPr/>
          <p:nvPr/>
        </p:nvGrpSpPr>
        <p:grpSpPr>
          <a:xfrm>
            <a:off x="8380385" y="3871801"/>
            <a:ext cx="2122465" cy="832746"/>
            <a:chOff x="1625711" y="5456933"/>
            <a:chExt cx="2881965" cy="1005840"/>
          </a:xfrm>
        </p:grpSpPr>
        <p:sp>
          <p:nvSpPr>
            <p:cNvPr id="20" name="Rectangle: Rounded Corners 19">
              <a:extLst>
                <a:ext uri="{FF2B5EF4-FFF2-40B4-BE49-F238E27FC236}">
                  <a16:creationId xmlns:a16="http://schemas.microsoft.com/office/drawing/2014/main" id="{B366846C-AFAE-436C-BA50-D7BF909BEAEC}"/>
                </a:ext>
              </a:extLst>
            </p:cNvPr>
            <p:cNvSpPr/>
            <p:nvPr/>
          </p:nvSpPr>
          <p:spPr>
            <a:xfrm>
              <a:off x="1625711" y="5456933"/>
              <a:ext cx="2881965" cy="1005840"/>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11480" algn="ctr">
                <a:lnSpc>
                  <a:spcPct val="150000"/>
                </a:lnSpc>
              </a:pPr>
              <a:r>
                <a:rPr lang="en-US" sz="1260" b="1" dirty="0">
                  <a:solidFill>
                    <a:srgbClr val="003300"/>
                  </a:solidFill>
                  <a:latin typeface="Khmer MEF1" panose="02000506000000020004" pitchFamily="2" charset="0"/>
                  <a:ea typeface="Calibri" panose="020F0502020204030204" pitchFamily="34" charset="0"/>
                  <a:cs typeface="Khmer MEF1" panose="02000506000000020004" pitchFamily="2" charset="0"/>
                </a:rPr>
                <a:t>REAL COMPANY</a:t>
              </a:r>
              <a:endParaRPr lang="km-KH" sz="1260" b="1" dirty="0">
                <a:solidFill>
                  <a:srgbClr val="003300"/>
                </a:solidFill>
                <a:latin typeface="Khmer MEF1" panose="02000506000000020004" pitchFamily="2" charset="0"/>
                <a:ea typeface="Calibri" panose="020F0502020204030204" pitchFamily="34" charset="0"/>
                <a:cs typeface="Khmer MEF1" panose="02000506000000020004" pitchFamily="2" charset="0"/>
              </a:endParaRPr>
            </a:p>
            <a:p>
              <a:pPr marL="411480" algn="ctr">
                <a:lnSpc>
                  <a:spcPct val="150000"/>
                </a:lnSpc>
              </a:pPr>
              <a:r>
                <a:rPr lang="km-KH" sz="1260" b="1" dirty="0">
                  <a:solidFill>
                    <a:srgbClr val="003300"/>
                  </a:solidFill>
                  <a:latin typeface="Khmer MEF1" panose="02000506000000020004" pitchFamily="2" charset="0"/>
                  <a:ea typeface="Calibri" panose="020F0502020204030204" pitchFamily="34" charset="0"/>
                  <a:cs typeface="Khmer MEF1" panose="02000506000000020004" pitchFamily="2" charset="0"/>
                </a:rPr>
                <a:t>(</a:t>
              </a:r>
              <a:r>
                <a:rPr lang="en-US" sz="1260" b="1" dirty="0">
                  <a:solidFill>
                    <a:srgbClr val="003300"/>
                  </a:solidFill>
                  <a:latin typeface="Khmer MEF1" panose="02000506000000020004" pitchFamily="2" charset="0"/>
                  <a:ea typeface="Calibri" panose="020F0502020204030204" pitchFamily="34" charset="0"/>
                  <a:cs typeface="Khmer MEF1" panose="02000506000000020004" pitchFamily="2" charset="0"/>
                </a:rPr>
                <a:t>UNREGISTERED</a:t>
              </a:r>
              <a:r>
                <a:rPr lang="km-KH" sz="1260" b="1" dirty="0">
                  <a:solidFill>
                    <a:srgbClr val="003300"/>
                  </a:solidFill>
                  <a:latin typeface="Khmer MEF1" panose="02000506000000020004" pitchFamily="2" charset="0"/>
                  <a:ea typeface="Calibri" panose="020F0502020204030204" pitchFamily="34" charset="0"/>
                  <a:cs typeface="Khmer MEF1" panose="02000506000000020004" pitchFamily="2" charset="0"/>
                </a:rPr>
                <a:t>)</a:t>
              </a:r>
              <a:endParaRPr lang="en-US" sz="1260" b="1" dirty="0">
                <a:solidFill>
                  <a:srgbClr val="003300"/>
                </a:solidFill>
                <a:latin typeface="Khmer MEF1" panose="02000506000000020004" pitchFamily="2" charset="0"/>
                <a:ea typeface="Calibri" panose="020F0502020204030204" pitchFamily="34" charset="0"/>
                <a:cs typeface="Khmer MEF1" panose="02000506000000020004" pitchFamily="2" charset="0"/>
              </a:endParaRPr>
            </a:p>
          </p:txBody>
        </p:sp>
        <p:pic>
          <p:nvPicPr>
            <p:cNvPr id="59" name="Graphic 102" descr="City">
              <a:extLst>
                <a:ext uri="{FF2B5EF4-FFF2-40B4-BE49-F238E27FC236}">
                  <a16:creationId xmlns:a16="http://schemas.microsoft.com/office/drawing/2014/main" id="{D7E2E461-AB87-4C48-9BA1-4AA69ABB84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607" y="5513071"/>
              <a:ext cx="429638" cy="914400"/>
            </a:xfrm>
            <a:prstGeom prst="rect">
              <a:avLst/>
            </a:prstGeom>
          </p:spPr>
        </p:pic>
      </p:grpSp>
      <p:cxnSp>
        <p:nvCxnSpPr>
          <p:cNvPr id="55" name="Straight Arrow Connector 54">
            <a:extLst>
              <a:ext uri="{FF2B5EF4-FFF2-40B4-BE49-F238E27FC236}">
                <a16:creationId xmlns:a16="http://schemas.microsoft.com/office/drawing/2014/main" id="{61429F30-7B6D-4C91-ACB4-BEF90DD1E934}"/>
              </a:ext>
            </a:extLst>
          </p:cNvPr>
          <p:cNvCxnSpPr>
            <a:cxnSpLocks/>
          </p:cNvCxnSpPr>
          <p:nvPr/>
        </p:nvCxnSpPr>
        <p:spPr>
          <a:xfrm>
            <a:off x="3794497" y="1710268"/>
            <a:ext cx="2728313" cy="3724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A0C2769-FCCC-4EA6-B3F5-BB4E20D1F469}"/>
              </a:ext>
            </a:extLst>
          </p:cNvPr>
          <p:cNvCxnSpPr>
            <a:cxnSpLocks/>
          </p:cNvCxnSpPr>
          <p:nvPr/>
        </p:nvCxnSpPr>
        <p:spPr>
          <a:xfrm flipH="1" flipV="1">
            <a:off x="7522302" y="2390649"/>
            <a:ext cx="20444" cy="795659"/>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Slide Number Placeholder 4">
            <a:extLst>
              <a:ext uri="{FF2B5EF4-FFF2-40B4-BE49-F238E27FC236}">
                <a16:creationId xmlns:a16="http://schemas.microsoft.com/office/drawing/2014/main" id="{7B3699F7-068F-4982-85E2-2B94CD384B3D}"/>
              </a:ext>
            </a:extLst>
          </p:cNvPr>
          <p:cNvSpPr>
            <a:spLocks noGrp="1"/>
          </p:cNvSpPr>
          <p:nvPr>
            <p:ph type="sldNum" sz="quarter" idx="12"/>
          </p:nvPr>
        </p:nvSpPr>
        <p:spPr>
          <a:xfrm>
            <a:off x="11232918" y="6394930"/>
            <a:ext cx="822960" cy="411480"/>
          </a:xfrm>
        </p:spPr>
        <p:txBody>
          <a:bodyPr anchor="t"/>
          <a:lstStyle/>
          <a:p>
            <a:fld id="{D57F1E4F-1CFF-5643-939E-217C01CDF565}" type="slidenum">
              <a:rPr lang="en-US" sz="2160" b="1">
                <a:solidFill>
                  <a:srgbClr val="000099"/>
                </a:solidFill>
                <a:latin typeface="Cambria" panose="02040503050406030204" pitchFamily="18" charset="0"/>
                <a:ea typeface="Cambria" panose="02040503050406030204" pitchFamily="18" charset="0"/>
              </a:rPr>
              <a:pPr/>
              <a:t>12</a:t>
            </a:fld>
            <a:endParaRPr lang="en-US" sz="2160" b="1" dirty="0">
              <a:solidFill>
                <a:srgbClr val="000099"/>
              </a:solidFill>
              <a:latin typeface="Cambria" panose="02040503050406030204" pitchFamily="18" charset="0"/>
              <a:ea typeface="Cambria" panose="02040503050406030204" pitchFamily="18" charset="0"/>
            </a:endParaRPr>
          </a:p>
        </p:txBody>
      </p:sp>
      <p:cxnSp>
        <p:nvCxnSpPr>
          <p:cNvPr id="94" name="Straight Arrow Connector 93">
            <a:extLst>
              <a:ext uri="{FF2B5EF4-FFF2-40B4-BE49-F238E27FC236}">
                <a16:creationId xmlns:a16="http://schemas.microsoft.com/office/drawing/2014/main" id="{F7893010-2AF3-4826-B9B2-4A6FBD9C23A0}"/>
              </a:ext>
            </a:extLst>
          </p:cNvPr>
          <p:cNvCxnSpPr>
            <a:cxnSpLocks/>
          </p:cNvCxnSpPr>
          <p:nvPr/>
        </p:nvCxnSpPr>
        <p:spPr>
          <a:xfrm flipH="1">
            <a:off x="5842784" y="3735249"/>
            <a:ext cx="1196088" cy="6198"/>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EB453CF2-FE89-4AF8-A1AF-959095948EF6}"/>
              </a:ext>
            </a:extLst>
          </p:cNvPr>
          <p:cNvSpPr/>
          <p:nvPr/>
        </p:nvSpPr>
        <p:spPr>
          <a:xfrm>
            <a:off x="6099996" y="3443408"/>
            <a:ext cx="1096813" cy="43849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720" b="1" dirty="0">
                <a:solidFill>
                  <a:srgbClr val="000099"/>
                </a:solidFill>
                <a:latin typeface="Times New Roman" panose="02020603050405020304" pitchFamily="18" charset="0"/>
                <a:cs typeface="Khmer MEF1" panose="02000506000000020004" pitchFamily="2" charset="0"/>
              </a:rPr>
              <a:t>CASH TRANSFER</a:t>
            </a:r>
            <a:endParaRPr lang="km-KH" sz="720" b="1" dirty="0">
              <a:solidFill>
                <a:srgbClr val="000099"/>
              </a:solidFill>
              <a:latin typeface="Times New Roman" panose="02020603050405020304" pitchFamily="18" charset="0"/>
              <a:cs typeface="Khmer MEF1" panose="02000506000000020004" pitchFamily="2" charset="0"/>
            </a:endParaRPr>
          </a:p>
        </p:txBody>
      </p:sp>
      <p:pic>
        <p:nvPicPr>
          <p:cNvPr id="97" name="Picture 96" descr="Icon&#10;&#10;Description automatically generated">
            <a:extLst>
              <a:ext uri="{FF2B5EF4-FFF2-40B4-BE49-F238E27FC236}">
                <a16:creationId xmlns:a16="http://schemas.microsoft.com/office/drawing/2014/main" id="{BECED675-CF64-40A2-BEE7-30C6D0CE7F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840" y="3083801"/>
            <a:ext cx="1089112" cy="1241510"/>
          </a:xfrm>
          <a:prstGeom prst="rect">
            <a:avLst/>
          </a:prstGeom>
        </p:spPr>
      </p:pic>
      <p:pic>
        <p:nvPicPr>
          <p:cNvPr id="100" name="Picture 4" descr="Man in suit and tie free icon | Free icon rainbow | Over 4500 royalty free  icons">
            <a:extLst>
              <a:ext uri="{FF2B5EF4-FFF2-40B4-BE49-F238E27FC236}">
                <a16:creationId xmlns:a16="http://schemas.microsoft.com/office/drawing/2014/main" id="{3B9AC322-AEF6-43FD-AFE3-0F4C5902AF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895" y="4886458"/>
            <a:ext cx="1086191" cy="1155115"/>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Straight Arrow Connector 102">
            <a:extLst>
              <a:ext uri="{FF2B5EF4-FFF2-40B4-BE49-F238E27FC236}">
                <a16:creationId xmlns:a16="http://schemas.microsoft.com/office/drawing/2014/main" id="{2B41BCBF-724C-4F77-BF69-8810718BC6BA}"/>
              </a:ext>
            </a:extLst>
          </p:cNvPr>
          <p:cNvCxnSpPr>
            <a:cxnSpLocks/>
          </p:cNvCxnSpPr>
          <p:nvPr/>
        </p:nvCxnSpPr>
        <p:spPr>
          <a:xfrm flipV="1">
            <a:off x="1431680" y="2467794"/>
            <a:ext cx="13109" cy="1122562"/>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77F6F71-7E2B-413A-9395-E3C3833A8274}"/>
              </a:ext>
            </a:extLst>
          </p:cNvPr>
          <p:cNvCxnSpPr>
            <a:cxnSpLocks/>
            <a:stCxn id="97" idx="0"/>
          </p:cNvCxnSpPr>
          <p:nvPr/>
        </p:nvCxnSpPr>
        <p:spPr>
          <a:xfrm flipH="1" flipV="1">
            <a:off x="1613313" y="2447601"/>
            <a:ext cx="837082" cy="636200"/>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16C40ED-9A9F-4FD7-A25E-0D7392AE4F1B}"/>
              </a:ext>
            </a:extLst>
          </p:cNvPr>
          <p:cNvCxnSpPr>
            <a:cxnSpLocks/>
          </p:cNvCxnSpPr>
          <p:nvPr/>
        </p:nvCxnSpPr>
        <p:spPr>
          <a:xfrm flipH="1" flipV="1">
            <a:off x="1777937" y="2359150"/>
            <a:ext cx="1882946" cy="739612"/>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30" name="Picture 2" descr="Suit Icon Vector #40280 - Free Icons Library">
            <a:extLst>
              <a:ext uri="{FF2B5EF4-FFF2-40B4-BE49-F238E27FC236}">
                <a16:creationId xmlns:a16="http://schemas.microsoft.com/office/drawing/2014/main" id="{62332750-BB94-440C-836A-D708DF8531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5188" y="4994870"/>
            <a:ext cx="949597" cy="1040670"/>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Arrow Connector 131">
            <a:extLst>
              <a:ext uri="{FF2B5EF4-FFF2-40B4-BE49-F238E27FC236}">
                <a16:creationId xmlns:a16="http://schemas.microsoft.com/office/drawing/2014/main" id="{43F6A5A5-428D-4435-93A1-50BCBD9381E6}"/>
              </a:ext>
            </a:extLst>
          </p:cNvPr>
          <p:cNvCxnSpPr>
            <a:cxnSpLocks/>
          </p:cNvCxnSpPr>
          <p:nvPr/>
        </p:nvCxnSpPr>
        <p:spPr>
          <a:xfrm>
            <a:off x="5275774" y="4303694"/>
            <a:ext cx="260100" cy="728041"/>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4" name="Rectangle: Rounded Corners 133">
            <a:extLst>
              <a:ext uri="{FF2B5EF4-FFF2-40B4-BE49-F238E27FC236}">
                <a16:creationId xmlns:a16="http://schemas.microsoft.com/office/drawing/2014/main" id="{9053EC1C-81D6-42CB-B7FE-D2F7132AE522}"/>
              </a:ext>
            </a:extLst>
          </p:cNvPr>
          <p:cNvSpPr/>
          <p:nvPr/>
        </p:nvSpPr>
        <p:spPr>
          <a:xfrm rot="2449378">
            <a:off x="5588726" y="4355645"/>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pic>
        <p:nvPicPr>
          <p:cNvPr id="140" name="Picture 139" descr="Icon&#10;&#10;Description automatically generated">
            <a:extLst>
              <a:ext uri="{FF2B5EF4-FFF2-40B4-BE49-F238E27FC236}">
                <a16:creationId xmlns:a16="http://schemas.microsoft.com/office/drawing/2014/main" id="{DA1F90E6-8A1B-4689-9B21-FFA764B38B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9388" y="4903965"/>
            <a:ext cx="940621" cy="1030261"/>
          </a:xfrm>
          <a:prstGeom prst="rect">
            <a:avLst/>
          </a:prstGeom>
        </p:spPr>
      </p:pic>
      <p:pic>
        <p:nvPicPr>
          <p:cNvPr id="1026" name="Picture 2" descr="Anonymous-male-1 - Fair Observer">
            <a:extLst>
              <a:ext uri="{FF2B5EF4-FFF2-40B4-BE49-F238E27FC236}">
                <a16:creationId xmlns:a16="http://schemas.microsoft.com/office/drawing/2014/main" id="{DB22EDAF-B883-4C5B-90AF-0A5F26584D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5488" y="4968147"/>
            <a:ext cx="784402" cy="1060002"/>
          </a:xfrm>
          <a:prstGeom prst="rect">
            <a:avLst/>
          </a:prstGeom>
          <a:noFill/>
          <a:extLst>
            <a:ext uri="{909E8E84-426E-40DD-AFC4-6F175D3DCCD1}">
              <a14:hiddenFill xmlns:a14="http://schemas.microsoft.com/office/drawing/2010/main">
                <a:solidFill>
                  <a:srgbClr val="FFFFFF"/>
                </a:solidFill>
              </a14:hiddenFill>
            </a:ext>
          </a:extLst>
        </p:spPr>
      </p:pic>
      <p:cxnSp>
        <p:nvCxnSpPr>
          <p:cNvPr id="151" name="Straight Arrow Connector 150">
            <a:extLst>
              <a:ext uri="{FF2B5EF4-FFF2-40B4-BE49-F238E27FC236}">
                <a16:creationId xmlns:a16="http://schemas.microsoft.com/office/drawing/2014/main" id="{850C543E-20CF-4B08-A728-8D9FA74F85F7}"/>
              </a:ext>
            </a:extLst>
          </p:cNvPr>
          <p:cNvCxnSpPr>
            <a:cxnSpLocks/>
          </p:cNvCxnSpPr>
          <p:nvPr/>
        </p:nvCxnSpPr>
        <p:spPr>
          <a:xfrm flipH="1">
            <a:off x="3551818" y="4520806"/>
            <a:ext cx="289466" cy="481183"/>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Agent Stock Spy Mail - Anonym Mann, HD Png Download - kindpng">
            <a:extLst>
              <a:ext uri="{FF2B5EF4-FFF2-40B4-BE49-F238E27FC236}">
                <a16:creationId xmlns:a16="http://schemas.microsoft.com/office/drawing/2014/main" id="{EB06A1FA-B0A5-436C-8994-B711146DD5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1580" y="4941948"/>
            <a:ext cx="901800" cy="1104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male-Avatar-300X300-01 - Caribbean News">
            <a:extLst>
              <a:ext uri="{FF2B5EF4-FFF2-40B4-BE49-F238E27FC236}">
                <a16:creationId xmlns:a16="http://schemas.microsoft.com/office/drawing/2014/main" id="{B5F9FAD5-A0AA-4B6E-9CFC-3A02B72CB8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4964" y="3236942"/>
            <a:ext cx="1014736" cy="1014736"/>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a:extLst>
              <a:ext uri="{FF2B5EF4-FFF2-40B4-BE49-F238E27FC236}">
                <a16:creationId xmlns:a16="http://schemas.microsoft.com/office/drawing/2014/main" id="{19289EB2-451C-45CC-97C9-52590EF562C9}"/>
              </a:ext>
            </a:extLst>
          </p:cNvPr>
          <p:cNvCxnSpPr>
            <a:cxnSpLocks/>
          </p:cNvCxnSpPr>
          <p:nvPr/>
        </p:nvCxnSpPr>
        <p:spPr>
          <a:xfrm flipH="1">
            <a:off x="2496079" y="4418235"/>
            <a:ext cx="841331" cy="603896"/>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05CC3403-F567-45DD-9889-5AF12684B1E5}"/>
              </a:ext>
            </a:extLst>
          </p:cNvPr>
          <p:cNvCxnSpPr>
            <a:cxnSpLocks/>
          </p:cNvCxnSpPr>
          <p:nvPr/>
        </p:nvCxnSpPr>
        <p:spPr>
          <a:xfrm>
            <a:off x="4513497" y="2866644"/>
            <a:ext cx="2568427" cy="310132"/>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CFC7A55-643B-4726-94F6-C05C46F6708A}"/>
              </a:ext>
            </a:extLst>
          </p:cNvPr>
          <p:cNvCxnSpPr>
            <a:cxnSpLocks/>
          </p:cNvCxnSpPr>
          <p:nvPr/>
        </p:nvCxnSpPr>
        <p:spPr>
          <a:xfrm flipV="1">
            <a:off x="3764287" y="1987734"/>
            <a:ext cx="2682358" cy="1081270"/>
          </a:xfrm>
          <a:prstGeom prst="line">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21C8DF38-595D-4298-ABBF-D8EA0590E714}"/>
              </a:ext>
            </a:extLst>
          </p:cNvPr>
          <p:cNvCxnSpPr>
            <a:cxnSpLocks/>
          </p:cNvCxnSpPr>
          <p:nvPr/>
        </p:nvCxnSpPr>
        <p:spPr>
          <a:xfrm flipH="1">
            <a:off x="1492387" y="4404818"/>
            <a:ext cx="1805543" cy="597172"/>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AA1564A8-978C-4E9A-AE30-546A61325E90}"/>
              </a:ext>
            </a:extLst>
          </p:cNvPr>
          <p:cNvCxnSpPr>
            <a:cxnSpLocks/>
          </p:cNvCxnSpPr>
          <p:nvPr/>
        </p:nvCxnSpPr>
        <p:spPr>
          <a:xfrm flipH="1">
            <a:off x="4611901" y="3966469"/>
            <a:ext cx="447721" cy="895294"/>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12F28B7C-35C5-4382-B786-444378B0A1CC}"/>
              </a:ext>
            </a:extLst>
          </p:cNvPr>
          <p:cNvCxnSpPr>
            <a:cxnSpLocks/>
          </p:cNvCxnSpPr>
          <p:nvPr/>
        </p:nvCxnSpPr>
        <p:spPr>
          <a:xfrm flipH="1" flipV="1">
            <a:off x="8586502" y="1606768"/>
            <a:ext cx="2569178" cy="17939"/>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208" name="Rectangle: Rounded Corners 207">
            <a:extLst>
              <a:ext uri="{FF2B5EF4-FFF2-40B4-BE49-F238E27FC236}">
                <a16:creationId xmlns:a16="http://schemas.microsoft.com/office/drawing/2014/main" id="{D571D241-FA43-4743-A1C7-5ABE15DF7883}"/>
              </a:ext>
            </a:extLst>
          </p:cNvPr>
          <p:cNvSpPr/>
          <p:nvPr/>
        </p:nvSpPr>
        <p:spPr>
          <a:xfrm>
            <a:off x="8474731" y="1295253"/>
            <a:ext cx="1900662" cy="47125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080" b="1" dirty="0">
                <a:solidFill>
                  <a:srgbClr val="C00000"/>
                </a:solidFill>
                <a:latin typeface="Times New Roman" panose="02020603050405020304" pitchFamily="18" charset="0"/>
                <a:cs typeface="Khmer MEF1" panose="02000506000000020004" pitchFamily="2" charset="0"/>
              </a:rPr>
              <a:t>HAS CONNECTING WITH 211 COMPANIES</a:t>
            </a:r>
          </a:p>
          <a:p>
            <a:pPr algn="ctr">
              <a:lnSpc>
                <a:spcPct val="150000"/>
              </a:lnSpc>
            </a:pPr>
            <a:endParaRPr lang="km-KH" sz="1080" b="1" dirty="0">
              <a:solidFill>
                <a:srgbClr val="C00000"/>
              </a:solidFill>
              <a:latin typeface="Times New Roman" panose="02020603050405020304" pitchFamily="18" charset="0"/>
              <a:cs typeface="Khmer MEF1" panose="02000506000000020004" pitchFamily="2" charset="0"/>
            </a:endParaRPr>
          </a:p>
        </p:txBody>
      </p:sp>
      <p:cxnSp>
        <p:nvCxnSpPr>
          <p:cNvPr id="213" name="Straight Arrow Connector 212">
            <a:extLst>
              <a:ext uri="{FF2B5EF4-FFF2-40B4-BE49-F238E27FC236}">
                <a16:creationId xmlns:a16="http://schemas.microsoft.com/office/drawing/2014/main" id="{0737909F-0D9F-4C9D-A3DE-1D0FCA320629}"/>
              </a:ext>
            </a:extLst>
          </p:cNvPr>
          <p:cNvCxnSpPr>
            <a:cxnSpLocks/>
          </p:cNvCxnSpPr>
          <p:nvPr/>
        </p:nvCxnSpPr>
        <p:spPr>
          <a:xfrm flipH="1">
            <a:off x="10102449" y="2589716"/>
            <a:ext cx="1145117" cy="1297243"/>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18A7064-9467-4959-AEEB-1A931DF433A0}"/>
              </a:ext>
            </a:extLst>
          </p:cNvPr>
          <p:cNvCxnSpPr>
            <a:cxnSpLocks/>
          </p:cNvCxnSpPr>
          <p:nvPr/>
        </p:nvCxnSpPr>
        <p:spPr>
          <a:xfrm flipV="1">
            <a:off x="3934056" y="2831075"/>
            <a:ext cx="704605" cy="261388"/>
          </a:xfrm>
          <a:prstGeom prst="line">
            <a:avLst/>
          </a:prstGeom>
          <a:ln w="38100">
            <a:solidFill>
              <a:srgbClr val="000099"/>
            </a:solidFill>
            <a:prstDash val="dash"/>
          </a:ln>
        </p:spPr>
        <p:style>
          <a:lnRef idx="1">
            <a:schemeClr val="accent1"/>
          </a:lnRef>
          <a:fillRef idx="0">
            <a:schemeClr val="accent1"/>
          </a:fillRef>
          <a:effectRef idx="0">
            <a:schemeClr val="accent1"/>
          </a:effectRef>
          <a:fontRef idx="minor">
            <a:schemeClr val="tx1"/>
          </a:fontRef>
        </p:style>
      </p:cxnSp>
      <p:sp>
        <p:nvSpPr>
          <p:cNvPr id="234" name="Rectangle: Rounded Corners 233">
            <a:extLst>
              <a:ext uri="{FF2B5EF4-FFF2-40B4-BE49-F238E27FC236}">
                <a16:creationId xmlns:a16="http://schemas.microsoft.com/office/drawing/2014/main" id="{0D0249A1-5875-4D13-8EBC-289659372692}"/>
              </a:ext>
            </a:extLst>
          </p:cNvPr>
          <p:cNvSpPr/>
          <p:nvPr/>
        </p:nvSpPr>
        <p:spPr>
          <a:xfrm rot="20317394">
            <a:off x="4389872" y="2177823"/>
            <a:ext cx="1609050" cy="43849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960" b="1" dirty="0">
                <a:solidFill>
                  <a:srgbClr val="FF0000"/>
                </a:solidFill>
                <a:latin typeface="Times New Roman" panose="02020603050405020304" pitchFamily="18" charset="0"/>
                <a:cs typeface="Khmer MEF1" panose="02000506000000020004" pitchFamily="2" charset="0"/>
              </a:rPr>
              <a:t>SELL FAKE INVOICES</a:t>
            </a:r>
            <a:endParaRPr lang="km-KH" sz="960" b="1" dirty="0">
              <a:solidFill>
                <a:srgbClr val="FF0000"/>
              </a:solidFill>
              <a:latin typeface="Times New Roman" panose="02020603050405020304" pitchFamily="18" charset="0"/>
              <a:cs typeface="Khmer MEF1" panose="02000506000000020004" pitchFamily="2" charset="0"/>
            </a:endParaRPr>
          </a:p>
        </p:txBody>
      </p:sp>
      <p:cxnSp>
        <p:nvCxnSpPr>
          <p:cNvPr id="237" name="Straight Arrow Connector 236">
            <a:extLst>
              <a:ext uri="{FF2B5EF4-FFF2-40B4-BE49-F238E27FC236}">
                <a16:creationId xmlns:a16="http://schemas.microsoft.com/office/drawing/2014/main" id="{C65BC281-0862-4153-B16E-7A52C7631EA4}"/>
              </a:ext>
            </a:extLst>
          </p:cNvPr>
          <p:cNvCxnSpPr>
            <a:cxnSpLocks/>
            <a:stCxn id="109" idx="1"/>
          </p:cNvCxnSpPr>
          <p:nvPr/>
        </p:nvCxnSpPr>
        <p:spPr>
          <a:xfrm flipH="1">
            <a:off x="5820134" y="1890929"/>
            <a:ext cx="5247559" cy="157809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0" name="Rectangle: Rounded Corners 239">
            <a:extLst>
              <a:ext uri="{FF2B5EF4-FFF2-40B4-BE49-F238E27FC236}">
                <a16:creationId xmlns:a16="http://schemas.microsoft.com/office/drawing/2014/main" id="{D061F3EC-4233-4D8A-8D07-7202D2C4BE63}"/>
              </a:ext>
            </a:extLst>
          </p:cNvPr>
          <p:cNvSpPr/>
          <p:nvPr/>
        </p:nvSpPr>
        <p:spPr>
          <a:xfrm rot="20565114">
            <a:off x="9200891" y="1840144"/>
            <a:ext cx="1757743" cy="43785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60" b="1" dirty="0">
                <a:solidFill>
                  <a:srgbClr val="00B0F0"/>
                </a:solidFill>
                <a:latin typeface="Times New Roman" panose="02020603050405020304" pitchFamily="18" charset="0"/>
                <a:cs typeface="Khmer MEF1" panose="02000506000000020004" pitchFamily="2" charset="0"/>
              </a:rPr>
              <a:t>ORDER TO TRANSFER CASH</a:t>
            </a:r>
            <a:endParaRPr lang="km-KH" sz="1260" b="1" dirty="0">
              <a:solidFill>
                <a:srgbClr val="00B0F0"/>
              </a:solidFill>
              <a:latin typeface="Times New Roman" panose="02020603050405020304" pitchFamily="18" charset="0"/>
              <a:cs typeface="Khmer MEF1" panose="02000506000000020004" pitchFamily="2" charset="0"/>
            </a:endParaRPr>
          </a:p>
        </p:txBody>
      </p:sp>
      <p:cxnSp>
        <p:nvCxnSpPr>
          <p:cNvPr id="242" name="Straight Arrow Connector 241">
            <a:extLst>
              <a:ext uri="{FF2B5EF4-FFF2-40B4-BE49-F238E27FC236}">
                <a16:creationId xmlns:a16="http://schemas.microsoft.com/office/drawing/2014/main" id="{C5BCC40E-E93E-4709-A646-E14990F577B1}"/>
              </a:ext>
            </a:extLst>
          </p:cNvPr>
          <p:cNvCxnSpPr>
            <a:cxnSpLocks/>
          </p:cNvCxnSpPr>
          <p:nvPr/>
        </p:nvCxnSpPr>
        <p:spPr>
          <a:xfrm>
            <a:off x="5731392" y="3954048"/>
            <a:ext cx="5287764" cy="20924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0" name="Rectangle: Rounded Corners 249">
            <a:extLst>
              <a:ext uri="{FF2B5EF4-FFF2-40B4-BE49-F238E27FC236}">
                <a16:creationId xmlns:a16="http://schemas.microsoft.com/office/drawing/2014/main" id="{98D63EF5-6A63-4C10-BE15-D397F6EC5C3B}"/>
              </a:ext>
            </a:extLst>
          </p:cNvPr>
          <p:cNvSpPr/>
          <p:nvPr/>
        </p:nvSpPr>
        <p:spPr>
          <a:xfrm rot="1239286">
            <a:off x="7126301" y="4522718"/>
            <a:ext cx="1757743" cy="43785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080" b="1" dirty="0">
                <a:solidFill>
                  <a:srgbClr val="00B0F0"/>
                </a:solidFill>
                <a:latin typeface="Times New Roman" panose="02020603050405020304" pitchFamily="18" charset="0"/>
                <a:cs typeface="Khmer MEF1" panose="02000506000000020004" pitchFamily="2" charset="0"/>
              </a:rPr>
              <a:t>TRANSFER CASH TO CHINA BY UNION PAY</a:t>
            </a:r>
            <a:endParaRPr lang="km-KH" sz="1080" b="1" dirty="0">
              <a:solidFill>
                <a:srgbClr val="00B0F0"/>
              </a:solidFill>
              <a:latin typeface="Times New Roman" panose="02020603050405020304" pitchFamily="18" charset="0"/>
              <a:cs typeface="Khmer MEF1" panose="02000506000000020004" pitchFamily="2" charset="0"/>
            </a:endParaRPr>
          </a:p>
        </p:txBody>
      </p:sp>
      <p:pic>
        <p:nvPicPr>
          <p:cNvPr id="9" name="Picture 4" descr="Faceless businessman portrait icon image Vector Image">
            <a:extLst>
              <a:ext uri="{FF2B5EF4-FFF2-40B4-BE49-F238E27FC236}">
                <a16:creationId xmlns:a16="http://schemas.microsoft.com/office/drawing/2014/main" id="{61A7ACB8-13E7-4EA0-B485-3C8D2DB8B9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8799" y="4986321"/>
            <a:ext cx="799835" cy="1000952"/>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Arrow Connector 97">
            <a:extLst>
              <a:ext uri="{FF2B5EF4-FFF2-40B4-BE49-F238E27FC236}">
                <a16:creationId xmlns:a16="http://schemas.microsoft.com/office/drawing/2014/main" id="{13A75A27-9A13-4207-AA45-3ADD8180368D}"/>
              </a:ext>
            </a:extLst>
          </p:cNvPr>
          <p:cNvCxnSpPr>
            <a:cxnSpLocks/>
          </p:cNvCxnSpPr>
          <p:nvPr/>
        </p:nvCxnSpPr>
        <p:spPr>
          <a:xfrm>
            <a:off x="5415097" y="4000036"/>
            <a:ext cx="1201813" cy="1069609"/>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5" name="Title 15">
            <a:extLst>
              <a:ext uri="{FF2B5EF4-FFF2-40B4-BE49-F238E27FC236}">
                <a16:creationId xmlns:a16="http://schemas.microsoft.com/office/drawing/2014/main" id="{DBBDDA43-D620-4433-86EE-DBFED3C24023}"/>
              </a:ext>
            </a:extLst>
          </p:cNvPr>
          <p:cNvSpPr txBox="1">
            <a:spLocks/>
          </p:cNvSpPr>
          <p:nvPr/>
        </p:nvSpPr>
        <p:spPr>
          <a:xfrm>
            <a:off x="2283655" y="101388"/>
            <a:ext cx="6480518" cy="928045"/>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lgn="l">
              <a:buFont typeface="+mj-lt"/>
              <a:buAutoNum type="romanUcPeriod" startAt="8"/>
            </a:pPr>
            <a:r>
              <a:rPr lang="en-US" sz="2880" dirty="0">
                <a:solidFill>
                  <a:srgbClr val="0000FF"/>
                </a:solidFill>
                <a:latin typeface="Georgia" panose="02040502050405020303" pitchFamily="18" charset="0"/>
                <a:ea typeface="+mj-ea"/>
                <a:cs typeface="Khmer MEF2" panose="02000506000000020004" pitchFamily="2" charset="0"/>
              </a:rPr>
              <a:t>	 MONEY TRAIL </a:t>
            </a:r>
            <a:endParaRPr lang="km-KH" sz="2880" dirty="0">
              <a:solidFill>
                <a:srgbClr val="0000FF"/>
              </a:solidFill>
              <a:latin typeface="Georgia" panose="02040502050405020303" pitchFamily="18" charset="0"/>
              <a:ea typeface="+mj-ea"/>
              <a:cs typeface="Khmer MEF2" panose="02000506000000020004" pitchFamily="2" charset="0"/>
            </a:endParaRPr>
          </a:p>
        </p:txBody>
      </p:sp>
      <p:pic>
        <p:nvPicPr>
          <p:cNvPr id="106" name="Picture 105">
            <a:extLst>
              <a:ext uri="{FF2B5EF4-FFF2-40B4-BE49-F238E27FC236}">
                <a16:creationId xmlns:a16="http://schemas.microsoft.com/office/drawing/2014/main" id="{4A5D7400-D72E-49EB-94A5-5CEA19B297D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9531" y="93713"/>
            <a:ext cx="1019567" cy="958282"/>
          </a:xfrm>
          <a:prstGeom prst="rect">
            <a:avLst/>
          </a:prstGeom>
        </p:spPr>
      </p:pic>
      <p:sp>
        <p:nvSpPr>
          <p:cNvPr id="108" name="Rectangle: Rounded Corners 107">
            <a:extLst>
              <a:ext uri="{FF2B5EF4-FFF2-40B4-BE49-F238E27FC236}">
                <a16:creationId xmlns:a16="http://schemas.microsoft.com/office/drawing/2014/main" id="{55116E94-D2B4-4AE7-90D0-A23DFDA9502E}"/>
              </a:ext>
            </a:extLst>
          </p:cNvPr>
          <p:cNvSpPr/>
          <p:nvPr/>
        </p:nvSpPr>
        <p:spPr>
          <a:xfrm>
            <a:off x="3737998" y="1315949"/>
            <a:ext cx="2647219" cy="74979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320" b="1" dirty="0">
                <a:solidFill>
                  <a:srgbClr val="C00000"/>
                </a:solidFill>
                <a:latin typeface="Times New Roman" panose="02020603050405020304" pitchFamily="18" charset="0"/>
                <a:cs typeface="Khmer MEF1" panose="02000506000000020004" pitchFamily="2" charset="0"/>
              </a:rPr>
              <a:t>ISSUED 992 FAKE INVOCIES  AMOUNT OF $ 89 MILLION</a:t>
            </a:r>
          </a:p>
          <a:p>
            <a:pPr algn="ctr">
              <a:lnSpc>
                <a:spcPct val="150000"/>
              </a:lnSpc>
            </a:pPr>
            <a:endParaRPr lang="km-KH" sz="1440" b="1" dirty="0">
              <a:solidFill>
                <a:srgbClr val="C00000"/>
              </a:solidFill>
              <a:latin typeface="Times New Roman" panose="02020603050405020304" pitchFamily="18" charset="0"/>
              <a:cs typeface="Khmer MEF1" panose="02000506000000020004" pitchFamily="2" charset="0"/>
            </a:endParaRPr>
          </a:p>
        </p:txBody>
      </p:sp>
      <p:pic>
        <p:nvPicPr>
          <p:cNvPr id="109" name="Picture 108">
            <a:extLst>
              <a:ext uri="{FF2B5EF4-FFF2-40B4-BE49-F238E27FC236}">
                <a16:creationId xmlns:a16="http://schemas.microsoft.com/office/drawing/2014/main" id="{F2424F94-90C9-4EAA-BA97-76E81E64F82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67693" y="1113783"/>
            <a:ext cx="933686" cy="1554292"/>
          </a:xfrm>
          <a:prstGeom prst="rect">
            <a:avLst/>
          </a:prstGeom>
        </p:spPr>
      </p:pic>
      <p:sp>
        <p:nvSpPr>
          <p:cNvPr id="114" name="Rectangle: Rounded Corners 113">
            <a:extLst>
              <a:ext uri="{FF2B5EF4-FFF2-40B4-BE49-F238E27FC236}">
                <a16:creationId xmlns:a16="http://schemas.microsoft.com/office/drawing/2014/main" id="{6B4292C2-1094-4761-8A55-F70FB53DD85E}"/>
              </a:ext>
            </a:extLst>
          </p:cNvPr>
          <p:cNvSpPr/>
          <p:nvPr/>
        </p:nvSpPr>
        <p:spPr>
          <a:xfrm rot="3999011">
            <a:off x="5005784" y="4515663"/>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sp>
        <p:nvSpPr>
          <p:cNvPr id="118" name="Rectangle: Rounded Corners 117">
            <a:extLst>
              <a:ext uri="{FF2B5EF4-FFF2-40B4-BE49-F238E27FC236}">
                <a16:creationId xmlns:a16="http://schemas.microsoft.com/office/drawing/2014/main" id="{F90B2E66-FBD3-47C9-AEB3-CC9EE141D8FB}"/>
              </a:ext>
            </a:extLst>
          </p:cNvPr>
          <p:cNvSpPr/>
          <p:nvPr/>
        </p:nvSpPr>
        <p:spPr>
          <a:xfrm rot="17859576">
            <a:off x="4171383" y="4212760"/>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pic>
        <p:nvPicPr>
          <p:cNvPr id="119" name="Picture 118" descr="Icon&#10;&#10;Description automatically generated">
            <a:extLst>
              <a:ext uri="{FF2B5EF4-FFF2-40B4-BE49-F238E27FC236}">
                <a16:creationId xmlns:a16="http://schemas.microsoft.com/office/drawing/2014/main" id="{57D9E417-FF03-4273-9E57-BBC420EF2F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494" y="1265449"/>
            <a:ext cx="1065864" cy="1215010"/>
          </a:xfrm>
          <a:prstGeom prst="rect">
            <a:avLst/>
          </a:prstGeom>
        </p:spPr>
      </p:pic>
      <p:pic>
        <p:nvPicPr>
          <p:cNvPr id="120" name="Picture 6" descr="Female-Avatar-300X300-01 - Caribbean News">
            <a:extLst>
              <a:ext uri="{FF2B5EF4-FFF2-40B4-BE49-F238E27FC236}">
                <a16:creationId xmlns:a16="http://schemas.microsoft.com/office/drawing/2014/main" id="{1B9587D9-7F2E-466A-8320-0AD9D2342B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8976" y="3083293"/>
            <a:ext cx="1014736" cy="136214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Faceless businessman portrait icon image Vector Image">
            <a:extLst>
              <a:ext uri="{FF2B5EF4-FFF2-40B4-BE49-F238E27FC236}">
                <a16:creationId xmlns:a16="http://schemas.microsoft.com/office/drawing/2014/main" id="{13CF6097-E57B-4413-B3FD-C36DB096B0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31557" y="3184927"/>
            <a:ext cx="799835" cy="1000952"/>
          </a:xfrm>
          <a:prstGeom prst="rect">
            <a:avLst/>
          </a:prstGeom>
          <a:noFill/>
          <a:extLst>
            <a:ext uri="{909E8E84-426E-40DD-AFC4-6F175D3DCCD1}">
              <a14:hiddenFill xmlns:a14="http://schemas.microsoft.com/office/drawing/2010/main">
                <a:solidFill>
                  <a:srgbClr val="FFFFFF"/>
                </a:solidFill>
              </a14:hiddenFill>
            </a:ext>
          </a:extLst>
        </p:spPr>
      </p:pic>
      <p:sp>
        <p:nvSpPr>
          <p:cNvPr id="123" name="Rectangle: Rounded Corners 122">
            <a:extLst>
              <a:ext uri="{FF2B5EF4-FFF2-40B4-BE49-F238E27FC236}">
                <a16:creationId xmlns:a16="http://schemas.microsoft.com/office/drawing/2014/main" id="{435B438D-9ECA-45A4-AE5C-E1F396DA9836}"/>
              </a:ext>
            </a:extLst>
          </p:cNvPr>
          <p:cNvSpPr/>
          <p:nvPr/>
        </p:nvSpPr>
        <p:spPr>
          <a:xfrm rot="20603165">
            <a:off x="1491408" y="4513499"/>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sp>
        <p:nvSpPr>
          <p:cNvPr id="124" name="Rectangle: Rounded Corners 123">
            <a:extLst>
              <a:ext uri="{FF2B5EF4-FFF2-40B4-BE49-F238E27FC236}">
                <a16:creationId xmlns:a16="http://schemas.microsoft.com/office/drawing/2014/main" id="{62857CCC-F714-4DD9-AC0B-15FC7C23EA8C}"/>
              </a:ext>
            </a:extLst>
          </p:cNvPr>
          <p:cNvSpPr/>
          <p:nvPr/>
        </p:nvSpPr>
        <p:spPr>
          <a:xfrm rot="20603165">
            <a:off x="3064710" y="4602748"/>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sp>
        <p:nvSpPr>
          <p:cNvPr id="125" name="Rectangle: Rounded Corners 124">
            <a:extLst>
              <a:ext uri="{FF2B5EF4-FFF2-40B4-BE49-F238E27FC236}">
                <a16:creationId xmlns:a16="http://schemas.microsoft.com/office/drawing/2014/main" id="{8A0B13B9-129E-4C9D-A9E0-5012CE72B2A1}"/>
              </a:ext>
            </a:extLst>
          </p:cNvPr>
          <p:cNvSpPr/>
          <p:nvPr/>
        </p:nvSpPr>
        <p:spPr>
          <a:xfrm rot="20603165">
            <a:off x="2421629" y="4570589"/>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sp>
        <p:nvSpPr>
          <p:cNvPr id="129" name="Rectangle: Rounded Corners 128">
            <a:extLst>
              <a:ext uri="{FF2B5EF4-FFF2-40B4-BE49-F238E27FC236}">
                <a16:creationId xmlns:a16="http://schemas.microsoft.com/office/drawing/2014/main" id="{26F335CF-47ED-4C04-9905-6D593C2CD9CA}"/>
              </a:ext>
            </a:extLst>
          </p:cNvPr>
          <p:cNvSpPr/>
          <p:nvPr/>
        </p:nvSpPr>
        <p:spPr>
          <a:xfrm rot="20603165">
            <a:off x="660037" y="2862045"/>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sp>
        <p:nvSpPr>
          <p:cNvPr id="133" name="Rectangle: Rounded Corners 132">
            <a:extLst>
              <a:ext uri="{FF2B5EF4-FFF2-40B4-BE49-F238E27FC236}">
                <a16:creationId xmlns:a16="http://schemas.microsoft.com/office/drawing/2014/main" id="{9FE07BEA-0474-4FC7-9EE4-6AF3CF770E77}"/>
              </a:ext>
            </a:extLst>
          </p:cNvPr>
          <p:cNvSpPr/>
          <p:nvPr/>
        </p:nvSpPr>
        <p:spPr>
          <a:xfrm rot="20603165">
            <a:off x="1522021" y="2850348"/>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sp>
        <p:nvSpPr>
          <p:cNvPr id="135" name="Rectangle: Rounded Corners 134">
            <a:extLst>
              <a:ext uri="{FF2B5EF4-FFF2-40B4-BE49-F238E27FC236}">
                <a16:creationId xmlns:a16="http://schemas.microsoft.com/office/drawing/2014/main" id="{7C8AE3F2-8D4A-462E-AF01-614529EDEFD2}"/>
              </a:ext>
            </a:extLst>
          </p:cNvPr>
          <p:cNvSpPr/>
          <p:nvPr/>
        </p:nvSpPr>
        <p:spPr>
          <a:xfrm rot="20603165">
            <a:off x="2481001" y="2659138"/>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cxnSp>
        <p:nvCxnSpPr>
          <p:cNvPr id="137" name="Straight Arrow Connector 136">
            <a:extLst>
              <a:ext uri="{FF2B5EF4-FFF2-40B4-BE49-F238E27FC236}">
                <a16:creationId xmlns:a16="http://schemas.microsoft.com/office/drawing/2014/main" id="{8664A7E3-1541-46FF-8487-9F780363B002}"/>
              </a:ext>
            </a:extLst>
          </p:cNvPr>
          <p:cNvCxnSpPr>
            <a:cxnSpLocks/>
          </p:cNvCxnSpPr>
          <p:nvPr/>
        </p:nvCxnSpPr>
        <p:spPr>
          <a:xfrm flipH="1">
            <a:off x="3944905" y="3771251"/>
            <a:ext cx="1196088" cy="6198"/>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0B5F017D-1416-44A8-8E57-C03B88068C2D}"/>
              </a:ext>
            </a:extLst>
          </p:cNvPr>
          <p:cNvSpPr/>
          <p:nvPr/>
        </p:nvSpPr>
        <p:spPr>
          <a:xfrm>
            <a:off x="3869496" y="3454127"/>
            <a:ext cx="1146646" cy="34272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840" b="1" dirty="0">
                <a:solidFill>
                  <a:srgbClr val="000099"/>
                </a:solidFill>
                <a:latin typeface="Times New Roman" panose="02020603050405020304" pitchFamily="18" charset="0"/>
                <a:cs typeface="Khmer MEF1" panose="02000506000000020004" pitchFamily="2" charset="0"/>
              </a:rPr>
              <a:t>CASH TRANSFER</a:t>
            </a:r>
            <a:endParaRPr lang="km-KH" sz="840" b="1" dirty="0">
              <a:solidFill>
                <a:srgbClr val="000099"/>
              </a:solidFill>
              <a:latin typeface="Times New Roman" panose="02020603050405020304" pitchFamily="18" charset="0"/>
              <a:cs typeface="Khmer MEF1" panose="02000506000000020004" pitchFamily="2" charset="0"/>
            </a:endParaRPr>
          </a:p>
          <a:p>
            <a:pPr>
              <a:lnSpc>
                <a:spcPct val="150000"/>
              </a:lnSpc>
            </a:pPr>
            <a:endParaRPr lang="km-KH" sz="1080" b="1" dirty="0">
              <a:solidFill>
                <a:srgbClr val="000099"/>
              </a:solidFill>
              <a:latin typeface="Times New Roman" panose="02020603050405020304" pitchFamily="18" charset="0"/>
              <a:cs typeface="Khmer MEF1" panose="02000506000000020004" pitchFamily="2" charset="0"/>
            </a:endParaRPr>
          </a:p>
        </p:txBody>
      </p:sp>
      <p:pic>
        <p:nvPicPr>
          <p:cNvPr id="141" name="Picture 4" descr="Agent Stock Spy Mail - Anonym Mann, HD Png Download - kindpng">
            <a:extLst>
              <a:ext uri="{FF2B5EF4-FFF2-40B4-BE49-F238E27FC236}">
                <a16:creationId xmlns:a16="http://schemas.microsoft.com/office/drawing/2014/main" id="{19E775CA-D3D0-4A06-9E92-7191A5C360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5768" y="3140910"/>
            <a:ext cx="901800" cy="1104583"/>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Rounded Corners 141">
            <a:extLst>
              <a:ext uri="{FF2B5EF4-FFF2-40B4-BE49-F238E27FC236}">
                <a16:creationId xmlns:a16="http://schemas.microsoft.com/office/drawing/2014/main" id="{BA21FB52-A52E-4F4C-88A3-4AA4945BAD7C}"/>
              </a:ext>
            </a:extLst>
          </p:cNvPr>
          <p:cNvSpPr/>
          <p:nvPr/>
        </p:nvSpPr>
        <p:spPr>
          <a:xfrm rot="21170913">
            <a:off x="6688549" y="2532361"/>
            <a:ext cx="1609050" cy="43849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960" b="1" dirty="0">
                <a:solidFill>
                  <a:srgbClr val="FF0000"/>
                </a:solidFill>
                <a:latin typeface="Times New Roman" panose="02020603050405020304" pitchFamily="18" charset="0"/>
                <a:cs typeface="Khmer MEF1" panose="02000506000000020004" pitchFamily="2" charset="0"/>
              </a:rPr>
              <a:t>SELL FAKE INVOICES</a:t>
            </a:r>
            <a:endParaRPr lang="km-KH" sz="960" b="1" dirty="0">
              <a:solidFill>
                <a:srgbClr val="FF0000"/>
              </a:solidFill>
              <a:latin typeface="Times New Roman" panose="02020603050405020304" pitchFamily="18" charset="0"/>
              <a:cs typeface="Khmer MEF1" panose="02000506000000020004" pitchFamily="2" charset="0"/>
            </a:endParaRPr>
          </a:p>
        </p:txBody>
      </p:sp>
      <p:pic>
        <p:nvPicPr>
          <p:cNvPr id="2" name="Picture 1">
            <a:extLst>
              <a:ext uri="{FF2B5EF4-FFF2-40B4-BE49-F238E27FC236}">
                <a16:creationId xmlns:a16="http://schemas.microsoft.com/office/drawing/2014/main" id="{DAD9F639-1EAA-3D3B-5615-037A89E56D7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89158" y="5303708"/>
            <a:ext cx="933686" cy="1554292"/>
          </a:xfrm>
          <a:prstGeom prst="rect">
            <a:avLst/>
          </a:prstGeom>
        </p:spPr>
      </p:pic>
    </p:spTree>
    <p:extLst>
      <p:ext uri="{BB962C8B-B14F-4D97-AF65-F5344CB8AC3E}">
        <p14:creationId xmlns:p14="http://schemas.microsoft.com/office/powerpoint/2010/main" val="350506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39" name="Title 15"/>
          <p:cNvSpPr txBox="1">
            <a:spLocks/>
          </p:cNvSpPr>
          <p:nvPr/>
        </p:nvSpPr>
        <p:spPr>
          <a:xfrm>
            <a:off x="608550" y="101388"/>
            <a:ext cx="10972800" cy="928045"/>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chemeClr val="bg1"/>
              </a:solidFill>
              <a:latin typeface="Kh Siemreap" pitchFamily="2" charset="0"/>
              <a:cs typeface="Kh Siemreap" pitchFamily="2" charset="0"/>
            </a:endParaRPr>
          </a:p>
        </p:txBody>
      </p:sp>
      <p:sp>
        <p:nvSpPr>
          <p:cNvPr id="2" name="Title 1"/>
          <p:cNvSpPr>
            <a:spLocks noGrp="1"/>
          </p:cNvSpPr>
          <p:nvPr>
            <p:ph type="title"/>
          </p:nvPr>
        </p:nvSpPr>
        <p:spPr>
          <a:xfrm>
            <a:off x="1846730" y="207182"/>
            <a:ext cx="9521362" cy="725413"/>
          </a:xfrm>
        </p:spPr>
        <p:txBody>
          <a:bodyPr>
            <a:normAutofit/>
          </a:bodyPr>
          <a:lstStyle/>
          <a:p>
            <a:pPr marL="617220" indent="-617220">
              <a:lnSpc>
                <a:spcPct val="150000"/>
              </a:lnSpc>
              <a:buFont typeface="+mj-lt"/>
              <a:buAutoNum type="romanUcPeriod" startAt="9"/>
            </a:pPr>
            <a:r>
              <a:rPr lang="en-GB" sz="2880" dirty="0">
                <a:solidFill>
                  <a:srgbClr val="0000FF"/>
                </a:solidFill>
                <a:latin typeface="Georgia" panose="02040502050405020303" pitchFamily="18" charset="0"/>
                <a:cs typeface="Khmer MEF2" panose="02000506000000020004" pitchFamily="2" charset="0"/>
              </a:rPr>
              <a:t> PROSECUTION AND ASSETS RECOVERY </a:t>
            </a:r>
            <a:endParaRPr lang="en-US" sz="2880" dirty="0">
              <a:solidFill>
                <a:srgbClr val="0000FF"/>
              </a:solidFill>
              <a:latin typeface="Khmer MEF2" panose="02000506000000020004" pitchFamily="2" charset="0"/>
              <a:cs typeface="Khmer MEF2" panose="02000506000000020004" pitchFamily="2"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53" y="93713"/>
            <a:ext cx="1019567" cy="958282"/>
          </a:xfrm>
          <a:prstGeom prst="rect">
            <a:avLst/>
          </a:prstGeom>
        </p:spPr>
      </p:pic>
      <p:sp>
        <p:nvSpPr>
          <p:cNvPr id="29" name="TextBox 28"/>
          <p:cNvSpPr txBox="1"/>
          <p:nvPr/>
        </p:nvSpPr>
        <p:spPr>
          <a:xfrm>
            <a:off x="635139" y="1473921"/>
            <a:ext cx="9423262" cy="6777561"/>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6 PEOPLE (4 CAMBODIAN AND 2 CHINESE) AREE ACCUSED OF GUILTY OF MONEY LAUDNERING AND TAX EVAISON. THE COURT SENTECED ALL THE ABOVE ACCUSED PEOPLE FOR 3 YEARS IMPRISONMENT.</a:t>
            </a:r>
          </a:p>
          <a:p>
            <a:pPr marL="285750" indent="-285750" algn="just">
              <a:lnSpc>
                <a:spcPct val="150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AN MLAT REQEST WAS SENT BY THE INVESTIGATIN JUDGE TO CHINA TO REQUESTING IDENTIFICATON OF RELVEVANT BENEFICIARYIES, INFORMATION ON BANK ACCUNTS OWNERSHIP AND BANK STATEMENTS</a:t>
            </a:r>
          </a:p>
          <a:p>
            <a:pPr marL="285750" indent="-285750" algn="just">
              <a:lnSpc>
                <a:spcPct val="150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BANK ACCOUNTS AND ASSETS WITH AMOUNT OF 1.8 MILLION USD WERE FREEZED AND CONFISCATED.</a:t>
            </a:r>
          </a:p>
          <a:p>
            <a:pPr marL="285750" indent="-285750" algn="just">
              <a:lnSpc>
                <a:spcPct val="150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THE 211 COMPANIES ARE SUBJECTED TO TAX REASSMENT DUE TO UISNG FAKE INVOICES WITH THE AMOUNT OF TAX RECOVERED AROUND 15 MILLIONS US DOLLAR.</a:t>
            </a:r>
          </a:p>
          <a:p>
            <a:pPr marL="285750" indent="-285750" algn="just">
              <a:lnSpc>
                <a:spcPct val="150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algn="just">
              <a:lnSpc>
                <a:spcPct val="150000"/>
              </a:lnSpc>
              <a:spcAft>
                <a:spcPts val="800"/>
              </a:spcAft>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algn="just">
              <a:lnSpc>
                <a:spcPct val="150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marL="285750" indent="-285750" algn="just">
              <a:lnSpc>
                <a:spcPct val="150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marL="346075" lvl="1" indent="-346075">
              <a:lnSpc>
                <a:spcPct val="150000"/>
              </a:lnSpc>
              <a:spcBef>
                <a:spcPts val="0"/>
              </a:spcBef>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algn="just">
              <a:lnSpc>
                <a:spcPct val="150000"/>
              </a:lnSpc>
            </a:pPr>
            <a:endParaRPr lang="en-GB" sz="1600" dirty="0">
              <a:solidFill>
                <a:schemeClr val="accent1">
                  <a:lumMod val="75000"/>
                </a:schemeClr>
              </a:solidFill>
              <a:latin typeface="Georgia" panose="02040502050405020303" pitchFamily="18" charset="0"/>
              <a:cs typeface="Khmer MEF1" pitchFamily="2" charset="0"/>
            </a:endParaRPr>
          </a:p>
        </p:txBody>
      </p:sp>
    </p:spTree>
    <p:extLst>
      <p:ext uri="{BB962C8B-B14F-4D97-AF65-F5344CB8AC3E}">
        <p14:creationId xmlns:p14="http://schemas.microsoft.com/office/powerpoint/2010/main" val="97272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39" name="Title 15"/>
          <p:cNvSpPr txBox="1">
            <a:spLocks/>
          </p:cNvSpPr>
          <p:nvPr/>
        </p:nvSpPr>
        <p:spPr>
          <a:xfrm>
            <a:off x="608550" y="101388"/>
            <a:ext cx="10972800" cy="928045"/>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chemeClr val="bg1"/>
              </a:solidFill>
              <a:latin typeface="Kh Siemreap" pitchFamily="2" charset="0"/>
              <a:cs typeface="Kh Siemreap" pitchFamily="2" charset="0"/>
            </a:endParaRPr>
          </a:p>
        </p:txBody>
      </p:sp>
      <p:sp>
        <p:nvSpPr>
          <p:cNvPr id="2" name="Title 1"/>
          <p:cNvSpPr>
            <a:spLocks noGrp="1"/>
          </p:cNvSpPr>
          <p:nvPr>
            <p:ph type="title"/>
          </p:nvPr>
        </p:nvSpPr>
        <p:spPr>
          <a:xfrm>
            <a:off x="2142978" y="207182"/>
            <a:ext cx="9225114" cy="725413"/>
          </a:xfrm>
        </p:spPr>
        <p:txBody>
          <a:bodyPr>
            <a:normAutofit/>
          </a:bodyPr>
          <a:lstStyle/>
          <a:p>
            <a:pPr marL="617220" indent="-617220">
              <a:lnSpc>
                <a:spcPct val="150000"/>
              </a:lnSpc>
              <a:buFont typeface="+mj-lt"/>
              <a:buAutoNum type="romanUcPeriod" startAt="10"/>
            </a:pPr>
            <a:r>
              <a:rPr lang="en-GB" sz="2880" dirty="0">
                <a:solidFill>
                  <a:srgbClr val="0000FF"/>
                </a:solidFill>
                <a:latin typeface="Georgia" panose="02040502050405020303" pitchFamily="18" charset="0"/>
                <a:cs typeface="Khmer MEF2" panose="02000506000000020004" pitchFamily="2" charset="0"/>
              </a:rPr>
              <a:t>KEY CHALLENGS</a:t>
            </a:r>
            <a:endParaRPr lang="en-US" sz="2880" dirty="0">
              <a:solidFill>
                <a:srgbClr val="0000FF"/>
              </a:solidFill>
              <a:latin typeface="Khmer MEF2" panose="02000506000000020004" pitchFamily="2" charset="0"/>
              <a:cs typeface="Khmer MEF2" panose="02000506000000020004" pitchFamily="2"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53" y="93713"/>
            <a:ext cx="1019567" cy="958282"/>
          </a:xfrm>
          <a:prstGeom prst="rect">
            <a:avLst/>
          </a:prstGeom>
        </p:spPr>
      </p:pic>
      <p:sp>
        <p:nvSpPr>
          <p:cNvPr id="29" name="TextBox 28"/>
          <p:cNvSpPr txBox="1"/>
          <p:nvPr/>
        </p:nvSpPr>
        <p:spPr>
          <a:xfrm>
            <a:off x="635138" y="1216014"/>
            <a:ext cx="7871127" cy="3665427"/>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LACK OF EXPERIENCE IN LEADING  MAJOR CASE</a:t>
            </a:r>
          </a:p>
          <a:p>
            <a:pPr marL="285750" indent="-285750" algn="just">
              <a:lnSpc>
                <a:spcPct val="107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LEVEL OF ENGAGEMENT AMONG INTER AGENCY COOPERATION</a:t>
            </a:r>
          </a:p>
          <a:p>
            <a:pPr marL="285750" indent="-285750" algn="just">
              <a:lnSpc>
                <a:spcPct val="107000"/>
              </a:lnSpc>
              <a:spcAft>
                <a:spcPts val="800"/>
              </a:spcAft>
              <a:buFont typeface="Wingdings" panose="05000000000000000000" pitchFamily="2" charset="2"/>
              <a:buChar char="Ø"/>
            </a:pPr>
            <a:r>
              <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rPr>
              <a:t>INTERNATIONAL AGENCY COOPERATION</a:t>
            </a:r>
          </a:p>
          <a:p>
            <a:pPr algn="just">
              <a:lnSpc>
                <a:spcPct val="107000"/>
              </a:lnSpc>
              <a:spcAft>
                <a:spcPts val="800"/>
              </a:spcAft>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marL="285750" indent="-285750" algn="just">
              <a:lnSpc>
                <a:spcPct val="107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algn="just">
              <a:lnSpc>
                <a:spcPct val="107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algn="just">
              <a:lnSpc>
                <a:spcPct val="107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marL="285750" indent="-285750" algn="just">
              <a:lnSpc>
                <a:spcPct val="107000"/>
              </a:lnSpc>
              <a:spcAft>
                <a:spcPts val="800"/>
              </a:spcAft>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marL="346075" lvl="1" indent="-346075">
              <a:lnSpc>
                <a:spcPct val="130000"/>
              </a:lnSpc>
              <a:spcBef>
                <a:spcPts val="0"/>
              </a:spcBef>
              <a:buFont typeface="Wingdings" panose="05000000000000000000" pitchFamily="2" charset="2"/>
              <a:buChar char="Ø"/>
            </a:pPr>
            <a:endParaRPr lang="en-US" sz="1600" dirty="0">
              <a:solidFill>
                <a:srgbClr val="000099"/>
              </a:solidFill>
              <a:latin typeface="Cambria" panose="02040503050406030204" pitchFamily="18" charset="0"/>
              <a:ea typeface="Cambria" panose="02040503050406030204" pitchFamily="18" charset="0"/>
              <a:cs typeface="Khmer MEF1" panose="02000506000000020004" pitchFamily="2" charset="0"/>
            </a:endParaRPr>
          </a:p>
          <a:p>
            <a:pPr algn="just">
              <a:lnSpc>
                <a:spcPct val="150000"/>
              </a:lnSpc>
            </a:pPr>
            <a:endParaRPr lang="en-GB" sz="1600" dirty="0">
              <a:solidFill>
                <a:schemeClr val="accent1">
                  <a:lumMod val="75000"/>
                </a:schemeClr>
              </a:solidFill>
              <a:latin typeface="Georgia" panose="02040502050405020303" pitchFamily="18" charset="0"/>
              <a:cs typeface="Khmer MEF1" pitchFamily="2" charset="0"/>
            </a:endParaRPr>
          </a:p>
        </p:txBody>
      </p:sp>
    </p:spTree>
    <p:extLst>
      <p:ext uri="{BB962C8B-B14F-4D97-AF65-F5344CB8AC3E}">
        <p14:creationId xmlns:p14="http://schemas.microsoft.com/office/powerpoint/2010/main" val="199848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gkor Wat - Wikipedia">
            <a:extLst>
              <a:ext uri="{FF2B5EF4-FFF2-40B4-BE49-F238E27FC236}">
                <a16:creationId xmlns:a16="http://schemas.microsoft.com/office/drawing/2014/main" id="{40C16EFE-53B9-83C8-D71A-627EAB2EF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2151384"/>
            <a:ext cx="12131039" cy="467562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635000" y="3800699"/>
            <a:ext cx="4108559" cy="3810000"/>
          </a:xfrm>
          <a:prstGeom prst="rect">
            <a:avLst/>
          </a:prstGeom>
          <a:noFill/>
        </p:spPr>
        <p:txBody>
          <a:bodyPr wrap="square" rtlCol="0" anchor="ctr">
            <a:noAutofit/>
          </a:bodyPr>
          <a:lstStyle/>
          <a:p>
            <a:pPr algn="ctr">
              <a:lnSpc>
                <a:spcPct val="150000"/>
              </a:lnSpc>
            </a:pPr>
            <a:r>
              <a:rPr lang="km-KH" sz="4400" dirty="0">
                <a:solidFill>
                  <a:srgbClr val="000099"/>
                </a:solidFill>
                <a:latin typeface="Khmer MEF2" panose="02000506000000020004" pitchFamily="2" charset="0"/>
                <a:ea typeface="+mj-ea"/>
                <a:cs typeface="Khmer MEF2" panose="02000506000000020004" pitchFamily="2" charset="0"/>
              </a:rPr>
              <a:t>សូមអរគុណ‌!</a:t>
            </a:r>
            <a:endParaRPr lang="en-US" sz="4400" dirty="0">
              <a:solidFill>
                <a:srgbClr val="000099"/>
              </a:solidFill>
              <a:latin typeface="Khmer MEF2" panose="02000506000000020004" pitchFamily="2" charset="0"/>
              <a:ea typeface="+mj-ea"/>
              <a:cs typeface="Khmer MEF2" panose="02000506000000020004" pitchFamily="2" charset="0"/>
            </a:endParaRPr>
          </a:p>
          <a:p>
            <a:pPr algn="ctr">
              <a:lnSpc>
                <a:spcPct val="150000"/>
              </a:lnSpc>
            </a:pPr>
            <a:r>
              <a:rPr lang="en-US" sz="4400" b="1" dirty="0">
                <a:solidFill>
                  <a:srgbClr val="000099"/>
                </a:solidFill>
                <a:latin typeface="Cambria" panose="02040503050406030204" pitchFamily="18" charset="0"/>
                <a:ea typeface="Cambria" panose="02040503050406030204" pitchFamily="18" charset="0"/>
                <a:cs typeface="Khmer MEF2" panose="02000506000000020004" pitchFamily="2" charset="0"/>
              </a:rPr>
              <a:t>THANK YOU!</a:t>
            </a:r>
            <a:endParaRPr lang="km-KH" sz="4400" b="1" dirty="0">
              <a:solidFill>
                <a:srgbClr val="000099"/>
              </a:solidFill>
              <a:latin typeface="Cambria" panose="02040503050406030204" pitchFamily="18" charset="0"/>
              <a:ea typeface="Cambria" panose="02040503050406030204" pitchFamily="18" charset="0"/>
              <a:cs typeface="Khmer MEF2" panose="02000506000000020004" pitchFamily="2"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
            <a:ext cx="12161520" cy="2182384"/>
          </a:xfrm>
          <a:prstGeom prst="rect">
            <a:avLst/>
          </a:prstGeom>
        </p:spPr>
      </p:pic>
    </p:spTree>
    <p:extLst>
      <p:ext uri="{BB962C8B-B14F-4D97-AF65-F5344CB8AC3E}">
        <p14:creationId xmlns:p14="http://schemas.microsoft.com/office/powerpoint/2010/main" val="367953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86845A-5CA2-4839-A688-B36EDC278F5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202417" y="2056894"/>
            <a:ext cx="3787167" cy="3734307"/>
          </a:xfrm>
          <a:prstGeom prst="rect">
            <a:avLst/>
          </a:prstGeom>
        </p:spPr>
      </p:pic>
      <p:sp>
        <p:nvSpPr>
          <p:cNvPr id="7" name="Flowchart: Process 6">
            <a:extLst>
              <a:ext uri="{FF2B5EF4-FFF2-40B4-BE49-F238E27FC236}">
                <a16:creationId xmlns:a16="http://schemas.microsoft.com/office/drawing/2014/main" id="{51D32D99-F877-4000-ADD5-C131B99CBA80}"/>
              </a:ext>
            </a:extLst>
          </p:cNvPr>
          <p:cNvSpPr/>
          <p:nvPr/>
        </p:nvSpPr>
        <p:spPr>
          <a:xfrm>
            <a:off x="15240" y="1226843"/>
            <a:ext cx="12161520" cy="45720"/>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4">
            <a:extLst>
              <a:ext uri="{FF2B5EF4-FFF2-40B4-BE49-F238E27FC236}">
                <a16:creationId xmlns:a16="http://schemas.microsoft.com/office/drawing/2014/main" id="{B826DB27-070E-45BA-A29F-B41FAE1ED343}"/>
              </a:ext>
            </a:extLst>
          </p:cNvPr>
          <p:cNvSpPr>
            <a:spLocks noGrp="1"/>
          </p:cNvSpPr>
          <p:nvPr>
            <p:ph type="sldNum" sz="quarter" idx="12"/>
          </p:nvPr>
        </p:nvSpPr>
        <p:spPr>
          <a:xfrm>
            <a:off x="10896600" y="6379860"/>
            <a:ext cx="914400" cy="457200"/>
          </a:xfrm>
        </p:spPr>
        <p:txBody>
          <a:bodyPr anchor="t"/>
          <a:lstStyle/>
          <a:p>
            <a:fld id="{D57F1E4F-1CFF-5643-939E-217C01CDF565}" type="slidenum">
              <a:rPr lang="en-US" sz="2400" b="1" smtClean="0">
                <a:solidFill>
                  <a:srgbClr val="000099"/>
                </a:solidFill>
                <a:latin typeface="Cambria" panose="02040503050406030204" pitchFamily="18" charset="0"/>
                <a:ea typeface="Cambria" panose="02040503050406030204" pitchFamily="18" charset="0"/>
              </a:rPr>
              <a:pPr/>
              <a:t>2</a:t>
            </a:fld>
            <a:endParaRPr lang="en-US" sz="2400" b="1" dirty="0">
              <a:solidFill>
                <a:srgbClr val="000099"/>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9D4989C9-4BA5-1EE3-4615-F1032DA510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632026" y="2298704"/>
            <a:ext cx="3408450" cy="3360876"/>
          </a:xfrm>
          <a:prstGeom prst="rect">
            <a:avLst/>
          </a:prstGeom>
        </p:spPr>
      </p:pic>
      <p:sp>
        <p:nvSpPr>
          <p:cNvPr id="3" name="Content Placeholder 2">
            <a:extLst>
              <a:ext uri="{FF2B5EF4-FFF2-40B4-BE49-F238E27FC236}">
                <a16:creationId xmlns:a16="http://schemas.microsoft.com/office/drawing/2014/main" id="{E5438296-3A63-693B-FC3F-089C545F73C9}"/>
              </a:ext>
            </a:extLst>
          </p:cNvPr>
          <p:cNvSpPr>
            <a:spLocks noGrp="1"/>
          </p:cNvSpPr>
          <p:nvPr>
            <p:ph idx="1"/>
          </p:nvPr>
        </p:nvSpPr>
        <p:spPr>
          <a:xfrm>
            <a:off x="468923" y="1452809"/>
            <a:ext cx="11015003" cy="4927051"/>
          </a:xfrm>
        </p:spPr>
        <p:txBody>
          <a:bodyPr>
            <a:noAutofit/>
          </a:bodyPr>
          <a:lstStyle/>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COMPANY INFORMATION</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TAX CRIME INVESTIGATION</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CASE MANAGEMENT </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FLOW CHART</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INTERAGENCY CO OPERATION </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IMPLEMENT OF PRELIMINEARY INVESTIGATION</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FINDING</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MONEY TRAIL</a:t>
            </a:r>
          </a:p>
          <a:p>
            <a:pPr marL="514350" indent="-514350" algn="just">
              <a:lnSpc>
                <a:spcPct val="150000"/>
              </a:lnSpc>
              <a:buAutoNum type="romanUcPeriod"/>
            </a:pPr>
            <a:r>
              <a:rPr lang="en-US" sz="1600" dirty="0">
                <a:solidFill>
                  <a:srgbClr val="0000FF"/>
                </a:solidFill>
                <a:latin typeface="Georgia" panose="02040502050405020303" pitchFamily="18" charset="0"/>
                <a:cs typeface="Khmer MEF2" panose="02000506000000020004" pitchFamily="2" charset="0"/>
              </a:rPr>
              <a:t>PROSECUTION AND ASSET RECOVERY</a:t>
            </a:r>
          </a:p>
          <a:p>
            <a:pPr marL="514350" indent="-514350" algn="just">
              <a:lnSpc>
                <a:spcPct val="150000"/>
              </a:lnSpc>
              <a:buAutoNum type="romanUcPeriod"/>
            </a:pPr>
            <a:r>
              <a:rPr lang="en-GB" sz="1600" dirty="0">
                <a:solidFill>
                  <a:srgbClr val="0000FF"/>
                </a:solidFill>
                <a:latin typeface="Georgia" panose="02040502050405020303" pitchFamily="18" charset="0"/>
                <a:cs typeface="Khmer MEF2" panose="02000506000000020004" pitchFamily="2" charset="0"/>
              </a:rPr>
              <a:t>KEY CHALLENGES </a:t>
            </a:r>
          </a:p>
          <a:p>
            <a:pPr algn="just">
              <a:lnSpc>
                <a:spcPct val="150000"/>
              </a:lnSpc>
            </a:pPr>
            <a:endParaRPr lang="en-GB" sz="1600" dirty="0">
              <a:solidFill>
                <a:srgbClr val="0000FF"/>
              </a:solidFill>
              <a:latin typeface="Georgia" panose="02040502050405020303" pitchFamily="18" charset="0"/>
              <a:cs typeface="Khmer MEF2" panose="02000506000000020004" pitchFamily="2" charset="0"/>
            </a:endParaRPr>
          </a:p>
          <a:p>
            <a:pPr algn="just">
              <a:lnSpc>
                <a:spcPct val="150000"/>
              </a:lnSpc>
            </a:pPr>
            <a:endParaRPr lang="en-GB" sz="1600" dirty="0">
              <a:solidFill>
                <a:srgbClr val="0000FF"/>
              </a:solidFill>
              <a:latin typeface="Georgia" panose="02040502050405020303" pitchFamily="18" charset="0"/>
              <a:cs typeface="Khmer MEF2" panose="02000506000000020004" pitchFamily="2" charset="0"/>
            </a:endParaRPr>
          </a:p>
        </p:txBody>
      </p:sp>
      <p:sp>
        <p:nvSpPr>
          <p:cNvPr id="8" name="Title 15">
            <a:extLst>
              <a:ext uri="{FF2B5EF4-FFF2-40B4-BE49-F238E27FC236}">
                <a16:creationId xmlns:a16="http://schemas.microsoft.com/office/drawing/2014/main" id="{0485BA8F-B77B-AB08-AC5F-DF76FCD0BBAA}"/>
              </a:ext>
            </a:extLst>
          </p:cNvPr>
          <p:cNvSpPr txBox="1">
            <a:spLocks/>
          </p:cNvSpPr>
          <p:nvPr/>
        </p:nvSpPr>
        <p:spPr>
          <a:xfrm>
            <a:off x="468923" y="101388"/>
            <a:ext cx="11112427" cy="965411"/>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rgbClr val="FF0000"/>
              </a:solidFill>
              <a:latin typeface="Kh Siemreap" pitchFamily="2" charset="0"/>
              <a:cs typeface="Kh Siemreap" pitchFamily="2" charset="0"/>
            </a:endParaRPr>
          </a:p>
        </p:txBody>
      </p:sp>
      <p:sp>
        <p:nvSpPr>
          <p:cNvPr id="13" name="Title 1">
            <a:extLst>
              <a:ext uri="{FF2B5EF4-FFF2-40B4-BE49-F238E27FC236}">
                <a16:creationId xmlns:a16="http://schemas.microsoft.com/office/drawing/2014/main" id="{8FABB6F1-8927-478F-B211-5EE031564086}"/>
              </a:ext>
            </a:extLst>
          </p:cNvPr>
          <p:cNvSpPr>
            <a:spLocks noGrp="1"/>
          </p:cNvSpPr>
          <p:nvPr>
            <p:ph type="title"/>
          </p:nvPr>
        </p:nvSpPr>
        <p:spPr>
          <a:xfrm>
            <a:off x="1640665" y="101387"/>
            <a:ext cx="9565217" cy="950608"/>
          </a:xfrm>
        </p:spPr>
        <p:txBody>
          <a:bodyPr vert="horz" wrap="square" lIns="0" tIns="0" rIns="0" bIns="0" rtlCol="0" anchor="ctr" anchorCtr="1">
            <a:noAutofit/>
          </a:bodyPr>
          <a:lstStyle/>
          <a:p>
            <a:pPr lvl="0">
              <a:lnSpc>
                <a:spcPct val="130000"/>
              </a:lnSpc>
            </a:pPr>
            <a:r>
              <a:rPr lang="en-GB" sz="3360" dirty="0">
                <a:solidFill>
                  <a:srgbClr val="0000CC"/>
                </a:solidFill>
                <a:latin typeface="Georgia" panose="02040502050405020303" pitchFamily="18" charset="0"/>
                <a:ea typeface="Khmer MEF1" pitchFamily="2" charset="0"/>
                <a:cs typeface="Khmer MEF2" panose="02000506000000020004" pitchFamily="2" charset="0"/>
              </a:rPr>
              <a:t>Content</a:t>
            </a:r>
            <a:endParaRPr lang="km-KH" sz="3360" dirty="0">
              <a:solidFill>
                <a:srgbClr val="0000CC"/>
              </a:solidFill>
              <a:latin typeface="Georgia" panose="02040502050405020303" pitchFamily="18" charset="0"/>
              <a:ea typeface="Khmer MEF1" pitchFamily="2" charset="0"/>
              <a:cs typeface="Khmer MEF2" panose="02000506000000020004" pitchFamily="2" charset="0"/>
            </a:endParaRPr>
          </a:p>
        </p:txBody>
      </p:sp>
      <p:pic>
        <p:nvPicPr>
          <p:cNvPr id="14" name="Picture 13">
            <a:extLst>
              <a:ext uri="{FF2B5EF4-FFF2-40B4-BE49-F238E27FC236}">
                <a16:creationId xmlns:a16="http://schemas.microsoft.com/office/drawing/2014/main" id="{7F1AC961-2E83-A574-42D0-787B7DF6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Tree>
    <p:extLst>
      <p:ext uri="{BB962C8B-B14F-4D97-AF65-F5344CB8AC3E}">
        <p14:creationId xmlns:p14="http://schemas.microsoft.com/office/powerpoint/2010/main" val="275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51D32D99-F877-4000-ADD5-C131B99CBA80}"/>
              </a:ext>
            </a:extLst>
          </p:cNvPr>
          <p:cNvSpPr/>
          <p:nvPr/>
        </p:nvSpPr>
        <p:spPr>
          <a:xfrm>
            <a:off x="15240" y="984923"/>
            <a:ext cx="12161520" cy="45720"/>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Slide Number Placeholder 4">
            <a:extLst>
              <a:ext uri="{FF2B5EF4-FFF2-40B4-BE49-F238E27FC236}">
                <a16:creationId xmlns:a16="http://schemas.microsoft.com/office/drawing/2014/main" id="{7B3699F7-068F-4982-85E2-2B94CD384B3D}"/>
              </a:ext>
            </a:extLst>
          </p:cNvPr>
          <p:cNvSpPr>
            <a:spLocks noGrp="1"/>
          </p:cNvSpPr>
          <p:nvPr>
            <p:ph type="sldNum" sz="quarter" idx="12"/>
          </p:nvPr>
        </p:nvSpPr>
        <p:spPr>
          <a:xfrm>
            <a:off x="10943995" y="6041935"/>
            <a:ext cx="914400" cy="457200"/>
          </a:xfrm>
        </p:spPr>
        <p:txBody>
          <a:bodyPr anchor="t"/>
          <a:lstStyle/>
          <a:p>
            <a:fld id="{D57F1E4F-1CFF-5643-939E-217C01CDF565}" type="slidenum">
              <a:rPr lang="en-US" sz="2400" b="1" smtClean="0">
                <a:solidFill>
                  <a:srgbClr val="000099"/>
                </a:solidFill>
                <a:latin typeface="Cambria" panose="02040503050406030204" pitchFamily="18" charset="0"/>
                <a:ea typeface="Cambria" panose="02040503050406030204" pitchFamily="18" charset="0"/>
              </a:rPr>
              <a:pPr/>
              <a:t>3</a:t>
            </a:fld>
            <a:endParaRPr lang="en-US" sz="2400" b="1" dirty="0">
              <a:solidFill>
                <a:srgbClr val="000099"/>
              </a:solidFill>
              <a:latin typeface="Cambria" panose="02040503050406030204" pitchFamily="18" charset="0"/>
              <a:ea typeface="Cambria" panose="02040503050406030204" pitchFamily="18" charset="0"/>
            </a:endParaRPr>
          </a:p>
        </p:txBody>
      </p:sp>
      <p:grpSp>
        <p:nvGrpSpPr>
          <p:cNvPr id="74" name="Group 73">
            <a:extLst>
              <a:ext uri="{FF2B5EF4-FFF2-40B4-BE49-F238E27FC236}">
                <a16:creationId xmlns:a16="http://schemas.microsoft.com/office/drawing/2014/main" id="{F7D28E86-2B86-40A8-8E46-E6A61C6BEE4F}"/>
              </a:ext>
            </a:extLst>
          </p:cNvPr>
          <p:cNvGrpSpPr/>
          <p:nvPr/>
        </p:nvGrpSpPr>
        <p:grpSpPr>
          <a:xfrm>
            <a:off x="5170228" y="1169709"/>
            <a:ext cx="2147954" cy="914400"/>
            <a:chOff x="5761363" y="1278867"/>
            <a:chExt cx="2068816" cy="914400"/>
          </a:xfrm>
        </p:grpSpPr>
        <p:sp>
          <p:nvSpPr>
            <p:cNvPr id="76" name="Rectangle: Rounded Corners 75">
              <a:extLst>
                <a:ext uri="{FF2B5EF4-FFF2-40B4-BE49-F238E27FC236}">
                  <a16:creationId xmlns:a16="http://schemas.microsoft.com/office/drawing/2014/main" id="{E65B2867-D7DD-4E2A-91DB-95E230390545}"/>
                </a:ext>
              </a:extLst>
            </p:cNvPr>
            <p:cNvSpPr/>
            <p:nvPr/>
          </p:nvSpPr>
          <p:spPr>
            <a:xfrm>
              <a:off x="5761363" y="1342939"/>
              <a:ext cx="2068816" cy="83311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57200">
                <a:spcAft>
                  <a:spcPts val="0"/>
                </a:spcAft>
              </a:pPr>
              <a:r>
                <a:rPr lang="en-US" sz="2000" b="1" dirty="0">
                  <a:solidFill>
                    <a:srgbClr val="C00000"/>
                  </a:solidFill>
                  <a:latin typeface="Cambria" panose="02040503050406030204" pitchFamily="18" charset="0"/>
                  <a:ea typeface="Calibri" panose="020F0502020204030204" pitchFamily="34" charset="0"/>
                </a:rPr>
                <a:t>Company X</a:t>
              </a:r>
              <a:endParaRPr lang="en-US" b="1" kern="1200" dirty="0">
                <a:solidFill>
                  <a:srgbClr val="C00000"/>
                </a:solidFill>
                <a:effectLst/>
                <a:latin typeface="Cambria" panose="02040503050406030204" pitchFamily="18" charset="0"/>
                <a:ea typeface="Calibri" panose="020F0502020204030204" pitchFamily="34" charset="0"/>
              </a:endParaRPr>
            </a:p>
          </p:txBody>
        </p:sp>
        <p:pic>
          <p:nvPicPr>
            <p:cNvPr id="77" name="Graphic 72" descr="Schoolhouse">
              <a:extLst>
                <a:ext uri="{FF2B5EF4-FFF2-40B4-BE49-F238E27FC236}">
                  <a16:creationId xmlns:a16="http://schemas.microsoft.com/office/drawing/2014/main" id="{7D52B253-71B0-4C02-829B-A207652F13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7820" y="1278867"/>
              <a:ext cx="349794" cy="914400"/>
            </a:xfrm>
            <a:prstGeom prst="rect">
              <a:avLst/>
            </a:prstGeom>
          </p:spPr>
        </p:pic>
      </p:grpSp>
      <p:pic>
        <p:nvPicPr>
          <p:cNvPr id="1026" name="Picture 2" descr="CamDX - Cambodia Data Exchange">
            <a:extLst>
              <a:ext uri="{FF2B5EF4-FFF2-40B4-BE49-F238E27FC236}">
                <a16:creationId xmlns:a16="http://schemas.microsoft.com/office/drawing/2014/main" id="{8D6FB453-C5E0-4E94-BC23-6C64A1DC1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925" y="3475607"/>
            <a:ext cx="1544342" cy="158506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Rounded Corners 87">
            <a:extLst>
              <a:ext uri="{FF2B5EF4-FFF2-40B4-BE49-F238E27FC236}">
                <a16:creationId xmlns:a16="http://schemas.microsoft.com/office/drawing/2014/main" id="{8F74F6E0-57F6-4CF8-9B4E-890ACE85F7EE}"/>
              </a:ext>
            </a:extLst>
          </p:cNvPr>
          <p:cNvSpPr/>
          <p:nvPr/>
        </p:nvSpPr>
        <p:spPr>
          <a:xfrm>
            <a:off x="2134297" y="1726668"/>
            <a:ext cx="1823411" cy="839497"/>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Amount: 800</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VAT10%: 80</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TOTAL: 880 </a:t>
            </a:r>
            <a:endParaRPr lang="km-KH" sz="1400" b="1" dirty="0">
              <a:solidFill>
                <a:srgbClr val="C00000"/>
              </a:solidFill>
              <a:latin typeface="Times New Roman" panose="02020603050405020304" pitchFamily="18" charset="0"/>
              <a:cs typeface="Khmer MEF1" panose="02000506000000020004" pitchFamily="2" charset="0"/>
            </a:endParaRPr>
          </a:p>
        </p:txBody>
      </p:sp>
      <p:sp>
        <p:nvSpPr>
          <p:cNvPr id="92" name="Rectangle: Rounded Corners 91">
            <a:extLst>
              <a:ext uri="{FF2B5EF4-FFF2-40B4-BE49-F238E27FC236}">
                <a16:creationId xmlns:a16="http://schemas.microsoft.com/office/drawing/2014/main" id="{FA204382-CB17-446D-9425-FC23B941DF24}"/>
              </a:ext>
            </a:extLst>
          </p:cNvPr>
          <p:cNvSpPr/>
          <p:nvPr/>
        </p:nvSpPr>
        <p:spPr>
          <a:xfrm>
            <a:off x="5009972" y="2173863"/>
            <a:ext cx="1744703" cy="11601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00" b="1" dirty="0">
                <a:solidFill>
                  <a:srgbClr val="C00000"/>
                </a:solidFill>
                <a:latin typeface="Times New Roman" panose="02020603050405020304" pitchFamily="18" charset="0"/>
                <a:cs typeface="Khmer MEF1" panose="02000506000000020004" pitchFamily="2" charset="0"/>
              </a:rPr>
              <a:t>Company X pay Tax:</a:t>
            </a:r>
            <a:r>
              <a:rPr lang="km-KH" sz="1200" b="1" dirty="0">
                <a:solidFill>
                  <a:srgbClr val="C00000"/>
                </a:solidFill>
                <a:latin typeface="Times New Roman" panose="02020603050405020304" pitchFamily="18" charset="0"/>
                <a:cs typeface="Khmer MEF1" panose="02000506000000020004" pitchFamily="2" charset="0"/>
              </a:rPr>
              <a:t> </a:t>
            </a:r>
            <a:r>
              <a:rPr lang="en-US" sz="1200" b="1" dirty="0">
                <a:solidFill>
                  <a:schemeClr val="tx1"/>
                </a:solidFill>
                <a:latin typeface="Times New Roman" panose="02020603050405020304" pitchFamily="18" charset="0"/>
                <a:cs typeface="Khmer MEF1" panose="02000506000000020004" pitchFamily="2" charset="0"/>
              </a:rPr>
              <a:t>1.VAT:100-80=20</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2.TOI:200x20%=40</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Total = 60</a:t>
            </a:r>
            <a:endParaRPr lang="km-KH" sz="1200" b="1" dirty="0">
              <a:solidFill>
                <a:schemeClr val="tx1"/>
              </a:solidFill>
              <a:latin typeface="Times New Roman" panose="02020603050405020304" pitchFamily="18" charset="0"/>
              <a:cs typeface="Khmer MEF1" panose="02000506000000020004" pitchFamily="2" charset="0"/>
            </a:endParaRPr>
          </a:p>
        </p:txBody>
      </p:sp>
      <p:sp>
        <p:nvSpPr>
          <p:cNvPr id="93" name="Rectangle: Rounded Corners 92">
            <a:extLst>
              <a:ext uri="{FF2B5EF4-FFF2-40B4-BE49-F238E27FC236}">
                <a16:creationId xmlns:a16="http://schemas.microsoft.com/office/drawing/2014/main" id="{55CB22DC-3426-4E1F-ABC5-CE721B0BE0A3}"/>
              </a:ext>
            </a:extLst>
          </p:cNvPr>
          <p:cNvSpPr/>
          <p:nvPr/>
        </p:nvSpPr>
        <p:spPr>
          <a:xfrm>
            <a:off x="32841" y="1667766"/>
            <a:ext cx="2147954" cy="83311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57200">
              <a:spcAft>
                <a:spcPts val="0"/>
              </a:spcAft>
            </a:pPr>
            <a:r>
              <a:rPr lang="en-US" sz="2000" b="1" dirty="0">
                <a:solidFill>
                  <a:srgbClr val="C00000"/>
                </a:solidFill>
                <a:latin typeface="Cambria" panose="02040503050406030204" pitchFamily="18" charset="0"/>
                <a:ea typeface="Calibri" panose="020F0502020204030204" pitchFamily="34" charset="0"/>
              </a:rPr>
              <a:t>Company A</a:t>
            </a:r>
          </a:p>
          <a:p>
            <a:pPr marL="457200">
              <a:spcAft>
                <a:spcPts val="0"/>
              </a:spcAft>
            </a:pPr>
            <a:r>
              <a:rPr lang="en-US" sz="1200" b="1" dirty="0">
                <a:solidFill>
                  <a:schemeClr val="tx1"/>
                </a:solidFill>
                <a:latin typeface="Khmer MEF1" panose="02000506000000020004" pitchFamily="2" charset="0"/>
                <a:ea typeface="Calibri" panose="020F0502020204030204" pitchFamily="34" charset="0"/>
                <a:cs typeface="Khmer MEF1" panose="02000506000000020004" pitchFamily="2" charset="0"/>
              </a:rPr>
              <a:t>(Legitimate Business)</a:t>
            </a:r>
            <a:endParaRPr lang="en-US" b="1" kern="1200" dirty="0">
              <a:solidFill>
                <a:schemeClr val="tx1"/>
              </a:solidFill>
              <a:effectLst/>
              <a:latin typeface="Khmer MEF1" panose="02000506000000020004" pitchFamily="2" charset="0"/>
              <a:ea typeface="Calibri" panose="020F0502020204030204" pitchFamily="34" charset="0"/>
              <a:cs typeface="Khmer MEF1" panose="02000506000000020004" pitchFamily="2" charset="0"/>
            </a:endParaRPr>
          </a:p>
        </p:txBody>
      </p:sp>
      <p:pic>
        <p:nvPicPr>
          <p:cNvPr id="94" name="Graphic 72" descr="Schoolhouse">
            <a:extLst>
              <a:ext uri="{FF2B5EF4-FFF2-40B4-BE49-F238E27FC236}">
                <a16:creationId xmlns:a16="http://schemas.microsoft.com/office/drawing/2014/main" id="{78DD4D46-D0AB-4C08-989A-DC5280DB5C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601" y="1565355"/>
            <a:ext cx="363175" cy="914400"/>
          </a:xfrm>
          <a:prstGeom prst="rect">
            <a:avLst/>
          </a:prstGeom>
        </p:spPr>
      </p:pic>
      <p:cxnSp>
        <p:nvCxnSpPr>
          <p:cNvPr id="95" name="Straight Arrow Connector 94">
            <a:extLst>
              <a:ext uri="{FF2B5EF4-FFF2-40B4-BE49-F238E27FC236}">
                <a16:creationId xmlns:a16="http://schemas.microsoft.com/office/drawing/2014/main" id="{E46ACEB2-065C-4AFB-8B76-03607860A0BF}"/>
              </a:ext>
            </a:extLst>
          </p:cNvPr>
          <p:cNvCxnSpPr>
            <a:cxnSpLocks/>
          </p:cNvCxnSpPr>
          <p:nvPr/>
        </p:nvCxnSpPr>
        <p:spPr>
          <a:xfrm flipH="1">
            <a:off x="2148763" y="1459884"/>
            <a:ext cx="3021465" cy="3372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C816A4E5-2023-451E-BB2B-42338EF8E644}"/>
              </a:ext>
            </a:extLst>
          </p:cNvPr>
          <p:cNvSpPr/>
          <p:nvPr/>
        </p:nvSpPr>
        <p:spPr>
          <a:xfrm rot="21224719">
            <a:off x="2189689" y="1222316"/>
            <a:ext cx="2505127" cy="8331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400" b="1" dirty="0">
                <a:solidFill>
                  <a:schemeClr val="tx1"/>
                </a:solidFill>
                <a:latin typeface="Times New Roman" panose="02020603050405020304" pitchFamily="18" charset="0"/>
                <a:cs typeface="Khmer MEF1" panose="02000506000000020004" pitchFamily="2" charset="0"/>
              </a:rPr>
              <a:t>Purchase goods/service</a:t>
            </a:r>
            <a:endParaRPr lang="km-KH" sz="1400" b="1" dirty="0">
              <a:solidFill>
                <a:schemeClr val="tx1"/>
              </a:solidFill>
              <a:latin typeface="Times New Roman" panose="02020603050405020304" pitchFamily="18" charset="0"/>
              <a:cs typeface="Khmer MEF1" panose="02000506000000020004" pitchFamily="2" charset="0"/>
            </a:endParaRPr>
          </a:p>
        </p:txBody>
      </p:sp>
      <p:grpSp>
        <p:nvGrpSpPr>
          <p:cNvPr id="99" name="Group 98">
            <a:extLst>
              <a:ext uri="{FF2B5EF4-FFF2-40B4-BE49-F238E27FC236}">
                <a16:creationId xmlns:a16="http://schemas.microsoft.com/office/drawing/2014/main" id="{2C872FF5-B2B4-4BAD-B720-C3BCAADF79AC}"/>
              </a:ext>
            </a:extLst>
          </p:cNvPr>
          <p:cNvGrpSpPr/>
          <p:nvPr/>
        </p:nvGrpSpPr>
        <p:grpSpPr>
          <a:xfrm>
            <a:off x="15241" y="3144234"/>
            <a:ext cx="2364008" cy="936572"/>
            <a:chOff x="3082880" y="5268249"/>
            <a:chExt cx="2997524" cy="1005840"/>
          </a:xfrm>
        </p:grpSpPr>
        <p:sp>
          <p:nvSpPr>
            <p:cNvPr id="101" name="Rectangle: Rounded Corners 100">
              <a:extLst>
                <a:ext uri="{FF2B5EF4-FFF2-40B4-BE49-F238E27FC236}">
                  <a16:creationId xmlns:a16="http://schemas.microsoft.com/office/drawing/2014/main" id="{33973E62-25A5-4831-ACC5-CC27837031FF}"/>
                </a:ext>
              </a:extLst>
            </p:cNvPr>
            <p:cNvSpPr/>
            <p:nvPr/>
          </p:nvSpPr>
          <p:spPr>
            <a:xfrm>
              <a:off x="3082880" y="5268249"/>
              <a:ext cx="2997524" cy="1005840"/>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57200" algn="ctr">
                <a:lnSpc>
                  <a:spcPct val="150000"/>
                </a:lnSpc>
                <a:spcAft>
                  <a:spcPts val="0"/>
                </a:spcAft>
              </a:pPr>
              <a:r>
                <a:rPr lang="en-US" sz="2000" b="1" dirty="0">
                  <a:solidFill>
                    <a:srgbClr val="C00000"/>
                  </a:solidFill>
                  <a:latin typeface="Cambria" panose="02040503050406030204" pitchFamily="18" charset="0"/>
                </a:rPr>
                <a:t>Company B</a:t>
              </a:r>
              <a:endParaRPr lang="km-KH" sz="2000" b="1" dirty="0">
                <a:solidFill>
                  <a:srgbClr val="C00000"/>
                </a:solidFill>
                <a:latin typeface="Cambria" panose="02040503050406030204" pitchFamily="18" charset="0"/>
              </a:endParaRPr>
            </a:p>
            <a:p>
              <a:pPr marL="457200" algn="ctr">
                <a:lnSpc>
                  <a:spcPct val="150000"/>
                </a:lnSpc>
                <a:spcAft>
                  <a:spcPts val="0"/>
                </a:spcAft>
              </a:pPr>
              <a:r>
                <a:rPr lang="km-KH" sz="1200" b="1" dirty="0">
                  <a:solidFill>
                    <a:srgbClr val="003300"/>
                  </a:solidFill>
                  <a:latin typeface="Khmer MEF1" panose="02000506000000020004" pitchFamily="2" charset="0"/>
                  <a:ea typeface="Calibri" panose="020F0502020204030204" pitchFamily="34" charset="0"/>
                  <a:cs typeface="Khmer MEF1" panose="02000506000000020004" pitchFamily="2" charset="0"/>
                </a:rPr>
                <a:t>(</a:t>
              </a:r>
              <a:r>
                <a:rPr lang="en-US" sz="1200" b="1" dirty="0">
                  <a:solidFill>
                    <a:srgbClr val="003300"/>
                  </a:solidFill>
                  <a:latin typeface="Khmer MEF1" panose="02000506000000020004" pitchFamily="2" charset="0"/>
                  <a:ea typeface="Calibri" panose="020F0502020204030204" pitchFamily="34" charset="0"/>
                  <a:cs typeface="Khmer MEF1" panose="02000506000000020004" pitchFamily="2" charset="0"/>
                </a:rPr>
                <a:t>Unregistered Business</a:t>
              </a:r>
              <a:r>
                <a:rPr lang="km-KH" sz="1200" b="1" dirty="0">
                  <a:solidFill>
                    <a:srgbClr val="003300"/>
                  </a:solidFill>
                  <a:latin typeface="Khmer MEF1" panose="02000506000000020004" pitchFamily="2" charset="0"/>
                  <a:ea typeface="Calibri" panose="020F0502020204030204" pitchFamily="34" charset="0"/>
                  <a:cs typeface="Khmer MEF1" panose="02000506000000020004" pitchFamily="2" charset="0"/>
                </a:rPr>
                <a:t>)</a:t>
              </a:r>
              <a:endParaRPr lang="en-US" sz="1400" b="1" kern="1200" dirty="0">
                <a:solidFill>
                  <a:srgbClr val="003300"/>
                </a:solidFill>
                <a:effectLst/>
                <a:latin typeface="Khmer MEF1" panose="02000506000000020004" pitchFamily="2" charset="0"/>
                <a:ea typeface="Calibri" panose="020F0502020204030204" pitchFamily="34" charset="0"/>
                <a:cs typeface="Khmer MEF1" panose="02000506000000020004" pitchFamily="2" charset="0"/>
              </a:endParaRPr>
            </a:p>
          </p:txBody>
        </p:sp>
        <p:pic>
          <p:nvPicPr>
            <p:cNvPr id="102" name="Graphic 102" descr="City">
              <a:extLst>
                <a:ext uri="{FF2B5EF4-FFF2-40B4-BE49-F238E27FC236}">
                  <a16:creationId xmlns:a16="http://schemas.microsoft.com/office/drawing/2014/main" id="{7C3466B7-E9D0-47B7-A6CC-2615CBB389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85796" y="5342399"/>
              <a:ext cx="429639" cy="914400"/>
            </a:xfrm>
            <a:prstGeom prst="rect">
              <a:avLst/>
            </a:prstGeom>
          </p:spPr>
        </p:pic>
      </p:grpSp>
      <p:cxnSp>
        <p:nvCxnSpPr>
          <p:cNvPr id="103" name="Straight Arrow Connector 102">
            <a:extLst>
              <a:ext uri="{FF2B5EF4-FFF2-40B4-BE49-F238E27FC236}">
                <a16:creationId xmlns:a16="http://schemas.microsoft.com/office/drawing/2014/main" id="{B20B1257-88EE-4208-85E0-A58DC52D8D3E}"/>
              </a:ext>
            </a:extLst>
          </p:cNvPr>
          <p:cNvCxnSpPr>
            <a:cxnSpLocks/>
            <a:endCxn id="101" idx="3"/>
          </p:cNvCxnSpPr>
          <p:nvPr/>
        </p:nvCxnSpPr>
        <p:spPr>
          <a:xfrm flipH="1">
            <a:off x="2379249" y="1797463"/>
            <a:ext cx="2808081" cy="1815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Rounded Corners 103">
            <a:extLst>
              <a:ext uri="{FF2B5EF4-FFF2-40B4-BE49-F238E27FC236}">
                <a16:creationId xmlns:a16="http://schemas.microsoft.com/office/drawing/2014/main" id="{514BB9E1-E702-46E4-8283-EA02CE499031}"/>
              </a:ext>
            </a:extLst>
          </p:cNvPr>
          <p:cNvSpPr/>
          <p:nvPr/>
        </p:nvSpPr>
        <p:spPr>
          <a:xfrm>
            <a:off x="2542178" y="3305531"/>
            <a:ext cx="1535234" cy="79274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Amount: 700</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VAT10%:0</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TOTAL: 700</a:t>
            </a:r>
          </a:p>
        </p:txBody>
      </p:sp>
      <p:sp>
        <p:nvSpPr>
          <p:cNvPr id="108" name="Rectangle: Rounded Corners 107">
            <a:extLst>
              <a:ext uri="{FF2B5EF4-FFF2-40B4-BE49-F238E27FC236}">
                <a16:creationId xmlns:a16="http://schemas.microsoft.com/office/drawing/2014/main" id="{200FF54E-7709-40B6-83FD-4A22A6D880E7}"/>
              </a:ext>
            </a:extLst>
          </p:cNvPr>
          <p:cNvSpPr/>
          <p:nvPr/>
        </p:nvSpPr>
        <p:spPr>
          <a:xfrm>
            <a:off x="52265" y="4949817"/>
            <a:ext cx="2272872" cy="93657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57200" algn="ctr">
              <a:lnSpc>
                <a:spcPct val="150000"/>
              </a:lnSpc>
              <a:spcAft>
                <a:spcPts val="0"/>
              </a:spcAft>
            </a:pPr>
            <a:r>
              <a:rPr lang="en-US" sz="2000" b="1" dirty="0">
                <a:solidFill>
                  <a:srgbClr val="C00000"/>
                </a:solidFill>
                <a:latin typeface="Cambria" panose="02040503050406030204" pitchFamily="18" charset="0"/>
              </a:rPr>
              <a:t>Company E</a:t>
            </a:r>
            <a:endParaRPr lang="km-KH" sz="2000" b="1" dirty="0">
              <a:solidFill>
                <a:srgbClr val="C00000"/>
              </a:solidFill>
              <a:latin typeface="Cambria" panose="02040503050406030204" pitchFamily="18" charset="0"/>
            </a:endParaRPr>
          </a:p>
          <a:p>
            <a:pPr marL="457200" algn="ctr">
              <a:lnSpc>
                <a:spcPct val="150000"/>
              </a:lnSpc>
              <a:spcAft>
                <a:spcPts val="0"/>
              </a:spcAft>
            </a:pPr>
            <a:r>
              <a:rPr lang="km-KH" sz="1400" b="1" dirty="0">
                <a:solidFill>
                  <a:srgbClr val="003300"/>
                </a:solidFill>
                <a:latin typeface="Khmer MEF1" panose="02000506000000020004" pitchFamily="2" charset="0"/>
                <a:ea typeface="Calibri" panose="020F0502020204030204" pitchFamily="34" charset="0"/>
                <a:cs typeface="Khmer MEF1" panose="02000506000000020004" pitchFamily="2" charset="0"/>
              </a:rPr>
              <a:t>(ក្រុមហ៊ុនសិប្បនិម្មិត)</a:t>
            </a:r>
            <a:endParaRPr lang="en-US" sz="1600" b="1" kern="1200" dirty="0">
              <a:solidFill>
                <a:srgbClr val="003300"/>
              </a:solidFill>
              <a:effectLst/>
              <a:latin typeface="Khmer MEF1" panose="02000506000000020004" pitchFamily="2" charset="0"/>
              <a:ea typeface="Calibri" panose="020F0502020204030204" pitchFamily="34" charset="0"/>
              <a:cs typeface="Khmer MEF1" panose="02000506000000020004" pitchFamily="2" charset="0"/>
            </a:endParaRPr>
          </a:p>
        </p:txBody>
      </p:sp>
      <p:pic>
        <p:nvPicPr>
          <p:cNvPr id="109" name="Graphic 102" descr="City">
            <a:extLst>
              <a:ext uri="{FF2B5EF4-FFF2-40B4-BE49-F238E27FC236}">
                <a16:creationId xmlns:a16="http://schemas.microsoft.com/office/drawing/2014/main" id="{A8919525-5DB0-46C4-A6E4-38C5C0556C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332" y="4934209"/>
            <a:ext cx="338836" cy="851429"/>
          </a:xfrm>
          <a:prstGeom prst="rect">
            <a:avLst/>
          </a:prstGeom>
        </p:spPr>
      </p:pic>
      <p:sp>
        <p:nvSpPr>
          <p:cNvPr id="115" name="Rectangle: Rounded Corners 114">
            <a:extLst>
              <a:ext uri="{FF2B5EF4-FFF2-40B4-BE49-F238E27FC236}">
                <a16:creationId xmlns:a16="http://schemas.microsoft.com/office/drawing/2014/main" id="{FF9A598A-43CE-4570-AF57-4E377FEF65DE}"/>
              </a:ext>
            </a:extLst>
          </p:cNvPr>
          <p:cNvSpPr/>
          <p:nvPr/>
        </p:nvSpPr>
        <p:spPr>
          <a:xfrm>
            <a:off x="2487190" y="5074691"/>
            <a:ext cx="1526236" cy="123921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Amount: 999</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VAT10%: 9.99</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TOTAL: 1,008.99</a:t>
            </a:r>
            <a:endParaRPr lang="km-KH" sz="1200" b="1" dirty="0">
              <a:solidFill>
                <a:srgbClr val="000099"/>
              </a:solidFill>
              <a:latin typeface="Times New Roman" panose="02020603050405020304" pitchFamily="18" charset="0"/>
              <a:cs typeface="Khmer MEF1" panose="02000506000000020004" pitchFamily="2" charset="0"/>
            </a:endParaRPr>
          </a:p>
          <a:p>
            <a:pPr>
              <a:lnSpc>
                <a:spcPct val="130000"/>
              </a:lnSpc>
            </a:pPr>
            <a:r>
              <a:rPr lang="en-US" sz="1200" b="1" dirty="0">
                <a:solidFill>
                  <a:srgbClr val="C00000"/>
                </a:solidFill>
                <a:latin typeface="Times New Roman" panose="02020603050405020304" pitchFamily="18" charset="0"/>
                <a:cs typeface="Khmer MEF1" panose="02000506000000020004" pitchFamily="2" charset="0"/>
              </a:rPr>
              <a:t>(Fake Invoice)</a:t>
            </a:r>
            <a:r>
              <a:rPr lang="en-US" sz="1200" b="1" dirty="0">
                <a:solidFill>
                  <a:srgbClr val="000099"/>
                </a:solidFill>
                <a:latin typeface="Times New Roman" panose="02020603050405020304" pitchFamily="18" charset="0"/>
                <a:cs typeface="Khmer MEF1" panose="02000506000000020004" pitchFamily="2" charset="0"/>
              </a:rPr>
              <a:t> </a:t>
            </a:r>
            <a:endParaRPr lang="km-KH" sz="1200" b="1" dirty="0">
              <a:solidFill>
                <a:srgbClr val="C00000"/>
              </a:solidFill>
              <a:latin typeface="Times New Roman" panose="02020603050405020304" pitchFamily="18" charset="0"/>
              <a:cs typeface="Khmer MEF1" panose="02000506000000020004" pitchFamily="2" charset="0"/>
            </a:endParaRPr>
          </a:p>
        </p:txBody>
      </p:sp>
      <p:sp>
        <p:nvSpPr>
          <p:cNvPr id="116" name="Rectangle: Rounded Corners 115">
            <a:extLst>
              <a:ext uri="{FF2B5EF4-FFF2-40B4-BE49-F238E27FC236}">
                <a16:creationId xmlns:a16="http://schemas.microsoft.com/office/drawing/2014/main" id="{3B553DB8-5A5A-4E99-9931-84E4B3620F2D}"/>
              </a:ext>
            </a:extLst>
          </p:cNvPr>
          <p:cNvSpPr/>
          <p:nvPr/>
        </p:nvSpPr>
        <p:spPr>
          <a:xfrm>
            <a:off x="32839" y="2401981"/>
            <a:ext cx="2115924" cy="55582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200" b="1" dirty="0">
                <a:solidFill>
                  <a:srgbClr val="00B0F0"/>
                </a:solidFill>
                <a:latin typeface="Times New Roman" panose="02020603050405020304" pitchFamily="18" charset="0"/>
                <a:cs typeface="Khmer MEF1" panose="02000506000000020004" pitchFamily="2" charset="0"/>
              </a:rPr>
              <a:t>(Declare Turnover)</a:t>
            </a:r>
            <a:endParaRPr lang="km-KH" sz="1200" b="1" dirty="0">
              <a:solidFill>
                <a:srgbClr val="00B0F0"/>
              </a:solidFill>
              <a:latin typeface="Times New Roman" panose="02020603050405020304" pitchFamily="18" charset="0"/>
              <a:cs typeface="Khmer MEF1" panose="02000506000000020004" pitchFamily="2" charset="0"/>
            </a:endParaRPr>
          </a:p>
        </p:txBody>
      </p:sp>
      <p:sp>
        <p:nvSpPr>
          <p:cNvPr id="117" name="Rectangle: Rounded Corners 116">
            <a:extLst>
              <a:ext uri="{FF2B5EF4-FFF2-40B4-BE49-F238E27FC236}">
                <a16:creationId xmlns:a16="http://schemas.microsoft.com/office/drawing/2014/main" id="{B4C98B9C-6FCB-408F-90CE-ADA89506DB39}"/>
              </a:ext>
            </a:extLst>
          </p:cNvPr>
          <p:cNvSpPr/>
          <p:nvPr/>
        </p:nvSpPr>
        <p:spPr>
          <a:xfrm>
            <a:off x="155568" y="3990094"/>
            <a:ext cx="2115924" cy="55582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200" b="1" dirty="0">
                <a:solidFill>
                  <a:srgbClr val="00B0F0"/>
                </a:solidFill>
                <a:latin typeface="Times New Roman" panose="02020603050405020304" pitchFamily="18" charset="0"/>
                <a:cs typeface="Khmer MEF1" panose="02000506000000020004" pitchFamily="2" charset="0"/>
              </a:rPr>
              <a:t>(Not declared Turnover)</a:t>
            </a:r>
            <a:endParaRPr lang="km-KH" sz="1200" b="1" dirty="0">
              <a:solidFill>
                <a:srgbClr val="00B0F0"/>
              </a:solidFill>
              <a:latin typeface="Times New Roman" panose="02020603050405020304" pitchFamily="18" charset="0"/>
              <a:cs typeface="Khmer MEF1" panose="02000506000000020004" pitchFamily="2" charset="0"/>
            </a:endParaRPr>
          </a:p>
        </p:txBody>
      </p:sp>
      <p:sp>
        <p:nvSpPr>
          <p:cNvPr id="118" name="Rectangle: Rounded Corners 117">
            <a:extLst>
              <a:ext uri="{FF2B5EF4-FFF2-40B4-BE49-F238E27FC236}">
                <a16:creationId xmlns:a16="http://schemas.microsoft.com/office/drawing/2014/main" id="{670E47CF-253A-49DB-88CC-6C0F4E5A5179}"/>
              </a:ext>
            </a:extLst>
          </p:cNvPr>
          <p:cNvSpPr/>
          <p:nvPr/>
        </p:nvSpPr>
        <p:spPr>
          <a:xfrm>
            <a:off x="-8693" y="5792268"/>
            <a:ext cx="2326984" cy="55582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200" b="1" dirty="0">
                <a:solidFill>
                  <a:srgbClr val="00B0F0"/>
                </a:solidFill>
                <a:latin typeface="Times New Roman" panose="02020603050405020304" pitchFamily="18" charset="0"/>
                <a:cs typeface="Khmer MEF1" panose="02000506000000020004" pitchFamily="2" charset="0"/>
              </a:rPr>
              <a:t>(Not declared Turnover)</a:t>
            </a:r>
            <a:endParaRPr lang="km-KH" sz="1200" b="1" dirty="0">
              <a:solidFill>
                <a:srgbClr val="00B0F0"/>
              </a:solidFill>
              <a:latin typeface="Times New Roman" panose="02020603050405020304" pitchFamily="18" charset="0"/>
              <a:cs typeface="Khmer MEF1" panose="02000506000000020004" pitchFamily="2" charset="0"/>
            </a:endParaRPr>
          </a:p>
        </p:txBody>
      </p:sp>
      <p:grpSp>
        <p:nvGrpSpPr>
          <p:cNvPr id="36" name="Group 35">
            <a:extLst>
              <a:ext uri="{FF2B5EF4-FFF2-40B4-BE49-F238E27FC236}">
                <a16:creationId xmlns:a16="http://schemas.microsoft.com/office/drawing/2014/main" id="{C3446E2D-30D0-41A8-AEEC-2A32231591C4}"/>
              </a:ext>
            </a:extLst>
          </p:cNvPr>
          <p:cNvGrpSpPr/>
          <p:nvPr/>
        </p:nvGrpSpPr>
        <p:grpSpPr>
          <a:xfrm>
            <a:off x="9902846" y="1104317"/>
            <a:ext cx="2147954" cy="914400"/>
            <a:chOff x="5761363" y="1278867"/>
            <a:chExt cx="2068816" cy="914400"/>
          </a:xfrm>
        </p:grpSpPr>
        <p:sp>
          <p:nvSpPr>
            <p:cNvPr id="37" name="Rectangle: Rounded Corners 36">
              <a:extLst>
                <a:ext uri="{FF2B5EF4-FFF2-40B4-BE49-F238E27FC236}">
                  <a16:creationId xmlns:a16="http://schemas.microsoft.com/office/drawing/2014/main" id="{4BBC0E5A-5BF6-4EED-82C4-E2CA6F9CD1B3}"/>
                </a:ext>
              </a:extLst>
            </p:cNvPr>
            <p:cNvSpPr/>
            <p:nvPr/>
          </p:nvSpPr>
          <p:spPr>
            <a:xfrm>
              <a:off x="5761363" y="1342939"/>
              <a:ext cx="2068816" cy="83311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57200">
                <a:spcAft>
                  <a:spcPts val="0"/>
                </a:spcAft>
              </a:pPr>
              <a:r>
                <a:rPr lang="en-US" sz="2000" b="1" dirty="0">
                  <a:solidFill>
                    <a:srgbClr val="C00000"/>
                  </a:solidFill>
                  <a:latin typeface="Cambria" panose="02040503050406030204" pitchFamily="18" charset="0"/>
                  <a:ea typeface="Calibri" panose="020F0502020204030204" pitchFamily="34" charset="0"/>
                </a:rPr>
                <a:t>Company Y</a:t>
              </a:r>
              <a:endParaRPr lang="en-US" b="1" kern="1200" dirty="0">
                <a:solidFill>
                  <a:srgbClr val="C00000"/>
                </a:solidFill>
                <a:effectLst/>
                <a:latin typeface="Cambria" panose="02040503050406030204" pitchFamily="18" charset="0"/>
                <a:ea typeface="Calibri" panose="020F0502020204030204" pitchFamily="34" charset="0"/>
              </a:endParaRPr>
            </a:p>
          </p:txBody>
        </p:sp>
        <p:pic>
          <p:nvPicPr>
            <p:cNvPr id="38" name="Graphic 72" descr="Schoolhouse">
              <a:extLst>
                <a:ext uri="{FF2B5EF4-FFF2-40B4-BE49-F238E27FC236}">
                  <a16:creationId xmlns:a16="http://schemas.microsoft.com/office/drawing/2014/main" id="{62993C10-D516-4C38-B3AB-AF7CD9C1CD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7820" y="1278867"/>
              <a:ext cx="349794" cy="914400"/>
            </a:xfrm>
            <a:prstGeom prst="rect">
              <a:avLst/>
            </a:prstGeom>
          </p:spPr>
        </p:pic>
      </p:grpSp>
      <p:cxnSp>
        <p:nvCxnSpPr>
          <p:cNvPr id="39" name="Straight Arrow Connector 38">
            <a:extLst>
              <a:ext uri="{FF2B5EF4-FFF2-40B4-BE49-F238E27FC236}">
                <a16:creationId xmlns:a16="http://schemas.microsoft.com/office/drawing/2014/main" id="{9A227574-742C-48C6-B6ED-AD8F5E133ADC}"/>
              </a:ext>
            </a:extLst>
          </p:cNvPr>
          <p:cNvCxnSpPr>
            <a:cxnSpLocks/>
          </p:cNvCxnSpPr>
          <p:nvPr/>
        </p:nvCxnSpPr>
        <p:spPr>
          <a:xfrm>
            <a:off x="7318182" y="1528689"/>
            <a:ext cx="258466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BAA4292C-FE98-4E39-B406-9463C15D0C3A}"/>
              </a:ext>
            </a:extLst>
          </p:cNvPr>
          <p:cNvSpPr/>
          <p:nvPr/>
        </p:nvSpPr>
        <p:spPr>
          <a:xfrm>
            <a:off x="7633169" y="1116564"/>
            <a:ext cx="2505127" cy="44964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400" b="1" dirty="0">
                <a:solidFill>
                  <a:schemeClr val="tx1"/>
                </a:solidFill>
                <a:latin typeface="Times New Roman" panose="02020603050405020304" pitchFamily="18" charset="0"/>
                <a:cs typeface="Khmer MEF1" panose="02000506000000020004" pitchFamily="2" charset="0"/>
              </a:rPr>
              <a:t>Supply goods/service</a:t>
            </a:r>
            <a:endParaRPr lang="km-KH" sz="1400" b="1" dirty="0">
              <a:solidFill>
                <a:schemeClr val="tx1"/>
              </a:solidFill>
              <a:latin typeface="Times New Roman" panose="02020603050405020304" pitchFamily="18" charset="0"/>
              <a:cs typeface="Khmer MEF1" panose="02000506000000020004" pitchFamily="2" charset="0"/>
            </a:endParaRPr>
          </a:p>
        </p:txBody>
      </p:sp>
      <p:sp>
        <p:nvSpPr>
          <p:cNvPr id="44" name="Rectangle: Rounded Corners 43">
            <a:extLst>
              <a:ext uri="{FF2B5EF4-FFF2-40B4-BE49-F238E27FC236}">
                <a16:creationId xmlns:a16="http://schemas.microsoft.com/office/drawing/2014/main" id="{C309AADC-864C-494A-91EA-50204522CBCB}"/>
              </a:ext>
            </a:extLst>
          </p:cNvPr>
          <p:cNvSpPr/>
          <p:nvPr/>
        </p:nvSpPr>
        <p:spPr>
          <a:xfrm>
            <a:off x="7992727" y="1423490"/>
            <a:ext cx="1823411" cy="862907"/>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Amount: 1,000</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VAT10%: 100</a:t>
            </a:r>
          </a:p>
          <a:p>
            <a:pPr>
              <a:lnSpc>
                <a:spcPct val="130000"/>
              </a:lnSpc>
            </a:pPr>
            <a:r>
              <a:rPr lang="en-US" sz="1200" b="1" dirty="0">
                <a:solidFill>
                  <a:srgbClr val="000099"/>
                </a:solidFill>
                <a:latin typeface="Times New Roman" panose="02020603050405020304" pitchFamily="18" charset="0"/>
                <a:cs typeface="Khmer MEF1" panose="02000506000000020004" pitchFamily="2" charset="0"/>
              </a:rPr>
              <a:t>TOTAL: 1,100 </a:t>
            </a:r>
            <a:endParaRPr lang="km-KH" sz="1400" b="1" dirty="0">
              <a:solidFill>
                <a:srgbClr val="C00000"/>
              </a:solidFill>
              <a:latin typeface="Times New Roman" panose="02020603050405020304" pitchFamily="18" charset="0"/>
              <a:cs typeface="Khmer MEF1" panose="02000506000000020004" pitchFamily="2" charset="0"/>
            </a:endParaRPr>
          </a:p>
        </p:txBody>
      </p:sp>
      <p:sp>
        <p:nvSpPr>
          <p:cNvPr id="5" name="Title 15">
            <a:extLst>
              <a:ext uri="{FF2B5EF4-FFF2-40B4-BE49-F238E27FC236}">
                <a16:creationId xmlns:a16="http://schemas.microsoft.com/office/drawing/2014/main" id="{82864E0B-F5E7-2089-F91B-B4FD06D71F4F}"/>
              </a:ext>
            </a:extLst>
          </p:cNvPr>
          <p:cNvSpPr txBox="1">
            <a:spLocks/>
          </p:cNvSpPr>
          <p:nvPr/>
        </p:nvSpPr>
        <p:spPr>
          <a:xfrm>
            <a:off x="468923" y="34941"/>
            <a:ext cx="11112427" cy="938072"/>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rgbClr val="0000FF"/>
                </a:solidFill>
                <a:latin typeface="Georgia" panose="02040502050405020303" pitchFamily="18" charset="0"/>
                <a:cs typeface="Khmer MEF2" panose="02000506000000020004" pitchFamily="2" charset="0"/>
              </a:rPr>
              <a:t>WHY VAT FRAUD IS POPULAR?</a:t>
            </a:r>
            <a:endParaRPr lang="km-KH" sz="3600" b="1" dirty="0">
              <a:solidFill>
                <a:srgbClr val="FF0000"/>
              </a:solidFill>
              <a:latin typeface="Kh Siemreap" pitchFamily="2" charset="0"/>
              <a:cs typeface="Kh Siemreap" pitchFamily="2" charset="0"/>
            </a:endParaRPr>
          </a:p>
        </p:txBody>
      </p:sp>
      <p:pic>
        <p:nvPicPr>
          <p:cNvPr id="6" name="Picture 5">
            <a:extLst>
              <a:ext uri="{FF2B5EF4-FFF2-40B4-BE49-F238E27FC236}">
                <a16:creationId xmlns:a16="http://schemas.microsoft.com/office/drawing/2014/main" id="{852C19E5-8D0D-D81C-591A-90E138003F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190" y="56201"/>
            <a:ext cx="1019567" cy="958282"/>
          </a:xfrm>
          <a:prstGeom prst="rect">
            <a:avLst/>
          </a:prstGeom>
        </p:spPr>
      </p:pic>
      <p:sp>
        <p:nvSpPr>
          <p:cNvPr id="22" name="Rectangle: Rounded Corners 21">
            <a:extLst>
              <a:ext uri="{FF2B5EF4-FFF2-40B4-BE49-F238E27FC236}">
                <a16:creationId xmlns:a16="http://schemas.microsoft.com/office/drawing/2014/main" id="{ED8AC00D-8C41-E556-8B24-23E8362E9007}"/>
              </a:ext>
            </a:extLst>
          </p:cNvPr>
          <p:cNvSpPr/>
          <p:nvPr/>
        </p:nvSpPr>
        <p:spPr>
          <a:xfrm>
            <a:off x="5012317" y="3353206"/>
            <a:ext cx="1744703" cy="1066794"/>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00" b="1" dirty="0">
                <a:solidFill>
                  <a:srgbClr val="C00000"/>
                </a:solidFill>
                <a:latin typeface="Times New Roman" panose="02020603050405020304" pitchFamily="18" charset="0"/>
                <a:cs typeface="Khmer MEF1" panose="02000506000000020004" pitchFamily="2" charset="0"/>
              </a:rPr>
              <a:t>Company X pay Tax:</a:t>
            </a:r>
            <a:r>
              <a:rPr lang="km-KH" sz="1200" b="1" dirty="0">
                <a:solidFill>
                  <a:srgbClr val="C00000"/>
                </a:solidFill>
                <a:latin typeface="Times New Roman" panose="02020603050405020304" pitchFamily="18" charset="0"/>
                <a:cs typeface="Khmer MEF1" panose="02000506000000020004" pitchFamily="2" charset="0"/>
              </a:rPr>
              <a:t> </a:t>
            </a:r>
            <a:r>
              <a:rPr lang="en-US" sz="1200" b="1" dirty="0">
                <a:solidFill>
                  <a:schemeClr val="tx1"/>
                </a:solidFill>
                <a:latin typeface="Times New Roman" panose="02020603050405020304" pitchFamily="18" charset="0"/>
                <a:cs typeface="Khmer MEF1" panose="02000506000000020004" pitchFamily="2" charset="0"/>
              </a:rPr>
              <a:t>1.VAT:100</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2.TOI:1000x20%=200</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Total = 300</a:t>
            </a:r>
            <a:endParaRPr lang="km-KH" sz="1200" b="1" dirty="0">
              <a:solidFill>
                <a:schemeClr val="tx1"/>
              </a:solidFill>
              <a:latin typeface="Times New Roman" panose="02020603050405020304" pitchFamily="18" charset="0"/>
              <a:cs typeface="Khmer MEF1" panose="02000506000000020004" pitchFamily="2" charset="0"/>
            </a:endParaRPr>
          </a:p>
        </p:txBody>
      </p:sp>
      <p:sp>
        <p:nvSpPr>
          <p:cNvPr id="25" name="Rectangle: Rounded Corners 24">
            <a:extLst>
              <a:ext uri="{FF2B5EF4-FFF2-40B4-BE49-F238E27FC236}">
                <a16:creationId xmlns:a16="http://schemas.microsoft.com/office/drawing/2014/main" id="{0204B8EC-0911-8C1B-68BF-73E5169BF0DF}"/>
              </a:ext>
            </a:extLst>
          </p:cNvPr>
          <p:cNvSpPr/>
          <p:nvPr/>
        </p:nvSpPr>
        <p:spPr>
          <a:xfrm rot="19662029">
            <a:off x="2228022" y="2522419"/>
            <a:ext cx="2505127" cy="8331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400" b="1" dirty="0">
                <a:solidFill>
                  <a:schemeClr val="tx1"/>
                </a:solidFill>
                <a:latin typeface="Times New Roman" panose="02020603050405020304" pitchFamily="18" charset="0"/>
                <a:cs typeface="Khmer MEF1" panose="02000506000000020004" pitchFamily="2" charset="0"/>
              </a:rPr>
              <a:t>Purchase goods/service</a:t>
            </a:r>
            <a:endParaRPr lang="km-KH" sz="1400" b="1" dirty="0">
              <a:solidFill>
                <a:schemeClr val="tx1"/>
              </a:solidFill>
              <a:latin typeface="Times New Roman" panose="02020603050405020304" pitchFamily="18" charset="0"/>
              <a:cs typeface="Khmer MEF1" panose="02000506000000020004" pitchFamily="2" charset="0"/>
            </a:endParaRPr>
          </a:p>
        </p:txBody>
      </p:sp>
      <p:cxnSp>
        <p:nvCxnSpPr>
          <p:cNvPr id="31" name="Straight Arrow Connector 30">
            <a:extLst>
              <a:ext uri="{FF2B5EF4-FFF2-40B4-BE49-F238E27FC236}">
                <a16:creationId xmlns:a16="http://schemas.microsoft.com/office/drawing/2014/main" id="{247D96EF-C4C8-249B-1436-0A5028983AEC}"/>
              </a:ext>
            </a:extLst>
          </p:cNvPr>
          <p:cNvCxnSpPr>
            <a:cxnSpLocks/>
          </p:cNvCxnSpPr>
          <p:nvPr/>
        </p:nvCxnSpPr>
        <p:spPr>
          <a:xfrm flipH="1">
            <a:off x="2325137" y="2052822"/>
            <a:ext cx="2940805" cy="3546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1B86AB8-9699-D33F-F152-1129868B7009}"/>
              </a:ext>
            </a:extLst>
          </p:cNvPr>
          <p:cNvSpPr/>
          <p:nvPr/>
        </p:nvSpPr>
        <p:spPr>
          <a:xfrm>
            <a:off x="4991222" y="4940506"/>
            <a:ext cx="1744703" cy="116018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00" b="1" dirty="0">
                <a:solidFill>
                  <a:srgbClr val="C00000"/>
                </a:solidFill>
                <a:latin typeface="Times New Roman" panose="02020603050405020304" pitchFamily="18" charset="0"/>
                <a:cs typeface="Khmer MEF1" panose="02000506000000020004" pitchFamily="2" charset="0"/>
              </a:rPr>
              <a:t>Company X pay Tax:</a:t>
            </a:r>
            <a:r>
              <a:rPr lang="km-KH" sz="1200" b="1" dirty="0">
                <a:solidFill>
                  <a:srgbClr val="C00000"/>
                </a:solidFill>
                <a:latin typeface="Times New Roman" panose="02020603050405020304" pitchFamily="18" charset="0"/>
                <a:cs typeface="Khmer MEF1" panose="02000506000000020004" pitchFamily="2" charset="0"/>
              </a:rPr>
              <a:t> </a:t>
            </a:r>
            <a:r>
              <a:rPr lang="en-US" sz="1200" b="1" dirty="0">
                <a:solidFill>
                  <a:schemeClr val="tx1"/>
                </a:solidFill>
                <a:latin typeface="Times New Roman" panose="02020603050405020304" pitchFamily="18" charset="0"/>
                <a:cs typeface="Khmer MEF1" panose="02000506000000020004" pitchFamily="2" charset="0"/>
              </a:rPr>
              <a:t>1.VAT:.0.1</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2.TOI:1x20%=0.2</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Total = 0.3</a:t>
            </a:r>
            <a:endParaRPr lang="km-KH" sz="1200" b="1" dirty="0">
              <a:solidFill>
                <a:schemeClr val="tx1"/>
              </a:solidFill>
              <a:latin typeface="Times New Roman" panose="02020603050405020304" pitchFamily="18" charset="0"/>
              <a:cs typeface="Khmer MEF1" panose="02000506000000020004" pitchFamily="2" charset="0"/>
            </a:endParaRPr>
          </a:p>
        </p:txBody>
      </p:sp>
      <p:sp>
        <p:nvSpPr>
          <p:cNvPr id="40" name="Rectangle: Rounded Corners 39">
            <a:extLst>
              <a:ext uri="{FF2B5EF4-FFF2-40B4-BE49-F238E27FC236}">
                <a16:creationId xmlns:a16="http://schemas.microsoft.com/office/drawing/2014/main" id="{2CC9EE26-76BD-FEF6-3264-E651D75C9DF7}"/>
              </a:ext>
            </a:extLst>
          </p:cNvPr>
          <p:cNvSpPr/>
          <p:nvPr/>
        </p:nvSpPr>
        <p:spPr>
          <a:xfrm rot="18612824">
            <a:off x="2564063" y="3857206"/>
            <a:ext cx="2505127" cy="8331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400" b="1" dirty="0">
                <a:solidFill>
                  <a:schemeClr val="tx1"/>
                </a:solidFill>
                <a:latin typeface="Times New Roman" panose="02020603050405020304" pitchFamily="18" charset="0"/>
                <a:cs typeface="Khmer MEF1" panose="02000506000000020004" pitchFamily="2" charset="0"/>
              </a:rPr>
              <a:t>Purchase goods/service</a:t>
            </a:r>
            <a:endParaRPr lang="km-KH" sz="1400" b="1" dirty="0">
              <a:solidFill>
                <a:schemeClr val="tx1"/>
              </a:solidFill>
              <a:latin typeface="Times New Roman" panose="02020603050405020304" pitchFamily="18" charset="0"/>
              <a:cs typeface="Khmer MEF1" panose="02000506000000020004" pitchFamily="2" charset="0"/>
            </a:endParaRPr>
          </a:p>
        </p:txBody>
      </p:sp>
      <p:sp>
        <p:nvSpPr>
          <p:cNvPr id="41" name="Right Brace 40">
            <a:extLst>
              <a:ext uri="{FF2B5EF4-FFF2-40B4-BE49-F238E27FC236}">
                <a16:creationId xmlns:a16="http://schemas.microsoft.com/office/drawing/2014/main" id="{0F885F23-F4CD-21F4-A3B1-A31F4748C7FC}"/>
              </a:ext>
            </a:extLst>
          </p:cNvPr>
          <p:cNvSpPr/>
          <p:nvPr/>
        </p:nvSpPr>
        <p:spPr>
          <a:xfrm>
            <a:off x="6443004" y="2353998"/>
            <a:ext cx="914400" cy="3826410"/>
          </a:xfrm>
          <a:prstGeom prst="rightBrace">
            <a:avLst/>
          </a:prstGeom>
          <a:ln w="28575"/>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D3AC25C2-8443-2567-5A32-1C9848C4747D}"/>
              </a:ext>
            </a:extLst>
          </p:cNvPr>
          <p:cNvSpPr/>
          <p:nvPr/>
        </p:nvSpPr>
        <p:spPr>
          <a:xfrm>
            <a:off x="10146684" y="3729143"/>
            <a:ext cx="1955909" cy="11601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00" b="1" dirty="0">
                <a:solidFill>
                  <a:srgbClr val="C00000"/>
                </a:solidFill>
                <a:latin typeface="Times New Roman" panose="02020603050405020304" pitchFamily="18" charset="0"/>
                <a:cs typeface="Khmer MEF1" panose="02000506000000020004" pitchFamily="2" charset="0"/>
              </a:rPr>
              <a:t>Company Y claim:</a:t>
            </a:r>
            <a:r>
              <a:rPr lang="km-KH" sz="1200" b="1" dirty="0">
                <a:solidFill>
                  <a:srgbClr val="C00000"/>
                </a:solidFill>
                <a:latin typeface="Times New Roman" panose="02020603050405020304" pitchFamily="18" charset="0"/>
                <a:cs typeface="Khmer MEF1" panose="02000506000000020004" pitchFamily="2" charset="0"/>
              </a:rPr>
              <a:t> </a:t>
            </a:r>
            <a:r>
              <a:rPr lang="en-US" sz="1200" b="1" dirty="0">
                <a:solidFill>
                  <a:schemeClr val="tx1"/>
                </a:solidFill>
                <a:latin typeface="Times New Roman" panose="02020603050405020304" pitchFamily="18" charset="0"/>
                <a:cs typeface="Khmer MEF1" panose="02000506000000020004" pitchFamily="2" charset="0"/>
              </a:rPr>
              <a:t>1.VAT Input = 100</a:t>
            </a:r>
          </a:p>
          <a:p>
            <a:pPr>
              <a:lnSpc>
                <a:spcPct val="150000"/>
              </a:lnSpc>
            </a:pPr>
            <a:r>
              <a:rPr lang="en-US" sz="1200" b="1" dirty="0">
                <a:solidFill>
                  <a:schemeClr val="tx1"/>
                </a:solidFill>
                <a:latin typeface="Times New Roman" panose="02020603050405020304" pitchFamily="18" charset="0"/>
                <a:cs typeface="Khmer MEF1" panose="02000506000000020004" pitchFamily="2" charset="0"/>
              </a:rPr>
              <a:t>2.Expense = 1,000</a:t>
            </a:r>
          </a:p>
        </p:txBody>
      </p:sp>
      <p:cxnSp>
        <p:nvCxnSpPr>
          <p:cNvPr id="51" name="Straight Arrow Connector 50">
            <a:extLst>
              <a:ext uri="{FF2B5EF4-FFF2-40B4-BE49-F238E27FC236}">
                <a16:creationId xmlns:a16="http://schemas.microsoft.com/office/drawing/2014/main" id="{F0D97FA1-CB69-70A1-1429-82F50AB729E5}"/>
              </a:ext>
            </a:extLst>
          </p:cNvPr>
          <p:cNvCxnSpPr>
            <a:cxnSpLocks/>
            <a:stCxn id="37" idx="2"/>
          </p:cNvCxnSpPr>
          <p:nvPr/>
        </p:nvCxnSpPr>
        <p:spPr>
          <a:xfrm>
            <a:off x="10976823" y="2001501"/>
            <a:ext cx="0" cy="18851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877118E-B32A-A35A-B9A5-B7853FBAC11E}"/>
              </a:ext>
            </a:extLst>
          </p:cNvPr>
          <p:cNvCxnSpPr>
            <a:cxnSpLocks/>
          </p:cNvCxnSpPr>
          <p:nvPr/>
        </p:nvCxnSpPr>
        <p:spPr>
          <a:xfrm>
            <a:off x="8885732" y="4276106"/>
            <a:ext cx="13789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1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86845A-5CA2-4839-A688-B36EDC278F5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202417" y="2056894"/>
            <a:ext cx="3787167" cy="3734307"/>
          </a:xfrm>
          <a:prstGeom prst="rect">
            <a:avLst/>
          </a:prstGeom>
        </p:spPr>
      </p:pic>
      <p:sp>
        <p:nvSpPr>
          <p:cNvPr id="7" name="Flowchart: Process 6">
            <a:extLst>
              <a:ext uri="{FF2B5EF4-FFF2-40B4-BE49-F238E27FC236}">
                <a16:creationId xmlns:a16="http://schemas.microsoft.com/office/drawing/2014/main" id="{51D32D99-F877-4000-ADD5-C131B99CBA80}"/>
              </a:ext>
            </a:extLst>
          </p:cNvPr>
          <p:cNvSpPr/>
          <p:nvPr/>
        </p:nvSpPr>
        <p:spPr>
          <a:xfrm>
            <a:off x="15240" y="1226843"/>
            <a:ext cx="12161520" cy="45720"/>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4">
            <a:extLst>
              <a:ext uri="{FF2B5EF4-FFF2-40B4-BE49-F238E27FC236}">
                <a16:creationId xmlns:a16="http://schemas.microsoft.com/office/drawing/2014/main" id="{B826DB27-070E-45BA-A29F-B41FAE1ED343}"/>
              </a:ext>
            </a:extLst>
          </p:cNvPr>
          <p:cNvSpPr>
            <a:spLocks noGrp="1"/>
          </p:cNvSpPr>
          <p:nvPr>
            <p:ph type="sldNum" sz="quarter" idx="12"/>
          </p:nvPr>
        </p:nvSpPr>
        <p:spPr>
          <a:xfrm>
            <a:off x="10896600" y="6379860"/>
            <a:ext cx="914400" cy="457200"/>
          </a:xfrm>
        </p:spPr>
        <p:txBody>
          <a:bodyPr anchor="t"/>
          <a:lstStyle/>
          <a:p>
            <a:fld id="{D57F1E4F-1CFF-5643-939E-217C01CDF565}" type="slidenum">
              <a:rPr lang="en-US" sz="2400" b="1" smtClean="0">
                <a:solidFill>
                  <a:srgbClr val="000099"/>
                </a:solidFill>
                <a:latin typeface="Cambria" panose="02040503050406030204" pitchFamily="18" charset="0"/>
                <a:ea typeface="Cambria" panose="02040503050406030204" pitchFamily="18" charset="0"/>
              </a:rPr>
              <a:pPr/>
              <a:t>4</a:t>
            </a:fld>
            <a:endParaRPr lang="en-US" sz="2400" b="1" dirty="0">
              <a:solidFill>
                <a:srgbClr val="000099"/>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9D4989C9-4BA5-1EE3-4615-F1032DA510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632026" y="2298704"/>
            <a:ext cx="3408450" cy="3360876"/>
          </a:xfrm>
          <a:prstGeom prst="rect">
            <a:avLst/>
          </a:prstGeom>
        </p:spPr>
      </p:pic>
      <p:sp>
        <p:nvSpPr>
          <p:cNvPr id="3" name="Content Placeholder 2">
            <a:extLst>
              <a:ext uri="{FF2B5EF4-FFF2-40B4-BE49-F238E27FC236}">
                <a16:creationId xmlns:a16="http://schemas.microsoft.com/office/drawing/2014/main" id="{E5438296-3A63-693B-FC3F-089C545F73C9}"/>
              </a:ext>
            </a:extLst>
          </p:cNvPr>
          <p:cNvSpPr>
            <a:spLocks noGrp="1"/>
          </p:cNvSpPr>
          <p:nvPr>
            <p:ph idx="1"/>
          </p:nvPr>
        </p:nvSpPr>
        <p:spPr>
          <a:xfrm>
            <a:off x="468923" y="1452809"/>
            <a:ext cx="11015003" cy="4927051"/>
          </a:xfrm>
        </p:spPr>
        <p:txBody>
          <a:bodyPr>
            <a:noAutofit/>
          </a:bodyPr>
          <a:lstStyle/>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a:p>
            <a:pPr algn="just">
              <a:lnSpc>
                <a:spcPct val="150000"/>
              </a:lnSpc>
            </a:pPr>
            <a:endParaRPr lang="en-GB" sz="2000" dirty="0">
              <a:solidFill>
                <a:srgbClr val="0000FF"/>
              </a:solidFill>
              <a:latin typeface="Georgia" panose="02040502050405020303" pitchFamily="18" charset="0"/>
              <a:cs typeface="Khmer MEF2" panose="02000506000000020004" pitchFamily="2" charset="0"/>
            </a:endParaRPr>
          </a:p>
        </p:txBody>
      </p:sp>
      <p:sp>
        <p:nvSpPr>
          <p:cNvPr id="8" name="Title 15">
            <a:extLst>
              <a:ext uri="{FF2B5EF4-FFF2-40B4-BE49-F238E27FC236}">
                <a16:creationId xmlns:a16="http://schemas.microsoft.com/office/drawing/2014/main" id="{0485BA8F-B77B-AB08-AC5F-DF76FCD0BBAA}"/>
              </a:ext>
            </a:extLst>
          </p:cNvPr>
          <p:cNvSpPr txBox="1">
            <a:spLocks/>
          </p:cNvSpPr>
          <p:nvPr/>
        </p:nvSpPr>
        <p:spPr>
          <a:xfrm>
            <a:off x="468923" y="101388"/>
            <a:ext cx="11112427" cy="965411"/>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rgbClr val="FF0000"/>
              </a:solidFill>
              <a:latin typeface="Kh Siemreap" pitchFamily="2" charset="0"/>
              <a:cs typeface="Kh Siemreap" pitchFamily="2" charset="0"/>
            </a:endParaRPr>
          </a:p>
        </p:txBody>
      </p:sp>
      <p:sp>
        <p:nvSpPr>
          <p:cNvPr id="13" name="Title 1">
            <a:extLst>
              <a:ext uri="{FF2B5EF4-FFF2-40B4-BE49-F238E27FC236}">
                <a16:creationId xmlns:a16="http://schemas.microsoft.com/office/drawing/2014/main" id="{8FABB6F1-8927-478F-B211-5EE031564086}"/>
              </a:ext>
            </a:extLst>
          </p:cNvPr>
          <p:cNvSpPr>
            <a:spLocks noGrp="1"/>
          </p:cNvSpPr>
          <p:nvPr>
            <p:ph type="title"/>
          </p:nvPr>
        </p:nvSpPr>
        <p:spPr>
          <a:xfrm>
            <a:off x="1640665" y="101387"/>
            <a:ext cx="9565217" cy="950608"/>
          </a:xfrm>
        </p:spPr>
        <p:txBody>
          <a:bodyPr vert="horz" wrap="square" lIns="0" tIns="0" rIns="0" bIns="0" rtlCol="0" anchor="ctr" anchorCtr="1">
            <a:noAutofit/>
          </a:bodyPr>
          <a:lstStyle/>
          <a:p>
            <a:pPr marL="514350" indent="-514350" algn="just">
              <a:lnSpc>
                <a:spcPct val="150000"/>
              </a:lnSpc>
              <a:buAutoNum type="romanUcPeriod"/>
            </a:pPr>
            <a:r>
              <a:rPr lang="en-GB" sz="3600" dirty="0">
                <a:solidFill>
                  <a:srgbClr val="0000FF"/>
                </a:solidFill>
                <a:latin typeface="Georgia" panose="02040502050405020303" pitchFamily="18" charset="0"/>
                <a:cs typeface="Khmer MEF2" panose="02000506000000020004" pitchFamily="2" charset="0"/>
              </a:rPr>
              <a:t>COMPANY INFORMATION</a:t>
            </a:r>
          </a:p>
        </p:txBody>
      </p:sp>
      <p:pic>
        <p:nvPicPr>
          <p:cNvPr id="14" name="Picture 13">
            <a:extLst>
              <a:ext uri="{FF2B5EF4-FFF2-40B4-BE49-F238E27FC236}">
                <a16:creationId xmlns:a16="http://schemas.microsoft.com/office/drawing/2014/main" id="{7F1AC961-2E83-A574-42D0-787B7DF6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5" name="TextBox 4">
            <a:extLst>
              <a:ext uri="{FF2B5EF4-FFF2-40B4-BE49-F238E27FC236}">
                <a16:creationId xmlns:a16="http://schemas.microsoft.com/office/drawing/2014/main" id="{A15313F2-0F62-FE36-D7B5-5FF854FC4375}"/>
              </a:ext>
            </a:extLst>
          </p:cNvPr>
          <p:cNvSpPr txBox="1"/>
          <p:nvPr/>
        </p:nvSpPr>
        <p:spPr>
          <a:xfrm>
            <a:off x="487766" y="1506599"/>
            <a:ext cx="10722806" cy="4639540"/>
          </a:xfrm>
          <a:prstGeom prst="rect">
            <a:avLst/>
          </a:prstGeom>
          <a:noFill/>
        </p:spPr>
        <p:txBody>
          <a:bodyPr wrap="square" rtlCol="0">
            <a:spAutoFit/>
          </a:bodyPr>
          <a:lstStyle/>
          <a:p>
            <a:pPr marL="631825" lvl="2" indent="-342900" algn="just">
              <a:lnSpc>
                <a:spcPct val="170000"/>
              </a:lnSpc>
              <a:buFont typeface="Wingdings" pitchFamily="2" charset="2"/>
              <a:buChar char="§"/>
            </a:pPr>
            <a:r>
              <a:rPr lang="en-GB" sz="1600" dirty="0">
                <a:solidFill>
                  <a:schemeClr val="accent1">
                    <a:lumMod val="75000"/>
                  </a:schemeClr>
                </a:solidFill>
                <a:latin typeface="Georgia" panose="02040502050405020303" pitchFamily="18" charset="0"/>
                <a:cs typeface="Khmer MEF1" pitchFamily="2" charset="0"/>
              </a:rPr>
              <a:t>COMPANY		</a:t>
            </a:r>
            <a:r>
              <a:rPr lang="km-KH"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rPr>
              <a:t>  B C CO., LTD. (NOT REAL NAME) </a:t>
            </a:r>
          </a:p>
          <a:p>
            <a:pPr marL="631825" lvl="2" indent="-342900" algn="just">
              <a:lnSpc>
                <a:spcPct val="170000"/>
              </a:lnSpc>
              <a:buFont typeface="Wingdings" pitchFamily="2" charset="2"/>
              <a:buChar char="§"/>
            </a:pPr>
            <a:r>
              <a:rPr lang="en-US" sz="1600" dirty="0">
                <a:solidFill>
                  <a:schemeClr val="accent1">
                    <a:lumMod val="75000"/>
                  </a:schemeClr>
                </a:solidFill>
                <a:latin typeface="Georgia" panose="02040502050405020303" pitchFamily="18" charset="0"/>
                <a:cs typeface="Khmer MEF1" pitchFamily="2" charset="0"/>
              </a:rPr>
              <a:t>TYPE</a:t>
            </a:r>
            <a:r>
              <a:rPr lang="km-KH" sz="1600" dirty="0">
                <a:solidFill>
                  <a:schemeClr val="accent1">
                    <a:lumMod val="75000"/>
                  </a:schemeClr>
                </a:solidFill>
                <a:latin typeface="Georgia" panose="02040502050405020303" pitchFamily="18" charset="0"/>
                <a:cs typeface="Khmer MEF1" pitchFamily="2" charset="0"/>
              </a:rPr>
              <a:t>	</a:t>
            </a:r>
            <a:r>
              <a:rPr lang="en-GB" sz="1600" dirty="0">
                <a:solidFill>
                  <a:schemeClr val="accent1">
                    <a:lumMod val="75000"/>
                  </a:schemeClr>
                </a:solidFill>
                <a:latin typeface="Georgia" panose="02040502050405020303" pitchFamily="18" charset="0"/>
                <a:cs typeface="Khmer MEF1" pitchFamily="2" charset="0"/>
              </a:rPr>
              <a:t>	</a:t>
            </a:r>
            <a:r>
              <a:rPr lang="km-KH" sz="1600" dirty="0">
                <a:solidFill>
                  <a:schemeClr val="accent1">
                    <a:lumMod val="75000"/>
                  </a:schemeClr>
                </a:solidFill>
                <a:latin typeface="Georgia" panose="02040502050405020303" pitchFamily="18" charset="0"/>
                <a:cs typeface="Khmer MEF1" pitchFamily="2" charset="0"/>
              </a:rPr>
              <a:t>៖	</a:t>
            </a:r>
            <a:r>
              <a:rPr lang="en-GB" sz="1600" dirty="0">
                <a:solidFill>
                  <a:schemeClr val="accent1">
                    <a:lumMod val="75000"/>
                  </a:schemeClr>
                </a:solidFill>
                <a:latin typeface="Georgia" panose="02040502050405020303" pitchFamily="18" charset="0"/>
                <a:cs typeface="Khmer MEF1" pitchFamily="2" charset="0"/>
              </a:rPr>
              <a:t>  PRIVATE </a:t>
            </a:r>
            <a:r>
              <a:rPr lang="en-US" sz="1600" dirty="0">
                <a:solidFill>
                  <a:schemeClr val="accent1">
                    <a:lumMod val="75000"/>
                  </a:schemeClr>
                </a:solidFill>
                <a:latin typeface="Georgia" panose="02040502050405020303" pitchFamily="18" charset="0"/>
                <a:cs typeface="Khmer MEF1" pitchFamily="2" charset="0"/>
              </a:rPr>
              <a:t>LIMITED COMPANY</a:t>
            </a:r>
          </a:p>
          <a:p>
            <a:pPr marL="631825" lvl="2" indent="-342900" algn="just">
              <a:lnSpc>
                <a:spcPct val="170000"/>
              </a:lnSpc>
              <a:buFont typeface="Wingdings" pitchFamily="2" charset="2"/>
              <a:buChar char="§"/>
            </a:pPr>
            <a:r>
              <a:rPr lang="en-GB" sz="1600" dirty="0">
                <a:solidFill>
                  <a:schemeClr val="accent1">
                    <a:lumMod val="75000"/>
                  </a:schemeClr>
                </a:solidFill>
                <a:latin typeface="Georgia" panose="02040502050405020303" pitchFamily="18" charset="0"/>
                <a:cs typeface="Khmer MEF1" pitchFamily="2" charset="0"/>
              </a:rPr>
              <a:t>BUSINESS ACTIVITY</a:t>
            </a:r>
            <a:r>
              <a:rPr lang="km-KH" sz="1600" dirty="0">
                <a:solidFill>
                  <a:schemeClr val="accent1">
                    <a:lumMod val="75000"/>
                  </a:schemeClr>
                </a:solidFill>
                <a:latin typeface="Georgia" panose="02040502050405020303" pitchFamily="18" charset="0"/>
                <a:cs typeface="Khmer MEF1" pitchFamily="2" charset="0"/>
              </a:rPr>
              <a:t>	៖ </a:t>
            </a:r>
            <a:r>
              <a:rPr lang="en-US" sz="1600" dirty="0">
                <a:solidFill>
                  <a:schemeClr val="accent1">
                    <a:lumMod val="75000"/>
                  </a:schemeClr>
                </a:solidFill>
                <a:latin typeface="Georgia" panose="02040502050405020303" pitchFamily="18" charset="0"/>
                <a:cs typeface="Khmer MEF1" pitchFamily="2" charset="0"/>
              </a:rPr>
              <a:t>	WHOLESALE OF CONSTRUCTION MATERIALS </a:t>
            </a:r>
            <a:r>
              <a:rPr lang="km-KH"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cs typeface="Khmer MEF1" pitchFamily="2" charset="0"/>
              </a:rPr>
              <a:t>AND</a:t>
            </a:r>
            <a:r>
              <a:rPr lang="km-KH"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cs typeface="Khmer MEF1" pitchFamily="2" charset="0"/>
              </a:rPr>
              <a:t>TOOLS</a:t>
            </a:r>
            <a:endParaRPr lang="en-GB" sz="1600" dirty="0">
              <a:solidFill>
                <a:schemeClr val="accent1">
                  <a:lumMod val="75000"/>
                </a:schemeClr>
              </a:solidFill>
              <a:latin typeface="Georgia" panose="02040502050405020303" pitchFamily="18" charset="0"/>
              <a:cs typeface="Khmer MEF1" pitchFamily="2" charset="0"/>
            </a:endParaRPr>
          </a:p>
          <a:p>
            <a:pPr marL="631825" lvl="2" indent="-342900" algn="just">
              <a:lnSpc>
                <a:spcPct val="170000"/>
              </a:lnSpc>
              <a:buFont typeface="Wingdings" pitchFamily="2" charset="2"/>
              <a:buChar char="§"/>
            </a:pPr>
            <a:r>
              <a:rPr lang="en-GB" sz="1600" dirty="0">
                <a:solidFill>
                  <a:schemeClr val="accent1">
                    <a:lumMod val="75000"/>
                  </a:schemeClr>
                </a:solidFill>
                <a:latin typeface="Georgia" panose="02040502050405020303" pitchFamily="18" charset="0"/>
                <a:cs typeface="Khmer MEF1" pitchFamily="2" charset="0"/>
              </a:rPr>
              <a:t>REGISTERED ADDRESS   </a:t>
            </a:r>
            <a:r>
              <a:rPr lang="km-KH" sz="1600" dirty="0">
                <a:solidFill>
                  <a:schemeClr val="accent1">
                    <a:lumMod val="75000"/>
                  </a:schemeClr>
                </a:solidFill>
                <a:latin typeface="Georgia" panose="02040502050405020303" pitchFamily="18" charset="0"/>
                <a:cs typeface="Khmer MEF1" pitchFamily="2" charset="0"/>
              </a:rPr>
              <a:t>៖</a:t>
            </a:r>
            <a:r>
              <a:rPr lang="en-GB"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cs typeface="Khmer MEF1" pitchFamily="2" charset="0"/>
              </a:rPr>
              <a:t>#52F, PHUM KBAL DOMREI, KHAN POSENCHEY, PHNOM PENH.  </a:t>
            </a:r>
            <a:endParaRPr lang="km-KH" sz="1600" dirty="0">
              <a:solidFill>
                <a:schemeClr val="accent1">
                  <a:lumMod val="75000"/>
                </a:schemeClr>
              </a:solidFill>
              <a:latin typeface="Georgia" panose="02040502050405020303" pitchFamily="18" charset="0"/>
              <a:cs typeface="Khmer MEF1" pitchFamily="2" charset="0"/>
            </a:endParaRPr>
          </a:p>
          <a:p>
            <a:pPr marL="631825" lvl="2" indent="-342900">
              <a:lnSpc>
                <a:spcPct val="170000"/>
              </a:lnSpc>
              <a:buFont typeface="Wingdings" pitchFamily="2" charset="2"/>
              <a:buChar char="§"/>
              <a:tabLst>
                <a:tab pos="3086100" algn="l"/>
                <a:tab pos="3657600" algn="l"/>
              </a:tabLst>
            </a:pPr>
            <a:r>
              <a:rPr lang="en-US" sz="1600" dirty="0">
                <a:solidFill>
                  <a:schemeClr val="accent1">
                    <a:lumMod val="75000"/>
                  </a:schemeClr>
                </a:solidFill>
                <a:latin typeface="Georgia" panose="02040502050405020303" pitchFamily="18" charset="0"/>
                <a:cs typeface="Khmer MEF1" pitchFamily="2" charset="0"/>
              </a:rPr>
              <a:t>REGISTERED DATE</a:t>
            </a:r>
            <a:r>
              <a:rPr lang="km-KH" sz="1600" dirty="0">
                <a:solidFill>
                  <a:schemeClr val="accent1">
                    <a:lumMod val="75000"/>
                  </a:schemeClr>
                </a:solidFill>
                <a:latin typeface="Georgia" panose="02040502050405020303" pitchFamily="18" charset="0"/>
                <a:cs typeface="Khmer MEF1" pitchFamily="2" charset="0"/>
              </a:rPr>
              <a:t>	៖	</a:t>
            </a:r>
            <a:r>
              <a:rPr lang="en-US" sz="1600" dirty="0">
                <a:solidFill>
                  <a:schemeClr val="accent1">
                    <a:lumMod val="75000"/>
                  </a:schemeClr>
                </a:solidFill>
                <a:latin typeface="Georgia" panose="02040502050405020303" pitchFamily="18" charset="0"/>
                <a:cs typeface="Khmer MEF1" pitchFamily="2" charset="0"/>
              </a:rPr>
              <a:t>JULY, 2020 (ONLINE REGISTRATION)</a:t>
            </a:r>
          </a:p>
          <a:p>
            <a:pPr marL="631825" lvl="2" indent="-342900">
              <a:lnSpc>
                <a:spcPct val="170000"/>
              </a:lnSpc>
              <a:buFont typeface="Wingdings" pitchFamily="2" charset="2"/>
              <a:buChar char="§"/>
              <a:tabLst>
                <a:tab pos="3086100" algn="l"/>
                <a:tab pos="3657600" algn="l"/>
              </a:tabLst>
            </a:pPr>
            <a:r>
              <a:rPr lang="en-US" sz="1600" dirty="0">
                <a:solidFill>
                  <a:schemeClr val="accent1">
                    <a:lumMod val="75000"/>
                  </a:schemeClr>
                </a:solidFill>
                <a:latin typeface="Georgia" panose="02040502050405020303" pitchFamily="18" charset="0"/>
                <a:cs typeface="Khmer MEF1" pitchFamily="2" charset="0"/>
              </a:rPr>
              <a:t>SHARE HOLDER</a:t>
            </a:r>
            <a:r>
              <a:rPr lang="km-KH"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cs typeface="Khmer MEF1" pitchFamily="2" charset="0"/>
              </a:rPr>
              <a:t>	</a:t>
            </a:r>
            <a:r>
              <a:rPr lang="km-KH" sz="1600" dirty="0">
                <a:solidFill>
                  <a:schemeClr val="accent1">
                    <a:lumMod val="75000"/>
                  </a:schemeClr>
                </a:solidFill>
                <a:latin typeface="Georgia" panose="02040502050405020303" pitchFamily="18" charset="0"/>
                <a:cs typeface="Khmer MEF1" pitchFamily="2" charset="0"/>
              </a:rPr>
              <a:t>៖</a:t>
            </a:r>
            <a:r>
              <a:rPr lang="en-US" sz="1600" dirty="0">
                <a:solidFill>
                  <a:schemeClr val="accent1">
                    <a:lumMod val="75000"/>
                  </a:schemeClr>
                </a:solidFill>
                <a:latin typeface="Georgia" panose="02040502050405020303" pitchFamily="18" charset="0"/>
                <a:cs typeface="Khmer MEF1" pitchFamily="2" charset="0"/>
              </a:rPr>
              <a:t>	MR. BC (CAMBODIAN), OWNS 100% SHARES </a:t>
            </a:r>
          </a:p>
          <a:p>
            <a:pPr marL="631825" lvl="2" indent="-342900">
              <a:lnSpc>
                <a:spcPct val="170000"/>
              </a:lnSpc>
              <a:buFont typeface="Wingdings" pitchFamily="2" charset="2"/>
              <a:buChar char="§"/>
              <a:tabLst>
                <a:tab pos="3086100" algn="l"/>
                <a:tab pos="3657600" algn="l"/>
              </a:tabLst>
            </a:pPr>
            <a:r>
              <a:rPr lang="en-US" sz="1600" dirty="0">
                <a:solidFill>
                  <a:schemeClr val="accent1">
                    <a:lumMod val="75000"/>
                  </a:schemeClr>
                </a:solidFill>
                <a:latin typeface="Georgia" panose="02040502050405020303" pitchFamily="18" charset="0"/>
                <a:cs typeface="Khmer MEF1" pitchFamily="2" charset="0"/>
              </a:rPr>
              <a:t>REGISTRATION CAPITAL	</a:t>
            </a:r>
            <a:r>
              <a:rPr lang="km-KH"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cs typeface="Khmer MEF1" pitchFamily="2" charset="0"/>
              </a:rPr>
              <a:t>100,000 US DOLLAR</a:t>
            </a:r>
          </a:p>
          <a:p>
            <a:pPr marL="631825" lvl="2" indent="-342900">
              <a:lnSpc>
                <a:spcPct val="170000"/>
              </a:lnSpc>
              <a:buFont typeface="Wingdings" pitchFamily="2" charset="2"/>
              <a:buChar char="§"/>
              <a:tabLst>
                <a:tab pos="3086100" algn="l"/>
                <a:tab pos="3657600" algn="l"/>
              </a:tabLst>
            </a:pPr>
            <a:r>
              <a:rPr lang="en-US" sz="1600" dirty="0">
                <a:solidFill>
                  <a:schemeClr val="accent1">
                    <a:lumMod val="75000"/>
                  </a:schemeClr>
                </a:solidFill>
                <a:latin typeface="Georgia" panose="02040502050405020303" pitchFamily="18" charset="0"/>
                <a:cs typeface="Khmer MEF1" pitchFamily="2" charset="0"/>
              </a:rPr>
              <a:t>REGISTRATION DOCUMENT </a:t>
            </a:r>
            <a:r>
              <a:rPr lang="km-KH" sz="1600" dirty="0">
                <a:solidFill>
                  <a:schemeClr val="accent1">
                    <a:lumMod val="75000"/>
                  </a:schemeClr>
                </a:solidFill>
                <a:latin typeface="Georgia" panose="02040502050405020303" pitchFamily="18" charset="0"/>
                <a:cs typeface="Khmer MEF1" pitchFamily="2" charset="0"/>
              </a:rPr>
              <a:t>	៖</a:t>
            </a:r>
            <a:r>
              <a:rPr lang="en-US" sz="1600" dirty="0">
                <a:solidFill>
                  <a:schemeClr val="accent1">
                    <a:lumMod val="75000"/>
                  </a:schemeClr>
                </a:solidFill>
                <a:latin typeface="Georgia" panose="02040502050405020303" pitchFamily="18" charset="0"/>
                <a:cs typeface="Khmer MEF1" pitchFamily="2" charset="0"/>
              </a:rPr>
              <a:t> M&amp;A, ID CARD, OFFICE RENTAL, OFFICE PHOTO, OWNER PHOTO</a:t>
            </a:r>
          </a:p>
          <a:p>
            <a:pPr marL="631825" lvl="2" indent="-342900">
              <a:lnSpc>
                <a:spcPct val="170000"/>
              </a:lnSpc>
              <a:buFont typeface="Wingdings" pitchFamily="2" charset="2"/>
              <a:buChar char="§"/>
              <a:tabLst>
                <a:tab pos="3086100" algn="l"/>
                <a:tab pos="3657600" algn="l"/>
              </a:tabLst>
            </a:pPr>
            <a:r>
              <a:rPr lang="en-GB" sz="1600" dirty="0">
                <a:solidFill>
                  <a:schemeClr val="accent1">
                    <a:lumMod val="75000"/>
                  </a:schemeClr>
                </a:solidFill>
                <a:latin typeface="Georgia" panose="02040502050405020303" pitchFamily="18" charset="0"/>
                <a:cs typeface="Khmer MEF1" pitchFamily="2" charset="0"/>
              </a:rPr>
              <a:t>THERE IS A TAX AGENT COMPANY NAME XYZ CO., LTD. THAT IN CHARGING OF THE REGISTRATION, FILING MONTHLY/ANNUAL TAX RETURN, REPRESENTATIVE WHEN MEETING WITH TAX AUTHORITY FOR B C COMPANY.</a:t>
            </a:r>
          </a:p>
        </p:txBody>
      </p:sp>
    </p:spTree>
    <p:extLst>
      <p:ext uri="{BB962C8B-B14F-4D97-AF65-F5344CB8AC3E}">
        <p14:creationId xmlns:p14="http://schemas.microsoft.com/office/powerpoint/2010/main" val="220489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86845A-5CA2-4839-A688-B36EDC278F5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202417" y="2056894"/>
            <a:ext cx="3787167" cy="3734307"/>
          </a:xfrm>
          <a:prstGeom prst="rect">
            <a:avLst/>
          </a:prstGeom>
        </p:spPr>
      </p:pic>
      <p:sp>
        <p:nvSpPr>
          <p:cNvPr id="7" name="Flowchart: Process 6">
            <a:extLst>
              <a:ext uri="{FF2B5EF4-FFF2-40B4-BE49-F238E27FC236}">
                <a16:creationId xmlns:a16="http://schemas.microsoft.com/office/drawing/2014/main" id="{51D32D99-F877-4000-ADD5-C131B99CBA80}"/>
              </a:ext>
            </a:extLst>
          </p:cNvPr>
          <p:cNvSpPr/>
          <p:nvPr/>
        </p:nvSpPr>
        <p:spPr>
          <a:xfrm>
            <a:off x="15240" y="1226843"/>
            <a:ext cx="12161520" cy="45720"/>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4">
            <a:extLst>
              <a:ext uri="{FF2B5EF4-FFF2-40B4-BE49-F238E27FC236}">
                <a16:creationId xmlns:a16="http://schemas.microsoft.com/office/drawing/2014/main" id="{B826DB27-070E-45BA-A29F-B41FAE1ED343}"/>
              </a:ext>
            </a:extLst>
          </p:cNvPr>
          <p:cNvSpPr>
            <a:spLocks noGrp="1"/>
          </p:cNvSpPr>
          <p:nvPr>
            <p:ph type="sldNum" sz="quarter" idx="12"/>
          </p:nvPr>
        </p:nvSpPr>
        <p:spPr>
          <a:xfrm>
            <a:off x="10896600" y="6379860"/>
            <a:ext cx="914400" cy="457200"/>
          </a:xfrm>
        </p:spPr>
        <p:txBody>
          <a:bodyPr anchor="t"/>
          <a:lstStyle/>
          <a:p>
            <a:fld id="{D57F1E4F-1CFF-5643-939E-217C01CDF565}" type="slidenum">
              <a:rPr lang="en-US" sz="2400" b="1" smtClean="0">
                <a:solidFill>
                  <a:srgbClr val="000099"/>
                </a:solidFill>
                <a:latin typeface="Cambria" panose="02040503050406030204" pitchFamily="18" charset="0"/>
                <a:ea typeface="Cambria" panose="02040503050406030204" pitchFamily="18" charset="0"/>
              </a:rPr>
              <a:pPr/>
              <a:t>5</a:t>
            </a:fld>
            <a:endParaRPr lang="en-US" sz="2400" b="1" dirty="0">
              <a:solidFill>
                <a:srgbClr val="000099"/>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9D4989C9-4BA5-1EE3-4615-F1032DA510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632026" y="2298704"/>
            <a:ext cx="3408450" cy="3360876"/>
          </a:xfrm>
          <a:prstGeom prst="rect">
            <a:avLst/>
          </a:prstGeom>
        </p:spPr>
      </p:pic>
      <p:sp>
        <p:nvSpPr>
          <p:cNvPr id="3" name="Content Placeholder 2">
            <a:extLst>
              <a:ext uri="{FF2B5EF4-FFF2-40B4-BE49-F238E27FC236}">
                <a16:creationId xmlns:a16="http://schemas.microsoft.com/office/drawing/2014/main" id="{E5438296-3A63-693B-FC3F-089C545F73C9}"/>
              </a:ext>
            </a:extLst>
          </p:cNvPr>
          <p:cNvSpPr>
            <a:spLocks noGrp="1"/>
          </p:cNvSpPr>
          <p:nvPr>
            <p:ph idx="1"/>
          </p:nvPr>
        </p:nvSpPr>
        <p:spPr>
          <a:xfrm>
            <a:off x="468923" y="1452809"/>
            <a:ext cx="11015003" cy="4927051"/>
          </a:xfrm>
        </p:spPr>
        <p:txBody>
          <a:bodyPr>
            <a:noAutofit/>
          </a:bodyPr>
          <a:lstStyle/>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p:txBody>
      </p:sp>
      <p:sp>
        <p:nvSpPr>
          <p:cNvPr id="8" name="Title 15">
            <a:extLst>
              <a:ext uri="{FF2B5EF4-FFF2-40B4-BE49-F238E27FC236}">
                <a16:creationId xmlns:a16="http://schemas.microsoft.com/office/drawing/2014/main" id="{0485BA8F-B77B-AB08-AC5F-DF76FCD0BBAA}"/>
              </a:ext>
            </a:extLst>
          </p:cNvPr>
          <p:cNvSpPr txBox="1">
            <a:spLocks/>
          </p:cNvSpPr>
          <p:nvPr/>
        </p:nvSpPr>
        <p:spPr>
          <a:xfrm>
            <a:off x="468923" y="101388"/>
            <a:ext cx="11112427" cy="965411"/>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rgbClr val="FF0000"/>
              </a:solidFill>
              <a:latin typeface="Kh Siemreap" pitchFamily="2" charset="0"/>
              <a:cs typeface="Kh Siemreap" pitchFamily="2" charset="0"/>
            </a:endParaRPr>
          </a:p>
        </p:txBody>
      </p:sp>
      <p:sp>
        <p:nvSpPr>
          <p:cNvPr id="13" name="Title 1">
            <a:extLst>
              <a:ext uri="{FF2B5EF4-FFF2-40B4-BE49-F238E27FC236}">
                <a16:creationId xmlns:a16="http://schemas.microsoft.com/office/drawing/2014/main" id="{8FABB6F1-8927-478F-B211-5EE031564086}"/>
              </a:ext>
            </a:extLst>
          </p:cNvPr>
          <p:cNvSpPr>
            <a:spLocks noGrp="1"/>
          </p:cNvSpPr>
          <p:nvPr>
            <p:ph type="title"/>
          </p:nvPr>
        </p:nvSpPr>
        <p:spPr>
          <a:xfrm>
            <a:off x="1640665" y="101387"/>
            <a:ext cx="9565217" cy="950608"/>
          </a:xfrm>
        </p:spPr>
        <p:txBody>
          <a:bodyPr vert="horz" wrap="square" lIns="0" tIns="0" rIns="0" bIns="0" rtlCol="0" anchor="ctr" anchorCtr="1">
            <a:noAutofit/>
          </a:bodyPr>
          <a:lstStyle/>
          <a:p>
            <a:pPr marL="514350" indent="-514350" algn="just">
              <a:lnSpc>
                <a:spcPct val="150000"/>
              </a:lnSpc>
              <a:buAutoNum type="romanUcPeriod"/>
            </a:pPr>
            <a:r>
              <a:rPr lang="en-GB" sz="3600" dirty="0">
                <a:solidFill>
                  <a:srgbClr val="0000FF"/>
                </a:solidFill>
                <a:latin typeface="Georgia" panose="02040502050405020303" pitchFamily="18" charset="0"/>
                <a:cs typeface="Khmer MEF2" panose="02000506000000020004" pitchFamily="2" charset="0"/>
              </a:rPr>
              <a:t>COMPANY INFORMATION (CON.)</a:t>
            </a:r>
          </a:p>
        </p:txBody>
      </p:sp>
      <p:pic>
        <p:nvPicPr>
          <p:cNvPr id="14" name="Picture 13">
            <a:extLst>
              <a:ext uri="{FF2B5EF4-FFF2-40B4-BE49-F238E27FC236}">
                <a16:creationId xmlns:a16="http://schemas.microsoft.com/office/drawing/2014/main" id="{7F1AC961-2E83-A574-42D0-787B7DF6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2" name="TextBox 1">
            <a:extLst>
              <a:ext uri="{FF2B5EF4-FFF2-40B4-BE49-F238E27FC236}">
                <a16:creationId xmlns:a16="http://schemas.microsoft.com/office/drawing/2014/main" id="{75B2E47B-045D-33D9-84D1-334F0CA019DC}"/>
              </a:ext>
            </a:extLst>
          </p:cNvPr>
          <p:cNvSpPr txBox="1"/>
          <p:nvPr/>
        </p:nvSpPr>
        <p:spPr>
          <a:xfrm>
            <a:off x="210442" y="1288637"/>
            <a:ext cx="4908312" cy="4639540"/>
          </a:xfrm>
          <a:prstGeom prst="rect">
            <a:avLst/>
          </a:prstGeom>
          <a:noFill/>
        </p:spPr>
        <p:txBody>
          <a:bodyPr wrap="square" rtlCol="0">
            <a:spAutoFit/>
          </a:bodyPr>
          <a:lstStyle/>
          <a:p>
            <a:pPr marL="631825" lvl="2" indent="-342900" algn="just">
              <a:lnSpc>
                <a:spcPct val="170000"/>
              </a:lnSpc>
              <a:buFont typeface="Wingdings" panose="05000000000000000000" pitchFamily="2" charset="2"/>
              <a:buChar char="§"/>
            </a:pPr>
            <a:r>
              <a:rPr lang="en-GB" sz="1600" dirty="0">
                <a:latin typeface="Georgia" panose="02040502050405020303" pitchFamily="18" charset="0"/>
                <a:cs typeface="Khmer MEF1" pitchFamily="2" charset="0"/>
              </a:rPr>
              <a:t>THE COMPANY REGISTERED LOCATION IS THE HOUSE, NOT THE COMPANY PREMISES</a:t>
            </a:r>
          </a:p>
          <a:p>
            <a:pPr marL="631825" lvl="2" indent="-342900" algn="just">
              <a:lnSpc>
                <a:spcPct val="170000"/>
              </a:lnSpc>
              <a:buFont typeface="Wingdings" panose="05000000000000000000" pitchFamily="2" charset="2"/>
              <a:buChar char="§"/>
            </a:pPr>
            <a:r>
              <a:rPr lang="en-GB" sz="1600" dirty="0">
                <a:solidFill>
                  <a:srgbClr val="FF0000"/>
                </a:solidFill>
                <a:latin typeface="Georgia" panose="02040502050405020303" pitchFamily="18" charset="0"/>
                <a:cs typeface="Khmer MEF1" pitchFamily="2" charset="0"/>
              </a:rPr>
              <a:t>THE COMPANY DID NOT DECLARED ANY TURNOVER FROM THE REGISTRATION DATE OF JULY 2020</a:t>
            </a:r>
            <a:r>
              <a:rPr lang="en-GB" sz="1600" dirty="0">
                <a:latin typeface="Georgia" panose="02040502050405020303" pitchFamily="18" charset="0"/>
                <a:cs typeface="Khmer MEF1" pitchFamily="2" charset="0"/>
              </a:rPr>
              <a:t> ,BUT ONLY WITHOLDING TAX ON OFFICE RENTAL </a:t>
            </a:r>
          </a:p>
          <a:p>
            <a:pPr marL="631825" lvl="2" indent="-342900" algn="just">
              <a:lnSpc>
                <a:spcPct val="170000"/>
              </a:lnSpc>
              <a:buFont typeface="Wingdings" panose="05000000000000000000" pitchFamily="2" charset="2"/>
              <a:buChar char="§"/>
            </a:pPr>
            <a:r>
              <a:rPr lang="en-GB" sz="1600" dirty="0">
                <a:solidFill>
                  <a:srgbClr val="FF0000"/>
                </a:solidFill>
                <a:latin typeface="Georgia" panose="02040502050405020303" pitchFamily="18" charset="0"/>
                <a:cs typeface="Khmer MEF1" pitchFamily="2" charset="0"/>
              </a:rPr>
              <a:t>THE COMPANY NEGLECTED TO FILE THE TAX RETURN FROM JULY, 2021 WITHOUT INFORMING TO THE TAX ADMINISTRATION</a:t>
            </a:r>
          </a:p>
        </p:txBody>
      </p:sp>
      <p:pic>
        <p:nvPicPr>
          <p:cNvPr id="4" name="Picture 3">
            <a:extLst>
              <a:ext uri="{FF2B5EF4-FFF2-40B4-BE49-F238E27FC236}">
                <a16:creationId xmlns:a16="http://schemas.microsoft.com/office/drawing/2014/main" id="{3FA8B5D3-35CA-47E2-DE85-61840B263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181" y="1491489"/>
            <a:ext cx="3183965" cy="4096582"/>
          </a:xfrm>
          <a:prstGeom prst="rect">
            <a:avLst/>
          </a:prstGeom>
        </p:spPr>
      </p:pic>
      <p:pic>
        <p:nvPicPr>
          <p:cNvPr id="9" name="Picture 8">
            <a:extLst>
              <a:ext uri="{FF2B5EF4-FFF2-40B4-BE49-F238E27FC236}">
                <a16:creationId xmlns:a16="http://schemas.microsoft.com/office/drawing/2014/main" id="{5F173211-30D9-9B3D-509C-4EC8A479D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0832" y="1491489"/>
            <a:ext cx="3228726" cy="4096582"/>
          </a:xfrm>
          <a:prstGeom prst="rect">
            <a:avLst/>
          </a:prstGeom>
        </p:spPr>
      </p:pic>
    </p:spTree>
    <p:extLst>
      <p:ext uri="{BB962C8B-B14F-4D97-AF65-F5344CB8AC3E}">
        <p14:creationId xmlns:p14="http://schemas.microsoft.com/office/powerpoint/2010/main" val="19308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86845A-5CA2-4839-A688-B36EDC278F5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202417" y="2056894"/>
            <a:ext cx="3787167" cy="3734307"/>
          </a:xfrm>
          <a:prstGeom prst="rect">
            <a:avLst/>
          </a:prstGeom>
        </p:spPr>
      </p:pic>
      <p:sp>
        <p:nvSpPr>
          <p:cNvPr id="7" name="Flowchart: Process 6">
            <a:extLst>
              <a:ext uri="{FF2B5EF4-FFF2-40B4-BE49-F238E27FC236}">
                <a16:creationId xmlns:a16="http://schemas.microsoft.com/office/drawing/2014/main" id="{51D32D99-F877-4000-ADD5-C131B99CBA80}"/>
              </a:ext>
            </a:extLst>
          </p:cNvPr>
          <p:cNvSpPr/>
          <p:nvPr/>
        </p:nvSpPr>
        <p:spPr>
          <a:xfrm>
            <a:off x="15240" y="1226843"/>
            <a:ext cx="12161520" cy="45720"/>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4">
            <a:extLst>
              <a:ext uri="{FF2B5EF4-FFF2-40B4-BE49-F238E27FC236}">
                <a16:creationId xmlns:a16="http://schemas.microsoft.com/office/drawing/2014/main" id="{B826DB27-070E-45BA-A29F-B41FAE1ED343}"/>
              </a:ext>
            </a:extLst>
          </p:cNvPr>
          <p:cNvSpPr>
            <a:spLocks noGrp="1"/>
          </p:cNvSpPr>
          <p:nvPr>
            <p:ph type="sldNum" sz="quarter" idx="12"/>
          </p:nvPr>
        </p:nvSpPr>
        <p:spPr>
          <a:xfrm>
            <a:off x="10896600" y="6379860"/>
            <a:ext cx="914400" cy="457200"/>
          </a:xfrm>
        </p:spPr>
        <p:txBody>
          <a:bodyPr anchor="t"/>
          <a:lstStyle/>
          <a:p>
            <a:fld id="{D57F1E4F-1CFF-5643-939E-217C01CDF565}" type="slidenum">
              <a:rPr lang="en-US" sz="2400" b="1" smtClean="0">
                <a:solidFill>
                  <a:srgbClr val="000099"/>
                </a:solidFill>
                <a:latin typeface="Cambria" panose="02040503050406030204" pitchFamily="18" charset="0"/>
                <a:ea typeface="Cambria" panose="02040503050406030204" pitchFamily="18" charset="0"/>
              </a:rPr>
              <a:pPr/>
              <a:t>6</a:t>
            </a:fld>
            <a:endParaRPr lang="en-US" sz="2400" b="1" dirty="0">
              <a:solidFill>
                <a:srgbClr val="000099"/>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9D4989C9-4BA5-1EE3-4615-F1032DA510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632026" y="2298704"/>
            <a:ext cx="3408450" cy="3360876"/>
          </a:xfrm>
          <a:prstGeom prst="rect">
            <a:avLst/>
          </a:prstGeom>
        </p:spPr>
      </p:pic>
      <p:sp>
        <p:nvSpPr>
          <p:cNvPr id="3" name="Content Placeholder 2">
            <a:extLst>
              <a:ext uri="{FF2B5EF4-FFF2-40B4-BE49-F238E27FC236}">
                <a16:creationId xmlns:a16="http://schemas.microsoft.com/office/drawing/2014/main" id="{E5438296-3A63-693B-FC3F-089C545F73C9}"/>
              </a:ext>
            </a:extLst>
          </p:cNvPr>
          <p:cNvSpPr>
            <a:spLocks noGrp="1"/>
          </p:cNvSpPr>
          <p:nvPr>
            <p:ph idx="1"/>
          </p:nvPr>
        </p:nvSpPr>
        <p:spPr>
          <a:xfrm>
            <a:off x="468923" y="1452809"/>
            <a:ext cx="11015003" cy="4927051"/>
          </a:xfrm>
        </p:spPr>
        <p:txBody>
          <a:bodyPr>
            <a:noAutofit/>
          </a:bodyPr>
          <a:lstStyle/>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p:txBody>
      </p:sp>
      <p:sp>
        <p:nvSpPr>
          <p:cNvPr id="8" name="Title 15">
            <a:extLst>
              <a:ext uri="{FF2B5EF4-FFF2-40B4-BE49-F238E27FC236}">
                <a16:creationId xmlns:a16="http://schemas.microsoft.com/office/drawing/2014/main" id="{0485BA8F-B77B-AB08-AC5F-DF76FCD0BBAA}"/>
              </a:ext>
            </a:extLst>
          </p:cNvPr>
          <p:cNvSpPr txBox="1">
            <a:spLocks/>
          </p:cNvSpPr>
          <p:nvPr/>
        </p:nvSpPr>
        <p:spPr>
          <a:xfrm>
            <a:off x="468923" y="101388"/>
            <a:ext cx="11112427" cy="965411"/>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rgbClr val="FF0000"/>
              </a:solidFill>
              <a:latin typeface="Kh Siemreap" pitchFamily="2" charset="0"/>
              <a:cs typeface="Kh Siemreap" pitchFamily="2" charset="0"/>
            </a:endParaRPr>
          </a:p>
        </p:txBody>
      </p:sp>
      <p:sp>
        <p:nvSpPr>
          <p:cNvPr id="13" name="Title 1">
            <a:extLst>
              <a:ext uri="{FF2B5EF4-FFF2-40B4-BE49-F238E27FC236}">
                <a16:creationId xmlns:a16="http://schemas.microsoft.com/office/drawing/2014/main" id="{8FABB6F1-8927-478F-B211-5EE031564086}"/>
              </a:ext>
            </a:extLst>
          </p:cNvPr>
          <p:cNvSpPr>
            <a:spLocks noGrp="1"/>
          </p:cNvSpPr>
          <p:nvPr>
            <p:ph type="title"/>
          </p:nvPr>
        </p:nvSpPr>
        <p:spPr>
          <a:xfrm>
            <a:off x="1640665" y="101387"/>
            <a:ext cx="9565217" cy="950608"/>
          </a:xfrm>
        </p:spPr>
        <p:txBody>
          <a:bodyPr vert="horz" wrap="square" lIns="0" tIns="0" rIns="0" bIns="0" rtlCol="0" anchor="ctr" anchorCtr="1">
            <a:noAutofit/>
          </a:bodyPr>
          <a:lstStyle/>
          <a:p>
            <a:pPr marL="857250" indent="-857250" algn="just">
              <a:lnSpc>
                <a:spcPct val="150000"/>
              </a:lnSpc>
              <a:buFont typeface="+mj-lt"/>
              <a:buAutoNum type="romanUcPeriod" startAt="2"/>
            </a:pPr>
            <a:r>
              <a:rPr lang="en-GB" sz="3600" dirty="0">
                <a:solidFill>
                  <a:srgbClr val="0000FF"/>
                </a:solidFill>
                <a:latin typeface="Georgia" panose="02040502050405020303" pitchFamily="18" charset="0"/>
                <a:cs typeface="Khmer MEF2" panose="02000506000000020004" pitchFamily="2" charset="0"/>
              </a:rPr>
              <a:t>TAX CRIME INVESTIGATION </a:t>
            </a:r>
          </a:p>
        </p:txBody>
      </p:sp>
      <p:pic>
        <p:nvPicPr>
          <p:cNvPr id="14" name="Picture 13">
            <a:extLst>
              <a:ext uri="{FF2B5EF4-FFF2-40B4-BE49-F238E27FC236}">
                <a16:creationId xmlns:a16="http://schemas.microsoft.com/office/drawing/2014/main" id="{7F1AC961-2E83-A574-42D0-787B7DF6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5" name="TextBox 4">
            <a:extLst>
              <a:ext uri="{FF2B5EF4-FFF2-40B4-BE49-F238E27FC236}">
                <a16:creationId xmlns:a16="http://schemas.microsoft.com/office/drawing/2014/main" id="{8C04CAF7-489B-CFF7-1414-029F9C9C5982}"/>
              </a:ext>
            </a:extLst>
          </p:cNvPr>
          <p:cNvSpPr txBox="1"/>
          <p:nvPr/>
        </p:nvSpPr>
        <p:spPr>
          <a:xfrm>
            <a:off x="751334" y="1411292"/>
            <a:ext cx="9705650" cy="453970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1600" dirty="0">
                <a:solidFill>
                  <a:srgbClr val="FF0000"/>
                </a:solidFill>
                <a:latin typeface="Georgia" panose="02040502050405020303" pitchFamily="18" charset="0"/>
                <a:cs typeface="Khmer MEF2" panose="02000506000000020004" pitchFamily="2" charset="0"/>
              </a:rPr>
              <a:t>B C CO., LTD. DID NOT HAVE GOODS OR SERVICES TO SUPPLY (SHELL COMPANY) only)</a:t>
            </a:r>
          </a:p>
          <a:p>
            <a:pPr marL="342900" indent="-342900" algn="just">
              <a:lnSpc>
                <a:spcPct val="150000"/>
              </a:lnSpc>
              <a:buFont typeface="Wingdings" panose="05000000000000000000" pitchFamily="2" charset="2"/>
              <a:buChar char="§"/>
            </a:pPr>
            <a:r>
              <a:rPr lang="en-US" sz="1600" dirty="0">
                <a:solidFill>
                  <a:schemeClr val="accent1">
                    <a:lumMod val="75000"/>
                  </a:schemeClr>
                </a:solidFill>
                <a:latin typeface="Georgia" panose="02040502050405020303" pitchFamily="18" charset="0"/>
                <a:cs typeface="Khmer MEF2" panose="02000506000000020004" pitchFamily="2" charset="0"/>
              </a:rPr>
              <a:t>DATA QUERY FROM THE IT SYSTEM OF GENERAL DEPARTMENT OF TAXATION SHOWN THAT </a:t>
            </a:r>
            <a:r>
              <a:rPr lang="en-US" sz="1600" dirty="0">
                <a:solidFill>
                  <a:srgbClr val="FF0000"/>
                </a:solidFill>
                <a:latin typeface="Georgia" panose="02040502050405020303" pitchFamily="18" charset="0"/>
                <a:cs typeface="Khmer MEF2" panose="02000506000000020004" pitchFamily="2" charset="0"/>
              </a:rPr>
              <a:t>FROM JULY 2020 DECEMBER 2021, THE COMPANY ISSUED 992 FAKE INVOICES TO 211 COMPANIES (MOSTLY ARE CHINESE COMPANIES) IN TOTAL OF APPROXIMATELY 89 MILLION US DOLLARS AND VAT 8.9 MILLION US DOLLARS</a:t>
            </a:r>
            <a:endParaRPr lang="en-US" sz="1600" dirty="0">
              <a:solidFill>
                <a:schemeClr val="accent1">
                  <a:lumMod val="75000"/>
                </a:schemeClr>
              </a:solidFill>
              <a:latin typeface="Georgia" panose="02040502050405020303" pitchFamily="18" charset="0"/>
              <a:cs typeface="Khmer MEF1" pitchFamily="2" charset="0"/>
            </a:endParaRPr>
          </a:p>
          <a:p>
            <a:pPr marL="342900" indent="-342900" algn="just">
              <a:lnSpc>
                <a:spcPct val="150000"/>
              </a:lnSpc>
              <a:buFont typeface="Wingdings" panose="05000000000000000000" pitchFamily="2" charset="2"/>
              <a:buChar char="§"/>
            </a:pPr>
            <a:r>
              <a:rPr lang="en-US" sz="1600" dirty="0">
                <a:solidFill>
                  <a:schemeClr val="accent1">
                    <a:lumMod val="75000"/>
                  </a:schemeClr>
                </a:solidFill>
                <a:latin typeface="Georgia" panose="02040502050405020303" pitchFamily="18" charset="0"/>
                <a:cs typeface="Khmer MEF1" pitchFamily="2" charset="0"/>
              </a:rPr>
              <a:t>THE 211 COMPANIES USED THESE FAKE INVOICES TO CLAIM VALUE ADDED TAX(VAT) 10%, AND TO REDUCE THE PAYMENT OF TAX ON INCOME(TOI) 20%</a:t>
            </a:r>
          </a:p>
          <a:p>
            <a:pPr marL="342900" indent="-342900" algn="just">
              <a:lnSpc>
                <a:spcPct val="150000"/>
              </a:lnSpc>
              <a:buFont typeface="Wingdings" panose="05000000000000000000" pitchFamily="2" charset="2"/>
              <a:buChar char="§"/>
            </a:pPr>
            <a:r>
              <a:rPr lang="en-US" sz="1600" dirty="0">
                <a:solidFill>
                  <a:schemeClr val="accent1">
                    <a:lumMod val="75000"/>
                  </a:schemeClr>
                </a:solidFill>
                <a:latin typeface="Georgia" panose="02040502050405020303" pitchFamily="18" charset="0"/>
                <a:cs typeface="Khmer MEF2" panose="02000506000000020004" pitchFamily="2" charset="0"/>
              </a:rPr>
              <a:t>THE TAX ADMINISTRATION HAD THE TAX LOSSES AS BELOW TABLE:</a:t>
            </a:r>
            <a:endParaRPr lang="km-KH" sz="1600" dirty="0">
              <a:solidFill>
                <a:schemeClr val="accent1">
                  <a:lumMod val="75000"/>
                </a:schemeClr>
              </a:solidFill>
              <a:latin typeface="Georgia" panose="02040502050405020303" pitchFamily="18" charset="0"/>
              <a:cs typeface="Khmer MEF1" pitchFamily="2" charset="0"/>
            </a:endParaRPr>
          </a:p>
          <a:p>
            <a:pPr marL="1526594" lvl="3" indent="-457200" algn="just">
              <a:lnSpc>
                <a:spcPct val="150000"/>
              </a:lnSpc>
              <a:buAutoNum type="arabicParenBoth"/>
            </a:pPr>
            <a:endParaRPr lang="km-KH" sz="1600" dirty="0">
              <a:solidFill>
                <a:schemeClr val="accent1">
                  <a:lumMod val="75000"/>
                </a:schemeClr>
              </a:solidFill>
              <a:latin typeface="Georgia" panose="02040502050405020303" pitchFamily="18" charset="0"/>
              <a:cs typeface="Khmer MEF1" pitchFamily="2" charset="0"/>
            </a:endParaRPr>
          </a:p>
          <a:p>
            <a:pPr marL="342900" indent="-342900" algn="just">
              <a:lnSpc>
                <a:spcPct val="150000"/>
              </a:lnSpc>
              <a:buFont typeface="Wingdings" pitchFamily="2" charset="2"/>
              <a:buChar char="Ø"/>
            </a:pPr>
            <a:endParaRPr lang="en-US" sz="2000" dirty="0">
              <a:solidFill>
                <a:schemeClr val="accent1">
                  <a:lumMod val="75000"/>
                </a:schemeClr>
              </a:solidFill>
              <a:latin typeface="Khmer MEF2" panose="02000506000000020004" pitchFamily="2" charset="0"/>
              <a:cs typeface="Khmer MEF2" panose="02000506000000020004" pitchFamily="2" charset="0"/>
            </a:endParaRPr>
          </a:p>
          <a:p>
            <a:pPr marL="342900" indent="-342900" algn="just">
              <a:lnSpc>
                <a:spcPct val="150000"/>
              </a:lnSpc>
              <a:buFont typeface="Wingdings" pitchFamily="2" charset="2"/>
              <a:buChar char="Ø"/>
            </a:pPr>
            <a:endParaRPr lang="en-US" sz="1400" dirty="0">
              <a:solidFill>
                <a:schemeClr val="accent1">
                  <a:lumMod val="75000"/>
                </a:schemeClr>
              </a:solidFill>
              <a:latin typeface="Khmer MEF2" panose="02000506000000020004" pitchFamily="2" charset="0"/>
              <a:cs typeface="Khmer MEF2" panose="02000506000000020004" pitchFamily="2" charset="0"/>
            </a:endParaRPr>
          </a:p>
          <a:p>
            <a:pPr algn="just">
              <a:lnSpc>
                <a:spcPct val="150000"/>
              </a:lnSpc>
            </a:pPr>
            <a:r>
              <a:rPr lang="en-US" sz="1600" dirty="0">
                <a:solidFill>
                  <a:schemeClr val="accent1">
                    <a:lumMod val="75000"/>
                  </a:schemeClr>
                </a:solidFill>
                <a:latin typeface="Georgia" panose="02040502050405020303" pitchFamily="18" charset="0"/>
                <a:cs typeface="Khmer MEF1" pitchFamily="2" charset="0"/>
              </a:rPr>
              <a:t>       (Penalty such as Additional Tax and Interest are not included)</a:t>
            </a:r>
            <a:endParaRPr lang="km-KH" sz="1600" dirty="0">
              <a:solidFill>
                <a:schemeClr val="accent1">
                  <a:lumMod val="75000"/>
                </a:schemeClr>
              </a:solidFill>
              <a:latin typeface="Georgia" panose="02040502050405020303" pitchFamily="18" charset="0"/>
              <a:cs typeface="Khmer MEF1" pitchFamily="2" charset="0"/>
            </a:endParaRPr>
          </a:p>
        </p:txBody>
      </p:sp>
      <p:graphicFrame>
        <p:nvGraphicFramePr>
          <p:cNvPr id="17" name="Table 16">
            <a:extLst>
              <a:ext uri="{FF2B5EF4-FFF2-40B4-BE49-F238E27FC236}">
                <a16:creationId xmlns:a16="http://schemas.microsoft.com/office/drawing/2014/main" id="{B601BF3F-727E-A50D-4682-1D26BBF129BC}"/>
              </a:ext>
            </a:extLst>
          </p:cNvPr>
          <p:cNvGraphicFramePr>
            <a:graphicFrameLocks noGrp="1"/>
          </p:cNvGraphicFramePr>
          <p:nvPr>
            <p:extLst>
              <p:ext uri="{D42A27DB-BD31-4B8C-83A1-F6EECF244321}">
                <p14:modId xmlns:p14="http://schemas.microsoft.com/office/powerpoint/2010/main" val="2053969896"/>
              </p:ext>
            </p:extLst>
          </p:nvPr>
        </p:nvGraphicFramePr>
        <p:xfrm>
          <a:off x="1228171" y="4374215"/>
          <a:ext cx="3882466" cy="1114680"/>
        </p:xfrm>
        <a:graphic>
          <a:graphicData uri="http://schemas.openxmlformats.org/drawingml/2006/table">
            <a:tbl>
              <a:tblPr firstRow="1" firstCol="1" bandRow="1">
                <a:tableStyleId>{5C22544A-7EE6-4342-B048-85BDC9FD1C3A}</a:tableStyleId>
              </a:tblPr>
              <a:tblGrid>
                <a:gridCol w="1941233">
                  <a:extLst>
                    <a:ext uri="{9D8B030D-6E8A-4147-A177-3AD203B41FA5}">
                      <a16:colId xmlns:a16="http://schemas.microsoft.com/office/drawing/2014/main" val="3045937198"/>
                    </a:ext>
                  </a:extLst>
                </a:gridCol>
                <a:gridCol w="1941233">
                  <a:extLst>
                    <a:ext uri="{9D8B030D-6E8A-4147-A177-3AD203B41FA5}">
                      <a16:colId xmlns:a16="http://schemas.microsoft.com/office/drawing/2014/main" val="3051512842"/>
                    </a:ext>
                  </a:extLst>
                </a:gridCol>
              </a:tblGrid>
              <a:tr h="284172">
                <a:tc>
                  <a:txBody>
                    <a:bodyPr/>
                    <a:lstStyle/>
                    <a:p>
                      <a:pPr algn="ctr">
                        <a:lnSpc>
                          <a:spcPct val="87000"/>
                        </a:lnSpc>
                        <a:spcAft>
                          <a:spcPts val="800"/>
                        </a:spcAft>
                      </a:pPr>
                      <a:r>
                        <a:rPr lang="en-GB" sz="1400" spc="-50" dirty="0">
                          <a:effectLst/>
                          <a:latin typeface="Georgia" panose="02040502050405020303" pitchFamily="18" charset="0"/>
                        </a:rPr>
                        <a:t>TAXES</a:t>
                      </a:r>
                      <a:endParaRPr lang="en-US" sz="14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tc>
                  <a:txBody>
                    <a:bodyPr/>
                    <a:lstStyle/>
                    <a:p>
                      <a:pPr algn="ctr">
                        <a:lnSpc>
                          <a:spcPct val="87000"/>
                        </a:lnSpc>
                        <a:spcAft>
                          <a:spcPts val="800"/>
                        </a:spcAft>
                      </a:pPr>
                      <a:r>
                        <a:rPr lang="en-GB" sz="1400" dirty="0">
                          <a:effectLst/>
                          <a:latin typeface="Georgia" panose="02040502050405020303" pitchFamily="18" charset="0"/>
                        </a:rPr>
                        <a:t>IN USD (Roughly)</a:t>
                      </a:r>
                      <a:endParaRPr lang="en-US" sz="14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val="739676729"/>
                  </a:ext>
                </a:extLst>
              </a:tr>
              <a:tr h="276836">
                <a:tc>
                  <a:txBody>
                    <a:bodyPr/>
                    <a:lstStyle/>
                    <a:p>
                      <a:pPr>
                        <a:lnSpc>
                          <a:spcPct val="87000"/>
                        </a:lnSpc>
                        <a:spcAft>
                          <a:spcPts val="800"/>
                        </a:spcAft>
                      </a:pPr>
                      <a:r>
                        <a:rPr lang="en-GB" sz="1200" spc="-50" dirty="0">
                          <a:effectLst/>
                          <a:latin typeface="Georgia" panose="02040502050405020303" pitchFamily="18" charset="0"/>
                        </a:rPr>
                        <a:t>TOI</a:t>
                      </a:r>
                      <a:endParaRPr lang="en-US" sz="12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tc>
                  <a:txBody>
                    <a:bodyPr/>
                    <a:lstStyle/>
                    <a:p>
                      <a:pPr algn="r">
                        <a:lnSpc>
                          <a:spcPct val="87000"/>
                        </a:lnSpc>
                        <a:spcAft>
                          <a:spcPts val="800"/>
                        </a:spcAft>
                      </a:pPr>
                      <a:r>
                        <a:rPr lang="en-US" sz="1400" dirty="0">
                          <a:effectLst/>
                          <a:latin typeface="Georgia" panose="02040502050405020303" pitchFamily="18" charset="0"/>
                        </a:rPr>
                        <a:t>17.8 (Max)</a:t>
                      </a:r>
                      <a:endParaRPr lang="en-US" sz="14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val="3303550906"/>
                  </a:ext>
                </a:extLst>
              </a:tr>
              <a:tr h="276836">
                <a:tc>
                  <a:txBody>
                    <a:bodyPr/>
                    <a:lstStyle/>
                    <a:p>
                      <a:pPr>
                        <a:lnSpc>
                          <a:spcPct val="87000"/>
                        </a:lnSpc>
                        <a:spcAft>
                          <a:spcPts val="800"/>
                        </a:spcAft>
                      </a:pPr>
                      <a:r>
                        <a:rPr lang="en-GB" sz="1200" spc="-50" dirty="0">
                          <a:effectLst/>
                          <a:latin typeface="Georgia" panose="02040502050405020303" pitchFamily="18" charset="0"/>
                        </a:rPr>
                        <a:t>VAT</a:t>
                      </a:r>
                      <a:endParaRPr lang="en-US" sz="12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tc>
                  <a:txBody>
                    <a:bodyPr/>
                    <a:lstStyle/>
                    <a:p>
                      <a:pPr algn="r">
                        <a:lnSpc>
                          <a:spcPct val="87000"/>
                        </a:lnSpc>
                        <a:spcAft>
                          <a:spcPts val="800"/>
                        </a:spcAft>
                      </a:pPr>
                      <a:r>
                        <a:rPr lang="en-US" sz="1400" dirty="0">
                          <a:effectLst/>
                          <a:latin typeface="Georgia" panose="02040502050405020303" pitchFamily="18" charset="0"/>
                        </a:rPr>
                        <a:t>8.9</a:t>
                      </a:r>
                      <a:endParaRPr lang="en-US" sz="14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val="817173045"/>
                  </a:ext>
                </a:extLst>
              </a:tr>
              <a:tr h="276836">
                <a:tc>
                  <a:txBody>
                    <a:bodyPr/>
                    <a:lstStyle/>
                    <a:p>
                      <a:pPr algn="ctr">
                        <a:lnSpc>
                          <a:spcPct val="87000"/>
                        </a:lnSpc>
                        <a:spcAft>
                          <a:spcPts val="800"/>
                        </a:spcAft>
                      </a:pPr>
                      <a:r>
                        <a:rPr lang="en-GB" sz="1200" spc="-50" dirty="0">
                          <a:effectLst/>
                          <a:latin typeface="Georgia" panose="02040502050405020303" pitchFamily="18" charset="0"/>
                        </a:rPr>
                        <a:t>TOTAL</a:t>
                      </a:r>
                      <a:endParaRPr lang="en-US" sz="1200" dirty="0">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tc>
                  <a:txBody>
                    <a:bodyPr/>
                    <a:lstStyle/>
                    <a:p>
                      <a:pPr algn="r">
                        <a:lnSpc>
                          <a:spcPct val="87000"/>
                        </a:lnSpc>
                        <a:spcAft>
                          <a:spcPts val="800"/>
                        </a:spcAft>
                      </a:pPr>
                      <a:r>
                        <a:rPr lang="en-US" sz="1400" u="sng" dirty="0">
                          <a:solidFill>
                            <a:srgbClr val="FF0000"/>
                          </a:solidFill>
                          <a:effectLst/>
                          <a:latin typeface="Georgia" panose="02040502050405020303" pitchFamily="18" charset="0"/>
                        </a:rPr>
                        <a:t>26.7</a:t>
                      </a:r>
                      <a:endParaRPr lang="en-US" sz="1400" dirty="0">
                        <a:solidFill>
                          <a:srgbClr val="FF0000"/>
                        </a:solidFill>
                        <a:effectLst/>
                        <a:latin typeface="Georgia" panose="02040502050405020303"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val="2230118767"/>
                  </a:ext>
                </a:extLst>
              </a:tr>
            </a:tbl>
          </a:graphicData>
        </a:graphic>
      </p:graphicFrame>
    </p:spTree>
    <p:extLst>
      <p:ext uri="{BB962C8B-B14F-4D97-AF65-F5344CB8AC3E}">
        <p14:creationId xmlns:p14="http://schemas.microsoft.com/office/powerpoint/2010/main" val="25128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86845A-5CA2-4839-A688-B36EDC278F5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202417" y="2056894"/>
            <a:ext cx="3787167" cy="3734307"/>
          </a:xfrm>
          <a:prstGeom prst="rect">
            <a:avLst/>
          </a:prstGeom>
        </p:spPr>
      </p:pic>
      <p:sp>
        <p:nvSpPr>
          <p:cNvPr id="7" name="Flowchart: Process 6">
            <a:extLst>
              <a:ext uri="{FF2B5EF4-FFF2-40B4-BE49-F238E27FC236}">
                <a16:creationId xmlns:a16="http://schemas.microsoft.com/office/drawing/2014/main" id="{51D32D99-F877-4000-ADD5-C131B99CBA80}"/>
              </a:ext>
            </a:extLst>
          </p:cNvPr>
          <p:cNvSpPr/>
          <p:nvPr/>
        </p:nvSpPr>
        <p:spPr>
          <a:xfrm>
            <a:off x="15240" y="1226843"/>
            <a:ext cx="12161520" cy="45720"/>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4">
            <a:extLst>
              <a:ext uri="{FF2B5EF4-FFF2-40B4-BE49-F238E27FC236}">
                <a16:creationId xmlns:a16="http://schemas.microsoft.com/office/drawing/2014/main" id="{B826DB27-070E-45BA-A29F-B41FAE1ED343}"/>
              </a:ext>
            </a:extLst>
          </p:cNvPr>
          <p:cNvSpPr>
            <a:spLocks noGrp="1"/>
          </p:cNvSpPr>
          <p:nvPr>
            <p:ph type="sldNum" sz="quarter" idx="12"/>
          </p:nvPr>
        </p:nvSpPr>
        <p:spPr>
          <a:xfrm>
            <a:off x="10896600" y="6379860"/>
            <a:ext cx="914400" cy="457200"/>
          </a:xfrm>
        </p:spPr>
        <p:txBody>
          <a:bodyPr anchor="t"/>
          <a:lstStyle/>
          <a:p>
            <a:fld id="{D57F1E4F-1CFF-5643-939E-217C01CDF565}" type="slidenum">
              <a:rPr lang="en-US" sz="2400" b="1" smtClean="0">
                <a:solidFill>
                  <a:srgbClr val="000099"/>
                </a:solidFill>
                <a:latin typeface="Cambria" panose="02040503050406030204" pitchFamily="18" charset="0"/>
                <a:ea typeface="Cambria" panose="02040503050406030204" pitchFamily="18" charset="0"/>
              </a:rPr>
              <a:pPr/>
              <a:t>7</a:t>
            </a:fld>
            <a:endParaRPr lang="en-US" sz="2400" b="1" dirty="0">
              <a:solidFill>
                <a:srgbClr val="000099"/>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9D4989C9-4BA5-1EE3-4615-F1032DA510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632026" y="2298704"/>
            <a:ext cx="3408450" cy="3360876"/>
          </a:xfrm>
          <a:prstGeom prst="rect">
            <a:avLst/>
          </a:prstGeom>
        </p:spPr>
      </p:pic>
      <p:sp>
        <p:nvSpPr>
          <p:cNvPr id="3" name="Content Placeholder 2">
            <a:extLst>
              <a:ext uri="{FF2B5EF4-FFF2-40B4-BE49-F238E27FC236}">
                <a16:creationId xmlns:a16="http://schemas.microsoft.com/office/drawing/2014/main" id="{E5438296-3A63-693B-FC3F-089C545F73C9}"/>
              </a:ext>
            </a:extLst>
          </p:cNvPr>
          <p:cNvSpPr>
            <a:spLocks noGrp="1"/>
          </p:cNvSpPr>
          <p:nvPr>
            <p:ph idx="1"/>
          </p:nvPr>
        </p:nvSpPr>
        <p:spPr>
          <a:xfrm>
            <a:off x="468923" y="1452809"/>
            <a:ext cx="11015003" cy="4927051"/>
          </a:xfrm>
        </p:spPr>
        <p:txBody>
          <a:bodyPr>
            <a:noAutofit/>
          </a:bodyPr>
          <a:lstStyle/>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a:p>
            <a:pPr marL="0" indent="0" algn="just">
              <a:lnSpc>
                <a:spcPct val="150000"/>
              </a:lnSpc>
              <a:buNone/>
            </a:pPr>
            <a:endParaRPr lang="en-GB" sz="2000" dirty="0">
              <a:solidFill>
                <a:srgbClr val="0000FF"/>
              </a:solidFill>
              <a:latin typeface="Georgia" panose="02040502050405020303" pitchFamily="18" charset="0"/>
              <a:cs typeface="Khmer MEF2" panose="02000506000000020004" pitchFamily="2" charset="0"/>
            </a:endParaRPr>
          </a:p>
        </p:txBody>
      </p:sp>
      <p:sp>
        <p:nvSpPr>
          <p:cNvPr id="8" name="Title 15">
            <a:extLst>
              <a:ext uri="{FF2B5EF4-FFF2-40B4-BE49-F238E27FC236}">
                <a16:creationId xmlns:a16="http://schemas.microsoft.com/office/drawing/2014/main" id="{0485BA8F-B77B-AB08-AC5F-DF76FCD0BBAA}"/>
              </a:ext>
            </a:extLst>
          </p:cNvPr>
          <p:cNvSpPr txBox="1">
            <a:spLocks/>
          </p:cNvSpPr>
          <p:nvPr/>
        </p:nvSpPr>
        <p:spPr>
          <a:xfrm>
            <a:off x="468923" y="101388"/>
            <a:ext cx="11112427" cy="965411"/>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rgbClr val="FF0000"/>
              </a:solidFill>
              <a:latin typeface="Kh Siemreap" pitchFamily="2" charset="0"/>
              <a:cs typeface="Kh Siemreap" pitchFamily="2" charset="0"/>
            </a:endParaRPr>
          </a:p>
        </p:txBody>
      </p:sp>
      <p:sp>
        <p:nvSpPr>
          <p:cNvPr id="13" name="Title 1">
            <a:extLst>
              <a:ext uri="{FF2B5EF4-FFF2-40B4-BE49-F238E27FC236}">
                <a16:creationId xmlns:a16="http://schemas.microsoft.com/office/drawing/2014/main" id="{8FABB6F1-8927-478F-B211-5EE031564086}"/>
              </a:ext>
            </a:extLst>
          </p:cNvPr>
          <p:cNvSpPr>
            <a:spLocks noGrp="1"/>
          </p:cNvSpPr>
          <p:nvPr>
            <p:ph type="title"/>
          </p:nvPr>
        </p:nvSpPr>
        <p:spPr>
          <a:xfrm>
            <a:off x="1846730" y="101387"/>
            <a:ext cx="9359152" cy="950608"/>
          </a:xfrm>
        </p:spPr>
        <p:txBody>
          <a:bodyPr vert="horz" wrap="square" lIns="0" tIns="0" rIns="0" bIns="0" rtlCol="0" anchor="ctr" anchorCtr="1">
            <a:noAutofit/>
          </a:bodyPr>
          <a:lstStyle/>
          <a:p>
            <a:pPr marL="857250" indent="-857250">
              <a:lnSpc>
                <a:spcPct val="150000"/>
              </a:lnSpc>
              <a:buFont typeface="+mj-lt"/>
              <a:buAutoNum type="romanUcPeriod" startAt="3"/>
            </a:pPr>
            <a:r>
              <a:rPr lang="en-GB" sz="3600" dirty="0">
                <a:solidFill>
                  <a:srgbClr val="0000FF"/>
                </a:solidFill>
                <a:latin typeface="Georgia" panose="02040502050405020303" pitchFamily="18" charset="0"/>
                <a:cs typeface="Khmer MEF2" panose="02000506000000020004" pitchFamily="2" charset="0"/>
              </a:rPr>
              <a:t>CASE MANAGEMENT </a:t>
            </a:r>
          </a:p>
        </p:txBody>
      </p:sp>
      <p:pic>
        <p:nvPicPr>
          <p:cNvPr id="14" name="Picture 13">
            <a:extLst>
              <a:ext uri="{FF2B5EF4-FFF2-40B4-BE49-F238E27FC236}">
                <a16:creationId xmlns:a16="http://schemas.microsoft.com/office/drawing/2014/main" id="{7F1AC961-2E83-A574-42D0-787B7DF6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5" name="TextBox 4">
            <a:extLst>
              <a:ext uri="{FF2B5EF4-FFF2-40B4-BE49-F238E27FC236}">
                <a16:creationId xmlns:a16="http://schemas.microsoft.com/office/drawing/2014/main" id="{8C04CAF7-489B-CFF7-1414-029F9C9C5982}"/>
              </a:ext>
            </a:extLst>
          </p:cNvPr>
          <p:cNvSpPr txBox="1"/>
          <p:nvPr/>
        </p:nvSpPr>
        <p:spPr>
          <a:xfrm>
            <a:off x="751334" y="1411292"/>
            <a:ext cx="9705650" cy="412420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1600" dirty="0">
                <a:solidFill>
                  <a:schemeClr val="accent1">
                    <a:lumMod val="75000"/>
                  </a:schemeClr>
                </a:solidFill>
                <a:latin typeface="Georgia" panose="02040502050405020303" pitchFamily="18" charset="0"/>
                <a:cs typeface="Khmer MEF1" pitchFamily="2" charset="0"/>
              </a:rPr>
              <a:t>LEADERSHIP AND TEAM BUILDING </a:t>
            </a:r>
          </a:p>
          <a:p>
            <a:pPr marL="342900" indent="-342900" algn="just">
              <a:lnSpc>
                <a:spcPct val="150000"/>
              </a:lnSpc>
              <a:buFont typeface="Wingdings" panose="05000000000000000000" pitchFamily="2" charset="2"/>
              <a:buChar char="§"/>
            </a:pPr>
            <a:r>
              <a:rPr lang="en-US" sz="1600" dirty="0">
                <a:solidFill>
                  <a:schemeClr val="accent1">
                    <a:lumMod val="75000"/>
                  </a:schemeClr>
                </a:solidFill>
                <a:latin typeface="Georgia" panose="02040502050405020303" pitchFamily="18" charset="0"/>
                <a:cs typeface="Khmer MEF1" pitchFamily="2" charset="0"/>
              </a:rPr>
              <a:t>TASK ALLOCATION / ROLES AND RESPONSIBILITIES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SURVELLIANCE TEAM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CAMERA AND VIDEO TEAM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RAID/SEIZED TEAM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TRANSPORTATION TEAM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INTERVIEWING TEAM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FILE CO ORDINATOR TEAM AND REPORTING TEAM </a:t>
            </a:r>
          </a:p>
          <a:p>
            <a:pPr marL="800100" lvl="1" indent="-342900" algn="just">
              <a:lnSpc>
                <a:spcPct val="150000"/>
              </a:lnSpc>
              <a:buFont typeface="Wingdings" panose="05000000000000000000" pitchFamily="2" charset="2"/>
              <a:buChar char="Ø"/>
            </a:pPr>
            <a:r>
              <a:rPr lang="en-US" sz="1600" dirty="0">
                <a:solidFill>
                  <a:schemeClr val="accent1">
                    <a:lumMod val="75000"/>
                  </a:schemeClr>
                </a:solidFill>
                <a:latin typeface="Georgia" panose="02040502050405020303" pitchFamily="18" charset="0"/>
                <a:cs typeface="Khmer MEF1" pitchFamily="2" charset="0"/>
              </a:rPr>
              <a:t>BACK UP TEAM </a:t>
            </a:r>
          </a:p>
          <a:p>
            <a:pPr marL="342900" indent="-342900" algn="just">
              <a:lnSpc>
                <a:spcPct val="150000"/>
              </a:lnSpc>
              <a:buFont typeface="Wingdings" panose="05000000000000000000" pitchFamily="2" charset="2"/>
              <a:buChar char="§"/>
            </a:pPr>
            <a:r>
              <a:rPr lang="en-US" sz="1600" dirty="0">
                <a:solidFill>
                  <a:schemeClr val="accent1">
                    <a:lumMod val="75000"/>
                  </a:schemeClr>
                </a:solidFill>
                <a:latin typeface="Georgia" panose="02040502050405020303" pitchFamily="18" charset="0"/>
                <a:cs typeface="Khmer MEF1" pitchFamily="2" charset="0"/>
              </a:rPr>
              <a:t>COMMUNICATION </a:t>
            </a:r>
          </a:p>
          <a:p>
            <a:pPr marL="342900" indent="-342900" algn="just">
              <a:lnSpc>
                <a:spcPct val="150000"/>
              </a:lnSpc>
              <a:buFont typeface="Wingdings" panose="05000000000000000000" pitchFamily="2" charset="2"/>
              <a:buChar char="§"/>
            </a:pPr>
            <a:endParaRPr lang="km-KH" sz="1600" dirty="0">
              <a:solidFill>
                <a:schemeClr val="accent1">
                  <a:lumMod val="75000"/>
                </a:schemeClr>
              </a:solidFill>
              <a:latin typeface="Georgia" panose="02040502050405020303" pitchFamily="18" charset="0"/>
              <a:cs typeface="Khmer MEF1" pitchFamily="2" charset="0"/>
            </a:endParaRPr>
          </a:p>
        </p:txBody>
      </p:sp>
    </p:spTree>
    <p:extLst>
      <p:ext uri="{BB962C8B-B14F-4D97-AF65-F5344CB8AC3E}">
        <p14:creationId xmlns:p14="http://schemas.microsoft.com/office/powerpoint/2010/main" val="242332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it Icon Vector #40280 - Free Icons Library">
            <a:extLst>
              <a:ext uri="{FF2B5EF4-FFF2-40B4-BE49-F238E27FC236}">
                <a16:creationId xmlns:a16="http://schemas.microsoft.com/office/drawing/2014/main" id="{BB2A5263-4022-42FC-95CA-875129812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028" y="3798970"/>
            <a:ext cx="1047654" cy="104067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a:extLst>
              <a:ext uri="{FF2B5EF4-FFF2-40B4-BE49-F238E27FC236}">
                <a16:creationId xmlns:a16="http://schemas.microsoft.com/office/drawing/2014/main" id="{F7440458-BBAE-4119-A28F-869E8FB20C79}"/>
              </a:ext>
            </a:extLst>
          </p:cNvPr>
          <p:cNvCxnSpPr>
            <a:cxnSpLocks/>
          </p:cNvCxnSpPr>
          <p:nvPr/>
        </p:nvCxnSpPr>
        <p:spPr>
          <a:xfrm>
            <a:off x="6818425" y="1941544"/>
            <a:ext cx="2546432" cy="0"/>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B86845A-5CA2-4839-A688-B36EDC278F5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4417603" y="2184588"/>
            <a:ext cx="3408450" cy="3360876"/>
          </a:xfrm>
          <a:prstGeom prst="rect">
            <a:avLst/>
          </a:prstGeom>
        </p:spPr>
      </p:pic>
      <p:sp>
        <p:nvSpPr>
          <p:cNvPr id="7" name="Flowchart: Process 6">
            <a:extLst>
              <a:ext uri="{FF2B5EF4-FFF2-40B4-BE49-F238E27FC236}">
                <a16:creationId xmlns:a16="http://schemas.microsoft.com/office/drawing/2014/main" id="{51D32D99-F877-4000-ADD5-C131B99CBA80}"/>
              </a:ext>
            </a:extLst>
          </p:cNvPr>
          <p:cNvSpPr/>
          <p:nvPr/>
        </p:nvSpPr>
        <p:spPr>
          <a:xfrm>
            <a:off x="623316" y="1161809"/>
            <a:ext cx="10945368" cy="41148"/>
          </a:xfrm>
          <a:prstGeom prst="flowChart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3CFD2573-145F-4979-80B5-5B54B15F60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509" y="3349510"/>
            <a:ext cx="704778" cy="1554292"/>
          </a:xfrm>
          <a:prstGeom prst="rect">
            <a:avLst/>
          </a:prstGeom>
        </p:spPr>
      </p:pic>
      <p:cxnSp>
        <p:nvCxnSpPr>
          <p:cNvPr id="19" name="Straight Arrow Connector 18">
            <a:extLst>
              <a:ext uri="{FF2B5EF4-FFF2-40B4-BE49-F238E27FC236}">
                <a16:creationId xmlns:a16="http://schemas.microsoft.com/office/drawing/2014/main" id="{7B7C2377-9855-4EDD-9A43-8E1B1CEF1DF8}"/>
              </a:ext>
            </a:extLst>
          </p:cNvPr>
          <p:cNvCxnSpPr>
            <a:cxnSpLocks/>
          </p:cNvCxnSpPr>
          <p:nvPr/>
        </p:nvCxnSpPr>
        <p:spPr>
          <a:xfrm>
            <a:off x="6795225" y="1583795"/>
            <a:ext cx="25755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B0E74FFC-7060-4E7B-BC76-0E3E9399FB11}"/>
              </a:ext>
            </a:extLst>
          </p:cNvPr>
          <p:cNvSpPr/>
          <p:nvPr/>
        </p:nvSpPr>
        <p:spPr>
          <a:xfrm rot="18509321">
            <a:off x="7078778" y="4477501"/>
            <a:ext cx="2228300" cy="43030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60" b="1" dirty="0">
                <a:solidFill>
                  <a:srgbClr val="003300"/>
                </a:solidFill>
                <a:latin typeface="Times New Roman" panose="02020603050405020304" pitchFamily="18" charset="0"/>
                <a:cs typeface="Khmer MEF1" panose="02000506000000020004" pitchFamily="2" charset="0"/>
              </a:rPr>
              <a:t>COULD SUPPLY GOODS</a:t>
            </a:r>
            <a:endParaRPr lang="km-KH" sz="1260" b="1" dirty="0">
              <a:solidFill>
                <a:srgbClr val="003300"/>
              </a:solidFill>
              <a:latin typeface="Times New Roman" panose="02020603050405020304" pitchFamily="18" charset="0"/>
              <a:cs typeface="Khmer MEF1" panose="02000506000000020004" pitchFamily="2" charset="0"/>
            </a:endParaRPr>
          </a:p>
        </p:txBody>
      </p:sp>
      <p:sp>
        <p:nvSpPr>
          <p:cNvPr id="23" name="Rectangle: Rounded Corners 22">
            <a:extLst>
              <a:ext uri="{FF2B5EF4-FFF2-40B4-BE49-F238E27FC236}">
                <a16:creationId xmlns:a16="http://schemas.microsoft.com/office/drawing/2014/main" id="{DBC0B83F-03D8-4D55-82B0-E42261A2C892}"/>
              </a:ext>
            </a:extLst>
          </p:cNvPr>
          <p:cNvSpPr/>
          <p:nvPr/>
        </p:nvSpPr>
        <p:spPr>
          <a:xfrm>
            <a:off x="6709813" y="1190215"/>
            <a:ext cx="2647219" cy="74979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sz="1320" b="1" dirty="0">
                <a:solidFill>
                  <a:srgbClr val="C00000"/>
                </a:solidFill>
                <a:latin typeface="Times New Roman" panose="02020603050405020304" pitchFamily="18" charset="0"/>
                <a:cs typeface="Khmer MEF1" panose="02000506000000020004" pitchFamily="2" charset="0"/>
              </a:rPr>
              <a:t>ISSUED 992 FAKE INVOCIES  AMOUNT OF $ 89 MILLION</a:t>
            </a:r>
          </a:p>
          <a:p>
            <a:pPr algn="ctr">
              <a:lnSpc>
                <a:spcPct val="150000"/>
              </a:lnSpc>
            </a:pPr>
            <a:endParaRPr lang="km-KH" sz="1440" b="1" dirty="0">
              <a:solidFill>
                <a:srgbClr val="C00000"/>
              </a:solidFill>
              <a:latin typeface="Times New Roman" panose="02020603050405020304" pitchFamily="18" charset="0"/>
              <a:cs typeface="Khmer MEF1" panose="02000506000000020004" pitchFamily="2" charset="0"/>
            </a:endParaRPr>
          </a:p>
        </p:txBody>
      </p:sp>
      <p:cxnSp>
        <p:nvCxnSpPr>
          <p:cNvPr id="24" name="Straight Arrow Connector 23">
            <a:extLst>
              <a:ext uri="{FF2B5EF4-FFF2-40B4-BE49-F238E27FC236}">
                <a16:creationId xmlns:a16="http://schemas.microsoft.com/office/drawing/2014/main" id="{61069224-38C1-4E44-9138-882336F446D4}"/>
              </a:ext>
            </a:extLst>
          </p:cNvPr>
          <p:cNvCxnSpPr>
            <a:cxnSpLocks/>
            <a:stCxn id="20" idx="0"/>
          </p:cNvCxnSpPr>
          <p:nvPr/>
        </p:nvCxnSpPr>
        <p:spPr>
          <a:xfrm flipV="1">
            <a:off x="7638259" y="3349511"/>
            <a:ext cx="1729752" cy="2147656"/>
          </a:xfrm>
          <a:prstGeom prst="straightConnector1">
            <a:avLst/>
          </a:prstGeom>
          <a:ln w="38100">
            <a:solidFill>
              <a:srgbClr val="0033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B39E5B4-4647-49A9-97BF-F38EE23BA488}"/>
              </a:ext>
            </a:extLst>
          </p:cNvPr>
          <p:cNvSpPr/>
          <p:nvPr/>
        </p:nvSpPr>
        <p:spPr>
          <a:xfrm>
            <a:off x="616173" y="4842944"/>
            <a:ext cx="3047440" cy="147846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60" b="1" dirty="0">
                <a:solidFill>
                  <a:srgbClr val="C00000"/>
                </a:solidFill>
                <a:latin typeface="Times New Roman" panose="02020603050405020304" pitchFamily="18" charset="0"/>
                <a:cs typeface="Khmer MEF1" panose="02000506000000020004" pitchFamily="2" charset="0"/>
              </a:rPr>
              <a:t>3.MR.C IS THE XYZ’S STAFF. HE RECEIVED THE PAYMENT FROM THE CHINESE FOR SERVICES FEE AND HE TOOK MR. B C TO UPDATE COMPANY INFORMATION AT GDT</a:t>
            </a:r>
            <a:endParaRPr lang="km-KH" sz="1440" b="1" dirty="0">
              <a:solidFill>
                <a:srgbClr val="C00000"/>
              </a:solidFill>
              <a:latin typeface="Times New Roman" panose="02020603050405020304" pitchFamily="18" charset="0"/>
              <a:cs typeface="Khmer MEF1" panose="02000506000000020004" pitchFamily="2" charset="0"/>
            </a:endParaRPr>
          </a:p>
        </p:txBody>
      </p:sp>
      <p:sp>
        <p:nvSpPr>
          <p:cNvPr id="30" name="Rectangle: Rounded Corners 29">
            <a:extLst>
              <a:ext uri="{FF2B5EF4-FFF2-40B4-BE49-F238E27FC236}">
                <a16:creationId xmlns:a16="http://schemas.microsoft.com/office/drawing/2014/main" id="{4F45389B-3E4E-40A6-A4EB-8A15D52B6397}"/>
              </a:ext>
            </a:extLst>
          </p:cNvPr>
          <p:cNvSpPr/>
          <p:nvPr/>
        </p:nvSpPr>
        <p:spPr>
          <a:xfrm>
            <a:off x="7297620" y="3532960"/>
            <a:ext cx="1753000" cy="597089"/>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60" b="1" dirty="0">
                <a:solidFill>
                  <a:srgbClr val="000099"/>
                </a:solidFill>
                <a:latin typeface="Times New Roman" panose="02020603050405020304" pitchFamily="18" charset="0"/>
                <a:cs typeface="Khmer MEF1" panose="02000506000000020004" pitchFamily="2" charset="0"/>
              </a:rPr>
              <a:t>CHINESE </a:t>
            </a:r>
          </a:p>
          <a:p>
            <a:endParaRPr lang="km-KH" sz="1260" b="1" dirty="0">
              <a:solidFill>
                <a:srgbClr val="000099"/>
              </a:solidFill>
              <a:latin typeface="Times New Roman" panose="02020603050405020304" pitchFamily="18" charset="0"/>
              <a:cs typeface="Khmer MEF1" panose="02000506000000020004" pitchFamily="2" charset="0"/>
            </a:endParaRPr>
          </a:p>
        </p:txBody>
      </p:sp>
      <p:sp>
        <p:nvSpPr>
          <p:cNvPr id="31" name="Rectangle: Rounded Corners 30">
            <a:extLst>
              <a:ext uri="{FF2B5EF4-FFF2-40B4-BE49-F238E27FC236}">
                <a16:creationId xmlns:a16="http://schemas.microsoft.com/office/drawing/2014/main" id="{AC44E557-C4A4-4AF6-8260-2DA292F9DB79}"/>
              </a:ext>
            </a:extLst>
          </p:cNvPr>
          <p:cNvSpPr/>
          <p:nvPr/>
        </p:nvSpPr>
        <p:spPr>
          <a:xfrm rot="19801726">
            <a:off x="7119883" y="2574194"/>
            <a:ext cx="2098766" cy="43849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320" b="1" dirty="0">
                <a:solidFill>
                  <a:srgbClr val="000099"/>
                </a:solidFill>
                <a:latin typeface="Times New Roman" panose="02020603050405020304" pitchFamily="18" charset="0"/>
                <a:cs typeface="Khmer MEF1" panose="02000506000000020004" pitchFamily="2" charset="0"/>
              </a:rPr>
              <a:t>SALE FAKE INVOICES</a:t>
            </a:r>
            <a:endParaRPr lang="km-KH" sz="1320" b="1" dirty="0">
              <a:solidFill>
                <a:srgbClr val="000099"/>
              </a:solidFill>
              <a:latin typeface="Times New Roman" panose="02020603050405020304" pitchFamily="18" charset="0"/>
              <a:cs typeface="Khmer MEF1" panose="02000506000000020004" pitchFamily="2" charset="0"/>
            </a:endParaRPr>
          </a:p>
        </p:txBody>
      </p:sp>
      <p:grpSp>
        <p:nvGrpSpPr>
          <p:cNvPr id="44" name="Group 43">
            <a:extLst>
              <a:ext uri="{FF2B5EF4-FFF2-40B4-BE49-F238E27FC236}">
                <a16:creationId xmlns:a16="http://schemas.microsoft.com/office/drawing/2014/main" id="{649520B9-820F-49AE-A98B-B1826B6512FB}"/>
              </a:ext>
            </a:extLst>
          </p:cNvPr>
          <p:cNvGrpSpPr/>
          <p:nvPr/>
        </p:nvGrpSpPr>
        <p:grpSpPr>
          <a:xfrm>
            <a:off x="9402748" y="2194984"/>
            <a:ext cx="2089808" cy="1133137"/>
            <a:chOff x="7640263" y="1344034"/>
            <a:chExt cx="3691108" cy="1019022"/>
          </a:xfrm>
        </p:grpSpPr>
        <p:sp>
          <p:nvSpPr>
            <p:cNvPr id="45" name="Rectangle: Rounded Corners 44">
              <a:extLst>
                <a:ext uri="{FF2B5EF4-FFF2-40B4-BE49-F238E27FC236}">
                  <a16:creationId xmlns:a16="http://schemas.microsoft.com/office/drawing/2014/main" id="{687E5730-F6EB-43FB-8E3B-0F104896BF1E}"/>
                </a:ext>
              </a:extLst>
            </p:cNvPr>
            <p:cNvSpPr/>
            <p:nvPr/>
          </p:nvSpPr>
          <p:spPr>
            <a:xfrm>
              <a:off x="7713263" y="1344034"/>
              <a:ext cx="3618108" cy="101902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512922">
                <a:lnSpc>
                  <a:spcPct val="150000"/>
                </a:lnSpc>
              </a:pPr>
              <a:endParaRPr lang="km-KH" sz="216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p:txBody>
        </p:sp>
        <p:pic>
          <p:nvPicPr>
            <p:cNvPr id="46" name="Graphic 37" descr="Building">
              <a:extLst>
                <a:ext uri="{FF2B5EF4-FFF2-40B4-BE49-F238E27FC236}">
                  <a16:creationId xmlns:a16="http://schemas.microsoft.com/office/drawing/2014/main" id="{A0CC1F24-A6D8-4340-928D-CF51C123B3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40263" y="1401015"/>
              <a:ext cx="914762" cy="914400"/>
            </a:xfrm>
            <a:prstGeom prst="rect">
              <a:avLst/>
            </a:prstGeom>
          </p:spPr>
        </p:pic>
      </p:grpSp>
      <p:grpSp>
        <p:nvGrpSpPr>
          <p:cNvPr id="47" name="Group 46">
            <a:extLst>
              <a:ext uri="{FF2B5EF4-FFF2-40B4-BE49-F238E27FC236}">
                <a16:creationId xmlns:a16="http://schemas.microsoft.com/office/drawing/2014/main" id="{53C0A01E-8D3A-4AFD-9096-CA2F6B1783EE}"/>
              </a:ext>
            </a:extLst>
          </p:cNvPr>
          <p:cNvGrpSpPr/>
          <p:nvPr/>
        </p:nvGrpSpPr>
        <p:grpSpPr>
          <a:xfrm>
            <a:off x="9401918" y="1851196"/>
            <a:ext cx="2089808" cy="1133137"/>
            <a:chOff x="7640263" y="1344034"/>
            <a:chExt cx="3691108" cy="1019022"/>
          </a:xfrm>
        </p:grpSpPr>
        <p:sp>
          <p:nvSpPr>
            <p:cNvPr id="48" name="Rectangle: Rounded Corners 47">
              <a:extLst>
                <a:ext uri="{FF2B5EF4-FFF2-40B4-BE49-F238E27FC236}">
                  <a16:creationId xmlns:a16="http://schemas.microsoft.com/office/drawing/2014/main" id="{C0BDB322-61C7-4391-BAEE-FE0106CC607C}"/>
                </a:ext>
              </a:extLst>
            </p:cNvPr>
            <p:cNvSpPr/>
            <p:nvPr/>
          </p:nvSpPr>
          <p:spPr>
            <a:xfrm>
              <a:off x="7713263" y="1344034"/>
              <a:ext cx="3618108" cy="101902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512922">
                <a:lnSpc>
                  <a:spcPct val="150000"/>
                </a:lnSpc>
              </a:pPr>
              <a:endParaRPr lang="km-KH" sz="216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p:txBody>
        </p:sp>
        <p:pic>
          <p:nvPicPr>
            <p:cNvPr id="49" name="Graphic 37" descr="Building">
              <a:extLst>
                <a:ext uri="{FF2B5EF4-FFF2-40B4-BE49-F238E27FC236}">
                  <a16:creationId xmlns:a16="http://schemas.microsoft.com/office/drawing/2014/main" id="{E3C6796A-B54E-48A0-A575-94904EF7C2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40263" y="1401015"/>
              <a:ext cx="914761" cy="914400"/>
            </a:xfrm>
            <a:prstGeom prst="rect">
              <a:avLst/>
            </a:prstGeom>
          </p:spPr>
        </p:pic>
      </p:grpSp>
      <p:grpSp>
        <p:nvGrpSpPr>
          <p:cNvPr id="50" name="Group 49">
            <a:extLst>
              <a:ext uri="{FF2B5EF4-FFF2-40B4-BE49-F238E27FC236}">
                <a16:creationId xmlns:a16="http://schemas.microsoft.com/office/drawing/2014/main" id="{3A96C5C5-BEA3-4308-83C5-4C5BAD14A5F2}"/>
              </a:ext>
            </a:extLst>
          </p:cNvPr>
          <p:cNvGrpSpPr/>
          <p:nvPr/>
        </p:nvGrpSpPr>
        <p:grpSpPr>
          <a:xfrm>
            <a:off x="9402748" y="1562340"/>
            <a:ext cx="2089808" cy="1133137"/>
            <a:chOff x="7640263" y="1327942"/>
            <a:chExt cx="3691108" cy="1019022"/>
          </a:xfrm>
        </p:grpSpPr>
        <p:sp>
          <p:nvSpPr>
            <p:cNvPr id="51" name="Rectangle: Rounded Corners 50">
              <a:extLst>
                <a:ext uri="{FF2B5EF4-FFF2-40B4-BE49-F238E27FC236}">
                  <a16:creationId xmlns:a16="http://schemas.microsoft.com/office/drawing/2014/main" id="{AC4C8CC0-89C9-47AE-9C7F-28F59877F65C}"/>
                </a:ext>
              </a:extLst>
            </p:cNvPr>
            <p:cNvSpPr/>
            <p:nvPr/>
          </p:nvSpPr>
          <p:spPr>
            <a:xfrm>
              <a:off x="7713263" y="1327942"/>
              <a:ext cx="3618108" cy="101902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512922">
                <a:lnSpc>
                  <a:spcPct val="150000"/>
                </a:lnSpc>
              </a:pPr>
              <a:endParaRPr lang="km-KH" sz="216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p:txBody>
        </p:sp>
        <p:pic>
          <p:nvPicPr>
            <p:cNvPr id="52" name="Graphic 37" descr="Building">
              <a:extLst>
                <a:ext uri="{FF2B5EF4-FFF2-40B4-BE49-F238E27FC236}">
                  <a16:creationId xmlns:a16="http://schemas.microsoft.com/office/drawing/2014/main" id="{BA2FA3AD-732E-4C6F-9286-B73F8A547A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40263" y="1401015"/>
              <a:ext cx="914761" cy="914400"/>
            </a:xfrm>
            <a:prstGeom prst="rect">
              <a:avLst/>
            </a:prstGeom>
          </p:spPr>
        </p:pic>
      </p:grpSp>
      <p:grpSp>
        <p:nvGrpSpPr>
          <p:cNvPr id="34" name="Group 33">
            <a:extLst>
              <a:ext uri="{FF2B5EF4-FFF2-40B4-BE49-F238E27FC236}">
                <a16:creationId xmlns:a16="http://schemas.microsoft.com/office/drawing/2014/main" id="{3CD33828-521A-4206-AA7A-36893D56E8BB}"/>
              </a:ext>
            </a:extLst>
          </p:cNvPr>
          <p:cNvGrpSpPr/>
          <p:nvPr/>
        </p:nvGrpSpPr>
        <p:grpSpPr>
          <a:xfrm>
            <a:off x="9401213" y="1334770"/>
            <a:ext cx="2124606" cy="1133136"/>
            <a:chOff x="7637554" y="1390289"/>
            <a:chExt cx="3752569" cy="1019022"/>
          </a:xfrm>
        </p:grpSpPr>
        <p:sp>
          <p:nvSpPr>
            <p:cNvPr id="17" name="Rectangle: Rounded Corners 16">
              <a:extLst>
                <a:ext uri="{FF2B5EF4-FFF2-40B4-BE49-F238E27FC236}">
                  <a16:creationId xmlns:a16="http://schemas.microsoft.com/office/drawing/2014/main" id="{DEF961A4-C48F-491B-8C53-F745EDF6B419}"/>
                </a:ext>
              </a:extLst>
            </p:cNvPr>
            <p:cNvSpPr/>
            <p:nvPr/>
          </p:nvSpPr>
          <p:spPr>
            <a:xfrm>
              <a:off x="7637554" y="1390289"/>
              <a:ext cx="3752569" cy="101902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512922">
                <a:lnSpc>
                  <a:spcPct val="150000"/>
                </a:lnSpc>
              </a:pPr>
              <a:r>
                <a:rPr lang="en-US" sz="1260" b="1" dirty="0">
                  <a:solidFill>
                    <a:srgbClr val="000099"/>
                  </a:solidFill>
                  <a:latin typeface="Khmer MEF1" panose="02000506000000020004" pitchFamily="2" charset="0"/>
                  <a:ea typeface="Calibri" panose="020F0502020204030204" pitchFamily="34" charset="0"/>
                  <a:cs typeface="Khmer MEF1" panose="02000506000000020004" pitchFamily="2" charset="0"/>
                </a:rPr>
                <a:t>COMPANIES USED FAKE INVOICE TO REDUCE VAT/TOI</a:t>
              </a:r>
              <a:endParaRPr lang="km-KH" sz="1260" b="1" dirty="0">
                <a:solidFill>
                  <a:srgbClr val="000099"/>
                </a:solidFill>
                <a:latin typeface="Khmer MEF1" panose="02000506000000020004" pitchFamily="2" charset="0"/>
                <a:ea typeface="Calibri" panose="020F0502020204030204" pitchFamily="34" charset="0"/>
                <a:cs typeface="Khmer MEF1" panose="02000506000000020004" pitchFamily="2" charset="0"/>
              </a:endParaRPr>
            </a:p>
          </p:txBody>
        </p:sp>
        <p:pic>
          <p:nvPicPr>
            <p:cNvPr id="33" name="Graphic 37" descr="Building">
              <a:extLst>
                <a:ext uri="{FF2B5EF4-FFF2-40B4-BE49-F238E27FC236}">
                  <a16:creationId xmlns:a16="http://schemas.microsoft.com/office/drawing/2014/main" id="{CBD5527D-3B4E-466F-8686-0321EECC37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40263" y="1401015"/>
              <a:ext cx="914762" cy="914400"/>
            </a:xfrm>
            <a:prstGeom prst="rect">
              <a:avLst/>
            </a:prstGeom>
          </p:spPr>
        </p:pic>
      </p:grpSp>
      <p:sp>
        <p:nvSpPr>
          <p:cNvPr id="53" name="Left Bracket 52">
            <a:extLst>
              <a:ext uri="{FF2B5EF4-FFF2-40B4-BE49-F238E27FC236}">
                <a16:creationId xmlns:a16="http://schemas.microsoft.com/office/drawing/2014/main" id="{62B98175-7E44-4FA0-B9A2-6C2DFDC08527}"/>
              </a:ext>
            </a:extLst>
          </p:cNvPr>
          <p:cNvSpPr/>
          <p:nvPr/>
        </p:nvSpPr>
        <p:spPr>
          <a:xfrm>
            <a:off x="9368733" y="1344254"/>
            <a:ext cx="131294" cy="1991836"/>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62" name="Group 61">
            <a:extLst>
              <a:ext uri="{FF2B5EF4-FFF2-40B4-BE49-F238E27FC236}">
                <a16:creationId xmlns:a16="http://schemas.microsoft.com/office/drawing/2014/main" id="{33A65150-2550-4877-9151-1A9DC7BB362D}"/>
              </a:ext>
            </a:extLst>
          </p:cNvPr>
          <p:cNvGrpSpPr/>
          <p:nvPr/>
        </p:nvGrpSpPr>
        <p:grpSpPr>
          <a:xfrm>
            <a:off x="4738841" y="1255973"/>
            <a:ext cx="2110898" cy="822960"/>
            <a:chOff x="2601171" y="1302771"/>
            <a:chExt cx="2259028" cy="914400"/>
          </a:xfrm>
        </p:grpSpPr>
        <p:sp>
          <p:nvSpPr>
            <p:cNvPr id="15" name="Rectangle: Rounded Corners 14">
              <a:extLst>
                <a:ext uri="{FF2B5EF4-FFF2-40B4-BE49-F238E27FC236}">
                  <a16:creationId xmlns:a16="http://schemas.microsoft.com/office/drawing/2014/main" id="{A7FE9EE2-6F49-4EA2-ABD6-CD95FEE8088E}"/>
                </a:ext>
              </a:extLst>
            </p:cNvPr>
            <p:cNvSpPr/>
            <p:nvPr/>
          </p:nvSpPr>
          <p:spPr>
            <a:xfrm>
              <a:off x="2601171" y="1366843"/>
              <a:ext cx="2259028" cy="833112"/>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11480"/>
              <a:r>
                <a:rPr lang="en-US" sz="2160" b="1" dirty="0">
                  <a:solidFill>
                    <a:srgbClr val="C00000"/>
                  </a:solidFill>
                  <a:latin typeface="Cambria" panose="02040503050406030204" pitchFamily="18" charset="0"/>
                  <a:ea typeface="Calibri" panose="020F0502020204030204" pitchFamily="34" charset="0"/>
                </a:rPr>
                <a:t>B C Co., Ltd.</a:t>
              </a:r>
            </a:p>
            <a:p>
              <a:pPr marL="411480"/>
              <a:r>
                <a:rPr lang="en-US" sz="1440" b="1" dirty="0">
                  <a:solidFill>
                    <a:srgbClr val="C00000"/>
                  </a:solidFill>
                  <a:latin typeface="Cambria" panose="02040503050406030204" pitchFamily="18" charset="0"/>
                  <a:ea typeface="Calibri" panose="020F0502020204030204" pitchFamily="34" charset="0"/>
                </a:rPr>
                <a:t>(Shell Company)</a:t>
              </a:r>
              <a:endParaRPr lang="en-US" sz="2160" b="1" dirty="0">
                <a:solidFill>
                  <a:srgbClr val="C00000"/>
                </a:solidFill>
                <a:latin typeface="Cambria" panose="02040503050406030204" pitchFamily="18" charset="0"/>
                <a:ea typeface="Calibri" panose="020F0502020204030204" pitchFamily="34" charset="0"/>
              </a:endParaRPr>
            </a:p>
          </p:txBody>
        </p:sp>
        <p:pic>
          <p:nvPicPr>
            <p:cNvPr id="54" name="Graphic 72" descr="Schoolhouse">
              <a:extLst>
                <a:ext uri="{FF2B5EF4-FFF2-40B4-BE49-F238E27FC236}">
                  <a16:creationId xmlns:a16="http://schemas.microsoft.com/office/drawing/2014/main" id="{92E5CD02-3037-4546-9108-6841BE2102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7628" y="1302771"/>
              <a:ext cx="381955" cy="914400"/>
            </a:xfrm>
            <a:prstGeom prst="rect">
              <a:avLst/>
            </a:prstGeom>
          </p:spPr>
        </p:pic>
      </p:grpSp>
      <p:sp>
        <p:nvSpPr>
          <p:cNvPr id="58" name="Rectangle: Rounded Corners 57">
            <a:extLst>
              <a:ext uri="{FF2B5EF4-FFF2-40B4-BE49-F238E27FC236}">
                <a16:creationId xmlns:a16="http://schemas.microsoft.com/office/drawing/2014/main" id="{34EF4A26-E80B-466A-96D3-301C64D3D42B}"/>
              </a:ext>
            </a:extLst>
          </p:cNvPr>
          <p:cNvSpPr/>
          <p:nvPr/>
        </p:nvSpPr>
        <p:spPr>
          <a:xfrm>
            <a:off x="9357033" y="3368437"/>
            <a:ext cx="2007650" cy="36301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80" b="1" dirty="0">
                <a:solidFill>
                  <a:srgbClr val="000099"/>
                </a:solidFill>
                <a:latin typeface="Times New Roman" panose="02020603050405020304" pitchFamily="18" charset="0"/>
                <a:cs typeface="Khmer MEF1" panose="02000506000000020004" pitchFamily="2" charset="0"/>
              </a:rPr>
              <a:t>211  COMPANIES</a:t>
            </a:r>
            <a:endParaRPr lang="km-KH" sz="1680" b="1" dirty="0">
              <a:solidFill>
                <a:srgbClr val="000099"/>
              </a:solidFill>
              <a:latin typeface="Times New Roman" panose="02020603050405020304" pitchFamily="18" charset="0"/>
              <a:cs typeface="Khmer MEF1" panose="02000506000000020004" pitchFamily="2" charset="0"/>
            </a:endParaRPr>
          </a:p>
        </p:txBody>
      </p:sp>
      <p:grpSp>
        <p:nvGrpSpPr>
          <p:cNvPr id="60" name="Group 59">
            <a:extLst>
              <a:ext uri="{FF2B5EF4-FFF2-40B4-BE49-F238E27FC236}">
                <a16:creationId xmlns:a16="http://schemas.microsoft.com/office/drawing/2014/main" id="{46AF2169-5462-4F28-A561-528EF6D3BD0A}"/>
              </a:ext>
            </a:extLst>
          </p:cNvPr>
          <p:cNvGrpSpPr/>
          <p:nvPr/>
        </p:nvGrpSpPr>
        <p:grpSpPr>
          <a:xfrm>
            <a:off x="6477666" y="5497166"/>
            <a:ext cx="2321189" cy="905256"/>
            <a:chOff x="3198437" y="5268249"/>
            <a:chExt cx="2881965" cy="1005840"/>
          </a:xfrm>
        </p:grpSpPr>
        <p:sp>
          <p:nvSpPr>
            <p:cNvPr id="20" name="Rectangle: Rounded Corners 19">
              <a:extLst>
                <a:ext uri="{FF2B5EF4-FFF2-40B4-BE49-F238E27FC236}">
                  <a16:creationId xmlns:a16="http://schemas.microsoft.com/office/drawing/2014/main" id="{B366846C-AFAE-436C-BA50-D7BF909BEAEC}"/>
                </a:ext>
              </a:extLst>
            </p:cNvPr>
            <p:cNvSpPr/>
            <p:nvPr/>
          </p:nvSpPr>
          <p:spPr>
            <a:xfrm>
              <a:off x="3198437" y="5268249"/>
              <a:ext cx="2881965" cy="1005840"/>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11480" algn="ctr">
                <a:lnSpc>
                  <a:spcPct val="150000"/>
                </a:lnSpc>
              </a:pPr>
              <a:r>
                <a:rPr lang="en-US" sz="1350" b="1" dirty="0">
                  <a:solidFill>
                    <a:srgbClr val="003300"/>
                  </a:solidFill>
                  <a:latin typeface="Khmer MEF1" panose="02000506000000020004" pitchFamily="2" charset="0"/>
                  <a:ea typeface="Calibri" panose="020F0502020204030204" pitchFamily="34" charset="0"/>
                  <a:cs typeface="Khmer MEF1" panose="02000506000000020004" pitchFamily="2" charset="0"/>
                </a:rPr>
                <a:t>REAL COMPANY</a:t>
              </a:r>
              <a:endParaRPr lang="km-KH" sz="1350" b="1" dirty="0">
                <a:solidFill>
                  <a:srgbClr val="003300"/>
                </a:solidFill>
                <a:latin typeface="Khmer MEF1" panose="02000506000000020004" pitchFamily="2" charset="0"/>
                <a:ea typeface="Calibri" panose="020F0502020204030204" pitchFamily="34" charset="0"/>
                <a:cs typeface="Khmer MEF1" panose="02000506000000020004" pitchFamily="2" charset="0"/>
              </a:endParaRPr>
            </a:p>
            <a:p>
              <a:pPr marL="411480" algn="ctr">
                <a:lnSpc>
                  <a:spcPct val="150000"/>
                </a:lnSpc>
              </a:pPr>
              <a:r>
                <a:rPr lang="km-KH" sz="1350" b="1" dirty="0">
                  <a:solidFill>
                    <a:srgbClr val="003300"/>
                  </a:solidFill>
                  <a:latin typeface="Khmer MEF1" panose="02000506000000020004" pitchFamily="2" charset="0"/>
                  <a:ea typeface="Calibri" panose="020F0502020204030204" pitchFamily="34" charset="0"/>
                  <a:cs typeface="Khmer MEF1" panose="02000506000000020004" pitchFamily="2" charset="0"/>
                </a:rPr>
                <a:t>(</a:t>
              </a:r>
              <a:r>
                <a:rPr lang="en-US" sz="1350" b="1" dirty="0">
                  <a:solidFill>
                    <a:srgbClr val="003300"/>
                  </a:solidFill>
                  <a:latin typeface="Khmer MEF1" panose="02000506000000020004" pitchFamily="2" charset="0"/>
                  <a:ea typeface="Calibri" panose="020F0502020204030204" pitchFamily="34" charset="0"/>
                  <a:cs typeface="Khmer MEF1" panose="02000506000000020004" pitchFamily="2" charset="0"/>
                </a:rPr>
                <a:t>UNREGISTERED</a:t>
              </a:r>
              <a:r>
                <a:rPr lang="km-KH" sz="1350" b="1" dirty="0">
                  <a:solidFill>
                    <a:srgbClr val="003300"/>
                  </a:solidFill>
                  <a:latin typeface="Khmer MEF1" panose="02000506000000020004" pitchFamily="2" charset="0"/>
                  <a:ea typeface="Calibri" panose="020F0502020204030204" pitchFamily="34" charset="0"/>
                  <a:cs typeface="Khmer MEF1" panose="02000506000000020004" pitchFamily="2" charset="0"/>
                </a:rPr>
                <a:t>)</a:t>
              </a:r>
              <a:endParaRPr lang="en-US" sz="1350" b="1" dirty="0">
                <a:solidFill>
                  <a:srgbClr val="003300"/>
                </a:solidFill>
                <a:latin typeface="Khmer MEF1" panose="02000506000000020004" pitchFamily="2" charset="0"/>
                <a:ea typeface="Calibri" panose="020F0502020204030204" pitchFamily="34" charset="0"/>
                <a:cs typeface="Khmer MEF1" panose="02000506000000020004" pitchFamily="2" charset="0"/>
              </a:endParaRPr>
            </a:p>
          </p:txBody>
        </p:sp>
        <p:pic>
          <p:nvPicPr>
            <p:cNvPr id="59" name="Graphic 102" descr="City">
              <a:extLst>
                <a:ext uri="{FF2B5EF4-FFF2-40B4-BE49-F238E27FC236}">
                  <a16:creationId xmlns:a16="http://schemas.microsoft.com/office/drawing/2014/main" id="{D7E2E461-AB87-4C48-9BA1-4AA69ABB84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85796" y="5348817"/>
              <a:ext cx="429638" cy="914400"/>
            </a:xfrm>
            <a:prstGeom prst="rect">
              <a:avLst/>
            </a:prstGeom>
          </p:spPr>
        </p:pic>
      </p:grpSp>
      <p:sp>
        <p:nvSpPr>
          <p:cNvPr id="63" name="Rectangle: Rounded Corners 62">
            <a:extLst>
              <a:ext uri="{FF2B5EF4-FFF2-40B4-BE49-F238E27FC236}">
                <a16:creationId xmlns:a16="http://schemas.microsoft.com/office/drawing/2014/main" id="{82794D12-17C0-4247-9C36-6FD1A0623E2E}"/>
              </a:ext>
            </a:extLst>
          </p:cNvPr>
          <p:cNvSpPr/>
          <p:nvPr/>
        </p:nvSpPr>
        <p:spPr>
          <a:xfrm>
            <a:off x="1661140" y="1371624"/>
            <a:ext cx="2209754" cy="716114"/>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30000"/>
              </a:lnSpc>
            </a:pPr>
            <a:r>
              <a:rPr lang="en-US" sz="1440" b="1" dirty="0">
                <a:solidFill>
                  <a:srgbClr val="C00000"/>
                </a:solidFill>
                <a:latin typeface="Times New Roman" panose="02020603050405020304" pitchFamily="18" charset="0"/>
                <a:cs typeface="Khmer MEF1" panose="02000506000000020004" pitchFamily="2" charset="0"/>
              </a:rPr>
              <a:t>MR. B C </a:t>
            </a:r>
          </a:p>
          <a:p>
            <a:pPr algn="ctr">
              <a:lnSpc>
                <a:spcPct val="130000"/>
              </a:lnSpc>
            </a:pPr>
            <a:r>
              <a:rPr lang="en-US" sz="1440" b="1" dirty="0">
                <a:solidFill>
                  <a:srgbClr val="C00000"/>
                </a:solidFill>
                <a:latin typeface="Times New Roman" panose="02020603050405020304" pitchFamily="18" charset="0"/>
                <a:cs typeface="Khmer MEF1" panose="02000506000000020004" pitchFamily="2" charset="0"/>
              </a:rPr>
              <a:t>(THE STRAW MAN)</a:t>
            </a:r>
            <a:endParaRPr lang="en-US" sz="1260" b="1" dirty="0">
              <a:solidFill>
                <a:srgbClr val="C00000"/>
              </a:solidFill>
              <a:latin typeface="Times New Roman" panose="02020603050405020304" pitchFamily="18" charset="0"/>
              <a:cs typeface="Khmer MEF1" panose="02000506000000020004" pitchFamily="2" charset="0"/>
            </a:endParaRPr>
          </a:p>
        </p:txBody>
      </p:sp>
      <p:grpSp>
        <p:nvGrpSpPr>
          <p:cNvPr id="61" name="Group 60">
            <a:extLst>
              <a:ext uri="{FF2B5EF4-FFF2-40B4-BE49-F238E27FC236}">
                <a16:creationId xmlns:a16="http://schemas.microsoft.com/office/drawing/2014/main" id="{B45E0A3C-17D4-4C56-9519-CAF0C77C6708}"/>
              </a:ext>
            </a:extLst>
          </p:cNvPr>
          <p:cNvGrpSpPr/>
          <p:nvPr/>
        </p:nvGrpSpPr>
        <p:grpSpPr>
          <a:xfrm>
            <a:off x="4977085" y="2660393"/>
            <a:ext cx="1694348" cy="2070510"/>
            <a:chOff x="2499970" y="740489"/>
            <a:chExt cx="2148553" cy="1494515"/>
          </a:xfrm>
        </p:grpSpPr>
        <p:sp>
          <p:nvSpPr>
            <p:cNvPr id="64" name="Rectangle: Rounded Corners 63">
              <a:extLst>
                <a:ext uri="{FF2B5EF4-FFF2-40B4-BE49-F238E27FC236}">
                  <a16:creationId xmlns:a16="http://schemas.microsoft.com/office/drawing/2014/main" id="{9D392A40-C74A-4466-9BE7-C31120296615}"/>
                </a:ext>
              </a:extLst>
            </p:cNvPr>
            <p:cNvSpPr/>
            <p:nvPr/>
          </p:nvSpPr>
          <p:spPr>
            <a:xfrm>
              <a:off x="2499970" y="935902"/>
              <a:ext cx="2148553" cy="1106583"/>
            </a:xfrm>
            <a:prstGeom prst="roundRect">
              <a:avLst/>
            </a:prstGeom>
            <a:solidFill>
              <a:schemeClr val="bg1">
                <a:lumMod val="75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11480"/>
              <a:r>
                <a:rPr lang="en-US" sz="1350" b="1" dirty="0">
                  <a:solidFill>
                    <a:schemeClr val="tx1"/>
                  </a:solidFill>
                  <a:latin typeface="Cambria" panose="02040503050406030204" pitchFamily="18" charset="0"/>
                  <a:ea typeface="Calibri" panose="020F0502020204030204" pitchFamily="34" charset="0"/>
                </a:rPr>
                <a:t>XYZ CO., LTD.</a:t>
              </a:r>
              <a:r>
                <a:rPr lang="km-KH" sz="1350" b="1" dirty="0">
                  <a:solidFill>
                    <a:schemeClr val="tx1"/>
                  </a:solidFill>
                  <a:latin typeface="Cambria" panose="02040503050406030204" pitchFamily="18" charset="0"/>
                  <a:ea typeface="Calibri" panose="020F0502020204030204" pitchFamily="34" charset="0"/>
                </a:rPr>
                <a:t> </a:t>
              </a:r>
            </a:p>
            <a:p>
              <a:pPr marL="411480"/>
              <a:r>
                <a:rPr lang="en-US" sz="1440" b="1" dirty="0">
                  <a:solidFill>
                    <a:schemeClr val="tx1"/>
                  </a:solidFill>
                  <a:latin typeface="Cambria" panose="02040503050406030204" pitchFamily="18" charset="0"/>
                  <a:ea typeface="Calibri" panose="020F0502020204030204" pitchFamily="34" charset="0"/>
                </a:rPr>
                <a:t>(Licensed Tax Agent)</a:t>
              </a:r>
              <a:endParaRPr lang="en-US" sz="2160" b="1" dirty="0">
                <a:solidFill>
                  <a:schemeClr val="tx1"/>
                </a:solidFill>
                <a:latin typeface="Cambria" panose="02040503050406030204" pitchFamily="18" charset="0"/>
                <a:ea typeface="Calibri" panose="020F0502020204030204" pitchFamily="34" charset="0"/>
              </a:endParaRPr>
            </a:p>
          </p:txBody>
        </p:sp>
        <p:pic>
          <p:nvPicPr>
            <p:cNvPr id="65" name="Graphic 72" descr="Schoolhouse">
              <a:extLst>
                <a:ext uri="{FF2B5EF4-FFF2-40B4-BE49-F238E27FC236}">
                  <a16:creationId xmlns:a16="http://schemas.microsoft.com/office/drawing/2014/main" id="{C065F1A6-CCA8-44A1-9C4D-859DEEEDDF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5009" y="740489"/>
              <a:ext cx="507802" cy="1494515"/>
            </a:xfrm>
            <a:prstGeom prst="rect">
              <a:avLst/>
            </a:prstGeom>
          </p:spPr>
        </p:pic>
      </p:grpSp>
      <p:cxnSp>
        <p:nvCxnSpPr>
          <p:cNvPr id="71" name="Straight Arrow Connector 70">
            <a:extLst>
              <a:ext uri="{FF2B5EF4-FFF2-40B4-BE49-F238E27FC236}">
                <a16:creationId xmlns:a16="http://schemas.microsoft.com/office/drawing/2014/main" id="{97A2F19D-F69F-4A9B-A7FC-594C6DD4D2BA}"/>
              </a:ext>
            </a:extLst>
          </p:cNvPr>
          <p:cNvCxnSpPr>
            <a:cxnSpLocks/>
          </p:cNvCxnSpPr>
          <p:nvPr/>
        </p:nvCxnSpPr>
        <p:spPr>
          <a:xfrm flipV="1">
            <a:off x="5775054" y="2080498"/>
            <a:ext cx="0" cy="850859"/>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E413F7DA-89C1-44BA-AC30-B8E63EEFEA04}"/>
              </a:ext>
            </a:extLst>
          </p:cNvPr>
          <p:cNvSpPr/>
          <p:nvPr/>
        </p:nvSpPr>
        <p:spPr>
          <a:xfrm>
            <a:off x="619139" y="2424672"/>
            <a:ext cx="3151670" cy="126424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60" b="1" dirty="0">
                <a:solidFill>
                  <a:srgbClr val="C00000"/>
                </a:solidFill>
                <a:latin typeface="Times New Roman" panose="02020603050405020304" pitchFamily="18" charset="0"/>
                <a:cs typeface="Khmer MEF1" panose="02000506000000020004" pitchFamily="2" charset="0"/>
              </a:rPr>
              <a:t>1. MR. A IS THE CHAIRMAN OF XYZ CO., LTD. HE IS THE  REPRESENTATIVE OF  B C CO., LTD. WHEN HAVING MEETING WITH TAX INVESTIGATOR</a:t>
            </a:r>
            <a:endParaRPr lang="km-KH" sz="1260" b="1" dirty="0">
              <a:solidFill>
                <a:srgbClr val="C00000"/>
              </a:solidFill>
              <a:latin typeface="Times New Roman" panose="02020603050405020304" pitchFamily="18" charset="0"/>
              <a:cs typeface="Khmer MEF1" panose="02000506000000020004" pitchFamily="2" charset="0"/>
            </a:endParaRPr>
          </a:p>
        </p:txBody>
      </p:sp>
      <p:sp>
        <p:nvSpPr>
          <p:cNvPr id="79" name="Rectangle: Rounded Corners 78">
            <a:extLst>
              <a:ext uri="{FF2B5EF4-FFF2-40B4-BE49-F238E27FC236}">
                <a16:creationId xmlns:a16="http://schemas.microsoft.com/office/drawing/2014/main" id="{8FE34832-3F99-4AC4-B29C-85FE7B86772B}"/>
              </a:ext>
            </a:extLst>
          </p:cNvPr>
          <p:cNvSpPr/>
          <p:nvPr/>
        </p:nvSpPr>
        <p:spPr>
          <a:xfrm>
            <a:off x="620740" y="3912955"/>
            <a:ext cx="3249780" cy="123823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lang="en-US" sz="1260" b="1" dirty="0">
                <a:solidFill>
                  <a:srgbClr val="C00000"/>
                </a:solidFill>
                <a:latin typeface="Times New Roman" panose="02020603050405020304" pitchFamily="18" charset="0"/>
                <a:cs typeface="Khmer MEF1" panose="02000506000000020004" pitchFamily="2" charset="0"/>
              </a:rPr>
              <a:t>2. MR. B IS A SHAREHOLDER OF XYZ CO., LTD. HE HAS CONNECTION WITH THE CHINESE</a:t>
            </a:r>
            <a:endParaRPr lang="km-KH" sz="1260" b="1" dirty="0">
              <a:solidFill>
                <a:srgbClr val="C00000"/>
              </a:solidFill>
              <a:latin typeface="Times New Roman" panose="02020603050405020304" pitchFamily="18" charset="0"/>
              <a:cs typeface="Khmer MEF1" panose="02000506000000020004" pitchFamily="2" charset="0"/>
            </a:endParaRPr>
          </a:p>
        </p:txBody>
      </p:sp>
      <p:sp>
        <p:nvSpPr>
          <p:cNvPr id="100" name="Left Brace 99">
            <a:extLst>
              <a:ext uri="{FF2B5EF4-FFF2-40B4-BE49-F238E27FC236}">
                <a16:creationId xmlns:a16="http://schemas.microsoft.com/office/drawing/2014/main" id="{92633191-3AF3-4864-84AD-A15A24546133}"/>
              </a:ext>
            </a:extLst>
          </p:cNvPr>
          <p:cNvSpPr/>
          <p:nvPr/>
        </p:nvSpPr>
        <p:spPr>
          <a:xfrm rot="10800000">
            <a:off x="4710015" y="2457188"/>
            <a:ext cx="307730" cy="3830610"/>
          </a:xfrm>
          <a:prstGeom prst="leftBrace">
            <a:avLst>
              <a:gd name="adj1" fmla="val 59076"/>
              <a:gd name="adj2" fmla="val 66628"/>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1350" dirty="0"/>
          </a:p>
        </p:txBody>
      </p:sp>
      <p:cxnSp>
        <p:nvCxnSpPr>
          <p:cNvPr id="114" name="Straight Arrow Connector 113">
            <a:extLst>
              <a:ext uri="{FF2B5EF4-FFF2-40B4-BE49-F238E27FC236}">
                <a16:creationId xmlns:a16="http://schemas.microsoft.com/office/drawing/2014/main" id="{9C3C22F2-B8B0-4DE6-B9EE-ABC65CE0F8C2}"/>
              </a:ext>
            </a:extLst>
          </p:cNvPr>
          <p:cNvCxnSpPr>
            <a:cxnSpLocks/>
          </p:cNvCxnSpPr>
          <p:nvPr/>
        </p:nvCxnSpPr>
        <p:spPr>
          <a:xfrm>
            <a:off x="4533907" y="4848472"/>
            <a:ext cx="2440699" cy="0"/>
          </a:xfrm>
          <a:prstGeom prst="straightConnector1">
            <a:avLst/>
          </a:prstGeom>
          <a:ln w="28575">
            <a:solidFill>
              <a:srgbClr val="000099"/>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12E87133-6CDC-4D44-B397-6D61A9751C68}"/>
              </a:ext>
            </a:extLst>
          </p:cNvPr>
          <p:cNvSpPr/>
          <p:nvPr/>
        </p:nvSpPr>
        <p:spPr>
          <a:xfrm>
            <a:off x="5098477" y="4757751"/>
            <a:ext cx="1743896" cy="43849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440" b="1" dirty="0">
                <a:solidFill>
                  <a:srgbClr val="000099"/>
                </a:solidFill>
                <a:latin typeface="Times New Roman" panose="02020603050405020304" pitchFamily="18" charset="0"/>
                <a:cs typeface="Khmer MEF1" panose="02000506000000020004" pitchFamily="2" charset="0"/>
              </a:rPr>
              <a:t>CONNECTED</a:t>
            </a:r>
            <a:endParaRPr lang="km-KH" sz="1440" b="1" dirty="0">
              <a:solidFill>
                <a:srgbClr val="000099"/>
              </a:solidFill>
              <a:latin typeface="Times New Roman" panose="02020603050405020304" pitchFamily="18" charset="0"/>
              <a:cs typeface="Khmer MEF1" panose="02000506000000020004" pitchFamily="2" charset="0"/>
            </a:endParaRPr>
          </a:p>
        </p:txBody>
      </p:sp>
      <p:sp>
        <p:nvSpPr>
          <p:cNvPr id="67" name="Rectangle: Rounded Corners 66">
            <a:extLst>
              <a:ext uri="{FF2B5EF4-FFF2-40B4-BE49-F238E27FC236}">
                <a16:creationId xmlns:a16="http://schemas.microsoft.com/office/drawing/2014/main" id="{DAEBC526-1EE4-4EBF-B880-2EB7066C64B3}"/>
              </a:ext>
            </a:extLst>
          </p:cNvPr>
          <p:cNvSpPr/>
          <p:nvPr/>
        </p:nvSpPr>
        <p:spPr>
          <a:xfrm>
            <a:off x="9105578" y="3498568"/>
            <a:ext cx="2938644" cy="226843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30000"/>
              </a:lnSpc>
            </a:pPr>
            <a:r>
              <a:rPr lang="en-US" sz="1320" b="1" dirty="0">
                <a:solidFill>
                  <a:srgbClr val="C00000"/>
                </a:solidFill>
                <a:latin typeface="Times New Roman" panose="02020603050405020304" pitchFamily="18" charset="0"/>
                <a:cs typeface="Khmer MEF1" panose="02000506000000020004" pitchFamily="2" charset="0"/>
              </a:rPr>
              <a:t>USED THE 992 FAKE INVOICES AMOUNT $89 MILLION TO MAKE TAX FRAUD. GDT HAD TAX LOSSES AS BELOW:</a:t>
            </a:r>
          </a:p>
          <a:p>
            <a:pPr marL="205740" indent="-205740">
              <a:lnSpc>
                <a:spcPct val="130000"/>
              </a:lnSpc>
              <a:buFontTx/>
              <a:buChar char="-"/>
            </a:pPr>
            <a:r>
              <a:rPr lang="en-US" sz="1320" b="1" dirty="0">
                <a:solidFill>
                  <a:srgbClr val="C00000"/>
                </a:solidFill>
                <a:latin typeface="Times New Roman" panose="02020603050405020304" pitchFamily="18" charset="0"/>
                <a:cs typeface="Khmer MEF1" panose="02000506000000020004" pitchFamily="2" charset="0"/>
              </a:rPr>
              <a:t>VAT = $ 8.9 MILLION</a:t>
            </a:r>
          </a:p>
          <a:p>
            <a:pPr marL="205740" indent="-205740">
              <a:lnSpc>
                <a:spcPct val="130000"/>
              </a:lnSpc>
              <a:buFontTx/>
              <a:buChar char="-"/>
            </a:pPr>
            <a:r>
              <a:rPr lang="en-US" sz="1320" b="1" dirty="0">
                <a:solidFill>
                  <a:srgbClr val="C00000"/>
                </a:solidFill>
                <a:latin typeface="Times New Roman" panose="02020603050405020304" pitchFamily="18" charset="0"/>
                <a:cs typeface="Khmer MEF1" panose="02000506000000020004" pitchFamily="2" charset="0"/>
              </a:rPr>
              <a:t>TOI = $ 17.8 MILLION (MAX)</a:t>
            </a:r>
          </a:p>
          <a:p>
            <a:pPr marL="205740" indent="-205740">
              <a:lnSpc>
                <a:spcPct val="130000"/>
              </a:lnSpc>
              <a:buFontTx/>
              <a:buChar char="-"/>
            </a:pPr>
            <a:r>
              <a:rPr lang="en-US" sz="1320" b="1" dirty="0">
                <a:solidFill>
                  <a:srgbClr val="C00000"/>
                </a:solidFill>
                <a:latin typeface="Times New Roman" panose="02020603050405020304" pitchFamily="18" charset="0"/>
                <a:cs typeface="Khmer MEF1" panose="02000506000000020004" pitchFamily="2" charset="0"/>
              </a:rPr>
              <a:t>TOTAL = $ 26.7 MILLION</a:t>
            </a:r>
            <a:endParaRPr lang="km-KH" sz="1320" b="1" dirty="0">
              <a:solidFill>
                <a:srgbClr val="C00000"/>
              </a:solidFill>
              <a:latin typeface="Times New Roman" panose="02020603050405020304" pitchFamily="18" charset="0"/>
              <a:cs typeface="Khmer MEF1" panose="02000506000000020004" pitchFamily="2" charset="0"/>
            </a:endParaRPr>
          </a:p>
        </p:txBody>
      </p:sp>
      <p:cxnSp>
        <p:nvCxnSpPr>
          <p:cNvPr id="55" name="Straight Arrow Connector 54">
            <a:extLst>
              <a:ext uri="{FF2B5EF4-FFF2-40B4-BE49-F238E27FC236}">
                <a16:creationId xmlns:a16="http://schemas.microsoft.com/office/drawing/2014/main" id="{61429F30-7B6D-4C91-ACB4-BEF90DD1E934}"/>
              </a:ext>
            </a:extLst>
          </p:cNvPr>
          <p:cNvCxnSpPr>
            <a:cxnSpLocks/>
            <a:endCxn id="53" idx="1"/>
          </p:cNvCxnSpPr>
          <p:nvPr/>
        </p:nvCxnSpPr>
        <p:spPr>
          <a:xfrm flipV="1">
            <a:off x="7295438" y="2340172"/>
            <a:ext cx="2073296" cy="1184738"/>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A0C2769-FCCC-4EA6-B3F5-BB4E20D1F469}"/>
              </a:ext>
            </a:extLst>
          </p:cNvPr>
          <p:cNvCxnSpPr>
            <a:cxnSpLocks/>
          </p:cNvCxnSpPr>
          <p:nvPr/>
        </p:nvCxnSpPr>
        <p:spPr>
          <a:xfrm flipH="1" flipV="1">
            <a:off x="6377795" y="2086402"/>
            <a:ext cx="688841" cy="1438508"/>
          </a:xfrm>
          <a:prstGeom prst="straightConnector1">
            <a:avLst/>
          </a:prstGeom>
          <a:ln w="38100">
            <a:solidFill>
              <a:srgbClr val="0000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Slide Number Placeholder 4">
            <a:extLst>
              <a:ext uri="{FF2B5EF4-FFF2-40B4-BE49-F238E27FC236}">
                <a16:creationId xmlns:a16="http://schemas.microsoft.com/office/drawing/2014/main" id="{7B3699F7-068F-4982-85E2-2B94CD384B3D}"/>
              </a:ext>
            </a:extLst>
          </p:cNvPr>
          <p:cNvSpPr>
            <a:spLocks noGrp="1"/>
          </p:cNvSpPr>
          <p:nvPr>
            <p:ph type="sldNum" sz="quarter" idx="12"/>
          </p:nvPr>
        </p:nvSpPr>
        <p:spPr>
          <a:xfrm>
            <a:off x="10459195" y="6063536"/>
            <a:ext cx="822960" cy="411480"/>
          </a:xfrm>
        </p:spPr>
        <p:txBody>
          <a:bodyPr anchor="t"/>
          <a:lstStyle/>
          <a:p>
            <a:fld id="{D57F1E4F-1CFF-5643-939E-217C01CDF565}" type="slidenum">
              <a:rPr lang="en-US" sz="2160" b="1">
                <a:solidFill>
                  <a:srgbClr val="000099"/>
                </a:solidFill>
                <a:latin typeface="Cambria" panose="02040503050406030204" pitchFamily="18" charset="0"/>
                <a:ea typeface="Cambria" panose="02040503050406030204" pitchFamily="18" charset="0"/>
              </a:rPr>
              <a:pPr/>
              <a:t>8</a:t>
            </a:fld>
            <a:endParaRPr lang="en-US" sz="2160" b="1" dirty="0">
              <a:solidFill>
                <a:srgbClr val="000099"/>
              </a:solidFill>
              <a:latin typeface="Cambria" panose="02040503050406030204" pitchFamily="18" charset="0"/>
              <a:ea typeface="Cambria" panose="02040503050406030204" pitchFamily="18" charset="0"/>
            </a:endParaRPr>
          </a:p>
        </p:txBody>
      </p:sp>
      <p:pic>
        <p:nvPicPr>
          <p:cNvPr id="73" name="Picture 72" descr="Icon&#10;&#10;Description automatically generated">
            <a:extLst>
              <a:ext uri="{FF2B5EF4-FFF2-40B4-BE49-F238E27FC236}">
                <a16:creationId xmlns:a16="http://schemas.microsoft.com/office/drawing/2014/main" id="{96B79822-B0C2-4C97-99FC-E9A0176087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58388" y="1232973"/>
            <a:ext cx="1065864" cy="1215010"/>
          </a:xfrm>
          <a:prstGeom prst="rect">
            <a:avLst/>
          </a:prstGeom>
        </p:spPr>
      </p:pic>
      <p:pic>
        <p:nvPicPr>
          <p:cNvPr id="74" name="Picture 73" descr="Icon&#10;&#10;Description automatically generated">
            <a:extLst>
              <a:ext uri="{FF2B5EF4-FFF2-40B4-BE49-F238E27FC236}">
                <a16:creationId xmlns:a16="http://schemas.microsoft.com/office/drawing/2014/main" id="{CD7BDE16-C256-4A72-8C26-12C3321608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1940" y="2481598"/>
            <a:ext cx="1030264" cy="1030261"/>
          </a:xfrm>
          <a:prstGeom prst="rect">
            <a:avLst/>
          </a:prstGeom>
        </p:spPr>
      </p:pic>
      <p:pic>
        <p:nvPicPr>
          <p:cNvPr id="1028" name="Picture 4" descr="Man in suit and tie free icon | Free icon rainbow | Over 4500 royalty free  icons">
            <a:extLst>
              <a:ext uri="{FF2B5EF4-FFF2-40B4-BE49-F238E27FC236}">
                <a16:creationId xmlns:a16="http://schemas.microsoft.com/office/drawing/2014/main" id="{BE3B565C-327F-4885-8A19-38421DC6DD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8533" y="5240581"/>
            <a:ext cx="1155115" cy="11551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5">
            <a:extLst>
              <a:ext uri="{FF2B5EF4-FFF2-40B4-BE49-F238E27FC236}">
                <a16:creationId xmlns:a16="http://schemas.microsoft.com/office/drawing/2014/main" id="{3E67640B-ACAD-64BE-6816-35D73CDBB4CA}"/>
              </a:ext>
            </a:extLst>
          </p:cNvPr>
          <p:cNvSpPr txBox="1">
            <a:spLocks/>
          </p:cNvSpPr>
          <p:nvPr/>
        </p:nvSpPr>
        <p:spPr>
          <a:xfrm>
            <a:off x="468923" y="101388"/>
            <a:ext cx="11112427" cy="965411"/>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rgbClr val="FF0000"/>
              </a:solidFill>
              <a:latin typeface="Kh Siemreap" pitchFamily="2" charset="0"/>
              <a:cs typeface="Kh Siemreap" pitchFamily="2" charset="0"/>
            </a:endParaRPr>
          </a:p>
        </p:txBody>
      </p:sp>
      <p:pic>
        <p:nvPicPr>
          <p:cNvPr id="5" name="Picture 4">
            <a:extLst>
              <a:ext uri="{FF2B5EF4-FFF2-40B4-BE49-F238E27FC236}">
                <a16:creationId xmlns:a16="http://schemas.microsoft.com/office/drawing/2014/main" id="{80480D70-12CA-D83F-766A-845E40123E8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8" name="Title 1">
            <a:extLst>
              <a:ext uri="{FF2B5EF4-FFF2-40B4-BE49-F238E27FC236}">
                <a16:creationId xmlns:a16="http://schemas.microsoft.com/office/drawing/2014/main" id="{C653A0C0-1F0D-5FEE-2858-CAE2FDC4CBB5}"/>
              </a:ext>
            </a:extLst>
          </p:cNvPr>
          <p:cNvSpPr>
            <a:spLocks noGrp="1"/>
          </p:cNvSpPr>
          <p:nvPr>
            <p:ph type="title"/>
          </p:nvPr>
        </p:nvSpPr>
        <p:spPr>
          <a:xfrm>
            <a:off x="1640665" y="101387"/>
            <a:ext cx="7915987" cy="950608"/>
          </a:xfrm>
        </p:spPr>
        <p:txBody>
          <a:bodyPr vert="horz" wrap="square" lIns="0" tIns="0" rIns="0" bIns="0" rtlCol="0" anchor="ctr" anchorCtr="1">
            <a:noAutofit/>
          </a:bodyPr>
          <a:lstStyle/>
          <a:p>
            <a:pPr marL="857250" indent="-857250">
              <a:lnSpc>
                <a:spcPct val="150000"/>
              </a:lnSpc>
              <a:buFont typeface="+mj-lt"/>
              <a:buAutoNum type="romanUcPeriod" startAt="4"/>
            </a:pPr>
            <a:r>
              <a:rPr lang="en-GB" sz="3600" dirty="0">
                <a:solidFill>
                  <a:srgbClr val="0000FF"/>
                </a:solidFill>
                <a:latin typeface="Georgia" panose="02040502050405020303" pitchFamily="18" charset="0"/>
                <a:cs typeface="Khmer MEF2" panose="02000506000000020004" pitchFamily="2" charset="0"/>
              </a:rPr>
              <a:t>CASE FLOW CHART</a:t>
            </a:r>
          </a:p>
        </p:txBody>
      </p:sp>
    </p:spTree>
    <p:extLst>
      <p:ext uri="{BB962C8B-B14F-4D97-AF65-F5344CB8AC3E}">
        <p14:creationId xmlns:p14="http://schemas.microsoft.com/office/powerpoint/2010/main" val="310819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63" y="93713"/>
            <a:ext cx="1019567" cy="958282"/>
          </a:xfrm>
          <a:prstGeom prst="rect">
            <a:avLst/>
          </a:prstGeom>
        </p:spPr>
      </p:pic>
      <p:sp>
        <p:nvSpPr>
          <p:cNvPr id="39" name="Title 15"/>
          <p:cNvSpPr txBox="1">
            <a:spLocks/>
          </p:cNvSpPr>
          <p:nvPr/>
        </p:nvSpPr>
        <p:spPr>
          <a:xfrm>
            <a:off x="608550" y="101388"/>
            <a:ext cx="10972800" cy="928045"/>
          </a:xfrm>
          <a:prstGeom prst="rect">
            <a:avLst/>
          </a:prstGeom>
          <a:gradFill flip="none" rotWithShape="1">
            <a:gsLst>
              <a:gs pos="65000">
                <a:srgbClr val="0C9B74">
                  <a:lumMod val="100000"/>
                </a:srgbClr>
              </a:gs>
              <a:gs pos="100000">
                <a:schemeClr val="bg1"/>
              </a:gs>
              <a:gs pos="100000">
                <a:schemeClr val="accent1">
                  <a:tint val="23500"/>
                  <a:satMod val="1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vert="horz" lIns="85586" tIns="42793" rIns="85586" bIns="42793" rtlCol="0" anchor="ctr">
            <a:normAutofit/>
          </a:bodyPr>
          <a:lstStyle>
            <a:lvl1pPr algn="ctr" defTabSz="713214"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km-KH" sz="2400" b="1" dirty="0">
              <a:solidFill>
                <a:schemeClr val="bg1"/>
              </a:solidFill>
              <a:latin typeface="Kh Siemreap" pitchFamily="2" charset="0"/>
              <a:cs typeface="Kh Siemreap" pitchFamily="2" charset="0"/>
            </a:endParaRPr>
          </a:p>
        </p:txBody>
      </p:sp>
      <p:sp>
        <p:nvSpPr>
          <p:cNvPr id="2" name="Title 1"/>
          <p:cNvSpPr>
            <a:spLocks noGrp="1"/>
          </p:cNvSpPr>
          <p:nvPr>
            <p:ph type="title"/>
          </p:nvPr>
        </p:nvSpPr>
        <p:spPr>
          <a:xfrm>
            <a:off x="1952977" y="207182"/>
            <a:ext cx="9273040" cy="725413"/>
          </a:xfrm>
        </p:spPr>
        <p:txBody>
          <a:bodyPr>
            <a:normAutofit fontScale="90000"/>
          </a:bodyPr>
          <a:lstStyle/>
          <a:p>
            <a:pPr marL="857250" indent="-857250">
              <a:lnSpc>
                <a:spcPct val="150000"/>
              </a:lnSpc>
              <a:buFont typeface="+mj-lt"/>
              <a:buAutoNum type="romanUcPeriod" startAt="5"/>
            </a:pPr>
            <a:r>
              <a:rPr lang="en-GB" sz="4000" dirty="0">
                <a:solidFill>
                  <a:srgbClr val="0000FF"/>
                </a:solidFill>
                <a:latin typeface="Georgia" panose="02040502050405020303" pitchFamily="18" charset="0"/>
                <a:cs typeface="Khmer MEF2" panose="02000506000000020004" pitchFamily="2" charset="0"/>
              </a:rPr>
              <a:t> INTER AGENCY CO-OPERATION </a:t>
            </a:r>
            <a:endParaRPr lang="en-US" sz="4000" dirty="0">
              <a:solidFill>
                <a:srgbClr val="0000FF"/>
              </a:solidFill>
              <a:latin typeface="Georgia" panose="02040502050405020303" pitchFamily="18" charset="0"/>
              <a:cs typeface="Khmer MEF2" panose="02000506000000020004" pitchFamily="2"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53" y="93713"/>
            <a:ext cx="1019567" cy="958282"/>
          </a:xfrm>
          <a:prstGeom prst="rect">
            <a:avLst/>
          </a:prstGeom>
        </p:spPr>
      </p:pic>
      <p:sp>
        <p:nvSpPr>
          <p:cNvPr id="29" name="TextBox 28"/>
          <p:cNvSpPr txBox="1"/>
          <p:nvPr/>
        </p:nvSpPr>
        <p:spPr>
          <a:xfrm>
            <a:off x="1034317" y="1108163"/>
            <a:ext cx="10135344" cy="6686510"/>
          </a:xfrm>
          <a:prstGeom prst="rect">
            <a:avLst/>
          </a:prstGeom>
          <a:noFill/>
        </p:spPr>
        <p:txBody>
          <a:bodyPr wrap="square" rtlCol="0">
            <a:spAutoFit/>
          </a:bodyPr>
          <a:lstStyle/>
          <a:p>
            <a:pPr algn="just">
              <a:lnSpc>
                <a:spcPct val="150000"/>
              </a:lnSpc>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r>
              <a:rPr lang="en-US" sz="1920" dirty="0">
                <a:solidFill>
                  <a:schemeClr val="accent1">
                    <a:lumMod val="75000"/>
                  </a:schemeClr>
                </a:solidFill>
                <a:latin typeface="Georgia" panose="02040502050405020303" pitchFamily="18" charset="0"/>
                <a:cs typeface="Khmer MEF1" pitchFamily="2" charset="0"/>
              </a:rPr>
              <a:t>A JOINED TASK FORCES BETWEEN THE DEPARTMENT OF TAX CIMRE INVESTIGATION AND THE NATIONAL BANK OF CAMBODIA AND THE POLICE UNIT WERE CONDUCTED.</a:t>
            </a: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marL="411480" indent="-411480" algn="just">
              <a:lnSpc>
                <a:spcPct val="150000"/>
              </a:lnSpc>
              <a:buFont typeface="Wingdings" pitchFamily="2" charset="2"/>
              <a:buChar char="Ø"/>
            </a:pPr>
            <a:endParaRPr lang="en-US" sz="1920" dirty="0">
              <a:solidFill>
                <a:schemeClr val="accent1">
                  <a:lumMod val="75000"/>
                </a:schemeClr>
              </a:solidFill>
              <a:latin typeface="Georgia" panose="02040502050405020303" pitchFamily="18" charset="0"/>
              <a:cs typeface="Khmer MEF1" pitchFamily="2" charset="0"/>
            </a:endParaRPr>
          </a:p>
          <a:p>
            <a:pPr algn="just">
              <a:lnSpc>
                <a:spcPct val="150000"/>
              </a:lnSpc>
            </a:pPr>
            <a:endParaRPr lang="en-US" sz="1920" dirty="0">
              <a:solidFill>
                <a:schemeClr val="accent1">
                  <a:lumMod val="75000"/>
                </a:schemeClr>
              </a:solidFill>
              <a:latin typeface="Georgia" panose="02040502050405020303" pitchFamily="18" charset="0"/>
              <a:cs typeface="Khmer MEF1" pitchFamily="2" charset="0"/>
            </a:endParaRPr>
          </a:p>
        </p:txBody>
      </p:sp>
      <p:pic>
        <p:nvPicPr>
          <p:cNvPr id="8" name="Picture 2" descr="CamDX - Cambodia Data Exchange">
            <a:extLst>
              <a:ext uri="{FF2B5EF4-FFF2-40B4-BE49-F238E27FC236}">
                <a16:creationId xmlns:a16="http://schemas.microsoft.com/office/drawing/2014/main" id="{0D00B7DF-4EC1-4FD1-B405-C06CF839F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610" y="3563516"/>
            <a:ext cx="2319619" cy="23807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ign off the Planet 4 Memorandum of Understanding (MoU) - Greenpeace Planet  4 Handbook">
            <a:extLst>
              <a:ext uri="{FF2B5EF4-FFF2-40B4-BE49-F238E27FC236}">
                <a16:creationId xmlns:a16="http://schemas.microsoft.com/office/drawing/2014/main" id="{C7BEE2BA-48A4-46B7-AF55-D44D102F8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603" y="3582976"/>
            <a:ext cx="2558854" cy="25588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o photo description available.">
            <a:extLst>
              <a:ext uri="{FF2B5EF4-FFF2-40B4-BE49-F238E27FC236}">
                <a16:creationId xmlns:a16="http://schemas.microsoft.com/office/drawing/2014/main" id="{E9CF0585-4913-45DA-9EDE-A8FB8E90D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839" y="4684203"/>
            <a:ext cx="2178486" cy="2178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D37764C-20DB-7C96-328E-79D070902E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7418" y="2637341"/>
            <a:ext cx="1855106" cy="1947573"/>
          </a:xfrm>
          <a:prstGeom prst="rect">
            <a:avLst/>
          </a:prstGeom>
        </p:spPr>
      </p:pic>
    </p:spTree>
    <p:extLst>
      <p:ext uri="{BB962C8B-B14F-4D97-AF65-F5344CB8AC3E}">
        <p14:creationId xmlns:p14="http://schemas.microsoft.com/office/powerpoint/2010/main" val="3592007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5412</TotalTime>
  <Words>1297</Words>
  <Application>Microsoft Office PowerPoint</Application>
  <PresentationFormat>Widescreen</PresentationFormat>
  <Paragraphs>218</Paragraphs>
  <Slides>15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Cambria</vt:lpstr>
      <vt:lpstr>Georgia</vt:lpstr>
      <vt:lpstr>Kh Siemreap</vt:lpstr>
      <vt:lpstr>Khmer MEF1</vt:lpstr>
      <vt:lpstr>Khmer MEF2</vt:lpstr>
      <vt:lpstr>Times New Roman</vt:lpstr>
      <vt:lpstr>Wingdings</vt:lpstr>
      <vt:lpstr>Office Theme</vt:lpstr>
      <vt:lpstr>PowerPoint Presentation</vt:lpstr>
      <vt:lpstr>Content</vt:lpstr>
      <vt:lpstr>PowerPoint Presentation</vt:lpstr>
      <vt:lpstr>COMPANY INFORMATION</vt:lpstr>
      <vt:lpstr>COMPANY INFORMATION (CON.)</vt:lpstr>
      <vt:lpstr>TAX CRIME INVESTIGATION </vt:lpstr>
      <vt:lpstr>CASE MANAGEMENT </vt:lpstr>
      <vt:lpstr>CASE FLOW CHART</vt:lpstr>
      <vt:lpstr> INTER AGENCY CO-OPERATION </vt:lpstr>
      <vt:lpstr> IMPLEMENT OF PRELIMINEAY INVESTIGATION</vt:lpstr>
      <vt:lpstr>  FINDING</vt:lpstr>
      <vt:lpstr>PowerPoint Presentation</vt:lpstr>
      <vt:lpstr> PROSECUTION AND ASSETS RECOVERY </vt:lpstr>
      <vt:lpstr>KEY CHALLENGS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MYBOOK</dc:creator>
  <cp:lastModifiedBy>R. Sovann Hem</cp:lastModifiedBy>
  <cp:revision>252</cp:revision>
  <cp:lastPrinted>2021-12-28T12:48:41Z</cp:lastPrinted>
  <dcterms:created xsi:type="dcterms:W3CDTF">2020-03-05T07:43:11Z</dcterms:created>
  <dcterms:modified xsi:type="dcterms:W3CDTF">2024-05-23T05:53:11Z</dcterms:modified>
</cp:coreProperties>
</file>