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</p:sldMasterIdLst>
  <p:notesMasterIdLst>
    <p:notesMasterId r:id="rId29"/>
  </p:notesMasterIdLst>
  <p:sldIdLst>
    <p:sldId id="294" r:id="rId3"/>
    <p:sldId id="289" r:id="rId4"/>
    <p:sldId id="290" r:id="rId5"/>
    <p:sldId id="291" r:id="rId6"/>
    <p:sldId id="292" r:id="rId7"/>
    <p:sldId id="293" r:id="rId8"/>
    <p:sldId id="262" r:id="rId9"/>
    <p:sldId id="263" r:id="rId10"/>
    <p:sldId id="283" r:id="rId11"/>
    <p:sldId id="284" r:id="rId12"/>
    <p:sldId id="285" r:id="rId13"/>
    <p:sldId id="286" r:id="rId14"/>
    <p:sldId id="287" r:id="rId15"/>
    <p:sldId id="288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1" r:id="rId27"/>
    <p:sldId id="282" r:id="rId2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1C6776-7323-4F93-8BAB-EAF5A1A4BE6E}" type="doc">
      <dgm:prSet loTypeId="urn:microsoft.com/office/officeart/2005/8/layout/defaul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it-IT"/>
        </a:p>
      </dgm:t>
    </dgm:pt>
    <dgm:pt modelId="{D260682A-A6FF-4E0B-8011-DDA6C6358264}">
      <dgm:prSet phldrT="[Testo]" custT="1"/>
      <dgm:spPr/>
      <dgm:t>
        <a:bodyPr/>
        <a:lstStyle/>
        <a:p>
          <a:r>
            <a:rPr lang="it-IT" sz="1400" b="0" i="1" u="none" dirty="0" err="1" smtClean="0">
              <a:latin typeface="Century Gothic" panose="020B0502020202020204" pitchFamily="34" charset="0"/>
            </a:rPr>
            <a:t>Ufed</a:t>
          </a:r>
          <a:r>
            <a:rPr lang="it-IT" sz="1400" b="0" i="1" u="none" dirty="0" smtClean="0">
              <a:latin typeface="Century Gothic" panose="020B0502020202020204" pitchFamily="34" charset="0"/>
            </a:rPr>
            <a:t> Touch2</a:t>
          </a:r>
          <a:endParaRPr lang="it-IT" sz="1400" b="0" i="1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BD4A2713-6704-4B66-A866-492E193E2464}" type="parTrans" cxnId="{61584630-93F2-4269-A133-DB95FA9DAA9C}">
      <dgm:prSet/>
      <dgm:spPr/>
      <dgm:t>
        <a:bodyPr/>
        <a:lstStyle/>
        <a:p>
          <a:endParaRPr lang="it-IT" sz="2000"/>
        </a:p>
      </dgm:t>
    </dgm:pt>
    <dgm:pt modelId="{6D49B575-5AEC-4863-8916-0F6614F02302}" type="sibTrans" cxnId="{61584630-93F2-4269-A133-DB95FA9DAA9C}">
      <dgm:prSet/>
      <dgm:spPr/>
      <dgm:t>
        <a:bodyPr/>
        <a:lstStyle/>
        <a:p>
          <a:endParaRPr lang="it-IT" sz="2000"/>
        </a:p>
      </dgm:t>
    </dgm:pt>
    <dgm:pt modelId="{5346985C-C37E-47EA-92CD-0A844E0FC1D2}">
      <dgm:prSet phldrT="[Testo]" custT="1"/>
      <dgm:spPr/>
      <dgm:t>
        <a:bodyPr/>
        <a:lstStyle/>
        <a:p>
          <a:r>
            <a:rPr lang="it-IT" sz="1400" b="0" i="1" u="none" smtClean="0">
              <a:latin typeface="Century Gothic" panose="020B0502020202020204" pitchFamily="34" charset="0"/>
            </a:rPr>
            <a:t>Ufed4pc</a:t>
          </a:r>
          <a:endParaRPr lang="it-IT" sz="1400" b="0" i="1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9C0E1958-11AA-4957-B97E-0D57A3E38ABD}" type="parTrans" cxnId="{63D1CAE6-2A13-4136-B172-D0D3A13B5289}">
      <dgm:prSet/>
      <dgm:spPr/>
      <dgm:t>
        <a:bodyPr/>
        <a:lstStyle/>
        <a:p>
          <a:endParaRPr lang="it-IT" sz="2000"/>
        </a:p>
      </dgm:t>
    </dgm:pt>
    <dgm:pt modelId="{4E9ED26B-E513-4DF6-B9EE-6627AE652DB7}" type="sibTrans" cxnId="{63D1CAE6-2A13-4136-B172-D0D3A13B5289}">
      <dgm:prSet/>
      <dgm:spPr/>
      <dgm:t>
        <a:bodyPr/>
        <a:lstStyle/>
        <a:p>
          <a:endParaRPr lang="it-IT" sz="2000"/>
        </a:p>
      </dgm:t>
    </dgm:pt>
    <dgm:pt modelId="{9063D16F-85DB-438E-B1D3-0BAA1C8B9576}">
      <dgm:prSet phldrT="[Testo]" custT="1"/>
      <dgm:spPr/>
      <dgm:t>
        <a:bodyPr/>
        <a:lstStyle/>
        <a:p>
          <a:r>
            <a:rPr lang="it-IT" sz="1400" b="0" i="1" u="none" dirty="0" err="1" smtClean="0">
              <a:latin typeface="Century Gothic" panose="020B0502020202020204" pitchFamily="34" charset="0"/>
            </a:rPr>
            <a:t>Oxygen</a:t>
          </a:r>
          <a:endParaRPr lang="it-IT" sz="1400" b="0" i="1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75A714E5-27F9-4D5A-97B8-85585A1EB9F3}" type="parTrans" cxnId="{8BB5CBDF-7740-4902-9D1C-893DE9A3CAF2}">
      <dgm:prSet/>
      <dgm:spPr/>
      <dgm:t>
        <a:bodyPr/>
        <a:lstStyle/>
        <a:p>
          <a:endParaRPr lang="it-IT" sz="2000"/>
        </a:p>
      </dgm:t>
    </dgm:pt>
    <dgm:pt modelId="{A6807513-87A9-4C0D-B36C-E1A91F884858}" type="sibTrans" cxnId="{8BB5CBDF-7740-4902-9D1C-893DE9A3CAF2}">
      <dgm:prSet/>
      <dgm:spPr/>
      <dgm:t>
        <a:bodyPr/>
        <a:lstStyle/>
        <a:p>
          <a:endParaRPr lang="it-IT" sz="2000"/>
        </a:p>
      </dgm:t>
    </dgm:pt>
    <dgm:pt modelId="{E02AF84C-3876-48F4-AFA3-C8DFE339BCF9}">
      <dgm:prSet phldrT="[Testo]" custT="1"/>
      <dgm:spPr/>
      <dgm:t>
        <a:bodyPr/>
        <a:lstStyle/>
        <a:p>
          <a:r>
            <a:rPr lang="it-IT" sz="1400" b="0" i="1" u="none" dirty="0" err="1" smtClean="0">
              <a:latin typeface="Century Gothic" panose="020B0502020202020204" pitchFamily="34" charset="0"/>
            </a:rPr>
            <a:t>Axiom</a:t>
          </a:r>
          <a:endParaRPr lang="it-IT" sz="1400" b="0" i="1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E4AEB94E-AAF3-4C9C-8E33-781AEE55E7B1}" type="parTrans" cxnId="{264DA67E-D143-40A9-9797-F066CB2C02F5}">
      <dgm:prSet/>
      <dgm:spPr/>
      <dgm:t>
        <a:bodyPr/>
        <a:lstStyle/>
        <a:p>
          <a:endParaRPr lang="it-IT" sz="2000"/>
        </a:p>
      </dgm:t>
    </dgm:pt>
    <dgm:pt modelId="{C5331511-37C6-413C-B432-0076BAE39CB1}" type="sibTrans" cxnId="{264DA67E-D143-40A9-9797-F066CB2C02F5}">
      <dgm:prSet/>
      <dgm:spPr/>
      <dgm:t>
        <a:bodyPr/>
        <a:lstStyle/>
        <a:p>
          <a:endParaRPr lang="it-IT" sz="2000"/>
        </a:p>
      </dgm:t>
    </dgm:pt>
    <dgm:pt modelId="{82493783-7671-4DC7-BAF5-74D27C82ADC9}">
      <dgm:prSet phldrT="[Testo]" custT="1"/>
      <dgm:spPr/>
      <dgm:t>
        <a:bodyPr/>
        <a:lstStyle/>
        <a:p>
          <a:r>
            <a:rPr lang="it-IT" sz="2000" b="1" dirty="0" err="1" smtClean="0">
              <a:latin typeface="Century Gothic" panose="020B0502020202020204" pitchFamily="34" charset="0"/>
            </a:rPr>
            <a:t>Smartphones</a:t>
          </a:r>
          <a:r>
            <a:rPr lang="it-IT" sz="2000" b="1" dirty="0" smtClean="0">
              <a:latin typeface="Century Gothic" panose="020B0502020202020204" pitchFamily="34" charset="0"/>
            </a:rPr>
            <a:t>, </a:t>
          </a:r>
          <a:r>
            <a:rPr lang="it-IT" sz="2000" b="1" dirty="0" err="1" smtClean="0">
              <a:latin typeface="Century Gothic" panose="020B0502020202020204" pitchFamily="34" charset="0"/>
            </a:rPr>
            <a:t>tablets</a:t>
          </a:r>
          <a:r>
            <a:rPr lang="it-IT" sz="2000" b="1" dirty="0" smtClean="0">
              <a:latin typeface="Century Gothic" panose="020B0502020202020204" pitchFamily="34" charset="0"/>
            </a:rPr>
            <a:t> and </a:t>
          </a:r>
          <a:r>
            <a:rPr lang="it-IT" sz="2000" b="1" dirty="0" err="1" smtClean="0">
              <a:latin typeface="Century Gothic" panose="020B0502020202020204" pitchFamily="34" charset="0"/>
            </a:rPr>
            <a:t>other</a:t>
          </a:r>
          <a:r>
            <a:rPr lang="it-IT" sz="2000" b="1" dirty="0" smtClean="0">
              <a:latin typeface="Century Gothic" panose="020B0502020202020204" pitchFamily="34" charset="0"/>
            </a:rPr>
            <a:t> mobile </a:t>
          </a:r>
          <a:r>
            <a:rPr lang="it-IT" sz="2000" b="1" dirty="0" err="1" smtClean="0">
              <a:latin typeface="Century Gothic" panose="020B0502020202020204" pitchFamily="34" charset="0"/>
            </a:rPr>
            <a:t>devices</a:t>
          </a:r>
          <a:endParaRPr lang="it-IT" sz="2000" b="1" i="1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0E02365A-A364-4FA5-89FE-5AC7E7EE4925}" type="parTrans" cxnId="{A0561162-65C6-4E99-8701-74B31349B505}">
      <dgm:prSet/>
      <dgm:spPr/>
      <dgm:t>
        <a:bodyPr/>
        <a:lstStyle/>
        <a:p>
          <a:endParaRPr lang="it-IT" sz="2000"/>
        </a:p>
      </dgm:t>
    </dgm:pt>
    <dgm:pt modelId="{4490DB4D-3A43-4A8B-8920-A437FC22FB3E}" type="sibTrans" cxnId="{A0561162-65C6-4E99-8701-74B31349B505}">
      <dgm:prSet/>
      <dgm:spPr/>
      <dgm:t>
        <a:bodyPr/>
        <a:lstStyle/>
        <a:p>
          <a:endParaRPr lang="it-IT" sz="2000"/>
        </a:p>
      </dgm:t>
    </dgm:pt>
    <dgm:pt modelId="{F26F5DA5-6EDC-4164-A07C-1FE55FEEFB64}">
      <dgm:prSet phldrT="[Testo]" custT="1"/>
      <dgm:spPr/>
      <dgm:t>
        <a:bodyPr/>
        <a:lstStyle/>
        <a:p>
          <a:r>
            <a:rPr lang="en-US" sz="2000" b="1" dirty="0" smtClean="0">
              <a:latin typeface="Century Gothic" panose="020B0502020202020204" pitchFamily="34" charset="0"/>
            </a:rPr>
            <a:t>PCs, hard disks and other mass storage devices</a:t>
          </a:r>
          <a:endParaRPr lang="it-IT" sz="2000" b="1" i="1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615A6B9C-3257-456E-B2A0-35F52DADDA4D}" type="parTrans" cxnId="{56D43F49-76C6-49C4-BC07-653EB3DB1D26}">
      <dgm:prSet/>
      <dgm:spPr/>
      <dgm:t>
        <a:bodyPr/>
        <a:lstStyle/>
        <a:p>
          <a:endParaRPr lang="it-IT" sz="2000"/>
        </a:p>
      </dgm:t>
    </dgm:pt>
    <dgm:pt modelId="{14CFF2C3-93CB-45BE-B364-5D2665D43876}" type="sibTrans" cxnId="{56D43F49-76C6-49C4-BC07-653EB3DB1D26}">
      <dgm:prSet/>
      <dgm:spPr/>
      <dgm:t>
        <a:bodyPr/>
        <a:lstStyle/>
        <a:p>
          <a:endParaRPr lang="it-IT" sz="2000"/>
        </a:p>
      </dgm:t>
    </dgm:pt>
    <dgm:pt modelId="{4DDF6CB2-1932-464C-84E2-6FCAFB6E24C7}">
      <dgm:prSet phldrT="[Testo]" custT="1"/>
      <dgm:spPr/>
      <dgm:t>
        <a:bodyPr/>
        <a:lstStyle/>
        <a:p>
          <a:r>
            <a:rPr lang="it-IT" sz="1400" b="0" dirty="0" err="1" smtClean="0">
              <a:latin typeface="Century Gothic" panose="020B0502020202020204" pitchFamily="34" charset="0"/>
            </a:rPr>
            <a:t>Falcon</a:t>
          </a:r>
          <a:endParaRPr lang="it-IT" sz="1400" b="0" i="1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8C357E73-287E-4877-A1D6-62042EC5E585}" type="parTrans" cxnId="{4E869DB3-CE77-4BED-A3B6-50D9806C26D7}">
      <dgm:prSet/>
      <dgm:spPr/>
      <dgm:t>
        <a:bodyPr/>
        <a:lstStyle/>
        <a:p>
          <a:endParaRPr lang="it-IT" sz="2000"/>
        </a:p>
      </dgm:t>
    </dgm:pt>
    <dgm:pt modelId="{FB507504-A600-4BC3-8FE8-12CE6D6D5D38}" type="sibTrans" cxnId="{4E869DB3-CE77-4BED-A3B6-50D9806C26D7}">
      <dgm:prSet/>
      <dgm:spPr/>
      <dgm:t>
        <a:bodyPr/>
        <a:lstStyle/>
        <a:p>
          <a:endParaRPr lang="it-IT" sz="2000"/>
        </a:p>
      </dgm:t>
    </dgm:pt>
    <dgm:pt modelId="{7BA6CA8C-6B14-45A0-8E88-AECB7285B53F}">
      <dgm:prSet phldrT="[Testo]" custT="1"/>
      <dgm:spPr/>
      <dgm:t>
        <a:bodyPr/>
        <a:lstStyle/>
        <a:p>
          <a:r>
            <a:rPr lang="it-IT" sz="1400" b="0" dirty="0" err="1" smtClean="0">
              <a:latin typeface="Century Gothic" panose="020B0502020202020204" pitchFamily="34" charset="0"/>
            </a:rPr>
            <a:t>Axiom</a:t>
          </a:r>
          <a:endParaRPr lang="it-IT" sz="1400" b="0" i="1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72B67A1B-3A83-43D9-817A-32315A91030F}" type="parTrans" cxnId="{244AFC3A-6245-4AFE-AAC6-F578A92CEF37}">
      <dgm:prSet/>
      <dgm:spPr/>
      <dgm:t>
        <a:bodyPr/>
        <a:lstStyle/>
        <a:p>
          <a:endParaRPr lang="it-IT" sz="2000"/>
        </a:p>
      </dgm:t>
    </dgm:pt>
    <dgm:pt modelId="{F85B0102-1DFA-4CAF-A1A6-F8559B32489A}" type="sibTrans" cxnId="{244AFC3A-6245-4AFE-AAC6-F578A92CEF37}">
      <dgm:prSet/>
      <dgm:spPr/>
      <dgm:t>
        <a:bodyPr/>
        <a:lstStyle/>
        <a:p>
          <a:endParaRPr lang="it-IT" sz="2000"/>
        </a:p>
      </dgm:t>
    </dgm:pt>
    <dgm:pt modelId="{EEF15879-684F-4AF4-A10B-D7FC9151974E}">
      <dgm:prSet phldrT="[Testo]" custT="1"/>
      <dgm:spPr/>
      <dgm:t>
        <a:bodyPr/>
        <a:lstStyle/>
        <a:p>
          <a:r>
            <a:rPr lang="it-IT" sz="1400" b="0" dirty="0" err="1" smtClean="0">
              <a:latin typeface="Century Gothic" panose="020B0502020202020204" pitchFamily="34" charset="0"/>
            </a:rPr>
            <a:t>MacQuisition</a:t>
          </a:r>
          <a:endParaRPr lang="it-IT" sz="1400" b="0" i="1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F0E2B2DA-2A48-4032-B80E-A165BE62BA06}" type="parTrans" cxnId="{3D5835BE-CD7A-4E0F-A800-41DEAE15E61B}">
      <dgm:prSet/>
      <dgm:spPr/>
      <dgm:t>
        <a:bodyPr/>
        <a:lstStyle/>
        <a:p>
          <a:endParaRPr lang="it-IT" sz="2000"/>
        </a:p>
      </dgm:t>
    </dgm:pt>
    <dgm:pt modelId="{2E3BBC0C-217F-4A14-9244-F20C600EA173}" type="sibTrans" cxnId="{3D5835BE-CD7A-4E0F-A800-41DEAE15E61B}">
      <dgm:prSet/>
      <dgm:spPr/>
      <dgm:t>
        <a:bodyPr/>
        <a:lstStyle/>
        <a:p>
          <a:endParaRPr lang="it-IT" sz="2000"/>
        </a:p>
      </dgm:t>
    </dgm:pt>
    <dgm:pt modelId="{D8789ECB-C3D7-43CC-A50A-B51DD092BDDB}" type="pres">
      <dgm:prSet presAssocID="{C91C6776-7323-4F93-8BAB-EAF5A1A4BE6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87D9430-CB00-4D57-A80A-B27F13E894B5}" type="pres">
      <dgm:prSet presAssocID="{82493783-7671-4DC7-BAF5-74D27C82ADC9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2B0F9AD-EE56-4CA3-A3AB-BDC0EA42632F}" type="pres">
      <dgm:prSet presAssocID="{4490DB4D-3A43-4A8B-8920-A437FC22FB3E}" presName="sibTrans" presStyleCnt="0"/>
      <dgm:spPr/>
      <dgm:t>
        <a:bodyPr/>
        <a:lstStyle/>
        <a:p>
          <a:endParaRPr lang="it-IT"/>
        </a:p>
      </dgm:t>
    </dgm:pt>
    <dgm:pt modelId="{7FC5FD5F-2486-4410-9609-B59F4567218E}" type="pres">
      <dgm:prSet presAssocID="{F26F5DA5-6EDC-4164-A07C-1FE55FEEFB64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A9D2571-601D-428B-B976-53BB24C34A32}" type="presOf" srcId="{9063D16F-85DB-438E-B1D3-0BAA1C8B9576}" destId="{F87D9430-CB00-4D57-A80A-B27F13E894B5}" srcOrd="0" destOrd="3" presId="urn:microsoft.com/office/officeart/2005/8/layout/default"/>
    <dgm:cxn modelId="{831AD902-5EF0-4090-9B7E-0566CEEE4B11}" type="presOf" srcId="{C91C6776-7323-4F93-8BAB-EAF5A1A4BE6E}" destId="{D8789ECB-C3D7-43CC-A50A-B51DD092BDDB}" srcOrd="0" destOrd="0" presId="urn:microsoft.com/office/officeart/2005/8/layout/default"/>
    <dgm:cxn modelId="{61584630-93F2-4269-A133-DB95FA9DAA9C}" srcId="{82493783-7671-4DC7-BAF5-74D27C82ADC9}" destId="{D260682A-A6FF-4E0B-8011-DDA6C6358264}" srcOrd="0" destOrd="0" parTransId="{BD4A2713-6704-4B66-A866-492E193E2464}" sibTransId="{6D49B575-5AEC-4863-8916-0F6614F02302}"/>
    <dgm:cxn modelId="{02CE4F5C-FC2E-4319-8814-380F390013B3}" type="presOf" srcId="{EEF15879-684F-4AF4-A10B-D7FC9151974E}" destId="{7FC5FD5F-2486-4410-9609-B59F4567218E}" srcOrd="0" destOrd="3" presId="urn:microsoft.com/office/officeart/2005/8/layout/default"/>
    <dgm:cxn modelId="{B3890DEA-9B3F-4348-A79C-8EE0A3099ABD}" type="presOf" srcId="{7BA6CA8C-6B14-45A0-8E88-AECB7285B53F}" destId="{7FC5FD5F-2486-4410-9609-B59F4567218E}" srcOrd="0" destOrd="2" presId="urn:microsoft.com/office/officeart/2005/8/layout/default"/>
    <dgm:cxn modelId="{264DA67E-D143-40A9-9797-F066CB2C02F5}" srcId="{82493783-7671-4DC7-BAF5-74D27C82ADC9}" destId="{E02AF84C-3876-48F4-AFA3-C8DFE339BCF9}" srcOrd="3" destOrd="0" parTransId="{E4AEB94E-AAF3-4C9C-8E33-781AEE55E7B1}" sibTransId="{C5331511-37C6-413C-B432-0076BAE39CB1}"/>
    <dgm:cxn modelId="{520E7D33-D5A2-44A6-BDED-4ED40D99D497}" type="presOf" srcId="{D260682A-A6FF-4E0B-8011-DDA6C6358264}" destId="{F87D9430-CB00-4D57-A80A-B27F13E894B5}" srcOrd="0" destOrd="1" presId="urn:microsoft.com/office/officeart/2005/8/layout/default"/>
    <dgm:cxn modelId="{0064188C-B343-4245-AF66-8820D6F76D2D}" type="presOf" srcId="{5346985C-C37E-47EA-92CD-0A844E0FC1D2}" destId="{F87D9430-CB00-4D57-A80A-B27F13E894B5}" srcOrd="0" destOrd="2" presId="urn:microsoft.com/office/officeart/2005/8/layout/default"/>
    <dgm:cxn modelId="{56D43F49-76C6-49C4-BC07-653EB3DB1D26}" srcId="{C91C6776-7323-4F93-8BAB-EAF5A1A4BE6E}" destId="{F26F5DA5-6EDC-4164-A07C-1FE55FEEFB64}" srcOrd="1" destOrd="0" parTransId="{615A6B9C-3257-456E-B2A0-35F52DADDA4D}" sibTransId="{14CFF2C3-93CB-45BE-B364-5D2665D43876}"/>
    <dgm:cxn modelId="{881FC606-4048-4B7E-A316-F9085FADE638}" type="presOf" srcId="{E02AF84C-3876-48F4-AFA3-C8DFE339BCF9}" destId="{F87D9430-CB00-4D57-A80A-B27F13E894B5}" srcOrd="0" destOrd="4" presId="urn:microsoft.com/office/officeart/2005/8/layout/default"/>
    <dgm:cxn modelId="{DB756AEC-1E69-48A5-A402-43F478671345}" type="presOf" srcId="{F26F5DA5-6EDC-4164-A07C-1FE55FEEFB64}" destId="{7FC5FD5F-2486-4410-9609-B59F4567218E}" srcOrd="0" destOrd="0" presId="urn:microsoft.com/office/officeart/2005/8/layout/default"/>
    <dgm:cxn modelId="{8BB5CBDF-7740-4902-9D1C-893DE9A3CAF2}" srcId="{82493783-7671-4DC7-BAF5-74D27C82ADC9}" destId="{9063D16F-85DB-438E-B1D3-0BAA1C8B9576}" srcOrd="2" destOrd="0" parTransId="{75A714E5-27F9-4D5A-97B8-85585A1EB9F3}" sibTransId="{A6807513-87A9-4C0D-B36C-E1A91F884858}"/>
    <dgm:cxn modelId="{A0561162-65C6-4E99-8701-74B31349B505}" srcId="{C91C6776-7323-4F93-8BAB-EAF5A1A4BE6E}" destId="{82493783-7671-4DC7-BAF5-74D27C82ADC9}" srcOrd="0" destOrd="0" parTransId="{0E02365A-A364-4FA5-89FE-5AC7E7EE4925}" sibTransId="{4490DB4D-3A43-4A8B-8920-A437FC22FB3E}"/>
    <dgm:cxn modelId="{0E8A67E3-01D5-45FA-B700-638E36D181B7}" type="presOf" srcId="{4DDF6CB2-1932-464C-84E2-6FCAFB6E24C7}" destId="{7FC5FD5F-2486-4410-9609-B59F4567218E}" srcOrd="0" destOrd="1" presId="urn:microsoft.com/office/officeart/2005/8/layout/default"/>
    <dgm:cxn modelId="{3D5835BE-CD7A-4E0F-A800-41DEAE15E61B}" srcId="{F26F5DA5-6EDC-4164-A07C-1FE55FEEFB64}" destId="{EEF15879-684F-4AF4-A10B-D7FC9151974E}" srcOrd="2" destOrd="0" parTransId="{F0E2B2DA-2A48-4032-B80E-A165BE62BA06}" sibTransId="{2E3BBC0C-217F-4A14-9244-F20C600EA173}"/>
    <dgm:cxn modelId="{244AFC3A-6245-4AFE-AAC6-F578A92CEF37}" srcId="{F26F5DA5-6EDC-4164-A07C-1FE55FEEFB64}" destId="{7BA6CA8C-6B14-45A0-8E88-AECB7285B53F}" srcOrd="1" destOrd="0" parTransId="{72B67A1B-3A83-43D9-817A-32315A91030F}" sibTransId="{F85B0102-1DFA-4CAF-A1A6-F8559B32489A}"/>
    <dgm:cxn modelId="{6CF5346D-9D72-4FF1-865A-17D96B5E7E65}" type="presOf" srcId="{82493783-7671-4DC7-BAF5-74D27C82ADC9}" destId="{F87D9430-CB00-4D57-A80A-B27F13E894B5}" srcOrd="0" destOrd="0" presId="urn:microsoft.com/office/officeart/2005/8/layout/default"/>
    <dgm:cxn modelId="{4E869DB3-CE77-4BED-A3B6-50D9806C26D7}" srcId="{F26F5DA5-6EDC-4164-A07C-1FE55FEEFB64}" destId="{4DDF6CB2-1932-464C-84E2-6FCAFB6E24C7}" srcOrd="0" destOrd="0" parTransId="{8C357E73-287E-4877-A1D6-62042EC5E585}" sibTransId="{FB507504-A600-4BC3-8FE8-12CE6D6D5D38}"/>
    <dgm:cxn modelId="{63D1CAE6-2A13-4136-B172-D0D3A13B5289}" srcId="{82493783-7671-4DC7-BAF5-74D27C82ADC9}" destId="{5346985C-C37E-47EA-92CD-0A844E0FC1D2}" srcOrd="1" destOrd="0" parTransId="{9C0E1958-11AA-4957-B97E-0D57A3E38ABD}" sibTransId="{4E9ED26B-E513-4DF6-B9EE-6627AE652DB7}"/>
    <dgm:cxn modelId="{B67A43C9-DFB7-4C67-97B3-FC16B9B8D6B5}" type="presParOf" srcId="{D8789ECB-C3D7-43CC-A50A-B51DD092BDDB}" destId="{F87D9430-CB00-4D57-A80A-B27F13E894B5}" srcOrd="0" destOrd="0" presId="urn:microsoft.com/office/officeart/2005/8/layout/default"/>
    <dgm:cxn modelId="{31B8F626-A192-4790-918A-F4DD116264C8}" type="presParOf" srcId="{D8789ECB-C3D7-43CC-A50A-B51DD092BDDB}" destId="{E2B0F9AD-EE56-4CA3-A3AB-BDC0EA42632F}" srcOrd="1" destOrd="0" presId="urn:microsoft.com/office/officeart/2005/8/layout/default"/>
    <dgm:cxn modelId="{F0EC6206-A609-4043-B142-2C8431387955}" type="presParOf" srcId="{D8789ECB-C3D7-43CC-A50A-B51DD092BDDB}" destId="{7FC5FD5F-2486-4410-9609-B59F4567218E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1C6776-7323-4F93-8BAB-EAF5A1A4BE6E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it-IT"/>
        </a:p>
      </dgm:t>
    </dgm:pt>
    <dgm:pt modelId="{D260682A-A6FF-4E0B-8011-DDA6C6358264}">
      <dgm:prSet phldrT="[Testo]" custT="1"/>
      <dgm:spPr/>
      <dgm:t>
        <a:bodyPr/>
        <a:lstStyle/>
        <a:p>
          <a:r>
            <a:rPr lang="it-IT" sz="1600" b="1" i="1" smtClean="0">
              <a:latin typeface="Century Gothic" panose="020B0502020202020204" pitchFamily="34" charset="0"/>
            </a:rPr>
            <a:t>FTK Toolkit</a:t>
          </a:r>
          <a:endParaRPr lang="it-IT" sz="1600" b="1" i="1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BD4A2713-6704-4B66-A866-492E193E2464}" type="parTrans" cxnId="{61584630-93F2-4269-A133-DB95FA9DAA9C}">
      <dgm:prSet/>
      <dgm:spPr/>
      <dgm:t>
        <a:bodyPr/>
        <a:lstStyle/>
        <a:p>
          <a:endParaRPr lang="it-IT" sz="1600">
            <a:latin typeface="Century Gothic" panose="020B0502020202020204" pitchFamily="34" charset="0"/>
          </a:endParaRPr>
        </a:p>
      </dgm:t>
    </dgm:pt>
    <dgm:pt modelId="{6D49B575-5AEC-4863-8916-0F6614F02302}" type="sibTrans" cxnId="{61584630-93F2-4269-A133-DB95FA9DAA9C}">
      <dgm:prSet/>
      <dgm:spPr/>
      <dgm:t>
        <a:bodyPr/>
        <a:lstStyle/>
        <a:p>
          <a:endParaRPr lang="it-IT" sz="1600">
            <a:latin typeface="Century Gothic" panose="020B0502020202020204" pitchFamily="34" charset="0"/>
          </a:endParaRPr>
        </a:p>
      </dgm:t>
    </dgm:pt>
    <dgm:pt modelId="{DA2EF1C8-0B2B-4806-9E89-AB4FEA746D4D}">
      <dgm:prSet custT="1"/>
      <dgm:spPr/>
      <dgm:t>
        <a:bodyPr/>
        <a:lstStyle/>
        <a:p>
          <a:r>
            <a:rPr lang="it-IT" sz="1600" b="1" i="1" dirty="0" err="1" smtClean="0">
              <a:latin typeface="Century Gothic" panose="020B0502020202020204" pitchFamily="34" charset="0"/>
            </a:rPr>
            <a:t>Encase</a:t>
          </a:r>
          <a:endParaRPr lang="it-IT" sz="1600" b="1" i="1" dirty="0">
            <a:latin typeface="Century Gothic" panose="020B0502020202020204" pitchFamily="34" charset="0"/>
          </a:endParaRPr>
        </a:p>
      </dgm:t>
    </dgm:pt>
    <dgm:pt modelId="{D281D4EF-2A15-4D1B-9844-368511EB5F80}" type="parTrans" cxnId="{727B7608-0DD7-498D-9887-E2EAC88B3280}">
      <dgm:prSet/>
      <dgm:spPr/>
      <dgm:t>
        <a:bodyPr/>
        <a:lstStyle/>
        <a:p>
          <a:endParaRPr lang="it-IT" sz="1600">
            <a:latin typeface="Century Gothic" panose="020B0502020202020204" pitchFamily="34" charset="0"/>
          </a:endParaRPr>
        </a:p>
      </dgm:t>
    </dgm:pt>
    <dgm:pt modelId="{3B5E5451-AB5C-473C-8DD0-9DA61FB97A70}" type="sibTrans" cxnId="{727B7608-0DD7-498D-9887-E2EAC88B3280}">
      <dgm:prSet/>
      <dgm:spPr/>
      <dgm:t>
        <a:bodyPr/>
        <a:lstStyle/>
        <a:p>
          <a:endParaRPr lang="it-IT" sz="1600">
            <a:latin typeface="Century Gothic" panose="020B0502020202020204" pitchFamily="34" charset="0"/>
          </a:endParaRPr>
        </a:p>
      </dgm:t>
    </dgm:pt>
    <dgm:pt modelId="{F6D81263-FAED-40C4-9FCD-E6CD082696FA}">
      <dgm:prSet custT="1"/>
      <dgm:spPr/>
      <dgm:t>
        <a:bodyPr/>
        <a:lstStyle/>
        <a:p>
          <a:r>
            <a:rPr lang="it-IT" sz="1600" b="1" i="1" smtClean="0">
              <a:latin typeface="Century Gothic" panose="020B0502020202020204" pitchFamily="34" charset="0"/>
            </a:rPr>
            <a:t>Axiom</a:t>
          </a:r>
          <a:endParaRPr lang="it-IT" sz="1600" b="1" i="1" dirty="0">
            <a:latin typeface="Century Gothic" panose="020B0502020202020204" pitchFamily="34" charset="0"/>
          </a:endParaRPr>
        </a:p>
      </dgm:t>
    </dgm:pt>
    <dgm:pt modelId="{60A47FF5-45FF-488F-ABCD-74FD8DED1513}" type="parTrans" cxnId="{68C99E37-C1F6-4BBC-9C82-8E913997C666}">
      <dgm:prSet/>
      <dgm:spPr/>
      <dgm:t>
        <a:bodyPr/>
        <a:lstStyle/>
        <a:p>
          <a:endParaRPr lang="it-IT" sz="1600">
            <a:latin typeface="Century Gothic" panose="020B0502020202020204" pitchFamily="34" charset="0"/>
          </a:endParaRPr>
        </a:p>
      </dgm:t>
    </dgm:pt>
    <dgm:pt modelId="{17F2BA9C-E649-407C-8C9C-6D6DDED085C3}" type="sibTrans" cxnId="{68C99E37-C1F6-4BBC-9C82-8E913997C666}">
      <dgm:prSet/>
      <dgm:spPr/>
      <dgm:t>
        <a:bodyPr/>
        <a:lstStyle/>
        <a:p>
          <a:endParaRPr lang="it-IT" sz="1600">
            <a:latin typeface="Century Gothic" panose="020B0502020202020204" pitchFamily="34" charset="0"/>
          </a:endParaRPr>
        </a:p>
      </dgm:t>
    </dgm:pt>
    <dgm:pt modelId="{3DDDD886-B2A9-4A49-9EE4-E65209065E89}">
      <dgm:prSet custT="1"/>
      <dgm:spPr/>
      <dgm:t>
        <a:bodyPr/>
        <a:lstStyle/>
        <a:p>
          <a:r>
            <a:rPr lang="it-IT" sz="1600" b="1" i="1" smtClean="0">
              <a:latin typeface="Century Gothic" panose="020B0502020202020204" pitchFamily="34" charset="0"/>
            </a:rPr>
            <a:t>BlackLight</a:t>
          </a:r>
          <a:endParaRPr lang="it-IT" sz="1600" b="1" i="1" dirty="0" smtClean="0">
            <a:latin typeface="Century Gothic" panose="020B0502020202020204" pitchFamily="34" charset="0"/>
          </a:endParaRPr>
        </a:p>
      </dgm:t>
    </dgm:pt>
    <dgm:pt modelId="{1C36255D-4A8D-45A1-863B-7A82653E4EAA}" type="parTrans" cxnId="{61F2AE2E-12E8-4EE9-B6F3-2CE4D9B01621}">
      <dgm:prSet/>
      <dgm:spPr/>
      <dgm:t>
        <a:bodyPr/>
        <a:lstStyle/>
        <a:p>
          <a:endParaRPr lang="it-IT" sz="1600">
            <a:latin typeface="Century Gothic" panose="020B0502020202020204" pitchFamily="34" charset="0"/>
          </a:endParaRPr>
        </a:p>
      </dgm:t>
    </dgm:pt>
    <dgm:pt modelId="{5C79398E-E54B-4F6B-A245-0FB2AA87D619}" type="sibTrans" cxnId="{61F2AE2E-12E8-4EE9-B6F3-2CE4D9B01621}">
      <dgm:prSet/>
      <dgm:spPr/>
      <dgm:t>
        <a:bodyPr/>
        <a:lstStyle/>
        <a:p>
          <a:endParaRPr lang="it-IT" sz="1600">
            <a:latin typeface="Century Gothic" panose="020B0502020202020204" pitchFamily="34" charset="0"/>
          </a:endParaRPr>
        </a:p>
      </dgm:t>
    </dgm:pt>
    <dgm:pt modelId="{F851EF5A-23D9-4EFE-9BF5-4F47B4785F4D}">
      <dgm:prSet custT="1"/>
      <dgm:spPr/>
      <dgm:t>
        <a:bodyPr/>
        <a:lstStyle/>
        <a:p>
          <a:r>
            <a:rPr lang="it-IT" sz="1600" b="1" i="1" smtClean="0">
              <a:latin typeface="Century Gothic" panose="020B0502020202020204" pitchFamily="34" charset="0"/>
            </a:rPr>
            <a:t>Oxygen forensics</a:t>
          </a:r>
          <a:endParaRPr lang="it-IT" sz="1600" b="1" i="1" dirty="0" smtClean="0">
            <a:latin typeface="Century Gothic" panose="020B0502020202020204" pitchFamily="34" charset="0"/>
          </a:endParaRPr>
        </a:p>
      </dgm:t>
    </dgm:pt>
    <dgm:pt modelId="{DBF0C588-4D7D-453D-9717-C6D59BB97A0F}" type="parTrans" cxnId="{80279620-6CF3-4558-8D69-C616113622EB}">
      <dgm:prSet/>
      <dgm:spPr/>
      <dgm:t>
        <a:bodyPr/>
        <a:lstStyle/>
        <a:p>
          <a:endParaRPr lang="it-IT" sz="1600">
            <a:latin typeface="Century Gothic" panose="020B0502020202020204" pitchFamily="34" charset="0"/>
          </a:endParaRPr>
        </a:p>
      </dgm:t>
    </dgm:pt>
    <dgm:pt modelId="{B59F7F51-73C9-4D45-B1C9-B8CC4AE13014}" type="sibTrans" cxnId="{80279620-6CF3-4558-8D69-C616113622EB}">
      <dgm:prSet/>
      <dgm:spPr/>
      <dgm:t>
        <a:bodyPr/>
        <a:lstStyle/>
        <a:p>
          <a:endParaRPr lang="it-IT" sz="1600">
            <a:latin typeface="Century Gothic" panose="020B0502020202020204" pitchFamily="34" charset="0"/>
          </a:endParaRPr>
        </a:p>
      </dgm:t>
    </dgm:pt>
    <dgm:pt modelId="{A99F0B17-9666-4DD3-8961-3F080C0497BA}">
      <dgm:prSet custT="1"/>
      <dgm:spPr/>
      <dgm:t>
        <a:bodyPr/>
        <a:lstStyle/>
        <a:p>
          <a:r>
            <a:rPr lang="it-IT" sz="1600" b="1" i="1" dirty="0" err="1" smtClean="0">
              <a:latin typeface="Century Gothic" panose="020B0502020202020204" pitchFamily="34" charset="0"/>
            </a:rPr>
            <a:t>Ufed</a:t>
          </a:r>
          <a:r>
            <a:rPr lang="it-IT" sz="1600" b="1" i="1" dirty="0" smtClean="0">
              <a:latin typeface="Century Gothic" panose="020B0502020202020204" pitchFamily="34" charset="0"/>
            </a:rPr>
            <a:t> </a:t>
          </a:r>
          <a:r>
            <a:rPr lang="it-IT" sz="1600" b="1" i="1" dirty="0" err="1" smtClean="0">
              <a:latin typeface="Century Gothic" panose="020B0502020202020204" pitchFamily="34" charset="0"/>
            </a:rPr>
            <a:t>Physical</a:t>
          </a:r>
          <a:r>
            <a:rPr lang="it-IT" sz="1600" b="1" i="1" dirty="0" smtClean="0">
              <a:latin typeface="Century Gothic" panose="020B0502020202020204" pitchFamily="34" charset="0"/>
            </a:rPr>
            <a:t> Analyzer</a:t>
          </a:r>
        </a:p>
      </dgm:t>
    </dgm:pt>
    <dgm:pt modelId="{D822C8D7-B32B-4D83-B279-20ABD0B3454D}" type="parTrans" cxnId="{1BFDC166-1924-4B70-9F2C-C4AE6AFEF3AC}">
      <dgm:prSet/>
      <dgm:spPr/>
      <dgm:t>
        <a:bodyPr/>
        <a:lstStyle/>
        <a:p>
          <a:endParaRPr lang="it-IT" sz="1600">
            <a:latin typeface="Century Gothic" panose="020B0502020202020204" pitchFamily="34" charset="0"/>
          </a:endParaRPr>
        </a:p>
      </dgm:t>
    </dgm:pt>
    <dgm:pt modelId="{BD3DCCFE-9642-4330-8CA4-7B99EEDE7DC0}" type="sibTrans" cxnId="{1BFDC166-1924-4B70-9F2C-C4AE6AFEF3AC}">
      <dgm:prSet/>
      <dgm:spPr/>
      <dgm:t>
        <a:bodyPr/>
        <a:lstStyle/>
        <a:p>
          <a:endParaRPr lang="it-IT" sz="1600">
            <a:latin typeface="Century Gothic" panose="020B0502020202020204" pitchFamily="34" charset="0"/>
          </a:endParaRPr>
        </a:p>
      </dgm:t>
    </dgm:pt>
    <dgm:pt modelId="{D8789ECB-C3D7-43CC-A50A-B51DD092BDDB}" type="pres">
      <dgm:prSet presAssocID="{C91C6776-7323-4F93-8BAB-EAF5A1A4BE6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897701D4-0074-4CFA-95AE-04DE2D4D42C8}" type="pres">
      <dgm:prSet presAssocID="{D260682A-A6FF-4E0B-8011-DDA6C635826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7BFAC07-C847-49E1-9354-7100CAB29E41}" type="pres">
      <dgm:prSet presAssocID="{6D49B575-5AEC-4863-8916-0F6614F02302}" presName="sibTrans" presStyleCnt="0"/>
      <dgm:spPr/>
      <dgm:t>
        <a:bodyPr/>
        <a:lstStyle/>
        <a:p>
          <a:endParaRPr lang="it-IT"/>
        </a:p>
      </dgm:t>
    </dgm:pt>
    <dgm:pt modelId="{C6A05732-DF5E-4862-92DD-C61AA3511C2E}" type="pres">
      <dgm:prSet presAssocID="{DA2EF1C8-0B2B-4806-9E89-AB4FEA746D4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CFA148D-25E4-46A7-A6B5-E6A22F0E4810}" type="pres">
      <dgm:prSet presAssocID="{3B5E5451-AB5C-473C-8DD0-9DA61FB97A70}" presName="sibTrans" presStyleCnt="0"/>
      <dgm:spPr/>
      <dgm:t>
        <a:bodyPr/>
        <a:lstStyle/>
        <a:p>
          <a:endParaRPr lang="it-IT"/>
        </a:p>
      </dgm:t>
    </dgm:pt>
    <dgm:pt modelId="{2EDC62FE-FBB8-4169-9E85-4E37F0E9E4B7}" type="pres">
      <dgm:prSet presAssocID="{F6D81263-FAED-40C4-9FCD-E6CD082696F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41BA84F-BAEE-43DA-8726-9E6076769D42}" type="pres">
      <dgm:prSet presAssocID="{17F2BA9C-E649-407C-8C9C-6D6DDED085C3}" presName="sibTrans" presStyleCnt="0"/>
      <dgm:spPr/>
      <dgm:t>
        <a:bodyPr/>
        <a:lstStyle/>
        <a:p>
          <a:endParaRPr lang="it-IT"/>
        </a:p>
      </dgm:t>
    </dgm:pt>
    <dgm:pt modelId="{00F459D5-4F1C-48F7-9080-9F9B21EF6270}" type="pres">
      <dgm:prSet presAssocID="{3DDDD886-B2A9-4A49-9EE4-E65209065E8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FF2757F-B6C9-45D6-BBF3-4FDC01488A3E}" type="pres">
      <dgm:prSet presAssocID="{5C79398E-E54B-4F6B-A245-0FB2AA87D619}" presName="sibTrans" presStyleCnt="0"/>
      <dgm:spPr/>
      <dgm:t>
        <a:bodyPr/>
        <a:lstStyle/>
        <a:p>
          <a:endParaRPr lang="it-IT"/>
        </a:p>
      </dgm:t>
    </dgm:pt>
    <dgm:pt modelId="{8A3602E4-E278-41F7-A70D-CF16CD8885BE}" type="pres">
      <dgm:prSet presAssocID="{F851EF5A-23D9-4EFE-9BF5-4F47B4785F4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AC6C122-AAC2-4DBC-8E08-A9BEA3131D52}" type="pres">
      <dgm:prSet presAssocID="{B59F7F51-73C9-4D45-B1C9-B8CC4AE13014}" presName="sibTrans" presStyleCnt="0"/>
      <dgm:spPr/>
      <dgm:t>
        <a:bodyPr/>
        <a:lstStyle/>
        <a:p>
          <a:endParaRPr lang="it-IT"/>
        </a:p>
      </dgm:t>
    </dgm:pt>
    <dgm:pt modelId="{A74825F9-6442-4AFD-81D5-2433947121C6}" type="pres">
      <dgm:prSet presAssocID="{A99F0B17-9666-4DD3-8961-3F080C0497B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1584630-93F2-4269-A133-DB95FA9DAA9C}" srcId="{C91C6776-7323-4F93-8BAB-EAF5A1A4BE6E}" destId="{D260682A-A6FF-4E0B-8011-DDA6C6358264}" srcOrd="0" destOrd="0" parTransId="{BD4A2713-6704-4B66-A866-492E193E2464}" sibTransId="{6D49B575-5AEC-4863-8916-0F6614F02302}"/>
    <dgm:cxn modelId="{19DBD5E2-9A59-4C0C-BE83-F074264CD651}" type="presOf" srcId="{F851EF5A-23D9-4EFE-9BF5-4F47B4785F4D}" destId="{8A3602E4-E278-41F7-A70D-CF16CD8885BE}" srcOrd="0" destOrd="0" presId="urn:microsoft.com/office/officeart/2005/8/layout/default"/>
    <dgm:cxn modelId="{4384CCF8-7120-4CC0-A878-D2591DA640E7}" type="presOf" srcId="{C91C6776-7323-4F93-8BAB-EAF5A1A4BE6E}" destId="{D8789ECB-C3D7-43CC-A50A-B51DD092BDDB}" srcOrd="0" destOrd="0" presId="urn:microsoft.com/office/officeart/2005/8/layout/default"/>
    <dgm:cxn modelId="{B2CA53E5-CD11-46C7-9FF2-93BE6126305A}" type="presOf" srcId="{DA2EF1C8-0B2B-4806-9E89-AB4FEA746D4D}" destId="{C6A05732-DF5E-4862-92DD-C61AA3511C2E}" srcOrd="0" destOrd="0" presId="urn:microsoft.com/office/officeart/2005/8/layout/default"/>
    <dgm:cxn modelId="{68C99E37-C1F6-4BBC-9C82-8E913997C666}" srcId="{C91C6776-7323-4F93-8BAB-EAF5A1A4BE6E}" destId="{F6D81263-FAED-40C4-9FCD-E6CD082696FA}" srcOrd="2" destOrd="0" parTransId="{60A47FF5-45FF-488F-ABCD-74FD8DED1513}" sibTransId="{17F2BA9C-E649-407C-8C9C-6D6DDED085C3}"/>
    <dgm:cxn modelId="{9AF83A70-479D-471F-8617-4297D6435BF2}" type="presOf" srcId="{A99F0B17-9666-4DD3-8961-3F080C0497BA}" destId="{A74825F9-6442-4AFD-81D5-2433947121C6}" srcOrd="0" destOrd="0" presId="urn:microsoft.com/office/officeart/2005/8/layout/default"/>
    <dgm:cxn modelId="{61F2AE2E-12E8-4EE9-B6F3-2CE4D9B01621}" srcId="{C91C6776-7323-4F93-8BAB-EAF5A1A4BE6E}" destId="{3DDDD886-B2A9-4A49-9EE4-E65209065E89}" srcOrd="3" destOrd="0" parTransId="{1C36255D-4A8D-45A1-863B-7A82653E4EAA}" sibTransId="{5C79398E-E54B-4F6B-A245-0FB2AA87D619}"/>
    <dgm:cxn modelId="{80279620-6CF3-4558-8D69-C616113622EB}" srcId="{C91C6776-7323-4F93-8BAB-EAF5A1A4BE6E}" destId="{F851EF5A-23D9-4EFE-9BF5-4F47B4785F4D}" srcOrd="4" destOrd="0" parTransId="{DBF0C588-4D7D-453D-9717-C6D59BB97A0F}" sibTransId="{B59F7F51-73C9-4D45-B1C9-B8CC4AE13014}"/>
    <dgm:cxn modelId="{81E8AE05-93D0-455B-82B9-E4622273381D}" type="presOf" srcId="{D260682A-A6FF-4E0B-8011-DDA6C6358264}" destId="{897701D4-0074-4CFA-95AE-04DE2D4D42C8}" srcOrd="0" destOrd="0" presId="urn:microsoft.com/office/officeart/2005/8/layout/default"/>
    <dgm:cxn modelId="{27CDEE05-BEE5-4D63-B918-078C19143FE8}" type="presOf" srcId="{F6D81263-FAED-40C4-9FCD-E6CD082696FA}" destId="{2EDC62FE-FBB8-4169-9E85-4E37F0E9E4B7}" srcOrd="0" destOrd="0" presId="urn:microsoft.com/office/officeart/2005/8/layout/default"/>
    <dgm:cxn modelId="{F4683400-976A-4E54-BB2B-148F3DE82D43}" type="presOf" srcId="{3DDDD886-B2A9-4A49-9EE4-E65209065E89}" destId="{00F459D5-4F1C-48F7-9080-9F9B21EF6270}" srcOrd="0" destOrd="0" presId="urn:microsoft.com/office/officeart/2005/8/layout/default"/>
    <dgm:cxn modelId="{1BFDC166-1924-4B70-9F2C-C4AE6AFEF3AC}" srcId="{C91C6776-7323-4F93-8BAB-EAF5A1A4BE6E}" destId="{A99F0B17-9666-4DD3-8961-3F080C0497BA}" srcOrd="5" destOrd="0" parTransId="{D822C8D7-B32B-4D83-B279-20ABD0B3454D}" sibTransId="{BD3DCCFE-9642-4330-8CA4-7B99EEDE7DC0}"/>
    <dgm:cxn modelId="{727B7608-0DD7-498D-9887-E2EAC88B3280}" srcId="{C91C6776-7323-4F93-8BAB-EAF5A1A4BE6E}" destId="{DA2EF1C8-0B2B-4806-9E89-AB4FEA746D4D}" srcOrd="1" destOrd="0" parTransId="{D281D4EF-2A15-4D1B-9844-368511EB5F80}" sibTransId="{3B5E5451-AB5C-473C-8DD0-9DA61FB97A70}"/>
    <dgm:cxn modelId="{ADEAF889-9D3F-42A4-9EA3-3DDD08A61397}" type="presParOf" srcId="{D8789ECB-C3D7-43CC-A50A-B51DD092BDDB}" destId="{897701D4-0074-4CFA-95AE-04DE2D4D42C8}" srcOrd="0" destOrd="0" presId="urn:microsoft.com/office/officeart/2005/8/layout/default"/>
    <dgm:cxn modelId="{BDA8B95C-A7F1-4FB5-B2C3-79F7499A84AA}" type="presParOf" srcId="{D8789ECB-C3D7-43CC-A50A-B51DD092BDDB}" destId="{87BFAC07-C847-49E1-9354-7100CAB29E41}" srcOrd="1" destOrd="0" presId="urn:microsoft.com/office/officeart/2005/8/layout/default"/>
    <dgm:cxn modelId="{CB9DB5BE-D84B-43BA-BA94-4A790B93DEEA}" type="presParOf" srcId="{D8789ECB-C3D7-43CC-A50A-B51DD092BDDB}" destId="{C6A05732-DF5E-4862-92DD-C61AA3511C2E}" srcOrd="2" destOrd="0" presId="urn:microsoft.com/office/officeart/2005/8/layout/default"/>
    <dgm:cxn modelId="{44ACBDF3-0E05-45BD-956E-359242D5902F}" type="presParOf" srcId="{D8789ECB-C3D7-43CC-A50A-B51DD092BDDB}" destId="{FCFA148D-25E4-46A7-A6B5-E6A22F0E4810}" srcOrd="3" destOrd="0" presId="urn:microsoft.com/office/officeart/2005/8/layout/default"/>
    <dgm:cxn modelId="{ED370C51-BAAA-4899-81FD-AADA69B47BFA}" type="presParOf" srcId="{D8789ECB-C3D7-43CC-A50A-B51DD092BDDB}" destId="{2EDC62FE-FBB8-4169-9E85-4E37F0E9E4B7}" srcOrd="4" destOrd="0" presId="urn:microsoft.com/office/officeart/2005/8/layout/default"/>
    <dgm:cxn modelId="{DB7BF7B3-917B-446A-894F-92E051F4E8AB}" type="presParOf" srcId="{D8789ECB-C3D7-43CC-A50A-B51DD092BDDB}" destId="{541BA84F-BAEE-43DA-8726-9E6076769D42}" srcOrd="5" destOrd="0" presId="urn:microsoft.com/office/officeart/2005/8/layout/default"/>
    <dgm:cxn modelId="{49FE4ED7-EBB5-4C61-865D-23ED5CE8E839}" type="presParOf" srcId="{D8789ECB-C3D7-43CC-A50A-B51DD092BDDB}" destId="{00F459D5-4F1C-48F7-9080-9F9B21EF6270}" srcOrd="6" destOrd="0" presId="urn:microsoft.com/office/officeart/2005/8/layout/default"/>
    <dgm:cxn modelId="{6F66DAF9-F24B-4728-938F-392D34FB8380}" type="presParOf" srcId="{D8789ECB-C3D7-43CC-A50A-B51DD092BDDB}" destId="{DFF2757F-B6C9-45D6-BBF3-4FDC01488A3E}" srcOrd="7" destOrd="0" presId="urn:microsoft.com/office/officeart/2005/8/layout/default"/>
    <dgm:cxn modelId="{781BDE31-B328-440A-BD3C-1FC712A8CFBB}" type="presParOf" srcId="{D8789ECB-C3D7-43CC-A50A-B51DD092BDDB}" destId="{8A3602E4-E278-41F7-A70D-CF16CD8885BE}" srcOrd="8" destOrd="0" presId="urn:microsoft.com/office/officeart/2005/8/layout/default"/>
    <dgm:cxn modelId="{785F0229-92B5-4308-87EB-4AD178F14116}" type="presParOf" srcId="{D8789ECB-C3D7-43CC-A50A-B51DD092BDDB}" destId="{5AC6C122-AAC2-4DBC-8E08-A9BEA3131D52}" srcOrd="9" destOrd="0" presId="urn:microsoft.com/office/officeart/2005/8/layout/default"/>
    <dgm:cxn modelId="{BE244769-F0BE-41E1-8A97-477B391188AB}" type="presParOf" srcId="{D8789ECB-C3D7-43CC-A50A-B51DD092BDDB}" destId="{A74825F9-6442-4AFD-81D5-2433947121C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1C6776-7323-4F93-8BAB-EAF5A1A4BE6E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F26F5DA5-6EDC-4164-A07C-1FE55FEEFB64}">
      <dgm:prSet phldrT="[Testo]" custT="1"/>
      <dgm:spPr/>
      <dgm:t>
        <a:bodyPr/>
        <a:lstStyle/>
        <a:p>
          <a:r>
            <a:rPr lang="en-US" sz="1800" b="1" i="0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IT SKILLS OF THE INVESTIGATOR</a:t>
          </a:r>
          <a:endParaRPr lang="it-IT" sz="1800" b="1" i="0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615A6B9C-3257-456E-B2A0-35F52DADDA4D}" type="parTrans" cxnId="{56D43F49-76C6-49C4-BC07-653EB3DB1D26}">
      <dgm:prSet/>
      <dgm:spPr/>
      <dgm:t>
        <a:bodyPr/>
        <a:lstStyle/>
        <a:p>
          <a:endParaRPr lang="it-IT" sz="1400">
            <a:latin typeface="Century Gothic" panose="020B0502020202020204" pitchFamily="34" charset="0"/>
          </a:endParaRPr>
        </a:p>
      </dgm:t>
    </dgm:pt>
    <dgm:pt modelId="{14CFF2C3-93CB-45BE-B364-5D2665D43876}" type="sibTrans" cxnId="{56D43F49-76C6-49C4-BC07-653EB3DB1D26}">
      <dgm:prSet/>
      <dgm:spPr/>
      <dgm:t>
        <a:bodyPr/>
        <a:lstStyle/>
        <a:p>
          <a:endParaRPr lang="it-IT" sz="1400">
            <a:latin typeface="Century Gothic" panose="020B0502020202020204" pitchFamily="34" charset="0"/>
          </a:endParaRPr>
        </a:p>
      </dgm:t>
    </dgm:pt>
    <dgm:pt modelId="{4DDF6CB2-1932-464C-84E2-6FCAFB6E24C7}">
      <dgm:prSet phldrT="[Testo]" custT="1"/>
      <dgm:spPr/>
      <dgm:t>
        <a:bodyPr/>
        <a:lstStyle/>
        <a:p>
          <a:pPr algn="just"/>
          <a:r>
            <a:rPr lang="en-US" sz="1600" b="1" dirty="0" smtClean="0">
              <a:solidFill>
                <a:schemeClr val="tx2">
                  <a:lumMod val="90000"/>
                </a:schemeClr>
              </a:solidFill>
              <a:latin typeface="Century Gothic" panose="020B0502020202020204" pitchFamily="34" charset="0"/>
              <a:cs typeface="Brinnan" pitchFamily="50" charset="2"/>
            </a:rPr>
            <a:t>the field officer carrying out the analysis (not CFDA) has to learn how to use different software, some of which are very technical and </a:t>
          </a:r>
          <a:r>
            <a:rPr lang="en-US" sz="1600" b="1" i="0" dirty="0" smtClean="0">
              <a:solidFill>
                <a:schemeClr val="tx2">
                  <a:lumMod val="90000"/>
                </a:schemeClr>
              </a:solidFill>
              <a:latin typeface="Century Gothic" panose="020B0502020202020204" pitchFamily="34" charset="0"/>
              <a:cs typeface="Brinnan" pitchFamily="50" charset="2"/>
            </a:rPr>
            <a:t>not</a:t>
          </a:r>
          <a:r>
            <a:rPr lang="en-US" sz="1600" b="1" i="1" dirty="0" smtClean="0">
              <a:solidFill>
                <a:schemeClr val="tx2">
                  <a:lumMod val="90000"/>
                </a:schemeClr>
              </a:solidFill>
              <a:latin typeface="Century Gothic" panose="020B0502020202020204" pitchFamily="34" charset="0"/>
              <a:cs typeface="Brinnan" pitchFamily="50" charset="2"/>
            </a:rPr>
            <a:t> user-friendly</a:t>
          </a:r>
          <a:r>
            <a:rPr lang="en-US" sz="1600" b="1" dirty="0" smtClean="0">
              <a:solidFill>
                <a:schemeClr val="tx2">
                  <a:lumMod val="90000"/>
                </a:schemeClr>
              </a:solidFill>
              <a:latin typeface="Century Gothic" panose="020B0502020202020204" pitchFamily="34" charset="0"/>
              <a:cs typeface="Brinnan" pitchFamily="50" charset="2"/>
            </a:rPr>
            <a:t>.</a:t>
          </a:r>
          <a:endParaRPr lang="it-IT" sz="1400" b="0" i="1" u="none" dirty="0">
            <a:solidFill>
              <a:schemeClr val="tx2">
                <a:lumMod val="9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8C357E73-287E-4877-A1D6-62042EC5E585}" type="parTrans" cxnId="{4E869DB3-CE77-4BED-A3B6-50D9806C26D7}">
      <dgm:prSet/>
      <dgm:spPr/>
      <dgm:t>
        <a:bodyPr/>
        <a:lstStyle/>
        <a:p>
          <a:endParaRPr lang="it-IT" sz="1400">
            <a:latin typeface="Century Gothic" panose="020B0502020202020204" pitchFamily="34" charset="0"/>
          </a:endParaRPr>
        </a:p>
      </dgm:t>
    </dgm:pt>
    <dgm:pt modelId="{FB507504-A600-4BC3-8FE8-12CE6D6D5D38}" type="sibTrans" cxnId="{4E869DB3-CE77-4BED-A3B6-50D9806C26D7}">
      <dgm:prSet/>
      <dgm:spPr/>
      <dgm:t>
        <a:bodyPr/>
        <a:lstStyle/>
        <a:p>
          <a:endParaRPr lang="it-IT" sz="1400">
            <a:latin typeface="Century Gothic" panose="020B0502020202020204" pitchFamily="34" charset="0"/>
          </a:endParaRPr>
        </a:p>
      </dgm:t>
    </dgm:pt>
    <dgm:pt modelId="{26A93300-9204-4759-A630-A9FE4642ADE3}">
      <dgm:prSet phldrT="[Testo]" custT="1"/>
      <dgm:spPr/>
      <dgm:t>
        <a:bodyPr/>
        <a:lstStyle/>
        <a:p>
          <a:endParaRPr lang="it-IT" sz="1400" b="1" dirty="0" smtClean="0">
            <a:latin typeface="Century Gothic" panose="020B0502020202020204" pitchFamily="34" charset="0"/>
          </a:endParaRPr>
        </a:p>
        <a:p>
          <a:r>
            <a:rPr lang="it-IT" sz="1800" b="1" dirty="0" smtClean="0">
              <a:latin typeface="Century Gothic" panose="020B0502020202020204" pitchFamily="34" charset="0"/>
            </a:rPr>
            <a:t>USE OF DIFFERENT </a:t>
          </a:r>
          <a:r>
            <a:rPr lang="it-IT" sz="1800" b="1" i="0" dirty="0" smtClean="0">
              <a:latin typeface="Century Gothic" panose="020B0502020202020204" pitchFamily="34" charset="0"/>
            </a:rPr>
            <a:t>SOFTWARE</a:t>
          </a:r>
          <a:r>
            <a:rPr lang="it-IT" sz="1400" b="1" dirty="0" smtClean="0">
              <a:latin typeface="Century Gothic" panose="020B0502020202020204" pitchFamily="34" charset="0"/>
            </a:rPr>
            <a:t>
</a:t>
          </a:r>
          <a:endParaRPr lang="it-IT" sz="1400" b="1" i="1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A4EF89B4-D4A7-4AF6-A55E-E71E8A6C4C02}" type="parTrans" cxnId="{36A72500-EB44-43CE-9C43-C174169EDC18}">
      <dgm:prSet/>
      <dgm:spPr/>
      <dgm:t>
        <a:bodyPr/>
        <a:lstStyle/>
        <a:p>
          <a:endParaRPr lang="it-IT" sz="1400">
            <a:latin typeface="Century Gothic" panose="020B0502020202020204" pitchFamily="34" charset="0"/>
          </a:endParaRPr>
        </a:p>
      </dgm:t>
    </dgm:pt>
    <dgm:pt modelId="{95F65BCB-07C3-4231-A205-A870B2FD273F}" type="sibTrans" cxnId="{36A72500-EB44-43CE-9C43-C174169EDC18}">
      <dgm:prSet/>
      <dgm:spPr/>
      <dgm:t>
        <a:bodyPr/>
        <a:lstStyle/>
        <a:p>
          <a:endParaRPr lang="it-IT" sz="1400">
            <a:latin typeface="Century Gothic" panose="020B0502020202020204" pitchFamily="34" charset="0"/>
          </a:endParaRPr>
        </a:p>
      </dgm:t>
    </dgm:pt>
    <dgm:pt modelId="{B5B3F4C1-585D-484E-80AD-1E5C4BEA3B46}">
      <dgm:prSet phldrT="[Testo]" custT="1"/>
      <dgm:spPr/>
      <dgm:t>
        <a:bodyPr/>
        <a:lstStyle/>
        <a:p>
          <a:endParaRPr lang="en-US" sz="1400" b="1" i="0" u="none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  <a:p>
          <a:r>
            <a:rPr lang="en-US" sz="1800" b="1" i="0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DIFFICULTY </a:t>
          </a:r>
          <a:r>
            <a:rPr lang="en-US" sz="1800" b="1" i="0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WORKING IN A </a:t>
          </a:r>
          <a:r>
            <a:rPr lang="en-US" sz="1800" b="1" i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TEAM</a:t>
          </a:r>
          <a:r>
            <a:rPr lang="en-US" sz="1800" b="1" i="0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 AND SIMULTANEOUSLY</a:t>
          </a:r>
          <a:r>
            <a:rPr lang="en-US" sz="1400" b="1" i="0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
</a:t>
          </a:r>
          <a:endParaRPr lang="it-IT" sz="1400" b="1" i="0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0E0C760E-C1F5-4342-8EEF-9EFCB6D660B9}" type="parTrans" cxnId="{F8ED9BA7-692A-4AF0-8C29-74C4F763F8DD}">
      <dgm:prSet/>
      <dgm:spPr/>
      <dgm:t>
        <a:bodyPr/>
        <a:lstStyle/>
        <a:p>
          <a:endParaRPr lang="it-IT" sz="1400">
            <a:latin typeface="Century Gothic" panose="020B0502020202020204" pitchFamily="34" charset="0"/>
          </a:endParaRPr>
        </a:p>
      </dgm:t>
    </dgm:pt>
    <dgm:pt modelId="{22035C6A-59C8-40CB-AABC-F34F9AC12E7F}" type="sibTrans" cxnId="{F8ED9BA7-692A-4AF0-8C29-74C4F763F8DD}">
      <dgm:prSet/>
      <dgm:spPr/>
      <dgm:t>
        <a:bodyPr/>
        <a:lstStyle/>
        <a:p>
          <a:endParaRPr lang="it-IT" sz="1400">
            <a:latin typeface="Century Gothic" panose="020B0502020202020204" pitchFamily="34" charset="0"/>
          </a:endParaRPr>
        </a:p>
      </dgm:t>
    </dgm:pt>
    <dgm:pt modelId="{43EEB058-68E8-4987-8D4B-B2469D4F251A}">
      <dgm:prSet phldrT="[Testo]" custT="1"/>
      <dgm:spPr/>
      <dgm:t>
        <a:bodyPr/>
        <a:lstStyle/>
        <a:p>
          <a:pPr algn="l"/>
          <a:r>
            <a:rPr lang="en-US" sz="1400" b="1" dirty="0" smtClean="0">
              <a:solidFill>
                <a:schemeClr val="tx2">
                  <a:lumMod val="90000"/>
                </a:schemeClr>
              </a:solidFill>
              <a:latin typeface="Century Gothic" panose="020B0502020202020204" pitchFamily="34" charset="0"/>
              <a:cs typeface="Brinnan" pitchFamily="50" charset="2"/>
            </a:rPr>
            <a:t>need to produce multiple copies of the data extracted from the forensic copies, to allow several officers to examine the files at the same time</a:t>
          </a:r>
          <a:r>
            <a:rPr lang="it-IT" sz="1400" b="1" dirty="0" smtClean="0">
              <a:solidFill>
                <a:schemeClr val="tx2">
                  <a:lumMod val="90000"/>
                </a:schemeClr>
              </a:solidFill>
              <a:latin typeface="Century Gothic" panose="020B0502020202020204" pitchFamily="34" charset="0"/>
              <a:cs typeface="Brinnan" pitchFamily="50" charset="2"/>
            </a:rPr>
            <a:t>.</a:t>
          </a:r>
          <a:endParaRPr lang="it-IT" sz="1400" b="1" dirty="0">
            <a:solidFill>
              <a:schemeClr val="tx2">
                <a:lumMod val="90000"/>
              </a:schemeClr>
            </a:solidFill>
            <a:latin typeface="Century Gothic" panose="020B0502020202020204" pitchFamily="34" charset="0"/>
            <a:cs typeface="Brinnan" pitchFamily="50" charset="2"/>
          </a:endParaRPr>
        </a:p>
      </dgm:t>
    </dgm:pt>
    <dgm:pt modelId="{459B696E-3654-4A35-8AB2-9B76169F70C4}" type="parTrans" cxnId="{0BD537B0-CA85-4D1F-89B8-208DFED8C6A7}">
      <dgm:prSet/>
      <dgm:spPr/>
      <dgm:t>
        <a:bodyPr/>
        <a:lstStyle/>
        <a:p>
          <a:endParaRPr lang="it-IT" sz="1400">
            <a:latin typeface="Century Gothic" panose="020B0502020202020204" pitchFamily="34" charset="0"/>
          </a:endParaRPr>
        </a:p>
      </dgm:t>
    </dgm:pt>
    <dgm:pt modelId="{100A8479-5E6E-4080-AE32-273C690F115B}" type="sibTrans" cxnId="{0BD537B0-CA85-4D1F-89B8-208DFED8C6A7}">
      <dgm:prSet/>
      <dgm:spPr/>
      <dgm:t>
        <a:bodyPr/>
        <a:lstStyle/>
        <a:p>
          <a:endParaRPr lang="it-IT" sz="1400">
            <a:latin typeface="Century Gothic" panose="020B0502020202020204" pitchFamily="34" charset="0"/>
          </a:endParaRPr>
        </a:p>
      </dgm:t>
    </dgm:pt>
    <dgm:pt modelId="{5C25CD5F-7536-4AE4-AA1B-774EAE18DBB3}">
      <dgm:prSet phldrT="[Testo]" custT="1"/>
      <dgm:spPr/>
      <dgm:t>
        <a:bodyPr/>
        <a:lstStyle/>
        <a:p>
          <a:pPr algn="just"/>
          <a:r>
            <a:rPr lang="en-US" sz="1400" b="1" dirty="0" smtClean="0">
              <a:solidFill>
                <a:schemeClr val="tx2">
                  <a:lumMod val="90000"/>
                </a:schemeClr>
              </a:solidFill>
              <a:latin typeface="Century Gothic" panose="020B0502020202020204" pitchFamily="34" charset="0"/>
              <a:cs typeface="Brinnan" pitchFamily="50" charset="2"/>
            </a:rPr>
            <a:t>impossibility to immediately share searches carried out in the same IT environment, with the consequent risk of unnecessary duplication of activities and a clear need for coordination</a:t>
          </a:r>
          <a:endParaRPr lang="it-IT" sz="1400" b="1" dirty="0">
            <a:solidFill>
              <a:schemeClr val="tx2">
                <a:lumMod val="90000"/>
              </a:schemeClr>
            </a:solidFill>
            <a:latin typeface="Century Gothic" panose="020B0502020202020204" pitchFamily="34" charset="0"/>
            <a:cs typeface="Brinnan" pitchFamily="50" charset="2"/>
          </a:endParaRPr>
        </a:p>
      </dgm:t>
    </dgm:pt>
    <dgm:pt modelId="{B54633B9-5153-4880-A80C-C802581F879B}" type="parTrans" cxnId="{401A1EDE-2CB3-458F-9173-5C4CB5367575}">
      <dgm:prSet/>
      <dgm:spPr/>
      <dgm:t>
        <a:bodyPr/>
        <a:lstStyle/>
        <a:p>
          <a:endParaRPr lang="it-IT" sz="1400">
            <a:latin typeface="Century Gothic" panose="020B0502020202020204" pitchFamily="34" charset="0"/>
          </a:endParaRPr>
        </a:p>
      </dgm:t>
    </dgm:pt>
    <dgm:pt modelId="{554F5E1A-3102-49A5-A9E6-C3D6954A9A1E}" type="sibTrans" cxnId="{401A1EDE-2CB3-458F-9173-5C4CB5367575}">
      <dgm:prSet/>
      <dgm:spPr/>
      <dgm:t>
        <a:bodyPr/>
        <a:lstStyle/>
        <a:p>
          <a:endParaRPr lang="it-IT" sz="1400">
            <a:latin typeface="Century Gothic" panose="020B0502020202020204" pitchFamily="34" charset="0"/>
          </a:endParaRPr>
        </a:p>
      </dgm:t>
    </dgm:pt>
    <dgm:pt modelId="{6CBDC691-F801-4289-B8C5-482A07AE030E}">
      <dgm:prSet phldrT="[Testo]" custT="1"/>
      <dgm:spPr/>
      <dgm:t>
        <a:bodyPr/>
        <a:lstStyle/>
        <a:p>
          <a:endParaRPr lang="it-IT" sz="1400" b="1" i="0" u="none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  <a:p>
          <a:r>
            <a:rPr lang="it-IT" sz="1800" b="1" i="0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(IN)ADEQUACY OF HARDWARE TOOLS</a:t>
          </a:r>
          <a:r>
            <a:rPr lang="it-IT" sz="1400" b="1" i="0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
</a:t>
          </a:r>
          <a:endParaRPr lang="it-IT" sz="1400" b="1" i="0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6752A27E-2641-4987-9234-06AD2A757646}" type="parTrans" cxnId="{40997320-5F5E-4C46-9257-20B40171CBD9}">
      <dgm:prSet/>
      <dgm:spPr/>
      <dgm:t>
        <a:bodyPr/>
        <a:lstStyle/>
        <a:p>
          <a:endParaRPr lang="it-IT" sz="1400">
            <a:latin typeface="Century Gothic" panose="020B0502020202020204" pitchFamily="34" charset="0"/>
          </a:endParaRPr>
        </a:p>
      </dgm:t>
    </dgm:pt>
    <dgm:pt modelId="{509B9AAB-C244-4ECA-97E0-D1CDD7F58203}" type="sibTrans" cxnId="{40997320-5F5E-4C46-9257-20B40171CBD9}">
      <dgm:prSet/>
      <dgm:spPr/>
      <dgm:t>
        <a:bodyPr/>
        <a:lstStyle/>
        <a:p>
          <a:endParaRPr lang="it-IT" sz="1400">
            <a:latin typeface="Century Gothic" panose="020B0502020202020204" pitchFamily="34" charset="0"/>
          </a:endParaRPr>
        </a:p>
      </dgm:t>
    </dgm:pt>
    <dgm:pt modelId="{88C05B6B-9127-4F3E-95C1-D8AB9427F7B2}">
      <dgm:prSet phldrT="[Testo]" custT="1"/>
      <dgm:spPr/>
      <dgm:t>
        <a:bodyPr/>
        <a:lstStyle/>
        <a:p>
          <a:pPr algn="just"/>
          <a:r>
            <a:rPr lang="en-US" sz="1400" b="1" dirty="0" smtClean="0">
              <a:solidFill>
                <a:schemeClr val="tx2">
                  <a:lumMod val="90000"/>
                </a:schemeClr>
              </a:solidFill>
              <a:latin typeface="Century Gothic" panose="020B0502020202020204" pitchFamily="34" charset="0"/>
              <a:cs typeface="Brinnan" pitchFamily="50" charset="2"/>
            </a:rPr>
            <a:t>have suitable hardware with excellent computing power for processing large data </a:t>
          </a:r>
          <a:r>
            <a:rPr lang="it-IT" sz="1400" b="1" dirty="0" smtClean="0">
              <a:solidFill>
                <a:schemeClr val="tx2">
                  <a:lumMod val="90000"/>
                </a:schemeClr>
              </a:solidFill>
              <a:latin typeface="Century Gothic" panose="020B0502020202020204" pitchFamily="34" charset="0"/>
              <a:cs typeface="Brinnan" pitchFamily="50" charset="2"/>
              <a:sym typeface="Wingdings" pitchFamily="2" charset="2"/>
            </a:rPr>
            <a:t> </a:t>
          </a:r>
          <a:r>
            <a:rPr lang="en-US" sz="1400" b="1" dirty="0" smtClean="0">
              <a:solidFill>
                <a:schemeClr val="tx2">
                  <a:lumMod val="90000"/>
                </a:schemeClr>
              </a:solidFill>
              <a:latin typeface="Century Gothic" panose="020B0502020202020204" pitchFamily="34" charset="0"/>
              <a:cs typeface="Brinnan" pitchFamily="50" charset="2"/>
              <a:sym typeface="Wingdings" pitchFamily="2" charset="2"/>
            </a:rPr>
            <a:t>the IT equipment of the Department (different from that of the CFDA) includes PCs that are not suitable for that purpose</a:t>
          </a:r>
          <a:endParaRPr lang="it-IT" sz="1400" b="1" dirty="0">
            <a:solidFill>
              <a:schemeClr val="tx2">
                <a:lumMod val="90000"/>
              </a:schemeClr>
            </a:solidFill>
            <a:latin typeface="Century Gothic" panose="020B0502020202020204" pitchFamily="34" charset="0"/>
            <a:cs typeface="Brinnan" pitchFamily="50" charset="2"/>
          </a:endParaRPr>
        </a:p>
      </dgm:t>
    </dgm:pt>
    <dgm:pt modelId="{E61B8E6C-6AD9-445E-867E-B6B8E0BE50FB}" type="parTrans" cxnId="{93F77EF7-6A71-47A9-9545-A1F841294F5C}">
      <dgm:prSet/>
      <dgm:spPr/>
      <dgm:t>
        <a:bodyPr/>
        <a:lstStyle/>
        <a:p>
          <a:endParaRPr lang="it-IT" sz="1400">
            <a:latin typeface="Century Gothic" panose="020B0502020202020204" pitchFamily="34" charset="0"/>
          </a:endParaRPr>
        </a:p>
      </dgm:t>
    </dgm:pt>
    <dgm:pt modelId="{FD2EFCCF-E5DD-4465-AD49-DC195F18E770}" type="sibTrans" cxnId="{93F77EF7-6A71-47A9-9545-A1F841294F5C}">
      <dgm:prSet/>
      <dgm:spPr/>
      <dgm:t>
        <a:bodyPr/>
        <a:lstStyle/>
        <a:p>
          <a:endParaRPr lang="it-IT" sz="1400">
            <a:latin typeface="Century Gothic" panose="020B0502020202020204" pitchFamily="34" charset="0"/>
          </a:endParaRPr>
        </a:p>
      </dgm:t>
    </dgm:pt>
    <dgm:pt modelId="{69C729BF-FCDC-4BC1-BD92-C9E90D1A3BCE}">
      <dgm:prSet phldrT="[Testo]" custT="1"/>
      <dgm:spPr/>
      <dgm:t>
        <a:bodyPr/>
        <a:lstStyle/>
        <a:p>
          <a:pPr algn="just"/>
          <a:r>
            <a:rPr lang="en-US" sz="1400" b="1" dirty="0" smtClean="0">
              <a:solidFill>
                <a:schemeClr val="tx2">
                  <a:lumMod val="90000"/>
                </a:schemeClr>
              </a:solidFill>
              <a:latin typeface="Century Gothic" panose="020B0502020202020204" pitchFamily="34" charset="0"/>
              <a:cs typeface="Brinnan" pitchFamily="50" charset="2"/>
            </a:rPr>
            <a:t>clear separation of analysis </a:t>
          </a:r>
          <a:r>
            <a:rPr lang="en-US" sz="1400" b="1" dirty="0" err="1" smtClean="0">
              <a:solidFill>
                <a:schemeClr val="tx2">
                  <a:lumMod val="90000"/>
                </a:schemeClr>
              </a:solidFill>
              <a:latin typeface="Century Gothic" panose="020B0502020202020204" pitchFamily="34" charset="0"/>
              <a:cs typeface="Brinnan" pitchFamily="50" charset="2"/>
            </a:rPr>
            <a:t>programmes</a:t>
          </a:r>
          <a:r>
            <a:rPr lang="en-US" sz="1400" b="1" dirty="0" smtClean="0">
              <a:solidFill>
                <a:schemeClr val="tx2">
                  <a:lumMod val="90000"/>
                </a:schemeClr>
              </a:solidFill>
              <a:latin typeface="Century Gothic" panose="020B0502020202020204" pitchFamily="34" charset="0"/>
              <a:cs typeface="Brinnan" pitchFamily="50" charset="2"/>
            </a:rPr>
            <a:t> for </a:t>
          </a:r>
          <a:r>
            <a:rPr lang="en-US" sz="1400" b="1" i="1" dirty="0" smtClean="0">
              <a:solidFill>
                <a:schemeClr val="tx2">
                  <a:lumMod val="90000"/>
                </a:schemeClr>
              </a:solidFill>
              <a:latin typeface="Century Gothic" panose="020B0502020202020204" pitchFamily="34" charset="0"/>
              <a:cs typeface="Brinnan" pitchFamily="50" charset="2"/>
            </a:rPr>
            <a:t>mobile forensics </a:t>
          </a:r>
          <a:r>
            <a:rPr lang="en-US" sz="1400" b="1" dirty="0" smtClean="0">
              <a:solidFill>
                <a:schemeClr val="tx2">
                  <a:lumMod val="90000"/>
                </a:schemeClr>
              </a:solidFill>
              <a:latin typeface="Century Gothic" panose="020B0502020202020204" pitchFamily="34" charset="0"/>
              <a:cs typeface="Brinnan" pitchFamily="50" charset="2"/>
            </a:rPr>
            <a:t>from those for </a:t>
          </a:r>
          <a:r>
            <a:rPr lang="en-US" sz="1400" b="1" dirty="0" err="1" smtClean="0">
              <a:solidFill>
                <a:schemeClr val="tx2">
                  <a:lumMod val="90000"/>
                </a:schemeClr>
              </a:solidFill>
              <a:latin typeface="Century Gothic" panose="020B0502020202020204" pitchFamily="34" charset="0"/>
              <a:cs typeface="Brinnan" pitchFamily="50" charset="2"/>
            </a:rPr>
            <a:t>analysing</a:t>
          </a:r>
          <a:r>
            <a:rPr lang="en-US" sz="1400" b="1" dirty="0" smtClean="0">
              <a:solidFill>
                <a:schemeClr val="tx2">
                  <a:lumMod val="90000"/>
                </a:schemeClr>
              </a:solidFill>
              <a:latin typeface="Century Gothic" panose="020B0502020202020204" pitchFamily="34" charset="0"/>
              <a:cs typeface="Brinnan" pitchFamily="50" charset="2"/>
            </a:rPr>
            <a:t> other mass storage devices </a:t>
          </a:r>
          <a:r>
            <a:rPr lang="it-IT" sz="1400" b="1" dirty="0" smtClean="0">
              <a:solidFill>
                <a:schemeClr val="tx2">
                  <a:lumMod val="90000"/>
                </a:schemeClr>
              </a:solidFill>
              <a:latin typeface="Century Gothic" panose="020B0502020202020204" pitchFamily="34" charset="0"/>
              <a:cs typeface="Brinnan" pitchFamily="50" charset="2"/>
              <a:sym typeface="Wingdings" pitchFamily="2" charset="2"/>
            </a:rPr>
            <a:t></a:t>
          </a:r>
          <a:r>
            <a:rPr lang="it-IT" sz="1400" b="1" dirty="0" smtClean="0">
              <a:solidFill>
                <a:schemeClr val="tx2">
                  <a:lumMod val="90000"/>
                </a:schemeClr>
              </a:solidFill>
              <a:latin typeface="Century Gothic" panose="020B0502020202020204" pitchFamily="34" charset="0"/>
              <a:cs typeface="Brinnan" pitchFamily="50" charset="2"/>
            </a:rPr>
            <a:t> </a:t>
          </a:r>
          <a:r>
            <a:rPr lang="en-US" sz="1400" b="1" dirty="0" smtClean="0">
              <a:solidFill>
                <a:schemeClr val="tx2">
                  <a:lumMod val="90000"/>
                </a:schemeClr>
              </a:solidFill>
              <a:latin typeface="Century Gothic" panose="020B0502020202020204" pitchFamily="34" charset="0"/>
              <a:cs typeface="Brinnan" pitchFamily="50" charset="2"/>
            </a:rPr>
            <a:t>need </a:t>
          </a:r>
          <a:r>
            <a:rPr lang="en-US" sz="1400" b="1" u="sng" dirty="0" smtClean="0">
              <a:solidFill>
                <a:schemeClr val="tx2">
                  <a:lumMod val="90000"/>
                </a:schemeClr>
              </a:solidFill>
              <a:latin typeface="Century Gothic" panose="020B0502020202020204" pitchFamily="34" charset="0"/>
              <a:cs typeface="Brinnan" pitchFamily="50" charset="2"/>
            </a:rPr>
            <a:t>to use different environments contexts for data analysis</a:t>
          </a:r>
          <a:r>
            <a:rPr lang="en-US" sz="1400" b="1" dirty="0" smtClean="0">
              <a:solidFill>
                <a:schemeClr val="tx2">
                  <a:lumMod val="90000"/>
                </a:schemeClr>
              </a:solidFill>
              <a:latin typeface="Century Gothic" panose="020B0502020202020204" pitchFamily="34" charset="0"/>
              <a:cs typeface="Brinnan" pitchFamily="50" charset="2"/>
            </a:rPr>
            <a:t>.</a:t>
          </a:r>
          <a:endParaRPr lang="it-IT" sz="1400" b="0" i="1" u="none" dirty="0">
            <a:solidFill>
              <a:schemeClr val="tx2">
                <a:lumMod val="9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  <a:cs typeface="Brinnan" pitchFamily="50" charset="2"/>
          </a:endParaRPr>
        </a:p>
      </dgm:t>
    </dgm:pt>
    <dgm:pt modelId="{818B28BF-266A-4A10-88CD-A606D53CEF6E}" type="parTrans" cxnId="{F2E92E18-0352-485D-B58B-94F7E98EC4BE}">
      <dgm:prSet/>
      <dgm:spPr/>
      <dgm:t>
        <a:bodyPr/>
        <a:lstStyle/>
        <a:p>
          <a:endParaRPr lang="it-IT">
            <a:latin typeface="Century Gothic" panose="020B0502020202020204" pitchFamily="34" charset="0"/>
          </a:endParaRPr>
        </a:p>
      </dgm:t>
    </dgm:pt>
    <dgm:pt modelId="{992BAE86-1036-43CC-AF4F-5FFC43C985A3}" type="sibTrans" cxnId="{F2E92E18-0352-485D-B58B-94F7E98EC4BE}">
      <dgm:prSet/>
      <dgm:spPr/>
      <dgm:t>
        <a:bodyPr/>
        <a:lstStyle/>
        <a:p>
          <a:endParaRPr lang="it-IT">
            <a:latin typeface="Century Gothic" panose="020B0502020202020204" pitchFamily="34" charset="0"/>
          </a:endParaRPr>
        </a:p>
      </dgm:t>
    </dgm:pt>
    <dgm:pt modelId="{EDF98E4B-5325-4B33-A1DD-CE5540829552}" type="pres">
      <dgm:prSet presAssocID="{C91C6776-7323-4F93-8BAB-EAF5A1A4BE6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BE4203C-6FA7-4B72-8777-19784F47FF34}" type="pres">
      <dgm:prSet presAssocID="{26A93300-9204-4759-A630-A9FE4642ADE3}" presName="parentText" presStyleLbl="node1" presStyleIdx="0" presStyleCnt="4" custScaleY="4349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82B4AC8-001F-449A-8013-1C154FAA252C}" type="pres">
      <dgm:prSet presAssocID="{26A93300-9204-4759-A630-A9FE4642ADE3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B9675E3-4BBE-45A0-A677-A95F3A35F551}" type="pres">
      <dgm:prSet presAssocID="{F26F5DA5-6EDC-4164-A07C-1FE55FEEFB64}" presName="parentText" presStyleLbl="node1" presStyleIdx="1" presStyleCnt="4" custScaleY="53341" custLinFactNeighborX="-138" custLinFactNeighborY="-15737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95D6CF4-6494-4927-AC4C-429A41E32C42}" type="pres">
      <dgm:prSet presAssocID="{F26F5DA5-6EDC-4164-A07C-1FE55FEEFB64}" presName="childText" presStyleLbl="revTx" presStyleIdx="1" presStyleCnt="4" custScaleY="85535" custLinFactNeighborX="-1591" custLinFactNeighborY="-1013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5A0E00A-0D16-4FCF-AF7B-991AAA483CF3}" type="pres">
      <dgm:prSet presAssocID="{B5B3F4C1-585D-484E-80AD-1E5C4BEA3B46}" presName="parentText" presStyleLbl="node1" presStyleIdx="2" presStyleCnt="4" custScaleY="4648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B5958F2-517F-4F90-8C71-33E1BA79ED47}" type="pres">
      <dgm:prSet presAssocID="{B5B3F4C1-585D-484E-80AD-1E5C4BEA3B46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22DFD98-DAE1-4FBE-BAE2-1FD46B36783B}" type="pres">
      <dgm:prSet presAssocID="{6CBDC691-F801-4289-B8C5-482A07AE030E}" presName="parentText" presStyleLbl="node1" presStyleIdx="3" presStyleCnt="4" custScaleY="3932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63ADBB0-A10E-48A2-A076-EC1E92C41061}" type="pres">
      <dgm:prSet presAssocID="{6CBDC691-F801-4289-B8C5-482A07AE030E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FB65118-20FE-4163-B137-52E07B2364F9}" type="presOf" srcId="{B5B3F4C1-585D-484E-80AD-1E5C4BEA3B46}" destId="{65A0E00A-0D16-4FCF-AF7B-991AAA483CF3}" srcOrd="0" destOrd="0" presId="urn:microsoft.com/office/officeart/2005/8/layout/vList2"/>
    <dgm:cxn modelId="{8A842A12-A9EB-43C4-B2E0-C6F67222DEA6}" type="presOf" srcId="{6CBDC691-F801-4289-B8C5-482A07AE030E}" destId="{022DFD98-DAE1-4FBE-BAE2-1FD46B36783B}" srcOrd="0" destOrd="0" presId="urn:microsoft.com/office/officeart/2005/8/layout/vList2"/>
    <dgm:cxn modelId="{F2E92E18-0352-485D-B58B-94F7E98EC4BE}" srcId="{26A93300-9204-4759-A630-A9FE4642ADE3}" destId="{69C729BF-FCDC-4BC1-BD92-C9E90D1A3BCE}" srcOrd="0" destOrd="0" parTransId="{818B28BF-266A-4A10-88CD-A606D53CEF6E}" sibTransId="{992BAE86-1036-43CC-AF4F-5FFC43C985A3}"/>
    <dgm:cxn modelId="{70343B4F-D69E-4004-95A9-89797ADD5D72}" type="presOf" srcId="{5C25CD5F-7536-4AE4-AA1B-774EAE18DBB3}" destId="{2B5958F2-517F-4F90-8C71-33E1BA79ED47}" srcOrd="0" destOrd="1" presId="urn:microsoft.com/office/officeart/2005/8/layout/vList2"/>
    <dgm:cxn modelId="{401A1EDE-2CB3-458F-9173-5C4CB5367575}" srcId="{B5B3F4C1-585D-484E-80AD-1E5C4BEA3B46}" destId="{5C25CD5F-7536-4AE4-AA1B-774EAE18DBB3}" srcOrd="1" destOrd="0" parTransId="{B54633B9-5153-4880-A80C-C802581F879B}" sibTransId="{554F5E1A-3102-49A5-A9E6-C3D6954A9A1E}"/>
    <dgm:cxn modelId="{0BD537B0-CA85-4D1F-89B8-208DFED8C6A7}" srcId="{B5B3F4C1-585D-484E-80AD-1E5C4BEA3B46}" destId="{43EEB058-68E8-4987-8D4B-B2469D4F251A}" srcOrd="0" destOrd="0" parTransId="{459B696E-3654-4A35-8AB2-9B76169F70C4}" sibTransId="{100A8479-5E6E-4080-AE32-273C690F115B}"/>
    <dgm:cxn modelId="{CF449039-7C0D-48FD-AFAF-64EA57DE9BF3}" type="presOf" srcId="{88C05B6B-9127-4F3E-95C1-D8AB9427F7B2}" destId="{163ADBB0-A10E-48A2-A076-EC1E92C41061}" srcOrd="0" destOrd="0" presId="urn:microsoft.com/office/officeart/2005/8/layout/vList2"/>
    <dgm:cxn modelId="{E09917D5-631F-4EF3-8C6E-3B3339A770C1}" type="presOf" srcId="{69C729BF-FCDC-4BC1-BD92-C9E90D1A3BCE}" destId="{682B4AC8-001F-449A-8013-1C154FAA252C}" srcOrd="0" destOrd="0" presId="urn:microsoft.com/office/officeart/2005/8/layout/vList2"/>
    <dgm:cxn modelId="{46AB2B19-7CF8-4DB1-959B-FE3C0AB1D05B}" type="presOf" srcId="{4DDF6CB2-1932-464C-84E2-6FCAFB6E24C7}" destId="{D95D6CF4-6494-4927-AC4C-429A41E32C42}" srcOrd="0" destOrd="0" presId="urn:microsoft.com/office/officeart/2005/8/layout/vList2"/>
    <dgm:cxn modelId="{56D43F49-76C6-49C4-BC07-653EB3DB1D26}" srcId="{C91C6776-7323-4F93-8BAB-EAF5A1A4BE6E}" destId="{F26F5DA5-6EDC-4164-A07C-1FE55FEEFB64}" srcOrd="1" destOrd="0" parTransId="{615A6B9C-3257-456E-B2A0-35F52DADDA4D}" sibTransId="{14CFF2C3-93CB-45BE-B364-5D2665D43876}"/>
    <dgm:cxn modelId="{3FE1C18D-8CE2-4FF0-AEE0-A826A6C76297}" type="presOf" srcId="{26A93300-9204-4759-A630-A9FE4642ADE3}" destId="{EBE4203C-6FA7-4B72-8777-19784F47FF34}" srcOrd="0" destOrd="0" presId="urn:microsoft.com/office/officeart/2005/8/layout/vList2"/>
    <dgm:cxn modelId="{C41755CE-625F-4BDA-8F15-D218C33DF065}" type="presOf" srcId="{F26F5DA5-6EDC-4164-A07C-1FE55FEEFB64}" destId="{2B9675E3-4BBE-45A0-A677-A95F3A35F551}" srcOrd="0" destOrd="0" presId="urn:microsoft.com/office/officeart/2005/8/layout/vList2"/>
    <dgm:cxn modelId="{93F77EF7-6A71-47A9-9545-A1F841294F5C}" srcId="{6CBDC691-F801-4289-B8C5-482A07AE030E}" destId="{88C05B6B-9127-4F3E-95C1-D8AB9427F7B2}" srcOrd="0" destOrd="0" parTransId="{E61B8E6C-6AD9-445E-867E-B6B8E0BE50FB}" sibTransId="{FD2EFCCF-E5DD-4465-AD49-DC195F18E770}"/>
    <dgm:cxn modelId="{F8ED9BA7-692A-4AF0-8C29-74C4F763F8DD}" srcId="{C91C6776-7323-4F93-8BAB-EAF5A1A4BE6E}" destId="{B5B3F4C1-585D-484E-80AD-1E5C4BEA3B46}" srcOrd="2" destOrd="0" parTransId="{0E0C760E-C1F5-4342-8EEF-9EFCB6D660B9}" sibTransId="{22035C6A-59C8-40CB-AABC-F34F9AC12E7F}"/>
    <dgm:cxn modelId="{4ABF9C53-0C5A-4D4B-BD06-574AEE030689}" type="presOf" srcId="{43EEB058-68E8-4987-8D4B-B2469D4F251A}" destId="{2B5958F2-517F-4F90-8C71-33E1BA79ED47}" srcOrd="0" destOrd="0" presId="urn:microsoft.com/office/officeart/2005/8/layout/vList2"/>
    <dgm:cxn modelId="{40997320-5F5E-4C46-9257-20B40171CBD9}" srcId="{C91C6776-7323-4F93-8BAB-EAF5A1A4BE6E}" destId="{6CBDC691-F801-4289-B8C5-482A07AE030E}" srcOrd="3" destOrd="0" parTransId="{6752A27E-2641-4987-9234-06AD2A757646}" sibTransId="{509B9AAB-C244-4ECA-97E0-D1CDD7F58203}"/>
    <dgm:cxn modelId="{36A72500-EB44-43CE-9C43-C174169EDC18}" srcId="{C91C6776-7323-4F93-8BAB-EAF5A1A4BE6E}" destId="{26A93300-9204-4759-A630-A9FE4642ADE3}" srcOrd="0" destOrd="0" parTransId="{A4EF89B4-D4A7-4AF6-A55E-E71E8A6C4C02}" sibTransId="{95F65BCB-07C3-4231-A205-A870B2FD273F}"/>
    <dgm:cxn modelId="{4E869DB3-CE77-4BED-A3B6-50D9806C26D7}" srcId="{F26F5DA5-6EDC-4164-A07C-1FE55FEEFB64}" destId="{4DDF6CB2-1932-464C-84E2-6FCAFB6E24C7}" srcOrd="0" destOrd="0" parTransId="{8C357E73-287E-4877-A1D6-62042EC5E585}" sibTransId="{FB507504-A600-4BC3-8FE8-12CE6D6D5D38}"/>
    <dgm:cxn modelId="{68743882-39F6-462D-A832-83CE1D83CE88}" type="presOf" srcId="{C91C6776-7323-4F93-8BAB-EAF5A1A4BE6E}" destId="{EDF98E4B-5325-4B33-A1DD-CE5540829552}" srcOrd="0" destOrd="0" presId="urn:microsoft.com/office/officeart/2005/8/layout/vList2"/>
    <dgm:cxn modelId="{BC49778C-5F7E-43F7-9A98-15072610F3B2}" type="presParOf" srcId="{EDF98E4B-5325-4B33-A1DD-CE5540829552}" destId="{EBE4203C-6FA7-4B72-8777-19784F47FF34}" srcOrd="0" destOrd="0" presId="urn:microsoft.com/office/officeart/2005/8/layout/vList2"/>
    <dgm:cxn modelId="{7412C671-72D0-47E2-B223-C2085FB31127}" type="presParOf" srcId="{EDF98E4B-5325-4B33-A1DD-CE5540829552}" destId="{682B4AC8-001F-449A-8013-1C154FAA252C}" srcOrd="1" destOrd="0" presId="urn:microsoft.com/office/officeart/2005/8/layout/vList2"/>
    <dgm:cxn modelId="{CCAAC051-BB59-4FCC-A50B-C8608BBE24F9}" type="presParOf" srcId="{EDF98E4B-5325-4B33-A1DD-CE5540829552}" destId="{2B9675E3-4BBE-45A0-A677-A95F3A35F551}" srcOrd="2" destOrd="0" presId="urn:microsoft.com/office/officeart/2005/8/layout/vList2"/>
    <dgm:cxn modelId="{E7718D1F-E6AA-4CBF-A1C6-E52A96E5FA29}" type="presParOf" srcId="{EDF98E4B-5325-4B33-A1DD-CE5540829552}" destId="{D95D6CF4-6494-4927-AC4C-429A41E32C42}" srcOrd="3" destOrd="0" presId="urn:microsoft.com/office/officeart/2005/8/layout/vList2"/>
    <dgm:cxn modelId="{2BFA3172-3C5F-47BF-A743-6B8F8C87469C}" type="presParOf" srcId="{EDF98E4B-5325-4B33-A1DD-CE5540829552}" destId="{65A0E00A-0D16-4FCF-AF7B-991AAA483CF3}" srcOrd="4" destOrd="0" presId="urn:microsoft.com/office/officeart/2005/8/layout/vList2"/>
    <dgm:cxn modelId="{1B12E391-3A13-40B9-B001-12D0BEECE9E9}" type="presParOf" srcId="{EDF98E4B-5325-4B33-A1DD-CE5540829552}" destId="{2B5958F2-517F-4F90-8C71-33E1BA79ED47}" srcOrd="5" destOrd="0" presId="urn:microsoft.com/office/officeart/2005/8/layout/vList2"/>
    <dgm:cxn modelId="{1386BFC8-64A9-4909-9284-60E0D844EB4F}" type="presParOf" srcId="{EDF98E4B-5325-4B33-A1DD-CE5540829552}" destId="{022DFD98-DAE1-4FBE-BAE2-1FD46B36783B}" srcOrd="6" destOrd="0" presId="urn:microsoft.com/office/officeart/2005/8/layout/vList2"/>
    <dgm:cxn modelId="{244EAB42-2556-405B-B622-B996A99ECBC1}" type="presParOf" srcId="{EDF98E4B-5325-4B33-A1DD-CE5540829552}" destId="{163ADBB0-A10E-48A2-A076-EC1E92C41061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7D9430-CB00-4D57-A80A-B27F13E894B5}">
      <dsp:nvSpPr>
        <dsp:cNvPr id="0" name=""/>
        <dsp:cNvSpPr/>
      </dsp:nvSpPr>
      <dsp:spPr>
        <a:xfrm>
          <a:off x="1176710" y="640"/>
          <a:ext cx="3062964" cy="18377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err="1" smtClean="0">
              <a:latin typeface="Century Gothic" panose="020B0502020202020204" pitchFamily="34" charset="0"/>
            </a:rPr>
            <a:t>Smartphones</a:t>
          </a:r>
          <a:r>
            <a:rPr lang="it-IT" sz="2000" b="1" kern="1200" dirty="0" smtClean="0">
              <a:latin typeface="Century Gothic" panose="020B0502020202020204" pitchFamily="34" charset="0"/>
            </a:rPr>
            <a:t>, </a:t>
          </a:r>
          <a:r>
            <a:rPr lang="it-IT" sz="2000" b="1" kern="1200" dirty="0" err="1" smtClean="0">
              <a:latin typeface="Century Gothic" panose="020B0502020202020204" pitchFamily="34" charset="0"/>
            </a:rPr>
            <a:t>tablets</a:t>
          </a:r>
          <a:r>
            <a:rPr lang="it-IT" sz="2000" b="1" kern="1200" dirty="0" smtClean="0">
              <a:latin typeface="Century Gothic" panose="020B0502020202020204" pitchFamily="34" charset="0"/>
            </a:rPr>
            <a:t> and </a:t>
          </a:r>
          <a:r>
            <a:rPr lang="it-IT" sz="2000" b="1" kern="1200" dirty="0" err="1" smtClean="0">
              <a:latin typeface="Century Gothic" panose="020B0502020202020204" pitchFamily="34" charset="0"/>
            </a:rPr>
            <a:t>other</a:t>
          </a:r>
          <a:r>
            <a:rPr lang="it-IT" sz="2000" b="1" kern="1200" dirty="0" smtClean="0">
              <a:latin typeface="Century Gothic" panose="020B0502020202020204" pitchFamily="34" charset="0"/>
            </a:rPr>
            <a:t> mobile </a:t>
          </a:r>
          <a:r>
            <a:rPr lang="it-IT" sz="2000" b="1" kern="1200" dirty="0" err="1" smtClean="0">
              <a:latin typeface="Century Gothic" panose="020B0502020202020204" pitchFamily="34" charset="0"/>
            </a:rPr>
            <a:t>devices</a:t>
          </a:r>
          <a:endParaRPr lang="it-IT" sz="2000" b="1" i="1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b="0" i="1" u="none" kern="1200" dirty="0" err="1" smtClean="0">
              <a:latin typeface="Century Gothic" panose="020B0502020202020204" pitchFamily="34" charset="0"/>
            </a:rPr>
            <a:t>Ufed</a:t>
          </a:r>
          <a:r>
            <a:rPr lang="it-IT" sz="1400" b="0" i="1" u="none" kern="1200" dirty="0" smtClean="0">
              <a:latin typeface="Century Gothic" panose="020B0502020202020204" pitchFamily="34" charset="0"/>
            </a:rPr>
            <a:t> Touch2</a:t>
          </a:r>
          <a:endParaRPr lang="it-IT" sz="1400" b="0" i="1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b="0" i="1" u="none" kern="1200" smtClean="0">
              <a:latin typeface="Century Gothic" panose="020B0502020202020204" pitchFamily="34" charset="0"/>
            </a:rPr>
            <a:t>Ufed4pc</a:t>
          </a:r>
          <a:endParaRPr lang="it-IT" sz="1400" b="0" i="1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b="0" i="1" u="none" kern="1200" dirty="0" err="1" smtClean="0">
              <a:latin typeface="Century Gothic" panose="020B0502020202020204" pitchFamily="34" charset="0"/>
            </a:rPr>
            <a:t>Oxygen</a:t>
          </a:r>
          <a:endParaRPr lang="it-IT" sz="1400" b="0" i="1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b="0" i="1" u="none" kern="1200" dirty="0" err="1" smtClean="0">
              <a:latin typeface="Century Gothic" panose="020B0502020202020204" pitchFamily="34" charset="0"/>
            </a:rPr>
            <a:t>Axiom</a:t>
          </a:r>
          <a:endParaRPr lang="it-IT" sz="1400" b="0" i="1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sp:txBody>
      <dsp:txXfrm>
        <a:off x="1176710" y="640"/>
        <a:ext cx="3062964" cy="1837778"/>
      </dsp:txXfrm>
    </dsp:sp>
    <dsp:sp modelId="{7FC5FD5F-2486-4410-9609-B59F4567218E}">
      <dsp:nvSpPr>
        <dsp:cNvPr id="0" name=""/>
        <dsp:cNvSpPr/>
      </dsp:nvSpPr>
      <dsp:spPr>
        <a:xfrm>
          <a:off x="4545971" y="640"/>
          <a:ext cx="3062964" cy="18377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Century Gothic" panose="020B0502020202020204" pitchFamily="34" charset="0"/>
            </a:rPr>
            <a:t>PCs, hard disks and other mass storage devices</a:t>
          </a:r>
          <a:endParaRPr lang="it-IT" sz="2000" b="1" i="1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b="0" kern="1200" dirty="0" err="1" smtClean="0">
              <a:latin typeface="Century Gothic" panose="020B0502020202020204" pitchFamily="34" charset="0"/>
            </a:rPr>
            <a:t>Falcon</a:t>
          </a:r>
          <a:endParaRPr lang="it-IT" sz="1400" b="0" i="1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b="0" kern="1200" dirty="0" err="1" smtClean="0">
              <a:latin typeface="Century Gothic" panose="020B0502020202020204" pitchFamily="34" charset="0"/>
            </a:rPr>
            <a:t>Axiom</a:t>
          </a:r>
          <a:endParaRPr lang="it-IT" sz="1400" b="0" i="1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b="0" kern="1200" dirty="0" err="1" smtClean="0">
              <a:latin typeface="Century Gothic" panose="020B0502020202020204" pitchFamily="34" charset="0"/>
            </a:rPr>
            <a:t>MacQuisition</a:t>
          </a:r>
          <a:endParaRPr lang="it-IT" sz="1400" b="0" i="1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sp:txBody>
      <dsp:txXfrm>
        <a:off x="4545971" y="640"/>
        <a:ext cx="3062964" cy="18377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7701D4-0074-4CFA-95AE-04DE2D4D42C8}">
      <dsp:nvSpPr>
        <dsp:cNvPr id="0" name=""/>
        <dsp:cNvSpPr/>
      </dsp:nvSpPr>
      <dsp:spPr>
        <a:xfrm>
          <a:off x="1075" y="200431"/>
          <a:ext cx="1354886" cy="8129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i="1" kern="1200" smtClean="0">
              <a:latin typeface="Century Gothic" panose="020B0502020202020204" pitchFamily="34" charset="0"/>
            </a:rPr>
            <a:t>FTK Toolkit</a:t>
          </a:r>
          <a:endParaRPr lang="it-IT" sz="1600" b="1" i="1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sp:txBody>
      <dsp:txXfrm>
        <a:off x="1075" y="200431"/>
        <a:ext cx="1354886" cy="812931"/>
      </dsp:txXfrm>
    </dsp:sp>
    <dsp:sp modelId="{C6A05732-DF5E-4862-92DD-C61AA3511C2E}">
      <dsp:nvSpPr>
        <dsp:cNvPr id="0" name=""/>
        <dsp:cNvSpPr/>
      </dsp:nvSpPr>
      <dsp:spPr>
        <a:xfrm>
          <a:off x="1491450" y="200431"/>
          <a:ext cx="1354886" cy="8129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i="1" kern="1200" dirty="0" err="1" smtClean="0">
              <a:latin typeface="Century Gothic" panose="020B0502020202020204" pitchFamily="34" charset="0"/>
            </a:rPr>
            <a:t>Encase</a:t>
          </a:r>
          <a:endParaRPr lang="it-IT" sz="1600" b="1" i="1" kern="1200" dirty="0">
            <a:latin typeface="Century Gothic" panose="020B0502020202020204" pitchFamily="34" charset="0"/>
          </a:endParaRPr>
        </a:p>
      </dsp:txBody>
      <dsp:txXfrm>
        <a:off x="1491450" y="200431"/>
        <a:ext cx="1354886" cy="812931"/>
      </dsp:txXfrm>
    </dsp:sp>
    <dsp:sp modelId="{2EDC62FE-FBB8-4169-9E85-4E37F0E9E4B7}">
      <dsp:nvSpPr>
        <dsp:cNvPr id="0" name=""/>
        <dsp:cNvSpPr/>
      </dsp:nvSpPr>
      <dsp:spPr>
        <a:xfrm>
          <a:off x="2981825" y="200431"/>
          <a:ext cx="1354886" cy="8129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i="1" kern="1200" smtClean="0">
              <a:latin typeface="Century Gothic" panose="020B0502020202020204" pitchFamily="34" charset="0"/>
            </a:rPr>
            <a:t>Axiom</a:t>
          </a:r>
          <a:endParaRPr lang="it-IT" sz="1600" b="1" i="1" kern="1200" dirty="0">
            <a:latin typeface="Century Gothic" panose="020B0502020202020204" pitchFamily="34" charset="0"/>
          </a:endParaRPr>
        </a:p>
      </dsp:txBody>
      <dsp:txXfrm>
        <a:off x="2981825" y="200431"/>
        <a:ext cx="1354886" cy="812931"/>
      </dsp:txXfrm>
    </dsp:sp>
    <dsp:sp modelId="{00F459D5-4F1C-48F7-9080-9F9B21EF6270}">
      <dsp:nvSpPr>
        <dsp:cNvPr id="0" name=""/>
        <dsp:cNvSpPr/>
      </dsp:nvSpPr>
      <dsp:spPr>
        <a:xfrm>
          <a:off x="4472200" y="200431"/>
          <a:ext cx="1354886" cy="8129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i="1" kern="1200" smtClean="0">
              <a:latin typeface="Century Gothic" panose="020B0502020202020204" pitchFamily="34" charset="0"/>
            </a:rPr>
            <a:t>BlackLight</a:t>
          </a:r>
          <a:endParaRPr lang="it-IT" sz="1600" b="1" i="1" kern="1200" dirty="0" smtClean="0">
            <a:latin typeface="Century Gothic" panose="020B0502020202020204" pitchFamily="34" charset="0"/>
          </a:endParaRPr>
        </a:p>
      </dsp:txBody>
      <dsp:txXfrm>
        <a:off x="4472200" y="200431"/>
        <a:ext cx="1354886" cy="812931"/>
      </dsp:txXfrm>
    </dsp:sp>
    <dsp:sp modelId="{8A3602E4-E278-41F7-A70D-CF16CD8885BE}">
      <dsp:nvSpPr>
        <dsp:cNvPr id="0" name=""/>
        <dsp:cNvSpPr/>
      </dsp:nvSpPr>
      <dsp:spPr>
        <a:xfrm>
          <a:off x="5962575" y="200431"/>
          <a:ext cx="1354886" cy="8129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i="1" kern="1200" smtClean="0">
              <a:latin typeface="Century Gothic" panose="020B0502020202020204" pitchFamily="34" charset="0"/>
            </a:rPr>
            <a:t>Oxygen forensics</a:t>
          </a:r>
          <a:endParaRPr lang="it-IT" sz="1600" b="1" i="1" kern="1200" dirty="0" smtClean="0">
            <a:latin typeface="Century Gothic" panose="020B0502020202020204" pitchFamily="34" charset="0"/>
          </a:endParaRPr>
        </a:p>
      </dsp:txBody>
      <dsp:txXfrm>
        <a:off x="5962575" y="200431"/>
        <a:ext cx="1354886" cy="812931"/>
      </dsp:txXfrm>
    </dsp:sp>
    <dsp:sp modelId="{A74825F9-6442-4AFD-81D5-2433947121C6}">
      <dsp:nvSpPr>
        <dsp:cNvPr id="0" name=""/>
        <dsp:cNvSpPr/>
      </dsp:nvSpPr>
      <dsp:spPr>
        <a:xfrm>
          <a:off x="7452951" y="200431"/>
          <a:ext cx="1354886" cy="8129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i="1" kern="1200" dirty="0" err="1" smtClean="0">
              <a:latin typeface="Century Gothic" panose="020B0502020202020204" pitchFamily="34" charset="0"/>
            </a:rPr>
            <a:t>Ufed</a:t>
          </a:r>
          <a:r>
            <a:rPr lang="it-IT" sz="1600" b="1" i="1" kern="1200" dirty="0" smtClean="0">
              <a:latin typeface="Century Gothic" panose="020B0502020202020204" pitchFamily="34" charset="0"/>
            </a:rPr>
            <a:t> </a:t>
          </a:r>
          <a:r>
            <a:rPr lang="it-IT" sz="1600" b="1" i="1" kern="1200" dirty="0" err="1" smtClean="0">
              <a:latin typeface="Century Gothic" panose="020B0502020202020204" pitchFamily="34" charset="0"/>
            </a:rPr>
            <a:t>Physical</a:t>
          </a:r>
          <a:r>
            <a:rPr lang="it-IT" sz="1600" b="1" i="1" kern="1200" dirty="0" smtClean="0">
              <a:latin typeface="Century Gothic" panose="020B0502020202020204" pitchFamily="34" charset="0"/>
            </a:rPr>
            <a:t> Analyzer</a:t>
          </a:r>
        </a:p>
      </dsp:txBody>
      <dsp:txXfrm>
        <a:off x="7452951" y="200431"/>
        <a:ext cx="1354886" cy="8129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E4203C-6FA7-4B72-8777-19784F47FF34}">
      <dsp:nvSpPr>
        <dsp:cNvPr id="0" name=""/>
        <dsp:cNvSpPr/>
      </dsp:nvSpPr>
      <dsp:spPr>
        <a:xfrm>
          <a:off x="0" y="4552"/>
          <a:ext cx="9290649" cy="44884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400" b="1" kern="1200" dirty="0" smtClean="0">
            <a:latin typeface="Century Gothic" panose="020B0502020202020204" pitchFamily="34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>
              <a:latin typeface="Century Gothic" panose="020B0502020202020204" pitchFamily="34" charset="0"/>
            </a:rPr>
            <a:t>USE OF DIFFERENT </a:t>
          </a:r>
          <a:r>
            <a:rPr lang="it-IT" sz="1800" b="1" i="0" kern="1200" dirty="0" smtClean="0">
              <a:latin typeface="Century Gothic" panose="020B0502020202020204" pitchFamily="34" charset="0"/>
            </a:rPr>
            <a:t>SOFTWARE</a:t>
          </a:r>
          <a:r>
            <a:rPr lang="it-IT" sz="1400" b="1" kern="1200" dirty="0" smtClean="0">
              <a:latin typeface="Century Gothic" panose="020B0502020202020204" pitchFamily="34" charset="0"/>
            </a:rPr>
            <a:t>
</a:t>
          </a:r>
          <a:endParaRPr lang="it-IT" sz="1400" b="1" i="1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sp:txBody>
      <dsp:txXfrm>
        <a:off x="21911" y="26463"/>
        <a:ext cx="9246827" cy="405020"/>
      </dsp:txXfrm>
    </dsp:sp>
    <dsp:sp modelId="{682B4AC8-001F-449A-8013-1C154FAA252C}">
      <dsp:nvSpPr>
        <dsp:cNvPr id="0" name=""/>
        <dsp:cNvSpPr/>
      </dsp:nvSpPr>
      <dsp:spPr>
        <a:xfrm>
          <a:off x="0" y="453394"/>
          <a:ext cx="9290649" cy="695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4978" tIns="17780" rIns="99568" bIns="17780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b="1" kern="1200" dirty="0" smtClean="0">
              <a:solidFill>
                <a:schemeClr val="tx2">
                  <a:lumMod val="90000"/>
                </a:schemeClr>
              </a:solidFill>
              <a:latin typeface="Century Gothic" panose="020B0502020202020204" pitchFamily="34" charset="0"/>
              <a:cs typeface="Brinnan" pitchFamily="50" charset="2"/>
            </a:rPr>
            <a:t>clear separation of analysis </a:t>
          </a:r>
          <a:r>
            <a:rPr lang="en-US" sz="1400" b="1" kern="1200" dirty="0" err="1" smtClean="0">
              <a:solidFill>
                <a:schemeClr val="tx2">
                  <a:lumMod val="90000"/>
                </a:schemeClr>
              </a:solidFill>
              <a:latin typeface="Century Gothic" panose="020B0502020202020204" pitchFamily="34" charset="0"/>
              <a:cs typeface="Brinnan" pitchFamily="50" charset="2"/>
            </a:rPr>
            <a:t>programmes</a:t>
          </a:r>
          <a:r>
            <a:rPr lang="en-US" sz="1400" b="1" kern="1200" dirty="0" smtClean="0">
              <a:solidFill>
                <a:schemeClr val="tx2">
                  <a:lumMod val="90000"/>
                </a:schemeClr>
              </a:solidFill>
              <a:latin typeface="Century Gothic" panose="020B0502020202020204" pitchFamily="34" charset="0"/>
              <a:cs typeface="Brinnan" pitchFamily="50" charset="2"/>
            </a:rPr>
            <a:t> for </a:t>
          </a:r>
          <a:r>
            <a:rPr lang="en-US" sz="1400" b="1" i="1" kern="1200" dirty="0" smtClean="0">
              <a:solidFill>
                <a:schemeClr val="tx2">
                  <a:lumMod val="90000"/>
                </a:schemeClr>
              </a:solidFill>
              <a:latin typeface="Century Gothic" panose="020B0502020202020204" pitchFamily="34" charset="0"/>
              <a:cs typeface="Brinnan" pitchFamily="50" charset="2"/>
            </a:rPr>
            <a:t>mobile forensics </a:t>
          </a:r>
          <a:r>
            <a:rPr lang="en-US" sz="1400" b="1" kern="1200" dirty="0" smtClean="0">
              <a:solidFill>
                <a:schemeClr val="tx2">
                  <a:lumMod val="90000"/>
                </a:schemeClr>
              </a:solidFill>
              <a:latin typeface="Century Gothic" panose="020B0502020202020204" pitchFamily="34" charset="0"/>
              <a:cs typeface="Brinnan" pitchFamily="50" charset="2"/>
            </a:rPr>
            <a:t>from those for </a:t>
          </a:r>
          <a:r>
            <a:rPr lang="en-US" sz="1400" b="1" kern="1200" dirty="0" err="1" smtClean="0">
              <a:solidFill>
                <a:schemeClr val="tx2">
                  <a:lumMod val="90000"/>
                </a:schemeClr>
              </a:solidFill>
              <a:latin typeface="Century Gothic" panose="020B0502020202020204" pitchFamily="34" charset="0"/>
              <a:cs typeface="Brinnan" pitchFamily="50" charset="2"/>
            </a:rPr>
            <a:t>analysing</a:t>
          </a:r>
          <a:r>
            <a:rPr lang="en-US" sz="1400" b="1" kern="1200" dirty="0" smtClean="0">
              <a:solidFill>
                <a:schemeClr val="tx2">
                  <a:lumMod val="90000"/>
                </a:schemeClr>
              </a:solidFill>
              <a:latin typeface="Century Gothic" panose="020B0502020202020204" pitchFamily="34" charset="0"/>
              <a:cs typeface="Brinnan" pitchFamily="50" charset="2"/>
            </a:rPr>
            <a:t> other mass storage devices </a:t>
          </a:r>
          <a:r>
            <a:rPr lang="it-IT" sz="1400" b="1" kern="1200" dirty="0" smtClean="0">
              <a:solidFill>
                <a:schemeClr val="tx2">
                  <a:lumMod val="90000"/>
                </a:schemeClr>
              </a:solidFill>
              <a:latin typeface="Century Gothic" panose="020B0502020202020204" pitchFamily="34" charset="0"/>
              <a:cs typeface="Brinnan" pitchFamily="50" charset="2"/>
              <a:sym typeface="Wingdings" pitchFamily="2" charset="2"/>
            </a:rPr>
            <a:t></a:t>
          </a:r>
          <a:r>
            <a:rPr lang="it-IT" sz="1400" b="1" kern="1200" dirty="0" smtClean="0">
              <a:solidFill>
                <a:schemeClr val="tx2">
                  <a:lumMod val="90000"/>
                </a:schemeClr>
              </a:solidFill>
              <a:latin typeface="Century Gothic" panose="020B0502020202020204" pitchFamily="34" charset="0"/>
              <a:cs typeface="Brinnan" pitchFamily="50" charset="2"/>
            </a:rPr>
            <a:t> </a:t>
          </a:r>
          <a:r>
            <a:rPr lang="en-US" sz="1400" b="1" kern="1200" dirty="0" smtClean="0">
              <a:solidFill>
                <a:schemeClr val="tx2">
                  <a:lumMod val="90000"/>
                </a:schemeClr>
              </a:solidFill>
              <a:latin typeface="Century Gothic" panose="020B0502020202020204" pitchFamily="34" charset="0"/>
              <a:cs typeface="Brinnan" pitchFamily="50" charset="2"/>
            </a:rPr>
            <a:t>need </a:t>
          </a:r>
          <a:r>
            <a:rPr lang="en-US" sz="1400" b="1" u="sng" kern="1200" dirty="0" smtClean="0">
              <a:solidFill>
                <a:schemeClr val="tx2">
                  <a:lumMod val="90000"/>
                </a:schemeClr>
              </a:solidFill>
              <a:latin typeface="Century Gothic" panose="020B0502020202020204" pitchFamily="34" charset="0"/>
              <a:cs typeface="Brinnan" pitchFamily="50" charset="2"/>
            </a:rPr>
            <a:t>to use different environments contexts for data analysis</a:t>
          </a:r>
          <a:r>
            <a:rPr lang="en-US" sz="1400" b="1" kern="1200" dirty="0" smtClean="0">
              <a:solidFill>
                <a:schemeClr val="tx2">
                  <a:lumMod val="90000"/>
                </a:schemeClr>
              </a:solidFill>
              <a:latin typeface="Century Gothic" panose="020B0502020202020204" pitchFamily="34" charset="0"/>
              <a:cs typeface="Brinnan" pitchFamily="50" charset="2"/>
            </a:rPr>
            <a:t>.</a:t>
          </a:r>
          <a:endParaRPr lang="it-IT" sz="1400" b="0" i="1" u="none" kern="1200" dirty="0">
            <a:solidFill>
              <a:schemeClr val="tx2">
                <a:lumMod val="9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  <a:cs typeface="Brinnan" pitchFamily="50" charset="2"/>
          </a:endParaRPr>
        </a:p>
      </dsp:txBody>
      <dsp:txXfrm>
        <a:off x="0" y="453394"/>
        <a:ext cx="9290649" cy="695520"/>
      </dsp:txXfrm>
    </dsp:sp>
    <dsp:sp modelId="{2B9675E3-4BBE-45A0-A677-A95F3A35F551}">
      <dsp:nvSpPr>
        <dsp:cNvPr id="0" name=""/>
        <dsp:cNvSpPr/>
      </dsp:nvSpPr>
      <dsp:spPr>
        <a:xfrm>
          <a:off x="0" y="1039460"/>
          <a:ext cx="9290649" cy="55044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IT SKILLS OF THE INVESTIGATOR</a:t>
          </a:r>
          <a:endParaRPr lang="it-IT" sz="1800" b="1" i="0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sp:txBody>
      <dsp:txXfrm>
        <a:off x="26871" y="1066331"/>
        <a:ext cx="9236907" cy="496705"/>
      </dsp:txXfrm>
    </dsp:sp>
    <dsp:sp modelId="{D95D6CF4-6494-4927-AC4C-429A41E32C42}">
      <dsp:nvSpPr>
        <dsp:cNvPr id="0" name=""/>
        <dsp:cNvSpPr/>
      </dsp:nvSpPr>
      <dsp:spPr>
        <a:xfrm>
          <a:off x="0" y="1594743"/>
          <a:ext cx="9290649" cy="594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4978" tIns="20320" rIns="113792" bIns="20320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b="1" kern="1200" dirty="0" smtClean="0">
              <a:solidFill>
                <a:schemeClr val="tx2">
                  <a:lumMod val="90000"/>
                </a:schemeClr>
              </a:solidFill>
              <a:latin typeface="Century Gothic" panose="020B0502020202020204" pitchFamily="34" charset="0"/>
              <a:cs typeface="Brinnan" pitchFamily="50" charset="2"/>
            </a:rPr>
            <a:t>the field officer carrying out the analysis (not CFDA) has to learn how to use different software, some of which are very technical and </a:t>
          </a:r>
          <a:r>
            <a:rPr lang="en-US" sz="1600" b="1" i="0" kern="1200" dirty="0" smtClean="0">
              <a:solidFill>
                <a:schemeClr val="tx2">
                  <a:lumMod val="90000"/>
                </a:schemeClr>
              </a:solidFill>
              <a:latin typeface="Century Gothic" panose="020B0502020202020204" pitchFamily="34" charset="0"/>
              <a:cs typeface="Brinnan" pitchFamily="50" charset="2"/>
            </a:rPr>
            <a:t>not</a:t>
          </a:r>
          <a:r>
            <a:rPr lang="en-US" sz="1600" b="1" i="1" kern="1200" dirty="0" smtClean="0">
              <a:solidFill>
                <a:schemeClr val="tx2">
                  <a:lumMod val="90000"/>
                </a:schemeClr>
              </a:solidFill>
              <a:latin typeface="Century Gothic" panose="020B0502020202020204" pitchFamily="34" charset="0"/>
              <a:cs typeface="Brinnan" pitchFamily="50" charset="2"/>
            </a:rPr>
            <a:t> user-friendly</a:t>
          </a:r>
          <a:r>
            <a:rPr lang="en-US" sz="1600" b="1" kern="1200" dirty="0" smtClean="0">
              <a:solidFill>
                <a:schemeClr val="tx2">
                  <a:lumMod val="90000"/>
                </a:schemeClr>
              </a:solidFill>
              <a:latin typeface="Century Gothic" panose="020B0502020202020204" pitchFamily="34" charset="0"/>
              <a:cs typeface="Brinnan" pitchFamily="50" charset="2"/>
            </a:rPr>
            <a:t>.</a:t>
          </a:r>
          <a:endParaRPr lang="it-IT" sz="1400" b="0" i="1" u="none" kern="1200" dirty="0">
            <a:solidFill>
              <a:schemeClr val="tx2">
                <a:lumMod val="9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sp:txBody>
      <dsp:txXfrm>
        <a:off x="0" y="1594743"/>
        <a:ext cx="9290649" cy="594913"/>
      </dsp:txXfrm>
    </dsp:sp>
    <dsp:sp modelId="{65A0E00A-0D16-4FCF-AF7B-991AAA483CF3}">
      <dsp:nvSpPr>
        <dsp:cNvPr id="0" name=""/>
        <dsp:cNvSpPr/>
      </dsp:nvSpPr>
      <dsp:spPr>
        <a:xfrm>
          <a:off x="0" y="2294274"/>
          <a:ext cx="9290649" cy="4796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i="0" u="none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DIFFICULTY </a:t>
          </a:r>
          <a:r>
            <a:rPr lang="en-US" sz="1800" b="1" i="0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WORKING IN A </a:t>
          </a:r>
          <a:r>
            <a:rPr lang="en-US" sz="1800" b="1" i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TEAM</a:t>
          </a:r>
          <a:r>
            <a:rPr lang="en-US" sz="1800" b="1" i="0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 AND SIMULTANEOUSLY</a:t>
          </a:r>
          <a:r>
            <a:rPr lang="en-US" sz="1400" b="1" i="0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
</a:t>
          </a:r>
          <a:endParaRPr lang="it-IT" sz="1400" b="1" i="0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sp:txBody>
      <dsp:txXfrm>
        <a:off x="23414" y="2317688"/>
        <a:ext cx="9243821" cy="432817"/>
      </dsp:txXfrm>
    </dsp:sp>
    <dsp:sp modelId="{2B5958F2-517F-4F90-8C71-33E1BA79ED47}">
      <dsp:nvSpPr>
        <dsp:cNvPr id="0" name=""/>
        <dsp:cNvSpPr/>
      </dsp:nvSpPr>
      <dsp:spPr>
        <a:xfrm>
          <a:off x="0" y="2773920"/>
          <a:ext cx="9290649" cy="869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4978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b="1" kern="1200" dirty="0" smtClean="0">
              <a:solidFill>
                <a:schemeClr val="tx2">
                  <a:lumMod val="90000"/>
                </a:schemeClr>
              </a:solidFill>
              <a:latin typeface="Century Gothic" panose="020B0502020202020204" pitchFamily="34" charset="0"/>
              <a:cs typeface="Brinnan" pitchFamily="50" charset="2"/>
            </a:rPr>
            <a:t>need to produce multiple copies of the data extracted from the forensic copies, to allow several officers to examine the files at the same time</a:t>
          </a:r>
          <a:r>
            <a:rPr lang="it-IT" sz="1400" b="1" kern="1200" dirty="0" smtClean="0">
              <a:solidFill>
                <a:schemeClr val="tx2">
                  <a:lumMod val="90000"/>
                </a:schemeClr>
              </a:solidFill>
              <a:latin typeface="Century Gothic" panose="020B0502020202020204" pitchFamily="34" charset="0"/>
              <a:cs typeface="Brinnan" pitchFamily="50" charset="2"/>
            </a:rPr>
            <a:t>.</a:t>
          </a:r>
          <a:endParaRPr lang="it-IT" sz="1400" b="1" kern="1200" dirty="0">
            <a:solidFill>
              <a:schemeClr val="tx2">
                <a:lumMod val="90000"/>
              </a:schemeClr>
            </a:solidFill>
            <a:latin typeface="Century Gothic" panose="020B0502020202020204" pitchFamily="34" charset="0"/>
            <a:cs typeface="Brinnan" pitchFamily="50" charset="2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b="1" kern="1200" dirty="0" smtClean="0">
              <a:solidFill>
                <a:schemeClr val="tx2">
                  <a:lumMod val="90000"/>
                </a:schemeClr>
              </a:solidFill>
              <a:latin typeface="Century Gothic" panose="020B0502020202020204" pitchFamily="34" charset="0"/>
              <a:cs typeface="Brinnan" pitchFamily="50" charset="2"/>
            </a:rPr>
            <a:t>impossibility to immediately share searches carried out in the same IT environment, with the consequent risk of unnecessary duplication of activities and a clear need for coordination</a:t>
          </a:r>
          <a:endParaRPr lang="it-IT" sz="1400" b="1" kern="1200" dirty="0">
            <a:solidFill>
              <a:schemeClr val="tx2">
                <a:lumMod val="90000"/>
              </a:schemeClr>
            </a:solidFill>
            <a:latin typeface="Century Gothic" panose="020B0502020202020204" pitchFamily="34" charset="0"/>
            <a:cs typeface="Brinnan" pitchFamily="50" charset="2"/>
          </a:endParaRPr>
        </a:p>
      </dsp:txBody>
      <dsp:txXfrm>
        <a:off x="0" y="2773920"/>
        <a:ext cx="9290649" cy="869400"/>
      </dsp:txXfrm>
    </dsp:sp>
    <dsp:sp modelId="{022DFD98-DAE1-4FBE-BAE2-1FD46B36783B}">
      <dsp:nvSpPr>
        <dsp:cNvPr id="0" name=""/>
        <dsp:cNvSpPr/>
      </dsp:nvSpPr>
      <dsp:spPr>
        <a:xfrm>
          <a:off x="0" y="3643320"/>
          <a:ext cx="9290649" cy="4058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400" b="1" i="0" u="none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i="0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(IN)ADEQUACY OF HARDWARE TOOLS</a:t>
          </a:r>
          <a:r>
            <a:rPr lang="it-IT" sz="1400" b="1" i="0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
</a:t>
          </a:r>
          <a:endParaRPr lang="it-IT" sz="1400" b="1" i="0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sp:txBody>
      <dsp:txXfrm>
        <a:off x="19810" y="3663130"/>
        <a:ext cx="9251029" cy="366190"/>
      </dsp:txXfrm>
    </dsp:sp>
    <dsp:sp modelId="{163ADBB0-A10E-48A2-A076-EC1E92C41061}">
      <dsp:nvSpPr>
        <dsp:cNvPr id="0" name=""/>
        <dsp:cNvSpPr/>
      </dsp:nvSpPr>
      <dsp:spPr>
        <a:xfrm>
          <a:off x="0" y="4049130"/>
          <a:ext cx="9290649" cy="695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4978" tIns="17780" rIns="99568" bIns="17780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b="1" kern="1200" dirty="0" smtClean="0">
              <a:solidFill>
                <a:schemeClr val="tx2">
                  <a:lumMod val="90000"/>
                </a:schemeClr>
              </a:solidFill>
              <a:latin typeface="Century Gothic" panose="020B0502020202020204" pitchFamily="34" charset="0"/>
              <a:cs typeface="Brinnan" pitchFamily="50" charset="2"/>
            </a:rPr>
            <a:t>have suitable hardware with excellent computing power for processing large data </a:t>
          </a:r>
          <a:r>
            <a:rPr lang="it-IT" sz="1400" b="1" kern="1200" dirty="0" smtClean="0">
              <a:solidFill>
                <a:schemeClr val="tx2">
                  <a:lumMod val="90000"/>
                </a:schemeClr>
              </a:solidFill>
              <a:latin typeface="Century Gothic" panose="020B0502020202020204" pitchFamily="34" charset="0"/>
              <a:cs typeface="Brinnan" pitchFamily="50" charset="2"/>
              <a:sym typeface="Wingdings" pitchFamily="2" charset="2"/>
            </a:rPr>
            <a:t> </a:t>
          </a:r>
          <a:r>
            <a:rPr lang="en-US" sz="1400" b="1" kern="1200" dirty="0" smtClean="0">
              <a:solidFill>
                <a:schemeClr val="tx2">
                  <a:lumMod val="90000"/>
                </a:schemeClr>
              </a:solidFill>
              <a:latin typeface="Century Gothic" panose="020B0502020202020204" pitchFamily="34" charset="0"/>
              <a:cs typeface="Brinnan" pitchFamily="50" charset="2"/>
              <a:sym typeface="Wingdings" pitchFamily="2" charset="2"/>
            </a:rPr>
            <a:t>the IT equipment of the Department (different from that of the CFDA) includes PCs that are not suitable for that purpose</a:t>
          </a:r>
          <a:endParaRPr lang="it-IT" sz="1400" b="1" kern="1200" dirty="0">
            <a:solidFill>
              <a:schemeClr val="tx2">
                <a:lumMod val="90000"/>
              </a:schemeClr>
            </a:solidFill>
            <a:latin typeface="Century Gothic" panose="020B0502020202020204" pitchFamily="34" charset="0"/>
            <a:cs typeface="Brinnan" pitchFamily="50" charset="2"/>
          </a:endParaRPr>
        </a:p>
      </dsp:txBody>
      <dsp:txXfrm>
        <a:off x="0" y="4049130"/>
        <a:ext cx="9290649" cy="695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B6DAF-4E76-411A-ADEC-B182CE9247E4}" type="datetimeFigureOut">
              <a:rPr lang="it-IT" smtClean="0"/>
              <a:t>06/05/2024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531518-1352-40F3-9D99-13FED1FA8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3575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B57828-4ADB-4B4B-AF31-03361607BDA0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80784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A6FA38-2811-43C2-ABD7-620FFD1EC9E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78976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A6FA38-2811-43C2-ABD7-620FFD1EC9E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64533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A6FA38-2811-43C2-ABD7-620FFD1EC9E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87568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A6FA38-2811-43C2-ABD7-620FFD1EC9E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57989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A6FA38-2811-43C2-ABD7-620FFD1EC9E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86793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A6FA38-2811-43C2-ABD7-620FFD1EC9E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35372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A6FA38-2811-43C2-ABD7-620FFD1EC9E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09670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A6FA38-2811-43C2-ABD7-620FFD1EC9E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01848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A6FA38-2811-43C2-ABD7-620FFD1EC9E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67878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A6FA38-2811-43C2-ABD7-620FFD1EC9E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6611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A6FA38-2811-43C2-ABD7-620FFD1EC9E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33148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A6FA38-2811-43C2-ABD7-620FFD1EC9E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56381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A6FA38-2811-43C2-ABD7-620FFD1EC9E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89212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A6FA38-2811-43C2-ABD7-620FFD1EC9E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7478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A6FA38-2811-43C2-ABD7-620FFD1EC9E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2366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A6FA38-2811-43C2-ABD7-620FFD1EC9E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94056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A6FA38-2811-43C2-ABD7-620FFD1EC9E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5123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064691-BA27-4099-B17A-FF22793CE97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762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A6FA38-2811-43C2-ABD7-620FFD1EC9E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1317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A6FA38-2811-43C2-ABD7-620FFD1EC9E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9322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A6FA38-2811-43C2-ABD7-620FFD1EC9E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8733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A6FA38-2811-43C2-ABD7-620FFD1EC9E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5346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A6FA38-2811-43C2-ABD7-620FFD1EC9E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871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A6FA38-2811-43C2-ABD7-620FFD1EC9E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2290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A6FA38-2811-43C2-ABD7-620FFD1EC9E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283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3503084" cy="423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568" y="431803"/>
            <a:ext cx="922867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1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88917" y="2628900"/>
            <a:ext cx="3503083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1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52519" y="6054725"/>
            <a:ext cx="232198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4000" y="3219251"/>
            <a:ext cx="8400000" cy="528350"/>
          </a:xfrm>
        </p:spPr>
        <p:txBody>
          <a:bodyPr anchor="b">
            <a:spAutoFit/>
          </a:bodyPr>
          <a:lstStyle>
            <a:lvl1pPr>
              <a:lnSpc>
                <a:spcPts val="3375"/>
              </a:lnSpc>
              <a:defRPr sz="3375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000" y="3805203"/>
            <a:ext cx="8400000" cy="284693"/>
          </a:xfrm>
        </p:spPr>
        <p:txBody>
          <a:bodyPr>
            <a:sp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35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Образец подзаголовка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dirty="0"/>
              <a:t>Rom 07/04/2014</a:t>
            </a:r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dirty="0"/>
              <a:t>Ralf Oberle, Finanzamt Freiburg-Stadt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1698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7183079" y="163583"/>
            <a:ext cx="4900987" cy="196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9056" tIns="34529" rIns="69056" bIns="34529">
            <a:spAutoFit/>
          </a:bodyPr>
          <a:lstStyle/>
          <a:p>
            <a:pPr algn="r" eaLnBrk="0" hangingPunct="0"/>
            <a:r>
              <a:rPr lang="it-IT" sz="825" i="0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Direzione</a:t>
            </a:r>
            <a:r>
              <a:rPr lang="it-IT" sz="825" i="0" baseline="0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 Telematica | </a:t>
            </a:r>
            <a:r>
              <a:rPr lang="it-IT" sz="825" i="0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Servizio Informatica</a:t>
            </a:r>
            <a:endParaRPr lang="it-IT" sz="825" b="1" i="0" dirty="0" smtClean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Shape 112"/>
          <p:cNvSpPr/>
          <p:nvPr userDrawn="1"/>
        </p:nvSpPr>
        <p:spPr>
          <a:xfrm flipV="1">
            <a:off x="162637" y="544225"/>
            <a:ext cx="11844000" cy="1"/>
          </a:xfrm>
          <a:prstGeom prst="line">
            <a:avLst/>
          </a:prstGeom>
          <a:ln w="12700">
            <a:solidFill>
              <a:schemeClr val="bg2">
                <a:lumMod val="90000"/>
                <a:alpha val="64000"/>
              </a:schemeClr>
            </a:solidFill>
          </a:ln>
        </p:spPr>
        <p:txBody>
          <a:bodyPr lIns="28700" tIns="28700" rIns="28700" bIns="28700"/>
          <a:lstStyle/>
          <a:p>
            <a:pPr defTabSz="287007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90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2637" y="80243"/>
            <a:ext cx="475627" cy="41988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14093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Rom 07/04/2014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Ralf Oberle, Finanzamt Freiburg-Stadt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6E388-0BB2-436E-9CC6-461FB4AD2752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181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24117" y="5327650"/>
            <a:ext cx="1267883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585" y="468313"/>
            <a:ext cx="922867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0000" y="2919600"/>
            <a:ext cx="8832000" cy="1058400"/>
          </a:xfrm>
        </p:spPr>
        <p:txBody>
          <a:bodyPr/>
          <a:lstStyle>
            <a:lvl1pPr algn="ctr">
              <a:lnSpc>
                <a:spcPts val="2775"/>
              </a:lnSpc>
              <a:defRPr sz="2775" b="0" i="0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Образец заголовка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dirty="0"/>
              <a:t>Rom 07/04/2014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dirty="0"/>
              <a:t>Ralf Oberle, Finanzamt Freiburg-Stadt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006299"/>
                </a:solidFill>
              </a:defRPr>
            </a:lvl1pPr>
          </a:lstStyle>
          <a:p>
            <a:pPr>
              <a:defRPr/>
            </a:pPr>
            <a:fld id="{F5B19DE2-B853-4AA4-83DA-89E590FD6C73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105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3285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7183079" y="163583"/>
            <a:ext cx="4900987" cy="196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9056" tIns="34529" rIns="69056" bIns="34529">
            <a:spAutoFit/>
          </a:bodyPr>
          <a:lstStyle/>
          <a:p>
            <a:pPr algn="r" eaLnBrk="0" hangingPunct="0"/>
            <a:r>
              <a:rPr lang="it-IT" sz="825" i="0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Direzione</a:t>
            </a:r>
            <a:r>
              <a:rPr lang="it-IT" sz="825" i="0" baseline="0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 Telematica | </a:t>
            </a:r>
            <a:r>
              <a:rPr lang="it-IT" sz="825" i="0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Servizio Informatica</a:t>
            </a:r>
            <a:endParaRPr lang="it-IT" sz="825" b="1" i="0" dirty="0" smtClean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Shape 112"/>
          <p:cNvSpPr/>
          <p:nvPr userDrawn="1"/>
        </p:nvSpPr>
        <p:spPr>
          <a:xfrm flipV="1">
            <a:off x="162637" y="544225"/>
            <a:ext cx="11844000" cy="1"/>
          </a:xfrm>
          <a:prstGeom prst="line">
            <a:avLst/>
          </a:prstGeom>
          <a:ln w="12700">
            <a:solidFill>
              <a:schemeClr val="bg2">
                <a:lumMod val="90000"/>
                <a:alpha val="64000"/>
              </a:schemeClr>
            </a:solidFill>
          </a:ln>
        </p:spPr>
        <p:txBody>
          <a:bodyPr lIns="28700" tIns="28700" rIns="28700" bIns="28700"/>
          <a:lstStyle/>
          <a:p>
            <a:pPr defTabSz="287007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90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2637" y="80243"/>
            <a:ext cx="475627" cy="41988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36462465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3503084" cy="423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568" y="431803"/>
            <a:ext cx="922867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1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88917" y="2628900"/>
            <a:ext cx="3503083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1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52519" y="6054725"/>
            <a:ext cx="232198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4000" y="3219251"/>
            <a:ext cx="8400000" cy="528350"/>
          </a:xfrm>
        </p:spPr>
        <p:txBody>
          <a:bodyPr anchor="b">
            <a:spAutoFit/>
          </a:bodyPr>
          <a:lstStyle>
            <a:lvl1pPr>
              <a:lnSpc>
                <a:spcPts val="3375"/>
              </a:lnSpc>
              <a:defRPr sz="3375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000" y="3805203"/>
            <a:ext cx="8400000" cy="284693"/>
          </a:xfrm>
        </p:spPr>
        <p:txBody>
          <a:bodyPr>
            <a:sp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35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Образец подзаголовка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dirty="0"/>
              <a:t>Rom 07/04/2014</a:t>
            </a:r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dirty="0"/>
              <a:t>Ralf Oberle, Finanzamt Freiburg-Stadt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4992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Rom 07/04/2014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Ralf Oberle, Finanzamt Freiburg-Stadt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6E388-0BB2-436E-9CC6-461FB4AD2752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709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24117" y="5327650"/>
            <a:ext cx="1267883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585" y="468313"/>
            <a:ext cx="922867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0000" y="2919600"/>
            <a:ext cx="8832000" cy="1058400"/>
          </a:xfrm>
        </p:spPr>
        <p:txBody>
          <a:bodyPr/>
          <a:lstStyle>
            <a:lvl1pPr algn="ctr">
              <a:lnSpc>
                <a:spcPts val="2775"/>
              </a:lnSpc>
              <a:defRPr sz="2775" b="0" i="0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Образец заголовка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dirty="0"/>
              <a:t>Rom 07/04/2014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dirty="0"/>
              <a:t>Ralf Oberle, Finanzamt Freiburg-Stadt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006299"/>
                </a:solidFill>
              </a:defRPr>
            </a:lvl1pPr>
          </a:lstStyle>
          <a:p>
            <a:pPr>
              <a:defRPr/>
            </a:pPr>
            <a:fld id="{F5B19DE2-B853-4AA4-83DA-89E590FD6C73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722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5006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2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9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924117" y="5327650"/>
            <a:ext cx="1267883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 bwMode="auto">
          <a:xfrm>
            <a:off x="670986" y="1306513"/>
            <a:ext cx="10873316" cy="0"/>
          </a:xfrm>
          <a:prstGeom prst="rect">
            <a:avLst/>
          </a:prstGeom>
          <a:noFill/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 eaLnBrk="0" hangingPunct="0">
              <a:defRPr/>
            </a:pPr>
            <a:endParaRPr lang="fr-FR" sz="1500">
              <a:latin typeface="Helvetica 65 Medium" pitchFamily="34" charset="0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1439333" y="238125"/>
            <a:ext cx="9889067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Click to edit Slide title</a:t>
            </a:r>
            <a:br>
              <a:rPr lang="fr-FR"/>
            </a:br>
            <a:r>
              <a:rPr lang="fr-FR"/>
              <a:t>Slide title can be extended to two lines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4419" y="1600203"/>
            <a:ext cx="1095798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635" y="6411916"/>
            <a:ext cx="1200151" cy="24447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750" baseline="0" smtClean="0">
                <a:solidFill>
                  <a:schemeClr val="tx1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de-DE" dirty="0"/>
              <a:t>Rom 07/04/2014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4568" y="6411916"/>
            <a:ext cx="6239933" cy="24447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750" kern="1200" baseline="0">
                <a:solidFill>
                  <a:schemeClr val="tx1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de-DE" dirty="0"/>
              <a:t>Ralf Oberle, Finanzamt Freiburg-Stadt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1017" y="6411916"/>
            <a:ext cx="455083" cy="244475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750" baseline="0" smtClean="0">
                <a:solidFill>
                  <a:srgbClr val="006299"/>
                </a:solidFill>
                <a:latin typeface="Arial"/>
              </a:defRPr>
            </a:lvl1pPr>
          </a:lstStyle>
          <a:p>
            <a:pPr>
              <a:defRPr/>
            </a:pPr>
            <a:fld id="{A6C88BA5-DDF3-4C63-AF51-619CECC02C1C}" type="slidenum">
              <a:rPr lang="en-GB"/>
              <a:pPr>
                <a:defRPr/>
              </a:pPr>
              <a:t>‹N›</a:t>
            </a:fld>
            <a:endParaRPr lang="en-GB"/>
          </a:p>
        </p:txBody>
      </p:sp>
      <p:pic>
        <p:nvPicPr>
          <p:cNvPr id="1033" name="Image 10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751" y="287341"/>
            <a:ext cx="611716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11258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Arial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eorgia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2100" kern="1200">
          <a:solidFill>
            <a:schemeClr val="tx1"/>
          </a:solidFill>
          <a:latin typeface="Georgia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Georgia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Georgia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Georgia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2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9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924117" y="5327650"/>
            <a:ext cx="1267883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 bwMode="auto">
          <a:xfrm>
            <a:off x="670986" y="1306513"/>
            <a:ext cx="10873316" cy="0"/>
          </a:xfrm>
          <a:prstGeom prst="rect">
            <a:avLst/>
          </a:prstGeom>
          <a:noFill/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 eaLnBrk="0" hangingPunct="0">
              <a:defRPr/>
            </a:pPr>
            <a:endParaRPr lang="fr-FR" sz="1500">
              <a:latin typeface="Helvetica 65 Medium" pitchFamily="34" charset="0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1439333" y="238125"/>
            <a:ext cx="9889067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Click to edit Slide title</a:t>
            </a:r>
            <a:br>
              <a:rPr lang="fr-FR"/>
            </a:br>
            <a:r>
              <a:rPr lang="fr-FR"/>
              <a:t>Slide title can be extended to two lines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4419" y="1600203"/>
            <a:ext cx="1095798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635" y="6411916"/>
            <a:ext cx="1200151" cy="24447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750" baseline="0" smtClean="0">
                <a:solidFill>
                  <a:schemeClr val="tx1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de-DE" dirty="0"/>
              <a:t>Rom 07/04/2014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4568" y="6411916"/>
            <a:ext cx="6239933" cy="24447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750" kern="1200" baseline="0">
                <a:solidFill>
                  <a:schemeClr val="tx1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de-DE" dirty="0"/>
              <a:t>Ralf Oberle, Finanzamt Freiburg-Stadt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1017" y="6411916"/>
            <a:ext cx="455083" cy="244475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750" baseline="0" smtClean="0">
                <a:solidFill>
                  <a:srgbClr val="006299"/>
                </a:solidFill>
                <a:latin typeface="Arial"/>
              </a:defRPr>
            </a:lvl1pPr>
          </a:lstStyle>
          <a:p>
            <a:pPr>
              <a:defRPr/>
            </a:pPr>
            <a:fld id="{A6C88BA5-DDF3-4C63-AF51-619CECC02C1C}" type="slidenum">
              <a:rPr lang="en-GB"/>
              <a:pPr>
                <a:defRPr/>
              </a:pPr>
              <a:t>‹N›</a:t>
            </a:fld>
            <a:endParaRPr lang="en-GB"/>
          </a:p>
        </p:txBody>
      </p:sp>
      <p:pic>
        <p:nvPicPr>
          <p:cNvPr id="1033" name="Image 10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751" y="287341"/>
            <a:ext cx="611716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20196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Arial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eorgia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2100" kern="1200">
          <a:solidFill>
            <a:schemeClr val="tx1"/>
          </a:solidFill>
          <a:latin typeface="Georgia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Georgia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Georgia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Georgia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1546167" y="2087291"/>
            <a:ext cx="8798303" cy="3456384"/>
          </a:xfrm>
        </p:spPr>
        <p:txBody>
          <a:bodyPr rtlCol="0">
            <a:normAutofit/>
          </a:bodyPr>
          <a:lstStyle/>
          <a:p>
            <a:pPr algn="ctr" fontAlgn="auto">
              <a:lnSpc>
                <a:spcPct val="100000"/>
              </a:lnSpc>
              <a:spcAft>
                <a:spcPts val="450"/>
              </a:spcAft>
              <a:defRPr/>
            </a:pPr>
            <a:r>
              <a:rPr lang="en-GB" sz="4400" spc="-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An IT Analysis Tool than can speed up your Complex Case Investigations</a:t>
            </a:r>
          </a:p>
          <a:p>
            <a:pPr algn="ctr" fontAlgn="auto">
              <a:lnSpc>
                <a:spcPct val="100000"/>
              </a:lnSpc>
              <a:spcAft>
                <a:spcPts val="450"/>
              </a:spcAft>
              <a:defRPr/>
            </a:pPr>
            <a:r>
              <a:rPr lang="en-GB" sz="3200" i="1" spc="-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The Use of </a:t>
            </a:r>
            <a:r>
              <a:rPr lang="en-GB" sz="3200" i="1" spc="-1" dirty="0" err="1" smtClean="0">
                <a:solidFill>
                  <a:srgbClr val="FFFFFF"/>
                </a:solidFill>
                <a:latin typeface="Century Gothic" panose="020B0502020202020204" pitchFamily="34" charset="0"/>
              </a:rPr>
              <a:t>Intella</a:t>
            </a:r>
            <a:r>
              <a:rPr lang="en-GB" sz="3200" i="1" spc="-1" baseline="30000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®</a:t>
            </a:r>
            <a:r>
              <a:rPr lang="en-GB" sz="3200" i="1" spc="-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 Connect </a:t>
            </a:r>
          </a:p>
          <a:p>
            <a:pPr algn="ctr" fontAlgn="auto">
              <a:lnSpc>
                <a:spcPct val="100000"/>
              </a:lnSpc>
              <a:spcAft>
                <a:spcPts val="450"/>
              </a:spcAft>
              <a:defRPr/>
            </a:pPr>
            <a:r>
              <a:rPr lang="en-GB" sz="3200" i="1" spc="-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made by Guardia di Finanza</a:t>
            </a:r>
          </a:p>
          <a:p>
            <a:pPr algn="ctr" fontAlgn="auto">
              <a:lnSpc>
                <a:spcPct val="100000"/>
              </a:lnSpc>
              <a:spcAft>
                <a:spcPts val="450"/>
              </a:spcAft>
              <a:defRPr/>
            </a:pPr>
            <a:endParaRPr lang="en-GB" sz="1100" i="1" dirty="0">
              <a:solidFill>
                <a:schemeClr val="tx1"/>
              </a:solidFill>
              <a:latin typeface="+mj-lt"/>
              <a:cs typeface="Brinnan Thin" pitchFamily="50" charset="2"/>
            </a:endParaRPr>
          </a:p>
        </p:txBody>
      </p:sp>
      <p:pic>
        <p:nvPicPr>
          <p:cNvPr id="4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53E16C58-EBA6-A9C7-2020-4B8D662090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64620" y="125260"/>
            <a:ext cx="7731979" cy="102713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sellaDiTesto 4"/>
          <p:cNvSpPr txBox="1"/>
          <p:nvPr/>
        </p:nvSpPr>
        <p:spPr>
          <a:xfrm>
            <a:off x="583306" y="5930158"/>
            <a:ext cx="3553670" cy="66941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Brinnan Light" pitchFamily="50" charset="2"/>
              </a:rPr>
              <a:t>Alessandro Lo Bello </a:t>
            </a:r>
          </a:p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Brinnan Light" pitchFamily="50" charset="2"/>
              </a:rPr>
              <a:t>Head of Direct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Brinnan Light" pitchFamily="50" charset="2"/>
              </a:rPr>
              <a:t>Taxation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Brinnan Light" pitchFamily="50" charset="2"/>
              </a:rPr>
              <a:t> and VAT EOI Unit</a:t>
            </a:r>
          </a:p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Brinnan Light" pitchFamily="50" charset="2"/>
              </a:rPr>
              <a:t>Guardia di Finanza General Headquarters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60" y="6105441"/>
            <a:ext cx="2171967" cy="49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53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3431706" y="218985"/>
            <a:ext cx="5667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ko-KR" sz="2400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굴림" charset="-127"/>
              </a:rPr>
              <a:t>INTELLA CONNECT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254F0-542B-4562-A69E-BDF4398957F7}" type="slidenum">
              <a:rPr lang="it-IT">
                <a:latin typeface="Century Gothic" panose="020B0502020202020204" pitchFamily="34" charset="0"/>
              </a:rPr>
              <a:pPr/>
              <a:t>10</a:t>
            </a:fld>
            <a:endParaRPr lang="it-IT">
              <a:latin typeface="Century Gothic" panose="020B0502020202020204" pitchFamily="34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2286000" y="1339560"/>
            <a:ext cx="7587788" cy="384798"/>
          </a:xfrm>
          <a:prstGeom prst="rect">
            <a:avLst/>
          </a:prstGeom>
          <a:solidFill>
            <a:srgbClr val="FF0000"/>
          </a:solidFill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it-IT" altLang="it-IT" sz="26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INDEXING AND ANALYSIS</a:t>
            </a:r>
            <a:endParaRPr lang="it-IT" altLang="it-IT" sz="2600" b="1" i="1" dirty="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1" r="57206" b="44422"/>
          <a:stretch/>
        </p:blipFill>
        <p:spPr>
          <a:xfrm>
            <a:off x="1727345" y="2597291"/>
            <a:ext cx="2568456" cy="4022959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2" t="54911" r="62675" b="3221"/>
          <a:stretch/>
        </p:blipFill>
        <p:spPr>
          <a:xfrm>
            <a:off x="4804074" y="2736561"/>
            <a:ext cx="2109746" cy="3744416"/>
          </a:xfrm>
          <a:prstGeom prst="rect">
            <a:avLst/>
          </a:prstGeom>
        </p:spPr>
      </p:pic>
      <p:grpSp>
        <p:nvGrpSpPr>
          <p:cNvPr id="19" name="Gruppo 18"/>
          <p:cNvGrpSpPr/>
          <p:nvPr/>
        </p:nvGrpSpPr>
        <p:grpSpPr>
          <a:xfrm>
            <a:off x="3290491" y="2506434"/>
            <a:ext cx="1405124" cy="583088"/>
            <a:chOff x="1075" y="200431"/>
            <a:chExt cx="1354886" cy="812931"/>
          </a:xfrm>
        </p:grpSpPr>
        <p:sp>
          <p:nvSpPr>
            <p:cNvPr id="23" name="Rettangolo 22"/>
            <p:cNvSpPr/>
            <p:nvPr/>
          </p:nvSpPr>
          <p:spPr>
            <a:xfrm>
              <a:off x="1075" y="200431"/>
              <a:ext cx="1354886" cy="812931"/>
            </a:xfrm>
            <a:prstGeom prst="rect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CasellaDiTesto 24"/>
            <p:cNvSpPr txBox="1"/>
            <p:nvPr/>
          </p:nvSpPr>
          <p:spPr>
            <a:xfrm>
              <a:off x="1075" y="200431"/>
              <a:ext cx="1354886" cy="8129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600" b="1" i="1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entury Gothic" panose="020B0502020202020204" pitchFamily="34" charset="0"/>
                </a:rPr>
                <a:t>Documents</a:t>
              </a:r>
              <a:endParaRPr lang="it-IT" sz="1600" b="1" i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6" name="Gruppo 25"/>
          <p:cNvGrpSpPr/>
          <p:nvPr/>
        </p:nvGrpSpPr>
        <p:grpSpPr>
          <a:xfrm>
            <a:off x="6126132" y="2574393"/>
            <a:ext cx="1433724" cy="583088"/>
            <a:chOff x="-26502" y="200431"/>
            <a:chExt cx="1382463" cy="812931"/>
          </a:xfrm>
        </p:grpSpPr>
        <p:sp>
          <p:nvSpPr>
            <p:cNvPr id="27" name="Rettangolo 26"/>
            <p:cNvSpPr/>
            <p:nvPr/>
          </p:nvSpPr>
          <p:spPr>
            <a:xfrm>
              <a:off x="1075" y="200431"/>
              <a:ext cx="1354886" cy="812931"/>
            </a:xfrm>
            <a:prstGeom prst="rect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CasellaDiTesto 27"/>
            <p:cNvSpPr txBox="1"/>
            <p:nvPr/>
          </p:nvSpPr>
          <p:spPr>
            <a:xfrm>
              <a:off x="-26502" y="200431"/>
              <a:ext cx="1354886" cy="8129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600" b="1" i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entury Gothic" panose="020B0502020202020204" pitchFamily="34" charset="0"/>
                </a:rPr>
                <a:t>Images and </a:t>
              </a:r>
              <a:r>
                <a:rPr lang="it-IT" sz="1600" b="1" i="1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entury Gothic" panose="020B0502020202020204" pitchFamily="34" charset="0"/>
                </a:rPr>
                <a:t>videos</a:t>
              </a:r>
              <a:endParaRPr lang="it-IT" sz="1600" b="1" i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  <p:pic>
        <p:nvPicPr>
          <p:cNvPr id="34" name="Immagine 3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19" r="6932" b="20106"/>
          <a:stretch/>
        </p:blipFill>
        <p:spPr>
          <a:xfrm>
            <a:off x="7706860" y="2697885"/>
            <a:ext cx="2421588" cy="3802886"/>
          </a:xfrm>
          <a:prstGeom prst="rect">
            <a:avLst/>
          </a:prstGeom>
        </p:spPr>
      </p:pic>
      <p:grpSp>
        <p:nvGrpSpPr>
          <p:cNvPr id="35" name="Gruppo 34"/>
          <p:cNvGrpSpPr/>
          <p:nvPr/>
        </p:nvGrpSpPr>
        <p:grpSpPr>
          <a:xfrm>
            <a:off x="9078226" y="2546052"/>
            <a:ext cx="1225827" cy="634327"/>
            <a:chOff x="1075" y="200431"/>
            <a:chExt cx="1354886" cy="812931"/>
          </a:xfrm>
        </p:grpSpPr>
        <p:sp>
          <p:nvSpPr>
            <p:cNvPr id="36" name="Rettangolo 35"/>
            <p:cNvSpPr/>
            <p:nvPr/>
          </p:nvSpPr>
          <p:spPr>
            <a:xfrm>
              <a:off x="1075" y="200431"/>
              <a:ext cx="1354886" cy="812931"/>
            </a:xfrm>
            <a:prstGeom prst="rect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CasellaDiTesto 36"/>
            <p:cNvSpPr txBox="1"/>
            <p:nvPr/>
          </p:nvSpPr>
          <p:spPr>
            <a:xfrm>
              <a:off x="1075" y="200431"/>
              <a:ext cx="1354886" cy="8129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600" b="1" i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entury Gothic" panose="020B0502020202020204" pitchFamily="34" charset="0"/>
                </a:rPr>
                <a:t>System </a:t>
              </a:r>
              <a:r>
                <a:rPr lang="it-IT" sz="1600" b="1" i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entury Gothic" panose="020B0502020202020204" pitchFamily="34" charset="0"/>
                </a:rPr>
                <a:t>data</a:t>
              </a:r>
              <a:endParaRPr lang="it-IT" sz="1600" b="1" i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  <p:pic>
        <p:nvPicPr>
          <p:cNvPr id="18" name="Immagin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021" y="620689"/>
            <a:ext cx="2059764" cy="46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09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3431706" y="218985"/>
            <a:ext cx="5667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ko-KR" sz="2400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굴림" charset="-127"/>
              </a:rPr>
              <a:t>INTELLA CONNECT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254F0-542B-4562-A69E-BDF4398957F7}" type="slidenum">
              <a:rPr lang="it-IT">
                <a:latin typeface="Century Gothic" panose="020B0502020202020204" pitchFamily="34" charset="0"/>
              </a:rPr>
              <a:pPr/>
              <a:t>11</a:t>
            </a:fld>
            <a:endParaRPr lang="it-IT">
              <a:latin typeface="Century Gothic" panose="020B0502020202020204" pitchFamily="34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2372264" y="1339560"/>
            <a:ext cx="7501524" cy="384798"/>
          </a:xfrm>
          <a:prstGeom prst="rect">
            <a:avLst/>
          </a:prstGeom>
          <a:solidFill>
            <a:srgbClr val="FF0000"/>
          </a:solidFill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it-IT" altLang="it-IT" sz="26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INDEXING AND ANALYSIS</a:t>
            </a:r>
            <a:endParaRPr lang="it-IT" altLang="it-IT" sz="2600" b="1" i="1" dirty="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24" name="Immagin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8572" y="1187203"/>
            <a:ext cx="605313" cy="605313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79" t="2660" r="26935" b="79972"/>
          <a:stretch/>
        </p:blipFill>
        <p:spPr>
          <a:xfrm>
            <a:off x="1844538" y="2617911"/>
            <a:ext cx="3675399" cy="1440160"/>
          </a:xfrm>
          <a:prstGeom prst="rect">
            <a:avLst/>
          </a:prstGeom>
        </p:spPr>
      </p:pic>
      <p:grpSp>
        <p:nvGrpSpPr>
          <p:cNvPr id="21" name="Gruppo 20"/>
          <p:cNvGrpSpPr/>
          <p:nvPr/>
        </p:nvGrpSpPr>
        <p:grpSpPr>
          <a:xfrm>
            <a:off x="3439736" y="2495093"/>
            <a:ext cx="1296144" cy="523914"/>
            <a:chOff x="1075" y="200431"/>
            <a:chExt cx="1354886" cy="812931"/>
          </a:xfrm>
        </p:grpSpPr>
        <p:sp>
          <p:nvSpPr>
            <p:cNvPr id="22" name="Rettangolo 21"/>
            <p:cNvSpPr/>
            <p:nvPr/>
          </p:nvSpPr>
          <p:spPr>
            <a:xfrm>
              <a:off x="1075" y="200431"/>
              <a:ext cx="1354886" cy="812931"/>
            </a:xfrm>
            <a:prstGeom prst="rect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CasellaDiTesto 22"/>
            <p:cNvSpPr txBox="1"/>
            <p:nvPr/>
          </p:nvSpPr>
          <p:spPr>
            <a:xfrm>
              <a:off x="1075" y="200431"/>
              <a:ext cx="1354886" cy="8129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600" b="1" i="1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entury Gothic" panose="020B0502020202020204" pitchFamily="34" charset="0"/>
                </a:rPr>
                <a:t>E-mails</a:t>
              </a:r>
              <a:endParaRPr lang="it-IT" sz="1600" b="1" i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  <p:pic>
        <p:nvPicPr>
          <p:cNvPr id="25" name="Immagine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71" t="19105" r="27070" b="70474"/>
          <a:stretch/>
        </p:blipFill>
        <p:spPr>
          <a:xfrm>
            <a:off x="1827000" y="4374671"/>
            <a:ext cx="3692936" cy="854529"/>
          </a:xfrm>
          <a:prstGeom prst="rect">
            <a:avLst/>
          </a:prstGeom>
        </p:spPr>
      </p:pic>
      <p:grpSp>
        <p:nvGrpSpPr>
          <p:cNvPr id="26" name="Gruppo 25"/>
          <p:cNvGrpSpPr/>
          <p:nvPr/>
        </p:nvGrpSpPr>
        <p:grpSpPr>
          <a:xfrm>
            <a:off x="3860761" y="4133248"/>
            <a:ext cx="1405124" cy="583088"/>
            <a:chOff x="1075" y="200431"/>
            <a:chExt cx="1354886" cy="812931"/>
          </a:xfrm>
        </p:grpSpPr>
        <p:sp>
          <p:nvSpPr>
            <p:cNvPr id="27" name="Rettangolo 26"/>
            <p:cNvSpPr/>
            <p:nvPr/>
          </p:nvSpPr>
          <p:spPr>
            <a:xfrm>
              <a:off x="1075" y="200431"/>
              <a:ext cx="1354886" cy="812931"/>
            </a:xfrm>
            <a:prstGeom prst="rect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CasellaDiTesto 27"/>
            <p:cNvSpPr txBox="1"/>
            <p:nvPr/>
          </p:nvSpPr>
          <p:spPr>
            <a:xfrm>
              <a:off x="1075" y="200431"/>
              <a:ext cx="1354886" cy="8129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600" b="1" i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entury Gothic" panose="020B0502020202020204" pitchFamily="34" charset="0"/>
                </a:rPr>
                <a:t>Hard disk </a:t>
              </a:r>
              <a:r>
                <a:rPr lang="it-IT" sz="1600" b="1" i="1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entury Gothic" panose="020B0502020202020204" pitchFamily="34" charset="0"/>
                </a:rPr>
                <a:t>contents</a:t>
              </a:r>
              <a:endParaRPr lang="it-IT" sz="1600" b="1" i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  <p:pic>
        <p:nvPicPr>
          <p:cNvPr id="34" name="Immagine 3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61" t="28551" r="27284" b="24554"/>
          <a:stretch/>
        </p:blipFill>
        <p:spPr>
          <a:xfrm>
            <a:off x="6960096" y="3129800"/>
            <a:ext cx="2805890" cy="2985248"/>
          </a:xfrm>
          <a:prstGeom prst="rect">
            <a:avLst/>
          </a:prstGeom>
        </p:spPr>
      </p:pic>
      <p:grpSp>
        <p:nvGrpSpPr>
          <p:cNvPr id="35" name="Gruppo 34"/>
          <p:cNvGrpSpPr/>
          <p:nvPr/>
        </p:nvGrpSpPr>
        <p:grpSpPr>
          <a:xfrm>
            <a:off x="8820981" y="2847142"/>
            <a:ext cx="1405124" cy="583088"/>
            <a:chOff x="1075" y="200431"/>
            <a:chExt cx="1354886" cy="812931"/>
          </a:xfrm>
        </p:grpSpPr>
        <p:sp>
          <p:nvSpPr>
            <p:cNvPr id="36" name="Rettangolo 35"/>
            <p:cNvSpPr/>
            <p:nvPr/>
          </p:nvSpPr>
          <p:spPr>
            <a:xfrm>
              <a:off x="1075" y="200431"/>
              <a:ext cx="1354886" cy="812931"/>
            </a:xfrm>
            <a:prstGeom prst="rect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CasellaDiTesto 36"/>
            <p:cNvSpPr txBox="1"/>
            <p:nvPr/>
          </p:nvSpPr>
          <p:spPr>
            <a:xfrm>
              <a:off x="1075" y="200431"/>
              <a:ext cx="1354886" cy="8129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600" b="1" i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entury Gothic" panose="020B0502020202020204" pitchFamily="34" charset="0"/>
                </a:rPr>
                <a:t>Cookies </a:t>
              </a:r>
              <a:r>
                <a:rPr lang="it-IT" sz="1600" b="1" i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entury Gothic" panose="020B0502020202020204" pitchFamily="34" charset="0"/>
                </a:rPr>
                <a:t>and </a:t>
              </a:r>
              <a:r>
                <a:rPr lang="it-IT" sz="1600" b="1" i="1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entury Gothic" panose="020B0502020202020204" pitchFamily="34" charset="0"/>
                </a:rPr>
                <a:t>downloads</a:t>
              </a:r>
              <a:endParaRPr lang="it-IT" sz="1600" b="1" i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  <p:pic>
        <p:nvPicPr>
          <p:cNvPr id="38" name="Immagine 3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3" t="74069" r="33120"/>
          <a:stretch/>
        </p:blipFill>
        <p:spPr>
          <a:xfrm>
            <a:off x="1833115" y="5470622"/>
            <a:ext cx="3470797" cy="1288855"/>
          </a:xfrm>
          <a:prstGeom prst="rect">
            <a:avLst/>
          </a:prstGeom>
        </p:spPr>
      </p:pic>
      <p:grpSp>
        <p:nvGrpSpPr>
          <p:cNvPr id="39" name="Gruppo 38"/>
          <p:cNvGrpSpPr/>
          <p:nvPr/>
        </p:nvGrpSpPr>
        <p:grpSpPr>
          <a:xfrm>
            <a:off x="4494306" y="5266064"/>
            <a:ext cx="1405124" cy="702935"/>
            <a:chOff x="1075" y="200431"/>
            <a:chExt cx="1354886" cy="812931"/>
          </a:xfrm>
        </p:grpSpPr>
        <p:sp>
          <p:nvSpPr>
            <p:cNvPr id="40" name="Rettangolo 39"/>
            <p:cNvSpPr/>
            <p:nvPr/>
          </p:nvSpPr>
          <p:spPr>
            <a:xfrm>
              <a:off x="1075" y="200431"/>
              <a:ext cx="1354886" cy="812931"/>
            </a:xfrm>
            <a:prstGeom prst="rect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CasellaDiTesto 40"/>
            <p:cNvSpPr txBox="1"/>
            <p:nvPr/>
          </p:nvSpPr>
          <p:spPr>
            <a:xfrm>
              <a:off x="1075" y="200431"/>
              <a:ext cx="1354886" cy="8129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600" b="1" i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entury Gothic" panose="020B0502020202020204" pitchFamily="34" charset="0"/>
                </a:rPr>
                <a:t>Data from </a:t>
              </a:r>
              <a:r>
                <a:rPr lang="it-IT" sz="1600" b="1" i="1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entury Gothic" panose="020B0502020202020204" pitchFamily="34" charset="0"/>
                </a:rPr>
                <a:t>forensic</a:t>
              </a:r>
              <a:r>
                <a:rPr lang="it-IT" sz="1600" b="1" i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entury Gothic" panose="020B0502020202020204" pitchFamily="34" charset="0"/>
                </a:rPr>
                <a:t> </a:t>
              </a:r>
              <a:r>
                <a:rPr lang="it-IT" sz="1600" b="1" i="1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entury Gothic" panose="020B0502020202020204" pitchFamily="34" charset="0"/>
                </a:rPr>
                <a:t>sources</a:t>
              </a:r>
              <a:endParaRPr lang="it-IT" sz="1600" b="1" i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  <p:pic>
        <p:nvPicPr>
          <p:cNvPr id="42" name="Immagine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021" y="620689"/>
            <a:ext cx="2059764" cy="46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3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3431706" y="218985"/>
            <a:ext cx="5667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ko-KR" sz="2400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굴림" charset="-127"/>
              </a:rPr>
              <a:t>INTELLA CONNECT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254F0-542B-4562-A69E-BDF4398957F7}" type="slidenum">
              <a:rPr lang="it-IT">
                <a:latin typeface="Century Gothic" panose="020B0502020202020204" pitchFamily="34" charset="0"/>
              </a:rPr>
              <a:pPr/>
              <a:t>12</a:t>
            </a:fld>
            <a:endParaRPr lang="it-IT">
              <a:latin typeface="Century Gothic" panose="020B0502020202020204" pitchFamily="34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2649500" y="1339560"/>
            <a:ext cx="7224288" cy="384798"/>
          </a:xfrm>
          <a:prstGeom prst="rect">
            <a:avLst/>
          </a:prstGeom>
          <a:solidFill>
            <a:srgbClr val="FF0000"/>
          </a:solidFill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it-IT" altLang="it-IT" sz="26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APPLICATION FUNCTIONS</a:t>
            </a:r>
            <a:endParaRPr lang="it-IT" altLang="it-IT" sz="2600" b="1" i="1" dirty="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9454" y="1939173"/>
            <a:ext cx="7864999" cy="45650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4" name="Rettangolo 3"/>
          <p:cNvSpPr/>
          <p:nvPr/>
        </p:nvSpPr>
        <p:spPr>
          <a:xfrm>
            <a:off x="2299455" y="2065387"/>
            <a:ext cx="2725276" cy="1041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Search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Wide 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range of search options: keyword search, date filter, document identification, metadata search, etc.</a:t>
            </a:r>
            <a:endParaRPr lang="it-IT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299455" y="3293533"/>
            <a:ext cx="2932945" cy="10837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Century Gothic" panose="020B0502020202020204" pitchFamily="34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2299451" y="3364455"/>
            <a:ext cx="2725276" cy="11501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Processes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With 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one button click, </a:t>
            </a:r>
            <a:r>
              <a:rPr lang="en-US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Intella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can process a </a:t>
            </a:r>
            <a:r>
              <a:rPr lang="en-US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large number of 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file types in a single database </a:t>
            </a:r>
            <a:r>
              <a:rPr lang="en-US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named index 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for </a:t>
            </a:r>
            <a:r>
              <a:rPr lang="en-US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an easy 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review.</a:t>
            </a:r>
            <a:endParaRPr lang="it-IT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299454" y="4546600"/>
            <a:ext cx="2645080" cy="9313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Century Gothic" panose="020B0502020202020204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299452" y="5509966"/>
            <a:ext cx="2255615" cy="7892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Century Gothic" panose="020B0502020202020204" pitchFamily="34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2299451" y="4688786"/>
            <a:ext cx="2725276" cy="10837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Visual </a:t>
            </a:r>
            <a:r>
              <a:rPr lang="en-US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analysis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 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series of visual analyses to help the user to visually identify connections.</a:t>
            </a:r>
            <a:endParaRPr lang="it-IT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2299451" y="5713810"/>
            <a:ext cx="2387339" cy="8207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Production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Wide 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range of file export formats.</a:t>
            </a:r>
            <a:endParaRPr lang="it-IT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5393267" y="1979129"/>
            <a:ext cx="3031066" cy="670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Filter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 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powerful tool to focus on the ESI content</a:t>
            </a:r>
            <a:endParaRPr lang="it-IT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021" y="620689"/>
            <a:ext cx="2059764" cy="46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71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3431706" y="218985"/>
            <a:ext cx="5667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ko-KR" sz="2400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굴림" charset="-127"/>
              </a:rPr>
              <a:t>INTELLA CONNECT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254F0-542B-4562-A69E-BDF4398957F7}" type="slidenum">
              <a:rPr lang="it-IT">
                <a:latin typeface="Century Gothic" panose="020B0502020202020204" pitchFamily="34" charset="0"/>
              </a:rPr>
              <a:pPr/>
              <a:t>13</a:t>
            </a:fld>
            <a:endParaRPr lang="it-IT">
              <a:latin typeface="Century Gothic" panose="020B0502020202020204" pitchFamily="34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2649500" y="1339560"/>
            <a:ext cx="7224288" cy="384798"/>
          </a:xfrm>
          <a:prstGeom prst="rect">
            <a:avLst/>
          </a:prstGeom>
          <a:solidFill>
            <a:srgbClr val="FF0000"/>
          </a:solidFill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it-IT" altLang="it-IT" sz="26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APPLICATION FUNCTIONS</a:t>
            </a:r>
            <a:endParaRPr lang="it-IT" altLang="it-IT" sz="2600" b="1" i="1" dirty="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649500" y="1866661"/>
            <a:ext cx="7224288" cy="38479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it-IT" altLang="it-IT" sz="26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VISUAL ANALYSIS</a:t>
            </a:r>
            <a:endParaRPr lang="it-IT" altLang="it-IT" sz="2600" b="1" i="1" dirty="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9" name="CasellaDiTesto 6"/>
          <p:cNvSpPr>
            <a:spLocks noChangeArrowheads="1"/>
          </p:cNvSpPr>
          <p:nvPr/>
        </p:nvSpPr>
        <p:spPr bwMode="auto">
          <a:xfrm rot="10800000" flipV="1">
            <a:off x="2063549" y="5733256"/>
            <a:ext cx="8147250" cy="767858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 anchorCtr="0">
            <a:noAutofit/>
          </a:bodyPr>
          <a:lstStyle/>
          <a:p>
            <a:pPr marL="285750" lvl="1" algn="ctr" fontAlgn="base">
              <a:spcBef>
                <a:spcPct val="0"/>
              </a:spcBef>
              <a:spcAft>
                <a:spcPts val="1200"/>
              </a:spcAft>
            </a:pPr>
            <a:r>
              <a:rPr lang="en-US" sz="2000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Visual analysis allows </a:t>
            </a:r>
            <a:r>
              <a:rPr lang="en-US" sz="20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an instant </a:t>
            </a:r>
            <a:r>
              <a:rPr lang="en-US" sz="2000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identification of links between the various cloned computer media</a:t>
            </a:r>
            <a:endParaRPr lang="it-IT" sz="2000" b="1" dirty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361" y="2549453"/>
            <a:ext cx="4308422" cy="30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021" y="620689"/>
            <a:ext cx="2059764" cy="46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3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3431706" y="218985"/>
            <a:ext cx="5667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ko-KR" sz="2400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굴림" charset="-127"/>
              </a:rPr>
              <a:t>INTELLA CONNECT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254F0-542B-4562-A69E-BDF4398957F7}" type="slidenum">
              <a:rPr lang="it-IT">
                <a:latin typeface="Century Gothic" panose="020B0502020202020204" pitchFamily="34" charset="0"/>
              </a:rPr>
              <a:pPr/>
              <a:t>14</a:t>
            </a:fld>
            <a:endParaRPr lang="it-IT">
              <a:latin typeface="Century Gothic" panose="020B0502020202020204" pitchFamily="34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2649500" y="1339560"/>
            <a:ext cx="7224288" cy="384798"/>
          </a:xfrm>
          <a:prstGeom prst="rect">
            <a:avLst/>
          </a:prstGeom>
          <a:solidFill>
            <a:srgbClr val="FF0000"/>
          </a:solidFill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it-IT" altLang="it-IT" sz="26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APPLICATION FUNCTIONS</a:t>
            </a:r>
            <a:endParaRPr lang="it-IT" altLang="it-IT" sz="2600" b="1" i="1" dirty="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649500" y="1866661"/>
            <a:ext cx="7224288" cy="38479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it-IT" altLang="it-IT" sz="26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GEOLOCATION</a:t>
            </a:r>
            <a:endParaRPr lang="it-IT" altLang="it-IT" sz="2600" b="1" i="1" dirty="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6" name="CasellaDiTesto 6"/>
          <p:cNvSpPr>
            <a:spLocks noChangeArrowheads="1"/>
          </p:cNvSpPr>
          <p:nvPr/>
        </p:nvSpPr>
        <p:spPr bwMode="auto">
          <a:xfrm rot="10800000" flipV="1">
            <a:off x="2063550" y="4893376"/>
            <a:ext cx="3744417" cy="1828101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 anchorCtr="0">
            <a:noAutofit/>
          </a:bodyPr>
          <a:lstStyle/>
          <a:p>
            <a:pPr marL="285750" lvl="1" fontAlgn="base">
              <a:spcBef>
                <a:spcPct val="0"/>
              </a:spcBef>
              <a:spcAft>
                <a:spcPts val="1200"/>
              </a:spcAft>
            </a:pPr>
            <a:r>
              <a:rPr lang="en-GB" sz="1400" b="1" dirty="0" err="1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Intella</a:t>
            </a:r>
            <a:r>
              <a:rPr lang="en-GB" sz="14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extracts geolocation data from</a:t>
            </a:r>
          </a:p>
          <a:p>
            <a:pPr marL="571500" lvl="1" indent="-285750" fontAlgn="base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en-GB" sz="14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images</a:t>
            </a:r>
          </a:p>
          <a:p>
            <a:pPr marL="571500" lvl="1" indent="-285750" fontAlgn="base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en-GB" sz="14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mobile phone logs</a:t>
            </a:r>
          </a:p>
          <a:p>
            <a:pPr marL="571500" lvl="1" indent="-285750" fontAlgn="base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en-GB" sz="14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e-mails (IP geolocation)</a:t>
            </a:r>
          </a:p>
          <a:p>
            <a:pPr marL="571500" lvl="1" indent="-285750" fontAlgn="base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en-GB" sz="14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Google Maps URLs</a:t>
            </a:r>
            <a:endParaRPr lang="en-GB" sz="1400" b="1" dirty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3" y="2357945"/>
            <a:ext cx="7949721" cy="2221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646" y="5085185"/>
            <a:ext cx="4425513" cy="1219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021" y="620689"/>
            <a:ext cx="2059764" cy="46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18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3431706" y="218985"/>
            <a:ext cx="5667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ko-KR" sz="2400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굴림" charset="-127"/>
              </a:rPr>
              <a:t>INTELLA CONNECT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254F0-542B-4562-A69E-BDF4398957F7}" type="slidenum">
              <a:rPr lang="it-IT">
                <a:latin typeface="Century Gothic" panose="020B0502020202020204" pitchFamily="34" charset="0"/>
              </a:rPr>
              <a:pPr/>
              <a:t>15</a:t>
            </a:fld>
            <a:endParaRPr lang="it-IT">
              <a:latin typeface="Century Gothic" panose="020B0502020202020204" pitchFamily="34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2981647" y="1321020"/>
            <a:ext cx="7224288" cy="384798"/>
          </a:xfrm>
          <a:prstGeom prst="rect">
            <a:avLst/>
          </a:prstGeom>
          <a:solidFill>
            <a:srgbClr val="FF0000"/>
          </a:solidFill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it-IT" altLang="it-IT" sz="26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APPLICATION FUNCTIONS</a:t>
            </a:r>
            <a:endParaRPr lang="it-IT" altLang="it-IT" sz="2600" b="1" i="1" dirty="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143382" y="1866661"/>
            <a:ext cx="7730406" cy="38479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it-IT" altLang="it-IT" sz="26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Optical </a:t>
            </a:r>
            <a:r>
              <a:rPr lang="it-IT" altLang="it-IT" sz="2600" b="1" i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character</a:t>
            </a:r>
            <a:r>
              <a:rPr lang="it-IT" altLang="it-IT" sz="26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it-IT" altLang="it-IT" sz="2600" b="1" i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recognition</a:t>
            </a:r>
            <a:r>
              <a:rPr lang="it-IT" altLang="it-IT" sz="26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(</a:t>
            </a:r>
            <a:r>
              <a:rPr lang="it-IT" altLang="it-IT" sz="26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OCR</a:t>
            </a:r>
            <a:r>
              <a:rPr lang="it-IT" altLang="it-IT" sz="26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) </a:t>
            </a:r>
            <a:r>
              <a:rPr lang="it-IT" altLang="it-IT" sz="2600" b="1" i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function</a:t>
            </a:r>
            <a:endParaRPr lang="it-IT" altLang="it-IT" sz="2600" b="1" i="1" dirty="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647" y="2391776"/>
            <a:ext cx="6170712" cy="348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CasellaDiTesto 6"/>
          <p:cNvSpPr>
            <a:spLocks noChangeArrowheads="1"/>
          </p:cNvSpPr>
          <p:nvPr/>
        </p:nvSpPr>
        <p:spPr bwMode="auto">
          <a:xfrm rot="10800000" flipV="1">
            <a:off x="2143382" y="6034664"/>
            <a:ext cx="8067419" cy="767858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 anchorCtr="0">
            <a:noAutofit/>
          </a:bodyPr>
          <a:lstStyle/>
          <a:p>
            <a:pPr marL="285750" lvl="1" algn="ctr" fontAlgn="base">
              <a:spcBef>
                <a:spcPct val="0"/>
              </a:spcBef>
              <a:spcAft>
                <a:spcPts val="1200"/>
              </a:spcAft>
            </a:pPr>
            <a:r>
              <a:rPr lang="it-IT" sz="14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Optical </a:t>
            </a:r>
            <a:r>
              <a:rPr lang="it-IT" sz="1400" b="1" dirty="0" err="1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character</a:t>
            </a:r>
            <a:r>
              <a:rPr lang="it-IT" sz="14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it-IT" sz="1400" b="1" dirty="0" err="1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recognition</a:t>
            </a:r>
            <a:r>
              <a:rPr lang="it-IT" sz="14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(</a:t>
            </a:r>
            <a:r>
              <a:rPr lang="it-IT" sz="1400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OCR)</a:t>
            </a:r>
          </a:p>
          <a:p>
            <a:pPr marL="285750" lvl="1" algn="ctr" fontAlgn="base">
              <a:spcBef>
                <a:spcPct val="0"/>
              </a:spcBef>
              <a:spcAft>
                <a:spcPts val="1200"/>
              </a:spcAft>
            </a:pPr>
            <a:r>
              <a:rPr lang="it-IT" sz="14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from </a:t>
            </a:r>
            <a:r>
              <a:rPr lang="it-IT" sz="1400" b="1" dirty="0" err="1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scanned</a:t>
            </a:r>
            <a:r>
              <a:rPr lang="it-IT" sz="14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it-IT" sz="1400" b="1" dirty="0" err="1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documents</a:t>
            </a:r>
            <a:r>
              <a:rPr lang="it-IT" sz="14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, </a:t>
            </a:r>
            <a:r>
              <a:rPr lang="it-IT" sz="1400" b="1" dirty="0" err="1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photos</a:t>
            </a:r>
            <a:r>
              <a:rPr lang="it-IT" sz="14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, etc..</a:t>
            </a:r>
            <a:endParaRPr lang="it-IT" sz="1400" b="1" dirty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021" y="620689"/>
            <a:ext cx="2059764" cy="46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35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3431706" y="218985"/>
            <a:ext cx="5667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ko-KR" sz="2400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굴림" charset="-127"/>
              </a:rPr>
              <a:t>INTELLA CONNECT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254F0-542B-4562-A69E-BDF4398957F7}" type="slidenum">
              <a:rPr lang="it-IT">
                <a:latin typeface="Century Gothic" panose="020B0502020202020204" pitchFamily="34" charset="0"/>
              </a:rPr>
              <a:pPr/>
              <a:t>16</a:t>
            </a:fld>
            <a:endParaRPr lang="it-IT">
              <a:latin typeface="Century Gothic" panose="020B0502020202020204" pitchFamily="34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2649500" y="1339560"/>
            <a:ext cx="7224288" cy="384798"/>
          </a:xfrm>
          <a:prstGeom prst="rect">
            <a:avLst/>
          </a:prstGeom>
          <a:solidFill>
            <a:srgbClr val="FF0000"/>
          </a:solidFill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it-IT" altLang="it-IT" sz="26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APPLICATION FUNCTIONS</a:t>
            </a:r>
            <a:endParaRPr lang="it-IT" altLang="it-IT" sz="2600" b="1" i="1" dirty="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649500" y="1866661"/>
            <a:ext cx="7224288" cy="38479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it-IT" altLang="it-IT" sz="26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DIFFERENT LEVELS OF VISIBILITY</a:t>
            </a:r>
            <a:endParaRPr lang="it-IT" altLang="it-IT" sz="2600" b="1" i="1" dirty="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5" name="CasellaDiTesto 6"/>
          <p:cNvSpPr>
            <a:spLocks noChangeArrowheads="1"/>
          </p:cNvSpPr>
          <p:nvPr/>
        </p:nvSpPr>
        <p:spPr bwMode="auto">
          <a:xfrm rot="10800000" flipV="1">
            <a:off x="6096981" y="4162650"/>
            <a:ext cx="3960439" cy="2376264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 anchorCtr="0">
            <a:noAutofit/>
          </a:bodyPr>
          <a:lstStyle/>
          <a:p>
            <a:pPr marL="85725" lvl="1" algn="ctr" fontAlgn="base">
              <a:spcBef>
                <a:spcPct val="0"/>
              </a:spcBef>
              <a:spcAft>
                <a:spcPts val="1200"/>
              </a:spcAft>
            </a:pPr>
            <a:r>
              <a:rPr lang="it-IT" sz="14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LEVELS OF VISIBILITY</a:t>
            </a:r>
            <a:endParaRPr lang="it-IT" sz="1400" b="1" dirty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80975" lvl="1" algn="just" defTabSz="917575" fontAlgn="base">
              <a:spcBef>
                <a:spcPct val="0"/>
              </a:spcBef>
              <a:spcAft>
                <a:spcPts val="1200"/>
              </a:spcAft>
              <a:tabLst>
                <a:tab pos="3406775" algn="l"/>
                <a:tab pos="3770313" algn="l"/>
              </a:tabLst>
            </a:pPr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The </a:t>
            </a:r>
            <a:r>
              <a:rPr lang="en-US" sz="14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team </a:t>
            </a:r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leader has a number of tools to supervise the work of the investigators, monitor the accesses, correct comments, add </a:t>
            </a:r>
            <a:r>
              <a:rPr lang="en-US" sz="14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notes </a:t>
            </a:r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etc</a:t>
            </a:r>
            <a:r>
              <a:rPr lang="en-US" sz="14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  <a:endParaRPr lang="it-IT" sz="1400" b="1" dirty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444" y="2362257"/>
            <a:ext cx="7943411" cy="1546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983" y="4149081"/>
            <a:ext cx="2860028" cy="2461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021" y="620689"/>
            <a:ext cx="2059764" cy="46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0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3431706" y="218985"/>
            <a:ext cx="5667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ko-KR" sz="2400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굴림" charset="-127"/>
              </a:rPr>
              <a:t>INTELLA CONNECT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254F0-542B-4562-A69E-BDF4398957F7}" type="slidenum">
              <a:rPr lang="it-IT">
                <a:latin typeface="Century Gothic" panose="020B0502020202020204" pitchFamily="34" charset="0"/>
              </a:rPr>
              <a:pPr/>
              <a:t>17</a:t>
            </a:fld>
            <a:endParaRPr lang="it-IT">
              <a:latin typeface="Century Gothic" panose="020B0502020202020204" pitchFamily="34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2649500" y="1339560"/>
            <a:ext cx="7224288" cy="384798"/>
          </a:xfrm>
          <a:prstGeom prst="rect">
            <a:avLst/>
          </a:prstGeom>
          <a:solidFill>
            <a:srgbClr val="FF0000"/>
          </a:solidFill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it-IT" altLang="it-IT" sz="26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APPLICATION FUNCTIONS</a:t>
            </a:r>
            <a:endParaRPr lang="it-IT" altLang="it-IT" sz="2600" b="1" i="1" dirty="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649500" y="1866661"/>
            <a:ext cx="7224288" cy="38479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it-IT" altLang="it-IT" sz="20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ADDING OF TAGS TO FACILITATE TEAMWORK</a:t>
            </a:r>
            <a:endParaRPr lang="it-IT" altLang="it-IT" sz="2000" b="1" i="1" dirty="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9" name="CasellaDiTesto 6"/>
          <p:cNvSpPr>
            <a:spLocks noChangeArrowheads="1"/>
          </p:cNvSpPr>
          <p:nvPr/>
        </p:nvSpPr>
        <p:spPr bwMode="auto">
          <a:xfrm rot="10800000" flipV="1">
            <a:off x="2063550" y="5949280"/>
            <a:ext cx="8067419" cy="335810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 anchorCtr="0">
            <a:noAutofit/>
          </a:bodyPr>
          <a:lstStyle/>
          <a:p>
            <a:pPr marL="285750" lvl="1" algn="ctr" fontAlgn="base">
              <a:spcBef>
                <a:spcPct val="0"/>
              </a:spcBef>
              <a:spcAft>
                <a:spcPts val="1200"/>
              </a:spcAft>
            </a:pPr>
            <a:r>
              <a:rPr lang="it-IT" sz="1400" b="1" dirty="0" err="1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Possibility</a:t>
            </a:r>
            <a:r>
              <a:rPr lang="it-IT" sz="14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to </a:t>
            </a:r>
            <a:r>
              <a:rPr lang="it-IT" sz="1400" b="1" dirty="0" err="1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add</a:t>
            </a:r>
            <a:r>
              <a:rPr lang="it-IT" sz="14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it-IT" sz="1400" b="1" i="1" dirty="0" err="1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tags</a:t>
            </a:r>
            <a:r>
              <a:rPr lang="it-IT" sz="14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, </a:t>
            </a:r>
            <a:r>
              <a:rPr lang="it-IT" sz="1400" b="1" dirty="0" err="1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also</a:t>
            </a:r>
            <a:r>
              <a:rPr lang="it-IT" sz="14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in a </a:t>
            </a:r>
            <a:r>
              <a:rPr lang="it-IT" sz="1400" b="1" dirty="0" err="1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nested</a:t>
            </a:r>
            <a:r>
              <a:rPr lang="it-IT" sz="14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it-IT" sz="1400" b="1" dirty="0" err="1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form</a:t>
            </a:r>
            <a:endParaRPr lang="it-IT" sz="1400" b="1" dirty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500" y="2433764"/>
            <a:ext cx="7131312" cy="349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021" y="620689"/>
            <a:ext cx="2059764" cy="46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1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3431706" y="218985"/>
            <a:ext cx="5667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ko-KR" sz="2400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굴림" charset="-127"/>
              </a:rPr>
              <a:t>INTELLA CONNECT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254F0-542B-4562-A69E-BDF4398957F7}" type="slidenum">
              <a:rPr lang="it-IT">
                <a:latin typeface="Century Gothic" panose="020B0502020202020204" pitchFamily="34" charset="0"/>
              </a:rPr>
              <a:pPr/>
              <a:t>18</a:t>
            </a:fld>
            <a:endParaRPr lang="it-IT">
              <a:latin typeface="Century Gothic" panose="020B0502020202020204" pitchFamily="34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2649500" y="1339560"/>
            <a:ext cx="7224288" cy="384798"/>
          </a:xfrm>
          <a:prstGeom prst="rect">
            <a:avLst/>
          </a:prstGeom>
          <a:solidFill>
            <a:srgbClr val="FF0000"/>
          </a:solidFill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it-IT" altLang="it-IT" sz="26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APPLICATION FUNCTIONS</a:t>
            </a:r>
            <a:endParaRPr lang="it-IT" altLang="it-IT" sz="2600" b="1" i="1" dirty="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2644564" y="1775691"/>
            <a:ext cx="7224288" cy="53829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it-IT" altLang="it-IT" sz="26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PRACTICAL EXAMPLE</a:t>
            </a:r>
            <a:endParaRPr lang="it-IT" altLang="it-IT" sz="2600" b="1" i="1" dirty="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 rotWithShape="1">
          <a:blip r:embed="rId3"/>
          <a:srcRect l="36358" t="14095" r="44631" b="15073"/>
          <a:stretch/>
        </p:blipFill>
        <p:spPr>
          <a:xfrm>
            <a:off x="1991545" y="3055943"/>
            <a:ext cx="2664297" cy="2537424"/>
          </a:xfrm>
          <a:prstGeom prst="rect">
            <a:avLst/>
          </a:prstGeom>
        </p:spPr>
      </p:pic>
      <p:grpSp>
        <p:nvGrpSpPr>
          <p:cNvPr id="21" name="Gruppo 20"/>
          <p:cNvGrpSpPr/>
          <p:nvPr/>
        </p:nvGrpSpPr>
        <p:grpSpPr>
          <a:xfrm>
            <a:off x="2644564" y="2338114"/>
            <a:ext cx="7224288" cy="523914"/>
            <a:chOff x="1075" y="200431"/>
            <a:chExt cx="1354886" cy="812931"/>
          </a:xfrm>
        </p:grpSpPr>
        <p:sp>
          <p:nvSpPr>
            <p:cNvPr id="22" name="Rettangolo 21"/>
            <p:cNvSpPr/>
            <p:nvPr/>
          </p:nvSpPr>
          <p:spPr>
            <a:xfrm>
              <a:off x="1075" y="200431"/>
              <a:ext cx="1354886" cy="812931"/>
            </a:xfrm>
            <a:prstGeom prst="rect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CasellaDiTesto 22"/>
            <p:cNvSpPr txBox="1"/>
            <p:nvPr/>
          </p:nvSpPr>
          <p:spPr>
            <a:xfrm>
              <a:off x="1075" y="200431"/>
              <a:ext cx="1354886" cy="8129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600" b="1" i="1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entury Gothic" panose="020B0502020202020204" pitchFamily="34" charset="0"/>
                </a:rPr>
                <a:t>Searching</a:t>
              </a:r>
              <a:r>
                <a:rPr lang="it-IT" sz="1600" b="1" i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entury Gothic" panose="020B0502020202020204" pitchFamily="34" charset="0"/>
                </a:rPr>
                <a:t> the word «</a:t>
              </a:r>
              <a:r>
                <a:rPr lang="it-IT" sz="1600" b="1" i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entury Gothic" panose="020B0502020202020204" pitchFamily="34" charset="0"/>
                </a:rPr>
                <a:t>Andrea» </a:t>
              </a:r>
              <a:r>
                <a:rPr lang="it-IT" sz="1600" b="1" i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entury Gothic" panose="020B0502020202020204" pitchFamily="34" charset="0"/>
                </a:rPr>
                <a:t>in the </a:t>
              </a:r>
              <a:r>
                <a:rPr lang="it-IT" sz="1600" b="1" i="1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entury Gothic" panose="020B0502020202020204" pitchFamily="34" charset="0"/>
                </a:rPr>
                <a:t>entire</a:t>
              </a:r>
              <a:r>
                <a:rPr lang="it-IT" sz="1600" b="1" i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entury Gothic" panose="020B0502020202020204" pitchFamily="34" charset="0"/>
                </a:rPr>
                <a:t> database</a:t>
              </a:r>
              <a:endParaRPr lang="it-IT" sz="1600" b="1" i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  <p:pic>
        <p:nvPicPr>
          <p:cNvPr id="24" name="Immagine 23"/>
          <p:cNvPicPr>
            <a:picLocks noChangeAspect="1"/>
          </p:cNvPicPr>
          <p:nvPr/>
        </p:nvPicPr>
        <p:blipFill rotWithShape="1">
          <a:blip r:embed="rId3"/>
          <a:srcRect l="80567" t="6198" r="-483" b="37136"/>
          <a:stretch/>
        </p:blipFill>
        <p:spPr>
          <a:xfrm>
            <a:off x="6403572" y="3008316"/>
            <a:ext cx="2746074" cy="1997145"/>
          </a:xfrm>
          <a:prstGeom prst="rect">
            <a:avLst/>
          </a:prstGeom>
        </p:spPr>
      </p:pic>
      <p:pic>
        <p:nvPicPr>
          <p:cNvPr id="25" name="Immagin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1865" y="5288089"/>
            <a:ext cx="5533637" cy="142001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021" y="620689"/>
            <a:ext cx="2059764" cy="46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9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3431706" y="218985"/>
            <a:ext cx="5667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ko-KR" sz="2400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굴림" charset="-127"/>
              </a:rPr>
              <a:t>INTELLA CONNECT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254F0-542B-4562-A69E-BDF4398957F7}" type="slidenum">
              <a:rPr lang="it-IT">
                <a:latin typeface="Century Gothic" panose="020B0502020202020204" pitchFamily="34" charset="0"/>
              </a:rPr>
              <a:pPr/>
              <a:t>19</a:t>
            </a:fld>
            <a:endParaRPr lang="it-IT">
              <a:latin typeface="Century Gothic" panose="020B0502020202020204" pitchFamily="34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2649500" y="1339560"/>
            <a:ext cx="7224288" cy="384798"/>
          </a:xfrm>
          <a:prstGeom prst="rect">
            <a:avLst/>
          </a:prstGeom>
          <a:solidFill>
            <a:srgbClr val="FF0000"/>
          </a:solidFill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it-IT" altLang="it-IT" sz="26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APPLICATION FUNCTIONS</a:t>
            </a:r>
            <a:endParaRPr lang="it-IT" altLang="it-IT" sz="2600" b="1" i="1" dirty="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2644564" y="1775691"/>
            <a:ext cx="7224288" cy="53829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it-IT" altLang="it-IT" sz="26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PRACTICAL EXAMPLE</a:t>
            </a:r>
            <a:endParaRPr lang="it-IT" altLang="it-IT" sz="2600" b="1" i="1" dirty="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grpSp>
        <p:nvGrpSpPr>
          <p:cNvPr id="21" name="Gruppo 20"/>
          <p:cNvGrpSpPr/>
          <p:nvPr/>
        </p:nvGrpSpPr>
        <p:grpSpPr>
          <a:xfrm>
            <a:off x="2644564" y="2338114"/>
            <a:ext cx="7224288" cy="523914"/>
            <a:chOff x="1075" y="200431"/>
            <a:chExt cx="1354886" cy="812931"/>
          </a:xfrm>
        </p:grpSpPr>
        <p:sp>
          <p:nvSpPr>
            <p:cNvPr id="22" name="Rettangolo 21"/>
            <p:cNvSpPr/>
            <p:nvPr/>
          </p:nvSpPr>
          <p:spPr>
            <a:xfrm>
              <a:off x="1075" y="200431"/>
              <a:ext cx="1354886" cy="812931"/>
            </a:xfrm>
            <a:prstGeom prst="rect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CasellaDiTesto 22"/>
            <p:cNvSpPr txBox="1"/>
            <p:nvPr/>
          </p:nvSpPr>
          <p:spPr>
            <a:xfrm>
              <a:off x="1075" y="200431"/>
              <a:ext cx="1354886" cy="8129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600" b="1" i="1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entury Gothic" panose="020B0502020202020204" pitchFamily="34" charset="0"/>
                </a:rPr>
                <a:t>Searching</a:t>
              </a:r>
              <a:r>
                <a:rPr lang="it-IT" sz="1600" b="1" i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entury Gothic" panose="020B0502020202020204" pitchFamily="34" charset="0"/>
                </a:rPr>
                <a:t> the word «</a:t>
              </a:r>
              <a:r>
                <a:rPr lang="it-IT" sz="1600" b="1" i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entury Gothic" panose="020B0502020202020204" pitchFamily="34" charset="0"/>
                </a:rPr>
                <a:t>Andrea» </a:t>
              </a:r>
              <a:r>
                <a:rPr lang="it-IT" sz="1600" b="1" i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entury Gothic" panose="020B0502020202020204" pitchFamily="34" charset="0"/>
                </a:rPr>
                <a:t>in the </a:t>
              </a:r>
              <a:r>
                <a:rPr lang="it-IT" sz="1600" b="1" i="1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entury Gothic" panose="020B0502020202020204" pitchFamily="34" charset="0"/>
                </a:rPr>
                <a:t>entire</a:t>
              </a:r>
              <a:r>
                <a:rPr lang="it-IT" sz="1600" b="1" i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entury Gothic" panose="020B0502020202020204" pitchFamily="34" charset="0"/>
                </a:rPr>
                <a:t> database </a:t>
              </a:r>
              <a:endParaRPr lang="it-IT" sz="1600" b="1" i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6" name="Gruppo 25"/>
          <p:cNvGrpSpPr/>
          <p:nvPr/>
        </p:nvGrpSpPr>
        <p:grpSpPr>
          <a:xfrm>
            <a:off x="2644564" y="2903997"/>
            <a:ext cx="7224288" cy="523914"/>
            <a:chOff x="1075" y="200431"/>
            <a:chExt cx="1354886" cy="812931"/>
          </a:xfrm>
        </p:grpSpPr>
        <p:sp>
          <p:nvSpPr>
            <p:cNvPr id="27" name="Rettangolo 26"/>
            <p:cNvSpPr/>
            <p:nvPr/>
          </p:nvSpPr>
          <p:spPr>
            <a:xfrm>
              <a:off x="1075" y="200431"/>
              <a:ext cx="1354886" cy="812931"/>
            </a:xfrm>
            <a:prstGeom prst="rect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CasellaDiTesto 27"/>
            <p:cNvSpPr txBox="1"/>
            <p:nvPr/>
          </p:nvSpPr>
          <p:spPr>
            <a:xfrm>
              <a:off x="1075" y="200431"/>
              <a:ext cx="1354886" cy="8129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600" b="1" i="1" dirty="0" err="1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Adding</a:t>
              </a:r>
              <a:r>
                <a:rPr lang="it-IT" sz="1600" b="1" i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 the word «</a:t>
              </a:r>
              <a:r>
                <a:rPr lang="it-IT" sz="1600" b="1" i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Marco» </a:t>
              </a:r>
              <a:r>
                <a:rPr lang="it-IT" sz="1600" b="1" i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in the </a:t>
              </a:r>
              <a:r>
                <a:rPr lang="it-IT" sz="1600" b="1" i="1" dirty="0" err="1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search</a:t>
              </a:r>
              <a:endParaRPr lang="it-IT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  <p:pic>
        <p:nvPicPr>
          <p:cNvPr id="34" name="Immagine 33"/>
          <p:cNvPicPr>
            <a:picLocks noChangeAspect="1"/>
          </p:cNvPicPr>
          <p:nvPr/>
        </p:nvPicPr>
        <p:blipFill rotWithShape="1">
          <a:blip r:embed="rId3"/>
          <a:srcRect l="18844" r="52831" b="5797"/>
          <a:stretch/>
        </p:blipFill>
        <p:spPr>
          <a:xfrm>
            <a:off x="3449986" y="3645024"/>
            <a:ext cx="3672408" cy="2956222"/>
          </a:xfrm>
          <a:prstGeom prst="rect">
            <a:avLst/>
          </a:prstGeom>
        </p:spPr>
      </p:pic>
      <p:pic>
        <p:nvPicPr>
          <p:cNvPr id="35" name="Immagine 34"/>
          <p:cNvPicPr>
            <a:picLocks noChangeAspect="1"/>
          </p:cNvPicPr>
          <p:nvPr/>
        </p:nvPicPr>
        <p:blipFill rotWithShape="1">
          <a:blip r:embed="rId3"/>
          <a:srcRect l="77186" t="12500" b="27500"/>
          <a:stretch/>
        </p:blipFill>
        <p:spPr>
          <a:xfrm>
            <a:off x="7326211" y="4103130"/>
            <a:ext cx="2503972" cy="1931534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021" y="620689"/>
            <a:ext cx="2059764" cy="46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02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A254F0-542B-4562-A69E-BDF4398957F7}" type="slidenum">
              <a:rPr kumimoji="0" lang="it-IT" sz="750" b="0" i="0" u="none" strike="noStrike" kern="1200" cap="none" spc="0" normalizeH="0" baseline="0" noProof="0">
                <a:ln>
                  <a:noFill/>
                </a:ln>
                <a:solidFill>
                  <a:srgbClr val="006299"/>
                </a:solidFill>
                <a:effectLst/>
                <a:uLnTx/>
                <a:uFillTx/>
                <a:latin typeface="Century Gothic" panose="020B0502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750" b="0" i="0" u="none" strike="noStrike" kern="1200" cap="none" spc="0" normalizeH="0" baseline="0" noProof="0">
              <a:ln>
                <a:noFill/>
              </a:ln>
              <a:solidFill>
                <a:srgbClr val="006299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2495600" y="248478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small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굴림" charset="-127"/>
              </a:rPr>
              <a:t>DIGITAL EVIDENCE IN INVESTIGATIONS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31" name="Immagin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234" y="3579424"/>
            <a:ext cx="2753513" cy="1601828"/>
          </a:xfrm>
          <a:prstGeom prst="rect">
            <a:avLst/>
          </a:prstGeom>
        </p:spPr>
      </p:pic>
      <p:pic>
        <p:nvPicPr>
          <p:cNvPr id="32" name="Immagin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9861" y="2523586"/>
            <a:ext cx="2759679" cy="1856752"/>
          </a:xfrm>
          <a:prstGeom prst="rect">
            <a:avLst/>
          </a:prstGeom>
        </p:spPr>
      </p:pic>
      <p:sp>
        <p:nvSpPr>
          <p:cNvPr id="33" name="Rettangolo arrotondato 32"/>
          <p:cNvSpPr/>
          <p:nvPr/>
        </p:nvSpPr>
        <p:spPr>
          <a:xfrm>
            <a:off x="1759568" y="1609178"/>
            <a:ext cx="2680267" cy="66859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Dematerialisation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of information</a:t>
            </a:r>
          </a:p>
        </p:txBody>
      </p:sp>
      <p:sp>
        <p:nvSpPr>
          <p:cNvPr id="34" name="Rettangolo arrotondato 33"/>
          <p:cNvSpPr/>
          <p:nvPr/>
        </p:nvSpPr>
        <p:spPr>
          <a:xfrm>
            <a:off x="4799856" y="2356471"/>
            <a:ext cx="2728890" cy="93482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Exploitation of the information arising from digital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data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ttangolo arrotondato 34"/>
          <p:cNvSpPr/>
          <p:nvPr/>
        </p:nvSpPr>
        <p:spPr>
          <a:xfrm>
            <a:off x="7824440" y="3311784"/>
            <a:ext cx="2701818" cy="668594"/>
          </a:xfrm>
          <a:prstGeom prst="roundRect">
            <a:avLst/>
          </a:prstGeom>
          <a:solidFill>
            <a:srgbClr val="FC67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Information </a:t>
            </a:r>
            <a:r>
              <a:rPr kumimoji="0" lang="it-IT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o</a:t>
            </a:r>
            <a:r>
              <a:rPr kumimoji="0" lang="it-IT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verload</a:t>
            </a:r>
            <a:r>
              <a:rPr kumimoji="0" lang="it-IT" sz="2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endParaRPr kumimoji="0" lang="it-IT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Immagin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3280" y="4146472"/>
            <a:ext cx="2177521" cy="1804923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021" y="620689"/>
            <a:ext cx="2059764" cy="46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58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3431706" y="218985"/>
            <a:ext cx="5667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ko-KR" sz="2400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굴림" charset="-127"/>
              </a:rPr>
              <a:t>INTELLA CONNECT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254F0-542B-4562-A69E-BDF4398957F7}" type="slidenum">
              <a:rPr lang="it-IT">
                <a:latin typeface="Century Gothic" panose="020B0502020202020204" pitchFamily="34" charset="0"/>
              </a:rPr>
              <a:pPr/>
              <a:t>20</a:t>
            </a:fld>
            <a:endParaRPr lang="it-IT">
              <a:latin typeface="Century Gothic" panose="020B0502020202020204" pitchFamily="34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2649500" y="1339560"/>
            <a:ext cx="7224288" cy="384798"/>
          </a:xfrm>
          <a:prstGeom prst="rect">
            <a:avLst/>
          </a:prstGeom>
          <a:solidFill>
            <a:srgbClr val="FF0000"/>
          </a:solidFill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it-IT" altLang="it-IT" sz="26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APPLICATION FUNCTIONS</a:t>
            </a:r>
            <a:endParaRPr lang="it-IT" altLang="it-IT" sz="2600" b="1" i="1" dirty="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2644564" y="1775691"/>
            <a:ext cx="7224288" cy="53829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it-IT" altLang="it-IT" sz="26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PRACTICAL EXAMPLE</a:t>
            </a:r>
            <a:endParaRPr lang="it-IT" altLang="it-IT" sz="2600" b="1" i="1" dirty="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grpSp>
        <p:nvGrpSpPr>
          <p:cNvPr id="21" name="Gruppo 20"/>
          <p:cNvGrpSpPr/>
          <p:nvPr/>
        </p:nvGrpSpPr>
        <p:grpSpPr>
          <a:xfrm>
            <a:off x="2644564" y="2338114"/>
            <a:ext cx="7224288" cy="321688"/>
            <a:chOff x="1075" y="200431"/>
            <a:chExt cx="1354886" cy="812931"/>
          </a:xfrm>
        </p:grpSpPr>
        <p:sp>
          <p:nvSpPr>
            <p:cNvPr id="22" name="Rettangolo 21"/>
            <p:cNvSpPr/>
            <p:nvPr/>
          </p:nvSpPr>
          <p:spPr>
            <a:xfrm>
              <a:off x="1075" y="200431"/>
              <a:ext cx="1354886" cy="812931"/>
            </a:xfrm>
            <a:prstGeom prst="rect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CasellaDiTesto 22"/>
            <p:cNvSpPr txBox="1"/>
            <p:nvPr/>
          </p:nvSpPr>
          <p:spPr>
            <a:xfrm>
              <a:off x="1075" y="200431"/>
              <a:ext cx="1354886" cy="8129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i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entury Gothic" panose="020B0502020202020204" pitchFamily="34" charset="0"/>
                </a:rPr>
                <a:t>Searching </a:t>
              </a:r>
              <a:r>
                <a:rPr lang="en-US" sz="1600" b="1" i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entury Gothic" panose="020B0502020202020204" pitchFamily="34" charset="0"/>
                </a:rPr>
                <a:t>the word 'Andrea' in the entire database </a:t>
              </a:r>
              <a:endParaRPr lang="it-IT" sz="1600" b="1" i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6" name="Gruppo 25"/>
          <p:cNvGrpSpPr/>
          <p:nvPr/>
        </p:nvGrpSpPr>
        <p:grpSpPr>
          <a:xfrm>
            <a:off x="2644564" y="2642910"/>
            <a:ext cx="7277240" cy="363078"/>
            <a:chOff x="1075" y="200431"/>
            <a:chExt cx="1356520" cy="375301"/>
          </a:xfrm>
        </p:grpSpPr>
        <p:sp>
          <p:nvSpPr>
            <p:cNvPr id="27" name="Rettangolo 26"/>
            <p:cNvSpPr/>
            <p:nvPr/>
          </p:nvSpPr>
          <p:spPr>
            <a:xfrm>
              <a:off x="1075" y="200431"/>
              <a:ext cx="1354886" cy="375301"/>
            </a:xfrm>
            <a:prstGeom prst="rect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CasellaDiTesto 27"/>
            <p:cNvSpPr txBox="1"/>
            <p:nvPr/>
          </p:nvSpPr>
          <p:spPr>
            <a:xfrm>
              <a:off x="2709" y="200431"/>
              <a:ext cx="1354886" cy="3753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i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entury Gothic" panose="020B0502020202020204" pitchFamily="34" charset="0"/>
                </a:rPr>
                <a:t>Adding </a:t>
              </a:r>
              <a:r>
                <a:rPr lang="en-US" sz="1600" b="1" i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entury Gothic" panose="020B0502020202020204" pitchFamily="34" charset="0"/>
                </a:rPr>
                <a:t>the word 'Marco' in the search</a:t>
              </a:r>
              <a:endParaRPr lang="it-IT" sz="1600" b="1" i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4" name="Gruppo 23"/>
          <p:cNvGrpSpPr/>
          <p:nvPr/>
        </p:nvGrpSpPr>
        <p:grpSpPr>
          <a:xfrm>
            <a:off x="2644564" y="3013985"/>
            <a:ext cx="7224288" cy="523914"/>
            <a:chOff x="1075" y="200431"/>
            <a:chExt cx="1354886" cy="812931"/>
          </a:xfrm>
        </p:grpSpPr>
        <p:sp>
          <p:nvSpPr>
            <p:cNvPr id="25" name="Rettangolo 24"/>
            <p:cNvSpPr/>
            <p:nvPr/>
          </p:nvSpPr>
          <p:spPr>
            <a:xfrm>
              <a:off x="1075" y="200431"/>
              <a:ext cx="1354886" cy="812931"/>
            </a:xfrm>
            <a:prstGeom prst="rect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CasellaDiTesto 35"/>
            <p:cNvSpPr txBox="1"/>
            <p:nvPr/>
          </p:nvSpPr>
          <p:spPr>
            <a:xfrm>
              <a:off x="1075" y="200431"/>
              <a:ext cx="1354886" cy="8129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600" b="1" i="1" dirty="0" err="1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Adding</a:t>
              </a:r>
              <a:r>
                <a:rPr lang="it-IT" sz="1600" b="1" i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 the word «</a:t>
              </a:r>
              <a:r>
                <a:rPr lang="it-IT" sz="1600" b="1" i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Giovanni» </a:t>
              </a:r>
              <a:r>
                <a:rPr lang="it-IT" sz="1600" b="1" i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in the </a:t>
              </a:r>
              <a:r>
                <a:rPr lang="it-IT" sz="1600" b="1" i="1" dirty="0" err="1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search</a:t>
              </a:r>
              <a:endParaRPr lang="it-IT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  <p:pic>
        <p:nvPicPr>
          <p:cNvPr id="37" name="Immagine 36"/>
          <p:cNvPicPr>
            <a:picLocks noChangeAspect="1"/>
          </p:cNvPicPr>
          <p:nvPr/>
        </p:nvPicPr>
        <p:blipFill rotWithShape="1">
          <a:blip r:embed="rId3"/>
          <a:srcRect l="12790" r="57978"/>
          <a:stretch/>
        </p:blipFill>
        <p:spPr>
          <a:xfrm>
            <a:off x="2351585" y="3698315"/>
            <a:ext cx="4624933" cy="3023162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8526" y="3961945"/>
            <a:ext cx="2943225" cy="2428875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021" y="620689"/>
            <a:ext cx="2059764" cy="46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19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3431706" y="218985"/>
            <a:ext cx="5667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ko-KR" sz="2400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굴림" charset="-127"/>
              </a:rPr>
              <a:t>INTELLA CONNECT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254F0-542B-4562-A69E-BDF4398957F7}" type="slidenum">
              <a:rPr lang="it-IT">
                <a:latin typeface="Century Gothic" panose="020B0502020202020204" pitchFamily="34" charset="0"/>
              </a:rPr>
              <a:pPr/>
              <a:t>21</a:t>
            </a:fld>
            <a:endParaRPr lang="it-IT">
              <a:latin typeface="Century Gothic" panose="020B0502020202020204" pitchFamily="34" charset="0"/>
            </a:endParaRPr>
          </a:p>
        </p:txBody>
      </p:sp>
      <p:pic>
        <p:nvPicPr>
          <p:cNvPr id="39" name="Immagin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537" y="2957676"/>
            <a:ext cx="2300227" cy="2969088"/>
          </a:xfrm>
          <a:prstGeom prst="rect">
            <a:avLst/>
          </a:prstGeom>
        </p:spPr>
      </p:pic>
      <p:grpSp>
        <p:nvGrpSpPr>
          <p:cNvPr id="34" name="Gruppo 33"/>
          <p:cNvGrpSpPr/>
          <p:nvPr/>
        </p:nvGrpSpPr>
        <p:grpSpPr>
          <a:xfrm>
            <a:off x="1919537" y="2387418"/>
            <a:ext cx="2313127" cy="523914"/>
            <a:chOff x="1075" y="200431"/>
            <a:chExt cx="1354886" cy="812931"/>
          </a:xfrm>
        </p:grpSpPr>
        <p:sp>
          <p:nvSpPr>
            <p:cNvPr id="35" name="Rettangolo 34"/>
            <p:cNvSpPr/>
            <p:nvPr/>
          </p:nvSpPr>
          <p:spPr>
            <a:xfrm>
              <a:off x="1075" y="200431"/>
              <a:ext cx="1354886" cy="812931"/>
            </a:xfrm>
            <a:prstGeom prst="rect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CasellaDiTesto 37"/>
            <p:cNvSpPr txBox="1"/>
            <p:nvPr/>
          </p:nvSpPr>
          <p:spPr>
            <a:xfrm>
              <a:off x="1075" y="200431"/>
              <a:ext cx="1354886" cy="8129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600" b="1" i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entury Gothic" panose="020B0502020202020204" pitchFamily="34" charset="0"/>
                </a:rPr>
                <a:t>Data </a:t>
              </a:r>
              <a:r>
                <a:rPr lang="it-IT" sz="1600" b="1" i="1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entury Gothic" panose="020B0502020202020204" pitchFamily="34" charset="0"/>
                </a:rPr>
                <a:t>type</a:t>
              </a:r>
              <a:r>
                <a:rPr lang="it-IT" sz="1600" b="1" i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entury Gothic" panose="020B0502020202020204" pitchFamily="34" charset="0"/>
                </a:rPr>
                <a:t> </a:t>
              </a:r>
              <a:r>
                <a:rPr lang="it-IT" sz="1600" b="1" i="1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entury Gothic" panose="020B0502020202020204" pitchFamily="34" charset="0"/>
                </a:rPr>
                <a:t>results</a:t>
              </a:r>
              <a:endParaRPr lang="it-IT" sz="1600" b="1" i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/>
          <a:srcRect l="246" r="5508"/>
          <a:stretch/>
        </p:blipFill>
        <p:spPr>
          <a:xfrm>
            <a:off x="4367808" y="4475020"/>
            <a:ext cx="6120680" cy="9568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40" name="Gruppo 39"/>
          <p:cNvGrpSpPr/>
          <p:nvPr/>
        </p:nvGrpSpPr>
        <p:grpSpPr>
          <a:xfrm>
            <a:off x="6256709" y="3750812"/>
            <a:ext cx="2457143" cy="523914"/>
            <a:chOff x="1075" y="200431"/>
            <a:chExt cx="1354886" cy="812931"/>
          </a:xfrm>
        </p:grpSpPr>
        <p:sp>
          <p:nvSpPr>
            <p:cNvPr id="41" name="Rettangolo 40"/>
            <p:cNvSpPr/>
            <p:nvPr/>
          </p:nvSpPr>
          <p:spPr>
            <a:xfrm>
              <a:off x="1075" y="200431"/>
              <a:ext cx="1354886" cy="812931"/>
            </a:xfrm>
            <a:prstGeom prst="rect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CasellaDiTesto 41"/>
            <p:cNvSpPr txBox="1"/>
            <p:nvPr/>
          </p:nvSpPr>
          <p:spPr>
            <a:xfrm>
              <a:off x="1075" y="200431"/>
              <a:ext cx="1354886" cy="8129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600" b="1" i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entury Gothic" panose="020B0502020202020204" pitchFamily="34" charset="0"/>
                </a:rPr>
                <a:t>Time frame</a:t>
              </a:r>
              <a:endParaRPr lang="it-IT" sz="1600" b="1" i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  <p:pic>
        <p:nvPicPr>
          <p:cNvPr id="12" name="Immagin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021" y="620689"/>
            <a:ext cx="2059764" cy="46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27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fld id="{B1A254F0-542B-4562-A69E-BDF4398957F7}" type="slidenum">
              <a:rPr lang="it-IT">
                <a:latin typeface="Century Gothic" panose="020B0502020202020204" pitchFamily="34" charset="0"/>
              </a:rPr>
              <a:pPr/>
              <a:t>22</a:t>
            </a:fld>
            <a:endParaRPr lang="it-IT">
              <a:latin typeface="Century Gothic" panose="020B0502020202020204" pitchFamily="34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2649500" y="1339560"/>
            <a:ext cx="7224288" cy="384798"/>
          </a:xfrm>
          <a:prstGeom prst="rect">
            <a:avLst/>
          </a:prstGeom>
          <a:solidFill>
            <a:srgbClr val="FF0000"/>
          </a:solidFill>
        </p:spPr>
        <p:txBody>
          <a:bodyPr anchor="ctr"/>
          <a:lstStyle>
            <a:defPPr>
              <a:defRPr lang="it-IT"/>
            </a:defPPr>
            <a:lvl1pPr algn="ctr" fontAlgn="base">
              <a:spcBef>
                <a:spcPct val="0"/>
              </a:spcBef>
              <a:spcAft>
                <a:spcPct val="0"/>
              </a:spcAft>
              <a:buNone/>
              <a:defRPr sz="2600" b="1" i="1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it-IT" altLang="it-IT" dirty="0"/>
              <a:t>APPLICATION FUNCTIONS</a:t>
            </a: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2644564" y="1775691"/>
            <a:ext cx="7224288" cy="53829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it-IT" altLang="it-IT" sz="26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PRACTICAL EXAMPLE</a:t>
            </a:r>
          </a:p>
        </p:txBody>
      </p:sp>
      <p:grpSp>
        <p:nvGrpSpPr>
          <p:cNvPr id="34" name="Gruppo 33"/>
          <p:cNvGrpSpPr/>
          <p:nvPr/>
        </p:nvGrpSpPr>
        <p:grpSpPr>
          <a:xfrm>
            <a:off x="5175001" y="2400990"/>
            <a:ext cx="2457143" cy="523914"/>
            <a:chOff x="1075" y="200431"/>
            <a:chExt cx="1354886" cy="812931"/>
          </a:xfrm>
        </p:grpSpPr>
        <p:sp>
          <p:nvSpPr>
            <p:cNvPr id="35" name="Rettangolo 34"/>
            <p:cNvSpPr/>
            <p:nvPr/>
          </p:nvSpPr>
          <p:spPr>
            <a:xfrm>
              <a:off x="1075" y="200431"/>
              <a:ext cx="1354886" cy="8129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CasellaDiTesto 37"/>
            <p:cNvSpPr txBox="1"/>
            <p:nvPr/>
          </p:nvSpPr>
          <p:spPr>
            <a:xfrm>
              <a:off x="1075" y="200431"/>
              <a:ext cx="1354886" cy="8129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600" b="1" i="1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List of </a:t>
              </a:r>
              <a:r>
                <a:rPr lang="it-IT" sz="1600" b="1" i="1" dirty="0" err="1">
                  <a:solidFill>
                    <a:prstClr val="white"/>
                  </a:solidFill>
                  <a:latin typeface="Century Gothic" panose="020B0502020202020204" pitchFamily="34" charset="0"/>
                </a:rPr>
                <a:t>results</a:t>
              </a:r>
              <a:endParaRPr lang="it-IT" sz="16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3572" y="3500257"/>
            <a:ext cx="8443692" cy="2633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6" name="Rettangolo 5"/>
          <p:cNvSpPr/>
          <p:nvPr/>
        </p:nvSpPr>
        <p:spPr>
          <a:xfrm>
            <a:off x="2123816" y="3933056"/>
            <a:ext cx="44379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8" name="Connettore 2 7"/>
          <p:cNvCxnSpPr/>
          <p:nvPr/>
        </p:nvCxnSpPr>
        <p:spPr>
          <a:xfrm flipH="1" flipV="1">
            <a:off x="2351584" y="3429000"/>
            <a:ext cx="120528" cy="4320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6" name="Rettangolo 35"/>
          <p:cNvSpPr/>
          <p:nvPr/>
        </p:nvSpPr>
        <p:spPr>
          <a:xfrm>
            <a:off x="1775520" y="3068961"/>
            <a:ext cx="1152128" cy="3516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4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Item ID</a:t>
            </a:r>
            <a:endParaRPr lang="it-IT" sz="14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Rettangolo 38"/>
          <p:cNvSpPr/>
          <p:nvPr/>
        </p:nvSpPr>
        <p:spPr>
          <a:xfrm>
            <a:off x="3013764" y="3933056"/>
            <a:ext cx="44379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0" name="Connettore 2 39"/>
          <p:cNvCxnSpPr/>
          <p:nvPr/>
        </p:nvCxnSpPr>
        <p:spPr>
          <a:xfrm flipV="1">
            <a:off x="3362060" y="3429000"/>
            <a:ext cx="95496" cy="4320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1" name="Rettangolo 40"/>
          <p:cNvSpPr/>
          <p:nvPr/>
        </p:nvSpPr>
        <p:spPr>
          <a:xfrm>
            <a:off x="3274387" y="3037526"/>
            <a:ext cx="1152128" cy="3516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400" dirty="0" err="1" smtClean="0">
                <a:solidFill>
                  <a:prstClr val="white"/>
                </a:solidFill>
                <a:latin typeface="Century Gothic" panose="020B0502020202020204" pitchFamily="34" charset="0"/>
              </a:rPr>
              <a:t>Origin</a:t>
            </a:r>
            <a:endParaRPr lang="it-IT" sz="14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Rettangolo 41"/>
          <p:cNvSpPr/>
          <p:nvPr/>
        </p:nvSpPr>
        <p:spPr>
          <a:xfrm>
            <a:off x="4655840" y="3945868"/>
            <a:ext cx="44379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3" name="Connettore 2 42"/>
          <p:cNvCxnSpPr/>
          <p:nvPr/>
        </p:nvCxnSpPr>
        <p:spPr>
          <a:xfrm flipV="1">
            <a:off x="5004136" y="3441812"/>
            <a:ext cx="95496" cy="4320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5" name="Rettangolo 44"/>
          <p:cNvSpPr/>
          <p:nvPr/>
        </p:nvSpPr>
        <p:spPr>
          <a:xfrm>
            <a:off x="4916463" y="3050338"/>
            <a:ext cx="1152128" cy="3516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4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Data </a:t>
            </a:r>
            <a:r>
              <a:rPr lang="it-IT" sz="1400" dirty="0" err="1" smtClean="0">
                <a:solidFill>
                  <a:prstClr val="white"/>
                </a:solidFill>
                <a:latin typeface="Century Gothic" panose="020B0502020202020204" pitchFamily="34" charset="0"/>
              </a:rPr>
              <a:t>type</a:t>
            </a:r>
            <a:endParaRPr lang="it-IT" sz="14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Rettangolo 45"/>
          <p:cNvSpPr/>
          <p:nvPr/>
        </p:nvSpPr>
        <p:spPr>
          <a:xfrm>
            <a:off x="7536160" y="3932306"/>
            <a:ext cx="619262" cy="144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7" name="Connettore 2 46"/>
          <p:cNvCxnSpPr/>
          <p:nvPr/>
        </p:nvCxnSpPr>
        <p:spPr>
          <a:xfrm flipH="1" flipV="1">
            <a:off x="7824192" y="3441812"/>
            <a:ext cx="235734" cy="4192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8" name="Rettangolo 47"/>
          <p:cNvSpPr/>
          <p:nvPr/>
        </p:nvSpPr>
        <p:spPr>
          <a:xfrm>
            <a:off x="7357462" y="3037526"/>
            <a:ext cx="1152128" cy="3516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4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File </a:t>
            </a:r>
            <a:r>
              <a:rPr lang="it-IT" sz="1400" dirty="0" err="1" smtClean="0">
                <a:solidFill>
                  <a:prstClr val="white"/>
                </a:solidFill>
                <a:latin typeface="Century Gothic" panose="020B0502020202020204" pitchFamily="34" charset="0"/>
              </a:rPr>
              <a:t>name</a:t>
            </a:r>
            <a:endParaRPr lang="it-IT" sz="14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49" name="Rettangolo 48"/>
          <p:cNvSpPr/>
          <p:nvPr/>
        </p:nvSpPr>
        <p:spPr>
          <a:xfrm>
            <a:off x="8967280" y="3945868"/>
            <a:ext cx="1100904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0" name="Connettore 2 49"/>
          <p:cNvCxnSpPr/>
          <p:nvPr/>
        </p:nvCxnSpPr>
        <p:spPr>
          <a:xfrm flipV="1">
            <a:off x="9315576" y="3441812"/>
            <a:ext cx="95496" cy="4320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1" name="Rettangolo 50"/>
          <p:cNvSpPr/>
          <p:nvPr/>
        </p:nvSpPr>
        <p:spPr>
          <a:xfrm>
            <a:off x="9227903" y="3050338"/>
            <a:ext cx="1152128" cy="3516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400" dirty="0">
                <a:solidFill>
                  <a:prstClr val="white"/>
                </a:solidFill>
                <a:latin typeface="Century Gothic" panose="020B0502020202020204" pitchFamily="34" charset="0"/>
              </a:rPr>
              <a:t>Date</a:t>
            </a:r>
          </a:p>
        </p:txBody>
      </p:sp>
      <p:pic>
        <p:nvPicPr>
          <p:cNvPr id="24" name="Immagin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021" y="620689"/>
            <a:ext cx="2059764" cy="46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38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3431706" y="218985"/>
            <a:ext cx="5667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ko-KR" sz="2400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굴림" charset="-127"/>
              </a:rPr>
              <a:t>INTELLA CONNECT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254F0-542B-4562-A69E-BDF4398957F7}" type="slidenum">
              <a:rPr lang="it-IT">
                <a:latin typeface="Century Gothic" panose="020B0502020202020204" pitchFamily="34" charset="0"/>
              </a:rPr>
              <a:pPr/>
              <a:t>23</a:t>
            </a:fld>
            <a:endParaRPr lang="it-IT">
              <a:latin typeface="Century Gothic" panose="020B0502020202020204" pitchFamily="34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2649500" y="1339560"/>
            <a:ext cx="7224288" cy="384798"/>
          </a:xfrm>
          <a:prstGeom prst="rect">
            <a:avLst/>
          </a:prstGeom>
          <a:solidFill>
            <a:srgbClr val="FF0000"/>
          </a:solidFill>
        </p:spPr>
        <p:txBody>
          <a:bodyPr anchor="ctr"/>
          <a:lstStyle>
            <a:defPPr>
              <a:defRPr lang="it-IT"/>
            </a:defPPr>
            <a:lvl1pPr algn="ctr" fontAlgn="base">
              <a:spcBef>
                <a:spcPct val="0"/>
              </a:spcBef>
              <a:spcAft>
                <a:spcPct val="0"/>
              </a:spcAft>
              <a:buNone/>
              <a:defRPr sz="2600" b="1" i="1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it-IT" altLang="it-IT" dirty="0"/>
              <a:t>APPLICATION FUNCTIONS</a:t>
            </a: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2644564" y="1775691"/>
            <a:ext cx="7224288" cy="53829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it-IT" altLang="it-IT" sz="26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PRACTICAL EXAMPLE</a:t>
            </a:r>
          </a:p>
        </p:txBody>
      </p:sp>
      <p:grpSp>
        <p:nvGrpSpPr>
          <p:cNvPr id="34" name="Gruppo 33"/>
          <p:cNvGrpSpPr/>
          <p:nvPr/>
        </p:nvGrpSpPr>
        <p:grpSpPr>
          <a:xfrm>
            <a:off x="5028137" y="2406803"/>
            <a:ext cx="2457143" cy="523914"/>
            <a:chOff x="1075" y="200431"/>
            <a:chExt cx="1354886" cy="812931"/>
          </a:xfrm>
        </p:grpSpPr>
        <p:sp>
          <p:nvSpPr>
            <p:cNvPr id="35" name="Rettangolo 34"/>
            <p:cNvSpPr/>
            <p:nvPr/>
          </p:nvSpPr>
          <p:spPr>
            <a:xfrm>
              <a:off x="1075" y="200431"/>
              <a:ext cx="1354886" cy="812931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38" name="CasellaDiTesto 37"/>
            <p:cNvSpPr txBox="1"/>
            <p:nvPr/>
          </p:nvSpPr>
          <p:spPr>
            <a:xfrm>
              <a:off x="1075" y="200431"/>
              <a:ext cx="1354886" cy="812931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600" b="1" i="1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Tag</a:t>
              </a:r>
              <a:endParaRPr lang="it-IT" sz="16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5274" y="3122632"/>
            <a:ext cx="4060288" cy="2816596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021" y="620689"/>
            <a:ext cx="2059764" cy="46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09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3431706" y="218985"/>
            <a:ext cx="5667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ko-KR" sz="2400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굴림" charset="-127"/>
              </a:rPr>
              <a:t>INTELLA CONNECT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254F0-542B-4562-A69E-BDF4398957F7}" type="slidenum">
              <a:rPr lang="it-IT">
                <a:latin typeface="Century Gothic" panose="020B0502020202020204" pitchFamily="34" charset="0"/>
              </a:rPr>
              <a:pPr/>
              <a:t>24</a:t>
            </a:fld>
            <a:endParaRPr lang="it-IT">
              <a:latin typeface="Century Gothic" panose="020B0502020202020204" pitchFamily="34" charset="0"/>
            </a:endParaRPr>
          </a:p>
        </p:txBody>
      </p:sp>
      <p:grpSp>
        <p:nvGrpSpPr>
          <p:cNvPr id="34" name="Gruppo 33"/>
          <p:cNvGrpSpPr/>
          <p:nvPr/>
        </p:nvGrpSpPr>
        <p:grpSpPr>
          <a:xfrm>
            <a:off x="3807230" y="1370406"/>
            <a:ext cx="3798916" cy="525318"/>
            <a:chOff x="-7458" y="200431"/>
            <a:chExt cx="1363419" cy="815110"/>
          </a:xfrm>
          <a:solidFill>
            <a:schemeClr val="tx2">
              <a:lumMod val="75000"/>
            </a:schemeClr>
          </a:solidFill>
        </p:grpSpPr>
        <p:sp>
          <p:nvSpPr>
            <p:cNvPr id="35" name="Rettangolo 34"/>
            <p:cNvSpPr/>
            <p:nvPr/>
          </p:nvSpPr>
          <p:spPr>
            <a:xfrm>
              <a:off x="1075" y="200431"/>
              <a:ext cx="1354886" cy="8129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sp>
        <p:sp>
          <p:nvSpPr>
            <p:cNvPr id="38" name="CasellaDiTesto 37"/>
            <p:cNvSpPr txBox="1"/>
            <p:nvPr/>
          </p:nvSpPr>
          <p:spPr>
            <a:xfrm>
              <a:off x="-7458" y="202610"/>
              <a:ext cx="1354886" cy="8129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600" b="1" i="1" dirty="0" smtClean="0">
                  <a:solidFill>
                    <a:prstClr val="white"/>
                  </a:solidFill>
                  <a:latin typeface="Century Gothic" panose="020B0502020202020204" pitchFamily="34" charset="0"/>
                </a:rPr>
                <a:t>JUDICIAL POLICE RECORD REPORT</a:t>
              </a:r>
              <a:endParaRPr lang="it-IT" sz="16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945" y="2330623"/>
            <a:ext cx="6494785" cy="2347074"/>
          </a:xfrm>
          <a:prstGeom prst="rect">
            <a:avLst/>
          </a:prstGeom>
        </p:spPr>
      </p:pic>
      <p:sp>
        <p:nvSpPr>
          <p:cNvPr id="20" name="Rettangolo 19"/>
          <p:cNvSpPr/>
          <p:nvPr/>
        </p:nvSpPr>
        <p:spPr>
          <a:xfrm>
            <a:off x="925945" y="3653778"/>
            <a:ext cx="1210652" cy="547442"/>
          </a:xfrm>
          <a:prstGeom prst="rect">
            <a:avLst/>
          </a:prstGeom>
          <a:solidFill>
            <a:schemeClr val="lt1">
              <a:alpha val="26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b="1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1" name="Connettore 2 20"/>
          <p:cNvCxnSpPr/>
          <p:nvPr/>
        </p:nvCxnSpPr>
        <p:spPr>
          <a:xfrm flipH="1" flipV="1">
            <a:off x="1038133" y="2272619"/>
            <a:ext cx="636328" cy="128818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Rettangolo 21"/>
          <p:cNvSpPr/>
          <p:nvPr/>
        </p:nvSpPr>
        <p:spPr>
          <a:xfrm>
            <a:off x="522333" y="1798918"/>
            <a:ext cx="1152128" cy="415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 err="1" smtClean="0">
                <a:solidFill>
                  <a:prstClr val="white"/>
                </a:solidFill>
                <a:latin typeface="Century Gothic" panose="020B0502020202020204" pitchFamily="34" charset="0"/>
              </a:rPr>
              <a:t>Document</a:t>
            </a:r>
            <a:r>
              <a:rPr lang="it-IT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 </a:t>
            </a:r>
            <a:r>
              <a:rPr lang="it-IT" sz="1400" b="1" dirty="0" err="1" smtClean="0">
                <a:solidFill>
                  <a:prstClr val="white"/>
                </a:solidFill>
                <a:latin typeface="Century Gothic" panose="020B0502020202020204" pitchFamily="34" charset="0"/>
              </a:rPr>
              <a:t>origin</a:t>
            </a:r>
            <a:endParaRPr lang="it-IT" sz="14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021" y="620689"/>
            <a:ext cx="2059764" cy="468604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5927" y="3927499"/>
            <a:ext cx="4808783" cy="283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88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3431706" y="218985"/>
            <a:ext cx="5667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ko-KR" sz="2400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굴림" charset="-127"/>
              </a:rPr>
              <a:t>INTELLA CONNECT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254F0-542B-4562-A69E-BDF4398957F7}" type="slidenum">
              <a:rPr lang="it-IT">
                <a:latin typeface="Century Gothic" panose="020B0502020202020204" pitchFamily="34" charset="0"/>
              </a:rPr>
              <a:pPr/>
              <a:t>25</a:t>
            </a:fld>
            <a:endParaRPr lang="it-IT">
              <a:latin typeface="Century Gothic" panose="020B0502020202020204" pitchFamily="34" charset="0"/>
            </a:endParaRPr>
          </a:p>
        </p:txBody>
      </p:sp>
      <p:grpSp>
        <p:nvGrpSpPr>
          <p:cNvPr id="34" name="Gruppo 33"/>
          <p:cNvGrpSpPr/>
          <p:nvPr/>
        </p:nvGrpSpPr>
        <p:grpSpPr>
          <a:xfrm>
            <a:off x="4655840" y="2406803"/>
            <a:ext cx="2880320" cy="523914"/>
            <a:chOff x="1075" y="200431"/>
            <a:chExt cx="1354886" cy="812931"/>
          </a:xfrm>
        </p:grpSpPr>
        <p:sp>
          <p:nvSpPr>
            <p:cNvPr id="35" name="Rettangolo 34"/>
            <p:cNvSpPr/>
            <p:nvPr/>
          </p:nvSpPr>
          <p:spPr>
            <a:xfrm>
              <a:off x="1075" y="200431"/>
              <a:ext cx="1354886" cy="812931"/>
            </a:xfrm>
            <a:prstGeom prst="rect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CasellaDiTesto 37"/>
            <p:cNvSpPr txBox="1"/>
            <p:nvPr/>
          </p:nvSpPr>
          <p:spPr>
            <a:xfrm>
              <a:off x="1075" y="200431"/>
              <a:ext cx="1354886" cy="812931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600" b="1" i="1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entury Gothic" panose="020B0502020202020204" pitchFamily="34" charset="0"/>
                </a:rPr>
                <a:t>Additional</a:t>
              </a:r>
              <a:r>
                <a:rPr lang="it-IT" sz="1600" b="1" i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entury Gothic" panose="020B0502020202020204" pitchFamily="34" charset="0"/>
                </a:rPr>
                <a:t> </a:t>
              </a:r>
              <a:r>
                <a:rPr lang="it-IT" sz="1600" b="1" i="1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entury Gothic" panose="020B0502020202020204" pitchFamily="34" charset="0"/>
                </a:rPr>
                <a:t>search</a:t>
              </a:r>
              <a:r>
                <a:rPr lang="it-IT" sz="1600" b="1" i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entury Gothic" panose="020B0502020202020204" pitchFamily="34" charset="0"/>
                </a:rPr>
                <a:t> </a:t>
              </a:r>
              <a:r>
                <a:rPr lang="it-IT" sz="1600" b="1" i="1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entury Gothic" panose="020B0502020202020204" pitchFamily="34" charset="0"/>
                </a:rPr>
                <a:t>keys</a:t>
              </a:r>
              <a:endParaRPr lang="it-IT" sz="1600" b="1" i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/>
          <a:srcRect l="-3617" t="939" r="3617" b="66917"/>
          <a:stretch/>
        </p:blipFill>
        <p:spPr>
          <a:xfrm>
            <a:off x="2638884" y="3191272"/>
            <a:ext cx="1990725" cy="2666749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 rotWithShape="1">
          <a:blip r:embed="rId3"/>
          <a:srcRect t="33995" b="37439"/>
          <a:stretch/>
        </p:blipFill>
        <p:spPr>
          <a:xfrm>
            <a:off x="5270056" y="3339685"/>
            <a:ext cx="1990725" cy="2369921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 rotWithShape="1">
          <a:blip r:embed="rId3"/>
          <a:srcRect l="-2204" t="62596" r="2204" b="185"/>
          <a:stretch/>
        </p:blipFill>
        <p:spPr>
          <a:xfrm>
            <a:off x="7842285" y="3191271"/>
            <a:ext cx="1990725" cy="308784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253" y="446348"/>
            <a:ext cx="2059764" cy="46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2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115137" y="3330460"/>
            <a:ext cx="9889067" cy="1022350"/>
          </a:xfrm>
        </p:spPr>
        <p:txBody>
          <a:bodyPr/>
          <a:lstStyle/>
          <a:p>
            <a:pPr algn="ctr"/>
            <a:r>
              <a:rPr lang="it-IT" sz="2800" b="1" dirty="0" smtClean="0">
                <a:latin typeface="Century Gothic" panose="020B0502020202020204" pitchFamily="34" charset="0"/>
              </a:rPr>
              <a:t>Grazie per l’attenzione!</a:t>
            </a:r>
            <a:endParaRPr lang="it-IT" sz="2800" b="1" dirty="0">
              <a:latin typeface="Century Gothic" panose="020B050202020202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020" y="429496"/>
            <a:ext cx="2642954" cy="60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5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2413923" y="224657"/>
            <a:ext cx="7224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small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굴림" charset="-127"/>
              </a:rPr>
              <a:t>INVESTIGATIVE </a:t>
            </a:r>
            <a:r>
              <a:rPr kumimoji="0" lang="en-US" altLang="ko-KR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굴림" charset="-127"/>
              </a:rPr>
              <a:t>IT TOOLS AVAILABLE TO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굴림" charset="-127"/>
              </a:rPr>
              <a:t>THE </a:t>
            </a:r>
            <a:r>
              <a:rPr kumimoji="0" lang="it-IT" altLang="ko-KR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굴림" charset="-127"/>
              </a:rPr>
              <a:t>GUARDIA DI FINANZA</a:t>
            </a:r>
            <a:endParaRPr kumimoji="0" lang="it-IT" altLang="ko-KR" sz="2400" b="1" i="0" u="none" strike="noStrike" kern="1200" cap="small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굴림" charset="-127"/>
            </a:endParaRPr>
          </a:p>
        </p:txBody>
      </p:sp>
      <p:sp>
        <p:nvSpPr>
          <p:cNvPr id="12" name="Rettangolo 11"/>
          <p:cNvSpPr/>
          <p:nvPr/>
        </p:nvSpPr>
        <p:spPr bwMode="auto">
          <a:xfrm>
            <a:off x="2045607" y="1723400"/>
            <a:ext cx="8236501" cy="157267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236266" tIns="0" rIns="236266" bIns="0" spcCol="1270" anchor="ctr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cap="small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Guardia di </a:t>
            </a:r>
            <a:r>
              <a:rPr lang="en-US" sz="2000" cap="small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Finanza</a:t>
            </a:r>
            <a:r>
              <a:rPr lang="en-US" sz="2000" cap="small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personnel </a:t>
            </a:r>
            <a:r>
              <a:rPr kumimoji="0" lang="en-US" sz="2000" b="0" i="0" u="none" strike="noStrike" kern="1200" cap="small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with </a:t>
            </a:r>
            <a:r>
              <a:rPr kumimoji="0" lang="en-US" sz="2000" b="0" i="0" u="none" strike="noStrike" kern="1200" cap="small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the </a:t>
            </a:r>
            <a:r>
              <a:rPr kumimoji="0" lang="en-US" sz="2000" b="1" i="1" u="none" strike="noStrike" kern="1200" cap="small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Computer Forensics and Data Analysis</a:t>
            </a:r>
            <a:r>
              <a:rPr kumimoji="0" lang="en-US" sz="2000" b="1" i="0" u="none" strike="noStrike" kern="1200" cap="small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small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(</a:t>
            </a:r>
            <a:r>
              <a:rPr kumimoji="0" lang="en-US" sz="2000" b="1" i="0" u="none" strike="noStrike" kern="1200" cap="small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CFDA</a:t>
            </a:r>
            <a:r>
              <a:rPr kumimoji="0" lang="en-US" sz="2000" b="0" i="0" u="none" strike="noStrike" kern="1200" cap="small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) qualification intervene in all </a:t>
            </a:r>
            <a:r>
              <a:rPr kumimoji="0" lang="en-US" sz="2000" b="0" i="0" u="none" strike="noStrike" kern="1200" cap="small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operational areas (administrative and criminal) </a:t>
            </a:r>
            <a:r>
              <a:rPr kumimoji="0" lang="en-US" sz="2000" b="0" i="0" u="none" strike="noStrike" kern="1200" cap="small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where </a:t>
            </a:r>
            <a:r>
              <a:rPr kumimoji="0" lang="en-US" sz="2000" b="0" i="0" u="none" strike="noStrike" kern="1200" cap="small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is needed their support</a:t>
            </a:r>
            <a:r>
              <a:rPr kumimoji="0" lang="en-US" sz="2000" b="0" i="0" u="none" strike="noStrike" kern="1200" cap="small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, both operational and knowledge-based, in the field of Digital Forensics, </a:t>
            </a:r>
            <a:endParaRPr kumimoji="0" lang="it-IT" sz="2000" b="0" i="0" u="none" strike="noStrike" kern="1200" cap="small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A254F0-542B-4562-A69E-BDF4398957F7}" type="slidenum">
              <a:rPr kumimoji="0" lang="it-IT" sz="750" b="0" i="0" u="none" strike="noStrike" kern="1200" cap="none" spc="0" normalizeH="0" baseline="0" noProof="0">
                <a:ln>
                  <a:noFill/>
                </a:ln>
                <a:solidFill>
                  <a:srgbClr val="006299"/>
                </a:solidFill>
                <a:effectLst/>
                <a:uLnTx/>
                <a:uFillTx/>
                <a:latin typeface="Century Gothic" panose="020B0502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750" b="0" i="0" u="none" strike="noStrike" kern="1200" cap="none" spc="0" normalizeH="0" baseline="0" noProof="0">
              <a:ln>
                <a:noFill/>
              </a:ln>
              <a:solidFill>
                <a:srgbClr val="006299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4" name="Rettangolo 33"/>
          <p:cNvSpPr/>
          <p:nvPr/>
        </p:nvSpPr>
        <p:spPr bwMode="auto">
          <a:xfrm>
            <a:off x="2045608" y="4030988"/>
            <a:ext cx="8236500" cy="17977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236266" tIns="0" rIns="236266" bIns="0" spcCol="1270" anchor="ctr"/>
          <a:lstStyle/>
          <a:p>
            <a:pPr marL="0" marR="0" lvl="0" indent="0" algn="just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small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</a:rPr>
              <a:t>The </a:t>
            </a:r>
            <a:r>
              <a:rPr kumimoji="0" lang="en-US" sz="2200" b="0" i="0" u="none" strike="noStrike" kern="1200" cap="small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</a:rPr>
              <a:t>Guardia di Finanza General </a:t>
            </a:r>
            <a:r>
              <a:rPr kumimoji="0" lang="en-US" sz="2200" b="0" i="0" u="none" strike="noStrike" kern="1200" cap="small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</a:rPr>
              <a:t>Headquarters-IT Department  </a:t>
            </a:r>
            <a:r>
              <a:rPr kumimoji="0" lang="en-US" sz="2200" b="0" i="0" u="none" strike="noStrike" kern="1200" cap="small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</a:rPr>
              <a:t>provides </a:t>
            </a:r>
            <a:r>
              <a:rPr kumimoji="0" lang="en-US" sz="2200" b="0" i="0" u="none" strike="noStrike" kern="1200" cap="small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</a:rPr>
              <a:t>a </a:t>
            </a:r>
            <a:r>
              <a:rPr kumimoji="0" lang="en-US" sz="2200" b="1" i="0" u="none" strike="noStrike" kern="1200" cap="small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</a:rPr>
              <a:t>set of tools </a:t>
            </a:r>
            <a:r>
              <a:rPr kumimoji="0" lang="en-US" sz="2200" b="0" i="0" u="none" strike="noStrike" kern="1200" cap="small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</a:rPr>
              <a:t>and </a:t>
            </a:r>
            <a:r>
              <a:rPr kumimoji="0" lang="en-US" sz="2200" b="1" i="0" u="none" strike="noStrike" kern="1200" cap="small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</a:rPr>
              <a:t>software</a:t>
            </a:r>
            <a:r>
              <a:rPr kumimoji="0" lang="en-US" sz="2200" b="0" i="0" u="none" strike="noStrike" kern="1200" cap="small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</a:rPr>
              <a:t> useful </a:t>
            </a:r>
            <a:r>
              <a:rPr kumimoji="0" lang="en-US" sz="2200" b="0" i="0" u="none" strike="noStrike" kern="1200" cap="small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</a:rPr>
              <a:t>for: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200" b="0" i="0" u="none" strike="noStrike" kern="1200" cap="small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</a:rPr>
              <a:t>the</a:t>
            </a:r>
            <a:r>
              <a:rPr kumimoji="0" lang="en-US" sz="2200" b="1" i="0" u="none" strike="noStrike" kern="1200" cap="small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US" sz="2200" b="1" i="0" u="none" strike="noStrike" kern="1200" cap="small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</a:rPr>
              <a:t>extraction of digital evidence </a:t>
            </a:r>
            <a:r>
              <a:rPr kumimoji="0" lang="en-US" sz="2200" b="0" i="0" u="none" strike="noStrike" kern="1200" cap="small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</a:rPr>
              <a:t>from </a:t>
            </a:r>
            <a:r>
              <a:rPr kumimoji="0" lang="en-US" sz="2200" b="0" i="0" u="none" strike="noStrike" kern="1200" cap="small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</a:rPr>
              <a:t>different</a:t>
            </a:r>
            <a:r>
              <a:rPr kumimoji="0" lang="en-US" sz="2200" b="0" i="0" u="none" strike="noStrike" kern="1200" cap="small" spc="0" normalizeH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</a:rPr>
              <a:t> devices</a:t>
            </a:r>
            <a:endParaRPr kumimoji="0" lang="en-US" sz="2200" b="0" i="0" u="none" strike="noStrike" kern="1200" cap="small" spc="0" normalizeH="0" baseline="0" noProof="0" dirty="0" smtClean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200" b="0" i="0" u="none" strike="noStrike" kern="1200" cap="small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</a:rPr>
              <a:t>the </a:t>
            </a:r>
            <a:r>
              <a:rPr kumimoji="0" lang="en-US" sz="2200" b="1" i="0" u="none" strike="noStrike" kern="1200" cap="small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</a:rPr>
              <a:t>analysis </a:t>
            </a:r>
            <a:r>
              <a:rPr kumimoji="0" lang="en-US" sz="2200" b="0" i="0" u="none" strike="noStrike" kern="1200" cap="small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</a:rPr>
              <a:t>of </a:t>
            </a:r>
            <a:r>
              <a:rPr lang="en-US" sz="2200" cap="small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 panose="020B0502020202020204" pitchFamily="34" charset="0"/>
              </a:rPr>
              <a:t>collected </a:t>
            </a:r>
            <a:r>
              <a:rPr kumimoji="0" lang="en-US" sz="2200" b="0" i="0" u="none" strike="noStrike" kern="1200" cap="small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</a:rPr>
              <a:t>data.</a:t>
            </a:r>
            <a:endParaRPr kumimoji="0" lang="it-IT" sz="2200" b="0" i="0" u="none" strike="noStrike" kern="1200" cap="small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021" y="620689"/>
            <a:ext cx="2059764" cy="46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20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A254F0-542B-4562-A69E-BDF4398957F7}" type="slidenum">
              <a:rPr kumimoji="0" lang="it-IT" sz="750" b="0" i="0" u="none" strike="noStrike" kern="1200" cap="none" spc="0" normalizeH="0" baseline="0" noProof="0">
                <a:ln>
                  <a:noFill/>
                </a:ln>
                <a:solidFill>
                  <a:srgbClr val="006299"/>
                </a:solidFill>
                <a:effectLst/>
                <a:uLnTx/>
                <a:uFillTx/>
                <a:latin typeface="Century Gothic" panose="020B0502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750" b="0" i="0" u="none" strike="noStrike" kern="1200" cap="none" spc="0" normalizeH="0" baseline="0" noProof="0">
              <a:ln>
                <a:noFill/>
              </a:ln>
              <a:solidFill>
                <a:srgbClr val="006299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grpSp>
        <p:nvGrpSpPr>
          <p:cNvPr id="41" name="Gruppo 116"/>
          <p:cNvGrpSpPr>
            <a:grpSpLocks/>
          </p:cNvGrpSpPr>
          <p:nvPr/>
        </p:nvGrpSpPr>
        <p:grpSpPr bwMode="auto">
          <a:xfrm>
            <a:off x="2089162" y="1326391"/>
            <a:ext cx="8058150" cy="645882"/>
            <a:chOff x="-2460629" y="2566"/>
            <a:chExt cx="7309256" cy="838212"/>
          </a:xfrm>
        </p:grpSpPr>
        <p:sp>
          <p:nvSpPr>
            <p:cNvPr id="42" name="Rettangolo arrotondato 41"/>
            <p:cNvSpPr/>
            <p:nvPr/>
          </p:nvSpPr>
          <p:spPr>
            <a:xfrm>
              <a:off x="-2460629" y="55832"/>
              <a:ext cx="7309256" cy="653092"/>
            </a:xfrm>
            <a:prstGeom prst="roundRect">
              <a:avLst>
                <a:gd name="adj" fmla="val 10000"/>
              </a:avLst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7500176"/>
                <a:satOff val="-11253"/>
                <a:lumOff val="-1830"/>
                <a:alphaOff val="0"/>
              </a:schemeClr>
            </a:fillRef>
            <a:effectRef idx="0">
              <a:schemeClr val="accent3">
                <a:hueOff val="7500176"/>
                <a:satOff val="-11253"/>
                <a:lumOff val="-183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Rettangolo 42"/>
            <p:cNvSpPr/>
            <p:nvPr/>
          </p:nvSpPr>
          <p:spPr>
            <a:xfrm>
              <a:off x="-1696008" y="2566"/>
              <a:ext cx="5759855" cy="8382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7160" tIns="137160" rIns="137160" bIns="137160" spcCol="1270" anchor="ctr"/>
            <a:lstStyle/>
            <a:p>
              <a:pPr marL="0" marR="0" lvl="0" indent="0" algn="ctr" defTabSz="1600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400" b="1" i="0" u="sng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entury Gothic" panose="020B0502020202020204" pitchFamily="34" charset="0"/>
                </a:rPr>
                <a:t>ACQUISITION</a:t>
              </a:r>
              <a:r>
                <a:rPr kumimoji="0" lang="it-IT" sz="2400" b="1" i="0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entury Gothic" panose="020B0502020202020204" pitchFamily="34" charset="0"/>
                </a:rPr>
                <a:t> OF DIGITAL EVIDENCE</a:t>
              </a:r>
            </a:p>
          </p:txBody>
        </p:sp>
      </p:grpSp>
      <p:graphicFrame>
        <p:nvGraphicFramePr>
          <p:cNvPr id="44" name="Diagramma 43"/>
          <p:cNvGraphicFramePr/>
          <p:nvPr>
            <p:extLst>
              <p:ext uri="{D42A27DB-BD31-4B8C-83A1-F6EECF244321}">
                <p14:modId xmlns:p14="http://schemas.microsoft.com/office/powerpoint/2010/main" val="3096480303"/>
              </p:ext>
            </p:extLst>
          </p:nvPr>
        </p:nvGraphicFramePr>
        <p:xfrm>
          <a:off x="1649042" y="1959857"/>
          <a:ext cx="8785646" cy="1839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5" name="Gruppo 116"/>
          <p:cNvGrpSpPr>
            <a:grpSpLocks/>
          </p:cNvGrpSpPr>
          <p:nvPr/>
        </p:nvGrpSpPr>
        <p:grpSpPr bwMode="auto">
          <a:xfrm>
            <a:off x="2055181" y="4318310"/>
            <a:ext cx="8081019" cy="645882"/>
            <a:chOff x="-2481373" y="2566"/>
            <a:chExt cx="7330000" cy="838212"/>
          </a:xfrm>
        </p:grpSpPr>
        <p:sp>
          <p:nvSpPr>
            <p:cNvPr id="46" name="Rettangolo arrotondato 45"/>
            <p:cNvSpPr/>
            <p:nvPr/>
          </p:nvSpPr>
          <p:spPr>
            <a:xfrm>
              <a:off x="-2481373" y="2566"/>
              <a:ext cx="7309256" cy="653092"/>
            </a:xfrm>
            <a:prstGeom prst="roundRect">
              <a:avLst>
                <a:gd name="adj" fmla="val 10000"/>
              </a:avLst>
            </a:prstGeom>
            <a:solidFill>
              <a:srgbClr val="0070C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sp>
        <p:sp>
          <p:nvSpPr>
            <p:cNvPr id="47" name="Rettangolo 46"/>
            <p:cNvSpPr/>
            <p:nvPr/>
          </p:nvSpPr>
          <p:spPr>
            <a:xfrm>
              <a:off x="-2460629" y="2566"/>
              <a:ext cx="7309256" cy="8382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7160" tIns="137160" rIns="137160" bIns="137160" spcCol="1270" anchor="ctr"/>
            <a:lstStyle/>
            <a:p>
              <a:pPr marL="0" marR="0" lvl="0" indent="0" algn="ctr" defTabSz="1600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sng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entury Gothic" panose="020B0502020202020204" pitchFamily="34" charset="0"/>
                  <a:cs typeface="Arial" panose="020B0604020202020204" pitchFamily="34" charset="0"/>
                </a:rPr>
                <a:t>ANALYSIS</a:t>
              </a:r>
              <a:r>
                <a:rPr kumimoji="0" lang="en-US" sz="2400" b="1" i="0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entury Gothic" panose="020B0502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entury Gothic" panose="020B0502020202020204" pitchFamily="34" charset="0"/>
                  <a:cs typeface="Arial" panose="020B0604020202020204" pitchFamily="34" charset="0"/>
                </a:rPr>
                <a:t>OF THE 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 panose="020B0604020202020204" pitchFamily="34" charset="0"/>
                </a:rPr>
                <a:t>COMPUTER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entury Gothic" panose="020B0502020202020204" pitchFamily="34" charset="0"/>
                  <a:cs typeface="Arial" panose="020B0604020202020204" pitchFamily="34" charset="0"/>
                </a:rPr>
                <a:t> DATA COLLECTED</a:t>
              </a:r>
              <a:endPara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48" name="Diagramma 47"/>
          <p:cNvGraphicFramePr/>
          <p:nvPr>
            <p:extLst>
              <p:ext uri="{D42A27DB-BD31-4B8C-83A1-F6EECF244321}">
                <p14:modId xmlns:p14="http://schemas.microsoft.com/office/powerpoint/2010/main" val="4105511373"/>
              </p:ext>
            </p:extLst>
          </p:nvPr>
        </p:nvGraphicFramePr>
        <p:xfrm>
          <a:off x="1649042" y="4797152"/>
          <a:ext cx="8808913" cy="1213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9" name="CasellaDiTesto 48"/>
          <p:cNvSpPr txBox="1"/>
          <p:nvPr/>
        </p:nvSpPr>
        <p:spPr>
          <a:xfrm>
            <a:off x="2472112" y="141530"/>
            <a:ext cx="7224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small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굴림" charset="-127"/>
              </a:rPr>
              <a:t>INVESTIGATIVE </a:t>
            </a:r>
            <a:r>
              <a:rPr lang="en-US" altLang="ko-KR" sz="2400" b="1" cap="smal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굴림" charset="-127"/>
              </a:rPr>
              <a:t>IT</a:t>
            </a:r>
            <a:r>
              <a:rPr kumimoji="0" lang="en-US" altLang="ko-KR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굴림" charset="-127"/>
              </a:rPr>
              <a:t> </a:t>
            </a:r>
            <a:r>
              <a:rPr kumimoji="0" lang="en-US" altLang="ko-KR" sz="2400" b="1" i="0" u="none" strike="noStrike" kern="1200" cap="small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굴림" charset="-127"/>
              </a:rPr>
              <a:t>TOOLS AVAILABLE TO THE </a:t>
            </a:r>
            <a:r>
              <a:rPr kumimoji="0" lang="en-US" altLang="ko-KR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굴림" charset="-127"/>
              </a:rPr>
              <a:t>SPECIAL CURRENCY POLICE</a:t>
            </a:r>
            <a:r>
              <a:rPr kumimoji="0" lang="en-US" altLang="ko-KR" sz="2400" b="1" i="0" u="none" strike="noStrike" kern="1200" cap="small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굴림" charset="-127"/>
              </a:rPr>
              <a:t> UNIT</a:t>
            </a:r>
            <a:r>
              <a:rPr kumimoji="0" lang="it-IT" altLang="ko-KR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굴림" charset="-127"/>
              </a:rPr>
              <a:t> </a:t>
            </a:r>
            <a:endParaRPr kumimoji="0" lang="it-IT" altLang="ko-KR" sz="2400" b="1" i="0" u="none" strike="noStrike" kern="1200" cap="small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굴림" charset="-127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021" y="620689"/>
            <a:ext cx="2059764" cy="46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26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11548726" y="6507396"/>
            <a:ext cx="455083" cy="24447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A254F0-542B-4562-A69E-BDF4398957F7}" type="slidenum">
              <a:rPr kumimoji="0" lang="it-IT" sz="75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Brinnan" pitchFamily="50" charset="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75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9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Brinnan" pitchFamily="50" charset="2"/>
            </a:endParaRPr>
          </a:p>
        </p:txBody>
      </p:sp>
      <p:grpSp>
        <p:nvGrpSpPr>
          <p:cNvPr id="41" name="Gruppo 116"/>
          <p:cNvGrpSpPr>
            <a:grpSpLocks/>
          </p:cNvGrpSpPr>
          <p:nvPr/>
        </p:nvGrpSpPr>
        <p:grpSpPr bwMode="auto">
          <a:xfrm>
            <a:off x="1416562" y="1462915"/>
            <a:ext cx="9290649" cy="503238"/>
            <a:chOff x="-2460629" y="55832"/>
            <a:chExt cx="7309256" cy="653092"/>
          </a:xfrm>
          <a:solidFill>
            <a:srgbClr val="FF0000"/>
          </a:solidFill>
        </p:grpSpPr>
        <p:sp>
          <p:nvSpPr>
            <p:cNvPr id="42" name="Rettangolo arrotondato 41"/>
            <p:cNvSpPr/>
            <p:nvPr/>
          </p:nvSpPr>
          <p:spPr>
            <a:xfrm>
              <a:off x="-2460629" y="55832"/>
              <a:ext cx="7309256" cy="653092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7500176"/>
                <a:satOff val="-11253"/>
                <a:lumOff val="-1830"/>
                <a:alphaOff val="0"/>
              </a:schemeClr>
            </a:fillRef>
            <a:effectRef idx="0">
              <a:schemeClr val="accent3">
                <a:hueOff val="7500176"/>
                <a:satOff val="-11253"/>
                <a:lumOff val="-183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Rettangolo 42"/>
            <p:cNvSpPr/>
            <p:nvPr/>
          </p:nvSpPr>
          <p:spPr>
            <a:xfrm>
              <a:off x="-1696008" y="55832"/>
              <a:ext cx="5759855" cy="65309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7160" tIns="137160" rIns="137160" bIns="137160" spcCol="1270" anchor="ctr"/>
            <a:lstStyle/>
            <a:p>
              <a:pPr marL="0" marR="0" lvl="0" indent="0" algn="ctr" defTabSz="1600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9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Brinnan" pitchFamily="50" charset="2"/>
                </a:rPr>
                <a:t>MAIN CRITICISMS IN THE </a:t>
              </a:r>
              <a:r>
                <a:rPr kumimoji="0" lang="en-US" sz="2400" b="1" i="0" u="sng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9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Brinnan" pitchFamily="50" charset="2"/>
                </a:rPr>
                <a:t>ANALYSIS 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9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Brinnan" pitchFamily="50" charset="2"/>
                </a:rPr>
                <a:t>PHASE</a:t>
              </a:r>
              <a:endParaRPr kumimoji="0" lang="it-IT" sz="2400" b="1" i="0" u="sng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Brinnan" pitchFamily="50" charset="2"/>
              </a:endParaRPr>
            </a:p>
          </p:txBody>
        </p:sp>
      </p:grpSp>
      <p:graphicFrame>
        <p:nvGraphicFramePr>
          <p:cNvPr id="44" name="Diagramma 43"/>
          <p:cNvGraphicFramePr/>
          <p:nvPr>
            <p:extLst>
              <p:ext uri="{D42A27DB-BD31-4B8C-83A1-F6EECF244321}">
                <p14:modId xmlns:p14="http://schemas.microsoft.com/office/powerpoint/2010/main" val="3071009462"/>
              </p:ext>
            </p:extLst>
          </p:nvPr>
        </p:nvGraphicFramePr>
        <p:xfrm>
          <a:off x="1416561" y="2108797"/>
          <a:ext cx="9290649" cy="4749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9" name="CasellaDiTesto 48"/>
          <p:cNvSpPr txBox="1"/>
          <p:nvPr/>
        </p:nvSpPr>
        <p:spPr>
          <a:xfrm>
            <a:off x="2061455" y="411578"/>
            <a:ext cx="7224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ko-KR" sz="2400" b="1" i="0" u="none" strike="noStrike" kern="1200" cap="small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굴림" charset="-127"/>
                <a:cs typeface="Brinnan" pitchFamily="50" charset="2"/>
              </a:rPr>
              <a:t>INVESTIGATIVE </a:t>
            </a:r>
            <a:r>
              <a:rPr lang="it-IT" altLang="ko-KR" sz="2400" b="1" cap="smal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굴림" charset="-127"/>
                <a:cs typeface="Brinnan" pitchFamily="50" charset="2"/>
              </a:rPr>
              <a:t>IT</a:t>
            </a:r>
            <a:r>
              <a:rPr kumimoji="0" lang="it-IT" altLang="ko-KR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굴림" charset="-127"/>
                <a:cs typeface="Brinnan" pitchFamily="50" charset="2"/>
              </a:rPr>
              <a:t> </a:t>
            </a:r>
            <a:r>
              <a:rPr kumimoji="0" lang="it-IT" altLang="ko-KR" sz="2400" b="1" i="0" u="none" strike="noStrike" kern="1200" cap="small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굴림" charset="-127"/>
                <a:cs typeface="Brinnan" pitchFamily="50" charset="2"/>
              </a:rPr>
              <a:t>TOOLS</a:t>
            </a:r>
          </a:p>
        </p:txBody>
      </p:sp>
      <p:pic>
        <p:nvPicPr>
          <p:cNvPr id="2050" name="Picture 2" descr="Pollice giù icona isolato Foto stock - Alamy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70"/>
          <a:stretch/>
        </p:blipFill>
        <p:spPr bwMode="auto">
          <a:xfrm>
            <a:off x="9490886" y="1333052"/>
            <a:ext cx="856534" cy="82352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021" y="620689"/>
            <a:ext cx="2059764" cy="46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91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3431706" y="218985"/>
            <a:ext cx="5667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ko-KR" sz="2400" b="1" i="0" u="none" strike="noStrike" kern="1200" cap="small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굴림" charset="-127"/>
              </a:rPr>
              <a:t>INTELLA CONNECT</a:t>
            </a:r>
          </a:p>
        </p:txBody>
      </p:sp>
      <p:grpSp>
        <p:nvGrpSpPr>
          <p:cNvPr id="10" name="Gruppo 4"/>
          <p:cNvGrpSpPr>
            <a:grpSpLocks/>
          </p:cNvGrpSpPr>
          <p:nvPr/>
        </p:nvGrpSpPr>
        <p:grpSpPr bwMode="auto">
          <a:xfrm>
            <a:off x="1941935" y="1340768"/>
            <a:ext cx="8402959" cy="832244"/>
            <a:chOff x="424686" y="-146718"/>
            <a:chExt cx="8502042" cy="1799968"/>
          </a:xfrm>
        </p:grpSpPr>
        <p:sp>
          <p:nvSpPr>
            <p:cNvPr id="11" name="Rettangolo arrotondato 10"/>
            <p:cNvSpPr/>
            <p:nvPr/>
          </p:nvSpPr>
          <p:spPr>
            <a:xfrm>
              <a:off x="424686" y="2780"/>
              <a:ext cx="8502042" cy="1419074"/>
            </a:xfrm>
            <a:prstGeom prst="roundRect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lt1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ttangolo 11"/>
            <p:cNvSpPr/>
            <p:nvPr/>
          </p:nvSpPr>
          <p:spPr>
            <a:xfrm>
              <a:off x="529487" y="-146718"/>
              <a:ext cx="8292438" cy="17999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36266" tIns="0" rIns="236266" bIns="0" spcCol="1270" anchor="ctr"/>
            <a:lstStyle/>
            <a:p>
              <a:pPr marL="0" marR="0" lvl="0" indent="0" algn="ctr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400" b="1" i="0" u="none" strike="noStrike" kern="1200" cap="small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INTELLA</a:t>
              </a:r>
              <a:r>
                <a:rPr kumimoji="0" lang="it-IT" sz="2400" b="1" i="0" u="none" strike="noStrike" kern="1200" cap="small" spc="0" normalizeH="0" baseline="3000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®</a:t>
              </a:r>
              <a:r>
                <a:rPr kumimoji="0" lang="it-IT" sz="2400" b="1" i="0" u="none" strike="noStrike" kern="1200" cap="small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 </a:t>
              </a:r>
              <a:r>
                <a:rPr kumimoji="0" lang="it-IT" sz="2400" b="0" i="0" u="none" strike="noStrike" kern="1200" cap="small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software</a:t>
              </a:r>
              <a:r>
                <a:rPr kumimoji="0" lang="it-IT" sz="2400" b="1" i="0" u="none" strike="noStrike" kern="1200" cap="small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 – Connect </a:t>
              </a:r>
              <a:r>
                <a:rPr kumimoji="0" lang="it-IT" sz="2400" b="1" i="0" u="none" strike="noStrike" kern="1200" cap="small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version</a:t>
              </a:r>
              <a:endParaRPr kumimoji="0" lang="it-IT" sz="2400" b="0" i="0" u="none" strike="noStrike" kern="1200" cap="small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A254F0-542B-4562-A69E-BDF4398957F7}" type="slidenum">
              <a:rPr kumimoji="0" lang="it-IT" sz="750" b="0" i="0" u="none" strike="noStrike" kern="1200" cap="none" spc="0" normalizeH="0" baseline="0" noProof="0">
                <a:ln>
                  <a:noFill/>
                </a:ln>
                <a:solidFill>
                  <a:srgbClr val="006299"/>
                </a:solidFill>
                <a:effectLst/>
                <a:uLnTx/>
                <a:uFillTx/>
                <a:latin typeface="Century Gothic" panose="020B0502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sz="750" b="0" i="0" u="none" strike="noStrike" kern="1200" cap="none" spc="0" normalizeH="0" baseline="0" noProof="0">
              <a:ln>
                <a:noFill/>
              </a:ln>
              <a:solidFill>
                <a:srgbClr val="006299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2045514" y="2295374"/>
            <a:ext cx="8299380" cy="384798"/>
          </a:xfrm>
          <a:prstGeom prst="rect">
            <a:avLst/>
          </a:prstGeom>
          <a:solidFill>
            <a:srgbClr val="FF0000"/>
          </a:solidFill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6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 Gothic" panose="020B0502020202020204" pitchFamily="34" charset="0"/>
              </a:rPr>
              <a:t>SINGLE CONTAINER</a:t>
            </a:r>
            <a:endParaRPr kumimoji="0" lang="it-IT" altLang="it-IT" sz="2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3" name="CasellaDiTesto 6"/>
          <p:cNvSpPr>
            <a:spLocks noChangeArrowheads="1"/>
          </p:cNvSpPr>
          <p:nvPr/>
        </p:nvSpPr>
        <p:spPr bwMode="auto">
          <a:xfrm>
            <a:off x="2045513" y="2944904"/>
            <a:ext cx="4338033" cy="3294341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 anchorCtr="0">
            <a:noAutofit/>
          </a:bodyPr>
          <a:lstStyle/>
          <a:p>
            <a:pPr marL="285750" lvl="1" algn="just" fontAlgn="base">
              <a:spcBef>
                <a:spcPct val="0"/>
              </a:spcBef>
              <a:spcAft>
                <a:spcPts val="1200"/>
              </a:spcAft>
            </a:pPr>
            <a:r>
              <a:rPr lang="en-US" sz="2200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Processing of </a:t>
            </a:r>
            <a:r>
              <a:rPr lang="en-US" sz="2200" b="1" u="sng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all</a:t>
            </a:r>
            <a:r>
              <a:rPr lang="en-US" sz="2200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taken digital evidence</a:t>
            </a:r>
            <a:r>
              <a:rPr lang="en-US" sz="2200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, including smartphones and tablets, in a single </a:t>
            </a:r>
            <a:r>
              <a:rPr lang="en-US" sz="22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environment</a:t>
            </a:r>
          </a:p>
          <a:p>
            <a:pPr marL="285750" lvl="1" algn="just" fontAlgn="base">
              <a:spcBef>
                <a:spcPct val="0"/>
              </a:spcBef>
              <a:spcAft>
                <a:spcPts val="1200"/>
              </a:spcAft>
            </a:pPr>
            <a:r>
              <a:rPr lang="en-US" sz="22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Simultaneous </a:t>
            </a:r>
            <a:r>
              <a:rPr lang="en-US" sz="2200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analysis and search of all </a:t>
            </a:r>
            <a:r>
              <a:rPr lang="en-US" sz="22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acquired information</a:t>
            </a: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439" y="3166913"/>
            <a:ext cx="3296874" cy="2617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8642" y="2096448"/>
            <a:ext cx="841114" cy="841114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021" y="620689"/>
            <a:ext cx="2059764" cy="46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52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3431706" y="218985"/>
            <a:ext cx="5667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ko-KR" sz="2400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굴림" charset="-127"/>
              </a:rPr>
              <a:t>INTELLA CONNECT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254F0-542B-4562-A69E-BDF4398957F7}" type="slidenum">
              <a:rPr lang="it-IT">
                <a:latin typeface="Century Gothic" panose="020B0502020202020204" pitchFamily="34" charset="0"/>
              </a:rPr>
              <a:pPr/>
              <a:t>7</a:t>
            </a:fld>
            <a:endParaRPr lang="it-IT">
              <a:latin typeface="Century Gothic" panose="020B0502020202020204" pitchFamily="34" charset="0"/>
            </a:endParaRPr>
          </a:p>
        </p:txBody>
      </p:sp>
      <p:sp>
        <p:nvSpPr>
          <p:cNvPr id="22" name="CasellaDiTesto 6"/>
          <p:cNvSpPr>
            <a:spLocks noChangeArrowheads="1"/>
          </p:cNvSpPr>
          <p:nvPr/>
        </p:nvSpPr>
        <p:spPr bwMode="auto">
          <a:xfrm>
            <a:off x="5951984" y="2249791"/>
            <a:ext cx="4900046" cy="4274447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 anchorCtr="0">
            <a:noAutofit/>
          </a:bodyPr>
          <a:lstStyle/>
          <a:p>
            <a:pPr marL="361950" lvl="1" indent="-276225" algn="just" fontAlgn="base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en-US" sz="1600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single architectural platform, </a:t>
            </a:r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easily accessible to users via common </a:t>
            </a:r>
            <a:r>
              <a:rPr lang="en-US" sz="16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web-browsers</a:t>
            </a:r>
          </a:p>
          <a:p>
            <a:pPr marL="361950" lvl="1" indent="-276225" algn="just" fontAlgn="base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en-US" sz="1600" b="1" dirty="0" err="1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analyse</a:t>
            </a:r>
            <a:r>
              <a:rPr lang="en-US" sz="16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multiple investigation </a:t>
            </a:r>
            <a:r>
              <a:rPr lang="en-US" sz="1600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cases simultaneously: </a:t>
            </a:r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several </a:t>
            </a:r>
            <a:r>
              <a:rPr lang="en-US" sz="16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teams work </a:t>
            </a:r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on multiple cases at the same </a:t>
            </a:r>
            <a:r>
              <a:rPr lang="en-US" sz="16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time</a:t>
            </a:r>
          </a:p>
          <a:p>
            <a:pPr marL="361950" lvl="1" indent="-276225" algn="just" fontAlgn="base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analysis and search of digital evidence by each </a:t>
            </a:r>
            <a:r>
              <a:rPr lang="en-US" sz="16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team </a:t>
            </a:r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member </a:t>
            </a:r>
            <a:r>
              <a:rPr lang="en-US" sz="1600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 real-time and independently</a:t>
            </a:r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, with immediate </a:t>
            </a:r>
            <a:r>
              <a:rPr lang="en-US" sz="1600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sharing</a:t>
            </a:r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of information </a:t>
            </a:r>
            <a:r>
              <a:rPr lang="en-US" sz="1600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of interest</a:t>
            </a:r>
            <a:endParaRPr lang="it-IT" sz="1600" b="1" dirty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871268" y="1408676"/>
            <a:ext cx="10429336" cy="451848"/>
          </a:xfrm>
          <a:prstGeom prst="rect">
            <a:avLst/>
          </a:prstGeom>
          <a:solidFill>
            <a:srgbClr val="FF0000"/>
          </a:solidFill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it-IT" altLang="it-IT" sz="26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ANALYSIS </a:t>
            </a:r>
            <a:r>
              <a:rPr lang="it-IT" altLang="it-IT" sz="26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SHARED BY THE INVESTIGATIVE </a:t>
            </a:r>
            <a:r>
              <a:rPr lang="it-IT" altLang="it-IT" sz="26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TEAM(S)</a:t>
            </a:r>
            <a:endParaRPr lang="it-IT" altLang="it-IT" sz="2600" b="1" i="1" dirty="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332" y="2949967"/>
            <a:ext cx="4142748" cy="2372539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021" y="620689"/>
            <a:ext cx="2059764" cy="46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71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3431706" y="218985"/>
            <a:ext cx="5667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ko-KR" sz="2400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굴림" charset="-127"/>
              </a:rPr>
              <a:t>INTELLA CONNECT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254F0-542B-4562-A69E-BDF4398957F7}" type="slidenum">
              <a:rPr lang="it-IT">
                <a:latin typeface="Century Gothic" panose="020B0502020202020204" pitchFamily="34" charset="0"/>
              </a:rPr>
              <a:pPr/>
              <a:t>8</a:t>
            </a:fld>
            <a:endParaRPr lang="it-IT">
              <a:latin typeface="Century Gothic" panose="020B0502020202020204" pitchFamily="34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2649500" y="1339560"/>
            <a:ext cx="7224288" cy="384798"/>
          </a:xfrm>
          <a:prstGeom prst="rect">
            <a:avLst/>
          </a:prstGeom>
          <a:solidFill>
            <a:srgbClr val="FF0000"/>
          </a:solidFill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it-IT" altLang="it-IT" sz="26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STORAGE CAPACITY</a:t>
            </a:r>
            <a:endParaRPr lang="it-IT" altLang="it-IT" sz="2600" b="1" i="1" dirty="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5" name="CasellaDiTesto 6"/>
          <p:cNvSpPr>
            <a:spLocks noChangeArrowheads="1"/>
          </p:cNvSpPr>
          <p:nvPr/>
        </p:nvSpPr>
        <p:spPr bwMode="auto">
          <a:xfrm>
            <a:off x="2067446" y="1840023"/>
            <a:ext cx="4824536" cy="3442345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 anchorCtr="0">
            <a:noAutofit/>
          </a:bodyPr>
          <a:lstStyle/>
          <a:p>
            <a:pPr marL="628650" lvl="1" indent="-342900" algn="just" fontAlgn="base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Creation, processing and management of large cases, without </a:t>
            </a:r>
            <a:r>
              <a:rPr lang="en-US" sz="16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capacity limitations</a:t>
            </a:r>
          </a:p>
          <a:p>
            <a:pPr marL="628650" lvl="1" indent="-342900" algn="just" fontAlgn="base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600" b="1" dirty="0" err="1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Intella</a:t>
            </a:r>
            <a:r>
              <a:rPr lang="en-US" sz="1600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is currently equipped with a </a:t>
            </a:r>
            <a:r>
              <a:rPr lang="en-US" sz="16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NAS (network-attached storage) </a:t>
            </a:r>
            <a:r>
              <a:rPr lang="en-US" sz="1600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having a capacity of 16 </a:t>
            </a:r>
            <a:r>
              <a:rPr lang="en-US" sz="16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Tb</a:t>
            </a:r>
          </a:p>
          <a:p>
            <a:pPr marL="628650" lvl="1" indent="-342900" algn="just" fontAlgn="base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However, the structure of the software allows the connection of other mass storage media, without any capacity limitation</a:t>
            </a:r>
            <a:endParaRPr lang="it-IT" sz="1600" dirty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7498031" y="2236057"/>
            <a:ext cx="2066527" cy="252677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2531" t="10668" r="2531" b="10668"/>
            </a:stretch>
          </a:blipFill>
          <a:ln>
            <a:noFill/>
          </a:ln>
          <a:effectLst>
            <a:softEdge rad="0"/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7" name="Gruppo 4"/>
          <p:cNvGrpSpPr>
            <a:grpSpLocks/>
          </p:cNvGrpSpPr>
          <p:nvPr/>
        </p:nvGrpSpPr>
        <p:grpSpPr bwMode="auto">
          <a:xfrm>
            <a:off x="1968499" y="5422955"/>
            <a:ext cx="9038807" cy="1298523"/>
            <a:chOff x="424686" y="2778"/>
            <a:chExt cx="8502042" cy="2142784"/>
          </a:xfrm>
        </p:grpSpPr>
        <p:sp>
          <p:nvSpPr>
            <p:cNvPr id="19" name="Rettangolo arrotondato 18"/>
            <p:cNvSpPr/>
            <p:nvPr/>
          </p:nvSpPr>
          <p:spPr>
            <a:xfrm>
              <a:off x="424686" y="2778"/>
              <a:ext cx="8502042" cy="2142784"/>
            </a:xfrm>
            <a:prstGeom prst="roundRect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lt1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ettangolo 22"/>
            <p:cNvSpPr/>
            <p:nvPr/>
          </p:nvSpPr>
          <p:spPr>
            <a:xfrm>
              <a:off x="529488" y="108364"/>
              <a:ext cx="8292439" cy="17999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36266" tIns="0" rIns="236266" bIns="0" spcCol="1270" anchor="ctr"/>
            <a:lstStyle/>
            <a:p>
              <a:pPr marL="342900" indent="-342900" algn="just" fontAlgn="base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v"/>
              </a:pPr>
              <a:r>
                <a:rPr lang="en-US" sz="1400" b="1" cap="small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entury Gothic" panose="020B0502020202020204" pitchFamily="34" charset="0"/>
                </a:rPr>
                <a:t>All queries are processed by the </a:t>
              </a:r>
              <a:r>
                <a:rPr lang="en-US" sz="1400" b="1" cap="small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entury Gothic" panose="020B0502020202020204" pitchFamily="34" charset="0"/>
                </a:rPr>
                <a:t>“central” </a:t>
              </a:r>
              <a:r>
                <a:rPr lang="en-US" sz="1400" b="1" cap="small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entury Gothic" panose="020B0502020202020204" pitchFamily="34" charset="0"/>
                </a:rPr>
                <a:t>computer and not by those used by the staff members (pc </a:t>
              </a:r>
              <a:r>
                <a:rPr lang="en-US" sz="1400" b="1" cap="small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entury Gothic" panose="020B0502020202020204" pitchFamily="34" charset="0"/>
                </a:rPr>
                <a:t>clients), </a:t>
              </a:r>
              <a:r>
                <a:rPr lang="en-US" sz="1400" b="1" cap="small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entury Gothic" panose="020B0502020202020204" pitchFamily="34" charset="0"/>
                </a:rPr>
                <a:t>which can therefore be computers with limited </a:t>
              </a:r>
              <a:r>
                <a:rPr lang="en-US" sz="1400" b="1" cap="small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entury Gothic" panose="020B0502020202020204" pitchFamily="34" charset="0"/>
                </a:rPr>
                <a:t>performance capabilities</a:t>
              </a:r>
            </a:p>
            <a:p>
              <a:pPr marL="342900" indent="-342900" algn="just" fontAlgn="base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v"/>
              </a:pPr>
              <a:r>
                <a:rPr lang="en-US" sz="1400" b="1" cap="small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entury Gothic" panose="020B0502020202020204" pitchFamily="34" charset="0"/>
                </a:rPr>
                <a:t>Data are saved exclusively on the NAS, which can be consulted by any staff member, without the necessity of duplicating data on several computer media</a:t>
              </a:r>
              <a:endParaRPr lang="it-IT" sz="1400" b="1" cap="small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24" name="Immagin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3443" y="1275361"/>
            <a:ext cx="841114" cy="841114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021" y="620689"/>
            <a:ext cx="2059764" cy="46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77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3431706" y="218985"/>
            <a:ext cx="5667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ko-KR" sz="2400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굴림" charset="-127"/>
              </a:rPr>
              <a:t>INTELLA CONNECT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254F0-542B-4562-A69E-BDF4398957F7}" type="slidenum">
              <a:rPr lang="it-IT">
                <a:latin typeface="Century Gothic" panose="020B0502020202020204" pitchFamily="34" charset="0"/>
              </a:rPr>
              <a:pPr/>
              <a:t>9</a:t>
            </a:fld>
            <a:endParaRPr lang="it-IT">
              <a:latin typeface="Century Gothic" panose="020B0502020202020204" pitchFamily="34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2538490" y="1351326"/>
            <a:ext cx="7224288" cy="384798"/>
          </a:xfrm>
          <a:prstGeom prst="rect">
            <a:avLst/>
          </a:prstGeom>
          <a:solidFill>
            <a:srgbClr val="FF0000"/>
          </a:solidFill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it-IT" altLang="it-IT" sz="26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INDEXING AND ANALYSIS</a:t>
            </a:r>
          </a:p>
        </p:txBody>
      </p:sp>
      <p:pic>
        <p:nvPicPr>
          <p:cNvPr id="24" name="Immagin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0271" y="1171176"/>
            <a:ext cx="697722" cy="697722"/>
          </a:xfrm>
          <a:prstGeom prst="rect">
            <a:avLst/>
          </a:prstGeom>
        </p:spPr>
      </p:pic>
      <p:sp>
        <p:nvSpPr>
          <p:cNvPr id="20" name="CasellaDiTesto 6"/>
          <p:cNvSpPr>
            <a:spLocks noChangeArrowheads="1"/>
          </p:cNvSpPr>
          <p:nvPr/>
        </p:nvSpPr>
        <p:spPr bwMode="auto">
          <a:xfrm rot="10800000" flipV="1">
            <a:off x="1785668" y="1861343"/>
            <a:ext cx="8729932" cy="576064"/>
          </a:xfrm>
          <a:prstGeom prst="roundRect">
            <a:avLst>
              <a:gd name="adj" fmla="val 0"/>
            </a:avLst>
          </a:prstGeom>
          <a:solidFill>
            <a:schemeClr val="tx2">
              <a:lumMod val="75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 anchorCtr="0">
            <a:noAutofit/>
          </a:bodyPr>
          <a:lstStyle/>
          <a:p>
            <a:pPr marL="285750" lvl="1" algn="ctr" fontAlgn="base">
              <a:spcBef>
                <a:spcPct val="0"/>
              </a:spcBef>
              <a:spcAft>
                <a:spcPts val="1200"/>
              </a:spcAft>
            </a:pPr>
            <a:r>
              <a:rPr lang="en-US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ABILITY </a:t>
            </a:r>
            <a:r>
              <a:rPr lang="en-US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TO </a:t>
            </a:r>
            <a:r>
              <a:rPr lang="en-US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IDENTIFY AND </a:t>
            </a:r>
            <a:r>
              <a:rPr lang="en-US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INDEX A LARGE NUMBER OF ARTIFACTS</a:t>
            </a:r>
            <a:endParaRPr lang="it-IT" b="1" i="1" dirty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8413" b="58316"/>
          <a:stretch/>
        </p:blipFill>
        <p:spPr>
          <a:xfrm>
            <a:off x="2313344" y="3043392"/>
            <a:ext cx="3206592" cy="3240360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47" r="78157"/>
          <a:stretch/>
        </p:blipFill>
        <p:spPr>
          <a:xfrm>
            <a:off x="6403572" y="2687844"/>
            <a:ext cx="3076804" cy="3758301"/>
          </a:xfrm>
          <a:prstGeom prst="rect">
            <a:avLst/>
          </a:prstGeom>
        </p:spPr>
      </p:pic>
      <p:grpSp>
        <p:nvGrpSpPr>
          <p:cNvPr id="25" name="Gruppo 24"/>
          <p:cNvGrpSpPr/>
          <p:nvPr/>
        </p:nvGrpSpPr>
        <p:grpSpPr>
          <a:xfrm>
            <a:off x="3973923" y="2687844"/>
            <a:ext cx="2108201" cy="812931"/>
            <a:chOff x="-291757" y="200431"/>
            <a:chExt cx="1940549" cy="812931"/>
          </a:xfrm>
        </p:grpSpPr>
        <p:sp>
          <p:nvSpPr>
            <p:cNvPr id="26" name="Rettangolo 25"/>
            <p:cNvSpPr/>
            <p:nvPr/>
          </p:nvSpPr>
          <p:spPr>
            <a:xfrm>
              <a:off x="1075" y="200431"/>
              <a:ext cx="1354886" cy="812931"/>
            </a:xfrm>
            <a:prstGeom prst="rect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CasellaDiTesto 26"/>
            <p:cNvSpPr txBox="1"/>
            <p:nvPr/>
          </p:nvSpPr>
          <p:spPr>
            <a:xfrm>
              <a:off x="-291757" y="200431"/>
              <a:ext cx="1940549" cy="8129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600" b="1" i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entury Gothic" panose="020B0502020202020204" pitchFamily="34" charset="0"/>
                </a:rPr>
                <a:t>Chat </a:t>
              </a:r>
              <a:endParaRPr lang="it-IT" sz="1600" b="1" i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 panose="020B0502020202020204" pitchFamily="34" charset="0"/>
              </a:endParaRPr>
            </a:p>
            <a:p>
              <a:pPr algn="ctr" defTabSz="7112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600" b="1" i="1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entury Gothic" panose="020B0502020202020204" pitchFamily="34" charset="0"/>
                </a:rPr>
                <a:t>conversations</a:t>
              </a:r>
              <a:endParaRPr lang="it-IT" sz="1600" b="1" i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8" name="Gruppo 27"/>
          <p:cNvGrpSpPr/>
          <p:nvPr/>
        </p:nvGrpSpPr>
        <p:grpSpPr>
          <a:xfrm>
            <a:off x="8446937" y="2591606"/>
            <a:ext cx="2293107" cy="1298215"/>
            <a:chOff x="1074" y="200431"/>
            <a:chExt cx="2293107" cy="1298215"/>
          </a:xfrm>
        </p:grpSpPr>
        <p:sp>
          <p:nvSpPr>
            <p:cNvPr id="34" name="Rettangolo 33"/>
            <p:cNvSpPr/>
            <p:nvPr/>
          </p:nvSpPr>
          <p:spPr>
            <a:xfrm>
              <a:off x="1074" y="200431"/>
              <a:ext cx="2293107" cy="1270793"/>
            </a:xfrm>
            <a:prstGeom prst="rect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CasellaDiTesto 34"/>
            <p:cNvSpPr txBox="1"/>
            <p:nvPr/>
          </p:nvSpPr>
          <p:spPr>
            <a:xfrm>
              <a:off x="113296" y="249772"/>
              <a:ext cx="2068662" cy="12488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600" b="1" i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entury Gothic" panose="020B0502020202020204" pitchFamily="34" charset="0"/>
                </a:rPr>
                <a:t>Browser </a:t>
              </a:r>
              <a:r>
                <a:rPr lang="it-IT" sz="1600" b="1" i="1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entury Gothic" panose="020B0502020202020204" pitchFamily="34" charset="0"/>
                </a:rPr>
                <a:t>navigation</a:t>
              </a:r>
              <a:r>
                <a:rPr lang="it-IT" sz="1600" b="1" i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entury Gothic" panose="020B0502020202020204" pitchFamily="34" charset="0"/>
                </a:rPr>
                <a:t> </a:t>
              </a:r>
              <a:r>
                <a:rPr lang="it-IT" sz="1600" b="1" i="1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entury Gothic" panose="020B0502020202020204" pitchFamily="34" charset="0"/>
                </a:rPr>
                <a:t>history</a:t>
              </a:r>
              <a:r>
                <a:rPr lang="it-IT" sz="1600" b="1" i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entury Gothic" panose="020B0502020202020204" pitchFamily="34" charset="0"/>
                </a:rPr>
                <a:t> and </a:t>
              </a:r>
              <a:r>
                <a:rPr lang="it-IT" sz="1600" b="1" i="1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entury Gothic" panose="020B0502020202020204" pitchFamily="34" charset="0"/>
                </a:rPr>
                <a:t>activities</a:t>
              </a:r>
              <a:endParaRPr lang="it-IT" sz="1600" b="1" i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  <p:pic>
        <p:nvPicPr>
          <p:cNvPr id="15" name="Immagin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021" y="620689"/>
            <a:ext cx="2059764" cy="46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71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ECD_English_blu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ECD_English_blu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1005</Words>
  <Application>Microsoft Office PowerPoint</Application>
  <PresentationFormat>Widescreen</PresentationFormat>
  <Paragraphs>206</Paragraphs>
  <Slides>26</Slides>
  <Notes>26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26</vt:i4>
      </vt:variant>
    </vt:vector>
  </HeadingPairs>
  <TitlesOfParts>
    <vt:vector size="40" baseType="lpstr">
      <vt:lpstr>Arial</vt:lpstr>
      <vt:lpstr>Brinnan</vt:lpstr>
      <vt:lpstr>Brinnan Light</vt:lpstr>
      <vt:lpstr>Brinnan Thin</vt:lpstr>
      <vt:lpstr>Calibri</vt:lpstr>
      <vt:lpstr>Century Gothic</vt:lpstr>
      <vt:lpstr>Georgia</vt:lpstr>
      <vt:lpstr>굴림</vt:lpstr>
      <vt:lpstr>Helvetica</vt:lpstr>
      <vt:lpstr>Helvetica 65 Medium</vt:lpstr>
      <vt:lpstr>Tahoma</vt:lpstr>
      <vt:lpstr>Wingdings</vt:lpstr>
      <vt:lpstr>OECD_English_blue</vt:lpstr>
      <vt:lpstr>1_OECD_English_blue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 per l’attenzione!</vt:lpstr>
    </vt:vector>
  </TitlesOfParts>
  <Company>Guardia di Finanza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Lo Bello Alessandro - TCL</dc:creator>
  <cp:lastModifiedBy>Lo Bello Alessandro - TCL</cp:lastModifiedBy>
  <cp:revision>40</cp:revision>
  <dcterms:created xsi:type="dcterms:W3CDTF">2024-04-29T09:23:59Z</dcterms:created>
  <dcterms:modified xsi:type="dcterms:W3CDTF">2024-05-06T17:05:43Z</dcterms:modified>
</cp:coreProperties>
</file>