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763" r:id="rId2"/>
    <p:sldId id="762" r:id="rId3"/>
    <p:sldId id="773" r:id="rId4"/>
    <p:sldId id="776" r:id="rId5"/>
    <p:sldId id="777" r:id="rId6"/>
    <p:sldId id="781" r:id="rId7"/>
    <p:sldId id="774" r:id="rId8"/>
    <p:sldId id="778" r:id="rId9"/>
    <p:sldId id="779" r:id="rId10"/>
    <p:sldId id="7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50" autoAdjust="0"/>
    <p:restoredTop sz="94660"/>
  </p:normalViewPr>
  <p:slideViewPr>
    <p:cSldViewPr snapToGrid="0">
      <p:cViewPr varScale="1">
        <p:scale>
          <a:sx n="64" d="100"/>
          <a:sy n="64" d="100"/>
        </p:scale>
        <p:origin x="11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971028-9E9E-4252-B729-A00F3FB13248}" type="doc">
      <dgm:prSet loTypeId="urn:microsoft.com/office/officeart/2005/8/layout/lProcess1" loCatId="process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A732331B-50B5-4A61-80AE-8894BA323EDB}">
      <dgm:prSet phldrT="[Text]"/>
      <dgm:spPr/>
      <dgm:t>
        <a:bodyPr/>
        <a:lstStyle/>
        <a:p>
          <a:r>
            <a:rPr lang="en-US" dirty="0"/>
            <a:t>Prior April 2016 </a:t>
          </a:r>
        </a:p>
      </dgm:t>
    </dgm:pt>
    <dgm:pt modelId="{C7FA1457-5B97-46B3-867D-1DABC4AB32FB}" type="parTrans" cxnId="{ECE6E5A1-461A-4029-9364-119295CAB4FA}">
      <dgm:prSet/>
      <dgm:spPr/>
      <dgm:t>
        <a:bodyPr/>
        <a:lstStyle/>
        <a:p>
          <a:endParaRPr lang="en-US"/>
        </a:p>
      </dgm:t>
    </dgm:pt>
    <dgm:pt modelId="{192B087F-C02B-4FFE-A74A-E8A069B8AB01}" type="sibTrans" cxnId="{ECE6E5A1-461A-4029-9364-119295CAB4FA}">
      <dgm:prSet/>
      <dgm:spPr/>
      <dgm:t>
        <a:bodyPr/>
        <a:lstStyle/>
        <a:p>
          <a:endParaRPr lang="en-US"/>
        </a:p>
      </dgm:t>
    </dgm:pt>
    <dgm:pt modelId="{6B0EAB4C-FD60-4E07-B7C9-B8EF5567F94F}">
      <dgm:prSet phldrT="[Text]"/>
      <dgm:spPr/>
      <dgm:t>
        <a:bodyPr/>
        <a:lstStyle/>
        <a:p>
          <a:r>
            <a:rPr lang="en-US" dirty="0"/>
            <a:t>Enforcement action &amp; audits conducted</a:t>
          </a:r>
        </a:p>
      </dgm:t>
    </dgm:pt>
    <dgm:pt modelId="{46DD9F50-34BD-4ED5-A60F-0A9CDD0AD5AA}" type="parTrans" cxnId="{C30F56F1-295D-4542-859B-A77C3FECD491}">
      <dgm:prSet/>
      <dgm:spPr/>
      <dgm:t>
        <a:bodyPr/>
        <a:lstStyle/>
        <a:p>
          <a:endParaRPr lang="en-US"/>
        </a:p>
      </dgm:t>
    </dgm:pt>
    <dgm:pt modelId="{B52C72D1-A2A9-4FF5-96C9-0604D8EA505A}" type="sibTrans" cxnId="{C30F56F1-295D-4542-859B-A77C3FECD491}">
      <dgm:prSet/>
      <dgm:spPr/>
      <dgm:t>
        <a:bodyPr/>
        <a:lstStyle/>
        <a:p>
          <a:endParaRPr lang="en-US"/>
        </a:p>
      </dgm:t>
    </dgm:pt>
    <dgm:pt modelId="{90017E3C-912B-4109-A56D-426CA2C09DA7}">
      <dgm:prSet phldrT="[Text]"/>
      <dgm:spPr/>
      <dgm:t>
        <a:bodyPr/>
        <a:lstStyle/>
        <a:p>
          <a:r>
            <a:rPr lang="en-US" dirty="0"/>
            <a:t>2017-2018</a:t>
          </a:r>
        </a:p>
      </dgm:t>
    </dgm:pt>
    <dgm:pt modelId="{D504F97E-4A52-47E8-BE02-E65E8F6D1BC9}" type="parTrans" cxnId="{8F83386E-3057-4962-97CA-8024EA6DA40A}">
      <dgm:prSet/>
      <dgm:spPr/>
      <dgm:t>
        <a:bodyPr/>
        <a:lstStyle/>
        <a:p>
          <a:endParaRPr lang="en-US"/>
        </a:p>
      </dgm:t>
    </dgm:pt>
    <dgm:pt modelId="{9BDF041B-9E25-473E-AA75-38B768D74B77}" type="sibTrans" cxnId="{8F83386E-3057-4962-97CA-8024EA6DA40A}">
      <dgm:prSet/>
      <dgm:spPr/>
      <dgm:t>
        <a:bodyPr/>
        <a:lstStyle/>
        <a:p>
          <a:endParaRPr lang="en-US"/>
        </a:p>
      </dgm:t>
    </dgm:pt>
    <dgm:pt modelId="{0A1AF8EF-52BB-40C3-93C2-F52E6E7DD168}">
      <dgm:prSet phldrT="[Text]"/>
      <dgm:spPr/>
      <dgm:t>
        <a:bodyPr/>
        <a:lstStyle/>
        <a:p>
          <a:r>
            <a:rPr lang="en-US" dirty="0"/>
            <a:t>Post April 2016 </a:t>
          </a:r>
        </a:p>
      </dgm:t>
    </dgm:pt>
    <dgm:pt modelId="{6EC3058E-AD39-471E-A083-24577C69A78C}" type="parTrans" cxnId="{D258C975-C625-403A-8A74-CC85A354606A}">
      <dgm:prSet/>
      <dgm:spPr/>
      <dgm:t>
        <a:bodyPr/>
        <a:lstStyle/>
        <a:p>
          <a:endParaRPr lang="en-US"/>
        </a:p>
      </dgm:t>
    </dgm:pt>
    <dgm:pt modelId="{5466DE69-4B1E-48C2-9CAA-672A5CA05A72}" type="sibTrans" cxnId="{D258C975-C625-403A-8A74-CC85A354606A}">
      <dgm:prSet/>
      <dgm:spPr/>
      <dgm:t>
        <a:bodyPr/>
        <a:lstStyle/>
        <a:p>
          <a:endParaRPr lang="en-US"/>
        </a:p>
      </dgm:t>
    </dgm:pt>
    <dgm:pt modelId="{915CA1F3-8631-4F63-98BD-B774C53D4D01}">
      <dgm:prSet phldrT="[Text]"/>
      <dgm:spPr/>
      <dgm:t>
        <a:bodyPr/>
        <a:lstStyle/>
        <a:p>
          <a:r>
            <a:rPr lang="en-US" dirty="0"/>
            <a:t>Shift in strategy, Foreign Tour Operator (FTO) was introduced</a:t>
          </a:r>
        </a:p>
      </dgm:t>
    </dgm:pt>
    <dgm:pt modelId="{436204C8-A0BE-40E3-8895-E6CA068C630D}" type="parTrans" cxnId="{2C4D341A-2519-4240-969D-80C2A4F492DA}">
      <dgm:prSet/>
      <dgm:spPr/>
      <dgm:t>
        <a:bodyPr/>
        <a:lstStyle/>
        <a:p>
          <a:endParaRPr lang="en-US"/>
        </a:p>
      </dgm:t>
    </dgm:pt>
    <dgm:pt modelId="{9E9DAB8A-6439-4B49-B131-37D97B38821F}" type="sibTrans" cxnId="{2C4D341A-2519-4240-969D-80C2A4F492DA}">
      <dgm:prSet/>
      <dgm:spPr/>
      <dgm:t>
        <a:bodyPr/>
        <a:lstStyle/>
        <a:p>
          <a:endParaRPr lang="en-US"/>
        </a:p>
      </dgm:t>
    </dgm:pt>
    <dgm:pt modelId="{82255235-E2F8-4BB8-92D0-96C089430A17}">
      <dgm:prSet phldrT="[Text]"/>
      <dgm:spPr/>
      <dgm:t>
        <a:bodyPr/>
        <a:lstStyle/>
        <a:p>
          <a:r>
            <a:rPr lang="en-US" dirty="0"/>
            <a:t>Exclusive contracts with FTO</a:t>
          </a:r>
        </a:p>
      </dgm:t>
    </dgm:pt>
    <dgm:pt modelId="{014A8EAA-809A-4C50-A018-BFCD5E2F0C38}" type="parTrans" cxnId="{F36EA66F-FC23-4171-89DF-F7859FC280E8}">
      <dgm:prSet/>
      <dgm:spPr/>
      <dgm:t>
        <a:bodyPr/>
        <a:lstStyle/>
        <a:p>
          <a:endParaRPr lang="en-US"/>
        </a:p>
      </dgm:t>
    </dgm:pt>
    <dgm:pt modelId="{6E0C89A7-980E-4E0E-AA86-8071E50F5B6B}" type="sibTrans" cxnId="{F36EA66F-FC23-4171-89DF-F7859FC280E8}">
      <dgm:prSet/>
      <dgm:spPr/>
      <dgm:t>
        <a:bodyPr/>
        <a:lstStyle/>
        <a:p>
          <a:endParaRPr lang="en-US"/>
        </a:p>
      </dgm:t>
    </dgm:pt>
    <dgm:pt modelId="{8BE32B41-2425-41F2-A38F-49FDBCC717DC}">
      <dgm:prSet phldrT="[Text]"/>
      <dgm:spPr/>
      <dgm:t>
        <a:bodyPr/>
        <a:lstStyle/>
        <a:p>
          <a:r>
            <a:rPr lang="en-US" dirty="0"/>
            <a:t>Declared average rates below USD 100</a:t>
          </a:r>
        </a:p>
      </dgm:t>
    </dgm:pt>
    <dgm:pt modelId="{CC80552A-F516-4DB8-BEDE-783ED8E85127}" type="parTrans" cxnId="{0C68327F-0E12-4554-B50D-7193CCA17368}">
      <dgm:prSet/>
      <dgm:spPr/>
      <dgm:t>
        <a:bodyPr/>
        <a:lstStyle/>
        <a:p>
          <a:endParaRPr lang="en-US"/>
        </a:p>
      </dgm:t>
    </dgm:pt>
    <dgm:pt modelId="{8C6A36DD-2E92-4873-BDBA-1783ADBACB7C}" type="sibTrans" cxnId="{0C68327F-0E12-4554-B50D-7193CCA17368}">
      <dgm:prSet/>
      <dgm:spPr/>
      <dgm:t>
        <a:bodyPr/>
        <a:lstStyle/>
        <a:p>
          <a:endParaRPr lang="en-US"/>
        </a:p>
      </dgm:t>
    </dgm:pt>
    <dgm:pt modelId="{DA2C4957-BF3B-4EBD-BA60-34E7C06BC4A1}">
      <dgm:prSet/>
      <dgm:spPr/>
      <dgm:t>
        <a:bodyPr/>
        <a:lstStyle/>
        <a:p>
          <a:r>
            <a:rPr lang="en-US" dirty="0"/>
            <a:t>Initial Audit period</a:t>
          </a:r>
        </a:p>
      </dgm:t>
    </dgm:pt>
    <dgm:pt modelId="{4E5CAC10-A8CE-41C7-8E2C-B23F4EF38248}" type="parTrans" cxnId="{9EDC198E-2F6D-4280-BB72-DE9D2DD39663}">
      <dgm:prSet/>
      <dgm:spPr/>
      <dgm:t>
        <a:bodyPr/>
        <a:lstStyle/>
        <a:p>
          <a:endParaRPr lang="en-US"/>
        </a:p>
      </dgm:t>
    </dgm:pt>
    <dgm:pt modelId="{0BE159FF-4991-48E3-A2C5-F2EC704F386F}" type="sibTrans" cxnId="{9EDC198E-2F6D-4280-BB72-DE9D2DD39663}">
      <dgm:prSet/>
      <dgm:spPr/>
      <dgm:t>
        <a:bodyPr/>
        <a:lstStyle/>
        <a:p>
          <a:endParaRPr lang="en-US"/>
        </a:p>
      </dgm:t>
    </dgm:pt>
    <dgm:pt modelId="{3AE5684B-CBC1-414C-A4D4-2CD0C6EA94DE}">
      <dgm:prSet phldrT="[Text]"/>
      <dgm:spPr/>
      <dgm:t>
        <a:bodyPr/>
        <a:lstStyle/>
        <a:p>
          <a:r>
            <a:rPr lang="en-US" dirty="0"/>
            <a:t>Significant decline of revenue</a:t>
          </a:r>
        </a:p>
      </dgm:t>
    </dgm:pt>
    <dgm:pt modelId="{E96B8D72-4240-4E94-A3A7-E54640DFF57C}" type="parTrans" cxnId="{31BC8A5D-9C21-423B-9971-D6D8ACF57E87}">
      <dgm:prSet/>
      <dgm:spPr/>
      <dgm:t>
        <a:bodyPr/>
        <a:lstStyle/>
        <a:p>
          <a:endParaRPr lang="en-US"/>
        </a:p>
      </dgm:t>
    </dgm:pt>
    <dgm:pt modelId="{DF6BBB30-AE66-4D9E-AF9A-1E0C785AD857}" type="sibTrans" cxnId="{31BC8A5D-9C21-423B-9971-D6D8ACF57E87}">
      <dgm:prSet/>
      <dgm:spPr/>
      <dgm:t>
        <a:bodyPr/>
        <a:lstStyle/>
        <a:p>
          <a:endParaRPr lang="en-US"/>
        </a:p>
      </dgm:t>
    </dgm:pt>
    <dgm:pt modelId="{7CB9B9AA-D606-4933-941B-1367492D300B}" type="pres">
      <dgm:prSet presAssocID="{C0971028-9E9E-4252-B729-A00F3FB13248}" presName="Name0" presStyleCnt="0">
        <dgm:presLayoutVars>
          <dgm:dir/>
          <dgm:animLvl val="lvl"/>
          <dgm:resizeHandles val="exact"/>
        </dgm:presLayoutVars>
      </dgm:prSet>
      <dgm:spPr/>
    </dgm:pt>
    <dgm:pt modelId="{FC6E2C42-83F4-4301-A34A-ED34CC220538}" type="pres">
      <dgm:prSet presAssocID="{A732331B-50B5-4A61-80AE-8894BA323EDB}" presName="vertFlow" presStyleCnt="0"/>
      <dgm:spPr/>
    </dgm:pt>
    <dgm:pt modelId="{A2F4121D-61A3-402A-A24D-AD48F9B607ED}" type="pres">
      <dgm:prSet presAssocID="{A732331B-50B5-4A61-80AE-8894BA323EDB}" presName="header" presStyleLbl="node1" presStyleIdx="0" presStyleCnt="3"/>
      <dgm:spPr/>
    </dgm:pt>
    <dgm:pt modelId="{F767E1E5-9314-4867-B75E-B98E96AFBC2D}" type="pres">
      <dgm:prSet presAssocID="{46DD9F50-34BD-4ED5-A60F-0A9CDD0AD5AA}" presName="parTrans" presStyleLbl="sibTrans2D1" presStyleIdx="0" presStyleCnt="6"/>
      <dgm:spPr/>
    </dgm:pt>
    <dgm:pt modelId="{D03EDD16-9E81-41BD-8AAF-C34D224F24F9}" type="pres">
      <dgm:prSet presAssocID="{6B0EAB4C-FD60-4E07-B7C9-B8EF5567F94F}" presName="child" presStyleLbl="alignAccFollowNode1" presStyleIdx="0" presStyleCnt="6">
        <dgm:presLayoutVars>
          <dgm:chMax val="0"/>
          <dgm:bulletEnabled val="1"/>
        </dgm:presLayoutVars>
      </dgm:prSet>
      <dgm:spPr/>
    </dgm:pt>
    <dgm:pt modelId="{0828D8ED-BCC7-47A0-B4CC-210E327C83E2}" type="pres">
      <dgm:prSet presAssocID="{A732331B-50B5-4A61-80AE-8894BA323EDB}" presName="hSp" presStyleCnt="0"/>
      <dgm:spPr/>
    </dgm:pt>
    <dgm:pt modelId="{63B913F2-913A-495B-998B-46ACEC558D77}" type="pres">
      <dgm:prSet presAssocID="{0A1AF8EF-52BB-40C3-93C2-F52E6E7DD168}" presName="vertFlow" presStyleCnt="0"/>
      <dgm:spPr/>
    </dgm:pt>
    <dgm:pt modelId="{2F653FD5-B7DF-459D-BF84-0B911269DFF3}" type="pres">
      <dgm:prSet presAssocID="{0A1AF8EF-52BB-40C3-93C2-F52E6E7DD168}" presName="header" presStyleLbl="node1" presStyleIdx="1" presStyleCnt="3"/>
      <dgm:spPr/>
    </dgm:pt>
    <dgm:pt modelId="{110C68BA-0C35-4C5C-BC11-ADCC90409260}" type="pres">
      <dgm:prSet presAssocID="{436204C8-A0BE-40E3-8895-E6CA068C630D}" presName="parTrans" presStyleLbl="sibTrans2D1" presStyleIdx="1" presStyleCnt="6"/>
      <dgm:spPr/>
    </dgm:pt>
    <dgm:pt modelId="{23D71622-911F-41B5-AA5E-114AE7947F83}" type="pres">
      <dgm:prSet presAssocID="{915CA1F3-8631-4F63-98BD-B774C53D4D01}" presName="child" presStyleLbl="alignAccFollowNode1" presStyleIdx="1" presStyleCnt="6">
        <dgm:presLayoutVars>
          <dgm:chMax val="0"/>
          <dgm:bulletEnabled val="1"/>
        </dgm:presLayoutVars>
      </dgm:prSet>
      <dgm:spPr/>
    </dgm:pt>
    <dgm:pt modelId="{366CF32C-E1AD-4AC8-8B14-1AA93AC1C82B}" type="pres">
      <dgm:prSet presAssocID="{9E9DAB8A-6439-4B49-B131-37D97B38821F}" presName="sibTrans" presStyleLbl="sibTrans2D1" presStyleIdx="2" presStyleCnt="6"/>
      <dgm:spPr/>
    </dgm:pt>
    <dgm:pt modelId="{9FCB9663-4334-4B3B-A896-66445954FC42}" type="pres">
      <dgm:prSet presAssocID="{82255235-E2F8-4BB8-92D0-96C089430A17}" presName="child" presStyleLbl="alignAccFollowNode1" presStyleIdx="2" presStyleCnt="6">
        <dgm:presLayoutVars>
          <dgm:chMax val="0"/>
          <dgm:bulletEnabled val="1"/>
        </dgm:presLayoutVars>
      </dgm:prSet>
      <dgm:spPr/>
    </dgm:pt>
    <dgm:pt modelId="{C754DB0B-DFD4-4101-846E-ED0C51DE106E}" type="pres">
      <dgm:prSet presAssocID="{6E0C89A7-980E-4E0E-AA86-8071E50F5B6B}" presName="sibTrans" presStyleLbl="sibTrans2D1" presStyleIdx="3" presStyleCnt="6"/>
      <dgm:spPr/>
    </dgm:pt>
    <dgm:pt modelId="{8222F6D2-0771-450B-9E14-71C835E14C56}" type="pres">
      <dgm:prSet presAssocID="{8BE32B41-2425-41F2-A38F-49FDBCC717DC}" presName="child" presStyleLbl="alignAccFollowNode1" presStyleIdx="3" presStyleCnt="6">
        <dgm:presLayoutVars>
          <dgm:chMax val="0"/>
          <dgm:bulletEnabled val="1"/>
        </dgm:presLayoutVars>
      </dgm:prSet>
      <dgm:spPr/>
    </dgm:pt>
    <dgm:pt modelId="{FD3ADE1A-5792-49D9-AFF4-7DDB10EDFB81}" type="pres">
      <dgm:prSet presAssocID="{8C6A36DD-2E92-4873-BDBA-1783ADBACB7C}" presName="sibTrans" presStyleLbl="sibTrans2D1" presStyleIdx="4" presStyleCnt="6"/>
      <dgm:spPr/>
    </dgm:pt>
    <dgm:pt modelId="{68C8A87D-BFB1-4FD5-B436-8DE4541A614C}" type="pres">
      <dgm:prSet presAssocID="{3AE5684B-CBC1-414C-A4D4-2CD0C6EA94DE}" presName="child" presStyleLbl="alignAccFollowNode1" presStyleIdx="4" presStyleCnt="6">
        <dgm:presLayoutVars>
          <dgm:chMax val="0"/>
          <dgm:bulletEnabled val="1"/>
        </dgm:presLayoutVars>
      </dgm:prSet>
      <dgm:spPr/>
    </dgm:pt>
    <dgm:pt modelId="{BEAB1C13-08DB-4F0F-B3DD-3900AC52C35E}" type="pres">
      <dgm:prSet presAssocID="{0A1AF8EF-52BB-40C3-93C2-F52E6E7DD168}" presName="hSp" presStyleCnt="0"/>
      <dgm:spPr/>
    </dgm:pt>
    <dgm:pt modelId="{D12D8977-A865-49CD-8449-DB9B510D7505}" type="pres">
      <dgm:prSet presAssocID="{90017E3C-912B-4109-A56D-426CA2C09DA7}" presName="vertFlow" presStyleCnt="0"/>
      <dgm:spPr/>
    </dgm:pt>
    <dgm:pt modelId="{9F23345E-E914-451A-B36F-922631F4EEBF}" type="pres">
      <dgm:prSet presAssocID="{90017E3C-912B-4109-A56D-426CA2C09DA7}" presName="header" presStyleLbl="node1" presStyleIdx="2" presStyleCnt="3"/>
      <dgm:spPr/>
    </dgm:pt>
    <dgm:pt modelId="{D65B848A-155F-4DE0-BF3D-9D95E4C1F562}" type="pres">
      <dgm:prSet presAssocID="{4E5CAC10-A8CE-41C7-8E2C-B23F4EF38248}" presName="parTrans" presStyleLbl="sibTrans2D1" presStyleIdx="5" presStyleCnt="6"/>
      <dgm:spPr/>
    </dgm:pt>
    <dgm:pt modelId="{7120F4B7-DDE4-45F7-AD81-D3721E50E2C2}" type="pres">
      <dgm:prSet presAssocID="{DA2C4957-BF3B-4EBD-BA60-34E7C06BC4A1}" presName="child" presStyleLbl="alignAccFollowNode1" presStyleIdx="5" presStyleCnt="6">
        <dgm:presLayoutVars>
          <dgm:chMax val="0"/>
          <dgm:bulletEnabled val="1"/>
        </dgm:presLayoutVars>
      </dgm:prSet>
      <dgm:spPr/>
    </dgm:pt>
  </dgm:ptLst>
  <dgm:cxnLst>
    <dgm:cxn modelId="{2C4D341A-2519-4240-969D-80C2A4F492DA}" srcId="{0A1AF8EF-52BB-40C3-93C2-F52E6E7DD168}" destId="{915CA1F3-8631-4F63-98BD-B774C53D4D01}" srcOrd="0" destOrd="0" parTransId="{436204C8-A0BE-40E3-8895-E6CA068C630D}" sibTransId="{9E9DAB8A-6439-4B49-B131-37D97B38821F}"/>
    <dgm:cxn modelId="{59CA112A-522C-44F1-9D8C-B44AB0110E92}" type="presOf" srcId="{6E0C89A7-980E-4E0E-AA86-8071E50F5B6B}" destId="{C754DB0B-DFD4-4101-846E-ED0C51DE106E}" srcOrd="0" destOrd="0" presId="urn:microsoft.com/office/officeart/2005/8/layout/lProcess1"/>
    <dgm:cxn modelId="{F4E0DF31-BF66-48F7-82F5-F84ECD9609E0}" type="presOf" srcId="{3AE5684B-CBC1-414C-A4D4-2CD0C6EA94DE}" destId="{68C8A87D-BFB1-4FD5-B436-8DE4541A614C}" srcOrd="0" destOrd="0" presId="urn:microsoft.com/office/officeart/2005/8/layout/lProcess1"/>
    <dgm:cxn modelId="{31BC8A5D-9C21-423B-9971-D6D8ACF57E87}" srcId="{0A1AF8EF-52BB-40C3-93C2-F52E6E7DD168}" destId="{3AE5684B-CBC1-414C-A4D4-2CD0C6EA94DE}" srcOrd="3" destOrd="0" parTransId="{E96B8D72-4240-4E94-A3A7-E54640DFF57C}" sibTransId="{DF6BBB30-AE66-4D9E-AF9A-1E0C785AD857}"/>
    <dgm:cxn modelId="{9493AB6A-DC2F-434E-8979-6A6BB106C19C}" type="presOf" srcId="{8BE32B41-2425-41F2-A38F-49FDBCC717DC}" destId="{8222F6D2-0771-450B-9E14-71C835E14C56}" srcOrd="0" destOrd="0" presId="urn:microsoft.com/office/officeart/2005/8/layout/lProcess1"/>
    <dgm:cxn modelId="{B9918E6D-7B02-46C4-AAD4-17C92C26C587}" type="presOf" srcId="{915CA1F3-8631-4F63-98BD-B774C53D4D01}" destId="{23D71622-911F-41B5-AA5E-114AE7947F83}" srcOrd="0" destOrd="0" presId="urn:microsoft.com/office/officeart/2005/8/layout/lProcess1"/>
    <dgm:cxn modelId="{8F83386E-3057-4962-97CA-8024EA6DA40A}" srcId="{C0971028-9E9E-4252-B729-A00F3FB13248}" destId="{90017E3C-912B-4109-A56D-426CA2C09DA7}" srcOrd="2" destOrd="0" parTransId="{D504F97E-4A52-47E8-BE02-E65E8F6D1BC9}" sibTransId="{9BDF041B-9E25-473E-AA75-38B768D74B77}"/>
    <dgm:cxn modelId="{F36EA66F-FC23-4171-89DF-F7859FC280E8}" srcId="{0A1AF8EF-52BB-40C3-93C2-F52E6E7DD168}" destId="{82255235-E2F8-4BB8-92D0-96C089430A17}" srcOrd="1" destOrd="0" parTransId="{014A8EAA-809A-4C50-A018-BFCD5E2F0C38}" sibTransId="{6E0C89A7-980E-4E0E-AA86-8071E50F5B6B}"/>
    <dgm:cxn modelId="{D258C975-C625-403A-8A74-CC85A354606A}" srcId="{C0971028-9E9E-4252-B729-A00F3FB13248}" destId="{0A1AF8EF-52BB-40C3-93C2-F52E6E7DD168}" srcOrd="1" destOrd="0" parTransId="{6EC3058E-AD39-471E-A083-24577C69A78C}" sibTransId="{5466DE69-4B1E-48C2-9CAA-672A5CA05A72}"/>
    <dgm:cxn modelId="{6D445B59-421E-40D2-A83A-BC95A1C20141}" type="presOf" srcId="{82255235-E2F8-4BB8-92D0-96C089430A17}" destId="{9FCB9663-4334-4B3B-A896-66445954FC42}" srcOrd="0" destOrd="0" presId="urn:microsoft.com/office/officeart/2005/8/layout/lProcess1"/>
    <dgm:cxn modelId="{0C68327F-0E12-4554-B50D-7193CCA17368}" srcId="{0A1AF8EF-52BB-40C3-93C2-F52E6E7DD168}" destId="{8BE32B41-2425-41F2-A38F-49FDBCC717DC}" srcOrd="2" destOrd="0" parTransId="{CC80552A-F516-4DB8-BEDE-783ED8E85127}" sibTransId="{8C6A36DD-2E92-4873-BDBA-1783ADBACB7C}"/>
    <dgm:cxn modelId="{9EDC198E-2F6D-4280-BB72-DE9D2DD39663}" srcId="{90017E3C-912B-4109-A56D-426CA2C09DA7}" destId="{DA2C4957-BF3B-4EBD-BA60-34E7C06BC4A1}" srcOrd="0" destOrd="0" parTransId="{4E5CAC10-A8CE-41C7-8E2C-B23F4EF38248}" sibTransId="{0BE159FF-4991-48E3-A2C5-F2EC704F386F}"/>
    <dgm:cxn modelId="{A583A09C-75DE-4344-9501-34CCF2A91CB3}" type="presOf" srcId="{8C6A36DD-2E92-4873-BDBA-1783ADBACB7C}" destId="{FD3ADE1A-5792-49D9-AFF4-7DDB10EDFB81}" srcOrd="0" destOrd="0" presId="urn:microsoft.com/office/officeart/2005/8/layout/lProcess1"/>
    <dgm:cxn modelId="{ECE6E5A1-461A-4029-9364-119295CAB4FA}" srcId="{C0971028-9E9E-4252-B729-A00F3FB13248}" destId="{A732331B-50B5-4A61-80AE-8894BA323EDB}" srcOrd="0" destOrd="0" parTransId="{C7FA1457-5B97-46B3-867D-1DABC4AB32FB}" sibTransId="{192B087F-C02B-4FFE-A74A-E8A069B8AB01}"/>
    <dgm:cxn modelId="{38ED2EA3-5A19-4E97-8F60-D07282DFF93E}" type="presOf" srcId="{9E9DAB8A-6439-4B49-B131-37D97B38821F}" destId="{366CF32C-E1AD-4AC8-8B14-1AA93AC1C82B}" srcOrd="0" destOrd="0" presId="urn:microsoft.com/office/officeart/2005/8/layout/lProcess1"/>
    <dgm:cxn modelId="{E74CB4AF-7A99-4FE0-A0B2-E562345BFBE1}" type="presOf" srcId="{436204C8-A0BE-40E3-8895-E6CA068C630D}" destId="{110C68BA-0C35-4C5C-BC11-ADCC90409260}" srcOrd="0" destOrd="0" presId="urn:microsoft.com/office/officeart/2005/8/layout/lProcess1"/>
    <dgm:cxn modelId="{63F6DBB2-9C98-4516-B902-F7B3A4AF68A2}" type="presOf" srcId="{6B0EAB4C-FD60-4E07-B7C9-B8EF5567F94F}" destId="{D03EDD16-9E81-41BD-8AAF-C34D224F24F9}" srcOrd="0" destOrd="0" presId="urn:microsoft.com/office/officeart/2005/8/layout/lProcess1"/>
    <dgm:cxn modelId="{F38F46B9-4FC4-4724-A37A-98CA3EA97206}" type="presOf" srcId="{46DD9F50-34BD-4ED5-A60F-0A9CDD0AD5AA}" destId="{F767E1E5-9314-4867-B75E-B98E96AFBC2D}" srcOrd="0" destOrd="0" presId="urn:microsoft.com/office/officeart/2005/8/layout/lProcess1"/>
    <dgm:cxn modelId="{E591FEC3-5D5B-4ECD-8693-83852D3B9EDF}" type="presOf" srcId="{0A1AF8EF-52BB-40C3-93C2-F52E6E7DD168}" destId="{2F653FD5-B7DF-459D-BF84-0B911269DFF3}" srcOrd="0" destOrd="0" presId="urn:microsoft.com/office/officeart/2005/8/layout/lProcess1"/>
    <dgm:cxn modelId="{F2117BD0-BB7F-46A1-843F-B6D5B7527E94}" type="presOf" srcId="{DA2C4957-BF3B-4EBD-BA60-34E7C06BC4A1}" destId="{7120F4B7-DDE4-45F7-AD81-D3721E50E2C2}" srcOrd="0" destOrd="0" presId="urn:microsoft.com/office/officeart/2005/8/layout/lProcess1"/>
    <dgm:cxn modelId="{115CA3D2-6BD4-4E32-A37A-F271B156248C}" type="presOf" srcId="{A732331B-50B5-4A61-80AE-8894BA323EDB}" destId="{A2F4121D-61A3-402A-A24D-AD48F9B607ED}" srcOrd="0" destOrd="0" presId="urn:microsoft.com/office/officeart/2005/8/layout/lProcess1"/>
    <dgm:cxn modelId="{68A341EA-14C7-4194-B31B-9B1DD1EC0CA2}" type="presOf" srcId="{90017E3C-912B-4109-A56D-426CA2C09DA7}" destId="{9F23345E-E914-451A-B36F-922631F4EEBF}" srcOrd="0" destOrd="0" presId="urn:microsoft.com/office/officeart/2005/8/layout/lProcess1"/>
    <dgm:cxn modelId="{080396ED-94ED-4741-9985-C7659E5F59B8}" type="presOf" srcId="{C0971028-9E9E-4252-B729-A00F3FB13248}" destId="{7CB9B9AA-D606-4933-941B-1367492D300B}" srcOrd="0" destOrd="0" presId="urn:microsoft.com/office/officeart/2005/8/layout/lProcess1"/>
    <dgm:cxn modelId="{C30F56F1-295D-4542-859B-A77C3FECD491}" srcId="{A732331B-50B5-4A61-80AE-8894BA323EDB}" destId="{6B0EAB4C-FD60-4E07-B7C9-B8EF5567F94F}" srcOrd="0" destOrd="0" parTransId="{46DD9F50-34BD-4ED5-A60F-0A9CDD0AD5AA}" sibTransId="{B52C72D1-A2A9-4FF5-96C9-0604D8EA505A}"/>
    <dgm:cxn modelId="{C6DA41F3-DFF4-4A65-8FB9-E221C2B8614A}" type="presOf" srcId="{4E5CAC10-A8CE-41C7-8E2C-B23F4EF38248}" destId="{D65B848A-155F-4DE0-BF3D-9D95E4C1F562}" srcOrd="0" destOrd="0" presId="urn:microsoft.com/office/officeart/2005/8/layout/lProcess1"/>
    <dgm:cxn modelId="{D508476E-2391-42D4-95EA-2DE34E7CC8C5}" type="presParOf" srcId="{7CB9B9AA-D606-4933-941B-1367492D300B}" destId="{FC6E2C42-83F4-4301-A34A-ED34CC220538}" srcOrd="0" destOrd="0" presId="urn:microsoft.com/office/officeart/2005/8/layout/lProcess1"/>
    <dgm:cxn modelId="{670E94F9-A695-493A-8FA9-91EDDF0FB521}" type="presParOf" srcId="{FC6E2C42-83F4-4301-A34A-ED34CC220538}" destId="{A2F4121D-61A3-402A-A24D-AD48F9B607ED}" srcOrd="0" destOrd="0" presId="urn:microsoft.com/office/officeart/2005/8/layout/lProcess1"/>
    <dgm:cxn modelId="{1E7FE799-19AD-4168-BC4D-2AEC3406AAF1}" type="presParOf" srcId="{FC6E2C42-83F4-4301-A34A-ED34CC220538}" destId="{F767E1E5-9314-4867-B75E-B98E96AFBC2D}" srcOrd="1" destOrd="0" presId="urn:microsoft.com/office/officeart/2005/8/layout/lProcess1"/>
    <dgm:cxn modelId="{5BE4712C-8883-4E08-8422-F43F38872ECF}" type="presParOf" srcId="{FC6E2C42-83F4-4301-A34A-ED34CC220538}" destId="{D03EDD16-9E81-41BD-8AAF-C34D224F24F9}" srcOrd="2" destOrd="0" presId="urn:microsoft.com/office/officeart/2005/8/layout/lProcess1"/>
    <dgm:cxn modelId="{08283260-44D4-40DD-972A-3B5B3DD5A8C7}" type="presParOf" srcId="{7CB9B9AA-D606-4933-941B-1367492D300B}" destId="{0828D8ED-BCC7-47A0-B4CC-210E327C83E2}" srcOrd="1" destOrd="0" presId="urn:microsoft.com/office/officeart/2005/8/layout/lProcess1"/>
    <dgm:cxn modelId="{7073679C-3BE9-4F72-9977-081B76AA359A}" type="presParOf" srcId="{7CB9B9AA-D606-4933-941B-1367492D300B}" destId="{63B913F2-913A-495B-998B-46ACEC558D77}" srcOrd="2" destOrd="0" presId="urn:microsoft.com/office/officeart/2005/8/layout/lProcess1"/>
    <dgm:cxn modelId="{AE472659-7B53-4EFC-98D6-2A42CCEECF00}" type="presParOf" srcId="{63B913F2-913A-495B-998B-46ACEC558D77}" destId="{2F653FD5-B7DF-459D-BF84-0B911269DFF3}" srcOrd="0" destOrd="0" presId="urn:microsoft.com/office/officeart/2005/8/layout/lProcess1"/>
    <dgm:cxn modelId="{015AAF40-F147-491E-999A-B7E871AB321C}" type="presParOf" srcId="{63B913F2-913A-495B-998B-46ACEC558D77}" destId="{110C68BA-0C35-4C5C-BC11-ADCC90409260}" srcOrd="1" destOrd="0" presId="urn:microsoft.com/office/officeart/2005/8/layout/lProcess1"/>
    <dgm:cxn modelId="{30B148BD-13AF-4EBE-94CD-FB00BB4A7E65}" type="presParOf" srcId="{63B913F2-913A-495B-998B-46ACEC558D77}" destId="{23D71622-911F-41B5-AA5E-114AE7947F83}" srcOrd="2" destOrd="0" presId="urn:microsoft.com/office/officeart/2005/8/layout/lProcess1"/>
    <dgm:cxn modelId="{4D78F76A-EECC-47E7-8A83-F4DDD8CE5BF2}" type="presParOf" srcId="{63B913F2-913A-495B-998B-46ACEC558D77}" destId="{366CF32C-E1AD-4AC8-8B14-1AA93AC1C82B}" srcOrd="3" destOrd="0" presId="urn:microsoft.com/office/officeart/2005/8/layout/lProcess1"/>
    <dgm:cxn modelId="{25DF4C02-7213-4C49-BB17-751FEFB8AE32}" type="presParOf" srcId="{63B913F2-913A-495B-998B-46ACEC558D77}" destId="{9FCB9663-4334-4B3B-A896-66445954FC42}" srcOrd="4" destOrd="0" presId="urn:microsoft.com/office/officeart/2005/8/layout/lProcess1"/>
    <dgm:cxn modelId="{75FDC82C-D676-44F9-BE46-23ED58EC7AAF}" type="presParOf" srcId="{63B913F2-913A-495B-998B-46ACEC558D77}" destId="{C754DB0B-DFD4-4101-846E-ED0C51DE106E}" srcOrd="5" destOrd="0" presId="urn:microsoft.com/office/officeart/2005/8/layout/lProcess1"/>
    <dgm:cxn modelId="{CC3E6677-7D82-4735-9FE1-36EA85FAB315}" type="presParOf" srcId="{63B913F2-913A-495B-998B-46ACEC558D77}" destId="{8222F6D2-0771-450B-9E14-71C835E14C56}" srcOrd="6" destOrd="0" presId="urn:microsoft.com/office/officeart/2005/8/layout/lProcess1"/>
    <dgm:cxn modelId="{9F9A3B72-C745-46F6-854A-248D7F5C9F92}" type="presParOf" srcId="{63B913F2-913A-495B-998B-46ACEC558D77}" destId="{FD3ADE1A-5792-49D9-AFF4-7DDB10EDFB81}" srcOrd="7" destOrd="0" presId="urn:microsoft.com/office/officeart/2005/8/layout/lProcess1"/>
    <dgm:cxn modelId="{147FEAF5-E97D-4351-966F-8854BE9FABC3}" type="presParOf" srcId="{63B913F2-913A-495B-998B-46ACEC558D77}" destId="{68C8A87D-BFB1-4FD5-B436-8DE4541A614C}" srcOrd="8" destOrd="0" presId="urn:microsoft.com/office/officeart/2005/8/layout/lProcess1"/>
    <dgm:cxn modelId="{39D58148-70E4-48E7-A51A-7FD44A426C81}" type="presParOf" srcId="{7CB9B9AA-D606-4933-941B-1367492D300B}" destId="{BEAB1C13-08DB-4F0F-B3DD-3900AC52C35E}" srcOrd="3" destOrd="0" presId="urn:microsoft.com/office/officeart/2005/8/layout/lProcess1"/>
    <dgm:cxn modelId="{661DAD95-2E5A-450A-98A9-8C4EDC4AAEFD}" type="presParOf" srcId="{7CB9B9AA-D606-4933-941B-1367492D300B}" destId="{D12D8977-A865-49CD-8449-DB9B510D7505}" srcOrd="4" destOrd="0" presId="urn:microsoft.com/office/officeart/2005/8/layout/lProcess1"/>
    <dgm:cxn modelId="{325CF1F1-0D66-49BA-9205-1998AA4854B6}" type="presParOf" srcId="{D12D8977-A865-49CD-8449-DB9B510D7505}" destId="{9F23345E-E914-451A-B36F-922631F4EEBF}" srcOrd="0" destOrd="0" presId="urn:microsoft.com/office/officeart/2005/8/layout/lProcess1"/>
    <dgm:cxn modelId="{799C7D7F-C7B4-4C16-B5A0-CBDE023D633F}" type="presParOf" srcId="{D12D8977-A865-49CD-8449-DB9B510D7505}" destId="{D65B848A-155F-4DE0-BF3D-9D95E4C1F562}" srcOrd="1" destOrd="0" presId="urn:microsoft.com/office/officeart/2005/8/layout/lProcess1"/>
    <dgm:cxn modelId="{D7C56A73-45FF-443E-A010-99F61FCFA053}" type="presParOf" srcId="{D12D8977-A865-49CD-8449-DB9B510D7505}" destId="{7120F4B7-DDE4-45F7-AD81-D3721E50E2C2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F4121D-61A3-402A-A24D-AD48F9B607ED}">
      <dsp:nvSpPr>
        <dsp:cNvPr id="0" name=""/>
        <dsp:cNvSpPr/>
      </dsp:nvSpPr>
      <dsp:spPr>
        <a:xfrm>
          <a:off x="1293650" y="0"/>
          <a:ext cx="2417163" cy="604290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Prior April 2016 </a:t>
          </a:r>
        </a:p>
      </dsp:txBody>
      <dsp:txXfrm>
        <a:off x="1311349" y="17699"/>
        <a:ext cx="2381765" cy="568892"/>
      </dsp:txXfrm>
    </dsp:sp>
    <dsp:sp modelId="{F767E1E5-9314-4867-B75E-B98E96AFBC2D}">
      <dsp:nvSpPr>
        <dsp:cNvPr id="0" name=""/>
        <dsp:cNvSpPr/>
      </dsp:nvSpPr>
      <dsp:spPr>
        <a:xfrm rot="5400000">
          <a:off x="2449357" y="657166"/>
          <a:ext cx="105750" cy="105750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EDD16-9E81-41BD-8AAF-C34D224F24F9}">
      <dsp:nvSpPr>
        <dsp:cNvPr id="0" name=""/>
        <dsp:cNvSpPr/>
      </dsp:nvSpPr>
      <dsp:spPr>
        <a:xfrm>
          <a:off x="1293650" y="815792"/>
          <a:ext cx="2417163" cy="604290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Enforcement action &amp; audits conducted</a:t>
          </a:r>
        </a:p>
      </dsp:txBody>
      <dsp:txXfrm>
        <a:off x="1311349" y="833491"/>
        <a:ext cx="2381765" cy="568892"/>
      </dsp:txXfrm>
    </dsp:sp>
    <dsp:sp modelId="{2F653FD5-B7DF-459D-BF84-0B911269DFF3}">
      <dsp:nvSpPr>
        <dsp:cNvPr id="0" name=""/>
        <dsp:cNvSpPr/>
      </dsp:nvSpPr>
      <dsp:spPr>
        <a:xfrm>
          <a:off x="4049217" y="0"/>
          <a:ext cx="2417163" cy="604290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54554"/>
            <a:satOff val="-2518"/>
            <a:lumOff val="126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Post April 2016 </a:t>
          </a:r>
        </a:p>
      </dsp:txBody>
      <dsp:txXfrm>
        <a:off x="4066916" y="17699"/>
        <a:ext cx="2381765" cy="568892"/>
      </dsp:txXfrm>
    </dsp:sp>
    <dsp:sp modelId="{110C68BA-0C35-4C5C-BC11-ADCC90409260}">
      <dsp:nvSpPr>
        <dsp:cNvPr id="0" name=""/>
        <dsp:cNvSpPr/>
      </dsp:nvSpPr>
      <dsp:spPr>
        <a:xfrm rot="5400000">
          <a:off x="5204924" y="657166"/>
          <a:ext cx="105750" cy="105750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shade val="90000"/>
            <a:hueOff val="21827"/>
            <a:satOff val="-971"/>
            <a:lumOff val="45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D71622-911F-41B5-AA5E-114AE7947F83}">
      <dsp:nvSpPr>
        <dsp:cNvPr id="0" name=""/>
        <dsp:cNvSpPr/>
      </dsp:nvSpPr>
      <dsp:spPr>
        <a:xfrm>
          <a:off x="4049217" y="815792"/>
          <a:ext cx="2417163" cy="604290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Shift in strategy, Foreign Tour Operator (FTO) was introduced</a:t>
          </a:r>
        </a:p>
      </dsp:txBody>
      <dsp:txXfrm>
        <a:off x="4066916" y="833491"/>
        <a:ext cx="2381765" cy="568892"/>
      </dsp:txXfrm>
    </dsp:sp>
    <dsp:sp modelId="{366CF32C-E1AD-4AC8-8B14-1AA93AC1C82B}">
      <dsp:nvSpPr>
        <dsp:cNvPr id="0" name=""/>
        <dsp:cNvSpPr/>
      </dsp:nvSpPr>
      <dsp:spPr>
        <a:xfrm rot="5400000">
          <a:off x="5204924" y="1472959"/>
          <a:ext cx="105750" cy="105750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shade val="90000"/>
            <a:hueOff val="43653"/>
            <a:satOff val="-1942"/>
            <a:lumOff val="90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CB9663-4334-4B3B-A896-66445954FC42}">
      <dsp:nvSpPr>
        <dsp:cNvPr id="0" name=""/>
        <dsp:cNvSpPr/>
      </dsp:nvSpPr>
      <dsp:spPr>
        <a:xfrm>
          <a:off x="4049217" y="1631585"/>
          <a:ext cx="2417163" cy="604290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Exclusive contracts with FTO</a:t>
          </a:r>
        </a:p>
      </dsp:txBody>
      <dsp:txXfrm>
        <a:off x="4066916" y="1649284"/>
        <a:ext cx="2381765" cy="568892"/>
      </dsp:txXfrm>
    </dsp:sp>
    <dsp:sp modelId="{C754DB0B-DFD4-4101-846E-ED0C51DE106E}">
      <dsp:nvSpPr>
        <dsp:cNvPr id="0" name=""/>
        <dsp:cNvSpPr/>
      </dsp:nvSpPr>
      <dsp:spPr>
        <a:xfrm rot="5400000">
          <a:off x="5204924" y="2288751"/>
          <a:ext cx="105750" cy="105750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shade val="90000"/>
            <a:hueOff val="65480"/>
            <a:satOff val="-2912"/>
            <a:lumOff val="1358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22F6D2-0771-450B-9E14-71C835E14C56}">
      <dsp:nvSpPr>
        <dsp:cNvPr id="0" name=""/>
        <dsp:cNvSpPr/>
      </dsp:nvSpPr>
      <dsp:spPr>
        <a:xfrm>
          <a:off x="4049217" y="2447378"/>
          <a:ext cx="2417163" cy="604290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Declared average rates below USD 100</a:t>
          </a:r>
        </a:p>
      </dsp:txBody>
      <dsp:txXfrm>
        <a:off x="4066916" y="2465077"/>
        <a:ext cx="2381765" cy="568892"/>
      </dsp:txXfrm>
    </dsp:sp>
    <dsp:sp modelId="{FD3ADE1A-5792-49D9-AFF4-7DDB10EDFB81}">
      <dsp:nvSpPr>
        <dsp:cNvPr id="0" name=""/>
        <dsp:cNvSpPr/>
      </dsp:nvSpPr>
      <dsp:spPr>
        <a:xfrm rot="5400000">
          <a:off x="5204924" y="3104544"/>
          <a:ext cx="105750" cy="105750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shade val="90000"/>
            <a:hueOff val="87307"/>
            <a:satOff val="-3883"/>
            <a:lumOff val="181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C8A87D-BFB1-4FD5-B436-8DE4541A614C}">
      <dsp:nvSpPr>
        <dsp:cNvPr id="0" name=""/>
        <dsp:cNvSpPr/>
      </dsp:nvSpPr>
      <dsp:spPr>
        <a:xfrm>
          <a:off x="4049217" y="3263171"/>
          <a:ext cx="2417163" cy="604290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Significant decline of revenue</a:t>
          </a:r>
        </a:p>
      </dsp:txBody>
      <dsp:txXfrm>
        <a:off x="4066916" y="3280870"/>
        <a:ext cx="2381765" cy="568892"/>
      </dsp:txXfrm>
    </dsp:sp>
    <dsp:sp modelId="{9F23345E-E914-451A-B36F-922631F4EEBF}">
      <dsp:nvSpPr>
        <dsp:cNvPr id="0" name=""/>
        <dsp:cNvSpPr/>
      </dsp:nvSpPr>
      <dsp:spPr>
        <a:xfrm>
          <a:off x="6804784" y="0"/>
          <a:ext cx="2417163" cy="604290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109108"/>
            <a:satOff val="-5036"/>
            <a:lumOff val="252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2017-2018</a:t>
          </a:r>
        </a:p>
      </dsp:txBody>
      <dsp:txXfrm>
        <a:off x="6822483" y="17699"/>
        <a:ext cx="2381765" cy="568892"/>
      </dsp:txXfrm>
    </dsp:sp>
    <dsp:sp modelId="{D65B848A-155F-4DE0-BF3D-9D95E4C1F562}">
      <dsp:nvSpPr>
        <dsp:cNvPr id="0" name=""/>
        <dsp:cNvSpPr/>
      </dsp:nvSpPr>
      <dsp:spPr>
        <a:xfrm rot="5400000">
          <a:off x="7960490" y="657166"/>
          <a:ext cx="105750" cy="105750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shade val="90000"/>
            <a:hueOff val="109134"/>
            <a:satOff val="-4854"/>
            <a:lumOff val="2264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20F4B7-DDE4-45F7-AD81-D3721E50E2C2}">
      <dsp:nvSpPr>
        <dsp:cNvPr id="0" name=""/>
        <dsp:cNvSpPr/>
      </dsp:nvSpPr>
      <dsp:spPr>
        <a:xfrm>
          <a:off x="6804784" y="815792"/>
          <a:ext cx="2417163" cy="604290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Initial Audit period</a:t>
          </a:r>
        </a:p>
      </dsp:txBody>
      <dsp:txXfrm>
        <a:off x="6822483" y="833491"/>
        <a:ext cx="2381765" cy="5688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5377F-FF8C-455B-8FBF-8A877D1C8FF1}" type="datetimeFigureOut">
              <a:rPr lang="en-US" smtClean="0"/>
              <a:t>22/05/2024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96FF0-CD1A-48BE-AC8B-3E7AE31E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8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678D45-5E50-4E29-98B0-93F5C494DB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0481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678D45-5E50-4E29-98B0-93F5C494DB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320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678D45-5E50-4E29-98B0-93F5C494DB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8021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678D45-5E50-4E29-98B0-93F5C494DB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655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678D45-5E50-4E29-98B0-93F5C494DB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3116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678D45-5E50-4E29-98B0-93F5C494DB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4237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678D45-5E50-4E29-98B0-93F5C494DB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2993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46063"/>
            <a:ext cx="9144000" cy="2387600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719388"/>
            <a:ext cx="9144000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241F-1DB7-4BE6-87C5-9E24F85D4832}" type="datetimeFigureOut">
              <a:rPr lang="en-US" smtClean="0"/>
              <a:t>22/05/2024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D1AB-BB95-4A16-9E2A-CB92B9181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22207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3200">
                <a:latin typeface="+mj-lt"/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2800">
                <a:solidFill>
                  <a:schemeClr val="accent5"/>
                </a:solidFill>
                <a:latin typeface="+mj-lt"/>
              </a:defRPr>
            </a:lvl2pPr>
            <a:lvl3pPr>
              <a:spcBef>
                <a:spcPts val="0"/>
              </a:spcBef>
              <a:spcAft>
                <a:spcPts val="1200"/>
              </a:spcAft>
              <a:defRPr sz="2400">
                <a:solidFill>
                  <a:schemeClr val="bg1">
                    <a:lumMod val="65000"/>
                  </a:schemeClr>
                </a:solidFill>
                <a:latin typeface="+mj-lt"/>
              </a:defRPr>
            </a:lvl3pPr>
            <a:lvl4pPr marL="1371600" indent="0">
              <a:spcBef>
                <a:spcPts val="0"/>
              </a:spcBef>
              <a:spcAft>
                <a:spcPts val="1200"/>
              </a:spcAft>
              <a:buNone/>
              <a:defRPr sz="2000">
                <a:latin typeface="Gill Sans MT" panose="020B0502020104020203" pitchFamily="34" charset="0"/>
              </a:defRPr>
            </a:lvl4pPr>
            <a:lvl5pPr marL="1828800" indent="0">
              <a:spcBef>
                <a:spcPts val="0"/>
              </a:spcBef>
              <a:spcAft>
                <a:spcPts val="1200"/>
              </a:spcAft>
              <a:buNone/>
              <a:defRPr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241F-1DB7-4BE6-87C5-9E24F85D4832}" type="datetimeFigureOut">
              <a:rPr lang="en-US" smtClean="0"/>
              <a:t>22/05/2024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D1AB-BB95-4A16-9E2A-CB92B9181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27149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2A9A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6F6F6F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241F-1DB7-4BE6-87C5-9E24F85D4832}" type="datetimeFigureOut">
              <a:rPr lang="en-US" smtClean="0"/>
              <a:t>22/05/2024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D1AB-BB95-4A16-9E2A-CB92B9181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529424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2A9A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241F-1DB7-4BE6-87C5-9E24F85D4832}" type="datetimeFigureOut">
              <a:rPr lang="en-US" smtClean="0"/>
              <a:t>22/05/2024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D1AB-BB95-4A16-9E2A-CB92B9181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6763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266232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B54E4-5017-430C-847E-D4C0E3D7D74A}" type="datetimeFigureOut">
              <a:rPr lang="en-US" smtClean="0"/>
              <a:t>22/05/2024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7E44C-351C-44D8-97AF-32459AE3D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56693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7241F-1DB7-4BE6-87C5-9E24F85D4832}" type="datetimeFigureOut">
              <a:rPr lang="en-US" smtClean="0"/>
              <a:t>22/05/2024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4D1AB-BB95-4A16-9E2A-CB92B9181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549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0155" y="1981200"/>
            <a:ext cx="9711690" cy="289560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Major Case Management: Case Presentation</a:t>
            </a:r>
            <a:br>
              <a:rPr lang="en-US" dirty="0"/>
            </a:br>
            <a:endParaRPr lang="en-US" sz="15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C295D2-BB8E-3126-5316-83705BEDE2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7261" y="4876800"/>
            <a:ext cx="5017477" cy="165576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dirty="0"/>
              <a:t>23 May 2023, Tokyo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Aifa Shareef</a:t>
            </a:r>
            <a:br>
              <a:rPr lang="en-US" dirty="0"/>
            </a:br>
            <a:r>
              <a:rPr lang="en-US" dirty="0"/>
              <a:t>Deputy Manager, Criminal Investigation</a:t>
            </a:r>
          </a:p>
          <a:p>
            <a:pPr algn="ctr"/>
            <a:r>
              <a:rPr lang="en-US" dirty="0"/>
              <a:t>Maldives Inland Revenue Authority (MIRA)</a:t>
            </a:r>
          </a:p>
        </p:txBody>
      </p:sp>
    </p:spTree>
    <p:extLst>
      <p:ext uri="{BB962C8B-B14F-4D97-AF65-F5344CB8AC3E}">
        <p14:creationId xmlns:p14="http://schemas.microsoft.com/office/powerpoint/2010/main" val="128160208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AC295D2-BB8E-3126-5316-83705BEDE23D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4876800"/>
            <a:ext cx="5016500" cy="1655763"/>
          </a:xfrm>
        </p:spPr>
        <p:txBody>
          <a:bodyPr>
            <a:normAutofit/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46241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3561B-8A79-0AE3-86D6-DF6D53C21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Introduction to the Taxpayer Group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AF886-D3BB-18B0-E46A-34A4F34AE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taxpayer group is i</a:t>
            </a:r>
            <a:r>
              <a:rPr lang="en-US" dirty="0">
                <a:solidFill>
                  <a:schemeClr val="tx1"/>
                </a:solidFill>
              </a:rPr>
              <a:t>nvolved in the tourism industry and trading business.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The grou</a:t>
            </a:r>
            <a:r>
              <a:rPr lang="en-US" dirty="0"/>
              <a:t>p operates three 4-star rated resorts with local brand.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Operates a local travel agency facilitating stays at both group resorts and independent resorts.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Family business with PEPs and prominent business figures.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87135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3561B-8A79-0AE3-86D6-DF6D53C21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Initial Case Detection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AF886-D3BB-18B0-E46A-34A4F34AE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case came to attention through prior audits of group companies.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Enforcement action by the Maldives Inland Revenue Authority (MIRA) included freezing the bank accounts of several group entities due to outstanding tax liabilities.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Resorts within the group terminated contracts with independent tour operators.</a:t>
            </a:r>
          </a:p>
        </p:txBody>
      </p:sp>
    </p:spTree>
    <p:extLst>
      <p:ext uri="{BB962C8B-B14F-4D97-AF65-F5344CB8AC3E}">
        <p14:creationId xmlns:p14="http://schemas.microsoft.com/office/powerpoint/2010/main" val="93249445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3A73B5B-584E-2BBE-3F56-4F684BA31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1"/>
                </a:solidFill>
                <a:latin typeface="Calibri Light (Headings)"/>
              </a:rPr>
              <a:t> Timeline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990DDB4-9BBE-8A47-101D-DA2D48D22D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9922499"/>
              </p:ext>
            </p:extLst>
          </p:nvPr>
        </p:nvGraphicFramePr>
        <p:xfrm>
          <a:off x="838199" y="2158585"/>
          <a:ext cx="10515599" cy="3867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67314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F4121D-61A3-402A-A24D-AD48F9B607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67E1E5-9314-4867-B75E-B98E96AFB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3EDD16-9E81-41BD-8AAF-C34D224F2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653FD5-B7DF-459D-BF84-0B911269DF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0C68BA-0C35-4C5C-BC11-ADCC904092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D71622-911F-41B5-AA5E-114AE7947F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6CF32C-E1AD-4AC8-8B14-1AA93AC1C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CB9663-4334-4B3B-A896-66445954FC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54DB0B-DFD4-4101-846E-ED0C51DE1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22F6D2-0771-450B-9E14-71C835E14C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3ADE1A-5792-49D9-AFF4-7DDB10EDFB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C8A87D-BFB1-4FD5-B436-8DE4541A61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23345E-E914-451A-B36F-922631F4E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5B848A-155F-4DE0-BF3D-9D95E4C1F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20F4B7-DDE4-45F7-AD81-D3721E50E2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3561B-8A79-0AE3-86D6-DF6D53C21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Audit Initiation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AF886-D3BB-18B0-E46A-34A4F34AE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3987"/>
            <a:ext cx="10515600" cy="449803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Audit Case Plan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Tourism Goods &amp; Services Tax (TGST) audit &amp; Business Profit Tax (BPT) audit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Initial interviews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Email communication for document requests &amp; reminder calls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Issuance of a Document Request Notice (DRN) when no response was received</a:t>
            </a:r>
          </a:p>
        </p:txBody>
      </p:sp>
    </p:spTree>
    <p:extLst>
      <p:ext uri="{BB962C8B-B14F-4D97-AF65-F5344CB8AC3E}">
        <p14:creationId xmlns:p14="http://schemas.microsoft.com/office/powerpoint/2010/main" val="229647283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3561B-8A79-0AE3-86D6-DF6D53C21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Investigation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AF886-D3BB-18B0-E46A-34A4F34AE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8997"/>
            <a:ext cx="10515600" cy="4513029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Investigation case review &amp; development of case theory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Investigation initiated due to: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Taxpayer behavior (partial filing of obligations, non-payment of taxes &amp; lack of responsiveness)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Suspected foreign tax evasion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Failure to establish the beneficial ownership of the FTO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Team allocation &amp; Investigation case plan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Search plan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Search Operation of the Taxpayer’s office premises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Documentary Evidence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Digital Evidence including email communications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For</a:t>
            </a:r>
            <a:r>
              <a:rPr lang="en-US" dirty="0">
                <a:solidFill>
                  <a:schemeClr val="tx1"/>
                </a:solidFill>
              </a:rPr>
              <a:t>ensic analysis completed with coordination from Maldives Police service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33671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3561B-8A79-0AE3-86D6-DF6D53C21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Connections &amp; Suspicions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AF886-D3BB-18B0-E46A-34A4F34AE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Guests were charged industry average rates by FTO indicating revenue redirection.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ICIJ leaks revealing links between group directors and a company in BVI.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Shared resources and addresses between the taxpayer and the foreign tour operator suggest potential money laundering activities.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Digital evidence showed redirection of funds to cover private expenses of directors.</a:t>
            </a:r>
          </a:p>
        </p:txBody>
      </p:sp>
    </p:spTree>
    <p:extLst>
      <p:ext uri="{BB962C8B-B14F-4D97-AF65-F5344CB8AC3E}">
        <p14:creationId xmlns:p14="http://schemas.microsoft.com/office/powerpoint/2010/main" val="39335335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3561B-8A79-0AE3-86D6-DF6D53C21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International Cooperation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AF886-D3BB-18B0-E46A-34A4F34AE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Efforts made: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Exchange of Information Requests (EOIR) made to two countries; Sri Lanka &amp; Hong Kong.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Challenges: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Sri Lanka: Inability to secure conclusive evidence as company was not registered and due to pandemic restrictions.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Hong Kong: Unsuccessful as MIRA initiated the case prior to the effective date of MAAC in Maldives.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4385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3561B-8A79-0AE3-86D6-DF6D53C21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Outcome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AF886-D3BB-18B0-E46A-34A4F34AE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Investigation: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Closed - due to inability in obtaining data to establish ownership of FTO.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Case forwarded to the risk management division for further assessment using new tools (MACC) for evidence collection.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Audit: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Unable to make a transfer pricing adjustment.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Revenue assessment based on rates as per agreement with FTO.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Reduction of loss carry forward.</a:t>
            </a:r>
          </a:p>
        </p:txBody>
      </p:sp>
    </p:spTree>
    <p:extLst>
      <p:ext uri="{BB962C8B-B14F-4D97-AF65-F5344CB8AC3E}">
        <p14:creationId xmlns:p14="http://schemas.microsoft.com/office/powerpoint/2010/main" val="2196787515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1_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5908</TotalTime>
  <Words>488</Words>
  <Application>Microsoft Office PowerPoint</Application>
  <PresentationFormat>Widescreen</PresentationFormat>
  <Paragraphs>69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Calibri Light (Headings)</vt:lpstr>
      <vt:lpstr>Gill Sans MT</vt:lpstr>
      <vt:lpstr>Wingdings</vt:lpstr>
      <vt:lpstr>1_Office Theme</vt:lpstr>
      <vt:lpstr>Major Case Management: Case Presentation </vt:lpstr>
      <vt:lpstr>Introduction to the Taxpayer Group</vt:lpstr>
      <vt:lpstr>Initial Case Detection</vt:lpstr>
      <vt:lpstr> Timeline</vt:lpstr>
      <vt:lpstr>Audit Initiation</vt:lpstr>
      <vt:lpstr>Investigation</vt:lpstr>
      <vt:lpstr>Connections &amp; Suspicions</vt:lpstr>
      <vt:lpstr>International Cooperation</vt:lpstr>
      <vt:lpstr>Outcome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Importance of Digital Evidence and Challenges Faced</dc:title>
  <dc:creator>Mohamed Adam</dc:creator>
  <cp:lastModifiedBy>Aifa Shareef</cp:lastModifiedBy>
  <cp:revision>20</cp:revision>
  <dcterms:created xsi:type="dcterms:W3CDTF">2023-07-20T14:42:38Z</dcterms:created>
  <dcterms:modified xsi:type="dcterms:W3CDTF">2024-05-22T14:19:03Z</dcterms:modified>
</cp:coreProperties>
</file>